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7"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C51"/>
    <a:srgbClr val="FF00FF"/>
    <a:srgbClr val="0099CC"/>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issa Chiamaka Onyeakagbu" userId="44bf1b243f635b64" providerId="LiveId" clId="{8065A5A3-05D9-4657-A405-60C8CC2A5299}"/>
    <pc:docChg chg="modSld">
      <pc:chgData name="Larissa Chiamaka Onyeakagbu" userId="44bf1b243f635b64" providerId="LiveId" clId="{8065A5A3-05D9-4657-A405-60C8CC2A5299}" dt="2024-04-24T13:48:24.330" v="0" actId="20577"/>
      <pc:docMkLst>
        <pc:docMk/>
      </pc:docMkLst>
      <pc:sldChg chg="modSp mod">
        <pc:chgData name="Larissa Chiamaka Onyeakagbu" userId="44bf1b243f635b64" providerId="LiveId" clId="{8065A5A3-05D9-4657-A405-60C8CC2A5299}" dt="2024-04-24T13:48:24.330" v="0" actId="20577"/>
        <pc:sldMkLst>
          <pc:docMk/>
          <pc:sldMk cId="1832731501" sldId="261"/>
        </pc:sldMkLst>
        <pc:spChg chg="mod">
          <ac:chgData name="Larissa Chiamaka Onyeakagbu" userId="44bf1b243f635b64" providerId="LiveId" clId="{8065A5A3-05D9-4657-A405-60C8CC2A5299}" dt="2024-04-24T13:48:24.330" v="0" actId="20577"/>
          <ac:spMkLst>
            <pc:docMk/>
            <pc:sldMk cId="1832731501" sldId="261"/>
            <ac:spMk id="3" creationId="{0E39B1BF-8538-31DA-1525-96C8419C55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thecoderblue7"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Car Insurance Analysis</a:t>
            </a:r>
            <a:br>
              <a:rPr lang="en-US" dirty="0"/>
            </a:br>
            <a:r>
              <a:rPr lang="en-US" sz="2400" dirty="0"/>
              <a:t>Operational Metrics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Larissa onyeakagbu</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6E122EC-4939-F2A8-6701-16DBEE6F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1865" y="3025993"/>
            <a:ext cx="1443900" cy="14439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6F9B-CA39-1A43-5FF2-5D8588708D24}"/>
              </a:ext>
            </a:extLst>
          </p:cNvPr>
          <p:cNvSpPr>
            <a:spLocks noGrp="1"/>
          </p:cNvSpPr>
          <p:nvPr>
            <p:ph type="title"/>
          </p:nvPr>
        </p:nvSpPr>
        <p:spPr/>
        <p:txBody>
          <a:bodyPr>
            <a:normAutofit/>
          </a:bodyPr>
          <a:lstStyle/>
          <a:p>
            <a:r>
              <a:rPr lang="en-US" sz="2800" dirty="0"/>
              <a:t>Interpretations of Findings- Claim Amt vs Income</a:t>
            </a:r>
          </a:p>
        </p:txBody>
      </p:sp>
      <p:sp>
        <p:nvSpPr>
          <p:cNvPr id="3" name="TextBox 2">
            <a:extLst>
              <a:ext uri="{FF2B5EF4-FFF2-40B4-BE49-F238E27FC236}">
                <a16:creationId xmlns:a16="http://schemas.microsoft.com/office/drawing/2014/main" id="{27D596FA-4302-ED60-2C71-FFD3178A9B44}"/>
              </a:ext>
            </a:extLst>
          </p:cNvPr>
          <p:cNvSpPr txBox="1"/>
          <p:nvPr/>
        </p:nvSpPr>
        <p:spPr>
          <a:xfrm>
            <a:off x="176462" y="1860885"/>
            <a:ext cx="6657475" cy="4478149"/>
          </a:xfrm>
          <a:prstGeom prst="rect">
            <a:avLst/>
          </a:prstGeom>
          <a:noFill/>
        </p:spPr>
        <p:txBody>
          <a:bodyPr wrap="square" rtlCol="0">
            <a:spAutoFit/>
          </a:bodyPr>
          <a:lstStyle/>
          <a:p>
            <a:r>
              <a:rPr lang="en-US" sz="1900" b="1" dirty="0">
                <a:solidFill>
                  <a:srgbClr val="0099CC"/>
                </a:solidFill>
              </a:rPr>
              <a:t>Married</a:t>
            </a:r>
            <a:r>
              <a:rPr lang="en-US" sz="1900" b="1" dirty="0"/>
              <a:t>: </a:t>
            </a:r>
            <a:r>
              <a:rPr lang="en-US" sz="1900" dirty="0"/>
              <a:t>Married individuals have moderate household income but high claims. This could be because married couples tend to own more expensive cars per household, leading to higher claim amounts.</a:t>
            </a:r>
          </a:p>
          <a:p>
            <a:r>
              <a:rPr lang="en-US" sz="1900" b="1" dirty="0">
                <a:solidFill>
                  <a:srgbClr val="FF00FF"/>
                </a:solidFill>
              </a:rPr>
              <a:t>Divorced</a:t>
            </a:r>
            <a:r>
              <a:rPr lang="en-US" sz="1900" b="1" dirty="0"/>
              <a:t>: </a:t>
            </a:r>
            <a:r>
              <a:rPr lang="en-US" sz="1900" dirty="0"/>
              <a:t>Here, these individuals have lower household incomes but relatively high claim amounts. This could be due to different factors such as car type, driving habits, or insurance coverage.</a:t>
            </a:r>
          </a:p>
          <a:p>
            <a:r>
              <a:rPr lang="en-US" sz="1900" b="1" dirty="0">
                <a:solidFill>
                  <a:srgbClr val="FFC000"/>
                </a:solidFill>
              </a:rPr>
              <a:t>Separated</a:t>
            </a:r>
            <a:r>
              <a:rPr lang="en-US" sz="1900" b="1" dirty="0"/>
              <a:t>: </a:t>
            </a:r>
            <a:r>
              <a:rPr lang="en-US" sz="1900" dirty="0"/>
              <a:t>These individuals have the lowest household income and also they claim amounts among all categories. This could mean that separated individuals own less expensive cars, drive less, or have lower insurance coverage.</a:t>
            </a:r>
          </a:p>
          <a:p>
            <a:r>
              <a:rPr lang="en-US" sz="1900" b="1" dirty="0">
                <a:solidFill>
                  <a:srgbClr val="0F4C51"/>
                </a:solidFill>
              </a:rPr>
              <a:t>Single</a:t>
            </a:r>
            <a:r>
              <a:rPr lang="en-US" sz="1900" b="1" dirty="0"/>
              <a:t>: </a:t>
            </a:r>
            <a:r>
              <a:rPr lang="en-US" sz="1900" dirty="0"/>
              <a:t>Single individuals have both higher household incomes and claims. This could suggest that they might own more expensive cars or engage in risky driving habits.</a:t>
            </a:r>
            <a:endParaRPr lang="en-US" sz="1900" b="1" dirty="0"/>
          </a:p>
        </p:txBody>
      </p:sp>
      <p:pic>
        <p:nvPicPr>
          <p:cNvPr id="5" name="Picture 4">
            <a:extLst>
              <a:ext uri="{FF2B5EF4-FFF2-40B4-BE49-F238E27FC236}">
                <a16:creationId xmlns:a16="http://schemas.microsoft.com/office/drawing/2014/main" id="{D3BF021C-8511-71F6-8CC3-86301204807F}"/>
              </a:ext>
            </a:extLst>
          </p:cNvPr>
          <p:cNvPicPr>
            <a:picLocks noChangeAspect="1"/>
          </p:cNvPicPr>
          <p:nvPr/>
        </p:nvPicPr>
        <p:blipFill>
          <a:blip r:embed="rId2"/>
          <a:stretch>
            <a:fillRect/>
          </a:stretch>
        </p:blipFill>
        <p:spPr>
          <a:xfrm>
            <a:off x="6833937" y="2316533"/>
            <a:ext cx="5022005" cy="3566852"/>
          </a:xfrm>
          <a:prstGeom prst="rect">
            <a:avLst/>
          </a:prstGeom>
        </p:spPr>
      </p:pic>
    </p:spTree>
    <p:extLst>
      <p:ext uri="{BB962C8B-B14F-4D97-AF65-F5344CB8AC3E}">
        <p14:creationId xmlns:p14="http://schemas.microsoft.com/office/powerpoint/2010/main" val="254178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6F9B-CA39-1A43-5FF2-5D8588708D24}"/>
              </a:ext>
            </a:extLst>
          </p:cNvPr>
          <p:cNvSpPr>
            <a:spLocks noGrp="1"/>
          </p:cNvSpPr>
          <p:nvPr>
            <p:ph type="title"/>
          </p:nvPr>
        </p:nvSpPr>
        <p:spPr/>
        <p:txBody>
          <a:bodyPr>
            <a:normAutofit/>
          </a:bodyPr>
          <a:lstStyle/>
          <a:p>
            <a:r>
              <a:rPr lang="en-US" sz="2800" dirty="0"/>
              <a:t>Interpretations of Findings- Claim Amt vs Car Age</a:t>
            </a:r>
          </a:p>
        </p:txBody>
      </p:sp>
      <p:sp>
        <p:nvSpPr>
          <p:cNvPr id="3" name="TextBox 2">
            <a:extLst>
              <a:ext uri="{FF2B5EF4-FFF2-40B4-BE49-F238E27FC236}">
                <a16:creationId xmlns:a16="http://schemas.microsoft.com/office/drawing/2014/main" id="{27D596FA-4302-ED60-2C71-FFD3178A9B44}"/>
              </a:ext>
            </a:extLst>
          </p:cNvPr>
          <p:cNvSpPr txBox="1"/>
          <p:nvPr/>
        </p:nvSpPr>
        <p:spPr>
          <a:xfrm>
            <a:off x="176462" y="1860885"/>
            <a:ext cx="6657475" cy="4093428"/>
          </a:xfrm>
          <a:prstGeom prst="rect">
            <a:avLst/>
          </a:prstGeom>
          <a:noFill/>
        </p:spPr>
        <p:txBody>
          <a:bodyPr wrap="square" rtlCol="0">
            <a:spAutoFit/>
          </a:bodyPr>
          <a:lstStyle/>
          <a:p>
            <a:r>
              <a:rPr lang="en-US" sz="2000" b="1" dirty="0"/>
              <a:t>Young Cars </a:t>
            </a:r>
            <a:r>
              <a:rPr lang="en-US" sz="2000" dirty="0"/>
              <a:t>(11 years)</a:t>
            </a:r>
            <a:r>
              <a:rPr lang="en-US" sz="2000" b="1" dirty="0"/>
              <a:t>: </a:t>
            </a:r>
            <a:r>
              <a:rPr lang="en-US" sz="2000" dirty="0"/>
              <a:t>Relatively new Cars have lower claim amounts. This is because of mechanical issues and the presence of advanced safety features in newer models.</a:t>
            </a:r>
          </a:p>
          <a:p>
            <a:endParaRPr lang="en-US" sz="2000" b="1" dirty="0"/>
          </a:p>
          <a:p>
            <a:r>
              <a:rPr lang="en-US" sz="2000" b="1" dirty="0"/>
              <a:t>Middle-aged Cars </a:t>
            </a:r>
            <a:r>
              <a:rPr lang="en-US" sz="2000" dirty="0"/>
              <a:t>(12-30 years)</a:t>
            </a:r>
            <a:r>
              <a:rPr lang="en-US" sz="2000" b="1" dirty="0"/>
              <a:t>: </a:t>
            </a:r>
            <a:r>
              <a:rPr lang="en-US" sz="2000" dirty="0"/>
              <a:t>Here, these cars in this age range have the highest claim amounts, peaking at around 18 years. This could be because of increased mechanical issues as the car ages, leading to more claims.</a:t>
            </a:r>
          </a:p>
          <a:p>
            <a:endParaRPr lang="en-US" sz="2000" b="1" dirty="0"/>
          </a:p>
          <a:p>
            <a:r>
              <a:rPr lang="en-US" sz="2000" b="1" dirty="0"/>
              <a:t>Old Cars </a:t>
            </a:r>
            <a:r>
              <a:rPr lang="en-US" sz="2000" dirty="0"/>
              <a:t>(40+ years)</a:t>
            </a:r>
            <a:r>
              <a:rPr lang="en-US" sz="2000" b="1" dirty="0"/>
              <a:t>: </a:t>
            </a:r>
            <a:r>
              <a:rPr lang="en-US" sz="2000" dirty="0"/>
              <a:t>The claim amount decreases for cars older than 15 years and remains relatively low. This could mean that older cars are likely to be driven less frequently or have lower repair costs due to cheaper parts.</a:t>
            </a:r>
          </a:p>
        </p:txBody>
      </p:sp>
      <p:pic>
        <p:nvPicPr>
          <p:cNvPr id="6" name="Picture 5">
            <a:extLst>
              <a:ext uri="{FF2B5EF4-FFF2-40B4-BE49-F238E27FC236}">
                <a16:creationId xmlns:a16="http://schemas.microsoft.com/office/drawing/2014/main" id="{62E1AF4A-1F3B-C68F-23AD-37080CC1C914}"/>
              </a:ext>
            </a:extLst>
          </p:cNvPr>
          <p:cNvPicPr>
            <a:picLocks noChangeAspect="1"/>
          </p:cNvPicPr>
          <p:nvPr/>
        </p:nvPicPr>
        <p:blipFill>
          <a:blip r:embed="rId2"/>
          <a:stretch>
            <a:fillRect/>
          </a:stretch>
        </p:blipFill>
        <p:spPr>
          <a:xfrm>
            <a:off x="6833937" y="2281188"/>
            <a:ext cx="5077334" cy="3590224"/>
          </a:xfrm>
          <a:prstGeom prst="rect">
            <a:avLst/>
          </a:prstGeom>
        </p:spPr>
      </p:pic>
    </p:spTree>
    <p:extLst>
      <p:ext uri="{BB962C8B-B14F-4D97-AF65-F5344CB8AC3E}">
        <p14:creationId xmlns:p14="http://schemas.microsoft.com/office/powerpoint/2010/main" val="292637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ABA3-0DFD-9FCE-C217-362C6FBF30B1}"/>
              </a:ext>
            </a:extLst>
          </p:cNvPr>
          <p:cNvSpPr>
            <a:spLocks noGrp="1"/>
          </p:cNvSpPr>
          <p:nvPr>
            <p:ph type="title"/>
          </p:nvPr>
        </p:nvSpPr>
        <p:spPr/>
        <p:txBody>
          <a:bodyPr/>
          <a:lstStyle/>
          <a:p>
            <a:r>
              <a:rPr lang="en-US" dirty="0"/>
              <a:t>Recommendations</a:t>
            </a:r>
          </a:p>
        </p:txBody>
      </p:sp>
      <p:sp>
        <p:nvSpPr>
          <p:cNvPr id="3" name="TextBox 2">
            <a:extLst>
              <a:ext uri="{FF2B5EF4-FFF2-40B4-BE49-F238E27FC236}">
                <a16:creationId xmlns:a16="http://schemas.microsoft.com/office/drawing/2014/main" id="{CA44B2A2-2B9E-1F51-AA7E-320FFBF61485}"/>
              </a:ext>
            </a:extLst>
          </p:cNvPr>
          <p:cNvSpPr txBox="1"/>
          <p:nvPr/>
        </p:nvSpPr>
        <p:spPr>
          <a:xfrm>
            <a:off x="192505" y="1989221"/>
            <a:ext cx="11582400" cy="4722831"/>
          </a:xfrm>
          <a:prstGeom prst="rect">
            <a:avLst/>
          </a:prstGeom>
          <a:noFill/>
        </p:spPr>
        <p:txBody>
          <a:bodyPr wrap="square" rtlCol="0">
            <a:spAutoFit/>
          </a:bodyPr>
          <a:lstStyle/>
          <a:p>
            <a:pPr marL="285750" indent="-285750">
              <a:buFont typeface="Wingdings" panose="05000000000000000000" pitchFamily="2" charset="2"/>
              <a:buChar char="q"/>
            </a:pPr>
            <a:r>
              <a:rPr lang="en-US" sz="1770" b="1" dirty="0"/>
              <a:t>DATA MANAGEMENT: </a:t>
            </a:r>
            <a:r>
              <a:rPr lang="en-US" sz="1770" dirty="0"/>
              <a:t>Accurate and up-to-date data is vital for analysis. Always ensure that data on all car metrics are accurately recorded and updated.</a:t>
            </a:r>
          </a:p>
          <a:p>
            <a:pPr marL="285750" indent="-285750">
              <a:buFont typeface="Wingdings" panose="05000000000000000000" pitchFamily="2" charset="2"/>
              <a:buChar char="q"/>
            </a:pPr>
            <a:r>
              <a:rPr lang="en-US" sz="1770" b="1" dirty="0"/>
              <a:t>CLAIM PROCESSING: </a:t>
            </a:r>
            <a:r>
              <a:rPr lang="en-US" sz="1770" dirty="0"/>
              <a:t>My analysis shows higher claim frequencies from certain customer segments. This might involve staffing rearrangements or process improvements in the claim processing department to handle higher volumes.</a:t>
            </a:r>
          </a:p>
          <a:p>
            <a:pPr marL="285750" indent="-285750">
              <a:buFont typeface="Wingdings" panose="05000000000000000000" pitchFamily="2" charset="2"/>
              <a:buChar char="q"/>
            </a:pPr>
            <a:r>
              <a:rPr lang="en-US" sz="1770" b="1" dirty="0"/>
              <a:t>COMPETITIVE BENCHMARKING</a:t>
            </a:r>
            <a:r>
              <a:rPr lang="en-US" sz="1770" dirty="0"/>
              <a:t>: Conduct benchmarking against competitors to gain insights into market positioning and performance. Compare metrics such as premium rates, claim processing times, and customer satisfaction scores. Identify areas where your company excels and opportunities for improvement to maintain a competitive edge in the market.</a:t>
            </a:r>
          </a:p>
          <a:p>
            <a:pPr marL="285750" indent="-285750">
              <a:buFont typeface="Wingdings" panose="05000000000000000000" pitchFamily="2" charset="2"/>
              <a:buChar char="q"/>
            </a:pPr>
            <a:r>
              <a:rPr lang="en-US" sz="1770" b="1" dirty="0"/>
              <a:t>PREDICTIVE MODELING FOR RISK ASSESSMENT: </a:t>
            </a:r>
            <a:r>
              <a:rPr lang="en-US" sz="1770" dirty="0"/>
              <a:t>Implement predictive modeling techniques to improve risk assessment and pricing strategies. Leverage historical data and advanced analytics to forecast future claim frequency and severity accurately. Adjust pricing models accordingly to reflect risk exposure accurately while remaining competitive in the market.</a:t>
            </a:r>
          </a:p>
          <a:p>
            <a:pPr marL="285750" indent="-285750">
              <a:buFont typeface="Wingdings" panose="05000000000000000000" pitchFamily="2" charset="2"/>
              <a:buChar char="q"/>
            </a:pPr>
            <a:r>
              <a:rPr lang="en-US" sz="1770" b="1" dirty="0"/>
              <a:t>SEGMENTATION FOR TARGETED MARKETING: </a:t>
            </a:r>
            <a:r>
              <a:rPr lang="en-US" sz="1770" dirty="0"/>
              <a:t>Utilize customer segmentation derived from the analysis to tailor marketing efforts effectively. Identify high-value customer segments based on factors such as driving behavior, policy preferences, and demographics. Craft personalized messaging and offers to enhance customer engagement and retention.</a:t>
            </a:r>
          </a:p>
          <a:p>
            <a:pPr marL="285750" indent="-285750">
              <a:buFont typeface="Wingdings" panose="05000000000000000000" pitchFamily="2" charset="2"/>
              <a:buChar char="q"/>
            </a:pPr>
            <a:endParaRPr lang="en-US" sz="1770" b="1" dirty="0"/>
          </a:p>
        </p:txBody>
      </p:sp>
    </p:spTree>
    <p:extLst>
      <p:ext uri="{BB962C8B-B14F-4D97-AF65-F5344CB8AC3E}">
        <p14:creationId xmlns:p14="http://schemas.microsoft.com/office/powerpoint/2010/main" val="16931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7200" i="1" dirty="0">
                <a:solidFill>
                  <a:srgbClr val="FFFFFF"/>
                </a:solidFill>
              </a:rPr>
              <a:t>      Thank</a:t>
            </a:r>
            <a:br>
              <a:rPr lang="en-US" sz="7200" i="1" dirty="0">
                <a:solidFill>
                  <a:srgbClr val="FFFFFF"/>
                </a:solidFill>
              </a:rPr>
            </a:br>
            <a:r>
              <a:rPr lang="en-US" sz="7200" i="1" dirty="0">
                <a:solidFill>
                  <a:srgbClr val="FFFFFF"/>
                </a:solidFill>
              </a:rPr>
              <a:t>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t>
            </a:r>
            <a:r>
              <a:rPr lang="en-US" dirty="0">
                <a:solidFill>
                  <a:srgbClr val="FFFFFF"/>
                </a:solidFill>
                <a:hlinkClick r:id="rId2"/>
              </a:rPr>
              <a:t>thecoderblue7</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AD91-37F1-F41D-927B-3535A60BAE7C}"/>
              </a:ext>
            </a:extLst>
          </p:cNvPr>
          <p:cNvSpPr>
            <a:spLocks noGrp="1"/>
          </p:cNvSpPr>
          <p:nvPr>
            <p:ph type="ctrTitle"/>
          </p:nvPr>
        </p:nvSpPr>
        <p:spPr/>
        <p:txBody>
          <a:bodyPr>
            <a:normAutofit/>
          </a:bodyPr>
          <a:lstStyle/>
          <a:p>
            <a:r>
              <a:rPr lang="en-US" sz="4800" dirty="0"/>
              <a:t>Car Insurance Analysis Interpretation for Upper Management</a:t>
            </a:r>
          </a:p>
        </p:txBody>
      </p:sp>
      <p:sp>
        <p:nvSpPr>
          <p:cNvPr id="3" name="Subtitle 2">
            <a:extLst>
              <a:ext uri="{FF2B5EF4-FFF2-40B4-BE49-F238E27FC236}">
                <a16:creationId xmlns:a16="http://schemas.microsoft.com/office/drawing/2014/main" id="{6A1B4B2B-A68A-AEC6-908D-A029AB8628D2}"/>
              </a:ext>
            </a:extLst>
          </p:cNvPr>
          <p:cNvSpPr>
            <a:spLocks noGrp="1"/>
          </p:cNvSpPr>
          <p:nvPr>
            <p:ph type="subTitle" idx="1"/>
          </p:nvPr>
        </p:nvSpPr>
        <p:spPr>
          <a:xfrm>
            <a:off x="1100051" y="4645152"/>
            <a:ext cx="10058400" cy="1453896"/>
          </a:xfrm>
        </p:spPr>
        <p:txBody>
          <a:bodyPr>
            <a:noAutofit/>
          </a:bodyPr>
          <a:lstStyle/>
          <a:p>
            <a:r>
              <a:rPr lang="en-US" sz="1200" dirty="0"/>
              <a:t>This car insurance analysis offers a comprehensive overview of key metrics and trends using Tableau Public and LookerStudio. It provides upper management with actionable insights to optimize strategies and improve performance. Through interactive visualizations and data exploration, you've highlighted areas such as claim frequency, policyholder demographics, regional variations, and risk factors influencing premiums. By leveraging these tools, you've enabled management to make data-driven decisions, enhance customer satisfaction, and drive profitability in the competitive insurance landscape.</a:t>
            </a:r>
          </a:p>
        </p:txBody>
      </p:sp>
    </p:spTree>
    <p:extLst>
      <p:ext uri="{BB962C8B-B14F-4D97-AF65-F5344CB8AC3E}">
        <p14:creationId xmlns:p14="http://schemas.microsoft.com/office/powerpoint/2010/main" val="1199666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364E-E7FD-F72C-7A30-45F4FC77022B}"/>
              </a:ext>
            </a:extLst>
          </p:cNvPr>
          <p:cNvSpPr>
            <a:spLocks noGrp="1"/>
          </p:cNvSpPr>
          <p:nvPr>
            <p:ph type="title"/>
          </p:nvPr>
        </p:nvSpPr>
        <p:spPr/>
        <p:txBody>
          <a:bodyPr/>
          <a:lstStyle/>
          <a:p>
            <a:r>
              <a:rPr lang="en-US" dirty="0"/>
              <a:t>Data Preparation</a:t>
            </a:r>
          </a:p>
        </p:txBody>
      </p:sp>
      <p:sp>
        <p:nvSpPr>
          <p:cNvPr id="3" name="TextBox 2">
            <a:extLst>
              <a:ext uri="{FF2B5EF4-FFF2-40B4-BE49-F238E27FC236}">
                <a16:creationId xmlns:a16="http://schemas.microsoft.com/office/drawing/2014/main" id="{0E39B1BF-8538-31DA-1525-96C8419C5560}"/>
              </a:ext>
            </a:extLst>
          </p:cNvPr>
          <p:cNvSpPr txBox="1"/>
          <p:nvPr/>
        </p:nvSpPr>
        <p:spPr>
          <a:xfrm>
            <a:off x="1251284" y="2358189"/>
            <a:ext cx="9904396"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Data Import: </a:t>
            </a:r>
            <a:r>
              <a:rPr lang="en-US" sz="2400" dirty="0"/>
              <a:t> Imported the car insurance dataset into Google BigQuery, connected to an external source, selected the relevant data, and imported it into my BigQuery project.</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Data Cleaning: </a:t>
            </a:r>
            <a:r>
              <a:rPr lang="en-US" sz="2400" dirty="0"/>
              <a:t>I checked for and handled missing or inconsistent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Data Structuring: </a:t>
            </a:r>
            <a:r>
              <a:rPr lang="en-US" sz="2400" dirty="0"/>
              <a:t>Ensured the data is in a format suitable for analysis. Structured the data into tables, setting appropriate data types for each column, or encoding categorical values.</a:t>
            </a:r>
          </a:p>
        </p:txBody>
      </p:sp>
    </p:spTree>
    <p:extLst>
      <p:ext uri="{BB962C8B-B14F-4D97-AF65-F5344CB8AC3E}">
        <p14:creationId xmlns:p14="http://schemas.microsoft.com/office/powerpoint/2010/main" val="4259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364E-E7FD-F72C-7A30-45F4FC77022B}"/>
              </a:ext>
            </a:extLst>
          </p:cNvPr>
          <p:cNvSpPr>
            <a:spLocks noGrp="1"/>
          </p:cNvSpPr>
          <p:nvPr>
            <p:ph type="title"/>
          </p:nvPr>
        </p:nvSpPr>
        <p:spPr/>
        <p:txBody>
          <a:bodyPr/>
          <a:lstStyle/>
          <a:p>
            <a:r>
              <a:rPr lang="en-US" dirty="0"/>
              <a:t>Data Analysis</a:t>
            </a:r>
          </a:p>
        </p:txBody>
      </p:sp>
      <p:sp>
        <p:nvSpPr>
          <p:cNvPr id="3" name="TextBox 2">
            <a:extLst>
              <a:ext uri="{FF2B5EF4-FFF2-40B4-BE49-F238E27FC236}">
                <a16:creationId xmlns:a16="http://schemas.microsoft.com/office/drawing/2014/main" id="{0E39B1BF-8538-31DA-1525-96C8419C5560}"/>
              </a:ext>
            </a:extLst>
          </p:cNvPr>
          <p:cNvSpPr txBox="1"/>
          <p:nvPr/>
        </p:nvSpPr>
        <p:spPr>
          <a:xfrm>
            <a:off x="1251284" y="2358189"/>
            <a:ext cx="9904396"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a:t>Initial Exploration: </a:t>
            </a:r>
            <a:r>
              <a:rPr lang="en-US" sz="2400" dirty="0"/>
              <a:t>I got a sense of the data which involved looking at the number of rows and columns, the range of values in each column, or the number of unique entries for categorical variables.</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Descriptive Statistics: </a:t>
            </a:r>
            <a:r>
              <a:rPr lang="en-US" sz="2400" dirty="0"/>
              <a:t>I calculated the basic statistics for each column to have a sense of what the distribution values look like.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Data Visualization: </a:t>
            </a:r>
            <a:r>
              <a:rPr lang="en-US" sz="2400" dirty="0"/>
              <a:t>I used plots, charts, and tables to visualize the data. This aided in identifying patterns, trends, outliers, or even relationships between variables.</a:t>
            </a:r>
          </a:p>
        </p:txBody>
      </p:sp>
    </p:spTree>
    <p:extLst>
      <p:ext uri="{BB962C8B-B14F-4D97-AF65-F5344CB8AC3E}">
        <p14:creationId xmlns:p14="http://schemas.microsoft.com/office/powerpoint/2010/main" val="372788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364E-E7FD-F72C-7A30-45F4FC77022B}"/>
              </a:ext>
            </a:extLst>
          </p:cNvPr>
          <p:cNvSpPr>
            <a:spLocks noGrp="1"/>
          </p:cNvSpPr>
          <p:nvPr>
            <p:ph type="title"/>
          </p:nvPr>
        </p:nvSpPr>
        <p:spPr>
          <a:xfrm>
            <a:off x="1066800" y="158266"/>
            <a:ext cx="10058400" cy="1450757"/>
          </a:xfrm>
        </p:spPr>
        <p:txBody>
          <a:bodyPr/>
          <a:lstStyle/>
          <a:p>
            <a:r>
              <a:rPr lang="en-US" dirty="0"/>
              <a:t>Dashboard Creation</a:t>
            </a:r>
          </a:p>
        </p:txBody>
      </p:sp>
      <p:sp>
        <p:nvSpPr>
          <p:cNvPr id="3" name="TextBox 2">
            <a:extLst>
              <a:ext uri="{FF2B5EF4-FFF2-40B4-BE49-F238E27FC236}">
                <a16:creationId xmlns:a16="http://schemas.microsoft.com/office/drawing/2014/main" id="{0E39B1BF-8538-31DA-1525-96C8419C5560}"/>
              </a:ext>
            </a:extLst>
          </p:cNvPr>
          <p:cNvSpPr txBox="1"/>
          <p:nvPr/>
        </p:nvSpPr>
        <p:spPr>
          <a:xfrm>
            <a:off x="1066800" y="1929865"/>
            <a:ext cx="10632707" cy="5047536"/>
          </a:xfrm>
          <a:prstGeom prst="rect">
            <a:avLst/>
          </a:prstGeom>
          <a:noFill/>
        </p:spPr>
        <p:txBody>
          <a:bodyPr wrap="square" rtlCol="0">
            <a:spAutoFit/>
          </a:bodyPr>
          <a:lstStyle/>
          <a:p>
            <a:pPr marL="285750" indent="-285750">
              <a:buFont typeface="Arial" panose="020B0604020202020204" pitchFamily="34" charset="0"/>
              <a:buChar char="•"/>
            </a:pPr>
            <a:r>
              <a:rPr lang="en-US" sz="2300" b="1" dirty="0"/>
              <a:t>Key Metrics: </a:t>
            </a:r>
            <a:r>
              <a:rPr lang="en-US" sz="2300" dirty="0"/>
              <a:t>I identified the key metrics that operational teams were interested in. This included the number of insurance policies, total claim amount, and average claim amount.</a:t>
            </a:r>
            <a:endParaRPr lang="en-US" sz="2300" b="1" dirty="0"/>
          </a:p>
          <a:p>
            <a:pPr marL="285750" indent="-285750">
              <a:buFont typeface="Arial" panose="020B0604020202020204" pitchFamily="34" charset="0"/>
              <a:buChar char="•"/>
            </a:pPr>
            <a:r>
              <a:rPr lang="en-US" sz="2300" b="1" dirty="0"/>
              <a:t>Dashboard Design: </a:t>
            </a:r>
            <a:r>
              <a:rPr lang="en-US" sz="2300" dirty="0"/>
              <a:t>I designed the dashboard in Google Data Studio, ensuring it represents these key metrics visually and effectively.</a:t>
            </a:r>
          </a:p>
          <a:p>
            <a:pPr marL="285750" indent="-285750">
              <a:buFont typeface="Arial" panose="020B0604020202020204" pitchFamily="34" charset="0"/>
              <a:buChar char="•"/>
            </a:pPr>
            <a:r>
              <a:rPr lang="en-US" sz="2300" b="1" dirty="0"/>
              <a:t>Visualization: </a:t>
            </a:r>
            <a:r>
              <a:rPr lang="en-US" sz="2300" dirty="0"/>
              <a:t>I included various charts and graphs such as bar graphs for different car brands, education levels, marital status and line charts for car ages and clam amount/frequency.</a:t>
            </a:r>
          </a:p>
          <a:p>
            <a:pPr marL="285750" indent="-285750">
              <a:buFont typeface="Arial" panose="020B0604020202020204" pitchFamily="34" charset="0"/>
              <a:buChar char="•"/>
            </a:pPr>
            <a:r>
              <a:rPr lang="en-US" sz="2300" b="1" dirty="0"/>
              <a:t>Interactivity: </a:t>
            </a:r>
            <a:r>
              <a:rPr lang="en-US" sz="2300" dirty="0"/>
              <a:t>I included filters for parent, gender, car use, and other metrics to allow users to customize the view.</a:t>
            </a:r>
          </a:p>
          <a:p>
            <a:pPr marL="285750" indent="-285750">
              <a:buFont typeface="Arial" panose="020B0604020202020204" pitchFamily="34" charset="0"/>
              <a:buChar char="•"/>
            </a:pPr>
            <a:r>
              <a:rPr lang="en-US" sz="2300" b="1" dirty="0"/>
              <a:t>Dashboard: </a:t>
            </a:r>
            <a:r>
              <a:rPr lang="en-US" sz="2300" dirty="0"/>
              <a:t>The result of this process is an in-depth interpretation which </a:t>
            </a:r>
            <a:r>
              <a:rPr lang="en-US" sz="2300"/>
              <a:t>is interactive </a:t>
            </a:r>
            <a:r>
              <a:rPr lang="en-US" sz="2300" dirty="0"/>
              <a:t>and user-friendly. This provides strategic perspectives on this analysis.</a:t>
            </a:r>
            <a:endParaRPr lang="en-US" sz="2300" b="1" dirty="0"/>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endParaRPr lang="en-US" sz="2300" dirty="0"/>
          </a:p>
        </p:txBody>
      </p:sp>
    </p:spTree>
    <p:extLst>
      <p:ext uri="{BB962C8B-B14F-4D97-AF65-F5344CB8AC3E}">
        <p14:creationId xmlns:p14="http://schemas.microsoft.com/office/powerpoint/2010/main" val="183273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23CE42-2C67-8BC0-FD39-914B8BFC2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390347"/>
          </a:xfrm>
          <a:prstGeom prst="rect">
            <a:avLst/>
          </a:prstGeom>
        </p:spPr>
      </p:pic>
    </p:spTree>
    <p:extLst>
      <p:ext uri="{BB962C8B-B14F-4D97-AF65-F5344CB8AC3E}">
        <p14:creationId xmlns:p14="http://schemas.microsoft.com/office/powerpoint/2010/main" val="83467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BA836E-80EF-E74D-A9AC-E8870592E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330157"/>
          </a:xfrm>
          <a:prstGeom prst="rect">
            <a:avLst/>
          </a:prstGeom>
        </p:spPr>
      </p:pic>
    </p:spTree>
    <p:extLst>
      <p:ext uri="{BB962C8B-B14F-4D97-AF65-F5344CB8AC3E}">
        <p14:creationId xmlns:p14="http://schemas.microsoft.com/office/powerpoint/2010/main" val="237932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6F9B-CA39-1A43-5FF2-5D8588708D24}"/>
              </a:ext>
            </a:extLst>
          </p:cNvPr>
          <p:cNvSpPr>
            <a:spLocks noGrp="1"/>
          </p:cNvSpPr>
          <p:nvPr>
            <p:ph type="title"/>
          </p:nvPr>
        </p:nvSpPr>
        <p:spPr/>
        <p:txBody>
          <a:bodyPr>
            <a:normAutofit/>
          </a:bodyPr>
          <a:lstStyle/>
          <a:p>
            <a:r>
              <a:rPr lang="en-US" sz="2800" dirty="0"/>
              <a:t>Interpretations of Findings- Claim Amt vs Car Make</a:t>
            </a:r>
          </a:p>
        </p:txBody>
      </p:sp>
      <p:sp>
        <p:nvSpPr>
          <p:cNvPr id="3" name="TextBox 2">
            <a:extLst>
              <a:ext uri="{FF2B5EF4-FFF2-40B4-BE49-F238E27FC236}">
                <a16:creationId xmlns:a16="http://schemas.microsoft.com/office/drawing/2014/main" id="{27D596FA-4302-ED60-2C71-FFD3178A9B44}"/>
              </a:ext>
            </a:extLst>
          </p:cNvPr>
          <p:cNvSpPr txBox="1"/>
          <p:nvPr/>
        </p:nvSpPr>
        <p:spPr>
          <a:xfrm>
            <a:off x="176462" y="2245895"/>
            <a:ext cx="6657475" cy="3785652"/>
          </a:xfrm>
          <a:prstGeom prst="rect">
            <a:avLst/>
          </a:prstGeom>
          <a:noFill/>
        </p:spPr>
        <p:txBody>
          <a:bodyPr wrap="square" rtlCol="0">
            <a:spAutoFit/>
          </a:bodyPr>
          <a:lstStyle/>
          <a:p>
            <a:r>
              <a:rPr lang="en-US" sz="2000" b="1" dirty="0"/>
              <a:t>Ford </a:t>
            </a:r>
            <a:r>
              <a:rPr lang="en-US" sz="2000" dirty="0"/>
              <a:t>has the highest claim amount at approx. </a:t>
            </a:r>
            <a:r>
              <a:rPr lang="en-US" sz="2000" b="1" dirty="0"/>
              <a:t>165.6M. </a:t>
            </a:r>
            <a:r>
              <a:rPr lang="en-US" sz="2000" dirty="0"/>
              <a:t>This could simply mean that Ford vehicles are either prone to accidents or damages, or the cost of repairs for these vehicles is higher.</a:t>
            </a:r>
          </a:p>
          <a:p>
            <a:r>
              <a:rPr lang="en-US" sz="2000" b="1" dirty="0"/>
              <a:t>Chevrolet </a:t>
            </a:r>
            <a:r>
              <a:rPr lang="en-US" sz="2000" dirty="0"/>
              <a:t>follows with around </a:t>
            </a:r>
            <a:r>
              <a:rPr lang="en-US" sz="2000" b="1" dirty="0"/>
              <a:t>147.9M </a:t>
            </a:r>
            <a:r>
              <a:rPr lang="en-US" sz="2000" dirty="0"/>
              <a:t>in claims. Like Ford, this could mean a higher incidence of claims or higher repair costs.</a:t>
            </a:r>
          </a:p>
          <a:p>
            <a:r>
              <a:rPr lang="en-US" sz="2000" b="1" dirty="0"/>
              <a:t>Dodge </a:t>
            </a:r>
            <a:r>
              <a:rPr lang="en-US" sz="2000" dirty="0"/>
              <a:t>has approx. </a:t>
            </a:r>
            <a:r>
              <a:rPr lang="en-US" sz="2000" b="1" dirty="0"/>
              <a:t>92.9M </a:t>
            </a:r>
            <a:r>
              <a:rPr lang="en-US" sz="2000" dirty="0"/>
              <a:t>in claims, which is significantly lower than Ford and Chevrolet.</a:t>
            </a:r>
          </a:p>
          <a:p>
            <a:r>
              <a:rPr lang="en-US" sz="2000" b="1" dirty="0"/>
              <a:t>Toyota’s </a:t>
            </a:r>
            <a:r>
              <a:rPr lang="en-US" sz="2000" dirty="0"/>
              <a:t>claims about </a:t>
            </a:r>
            <a:r>
              <a:rPr lang="en-US" sz="2000" b="1" dirty="0"/>
              <a:t>90.1M</a:t>
            </a:r>
            <a:r>
              <a:rPr lang="en-US" sz="2000" dirty="0"/>
              <a:t>, which is slightly lower than Dodge.</a:t>
            </a:r>
          </a:p>
          <a:p>
            <a:r>
              <a:rPr lang="en-US" sz="2000" b="1" dirty="0"/>
              <a:t>GMC </a:t>
            </a:r>
            <a:r>
              <a:rPr lang="en-US" sz="2000" dirty="0"/>
              <a:t>has the lowest claim amount at approx. </a:t>
            </a:r>
            <a:r>
              <a:rPr lang="en-US" sz="2000" b="1" dirty="0"/>
              <a:t>84.7M.</a:t>
            </a:r>
          </a:p>
        </p:txBody>
      </p:sp>
      <p:pic>
        <p:nvPicPr>
          <p:cNvPr id="5" name="Picture 4">
            <a:extLst>
              <a:ext uri="{FF2B5EF4-FFF2-40B4-BE49-F238E27FC236}">
                <a16:creationId xmlns:a16="http://schemas.microsoft.com/office/drawing/2014/main" id="{B3748A43-C60D-0DD3-4E25-4EEFE2EFF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607" y="2245895"/>
            <a:ext cx="5337931" cy="4033997"/>
          </a:xfrm>
          <a:prstGeom prst="rect">
            <a:avLst/>
          </a:prstGeom>
        </p:spPr>
      </p:pic>
    </p:spTree>
    <p:extLst>
      <p:ext uri="{BB962C8B-B14F-4D97-AF65-F5344CB8AC3E}">
        <p14:creationId xmlns:p14="http://schemas.microsoft.com/office/powerpoint/2010/main" val="98833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6F9B-CA39-1A43-5FF2-5D8588708D24}"/>
              </a:ext>
            </a:extLst>
          </p:cNvPr>
          <p:cNvSpPr>
            <a:spLocks noGrp="1"/>
          </p:cNvSpPr>
          <p:nvPr>
            <p:ph type="title"/>
          </p:nvPr>
        </p:nvSpPr>
        <p:spPr/>
        <p:txBody>
          <a:bodyPr>
            <a:normAutofit/>
          </a:bodyPr>
          <a:lstStyle/>
          <a:p>
            <a:r>
              <a:rPr lang="en-US" sz="2800" dirty="0"/>
              <a:t>Interpretations of Findings- Claim Amt vs Education</a:t>
            </a:r>
          </a:p>
        </p:txBody>
      </p:sp>
      <p:sp>
        <p:nvSpPr>
          <p:cNvPr id="3" name="TextBox 2">
            <a:extLst>
              <a:ext uri="{FF2B5EF4-FFF2-40B4-BE49-F238E27FC236}">
                <a16:creationId xmlns:a16="http://schemas.microsoft.com/office/drawing/2014/main" id="{27D596FA-4302-ED60-2C71-FFD3178A9B44}"/>
              </a:ext>
            </a:extLst>
          </p:cNvPr>
          <p:cNvSpPr txBox="1"/>
          <p:nvPr/>
        </p:nvSpPr>
        <p:spPr>
          <a:xfrm>
            <a:off x="176462" y="2245895"/>
            <a:ext cx="6657475" cy="3785652"/>
          </a:xfrm>
          <a:prstGeom prst="rect">
            <a:avLst/>
          </a:prstGeom>
          <a:noFill/>
        </p:spPr>
        <p:txBody>
          <a:bodyPr wrap="square" rtlCol="0">
            <a:spAutoFit/>
          </a:bodyPr>
          <a:lstStyle/>
          <a:p>
            <a:r>
              <a:rPr lang="en-US" sz="2000" b="1" dirty="0"/>
              <a:t>Bachelors: </a:t>
            </a:r>
            <a:r>
              <a:rPr lang="en-US" sz="2000" dirty="0"/>
              <a:t>Individuals with this degree have the highest claim percentage of approx. </a:t>
            </a:r>
            <a:r>
              <a:rPr lang="en-US" sz="2000" b="1" dirty="0"/>
              <a:t>50.1%</a:t>
            </a:r>
            <a:r>
              <a:rPr lang="en-US" sz="2000" dirty="0"/>
              <a:t>.</a:t>
            </a:r>
          </a:p>
          <a:p>
            <a:r>
              <a:rPr lang="en-US" sz="2000" b="1" dirty="0"/>
              <a:t>High School: </a:t>
            </a:r>
            <a:r>
              <a:rPr lang="en-US" sz="2000" dirty="0"/>
              <a:t>Here, these individuals have the second highest claim percentage of approx. </a:t>
            </a:r>
            <a:r>
              <a:rPr lang="en-US" sz="2000" b="1" dirty="0"/>
              <a:t>27.6%</a:t>
            </a:r>
            <a:r>
              <a:rPr lang="en-US" sz="2000" dirty="0"/>
              <a:t>.</a:t>
            </a:r>
          </a:p>
          <a:p>
            <a:r>
              <a:rPr lang="en-US" sz="2000" b="1" dirty="0"/>
              <a:t>Masters: </a:t>
            </a:r>
            <a:r>
              <a:rPr lang="en-US" sz="2000" dirty="0"/>
              <a:t>Master’s degree holders show a claim percentage of </a:t>
            </a:r>
            <a:r>
              <a:rPr lang="en-US" sz="2000" b="1" dirty="0"/>
              <a:t>15.1%</a:t>
            </a:r>
            <a:r>
              <a:rPr lang="en-US" sz="2000" dirty="0"/>
              <a:t>, which is lower than the first two groups. This could be due to a variety of factors such as car type, driving habits, or insurance coverage.</a:t>
            </a:r>
          </a:p>
          <a:p>
            <a:r>
              <a:rPr lang="en-US" sz="2000" b="1" dirty="0"/>
              <a:t>PhD: </a:t>
            </a:r>
            <a:r>
              <a:rPr lang="en-US" sz="2000" dirty="0"/>
              <a:t>Individuals with a PhD have the lowest claim percentage at approx. </a:t>
            </a:r>
            <a:r>
              <a:rPr lang="en-US" sz="2000" b="1" dirty="0"/>
              <a:t>7.3%. </a:t>
            </a:r>
            <a:r>
              <a:rPr lang="en-US" sz="2000" dirty="0"/>
              <a:t>This means that this group might own less expensive cars, drive less often, or engage in safer driving practices.</a:t>
            </a:r>
            <a:endParaRPr lang="en-US" sz="2000" b="1" dirty="0"/>
          </a:p>
        </p:txBody>
      </p:sp>
      <p:pic>
        <p:nvPicPr>
          <p:cNvPr id="6" name="Picture 5">
            <a:extLst>
              <a:ext uri="{FF2B5EF4-FFF2-40B4-BE49-F238E27FC236}">
                <a16:creationId xmlns:a16="http://schemas.microsoft.com/office/drawing/2014/main" id="{081B6366-9BFA-3BF5-B719-DEF8BE9148DF}"/>
              </a:ext>
            </a:extLst>
          </p:cNvPr>
          <p:cNvPicPr>
            <a:picLocks noChangeAspect="1"/>
          </p:cNvPicPr>
          <p:nvPr/>
        </p:nvPicPr>
        <p:blipFill>
          <a:blip r:embed="rId2"/>
          <a:stretch>
            <a:fillRect/>
          </a:stretch>
        </p:blipFill>
        <p:spPr>
          <a:xfrm>
            <a:off x="6940551" y="2245895"/>
            <a:ext cx="4311381" cy="3785652"/>
          </a:xfrm>
          <a:prstGeom prst="rect">
            <a:avLst/>
          </a:prstGeom>
        </p:spPr>
      </p:pic>
    </p:spTree>
    <p:extLst>
      <p:ext uri="{BB962C8B-B14F-4D97-AF65-F5344CB8AC3E}">
        <p14:creationId xmlns:p14="http://schemas.microsoft.com/office/powerpoint/2010/main" val="291193091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{D6EA51EB-B0ED-4BEF-BDEA-FE0928684286}tf56160789_win32</Template>
  <TotalTime>137</TotalTime>
  <Words>1130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Franklin Gothic Book</vt:lpstr>
      <vt:lpstr>Wingdings</vt:lpstr>
      <vt:lpstr>Custom</vt:lpstr>
      <vt:lpstr>Car Insurance Analysis Operational Metrics</vt:lpstr>
      <vt:lpstr>Car Insurance Analysis Interpretation for Upper Management</vt:lpstr>
      <vt:lpstr>Data Preparation</vt:lpstr>
      <vt:lpstr>Data Analysis</vt:lpstr>
      <vt:lpstr>Dashboard Creation</vt:lpstr>
      <vt:lpstr>PowerPoint Presentation</vt:lpstr>
      <vt:lpstr>PowerPoint Presentation</vt:lpstr>
      <vt:lpstr>Interpretations of Findings- Claim Amt vs Car Make</vt:lpstr>
      <vt:lpstr>Interpretations of Findings- Claim Amt vs Education</vt:lpstr>
      <vt:lpstr>Interpretations of Findings- Claim Amt vs Income</vt:lpstr>
      <vt:lpstr>Interpretations of Findings- Claim Amt vs Car Age</vt:lpstr>
      <vt:lpstr>Recommendations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Insurance Analysis Operational Metrics</dc:title>
  <dc:creator>Larissa Chiamaka Onyeakagbu</dc:creator>
  <cp:lastModifiedBy>Larissa Chiamaka Onyeakagbu</cp:lastModifiedBy>
  <cp:revision>1</cp:revision>
  <dcterms:created xsi:type="dcterms:W3CDTF">2024-04-24T11:30:34Z</dcterms:created>
  <dcterms:modified xsi:type="dcterms:W3CDTF">2024-04-24T13:48:25Z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