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DC22-3C4B-4D92-B622-BD9B3237E91E}"/>
              </a:ext>
            </a:extLst>
          </p:cNvPr>
          <p:cNvSpPr>
            <a:spLocks noGrp="1"/>
          </p:cNvSpPr>
          <p:nvPr>
            <p:ph type="ctrTitle"/>
          </p:nvPr>
        </p:nvSpPr>
        <p:spPr/>
        <p:txBody>
          <a:bodyPr>
            <a:normAutofit/>
          </a:bodyPr>
          <a:lstStyle/>
          <a:p>
            <a:r>
              <a:rPr lang="en-US" dirty="0"/>
              <a:t>Hotel Reservation Analysis: Insights from Tableau</a:t>
            </a:r>
            <a:endParaRPr lang="en-NG" dirty="0"/>
          </a:p>
        </p:txBody>
      </p:sp>
      <p:sp>
        <p:nvSpPr>
          <p:cNvPr id="3" name="Subtitle 2">
            <a:extLst>
              <a:ext uri="{FF2B5EF4-FFF2-40B4-BE49-F238E27FC236}">
                <a16:creationId xmlns:a16="http://schemas.microsoft.com/office/drawing/2014/main" id="{13A11359-CABF-4970-A71F-33DA1DE5ED96}"/>
              </a:ext>
            </a:extLst>
          </p:cNvPr>
          <p:cNvSpPr>
            <a:spLocks noGrp="1"/>
          </p:cNvSpPr>
          <p:nvPr>
            <p:ph type="subTitle" idx="1"/>
          </p:nvPr>
        </p:nvSpPr>
        <p:spPr/>
        <p:txBody>
          <a:bodyPr>
            <a:normAutofit/>
          </a:bodyPr>
          <a:lstStyle/>
          <a:p>
            <a:r>
              <a:rPr lang="en-US" dirty="0"/>
              <a:t>Unveiling Trends in Booking Rates, Occupancy, Demographics, and Revenue</a:t>
            </a:r>
            <a:endParaRPr lang="en-NG" sz="1200" dirty="0"/>
          </a:p>
        </p:txBody>
      </p:sp>
      <p:sp>
        <p:nvSpPr>
          <p:cNvPr id="4" name="TextBox 3">
            <a:extLst>
              <a:ext uri="{FF2B5EF4-FFF2-40B4-BE49-F238E27FC236}">
                <a16:creationId xmlns:a16="http://schemas.microsoft.com/office/drawing/2014/main" id="{94517010-C838-470A-88BA-B1642C76A5F8}"/>
              </a:ext>
            </a:extLst>
          </p:cNvPr>
          <p:cNvSpPr txBox="1"/>
          <p:nvPr/>
        </p:nvSpPr>
        <p:spPr>
          <a:xfrm>
            <a:off x="7565457" y="5986522"/>
            <a:ext cx="4186989" cy="369332"/>
          </a:xfrm>
          <a:prstGeom prst="rect">
            <a:avLst/>
          </a:prstGeom>
          <a:noFill/>
        </p:spPr>
        <p:txBody>
          <a:bodyPr wrap="square" rtlCol="0">
            <a:spAutoFit/>
          </a:bodyPr>
          <a:lstStyle/>
          <a:p>
            <a:pPr algn="r"/>
            <a:r>
              <a:rPr lang="en-US" dirty="0">
                <a:solidFill>
                  <a:schemeClr val="bg1"/>
                </a:solidFill>
              </a:rPr>
              <a:t>BY LARISSA C. ONYEAKAGBU</a:t>
            </a:r>
            <a:endParaRPr lang="en-NG" dirty="0">
              <a:solidFill>
                <a:schemeClr val="bg1"/>
              </a:solidFill>
            </a:endParaRPr>
          </a:p>
        </p:txBody>
      </p:sp>
    </p:spTree>
    <p:extLst>
      <p:ext uri="{BB962C8B-B14F-4D97-AF65-F5344CB8AC3E}">
        <p14:creationId xmlns:p14="http://schemas.microsoft.com/office/powerpoint/2010/main" val="427908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C1D7-71BC-48FD-BF20-B882A9D8F51F}"/>
              </a:ext>
            </a:extLst>
          </p:cNvPr>
          <p:cNvSpPr>
            <a:spLocks noGrp="1"/>
          </p:cNvSpPr>
          <p:nvPr>
            <p:ph type="title"/>
          </p:nvPr>
        </p:nvSpPr>
        <p:spPr/>
        <p:txBody>
          <a:bodyPr/>
          <a:lstStyle/>
          <a:p>
            <a:r>
              <a:rPr lang="en-US" dirty="0"/>
              <a:t>INTRODUCTION TO HOTEL ANALYSIS IN TABLEAU</a:t>
            </a:r>
            <a:endParaRPr lang="en-NG" dirty="0"/>
          </a:p>
        </p:txBody>
      </p:sp>
      <p:sp>
        <p:nvSpPr>
          <p:cNvPr id="3" name="TextBox 2">
            <a:extLst>
              <a:ext uri="{FF2B5EF4-FFF2-40B4-BE49-F238E27FC236}">
                <a16:creationId xmlns:a16="http://schemas.microsoft.com/office/drawing/2014/main" id="{930322A5-DAFA-4CAD-AF20-8C5737D42866}"/>
              </a:ext>
            </a:extLst>
          </p:cNvPr>
          <p:cNvSpPr txBox="1"/>
          <p:nvPr/>
        </p:nvSpPr>
        <p:spPr>
          <a:xfrm>
            <a:off x="435860" y="2954956"/>
            <a:ext cx="11309684" cy="1754326"/>
          </a:xfrm>
          <a:prstGeom prst="rect">
            <a:avLst/>
          </a:prstGeom>
          <a:noFill/>
          <a:ln>
            <a:noFill/>
          </a:ln>
        </p:spPr>
        <p:txBody>
          <a:bodyPr wrap="square" rtlCol="0">
            <a:spAutoFit/>
          </a:bodyPr>
          <a:lstStyle/>
          <a:p>
            <a:r>
              <a:rPr lang="en-US" dirty="0">
                <a:solidFill>
                  <a:schemeClr val="accent1">
                    <a:lumMod val="60000"/>
                    <a:lumOff val="40000"/>
                  </a:schemeClr>
                </a:solidFill>
              </a:rPr>
              <a:t>"Welcome to my Hotel Analysis in Tableau presentation. This insightful analysis delves into the dynamics of our hotel reservations, utilizing Tableau's powerful visualizations to unravel key trends in booking rates, occupancy, customer demographics, and revenue. Through comprehensive data exploration and visualization, we aim to uncover actionable insights that drive informed decision-making, optimize operational strategies, and enhance the guest experience. Join me as I navigate through the visual representations of a hotel's performance, illuminating valuable patterns and trends derived from raw data."</a:t>
            </a:r>
            <a:endParaRPr lang="en-NG" dirty="0">
              <a:solidFill>
                <a:schemeClr val="accent1">
                  <a:lumMod val="60000"/>
                  <a:lumOff val="40000"/>
                </a:schemeClr>
              </a:solidFill>
            </a:endParaRPr>
          </a:p>
        </p:txBody>
      </p:sp>
    </p:spTree>
    <p:extLst>
      <p:ext uri="{BB962C8B-B14F-4D97-AF65-F5344CB8AC3E}">
        <p14:creationId xmlns:p14="http://schemas.microsoft.com/office/powerpoint/2010/main" val="417394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10DB80-9636-406F-A489-D98E24D9B638}"/>
              </a:ext>
            </a:extLst>
          </p:cNvPr>
          <p:cNvPicPr>
            <a:picLocks noChangeAspect="1"/>
          </p:cNvPicPr>
          <p:nvPr/>
        </p:nvPicPr>
        <p:blipFill>
          <a:blip r:embed="rId2"/>
          <a:stretch>
            <a:fillRect/>
          </a:stretch>
        </p:blipFill>
        <p:spPr>
          <a:xfrm>
            <a:off x="0" y="774833"/>
            <a:ext cx="12192000" cy="6083167"/>
          </a:xfrm>
          <a:prstGeom prst="rect">
            <a:avLst/>
          </a:prstGeom>
        </p:spPr>
      </p:pic>
      <p:sp>
        <p:nvSpPr>
          <p:cNvPr id="6" name="TextBox 5">
            <a:extLst>
              <a:ext uri="{FF2B5EF4-FFF2-40B4-BE49-F238E27FC236}">
                <a16:creationId xmlns:a16="http://schemas.microsoft.com/office/drawing/2014/main" id="{B1592C5F-CF6F-4725-97AD-C0743DEA6A60}"/>
              </a:ext>
            </a:extLst>
          </p:cNvPr>
          <p:cNvSpPr txBox="1"/>
          <p:nvPr/>
        </p:nvSpPr>
        <p:spPr>
          <a:xfrm>
            <a:off x="0" y="4268805"/>
            <a:ext cx="12192000" cy="914400"/>
          </a:xfrm>
          <a:prstGeom prst="rect">
            <a:avLst/>
          </a:prstGeom>
          <a:noFill/>
        </p:spPr>
        <p:txBody>
          <a:bodyPr wrap="square" rtlCol="0">
            <a:spAutoFit/>
          </a:bodyPr>
          <a:lstStyle/>
          <a:p>
            <a:r>
              <a:rPr lang="en-US" dirty="0">
                <a:solidFill>
                  <a:schemeClr val="accent1">
                    <a:lumMod val="60000"/>
                    <a:lumOff val="40000"/>
                  </a:schemeClr>
                </a:solidFill>
              </a:rPr>
              <a:t>Tableau Line Chart showcasing booking trends over time.</a:t>
            </a:r>
          </a:p>
          <a:p>
            <a:r>
              <a:rPr lang="en-US" dirty="0">
                <a:solidFill>
                  <a:schemeClr val="accent1">
                    <a:lumMod val="60000"/>
                    <a:lumOff val="40000"/>
                  </a:schemeClr>
                </a:solidFill>
              </a:rPr>
              <a:t>Key findings: Peak booking periods and seasonal variations.</a:t>
            </a:r>
          </a:p>
          <a:p>
            <a:endParaRPr lang="en-NG" dirty="0">
              <a:solidFill>
                <a:schemeClr val="accent1">
                  <a:lumMod val="60000"/>
                  <a:lumOff val="40000"/>
                </a:schemeClr>
              </a:solidFill>
            </a:endParaRPr>
          </a:p>
        </p:txBody>
      </p:sp>
    </p:spTree>
    <p:extLst>
      <p:ext uri="{BB962C8B-B14F-4D97-AF65-F5344CB8AC3E}">
        <p14:creationId xmlns:p14="http://schemas.microsoft.com/office/powerpoint/2010/main" val="48165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24D59B-E49D-418E-841E-7C2FFBE336C1}"/>
              </a:ext>
            </a:extLst>
          </p:cNvPr>
          <p:cNvPicPr>
            <a:picLocks noChangeAspect="1"/>
          </p:cNvPicPr>
          <p:nvPr/>
        </p:nvPicPr>
        <p:blipFill>
          <a:blip r:embed="rId2"/>
          <a:stretch>
            <a:fillRect/>
          </a:stretch>
        </p:blipFill>
        <p:spPr>
          <a:xfrm>
            <a:off x="1" y="548640"/>
            <a:ext cx="12098956" cy="6150543"/>
          </a:xfrm>
          <a:prstGeom prst="rect">
            <a:avLst/>
          </a:prstGeom>
        </p:spPr>
      </p:pic>
      <p:sp>
        <p:nvSpPr>
          <p:cNvPr id="4" name="TextBox 3">
            <a:extLst>
              <a:ext uri="{FF2B5EF4-FFF2-40B4-BE49-F238E27FC236}">
                <a16:creationId xmlns:a16="http://schemas.microsoft.com/office/drawing/2014/main" id="{DE84A25A-04FD-4032-9892-12746C2F215C}"/>
              </a:ext>
            </a:extLst>
          </p:cNvPr>
          <p:cNvSpPr txBox="1"/>
          <p:nvPr/>
        </p:nvSpPr>
        <p:spPr>
          <a:xfrm>
            <a:off x="-48125" y="3888606"/>
            <a:ext cx="12240125" cy="646331"/>
          </a:xfrm>
          <a:prstGeom prst="rect">
            <a:avLst/>
          </a:prstGeom>
          <a:noFill/>
        </p:spPr>
        <p:txBody>
          <a:bodyPr wrap="square" rtlCol="0">
            <a:spAutoFit/>
          </a:bodyPr>
          <a:lstStyle/>
          <a:p>
            <a:r>
              <a:rPr lang="en-US" dirty="0">
                <a:solidFill>
                  <a:schemeClr val="accent1">
                    <a:lumMod val="60000"/>
                    <a:lumOff val="40000"/>
                  </a:schemeClr>
                </a:solidFill>
              </a:rPr>
              <a:t>Tableau Bar Chart illustrating occupancy rates during specific periods.</a:t>
            </a:r>
          </a:p>
          <a:p>
            <a:r>
              <a:rPr lang="en-US" dirty="0">
                <a:solidFill>
                  <a:schemeClr val="accent1">
                    <a:lumMod val="60000"/>
                    <a:lumOff val="40000"/>
                  </a:schemeClr>
                </a:solidFill>
              </a:rPr>
              <a:t>Insights: Impact of room availability on overall occupancy.</a:t>
            </a:r>
          </a:p>
        </p:txBody>
      </p:sp>
    </p:spTree>
    <p:extLst>
      <p:ext uri="{BB962C8B-B14F-4D97-AF65-F5344CB8AC3E}">
        <p14:creationId xmlns:p14="http://schemas.microsoft.com/office/powerpoint/2010/main" val="381747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B213AE-C608-4AA2-A3D1-5CCA9682ABC6}"/>
              </a:ext>
            </a:extLst>
          </p:cNvPr>
          <p:cNvPicPr>
            <a:picLocks noChangeAspect="1"/>
          </p:cNvPicPr>
          <p:nvPr/>
        </p:nvPicPr>
        <p:blipFill>
          <a:blip r:embed="rId2"/>
          <a:stretch>
            <a:fillRect/>
          </a:stretch>
        </p:blipFill>
        <p:spPr>
          <a:xfrm>
            <a:off x="0" y="712268"/>
            <a:ext cx="12192000" cy="6102417"/>
          </a:xfrm>
          <a:prstGeom prst="rect">
            <a:avLst/>
          </a:prstGeom>
        </p:spPr>
      </p:pic>
      <p:sp>
        <p:nvSpPr>
          <p:cNvPr id="4" name="TextBox 3">
            <a:extLst>
              <a:ext uri="{FF2B5EF4-FFF2-40B4-BE49-F238E27FC236}">
                <a16:creationId xmlns:a16="http://schemas.microsoft.com/office/drawing/2014/main" id="{47FD584E-E4F1-476D-AE6F-505296AB7858}"/>
              </a:ext>
            </a:extLst>
          </p:cNvPr>
          <p:cNvSpPr txBox="1"/>
          <p:nvPr/>
        </p:nvSpPr>
        <p:spPr>
          <a:xfrm>
            <a:off x="0" y="4292867"/>
            <a:ext cx="12192000" cy="646331"/>
          </a:xfrm>
          <a:prstGeom prst="rect">
            <a:avLst/>
          </a:prstGeom>
          <a:noFill/>
        </p:spPr>
        <p:txBody>
          <a:bodyPr wrap="square" rtlCol="0">
            <a:spAutoFit/>
          </a:bodyPr>
          <a:lstStyle/>
          <a:p>
            <a:r>
              <a:rPr lang="en-US" dirty="0">
                <a:solidFill>
                  <a:schemeClr val="accent1">
                    <a:lumMod val="60000"/>
                    <a:lumOff val="40000"/>
                  </a:schemeClr>
                </a:solidFill>
              </a:rPr>
              <a:t>Tableau Stacked Bar Chart presenting customer distribution across demographics (e.g., age groups).</a:t>
            </a:r>
          </a:p>
          <a:p>
            <a:r>
              <a:rPr lang="en-US" dirty="0">
                <a:solidFill>
                  <a:schemeClr val="accent1">
                    <a:lumMod val="60000"/>
                    <a:lumOff val="40000"/>
                  </a:schemeClr>
                </a:solidFill>
              </a:rPr>
              <a:t>Insights: Diversity within customer segments visiting the hotel.</a:t>
            </a:r>
          </a:p>
        </p:txBody>
      </p:sp>
    </p:spTree>
    <p:extLst>
      <p:ext uri="{BB962C8B-B14F-4D97-AF65-F5344CB8AC3E}">
        <p14:creationId xmlns:p14="http://schemas.microsoft.com/office/powerpoint/2010/main" val="391962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18D4CF-C3BC-45F2-B306-F9CC7D389889}"/>
              </a:ext>
            </a:extLst>
          </p:cNvPr>
          <p:cNvPicPr>
            <a:picLocks noChangeAspect="1"/>
          </p:cNvPicPr>
          <p:nvPr/>
        </p:nvPicPr>
        <p:blipFill>
          <a:blip r:embed="rId2"/>
          <a:stretch>
            <a:fillRect/>
          </a:stretch>
        </p:blipFill>
        <p:spPr>
          <a:xfrm>
            <a:off x="0" y="712268"/>
            <a:ext cx="12192000" cy="6160170"/>
          </a:xfrm>
          <a:prstGeom prst="rect">
            <a:avLst/>
          </a:prstGeom>
        </p:spPr>
      </p:pic>
      <p:sp>
        <p:nvSpPr>
          <p:cNvPr id="5" name="TextBox 4">
            <a:extLst>
              <a:ext uri="{FF2B5EF4-FFF2-40B4-BE49-F238E27FC236}">
                <a16:creationId xmlns:a16="http://schemas.microsoft.com/office/drawing/2014/main" id="{96C9B719-EFD0-4063-96D3-0F67B623C893}"/>
              </a:ext>
            </a:extLst>
          </p:cNvPr>
          <p:cNvSpPr txBox="1"/>
          <p:nvPr/>
        </p:nvSpPr>
        <p:spPr>
          <a:xfrm>
            <a:off x="0" y="4106378"/>
            <a:ext cx="12192000" cy="923330"/>
          </a:xfrm>
          <a:prstGeom prst="rect">
            <a:avLst/>
          </a:prstGeom>
          <a:noFill/>
        </p:spPr>
        <p:txBody>
          <a:bodyPr wrap="square" rtlCol="0">
            <a:spAutoFit/>
          </a:bodyPr>
          <a:lstStyle/>
          <a:p>
            <a:r>
              <a:rPr lang="en-US" dirty="0">
                <a:solidFill>
                  <a:schemeClr val="accent1">
                    <a:lumMod val="60000"/>
                    <a:lumOff val="40000"/>
                  </a:schemeClr>
                </a:solidFill>
              </a:rPr>
              <a:t>Tableau Pie Chart or Bar Chart displaying contributions of booking sources to total reservations.</a:t>
            </a:r>
          </a:p>
          <a:p>
            <a:r>
              <a:rPr lang="en-US" dirty="0">
                <a:solidFill>
                  <a:schemeClr val="accent1">
                    <a:lumMod val="60000"/>
                    <a:lumOff val="40000"/>
                  </a:schemeClr>
                </a:solidFill>
              </a:rPr>
              <a:t>Highlights: Significant booking channels for the hotel.</a:t>
            </a:r>
          </a:p>
          <a:p>
            <a:endParaRPr lang="en-NG" dirty="0">
              <a:solidFill>
                <a:schemeClr val="accent1">
                  <a:lumMod val="60000"/>
                  <a:lumOff val="40000"/>
                </a:schemeClr>
              </a:solidFill>
            </a:endParaRPr>
          </a:p>
        </p:txBody>
      </p:sp>
    </p:spTree>
    <p:extLst>
      <p:ext uri="{BB962C8B-B14F-4D97-AF65-F5344CB8AC3E}">
        <p14:creationId xmlns:p14="http://schemas.microsoft.com/office/powerpoint/2010/main" val="1428311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B471AC-84B4-4D85-AB4A-0F334580AE1C}"/>
              </a:ext>
            </a:extLst>
          </p:cNvPr>
          <p:cNvPicPr>
            <a:picLocks noChangeAspect="1"/>
          </p:cNvPicPr>
          <p:nvPr/>
        </p:nvPicPr>
        <p:blipFill>
          <a:blip r:embed="rId2"/>
          <a:stretch>
            <a:fillRect/>
          </a:stretch>
        </p:blipFill>
        <p:spPr>
          <a:xfrm>
            <a:off x="0" y="693019"/>
            <a:ext cx="12192000" cy="6140918"/>
          </a:xfrm>
          <a:prstGeom prst="rect">
            <a:avLst/>
          </a:prstGeom>
        </p:spPr>
      </p:pic>
      <p:sp>
        <p:nvSpPr>
          <p:cNvPr id="5" name="TextBox 4">
            <a:extLst>
              <a:ext uri="{FF2B5EF4-FFF2-40B4-BE49-F238E27FC236}">
                <a16:creationId xmlns:a16="http://schemas.microsoft.com/office/drawing/2014/main" id="{10182012-ECB6-4FEA-BADD-E0DFABC924E1}"/>
              </a:ext>
            </a:extLst>
          </p:cNvPr>
          <p:cNvSpPr txBox="1"/>
          <p:nvPr/>
        </p:nvSpPr>
        <p:spPr>
          <a:xfrm>
            <a:off x="0" y="4475747"/>
            <a:ext cx="12192000" cy="923330"/>
          </a:xfrm>
          <a:prstGeom prst="rect">
            <a:avLst/>
          </a:prstGeom>
          <a:noFill/>
        </p:spPr>
        <p:txBody>
          <a:bodyPr wrap="square" rtlCol="0">
            <a:spAutoFit/>
          </a:bodyPr>
          <a:lstStyle/>
          <a:p>
            <a:r>
              <a:rPr lang="en-US" dirty="0">
                <a:solidFill>
                  <a:schemeClr val="accent1">
                    <a:lumMod val="60000"/>
                    <a:lumOff val="40000"/>
                  </a:schemeClr>
                </a:solidFill>
              </a:rPr>
              <a:t>Tableau Area Chart showcasing revenue trends across specific time frames.</a:t>
            </a:r>
          </a:p>
          <a:p>
            <a:r>
              <a:rPr lang="en-US" dirty="0">
                <a:solidFill>
                  <a:schemeClr val="accent1">
                    <a:lumMod val="60000"/>
                    <a:lumOff val="40000"/>
                  </a:schemeClr>
                </a:solidFill>
              </a:rPr>
              <a:t>Observations: Patterns in revenue fluctuations.</a:t>
            </a:r>
          </a:p>
          <a:p>
            <a:endParaRPr lang="en-NG" dirty="0">
              <a:solidFill>
                <a:schemeClr val="accent1">
                  <a:lumMod val="60000"/>
                  <a:lumOff val="40000"/>
                </a:schemeClr>
              </a:solidFill>
            </a:endParaRPr>
          </a:p>
        </p:txBody>
      </p:sp>
    </p:spTree>
    <p:extLst>
      <p:ext uri="{BB962C8B-B14F-4D97-AF65-F5344CB8AC3E}">
        <p14:creationId xmlns:p14="http://schemas.microsoft.com/office/powerpoint/2010/main" val="329135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2E29-8DBF-46AF-96ED-716E3EA0F513}"/>
              </a:ext>
            </a:extLst>
          </p:cNvPr>
          <p:cNvSpPr>
            <a:spLocks noGrp="1"/>
          </p:cNvSpPr>
          <p:nvPr>
            <p:ph type="title"/>
          </p:nvPr>
        </p:nvSpPr>
        <p:spPr/>
        <p:txBody>
          <a:bodyPr>
            <a:normAutofit fontScale="90000"/>
          </a:bodyPr>
          <a:lstStyle/>
          <a:p>
            <a:r>
              <a:rPr lang="en-US" dirty="0"/>
              <a:t>Further Analysis and Actions &amp;</a:t>
            </a:r>
            <a:br>
              <a:rPr lang="en-US" dirty="0"/>
            </a:br>
            <a:r>
              <a:rPr lang="en-US" dirty="0"/>
              <a:t>Potential Improvements and Future Investigations</a:t>
            </a:r>
            <a:br>
              <a:rPr lang="en-US" dirty="0"/>
            </a:br>
            <a:endParaRPr lang="en-NG" dirty="0"/>
          </a:p>
        </p:txBody>
      </p:sp>
      <p:sp>
        <p:nvSpPr>
          <p:cNvPr id="4" name="TextBox 3">
            <a:extLst>
              <a:ext uri="{FF2B5EF4-FFF2-40B4-BE49-F238E27FC236}">
                <a16:creationId xmlns:a16="http://schemas.microsoft.com/office/drawing/2014/main" id="{6F462E15-C81F-4C72-AF01-CEB66FD2F832}"/>
              </a:ext>
            </a:extLst>
          </p:cNvPr>
          <p:cNvSpPr txBox="1"/>
          <p:nvPr/>
        </p:nvSpPr>
        <p:spPr>
          <a:xfrm>
            <a:off x="433137" y="2416561"/>
            <a:ext cx="11462067" cy="646331"/>
          </a:xfrm>
          <a:prstGeom prst="rect">
            <a:avLst/>
          </a:prstGeom>
          <a:noFill/>
        </p:spPr>
        <p:txBody>
          <a:bodyPr wrap="square" rtlCol="0">
            <a:spAutoFit/>
          </a:bodyPr>
          <a:lstStyle/>
          <a:p>
            <a:r>
              <a:rPr lang="en-US" dirty="0">
                <a:solidFill>
                  <a:schemeClr val="accent1">
                    <a:lumMod val="60000"/>
                    <a:lumOff val="40000"/>
                  </a:schemeClr>
                </a:solidFill>
              </a:rPr>
              <a:t>This slide suggests actionable steps for further analysis and potential areas for improvement, aiming to drive continuous enhancement and strategic decision-making based on the insights obtained from the hotel reservation analysis in Tableau.</a:t>
            </a:r>
            <a:endParaRPr lang="en-NG" dirty="0">
              <a:solidFill>
                <a:schemeClr val="accent1">
                  <a:lumMod val="60000"/>
                  <a:lumOff val="40000"/>
                </a:schemeClr>
              </a:solidFill>
            </a:endParaRPr>
          </a:p>
        </p:txBody>
      </p:sp>
      <p:sp>
        <p:nvSpPr>
          <p:cNvPr id="5" name="TextBox 4">
            <a:extLst>
              <a:ext uri="{FF2B5EF4-FFF2-40B4-BE49-F238E27FC236}">
                <a16:creationId xmlns:a16="http://schemas.microsoft.com/office/drawing/2014/main" id="{772B266D-13DE-4E76-AAEF-8350BDEF8328}"/>
              </a:ext>
            </a:extLst>
          </p:cNvPr>
          <p:cNvSpPr txBox="1"/>
          <p:nvPr/>
        </p:nvSpPr>
        <p:spPr>
          <a:xfrm>
            <a:off x="575894" y="3830855"/>
            <a:ext cx="4612123" cy="262769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lumMod val="60000"/>
                    <a:lumOff val="40000"/>
                  </a:schemeClr>
                </a:solidFill>
              </a:rPr>
              <a:t>Advanced Segmentation</a:t>
            </a:r>
            <a:r>
              <a:rPr lang="en-US" dirty="0">
                <a:solidFill>
                  <a:schemeClr val="accent1">
                    <a:lumMod val="60000"/>
                    <a:lumOff val="40000"/>
                  </a:schemeClr>
                </a:solidFill>
              </a:rPr>
              <a:t>: Explore deeper segmentation within customer demographics to tailor marketing strategies.</a:t>
            </a:r>
          </a:p>
          <a:p>
            <a:pPr marL="285750" indent="-285750">
              <a:buFont typeface="Arial" panose="020B0604020202020204" pitchFamily="34" charset="0"/>
              <a:buChar char="•"/>
            </a:pPr>
            <a:r>
              <a:rPr lang="en-US" b="1" dirty="0">
                <a:solidFill>
                  <a:schemeClr val="accent1">
                    <a:lumMod val="60000"/>
                    <a:lumOff val="40000"/>
                  </a:schemeClr>
                </a:solidFill>
              </a:rPr>
              <a:t>Predictive Modeling</a:t>
            </a:r>
            <a:r>
              <a:rPr lang="en-US" dirty="0">
                <a:solidFill>
                  <a:schemeClr val="accent1">
                    <a:lumMod val="60000"/>
                    <a:lumOff val="40000"/>
                  </a:schemeClr>
                </a:solidFill>
              </a:rPr>
              <a:t>: Implement predictive models to forecast booking patterns for better resource allocation.</a:t>
            </a:r>
          </a:p>
          <a:p>
            <a:pPr marL="285750" indent="-285750">
              <a:buFont typeface="Arial" panose="020B0604020202020204" pitchFamily="34" charset="0"/>
              <a:buChar char="•"/>
            </a:pPr>
            <a:r>
              <a:rPr lang="en-US" b="1" dirty="0">
                <a:solidFill>
                  <a:schemeClr val="accent1">
                    <a:lumMod val="60000"/>
                    <a:lumOff val="40000"/>
                  </a:schemeClr>
                </a:solidFill>
              </a:rPr>
              <a:t>Channel Optimization</a:t>
            </a:r>
            <a:r>
              <a:rPr lang="en-US" dirty="0">
                <a:solidFill>
                  <a:schemeClr val="accent1">
                    <a:lumMod val="60000"/>
                    <a:lumOff val="40000"/>
                  </a:schemeClr>
                </a:solidFill>
              </a:rPr>
              <a:t>: Assess and refine booking channels to maximize revenue and minimize dependency on specific sources.</a:t>
            </a:r>
          </a:p>
        </p:txBody>
      </p:sp>
      <p:sp>
        <p:nvSpPr>
          <p:cNvPr id="6" name="TextBox 5">
            <a:extLst>
              <a:ext uri="{FF2B5EF4-FFF2-40B4-BE49-F238E27FC236}">
                <a16:creationId xmlns:a16="http://schemas.microsoft.com/office/drawing/2014/main" id="{499E1F2D-1136-44C1-AB4D-E910E05157C0}"/>
              </a:ext>
            </a:extLst>
          </p:cNvPr>
          <p:cNvSpPr txBox="1"/>
          <p:nvPr/>
        </p:nvSpPr>
        <p:spPr>
          <a:xfrm>
            <a:off x="5496025" y="3936733"/>
            <a:ext cx="4860758" cy="262769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1">
                    <a:lumMod val="60000"/>
                    <a:lumOff val="40000"/>
                  </a:schemeClr>
                </a:solidFill>
              </a:rPr>
              <a:t>Customer Satisfaction Analysis</a:t>
            </a:r>
            <a:r>
              <a:rPr lang="en-US" dirty="0">
                <a:solidFill>
                  <a:schemeClr val="accent1">
                    <a:lumMod val="60000"/>
                    <a:lumOff val="40000"/>
                  </a:schemeClr>
                </a:solidFill>
              </a:rPr>
              <a:t>: Conduct surveys or sentiment analysis to gauge guest satisfaction and enhance services.</a:t>
            </a:r>
          </a:p>
          <a:p>
            <a:pPr marL="285750" indent="-285750">
              <a:buFont typeface="Arial" panose="020B0604020202020204" pitchFamily="34" charset="0"/>
              <a:buChar char="•"/>
            </a:pPr>
            <a:r>
              <a:rPr lang="en-US" b="1" dirty="0">
                <a:solidFill>
                  <a:schemeClr val="accent1">
                    <a:lumMod val="60000"/>
                    <a:lumOff val="40000"/>
                  </a:schemeClr>
                </a:solidFill>
              </a:rPr>
              <a:t>Competitive Benchmarking</a:t>
            </a:r>
            <a:r>
              <a:rPr lang="en-US" dirty="0">
                <a:solidFill>
                  <a:schemeClr val="accent1">
                    <a:lumMod val="60000"/>
                    <a:lumOff val="40000"/>
                  </a:schemeClr>
                </a:solidFill>
              </a:rPr>
              <a:t>: Compare our performance with industry benchmarks to identify areas for competitive advantage.</a:t>
            </a:r>
          </a:p>
          <a:p>
            <a:pPr marL="285750" indent="-285750">
              <a:buFont typeface="Arial" panose="020B0604020202020204" pitchFamily="34" charset="0"/>
              <a:buChar char="•"/>
            </a:pPr>
            <a:r>
              <a:rPr lang="en-US" b="1" dirty="0">
                <a:solidFill>
                  <a:schemeClr val="accent1">
                    <a:lumMod val="60000"/>
                    <a:lumOff val="40000"/>
                  </a:schemeClr>
                </a:solidFill>
              </a:rPr>
              <a:t>Dynamic Pricing Strategies</a:t>
            </a:r>
            <a:r>
              <a:rPr lang="en-US" dirty="0">
                <a:solidFill>
                  <a:schemeClr val="accent1">
                    <a:lumMod val="60000"/>
                    <a:lumOff val="40000"/>
                  </a:schemeClr>
                </a:solidFill>
              </a:rPr>
              <a:t>: Investigate dynamic pricing models to optimize room rates based on demand fluctuations.</a:t>
            </a:r>
          </a:p>
        </p:txBody>
      </p:sp>
    </p:spTree>
    <p:extLst>
      <p:ext uri="{BB962C8B-B14F-4D97-AF65-F5344CB8AC3E}">
        <p14:creationId xmlns:p14="http://schemas.microsoft.com/office/powerpoint/2010/main" val="393454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15AD-D5E3-4FD7-8D7F-21EC89875512}"/>
              </a:ext>
            </a:extLst>
          </p:cNvPr>
          <p:cNvSpPr>
            <a:spLocks noGrp="1"/>
          </p:cNvSpPr>
          <p:nvPr>
            <p:ph type="title"/>
          </p:nvPr>
        </p:nvSpPr>
        <p:spPr/>
        <p:txBody>
          <a:bodyPr>
            <a:normAutofit/>
          </a:bodyPr>
          <a:lstStyle/>
          <a:p>
            <a:r>
              <a:rPr lang="en-US" sz="7200" dirty="0"/>
              <a:t>THANK YOU!</a:t>
            </a:r>
            <a:endParaRPr lang="en-NG" sz="7200" dirty="0"/>
          </a:p>
        </p:txBody>
      </p:sp>
      <p:sp>
        <p:nvSpPr>
          <p:cNvPr id="4" name="Heart 3">
            <a:extLst>
              <a:ext uri="{FF2B5EF4-FFF2-40B4-BE49-F238E27FC236}">
                <a16:creationId xmlns:a16="http://schemas.microsoft.com/office/drawing/2014/main" id="{B3E31AE0-462C-4D6D-A4B7-D9005584B5DE}"/>
              </a:ext>
            </a:extLst>
          </p:cNvPr>
          <p:cNvSpPr/>
          <p:nvPr/>
        </p:nvSpPr>
        <p:spPr>
          <a:xfrm>
            <a:off x="5850555" y="4754880"/>
            <a:ext cx="490888" cy="38709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 Placeholder 7">
            <a:extLst>
              <a:ext uri="{FF2B5EF4-FFF2-40B4-BE49-F238E27FC236}">
                <a16:creationId xmlns:a16="http://schemas.microsoft.com/office/drawing/2014/main" id="{4C3F8C91-DBCB-43DB-BE8F-3E01B6453986}"/>
              </a:ext>
            </a:extLst>
          </p:cNvPr>
          <p:cNvSpPr>
            <a:spLocks noGrp="1"/>
          </p:cNvSpPr>
          <p:nvPr>
            <p:ph type="body" idx="1"/>
          </p:nvPr>
        </p:nvSpPr>
        <p:spPr/>
        <p:txBody>
          <a:bodyPr/>
          <a:lstStyle/>
          <a:p>
            <a:endParaRPr lang="en-NG"/>
          </a:p>
        </p:txBody>
      </p:sp>
    </p:spTree>
    <p:extLst>
      <p:ext uri="{BB962C8B-B14F-4D97-AF65-F5344CB8AC3E}">
        <p14:creationId xmlns:p14="http://schemas.microsoft.com/office/powerpoint/2010/main" val="34785034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57</TotalTime>
  <Words>372</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 2</vt:lpstr>
      <vt:lpstr>Dividend</vt:lpstr>
      <vt:lpstr>Hotel Reservation Analysis: Insights from Tableau</vt:lpstr>
      <vt:lpstr>INTRODUCTION TO HOTEL ANALYSIS IN TABLEAU</vt:lpstr>
      <vt:lpstr>PowerPoint Presentation</vt:lpstr>
      <vt:lpstr>PowerPoint Presentation</vt:lpstr>
      <vt:lpstr>PowerPoint Presentation</vt:lpstr>
      <vt:lpstr>PowerPoint Presentation</vt:lpstr>
      <vt:lpstr>PowerPoint Presentation</vt:lpstr>
      <vt:lpstr>Further Analysis and Actions &amp; Potential Improvements and Future Investigations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ANALYSIS IN TABLEAU</dc:title>
  <dc:creator>Larissa Chiamaka Onyeakagbu</dc:creator>
  <cp:lastModifiedBy>Larissa Chiamaka Onyeakagbu</cp:lastModifiedBy>
  <cp:revision>6</cp:revision>
  <dcterms:created xsi:type="dcterms:W3CDTF">2024-01-02T03:18:05Z</dcterms:created>
  <dcterms:modified xsi:type="dcterms:W3CDTF">2024-01-02T04:15:51Z</dcterms:modified>
</cp:coreProperties>
</file>