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4"/>
  </p:notesMasterIdLst>
  <p:handoutMasterIdLst>
    <p:handoutMasterId r:id="rId1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692" autoAdjust="0"/>
  </p:normalViewPr>
  <p:slideViewPr>
    <p:cSldViewPr snapToGrid="0" snapToObjects="1">
      <p:cViewPr varScale="1">
        <p:scale>
          <a:sx n="75" d="100"/>
          <a:sy n="75" d="100"/>
        </p:scale>
        <p:origin x="-206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847F6CB-1726-624B-AAC2-DBDE6CB7AFAB}" type="datetimeFigureOut">
              <a:rPr lang="en-US" smtClean="0"/>
              <a:t>4/21/13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8601894-C05A-CF4A-83E4-DA5972485F4B}" type="slidenum">
              <a:rPr lang="en-US" smtClean="0"/>
              <a:t>‹#›</a:t>
            </a:fld>
            <a:endParaRPr lang="en-US"/>
          </a:p>
        </p:txBody>
      </p:sp>
    </p:spTree>
    <p:extLst>
      <p:ext uri="{BB962C8B-B14F-4D97-AF65-F5344CB8AC3E}">
        <p14:creationId xmlns:p14="http://schemas.microsoft.com/office/powerpoint/2010/main" val="2806035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480834-F856-B44A-9983-71DB6F8055B9}" type="datetimeFigureOut">
              <a:rPr lang="en-US" smtClean="0"/>
              <a:t>4/21/13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36A9F9-031C-AA49-BE4B-FD997E988815}" type="slidenum">
              <a:rPr lang="en-US" smtClean="0"/>
              <a:t>‹#›</a:t>
            </a:fld>
            <a:endParaRPr lang="en-US"/>
          </a:p>
        </p:txBody>
      </p:sp>
    </p:spTree>
    <p:extLst>
      <p:ext uri="{BB962C8B-B14F-4D97-AF65-F5344CB8AC3E}">
        <p14:creationId xmlns:p14="http://schemas.microsoft.com/office/powerpoint/2010/main" val="421954065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 available</a:t>
            </a:r>
            <a:r>
              <a:rPr lang="en-US" baseline="0" dirty="0" smtClean="0"/>
              <a:t>, we will discuss performance, execution time and the platform used.</a:t>
            </a:r>
            <a:endParaRPr lang="en-US" dirty="0"/>
          </a:p>
        </p:txBody>
      </p:sp>
      <p:sp>
        <p:nvSpPr>
          <p:cNvPr id="4" name="Slide Number Placeholder 3"/>
          <p:cNvSpPr>
            <a:spLocks noGrp="1"/>
          </p:cNvSpPr>
          <p:nvPr>
            <p:ph type="sldNum" sz="quarter" idx="10"/>
          </p:nvPr>
        </p:nvSpPr>
        <p:spPr/>
        <p:txBody>
          <a:bodyPr/>
          <a:lstStyle/>
          <a:p>
            <a:fld id="{9B36A9F9-031C-AA49-BE4B-FD997E988815}" type="slidenum">
              <a:rPr lang="en-US" smtClean="0"/>
              <a:t>2</a:t>
            </a:fld>
            <a:endParaRPr lang="en-US"/>
          </a:p>
        </p:txBody>
      </p:sp>
    </p:spTree>
    <p:extLst>
      <p:ext uri="{BB962C8B-B14F-4D97-AF65-F5344CB8AC3E}">
        <p14:creationId xmlns:p14="http://schemas.microsoft.com/office/powerpoint/2010/main" val="3395711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9B36A9F9-031C-AA49-BE4B-FD997E988815}" type="slidenum">
              <a:rPr lang="en-US" smtClean="0"/>
              <a:t>11</a:t>
            </a:fld>
            <a:endParaRPr lang="en-US"/>
          </a:p>
        </p:txBody>
      </p:sp>
    </p:spTree>
    <p:extLst>
      <p:ext uri="{BB962C8B-B14F-4D97-AF65-F5344CB8AC3E}">
        <p14:creationId xmlns:p14="http://schemas.microsoft.com/office/powerpoint/2010/main" val="3395711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9B36A9F9-031C-AA49-BE4B-FD997E988815}" type="slidenum">
              <a:rPr lang="en-US" smtClean="0"/>
              <a:t>12</a:t>
            </a:fld>
            <a:endParaRPr lang="en-US"/>
          </a:p>
        </p:txBody>
      </p:sp>
    </p:spTree>
    <p:extLst>
      <p:ext uri="{BB962C8B-B14F-4D97-AF65-F5344CB8AC3E}">
        <p14:creationId xmlns:p14="http://schemas.microsoft.com/office/powerpoint/2010/main" val="3395711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36A9F9-031C-AA49-BE4B-FD997E988815}" type="slidenum">
              <a:rPr lang="en-US" smtClean="0"/>
              <a:t>3</a:t>
            </a:fld>
            <a:endParaRPr lang="en-US"/>
          </a:p>
        </p:txBody>
      </p:sp>
    </p:spTree>
    <p:extLst>
      <p:ext uri="{BB962C8B-B14F-4D97-AF65-F5344CB8AC3E}">
        <p14:creationId xmlns:p14="http://schemas.microsoft.com/office/powerpoint/2010/main" val="3395711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36A9F9-031C-AA49-BE4B-FD997E988815}" type="slidenum">
              <a:rPr lang="en-US" smtClean="0"/>
              <a:t>4</a:t>
            </a:fld>
            <a:endParaRPr lang="en-US"/>
          </a:p>
        </p:txBody>
      </p:sp>
    </p:spTree>
    <p:extLst>
      <p:ext uri="{BB962C8B-B14F-4D97-AF65-F5344CB8AC3E}">
        <p14:creationId xmlns:p14="http://schemas.microsoft.com/office/powerpoint/2010/main" val="3395711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Gradient Magnitude computation from class: Discuss</a:t>
            </a:r>
          </a:p>
          <a:p>
            <a:r>
              <a:rPr lang="en-US" dirty="0" smtClean="0"/>
              <a:t>How</a:t>
            </a:r>
            <a:r>
              <a:rPr lang="en-US" baseline="0" dirty="0" smtClean="0"/>
              <a:t> would get the local variance? (LOOK UP)</a:t>
            </a:r>
          </a:p>
          <a:p>
            <a:r>
              <a:rPr lang="en-US" baseline="0" dirty="0" smtClean="0"/>
              <a:t>How can you reduce the sensitivity for the unwanted edges in complex images? (LOOK UP)</a:t>
            </a:r>
            <a:endParaRPr lang="en-US" dirty="0"/>
          </a:p>
        </p:txBody>
      </p:sp>
      <p:sp>
        <p:nvSpPr>
          <p:cNvPr id="4" name="Slide Number Placeholder 3"/>
          <p:cNvSpPr>
            <a:spLocks noGrp="1"/>
          </p:cNvSpPr>
          <p:nvPr>
            <p:ph type="sldNum" sz="quarter" idx="10"/>
          </p:nvPr>
        </p:nvSpPr>
        <p:spPr/>
        <p:txBody>
          <a:bodyPr/>
          <a:lstStyle/>
          <a:p>
            <a:fld id="{9B36A9F9-031C-AA49-BE4B-FD997E988815}" type="slidenum">
              <a:rPr lang="en-US" smtClean="0"/>
              <a:t>5</a:t>
            </a:fld>
            <a:endParaRPr lang="en-US"/>
          </a:p>
        </p:txBody>
      </p:sp>
    </p:spTree>
    <p:extLst>
      <p:ext uri="{BB962C8B-B14F-4D97-AF65-F5344CB8AC3E}">
        <p14:creationId xmlns:p14="http://schemas.microsoft.com/office/powerpoint/2010/main" val="3395711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understanding: Not sure what the optimal distance would be to discern</a:t>
            </a:r>
            <a:r>
              <a:rPr lang="en-US" baseline="0" dirty="0" smtClean="0"/>
              <a:t> the region in the image where the License Plate may exist based on this algorithm. What happens when you’re too close to the plate? What happens when you’re too far? According to the paper: highly dependent on the dimensions of the binary object. Obviously there has to be some equilibrium.</a:t>
            </a:r>
            <a:endParaRPr lang="en-US" dirty="0"/>
          </a:p>
        </p:txBody>
      </p:sp>
      <p:sp>
        <p:nvSpPr>
          <p:cNvPr id="4" name="Slide Number Placeholder 3"/>
          <p:cNvSpPr>
            <a:spLocks noGrp="1"/>
          </p:cNvSpPr>
          <p:nvPr>
            <p:ph type="sldNum" sz="quarter" idx="10"/>
          </p:nvPr>
        </p:nvSpPr>
        <p:spPr/>
        <p:txBody>
          <a:bodyPr/>
          <a:lstStyle/>
          <a:p>
            <a:fld id="{9B36A9F9-031C-AA49-BE4B-FD997E988815}" type="slidenum">
              <a:rPr lang="en-US" smtClean="0"/>
              <a:t>6</a:t>
            </a:fld>
            <a:endParaRPr lang="en-US"/>
          </a:p>
        </p:txBody>
      </p:sp>
    </p:spTree>
    <p:extLst>
      <p:ext uri="{BB962C8B-B14F-4D97-AF65-F5344CB8AC3E}">
        <p14:creationId xmlns:p14="http://schemas.microsoft.com/office/powerpoint/2010/main" val="3395711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understanding: Limited application, and possibly</a:t>
            </a:r>
            <a:r>
              <a:rPr lang="en-US" baseline="0" dirty="0" smtClean="0"/>
              <a:t> well suited for highway ticketing systems. One thing that wasn’t clear to me in the survey paper is that the results are based on a priori knowledge of the license region. So obviously knowing where the license plates should be will more than likely inflate your results/accuracy.</a:t>
            </a:r>
            <a:endParaRPr lang="en-US" dirty="0"/>
          </a:p>
        </p:txBody>
      </p:sp>
      <p:sp>
        <p:nvSpPr>
          <p:cNvPr id="4" name="Slide Number Placeholder 3"/>
          <p:cNvSpPr>
            <a:spLocks noGrp="1"/>
          </p:cNvSpPr>
          <p:nvPr>
            <p:ph type="sldNum" sz="quarter" idx="10"/>
          </p:nvPr>
        </p:nvSpPr>
        <p:spPr/>
        <p:txBody>
          <a:bodyPr/>
          <a:lstStyle/>
          <a:p>
            <a:fld id="{9B36A9F9-031C-AA49-BE4B-FD997E988815}" type="slidenum">
              <a:rPr lang="en-US" smtClean="0"/>
              <a:t>7</a:t>
            </a:fld>
            <a:endParaRPr lang="en-US"/>
          </a:p>
        </p:txBody>
      </p:sp>
    </p:spTree>
    <p:extLst>
      <p:ext uri="{BB962C8B-B14F-4D97-AF65-F5344CB8AC3E}">
        <p14:creationId xmlns:p14="http://schemas.microsoft.com/office/powerpoint/2010/main" val="3395711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a:t>
            </a:r>
            <a:r>
              <a:rPr lang="en-US" baseline="0" dirty="0" smtClean="0"/>
              <a:t> up notes from class on connected components… Also understanding of 4-connected and 8-connected from earlier in the semester…</a:t>
            </a:r>
            <a:endParaRPr lang="en-US" dirty="0"/>
          </a:p>
        </p:txBody>
      </p:sp>
      <p:sp>
        <p:nvSpPr>
          <p:cNvPr id="4" name="Slide Number Placeholder 3"/>
          <p:cNvSpPr>
            <a:spLocks noGrp="1"/>
          </p:cNvSpPr>
          <p:nvPr>
            <p:ph type="sldNum" sz="quarter" idx="10"/>
          </p:nvPr>
        </p:nvSpPr>
        <p:spPr/>
        <p:txBody>
          <a:bodyPr/>
          <a:lstStyle/>
          <a:p>
            <a:fld id="{9B36A9F9-031C-AA49-BE4B-FD997E988815}" type="slidenum">
              <a:rPr lang="en-US" smtClean="0"/>
              <a:t>8</a:t>
            </a:fld>
            <a:endParaRPr lang="en-US"/>
          </a:p>
        </p:txBody>
      </p:sp>
    </p:spTree>
    <p:extLst>
      <p:ext uri="{BB962C8B-B14F-4D97-AF65-F5344CB8AC3E}">
        <p14:creationId xmlns:p14="http://schemas.microsoft.com/office/powerpoint/2010/main" val="3395711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Sobel</a:t>
            </a:r>
            <a:r>
              <a:rPr lang="en-US" baseline="0" dirty="0" smtClean="0"/>
              <a:t> operator…..</a:t>
            </a:r>
            <a:endParaRPr lang="en-US" dirty="0"/>
          </a:p>
        </p:txBody>
      </p:sp>
      <p:sp>
        <p:nvSpPr>
          <p:cNvPr id="4" name="Slide Number Placeholder 3"/>
          <p:cNvSpPr>
            <a:spLocks noGrp="1"/>
          </p:cNvSpPr>
          <p:nvPr>
            <p:ph type="sldNum" sz="quarter" idx="10"/>
          </p:nvPr>
        </p:nvSpPr>
        <p:spPr/>
        <p:txBody>
          <a:bodyPr/>
          <a:lstStyle/>
          <a:p>
            <a:fld id="{9B36A9F9-031C-AA49-BE4B-FD997E988815}" type="slidenum">
              <a:rPr lang="en-US" smtClean="0"/>
              <a:t>9</a:t>
            </a:fld>
            <a:endParaRPr lang="en-US"/>
          </a:p>
        </p:txBody>
      </p:sp>
    </p:spTree>
    <p:extLst>
      <p:ext uri="{BB962C8B-B14F-4D97-AF65-F5344CB8AC3E}">
        <p14:creationId xmlns:p14="http://schemas.microsoft.com/office/powerpoint/2010/main" val="3395711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Global</a:t>
            </a:r>
            <a:r>
              <a:rPr lang="en-US" b="1" baseline="0" dirty="0" smtClean="0"/>
              <a:t> Image Processing </a:t>
            </a:r>
            <a:r>
              <a:rPr lang="en-US" baseline="0" dirty="0" smtClean="0"/>
              <a:t>– Using contrast variations across the entire image to determine where the LP exists.</a:t>
            </a:r>
          </a:p>
          <a:p>
            <a:r>
              <a:rPr lang="en-US" b="1" dirty="0" smtClean="0"/>
              <a:t>Partial Image Analysis </a:t>
            </a:r>
            <a:r>
              <a:rPr lang="en-US" dirty="0" smtClean="0"/>
              <a:t>– Where the vehicle is scanned with N-row distance, counting the existent edges (like previous slide)</a:t>
            </a:r>
          </a:p>
          <a:p>
            <a:r>
              <a:rPr lang="en-US" b="1" dirty="0" smtClean="0"/>
              <a:t>Statistical Measurements </a:t>
            </a:r>
            <a:r>
              <a:rPr lang="en-US" dirty="0" smtClean="0"/>
              <a:t>– Block-based gray-leve</a:t>
            </a:r>
            <a:r>
              <a:rPr lang="en-US" baseline="0" dirty="0" smtClean="0"/>
              <a:t>l processing, where blocks with a high edge magnitude or variance are identified as LP regions when certain geometrical criteria like area and aspect ratio are satisfied.</a:t>
            </a:r>
          </a:p>
          <a:p>
            <a:r>
              <a:rPr lang="en-US" b="1" baseline="0" dirty="0" smtClean="0"/>
              <a:t>Hierarchical Representation </a:t>
            </a:r>
            <a:r>
              <a:rPr lang="en-US" baseline="0" dirty="0" smtClean="0"/>
              <a:t>-  Vector quantization, which models the probability density functions by the distribution of prototype vectors. Another way of looking at it is taking a large set of points, which are vectors and placing them into groups that have approximately the same number of points that are relative to them. Examples in the paper use VQ or some striping method across the image to locate the region that has high contrast between the text and background.</a:t>
            </a:r>
          </a:p>
          <a:p>
            <a:r>
              <a:rPr lang="en-US" b="1" baseline="0" dirty="0" smtClean="0"/>
              <a:t>Probabilistic Object Tracking in Videos </a:t>
            </a:r>
            <a:r>
              <a:rPr lang="en-US" b="0" baseline="0" dirty="0" smtClean="0"/>
              <a:t>– Find the license plate and track it in successive video frames by following the probability density function propagation using condensation algorithm</a:t>
            </a:r>
            <a:endParaRPr lang="en-US" b="1" dirty="0"/>
          </a:p>
        </p:txBody>
      </p:sp>
      <p:sp>
        <p:nvSpPr>
          <p:cNvPr id="4" name="Slide Number Placeholder 3"/>
          <p:cNvSpPr>
            <a:spLocks noGrp="1"/>
          </p:cNvSpPr>
          <p:nvPr>
            <p:ph type="sldNum" sz="quarter" idx="10"/>
          </p:nvPr>
        </p:nvSpPr>
        <p:spPr/>
        <p:txBody>
          <a:bodyPr/>
          <a:lstStyle/>
          <a:p>
            <a:fld id="{9B36A9F9-031C-AA49-BE4B-FD997E988815}" type="slidenum">
              <a:rPr lang="en-US" smtClean="0"/>
              <a:t>10</a:t>
            </a:fld>
            <a:endParaRPr lang="en-US"/>
          </a:p>
        </p:txBody>
      </p:sp>
    </p:spTree>
    <p:extLst>
      <p:ext uri="{BB962C8B-B14F-4D97-AF65-F5344CB8AC3E}">
        <p14:creationId xmlns:p14="http://schemas.microsoft.com/office/powerpoint/2010/main" val="3395711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B51EE8-BD7F-5344-A3AB-BE0B6975041A}" type="datetime1">
              <a:rPr lang="en-US" smtClean="0"/>
              <a:t>4/21/13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E4E509-3089-B441-946B-1736EECD1177}" type="slidenum">
              <a:rPr lang="en-US" smtClean="0"/>
              <a:t>‹#›</a:t>
            </a:fld>
            <a:endParaRPr lang="en-US"/>
          </a:p>
        </p:txBody>
      </p:sp>
    </p:spTree>
    <p:extLst>
      <p:ext uri="{BB962C8B-B14F-4D97-AF65-F5344CB8AC3E}">
        <p14:creationId xmlns:p14="http://schemas.microsoft.com/office/powerpoint/2010/main" val="1778759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3CAF99-83EF-3049-9CD8-050ED2FF1679}" type="datetime1">
              <a:rPr lang="en-US" smtClean="0"/>
              <a:t>4/21/13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E4E509-3089-B441-946B-1736EECD1177}" type="slidenum">
              <a:rPr lang="en-US" smtClean="0"/>
              <a:t>‹#›</a:t>
            </a:fld>
            <a:endParaRPr lang="en-US"/>
          </a:p>
        </p:txBody>
      </p:sp>
    </p:spTree>
    <p:extLst>
      <p:ext uri="{BB962C8B-B14F-4D97-AF65-F5344CB8AC3E}">
        <p14:creationId xmlns:p14="http://schemas.microsoft.com/office/powerpoint/2010/main" val="777072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F225AF-5EE9-024E-8112-A592E348806E}" type="datetime1">
              <a:rPr lang="en-US" smtClean="0"/>
              <a:t>4/21/13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E4E509-3089-B441-946B-1736EECD1177}" type="slidenum">
              <a:rPr lang="en-US" smtClean="0"/>
              <a:t>‹#›</a:t>
            </a:fld>
            <a:endParaRPr lang="en-US"/>
          </a:p>
        </p:txBody>
      </p:sp>
    </p:spTree>
    <p:extLst>
      <p:ext uri="{BB962C8B-B14F-4D97-AF65-F5344CB8AC3E}">
        <p14:creationId xmlns:p14="http://schemas.microsoft.com/office/powerpoint/2010/main" val="542623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851240-C3E6-274D-9399-A88761F5C85C}" type="datetime1">
              <a:rPr lang="en-US" smtClean="0"/>
              <a:t>4/21/13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E4E509-3089-B441-946B-1736EECD1177}" type="slidenum">
              <a:rPr lang="en-US" smtClean="0"/>
              <a:t>‹#›</a:t>
            </a:fld>
            <a:endParaRPr lang="en-US"/>
          </a:p>
        </p:txBody>
      </p:sp>
    </p:spTree>
    <p:extLst>
      <p:ext uri="{BB962C8B-B14F-4D97-AF65-F5344CB8AC3E}">
        <p14:creationId xmlns:p14="http://schemas.microsoft.com/office/powerpoint/2010/main" val="1584564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2B193D-7F0A-C048-B7E9-8CE785C3BE05}" type="datetime1">
              <a:rPr lang="en-US" smtClean="0"/>
              <a:t>4/21/13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E4E509-3089-B441-946B-1736EECD1177}" type="slidenum">
              <a:rPr lang="en-US" smtClean="0"/>
              <a:t>‹#›</a:t>
            </a:fld>
            <a:endParaRPr lang="en-US"/>
          </a:p>
        </p:txBody>
      </p:sp>
    </p:spTree>
    <p:extLst>
      <p:ext uri="{BB962C8B-B14F-4D97-AF65-F5344CB8AC3E}">
        <p14:creationId xmlns:p14="http://schemas.microsoft.com/office/powerpoint/2010/main" val="1415908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BD3747-19C2-5740-871D-A8AD766BFA26}" type="datetime1">
              <a:rPr lang="en-US" smtClean="0"/>
              <a:t>4/21/13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E4E509-3089-B441-946B-1736EECD1177}" type="slidenum">
              <a:rPr lang="en-US" smtClean="0"/>
              <a:t>‹#›</a:t>
            </a:fld>
            <a:endParaRPr lang="en-US"/>
          </a:p>
        </p:txBody>
      </p:sp>
    </p:spTree>
    <p:extLst>
      <p:ext uri="{BB962C8B-B14F-4D97-AF65-F5344CB8AC3E}">
        <p14:creationId xmlns:p14="http://schemas.microsoft.com/office/powerpoint/2010/main" val="1076418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D2C3B1-3E9D-8844-8116-2E8F98747F05}" type="datetime1">
              <a:rPr lang="en-US" smtClean="0"/>
              <a:t>4/21/13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E4E509-3089-B441-946B-1736EECD1177}" type="slidenum">
              <a:rPr lang="en-US" smtClean="0"/>
              <a:t>‹#›</a:t>
            </a:fld>
            <a:endParaRPr lang="en-US"/>
          </a:p>
        </p:txBody>
      </p:sp>
    </p:spTree>
    <p:extLst>
      <p:ext uri="{BB962C8B-B14F-4D97-AF65-F5344CB8AC3E}">
        <p14:creationId xmlns:p14="http://schemas.microsoft.com/office/powerpoint/2010/main" val="2027587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82E75A-965C-D448-BDC8-9F0FDD4E5A32}" type="datetime1">
              <a:rPr lang="en-US" smtClean="0"/>
              <a:t>4/21/13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E4E509-3089-B441-946B-1736EECD1177}" type="slidenum">
              <a:rPr lang="en-US" smtClean="0"/>
              <a:t>‹#›</a:t>
            </a:fld>
            <a:endParaRPr lang="en-US"/>
          </a:p>
        </p:txBody>
      </p:sp>
    </p:spTree>
    <p:extLst>
      <p:ext uri="{BB962C8B-B14F-4D97-AF65-F5344CB8AC3E}">
        <p14:creationId xmlns:p14="http://schemas.microsoft.com/office/powerpoint/2010/main" val="1155515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850084-45BB-C845-81FA-69D5CC47A202}" type="datetime1">
              <a:rPr lang="en-US" smtClean="0"/>
              <a:t>4/21/13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E4E509-3089-B441-946B-1736EECD1177}" type="slidenum">
              <a:rPr lang="en-US" smtClean="0"/>
              <a:t>‹#›</a:t>
            </a:fld>
            <a:endParaRPr lang="en-US"/>
          </a:p>
        </p:txBody>
      </p:sp>
    </p:spTree>
    <p:extLst>
      <p:ext uri="{BB962C8B-B14F-4D97-AF65-F5344CB8AC3E}">
        <p14:creationId xmlns:p14="http://schemas.microsoft.com/office/powerpoint/2010/main" val="683868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B695A4-E5E9-1C4D-A404-369BC18BA1D3}" type="datetime1">
              <a:rPr lang="en-US" smtClean="0"/>
              <a:t>4/21/13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E4E509-3089-B441-946B-1736EECD1177}" type="slidenum">
              <a:rPr lang="en-US" smtClean="0"/>
              <a:t>‹#›</a:t>
            </a:fld>
            <a:endParaRPr lang="en-US"/>
          </a:p>
        </p:txBody>
      </p:sp>
    </p:spTree>
    <p:extLst>
      <p:ext uri="{BB962C8B-B14F-4D97-AF65-F5344CB8AC3E}">
        <p14:creationId xmlns:p14="http://schemas.microsoft.com/office/powerpoint/2010/main" val="3317010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21E2D2-B24F-9744-A18F-EB3FBF9E73BF}" type="datetime1">
              <a:rPr lang="en-US" smtClean="0"/>
              <a:t>4/21/13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E4E509-3089-B441-946B-1736EECD1177}" type="slidenum">
              <a:rPr lang="en-US" smtClean="0"/>
              <a:t>‹#›</a:t>
            </a:fld>
            <a:endParaRPr lang="en-US"/>
          </a:p>
        </p:txBody>
      </p:sp>
    </p:spTree>
    <p:extLst>
      <p:ext uri="{BB962C8B-B14F-4D97-AF65-F5344CB8AC3E}">
        <p14:creationId xmlns:p14="http://schemas.microsoft.com/office/powerpoint/2010/main" val="2846282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C1494C-ADC4-C648-843C-68E7C5D3B000}" type="datetime1">
              <a:rPr lang="en-US" smtClean="0"/>
              <a:t>4/21/13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E4E509-3089-B441-946B-1736EECD1177}" type="slidenum">
              <a:rPr lang="en-US" smtClean="0"/>
              <a:t>‹#›</a:t>
            </a:fld>
            <a:endParaRPr lang="en-US"/>
          </a:p>
        </p:txBody>
      </p:sp>
    </p:spTree>
    <p:extLst>
      <p:ext uri="{BB962C8B-B14F-4D97-AF65-F5344CB8AC3E}">
        <p14:creationId xmlns:p14="http://schemas.microsoft.com/office/powerpoint/2010/main" val="1424642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License Plate Recognition From Still Images and Video Sequences: </a:t>
            </a:r>
            <a:br>
              <a:rPr lang="en-US" dirty="0" smtClean="0"/>
            </a:br>
            <a:r>
              <a:rPr lang="en-US" dirty="0" smtClean="0"/>
              <a:t>A Survey</a:t>
            </a:r>
            <a:endParaRPr lang="en-US" dirty="0"/>
          </a:p>
        </p:txBody>
      </p:sp>
      <p:sp>
        <p:nvSpPr>
          <p:cNvPr id="3" name="Subtitle 2"/>
          <p:cNvSpPr>
            <a:spLocks noGrp="1"/>
          </p:cNvSpPr>
          <p:nvPr>
            <p:ph type="subTitle" idx="1"/>
          </p:nvPr>
        </p:nvSpPr>
        <p:spPr/>
        <p:txBody>
          <a:bodyPr/>
          <a:lstStyle/>
          <a:p>
            <a:r>
              <a:rPr lang="en-US" dirty="0" smtClean="0"/>
              <a:t>Based on </a:t>
            </a:r>
            <a:r>
              <a:rPr lang="en-US" dirty="0" err="1" smtClean="0"/>
              <a:t>Anagnostopoulous</a:t>
            </a:r>
            <a:r>
              <a:rPr lang="en-US" dirty="0" smtClean="0"/>
              <a:t> Paper</a:t>
            </a:r>
          </a:p>
          <a:p>
            <a:r>
              <a:rPr lang="en-US" dirty="0" smtClean="0"/>
              <a:t>Presented by: Krikor Hovasapian</a:t>
            </a:r>
          </a:p>
          <a:p>
            <a:r>
              <a:rPr lang="en-US" dirty="0" smtClean="0"/>
              <a:t>ECG 795 4/25/2013</a:t>
            </a:r>
            <a:endParaRPr lang="en-US" dirty="0"/>
          </a:p>
        </p:txBody>
      </p:sp>
    </p:spTree>
    <p:extLst>
      <p:ext uri="{BB962C8B-B14F-4D97-AF65-F5344CB8AC3E}">
        <p14:creationId xmlns:p14="http://schemas.microsoft.com/office/powerpoint/2010/main" val="48395638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Gray-Level Processing</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sz="2400" dirty="0" smtClean="0">
                <a:solidFill>
                  <a:srgbClr val="000000"/>
                </a:solidFill>
              </a:rPr>
              <a:t>Seven methods proposed in survey:</a:t>
            </a:r>
          </a:p>
          <a:p>
            <a:pPr lvl="1"/>
            <a:r>
              <a:rPr lang="en-US" sz="2000" dirty="0" smtClean="0">
                <a:solidFill>
                  <a:srgbClr val="000000"/>
                </a:solidFill>
              </a:rPr>
              <a:t>Global Image Processing</a:t>
            </a:r>
          </a:p>
          <a:p>
            <a:pPr lvl="1"/>
            <a:r>
              <a:rPr lang="en-US" sz="2000" dirty="0" smtClean="0">
                <a:solidFill>
                  <a:srgbClr val="000000"/>
                </a:solidFill>
              </a:rPr>
              <a:t>Partial Image Analysis</a:t>
            </a:r>
          </a:p>
          <a:p>
            <a:pPr lvl="1"/>
            <a:r>
              <a:rPr lang="en-US" sz="2000" dirty="0" smtClean="0">
                <a:solidFill>
                  <a:srgbClr val="000000"/>
                </a:solidFill>
              </a:rPr>
              <a:t>Statistical Measurements</a:t>
            </a:r>
          </a:p>
          <a:p>
            <a:pPr lvl="1"/>
            <a:r>
              <a:rPr lang="en-US" sz="2000" dirty="0" smtClean="0">
                <a:solidFill>
                  <a:srgbClr val="000000"/>
                </a:solidFill>
              </a:rPr>
              <a:t>Hierarchical Representation</a:t>
            </a:r>
          </a:p>
          <a:p>
            <a:pPr lvl="1"/>
            <a:r>
              <a:rPr lang="en-US" sz="2000" dirty="0" smtClean="0">
                <a:solidFill>
                  <a:srgbClr val="000000"/>
                </a:solidFill>
              </a:rPr>
              <a:t>Probabilistic Object Tracking in Videos</a:t>
            </a:r>
          </a:p>
          <a:p>
            <a:pPr lvl="1"/>
            <a:r>
              <a:rPr lang="en-US" sz="2000" dirty="0" smtClean="0">
                <a:solidFill>
                  <a:srgbClr val="FF0000"/>
                </a:solidFill>
              </a:rPr>
              <a:t>Region Segmentation</a:t>
            </a:r>
            <a:endParaRPr lang="en-US" sz="2000" dirty="0" smtClean="0">
              <a:solidFill>
                <a:srgbClr val="000000"/>
              </a:solidFill>
            </a:endParaRPr>
          </a:p>
          <a:p>
            <a:pPr lvl="1"/>
            <a:r>
              <a:rPr lang="en-US" sz="2000" dirty="0" smtClean="0">
                <a:solidFill>
                  <a:srgbClr val="FF0000"/>
                </a:solidFill>
              </a:rPr>
              <a:t>Image Transformation</a:t>
            </a:r>
          </a:p>
        </p:txBody>
      </p:sp>
      <p:sp>
        <p:nvSpPr>
          <p:cNvPr id="5" name="Slide Number Placeholder 4"/>
          <p:cNvSpPr>
            <a:spLocks noGrp="1"/>
          </p:cNvSpPr>
          <p:nvPr>
            <p:ph type="sldNum" sz="quarter" idx="12"/>
          </p:nvPr>
        </p:nvSpPr>
        <p:spPr/>
        <p:txBody>
          <a:bodyPr/>
          <a:lstStyle/>
          <a:p>
            <a:fld id="{ECE4E509-3089-B441-946B-1736EECD1177}" type="slidenum">
              <a:rPr lang="en-US" smtClean="0"/>
              <a:t>10</a:t>
            </a:fld>
            <a:endParaRPr lang="en-US"/>
          </a:p>
        </p:txBody>
      </p:sp>
      <p:sp>
        <p:nvSpPr>
          <p:cNvPr id="6" name="TextBox 5"/>
          <p:cNvSpPr txBox="1"/>
          <p:nvPr/>
        </p:nvSpPr>
        <p:spPr>
          <a:xfrm>
            <a:off x="765709" y="5507038"/>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6200533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Region Segmentation</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sz="2000" dirty="0" smtClean="0"/>
              <a:t>Sliding Concentric Windows (SCW) proposed in </a:t>
            </a:r>
            <a:r>
              <a:rPr lang="en-US" sz="2000" dirty="0" err="1" smtClean="0"/>
              <a:t>Anagnostopoulos</a:t>
            </a:r>
            <a:r>
              <a:rPr lang="en-US" sz="2000" dirty="0" smtClean="0"/>
              <a:t> [39]</a:t>
            </a:r>
          </a:p>
          <a:p>
            <a:r>
              <a:rPr lang="en-US" sz="2000" dirty="0" smtClean="0"/>
              <a:t>Used to find the local irregularities in the image.</a:t>
            </a:r>
          </a:p>
          <a:p>
            <a:r>
              <a:rPr lang="en-US" sz="2000" dirty="0" smtClean="0"/>
              <a:t>Process Used:</a:t>
            </a:r>
          </a:p>
          <a:p>
            <a:pPr lvl="1"/>
            <a:r>
              <a:rPr lang="en-US" sz="1600" dirty="0" smtClean="0"/>
              <a:t>Image statistics such as standard deviation and mean value are used as “heuristics” for locating the License Plate.</a:t>
            </a:r>
          </a:p>
          <a:p>
            <a:pPr lvl="1"/>
            <a:r>
              <a:rPr lang="en-US" sz="1600" dirty="0" smtClean="0"/>
              <a:t>Uses concentric windows X1 x Y1 (inner) and X2 x Y2 (outer) to slide across the image from left to right and top to bottom.</a:t>
            </a:r>
          </a:p>
          <a:p>
            <a:pPr lvl="1"/>
            <a:r>
              <a:rPr lang="en-US" sz="1600" dirty="0" smtClean="0"/>
              <a:t>At each pixel the standard deviation and mean value are calculated.</a:t>
            </a:r>
          </a:p>
          <a:p>
            <a:pPr lvl="1"/>
            <a:r>
              <a:rPr lang="en-US" sz="1600" dirty="0" smtClean="0"/>
              <a:t>Based on some user defined threshold, if the ratio of the two statistics is exceeded, then the pixel is considered to be part of the License Plate.</a:t>
            </a:r>
          </a:p>
          <a:p>
            <a:r>
              <a:rPr lang="en-US" sz="2000" dirty="0" smtClean="0"/>
              <a:t>Success Rate: 96.5% plate localization</a:t>
            </a:r>
          </a:p>
          <a:p>
            <a:r>
              <a:rPr lang="en-US" sz="2000" dirty="0" smtClean="0"/>
              <a:t>No mention of performance metrics in survey.</a:t>
            </a:r>
          </a:p>
        </p:txBody>
      </p:sp>
      <p:sp>
        <p:nvSpPr>
          <p:cNvPr id="5" name="Slide Number Placeholder 4"/>
          <p:cNvSpPr>
            <a:spLocks noGrp="1"/>
          </p:cNvSpPr>
          <p:nvPr>
            <p:ph type="sldNum" sz="quarter" idx="12"/>
          </p:nvPr>
        </p:nvSpPr>
        <p:spPr/>
        <p:txBody>
          <a:bodyPr/>
          <a:lstStyle/>
          <a:p>
            <a:fld id="{ECE4E509-3089-B441-946B-1736EECD1177}" type="slidenum">
              <a:rPr lang="en-US" smtClean="0"/>
              <a:t>11</a:t>
            </a:fld>
            <a:endParaRPr lang="en-US"/>
          </a:p>
        </p:txBody>
      </p:sp>
      <p:sp>
        <p:nvSpPr>
          <p:cNvPr id="6" name="TextBox 5"/>
          <p:cNvSpPr txBox="1"/>
          <p:nvPr/>
        </p:nvSpPr>
        <p:spPr>
          <a:xfrm>
            <a:off x="765709" y="5507038"/>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63064794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Region Segmentation</a:t>
            </a:r>
            <a:endParaRPr lang="en-US" dirty="0">
              <a:solidFill>
                <a:srgbClr val="FF0000"/>
              </a:solidFill>
            </a:endParaRPr>
          </a:p>
        </p:txBody>
      </p:sp>
      <p:sp>
        <p:nvSpPr>
          <p:cNvPr id="5" name="Slide Number Placeholder 4"/>
          <p:cNvSpPr>
            <a:spLocks noGrp="1"/>
          </p:cNvSpPr>
          <p:nvPr>
            <p:ph type="sldNum" sz="quarter" idx="12"/>
          </p:nvPr>
        </p:nvSpPr>
        <p:spPr/>
        <p:txBody>
          <a:bodyPr/>
          <a:lstStyle/>
          <a:p>
            <a:fld id="{ECE4E509-3089-B441-946B-1736EECD1177}" type="slidenum">
              <a:rPr lang="en-US" smtClean="0"/>
              <a:t>12</a:t>
            </a:fld>
            <a:endParaRPr lang="en-US"/>
          </a:p>
        </p:txBody>
      </p:sp>
      <p:sp>
        <p:nvSpPr>
          <p:cNvPr id="6" name="TextBox 5"/>
          <p:cNvSpPr txBox="1"/>
          <p:nvPr/>
        </p:nvSpPr>
        <p:spPr>
          <a:xfrm>
            <a:off x="765709" y="5507038"/>
            <a:ext cx="184666" cy="369332"/>
          </a:xfrm>
          <a:prstGeom prst="rect">
            <a:avLst/>
          </a:prstGeom>
          <a:noFill/>
        </p:spPr>
        <p:txBody>
          <a:bodyPr wrap="none" rtlCol="0">
            <a:spAutoFit/>
          </a:bodyPr>
          <a:lstStyle/>
          <a:p>
            <a:endParaRPr lang="en-US" dirty="0"/>
          </a:p>
        </p:txBody>
      </p:sp>
      <p:pic>
        <p:nvPicPr>
          <p:cNvPr id="7" name="Picture 6"/>
          <p:cNvPicPr>
            <a:picLocks noChangeAspect="1"/>
          </p:cNvPicPr>
          <p:nvPr/>
        </p:nvPicPr>
        <p:blipFill>
          <a:blip r:embed="rId3"/>
          <a:stretch>
            <a:fillRect/>
          </a:stretch>
        </p:blipFill>
        <p:spPr>
          <a:xfrm>
            <a:off x="1981199" y="1417638"/>
            <a:ext cx="5401733" cy="4639135"/>
          </a:xfrm>
          <a:prstGeom prst="rect">
            <a:avLst/>
          </a:prstGeom>
        </p:spPr>
      </p:pic>
      <p:sp>
        <p:nvSpPr>
          <p:cNvPr id="8" name="TextBox 7"/>
          <p:cNvSpPr txBox="1"/>
          <p:nvPr/>
        </p:nvSpPr>
        <p:spPr>
          <a:xfrm>
            <a:off x="711200" y="6225545"/>
            <a:ext cx="7484533" cy="261610"/>
          </a:xfrm>
          <a:prstGeom prst="rect">
            <a:avLst/>
          </a:prstGeom>
          <a:noFill/>
        </p:spPr>
        <p:txBody>
          <a:bodyPr wrap="square" rtlCol="0">
            <a:spAutoFit/>
          </a:bodyPr>
          <a:lstStyle/>
          <a:p>
            <a:pPr algn="ctr"/>
            <a:r>
              <a:rPr lang="en-US" sz="1100" b="1" dirty="0" smtClean="0"/>
              <a:t>Image taken from: </a:t>
            </a:r>
            <a:r>
              <a:rPr lang="en-US" sz="1100" b="1" dirty="0" err="1" smtClean="0"/>
              <a:t>Anagnostopoulos</a:t>
            </a:r>
            <a:r>
              <a:rPr lang="en-US" sz="1100" b="1" dirty="0" smtClean="0"/>
              <a:t> et al. License Plate Recognition From Still Images and Video Sequences 2008</a:t>
            </a:r>
            <a:endParaRPr lang="en-US" sz="1100" b="1" dirty="0"/>
          </a:p>
        </p:txBody>
      </p:sp>
    </p:spTree>
    <p:extLst>
      <p:ext uri="{BB962C8B-B14F-4D97-AF65-F5344CB8AC3E}">
        <p14:creationId xmlns:p14="http://schemas.microsoft.com/office/powerpoint/2010/main" val="383079972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Agenda</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Introduction</a:t>
            </a:r>
          </a:p>
          <a:p>
            <a:r>
              <a:rPr lang="en-US" dirty="0" smtClean="0"/>
              <a:t>License Plate Detection</a:t>
            </a:r>
          </a:p>
          <a:p>
            <a:r>
              <a:rPr lang="en-US" dirty="0" smtClean="0"/>
              <a:t>Character Segmentation</a:t>
            </a:r>
          </a:p>
          <a:p>
            <a:r>
              <a:rPr lang="en-US" dirty="0" smtClean="0"/>
              <a:t>Character Recognition</a:t>
            </a:r>
          </a:p>
          <a:p>
            <a:r>
              <a:rPr lang="en-US" dirty="0" smtClean="0"/>
              <a:t>Conclusion</a:t>
            </a:r>
            <a:endParaRPr lang="en-US" dirty="0"/>
          </a:p>
        </p:txBody>
      </p:sp>
      <p:sp>
        <p:nvSpPr>
          <p:cNvPr id="5" name="Slide Number Placeholder 4"/>
          <p:cNvSpPr>
            <a:spLocks noGrp="1"/>
          </p:cNvSpPr>
          <p:nvPr>
            <p:ph type="sldNum" sz="quarter" idx="12"/>
          </p:nvPr>
        </p:nvSpPr>
        <p:spPr/>
        <p:txBody>
          <a:bodyPr/>
          <a:lstStyle/>
          <a:p>
            <a:fld id="{ECE4E509-3089-B441-946B-1736EECD1177}" type="slidenum">
              <a:rPr lang="en-US" smtClean="0"/>
              <a:t>2</a:t>
            </a:fld>
            <a:endParaRPr lang="en-US"/>
          </a:p>
        </p:txBody>
      </p:sp>
    </p:spTree>
    <p:extLst>
      <p:ext uri="{BB962C8B-B14F-4D97-AF65-F5344CB8AC3E}">
        <p14:creationId xmlns:p14="http://schemas.microsoft.com/office/powerpoint/2010/main" val="110556227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Introduction</a:t>
            </a:r>
            <a:endParaRPr lang="en-US" dirty="0">
              <a:solidFill>
                <a:srgbClr val="FF0000"/>
              </a:solidFill>
            </a:endParaRPr>
          </a:p>
        </p:txBody>
      </p:sp>
      <p:sp>
        <p:nvSpPr>
          <p:cNvPr id="3" name="Content Placeholder 2"/>
          <p:cNvSpPr>
            <a:spLocks noGrp="1"/>
          </p:cNvSpPr>
          <p:nvPr>
            <p:ph idx="1"/>
          </p:nvPr>
        </p:nvSpPr>
        <p:spPr/>
        <p:txBody>
          <a:bodyPr>
            <a:normAutofit fontScale="92500"/>
          </a:bodyPr>
          <a:lstStyle/>
          <a:p>
            <a:r>
              <a:rPr lang="en-US" sz="2800" dirty="0" smtClean="0"/>
              <a:t>License Plate Recognition (LPR) is a core module used in various applications. </a:t>
            </a:r>
            <a:r>
              <a:rPr lang="en-US" sz="2800" i="1" dirty="0" smtClean="0">
                <a:solidFill>
                  <a:schemeClr val="bg1">
                    <a:lumMod val="50000"/>
                  </a:schemeClr>
                </a:solidFill>
              </a:rPr>
              <a:t>(i.e. toll payment, freeway and arterial management for traffic surveillance)</a:t>
            </a:r>
            <a:r>
              <a:rPr lang="en-US" sz="2800" i="1" dirty="0" smtClean="0">
                <a:solidFill>
                  <a:srgbClr val="000000"/>
                </a:solidFill>
              </a:rPr>
              <a:t> </a:t>
            </a:r>
          </a:p>
          <a:p>
            <a:r>
              <a:rPr lang="en-US" sz="2800" dirty="0" smtClean="0">
                <a:solidFill>
                  <a:srgbClr val="000000"/>
                </a:solidFill>
              </a:rPr>
              <a:t>Three Steps</a:t>
            </a:r>
          </a:p>
          <a:p>
            <a:pPr lvl="1"/>
            <a:r>
              <a:rPr lang="en-US" sz="2400" dirty="0" smtClean="0">
                <a:solidFill>
                  <a:srgbClr val="000000"/>
                </a:solidFill>
              </a:rPr>
              <a:t>License Plate Location</a:t>
            </a:r>
          </a:p>
          <a:p>
            <a:pPr lvl="1"/>
            <a:r>
              <a:rPr lang="en-US" sz="2400" dirty="0" smtClean="0">
                <a:solidFill>
                  <a:srgbClr val="000000"/>
                </a:solidFill>
              </a:rPr>
              <a:t>Plate Character Segmentation</a:t>
            </a:r>
          </a:p>
          <a:p>
            <a:pPr lvl="1"/>
            <a:r>
              <a:rPr lang="en-US" sz="2400" dirty="0" smtClean="0">
                <a:solidFill>
                  <a:srgbClr val="000000"/>
                </a:solidFill>
              </a:rPr>
              <a:t>Determining/Recognizing Characters</a:t>
            </a:r>
          </a:p>
          <a:p>
            <a:r>
              <a:rPr lang="en-US" sz="2800" dirty="0" smtClean="0">
                <a:solidFill>
                  <a:srgbClr val="000000"/>
                </a:solidFill>
              </a:rPr>
              <a:t>Requirements</a:t>
            </a:r>
          </a:p>
          <a:p>
            <a:pPr lvl="1"/>
            <a:r>
              <a:rPr lang="en-US" sz="2400" dirty="0" smtClean="0">
                <a:solidFill>
                  <a:srgbClr val="000000"/>
                </a:solidFill>
              </a:rPr>
              <a:t>Should be quasi-real time (~50 </a:t>
            </a:r>
            <a:r>
              <a:rPr lang="en-US" sz="2400" dirty="0" err="1" smtClean="0">
                <a:solidFill>
                  <a:srgbClr val="000000"/>
                </a:solidFill>
              </a:rPr>
              <a:t>ms</a:t>
            </a:r>
            <a:r>
              <a:rPr lang="en-US" sz="2400" dirty="0" smtClean="0">
                <a:solidFill>
                  <a:srgbClr val="000000"/>
                </a:solidFill>
              </a:rPr>
              <a:t>)</a:t>
            </a:r>
          </a:p>
          <a:p>
            <a:pPr lvl="1"/>
            <a:r>
              <a:rPr lang="en-US" sz="2400" dirty="0" smtClean="0">
                <a:solidFill>
                  <a:srgbClr val="000000"/>
                </a:solidFill>
              </a:rPr>
              <a:t>May be application dependent</a:t>
            </a:r>
          </a:p>
          <a:p>
            <a:endParaRPr lang="en-US" dirty="0" smtClean="0">
              <a:solidFill>
                <a:srgbClr val="000000"/>
              </a:solidFill>
            </a:endParaRPr>
          </a:p>
          <a:p>
            <a:endParaRPr lang="en-US" sz="2800" dirty="0" smtClean="0">
              <a:solidFill>
                <a:srgbClr val="000000"/>
              </a:solidFill>
            </a:endParaRPr>
          </a:p>
          <a:p>
            <a:pPr marL="0" indent="0">
              <a:buNone/>
            </a:pPr>
            <a:endParaRPr lang="en-US" sz="2800" dirty="0">
              <a:solidFill>
                <a:srgbClr val="000000"/>
              </a:solidFill>
            </a:endParaRPr>
          </a:p>
        </p:txBody>
      </p:sp>
      <p:sp>
        <p:nvSpPr>
          <p:cNvPr id="5" name="Slide Number Placeholder 4"/>
          <p:cNvSpPr>
            <a:spLocks noGrp="1"/>
          </p:cNvSpPr>
          <p:nvPr>
            <p:ph type="sldNum" sz="quarter" idx="12"/>
          </p:nvPr>
        </p:nvSpPr>
        <p:spPr/>
        <p:txBody>
          <a:bodyPr/>
          <a:lstStyle/>
          <a:p>
            <a:fld id="{ECE4E509-3089-B441-946B-1736EECD1177}" type="slidenum">
              <a:rPr lang="en-US" smtClean="0"/>
              <a:t>3</a:t>
            </a:fld>
            <a:endParaRPr lang="en-US"/>
          </a:p>
        </p:txBody>
      </p:sp>
    </p:spTree>
    <p:extLst>
      <p:ext uri="{BB962C8B-B14F-4D97-AF65-F5344CB8AC3E}">
        <p14:creationId xmlns:p14="http://schemas.microsoft.com/office/powerpoint/2010/main" val="176203885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License Plate Detection</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sz="2800" dirty="0" smtClean="0"/>
              <a:t>3 categorization methods are proposed:</a:t>
            </a:r>
          </a:p>
          <a:p>
            <a:pPr lvl="1"/>
            <a:r>
              <a:rPr lang="en-US" sz="2400" i="1" dirty="0" smtClean="0">
                <a:solidFill>
                  <a:srgbClr val="000000"/>
                </a:solidFill>
              </a:rPr>
              <a:t>Binary Image Processing</a:t>
            </a:r>
          </a:p>
          <a:p>
            <a:pPr lvl="1"/>
            <a:r>
              <a:rPr lang="en-US" sz="2400" i="1" dirty="0" smtClean="0">
                <a:solidFill>
                  <a:srgbClr val="000000"/>
                </a:solidFill>
              </a:rPr>
              <a:t>Gray Level Processing</a:t>
            </a:r>
          </a:p>
          <a:p>
            <a:pPr lvl="1"/>
            <a:r>
              <a:rPr lang="en-US" sz="2400" i="1" dirty="0" smtClean="0">
                <a:solidFill>
                  <a:srgbClr val="000000"/>
                </a:solidFill>
              </a:rPr>
              <a:t>Color Processing</a:t>
            </a:r>
          </a:p>
          <a:p>
            <a:pPr marL="0" indent="0">
              <a:buNone/>
            </a:pPr>
            <a:endParaRPr lang="en-US" sz="2800" dirty="0" smtClean="0">
              <a:solidFill>
                <a:srgbClr val="000000"/>
              </a:solidFill>
            </a:endParaRPr>
          </a:p>
          <a:p>
            <a:pPr marL="0" indent="0">
              <a:buNone/>
            </a:pPr>
            <a:endParaRPr lang="en-US" sz="2800" dirty="0">
              <a:solidFill>
                <a:srgbClr val="000000"/>
              </a:solidFill>
            </a:endParaRPr>
          </a:p>
        </p:txBody>
      </p:sp>
      <p:sp>
        <p:nvSpPr>
          <p:cNvPr id="5" name="Slide Number Placeholder 4"/>
          <p:cNvSpPr>
            <a:spLocks noGrp="1"/>
          </p:cNvSpPr>
          <p:nvPr>
            <p:ph type="sldNum" sz="quarter" idx="12"/>
          </p:nvPr>
        </p:nvSpPr>
        <p:spPr/>
        <p:txBody>
          <a:bodyPr/>
          <a:lstStyle/>
          <a:p>
            <a:fld id="{ECE4E509-3089-B441-946B-1736EECD1177}" type="slidenum">
              <a:rPr lang="en-US" smtClean="0"/>
              <a:t>4</a:t>
            </a:fld>
            <a:endParaRPr lang="en-US"/>
          </a:p>
        </p:txBody>
      </p:sp>
    </p:spTree>
    <p:extLst>
      <p:ext uri="{BB962C8B-B14F-4D97-AF65-F5344CB8AC3E}">
        <p14:creationId xmlns:p14="http://schemas.microsoft.com/office/powerpoint/2010/main" val="339557644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Binary Image Processing</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sz="2800" dirty="0" smtClean="0"/>
              <a:t>Combination of edge statistics and morphology.</a:t>
            </a:r>
          </a:p>
          <a:p>
            <a:r>
              <a:rPr lang="en-US" sz="2800" b="1" u="sng" dirty="0" smtClean="0">
                <a:solidFill>
                  <a:srgbClr val="000000"/>
                </a:solidFill>
              </a:rPr>
              <a:t>Process used:</a:t>
            </a:r>
          </a:p>
          <a:p>
            <a:pPr marL="914400" lvl="1" indent="-457200">
              <a:buFont typeface="+mj-lt"/>
              <a:buAutoNum type="arabicPeriod"/>
            </a:pPr>
            <a:r>
              <a:rPr lang="en-US" sz="2400" dirty="0" smtClean="0">
                <a:solidFill>
                  <a:srgbClr val="000000"/>
                </a:solidFill>
              </a:rPr>
              <a:t>Compute Gradient Magnitude and Local Variance</a:t>
            </a:r>
          </a:p>
          <a:p>
            <a:pPr marL="914400" lvl="1" indent="-457200">
              <a:buFont typeface="+mj-lt"/>
              <a:buAutoNum type="arabicPeriod"/>
            </a:pPr>
            <a:r>
              <a:rPr lang="en-US" sz="2400" dirty="0" smtClean="0">
                <a:solidFill>
                  <a:srgbClr val="000000"/>
                </a:solidFill>
              </a:rPr>
              <a:t>Look for significant changes in brightness around LP region.</a:t>
            </a:r>
            <a:endParaRPr lang="en-US" dirty="0" smtClean="0">
              <a:solidFill>
                <a:srgbClr val="000000"/>
              </a:solidFill>
            </a:endParaRPr>
          </a:p>
          <a:p>
            <a:pPr marL="514350" indent="-457200"/>
            <a:r>
              <a:rPr lang="en-US" sz="2800" b="1" dirty="0" smtClean="0">
                <a:solidFill>
                  <a:srgbClr val="000000"/>
                </a:solidFill>
              </a:rPr>
              <a:t>Advantage: </a:t>
            </a:r>
            <a:r>
              <a:rPr lang="en-US" sz="2800" dirty="0" smtClean="0">
                <a:solidFill>
                  <a:srgbClr val="000000"/>
                </a:solidFill>
              </a:rPr>
              <a:t>Fast/Relatively high LP extraction Rates</a:t>
            </a:r>
          </a:p>
          <a:p>
            <a:pPr marL="514350" indent="-457200"/>
            <a:r>
              <a:rPr lang="en-US" sz="2800" b="1" dirty="0" smtClean="0">
                <a:solidFill>
                  <a:srgbClr val="000000"/>
                </a:solidFill>
              </a:rPr>
              <a:t>Disadvantage(s): </a:t>
            </a:r>
            <a:r>
              <a:rPr lang="en-US" sz="2800" dirty="0" smtClean="0">
                <a:solidFill>
                  <a:srgbClr val="000000"/>
                </a:solidFill>
              </a:rPr>
              <a:t>Very sensitive to unwanted edges in complex images.</a:t>
            </a:r>
          </a:p>
          <a:p>
            <a:pPr marL="514350" indent="-457200"/>
            <a:r>
              <a:rPr lang="en-US" sz="2800" dirty="0" smtClean="0">
                <a:solidFill>
                  <a:srgbClr val="000000"/>
                </a:solidFill>
              </a:rPr>
              <a:t>Papers: [1] – [4] in Survey</a:t>
            </a:r>
          </a:p>
          <a:p>
            <a:pPr lvl="1"/>
            <a:endParaRPr lang="en-US" sz="2400" b="1" dirty="0" smtClean="0">
              <a:solidFill>
                <a:srgbClr val="000000"/>
              </a:solidFill>
            </a:endParaRPr>
          </a:p>
          <a:p>
            <a:pPr marL="0" indent="0">
              <a:buNone/>
            </a:pPr>
            <a:endParaRPr lang="en-US" sz="2800" dirty="0">
              <a:solidFill>
                <a:srgbClr val="000000"/>
              </a:solidFill>
            </a:endParaRPr>
          </a:p>
        </p:txBody>
      </p:sp>
      <p:sp>
        <p:nvSpPr>
          <p:cNvPr id="5" name="Slide Number Placeholder 4"/>
          <p:cNvSpPr>
            <a:spLocks noGrp="1"/>
          </p:cNvSpPr>
          <p:nvPr>
            <p:ph type="sldNum" sz="quarter" idx="12"/>
          </p:nvPr>
        </p:nvSpPr>
        <p:spPr/>
        <p:txBody>
          <a:bodyPr/>
          <a:lstStyle/>
          <a:p>
            <a:fld id="{ECE4E509-3089-B441-946B-1736EECD1177}" type="slidenum">
              <a:rPr lang="en-US" smtClean="0"/>
              <a:t>5</a:t>
            </a:fld>
            <a:endParaRPr lang="en-US"/>
          </a:p>
        </p:txBody>
      </p:sp>
    </p:spTree>
    <p:extLst>
      <p:ext uri="{BB962C8B-B14F-4D97-AF65-F5344CB8AC3E}">
        <p14:creationId xmlns:p14="http://schemas.microsoft.com/office/powerpoint/2010/main" val="17310269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[1] – Martin, Garcia, and Alba</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sz="2800" dirty="0" smtClean="0"/>
              <a:t>“Top Hat” </a:t>
            </a:r>
            <a:r>
              <a:rPr lang="en-US" sz="2800" dirty="0"/>
              <a:t>a</a:t>
            </a:r>
            <a:r>
              <a:rPr lang="en-US" sz="2800" dirty="0" smtClean="0"/>
              <a:t>lgorithm </a:t>
            </a:r>
            <a:r>
              <a:rPr lang="en-US" sz="2800" dirty="0" smtClean="0"/>
              <a:t> that can detect small objects of different brightness.</a:t>
            </a:r>
          </a:p>
          <a:p>
            <a:r>
              <a:rPr lang="en-US" sz="2800" b="1" u="sng" dirty="0" smtClean="0">
                <a:solidFill>
                  <a:srgbClr val="000000"/>
                </a:solidFill>
              </a:rPr>
              <a:t>Success rate: </a:t>
            </a:r>
            <a:r>
              <a:rPr lang="en-US" sz="2800" b="1" dirty="0" smtClean="0">
                <a:solidFill>
                  <a:srgbClr val="000000"/>
                </a:solidFill>
              </a:rPr>
              <a:t>80% of license plates detected</a:t>
            </a:r>
          </a:p>
          <a:p>
            <a:r>
              <a:rPr lang="en-US" sz="2800" b="1" dirty="0" smtClean="0">
                <a:solidFill>
                  <a:srgbClr val="000000"/>
                </a:solidFill>
              </a:rPr>
              <a:t>Disadvantage: </a:t>
            </a:r>
            <a:r>
              <a:rPr lang="en-US" sz="2800" dirty="0" smtClean="0">
                <a:solidFill>
                  <a:srgbClr val="000000"/>
                </a:solidFill>
              </a:rPr>
              <a:t>Camera/Vehicle distance dependency.</a:t>
            </a:r>
          </a:p>
          <a:p>
            <a:r>
              <a:rPr lang="en-US" sz="2800" dirty="0" smtClean="0">
                <a:solidFill>
                  <a:srgbClr val="000000"/>
                </a:solidFill>
              </a:rPr>
              <a:t>Similar work: Wu et al [77] gives </a:t>
            </a:r>
            <a:r>
              <a:rPr lang="en-US" sz="2800" b="1" dirty="0" smtClean="0">
                <a:solidFill>
                  <a:srgbClr val="000000"/>
                </a:solidFill>
              </a:rPr>
              <a:t>93%</a:t>
            </a:r>
            <a:r>
              <a:rPr lang="en-US" sz="2800" dirty="0" smtClean="0">
                <a:solidFill>
                  <a:srgbClr val="000000"/>
                </a:solidFill>
              </a:rPr>
              <a:t> accuracy</a:t>
            </a:r>
          </a:p>
          <a:p>
            <a:endParaRPr lang="en-US" sz="2800" b="1" dirty="0" smtClean="0">
              <a:solidFill>
                <a:srgbClr val="000000"/>
              </a:solidFill>
            </a:endParaRPr>
          </a:p>
          <a:p>
            <a:endParaRPr lang="en-US" sz="2400" b="1" dirty="0" smtClean="0">
              <a:solidFill>
                <a:srgbClr val="000000"/>
              </a:solidFill>
            </a:endParaRPr>
          </a:p>
          <a:p>
            <a:pPr marL="0" indent="0">
              <a:buNone/>
            </a:pPr>
            <a:endParaRPr lang="en-US" sz="2800" dirty="0">
              <a:solidFill>
                <a:srgbClr val="000000"/>
              </a:solidFill>
            </a:endParaRPr>
          </a:p>
        </p:txBody>
      </p:sp>
      <p:sp>
        <p:nvSpPr>
          <p:cNvPr id="5" name="Slide Number Placeholder 4"/>
          <p:cNvSpPr>
            <a:spLocks noGrp="1"/>
          </p:cNvSpPr>
          <p:nvPr>
            <p:ph type="sldNum" sz="quarter" idx="12"/>
          </p:nvPr>
        </p:nvSpPr>
        <p:spPr/>
        <p:txBody>
          <a:bodyPr/>
          <a:lstStyle/>
          <a:p>
            <a:fld id="{ECE4E509-3089-B441-946B-1736EECD1177}" type="slidenum">
              <a:rPr lang="en-US" smtClean="0"/>
              <a:t>6</a:t>
            </a:fld>
            <a:endParaRPr lang="en-US"/>
          </a:p>
        </p:txBody>
      </p:sp>
    </p:spTree>
    <p:extLst>
      <p:ext uri="{BB962C8B-B14F-4D97-AF65-F5344CB8AC3E}">
        <p14:creationId xmlns:p14="http://schemas.microsoft.com/office/powerpoint/2010/main" val="230017325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[2] – </a:t>
            </a:r>
            <a:r>
              <a:rPr lang="en-US" dirty="0" err="1" smtClean="0">
                <a:solidFill>
                  <a:srgbClr val="FF0000"/>
                </a:solidFill>
              </a:rPr>
              <a:t>Hongliang</a:t>
            </a:r>
            <a:r>
              <a:rPr lang="en-US" dirty="0" smtClean="0">
                <a:solidFill>
                  <a:srgbClr val="FF0000"/>
                </a:solidFill>
              </a:rPr>
              <a:t> and </a:t>
            </a:r>
            <a:r>
              <a:rPr lang="en-US" dirty="0" err="1" smtClean="0">
                <a:solidFill>
                  <a:srgbClr val="FF0000"/>
                </a:solidFill>
              </a:rPr>
              <a:t>Changping</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sz="2800" dirty="0" smtClean="0"/>
              <a:t>Hybrid approach to edge detection and morphology for </a:t>
            </a:r>
            <a:r>
              <a:rPr lang="en-US" sz="2800" dirty="0"/>
              <a:t>h</a:t>
            </a:r>
            <a:r>
              <a:rPr lang="en-US" sz="2800" dirty="0" smtClean="0"/>
              <a:t>ighway ticketing systems.</a:t>
            </a:r>
          </a:p>
          <a:p>
            <a:r>
              <a:rPr lang="en-US" sz="2800" b="1" u="sng" dirty="0" smtClean="0"/>
              <a:t>Process used:</a:t>
            </a:r>
          </a:p>
          <a:p>
            <a:pPr marL="914400" lvl="1" indent="-457200">
              <a:buFont typeface="+mj-lt"/>
              <a:buAutoNum type="arabicPeriod"/>
            </a:pPr>
            <a:r>
              <a:rPr lang="en-US" sz="2400" b="1" dirty="0" smtClean="0"/>
              <a:t>Vertical Edge Detection</a:t>
            </a:r>
          </a:p>
          <a:p>
            <a:pPr marL="914400" lvl="1" indent="-457200">
              <a:buFont typeface="+mj-lt"/>
              <a:buAutoNum type="arabicPeriod"/>
            </a:pPr>
            <a:r>
              <a:rPr lang="en-US" sz="2400" b="1" dirty="0" smtClean="0"/>
              <a:t>Edge Statistical Analysis</a:t>
            </a:r>
          </a:p>
          <a:p>
            <a:pPr marL="914400" lvl="1" indent="-457200">
              <a:buFont typeface="+mj-lt"/>
              <a:buAutoNum type="arabicPeriod"/>
            </a:pPr>
            <a:r>
              <a:rPr lang="en-US" sz="2400" b="1" dirty="0" smtClean="0"/>
              <a:t>Hierarchical based LP location</a:t>
            </a:r>
          </a:p>
          <a:p>
            <a:pPr marL="914400" lvl="1" indent="-457200">
              <a:buFont typeface="+mj-lt"/>
              <a:buAutoNum type="arabicPeriod"/>
            </a:pPr>
            <a:r>
              <a:rPr lang="en-US" sz="2400" b="1" dirty="0" smtClean="0"/>
              <a:t>Morphology based LP extraction</a:t>
            </a:r>
          </a:p>
          <a:p>
            <a:r>
              <a:rPr lang="en-US" sz="2800" b="1" u="sng" dirty="0" smtClean="0">
                <a:solidFill>
                  <a:srgbClr val="000000"/>
                </a:solidFill>
              </a:rPr>
              <a:t>Success rate: </a:t>
            </a:r>
            <a:r>
              <a:rPr lang="en-US" sz="2800" b="1" dirty="0" smtClean="0">
                <a:solidFill>
                  <a:srgbClr val="000000"/>
                </a:solidFill>
              </a:rPr>
              <a:t>99.6% of license plates detected (9786/9825 images)</a:t>
            </a:r>
          </a:p>
          <a:p>
            <a:r>
              <a:rPr lang="en-US" sz="2800" b="1" dirty="0" smtClean="0">
                <a:solidFill>
                  <a:srgbClr val="000000"/>
                </a:solidFill>
              </a:rPr>
              <a:t>Disadvantage: </a:t>
            </a:r>
            <a:r>
              <a:rPr lang="en-US" sz="2800" dirty="0" smtClean="0">
                <a:solidFill>
                  <a:srgbClr val="000000"/>
                </a:solidFill>
              </a:rPr>
              <a:t>Depends heavily on a fixed distance and angle of the camera. </a:t>
            </a:r>
          </a:p>
        </p:txBody>
      </p:sp>
      <p:sp>
        <p:nvSpPr>
          <p:cNvPr id="5" name="Slide Number Placeholder 4"/>
          <p:cNvSpPr>
            <a:spLocks noGrp="1"/>
          </p:cNvSpPr>
          <p:nvPr>
            <p:ph type="sldNum" sz="quarter" idx="12"/>
          </p:nvPr>
        </p:nvSpPr>
        <p:spPr/>
        <p:txBody>
          <a:bodyPr/>
          <a:lstStyle/>
          <a:p>
            <a:fld id="{ECE4E509-3089-B441-946B-1736EECD1177}" type="slidenum">
              <a:rPr lang="en-US" smtClean="0"/>
              <a:t>7</a:t>
            </a:fld>
            <a:endParaRPr lang="en-US"/>
          </a:p>
        </p:txBody>
      </p:sp>
    </p:spTree>
    <p:extLst>
      <p:ext uri="{BB962C8B-B14F-4D97-AF65-F5344CB8AC3E}">
        <p14:creationId xmlns:p14="http://schemas.microsoft.com/office/powerpoint/2010/main" val="40344273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Honorable Mention…</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sz="2800" b="1" dirty="0" smtClean="0"/>
              <a:t>CCA (Connected Component Analysis) </a:t>
            </a:r>
            <a:r>
              <a:rPr lang="en-US" sz="2800" dirty="0" smtClean="0"/>
              <a:t>– Scans a binary image and labels it’s pixels into components based on connectivity (4-connected or 8-connected)</a:t>
            </a:r>
          </a:p>
          <a:p>
            <a:r>
              <a:rPr lang="en-US" sz="2800" dirty="0" smtClean="0">
                <a:solidFill>
                  <a:srgbClr val="000000"/>
                </a:solidFill>
              </a:rPr>
              <a:t>Then… using </a:t>
            </a:r>
            <a:r>
              <a:rPr lang="en-US" sz="2800" b="1" dirty="0" smtClean="0">
                <a:solidFill>
                  <a:srgbClr val="000000"/>
                </a:solidFill>
              </a:rPr>
              <a:t>Spatial Measurements</a:t>
            </a:r>
            <a:r>
              <a:rPr lang="en-US" sz="2800" dirty="0" smtClean="0">
                <a:solidFill>
                  <a:srgbClr val="000000"/>
                </a:solidFill>
              </a:rPr>
              <a:t>:</a:t>
            </a:r>
          </a:p>
          <a:p>
            <a:pPr lvl="1"/>
            <a:r>
              <a:rPr lang="en-US" sz="2400" dirty="0" smtClean="0">
                <a:solidFill>
                  <a:srgbClr val="000000"/>
                </a:solidFill>
              </a:rPr>
              <a:t>Grab Area, Orientation and Aspect Ratio of the connected components.</a:t>
            </a:r>
          </a:p>
          <a:p>
            <a:pPr lvl="1"/>
            <a:r>
              <a:rPr lang="en-US" sz="2400" dirty="0" smtClean="0">
                <a:solidFill>
                  <a:srgbClr val="000000"/>
                </a:solidFill>
              </a:rPr>
              <a:t>Filter out binary objects that exceed the desired limits.</a:t>
            </a:r>
          </a:p>
        </p:txBody>
      </p:sp>
      <p:sp>
        <p:nvSpPr>
          <p:cNvPr id="5" name="Slide Number Placeholder 4"/>
          <p:cNvSpPr>
            <a:spLocks noGrp="1"/>
          </p:cNvSpPr>
          <p:nvPr>
            <p:ph type="sldNum" sz="quarter" idx="12"/>
          </p:nvPr>
        </p:nvSpPr>
        <p:spPr/>
        <p:txBody>
          <a:bodyPr/>
          <a:lstStyle/>
          <a:p>
            <a:fld id="{ECE4E509-3089-B441-946B-1736EECD1177}" type="slidenum">
              <a:rPr lang="en-US" smtClean="0"/>
              <a:t>8</a:t>
            </a:fld>
            <a:endParaRPr lang="en-US"/>
          </a:p>
        </p:txBody>
      </p:sp>
    </p:spTree>
    <p:extLst>
      <p:ext uri="{BB962C8B-B14F-4D97-AF65-F5344CB8AC3E}">
        <p14:creationId xmlns:p14="http://schemas.microsoft.com/office/powerpoint/2010/main" val="270305555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Honorable Mention…</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sz="2800" b="1" dirty="0" err="1" smtClean="0"/>
              <a:t>Zheng</a:t>
            </a:r>
            <a:r>
              <a:rPr lang="en-US" sz="2800" b="1" dirty="0" smtClean="0"/>
              <a:t> et al. </a:t>
            </a:r>
            <a:r>
              <a:rPr lang="en-US" sz="2800" dirty="0" smtClean="0"/>
              <a:t>Vertical edges of car image along with a </a:t>
            </a:r>
            <a:r>
              <a:rPr lang="en-US" sz="2800" dirty="0" err="1" smtClean="0"/>
              <a:t>sobel</a:t>
            </a:r>
            <a:r>
              <a:rPr lang="en-US" sz="2800" dirty="0" smtClean="0"/>
              <a:t> operation, perform some filtering of background and reduce image noise, to get:</a:t>
            </a:r>
          </a:p>
          <a:p>
            <a:endParaRPr lang="en-US" sz="2800" dirty="0">
              <a:solidFill>
                <a:srgbClr val="000000"/>
              </a:solidFill>
            </a:endParaRPr>
          </a:p>
          <a:p>
            <a:endParaRPr lang="en-US" sz="2800" dirty="0" smtClean="0">
              <a:solidFill>
                <a:srgbClr val="000000"/>
              </a:solidFill>
            </a:endParaRPr>
          </a:p>
          <a:p>
            <a:endParaRPr lang="en-US" sz="2800" dirty="0">
              <a:solidFill>
                <a:srgbClr val="000000"/>
              </a:solidFill>
            </a:endParaRPr>
          </a:p>
          <a:p>
            <a:endParaRPr lang="en-US" sz="2800" dirty="0" smtClean="0">
              <a:solidFill>
                <a:srgbClr val="000000"/>
              </a:solidFill>
            </a:endParaRPr>
          </a:p>
          <a:p>
            <a:endParaRPr lang="en-US" sz="2800" dirty="0">
              <a:solidFill>
                <a:srgbClr val="000000"/>
              </a:solidFill>
            </a:endParaRPr>
          </a:p>
          <a:p>
            <a:r>
              <a:rPr lang="en-US" sz="2800" dirty="0" smtClean="0">
                <a:solidFill>
                  <a:srgbClr val="000000"/>
                </a:solidFill>
              </a:rPr>
              <a:t>97% Success Rate with total processing time of 47.9 </a:t>
            </a:r>
            <a:r>
              <a:rPr lang="en-US" sz="2800" dirty="0" err="1" smtClean="0">
                <a:solidFill>
                  <a:srgbClr val="000000"/>
                </a:solidFill>
              </a:rPr>
              <a:t>ms</a:t>
            </a:r>
            <a:r>
              <a:rPr lang="en-US" sz="2800" dirty="0" smtClean="0">
                <a:solidFill>
                  <a:srgbClr val="000000"/>
                </a:solidFill>
              </a:rPr>
              <a:t> on a 384 x 288 </a:t>
            </a:r>
            <a:r>
              <a:rPr lang="en-US" sz="2800" dirty="0" err="1" smtClean="0">
                <a:solidFill>
                  <a:srgbClr val="000000"/>
                </a:solidFill>
              </a:rPr>
              <a:t>px</a:t>
            </a:r>
            <a:r>
              <a:rPr lang="en-US" sz="2800" dirty="0" smtClean="0">
                <a:solidFill>
                  <a:srgbClr val="000000"/>
                </a:solidFill>
              </a:rPr>
              <a:t>. image.</a:t>
            </a:r>
            <a:endParaRPr lang="en-US" sz="2400" dirty="0" smtClean="0">
              <a:solidFill>
                <a:srgbClr val="000000"/>
              </a:solidFill>
            </a:endParaRPr>
          </a:p>
        </p:txBody>
      </p:sp>
      <p:sp>
        <p:nvSpPr>
          <p:cNvPr id="5" name="Slide Number Placeholder 4"/>
          <p:cNvSpPr>
            <a:spLocks noGrp="1"/>
          </p:cNvSpPr>
          <p:nvPr>
            <p:ph type="sldNum" sz="quarter" idx="12"/>
          </p:nvPr>
        </p:nvSpPr>
        <p:spPr/>
        <p:txBody>
          <a:bodyPr/>
          <a:lstStyle/>
          <a:p>
            <a:fld id="{ECE4E509-3089-B441-946B-1736EECD1177}" type="slidenum">
              <a:rPr lang="en-US" smtClean="0"/>
              <a:t>9</a:t>
            </a:fld>
            <a:endParaRPr lang="en-US"/>
          </a:p>
        </p:txBody>
      </p:sp>
      <p:pic>
        <p:nvPicPr>
          <p:cNvPr id="4" name="Picture 3"/>
          <p:cNvPicPr>
            <a:picLocks noChangeAspect="1"/>
          </p:cNvPicPr>
          <p:nvPr/>
        </p:nvPicPr>
        <p:blipFill>
          <a:blip r:embed="rId3"/>
          <a:stretch>
            <a:fillRect/>
          </a:stretch>
        </p:blipFill>
        <p:spPr>
          <a:xfrm>
            <a:off x="1428749" y="3035299"/>
            <a:ext cx="6320254" cy="2219326"/>
          </a:xfrm>
          <a:prstGeom prst="rect">
            <a:avLst/>
          </a:prstGeom>
        </p:spPr>
      </p:pic>
      <p:sp>
        <p:nvSpPr>
          <p:cNvPr id="7" name="TextBox 6"/>
          <p:cNvSpPr txBox="1"/>
          <p:nvPr/>
        </p:nvSpPr>
        <p:spPr>
          <a:xfrm>
            <a:off x="711200" y="6225545"/>
            <a:ext cx="7484533" cy="261610"/>
          </a:xfrm>
          <a:prstGeom prst="rect">
            <a:avLst/>
          </a:prstGeom>
          <a:noFill/>
        </p:spPr>
        <p:txBody>
          <a:bodyPr wrap="square" rtlCol="0">
            <a:spAutoFit/>
          </a:bodyPr>
          <a:lstStyle/>
          <a:p>
            <a:pPr algn="ctr"/>
            <a:r>
              <a:rPr lang="en-US" sz="1100" b="1" dirty="0" smtClean="0"/>
              <a:t>Image taken from: </a:t>
            </a:r>
            <a:r>
              <a:rPr lang="en-US" sz="1100" b="1" dirty="0" err="1" smtClean="0"/>
              <a:t>Anagnostopoulos</a:t>
            </a:r>
            <a:r>
              <a:rPr lang="en-US" sz="1100" b="1" dirty="0" smtClean="0"/>
              <a:t> et al. License Plate Recognition From Still Images and Video Sequences 2008</a:t>
            </a:r>
            <a:endParaRPr lang="en-US" sz="1100" b="1" dirty="0"/>
          </a:p>
        </p:txBody>
      </p:sp>
    </p:spTree>
    <p:extLst>
      <p:ext uri="{BB962C8B-B14F-4D97-AF65-F5344CB8AC3E}">
        <p14:creationId xmlns:p14="http://schemas.microsoft.com/office/powerpoint/2010/main" val="189044512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352</TotalTime>
  <Words>1026</Words>
  <Application>Microsoft Macintosh PowerPoint</Application>
  <PresentationFormat>On-screen Show (4:3)</PresentationFormat>
  <Paragraphs>118</Paragraphs>
  <Slides>12</Slides>
  <Notes>11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License Plate Recognition From Still Images and Video Sequences:  A Survey</vt:lpstr>
      <vt:lpstr>Agenda</vt:lpstr>
      <vt:lpstr>Introduction</vt:lpstr>
      <vt:lpstr>License Plate Detection</vt:lpstr>
      <vt:lpstr>Binary Image Processing</vt:lpstr>
      <vt:lpstr>[1] – Martin, Garcia, and Alba</vt:lpstr>
      <vt:lpstr>[2] – Hongliang and Changping</vt:lpstr>
      <vt:lpstr>Honorable Mention…</vt:lpstr>
      <vt:lpstr>Honorable Mention…</vt:lpstr>
      <vt:lpstr>Gray-Level Processing</vt:lpstr>
      <vt:lpstr>Region Segmentation</vt:lpstr>
      <vt:lpstr>Region Segmentation</vt:lpstr>
    </vt:vector>
  </TitlesOfParts>
  <Company>UNLV Grad Student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License Plate Recognition From Still Images and Video Sequences:  A Survey</dc:title>
  <dc:creator>Krikor Hovasapian</dc:creator>
  <cp:lastModifiedBy>Krikor Hovasapian</cp:lastModifiedBy>
  <cp:revision>17</cp:revision>
  <dcterms:created xsi:type="dcterms:W3CDTF">2013-04-21T16:18:31Z</dcterms:created>
  <dcterms:modified xsi:type="dcterms:W3CDTF">2013-04-21T22:11:20Z</dcterms:modified>
</cp:coreProperties>
</file>