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6" r:id="rId2"/>
    <p:sldId id="257" r:id="rId3"/>
    <p:sldId id="258" r:id="rId4"/>
    <p:sldId id="259" r:id="rId5"/>
    <p:sldId id="263" r:id="rId6"/>
    <p:sldId id="264" r:id="rId7"/>
    <p:sldId id="265" r:id="rId8"/>
    <p:sldId id="266" r:id="rId9"/>
    <p:sldId id="260"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64A276-EE5F-42E6-A88E-995D363483B0}" type="datetimeFigureOut">
              <a:rPr lang="en-US" smtClean="0"/>
              <a:pPr/>
              <a:t>4/24/2024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871E9F-47E9-44B4-9A79-B8544C9631F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871E9F-47E9-44B4-9A79-B8544C9631F4}"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4/24/2024</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4/24/2024</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4/24/2024</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4/24/2024</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Fairness_(machine_learn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arize.com/blog/evaluating-model-fairnes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hat.openai.com/share/1adf86bd-f9a8-4420-83e7-597d9eeda40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rize.com/blog/evaluating-model-fairnes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Fairness</a:t>
            </a:r>
            <a:endParaRPr lang="en-US" dirty="0"/>
          </a:p>
        </p:txBody>
      </p:sp>
      <p:sp>
        <p:nvSpPr>
          <p:cNvPr id="3" name="Subtitle 2"/>
          <p:cNvSpPr>
            <a:spLocks noGrp="1"/>
          </p:cNvSpPr>
          <p:nvPr>
            <p:ph type="subTitle" idx="1"/>
          </p:nvPr>
        </p:nvSpPr>
        <p:spPr/>
        <p:txBody>
          <a:bodyPr/>
          <a:lstStyle/>
          <a:p>
            <a:r>
              <a:rPr lang="en-US" dirty="0" smtClean="0"/>
              <a:t>In AI model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533400"/>
            <a:ext cx="8839200" cy="6041136"/>
          </a:xfrm>
        </p:spPr>
        <p:txBody>
          <a:bodyPr>
            <a:normAutofit/>
          </a:bodyPr>
          <a:lstStyle/>
          <a:p>
            <a:r>
              <a:rPr lang="en-US" dirty="0" smtClean="0"/>
              <a:t>False Positive Rate Parity Formula</a:t>
            </a:r>
          </a:p>
          <a:p>
            <a:pPr lvl="1"/>
            <a:r>
              <a:rPr lang="en-US" sz="1900" dirty="0" smtClean="0"/>
              <a:t>False positive rate parity measures whether a model incorrectly predicts the positive class for the sensitive group as compared to the base group. Ideal false positive rate parity is achieved if the false positive rates (the ratio between the number of false positives and the total number of negatives) in the subgroups are close to each other.</a:t>
            </a:r>
          </a:p>
          <a:p>
            <a:pPr lvl="1"/>
            <a:r>
              <a:rPr lang="en-US" sz="1900" dirty="0" smtClean="0"/>
              <a:t>If the FPR Parity value is greater than 1, it would mean that the false positive rate is higher for the sensitive group compared to the base group. If the FPR Parity value is less than 1, it would mean that the false positive rate is lower for one subgroup compared to other subgroups.</a:t>
            </a:r>
          </a:p>
          <a:p>
            <a:pPr lvl="1"/>
            <a:r>
              <a:rPr lang="en-US" sz="1900" dirty="0" smtClean="0"/>
              <a:t>This metric is particularly relevant when the cost of a false positive (i.e., incorrectly identifying a negative instance as positive) is high, such as in criminal justice or hiring decisions. Use this metric when you want to ensure that the model is not biased in favor of or against certain subgroups.</a:t>
            </a:r>
          </a:p>
          <a:p>
            <a:pPr lvl="1"/>
            <a:endParaRPr lang="en-US" dirty="0" smtClean="0"/>
          </a:p>
          <a:p>
            <a:endParaRPr lang="en-US" dirty="0"/>
          </a:p>
        </p:txBody>
      </p:sp>
      <p:pic>
        <p:nvPicPr>
          <p:cNvPr id="22530" name="Picture 2"/>
          <p:cNvPicPr>
            <a:picLocks noChangeAspect="1" noChangeArrowheads="1"/>
          </p:cNvPicPr>
          <p:nvPr/>
        </p:nvPicPr>
        <p:blipFill>
          <a:blip r:embed="rId2" cstate="print"/>
          <a:srcRect/>
          <a:stretch>
            <a:fillRect/>
          </a:stretch>
        </p:blipFill>
        <p:spPr bwMode="auto">
          <a:xfrm>
            <a:off x="0" y="5181600"/>
            <a:ext cx="9144000" cy="14668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Fairness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latin typeface="Cambria" pitchFamily="18" charset="0"/>
                <a:ea typeface="Cambria" pitchFamily="18" charset="0"/>
              </a:rPr>
              <a:t>Fairness refers to ensuring that algorithms and models do not discriminate against individuals or groups based on sensitive attributes such as race, gender, or ethnicity.</a:t>
            </a:r>
            <a:r>
              <a:rPr lang="en-US" sz="2400" dirty="0" smtClean="0">
                <a:latin typeface="Cambria" pitchFamily="18" charset="0"/>
                <a:ea typeface="Cambria" pitchFamily="18" charset="0"/>
                <a:hlinkClick r:id="rId3"/>
              </a:rPr>
              <a:t>[</a:t>
            </a:r>
            <a:r>
              <a:rPr lang="en-US" sz="2400" dirty="0" err="1" smtClean="0">
                <a:latin typeface="Cambria" pitchFamily="18" charset="0"/>
                <a:ea typeface="Cambria" pitchFamily="18" charset="0"/>
                <a:hlinkClick r:id="rId3"/>
              </a:rPr>
              <a:t>wikipedia</a:t>
            </a:r>
            <a:r>
              <a:rPr lang="en-US" sz="2400" dirty="0" smtClean="0">
                <a:latin typeface="Cambria" pitchFamily="18" charset="0"/>
                <a:ea typeface="Cambria" pitchFamily="18" charset="0"/>
                <a:hlinkClick r:id="rId3"/>
              </a:rPr>
              <a:t>]</a:t>
            </a:r>
            <a:endParaRPr lang="en-US" sz="2400" dirty="0" smtClean="0">
              <a:latin typeface="Cambria" pitchFamily="18" charset="0"/>
              <a:ea typeface="Cambria" pitchFamily="18" charset="0"/>
            </a:endParaRPr>
          </a:p>
          <a:p>
            <a:endParaRPr lang="en-US" sz="2400" dirty="0" smtClean="0">
              <a:latin typeface="Cambria" pitchFamily="18" charset="0"/>
              <a:ea typeface="Cambria" pitchFamily="18" charset="0"/>
            </a:endParaRPr>
          </a:p>
          <a:p>
            <a:r>
              <a:rPr lang="en-US" sz="2400" dirty="0" smtClean="0">
                <a:latin typeface="Cambria" pitchFamily="18" charset="0"/>
                <a:ea typeface="Cambria" pitchFamily="18" charset="0"/>
              </a:rPr>
              <a:t> Bias and fairness in AI are two sides of the same coin; bias is a result, fairness is an action. Bias is inherently present in the world around us and is where prejudice is put into practice (consciously or unconsciously). Fairness is the absence of prejudice or preference for an individual or group based on their characteristics. For decades, bias in machine learning has been recognized as a potential concern, but it remains a complex and challenging issue for machine learning researchers and engineers when deploying models into production.</a:t>
            </a:r>
            <a:r>
              <a:rPr lang="en-US" sz="2400" dirty="0" smtClean="0">
                <a:latin typeface="Cambria" pitchFamily="18" charset="0"/>
                <a:ea typeface="Cambria" pitchFamily="18" charset="0"/>
                <a:hlinkClick r:id="rId4"/>
              </a:rPr>
              <a:t>[</a:t>
            </a:r>
            <a:r>
              <a:rPr lang="en-US" sz="2400" dirty="0" err="1" smtClean="0">
                <a:latin typeface="Cambria" pitchFamily="18" charset="0"/>
                <a:ea typeface="Cambria" pitchFamily="18" charset="0"/>
                <a:hlinkClick r:id="rId4"/>
              </a:rPr>
              <a:t>azire</a:t>
            </a:r>
            <a:r>
              <a:rPr lang="en-US" sz="2400" dirty="0" smtClean="0">
                <a:latin typeface="Cambria" pitchFamily="18" charset="0"/>
                <a:ea typeface="Cambria" pitchFamily="18" charset="0"/>
                <a:hlinkClick r:id="rId4"/>
              </a:rPr>
              <a:t>[</a:t>
            </a:r>
            <a:endParaRPr lang="en-US" sz="2400" dirty="0" smtClean="0">
              <a:latin typeface="Cambria" pitchFamily="18" charset="0"/>
              <a:ea typeface="Cambria" pitchFamily="18" charset="0"/>
            </a:endParaRPr>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a:t>
            </a:r>
            <a:endParaRPr lang="en-US" dirty="0"/>
          </a:p>
        </p:txBody>
      </p:sp>
      <p:sp>
        <p:nvSpPr>
          <p:cNvPr id="3" name="Content Placeholder 2"/>
          <p:cNvSpPr>
            <a:spLocks noGrp="1"/>
          </p:cNvSpPr>
          <p:nvPr>
            <p:ph idx="1"/>
          </p:nvPr>
        </p:nvSpPr>
        <p:spPr/>
        <p:txBody>
          <a:bodyPr>
            <a:normAutofit/>
          </a:bodyPr>
          <a:lstStyle/>
          <a:p>
            <a:r>
              <a:rPr lang="en-US" sz="2200" dirty="0" smtClean="0">
                <a:latin typeface="Cambria" pitchFamily="18" charset="0"/>
                <a:ea typeface="Cambria" pitchFamily="18" charset="0"/>
              </a:rPr>
              <a:t>Bias in machine learning refers to systematic errors that arise during the development and application of ML algorithms, often due to the presence of discriminatory or unfair patterns in data. In these cases, the model perpetuates or amplifies biases or discrimination due to the patterns in the underlying data. When talking about bias, there are two types you should pay attention to: bias in relating to sensitive groups and bias relating to non-sensitive groups.</a:t>
            </a:r>
          </a:p>
          <a:p>
            <a:pPr>
              <a:buNone/>
            </a:pPr>
            <a:endParaRPr lang="en-US" sz="2200" dirty="0" smtClean="0">
              <a:latin typeface="Cambria" pitchFamily="18" charset="0"/>
              <a:ea typeface="Cambria" pitchFamily="18" charset="0"/>
            </a:endParaRPr>
          </a:p>
          <a:p>
            <a:pPr lvl="2"/>
            <a:r>
              <a:rPr lang="en-US" sz="2000" dirty="0" smtClean="0">
                <a:latin typeface="Cambria" pitchFamily="18" charset="0"/>
                <a:ea typeface="Cambria" pitchFamily="18" charset="0"/>
              </a:rPr>
              <a:t>Sensitive group bias</a:t>
            </a:r>
          </a:p>
          <a:p>
            <a:pPr lvl="2"/>
            <a:r>
              <a:rPr lang="en-US" sz="2000" dirty="0" smtClean="0">
                <a:latin typeface="Cambria" pitchFamily="18" charset="0"/>
                <a:ea typeface="Cambria" pitchFamily="18" charset="0"/>
              </a:rPr>
              <a:t>Non-sensitive Group bias</a:t>
            </a:r>
            <a:endParaRPr lang="en-US" sz="2000" dirty="0">
              <a:latin typeface="Cambria" pitchFamily="18" charset="0"/>
              <a:ea typeface="Cambri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05800" cy="5736336"/>
          </a:xfrm>
        </p:spPr>
        <p:txBody>
          <a:bodyPr>
            <a:normAutofit/>
          </a:bodyPr>
          <a:lstStyle/>
          <a:p>
            <a:r>
              <a:rPr lang="en-US" dirty="0" smtClean="0"/>
              <a:t>Sensitive Group Bias- </a:t>
            </a:r>
          </a:p>
          <a:p>
            <a:pPr lvl="1"/>
            <a:r>
              <a:rPr lang="en-US" sz="2000" dirty="0" smtClean="0"/>
              <a:t>Sensitive groups in machine learning are groups of individuals who are identified by a specific characteristic that is protected by law or ethics, and may be subject to discrimination or unfair treatment. These characteristics include race, ethnicity, gender, age, religion, disability, sexual orientation, and other personal attributes.</a:t>
            </a:r>
          </a:p>
          <a:p>
            <a:pPr lvl="1"/>
            <a:endParaRPr lang="en-US" sz="2000" dirty="0" smtClean="0"/>
          </a:p>
          <a:p>
            <a:r>
              <a:rPr lang="en-US" dirty="0" smtClean="0"/>
              <a:t>Non-Sensitive Group Bias-</a:t>
            </a:r>
          </a:p>
          <a:p>
            <a:pPr lvl="1"/>
            <a:r>
              <a:rPr lang="en-US" sz="2000" dirty="0" smtClean="0"/>
              <a:t>Non-sensitive groups are the features that are not protected attributes. Bias for non-sensitive groups occurs when a model consistently makes errors due to its inability to represent certain aspects of the data accurately. This can happen for various reasons, such as </a:t>
            </a:r>
            <a:r>
              <a:rPr lang="en-US" sz="2000" dirty="0" err="1" smtClean="0"/>
              <a:t>overfitting</a:t>
            </a:r>
            <a:r>
              <a:rPr lang="en-US" sz="2000" dirty="0" smtClean="0"/>
              <a:t> or </a:t>
            </a:r>
            <a:r>
              <a:rPr lang="en-US" sz="2000" dirty="0" err="1" smtClean="0"/>
              <a:t>underfitting</a:t>
            </a:r>
            <a:r>
              <a:rPr lang="en-US" sz="2000" dirty="0" smtClean="0"/>
              <a:t>, inappropriate assumptions and lack of diversity in the training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cstate="print"/>
          <a:srcRect/>
          <a:stretch>
            <a:fillRect/>
          </a:stretch>
        </p:blipFill>
        <p:spPr bwMode="auto">
          <a:xfrm>
            <a:off x="272472" y="990600"/>
            <a:ext cx="8871528" cy="489743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05800" cy="5736336"/>
          </a:xfrm>
        </p:spPr>
        <p:txBody>
          <a:bodyPr>
            <a:normAutofit/>
          </a:bodyPr>
          <a:lstStyle/>
          <a:p>
            <a:r>
              <a:rPr lang="en-US" sz="2400" b="1" dirty="0" smtClean="0"/>
              <a:t>Types of Fairness</a:t>
            </a:r>
            <a:r>
              <a:rPr lang="en-US" sz="2400" dirty="0" smtClean="0"/>
              <a:t>:</a:t>
            </a:r>
          </a:p>
          <a:p>
            <a:pPr lvl="1"/>
            <a:r>
              <a:rPr lang="en-US" sz="2200" b="1" dirty="0" smtClean="0"/>
              <a:t>Individual Fairness</a:t>
            </a:r>
            <a:r>
              <a:rPr lang="en-US" sz="2200" dirty="0" smtClean="0"/>
              <a:t>: Ensures that similar individuals are treated similarly by the model, regardless of their background or characteristics.</a:t>
            </a:r>
          </a:p>
          <a:p>
            <a:pPr lvl="1"/>
            <a:r>
              <a:rPr lang="en-US" sz="2200" b="1" dirty="0" smtClean="0"/>
              <a:t>Group Fairness</a:t>
            </a:r>
            <a:r>
              <a:rPr lang="en-US" sz="2200" dirty="0" smtClean="0"/>
              <a:t>: Focuses on ensuring fairness for specific groups, such as racial or gender groups, by avoiding disparate impact or treatment.</a:t>
            </a:r>
          </a:p>
          <a:p>
            <a:pPr lvl="1">
              <a:buNone/>
            </a:pPr>
            <a:endParaRPr lang="en-US" sz="2400" dirty="0" smtClean="0"/>
          </a:p>
          <a:p>
            <a:r>
              <a:rPr lang="en-US" sz="2400" b="1" dirty="0" smtClean="0"/>
              <a:t>Fairness Metrics</a:t>
            </a:r>
            <a:r>
              <a:rPr lang="en-US" sz="2400" dirty="0" smtClean="0"/>
              <a:t>:</a:t>
            </a:r>
          </a:p>
          <a:p>
            <a:pPr lvl="1"/>
            <a:r>
              <a:rPr lang="en-US" sz="2200" b="1" dirty="0" smtClean="0"/>
              <a:t>Disparate Impact</a:t>
            </a:r>
            <a:r>
              <a:rPr lang="en-US" sz="2200" dirty="0" smtClean="0"/>
              <a:t>: Measures the ratio of positive outcomes for different groups, highlighting potential bias.</a:t>
            </a:r>
          </a:p>
          <a:p>
            <a:pPr lvl="1"/>
            <a:r>
              <a:rPr lang="en-US" sz="2200" b="1" dirty="0" smtClean="0"/>
              <a:t>Equal Opportunity</a:t>
            </a:r>
            <a:r>
              <a:rPr lang="en-US" sz="2200" dirty="0" smtClean="0"/>
              <a:t>: Ensures that the true positive rate (sensitivity) is equal across different groups.</a:t>
            </a:r>
          </a:p>
          <a:p>
            <a:pPr lvl="1"/>
            <a:r>
              <a:rPr lang="en-US" sz="2200" b="1" dirty="0" smtClean="0"/>
              <a:t>Statistical Parity</a:t>
            </a:r>
            <a:r>
              <a:rPr lang="en-US" sz="2200" dirty="0" smtClean="0"/>
              <a:t>: Requires that the probability of a positive outcome is the same for all groups.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382000" cy="5888736"/>
          </a:xfrm>
        </p:spPr>
        <p:txBody>
          <a:bodyPr>
            <a:normAutofit/>
          </a:bodyPr>
          <a:lstStyle/>
          <a:p>
            <a:r>
              <a:rPr lang="en-US" sz="2400" b="1" dirty="0" smtClean="0"/>
              <a:t>Bias Detection and Mitigation</a:t>
            </a:r>
            <a:r>
              <a:rPr lang="en-US" sz="2400" dirty="0" smtClean="0"/>
              <a:t>:</a:t>
            </a:r>
          </a:p>
          <a:p>
            <a:pPr lvl="1"/>
            <a:r>
              <a:rPr lang="en-US" sz="2200" b="1" dirty="0" smtClean="0"/>
              <a:t>Bias Detection</a:t>
            </a:r>
            <a:r>
              <a:rPr lang="en-US" sz="2200" dirty="0" smtClean="0"/>
              <a:t>: Techniques such as statistical tests or fairness-aware metrics can help identify biases in models.</a:t>
            </a:r>
          </a:p>
          <a:p>
            <a:pPr lvl="1"/>
            <a:r>
              <a:rPr lang="en-US" sz="2200" b="1" dirty="0" smtClean="0"/>
              <a:t>Bias Mitigation</a:t>
            </a:r>
            <a:r>
              <a:rPr lang="en-US" sz="2200" dirty="0" smtClean="0"/>
              <a:t>: Strategies like re-weighting training examples, modifying the learning objective, or using adversarial techniques can help mitigate biases.</a:t>
            </a:r>
          </a:p>
          <a:p>
            <a:pPr lvl="1">
              <a:buNone/>
            </a:pPr>
            <a:endParaRPr lang="en-US" sz="2200" dirty="0" smtClean="0"/>
          </a:p>
          <a:p>
            <a:r>
              <a:rPr lang="en-US" sz="2400" b="1" dirty="0" smtClean="0"/>
              <a:t>Fairness and </a:t>
            </a:r>
            <a:r>
              <a:rPr lang="en-US" sz="2400" b="1" dirty="0" err="1" smtClean="0"/>
              <a:t>Explainability</a:t>
            </a:r>
            <a:r>
              <a:rPr lang="en-US" sz="2400" dirty="0" smtClean="0"/>
              <a:t>:</a:t>
            </a:r>
          </a:p>
          <a:p>
            <a:pPr lvl="1"/>
            <a:r>
              <a:rPr lang="en-US" sz="2200" dirty="0" smtClean="0"/>
              <a:t>Explainable AI (XAI) techniques can help in understanding how and why a model makes certain decisions, which is crucial for identifying and addressing biases.</a:t>
            </a:r>
          </a:p>
          <a:p>
            <a:pPr lvl="1"/>
            <a:r>
              <a:rPr lang="en-US" sz="2200" dirty="0" smtClean="0"/>
              <a:t>Ensuring that explanations are provided in a way that is understandable and actionable for users is essential for promoting fairness.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610600" cy="5964936"/>
          </a:xfrm>
        </p:spPr>
        <p:txBody>
          <a:bodyPr>
            <a:normAutofit fontScale="77500" lnSpcReduction="20000"/>
          </a:bodyPr>
          <a:lstStyle/>
          <a:p>
            <a:r>
              <a:rPr lang="en-US" b="1" dirty="0" smtClean="0"/>
              <a:t>Fairness Trade-offs</a:t>
            </a:r>
            <a:r>
              <a:rPr lang="en-US" dirty="0" smtClean="0"/>
              <a:t>:</a:t>
            </a:r>
          </a:p>
          <a:p>
            <a:pPr lvl="1"/>
            <a:r>
              <a:rPr lang="en-US" dirty="0" smtClean="0"/>
              <a:t>There can be trade-offs between fairness and other desirable properties of a model, such as accuracy or efficiency. For example, reducing bias may lead to a decrease in overall model performance.</a:t>
            </a:r>
          </a:p>
          <a:p>
            <a:pPr lvl="1"/>
            <a:r>
              <a:rPr lang="en-US" dirty="0" smtClean="0"/>
              <a:t>Understanding these trade-offs and finding a balance that aligns with the desired outcomes is important in designing fair AI models.</a:t>
            </a:r>
          </a:p>
          <a:p>
            <a:r>
              <a:rPr lang="en-US" b="1" dirty="0" smtClean="0"/>
              <a:t>Legal and Ethical Considerations</a:t>
            </a:r>
            <a:r>
              <a:rPr lang="en-US" dirty="0" smtClean="0"/>
              <a:t>:</a:t>
            </a:r>
          </a:p>
          <a:p>
            <a:pPr lvl="1"/>
            <a:r>
              <a:rPr lang="en-US" dirty="0" smtClean="0"/>
              <a:t>Various laws and regulations, such as the General Data Protection Regulation (GDPR) in Europe or the Fair Credit Reporting Act (FCRA) in the United States, govern the use of AI and data in decision-making.</a:t>
            </a:r>
          </a:p>
          <a:p>
            <a:pPr lvl="1"/>
            <a:r>
              <a:rPr lang="en-US" dirty="0" smtClean="0"/>
              <a:t>Adhering to these regulations and considering the broader ethical implications of AI are essential for ensuring fair and responsible AI systems.</a:t>
            </a:r>
          </a:p>
          <a:p>
            <a:r>
              <a:rPr lang="en-US" b="1" dirty="0" smtClean="0"/>
              <a:t>Human-in-the-Loop</a:t>
            </a:r>
            <a:r>
              <a:rPr lang="en-US" dirty="0" smtClean="0"/>
              <a:t>:</a:t>
            </a:r>
          </a:p>
          <a:p>
            <a:pPr lvl="1"/>
            <a:r>
              <a:rPr lang="en-US" dirty="0" smtClean="0"/>
              <a:t>Incorporating human oversight and intervention in AI systems can help mitigate biases and ensure fairness, especially in critical or high-stakes applications.</a:t>
            </a:r>
          </a:p>
          <a:p>
            <a:r>
              <a:rPr lang="en-US" b="1" dirty="0" smtClean="0"/>
              <a:t>Continual Monitoring and Feedback</a:t>
            </a:r>
            <a:r>
              <a:rPr lang="en-US" dirty="0" smtClean="0"/>
              <a:t>:</a:t>
            </a:r>
          </a:p>
          <a:p>
            <a:pPr lvl="1"/>
            <a:r>
              <a:rPr lang="en-US" dirty="0" smtClean="0"/>
              <a:t>Regularly monitoring the performance of AI models, collecting feedback from users, and updating the models based on new data and insights are crucial for maintaining fairness over time.</a:t>
            </a:r>
            <a:r>
              <a:rPr lang="en-US" dirty="0" smtClean="0">
                <a:hlinkClick r:id="rId2"/>
              </a:rPr>
              <a:t>[chat-GPT]</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066800"/>
          </a:xfrm>
        </p:spPr>
        <p:txBody>
          <a:bodyPr/>
          <a:lstStyle/>
          <a:p>
            <a:r>
              <a:rPr lang="en-US" dirty="0" smtClean="0"/>
              <a:t>Fairness metrics</a:t>
            </a:r>
            <a:r>
              <a:rPr lang="en-US" dirty="0" smtClean="0">
                <a:hlinkClick r:id="rId2"/>
              </a:rPr>
              <a:t>[</a:t>
            </a:r>
            <a:r>
              <a:rPr lang="en-US" dirty="0" err="1" smtClean="0">
                <a:hlinkClick r:id="rId2"/>
              </a:rPr>
              <a:t>azire</a:t>
            </a:r>
            <a:r>
              <a:rPr lang="en-US" dirty="0" smtClean="0">
                <a:hlinkClick r:id="rId2"/>
              </a:rPr>
              <a:t>]</a:t>
            </a:r>
            <a:endParaRPr lang="en-US" dirty="0"/>
          </a:p>
        </p:txBody>
      </p:sp>
      <p:sp>
        <p:nvSpPr>
          <p:cNvPr id="3" name="Content Placeholder 2"/>
          <p:cNvSpPr>
            <a:spLocks noGrp="1"/>
          </p:cNvSpPr>
          <p:nvPr>
            <p:ph idx="1"/>
          </p:nvPr>
        </p:nvSpPr>
        <p:spPr>
          <a:xfrm>
            <a:off x="0" y="1219200"/>
            <a:ext cx="9144000" cy="5355336"/>
          </a:xfrm>
        </p:spPr>
        <p:txBody>
          <a:bodyPr>
            <a:normAutofit/>
          </a:bodyPr>
          <a:lstStyle/>
          <a:p>
            <a:r>
              <a:rPr lang="en-US" sz="2200" dirty="0" smtClean="0"/>
              <a:t>Recall Parity Formula</a:t>
            </a:r>
          </a:p>
          <a:p>
            <a:pPr lvl="1"/>
            <a:r>
              <a:rPr lang="en-US" sz="1800" dirty="0" smtClean="0"/>
              <a:t>Recall Parity measures whether the model has equal recall rates across different subgroups. You can interpret this as how “sensitive” the model is for one group compared to another, or the model’s ability to predict true positives correctly.</a:t>
            </a:r>
          </a:p>
          <a:p>
            <a:pPr lvl="1"/>
            <a:r>
              <a:rPr lang="en-US" sz="1800" dirty="0" smtClean="0"/>
              <a:t>If the recall parity value is greater than 1, it indicates that one subgroup has a higher recall rate than the other subgroups. This may indicate that the model is biased towards that subgroup, or that the model performs better on that subgroup due to differences in the data distribution or feature importance.</a:t>
            </a:r>
          </a:p>
          <a:p>
            <a:pPr lvl="1"/>
            <a:r>
              <a:rPr lang="en-US" sz="1800" dirty="0" smtClean="0"/>
              <a:t>This metric is particularly relevant when the cost of a false negative (i.e., failing to identify a positive instance) is high, such as in medical diagnoses or loan approvals. Use this metric when you want to ensure that the model is not biased in favor of or against certain subgroups.</a:t>
            </a:r>
          </a:p>
          <a:p>
            <a:pPr lvl="1"/>
            <a:endParaRPr lang="en-US" sz="1800" dirty="0" smtClean="0"/>
          </a:p>
          <a:p>
            <a:endParaRPr lang="en-US" sz="1800" dirty="0"/>
          </a:p>
        </p:txBody>
      </p:sp>
      <p:pic>
        <p:nvPicPr>
          <p:cNvPr id="21506" name="Picture 2"/>
          <p:cNvPicPr>
            <a:picLocks noChangeAspect="1" noChangeArrowheads="1"/>
          </p:cNvPicPr>
          <p:nvPr/>
        </p:nvPicPr>
        <p:blipFill>
          <a:blip r:embed="rId3" cstate="print"/>
          <a:srcRect/>
          <a:stretch>
            <a:fillRect/>
          </a:stretch>
        </p:blipFill>
        <p:spPr bwMode="auto">
          <a:xfrm>
            <a:off x="0" y="5029200"/>
            <a:ext cx="9144000" cy="166687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Custom 2">
      <a:dk1>
        <a:sysClr val="windowText" lastClr="000000"/>
      </a:dk1>
      <a:lt1>
        <a:sysClr val="window" lastClr="FFFFFF"/>
      </a:lt1>
      <a:dk2>
        <a:srgbClr val="000000"/>
      </a:dk2>
      <a:lt2>
        <a:srgbClr val="FFFFFF"/>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Custom 1">
      <a:majorFont>
        <a:latin typeface="Trebuchet MS"/>
        <a:ea typeface=""/>
        <a:cs typeface=""/>
      </a:majorFont>
      <a:minorFont>
        <a:latin typeface="Cambria"/>
        <a:ea typeface=""/>
        <a:cs typeface=""/>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2">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1392</TotalTime>
  <Words>984</Words>
  <Application>Microsoft Office PowerPoint</Application>
  <PresentationFormat>On-screen Show (4:3)</PresentationFormat>
  <Paragraphs>51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Urban</vt:lpstr>
      <vt:lpstr>Fairness</vt:lpstr>
      <vt:lpstr>Fairness</vt:lpstr>
      <vt:lpstr>Bias</vt:lpstr>
      <vt:lpstr>Slide 4</vt:lpstr>
      <vt:lpstr>Slide 5</vt:lpstr>
      <vt:lpstr>Slide 6</vt:lpstr>
      <vt:lpstr>Slide 7</vt:lpstr>
      <vt:lpstr>Slide 8</vt:lpstr>
      <vt:lpstr>Fairness metrics[azire]</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Fairness</dc:title>
  <dc:creator>vijay</dc:creator>
  <cp:lastModifiedBy>Windows User</cp:lastModifiedBy>
  <cp:revision>22</cp:revision>
  <dcterms:created xsi:type="dcterms:W3CDTF">2006-08-16T00:00:00Z</dcterms:created>
  <dcterms:modified xsi:type="dcterms:W3CDTF">2024-04-25T06:14:22Z</dcterms:modified>
</cp:coreProperties>
</file>