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Copperplate Gothic 29 AB" charset="1" panose="020E0504020206020404"/>
      <p:regular r:id="rId12"/>
    </p:embeddedFont>
    <p:embeddedFont>
      <p:font typeface="Copperplate Gothic 29 AB Bold" charset="1" panose="020E06040202060204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16142" y="-1782900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5" y="0"/>
                </a:lnTo>
                <a:lnTo>
                  <a:pt x="8703175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826" y="555126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59935" y="424523"/>
            <a:ext cx="9768130" cy="9768130"/>
          </a:xfrm>
          <a:custGeom>
            <a:avLst/>
            <a:gdLst/>
            <a:ahLst/>
            <a:cxnLst/>
            <a:rect r="r" b="b" t="t" l="l"/>
            <a:pathLst>
              <a:path h="9768130" w="9768130">
                <a:moveTo>
                  <a:pt x="0" y="0"/>
                </a:moveTo>
                <a:lnTo>
                  <a:pt x="9768130" y="0"/>
                </a:lnTo>
                <a:lnTo>
                  <a:pt x="9768130" y="9768130"/>
                </a:lnTo>
                <a:lnTo>
                  <a:pt x="0" y="9768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55126"/>
            <a:ext cx="10018260" cy="6190334"/>
            <a:chOff x="0" y="0"/>
            <a:chExt cx="2638554" cy="1630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8554" cy="1630376"/>
            </a:xfrm>
            <a:custGeom>
              <a:avLst/>
              <a:gdLst/>
              <a:ahLst/>
              <a:cxnLst/>
              <a:rect r="r" b="b" t="t" l="l"/>
              <a:pathLst>
                <a:path h="1630376" w="2638554">
                  <a:moveTo>
                    <a:pt x="48685" y="0"/>
                  </a:moveTo>
                  <a:lnTo>
                    <a:pt x="2589869" y="0"/>
                  </a:lnTo>
                  <a:cubicBezTo>
                    <a:pt x="2616757" y="0"/>
                    <a:pt x="2638554" y="21797"/>
                    <a:pt x="2638554" y="48685"/>
                  </a:cubicBezTo>
                  <a:lnTo>
                    <a:pt x="2638554" y="1581691"/>
                  </a:lnTo>
                  <a:cubicBezTo>
                    <a:pt x="2638554" y="1608579"/>
                    <a:pt x="2616757" y="1630376"/>
                    <a:pt x="2589869" y="1630376"/>
                  </a:cubicBezTo>
                  <a:lnTo>
                    <a:pt x="48685" y="1630376"/>
                  </a:lnTo>
                  <a:cubicBezTo>
                    <a:pt x="21797" y="1630376"/>
                    <a:pt x="0" y="1608579"/>
                    <a:pt x="0" y="1581691"/>
                  </a:cubicBezTo>
                  <a:lnTo>
                    <a:pt x="0" y="48685"/>
                  </a:lnTo>
                  <a:cubicBezTo>
                    <a:pt x="0" y="21797"/>
                    <a:pt x="21797" y="0"/>
                    <a:pt x="486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38554" cy="166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046960" y="4210994"/>
            <a:ext cx="3501321" cy="4114800"/>
          </a:xfrm>
          <a:custGeom>
            <a:avLst/>
            <a:gdLst/>
            <a:ahLst/>
            <a:cxnLst/>
            <a:rect r="r" b="b" t="t" l="l"/>
            <a:pathLst>
              <a:path h="4114800" w="3501321">
                <a:moveTo>
                  <a:pt x="0" y="0"/>
                </a:moveTo>
                <a:lnTo>
                  <a:pt x="3501320" y="0"/>
                </a:lnTo>
                <a:lnTo>
                  <a:pt x="3501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06443" y="3076278"/>
            <a:ext cx="7662773" cy="151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81"/>
              </a:lnSpc>
            </a:pPr>
            <a:r>
              <a:rPr lang="en-US" sz="5321">
                <a:solidFill>
                  <a:srgbClr val="000000"/>
                </a:solidFill>
                <a:latin typeface="Times New Roman Bold"/>
              </a:rPr>
              <a:t>Python OTP Verification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5908" y="1209824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3" y="0"/>
                </a:lnTo>
                <a:lnTo>
                  <a:pt x="15228863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9147" y="4343400"/>
            <a:ext cx="5847907" cy="4114800"/>
          </a:xfrm>
          <a:custGeom>
            <a:avLst/>
            <a:gdLst/>
            <a:ahLst/>
            <a:cxnLst/>
            <a:rect r="r" b="b" t="t" l="l"/>
            <a:pathLst>
              <a:path h="4114800" w="5847907">
                <a:moveTo>
                  <a:pt x="0" y="0"/>
                </a:moveTo>
                <a:lnTo>
                  <a:pt x="5847906" y="0"/>
                </a:lnTo>
                <a:lnTo>
                  <a:pt x="58479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8339" y="1028700"/>
            <a:ext cx="13750369" cy="8229600"/>
            <a:chOff x="0" y="0"/>
            <a:chExt cx="362149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1496" cy="2167467"/>
            </a:xfrm>
            <a:custGeom>
              <a:avLst/>
              <a:gdLst/>
              <a:ahLst/>
              <a:cxnLst/>
              <a:rect r="r" b="b" t="t" l="l"/>
              <a:pathLst>
                <a:path h="2167467" w="3621496">
                  <a:moveTo>
                    <a:pt x="28715" y="0"/>
                  </a:moveTo>
                  <a:lnTo>
                    <a:pt x="3592782" y="0"/>
                  </a:lnTo>
                  <a:cubicBezTo>
                    <a:pt x="3608640" y="0"/>
                    <a:pt x="3621496" y="12856"/>
                    <a:pt x="3621496" y="28715"/>
                  </a:cubicBezTo>
                  <a:lnTo>
                    <a:pt x="3621496" y="2138752"/>
                  </a:lnTo>
                  <a:cubicBezTo>
                    <a:pt x="3621496" y="2146368"/>
                    <a:pt x="3618471" y="2153671"/>
                    <a:pt x="3613086" y="2159056"/>
                  </a:cubicBezTo>
                  <a:cubicBezTo>
                    <a:pt x="3607701" y="2164442"/>
                    <a:pt x="3600397" y="2167467"/>
                    <a:pt x="3592782" y="2167467"/>
                  </a:cubicBezTo>
                  <a:lnTo>
                    <a:pt x="28715" y="2167467"/>
                  </a:lnTo>
                  <a:cubicBezTo>
                    <a:pt x="21099" y="2167467"/>
                    <a:pt x="13795" y="2164442"/>
                    <a:pt x="8410" y="2159056"/>
                  </a:cubicBezTo>
                  <a:cubicBezTo>
                    <a:pt x="3025" y="2153671"/>
                    <a:pt x="0" y="2146368"/>
                    <a:pt x="0" y="2138752"/>
                  </a:cubicBezTo>
                  <a:lnTo>
                    <a:pt x="0" y="28715"/>
                  </a:lnTo>
                  <a:cubicBezTo>
                    <a:pt x="0" y="21099"/>
                    <a:pt x="3025" y="13795"/>
                    <a:pt x="8410" y="8410"/>
                  </a:cubicBezTo>
                  <a:cubicBezTo>
                    <a:pt x="13795" y="3025"/>
                    <a:pt x="21099" y="0"/>
                    <a:pt x="287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3621496" cy="2272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In today's digital age, securing access to sensitive information is crucial. One-Time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      Password (OTP) verification has emerged as a powerful tool to enhance security in 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      </a:t>
              </a: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various digital environment</a:t>
              </a:r>
            </a:p>
            <a:p>
              <a:pPr algn="just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OTP is a dynamic password that is valid for a single use or a short period. It provides 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        </a:t>
              </a: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an additional layer of security beyond traditional static passwords.</a:t>
              </a:r>
            </a:p>
            <a:p>
              <a:pPr algn="just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Importance of secure authentication methods: Secure authentication methods are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       essential for protecting sensitive data, preventing unauthorized access, and maintaining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       trust with users and stakeholders.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39271" y="1938509"/>
            <a:ext cx="8509876" cy="596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4"/>
              </a:lnSpc>
            </a:pPr>
            <a:r>
              <a:rPr lang="en-US" sz="3795">
                <a:solidFill>
                  <a:srgbClr val="B1CBF8"/>
                </a:solidFill>
                <a:latin typeface="Copperplate Gothic 29 AB Bold"/>
              </a:rPr>
              <a:t>Introduction to OTP Verification</a:t>
            </a:r>
          </a:p>
        </p:txBody>
      </p:sp>
    </p:spTree>
  </p:cSld>
  <p:clrMapOvr>
    <a:masterClrMapping/>
  </p:clrMapOvr>
  <p:transition spd="fast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2413" y="4011511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838" y="5622628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43861" y="-2105612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35924" y="2167929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444153" y="873514"/>
            <a:ext cx="11842675" cy="6806513"/>
            <a:chOff x="0" y="0"/>
            <a:chExt cx="3119058" cy="17926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19058" cy="1792662"/>
            </a:xfrm>
            <a:custGeom>
              <a:avLst/>
              <a:gdLst/>
              <a:ahLst/>
              <a:cxnLst/>
              <a:rect r="r" b="b" t="t" l="l"/>
              <a:pathLst>
                <a:path h="1792662" w="3119058">
                  <a:moveTo>
                    <a:pt x="33340" y="0"/>
                  </a:moveTo>
                  <a:lnTo>
                    <a:pt x="3085718" y="0"/>
                  </a:lnTo>
                  <a:cubicBezTo>
                    <a:pt x="3094560" y="0"/>
                    <a:pt x="3103041" y="3513"/>
                    <a:pt x="3109293" y="9765"/>
                  </a:cubicBezTo>
                  <a:cubicBezTo>
                    <a:pt x="3115546" y="16018"/>
                    <a:pt x="3119058" y="24498"/>
                    <a:pt x="3119058" y="33340"/>
                  </a:cubicBezTo>
                  <a:lnTo>
                    <a:pt x="3119058" y="1759322"/>
                  </a:lnTo>
                  <a:cubicBezTo>
                    <a:pt x="3119058" y="1768164"/>
                    <a:pt x="3115546" y="1776644"/>
                    <a:pt x="3109293" y="1782897"/>
                  </a:cubicBezTo>
                  <a:cubicBezTo>
                    <a:pt x="3103041" y="1789149"/>
                    <a:pt x="3094560" y="1792662"/>
                    <a:pt x="3085718" y="1792662"/>
                  </a:cubicBezTo>
                  <a:lnTo>
                    <a:pt x="33340" y="1792662"/>
                  </a:lnTo>
                  <a:cubicBezTo>
                    <a:pt x="24498" y="1792662"/>
                    <a:pt x="16018" y="1789149"/>
                    <a:pt x="9765" y="1782897"/>
                  </a:cubicBezTo>
                  <a:cubicBezTo>
                    <a:pt x="3513" y="1776644"/>
                    <a:pt x="0" y="1768164"/>
                    <a:pt x="0" y="1759322"/>
                  </a:cubicBezTo>
                  <a:lnTo>
                    <a:pt x="0" y="33340"/>
                  </a:lnTo>
                  <a:cubicBezTo>
                    <a:pt x="0" y="24498"/>
                    <a:pt x="3513" y="16018"/>
                    <a:pt x="9765" y="9765"/>
                  </a:cubicBezTo>
                  <a:cubicBezTo>
                    <a:pt x="16018" y="3513"/>
                    <a:pt x="24498" y="0"/>
                    <a:pt x="333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119058" cy="18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Enhanced security: OTPs are unique for each authentication attempt, reducing the risk of unauthorized access. They provide an added layer of security beyond traditional passwords.</a:t>
              </a:r>
            </a:p>
            <a:p>
              <a:pPr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Protection against password theft: OTPs eliminate the need for static passwords, minimizing the risk of password theft through techniques like phishing or brute force attacks.</a:t>
              </a:r>
            </a:p>
            <a:p>
              <a:pPr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Seamless user experience: OTPs are easy to use and do not require users to remember complex passwords, enhancing the overall user experience.</a:t>
              </a:r>
            </a:p>
            <a:p>
              <a:pPr>
                <a:lnSpc>
                  <a:spcPts val="36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44153" y="1073667"/>
            <a:ext cx="11142518" cy="201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2"/>
              </a:lnSpc>
            </a:pPr>
            <a:r>
              <a:rPr lang="en-US" sz="3730">
                <a:solidFill>
                  <a:srgbClr val="B1CBF8"/>
                </a:solidFill>
                <a:latin typeface="Copperplate Gothic 29 AB Bold"/>
              </a:rPr>
              <a:t> Advantages of OTP Verification</a:t>
            </a:r>
          </a:p>
          <a:p>
            <a:pPr algn="ctr">
              <a:lnSpc>
                <a:spcPts val="5222"/>
              </a:lnSpc>
            </a:pPr>
          </a:p>
          <a:p>
            <a:pPr algn="ctr">
              <a:lnSpc>
                <a:spcPts val="522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15057" y="-8428575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2" y="0"/>
                </a:lnTo>
                <a:lnTo>
                  <a:pt x="15228862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14431" y="4964451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2" y="0"/>
                </a:lnTo>
                <a:lnTo>
                  <a:pt x="15228862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95881" y="1028700"/>
            <a:ext cx="9663419" cy="1217406"/>
            <a:chOff x="0" y="0"/>
            <a:chExt cx="2071320" cy="2609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1320" cy="260947"/>
            </a:xfrm>
            <a:custGeom>
              <a:avLst/>
              <a:gdLst/>
              <a:ahLst/>
              <a:cxnLst/>
              <a:rect r="r" b="b" t="t" l="l"/>
              <a:pathLst>
                <a:path h="260947" w="2071320">
                  <a:moveTo>
                    <a:pt x="80116" y="0"/>
                  </a:moveTo>
                  <a:lnTo>
                    <a:pt x="1991205" y="0"/>
                  </a:lnTo>
                  <a:cubicBezTo>
                    <a:pt x="2035451" y="0"/>
                    <a:pt x="2071320" y="35869"/>
                    <a:pt x="2071320" y="80116"/>
                  </a:cubicBezTo>
                  <a:lnTo>
                    <a:pt x="2071320" y="180831"/>
                  </a:lnTo>
                  <a:cubicBezTo>
                    <a:pt x="2071320" y="202079"/>
                    <a:pt x="2062880" y="222457"/>
                    <a:pt x="2047855" y="237481"/>
                  </a:cubicBezTo>
                  <a:cubicBezTo>
                    <a:pt x="2032831" y="252506"/>
                    <a:pt x="2012453" y="260947"/>
                    <a:pt x="1991205" y="260947"/>
                  </a:cubicBezTo>
                  <a:lnTo>
                    <a:pt x="80116" y="260947"/>
                  </a:lnTo>
                  <a:cubicBezTo>
                    <a:pt x="58868" y="260947"/>
                    <a:pt x="38490" y="252506"/>
                    <a:pt x="23465" y="237481"/>
                  </a:cubicBezTo>
                  <a:cubicBezTo>
                    <a:pt x="8441" y="222457"/>
                    <a:pt x="0" y="202079"/>
                    <a:pt x="0" y="180831"/>
                  </a:cubicBezTo>
                  <a:lnTo>
                    <a:pt x="0" y="80116"/>
                  </a:lnTo>
                  <a:cubicBezTo>
                    <a:pt x="0" y="35869"/>
                    <a:pt x="35869" y="0"/>
                    <a:pt x="80116" y="0"/>
                  </a:cubicBez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71320" cy="299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200911" y="4139020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9" y="0"/>
                </a:lnTo>
                <a:lnTo>
                  <a:pt x="4107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8358" y="2712270"/>
            <a:ext cx="12909637" cy="6968299"/>
            <a:chOff x="0" y="0"/>
            <a:chExt cx="3400069" cy="18352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00069" cy="1835272"/>
            </a:xfrm>
            <a:custGeom>
              <a:avLst/>
              <a:gdLst/>
              <a:ahLst/>
              <a:cxnLst/>
              <a:rect r="r" b="b" t="t" l="l"/>
              <a:pathLst>
                <a:path h="1835272" w="3400069">
                  <a:moveTo>
                    <a:pt x="30585" y="0"/>
                  </a:moveTo>
                  <a:lnTo>
                    <a:pt x="3369485" y="0"/>
                  </a:lnTo>
                  <a:cubicBezTo>
                    <a:pt x="3386376" y="0"/>
                    <a:pt x="3400069" y="13693"/>
                    <a:pt x="3400069" y="30585"/>
                  </a:cubicBezTo>
                  <a:lnTo>
                    <a:pt x="3400069" y="1804688"/>
                  </a:lnTo>
                  <a:cubicBezTo>
                    <a:pt x="3400069" y="1812799"/>
                    <a:pt x="3396847" y="1820578"/>
                    <a:pt x="3391111" y="1826314"/>
                  </a:cubicBezTo>
                  <a:cubicBezTo>
                    <a:pt x="3385376" y="1832050"/>
                    <a:pt x="3377596" y="1835272"/>
                    <a:pt x="3369485" y="1835272"/>
                  </a:cubicBezTo>
                  <a:lnTo>
                    <a:pt x="30585" y="1835272"/>
                  </a:lnTo>
                  <a:cubicBezTo>
                    <a:pt x="22473" y="1835272"/>
                    <a:pt x="14694" y="1832050"/>
                    <a:pt x="8958" y="1826314"/>
                  </a:cubicBezTo>
                  <a:cubicBezTo>
                    <a:pt x="3222" y="1820578"/>
                    <a:pt x="0" y="1812799"/>
                    <a:pt x="0" y="1804688"/>
                  </a:cubicBezTo>
                  <a:lnTo>
                    <a:pt x="0" y="30585"/>
                  </a:lnTo>
                  <a:cubicBezTo>
                    <a:pt x="0" y="22473"/>
                    <a:pt x="3222" y="14694"/>
                    <a:pt x="8958" y="8958"/>
                  </a:cubicBezTo>
                  <a:cubicBezTo>
                    <a:pt x="14694" y="3222"/>
                    <a:pt x="22473" y="0"/>
                    <a:pt x="305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00069" cy="1873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851750" y="3692918"/>
            <a:ext cx="7488262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B1CBF8"/>
                </a:solidFill>
                <a:latin typeface="Copperplate Gothic 29 AB Bold"/>
              </a:rPr>
              <a:t> </a:t>
            </a:r>
            <a:r>
              <a:rPr lang="en-US" sz="3799">
                <a:solidFill>
                  <a:srgbClr val="B1CBF8"/>
                </a:solidFill>
                <a:latin typeface="Copperplate Gothic 29 AB Bold"/>
              </a:rPr>
              <a:t>How to Use OTP Verification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52403" y="4941908"/>
            <a:ext cx="11802168" cy="341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5430" indent="-287715" lvl="1">
              <a:lnSpc>
                <a:spcPts val="3731"/>
              </a:lnSpc>
              <a:buFont typeface="Arial"/>
              <a:buChar char="•"/>
            </a:pPr>
            <a:r>
              <a:rPr lang="en-US" sz="2665">
                <a:solidFill>
                  <a:srgbClr val="000000"/>
                </a:solidFill>
                <a:latin typeface="Times New Roman"/>
              </a:rPr>
              <a:t>OTP Generation: A random 6-digit OTP is generated using the generate_otp() function.</a:t>
            </a:r>
          </a:p>
          <a:p>
            <a:pPr marL="597503" indent="-298752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Times New Roman"/>
              </a:rPr>
              <a:t>Email Delivery: The OTP is sent to the user's email address using the send_otp() function, utilizing SMTP (Simple Mail Transfer Protocol).</a:t>
            </a:r>
          </a:p>
          <a:p>
            <a:pPr marL="597503" indent="-298752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Times New Roman"/>
              </a:rPr>
              <a:t>OTP Verification: Users enter the received OTP to the authentication interface and verify it using the verify_otp() function.</a:t>
            </a:r>
          </a:p>
          <a:p>
            <a:pPr>
              <a:lnSpc>
                <a:spcPts val="3874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5908" y="1209824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3" y="0"/>
                </a:lnTo>
                <a:lnTo>
                  <a:pt x="15228863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9147" y="4343400"/>
            <a:ext cx="5847907" cy="4114800"/>
          </a:xfrm>
          <a:custGeom>
            <a:avLst/>
            <a:gdLst/>
            <a:ahLst/>
            <a:cxnLst/>
            <a:rect r="r" b="b" t="t" l="l"/>
            <a:pathLst>
              <a:path h="4114800" w="5847907">
                <a:moveTo>
                  <a:pt x="0" y="0"/>
                </a:moveTo>
                <a:lnTo>
                  <a:pt x="5847906" y="0"/>
                </a:lnTo>
                <a:lnTo>
                  <a:pt x="58479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2285" y="1028700"/>
            <a:ext cx="12810815" cy="8229600"/>
            <a:chOff x="0" y="0"/>
            <a:chExt cx="3374042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74042" cy="2167467"/>
            </a:xfrm>
            <a:custGeom>
              <a:avLst/>
              <a:gdLst/>
              <a:ahLst/>
              <a:cxnLst/>
              <a:rect r="r" b="b" t="t" l="l"/>
              <a:pathLst>
                <a:path h="2167467" w="3374042">
                  <a:moveTo>
                    <a:pt x="30821" y="0"/>
                  </a:moveTo>
                  <a:lnTo>
                    <a:pt x="3343221" y="0"/>
                  </a:lnTo>
                  <a:cubicBezTo>
                    <a:pt x="3360243" y="0"/>
                    <a:pt x="3374042" y="13799"/>
                    <a:pt x="3374042" y="30821"/>
                  </a:cubicBezTo>
                  <a:lnTo>
                    <a:pt x="3374042" y="2136646"/>
                  </a:lnTo>
                  <a:cubicBezTo>
                    <a:pt x="3374042" y="2153668"/>
                    <a:pt x="3360243" y="2167467"/>
                    <a:pt x="3343221" y="2167467"/>
                  </a:cubicBezTo>
                  <a:lnTo>
                    <a:pt x="30821" y="2167467"/>
                  </a:lnTo>
                  <a:cubicBezTo>
                    <a:pt x="22647" y="2167467"/>
                    <a:pt x="14807" y="2164220"/>
                    <a:pt x="9027" y="2158440"/>
                  </a:cubicBezTo>
                  <a:cubicBezTo>
                    <a:pt x="3247" y="2152659"/>
                    <a:pt x="0" y="2144820"/>
                    <a:pt x="0" y="2136646"/>
                  </a:cubicBezTo>
                  <a:lnTo>
                    <a:pt x="0" y="30821"/>
                  </a:lnTo>
                  <a:cubicBezTo>
                    <a:pt x="0" y="13799"/>
                    <a:pt x="13799" y="0"/>
                    <a:pt x="308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3374042" cy="2272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generate_otp(): Function to generate a random OTP within the range of 100000 to 999999.</a:t>
              </a:r>
            </a:p>
            <a:p>
              <a:pPr algn="just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send_otp(): Function to send the generated OTP to the user's email address using SMTP.</a:t>
              </a:r>
            </a:p>
            <a:p>
              <a:pPr algn="just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verify_otp(): Function to verify the entered OTP against the generated OTP.</a:t>
              </a:r>
            </a:p>
            <a:p>
              <a:pPr algn="just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imes New Roman"/>
                </a:rPr>
                <a:t>main(): Main function to execute the OTP verification process.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22279" y="1953924"/>
            <a:ext cx="10690827" cy="27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673475"/>
            <a:ext cx="12810815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B1CBF8"/>
                </a:solidFill>
                <a:latin typeface="Copperplate Gothic 29 AB Bold"/>
              </a:rPr>
              <a:t>CODE OVERVIEW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2413" y="4011511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0912" y="5143500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8697" y="2167929"/>
            <a:ext cx="5452344" cy="2093665"/>
            <a:chOff x="0" y="0"/>
            <a:chExt cx="1168691" cy="448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8691" cy="448770"/>
            </a:xfrm>
            <a:custGeom>
              <a:avLst/>
              <a:gdLst/>
              <a:ahLst/>
              <a:cxnLst/>
              <a:rect r="r" b="b" t="t" l="l"/>
              <a:pathLst>
                <a:path h="448770" w="1168691">
                  <a:moveTo>
                    <a:pt x="141993" y="0"/>
                  </a:moveTo>
                  <a:lnTo>
                    <a:pt x="1026699" y="0"/>
                  </a:lnTo>
                  <a:cubicBezTo>
                    <a:pt x="1105119" y="0"/>
                    <a:pt x="1168691" y="63572"/>
                    <a:pt x="1168691" y="141993"/>
                  </a:cubicBezTo>
                  <a:lnTo>
                    <a:pt x="1168691" y="306777"/>
                  </a:lnTo>
                  <a:cubicBezTo>
                    <a:pt x="1168691" y="385198"/>
                    <a:pt x="1105119" y="448770"/>
                    <a:pt x="1026699" y="448770"/>
                  </a:cubicBezTo>
                  <a:lnTo>
                    <a:pt x="141993" y="448770"/>
                  </a:lnTo>
                  <a:cubicBezTo>
                    <a:pt x="63572" y="448770"/>
                    <a:pt x="0" y="385198"/>
                    <a:pt x="0" y="306777"/>
                  </a:cubicBezTo>
                  <a:lnTo>
                    <a:pt x="0" y="141993"/>
                  </a:lnTo>
                  <a:cubicBezTo>
                    <a:pt x="0" y="63572"/>
                    <a:pt x="63572" y="0"/>
                    <a:pt x="141993" y="0"/>
                  </a:cubicBezTo>
                  <a:close/>
                </a:path>
              </a:pathLst>
            </a:custGeom>
            <a:solidFill>
              <a:srgbClr val="B1CB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68691" cy="486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3861" y="-2105612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35924" y="2167929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03447" y="2250474"/>
            <a:ext cx="11331568" cy="6563118"/>
            <a:chOff x="0" y="0"/>
            <a:chExt cx="2984446" cy="17285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84446" cy="1728558"/>
            </a:xfrm>
            <a:custGeom>
              <a:avLst/>
              <a:gdLst/>
              <a:ahLst/>
              <a:cxnLst/>
              <a:rect r="r" b="b" t="t" l="l"/>
              <a:pathLst>
                <a:path h="1728558" w="2984446">
                  <a:moveTo>
                    <a:pt x="34844" y="0"/>
                  </a:moveTo>
                  <a:lnTo>
                    <a:pt x="2949602" y="0"/>
                  </a:lnTo>
                  <a:cubicBezTo>
                    <a:pt x="2968846" y="0"/>
                    <a:pt x="2984446" y="15600"/>
                    <a:pt x="2984446" y="34844"/>
                  </a:cubicBezTo>
                  <a:lnTo>
                    <a:pt x="2984446" y="1693714"/>
                  </a:lnTo>
                  <a:cubicBezTo>
                    <a:pt x="2984446" y="1712958"/>
                    <a:pt x="2968846" y="1728558"/>
                    <a:pt x="2949602" y="1728558"/>
                  </a:cubicBezTo>
                  <a:lnTo>
                    <a:pt x="34844" y="1728558"/>
                  </a:lnTo>
                  <a:cubicBezTo>
                    <a:pt x="15600" y="1728558"/>
                    <a:pt x="0" y="1712958"/>
                    <a:pt x="0" y="1693714"/>
                  </a:cubicBezTo>
                  <a:lnTo>
                    <a:pt x="0" y="34844"/>
                  </a:lnTo>
                  <a:cubicBezTo>
                    <a:pt x="0" y="15600"/>
                    <a:pt x="15600" y="0"/>
                    <a:pt x="3484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84446" cy="176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61890" y="2890859"/>
            <a:ext cx="3058045" cy="60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758">
                <a:solidFill>
                  <a:srgbClr val="000000"/>
                </a:solidFill>
                <a:latin typeface="Copperplate Gothic 29 AB Bold"/>
              </a:rPr>
              <a:t>BENEFITS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03447" y="3897211"/>
            <a:ext cx="10975558" cy="400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Enhanced Security: OTPs provide an additional layer of security beyond traditional password-based authentication methods.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User Convenience: OTP verification offers a user-friendly authentication experience, eliminating the need to remember complex passwords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</a:rPr>
              <a:t>Reliability: OTPs are dynamically generated for each authentication attempt, ensuring reliability and reducing the risk of unauthorized access.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2413" y="4011511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0912" y="5143500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64740" y="2307950"/>
            <a:ext cx="5452344" cy="2093665"/>
            <a:chOff x="0" y="0"/>
            <a:chExt cx="1168691" cy="448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8691" cy="448770"/>
            </a:xfrm>
            <a:custGeom>
              <a:avLst/>
              <a:gdLst/>
              <a:ahLst/>
              <a:cxnLst/>
              <a:rect r="r" b="b" t="t" l="l"/>
              <a:pathLst>
                <a:path h="448770" w="1168691">
                  <a:moveTo>
                    <a:pt x="141993" y="0"/>
                  </a:moveTo>
                  <a:lnTo>
                    <a:pt x="1026699" y="0"/>
                  </a:lnTo>
                  <a:cubicBezTo>
                    <a:pt x="1105119" y="0"/>
                    <a:pt x="1168691" y="63572"/>
                    <a:pt x="1168691" y="141993"/>
                  </a:cubicBezTo>
                  <a:lnTo>
                    <a:pt x="1168691" y="306777"/>
                  </a:lnTo>
                  <a:cubicBezTo>
                    <a:pt x="1168691" y="385198"/>
                    <a:pt x="1105119" y="448770"/>
                    <a:pt x="1026699" y="448770"/>
                  </a:cubicBezTo>
                  <a:lnTo>
                    <a:pt x="141993" y="448770"/>
                  </a:lnTo>
                  <a:cubicBezTo>
                    <a:pt x="63572" y="448770"/>
                    <a:pt x="0" y="385198"/>
                    <a:pt x="0" y="306777"/>
                  </a:cubicBezTo>
                  <a:lnTo>
                    <a:pt x="0" y="141993"/>
                  </a:lnTo>
                  <a:cubicBezTo>
                    <a:pt x="0" y="63572"/>
                    <a:pt x="63572" y="0"/>
                    <a:pt x="141993" y="0"/>
                  </a:cubicBezTo>
                  <a:close/>
                </a:path>
              </a:pathLst>
            </a:custGeom>
            <a:solidFill>
              <a:srgbClr val="B1CB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68691" cy="486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3861" y="-2105612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35924" y="2167929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39567" y="3354782"/>
            <a:ext cx="10747035" cy="3242780"/>
            <a:chOff x="0" y="0"/>
            <a:chExt cx="2830495" cy="8540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0495" cy="854066"/>
            </a:xfrm>
            <a:custGeom>
              <a:avLst/>
              <a:gdLst/>
              <a:ahLst/>
              <a:cxnLst/>
              <a:rect r="r" b="b" t="t" l="l"/>
              <a:pathLst>
                <a:path h="854066" w="2830495">
                  <a:moveTo>
                    <a:pt x="36739" y="0"/>
                  </a:moveTo>
                  <a:lnTo>
                    <a:pt x="2793755" y="0"/>
                  </a:lnTo>
                  <a:cubicBezTo>
                    <a:pt x="2814046" y="0"/>
                    <a:pt x="2830495" y="16449"/>
                    <a:pt x="2830495" y="36739"/>
                  </a:cubicBezTo>
                  <a:lnTo>
                    <a:pt x="2830495" y="817326"/>
                  </a:lnTo>
                  <a:cubicBezTo>
                    <a:pt x="2830495" y="837617"/>
                    <a:pt x="2814046" y="854066"/>
                    <a:pt x="2793755" y="854066"/>
                  </a:cubicBezTo>
                  <a:lnTo>
                    <a:pt x="36739" y="854066"/>
                  </a:lnTo>
                  <a:cubicBezTo>
                    <a:pt x="16449" y="854066"/>
                    <a:pt x="0" y="837617"/>
                    <a:pt x="0" y="817326"/>
                  </a:cubicBezTo>
                  <a:lnTo>
                    <a:pt x="0" y="36739"/>
                  </a:lnTo>
                  <a:cubicBezTo>
                    <a:pt x="0" y="16449"/>
                    <a:pt x="16449" y="0"/>
                    <a:pt x="3673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830495" cy="949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Times New Roman"/>
                </a:rPr>
                <a:t>The OTP Verification System is a robust and reliable solution for ensuring secure access to digital platforms. By implementing OTP verification, organizations can significantly enhance their security posture and protect sensitive information from unauthorized access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01166" y="3077552"/>
            <a:ext cx="3058045" cy="51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3158">
                <a:solidFill>
                  <a:srgbClr val="000000"/>
                </a:solidFill>
                <a:latin typeface="Copperplate Gothic 29 AB Bold"/>
              </a:rPr>
              <a:t>CONCLUSION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3326" y="2672569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3" y="0"/>
                </a:lnTo>
                <a:lnTo>
                  <a:pt x="15228863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12615" y="-6585731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2" y="0"/>
                </a:lnTo>
                <a:lnTo>
                  <a:pt x="15228862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61431" y="4053628"/>
            <a:ext cx="7765139" cy="2179743"/>
            <a:chOff x="0" y="0"/>
            <a:chExt cx="2045139" cy="5740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5139" cy="574089"/>
            </a:xfrm>
            <a:custGeom>
              <a:avLst/>
              <a:gdLst/>
              <a:ahLst/>
              <a:cxnLst/>
              <a:rect r="r" b="b" t="t" l="l"/>
              <a:pathLst>
                <a:path h="574089" w="2045139">
                  <a:moveTo>
                    <a:pt x="50848" y="0"/>
                  </a:moveTo>
                  <a:lnTo>
                    <a:pt x="1994292" y="0"/>
                  </a:lnTo>
                  <a:cubicBezTo>
                    <a:pt x="2022374" y="0"/>
                    <a:pt x="2045139" y="22765"/>
                    <a:pt x="2045139" y="50848"/>
                  </a:cubicBezTo>
                  <a:lnTo>
                    <a:pt x="2045139" y="523241"/>
                  </a:lnTo>
                  <a:cubicBezTo>
                    <a:pt x="2045139" y="551324"/>
                    <a:pt x="2022374" y="574089"/>
                    <a:pt x="1994292" y="574089"/>
                  </a:cubicBezTo>
                  <a:lnTo>
                    <a:pt x="50848" y="574089"/>
                  </a:lnTo>
                  <a:cubicBezTo>
                    <a:pt x="37362" y="574089"/>
                    <a:pt x="24429" y="568732"/>
                    <a:pt x="14893" y="559196"/>
                  </a:cubicBezTo>
                  <a:cubicBezTo>
                    <a:pt x="5357" y="549660"/>
                    <a:pt x="0" y="536727"/>
                    <a:pt x="0" y="523241"/>
                  </a:cubicBezTo>
                  <a:lnTo>
                    <a:pt x="0" y="50848"/>
                  </a:lnTo>
                  <a:cubicBezTo>
                    <a:pt x="0" y="22765"/>
                    <a:pt x="22765" y="0"/>
                    <a:pt x="508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45139" cy="61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683524" y="4378158"/>
            <a:ext cx="6920952" cy="143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4"/>
              </a:lnSpc>
            </a:pPr>
            <a:r>
              <a:rPr lang="en-US" sz="8805">
                <a:solidFill>
                  <a:srgbClr val="B1CBF8"/>
                </a:solidFill>
                <a:latin typeface="Copperplate Gothic 29 AB"/>
              </a:rPr>
              <a:t>Thankyou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DAGADyWRW-o</dc:identifier>
  <dcterms:modified xsi:type="dcterms:W3CDTF">2011-08-01T06:04:30Z</dcterms:modified>
  <cp:revision>1</cp:revision>
  <dc:title>Blue and orange Artificial Intelligence minimalist presentation</dc:title>
</cp:coreProperties>
</file>