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81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7620" y="-1940311"/>
            <a:ext cx="5486400" cy="11329638"/>
          </a:xfrm>
          <a:prstGeom prst="rect">
            <a:avLst/>
          </a:prstGeom>
        </p:spPr>
      </p:pic>
      <p:sp>
        <p:nvSpPr>
          <p:cNvPr id="5" name="Text 1"/>
          <p:cNvSpPr/>
          <p:nvPr/>
        </p:nvSpPr>
        <p:spPr>
          <a:xfrm>
            <a:off x="6319599" y="1622346"/>
            <a:ext cx="7477601" cy="2874645"/>
          </a:xfrm>
          <a:prstGeom prst="rect">
            <a:avLst/>
          </a:prstGeom>
          <a:noFill/>
          <a:ln/>
        </p:spPr>
        <p:txBody>
          <a:bodyPr wrap="square" rtlCol="0" anchor="t"/>
          <a:lstStyle/>
          <a:p>
            <a:pPr marL="0" indent="0">
              <a:lnSpc>
                <a:spcPts val="7545"/>
              </a:lnSpc>
              <a:buNone/>
            </a:pPr>
            <a:r>
              <a:rPr lang="en-US" sz="6036" dirty="0">
                <a:solidFill>
                  <a:srgbClr val="FFFFFF"/>
                </a:solidFill>
                <a:latin typeface="Unbounded" pitchFamily="34" charset="0"/>
                <a:ea typeface="Unbounded" pitchFamily="34" charset="-122"/>
                <a:cs typeface="Unbounded" pitchFamily="34" charset="-120"/>
              </a:rPr>
              <a:t>Spotify Song Insights Dashboard</a:t>
            </a:r>
            <a:endParaRPr lang="en-US" sz="6036" dirty="0"/>
          </a:p>
        </p:txBody>
      </p:sp>
      <p:sp>
        <p:nvSpPr>
          <p:cNvPr id="6" name="Text 2"/>
          <p:cNvSpPr/>
          <p:nvPr/>
        </p:nvSpPr>
        <p:spPr>
          <a:xfrm>
            <a:off x="6319599" y="4830247"/>
            <a:ext cx="7477601" cy="1777008"/>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The Spotify Song Insights Dashboard aims to uncover valuable trends and insights in Spotify song data that can guide strategic decision-making in the music industry. By analyzing data on genre popularity, artist engagement, playlist characteristics, and temporal patterns, this dashboard provides a comprehensive view of the evolving music landscape.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2348389" y="1328261"/>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Genre Popularity</a:t>
            </a:r>
            <a:endParaRPr lang="en-US" sz="4374" dirty="0"/>
          </a:p>
        </p:txBody>
      </p:sp>
      <p:sp>
        <p:nvSpPr>
          <p:cNvPr id="5" name="Text 2"/>
          <p:cNvSpPr/>
          <p:nvPr/>
        </p:nvSpPr>
        <p:spPr>
          <a:xfrm>
            <a:off x="2348389" y="2578060"/>
            <a:ext cx="2902148"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Dominant Genres</a:t>
            </a:r>
            <a:endParaRPr lang="en-US" sz="2187" dirty="0"/>
          </a:p>
        </p:txBody>
      </p:sp>
      <p:sp>
        <p:nvSpPr>
          <p:cNvPr id="6" name="Text 3"/>
          <p:cNvSpPr/>
          <p:nvPr/>
        </p:nvSpPr>
        <p:spPr>
          <a:xfrm>
            <a:off x="2348389" y="3147417"/>
            <a:ext cx="2949416" cy="3554016"/>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The dashboard analyzes the relative popularity of different music genres on Spotify, identifying the most dominant and widely-listened-to genres. This information can help music professionals understand current listener preferences and guide their content and marketing strategies.</a:t>
            </a:r>
            <a:endParaRPr lang="en-US" sz="1750" dirty="0"/>
          </a:p>
        </p:txBody>
      </p:sp>
      <p:sp>
        <p:nvSpPr>
          <p:cNvPr id="7" name="Text 4"/>
          <p:cNvSpPr/>
          <p:nvPr/>
        </p:nvSpPr>
        <p:spPr>
          <a:xfrm>
            <a:off x="5847398" y="2578060"/>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Emerging Trends</a:t>
            </a:r>
            <a:endParaRPr lang="en-US" sz="2187" dirty="0"/>
          </a:p>
        </p:txBody>
      </p:sp>
      <p:sp>
        <p:nvSpPr>
          <p:cNvPr id="8" name="Text 5"/>
          <p:cNvSpPr/>
          <p:nvPr/>
        </p:nvSpPr>
        <p:spPr>
          <a:xfrm>
            <a:off x="5847398" y="3147417"/>
            <a:ext cx="2949416" cy="3198614"/>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By tracking changes in genre popularity over time, the dashboard can also uncover emerging trends and shifts in listener preferences. This can inform decisions around talent scouting, genre diversification, and adapting to evolving market demands.</a:t>
            </a:r>
            <a:endParaRPr lang="en-US" sz="1750" dirty="0"/>
          </a:p>
        </p:txBody>
      </p:sp>
      <p:sp>
        <p:nvSpPr>
          <p:cNvPr id="9" name="Text 6"/>
          <p:cNvSpPr/>
          <p:nvPr/>
        </p:nvSpPr>
        <p:spPr>
          <a:xfrm>
            <a:off x="9346406" y="2578060"/>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Visualization</a:t>
            </a:r>
            <a:endParaRPr lang="en-US" sz="2187" dirty="0"/>
          </a:p>
        </p:txBody>
      </p:sp>
      <p:sp>
        <p:nvSpPr>
          <p:cNvPr id="10" name="Text 7"/>
          <p:cNvSpPr/>
          <p:nvPr/>
        </p:nvSpPr>
        <p:spPr>
          <a:xfrm>
            <a:off x="9346406" y="3147417"/>
            <a:ext cx="2949416" cy="2487811"/>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The genre popularity insights are presented through visually compelling charts and graphs, such as bar charts, Line charts, and treemaps, allowing for easy interpretation and identification of key trends.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721281"/>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Temporal Trends</a:t>
            </a:r>
            <a:endParaRPr lang="en-US" sz="4374" dirty="0"/>
          </a:p>
        </p:txBody>
      </p:sp>
      <p:pic>
        <p:nvPicPr>
          <p:cNvPr id="6" name="Image 2" descr="preencoded.png"/>
          <p:cNvPicPr>
            <a:picLocks noChangeAspect="1"/>
          </p:cNvPicPr>
          <p:nvPr/>
        </p:nvPicPr>
        <p:blipFill>
          <a:blip r:embed="rId5"/>
          <a:stretch>
            <a:fillRect/>
          </a:stretch>
        </p:blipFill>
        <p:spPr>
          <a:xfrm>
            <a:off x="833199" y="1748909"/>
            <a:ext cx="1110972" cy="1990963"/>
          </a:xfrm>
          <a:prstGeom prst="rect">
            <a:avLst/>
          </a:prstGeom>
        </p:spPr>
      </p:pic>
      <p:sp>
        <p:nvSpPr>
          <p:cNvPr id="7" name="Text 2"/>
          <p:cNvSpPr/>
          <p:nvPr/>
        </p:nvSpPr>
        <p:spPr>
          <a:xfrm>
            <a:off x="2277428" y="1971080"/>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Song Popularity</a:t>
            </a:r>
            <a:endParaRPr lang="en-US" sz="2187" dirty="0"/>
          </a:p>
        </p:txBody>
      </p:sp>
      <p:sp>
        <p:nvSpPr>
          <p:cNvPr id="8" name="Text 3"/>
          <p:cNvSpPr/>
          <p:nvPr/>
        </p:nvSpPr>
        <p:spPr>
          <a:xfrm>
            <a:off x="2277428" y="2451497"/>
            <a:ext cx="7862173" cy="1066205"/>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The dashboard examines how song popularity on Spotify changes over time, identifying seasonal patterns, significant events, or other factors that may influence listener preferences and engagement.</a:t>
            </a:r>
            <a:endParaRPr lang="en-US" sz="1750" dirty="0"/>
          </a:p>
        </p:txBody>
      </p:sp>
      <p:pic>
        <p:nvPicPr>
          <p:cNvPr id="9" name="Image 3" descr="preencoded.png"/>
          <p:cNvPicPr>
            <a:picLocks noChangeAspect="1"/>
          </p:cNvPicPr>
          <p:nvPr/>
        </p:nvPicPr>
        <p:blipFill>
          <a:blip r:embed="rId6"/>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Genre Shifts</a:t>
            </a:r>
            <a:endParaRPr lang="en-US" sz="2187" dirty="0"/>
          </a:p>
        </p:txBody>
      </p:sp>
      <p:sp>
        <p:nvSpPr>
          <p:cNvPr id="11" name="Text 5"/>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The dashboard also tracks changes in genre popularity over time, allowing music professionals to anticipate and adapt to evolving listener trends and preferences.</a:t>
            </a:r>
            <a:endParaRPr lang="en-US" sz="1750" dirty="0"/>
          </a:p>
        </p:txBody>
      </p:sp>
      <p:pic>
        <p:nvPicPr>
          <p:cNvPr id="12" name="Image 4" descr="preencoded.png"/>
          <p:cNvPicPr>
            <a:picLocks noChangeAspect="1"/>
          </p:cNvPicPr>
          <p:nvPr/>
        </p:nvPicPr>
        <p:blipFill>
          <a:blip r:embed="rId7"/>
          <a:stretch>
            <a:fillRect/>
          </a:stretch>
        </p:blipFill>
        <p:spPr>
          <a:xfrm>
            <a:off x="833199" y="5517356"/>
            <a:ext cx="1110972" cy="1990963"/>
          </a:xfrm>
          <a:prstGeom prst="rect">
            <a:avLst/>
          </a:prstGeom>
        </p:spPr>
      </p:pic>
      <p:sp>
        <p:nvSpPr>
          <p:cNvPr id="13" name="Text 6"/>
          <p:cNvSpPr/>
          <p:nvPr/>
        </p:nvSpPr>
        <p:spPr>
          <a:xfrm>
            <a:off x="2277428" y="5739527"/>
            <a:ext cx="2905482" cy="347186"/>
          </a:xfrm>
          <a:prstGeom prst="rect">
            <a:avLst/>
          </a:prstGeom>
          <a:noFill/>
          <a:ln/>
        </p:spPr>
        <p:txBody>
          <a:bodyPr wrap="non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Listener Behavior</a:t>
            </a:r>
            <a:endParaRPr lang="en-US" sz="2187" dirty="0"/>
          </a:p>
        </p:txBody>
      </p:sp>
      <p:sp>
        <p:nvSpPr>
          <p:cNvPr id="14" name="Text 7"/>
          <p:cNvSpPr/>
          <p:nvPr/>
        </p:nvSpPr>
        <p:spPr>
          <a:xfrm>
            <a:off x="2277428" y="6219944"/>
            <a:ext cx="7862173" cy="1066205"/>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By analyzing temporal trends in listener behavior, such as streaming patterns, playlist creation, and sharing activities, the dashboard can provide valuable insights to guide content and marketing strategies.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2348389" y="796290"/>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Visualizations and Dashboards</a:t>
            </a:r>
            <a:endParaRPr lang="en-US" sz="4374" dirty="0"/>
          </a:p>
        </p:txBody>
      </p:sp>
      <p:pic>
        <p:nvPicPr>
          <p:cNvPr id="5" name="Image 1" descr="preencoded.png"/>
          <p:cNvPicPr>
            <a:picLocks noChangeAspect="1"/>
          </p:cNvPicPr>
          <p:nvPr/>
        </p:nvPicPr>
        <p:blipFill>
          <a:blip r:embed="rId4"/>
          <a:stretch>
            <a:fillRect/>
          </a:stretch>
        </p:blipFill>
        <p:spPr>
          <a:xfrm>
            <a:off x="2348389" y="2629376"/>
            <a:ext cx="555427" cy="555427"/>
          </a:xfrm>
          <a:prstGeom prst="rect">
            <a:avLst/>
          </a:prstGeom>
        </p:spPr>
      </p:pic>
      <p:sp>
        <p:nvSpPr>
          <p:cNvPr id="6" name="Text 2"/>
          <p:cNvSpPr/>
          <p:nvPr/>
        </p:nvSpPr>
        <p:spPr>
          <a:xfrm>
            <a:off x="2348389" y="3406973"/>
            <a:ext cx="3088958"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Intuitive Visualizations</a:t>
            </a:r>
            <a:endParaRPr lang="en-US" sz="2187" dirty="0"/>
          </a:p>
        </p:txBody>
      </p:sp>
      <p:sp>
        <p:nvSpPr>
          <p:cNvPr id="7" name="Text 3"/>
          <p:cNvSpPr/>
          <p:nvPr/>
        </p:nvSpPr>
        <p:spPr>
          <a:xfrm>
            <a:off x="2348389" y="4234577"/>
            <a:ext cx="3088958" cy="2487811"/>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The Spotify Song Insights Dashboard utilizes a variety of visually compelling charts and graphs, such as bar charts, pie charts, and treemaps, to present the data in a clear and easy-to-understand manner.</a:t>
            </a:r>
            <a:endParaRPr lang="en-US" sz="1750" dirty="0"/>
          </a:p>
        </p:txBody>
      </p:sp>
      <p:pic>
        <p:nvPicPr>
          <p:cNvPr id="8" name="Image 2" descr="preencoded.png"/>
          <p:cNvPicPr>
            <a:picLocks noChangeAspect="1"/>
          </p:cNvPicPr>
          <p:nvPr/>
        </p:nvPicPr>
        <p:blipFill>
          <a:blip r:embed="rId5"/>
          <a:stretch>
            <a:fillRect/>
          </a:stretch>
        </p:blipFill>
        <p:spPr>
          <a:xfrm>
            <a:off x="5770602" y="2629376"/>
            <a:ext cx="555427" cy="555427"/>
          </a:xfrm>
          <a:prstGeom prst="rect">
            <a:avLst/>
          </a:prstGeom>
        </p:spPr>
      </p:pic>
      <p:sp>
        <p:nvSpPr>
          <p:cNvPr id="9" name="Text 4"/>
          <p:cNvSpPr/>
          <p:nvPr/>
        </p:nvSpPr>
        <p:spPr>
          <a:xfrm>
            <a:off x="5770602" y="3406973"/>
            <a:ext cx="3088958"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Comprehensive Dashboards</a:t>
            </a:r>
            <a:endParaRPr lang="en-US" sz="2187" dirty="0"/>
          </a:p>
        </p:txBody>
      </p:sp>
      <p:sp>
        <p:nvSpPr>
          <p:cNvPr id="10" name="Text 5"/>
          <p:cNvSpPr/>
          <p:nvPr/>
        </p:nvSpPr>
        <p:spPr>
          <a:xfrm>
            <a:off x="5770602" y="4234577"/>
            <a:ext cx="3088958" cy="2487811"/>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The dashboard consolidates all the key insights and trends into a single, interactive platform, allowing music professionals to explore the data, uncover patterns, and make informed decisions.</a:t>
            </a:r>
            <a:endParaRPr lang="en-US" sz="1750" dirty="0"/>
          </a:p>
        </p:txBody>
      </p:sp>
      <p:pic>
        <p:nvPicPr>
          <p:cNvPr id="11" name="Image 3" descr="preencoded.png"/>
          <p:cNvPicPr>
            <a:picLocks noChangeAspect="1"/>
          </p:cNvPicPr>
          <p:nvPr/>
        </p:nvPicPr>
        <p:blipFill>
          <a:blip r:embed="rId6"/>
          <a:stretch>
            <a:fillRect/>
          </a:stretch>
        </p:blipFill>
        <p:spPr>
          <a:xfrm>
            <a:off x="9192816" y="2629376"/>
            <a:ext cx="555427" cy="555427"/>
          </a:xfrm>
          <a:prstGeom prst="rect">
            <a:avLst/>
          </a:prstGeom>
        </p:spPr>
      </p:pic>
      <p:sp>
        <p:nvSpPr>
          <p:cNvPr id="12" name="Text 6"/>
          <p:cNvSpPr/>
          <p:nvPr/>
        </p:nvSpPr>
        <p:spPr>
          <a:xfrm>
            <a:off x="9192816" y="3406973"/>
            <a:ext cx="3089077"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Data-Driven Insights</a:t>
            </a:r>
            <a:endParaRPr lang="en-US" sz="2187" dirty="0"/>
          </a:p>
        </p:txBody>
      </p:sp>
      <p:sp>
        <p:nvSpPr>
          <p:cNvPr id="13" name="Text 7"/>
          <p:cNvSpPr/>
          <p:nvPr/>
        </p:nvSpPr>
        <p:spPr>
          <a:xfrm>
            <a:off x="9192816" y="4234577"/>
            <a:ext cx="3089077" cy="3198614"/>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By leveraging advanced data analysis techniques, the dashboard provides music professionals with a deep understanding of the Spotify ecosystem, empowering them to make strategic decisions based on reliable, data-driven insights.</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2348389" y="1051917"/>
            <a:ext cx="7919918"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Competitive Advantage</a:t>
            </a:r>
            <a:endParaRPr lang="en-US" sz="4374" dirty="0"/>
          </a:p>
        </p:txBody>
      </p:sp>
      <p:sp>
        <p:nvSpPr>
          <p:cNvPr id="5" name="Shape 2"/>
          <p:cNvSpPr/>
          <p:nvPr/>
        </p:nvSpPr>
        <p:spPr>
          <a:xfrm>
            <a:off x="2348389" y="2364224"/>
            <a:ext cx="499943" cy="499943"/>
          </a:xfrm>
          <a:prstGeom prst="roundRect">
            <a:avLst>
              <a:gd name="adj" fmla="val 13333"/>
            </a:avLst>
          </a:prstGeom>
          <a:solidFill>
            <a:srgbClr val="223D4D"/>
          </a:solidFill>
          <a:ln/>
        </p:spPr>
      </p:sp>
      <p:sp>
        <p:nvSpPr>
          <p:cNvPr id="6" name="Text 3"/>
          <p:cNvSpPr/>
          <p:nvPr/>
        </p:nvSpPr>
        <p:spPr>
          <a:xfrm>
            <a:off x="2519839" y="2405896"/>
            <a:ext cx="15704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1</a:t>
            </a:r>
            <a:endParaRPr lang="en-US" sz="2624" dirty="0"/>
          </a:p>
        </p:txBody>
      </p:sp>
      <p:sp>
        <p:nvSpPr>
          <p:cNvPr id="7" name="Text 4"/>
          <p:cNvSpPr/>
          <p:nvPr/>
        </p:nvSpPr>
        <p:spPr>
          <a:xfrm>
            <a:off x="3070503" y="2440543"/>
            <a:ext cx="2440900" cy="1041559"/>
          </a:xfrm>
          <a:prstGeom prst="rect">
            <a:avLst/>
          </a:prstGeom>
          <a:noFill/>
          <a:ln/>
        </p:spPr>
        <p:txBody>
          <a:bodyPr wrap="squar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Informed Decision-Making</a:t>
            </a:r>
            <a:endParaRPr lang="en-US" sz="2187" dirty="0"/>
          </a:p>
        </p:txBody>
      </p:sp>
      <p:sp>
        <p:nvSpPr>
          <p:cNvPr id="8" name="Text 5"/>
          <p:cNvSpPr/>
          <p:nvPr/>
        </p:nvSpPr>
        <p:spPr>
          <a:xfrm>
            <a:off x="3070503" y="3615333"/>
            <a:ext cx="2440900" cy="3554016"/>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The Spotify Song Insights Dashboard equips music industry professionals with the data and insights needed to make more informed, strategic decisions that can give them a competitive edge in the evolving music landscape.</a:t>
            </a:r>
            <a:endParaRPr lang="en-US" sz="1750" dirty="0"/>
          </a:p>
        </p:txBody>
      </p:sp>
      <p:sp>
        <p:nvSpPr>
          <p:cNvPr id="9" name="Shape 6"/>
          <p:cNvSpPr/>
          <p:nvPr/>
        </p:nvSpPr>
        <p:spPr>
          <a:xfrm>
            <a:off x="5733574" y="2364224"/>
            <a:ext cx="499943" cy="499943"/>
          </a:xfrm>
          <a:prstGeom prst="roundRect">
            <a:avLst>
              <a:gd name="adj" fmla="val 13333"/>
            </a:avLst>
          </a:prstGeom>
          <a:solidFill>
            <a:srgbClr val="223D4D"/>
          </a:solidFill>
          <a:ln/>
        </p:spPr>
      </p:sp>
      <p:sp>
        <p:nvSpPr>
          <p:cNvPr id="10" name="Text 7"/>
          <p:cNvSpPr/>
          <p:nvPr/>
        </p:nvSpPr>
        <p:spPr>
          <a:xfrm>
            <a:off x="5852041" y="2405896"/>
            <a:ext cx="263009"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2</a:t>
            </a:r>
            <a:endParaRPr lang="en-US" sz="2624" dirty="0"/>
          </a:p>
        </p:txBody>
      </p:sp>
      <p:sp>
        <p:nvSpPr>
          <p:cNvPr id="11" name="Text 8"/>
          <p:cNvSpPr/>
          <p:nvPr/>
        </p:nvSpPr>
        <p:spPr>
          <a:xfrm>
            <a:off x="6455688" y="2440543"/>
            <a:ext cx="2440900" cy="694373"/>
          </a:xfrm>
          <a:prstGeom prst="rect">
            <a:avLst/>
          </a:prstGeom>
          <a:noFill/>
          <a:ln/>
        </p:spPr>
        <p:txBody>
          <a:bodyPr wrap="squar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Adaptability to Trends</a:t>
            </a:r>
            <a:endParaRPr lang="en-US" sz="2187" dirty="0"/>
          </a:p>
        </p:txBody>
      </p:sp>
      <p:sp>
        <p:nvSpPr>
          <p:cNvPr id="12" name="Text 9"/>
          <p:cNvSpPr/>
          <p:nvPr/>
        </p:nvSpPr>
        <p:spPr>
          <a:xfrm>
            <a:off x="6455688" y="3268147"/>
            <a:ext cx="2440900" cy="3909417"/>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By closely monitoring genre popularity, artist engagement, playlist characteristics, and temporal trends, the dashboard enables music professionals to quickly identify and adapt to changing market conditions and listener preferences.</a:t>
            </a:r>
            <a:endParaRPr lang="en-US" sz="1750" dirty="0"/>
          </a:p>
        </p:txBody>
      </p:sp>
      <p:sp>
        <p:nvSpPr>
          <p:cNvPr id="13" name="Shape 10"/>
          <p:cNvSpPr/>
          <p:nvPr/>
        </p:nvSpPr>
        <p:spPr>
          <a:xfrm>
            <a:off x="9118759" y="2364224"/>
            <a:ext cx="499943" cy="499943"/>
          </a:xfrm>
          <a:prstGeom prst="roundRect">
            <a:avLst>
              <a:gd name="adj" fmla="val 13333"/>
            </a:avLst>
          </a:prstGeom>
          <a:solidFill>
            <a:srgbClr val="223D4D"/>
          </a:solidFill>
          <a:ln/>
        </p:spPr>
      </p:sp>
      <p:sp>
        <p:nvSpPr>
          <p:cNvPr id="14" name="Text 11"/>
          <p:cNvSpPr/>
          <p:nvPr/>
        </p:nvSpPr>
        <p:spPr>
          <a:xfrm>
            <a:off x="9234726" y="2405896"/>
            <a:ext cx="268010"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3</a:t>
            </a:r>
            <a:endParaRPr lang="en-US" sz="2624" dirty="0"/>
          </a:p>
        </p:txBody>
      </p:sp>
      <p:sp>
        <p:nvSpPr>
          <p:cNvPr id="15" name="Text 12"/>
          <p:cNvSpPr/>
          <p:nvPr/>
        </p:nvSpPr>
        <p:spPr>
          <a:xfrm>
            <a:off x="9840873" y="2440543"/>
            <a:ext cx="2440900" cy="1041559"/>
          </a:xfrm>
          <a:prstGeom prst="rect">
            <a:avLst/>
          </a:prstGeom>
          <a:noFill/>
          <a:ln/>
        </p:spPr>
        <p:txBody>
          <a:bodyPr wrap="squar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Targeted Marketing and Promotion</a:t>
            </a:r>
            <a:endParaRPr lang="en-US" sz="2187" dirty="0"/>
          </a:p>
        </p:txBody>
      </p:sp>
      <p:sp>
        <p:nvSpPr>
          <p:cNvPr id="16" name="Text 13"/>
          <p:cNvSpPr/>
          <p:nvPr/>
        </p:nvSpPr>
        <p:spPr>
          <a:xfrm>
            <a:off x="9840873" y="3615333"/>
            <a:ext cx="2440900" cy="3554016"/>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The insights provided by the dashboard can inform targeted marketing and promotion strategies, allowing music professionals to effectively reach and engage their target audience on the Spotify platform.</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4005"/>
          </a:xfrm>
          <a:prstGeom prst="rect">
            <a:avLst/>
          </a:prstGeom>
          <a:solidFill>
            <a:srgbClr val="112836"/>
          </a:solidFill>
          <a:ln/>
        </p:spPr>
      </p:sp>
      <p:sp>
        <p:nvSpPr>
          <p:cNvPr id="4" name="Text 1"/>
          <p:cNvSpPr/>
          <p:nvPr/>
        </p:nvSpPr>
        <p:spPr>
          <a:xfrm>
            <a:off x="2718673" y="565428"/>
            <a:ext cx="5140762" cy="642580"/>
          </a:xfrm>
          <a:prstGeom prst="rect">
            <a:avLst/>
          </a:prstGeom>
          <a:noFill/>
          <a:ln/>
        </p:spPr>
        <p:txBody>
          <a:bodyPr wrap="none" rtlCol="0" anchor="t"/>
          <a:lstStyle/>
          <a:p>
            <a:pPr marL="0" indent="0">
              <a:lnSpc>
                <a:spcPts val="5060"/>
              </a:lnSpc>
              <a:buNone/>
            </a:pPr>
            <a:r>
              <a:rPr lang="en-US" sz="4048" dirty="0">
                <a:solidFill>
                  <a:srgbClr val="FFFFFF"/>
                </a:solidFill>
                <a:latin typeface="Unbounded" pitchFamily="34" charset="0"/>
                <a:ea typeface="Unbounded" pitchFamily="34" charset="-122"/>
                <a:cs typeface="Unbounded" pitchFamily="34" charset="-120"/>
              </a:rPr>
              <a:t>Conclusion</a:t>
            </a:r>
            <a:endParaRPr lang="en-US" sz="4048" dirty="0"/>
          </a:p>
        </p:txBody>
      </p:sp>
      <p:sp>
        <p:nvSpPr>
          <p:cNvPr id="5" name="Text 2"/>
          <p:cNvSpPr/>
          <p:nvPr/>
        </p:nvSpPr>
        <p:spPr>
          <a:xfrm>
            <a:off x="2924294" y="1750219"/>
            <a:ext cx="4181475" cy="328970"/>
          </a:xfrm>
          <a:prstGeom prst="rect">
            <a:avLst/>
          </a:prstGeom>
          <a:noFill/>
          <a:ln/>
        </p:spPr>
        <p:txBody>
          <a:bodyPr wrap="none" rtlCol="0" anchor="t"/>
          <a:lstStyle/>
          <a:p>
            <a:pPr marL="0" indent="0">
              <a:lnSpc>
                <a:spcPts val="2591"/>
              </a:lnSpc>
              <a:buNone/>
            </a:pPr>
            <a:r>
              <a:rPr lang="en-US" sz="1619" dirty="0">
                <a:solidFill>
                  <a:srgbClr val="CAD6DE"/>
                </a:solidFill>
                <a:latin typeface="Cabin" pitchFamily="34" charset="0"/>
                <a:ea typeface="Cabin" pitchFamily="34" charset="-122"/>
                <a:cs typeface="Cabin" pitchFamily="34" charset="-120"/>
              </a:rPr>
              <a:t>Comprehensive Insights</a:t>
            </a:r>
            <a:endParaRPr lang="en-US" sz="1619" dirty="0"/>
          </a:p>
        </p:txBody>
      </p:sp>
      <p:sp>
        <p:nvSpPr>
          <p:cNvPr id="6" name="Text 3"/>
          <p:cNvSpPr/>
          <p:nvPr/>
        </p:nvSpPr>
        <p:spPr>
          <a:xfrm>
            <a:off x="7524631" y="1750219"/>
            <a:ext cx="4181475" cy="1973818"/>
          </a:xfrm>
          <a:prstGeom prst="rect">
            <a:avLst/>
          </a:prstGeom>
          <a:noFill/>
          <a:ln/>
        </p:spPr>
        <p:txBody>
          <a:bodyPr wrap="square" rtlCol="0" anchor="t"/>
          <a:lstStyle/>
          <a:p>
            <a:pPr marL="0" indent="0">
              <a:lnSpc>
                <a:spcPts val="2591"/>
              </a:lnSpc>
              <a:buNone/>
            </a:pPr>
            <a:r>
              <a:rPr lang="en-US" sz="1619" dirty="0">
                <a:solidFill>
                  <a:srgbClr val="CAD6DE"/>
                </a:solidFill>
                <a:latin typeface="Cabin" pitchFamily="34" charset="0"/>
                <a:ea typeface="Cabin" pitchFamily="34" charset="-122"/>
                <a:cs typeface="Cabin" pitchFamily="34" charset="-120"/>
              </a:rPr>
              <a:t>The Spotify Song Insights Dashboard offers a holistic view of the music industry, providing valuable data and insights across various aspects, including genre popularity, artist engagement, playlist characteristics, and temporal trends.</a:t>
            </a:r>
            <a:endParaRPr lang="en-US" sz="1619" dirty="0"/>
          </a:p>
        </p:txBody>
      </p:sp>
      <p:sp>
        <p:nvSpPr>
          <p:cNvPr id="7" name="Shape 4"/>
          <p:cNvSpPr/>
          <p:nvPr/>
        </p:nvSpPr>
        <p:spPr>
          <a:xfrm>
            <a:off x="2718673" y="3855006"/>
            <a:ext cx="9193054" cy="1906786"/>
          </a:xfrm>
          <a:prstGeom prst="rect">
            <a:avLst/>
          </a:prstGeom>
          <a:solidFill>
            <a:srgbClr val="223D4D"/>
          </a:solidFill>
          <a:ln/>
        </p:spPr>
      </p:sp>
      <p:sp>
        <p:nvSpPr>
          <p:cNvPr id="8" name="Text 5"/>
          <p:cNvSpPr/>
          <p:nvPr/>
        </p:nvSpPr>
        <p:spPr>
          <a:xfrm>
            <a:off x="2924294" y="3985974"/>
            <a:ext cx="4181475" cy="328970"/>
          </a:xfrm>
          <a:prstGeom prst="rect">
            <a:avLst/>
          </a:prstGeom>
          <a:noFill/>
          <a:ln/>
        </p:spPr>
        <p:txBody>
          <a:bodyPr wrap="none" rtlCol="0" anchor="t"/>
          <a:lstStyle/>
          <a:p>
            <a:pPr marL="0" indent="0">
              <a:lnSpc>
                <a:spcPts val="2591"/>
              </a:lnSpc>
              <a:buNone/>
            </a:pPr>
            <a:r>
              <a:rPr lang="en-US" sz="1619" dirty="0">
                <a:solidFill>
                  <a:srgbClr val="CAD6DE"/>
                </a:solidFill>
                <a:latin typeface="Cabin" pitchFamily="34" charset="0"/>
                <a:ea typeface="Cabin" pitchFamily="34" charset="-122"/>
                <a:cs typeface="Cabin" pitchFamily="34" charset="-120"/>
              </a:rPr>
              <a:t>Strategic Decision-Making</a:t>
            </a:r>
            <a:endParaRPr lang="en-US" sz="1619" dirty="0"/>
          </a:p>
        </p:txBody>
      </p:sp>
      <p:sp>
        <p:nvSpPr>
          <p:cNvPr id="9" name="Text 6"/>
          <p:cNvSpPr/>
          <p:nvPr/>
        </p:nvSpPr>
        <p:spPr>
          <a:xfrm>
            <a:off x="7524631" y="3985974"/>
            <a:ext cx="4181475" cy="1644848"/>
          </a:xfrm>
          <a:prstGeom prst="rect">
            <a:avLst/>
          </a:prstGeom>
          <a:noFill/>
          <a:ln/>
        </p:spPr>
        <p:txBody>
          <a:bodyPr wrap="square" rtlCol="0" anchor="t"/>
          <a:lstStyle/>
          <a:p>
            <a:pPr marL="0" indent="0">
              <a:lnSpc>
                <a:spcPts val="2591"/>
              </a:lnSpc>
              <a:buNone/>
            </a:pPr>
            <a:r>
              <a:rPr lang="en-US" sz="1619" dirty="0">
                <a:solidFill>
                  <a:srgbClr val="CAD6DE"/>
                </a:solidFill>
                <a:latin typeface="Cabin" pitchFamily="34" charset="0"/>
                <a:ea typeface="Cabin" pitchFamily="34" charset="-122"/>
                <a:cs typeface="Cabin" pitchFamily="34" charset="-120"/>
              </a:rPr>
              <a:t>By leveraging the insights derived from the dashboard, music industry professionals can make more informed, data-driven decisions that can help them maintain a competitive advantage in the evolving music landscape.</a:t>
            </a:r>
            <a:endParaRPr lang="en-US" sz="1619" dirty="0"/>
          </a:p>
        </p:txBody>
      </p:sp>
      <p:sp>
        <p:nvSpPr>
          <p:cNvPr id="10" name="Text 7"/>
          <p:cNvSpPr/>
          <p:nvPr/>
        </p:nvSpPr>
        <p:spPr>
          <a:xfrm>
            <a:off x="2924294" y="5892760"/>
            <a:ext cx="4181475" cy="328970"/>
          </a:xfrm>
          <a:prstGeom prst="rect">
            <a:avLst/>
          </a:prstGeom>
          <a:noFill/>
          <a:ln/>
        </p:spPr>
        <p:txBody>
          <a:bodyPr wrap="none" rtlCol="0" anchor="t"/>
          <a:lstStyle/>
          <a:p>
            <a:pPr marL="0" indent="0">
              <a:lnSpc>
                <a:spcPts val="2591"/>
              </a:lnSpc>
              <a:buNone/>
            </a:pPr>
            <a:r>
              <a:rPr lang="en-US" sz="1619" dirty="0">
                <a:solidFill>
                  <a:srgbClr val="CAD6DE"/>
                </a:solidFill>
                <a:latin typeface="Cabin" pitchFamily="34" charset="0"/>
                <a:ea typeface="Cabin" pitchFamily="34" charset="-122"/>
                <a:cs typeface="Cabin" pitchFamily="34" charset="-120"/>
              </a:rPr>
              <a:t>Adaptability and Innovation</a:t>
            </a:r>
            <a:endParaRPr lang="en-US" sz="1619" dirty="0"/>
          </a:p>
        </p:txBody>
      </p:sp>
      <p:sp>
        <p:nvSpPr>
          <p:cNvPr id="11" name="Text 8"/>
          <p:cNvSpPr/>
          <p:nvPr/>
        </p:nvSpPr>
        <p:spPr>
          <a:xfrm>
            <a:off x="7524631" y="5892760"/>
            <a:ext cx="4181475" cy="1644848"/>
          </a:xfrm>
          <a:prstGeom prst="rect">
            <a:avLst/>
          </a:prstGeom>
          <a:noFill/>
          <a:ln/>
        </p:spPr>
        <p:txBody>
          <a:bodyPr wrap="square" rtlCol="0" anchor="t"/>
          <a:lstStyle/>
          <a:p>
            <a:pPr marL="0" indent="0">
              <a:lnSpc>
                <a:spcPts val="2591"/>
              </a:lnSpc>
              <a:buNone/>
            </a:pPr>
            <a:r>
              <a:rPr lang="en-US" sz="1619" dirty="0">
                <a:solidFill>
                  <a:srgbClr val="CAD6DE"/>
                </a:solidFill>
                <a:latin typeface="Cabin" pitchFamily="34" charset="0"/>
                <a:ea typeface="Cabin" pitchFamily="34" charset="-122"/>
                <a:cs typeface="Cabin" pitchFamily="34" charset="-120"/>
              </a:rPr>
              <a:t>The dashboard's ability to track and analyze changing trends and patterns empowers music professionals to quickly adapt to market shifts and explore innovative strategies to stay ahead of the curve.</a:t>
            </a:r>
            <a:endParaRPr lang="en-US" sz="161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615</Words>
  <Application>Microsoft Office PowerPoint</Application>
  <PresentationFormat>Custom</PresentationFormat>
  <Paragraphs>46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Cabin</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Anjali Mourya</cp:lastModifiedBy>
  <cp:revision>2</cp:revision>
  <dcterms:created xsi:type="dcterms:W3CDTF">2024-05-18T04:46:42Z</dcterms:created>
  <dcterms:modified xsi:type="dcterms:W3CDTF">2024-05-18T04:48:12Z</dcterms:modified>
</cp:coreProperties>
</file>