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1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9E96C-0101-4869-B528-662740C126D9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6CE3D-3641-4716-9E3C-159E5A4D1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Importance!! </a:t>
            </a:r>
          </a:p>
          <a:p>
            <a:r>
              <a:rPr lang="en-SG" dirty="0"/>
              <a:t>For graph search question, a “starting vertex” is required as an input parameter &lt;- our starting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6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74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81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14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77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Each iteration of the while loop explores one new vertex.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BFS iterates through all the edges</a:t>
            </a:r>
            <a:r>
              <a:rPr lang="en-US" dirty="0"/>
              <a:t> from vertex v.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Unexplored neighbors of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v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are added to the end of the queue and are marked as explored;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they will eventually be processed in later iterations of the algorithm.</a:t>
            </a:r>
            <a:r>
              <a:rPr lang="en-US" dirty="0"/>
              <a:t> </a:t>
            </a:r>
            <a:br>
              <a:rPr lang="en-US" dirty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9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6CE3D-3641-4716-9E3C-159E5A4D1FE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55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6EFE-69D8-4E7A-AA39-B7A674CAB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1984-6B38-212E-6073-3627A197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FD8E-2BDB-450B-22B3-A5D14045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2C79-6727-F37A-5C16-8324726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F62-51B6-0280-E082-0D4AAA1A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3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AD4B-DB50-48EE-1E2D-D9152EF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75A67-0D4D-7A26-00D4-4B9F7FAB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09B9-EC85-CE10-3719-BF781E8A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61BE-B102-5A41-979A-A1C6226A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14E6-586E-F339-F79B-A09E28FD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85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1E521-385A-0184-3B71-A5640BC2C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45516-613B-1796-4C59-03336DBA1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DD54-6973-DD91-C07A-73875A43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BFD2-4D4C-3191-677B-A6D93C9E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0D91-CDB9-0D9A-DB8F-75C44EA0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6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FCC-6B2B-93F8-3920-A79C439F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054C-BDBD-4E5D-3F64-41DBFE3D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0EB2-392D-30CF-494D-C2EDF446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CA80-3150-5BA4-9410-3B1A1C59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6062-207B-4A6A-ED3F-F146FF8B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19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A5EC-FB43-DAC8-A861-5B619FC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75EA-678B-0754-8FF8-8A879004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25AE-2CE6-92E5-74A6-AF51D9D7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FA5E-65B7-C3FD-42AC-C03A681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D4F9-1D44-0802-8234-09CFCCE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1A0E-C2EC-48BF-8E2A-97C4681D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A898-31EC-89AB-3F5A-6CC6A72A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C6D3-05B5-A089-6DAD-E97A1360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C3B9A-F760-966F-DE12-215131F2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943A3-B15A-8E5A-8D11-C6B8218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2FCB-85BB-209B-505F-FE94C2F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02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A3A1-ECFC-69ED-D146-A384122B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AC5C-0A2C-5600-6D26-993BF241B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1350-EBA8-4CD1-32C7-BF38E8D0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AD3A7-3E69-129A-136D-BD236E8BA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3F9A-7F5D-91AA-C49B-79DC743D8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F9C59-1BA7-5EE7-565E-D15C3AD2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6496C-16D8-44F2-4545-A3B39F9D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1CE65-A870-0298-3560-A6D7C731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0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AD0-2A76-D442-54F8-6B62A6FF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EFC2A-01F3-633B-8E56-B74DB487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CA798-C3A3-D2BF-AFCA-3F6BF7EA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EFF2C-452C-6E56-57C1-8858C9E5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27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18DB8-1115-C57A-DAF2-04A7F9F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8DBC5-775B-3AED-11D1-62EBEC2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72909-D8AF-073E-4DA1-314EF07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668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299A-281F-DDB9-7899-238DC795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32C7-6A24-B2D8-7738-25619FB2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9CDB-01CA-3B25-1D4B-B19054313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AE7C-E72D-E1FC-DAAF-8D121A0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5D1E7-889B-9913-565A-C8FD691E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B437B-B49C-FD3E-2099-5162A0BF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0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5953-70D2-2FDB-28C3-A60DCCB1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FE7B6-3096-B011-00DF-90DE5B50B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D60E-6FF6-1669-6211-274F3C78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7013-3E22-9801-58C3-9761372D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3619-C5FE-905C-ECAC-87D59A35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05B3-4C4C-42F0-357A-6FD354EE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46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5D354-B6BC-B3AF-80ED-31CC9AF3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01C63-03B3-034D-8FFA-1B82DCC4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5329-351C-594B-F3F6-C1FAB15D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C5C1-505D-41D3-869F-E1B59555C1E0}" type="datetimeFigureOut">
              <a:rPr lang="en-SG" smtClean="0"/>
              <a:t>30/4/2023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AF6B-661C-AABD-56B9-7FA597E50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77E9-0E22-9A21-237E-E2D7C061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377F-EBB0-4A91-870B-3078AD8B25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6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D9F5-DF1A-C5CC-57FA-FE4DFA33E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Search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1627C-1AD8-0ACD-D7B7-2EF0FB64A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77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B6B76-DE21-0ED7-E98F-C5F72224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2915579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BFS uses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044B-A83B-D659-BFB4-7C34854D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4" y="625434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 uses a queue to keep track of which vertices to explore next. 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37A8-2B34-7D61-CC5F-8D86B53B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42" y="633046"/>
            <a:ext cx="7567552" cy="51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D4D5A-CE25-273A-F6C6-C60795B9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91" y="640823"/>
            <a:ext cx="278238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BFS Example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BFF7D8-5237-A103-FAE9-C3C55A4C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1728" y="192448"/>
            <a:ext cx="6894576" cy="29819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D51492-32F1-7F36-7667-674951F80D96}"/>
              </a:ext>
            </a:extLst>
          </p:cNvPr>
          <p:cNvSpPr txBox="1"/>
          <p:nvPr/>
        </p:nvSpPr>
        <p:spPr>
          <a:xfrm>
            <a:off x="4501896" y="3366799"/>
            <a:ext cx="7598128" cy="3298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1) The starting vertex s is always the first to be explored.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r>
              <a:rPr lang="en-US" sz="2000" dirty="0"/>
              <a:t>2) The first iteration of the while loop extracts s from the queue Q and the subsequent for loop examines the edges (s, a) and (s, b)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3) </a:t>
            </a:r>
            <a:r>
              <a:rPr lang="en-US" sz="2000" b="0" i="0" dirty="0">
                <a:effectLst/>
              </a:rPr>
              <a:t>Because neither </a:t>
            </a:r>
            <a:r>
              <a:rPr lang="en-US" sz="2000" b="0" i="1" dirty="0">
                <a:effectLst/>
              </a:rPr>
              <a:t>a </a:t>
            </a:r>
            <a:r>
              <a:rPr lang="en-US" sz="2000" b="0" i="0" dirty="0">
                <a:effectLst/>
              </a:rPr>
              <a:t>nor </a:t>
            </a:r>
            <a:r>
              <a:rPr lang="en-US" sz="2000" b="0" i="1" dirty="0">
                <a:effectLst/>
              </a:rPr>
              <a:t>b </a:t>
            </a:r>
            <a:r>
              <a:rPr lang="en-US" sz="2000" b="0" i="0" dirty="0">
                <a:effectLst/>
              </a:rPr>
              <a:t>is marked as explored, both get inserted into the queue.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SFRM1095"/>
              </a:rPr>
              <a:t>Let’s say that edge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sz="2100" b="0" i="1" dirty="0">
                <a:solidFill>
                  <a:srgbClr val="000000"/>
                </a:solidFill>
                <a:effectLst/>
                <a:latin typeface="CMMI10"/>
              </a:rPr>
              <a:t>s, 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CMR10"/>
              </a:rPr>
              <a:t>)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SFRM1095"/>
              </a:rPr>
              <a:t>came first and so </a:t>
            </a:r>
            <a:r>
              <a:rPr lang="en-US" sz="2100" b="0" i="1" dirty="0">
                <a:solidFill>
                  <a:srgbClr val="000000"/>
                </a:solidFill>
                <a:effectLst/>
                <a:latin typeface="CMMI10"/>
              </a:rPr>
              <a:t>a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SFRM1095"/>
              </a:rPr>
              <a:t>is inserted before </a:t>
            </a:r>
            <a:r>
              <a:rPr lang="en-US" sz="2100" b="0" i="1" dirty="0">
                <a:solidFill>
                  <a:srgbClr val="000000"/>
                </a:solidFill>
                <a:effectLst/>
                <a:latin typeface="CMMI10"/>
              </a:rPr>
              <a:t>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SFRM1095"/>
              </a:rPr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110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90F1E-9CAB-70E4-BA80-F32C6E859C92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1) The next iteration of the while loop extracts the vertex </a:t>
            </a:r>
            <a:r>
              <a:rPr lang="en-US" sz="1500" b="0" i="1" dirty="0">
                <a:effectLst/>
              </a:rPr>
              <a:t>a </a:t>
            </a:r>
            <a:r>
              <a:rPr lang="en-US" sz="1500" b="0" i="0" dirty="0">
                <a:effectLst/>
              </a:rPr>
              <a:t>from the front of the queue,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and considers its edges (</a:t>
            </a:r>
            <a:r>
              <a:rPr lang="en-US" sz="1500" b="0" i="1" dirty="0">
                <a:effectLst/>
              </a:rPr>
              <a:t>s, a</a:t>
            </a:r>
            <a:r>
              <a:rPr lang="en-US" sz="1500" b="0" i="0" dirty="0">
                <a:effectLst/>
              </a:rPr>
              <a:t>) and (</a:t>
            </a:r>
            <a:r>
              <a:rPr lang="en-US" sz="1500" b="0" i="1" dirty="0">
                <a:effectLst/>
              </a:rPr>
              <a:t>a, c</a:t>
            </a:r>
            <a:r>
              <a:rPr lang="en-US" sz="1500" b="0" i="0" dirty="0">
                <a:effectLst/>
              </a:rPr>
              <a:t>).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2) It skips over s because </a:t>
            </a:r>
            <a:r>
              <a:rPr lang="en-US" sz="1500" b="0" i="1" dirty="0">
                <a:effectLst/>
              </a:rPr>
              <a:t>s </a:t>
            </a:r>
            <a:r>
              <a:rPr lang="en-US" sz="1500" b="0" i="0" dirty="0">
                <a:effectLst/>
              </a:rPr>
              <a:t>is already marked as explored / visited,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and adds the vertex </a:t>
            </a:r>
            <a:r>
              <a:rPr lang="en-US" sz="1500" b="0" i="1" dirty="0">
                <a:effectLst/>
              </a:rPr>
              <a:t>c (</a:t>
            </a:r>
            <a:r>
              <a:rPr lang="en-US" sz="1500" b="0" i="0" dirty="0">
                <a:effectLst/>
              </a:rPr>
              <a:t>unexplored / unvisited) to the end of the queue.</a:t>
            </a:r>
            <a:r>
              <a:rPr lang="en-US" sz="15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3) </a:t>
            </a:r>
            <a:r>
              <a:rPr lang="en-US" sz="1500" b="0" i="0" dirty="0">
                <a:effectLst/>
              </a:rPr>
              <a:t>The third iteration extracts the vertex </a:t>
            </a:r>
            <a:r>
              <a:rPr lang="en-US" sz="1500" b="0" i="1" dirty="0">
                <a:effectLst/>
              </a:rPr>
              <a:t>b </a:t>
            </a:r>
            <a:r>
              <a:rPr lang="en-US" sz="1500" b="0" i="0" dirty="0">
                <a:effectLst/>
              </a:rPr>
              <a:t>from the front of the queue and adds vertex </a:t>
            </a:r>
            <a:r>
              <a:rPr lang="en-US" sz="1500" b="0" i="1" dirty="0">
                <a:effectLst/>
              </a:rPr>
              <a:t>d </a:t>
            </a:r>
            <a:r>
              <a:rPr lang="en-US" sz="1500" b="0" i="0" dirty="0">
                <a:effectLst/>
              </a:rPr>
              <a:t>to the end (because </a:t>
            </a:r>
            <a:r>
              <a:rPr lang="en-US" sz="1500" b="0" i="1" dirty="0">
                <a:effectLst/>
              </a:rPr>
              <a:t>s </a:t>
            </a:r>
            <a:r>
              <a:rPr lang="en-US" sz="1500" b="0" i="0" dirty="0">
                <a:effectLst/>
              </a:rPr>
              <a:t>and </a:t>
            </a:r>
            <a:r>
              <a:rPr lang="en-US" sz="1500" b="0" i="1" dirty="0">
                <a:effectLst/>
              </a:rPr>
              <a:t>c </a:t>
            </a:r>
            <a:r>
              <a:rPr lang="en-US" sz="1500" b="0" i="0" dirty="0">
                <a:effectLst/>
              </a:rPr>
              <a:t>are already marked as explored, they are skipped over). </a:t>
            </a:r>
            <a:endParaRPr lang="en-US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0171F2-53D6-0C0D-EE6D-25BC7ADF6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2309912"/>
            <a:ext cx="5458968" cy="22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DF77A24-FF12-5ECA-D106-D6E2F3E3C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9608"/>
            <a:ext cx="10905066" cy="329878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AC150-2715-D7A9-AAB2-BE6428547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54517-8746-DE17-5533-52ADB986F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6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DDC26-8B5F-D243-EA82-62D9B09F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831"/>
            <a:ext cx="4777381" cy="238869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63754E-1B3B-6B89-F2D8-A938506F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413" y="328677"/>
            <a:ext cx="7719587" cy="655197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b="0" i="0" dirty="0">
                <a:effectLst/>
              </a:rPr>
              <a:t>1) initially only “starting vertex” </a:t>
            </a:r>
            <a:r>
              <a:rPr lang="en-US" sz="1800" b="0" i="1" dirty="0">
                <a:effectLst/>
              </a:rPr>
              <a:t>s </a:t>
            </a:r>
            <a:r>
              <a:rPr lang="en-US" sz="1800" b="0" i="0" dirty="0">
                <a:effectLst/>
              </a:rPr>
              <a:t>is marked as explored. </a:t>
            </a:r>
          </a:p>
          <a:p>
            <a:pPr marL="342900"/>
            <a:endParaRPr lang="en-US" sz="1800" b="0" i="0" dirty="0">
              <a:effectLst/>
            </a:endParaRPr>
          </a:p>
          <a:p>
            <a:r>
              <a:rPr lang="en-US" sz="1800" b="0" i="0" dirty="0">
                <a:effectLst/>
              </a:rPr>
              <a:t>2) In the first iteration of the while loop, </a:t>
            </a:r>
          </a:p>
          <a:p>
            <a:r>
              <a:rPr lang="en-US" sz="1800" dirty="0"/>
              <a:t>      </a:t>
            </a:r>
            <a:r>
              <a:rPr lang="en-US" sz="1800" b="0" i="0" dirty="0">
                <a:effectLst/>
              </a:rPr>
              <a:t>two edges meet the loop condition: (</a:t>
            </a:r>
            <a:r>
              <a:rPr lang="en-US" sz="1800" b="0" i="1" dirty="0">
                <a:effectLst/>
              </a:rPr>
              <a:t>s, u</a:t>
            </a:r>
            <a:r>
              <a:rPr lang="en-US" sz="1800" b="0" i="0" dirty="0">
                <a:effectLst/>
              </a:rPr>
              <a:t>) and (</a:t>
            </a:r>
            <a:r>
              <a:rPr lang="en-US" sz="1800" b="0" i="1" dirty="0">
                <a:effectLst/>
              </a:rPr>
              <a:t>s, v</a:t>
            </a:r>
            <a:r>
              <a:rPr lang="en-US" sz="1800" b="0" i="0" dirty="0">
                <a:effectLst/>
              </a:rPr>
              <a:t>). </a:t>
            </a:r>
          </a:p>
          <a:p>
            <a:endParaRPr lang="en-US" sz="1800" b="0" i="0" dirty="0">
              <a:effectLst/>
            </a:endParaRPr>
          </a:p>
          <a:p>
            <a:r>
              <a:rPr lang="en-US" sz="1800" b="0" i="0" dirty="0">
                <a:effectLst/>
              </a:rPr>
              <a:t>3) The </a:t>
            </a:r>
            <a:r>
              <a:rPr lang="en-US" sz="1800" b="0" i="0" dirty="0" err="1">
                <a:effectLst/>
              </a:rPr>
              <a:t>GenericSearch</a:t>
            </a:r>
            <a:r>
              <a:rPr lang="en-US" sz="1800" b="0" i="0" dirty="0">
                <a:effectLst/>
              </a:rPr>
              <a:t> algorithm chooses one of these edges—(</a:t>
            </a:r>
            <a:r>
              <a:rPr lang="en-US" sz="1800" b="0" i="1" dirty="0">
                <a:effectLst/>
              </a:rPr>
              <a:t>s, u</a:t>
            </a:r>
            <a:r>
              <a:rPr lang="en-US" sz="1800" b="0" i="0" dirty="0">
                <a:effectLst/>
              </a:rPr>
              <a:t>), say—and marks </a:t>
            </a:r>
            <a:r>
              <a:rPr lang="en-US" sz="1800" b="0" i="1" dirty="0">
                <a:effectLst/>
              </a:rPr>
              <a:t>u </a:t>
            </a:r>
            <a:r>
              <a:rPr lang="en-US" sz="1800" b="0" i="0" dirty="0">
                <a:effectLst/>
              </a:rPr>
              <a:t>as explored. </a:t>
            </a:r>
          </a:p>
          <a:p>
            <a:endParaRPr lang="en-US" sz="1800" b="0" i="0" dirty="0">
              <a:effectLst/>
            </a:endParaRPr>
          </a:p>
          <a:p>
            <a:r>
              <a:rPr lang="en-US" sz="1800" b="0" i="0" dirty="0">
                <a:effectLst/>
              </a:rPr>
              <a:t>4) In the second iteration of the loop, </a:t>
            </a:r>
          </a:p>
          <a:p>
            <a:r>
              <a:rPr lang="en-US" sz="1800" dirty="0"/>
              <a:t>    </a:t>
            </a:r>
            <a:r>
              <a:rPr lang="en-US" sz="1800" b="0" i="0" dirty="0">
                <a:effectLst/>
              </a:rPr>
              <a:t>there are 2 choices: (</a:t>
            </a:r>
            <a:r>
              <a:rPr lang="en-US" sz="1800" b="0" i="1" dirty="0">
                <a:effectLst/>
              </a:rPr>
              <a:t>s, v</a:t>
            </a:r>
            <a:r>
              <a:rPr lang="en-US" sz="1800" b="0" i="0" dirty="0">
                <a:effectLst/>
              </a:rPr>
              <a:t>) and (</a:t>
            </a:r>
            <a:r>
              <a:rPr lang="en-US" sz="1800" b="0" i="1" dirty="0">
                <a:effectLst/>
              </a:rPr>
              <a:t>u, w</a:t>
            </a:r>
            <a:r>
              <a:rPr lang="en-US" sz="1800" b="0" i="0" dirty="0">
                <a:effectLst/>
              </a:rPr>
              <a:t>).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5) </a:t>
            </a:r>
            <a:r>
              <a:rPr lang="en-US" sz="1800" b="0" i="0" dirty="0">
                <a:effectLst/>
              </a:rPr>
              <a:t>The algorithm might choose (</a:t>
            </a:r>
            <a:r>
              <a:rPr lang="en-US" sz="1800" b="0" i="1" dirty="0">
                <a:effectLst/>
              </a:rPr>
              <a:t>u, w</a:t>
            </a:r>
            <a:r>
              <a:rPr lang="en-US" sz="1800" b="0" i="0" dirty="0">
                <a:effectLst/>
              </a:rPr>
              <a:t>), in which case </a:t>
            </a:r>
            <a:r>
              <a:rPr lang="en-US" sz="1800" b="0" i="1" dirty="0">
                <a:effectLst/>
              </a:rPr>
              <a:t>w </a:t>
            </a:r>
            <a:r>
              <a:rPr lang="en-US" sz="1800" b="0" i="0" dirty="0">
                <a:effectLst/>
              </a:rPr>
              <a:t>is marked as explored.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6) </a:t>
            </a:r>
            <a:r>
              <a:rPr lang="en-US" sz="1800" b="0" i="0" dirty="0">
                <a:effectLst/>
              </a:rPr>
              <a:t>With one more iteration (after choosing either (</a:t>
            </a:r>
            <a:r>
              <a:rPr lang="en-US" sz="1800" b="0" i="1" dirty="0">
                <a:effectLst/>
              </a:rPr>
              <a:t>s, v</a:t>
            </a:r>
            <a:r>
              <a:rPr lang="en-US" sz="1800" b="0" i="0" dirty="0">
                <a:effectLst/>
              </a:rPr>
              <a:t>) or (</a:t>
            </a:r>
            <a:r>
              <a:rPr lang="en-US" sz="1800" b="0" i="1" dirty="0">
                <a:effectLst/>
              </a:rPr>
              <a:t>w, v</a:t>
            </a:r>
            <a:r>
              <a:rPr lang="en-US" sz="1800" b="0" i="0" dirty="0">
                <a:effectLst/>
              </a:rPr>
              <a:t>)), </a:t>
            </a:r>
            <a:r>
              <a:rPr lang="en-US" sz="1800" b="0" i="1" dirty="0">
                <a:effectLst/>
              </a:rPr>
              <a:t>v </a:t>
            </a:r>
            <a:r>
              <a:rPr lang="en-US" sz="1800" b="0" i="0" dirty="0">
                <a:effectLst/>
              </a:rPr>
              <a:t>is marked as explored. </a:t>
            </a:r>
          </a:p>
          <a:p>
            <a:endParaRPr lang="en-US" sz="1800" dirty="0"/>
          </a:p>
          <a:p>
            <a:r>
              <a:rPr lang="en-US" sz="1800" dirty="0"/>
              <a:t>7)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At this point, the edge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x, 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)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has two unexplored endpoints</a:t>
            </a:r>
            <a:endParaRPr lang="en-US" sz="1800" dirty="0">
              <a:solidFill>
                <a:srgbClr val="000000"/>
              </a:solidFill>
              <a:latin typeface="SFRM1095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     the other edges have two explored endpoints,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FRM1095"/>
              </a:rPr>
              <a:t>and the algorithm halts. </a:t>
            </a:r>
          </a:p>
          <a:p>
            <a:endParaRPr lang="en-US" sz="1800" b="0" i="0" dirty="0">
              <a:solidFill>
                <a:srgbClr val="FF0000"/>
              </a:solidFill>
              <a:effectLst/>
              <a:latin typeface="SFRM1095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the vertices marked as explored—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, 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—are precisely the vertices reachable from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MI10"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FRM1095"/>
              </a:rPr>
              <a:t>.</a:t>
            </a:r>
            <a:r>
              <a:rPr lang="en-US" sz="1200" dirty="0"/>
              <a:t> </a:t>
            </a:r>
            <a:endParaRPr lang="en-US" sz="1800" dirty="0">
              <a:solidFill>
                <a:srgbClr val="FF0000"/>
              </a:solidFill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25254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BADBD-84DC-9F36-CB91-260B0985C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6584" y="937549"/>
            <a:ext cx="7719898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24B9-C631-717A-1B9F-3FE2715B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2" y="365125"/>
            <a:ext cx="5962785" cy="180730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FRM1095"/>
              </a:rPr>
              <a:t>Breadth-first search and depth-first search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6C6E-D848-3E51-3208-56E9CC6C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62" y="2351959"/>
            <a:ext cx="7968343" cy="3843666"/>
          </a:xfrm>
        </p:spPr>
        <p:txBody>
          <a:bodyPr>
            <a:normAutofit/>
          </a:bodyPr>
          <a:lstStyle/>
          <a:p>
            <a:r>
              <a:rPr lang="en-SG" dirty="0"/>
              <a:t>At step 4), you have 2 choices </a:t>
            </a:r>
          </a:p>
          <a:p>
            <a:pPr marL="0" indent="0">
              <a:buNone/>
            </a:pPr>
            <a:r>
              <a:rPr lang="en-SG" dirty="0"/>
              <a:t>-&gt; (s, v) or (u, w)</a:t>
            </a:r>
          </a:p>
          <a:p>
            <a:endParaRPr lang="en-SG" dirty="0"/>
          </a:p>
          <a:p>
            <a:r>
              <a:rPr lang="en-US" b="0" i="0" dirty="0">
                <a:effectLst/>
                <a:latin typeface="SFRM1095"/>
              </a:rPr>
              <a:t>Breadth-first search will choose (s, v)</a:t>
            </a:r>
          </a:p>
          <a:p>
            <a:endParaRPr lang="en-US" dirty="0">
              <a:latin typeface="SFRM1095"/>
            </a:endParaRPr>
          </a:p>
          <a:p>
            <a:r>
              <a:rPr lang="en-US" b="0" i="0" dirty="0">
                <a:effectLst/>
                <a:latin typeface="SFRM1095"/>
              </a:rPr>
              <a:t>depth-first search will choose (u, </a:t>
            </a:r>
            <a:r>
              <a:rPr lang="en-US" dirty="0">
                <a:latin typeface="SFRM1095"/>
              </a:rPr>
              <a:t>w</a:t>
            </a:r>
            <a:r>
              <a:rPr lang="en-US" b="0" i="0" dirty="0">
                <a:effectLst/>
                <a:latin typeface="SFRM1095"/>
              </a:rPr>
              <a:t>)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14" name="Picture 4" descr="Magnifying glass and question mark">
            <a:extLst>
              <a:ext uri="{FF2B5EF4-FFF2-40B4-BE49-F238E27FC236}">
                <a16:creationId xmlns:a16="http://schemas.microsoft.com/office/drawing/2014/main" id="{FFC9227F-CFCB-6A5D-37A5-C814CD2A0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87" r="2110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48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B43E5-AC2A-CE09-6919-B7169004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SG" sz="5600" dirty="0"/>
              <a:t>Breadth-first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67D9-60AC-A9FE-C445-BF8FA86E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42233"/>
            <a:ext cx="8074815" cy="3227631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latin typeface="SFRM1095"/>
              </a:rPr>
              <a:t>explore the vertices of a graph cautiously, in “layers.”</a:t>
            </a:r>
          </a:p>
          <a:p>
            <a:r>
              <a:rPr lang="en-US" sz="2400" b="0" i="0" dirty="0">
                <a:effectLst/>
                <a:highlight>
                  <a:srgbClr val="FFFF00"/>
                </a:highlight>
                <a:latin typeface="SFRM1095"/>
              </a:rPr>
              <a:t>Layer 0 </a:t>
            </a:r>
            <a:r>
              <a:rPr lang="en-US" sz="2400" b="0" i="0" dirty="0">
                <a:effectLst/>
                <a:latin typeface="SFRM1095"/>
              </a:rPr>
              <a:t>consists only of the starting </a:t>
            </a:r>
            <a:r>
              <a:rPr lang="en-US" sz="2400" dirty="0">
                <a:latin typeface="SFRM1095"/>
              </a:rPr>
              <a:t>vertex </a:t>
            </a:r>
            <a:r>
              <a:rPr lang="en-US" sz="2400" i="1" dirty="0">
                <a:latin typeface="SFRM1095"/>
              </a:rPr>
              <a:t>s</a:t>
            </a:r>
            <a:r>
              <a:rPr lang="en-US" sz="2400" dirty="0">
                <a:latin typeface="SFRM1095"/>
              </a:rPr>
              <a:t> and nothing else. </a:t>
            </a:r>
          </a:p>
          <a:p>
            <a:r>
              <a:rPr lang="en-US" sz="2400" dirty="0">
                <a:highlight>
                  <a:srgbClr val="FFFF00"/>
                </a:highlight>
                <a:latin typeface="SFRM1095"/>
              </a:rPr>
              <a:t>Layer 1 </a:t>
            </a:r>
            <a:r>
              <a:rPr lang="en-US" sz="2400" dirty="0">
                <a:latin typeface="SFRM1095"/>
              </a:rPr>
              <a:t>is the set of vertices that are one hop away from </a:t>
            </a:r>
            <a:r>
              <a:rPr lang="en-US" sz="2400" i="1" dirty="0">
                <a:latin typeface="SFRM1095"/>
              </a:rPr>
              <a:t>s</a:t>
            </a:r>
            <a:r>
              <a:rPr lang="en-US" sz="2400" dirty="0">
                <a:latin typeface="SFRM1095"/>
              </a:rPr>
              <a:t>—that is, </a:t>
            </a:r>
            <a:r>
              <a:rPr lang="en-US" sz="2400" i="1" dirty="0">
                <a:latin typeface="SFRM1095"/>
              </a:rPr>
              <a:t>s</a:t>
            </a:r>
            <a:r>
              <a:rPr lang="en-US" sz="2400" dirty="0">
                <a:latin typeface="SFRM1095"/>
              </a:rPr>
              <a:t>’s neighbors. </a:t>
            </a:r>
          </a:p>
          <a:p>
            <a:r>
              <a:rPr lang="en-US" sz="2400" b="0" i="0" dirty="0">
                <a:effectLst/>
                <a:highlight>
                  <a:srgbClr val="FFFF00"/>
                </a:highlight>
                <a:latin typeface="SFRM1095"/>
              </a:rPr>
              <a:t>Layer 2 </a:t>
            </a:r>
            <a:r>
              <a:rPr lang="en-US" sz="2400" b="0" i="0" dirty="0">
                <a:effectLst/>
                <a:latin typeface="SFRM1095"/>
              </a:rPr>
              <a:t>comprises the neighbors of layer-1 vertices that do not belong to layer 0 or 1</a:t>
            </a:r>
          </a:p>
          <a:p>
            <a:r>
              <a:rPr lang="en-US" sz="2400" b="0" i="0" dirty="0">
                <a:effectLst/>
                <a:latin typeface="SFRM1095"/>
              </a:rPr>
              <a:t>and so on.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271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58611-0771-1E0F-D3E2-67A86EE0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520" y="643467"/>
            <a:ext cx="884296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609</Words>
  <Application>Microsoft Office PowerPoint</Application>
  <PresentationFormat>Widescreen</PresentationFormat>
  <Paragraphs>59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CMMI10</vt:lpstr>
      <vt:lpstr>CMR10</vt:lpstr>
      <vt:lpstr>SFRM1095</vt:lpstr>
      <vt:lpstr>Arial</vt:lpstr>
      <vt:lpstr>Calibri</vt:lpstr>
      <vt:lpstr>Calibri Light</vt:lpstr>
      <vt:lpstr>Office Theme</vt:lpstr>
      <vt:lpstr>Graph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Breadth-first search and depth-first search </vt:lpstr>
      <vt:lpstr>Breadth-first Search (BFS)</vt:lpstr>
      <vt:lpstr>PowerPoint Presentation</vt:lpstr>
      <vt:lpstr>BFS uses Queue</vt:lpstr>
      <vt:lpstr>BFS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</dc:title>
  <dc:creator>Tom Fan</dc:creator>
  <cp:lastModifiedBy>Tom Fan</cp:lastModifiedBy>
  <cp:revision>5</cp:revision>
  <dcterms:created xsi:type="dcterms:W3CDTF">2023-04-29T13:12:02Z</dcterms:created>
  <dcterms:modified xsi:type="dcterms:W3CDTF">2023-04-30T00:37:24Z</dcterms:modified>
</cp:coreProperties>
</file>