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5" r:id="rId8"/>
    <p:sldId id="267" r:id="rId9"/>
    <p:sldId id="268" r:id="rId10"/>
    <p:sldId id="266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08742-F9CD-4CC8-B118-BFE29F1E85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02AF06-BB65-4E4B-8928-C1A7FDB6A656}">
      <dgm:prSet/>
      <dgm:spPr/>
      <dgm:t>
        <a:bodyPr/>
        <a:lstStyle/>
        <a:p>
          <a:r>
            <a:rPr lang="en-SG"/>
            <a:t>1) Each node has 1 parent node (except root </a:t>
          </a:r>
          <a:r>
            <a:rPr lang="en-US"/>
            <a:t>node)</a:t>
          </a:r>
        </a:p>
      </dgm:t>
    </dgm:pt>
    <dgm:pt modelId="{B22EA044-D87F-4C5E-9473-3A5E28915DE0}" type="parTrans" cxnId="{2CAB73D5-BCC9-42D9-9649-1AD00E200C97}">
      <dgm:prSet/>
      <dgm:spPr/>
      <dgm:t>
        <a:bodyPr/>
        <a:lstStyle/>
        <a:p>
          <a:endParaRPr lang="en-US"/>
        </a:p>
      </dgm:t>
    </dgm:pt>
    <dgm:pt modelId="{24B8AD41-4A7B-4EDC-9B05-ED31CC6C9BCB}" type="sibTrans" cxnId="{2CAB73D5-BCC9-42D9-9649-1AD00E200C97}">
      <dgm:prSet/>
      <dgm:spPr/>
      <dgm:t>
        <a:bodyPr/>
        <a:lstStyle/>
        <a:p>
          <a:endParaRPr lang="en-US"/>
        </a:p>
      </dgm:t>
    </dgm:pt>
    <dgm:pt modelId="{37841090-4095-44D7-8ADA-60BFEB43C157}">
      <dgm:prSet/>
      <dgm:spPr/>
      <dgm:t>
        <a:bodyPr/>
        <a:lstStyle/>
        <a:p>
          <a:r>
            <a:rPr lang="en-US"/>
            <a:t>2) Each node has 0 to many children node</a:t>
          </a:r>
        </a:p>
      </dgm:t>
    </dgm:pt>
    <dgm:pt modelId="{E42F40C9-E243-4BF3-97B0-D7CFCC5A168A}" type="parTrans" cxnId="{F2462731-847C-4434-A122-B4642BB6449D}">
      <dgm:prSet/>
      <dgm:spPr/>
      <dgm:t>
        <a:bodyPr/>
        <a:lstStyle/>
        <a:p>
          <a:endParaRPr lang="en-US"/>
        </a:p>
      </dgm:t>
    </dgm:pt>
    <dgm:pt modelId="{FBE03489-60ED-4771-9C8B-3B325E1974F9}" type="sibTrans" cxnId="{F2462731-847C-4434-A122-B4642BB6449D}">
      <dgm:prSet/>
      <dgm:spPr/>
      <dgm:t>
        <a:bodyPr/>
        <a:lstStyle/>
        <a:p>
          <a:endParaRPr lang="en-US"/>
        </a:p>
      </dgm:t>
    </dgm:pt>
    <dgm:pt modelId="{EEFDCFBE-75AC-4703-B718-9ADF96DD2F6F}">
      <dgm:prSet/>
      <dgm:spPr/>
      <dgm:t>
        <a:bodyPr/>
        <a:lstStyle/>
        <a:p>
          <a:r>
            <a:rPr lang="en-US"/>
            <a:t>3</a:t>
          </a:r>
          <a:r>
            <a:rPr lang="en-SG"/>
            <a:t>)</a:t>
          </a:r>
          <a:r>
            <a:rPr lang="zh-CN"/>
            <a:t> </a:t>
          </a:r>
          <a:r>
            <a:rPr lang="en-SG"/>
            <a:t>T</a:t>
          </a:r>
          <a:r>
            <a:rPr lang="en-US"/>
            <a:t>here exists only 1 path from root node to any node of the Tree</a:t>
          </a:r>
        </a:p>
      </dgm:t>
    </dgm:pt>
    <dgm:pt modelId="{01DF6BFC-98ED-4EC1-AE48-ACBB610C8825}" type="parTrans" cxnId="{AC31FF35-52F9-415C-938F-555665B8E6D9}">
      <dgm:prSet/>
      <dgm:spPr/>
      <dgm:t>
        <a:bodyPr/>
        <a:lstStyle/>
        <a:p>
          <a:endParaRPr lang="en-US"/>
        </a:p>
      </dgm:t>
    </dgm:pt>
    <dgm:pt modelId="{C01D1F24-0CD1-4672-9B23-BBB642682321}" type="sibTrans" cxnId="{AC31FF35-52F9-415C-938F-555665B8E6D9}">
      <dgm:prSet/>
      <dgm:spPr/>
      <dgm:t>
        <a:bodyPr/>
        <a:lstStyle/>
        <a:p>
          <a:endParaRPr lang="en-US"/>
        </a:p>
      </dgm:t>
    </dgm:pt>
    <dgm:pt modelId="{D678490D-1382-4815-9A57-5730DA94E6E0}" type="pres">
      <dgm:prSet presAssocID="{E2C08742-F9CD-4CC8-B118-BFE29F1E85D7}" presName="vert0" presStyleCnt="0">
        <dgm:presLayoutVars>
          <dgm:dir/>
          <dgm:animOne val="branch"/>
          <dgm:animLvl val="lvl"/>
        </dgm:presLayoutVars>
      </dgm:prSet>
      <dgm:spPr/>
    </dgm:pt>
    <dgm:pt modelId="{CF55EB15-C12E-4F43-A397-B2B114A7BFDC}" type="pres">
      <dgm:prSet presAssocID="{F302AF06-BB65-4E4B-8928-C1A7FDB6A656}" presName="thickLine" presStyleLbl="alignNode1" presStyleIdx="0" presStyleCnt="3"/>
      <dgm:spPr/>
    </dgm:pt>
    <dgm:pt modelId="{7244B628-5581-4699-8516-E107F94F7C1F}" type="pres">
      <dgm:prSet presAssocID="{F302AF06-BB65-4E4B-8928-C1A7FDB6A656}" presName="horz1" presStyleCnt="0"/>
      <dgm:spPr/>
    </dgm:pt>
    <dgm:pt modelId="{51274BA6-B826-4D44-B787-A242F00DBFF6}" type="pres">
      <dgm:prSet presAssocID="{F302AF06-BB65-4E4B-8928-C1A7FDB6A656}" presName="tx1" presStyleLbl="revTx" presStyleIdx="0" presStyleCnt="3"/>
      <dgm:spPr/>
    </dgm:pt>
    <dgm:pt modelId="{5F84C89A-F10D-4317-A547-25C2431A28B7}" type="pres">
      <dgm:prSet presAssocID="{F302AF06-BB65-4E4B-8928-C1A7FDB6A656}" presName="vert1" presStyleCnt="0"/>
      <dgm:spPr/>
    </dgm:pt>
    <dgm:pt modelId="{F4068B1D-0AD8-407C-B087-0D1021C9D6D1}" type="pres">
      <dgm:prSet presAssocID="{37841090-4095-44D7-8ADA-60BFEB43C157}" presName="thickLine" presStyleLbl="alignNode1" presStyleIdx="1" presStyleCnt="3"/>
      <dgm:spPr/>
    </dgm:pt>
    <dgm:pt modelId="{1A8AB02D-7A47-46FF-B880-D12E312920A7}" type="pres">
      <dgm:prSet presAssocID="{37841090-4095-44D7-8ADA-60BFEB43C157}" presName="horz1" presStyleCnt="0"/>
      <dgm:spPr/>
    </dgm:pt>
    <dgm:pt modelId="{CF258716-19F8-4C4A-8563-117DEF7734C0}" type="pres">
      <dgm:prSet presAssocID="{37841090-4095-44D7-8ADA-60BFEB43C157}" presName="tx1" presStyleLbl="revTx" presStyleIdx="1" presStyleCnt="3"/>
      <dgm:spPr/>
    </dgm:pt>
    <dgm:pt modelId="{D576103B-461B-4D8C-8859-ED535E79C26F}" type="pres">
      <dgm:prSet presAssocID="{37841090-4095-44D7-8ADA-60BFEB43C157}" presName="vert1" presStyleCnt="0"/>
      <dgm:spPr/>
    </dgm:pt>
    <dgm:pt modelId="{953D2122-CF29-48F7-931B-BB1F3BC57D85}" type="pres">
      <dgm:prSet presAssocID="{EEFDCFBE-75AC-4703-B718-9ADF96DD2F6F}" presName="thickLine" presStyleLbl="alignNode1" presStyleIdx="2" presStyleCnt="3"/>
      <dgm:spPr/>
    </dgm:pt>
    <dgm:pt modelId="{CFD0D750-58AF-4006-BD61-829407B3AA25}" type="pres">
      <dgm:prSet presAssocID="{EEFDCFBE-75AC-4703-B718-9ADF96DD2F6F}" presName="horz1" presStyleCnt="0"/>
      <dgm:spPr/>
    </dgm:pt>
    <dgm:pt modelId="{96128C60-DFA3-4385-B197-F2D5AC818FF0}" type="pres">
      <dgm:prSet presAssocID="{EEFDCFBE-75AC-4703-B718-9ADF96DD2F6F}" presName="tx1" presStyleLbl="revTx" presStyleIdx="2" presStyleCnt="3"/>
      <dgm:spPr/>
    </dgm:pt>
    <dgm:pt modelId="{718239A2-F327-46A9-8C59-8563AB569B56}" type="pres">
      <dgm:prSet presAssocID="{EEFDCFBE-75AC-4703-B718-9ADF96DD2F6F}" presName="vert1" presStyleCnt="0"/>
      <dgm:spPr/>
    </dgm:pt>
  </dgm:ptLst>
  <dgm:cxnLst>
    <dgm:cxn modelId="{F2462731-847C-4434-A122-B4642BB6449D}" srcId="{E2C08742-F9CD-4CC8-B118-BFE29F1E85D7}" destId="{37841090-4095-44D7-8ADA-60BFEB43C157}" srcOrd="1" destOrd="0" parTransId="{E42F40C9-E243-4BF3-97B0-D7CFCC5A168A}" sibTransId="{FBE03489-60ED-4771-9C8B-3B325E1974F9}"/>
    <dgm:cxn modelId="{AC31FF35-52F9-415C-938F-555665B8E6D9}" srcId="{E2C08742-F9CD-4CC8-B118-BFE29F1E85D7}" destId="{EEFDCFBE-75AC-4703-B718-9ADF96DD2F6F}" srcOrd="2" destOrd="0" parTransId="{01DF6BFC-98ED-4EC1-AE48-ACBB610C8825}" sibTransId="{C01D1F24-0CD1-4672-9B23-BBB642682321}"/>
    <dgm:cxn modelId="{E396543E-0432-46AA-885F-FF3B4ADFA94F}" type="presOf" srcId="{EEFDCFBE-75AC-4703-B718-9ADF96DD2F6F}" destId="{96128C60-DFA3-4385-B197-F2D5AC818FF0}" srcOrd="0" destOrd="0" presId="urn:microsoft.com/office/officeart/2008/layout/LinedList"/>
    <dgm:cxn modelId="{D17E3CC0-3383-4EEB-A164-78A31F032B79}" type="presOf" srcId="{37841090-4095-44D7-8ADA-60BFEB43C157}" destId="{CF258716-19F8-4C4A-8563-117DEF7734C0}" srcOrd="0" destOrd="0" presId="urn:microsoft.com/office/officeart/2008/layout/LinedList"/>
    <dgm:cxn modelId="{2CAB73D5-BCC9-42D9-9649-1AD00E200C97}" srcId="{E2C08742-F9CD-4CC8-B118-BFE29F1E85D7}" destId="{F302AF06-BB65-4E4B-8928-C1A7FDB6A656}" srcOrd="0" destOrd="0" parTransId="{B22EA044-D87F-4C5E-9473-3A5E28915DE0}" sibTransId="{24B8AD41-4A7B-4EDC-9B05-ED31CC6C9BCB}"/>
    <dgm:cxn modelId="{50728BE7-AA4D-418C-8688-E9CE53C6B23A}" type="presOf" srcId="{E2C08742-F9CD-4CC8-B118-BFE29F1E85D7}" destId="{D678490D-1382-4815-9A57-5730DA94E6E0}" srcOrd="0" destOrd="0" presId="urn:microsoft.com/office/officeart/2008/layout/LinedList"/>
    <dgm:cxn modelId="{41ADC5E7-1993-40AC-9164-B72D5E46E0EB}" type="presOf" srcId="{F302AF06-BB65-4E4B-8928-C1A7FDB6A656}" destId="{51274BA6-B826-4D44-B787-A242F00DBFF6}" srcOrd="0" destOrd="0" presId="urn:microsoft.com/office/officeart/2008/layout/LinedList"/>
    <dgm:cxn modelId="{AE3FCCE5-1390-4398-8D44-149ADC839978}" type="presParOf" srcId="{D678490D-1382-4815-9A57-5730DA94E6E0}" destId="{CF55EB15-C12E-4F43-A397-B2B114A7BFDC}" srcOrd="0" destOrd="0" presId="urn:microsoft.com/office/officeart/2008/layout/LinedList"/>
    <dgm:cxn modelId="{BBAAD55E-6C62-461C-914A-8869406E1514}" type="presParOf" srcId="{D678490D-1382-4815-9A57-5730DA94E6E0}" destId="{7244B628-5581-4699-8516-E107F94F7C1F}" srcOrd="1" destOrd="0" presId="urn:microsoft.com/office/officeart/2008/layout/LinedList"/>
    <dgm:cxn modelId="{B3CE8FFF-AB1E-4222-B629-8EA5FC4B830D}" type="presParOf" srcId="{7244B628-5581-4699-8516-E107F94F7C1F}" destId="{51274BA6-B826-4D44-B787-A242F00DBFF6}" srcOrd="0" destOrd="0" presId="urn:microsoft.com/office/officeart/2008/layout/LinedList"/>
    <dgm:cxn modelId="{42EB2E65-9EBF-415C-A73C-D0032D51B753}" type="presParOf" srcId="{7244B628-5581-4699-8516-E107F94F7C1F}" destId="{5F84C89A-F10D-4317-A547-25C2431A28B7}" srcOrd="1" destOrd="0" presId="urn:microsoft.com/office/officeart/2008/layout/LinedList"/>
    <dgm:cxn modelId="{A0A1CED5-605F-47A0-9255-2EBB23F9F27A}" type="presParOf" srcId="{D678490D-1382-4815-9A57-5730DA94E6E0}" destId="{F4068B1D-0AD8-407C-B087-0D1021C9D6D1}" srcOrd="2" destOrd="0" presId="urn:microsoft.com/office/officeart/2008/layout/LinedList"/>
    <dgm:cxn modelId="{BD3F3764-B162-4C79-8ED6-4EFEB1C8E89D}" type="presParOf" srcId="{D678490D-1382-4815-9A57-5730DA94E6E0}" destId="{1A8AB02D-7A47-46FF-B880-D12E312920A7}" srcOrd="3" destOrd="0" presId="urn:microsoft.com/office/officeart/2008/layout/LinedList"/>
    <dgm:cxn modelId="{4B7402F7-BE0D-42E2-AFED-B97C4FF38048}" type="presParOf" srcId="{1A8AB02D-7A47-46FF-B880-D12E312920A7}" destId="{CF258716-19F8-4C4A-8563-117DEF7734C0}" srcOrd="0" destOrd="0" presId="urn:microsoft.com/office/officeart/2008/layout/LinedList"/>
    <dgm:cxn modelId="{7E9F9FEB-BE9A-4A7D-A108-753B95489FB8}" type="presParOf" srcId="{1A8AB02D-7A47-46FF-B880-D12E312920A7}" destId="{D576103B-461B-4D8C-8859-ED535E79C26F}" srcOrd="1" destOrd="0" presId="urn:microsoft.com/office/officeart/2008/layout/LinedList"/>
    <dgm:cxn modelId="{4F44A0AA-82E5-48EA-A080-D108AA77FB63}" type="presParOf" srcId="{D678490D-1382-4815-9A57-5730DA94E6E0}" destId="{953D2122-CF29-48F7-931B-BB1F3BC57D85}" srcOrd="4" destOrd="0" presId="urn:microsoft.com/office/officeart/2008/layout/LinedList"/>
    <dgm:cxn modelId="{933E2CC3-2BA5-4B8D-B5DC-EF1A23A00FD9}" type="presParOf" srcId="{D678490D-1382-4815-9A57-5730DA94E6E0}" destId="{CFD0D750-58AF-4006-BD61-829407B3AA25}" srcOrd="5" destOrd="0" presId="urn:microsoft.com/office/officeart/2008/layout/LinedList"/>
    <dgm:cxn modelId="{1AA19F9B-7882-4EEF-9C0C-FF67F962EDBF}" type="presParOf" srcId="{CFD0D750-58AF-4006-BD61-829407B3AA25}" destId="{96128C60-DFA3-4385-B197-F2D5AC818FF0}" srcOrd="0" destOrd="0" presId="urn:microsoft.com/office/officeart/2008/layout/LinedList"/>
    <dgm:cxn modelId="{1C62013A-48E2-4692-BC8D-191332AAFEA9}" type="presParOf" srcId="{CFD0D750-58AF-4006-BD61-829407B3AA25}" destId="{718239A2-F327-46A9-8C59-8563AB569B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5EB15-C12E-4F43-A397-B2B114A7BFD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74BA6-B826-4D44-B787-A242F00DBFF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800" kern="1200"/>
            <a:t>1) Each node has 1 parent node (except root </a:t>
          </a:r>
          <a:r>
            <a:rPr lang="en-US" sz="3800" kern="1200"/>
            <a:t>node)</a:t>
          </a:r>
        </a:p>
      </dsp:txBody>
      <dsp:txXfrm>
        <a:off x="0" y="2703"/>
        <a:ext cx="6900512" cy="1843578"/>
      </dsp:txXfrm>
    </dsp:sp>
    <dsp:sp modelId="{F4068B1D-0AD8-407C-B087-0D1021C9D6D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58716-19F8-4C4A-8563-117DEF7734C0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2) Each node has 0 to many children node</a:t>
          </a:r>
        </a:p>
      </dsp:txBody>
      <dsp:txXfrm>
        <a:off x="0" y="1846281"/>
        <a:ext cx="6900512" cy="1843578"/>
      </dsp:txXfrm>
    </dsp:sp>
    <dsp:sp modelId="{953D2122-CF29-48F7-931B-BB1F3BC57D8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28C60-DFA3-4385-B197-F2D5AC818FF0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r>
            <a:rPr lang="en-SG" sz="3800" kern="1200"/>
            <a:t>)</a:t>
          </a:r>
          <a:r>
            <a:rPr lang="zh-CN" sz="3800" kern="1200"/>
            <a:t> </a:t>
          </a:r>
          <a:r>
            <a:rPr lang="en-SG" sz="3800" kern="1200"/>
            <a:t>T</a:t>
          </a:r>
          <a:r>
            <a:rPr lang="en-US" sz="3800" kern="1200"/>
            <a:t>here exists only 1 path from root node to any node of the Tree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581-7FD3-47CE-9DFB-5B832792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8FBA-21B8-4C6A-BA88-1AEEDDA9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100F-0ACF-475C-8EA3-664AC0F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B4DE-C2EE-4FC6-A3DF-AB35C5F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C895-3B58-4D20-924B-24EF284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7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E7D-54C0-4E0F-9322-9D8A331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5B07C-52A2-4C91-8DC2-CB80432B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95AA-515F-43B9-8C05-7887B5B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A160-78DC-4E26-86CF-C9A09CCE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CF6D-C05D-4717-A56C-B923D22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B516-BF4A-44C9-8F2A-23D8B5F76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7589-89A0-44B4-945C-3B2D8379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6D46-1996-45F4-AB24-48FD05BC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6CF9-8146-44AC-ADD5-04419EB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EA30-A102-4D17-BBF7-86FD0B3E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777-D2A2-422D-98F6-5E38551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3073-533A-4FD1-8CA1-43684153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6A4B-0035-44C1-9E59-A026510C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A15-85DA-4E2D-95F0-9C3AC2F1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7B57-3964-4966-A74D-C36A60C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70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EDF-E9AB-47B8-B430-31070B67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564-66E5-4E9D-A53D-E07CBDCC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83FA-8205-4B17-83C2-1E9A5F11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B1E6-55AA-4D7D-8592-C9D6FCC1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8687-F8BF-4780-8EDF-BFA8CA40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69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110-F1D3-4474-9EBD-4B254006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8142-6C26-4369-968A-D81A7F3D5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66BE-CE39-49A9-A635-FB36D934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D6BE-AC45-4086-BF6A-08AB7C93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1080-0BC1-46A7-BF34-6E7ABD31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AA92-D6F8-4432-8921-6E542BA4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C3F8-8F12-4DCE-93A4-92D9B018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B8DD4-E0D7-46F6-95C1-946F2B96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32D2-CCD6-407D-B47B-5F82C0CE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5298-65A6-4E55-95D9-1EDD5C37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2F96A-6070-4BB4-B63C-ABA08DF4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F077D-34F7-45A4-8E61-54A049E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C7855-3B38-4889-958A-48750044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ABAD-393D-4466-BE51-0A37A30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5332-6493-4A04-AF57-BD12617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8EBDE-03DD-4242-9933-1343A04C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DA66-A5D2-49F6-8145-48B0101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5225F-DA03-4B4A-98C8-3E000CD1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7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FB579-9452-4B71-9B9C-21E3D1A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97D7A-9BF5-41DB-8F17-B5714DD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E332-FBEA-4E90-A009-C774609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DC4B-34B5-4AC1-ABB0-C1E289B1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6BB6-DE87-4EE4-923F-8125B2B5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FDC4-02F2-40A7-ABF9-FA7E18B9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5EA53-B7FD-4ED9-B850-7183E118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B848-8369-4233-AB5F-50DC651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9999-2DAC-47E4-A408-75D9EF52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0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6775-1199-4A2D-8E0E-87D10447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7456A-00C2-4CA9-A442-FCCA18C2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35E2-22B3-4CBA-BBB4-4BA90CDCA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7BB3-94EA-4905-9499-73FFDD8D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0353-7B79-4415-AB79-B7113AB2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7174-8AF7-46EE-9338-9639340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A514D-48D5-43E8-8991-540A0475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F0F7-5559-4F2D-B6FB-BA862626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3B7B-8514-4C8D-8D17-BB4AD29B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402A-9FA6-40AD-B429-551E498218C1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7A18-3A2A-4621-AEC1-8B9E42DD0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9087-671B-4502-9BBC-6A36565C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2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623B-0C05-41B5-B672-67D30E0E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 dirty="0"/>
              <a:t>Tree</a:t>
            </a:r>
            <a:endParaRPr lang="en-S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A39D5-B721-4449-AC31-04FCE35A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non-linear</a:t>
            </a:r>
            <a:r>
              <a:rPr lang="en-US" altLang="zh-CN" sz="2000" dirty="0"/>
              <a:t> data structure</a:t>
            </a:r>
          </a:p>
          <a:p>
            <a:pPr algn="l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hierarchical</a:t>
            </a:r>
            <a:r>
              <a:rPr lang="en-US" sz="2000" dirty="0"/>
              <a:t> data structure</a:t>
            </a:r>
            <a:endParaRPr lang="en-SG" sz="2000" dirty="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E07B318-4F26-4108-B9F8-9CC30A949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603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CFE0C-4407-4C2D-A955-75E1BFDE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terminology (3)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D58BDA5-F1CD-4B20-92DB-2C5047E3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488" y="1818226"/>
            <a:ext cx="11462426" cy="49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0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EAFCC-9740-4C37-A186-864173CF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/>
              <a:t>Tree character	</a:t>
            </a:r>
            <a:endParaRPr lang="en-SG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07820FF-98C9-4ADA-BC24-CB8EE866A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821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3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ACB26-5BF1-4872-87F1-BD48B0F5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5400"/>
              <a:t>What is Tree?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F4F1-152A-46BC-BBB0-7C543C52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4" y="2437539"/>
            <a:ext cx="6335111" cy="285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Recursive Definition:</a:t>
            </a:r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r>
              <a:rPr lang="en-SG" sz="3000" dirty="0"/>
              <a:t>A tree is </a:t>
            </a:r>
          </a:p>
          <a:p>
            <a:pPr marL="0" indent="0">
              <a:buNone/>
            </a:pPr>
            <a:r>
              <a:rPr lang="en-SG" sz="3000" dirty="0">
                <a:solidFill>
                  <a:srgbClr val="FF0000"/>
                </a:solidFill>
              </a:rPr>
              <a:t>either</a:t>
            </a:r>
            <a:r>
              <a:rPr lang="en-SG" sz="3000" dirty="0"/>
              <a:t> empty </a:t>
            </a:r>
          </a:p>
          <a:p>
            <a:pPr marL="0" indent="0">
              <a:buNone/>
            </a:pPr>
            <a:r>
              <a:rPr lang="en-SG" sz="3000" dirty="0">
                <a:solidFill>
                  <a:srgbClr val="FF0000"/>
                </a:solidFill>
              </a:rPr>
              <a:t>or</a:t>
            </a:r>
            <a:r>
              <a:rPr lang="en-SG" sz="3000" dirty="0"/>
              <a:t> a root node + 0 to many subtrees.</a:t>
            </a:r>
          </a:p>
          <a:p>
            <a:endParaRPr lang="en-SG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3D96-0F5B-4F3F-8BC5-F02586D2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10" y="2253484"/>
            <a:ext cx="5250837" cy="40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13AA-0165-4FBF-9111-CE9794C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Binary Tree /</a:t>
            </a:r>
            <a:r>
              <a:rPr lang="zh-CN" altLang="en-US" dirty="0"/>
              <a:t> 二叉树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2A35-560C-4FE5-B98E-038744ED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a Binary Tree, each node has 0 child, 1 child or 2 children.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2091-E36A-46DC-AB9C-454664B0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88" y="2829719"/>
            <a:ext cx="3686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1986-F1DB-4A87-BD97-23A6724B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Binary Tree / </a:t>
            </a:r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满二叉树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3837-35B3-44F0-BBFE-4766AFA8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CN" sz="3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nodes always have</a:t>
            </a:r>
            <a:r>
              <a:rPr lang="en-US" sz="3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children.</a:t>
            </a:r>
            <a:endParaRPr lang="en-US" sz="3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24B0C-1F1E-465B-9712-F06AAD11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68" y="2854071"/>
            <a:ext cx="880086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BF3-7377-4F7B-8F19-FF35C74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Complete Binary Tree / </a:t>
            </a:r>
            <a:r>
              <a:rPr lang="zh-CN" altLang="en-US" dirty="0"/>
              <a:t>完全二叉树</a:t>
            </a:r>
            <a:r>
              <a:rPr lang="en-SG" altLang="zh-CN" dirty="0"/>
              <a:t>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6308-1399-4ADC-A6EF-8C2D4560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 level, except the deepest, is completely filled. </a:t>
            </a:r>
          </a:p>
          <a:p>
            <a:r>
              <a:rPr lang="en-US" dirty="0"/>
              <a:t>At </a:t>
            </a:r>
            <a:r>
              <a:rPr lang="en-US" altLang="zh-CN" dirty="0"/>
              <a:t>the deepest level, </a:t>
            </a:r>
            <a:r>
              <a:rPr lang="en-US" dirty="0"/>
              <a:t>all nodes must be as far left as possible.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9B633-65D9-4380-B933-A9D7DC8D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174055"/>
            <a:ext cx="876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Freeform: Shape 3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F23A4-B6A3-457D-9848-DE425C9A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31" y="172012"/>
            <a:ext cx="3384000" cy="1492132"/>
          </a:xfrm>
        </p:spPr>
        <p:txBody>
          <a:bodyPr anchor="t"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Binary Tree in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7F50-CCE4-4778-A3BE-C1E44BF4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1" y="1664144"/>
            <a:ext cx="4498835" cy="5271677"/>
          </a:xfrm>
        </p:spPr>
        <p:txBody>
          <a:bodyPr>
            <a:noAutofit/>
          </a:bodyPr>
          <a:lstStyle/>
          <a:p>
            <a:r>
              <a:rPr lang="en-SG" sz="3000" dirty="0">
                <a:solidFill>
                  <a:schemeClr val="bg1">
                    <a:alpha val="60000"/>
                  </a:schemeClr>
                </a:solidFill>
              </a:rPr>
              <a:t>A Binary Tree is composed of nodes</a:t>
            </a:r>
          </a:p>
          <a:p>
            <a:r>
              <a:rPr lang="en-SG" sz="3000" dirty="0">
                <a:solidFill>
                  <a:schemeClr val="bg1">
                    <a:alpha val="60000"/>
                  </a:schemeClr>
                </a:solidFill>
              </a:rPr>
              <a:t>Each node is composed of a key and 2 pointers </a:t>
            </a:r>
          </a:p>
          <a:p>
            <a:endParaRPr lang="en-SG" sz="3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SG" sz="3000" dirty="0">
                <a:solidFill>
                  <a:schemeClr val="bg1">
                    <a:alpha val="60000"/>
                  </a:schemeClr>
                </a:solidFill>
              </a:rPr>
              <a:t>The key stores the node data</a:t>
            </a:r>
          </a:p>
          <a:p>
            <a:r>
              <a:rPr lang="en-SG" sz="3000" dirty="0">
                <a:solidFill>
                  <a:schemeClr val="bg1">
                    <a:alpha val="60000"/>
                  </a:schemeClr>
                </a:solidFill>
              </a:rPr>
              <a:t>The 2 pointers point to left child and right child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154DC-20CF-4560-B0CF-D8DF58D1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918078"/>
            <a:ext cx="6014185" cy="50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5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Tree Traversal – Depth First Traversals</a:t>
            </a:r>
            <a:endParaRPr lang="en-SG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5" r="3" b="3"/>
          <a:stretch/>
        </p:blipFill>
        <p:spPr>
          <a:xfrm>
            <a:off x="841248" y="2516778"/>
            <a:ext cx="4503221" cy="264305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3951" y="2516778"/>
            <a:ext cx="5483290" cy="366018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AutoNum type="alphaLcParenBoth"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Inorder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Root, Right)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4 2 5 1 3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(b) Preorder (Root, Left, Right)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1 2 4 5 3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(c)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Postorder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Right, Root)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4 5 2 3 1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7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- </a:t>
            </a:r>
            <a:r>
              <a:rPr lang="en-US" sz="4000" dirty="0" err="1"/>
              <a:t>Inorder</a:t>
            </a:r>
            <a:endParaRPr lang="en-SG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8409" y="2478024"/>
            <a:ext cx="5825288" cy="36941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Inorder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Root, Right) : 4 2 5 1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1)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2)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3)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- Preorder</a:t>
            </a:r>
            <a:endParaRPr lang="en-S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8409" y="2478024"/>
            <a:ext cx="5825288" cy="36941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Preorder (Root, Left, Right) : 1 2 4 5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1)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2)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3)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032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1488-5112-4F33-895F-F9FFAA36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Tree example 1 – a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F32A7-62C0-4FDA-8542-C750CBD1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96" y="1258425"/>
            <a:ext cx="11285004" cy="5599575"/>
          </a:xfrm>
        </p:spPr>
      </p:pic>
    </p:spTree>
    <p:extLst>
      <p:ext uri="{BB962C8B-B14F-4D97-AF65-F5344CB8AC3E}">
        <p14:creationId xmlns:p14="http://schemas.microsoft.com/office/powerpoint/2010/main" val="38057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- </a:t>
            </a:r>
            <a:r>
              <a:rPr lang="en-US" sz="4000" dirty="0" err="1"/>
              <a:t>Postorder</a:t>
            </a:r>
            <a:endParaRPr lang="en-S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8409" y="2478024"/>
            <a:ext cx="5825288" cy="36941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Postorder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Right, Root) :  4 5 2 3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1)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</a:t>
            </a:r>
            <a:r>
              <a:rPr lang="en-US" altLang="en-US" sz="1800" i="1" dirty="0">
                <a:latin typeface="Arial Unicode MS"/>
                <a:ea typeface="JetBrains Mono"/>
              </a:rPr>
              <a:t>2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3)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2592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893-2355-40B9-9A98-8A2150B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Tree example 2 – a math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D4FF-44A5-4240-BE88-CB78FA56F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40" y="1825625"/>
            <a:ext cx="10113920" cy="4351338"/>
          </a:xfrm>
        </p:spPr>
      </p:pic>
    </p:spTree>
    <p:extLst>
      <p:ext uri="{BB962C8B-B14F-4D97-AF65-F5344CB8AC3E}">
        <p14:creationId xmlns:p14="http://schemas.microsoft.com/office/powerpoint/2010/main" val="1491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62A-9D8E-48C3-A2EA-38512C18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Tree example 3 – a book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C61C5E-0689-4D82-9CC4-E3C143E7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012D0-B2B7-4ACA-B830-AB370E99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994"/>
            <a:ext cx="1127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CF7-C4F7-421F-9777-234F294E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Tree example 4 – File System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CDB15-28D7-4FAC-AE13-E9CD8ADB8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50970"/>
            <a:ext cx="10515599" cy="5307030"/>
          </a:xfrm>
        </p:spPr>
      </p:pic>
    </p:spTree>
    <p:extLst>
      <p:ext uri="{BB962C8B-B14F-4D97-AF65-F5344CB8AC3E}">
        <p14:creationId xmlns:p14="http://schemas.microsoft.com/office/powerpoint/2010/main" val="33643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8519-32BB-4BA1-903B-2ED9AA8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Tree example 5 – a family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F991B-5FED-4A72-A39F-829862F1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134" y="1051655"/>
            <a:ext cx="9832985" cy="5889472"/>
          </a:xfrm>
        </p:spPr>
      </p:pic>
    </p:spTree>
    <p:extLst>
      <p:ext uri="{BB962C8B-B14F-4D97-AF65-F5344CB8AC3E}">
        <p14:creationId xmlns:p14="http://schemas.microsoft.com/office/powerpoint/2010/main" val="177522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CFE0C-4407-4C2D-A955-75E1BFDE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terminology (1)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55897D-4B1D-49A9-A904-1067B48A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982" y="1962927"/>
            <a:ext cx="8631479" cy="48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1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A2FC6-C585-40CA-BFED-DEFCD755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Tree terminology (2) – height &amp; depth</a:t>
            </a:r>
          </a:p>
        </p:txBody>
      </p:sp>
      <p:sp>
        <p:nvSpPr>
          <p:cNvPr id="1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Content Placeholder 3083">
            <a:extLst>
              <a:ext uri="{FF2B5EF4-FFF2-40B4-BE49-F238E27FC236}">
                <a16:creationId xmlns:a16="http://schemas.microsoft.com/office/drawing/2014/main" id="{F260D8E5-8143-46CB-9A71-4FF6F8AC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0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4000" dirty="0"/>
              <a:t>Height of a node: </a:t>
            </a:r>
          </a:p>
          <a:p>
            <a:pPr marL="0" indent="0">
              <a:buNone/>
            </a:pPr>
            <a:r>
              <a:rPr lang="en-US" sz="4000" dirty="0"/>
              <a:t>count from the node to the deepest leaf</a:t>
            </a:r>
          </a:p>
          <a:p>
            <a:endParaRPr lang="en-US" sz="4000" dirty="0"/>
          </a:p>
          <a:p>
            <a:r>
              <a:rPr lang="en-US" sz="4000" dirty="0"/>
              <a:t>Depth of a node: </a:t>
            </a:r>
          </a:p>
          <a:p>
            <a:pPr marL="0" indent="0">
              <a:buNone/>
            </a:pPr>
            <a:r>
              <a:rPr lang="en-US" sz="4000" dirty="0"/>
              <a:t>  count from root to the node</a:t>
            </a:r>
          </a:p>
        </p:txBody>
      </p:sp>
      <p:pic>
        <p:nvPicPr>
          <p:cNvPr id="3074" name="Picture 2" descr="Tree Data Structure">
            <a:extLst>
              <a:ext uri="{FF2B5EF4-FFF2-40B4-BE49-F238E27FC236}">
                <a16:creationId xmlns:a16="http://schemas.microsoft.com/office/drawing/2014/main" id="{9FDFE084-AF29-4B99-91DA-4A6546B4C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r="3231" b="1"/>
          <a:stretch/>
        </p:blipFill>
        <p:spPr bwMode="auto">
          <a:xfrm>
            <a:off x="7604229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2FC6-C585-40CA-BFED-DEFCD755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Tree terminology (2) – height &amp; depth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475D8F7-6FD3-40C4-8E7A-1C1519D0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910556"/>
            <a:ext cx="7505700" cy="4181475"/>
          </a:xfrm>
        </p:spPr>
      </p:pic>
    </p:spTree>
    <p:extLst>
      <p:ext uri="{BB962C8B-B14F-4D97-AF65-F5344CB8AC3E}">
        <p14:creationId xmlns:p14="http://schemas.microsoft.com/office/powerpoint/2010/main" val="218004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448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Tree</vt:lpstr>
      <vt:lpstr>Tree example 1 – a company</vt:lpstr>
      <vt:lpstr>Tree example 2 – a math expression</vt:lpstr>
      <vt:lpstr>Tree example 3 – a book </vt:lpstr>
      <vt:lpstr>Tree example 4 – File System</vt:lpstr>
      <vt:lpstr>Tree example 5 – a family Tree</vt:lpstr>
      <vt:lpstr>Tree terminology (1)</vt:lpstr>
      <vt:lpstr>Tree terminology (2) – height &amp; depth</vt:lpstr>
      <vt:lpstr>Tree terminology (2) – height &amp; depth</vt:lpstr>
      <vt:lpstr>Tree terminology (3)</vt:lpstr>
      <vt:lpstr>Tree character </vt:lpstr>
      <vt:lpstr>What is Tree?</vt:lpstr>
      <vt:lpstr>Binary Tree / 二叉树</vt:lpstr>
      <vt:lpstr>Full Binary Tree / 满二叉树</vt:lpstr>
      <vt:lpstr>Complete Binary Tree / 完全二叉树 </vt:lpstr>
      <vt:lpstr>Binary Tree in Python Code</vt:lpstr>
      <vt:lpstr>Tree Traversal – Depth First Traversals</vt:lpstr>
      <vt:lpstr>Tree Traversal – Depth First Traversals - Inorder</vt:lpstr>
      <vt:lpstr>Tree Traversal – Depth First Traversals - Preorder</vt:lpstr>
      <vt:lpstr>Tree Traversal – Depth First Traversals - Postorder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Tom Fan</dc:creator>
  <cp:lastModifiedBy>Tom Fan</cp:lastModifiedBy>
  <cp:revision>10</cp:revision>
  <dcterms:created xsi:type="dcterms:W3CDTF">2022-01-30T08:32:24Z</dcterms:created>
  <dcterms:modified xsi:type="dcterms:W3CDTF">2022-02-06T00:40:40Z</dcterms:modified>
</cp:coreProperties>
</file>