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0" r:id="rId6"/>
    <p:sldId id="257" r:id="rId7"/>
    <p:sldId id="266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27F9-7442-409A-BC52-E1E2616A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199-228D-4FD0-8C84-73A77246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F97C-7CCF-4F36-B150-5B4757CB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29FB-7182-477B-B1C9-2612BD76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ECD2-621C-4A73-941F-95658B09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75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8F2B-5418-4212-8CD9-01DF7DAA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D0DFD-4E06-43D6-80B4-EB4FD717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1F4F-70DA-4C5B-A434-EFD17309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A16D-FE6A-48FB-AC5F-64869DCA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AABF-E142-4EEF-9C86-88A90D21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4CFC4-8948-4A49-8859-20BF1103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13B4-BDC5-4402-976A-C3A902245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050E-4236-4F98-80D0-19700083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E174A-532C-495E-A872-10BD850A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CE50-6E80-4D9E-8F35-6B100F3B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26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4A83-D21C-46D7-80C4-16C5B87C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7074-8E00-4310-B630-F57B4FA0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A92A-5CF0-4C08-B499-A839D546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A64B-1269-4123-99DD-2857D639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E9CA-DE99-4B2A-9DEE-712E399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EFD9-A2D0-4359-BC5F-157E059B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1A48-1681-4D36-A9BA-17AE7E02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BA4D-6AB9-4AF7-8180-AC480F23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EA13-90FF-4045-B05A-D4AF04E8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3FF0-790F-4F49-8F7F-EE021B07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5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85E-701F-4D45-8687-5D5ACE9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E83C-ED47-4A6C-8A66-D705DB3A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0986D-D86F-46A6-B97E-0524BE28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10E80-F375-45FB-9FEF-D95BC6E3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4D0-65EC-4ED9-96FB-9BF211EB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CC211-EB5B-4167-A35D-77989104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AF49-2596-4897-9915-87A50E29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D4BE3-CE1A-45F4-9243-80E0D5D1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CFCC-FF96-48E8-9B67-26D879677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A191B-C5C3-43F3-A61E-22F583FBA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71561-C781-4966-A8BF-F6381C6C2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098D7-FA6F-476E-AE4C-7DEDF279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5B0D5-73A7-48E7-A86B-13EE963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68E31-A8A5-4B2B-977F-EC33B6A6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76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4F86-95FA-4707-B0E8-961FDE3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E0C03-8C4A-44F6-A2EF-2DC6EC98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F31A-20A7-4E49-B9BE-D47F0425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7D668-70B5-4B4A-BB36-3195CA8A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141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90662-4814-4A8B-8192-A22F76C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30ED5-1BF8-4A5D-987D-93A4AE3A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04CD-772B-4BFD-A012-BBBA65D0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97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40AF-5334-422B-A658-0ED31671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34F9-2177-43B8-A83D-12C6C88D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D7A35-39EF-454A-ACBA-108076D0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CE7E-91E6-4D13-A251-BBB330E0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04EB9-1B36-4725-A4E2-96CE6F55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21082-9E31-4A45-8B79-40746209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80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14DD-F1A4-4F4E-A65A-39DA26AA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155FC-23A6-4188-A4A7-ABD42364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E044-1018-4AEC-B2F4-EED97CA40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9D613-8CC6-4736-84C9-67AB7150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7F8BF-96EE-4E33-9D78-F71B9748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A14F-AB23-4A56-B32F-35C0AD0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8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1A108-97B0-4E7E-B859-1322FAD6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1B19-EFE7-44B6-8BF5-87E68E03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710-29C6-4744-A7E5-D9224688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ED1B-2624-4021-9082-8B6B6B2B6AA8}" type="datetimeFigureOut">
              <a:rPr lang="en-SG" smtClean="0"/>
              <a:t>27/11/2021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C670-0191-414D-85FC-C31CA77C1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21A5-E077-4123-985E-A1560BEA2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D9CC-5326-4774-9D43-F52C41B8D5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74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E2-61A8-4F28-9270-36F93849D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trigonometry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E3CA-6BC6-4ABA-8BA3-4A360C6D9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4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2722-EE75-4A5C-BB59-053BABE0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SG" sz="5400" dirty="0"/>
              <a:t>Unit circle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F57A4A-4A4D-4154-B28E-856632AC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radius = 1</a:t>
            </a:r>
          </a:p>
          <a:p>
            <a:endParaRPr lang="en-US" sz="2200" dirty="0"/>
          </a:p>
          <a:p>
            <a:r>
              <a:rPr lang="en-US" sz="2200" dirty="0"/>
              <a:t>dot A on the circle</a:t>
            </a:r>
          </a:p>
          <a:p>
            <a:r>
              <a:rPr lang="en-US" sz="2200" dirty="0"/>
              <a:t>The coordinate is (x, y)</a:t>
            </a:r>
          </a:p>
          <a:p>
            <a:endParaRPr lang="en-US" sz="2200" dirty="0"/>
          </a:p>
          <a:p>
            <a:r>
              <a:rPr lang="en-US" sz="2200" dirty="0"/>
              <a:t>hypotenuse = 1</a:t>
            </a:r>
          </a:p>
          <a:p>
            <a:r>
              <a:rPr lang="en-US" sz="2200" dirty="0"/>
              <a:t>opposite = y</a:t>
            </a:r>
          </a:p>
          <a:p>
            <a:r>
              <a:rPr lang="en-US" sz="2200" dirty="0"/>
              <a:t>adjacent = 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3689B-1808-4FF0-AB3A-93964D469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9" r="90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649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CAD5C9C0-7300-40C3-927F-3B94EB79F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893" y="914400"/>
            <a:ext cx="8316014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62319-979D-4529-8DA1-95A6B2F2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189201"/>
            <a:ext cx="4818888" cy="2790911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The coordinates of the dot A can be expressed as </a:t>
            </a:r>
            <a:br>
              <a:rPr lang="en-US" sz="5400" dirty="0"/>
            </a:br>
            <a:endParaRPr lang="en-SG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242D9-888C-4CB8-AA30-DDB3A105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484243"/>
            <a:ext cx="5458968" cy="3889514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B2E297-41EB-4E01-956F-D9346B94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r>
              <a:rPr lang="en-US" sz="4800" dirty="0"/>
              <a:t>(cos(Ɵ), sin(Ɵ))</a:t>
            </a:r>
          </a:p>
          <a:p>
            <a:pPr marL="0" indent="0">
              <a:buNone/>
            </a:pPr>
            <a:r>
              <a:rPr lang="en-US" sz="4800" dirty="0"/>
              <a:t>Because</a:t>
            </a:r>
          </a:p>
          <a:p>
            <a:pPr marL="0" indent="0">
              <a:buNone/>
            </a:pPr>
            <a:r>
              <a:rPr lang="en-US" sz="4800" dirty="0"/>
              <a:t>cos(Ɵ) = x/1</a:t>
            </a:r>
          </a:p>
          <a:p>
            <a:pPr marL="0" indent="0">
              <a:buNone/>
            </a:pPr>
            <a:r>
              <a:rPr lang="en-US" sz="4800" dirty="0"/>
              <a:t>sin(Ɵ) = y/1</a:t>
            </a:r>
          </a:p>
        </p:txBody>
      </p:sp>
    </p:spTree>
    <p:extLst>
      <p:ext uri="{BB962C8B-B14F-4D97-AF65-F5344CB8AC3E}">
        <p14:creationId xmlns:p14="http://schemas.microsoft.com/office/powerpoint/2010/main" val="38000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85F532F-36B5-43B7-8D9D-9B76F676C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069" y="643466"/>
            <a:ext cx="54178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2E56E-5009-4906-9B55-CEDD1D39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723767"/>
          </a:xfrm>
        </p:spPr>
        <p:txBody>
          <a:bodyPr anchor="b">
            <a:normAutofit/>
          </a:bodyPr>
          <a:lstStyle/>
          <a:p>
            <a:r>
              <a:rPr lang="en-SG" sz="3800" dirty="0"/>
              <a:t>Common values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A111D81-74DB-4D31-83D0-EC06BC3B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27990"/>
            <a:ext cx="3429000" cy="3389930"/>
          </a:xfrm>
        </p:spPr>
        <p:txBody>
          <a:bodyPr anchor="t">
            <a:normAutofit/>
          </a:bodyPr>
          <a:lstStyle/>
          <a:p>
            <a:r>
              <a:rPr lang="en-SG" sz="2200" dirty="0"/>
              <a:t>cos0=1; sin0=0</a:t>
            </a:r>
          </a:p>
          <a:p>
            <a:r>
              <a:rPr lang="en-SG" sz="2200" dirty="0"/>
              <a:t>cos90=0; sin90=1</a:t>
            </a:r>
          </a:p>
          <a:p>
            <a:r>
              <a:rPr lang="en-SG" sz="2200" dirty="0"/>
              <a:t>cos180=-1; sin180=0</a:t>
            </a:r>
          </a:p>
          <a:p>
            <a:r>
              <a:rPr lang="en-SG" sz="2200" dirty="0"/>
              <a:t>cos270=0; sin270=-1</a:t>
            </a:r>
          </a:p>
          <a:p>
            <a:pPr marL="0" indent="0">
              <a:buNone/>
            </a:pPr>
            <a:r>
              <a:rPr lang="en-SG" sz="2200" dirty="0"/>
              <a:t>--------------------------------</a:t>
            </a:r>
          </a:p>
          <a:p>
            <a:pPr marL="0" indent="0">
              <a:buNone/>
            </a:pPr>
            <a:r>
              <a:rPr lang="en-SG" sz="2200" dirty="0"/>
              <a:t>sin120 = sin60 = √3/2</a:t>
            </a:r>
          </a:p>
          <a:p>
            <a:pPr marL="0" indent="0">
              <a:buNone/>
            </a:pPr>
            <a:r>
              <a:rPr lang="en-SG" sz="2200" dirty="0"/>
              <a:t>cos240 = -cos60=-1/2</a:t>
            </a:r>
          </a:p>
          <a:p>
            <a:pPr marL="0" indent="0">
              <a:buNone/>
            </a:pPr>
            <a:endParaRPr lang="en-SG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E60BB-D219-43D1-B39B-7A07A025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43661"/>
            <a:ext cx="6903720" cy="4970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DE6FD-D158-4D23-A591-34689C61726E}"/>
              </a:ext>
            </a:extLst>
          </p:cNvPr>
          <p:cNvSpPr txBox="1"/>
          <p:nvPr/>
        </p:nvSpPr>
        <p:spPr>
          <a:xfrm>
            <a:off x="207818" y="6201503"/>
            <a:ext cx="690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SG" altLang="zh-CN" dirty="0"/>
              <a:t>180</a:t>
            </a:r>
            <a:r>
              <a:rPr lang="zh-CN" altLang="en-US" dirty="0"/>
              <a:t>为基准点。</a:t>
            </a:r>
            <a:r>
              <a:rPr lang="en-SG" altLang="zh-CN" dirty="0"/>
              <a:t>1) </a:t>
            </a:r>
            <a:r>
              <a:rPr lang="zh-CN" altLang="en-US" dirty="0"/>
              <a:t>看距离</a:t>
            </a:r>
            <a:r>
              <a:rPr lang="en-SG" altLang="zh-CN" dirty="0"/>
              <a:t>180</a:t>
            </a:r>
            <a:r>
              <a:rPr lang="zh-CN" altLang="en-US" dirty="0"/>
              <a:t>度的大小。</a:t>
            </a:r>
            <a:r>
              <a:rPr lang="en-SG" altLang="zh-CN" dirty="0"/>
              <a:t>2) </a:t>
            </a:r>
            <a:r>
              <a:rPr lang="zh-CN" altLang="en-US" dirty="0"/>
              <a:t>看所在象限的正负号。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537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9986A-E8E4-4FCF-A8BC-9B629A76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Negative degree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F6E71-78FB-4F08-9FF3-83242B442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452" y="1675227"/>
            <a:ext cx="7817394" cy="48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1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F40E-3D17-492E-8F16-281CD107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Radians – </a:t>
            </a:r>
            <a:r>
              <a:rPr lang="zh-CN" altLang="en-US" dirty="0"/>
              <a:t>弧度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4B3A6-9433-4199-8E07-D07364ED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176" y="1825625"/>
            <a:ext cx="8093648" cy="4351338"/>
          </a:xfrm>
        </p:spPr>
      </p:pic>
    </p:spTree>
    <p:extLst>
      <p:ext uri="{BB962C8B-B14F-4D97-AF65-F5344CB8AC3E}">
        <p14:creationId xmlns:p14="http://schemas.microsoft.com/office/powerpoint/2010/main" val="255894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C3E78AC-F904-4EA5-8261-9849614AD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96" y="643466"/>
            <a:ext cx="60720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124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trigonometry</vt:lpstr>
      <vt:lpstr>Unit circle</vt:lpstr>
      <vt:lpstr>PowerPoint Presentation</vt:lpstr>
      <vt:lpstr>The coordinates of the dot A can be expressed as  </vt:lpstr>
      <vt:lpstr>PowerPoint Presentation</vt:lpstr>
      <vt:lpstr>Common values</vt:lpstr>
      <vt:lpstr>Negative degree</vt:lpstr>
      <vt:lpstr>Radians – 弧度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&amp; cos</dc:title>
  <dc:creator>Tom Fan</dc:creator>
  <cp:lastModifiedBy>Tom Fan</cp:lastModifiedBy>
  <cp:revision>6</cp:revision>
  <dcterms:created xsi:type="dcterms:W3CDTF">2021-11-24T16:12:42Z</dcterms:created>
  <dcterms:modified xsi:type="dcterms:W3CDTF">2021-11-27T15:31:35Z</dcterms:modified>
</cp:coreProperties>
</file>