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6" r:id="rId10"/>
    <p:sldId id="268" r:id="rId11"/>
    <p:sldId id="269" r:id="rId12"/>
    <p:sldId id="270" r:id="rId13"/>
    <p:sldId id="262" r:id="rId14"/>
    <p:sldId id="264" r:id="rId15"/>
    <p:sldId id="265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1F446-3570-4E2E-82B8-F2F4E7CB92D3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D5850-9763-49D2-A377-C4CC0FB05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9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D5850-9763-49D2-A377-C4CC0FB05A8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70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24A-402B-4C5B-B587-16BDB4D9AF95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5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24A-402B-4C5B-B587-16BDB4D9AF95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39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24A-402B-4C5B-B587-16BDB4D9AF95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0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24A-402B-4C5B-B587-16BDB4D9AF95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0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24A-402B-4C5B-B587-16BDB4D9AF95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42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24A-402B-4C5B-B587-16BDB4D9AF95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19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24A-402B-4C5B-B587-16BDB4D9AF95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3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24A-402B-4C5B-B587-16BDB4D9AF95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7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24A-402B-4C5B-B587-16BDB4D9AF95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4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24A-402B-4C5B-B587-16BDB4D9AF95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9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24A-402B-4C5B-B587-16BDB4D9AF95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6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3624A-402B-4C5B-B587-16BDB4D9AF95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33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FDE413F1-C5D4-4F19-BCDC-82635D198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671" y="-5999"/>
            <a:ext cx="10290540" cy="4401429"/>
          </a:xfrm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52251" y="3922661"/>
            <a:ext cx="62738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 variable is like a pointer.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The pointer points to a box.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You put the value inside the box.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This box stands for value 1000.</a:t>
            </a:r>
          </a:p>
        </p:txBody>
      </p:sp>
    </p:spTree>
    <p:extLst>
      <p:ext uri="{BB962C8B-B14F-4D97-AF65-F5344CB8AC3E}">
        <p14:creationId xmlns:p14="http://schemas.microsoft.com/office/powerpoint/2010/main" val="312550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52412"/>
            <a:ext cx="99631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9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99"/>
            <a:ext cx="12192000" cy="58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513805" y="1083399"/>
            <a:ext cx="120700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Why list is mutable?</a:t>
            </a: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Because list points to a list of pointers. </a:t>
            </a: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You can always let the pointers point to something else. </a:t>
            </a:r>
          </a:p>
          <a:p>
            <a:endParaRPr lang="en-US" altLang="zh-CN" sz="3600" dirty="0" smtClean="0">
              <a:solidFill>
                <a:srgbClr val="FF0000"/>
              </a:solidFill>
            </a:endParaRPr>
          </a:p>
          <a:p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Why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3600" dirty="0" smtClean="0">
                <a:solidFill>
                  <a:srgbClr val="FF0000"/>
                </a:solidFill>
              </a:rPr>
              <a:t> / float /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str</a:t>
            </a:r>
            <a:r>
              <a:rPr lang="en-US" altLang="zh-CN" sz="3600" dirty="0" smtClean="0">
                <a:solidFill>
                  <a:srgbClr val="FF0000"/>
                </a:solidFill>
              </a:rPr>
              <a:t> is immutable?</a:t>
            </a: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Because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3600" dirty="0" smtClean="0">
                <a:solidFill>
                  <a:srgbClr val="FF0000"/>
                </a:solidFill>
              </a:rPr>
              <a:t> / float /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str</a:t>
            </a:r>
            <a:r>
              <a:rPr lang="en-US" altLang="zh-CN" sz="3600" dirty="0" smtClean="0">
                <a:solidFill>
                  <a:srgbClr val="FF0000"/>
                </a:solidFill>
              </a:rPr>
              <a:t> points to a box.</a:t>
            </a: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You can’t change the value of the box once it is filled.</a:t>
            </a:r>
            <a:endParaRPr lang="en-US" altLang="zh-CN" sz="3600" dirty="0">
              <a:solidFill>
                <a:srgbClr val="FF0000"/>
              </a:solidFill>
            </a:endParaRPr>
          </a:p>
          <a:p>
            <a:endParaRPr lang="en-US" sz="3600" dirty="0" smtClean="0">
              <a:solidFill>
                <a:srgbClr val="FF0000"/>
              </a:solidFill>
            </a:endParaRPr>
          </a:p>
          <a:p>
            <a:endParaRPr lang="en-US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1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6BF6B335-ADA2-4D42-9D50-770DE2B75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038" y="121920"/>
            <a:ext cx="9036512" cy="5262563"/>
          </a:xfrm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0" y="4105275"/>
            <a:ext cx="120700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r is a pointer.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Pointer r points to a list of 3 pointers.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Pointer at slot 0 points to a box which contains value 2.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Pointer at slot </a:t>
            </a:r>
            <a:r>
              <a:rPr lang="en-US" altLang="zh-CN" sz="3600" dirty="0" smtClean="0">
                <a:solidFill>
                  <a:srgbClr val="FF0000"/>
                </a:solidFill>
              </a:rPr>
              <a:t>1 </a:t>
            </a:r>
            <a:r>
              <a:rPr lang="en-US" altLang="zh-CN" sz="3600" dirty="0">
                <a:solidFill>
                  <a:srgbClr val="FF0000"/>
                </a:solidFill>
              </a:rPr>
              <a:t>points to a box which contains value </a:t>
            </a:r>
            <a:r>
              <a:rPr lang="en-US" altLang="zh-CN" sz="3600" dirty="0" smtClean="0">
                <a:solidFill>
                  <a:srgbClr val="FF0000"/>
                </a:solidFill>
              </a:rPr>
              <a:t>4.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Pointer at slot </a:t>
            </a:r>
            <a:r>
              <a:rPr lang="en-US" altLang="zh-CN" sz="3600" dirty="0" smtClean="0">
                <a:solidFill>
                  <a:srgbClr val="FF0000"/>
                </a:solidFill>
              </a:rPr>
              <a:t>2 </a:t>
            </a:r>
            <a:r>
              <a:rPr lang="en-US" altLang="zh-CN" sz="3600" dirty="0">
                <a:solidFill>
                  <a:srgbClr val="FF0000"/>
                </a:solidFill>
              </a:rPr>
              <a:t>points to a box which contains value </a:t>
            </a:r>
            <a:r>
              <a:rPr lang="en-US" altLang="zh-CN" sz="3600" dirty="0" smtClean="0">
                <a:solidFill>
                  <a:srgbClr val="FF0000"/>
                </a:solidFill>
              </a:rPr>
              <a:t>6.</a:t>
            </a:r>
            <a:endParaRPr lang="en-US" altLang="zh-CN" sz="3600" dirty="0">
              <a:solidFill>
                <a:srgbClr val="FF0000"/>
              </a:solidFill>
            </a:endParaRPr>
          </a:p>
          <a:p>
            <a:endParaRPr lang="en-US" sz="3600" dirty="0" smtClean="0">
              <a:solidFill>
                <a:srgbClr val="FF0000"/>
              </a:solidFill>
            </a:endParaRPr>
          </a:p>
          <a:p>
            <a:endParaRPr lang="en-US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30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F95A05A-F28C-42AD-ADF0-0921B9D0F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109" y="226421"/>
            <a:ext cx="9763891" cy="449153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0" y="4534989"/>
            <a:ext cx="12070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You let pointer s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points to the same list of pointers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which pointer r points.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40" y="0"/>
            <a:ext cx="7467600" cy="5105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60959" y="5188963"/>
            <a:ext cx="11173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r and s point to the same list of pointers.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When you change list s, you change list r as well. 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60960" y="1772746"/>
            <a:ext cx="4434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You change pointer </a:t>
            </a:r>
            <a:r>
              <a:rPr lang="en-US" sz="2400" dirty="0" smtClean="0">
                <a:solidFill>
                  <a:srgbClr val="FF0000"/>
                </a:solidFill>
              </a:rPr>
              <a:t>at slot 1 to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point to </a:t>
            </a:r>
            <a:r>
              <a:rPr lang="en-US" sz="2400" dirty="0" smtClean="0">
                <a:solidFill>
                  <a:srgbClr val="FF0000"/>
                </a:solidFill>
              </a:rPr>
              <a:t>a new box which contains 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value </a:t>
            </a:r>
            <a:r>
              <a:rPr lang="en-US" sz="2400" dirty="0" smtClean="0">
                <a:solidFill>
                  <a:srgbClr val="FF0000"/>
                </a:solidFill>
              </a:rPr>
              <a:t>17.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926079" y="729894"/>
            <a:ext cx="2290355" cy="1079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9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200298" y="6527"/>
            <a:ext cx="1207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What happens in </a:t>
            </a:r>
            <a:r>
              <a:rPr lang="en-SG" sz="3600" dirty="0" smtClean="0">
                <a:solidFill>
                  <a:srgbClr val="FF0000"/>
                </a:solidFill>
              </a:rPr>
              <a:t>‘</a:t>
            </a:r>
            <a:r>
              <a:rPr lang="en-US" sz="3600" dirty="0" smtClean="0">
                <a:solidFill>
                  <a:srgbClr val="FF0000"/>
                </a:solidFill>
              </a:rPr>
              <a:t>s = r[:]’ ?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559"/>
            <a:ext cx="12192000" cy="47082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0" y="5228820"/>
            <a:ext cx="12070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solidFill>
                  <a:srgbClr val="FF0000"/>
                </a:solidFill>
              </a:rPr>
              <a:t>Python creates another list of pointers for s.</a:t>
            </a:r>
          </a:p>
          <a:p>
            <a:r>
              <a:rPr lang="en-SG" sz="3600" dirty="0" smtClean="0">
                <a:solidFill>
                  <a:srgbClr val="FF0000"/>
                </a:solidFill>
              </a:rPr>
              <a:t>Python lets those pointers point to the same boxes as r’s pointers point to.</a:t>
            </a:r>
            <a:r>
              <a:rPr lang="en-SG" sz="3600" dirty="0" smtClean="0">
                <a:solidFill>
                  <a:srgbClr val="FF0000"/>
                </a:solidFill>
              </a:rPr>
              <a:t> 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86" y="131036"/>
            <a:ext cx="9915525" cy="47148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104503" y="2607667"/>
            <a:ext cx="98055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Int is IMMUTABLE</a:t>
            </a:r>
            <a:r>
              <a:rPr lang="en-US" sz="3600" dirty="0" smtClean="0">
                <a:solidFill>
                  <a:srgbClr val="FF0000"/>
                </a:solidFill>
              </a:rPr>
              <a:t>!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Python </a:t>
            </a:r>
            <a:r>
              <a:rPr lang="en-US" sz="3600" dirty="0" smtClean="0">
                <a:solidFill>
                  <a:srgbClr val="FF0000"/>
                </a:solidFill>
              </a:rPr>
              <a:t>can NOT </a:t>
            </a:r>
            <a:r>
              <a:rPr lang="en-US" sz="3600" dirty="0">
                <a:solidFill>
                  <a:srgbClr val="FF0000"/>
                </a:solidFill>
              </a:rPr>
              <a:t>change 1000 to </a:t>
            </a:r>
            <a:r>
              <a:rPr lang="en-US" sz="3600" dirty="0" smtClean="0">
                <a:solidFill>
                  <a:srgbClr val="FF0000"/>
                </a:solidFill>
              </a:rPr>
              <a:t>500</a:t>
            </a: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Python can only create a new box, put 500 in it.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Let point X point to the new box.</a:t>
            </a:r>
          </a:p>
          <a:p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Box 1000 becomes trash. Python will throw it away.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8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224518"/>
            <a:ext cx="9248775" cy="46672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121920" y="5211795"/>
            <a:ext cx="1207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Python creates a new pointer y</a:t>
            </a: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Python </a:t>
            </a:r>
            <a:r>
              <a:rPr lang="en-US" sz="3600" dirty="0" smtClean="0">
                <a:solidFill>
                  <a:srgbClr val="FF0000"/>
                </a:solidFill>
              </a:rPr>
              <a:t>let the pointer y points to the same box which x points.</a:t>
            </a:r>
          </a:p>
        </p:txBody>
      </p:sp>
    </p:spTree>
    <p:extLst>
      <p:ext uri="{BB962C8B-B14F-4D97-AF65-F5344CB8AC3E}">
        <p14:creationId xmlns:p14="http://schemas.microsoft.com/office/powerpoint/2010/main" val="375511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68" y="72798"/>
            <a:ext cx="9372600" cy="50577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0" y="513057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When you assign a new value 3000 to variable x</a:t>
            </a: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Python </a:t>
            </a:r>
            <a:r>
              <a:rPr lang="en-US" sz="3600" dirty="0" smtClean="0">
                <a:solidFill>
                  <a:srgbClr val="FF0000"/>
                </a:solidFill>
              </a:rPr>
              <a:t>creates a new box, put 3000 in it. 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This box stands for value 3000. Python let pointer x points to it.</a:t>
            </a:r>
          </a:p>
        </p:txBody>
      </p:sp>
    </p:spTree>
    <p:extLst>
      <p:ext uri="{BB962C8B-B14F-4D97-AF65-F5344CB8AC3E}">
        <p14:creationId xmlns:p14="http://schemas.microsoft.com/office/powerpoint/2010/main" val="1692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21" y="113211"/>
            <a:ext cx="8553450" cy="51720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252548" y="2699248"/>
            <a:ext cx="57456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Remember:</a:t>
            </a:r>
          </a:p>
          <a:p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Variable t is a pointer.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Value 5 is inside a box.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The pointer points to the box.</a:t>
            </a:r>
          </a:p>
        </p:txBody>
      </p:sp>
    </p:spTree>
    <p:extLst>
      <p:ext uri="{BB962C8B-B14F-4D97-AF65-F5344CB8AC3E}">
        <p14:creationId xmlns:p14="http://schemas.microsoft.com/office/powerpoint/2010/main" val="234064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0" y="4122692"/>
            <a:ext cx="12070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For value 2, python creates a box, put 2 in it.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Python does the math, 5 + 2 = 7.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For value 7, Python creates a box, put 7 in it.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Python let pointer t points to it.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Box 5 and box 2 become trash, Python will throw it away.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-103686"/>
            <a:ext cx="106394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226422" y="186418"/>
            <a:ext cx="120700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Int</a:t>
            </a:r>
            <a:r>
              <a:rPr lang="en-US" sz="3600" dirty="0" smtClean="0">
                <a:solidFill>
                  <a:srgbClr val="FF0000"/>
                </a:solidFill>
              </a:rPr>
              <a:t> / float / bool / </a:t>
            </a:r>
            <a:r>
              <a:rPr lang="en-US" sz="3600" dirty="0" err="1" smtClean="0">
                <a:solidFill>
                  <a:srgbClr val="FF0000"/>
                </a:solidFill>
              </a:rPr>
              <a:t>str</a:t>
            </a:r>
            <a:r>
              <a:rPr lang="en-US" sz="3600" dirty="0" smtClean="0">
                <a:solidFill>
                  <a:srgbClr val="FF0000"/>
                </a:solidFill>
              </a:rPr>
              <a:t> are IMMUTABLE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</a:p>
          <a:p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You cannot change the value inside the box which the pointer points.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You can only let the pointer points to a new box.</a:t>
            </a:r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 smtClean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But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List is MUTABLE.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7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10" y="0"/>
            <a:ext cx="9564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30" y="173763"/>
            <a:ext cx="83343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456</Words>
  <Application>Microsoft Office PowerPoint</Application>
  <PresentationFormat>宽屏</PresentationFormat>
  <Paragraphs>61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</dc:creator>
  <cp:lastModifiedBy>tom</cp:lastModifiedBy>
  <cp:revision>20</cp:revision>
  <dcterms:created xsi:type="dcterms:W3CDTF">2021-02-11T15:30:54Z</dcterms:created>
  <dcterms:modified xsi:type="dcterms:W3CDTF">2021-02-14T08:44:34Z</dcterms:modified>
</cp:coreProperties>
</file>