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75" r:id="rId8"/>
    <p:sldId id="277" r:id="rId9"/>
    <p:sldId id="276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4" r:id="rId18"/>
    <p:sldId id="269" r:id="rId19"/>
    <p:sldId id="270" r:id="rId20"/>
    <p:sldId id="271" r:id="rId21"/>
    <p:sldId id="273" r:id="rId22"/>
    <p:sldId id="272" r:id="rId23"/>
    <p:sldId id="278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8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26" y="4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7A7D7-1609-4F0D-9145-57B6D06A46FC}" type="datetimeFigureOut">
              <a:rPr lang="fr-FR" smtClean="0"/>
              <a:t>25/10/2016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9BDF4-383C-4975-B678-B3DB7209DD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6685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7A7D7-1609-4F0D-9145-57B6D06A46FC}" type="datetimeFigureOut">
              <a:rPr lang="fr-FR" smtClean="0"/>
              <a:t>25/10/2016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9BDF4-383C-4975-B678-B3DB7209DD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4875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7A7D7-1609-4F0D-9145-57B6D06A46FC}" type="datetimeFigureOut">
              <a:rPr lang="fr-FR" smtClean="0"/>
              <a:t>25/10/2016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9BDF4-383C-4975-B678-B3DB7209DD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436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7A7D7-1609-4F0D-9145-57B6D06A46FC}" type="datetimeFigureOut">
              <a:rPr lang="fr-FR" smtClean="0"/>
              <a:t>25/10/2016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9BDF4-383C-4975-B678-B3DB7209DD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9006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7A7D7-1609-4F0D-9145-57B6D06A46FC}" type="datetimeFigureOut">
              <a:rPr lang="fr-FR" smtClean="0"/>
              <a:t>25/10/2016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9BDF4-383C-4975-B678-B3DB7209DD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997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7A7D7-1609-4F0D-9145-57B6D06A46FC}" type="datetimeFigureOut">
              <a:rPr lang="fr-FR" smtClean="0"/>
              <a:t>25/10/2016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9BDF4-383C-4975-B678-B3DB7209DD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7032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7A7D7-1609-4F0D-9145-57B6D06A46FC}" type="datetimeFigureOut">
              <a:rPr lang="fr-FR" smtClean="0"/>
              <a:t>25/10/2016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9BDF4-383C-4975-B678-B3DB7209DD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8172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7A7D7-1609-4F0D-9145-57B6D06A46FC}" type="datetimeFigureOut">
              <a:rPr lang="fr-FR" smtClean="0"/>
              <a:t>25/10/2016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9BDF4-383C-4975-B678-B3DB7209DD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7097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7A7D7-1609-4F0D-9145-57B6D06A46FC}" type="datetimeFigureOut">
              <a:rPr lang="fr-FR" smtClean="0"/>
              <a:t>25/10/2016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9BDF4-383C-4975-B678-B3DB7209DD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4535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7A7D7-1609-4F0D-9145-57B6D06A46FC}" type="datetimeFigureOut">
              <a:rPr lang="fr-FR" smtClean="0"/>
              <a:t>25/10/2016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9BDF4-383C-4975-B678-B3DB7209DD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8467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7A7D7-1609-4F0D-9145-57B6D06A46FC}" type="datetimeFigureOut">
              <a:rPr lang="fr-FR" smtClean="0"/>
              <a:t>25/10/2016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9BDF4-383C-4975-B678-B3DB7209DD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6544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7A7D7-1609-4F0D-9145-57B6D06A46FC}" type="datetimeFigureOut">
              <a:rPr lang="fr-FR" smtClean="0"/>
              <a:t>25/10/2016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9BDF4-383C-4975-B678-B3DB7209DD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2414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/>
          <p:cNvSpPr/>
          <p:nvPr/>
        </p:nvSpPr>
        <p:spPr>
          <a:xfrm>
            <a:off x="3203431" y="4012834"/>
            <a:ext cx="1988659" cy="74175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Classe</a:t>
            </a:r>
            <a:br>
              <a:rPr lang="fr-FR" dirty="0"/>
            </a:br>
            <a:r>
              <a:rPr lang="fr-FR" dirty="0" err="1">
                <a:latin typeface="Consolas" panose="020B0609020204030204" pitchFamily="49" charset="0"/>
              </a:rPr>
              <a:t>WeatherApi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7" name="Rectangle : coins arrondis 6"/>
          <p:cNvSpPr/>
          <p:nvPr/>
        </p:nvSpPr>
        <p:spPr>
          <a:xfrm>
            <a:off x="7413073" y="4012834"/>
            <a:ext cx="3919239" cy="74175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dirty="0"/>
              <a:t>https://openweathermap.org/api</a:t>
            </a:r>
          </a:p>
        </p:txBody>
      </p:sp>
      <p:pic>
        <p:nvPicPr>
          <p:cNvPr id="6" name="Image 5" descr="File:Network-server.svg - Wikipedi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61031" y="4105552"/>
            <a:ext cx="556313" cy="556313"/>
          </a:xfrm>
          <a:prstGeom prst="rect">
            <a:avLst/>
          </a:prstGeom>
        </p:spPr>
      </p:pic>
      <p:sp>
        <p:nvSpPr>
          <p:cNvPr id="10" name="Flèche : droite 9"/>
          <p:cNvSpPr/>
          <p:nvPr/>
        </p:nvSpPr>
        <p:spPr>
          <a:xfrm>
            <a:off x="5328517" y="4287794"/>
            <a:ext cx="1962531" cy="204621"/>
          </a:xfrm>
          <a:prstGeom prst="rightArrow">
            <a:avLst/>
          </a:prstGeom>
          <a:ln w="254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 descr="Image vectorielle gratuite: Nuage, Météo, Bleu, Ciel, Jour - Image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742" y="3930971"/>
            <a:ext cx="1239679" cy="730894"/>
          </a:xfrm>
          <a:prstGeom prst="rect">
            <a:avLst/>
          </a:prstGeom>
        </p:spPr>
      </p:pic>
      <p:sp>
        <p:nvSpPr>
          <p:cNvPr id="12" name="Cylindre 11"/>
          <p:cNvSpPr/>
          <p:nvPr/>
        </p:nvSpPr>
        <p:spPr>
          <a:xfrm>
            <a:off x="3203431" y="5485759"/>
            <a:ext cx="776253" cy="1032416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Cache</a:t>
            </a:r>
          </a:p>
        </p:txBody>
      </p:sp>
      <p:grpSp>
        <p:nvGrpSpPr>
          <p:cNvPr id="16" name="Groupe 15"/>
          <p:cNvGrpSpPr/>
          <p:nvPr/>
        </p:nvGrpSpPr>
        <p:grpSpPr>
          <a:xfrm>
            <a:off x="3415298" y="4850548"/>
            <a:ext cx="352518" cy="559623"/>
            <a:chOff x="3621277" y="2672285"/>
            <a:chExt cx="352518" cy="559623"/>
          </a:xfrm>
        </p:grpSpPr>
        <p:sp>
          <p:nvSpPr>
            <p:cNvPr id="14" name="Flèche : droite 13"/>
            <p:cNvSpPr/>
            <p:nvPr/>
          </p:nvSpPr>
          <p:spPr>
            <a:xfrm rot="5400000">
              <a:off x="3671681" y="2929793"/>
              <a:ext cx="399608" cy="204621"/>
            </a:xfrm>
            <a:prstGeom prst="rightArrow">
              <a:avLst/>
            </a:prstGeom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Flèche : droite 14"/>
            <p:cNvSpPr/>
            <p:nvPr/>
          </p:nvSpPr>
          <p:spPr>
            <a:xfrm rot="16200000">
              <a:off x="3533971" y="2759591"/>
              <a:ext cx="379233" cy="204621"/>
            </a:xfrm>
            <a:prstGeom prst="rightArrow">
              <a:avLst/>
            </a:prstGeom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8" name="Flèche : droite 17"/>
          <p:cNvSpPr/>
          <p:nvPr/>
        </p:nvSpPr>
        <p:spPr>
          <a:xfrm rot="5400000">
            <a:off x="4453560" y="4961457"/>
            <a:ext cx="399608" cy="204621"/>
          </a:xfrm>
          <a:prstGeom prst="rightArrow">
            <a:avLst/>
          </a:prstGeom>
          <a:ln w="222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 : carré corné 19"/>
          <p:cNvSpPr/>
          <p:nvPr/>
        </p:nvSpPr>
        <p:spPr>
          <a:xfrm>
            <a:off x="4367203" y="5594105"/>
            <a:ext cx="572322" cy="815723"/>
          </a:xfrm>
          <a:prstGeom prst="foldedCorner">
            <a:avLst>
              <a:gd name="adj" fmla="val 24713"/>
            </a:avLst>
          </a:prstGeom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dirty="0"/>
              <a:t>Logs</a:t>
            </a:r>
          </a:p>
        </p:txBody>
      </p:sp>
      <p:grpSp>
        <p:nvGrpSpPr>
          <p:cNvPr id="25" name="Groupe 24"/>
          <p:cNvGrpSpPr/>
          <p:nvPr/>
        </p:nvGrpSpPr>
        <p:grpSpPr>
          <a:xfrm rot="16200000" flipV="1">
            <a:off x="3530903" y="2922689"/>
            <a:ext cx="1317318" cy="606994"/>
            <a:chOff x="1677496" y="4138361"/>
            <a:chExt cx="1317318" cy="523504"/>
          </a:xfrm>
        </p:grpSpPr>
        <p:sp>
          <p:nvSpPr>
            <p:cNvPr id="21" name="Flèche : droite 20"/>
            <p:cNvSpPr/>
            <p:nvPr/>
          </p:nvSpPr>
          <p:spPr>
            <a:xfrm>
              <a:off x="1677496" y="4138361"/>
              <a:ext cx="1317318" cy="204621"/>
            </a:xfrm>
            <a:prstGeom prst="rightArrow">
              <a:avLst/>
            </a:prstGeom>
            <a:ln w="254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Flèche : droite 21"/>
            <p:cNvSpPr/>
            <p:nvPr/>
          </p:nvSpPr>
          <p:spPr>
            <a:xfrm rot="10800000">
              <a:off x="1677496" y="4457244"/>
              <a:ext cx="1317318" cy="204621"/>
            </a:xfrm>
            <a:prstGeom prst="rightArrow">
              <a:avLst/>
            </a:prstGeom>
            <a:ln w="254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3" name="ZoneTexte 22"/>
          <p:cNvSpPr txBox="1"/>
          <p:nvPr/>
        </p:nvSpPr>
        <p:spPr>
          <a:xfrm>
            <a:off x="4563150" y="2567527"/>
            <a:ext cx="41088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latin typeface="Consolas" panose="020B0609020204030204" pitchFamily="49" charset="0"/>
              </a:rPr>
              <a:t>$</a:t>
            </a:r>
            <a:r>
              <a:rPr lang="fr-FR" sz="1100" dirty="0" err="1">
                <a:latin typeface="Consolas" panose="020B0609020204030204" pitchFamily="49" charset="0"/>
              </a:rPr>
              <a:t>weather</a:t>
            </a:r>
            <a:r>
              <a:rPr lang="fr-FR" sz="1100" dirty="0">
                <a:latin typeface="Consolas" panose="020B0609020204030204" pitchFamily="49" charset="0"/>
              </a:rPr>
              <a:t> = $</a:t>
            </a:r>
            <a:r>
              <a:rPr lang="fr-FR" sz="1100" dirty="0" err="1">
                <a:latin typeface="Consolas" panose="020B0609020204030204" pitchFamily="49" charset="0"/>
              </a:rPr>
              <a:t>weatherApi</a:t>
            </a:r>
            <a:r>
              <a:rPr lang="fr-FR" sz="1100" dirty="0">
                <a:latin typeface="Consolas" panose="020B0609020204030204" pitchFamily="49" charset="0"/>
              </a:rPr>
              <a:t>-&gt;</a:t>
            </a:r>
            <a:r>
              <a:rPr lang="fr-FR" sz="1100" dirty="0" err="1">
                <a:latin typeface="Consolas" panose="020B0609020204030204" pitchFamily="49" charset="0"/>
              </a:rPr>
              <a:t>getWeather</a:t>
            </a:r>
            <a:r>
              <a:rPr lang="fr-FR" sz="1100" dirty="0">
                <a:latin typeface="Consolas" panose="020B0609020204030204" pitchFamily="49" charset="0"/>
              </a:rPr>
              <a:t>(‘Paris’, ‘FR’);</a:t>
            </a:r>
          </a:p>
          <a:p>
            <a:r>
              <a:rPr lang="fr-FR" sz="1100" dirty="0" err="1">
                <a:latin typeface="Consolas" panose="020B0609020204030204" pitchFamily="49" charset="0"/>
              </a:rPr>
              <a:t>echo</a:t>
            </a:r>
            <a:r>
              <a:rPr lang="fr-FR" sz="1100" dirty="0">
                <a:latin typeface="Consolas" panose="020B0609020204030204" pitchFamily="49" charset="0"/>
              </a:rPr>
              <a:t> $</a:t>
            </a:r>
            <a:r>
              <a:rPr lang="fr-FR" sz="1100" dirty="0" err="1">
                <a:latin typeface="Consolas" panose="020B0609020204030204" pitchFamily="49" charset="0"/>
              </a:rPr>
              <a:t>weather</a:t>
            </a:r>
            <a:r>
              <a:rPr lang="fr-FR" sz="1100" dirty="0">
                <a:latin typeface="Consolas" panose="020B0609020204030204" pitchFamily="49" charset="0"/>
              </a:rPr>
              <a:t>-&gt;</a:t>
            </a:r>
            <a:r>
              <a:rPr lang="fr-FR" sz="1100" dirty="0" err="1">
                <a:latin typeface="Consolas" panose="020B0609020204030204" pitchFamily="49" charset="0"/>
              </a:rPr>
              <a:t>getTemperature</a:t>
            </a:r>
            <a:r>
              <a:rPr lang="fr-FR" sz="1100" dirty="0"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952053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459" y="1104053"/>
            <a:ext cx="3790189" cy="5374640"/>
          </a:xfrm>
          <a:prstGeom prst="rect">
            <a:avLst/>
          </a:prstGeom>
        </p:spPr>
      </p:pic>
      <p:sp>
        <p:nvSpPr>
          <p:cNvPr id="8" name="Flèche : droite 7"/>
          <p:cNvSpPr/>
          <p:nvPr/>
        </p:nvSpPr>
        <p:spPr>
          <a:xfrm rot="10800000">
            <a:off x="6261066" y="2729653"/>
            <a:ext cx="287164" cy="1422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6548230" y="2616107"/>
            <a:ext cx="9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Symfony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Flèche : droite 9"/>
          <p:cNvSpPr/>
          <p:nvPr/>
        </p:nvSpPr>
        <p:spPr>
          <a:xfrm rot="10800000">
            <a:off x="6261066" y="3027865"/>
            <a:ext cx="287164" cy="1422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6548230" y="2914319"/>
            <a:ext cx="9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Symfony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Flèche : droite 11"/>
          <p:cNvSpPr/>
          <p:nvPr/>
        </p:nvSpPr>
        <p:spPr>
          <a:xfrm rot="10800000">
            <a:off x="6261066" y="3692207"/>
            <a:ext cx="287164" cy="1422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6548230" y="3578661"/>
            <a:ext cx="1224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Silverstripe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Flèche : droite 15"/>
          <p:cNvSpPr/>
          <p:nvPr/>
        </p:nvSpPr>
        <p:spPr>
          <a:xfrm rot="10800000">
            <a:off x="6261066" y="4009350"/>
            <a:ext cx="287164" cy="1422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6548230" y="3895804"/>
            <a:ext cx="1066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Cake-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php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Flèche : droite 17"/>
          <p:cNvSpPr/>
          <p:nvPr/>
        </p:nvSpPr>
        <p:spPr>
          <a:xfrm rot="10800000">
            <a:off x="6261066" y="4654761"/>
            <a:ext cx="287164" cy="1422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6548230" y="4541215"/>
            <a:ext cx="9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Symfony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Flèche : droite 19"/>
          <p:cNvSpPr/>
          <p:nvPr/>
        </p:nvSpPr>
        <p:spPr>
          <a:xfrm rot="10800000">
            <a:off x="6261066" y="4952973"/>
            <a:ext cx="287164" cy="1422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6548230" y="4839427"/>
            <a:ext cx="84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Laravel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Flèche : droite 21"/>
          <p:cNvSpPr/>
          <p:nvPr/>
        </p:nvSpPr>
        <p:spPr>
          <a:xfrm rot="10800000">
            <a:off x="6261066" y="5271478"/>
            <a:ext cx="287164" cy="1422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6548230" y="5157932"/>
            <a:ext cx="9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Symfony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Flèche : droite 23"/>
          <p:cNvSpPr/>
          <p:nvPr/>
        </p:nvSpPr>
        <p:spPr>
          <a:xfrm rot="10800000">
            <a:off x="6261066" y="5888195"/>
            <a:ext cx="287164" cy="1422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6548230" y="5774649"/>
            <a:ext cx="856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Contao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Flèche : droite 25"/>
          <p:cNvSpPr/>
          <p:nvPr/>
        </p:nvSpPr>
        <p:spPr>
          <a:xfrm rot="10800000">
            <a:off x="6261066" y="6216986"/>
            <a:ext cx="287164" cy="1422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6548230" y="6103440"/>
            <a:ext cx="84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Laravel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785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 : coins arrondis 18"/>
          <p:cNvSpPr/>
          <p:nvPr/>
        </p:nvSpPr>
        <p:spPr>
          <a:xfrm>
            <a:off x="2698750" y="2241550"/>
            <a:ext cx="6394450" cy="2787650"/>
          </a:xfrm>
          <a:prstGeom prst="roundRect">
            <a:avLst>
              <a:gd name="adj" fmla="val 20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err="1"/>
              <a:t>CompositeContainer</a:t>
            </a:r>
            <a:r>
              <a:rPr lang="fr-FR" sz="1400" dirty="0"/>
              <a:t> (</a:t>
            </a:r>
            <a:r>
              <a:rPr lang="fr-FR" sz="1400" dirty="0" err="1"/>
              <a:t>aka</a:t>
            </a:r>
            <a:r>
              <a:rPr lang="fr-FR" sz="1400" dirty="0"/>
              <a:t> </a:t>
            </a:r>
            <a:r>
              <a:rPr lang="fr-FR" sz="1400" i="1" dirty="0" err="1"/>
              <a:t>root</a:t>
            </a:r>
            <a:r>
              <a:rPr lang="fr-FR" sz="1400" i="1" dirty="0"/>
              <a:t> container</a:t>
            </a:r>
            <a:r>
              <a:rPr lang="fr-FR" sz="1400" dirty="0"/>
              <a:t>)</a:t>
            </a:r>
          </a:p>
        </p:txBody>
      </p:sp>
      <p:sp>
        <p:nvSpPr>
          <p:cNvPr id="4" name="Rectangle : coins arrondis 3"/>
          <p:cNvSpPr/>
          <p:nvPr/>
        </p:nvSpPr>
        <p:spPr>
          <a:xfrm>
            <a:off x="2895600" y="2682240"/>
            <a:ext cx="1874520" cy="2133600"/>
          </a:xfrm>
          <a:prstGeom prst="roundRect">
            <a:avLst>
              <a:gd name="adj" fmla="val 573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err="1"/>
              <a:t>MyAppContainer</a:t>
            </a:r>
            <a:endParaRPr lang="fr-FR" sz="1400" dirty="0"/>
          </a:p>
        </p:txBody>
      </p:sp>
      <p:sp>
        <p:nvSpPr>
          <p:cNvPr id="5" name="Rectangle : coins arrondis 4"/>
          <p:cNvSpPr/>
          <p:nvPr/>
        </p:nvSpPr>
        <p:spPr>
          <a:xfrm>
            <a:off x="4953000" y="2682240"/>
            <a:ext cx="1874520" cy="2133600"/>
          </a:xfrm>
          <a:prstGeom prst="roundRect">
            <a:avLst>
              <a:gd name="adj" fmla="val 573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err="1"/>
              <a:t>WeatherApiContainer</a:t>
            </a:r>
            <a:endParaRPr lang="fr-FR" sz="1400" dirty="0"/>
          </a:p>
        </p:txBody>
      </p:sp>
      <p:sp>
        <p:nvSpPr>
          <p:cNvPr id="6" name="Rectangle : coins arrondis 5"/>
          <p:cNvSpPr/>
          <p:nvPr/>
        </p:nvSpPr>
        <p:spPr>
          <a:xfrm>
            <a:off x="7010400" y="2682240"/>
            <a:ext cx="1874520" cy="2133600"/>
          </a:xfrm>
          <a:prstGeom prst="roundRect">
            <a:avLst>
              <a:gd name="adj" fmla="val 573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err="1"/>
              <a:t>YetAnotherContainer</a:t>
            </a:r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r>
              <a:rPr lang="fr-FR" sz="1400" dirty="0"/>
              <a:t>…</a:t>
            </a:r>
          </a:p>
        </p:txBody>
      </p:sp>
      <p:sp>
        <p:nvSpPr>
          <p:cNvPr id="7" name="Rectangle : coins arrondis 6"/>
          <p:cNvSpPr/>
          <p:nvPr/>
        </p:nvSpPr>
        <p:spPr>
          <a:xfrm>
            <a:off x="5067300" y="3078480"/>
            <a:ext cx="1295400" cy="350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latin typeface="Consolas" panose="020B0609020204030204" pitchFamily="49" charset="0"/>
              </a:rPr>
              <a:t>WeatherApi</a:t>
            </a:r>
            <a:endParaRPr lang="fr-FR" sz="1200" dirty="0">
              <a:latin typeface="Consolas" panose="020B0609020204030204" pitchFamily="49" charset="0"/>
            </a:endParaRPr>
          </a:p>
        </p:txBody>
      </p:sp>
      <p:sp>
        <p:nvSpPr>
          <p:cNvPr id="8" name="Rectangle : coins arrondis 7"/>
          <p:cNvSpPr/>
          <p:nvPr/>
        </p:nvSpPr>
        <p:spPr>
          <a:xfrm>
            <a:off x="5326380" y="3573780"/>
            <a:ext cx="1295400" cy="350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latin typeface="Consolas" panose="020B0609020204030204" pitchFamily="49" charset="0"/>
              </a:rPr>
              <a:t>Cache</a:t>
            </a:r>
          </a:p>
        </p:txBody>
      </p:sp>
      <p:sp>
        <p:nvSpPr>
          <p:cNvPr id="9" name="Rectangle : coins arrondis 8"/>
          <p:cNvSpPr/>
          <p:nvPr/>
        </p:nvSpPr>
        <p:spPr>
          <a:xfrm>
            <a:off x="5326380" y="3970020"/>
            <a:ext cx="1295400" cy="350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latin typeface="Consolas" panose="020B0609020204030204" pitchFamily="49" charset="0"/>
              </a:rPr>
              <a:t>Log</a:t>
            </a:r>
          </a:p>
        </p:txBody>
      </p:sp>
      <p:sp>
        <p:nvSpPr>
          <p:cNvPr id="10" name="Rectangle : coins arrondis 9"/>
          <p:cNvSpPr/>
          <p:nvPr/>
        </p:nvSpPr>
        <p:spPr>
          <a:xfrm>
            <a:off x="5326380" y="4366260"/>
            <a:ext cx="1295400" cy="350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latin typeface="Consolas" panose="020B0609020204030204" pitchFamily="49" charset="0"/>
              </a:rPr>
              <a:t>HTTPClient</a:t>
            </a:r>
            <a:endParaRPr lang="fr-FR" sz="1200" dirty="0">
              <a:latin typeface="Consolas" panose="020B0609020204030204" pitchFamily="49" charset="0"/>
            </a:endParaRPr>
          </a:p>
        </p:txBody>
      </p:sp>
      <p:cxnSp>
        <p:nvCxnSpPr>
          <p:cNvPr id="12" name="Connecteur : en angle 11"/>
          <p:cNvCxnSpPr>
            <a:endCxn id="8" idx="1"/>
          </p:cNvCxnSpPr>
          <p:nvPr/>
        </p:nvCxnSpPr>
        <p:spPr>
          <a:xfrm rot="16200000" flipH="1">
            <a:off x="5113020" y="3535680"/>
            <a:ext cx="320040" cy="10668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 : en angle 12"/>
          <p:cNvCxnSpPr>
            <a:endCxn id="9" idx="1"/>
          </p:cNvCxnSpPr>
          <p:nvPr/>
        </p:nvCxnSpPr>
        <p:spPr>
          <a:xfrm rot="16200000" flipH="1">
            <a:off x="4914899" y="3733799"/>
            <a:ext cx="716282" cy="10667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 : en angle 15"/>
          <p:cNvCxnSpPr>
            <a:endCxn id="10" idx="1"/>
          </p:cNvCxnSpPr>
          <p:nvPr/>
        </p:nvCxnSpPr>
        <p:spPr>
          <a:xfrm rot="16200000" flipH="1">
            <a:off x="4716780" y="3931920"/>
            <a:ext cx="1112522" cy="10667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endCxn id="19" idx="0"/>
          </p:cNvCxnSpPr>
          <p:nvPr/>
        </p:nvCxnSpPr>
        <p:spPr>
          <a:xfrm flipH="1">
            <a:off x="5895975" y="1747520"/>
            <a:ext cx="12148" cy="4940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5890260" y="1774613"/>
            <a:ext cx="26484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nsolas" panose="020B0609020204030204" pitchFamily="49" charset="0"/>
              </a:rPr>
              <a:t>$container-&gt;</a:t>
            </a:r>
            <a:r>
              <a:rPr lang="fr-FR" sz="1200" dirty="0" err="1">
                <a:latin typeface="Consolas" panose="020B0609020204030204" pitchFamily="49" charset="0"/>
              </a:rPr>
              <a:t>get</a:t>
            </a:r>
            <a:r>
              <a:rPr lang="fr-FR" sz="1200" dirty="0">
                <a:latin typeface="Consolas" panose="020B0609020204030204" pitchFamily="49" charset="0"/>
              </a:rPr>
              <a:t>(‘</a:t>
            </a:r>
            <a:r>
              <a:rPr lang="fr-FR" sz="1200" dirty="0" err="1">
                <a:latin typeface="Consolas" panose="020B0609020204030204" pitchFamily="49" charset="0"/>
              </a:rPr>
              <a:t>WeatherApi</a:t>
            </a:r>
            <a:r>
              <a:rPr lang="fr-FR" sz="1200" dirty="0">
                <a:latin typeface="Consolas" panose="020B0609020204030204" pitchFamily="49" charset="0"/>
              </a:rPr>
              <a:t>’)</a:t>
            </a:r>
          </a:p>
        </p:txBody>
      </p:sp>
    </p:spTree>
    <p:extLst>
      <p:ext uri="{BB962C8B-B14F-4D97-AF65-F5344CB8AC3E}">
        <p14:creationId xmlns:p14="http://schemas.microsoft.com/office/powerpoint/2010/main" val="911223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 : coins arrondis 18"/>
          <p:cNvSpPr/>
          <p:nvPr/>
        </p:nvSpPr>
        <p:spPr>
          <a:xfrm>
            <a:off x="2698750" y="2241550"/>
            <a:ext cx="6394450" cy="2787650"/>
          </a:xfrm>
          <a:prstGeom prst="roundRect">
            <a:avLst>
              <a:gd name="adj" fmla="val 20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err="1"/>
              <a:t>CompositeContainer</a:t>
            </a:r>
            <a:r>
              <a:rPr lang="fr-FR" sz="1400" dirty="0"/>
              <a:t> (</a:t>
            </a:r>
            <a:r>
              <a:rPr lang="fr-FR" sz="1400" dirty="0" err="1"/>
              <a:t>aka</a:t>
            </a:r>
            <a:r>
              <a:rPr lang="fr-FR" sz="1400" dirty="0"/>
              <a:t> </a:t>
            </a:r>
            <a:r>
              <a:rPr lang="fr-FR" sz="1400" i="1" dirty="0" err="1"/>
              <a:t>root</a:t>
            </a:r>
            <a:r>
              <a:rPr lang="fr-FR" sz="1400" i="1" dirty="0"/>
              <a:t> container</a:t>
            </a:r>
            <a:r>
              <a:rPr lang="fr-FR" sz="1400" dirty="0"/>
              <a:t>)</a:t>
            </a:r>
          </a:p>
        </p:txBody>
      </p:sp>
      <p:sp>
        <p:nvSpPr>
          <p:cNvPr id="4" name="Rectangle : coins arrondis 3"/>
          <p:cNvSpPr/>
          <p:nvPr/>
        </p:nvSpPr>
        <p:spPr>
          <a:xfrm>
            <a:off x="2895600" y="2682240"/>
            <a:ext cx="1874520" cy="2133600"/>
          </a:xfrm>
          <a:prstGeom prst="roundRect">
            <a:avLst>
              <a:gd name="adj" fmla="val 573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err="1"/>
              <a:t>MyAppContainer</a:t>
            </a:r>
            <a:endParaRPr lang="fr-FR" sz="1400" dirty="0"/>
          </a:p>
        </p:txBody>
      </p:sp>
      <p:sp>
        <p:nvSpPr>
          <p:cNvPr id="5" name="Rectangle : coins arrondis 4"/>
          <p:cNvSpPr/>
          <p:nvPr/>
        </p:nvSpPr>
        <p:spPr>
          <a:xfrm>
            <a:off x="4953000" y="2682240"/>
            <a:ext cx="1874520" cy="2133600"/>
          </a:xfrm>
          <a:prstGeom prst="roundRect">
            <a:avLst>
              <a:gd name="adj" fmla="val 573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err="1"/>
              <a:t>WeatherApiContainer</a:t>
            </a:r>
            <a:endParaRPr lang="fr-FR" sz="1400" dirty="0"/>
          </a:p>
        </p:txBody>
      </p:sp>
      <p:sp>
        <p:nvSpPr>
          <p:cNvPr id="6" name="Rectangle : coins arrondis 5"/>
          <p:cNvSpPr/>
          <p:nvPr/>
        </p:nvSpPr>
        <p:spPr>
          <a:xfrm>
            <a:off x="7010400" y="2682240"/>
            <a:ext cx="1874520" cy="2133600"/>
          </a:xfrm>
          <a:prstGeom prst="roundRect">
            <a:avLst>
              <a:gd name="adj" fmla="val 573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err="1"/>
              <a:t>YetAnotherContainer</a:t>
            </a:r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r>
              <a:rPr lang="fr-FR" sz="1400" dirty="0"/>
              <a:t>…</a:t>
            </a:r>
          </a:p>
        </p:txBody>
      </p:sp>
      <p:sp>
        <p:nvSpPr>
          <p:cNvPr id="7" name="Rectangle : coins arrondis 6"/>
          <p:cNvSpPr/>
          <p:nvPr/>
        </p:nvSpPr>
        <p:spPr>
          <a:xfrm>
            <a:off x="5067300" y="3078480"/>
            <a:ext cx="1295400" cy="350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latin typeface="Consolas" panose="020B0609020204030204" pitchFamily="49" charset="0"/>
              </a:rPr>
              <a:t>WeatherApi</a:t>
            </a:r>
            <a:endParaRPr lang="fr-FR" sz="1200" dirty="0">
              <a:latin typeface="Consolas" panose="020B0609020204030204" pitchFamily="49" charset="0"/>
            </a:endParaRPr>
          </a:p>
        </p:txBody>
      </p:sp>
      <p:sp>
        <p:nvSpPr>
          <p:cNvPr id="8" name="Rectangle : coins arrondis 7"/>
          <p:cNvSpPr/>
          <p:nvPr/>
        </p:nvSpPr>
        <p:spPr>
          <a:xfrm>
            <a:off x="3192780" y="3126740"/>
            <a:ext cx="1295400" cy="350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latin typeface="Consolas" panose="020B0609020204030204" pitchFamily="49" charset="0"/>
              </a:rPr>
              <a:t>Cache</a:t>
            </a:r>
          </a:p>
        </p:txBody>
      </p:sp>
      <p:sp>
        <p:nvSpPr>
          <p:cNvPr id="9" name="Rectangle : coins arrondis 8"/>
          <p:cNvSpPr/>
          <p:nvPr/>
        </p:nvSpPr>
        <p:spPr>
          <a:xfrm>
            <a:off x="3192781" y="3550919"/>
            <a:ext cx="1295400" cy="350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latin typeface="Consolas" panose="020B0609020204030204" pitchFamily="49" charset="0"/>
              </a:rPr>
              <a:t>Log</a:t>
            </a:r>
          </a:p>
        </p:txBody>
      </p:sp>
      <p:sp>
        <p:nvSpPr>
          <p:cNvPr id="10" name="Rectangle : coins arrondis 9"/>
          <p:cNvSpPr/>
          <p:nvPr/>
        </p:nvSpPr>
        <p:spPr>
          <a:xfrm>
            <a:off x="3192780" y="3991609"/>
            <a:ext cx="1295400" cy="350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latin typeface="Consolas" panose="020B0609020204030204" pitchFamily="49" charset="0"/>
              </a:rPr>
              <a:t>HTTPClient</a:t>
            </a:r>
            <a:endParaRPr lang="fr-FR" sz="1200" dirty="0">
              <a:latin typeface="Consolas" panose="020B0609020204030204" pitchFamily="49" charset="0"/>
            </a:endParaRPr>
          </a:p>
        </p:txBody>
      </p:sp>
      <p:cxnSp>
        <p:nvCxnSpPr>
          <p:cNvPr id="21" name="Connecteur droit avec flèche 20"/>
          <p:cNvCxnSpPr>
            <a:endCxn id="19" idx="0"/>
          </p:cNvCxnSpPr>
          <p:nvPr/>
        </p:nvCxnSpPr>
        <p:spPr>
          <a:xfrm flipH="1">
            <a:off x="5895975" y="1747520"/>
            <a:ext cx="12148" cy="4940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5890260" y="1774613"/>
            <a:ext cx="26484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nsolas" panose="020B0609020204030204" pitchFamily="49" charset="0"/>
              </a:rPr>
              <a:t>$container-&gt;</a:t>
            </a:r>
            <a:r>
              <a:rPr lang="fr-FR" sz="1200" dirty="0" err="1">
                <a:latin typeface="Consolas" panose="020B0609020204030204" pitchFamily="49" charset="0"/>
              </a:rPr>
              <a:t>get</a:t>
            </a:r>
            <a:r>
              <a:rPr lang="fr-FR" sz="1200" dirty="0">
                <a:latin typeface="Consolas" panose="020B0609020204030204" pitchFamily="49" charset="0"/>
              </a:rPr>
              <a:t>(‘</a:t>
            </a:r>
            <a:r>
              <a:rPr lang="fr-FR" sz="1200" dirty="0" err="1">
                <a:latin typeface="Consolas" panose="020B0609020204030204" pitchFamily="49" charset="0"/>
              </a:rPr>
              <a:t>WeatherApi</a:t>
            </a:r>
            <a:r>
              <a:rPr lang="fr-FR" sz="1200" dirty="0">
                <a:latin typeface="Consolas" panose="020B0609020204030204" pitchFamily="49" charset="0"/>
              </a:rPr>
              <a:t>’)</a:t>
            </a:r>
          </a:p>
        </p:txBody>
      </p:sp>
      <p:cxnSp>
        <p:nvCxnSpPr>
          <p:cNvPr id="15" name="Connecteur : en angle 14"/>
          <p:cNvCxnSpPr/>
          <p:nvPr/>
        </p:nvCxnSpPr>
        <p:spPr>
          <a:xfrm rot="16200000" flipH="1">
            <a:off x="4894581" y="3718560"/>
            <a:ext cx="716282" cy="10667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5327511" y="3952478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C000"/>
                </a:solidFill>
              </a:rPr>
              <a:t>???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5199382" y="3566964"/>
            <a:ext cx="114326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>
                <a:solidFill>
                  <a:schemeClr val="bg1"/>
                </a:solidFill>
                <a:latin typeface="Consolas" panose="020B0609020204030204" pitchFamily="49" charset="0"/>
              </a:rPr>
              <a:t>$container-&gt;</a:t>
            </a:r>
            <a:br>
              <a:rPr lang="fr-FR" sz="105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fr-FR" sz="1050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fr-FR" sz="1050" dirty="0" err="1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fr-FR" sz="1050" dirty="0">
                <a:solidFill>
                  <a:schemeClr val="bg1"/>
                </a:solidFill>
                <a:latin typeface="Consolas" panose="020B0609020204030204" pitchFamily="49" charset="0"/>
              </a:rPr>
              <a:t>(‘Log’)</a:t>
            </a:r>
          </a:p>
        </p:txBody>
      </p:sp>
    </p:spTree>
    <p:extLst>
      <p:ext uri="{BB962C8B-B14F-4D97-AF65-F5344CB8AC3E}">
        <p14:creationId xmlns:p14="http://schemas.microsoft.com/office/powerpoint/2010/main" val="1013485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 : coins arrondis 18"/>
          <p:cNvSpPr/>
          <p:nvPr/>
        </p:nvSpPr>
        <p:spPr>
          <a:xfrm>
            <a:off x="2698750" y="2241550"/>
            <a:ext cx="6394450" cy="2787650"/>
          </a:xfrm>
          <a:prstGeom prst="roundRect">
            <a:avLst>
              <a:gd name="adj" fmla="val 20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err="1"/>
              <a:t>CompositeContainer</a:t>
            </a:r>
            <a:r>
              <a:rPr lang="fr-FR" sz="1400" dirty="0"/>
              <a:t> (</a:t>
            </a:r>
            <a:r>
              <a:rPr lang="fr-FR" sz="1400" dirty="0" err="1"/>
              <a:t>aka</a:t>
            </a:r>
            <a:r>
              <a:rPr lang="fr-FR" sz="1400" dirty="0"/>
              <a:t> </a:t>
            </a:r>
            <a:r>
              <a:rPr lang="fr-FR" sz="1400" i="1" dirty="0" err="1"/>
              <a:t>root</a:t>
            </a:r>
            <a:r>
              <a:rPr lang="fr-FR" sz="1400" i="1" dirty="0"/>
              <a:t> container</a:t>
            </a:r>
            <a:r>
              <a:rPr lang="fr-FR" sz="1400" dirty="0"/>
              <a:t>)</a:t>
            </a:r>
          </a:p>
        </p:txBody>
      </p:sp>
      <p:sp>
        <p:nvSpPr>
          <p:cNvPr id="4" name="Rectangle : coins arrondis 3"/>
          <p:cNvSpPr/>
          <p:nvPr/>
        </p:nvSpPr>
        <p:spPr>
          <a:xfrm>
            <a:off x="2895600" y="2682240"/>
            <a:ext cx="1874520" cy="2133600"/>
          </a:xfrm>
          <a:prstGeom prst="roundRect">
            <a:avLst>
              <a:gd name="adj" fmla="val 573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err="1"/>
              <a:t>MyAppContainer</a:t>
            </a:r>
            <a:endParaRPr lang="fr-FR" sz="1400" dirty="0"/>
          </a:p>
        </p:txBody>
      </p:sp>
      <p:sp>
        <p:nvSpPr>
          <p:cNvPr id="5" name="Rectangle : coins arrondis 4"/>
          <p:cNvSpPr/>
          <p:nvPr/>
        </p:nvSpPr>
        <p:spPr>
          <a:xfrm>
            <a:off x="4953000" y="2682240"/>
            <a:ext cx="1874520" cy="2133600"/>
          </a:xfrm>
          <a:prstGeom prst="roundRect">
            <a:avLst>
              <a:gd name="adj" fmla="val 573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err="1"/>
              <a:t>WeatherApiContainer</a:t>
            </a:r>
            <a:endParaRPr lang="fr-FR" sz="1400" dirty="0"/>
          </a:p>
        </p:txBody>
      </p:sp>
      <p:sp>
        <p:nvSpPr>
          <p:cNvPr id="6" name="Rectangle : coins arrondis 5"/>
          <p:cNvSpPr/>
          <p:nvPr/>
        </p:nvSpPr>
        <p:spPr>
          <a:xfrm>
            <a:off x="7010400" y="2682240"/>
            <a:ext cx="1874520" cy="2133600"/>
          </a:xfrm>
          <a:prstGeom prst="roundRect">
            <a:avLst>
              <a:gd name="adj" fmla="val 573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err="1"/>
              <a:t>YetAnotherContainer</a:t>
            </a:r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r>
              <a:rPr lang="fr-FR" sz="1400" dirty="0"/>
              <a:t>…</a:t>
            </a:r>
          </a:p>
        </p:txBody>
      </p:sp>
      <p:sp>
        <p:nvSpPr>
          <p:cNvPr id="7" name="Rectangle : coins arrondis 6"/>
          <p:cNvSpPr/>
          <p:nvPr/>
        </p:nvSpPr>
        <p:spPr>
          <a:xfrm>
            <a:off x="5067300" y="3078480"/>
            <a:ext cx="1295400" cy="350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latin typeface="Consolas" panose="020B0609020204030204" pitchFamily="49" charset="0"/>
              </a:rPr>
              <a:t>WeatherApi</a:t>
            </a:r>
            <a:endParaRPr lang="fr-FR" sz="1200" dirty="0">
              <a:latin typeface="Consolas" panose="020B0609020204030204" pitchFamily="49" charset="0"/>
            </a:endParaRPr>
          </a:p>
        </p:txBody>
      </p:sp>
      <p:sp>
        <p:nvSpPr>
          <p:cNvPr id="8" name="Rectangle : coins arrondis 7"/>
          <p:cNvSpPr/>
          <p:nvPr/>
        </p:nvSpPr>
        <p:spPr>
          <a:xfrm>
            <a:off x="3192780" y="3126740"/>
            <a:ext cx="1295400" cy="350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latin typeface="Consolas" panose="020B0609020204030204" pitchFamily="49" charset="0"/>
              </a:rPr>
              <a:t>Cache</a:t>
            </a:r>
          </a:p>
        </p:txBody>
      </p:sp>
      <p:sp>
        <p:nvSpPr>
          <p:cNvPr id="9" name="Rectangle : coins arrondis 8"/>
          <p:cNvSpPr/>
          <p:nvPr/>
        </p:nvSpPr>
        <p:spPr>
          <a:xfrm>
            <a:off x="3192781" y="3550919"/>
            <a:ext cx="1295400" cy="350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latin typeface="Consolas" panose="020B0609020204030204" pitchFamily="49" charset="0"/>
              </a:rPr>
              <a:t>Log</a:t>
            </a:r>
          </a:p>
        </p:txBody>
      </p:sp>
      <p:sp>
        <p:nvSpPr>
          <p:cNvPr id="10" name="Rectangle : coins arrondis 9"/>
          <p:cNvSpPr/>
          <p:nvPr/>
        </p:nvSpPr>
        <p:spPr>
          <a:xfrm>
            <a:off x="3192780" y="3991609"/>
            <a:ext cx="1295400" cy="350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latin typeface="Consolas" panose="020B0609020204030204" pitchFamily="49" charset="0"/>
              </a:rPr>
              <a:t>HTTPClient</a:t>
            </a:r>
            <a:endParaRPr lang="fr-FR" sz="1200" dirty="0">
              <a:latin typeface="Consolas" panose="020B0609020204030204" pitchFamily="49" charset="0"/>
            </a:endParaRPr>
          </a:p>
        </p:txBody>
      </p:sp>
      <p:cxnSp>
        <p:nvCxnSpPr>
          <p:cNvPr id="21" name="Connecteur droit avec flèche 20"/>
          <p:cNvCxnSpPr>
            <a:endCxn id="19" idx="0"/>
          </p:cNvCxnSpPr>
          <p:nvPr/>
        </p:nvCxnSpPr>
        <p:spPr>
          <a:xfrm flipH="1">
            <a:off x="5895975" y="1747520"/>
            <a:ext cx="12148" cy="4940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5890260" y="1774613"/>
            <a:ext cx="26484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nsolas" panose="020B0609020204030204" pitchFamily="49" charset="0"/>
              </a:rPr>
              <a:t>$container-&gt;</a:t>
            </a:r>
            <a:r>
              <a:rPr lang="fr-FR" sz="1200" dirty="0" err="1">
                <a:latin typeface="Consolas" panose="020B0609020204030204" pitchFamily="49" charset="0"/>
              </a:rPr>
              <a:t>get</a:t>
            </a:r>
            <a:r>
              <a:rPr lang="fr-FR" sz="1200" dirty="0">
                <a:latin typeface="Consolas" panose="020B0609020204030204" pitchFamily="49" charset="0"/>
              </a:rPr>
              <a:t>(‘</a:t>
            </a:r>
            <a:r>
              <a:rPr lang="fr-FR" sz="1200" dirty="0" err="1">
                <a:latin typeface="Consolas" panose="020B0609020204030204" pitchFamily="49" charset="0"/>
              </a:rPr>
              <a:t>WeatherApi</a:t>
            </a:r>
            <a:r>
              <a:rPr lang="fr-FR" sz="1200" dirty="0">
                <a:latin typeface="Consolas" panose="020B0609020204030204" pitchFamily="49" charset="0"/>
              </a:rPr>
              <a:t>’)</a:t>
            </a:r>
          </a:p>
        </p:txBody>
      </p:sp>
      <p:cxnSp>
        <p:nvCxnSpPr>
          <p:cNvPr id="15" name="Connecteur : en angle 14"/>
          <p:cNvCxnSpPr/>
          <p:nvPr/>
        </p:nvCxnSpPr>
        <p:spPr>
          <a:xfrm rot="16200000" flipH="1">
            <a:off x="4894581" y="3718560"/>
            <a:ext cx="716282" cy="10667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5327511" y="3952478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???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5199382" y="3566964"/>
            <a:ext cx="165942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  <a:r>
              <a:rPr lang="fr-FR" sz="1050" dirty="0" err="1">
                <a:solidFill>
                  <a:schemeClr val="bg1"/>
                </a:solidFill>
                <a:latin typeface="Consolas" panose="020B0609020204030204" pitchFamily="49" charset="0"/>
              </a:rPr>
              <a:t>weatherApiContainer</a:t>
            </a:r>
            <a:br>
              <a:rPr lang="fr-FR" sz="105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fr-FR" sz="1050" dirty="0">
                <a:solidFill>
                  <a:schemeClr val="bg1"/>
                </a:solidFill>
                <a:latin typeface="Consolas" panose="020B0609020204030204" pitchFamily="49" charset="0"/>
              </a:rPr>
              <a:t>   -&gt;</a:t>
            </a:r>
            <a:r>
              <a:rPr lang="fr-FR" sz="1050" dirty="0" err="1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fr-FR" sz="1050" dirty="0">
                <a:solidFill>
                  <a:schemeClr val="bg1"/>
                </a:solidFill>
                <a:latin typeface="Consolas" panose="020B0609020204030204" pitchFamily="49" charset="0"/>
              </a:rPr>
              <a:t>(‘Log’)</a:t>
            </a:r>
          </a:p>
        </p:txBody>
      </p:sp>
    </p:spTree>
    <p:extLst>
      <p:ext uri="{BB962C8B-B14F-4D97-AF65-F5344CB8AC3E}">
        <p14:creationId xmlns:p14="http://schemas.microsoft.com/office/powerpoint/2010/main" val="859664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 : coins arrondis 18"/>
          <p:cNvSpPr/>
          <p:nvPr/>
        </p:nvSpPr>
        <p:spPr>
          <a:xfrm>
            <a:off x="2698750" y="2241550"/>
            <a:ext cx="6394450" cy="2787650"/>
          </a:xfrm>
          <a:prstGeom prst="roundRect">
            <a:avLst>
              <a:gd name="adj" fmla="val 20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err="1"/>
              <a:t>CompositeContainer</a:t>
            </a:r>
            <a:r>
              <a:rPr lang="fr-FR" sz="1400" dirty="0"/>
              <a:t> (</a:t>
            </a:r>
            <a:r>
              <a:rPr lang="fr-FR" sz="1400" dirty="0" err="1"/>
              <a:t>aka</a:t>
            </a:r>
            <a:r>
              <a:rPr lang="fr-FR" sz="1400" dirty="0"/>
              <a:t> </a:t>
            </a:r>
            <a:r>
              <a:rPr lang="fr-FR" sz="1400" i="1" dirty="0" err="1"/>
              <a:t>root</a:t>
            </a:r>
            <a:r>
              <a:rPr lang="fr-FR" sz="1400" i="1" dirty="0"/>
              <a:t> container</a:t>
            </a:r>
            <a:r>
              <a:rPr lang="fr-FR" sz="1400" dirty="0"/>
              <a:t>)</a:t>
            </a:r>
          </a:p>
        </p:txBody>
      </p:sp>
      <p:sp>
        <p:nvSpPr>
          <p:cNvPr id="4" name="Rectangle : coins arrondis 3"/>
          <p:cNvSpPr/>
          <p:nvPr/>
        </p:nvSpPr>
        <p:spPr>
          <a:xfrm>
            <a:off x="2895600" y="2682240"/>
            <a:ext cx="1874520" cy="2133600"/>
          </a:xfrm>
          <a:prstGeom prst="roundRect">
            <a:avLst>
              <a:gd name="adj" fmla="val 573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err="1"/>
              <a:t>MyAppContainer</a:t>
            </a:r>
            <a:endParaRPr lang="fr-FR" sz="1400" dirty="0"/>
          </a:p>
        </p:txBody>
      </p:sp>
      <p:sp>
        <p:nvSpPr>
          <p:cNvPr id="5" name="Rectangle : coins arrondis 4"/>
          <p:cNvSpPr/>
          <p:nvPr/>
        </p:nvSpPr>
        <p:spPr>
          <a:xfrm>
            <a:off x="4953000" y="2682240"/>
            <a:ext cx="1874520" cy="2133600"/>
          </a:xfrm>
          <a:prstGeom prst="roundRect">
            <a:avLst>
              <a:gd name="adj" fmla="val 573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err="1"/>
              <a:t>WeatherApiContainer</a:t>
            </a:r>
            <a:endParaRPr lang="fr-FR" sz="1400" dirty="0"/>
          </a:p>
        </p:txBody>
      </p:sp>
      <p:sp>
        <p:nvSpPr>
          <p:cNvPr id="6" name="Rectangle : coins arrondis 5"/>
          <p:cNvSpPr/>
          <p:nvPr/>
        </p:nvSpPr>
        <p:spPr>
          <a:xfrm>
            <a:off x="7010400" y="2682240"/>
            <a:ext cx="1874520" cy="2133600"/>
          </a:xfrm>
          <a:prstGeom prst="roundRect">
            <a:avLst>
              <a:gd name="adj" fmla="val 573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err="1"/>
              <a:t>YetAnotherContainer</a:t>
            </a:r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r>
              <a:rPr lang="fr-FR" sz="1400" dirty="0"/>
              <a:t>…</a:t>
            </a:r>
          </a:p>
        </p:txBody>
      </p:sp>
      <p:sp>
        <p:nvSpPr>
          <p:cNvPr id="7" name="Rectangle : coins arrondis 6"/>
          <p:cNvSpPr/>
          <p:nvPr/>
        </p:nvSpPr>
        <p:spPr>
          <a:xfrm>
            <a:off x="5067300" y="3078480"/>
            <a:ext cx="1295400" cy="350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latin typeface="Consolas" panose="020B0609020204030204" pitchFamily="49" charset="0"/>
              </a:rPr>
              <a:t>WeatherApi</a:t>
            </a:r>
            <a:endParaRPr lang="fr-FR" sz="1200" dirty="0">
              <a:latin typeface="Consolas" panose="020B0609020204030204" pitchFamily="49" charset="0"/>
            </a:endParaRPr>
          </a:p>
        </p:txBody>
      </p:sp>
      <p:sp>
        <p:nvSpPr>
          <p:cNvPr id="8" name="Rectangle : coins arrondis 7"/>
          <p:cNvSpPr/>
          <p:nvPr/>
        </p:nvSpPr>
        <p:spPr>
          <a:xfrm>
            <a:off x="3192780" y="3126740"/>
            <a:ext cx="1295400" cy="350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latin typeface="Consolas" panose="020B0609020204030204" pitchFamily="49" charset="0"/>
              </a:rPr>
              <a:t>Cache</a:t>
            </a:r>
          </a:p>
        </p:txBody>
      </p:sp>
      <p:sp>
        <p:nvSpPr>
          <p:cNvPr id="9" name="Rectangle : coins arrondis 8"/>
          <p:cNvSpPr/>
          <p:nvPr/>
        </p:nvSpPr>
        <p:spPr>
          <a:xfrm>
            <a:off x="3192781" y="3550919"/>
            <a:ext cx="1295400" cy="350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latin typeface="Consolas" panose="020B0609020204030204" pitchFamily="49" charset="0"/>
              </a:rPr>
              <a:t>Log</a:t>
            </a:r>
          </a:p>
        </p:txBody>
      </p:sp>
      <p:sp>
        <p:nvSpPr>
          <p:cNvPr id="10" name="Rectangle : coins arrondis 9"/>
          <p:cNvSpPr/>
          <p:nvPr/>
        </p:nvSpPr>
        <p:spPr>
          <a:xfrm>
            <a:off x="3192780" y="3991609"/>
            <a:ext cx="1295400" cy="350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latin typeface="Consolas" panose="020B0609020204030204" pitchFamily="49" charset="0"/>
              </a:rPr>
              <a:t>HTTPClient</a:t>
            </a:r>
            <a:endParaRPr lang="fr-FR" sz="1200" dirty="0">
              <a:latin typeface="Consolas" panose="020B0609020204030204" pitchFamily="49" charset="0"/>
            </a:endParaRPr>
          </a:p>
        </p:txBody>
      </p:sp>
      <p:cxnSp>
        <p:nvCxnSpPr>
          <p:cNvPr id="21" name="Connecteur droit avec flèche 20"/>
          <p:cNvCxnSpPr>
            <a:endCxn id="19" idx="0"/>
          </p:cNvCxnSpPr>
          <p:nvPr/>
        </p:nvCxnSpPr>
        <p:spPr>
          <a:xfrm flipH="1">
            <a:off x="5895975" y="1747520"/>
            <a:ext cx="12148" cy="4940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5890260" y="1774613"/>
            <a:ext cx="26484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nsolas" panose="020B0609020204030204" pitchFamily="49" charset="0"/>
              </a:rPr>
              <a:t>$container-&gt;</a:t>
            </a:r>
            <a:r>
              <a:rPr lang="fr-FR" sz="1200" dirty="0" err="1">
                <a:latin typeface="Consolas" panose="020B0609020204030204" pitchFamily="49" charset="0"/>
              </a:rPr>
              <a:t>get</a:t>
            </a:r>
            <a:r>
              <a:rPr lang="fr-FR" sz="1200" dirty="0">
                <a:latin typeface="Consolas" panose="020B0609020204030204" pitchFamily="49" charset="0"/>
              </a:rPr>
              <a:t>(‘</a:t>
            </a:r>
            <a:r>
              <a:rPr lang="fr-FR" sz="1200" dirty="0" err="1">
                <a:latin typeface="Consolas" panose="020B0609020204030204" pitchFamily="49" charset="0"/>
              </a:rPr>
              <a:t>WeatherApi</a:t>
            </a:r>
            <a:r>
              <a:rPr lang="fr-FR" sz="1200" dirty="0">
                <a:latin typeface="Consolas" panose="020B0609020204030204" pitchFamily="49" charset="0"/>
              </a:rPr>
              <a:t>’)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5199382" y="3566964"/>
            <a:ext cx="129073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  <a:r>
              <a:rPr lang="fr-FR" sz="1050" dirty="0" err="1">
                <a:solidFill>
                  <a:schemeClr val="bg1"/>
                </a:solidFill>
                <a:latin typeface="Consolas" panose="020B0609020204030204" pitchFamily="49" charset="0"/>
              </a:rPr>
              <a:t>rootContainer</a:t>
            </a:r>
            <a:br>
              <a:rPr lang="fr-FR" sz="105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fr-FR" sz="1050" dirty="0">
                <a:solidFill>
                  <a:schemeClr val="bg1"/>
                </a:solidFill>
                <a:latin typeface="Consolas" panose="020B0609020204030204" pitchFamily="49" charset="0"/>
              </a:rPr>
              <a:t>   -&gt;</a:t>
            </a:r>
            <a:r>
              <a:rPr lang="fr-FR" sz="1050" dirty="0" err="1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fr-FR" sz="1050" dirty="0">
                <a:solidFill>
                  <a:schemeClr val="bg1"/>
                </a:solidFill>
                <a:latin typeface="Consolas" panose="020B0609020204030204" pitchFamily="49" charset="0"/>
              </a:rPr>
              <a:t>(‘Log’)</a:t>
            </a:r>
          </a:p>
        </p:txBody>
      </p:sp>
      <p:cxnSp>
        <p:nvCxnSpPr>
          <p:cNvPr id="12" name="Connecteur droit 11"/>
          <p:cNvCxnSpPr/>
          <p:nvPr/>
        </p:nvCxnSpPr>
        <p:spPr>
          <a:xfrm>
            <a:off x="5199382" y="3429000"/>
            <a:ext cx="0" cy="179324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2445173" y="5222240"/>
            <a:ext cx="275420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V="1">
            <a:off x="2445173" y="1903307"/>
            <a:ext cx="54187" cy="3318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2499360" y="1903307"/>
            <a:ext cx="319024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 flipH="1">
            <a:off x="5682827" y="1903307"/>
            <a:ext cx="6773" cy="3382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2936238" y="5176431"/>
            <a:ext cx="169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« </a:t>
            </a:r>
            <a:r>
              <a:rPr lang="fr-FR" sz="1400" i="1" dirty="0" err="1">
                <a:solidFill>
                  <a:schemeClr val="accent1"/>
                </a:solidFill>
              </a:rPr>
              <a:t>delegate</a:t>
            </a:r>
            <a:r>
              <a:rPr lang="fr-FR" sz="1400" i="1" dirty="0">
                <a:solidFill>
                  <a:schemeClr val="accent1"/>
                </a:solidFill>
              </a:rPr>
              <a:t> </a:t>
            </a:r>
            <a:r>
              <a:rPr lang="fr-FR" sz="1400" i="1" dirty="0" err="1">
                <a:solidFill>
                  <a:schemeClr val="accent1"/>
                </a:solidFill>
              </a:rPr>
              <a:t>lookup</a:t>
            </a:r>
            <a:r>
              <a:rPr lang="fr-FR" dirty="0">
                <a:solidFill>
                  <a:schemeClr val="accent1"/>
                </a:solidFill>
              </a:rPr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1531289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 : coins arrondis 18"/>
          <p:cNvSpPr/>
          <p:nvPr/>
        </p:nvSpPr>
        <p:spPr>
          <a:xfrm>
            <a:off x="2698750" y="2241550"/>
            <a:ext cx="6394450" cy="2787650"/>
          </a:xfrm>
          <a:prstGeom prst="roundRect">
            <a:avLst>
              <a:gd name="adj" fmla="val 20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err="1"/>
              <a:t>CompositeContainer</a:t>
            </a:r>
            <a:r>
              <a:rPr lang="fr-FR" sz="1400" dirty="0"/>
              <a:t> (</a:t>
            </a:r>
            <a:r>
              <a:rPr lang="fr-FR" sz="1400" dirty="0" err="1"/>
              <a:t>aka</a:t>
            </a:r>
            <a:r>
              <a:rPr lang="fr-FR" sz="1400" dirty="0"/>
              <a:t> </a:t>
            </a:r>
            <a:r>
              <a:rPr lang="fr-FR" sz="1400" i="1" dirty="0" err="1"/>
              <a:t>root</a:t>
            </a:r>
            <a:r>
              <a:rPr lang="fr-FR" sz="1400" i="1" dirty="0"/>
              <a:t> container</a:t>
            </a:r>
            <a:r>
              <a:rPr lang="fr-FR" sz="1400" dirty="0"/>
              <a:t>)</a:t>
            </a:r>
          </a:p>
        </p:txBody>
      </p:sp>
      <p:sp>
        <p:nvSpPr>
          <p:cNvPr id="4" name="Rectangle : coins arrondis 3"/>
          <p:cNvSpPr/>
          <p:nvPr/>
        </p:nvSpPr>
        <p:spPr>
          <a:xfrm>
            <a:off x="2895600" y="2682240"/>
            <a:ext cx="1874520" cy="2133600"/>
          </a:xfrm>
          <a:prstGeom prst="roundRect">
            <a:avLst>
              <a:gd name="adj" fmla="val 573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err="1"/>
              <a:t>MyAppContainer</a:t>
            </a:r>
            <a:endParaRPr lang="fr-FR" sz="1400" dirty="0"/>
          </a:p>
        </p:txBody>
      </p:sp>
      <p:sp>
        <p:nvSpPr>
          <p:cNvPr id="5" name="Rectangle : coins arrondis 4"/>
          <p:cNvSpPr/>
          <p:nvPr/>
        </p:nvSpPr>
        <p:spPr>
          <a:xfrm>
            <a:off x="4953000" y="2682240"/>
            <a:ext cx="1874520" cy="2133600"/>
          </a:xfrm>
          <a:prstGeom prst="roundRect">
            <a:avLst>
              <a:gd name="adj" fmla="val 573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err="1"/>
              <a:t>TwigContainer</a:t>
            </a:r>
            <a:endParaRPr lang="fr-FR" sz="1400" dirty="0"/>
          </a:p>
        </p:txBody>
      </p:sp>
      <p:sp>
        <p:nvSpPr>
          <p:cNvPr id="6" name="Rectangle : coins arrondis 5"/>
          <p:cNvSpPr/>
          <p:nvPr/>
        </p:nvSpPr>
        <p:spPr>
          <a:xfrm>
            <a:off x="7010400" y="2682240"/>
            <a:ext cx="1874520" cy="2133600"/>
          </a:xfrm>
          <a:prstGeom prst="roundRect">
            <a:avLst>
              <a:gd name="adj" fmla="val 573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err="1"/>
              <a:t>ExtensionContainer</a:t>
            </a:r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</p:txBody>
      </p:sp>
      <p:sp>
        <p:nvSpPr>
          <p:cNvPr id="7" name="Rectangle : coins arrondis 6"/>
          <p:cNvSpPr/>
          <p:nvPr/>
        </p:nvSpPr>
        <p:spPr>
          <a:xfrm>
            <a:off x="5067300" y="3078480"/>
            <a:ext cx="1295400" cy="350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latin typeface="Consolas" panose="020B0609020204030204" pitchFamily="49" charset="0"/>
              </a:rPr>
              <a:t>TwigEngine</a:t>
            </a:r>
            <a:endParaRPr lang="fr-FR" sz="1200" dirty="0">
              <a:latin typeface="Consolas" panose="020B0609020204030204" pitchFamily="49" charset="0"/>
            </a:endParaRPr>
          </a:p>
        </p:txBody>
      </p:sp>
      <p:cxnSp>
        <p:nvCxnSpPr>
          <p:cNvPr id="21" name="Connecteur droit avec flèche 20"/>
          <p:cNvCxnSpPr>
            <a:endCxn id="19" idx="0"/>
          </p:cNvCxnSpPr>
          <p:nvPr/>
        </p:nvCxnSpPr>
        <p:spPr>
          <a:xfrm flipH="1">
            <a:off x="5895975" y="1747520"/>
            <a:ext cx="12148" cy="4940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5890260" y="1774613"/>
            <a:ext cx="26484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nsolas" panose="020B0609020204030204" pitchFamily="49" charset="0"/>
              </a:rPr>
              <a:t>$container-&gt;</a:t>
            </a:r>
            <a:r>
              <a:rPr lang="fr-FR" sz="1200" dirty="0" err="1">
                <a:latin typeface="Consolas" panose="020B0609020204030204" pitchFamily="49" charset="0"/>
              </a:rPr>
              <a:t>get</a:t>
            </a:r>
            <a:r>
              <a:rPr lang="fr-FR" sz="1200" dirty="0">
                <a:latin typeface="Consolas" panose="020B0609020204030204" pitchFamily="49" charset="0"/>
              </a:rPr>
              <a:t>(‘</a:t>
            </a:r>
            <a:r>
              <a:rPr lang="fr-FR" sz="1200" dirty="0" err="1">
                <a:latin typeface="Consolas" panose="020B0609020204030204" pitchFamily="49" charset="0"/>
              </a:rPr>
              <a:t>TwigEngine</a:t>
            </a:r>
            <a:r>
              <a:rPr lang="fr-FR" sz="1200" dirty="0">
                <a:latin typeface="Consolas" panose="020B0609020204030204" pitchFamily="49" charset="0"/>
              </a:rPr>
              <a:t>’)</a:t>
            </a:r>
          </a:p>
        </p:txBody>
      </p:sp>
      <p:sp>
        <p:nvSpPr>
          <p:cNvPr id="25" name="Rectangle : coins arrondis 24"/>
          <p:cNvSpPr/>
          <p:nvPr/>
        </p:nvSpPr>
        <p:spPr>
          <a:xfrm>
            <a:off x="7139939" y="3078480"/>
            <a:ext cx="1509607" cy="350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latin typeface="Consolas" panose="020B0609020204030204" pitchFamily="49" charset="0"/>
              </a:rPr>
              <a:t>MyTwigExtension</a:t>
            </a:r>
            <a:endParaRPr lang="fr-FR" sz="1200" dirty="0">
              <a:latin typeface="Consolas" panose="020B0609020204030204" pitchFamily="49" charset="0"/>
            </a:endParaRPr>
          </a:p>
        </p:txBody>
      </p:sp>
      <p:cxnSp>
        <p:nvCxnSpPr>
          <p:cNvPr id="3" name="Connecteur : en arc 2"/>
          <p:cNvCxnSpPr>
            <a:stCxn id="25" idx="2"/>
            <a:endCxn id="7" idx="2"/>
          </p:cNvCxnSpPr>
          <p:nvPr/>
        </p:nvCxnSpPr>
        <p:spPr>
          <a:xfrm rot="5400000">
            <a:off x="6804872" y="2339129"/>
            <a:ext cx="12700" cy="217974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6218250" y="3691375"/>
            <a:ext cx="105663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accent1"/>
                </a:solidFill>
              </a:rPr>
              <a:t>register</a:t>
            </a:r>
            <a:r>
              <a:rPr lang="fr-FR" dirty="0">
                <a:solidFill>
                  <a:schemeClr val="accent1"/>
                </a:solidFill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412047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/>
          <p:cNvSpPr/>
          <p:nvPr/>
        </p:nvSpPr>
        <p:spPr>
          <a:xfrm>
            <a:off x="2895599" y="2682240"/>
            <a:ext cx="2760171" cy="884724"/>
          </a:xfrm>
          <a:prstGeom prst="roundRect">
            <a:avLst>
              <a:gd name="adj" fmla="val 573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err="1"/>
              <a:t>Symfony</a:t>
            </a:r>
            <a:endParaRPr lang="fr-FR" sz="1400" dirty="0"/>
          </a:p>
        </p:txBody>
      </p:sp>
      <p:sp>
        <p:nvSpPr>
          <p:cNvPr id="5" name="Rectangle : coins arrondis 4"/>
          <p:cNvSpPr/>
          <p:nvPr/>
        </p:nvSpPr>
        <p:spPr>
          <a:xfrm>
            <a:off x="6680200" y="3199195"/>
            <a:ext cx="2707640" cy="884724"/>
          </a:xfrm>
          <a:prstGeom prst="roundRect">
            <a:avLst>
              <a:gd name="adj" fmla="val 573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err="1"/>
              <a:t>WeatherApiServiceProvider</a:t>
            </a:r>
            <a:endParaRPr lang="fr-FR" sz="1400" dirty="0"/>
          </a:p>
        </p:txBody>
      </p:sp>
      <p:sp>
        <p:nvSpPr>
          <p:cNvPr id="7" name="Rectangle : coins arrondis 6"/>
          <p:cNvSpPr/>
          <p:nvPr/>
        </p:nvSpPr>
        <p:spPr>
          <a:xfrm>
            <a:off x="6794499" y="3595435"/>
            <a:ext cx="2417233" cy="350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latin typeface="Consolas" panose="020B0609020204030204" pitchFamily="49" charset="0"/>
              </a:rPr>
              <a:t>WeatherApi</a:t>
            </a:r>
            <a:endParaRPr lang="fr-FR" sz="1200" dirty="0">
              <a:latin typeface="Consolas" panose="020B0609020204030204" pitchFamily="49" charset="0"/>
            </a:endParaRPr>
          </a:p>
        </p:txBody>
      </p:sp>
      <p:sp>
        <p:nvSpPr>
          <p:cNvPr id="9" name="Rectangle : coins arrondis 8"/>
          <p:cNvSpPr/>
          <p:nvPr/>
        </p:nvSpPr>
        <p:spPr>
          <a:xfrm>
            <a:off x="3192780" y="3078480"/>
            <a:ext cx="2229274" cy="350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latin typeface="Consolas" panose="020B0609020204030204" pitchFamily="49" charset="0"/>
              </a:rPr>
              <a:t>logger</a:t>
            </a:r>
            <a:endParaRPr lang="fr-FR" sz="1200" dirty="0">
              <a:latin typeface="Consolas" panose="020B0609020204030204" pitchFamily="49" charset="0"/>
            </a:endParaRPr>
          </a:p>
        </p:txBody>
      </p:sp>
      <p:cxnSp>
        <p:nvCxnSpPr>
          <p:cNvPr id="15" name="Connecteur : en angle 14"/>
          <p:cNvCxnSpPr>
            <a:stCxn id="7" idx="1"/>
            <a:endCxn id="9" idx="3"/>
          </p:cNvCxnSpPr>
          <p:nvPr/>
        </p:nvCxnSpPr>
        <p:spPr>
          <a:xfrm rot="10800000">
            <a:off x="5422055" y="3253741"/>
            <a:ext cx="1372445" cy="5169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5914550" y="2862704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???</a:t>
            </a:r>
          </a:p>
        </p:txBody>
      </p:sp>
      <p:sp>
        <p:nvSpPr>
          <p:cNvPr id="16" name="Rectangle : coins arrondis 15"/>
          <p:cNvSpPr/>
          <p:nvPr/>
        </p:nvSpPr>
        <p:spPr>
          <a:xfrm>
            <a:off x="2895599" y="3687679"/>
            <a:ext cx="2760171" cy="884724"/>
          </a:xfrm>
          <a:prstGeom prst="roundRect">
            <a:avLst>
              <a:gd name="adj" fmla="val 573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err="1"/>
              <a:t>Laravel</a:t>
            </a:r>
            <a:endParaRPr lang="fr-FR" sz="1400" dirty="0"/>
          </a:p>
        </p:txBody>
      </p:sp>
      <p:sp>
        <p:nvSpPr>
          <p:cNvPr id="17" name="Rectangle : coins arrondis 16"/>
          <p:cNvSpPr/>
          <p:nvPr/>
        </p:nvSpPr>
        <p:spPr>
          <a:xfrm>
            <a:off x="3192780" y="4083919"/>
            <a:ext cx="2229274" cy="350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latin typeface="Consolas" panose="020B0609020204030204" pitchFamily="49" charset="0"/>
              </a:rPr>
              <a:t>Psr</a:t>
            </a:r>
            <a:r>
              <a:rPr lang="fr-FR" sz="1200" dirty="0">
                <a:latin typeface="Consolas" panose="020B0609020204030204" pitchFamily="49" charset="0"/>
              </a:rPr>
              <a:t>\Log\</a:t>
            </a:r>
            <a:r>
              <a:rPr lang="fr-FR" sz="1200" dirty="0" err="1">
                <a:latin typeface="Consolas" panose="020B0609020204030204" pitchFamily="49" charset="0"/>
              </a:rPr>
              <a:t>LoggerInterface</a:t>
            </a:r>
            <a:endParaRPr lang="fr-FR" sz="1200" dirty="0">
              <a:latin typeface="Consolas" panose="020B0609020204030204" pitchFamily="49" charset="0"/>
            </a:endParaRPr>
          </a:p>
        </p:txBody>
      </p:sp>
      <p:cxnSp>
        <p:nvCxnSpPr>
          <p:cNvPr id="20" name="Connecteur : en angle 19"/>
          <p:cNvCxnSpPr>
            <a:stCxn id="7" idx="1"/>
            <a:endCxn id="17" idx="3"/>
          </p:cNvCxnSpPr>
          <p:nvPr/>
        </p:nvCxnSpPr>
        <p:spPr>
          <a:xfrm rot="10800000" flipV="1">
            <a:off x="5422055" y="3770695"/>
            <a:ext cx="1372445" cy="4884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260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/>
          <p:cNvSpPr/>
          <p:nvPr/>
        </p:nvSpPr>
        <p:spPr>
          <a:xfrm>
            <a:off x="2895599" y="1783976"/>
            <a:ext cx="2760171" cy="1782988"/>
          </a:xfrm>
          <a:prstGeom prst="roundRect">
            <a:avLst>
              <a:gd name="adj" fmla="val 573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err="1"/>
              <a:t>Symfony</a:t>
            </a:r>
            <a:endParaRPr lang="fr-FR" sz="1400" dirty="0"/>
          </a:p>
        </p:txBody>
      </p:sp>
      <p:sp>
        <p:nvSpPr>
          <p:cNvPr id="5" name="Rectangle : coins arrondis 4"/>
          <p:cNvSpPr/>
          <p:nvPr/>
        </p:nvSpPr>
        <p:spPr>
          <a:xfrm>
            <a:off x="6680200" y="3199195"/>
            <a:ext cx="2707640" cy="884724"/>
          </a:xfrm>
          <a:prstGeom prst="roundRect">
            <a:avLst>
              <a:gd name="adj" fmla="val 573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err="1"/>
              <a:t>WeatherApiServiceProvider</a:t>
            </a:r>
            <a:endParaRPr lang="fr-FR" sz="1400" dirty="0"/>
          </a:p>
        </p:txBody>
      </p:sp>
      <p:sp>
        <p:nvSpPr>
          <p:cNvPr id="7" name="Rectangle : coins arrondis 6"/>
          <p:cNvSpPr/>
          <p:nvPr/>
        </p:nvSpPr>
        <p:spPr>
          <a:xfrm>
            <a:off x="6794499" y="3595435"/>
            <a:ext cx="2417233" cy="350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latin typeface="Consolas" panose="020B0609020204030204" pitchFamily="49" charset="0"/>
              </a:rPr>
              <a:t>WeatherApi</a:t>
            </a:r>
            <a:endParaRPr lang="fr-FR" sz="1200" dirty="0">
              <a:latin typeface="Consolas" panose="020B0609020204030204" pitchFamily="49" charset="0"/>
            </a:endParaRPr>
          </a:p>
        </p:txBody>
      </p:sp>
      <p:sp>
        <p:nvSpPr>
          <p:cNvPr id="9" name="Rectangle : coins arrondis 8"/>
          <p:cNvSpPr/>
          <p:nvPr/>
        </p:nvSpPr>
        <p:spPr>
          <a:xfrm>
            <a:off x="3192780" y="3078480"/>
            <a:ext cx="2229274" cy="350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latin typeface="Consolas" panose="020B0609020204030204" pitchFamily="49" charset="0"/>
              </a:rPr>
              <a:t>Psr</a:t>
            </a:r>
            <a:r>
              <a:rPr lang="fr-FR" sz="1200" dirty="0">
                <a:latin typeface="Consolas" panose="020B0609020204030204" pitchFamily="49" charset="0"/>
              </a:rPr>
              <a:t>\Log\</a:t>
            </a:r>
            <a:r>
              <a:rPr lang="fr-FR" sz="1200" dirty="0" err="1">
                <a:latin typeface="Consolas" panose="020B0609020204030204" pitchFamily="49" charset="0"/>
              </a:rPr>
              <a:t>LoggerInterface</a:t>
            </a:r>
            <a:endParaRPr lang="fr-FR" sz="1200" dirty="0">
              <a:latin typeface="Consolas" panose="020B0609020204030204" pitchFamily="49" charset="0"/>
            </a:endParaRPr>
          </a:p>
        </p:txBody>
      </p:sp>
      <p:cxnSp>
        <p:nvCxnSpPr>
          <p:cNvPr id="15" name="Connecteur : en angle 14"/>
          <p:cNvCxnSpPr>
            <a:stCxn id="7" idx="1"/>
            <a:endCxn id="9" idx="3"/>
          </p:cNvCxnSpPr>
          <p:nvPr/>
        </p:nvCxnSpPr>
        <p:spPr>
          <a:xfrm rot="10800000">
            <a:off x="5422055" y="3253741"/>
            <a:ext cx="1372445" cy="5169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5655770" y="2794471"/>
            <a:ext cx="4358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</a:rPr>
              <a:t>$container-&gt;</a:t>
            </a:r>
            <a:r>
              <a:rPr lang="fr-FR" sz="1400" dirty="0" err="1">
                <a:latin typeface="Consolas" panose="020B0609020204030204" pitchFamily="49" charset="0"/>
              </a:rPr>
              <a:t>get</a:t>
            </a:r>
            <a:r>
              <a:rPr lang="fr-FR" sz="1400" dirty="0">
                <a:latin typeface="Consolas" panose="020B0609020204030204" pitchFamily="49" charset="0"/>
              </a:rPr>
              <a:t>(‘</a:t>
            </a:r>
            <a:r>
              <a:rPr lang="fr-FR" sz="1400" dirty="0" err="1">
                <a:latin typeface="Consolas" panose="020B0609020204030204" pitchFamily="49" charset="0"/>
              </a:rPr>
              <a:t>Psr</a:t>
            </a:r>
            <a:r>
              <a:rPr lang="fr-FR" sz="1400" dirty="0">
                <a:latin typeface="Consolas" panose="020B0609020204030204" pitchFamily="49" charset="0"/>
              </a:rPr>
              <a:t>\Log\</a:t>
            </a:r>
            <a:r>
              <a:rPr lang="fr-FR" sz="1400" dirty="0" err="1">
                <a:latin typeface="Consolas" panose="020B0609020204030204" pitchFamily="49" charset="0"/>
              </a:rPr>
              <a:t>LoggerInterface</a:t>
            </a:r>
            <a:r>
              <a:rPr lang="fr-FR" sz="1400" dirty="0">
                <a:latin typeface="Consolas" panose="020B0609020204030204" pitchFamily="49" charset="0"/>
              </a:rPr>
              <a:t>’)</a:t>
            </a:r>
          </a:p>
        </p:txBody>
      </p:sp>
      <p:sp>
        <p:nvSpPr>
          <p:cNvPr id="16" name="Rectangle : coins arrondis 15"/>
          <p:cNvSpPr/>
          <p:nvPr/>
        </p:nvSpPr>
        <p:spPr>
          <a:xfrm>
            <a:off x="2895599" y="3687679"/>
            <a:ext cx="2760171" cy="884724"/>
          </a:xfrm>
          <a:prstGeom prst="roundRect">
            <a:avLst>
              <a:gd name="adj" fmla="val 573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err="1"/>
              <a:t>Laravel</a:t>
            </a:r>
            <a:endParaRPr lang="fr-FR" sz="1400" dirty="0"/>
          </a:p>
        </p:txBody>
      </p:sp>
      <p:sp>
        <p:nvSpPr>
          <p:cNvPr id="17" name="Rectangle : coins arrondis 16"/>
          <p:cNvSpPr/>
          <p:nvPr/>
        </p:nvSpPr>
        <p:spPr>
          <a:xfrm>
            <a:off x="3192780" y="4083919"/>
            <a:ext cx="2229274" cy="350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latin typeface="Consolas" panose="020B0609020204030204" pitchFamily="49" charset="0"/>
              </a:rPr>
              <a:t>Psr</a:t>
            </a:r>
            <a:r>
              <a:rPr lang="fr-FR" sz="1200" dirty="0">
                <a:latin typeface="Consolas" panose="020B0609020204030204" pitchFamily="49" charset="0"/>
              </a:rPr>
              <a:t>\Log\</a:t>
            </a:r>
            <a:r>
              <a:rPr lang="fr-FR" sz="1200" dirty="0" err="1">
                <a:latin typeface="Consolas" panose="020B0609020204030204" pitchFamily="49" charset="0"/>
              </a:rPr>
              <a:t>LoggerInterface</a:t>
            </a:r>
            <a:endParaRPr lang="fr-FR" sz="1200" dirty="0">
              <a:latin typeface="Consolas" panose="020B0609020204030204" pitchFamily="49" charset="0"/>
            </a:endParaRPr>
          </a:p>
        </p:txBody>
      </p:sp>
      <p:cxnSp>
        <p:nvCxnSpPr>
          <p:cNvPr id="20" name="Connecteur : en angle 19"/>
          <p:cNvCxnSpPr>
            <a:stCxn id="7" idx="1"/>
            <a:endCxn id="17" idx="3"/>
          </p:cNvCxnSpPr>
          <p:nvPr/>
        </p:nvCxnSpPr>
        <p:spPr>
          <a:xfrm rot="10800000" flipV="1">
            <a:off x="5422055" y="3770695"/>
            <a:ext cx="1372445" cy="4884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Rectangle : coins arrondis 18"/>
          <p:cNvSpPr/>
          <p:nvPr/>
        </p:nvSpPr>
        <p:spPr>
          <a:xfrm>
            <a:off x="3192780" y="2619211"/>
            <a:ext cx="2229274" cy="350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latin typeface="Consolas" panose="020B0609020204030204" pitchFamily="49" charset="0"/>
              </a:rPr>
              <a:t>Monolog</a:t>
            </a:r>
            <a:r>
              <a:rPr lang="fr-FR" sz="1200" dirty="0">
                <a:latin typeface="Consolas" panose="020B0609020204030204" pitchFamily="49" charset="0"/>
              </a:rPr>
              <a:t>\</a:t>
            </a:r>
            <a:r>
              <a:rPr lang="fr-FR" sz="1200" dirty="0" err="1">
                <a:latin typeface="Consolas" panose="020B0609020204030204" pitchFamily="49" charset="0"/>
              </a:rPr>
              <a:t>Logger</a:t>
            </a:r>
            <a:endParaRPr lang="fr-FR" sz="1200" dirty="0">
              <a:latin typeface="Consolas" panose="020B0609020204030204" pitchFamily="49" charset="0"/>
            </a:endParaRPr>
          </a:p>
        </p:txBody>
      </p:sp>
      <p:sp>
        <p:nvSpPr>
          <p:cNvPr id="21" name="Rectangle : coins arrondis 20"/>
          <p:cNvSpPr/>
          <p:nvPr/>
        </p:nvSpPr>
        <p:spPr>
          <a:xfrm>
            <a:off x="3192780" y="2168338"/>
            <a:ext cx="2229274" cy="350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latin typeface="Consolas" panose="020B0609020204030204" pitchFamily="49" charset="0"/>
              </a:rPr>
              <a:t>logger</a:t>
            </a:r>
            <a:endParaRPr lang="fr-FR" sz="1200" dirty="0">
              <a:latin typeface="Consolas" panose="020B0609020204030204" pitchFamily="49" charset="0"/>
            </a:endParaRPr>
          </a:p>
        </p:txBody>
      </p:sp>
      <p:cxnSp>
        <p:nvCxnSpPr>
          <p:cNvPr id="11" name="Connecteur : en arc 10"/>
          <p:cNvCxnSpPr>
            <a:stCxn id="9" idx="1"/>
            <a:endCxn id="19" idx="1"/>
          </p:cNvCxnSpPr>
          <p:nvPr/>
        </p:nvCxnSpPr>
        <p:spPr>
          <a:xfrm rot="10800000">
            <a:off x="3192780" y="2794472"/>
            <a:ext cx="12700" cy="459269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 : en arc 21"/>
          <p:cNvCxnSpPr>
            <a:stCxn id="19" idx="1"/>
            <a:endCxn id="21" idx="1"/>
          </p:cNvCxnSpPr>
          <p:nvPr/>
        </p:nvCxnSpPr>
        <p:spPr>
          <a:xfrm rot="10800000">
            <a:off x="3192780" y="2343599"/>
            <a:ext cx="12700" cy="45087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2398811" y="2415147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Alias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2382549" y="2870218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Alias</a:t>
            </a:r>
          </a:p>
        </p:txBody>
      </p:sp>
    </p:spTree>
    <p:extLst>
      <p:ext uri="{BB962C8B-B14F-4D97-AF65-F5344CB8AC3E}">
        <p14:creationId xmlns:p14="http://schemas.microsoft.com/office/powerpoint/2010/main" val="2813125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/>
          <p:cNvSpPr/>
          <p:nvPr/>
        </p:nvSpPr>
        <p:spPr>
          <a:xfrm>
            <a:off x="702692" y="3087672"/>
            <a:ext cx="1988659" cy="74175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l33t/</a:t>
            </a:r>
            <a:r>
              <a:rPr lang="fr-FR" dirty="0" err="1"/>
              <a:t>weatherapi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18" name="Flèche : droite 17"/>
          <p:cNvSpPr/>
          <p:nvPr/>
        </p:nvSpPr>
        <p:spPr>
          <a:xfrm rot="18900000">
            <a:off x="2819047" y="2833480"/>
            <a:ext cx="664422" cy="204621"/>
          </a:xfrm>
          <a:prstGeom prst="righ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 : coins arrondis 18"/>
          <p:cNvSpPr/>
          <p:nvPr/>
        </p:nvSpPr>
        <p:spPr>
          <a:xfrm>
            <a:off x="3767259" y="455049"/>
            <a:ext cx="362349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l33t/</a:t>
            </a:r>
            <a:r>
              <a:rPr lang="fr-FR" dirty="0" err="1"/>
              <a:t>weatherapi</a:t>
            </a:r>
            <a:r>
              <a:rPr lang="fr-FR" dirty="0"/>
              <a:t>-bundle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20" name="Rectangle : coins arrondis 19"/>
          <p:cNvSpPr/>
          <p:nvPr/>
        </p:nvSpPr>
        <p:spPr>
          <a:xfrm>
            <a:off x="3767259" y="955632"/>
            <a:ext cx="362349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l33t/weatherapi-zf2-module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21" name="Rectangle : coins arrondis 20"/>
          <p:cNvSpPr/>
          <p:nvPr/>
        </p:nvSpPr>
        <p:spPr>
          <a:xfrm>
            <a:off x="3767259" y="1456215"/>
            <a:ext cx="362349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l33t/</a:t>
            </a:r>
            <a:r>
              <a:rPr lang="fr-FR" dirty="0" err="1"/>
              <a:t>weatherapi</a:t>
            </a:r>
            <a:r>
              <a:rPr lang="fr-FR" dirty="0"/>
              <a:t>-</a:t>
            </a:r>
            <a:r>
              <a:rPr lang="fr-FR" dirty="0" err="1"/>
              <a:t>laravel</a:t>
            </a:r>
            <a:r>
              <a:rPr lang="fr-FR" dirty="0"/>
              <a:t>-module</a:t>
            </a:r>
          </a:p>
        </p:txBody>
      </p:sp>
      <p:sp>
        <p:nvSpPr>
          <p:cNvPr id="22" name="Rectangle : coins arrondis 21"/>
          <p:cNvSpPr/>
          <p:nvPr/>
        </p:nvSpPr>
        <p:spPr>
          <a:xfrm>
            <a:off x="3767259" y="1956798"/>
            <a:ext cx="362349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l33t/</a:t>
            </a:r>
            <a:r>
              <a:rPr lang="fr-FR" dirty="0" err="1"/>
              <a:t>weatherapi</a:t>
            </a:r>
            <a:r>
              <a:rPr lang="fr-FR" dirty="0"/>
              <a:t>-</a:t>
            </a:r>
            <a:r>
              <a:rPr lang="fr-FR" dirty="0" err="1"/>
              <a:t>drupal</a:t>
            </a:r>
            <a:r>
              <a:rPr lang="fr-FR" dirty="0"/>
              <a:t>-module</a:t>
            </a:r>
          </a:p>
        </p:txBody>
      </p:sp>
      <p:sp>
        <p:nvSpPr>
          <p:cNvPr id="23" name="Flèche : droite 22"/>
          <p:cNvSpPr/>
          <p:nvPr/>
        </p:nvSpPr>
        <p:spPr>
          <a:xfrm rot="2700000">
            <a:off x="2819049" y="3881265"/>
            <a:ext cx="664422" cy="204621"/>
          </a:xfrm>
          <a:prstGeom prst="righ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 : droite 23"/>
          <p:cNvSpPr/>
          <p:nvPr/>
        </p:nvSpPr>
        <p:spPr>
          <a:xfrm rot="900000">
            <a:off x="2937226" y="3549992"/>
            <a:ext cx="584670" cy="204621"/>
          </a:xfrm>
          <a:prstGeom prst="righ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èche : droite 24"/>
          <p:cNvSpPr/>
          <p:nvPr/>
        </p:nvSpPr>
        <p:spPr>
          <a:xfrm rot="19800000">
            <a:off x="2914460" y="3140734"/>
            <a:ext cx="584670" cy="204621"/>
          </a:xfrm>
          <a:prstGeom prst="righ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 : coins arrondis 40"/>
          <p:cNvSpPr/>
          <p:nvPr/>
        </p:nvSpPr>
        <p:spPr>
          <a:xfrm>
            <a:off x="8157914" y="455049"/>
            <a:ext cx="212236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Symfony</a:t>
            </a:r>
            <a:endParaRPr lang="fr-FR" dirty="0"/>
          </a:p>
        </p:txBody>
      </p:sp>
      <p:sp>
        <p:nvSpPr>
          <p:cNvPr id="42" name="Rectangle : coins arrondis 41"/>
          <p:cNvSpPr/>
          <p:nvPr/>
        </p:nvSpPr>
        <p:spPr>
          <a:xfrm>
            <a:off x="8157914" y="955632"/>
            <a:ext cx="212236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Zend Framework</a:t>
            </a:r>
          </a:p>
        </p:txBody>
      </p:sp>
      <p:sp>
        <p:nvSpPr>
          <p:cNvPr id="43" name="Rectangle : coins arrondis 42"/>
          <p:cNvSpPr/>
          <p:nvPr/>
        </p:nvSpPr>
        <p:spPr>
          <a:xfrm>
            <a:off x="8157914" y="1456215"/>
            <a:ext cx="212236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Laravel</a:t>
            </a:r>
            <a:endParaRPr lang="fr-FR" dirty="0"/>
          </a:p>
        </p:txBody>
      </p:sp>
      <p:sp>
        <p:nvSpPr>
          <p:cNvPr id="44" name="Rectangle : coins arrondis 43"/>
          <p:cNvSpPr/>
          <p:nvPr/>
        </p:nvSpPr>
        <p:spPr>
          <a:xfrm>
            <a:off x="8157914" y="1956798"/>
            <a:ext cx="212236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Drupal</a:t>
            </a:r>
            <a:endParaRPr lang="fr-FR" dirty="0"/>
          </a:p>
        </p:txBody>
      </p:sp>
      <p:sp>
        <p:nvSpPr>
          <p:cNvPr id="45" name="Flèche : droite 44"/>
          <p:cNvSpPr/>
          <p:nvPr/>
        </p:nvSpPr>
        <p:spPr>
          <a:xfrm>
            <a:off x="7529558" y="566789"/>
            <a:ext cx="518886" cy="204621"/>
          </a:xfrm>
          <a:prstGeom prst="rightArrow">
            <a:avLst/>
          </a:prstGeom>
          <a:ln w="2222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Flèche : droite 45"/>
          <p:cNvSpPr/>
          <p:nvPr/>
        </p:nvSpPr>
        <p:spPr>
          <a:xfrm>
            <a:off x="7529558" y="1066580"/>
            <a:ext cx="518886" cy="204621"/>
          </a:xfrm>
          <a:prstGeom prst="rightArrow">
            <a:avLst/>
          </a:prstGeom>
          <a:ln w="2222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Flèche : droite 46"/>
          <p:cNvSpPr/>
          <p:nvPr/>
        </p:nvSpPr>
        <p:spPr>
          <a:xfrm>
            <a:off x="7529558" y="1566371"/>
            <a:ext cx="518886" cy="204621"/>
          </a:xfrm>
          <a:prstGeom prst="rightArrow">
            <a:avLst/>
          </a:prstGeom>
          <a:ln w="2222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Flèche : droite 47"/>
          <p:cNvSpPr/>
          <p:nvPr/>
        </p:nvSpPr>
        <p:spPr>
          <a:xfrm>
            <a:off x="7529558" y="2066162"/>
            <a:ext cx="518886" cy="204621"/>
          </a:xfrm>
          <a:prstGeom prst="rightArrow">
            <a:avLst/>
          </a:prstGeom>
          <a:ln w="2222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 : coins arrondis 48"/>
          <p:cNvSpPr/>
          <p:nvPr/>
        </p:nvSpPr>
        <p:spPr>
          <a:xfrm>
            <a:off x="3767259" y="2457381"/>
            <a:ext cx="362349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l33t/</a:t>
            </a:r>
            <a:r>
              <a:rPr lang="fr-FR" dirty="0" err="1"/>
              <a:t>weatherapi</a:t>
            </a:r>
            <a:r>
              <a:rPr lang="fr-FR" dirty="0"/>
              <a:t>-</a:t>
            </a:r>
            <a:r>
              <a:rPr lang="fr-FR" dirty="0" err="1"/>
              <a:t>wordpress</a:t>
            </a:r>
            <a:r>
              <a:rPr lang="fr-FR" dirty="0"/>
              <a:t>-module</a:t>
            </a:r>
          </a:p>
        </p:txBody>
      </p:sp>
      <p:sp>
        <p:nvSpPr>
          <p:cNvPr id="50" name="Rectangle : coins arrondis 49"/>
          <p:cNvSpPr/>
          <p:nvPr/>
        </p:nvSpPr>
        <p:spPr>
          <a:xfrm>
            <a:off x="3767259" y="2957964"/>
            <a:ext cx="362349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l33t/</a:t>
            </a:r>
            <a:r>
              <a:rPr lang="fr-FR" dirty="0" err="1"/>
              <a:t>weatherapi</a:t>
            </a:r>
            <a:r>
              <a:rPr lang="fr-FR" dirty="0"/>
              <a:t>-</a:t>
            </a:r>
            <a:r>
              <a:rPr lang="fr-FR" dirty="0" err="1"/>
              <a:t>yii</a:t>
            </a:r>
            <a:r>
              <a:rPr lang="fr-FR" dirty="0"/>
              <a:t>-module</a:t>
            </a:r>
          </a:p>
        </p:txBody>
      </p:sp>
      <p:sp>
        <p:nvSpPr>
          <p:cNvPr id="51" name="Rectangle : coins arrondis 50"/>
          <p:cNvSpPr/>
          <p:nvPr/>
        </p:nvSpPr>
        <p:spPr>
          <a:xfrm>
            <a:off x="3767259" y="3458547"/>
            <a:ext cx="362349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l33t/</a:t>
            </a:r>
            <a:r>
              <a:rPr lang="fr-FR" dirty="0" err="1"/>
              <a:t>weatherapi</a:t>
            </a:r>
            <a:r>
              <a:rPr lang="fr-FR" dirty="0"/>
              <a:t>-silex-module</a:t>
            </a:r>
          </a:p>
        </p:txBody>
      </p:sp>
      <p:sp>
        <p:nvSpPr>
          <p:cNvPr id="52" name="Rectangle : coins arrondis 51"/>
          <p:cNvSpPr/>
          <p:nvPr/>
        </p:nvSpPr>
        <p:spPr>
          <a:xfrm>
            <a:off x="3767259" y="3959130"/>
            <a:ext cx="362349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l33t/</a:t>
            </a:r>
            <a:r>
              <a:rPr lang="fr-FR" dirty="0" err="1"/>
              <a:t>weatherapi</a:t>
            </a:r>
            <a:r>
              <a:rPr lang="fr-FR" dirty="0"/>
              <a:t>-</a:t>
            </a:r>
            <a:r>
              <a:rPr lang="fr-FR" dirty="0" err="1"/>
              <a:t>mouf</a:t>
            </a:r>
            <a:r>
              <a:rPr lang="fr-FR" dirty="0"/>
              <a:t>-installer</a:t>
            </a:r>
          </a:p>
        </p:txBody>
      </p:sp>
      <p:sp>
        <p:nvSpPr>
          <p:cNvPr id="53" name="Rectangle : coins arrondis 52"/>
          <p:cNvSpPr/>
          <p:nvPr/>
        </p:nvSpPr>
        <p:spPr>
          <a:xfrm>
            <a:off x="3767259" y="4459713"/>
            <a:ext cx="362349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l33t/</a:t>
            </a:r>
            <a:r>
              <a:rPr lang="fr-FR" dirty="0" err="1"/>
              <a:t>weatherapi</a:t>
            </a:r>
            <a:r>
              <a:rPr lang="fr-FR" dirty="0"/>
              <a:t>-</a:t>
            </a:r>
            <a:r>
              <a:rPr lang="fr-FR" dirty="0" err="1"/>
              <a:t>joomla</a:t>
            </a:r>
            <a:r>
              <a:rPr lang="fr-FR" dirty="0"/>
              <a:t>-module</a:t>
            </a:r>
          </a:p>
        </p:txBody>
      </p:sp>
      <p:sp>
        <p:nvSpPr>
          <p:cNvPr id="54" name="Rectangle : coins arrondis 53"/>
          <p:cNvSpPr/>
          <p:nvPr/>
        </p:nvSpPr>
        <p:spPr>
          <a:xfrm>
            <a:off x="3767259" y="4960296"/>
            <a:ext cx="362349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l33t/</a:t>
            </a:r>
            <a:r>
              <a:rPr lang="fr-FR" dirty="0" err="1"/>
              <a:t>weatherapi</a:t>
            </a:r>
            <a:r>
              <a:rPr lang="fr-FR" dirty="0"/>
              <a:t>-</a:t>
            </a:r>
            <a:r>
              <a:rPr lang="fr-FR" dirty="0" err="1"/>
              <a:t>magento</a:t>
            </a:r>
            <a:r>
              <a:rPr lang="fr-FR" dirty="0"/>
              <a:t>-module</a:t>
            </a:r>
          </a:p>
        </p:txBody>
      </p:sp>
      <p:sp>
        <p:nvSpPr>
          <p:cNvPr id="55" name="Rectangle : coins arrondis 54"/>
          <p:cNvSpPr/>
          <p:nvPr/>
        </p:nvSpPr>
        <p:spPr>
          <a:xfrm>
            <a:off x="3767259" y="5460879"/>
            <a:ext cx="362349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l33t/weatherapi-magento2-module</a:t>
            </a:r>
          </a:p>
        </p:txBody>
      </p:sp>
      <p:sp>
        <p:nvSpPr>
          <p:cNvPr id="56" name="Rectangle : coins arrondis 55"/>
          <p:cNvSpPr/>
          <p:nvPr/>
        </p:nvSpPr>
        <p:spPr>
          <a:xfrm>
            <a:off x="8157914" y="2457381"/>
            <a:ext cx="212236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Wordpress</a:t>
            </a:r>
            <a:endParaRPr lang="fr-FR" dirty="0"/>
          </a:p>
        </p:txBody>
      </p:sp>
      <p:sp>
        <p:nvSpPr>
          <p:cNvPr id="57" name="Rectangle : coins arrondis 56"/>
          <p:cNvSpPr/>
          <p:nvPr/>
        </p:nvSpPr>
        <p:spPr>
          <a:xfrm>
            <a:off x="8157914" y="2957964"/>
            <a:ext cx="212236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Yii</a:t>
            </a:r>
            <a:endParaRPr lang="fr-FR" dirty="0"/>
          </a:p>
        </p:txBody>
      </p:sp>
      <p:sp>
        <p:nvSpPr>
          <p:cNvPr id="58" name="Rectangle : coins arrondis 57"/>
          <p:cNvSpPr/>
          <p:nvPr/>
        </p:nvSpPr>
        <p:spPr>
          <a:xfrm>
            <a:off x="8157914" y="3458547"/>
            <a:ext cx="212236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Silex</a:t>
            </a:r>
          </a:p>
        </p:txBody>
      </p:sp>
      <p:sp>
        <p:nvSpPr>
          <p:cNvPr id="59" name="Rectangle : coins arrondis 58"/>
          <p:cNvSpPr/>
          <p:nvPr/>
        </p:nvSpPr>
        <p:spPr>
          <a:xfrm>
            <a:off x="8157914" y="3959130"/>
            <a:ext cx="212236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Mouf</a:t>
            </a:r>
            <a:endParaRPr lang="fr-FR" dirty="0"/>
          </a:p>
        </p:txBody>
      </p:sp>
      <p:sp>
        <p:nvSpPr>
          <p:cNvPr id="60" name="Flèche : droite 59"/>
          <p:cNvSpPr/>
          <p:nvPr/>
        </p:nvSpPr>
        <p:spPr>
          <a:xfrm>
            <a:off x="7529558" y="2565953"/>
            <a:ext cx="518886" cy="204621"/>
          </a:xfrm>
          <a:prstGeom prst="rightArrow">
            <a:avLst/>
          </a:prstGeom>
          <a:ln w="2222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Flèche : droite 60"/>
          <p:cNvSpPr/>
          <p:nvPr/>
        </p:nvSpPr>
        <p:spPr>
          <a:xfrm>
            <a:off x="7529558" y="3065744"/>
            <a:ext cx="518886" cy="204621"/>
          </a:xfrm>
          <a:prstGeom prst="rightArrow">
            <a:avLst/>
          </a:prstGeom>
          <a:ln w="2222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Flèche : droite 61"/>
          <p:cNvSpPr/>
          <p:nvPr/>
        </p:nvSpPr>
        <p:spPr>
          <a:xfrm>
            <a:off x="7529558" y="3565535"/>
            <a:ext cx="518886" cy="204621"/>
          </a:xfrm>
          <a:prstGeom prst="rightArrow">
            <a:avLst/>
          </a:prstGeom>
          <a:ln w="2222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Flèche : droite 62"/>
          <p:cNvSpPr/>
          <p:nvPr/>
        </p:nvSpPr>
        <p:spPr>
          <a:xfrm>
            <a:off x="7529558" y="4065326"/>
            <a:ext cx="518886" cy="204621"/>
          </a:xfrm>
          <a:prstGeom prst="rightArrow">
            <a:avLst/>
          </a:prstGeom>
          <a:ln w="2222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 : coins arrondis 63"/>
          <p:cNvSpPr/>
          <p:nvPr/>
        </p:nvSpPr>
        <p:spPr>
          <a:xfrm>
            <a:off x="8157914" y="4459713"/>
            <a:ext cx="212236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Joomla</a:t>
            </a:r>
          </a:p>
        </p:txBody>
      </p:sp>
      <p:sp>
        <p:nvSpPr>
          <p:cNvPr id="65" name="Rectangle : coins arrondis 64"/>
          <p:cNvSpPr/>
          <p:nvPr/>
        </p:nvSpPr>
        <p:spPr>
          <a:xfrm>
            <a:off x="8157914" y="4960296"/>
            <a:ext cx="212236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Magento</a:t>
            </a:r>
            <a:endParaRPr lang="fr-FR" dirty="0"/>
          </a:p>
        </p:txBody>
      </p:sp>
      <p:sp>
        <p:nvSpPr>
          <p:cNvPr id="66" name="Rectangle : coins arrondis 65"/>
          <p:cNvSpPr/>
          <p:nvPr/>
        </p:nvSpPr>
        <p:spPr>
          <a:xfrm>
            <a:off x="8157914" y="5460879"/>
            <a:ext cx="212236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Magento2</a:t>
            </a:r>
          </a:p>
        </p:txBody>
      </p:sp>
      <p:sp>
        <p:nvSpPr>
          <p:cNvPr id="67" name="Flèche : droite 66"/>
          <p:cNvSpPr/>
          <p:nvPr/>
        </p:nvSpPr>
        <p:spPr>
          <a:xfrm>
            <a:off x="7529558" y="4565117"/>
            <a:ext cx="518886" cy="204621"/>
          </a:xfrm>
          <a:prstGeom prst="rightArrow">
            <a:avLst/>
          </a:prstGeom>
          <a:ln w="2222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Flèche : droite 67"/>
          <p:cNvSpPr/>
          <p:nvPr/>
        </p:nvSpPr>
        <p:spPr>
          <a:xfrm>
            <a:off x="7529558" y="5064908"/>
            <a:ext cx="518886" cy="204621"/>
          </a:xfrm>
          <a:prstGeom prst="rightArrow">
            <a:avLst/>
          </a:prstGeom>
          <a:ln w="2222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Flèche : droite 68"/>
          <p:cNvSpPr/>
          <p:nvPr/>
        </p:nvSpPr>
        <p:spPr>
          <a:xfrm>
            <a:off x="7529558" y="5564703"/>
            <a:ext cx="518886" cy="204621"/>
          </a:xfrm>
          <a:prstGeom prst="rightArrow">
            <a:avLst/>
          </a:prstGeom>
          <a:ln w="2222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Flèche : droite 69"/>
          <p:cNvSpPr/>
          <p:nvPr/>
        </p:nvSpPr>
        <p:spPr>
          <a:xfrm rot="18435399">
            <a:off x="2666392" y="2560993"/>
            <a:ext cx="664422" cy="204621"/>
          </a:xfrm>
          <a:prstGeom prst="righ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Flèche : droite 70"/>
          <p:cNvSpPr/>
          <p:nvPr/>
        </p:nvSpPr>
        <p:spPr>
          <a:xfrm rot="18014403">
            <a:off x="2383843" y="2413705"/>
            <a:ext cx="664422" cy="204621"/>
          </a:xfrm>
          <a:prstGeom prst="righ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Flèche : droite 71"/>
          <p:cNvSpPr/>
          <p:nvPr/>
        </p:nvSpPr>
        <p:spPr>
          <a:xfrm rot="3084857">
            <a:off x="2639540" y="4064178"/>
            <a:ext cx="664422" cy="204621"/>
          </a:xfrm>
          <a:prstGeom prst="righ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Flèche : droite 72"/>
          <p:cNvSpPr/>
          <p:nvPr/>
        </p:nvSpPr>
        <p:spPr>
          <a:xfrm rot="3551136">
            <a:off x="2418280" y="4227037"/>
            <a:ext cx="664422" cy="204621"/>
          </a:xfrm>
          <a:prstGeom prst="righ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7508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/>
          <p:cNvSpPr/>
          <p:nvPr/>
        </p:nvSpPr>
        <p:spPr>
          <a:xfrm>
            <a:off x="702692" y="3087672"/>
            <a:ext cx="1988659" cy="74175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l33t/</a:t>
            </a:r>
            <a:r>
              <a:rPr lang="fr-FR" dirty="0" err="1"/>
              <a:t>weatherapi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18" name="Flèche : droite 17"/>
          <p:cNvSpPr/>
          <p:nvPr/>
        </p:nvSpPr>
        <p:spPr>
          <a:xfrm rot="18900000">
            <a:off x="2819047" y="2833480"/>
            <a:ext cx="664422" cy="204621"/>
          </a:xfrm>
          <a:prstGeom prst="righ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 : coins arrondis 18"/>
          <p:cNvSpPr/>
          <p:nvPr/>
        </p:nvSpPr>
        <p:spPr>
          <a:xfrm>
            <a:off x="3767259" y="455049"/>
            <a:ext cx="362349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l33t/</a:t>
            </a:r>
            <a:r>
              <a:rPr lang="fr-FR" dirty="0" err="1"/>
              <a:t>weatherapi</a:t>
            </a:r>
            <a:r>
              <a:rPr lang="fr-FR" dirty="0"/>
              <a:t>-bundle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20" name="Rectangle : coins arrondis 19"/>
          <p:cNvSpPr/>
          <p:nvPr/>
        </p:nvSpPr>
        <p:spPr>
          <a:xfrm>
            <a:off x="3767259" y="955632"/>
            <a:ext cx="362349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l33t/weatherapi-zf2-module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21" name="Rectangle : coins arrondis 20"/>
          <p:cNvSpPr/>
          <p:nvPr/>
        </p:nvSpPr>
        <p:spPr>
          <a:xfrm>
            <a:off x="3767259" y="1456215"/>
            <a:ext cx="362349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l33t/</a:t>
            </a:r>
            <a:r>
              <a:rPr lang="fr-FR" dirty="0" err="1"/>
              <a:t>weatherapi</a:t>
            </a:r>
            <a:r>
              <a:rPr lang="fr-FR" dirty="0"/>
              <a:t>-</a:t>
            </a:r>
            <a:r>
              <a:rPr lang="fr-FR" dirty="0" err="1"/>
              <a:t>laravel</a:t>
            </a:r>
            <a:r>
              <a:rPr lang="fr-FR" dirty="0"/>
              <a:t>-module</a:t>
            </a:r>
          </a:p>
        </p:txBody>
      </p:sp>
      <p:sp>
        <p:nvSpPr>
          <p:cNvPr id="22" name="Rectangle : coins arrondis 21"/>
          <p:cNvSpPr/>
          <p:nvPr/>
        </p:nvSpPr>
        <p:spPr>
          <a:xfrm>
            <a:off x="3767259" y="1956798"/>
            <a:ext cx="362349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l33t/</a:t>
            </a:r>
            <a:r>
              <a:rPr lang="fr-FR" dirty="0" err="1"/>
              <a:t>weatherapi</a:t>
            </a:r>
            <a:r>
              <a:rPr lang="fr-FR" dirty="0"/>
              <a:t>-</a:t>
            </a:r>
            <a:r>
              <a:rPr lang="fr-FR" dirty="0" err="1"/>
              <a:t>drupal</a:t>
            </a:r>
            <a:r>
              <a:rPr lang="fr-FR" dirty="0"/>
              <a:t>-module</a:t>
            </a:r>
          </a:p>
        </p:txBody>
      </p:sp>
      <p:sp>
        <p:nvSpPr>
          <p:cNvPr id="23" name="Flèche : droite 22"/>
          <p:cNvSpPr/>
          <p:nvPr/>
        </p:nvSpPr>
        <p:spPr>
          <a:xfrm rot="2700000">
            <a:off x="2819049" y="3881265"/>
            <a:ext cx="664422" cy="204621"/>
          </a:xfrm>
          <a:prstGeom prst="righ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 : droite 23"/>
          <p:cNvSpPr/>
          <p:nvPr/>
        </p:nvSpPr>
        <p:spPr>
          <a:xfrm rot="900000">
            <a:off x="2937226" y="3549992"/>
            <a:ext cx="584670" cy="204621"/>
          </a:xfrm>
          <a:prstGeom prst="righ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èche : droite 24"/>
          <p:cNvSpPr/>
          <p:nvPr/>
        </p:nvSpPr>
        <p:spPr>
          <a:xfrm rot="19800000">
            <a:off x="2914460" y="3140734"/>
            <a:ext cx="584670" cy="204621"/>
          </a:xfrm>
          <a:prstGeom prst="righ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 : coins arrondis 40"/>
          <p:cNvSpPr/>
          <p:nvPr/>
        </p:nvSpPr>
        <p:spPr>
          <a:xfrm>
            <a:off x="8157914" y="455049"/>
            <a:ext cx="212236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Symfony</a:t>
            </a:r>
            <a:endParaRPr lang="fr-FR" dirty="0"/>
          </a:p>
        </p:txBody>
      </p:sp>
      <p:sp>
        <p:nvSpPr>
          <p:cNvPr id="42" name="Rectangle : coins arrondis 41"/>
          <p:cNvSpPr/>
          <p:nvPr/>
        </p:nvSpPr>
        <p:spPr>
          <a:xfrm>
            <a:off x="8157914" y="955632"/>
            <a:ext cx="212236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Zend Framework</a:t>
            </a:r>
          </a:p>
        </p:txBody>
      </p:sp>
      <p:sp>
        <p:nvSpPr>
          <p:cNvPr id="43" name="Rectangle : coins arrondis 42"/>
          <p:cNvSpPr/>
          <p:nvPr/>
        </p:nvSpPr>
        <p:spPr>
          <a:xfrm>
            <a:off x="8157914" y="1456215"/>
            <a:ext cx="212236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Laravel</a:t>
            </a:r>
            <a:endParaRPr lang="fr-FR" dirty="0"/>
          </a:p>
        </p:txBody>
      </p:sp>
      <p:sp>
        <p:nvSpPr>
          <p:cNvPr id="44" name="Rectangle : coins arrondis 43"/>
          <p:cNvSpPr/>
          <p:nvPr/>
        </p:nvSpPr>
        <p:spPr>
          <a:xfrm>
            <a:off x="8157914" y="1956798"/>
            <a:ext cx="212236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Drupal</a:t>
            </a:r>
            <a:endParaRPr lang="fr-FR" dirty="0"/>
          </a:p>
        </p:txBody>
      </p:sp>
      <p:sp>
        <p:nvSpPr>
          <p:cNvPr id="45" name="Flèche : droite 44"/>
          <p:cNvSpPr/>
          <p:nvPr/>
        </p:nvSpPr>
        <p:spPr>
          <a:xfrm>
            <a:off x="7529558" y="566789"/>
            <a:ext cx="518886" cy="204621"/>
          </a:xfrm>
          <a:prstGeom prst="rightArrow">
            <a:avLst/>
          </a:prstGeom>
          <a:ln w="2222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Flèche : droite 45"/>
          <p:cNvSpPr/>
          <p:nvPr/>
        </p:nvSpPr>
        <p:spPr>
          <a:xfrm>
            <a:off x="7529558" y="1066580"/>
            <a:ext cx="518886" cy="204621"/>
          </a:xfrm>
          <a:prstGeom prst="rightArrow">
            <a:avLst/>
          </a:prstGeom>
          <a:ln w="2222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Flèche : droite 46"/>
          <p:cNvSpPr/>
          <p:nvPr/>
        </p:nvSpPr>
        <p:spPr>
          <a:xfrm>
            <a:off x="7529558" y="1566371"/>
            <a:ext cx="518886" cy="204621"/>
          </a:xfrm>
          <a:prstGeom prst="rightArrow">
            <a:avLst/>
          </a:prstGeom>
          <a:ln w="2222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Flèche : droite 47"/>
          <p:cNvSpPr/>
          <p:nvPr/>
        </p:nvSpPr>
        <p:spPr>
          <a:xfrm>
            <a:off x="7529558" y="2066162"/>
            <a:ext cx="518886" cy="204621"/>
          </a:xfrm>
          <a:prstGeom prst="rightArrow">
            <a:avLst/>
          </a:prstGeom>
          <a:ln w="2222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 : coins arrondis 48"/>
          <p:cNvSpPr/>
          <p:nvPr/>
        </p:nvSpPr>
        <p:spPr>
          <a:xfrm>
            <a:off x="3767259" y="2457381"/>
            <a:ext cx="362349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l33t/</a:t>
            </a:r>
            <a:r>
              <a:rPr lang="fr-FR" dirty="0" err="1"/>
              <a:t>weatherapi</a:t>
            </a:r>
            <a:r>
              <a:rPr lang="fr-FR" dirty="0"/>
              <a:t>-</a:t>
            </a:r>
            <a:r>
              <a:rPr lang="fr-FR" dirty="0" err="1"/>
              <a:t>wordpress</a:t>
            </a:r>
            <a:r>
              <a:rPr lang="fr-FR" dirty="0"/>
              <a:t>-module</a:t>
            </a:r>
          </a:p>
        </p:txBody>
      </p:sp>
      <p:sp>
        <p:nvSpPr>
          <p:cNvPr id="50" name="Rectangle : coins arrondis 49"/>
          <p:cNvSpPr/>
          <p:nvPr/>
        </p:nvSpPr>
        <p:spPr>
          <a:xfrm>
            <a:off x="3767259" y="2957964"/>
            <a:ext cx="362349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l33t/</a:t>
            </a:r>
            <a:r>
              <a:rPr lang="fr-FR" dirty="0" err="1"/>
              <a:t>weatherapi</a:t>
            </a:r>
            <a:r>
              <a:rPr lang="fr-FR" dirty="0"/>
              <a:t>-</a:t>
            </a:r>
            <a:r>
              <a:rPr lang="fr-FR" dirty="0" err="1"/>
              <a:t>yii</a:t>
            </a:r>
            <a:r>
              <a:rPr lang="fr-FR" dirty="0"/>
              <a:t>-module</a:t>
            </a:r>
          </a:p>
        </p:txBody>
      </p:sp>
      <p:sp>
        <p:nvSpPr>
          <p:cNvPr id="51" name="Rectangle : coins arrondis 50"/>
          <p:cNvSpPr/>
          <p:nvPr/>
        </p:nvSpPr>
        <p:spPr>
          <a:xfrm>
            <a:off x="3767259" y="3458547"/>
            <a:ext cx="362349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l33t/</a:t>
            </a:r>
            <a:r>
              <a:rPr lang="fr-FR" dirty="0" err="1"/>
              <a:t>weatherapi</a:t>
            </a:r>
            <a:r>
              <a:rPr lang="fr-FR" dirty="0"/>
              <a:t>-silex-module</a:t>
            </a:r>
          </a:p>
        </p:txBody>
      </p:sp>
      <p:sp>
        <p:nvSpPr>
          <p:cNvPr id="52" name="Rectangle : coins arrondis 51"/>
          <p:cNvSpPr/>
          <p:nvPr/>
        </p:nvSpPr>
        <p:spPr>
          <a:xfrm>
            <a:off x="3767259" y="3959130"/>
            <a:ext cx="362349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l33t/</a:t>
            </a:r>
            <a:r>
              <a:rPr lang="fr-FR" dirty="0" err="1"/>
              <a:t>weatherapi</a:t>
            </a:r>
            <a:r>
              <a:rPr lang="fr-FR" dirty="0"/>
              <a:t>-</a:t>
            </a:r>
            <a:r>
              <a:rPr lang="fr-FR" dirty="0" err="1"/>
              <a:t>mouf</a:t>
            </a:r>
            <a:r>
              <a:rPr lang="fr-FR" dirty="0"/>
              <a:t>-installer</a:t>
            </a:r>
          </a:p>
        </p:txBody>
      </p:sp>
      <p:sp>
        <p:nvSpPr>
          <p:cNvPr id="53" name="Rectangle : coins arrondis 52"/>
          <p:cNvSpPr/>
          <p:nvPr/>
        </p:nvSpPr>
        <p:spPr>
          <a:xfrm>
            <a:off x="3767259" y="4459713"/>
            <a:ext cx="362349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l33t/</a:t>
            </a:r>
            <a:r>
              <a:rPr lang="fr-FR" dirty="0" err="1"/>
              <a:t>weatherapi</a:t>
            </a:r>
            <a:r>
              <a:rPr lang="fr-FR" dirty="0"/>
              <a:t>-</a:t>
            </a:r>
            <a:r>
              <a:rPr lang="fr-FR" dirty="0" err="1"/>
              <a:t>joomla</a:t>
            </a:r>
            <a:r>
              <a:rPr lang="fr-FR" dirty="0"/>
              <a:t>-module</a:t>
            </a:r>
          </a:p>
        </p:txBody>
      </p:sp>
      <p:sp>
        <p:nvSpPr>
          <p:cNvPr id="54" name="Rectangle : coins arrondis 53"/>
          <p:cNvSpPr/>
          <p:nvPr/>
        </p:nvSpPr>
        <p:spPr>
          <a:xfrm>
            <a:off x="3767259" y="4960296"/>
            <a:ext cx="362349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l33t/</a:t>
            </a:r>
            <a:r>
              <a:rPr lang="fr-FR" dirty="0" err="1"/>
              <a:t>weatherapi</a:t>
            </a:r>
            <a:r>
              <a:rPr lang="fr-FR" dirty="0"/>
              <a:t>-</a:t>
            </a:r>
            <a:r>
              <a:rPr lang="fr-FR" dirty="0" err="1"/>
              <a:t>magento</a:t>
            </a:r>
            <a:r>
              <a:rPr lang="fr-FR" dirty="0"/>
              <a:t>-module</a:t>
            </a:r>
          </a:p>
        </p:txBody>
      </p:sp>
      <p:sp>
        <p:nvSpPr>
          <p:cNvPr id="55" name="Rectangle : coins arrondis 54"/>
          <p:cNvSpPr/>
          <p:nvPr/>
        </p:nvSpPr>
        <p:spPr>
          <a:xfrm>
            <a:off x="3767259" y="5460879"/>
            <a:ext cx="362349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l33t/weatherapi-magento2-module</a:t>
            </a:r>
          </a:p>
        </p:txBody>
      </p:sp>
      <p:sp>
        <p:nvSpPr>
          <p:cNvPr id="56" name="Rectangle : coins arrondis 55"/>
          <p:cNvSpPr/>
          <p:nvPr/>
        </p:nvSpPr>
        <p:spPr>
          <a:xfrm>
            <a:off x="8157914" y="2457381"/>
            <a:ext cx="212236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Wordpress</a:t>
            </a:r>
            <a:endParaRPr lang="fr-FR" dirty="0"/>
          </a:p>
        </p:txBody>
      </p:sp>
      <p:sp>
        <p:nvSpPr>
          <p:cNvPr id="57" name="Rectangle : coins arrondis 56"/>
          <p:cNvSpPr/>
          <p:nvPr/>
        </p:nvSpPr>
        <p:spPr>
          <a:xfrm>
            <a:off x="8157914" y="2957964"/>
            <a:ext cx="212236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Yii</a:t>
            </a:r>
            <a:endParaRPr lang="fr-FR" dirty="0"/>
          </a:p>
        </p:txBody>
      </p:sp>
      <p:sp>
        <p:nvSpPr>
          <p:cNvPr id="58" name="Rectangle : coins arrondis 57"/>
          <p:cNvSpPr/>
          <p:nvPr/>
        </p:nvSpPr>
        <p:spPr>
          <a:xfrm>
            <a:off x="8157914" y="3458547"/>
            <a:ext cx="212236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Silex</a:t>
            </a:r>
          </a:p>
        </p:txBody>
      </p:sp>
      <p:sp>
        <p:nvSpPr>
          <p:cNvPr id="59" name="Rectangle : coins arrondis 58"/>
          <p:cNvSpPr/>
          <p:nvPr/>
        </p:nvSpPr>
        <p:spPr>
          <a:xfrm>
            <a:off x="8157914" y="3959130"/>
            <a:ext cx="212236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Mouf</a:t>
            </a:r>
            <a:endParaRPr lang="fr-FR" dirty="0"/>
          </a:p>
        </p:txBody>
      </p:sp>
      <p:sp>
        <p:nvSpPr>
          <p:cNvPr id="60" name="Flèche : droite 59"/>
          <p:cNvSpPr/>
          <p:nvPr/>
        </p:nvSpPr>
        <p:spPr>
          <a:xfrm>
            <a:off x="7529558" y="2565953"/>
            <a:ext cx="518886" cy="204621"/>
          </a:xfrm>
          <a:prstGeom prst="rightArrow">
            <a:avLst/>
          </a:prstGeom>
          <a:ln w="2222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Flèche : droite 60"/>
          <p:cNvSpPr/>
          <p:nvPr/>
        </p:nvSpPr>
        <p:spPr>
          <a:xfrm>
            <a:off x="7529558" y="3065744"/>
            <a:ext cx="518886" cy="204621"/>
          </a:xfrm>
          <a:prstGeom prst="rightArrow">
            <a:avLst/>
          </a:prstGeom>
          <a:ln w="2222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Flèche : droite 61"/>
          <p:cNvSpPr/>
          <p:nvPr/>
        </p:nvSpPr>
        <p:spPr>
          <a:xfrm>
            <a:off x="7529558" y="3565535"/>
            <a:ext cx="518886" cy="204621"/>
          </a:xfrm>
          <a:prstGeom prst="rightArrow">
            <a:avLst/>
          </a:prstGeom>
          <a:ln w="2222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Flèche : droite 62"/>
          <p:cNvSpPr/>
          <p:nvPr/>
        </p:nvSpPr>
        <p:spPr>
          <a:xfrm>
            <a:off x="7529558" y="4065326"/>
            <a:ext cx="518886" cy="204621"/>
          </a:xfrm>
          <a:prstGeom prst="rightArrow">
            <a:avLst/>
          </a:prstGeom>
          <a:ln w="2222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 : coins arrondis 63"/>
          <p:cNvSpPr/>
          <p:nvPr/>
        </p:nvSpPr>
        <p:spPr>
          <a:xfrm>
            <a:off x="8157914" y="4459713"/>
            <a:ext cx="212236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Joomla</a:t>
            </a:r>
          </a:p>
        </p:txBody>
      </p:sp>
      <p:sp>
        <p:nvSpPr>
          <p:cNvPr id="65" name="Rectangle : coins arrondis 64"/>
          <p:cNvSpPr/>
          <p:nvPr/>
        </p:nvSpPr>
        <p:spPr>
          <a:xfrm>
            <a:off x="8157914" y="4960296"/>
            <a:ext cx="212236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Magento</a:t>
            </a:r>
            <a:endParaRPr lang="fr-FR" dirty="0"/>
          </a:p>
        </p:txBody>
      </p:sp>
      <p:sp>
        <p:nvSpPr>
          <p:cNvPr id="66" name="Rectangle : coins arrondis 65"/>
          <p:cNvSpPr/>
          <p:nvPr/>
        </p:nvSpPr>
        <p:spPr>
          <a:xfrm>
            <a:off x="8157914" y="5460879"/>
            <a:ext cx="212236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Magento2</a:t>
            </a:r>
          </a:p>
        </p:txBody>
      </p:sp>
      <p:sp>
        <p:nvSpPr>
          <p:cNvPr id="67" name="Flèche : droite 66"/>
          <p:cNvSpPr/>
          <p:nvPr/>
        </p:nvSpPr>
        <p:spPr>
          <a:xfrm>
            <a:off x="7529558" y="4565117"/>
            <a:ext cx="518886" cy="204621"/>
          </a:xfrm>
          <a:prstGeom prst="rightArrow">
            <a:avLst/>
          </a:prstGeom>
          <a:ln w="2222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Flèche : droite 67"/>
          <p:cNvSpPr/>
          <p:nvPr/>
        </p:nvSpPr>
        <p:spPr>
          <a:xfrm>
            <a:off x="7529558" y="5064908"/>
            <a:ext cx="518886" cy="204621"/>
          </a:xfrm>
          <a:prstGeom prst="rightArrow">
            <a:avLst/>
          </a:prstGeom>
          <a:ln w="2222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Flèche : droite 68"/>
          <p:cNvSpPr/>
          <p:nvPr/>
        </p:nvSpPr>
        <p:spPr>
          <a:xfrm>
            <a:off x="7529558" y="5564703"/>
            <a:ext cx="518886" cy="204621"/>
          </a:xfrm>
          <a:prstGeom prst="rightArrow">
            <a:avLst/>
          </a:prstGeom>
          <a:ln w="2222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Flèche : droite 69"/>
          <p:cNvSpPr/>
          <p:nvPr/>
        </p:nvSpPr>
        <p:spPr>
          <a:xfrm rot="18435399">
            <a:off x="2666392" y="2560993"/>
            <a:ext cx="664422" cy="204621"/>
          </a:xfrm>
          <a:prstGeom prst="righ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Flèche : droite 70"/>
          <p:cNvSpPr/>
          <p:nvPr/>
        </p:nvSpPr>
        <p:spPr>
          <a:xfrm rot="18014403">
            <a:off x="2383843" y="2413705"/>
            <a:ext cx="664422" cy="204621"/>
          </a:xfrm>
          <a:prstGeom prst="righ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Flèche : droite 71"/>
          <p:cNvSpPr/>
          <p:nvPr/>
        </p:nvSpPr>
        <p:spPr>
          <a:xfrm rot="3084857">
            <a:off x="2639540" y="4064178"/>
            <a:ext cx="664422" cy="204621"/>
          </a:xfrm>
          <a:prstGeom prst="righ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Flèche : droite 72"/>
          <p:cNvSpPr/>
          <p:nvPr/>
        </p:nvSpPr>
        <p:spPr>
          <a:xfrm rot="3551136">
            <a:off x="2418280" y="4227037"/>
            <a:ext cx="664422" cy="204621"/>
          </a:xfrm>
          <a:prstGeom prst="righ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" name="Connecteur droit 2"/>
          <p:cNvCxnSpPr/>
          <p:nvPr/>
        </p:nvCxnSpPr>
        <p:spPr>
          <a:xfrm>
            <a:off x="3603812" y="309282"/>
            <a:ext cx="3925746" cy="5782236"/>
          </a:xfrm>
          <a:prstGeom prst="line">
            <a:avLst/>
          </a:prstGeom>
          <a:ln w="1206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Connecteur droit 73"/>
          <p:cNvCxnSpPr/>
          <p:nvPr/>
        </p:nvCxnSpPr>
        <p:spPr>
          <a:xfrm flipH="1">
            <a:off x="3523910" y="309282"/>
            <a:ext cx="3976311" cy="5735171"/>
          </a:xfrm>
          <a:prstGeom prst="line">
            <a:avLst/>
          </a:prstGeom>
          <a:ln w="1206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259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/>
          <p:cNvSpPr/>
          <p:nvPr/>
        </p:nvSpPr>
        <p:spPr>
          <a:xfrm>
            <a:off x="2992921" y="2532690"/>
            <a:ext cx="1988659" cy="74175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Composant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5" name="Flèche : droite 4"/>
          <p:cNvSpPr/>
          <p:nvPr/>
        </p:nvSpPr>
        <p:spPr>
          <a:xfrm>
            <a:off x="5164057" y="2801254"/>
            <a:ext cx="664422" cy="204621"/>
          </a:xfrm>
          <a:prstGeom prst="rightArrow">
            <a:avLst/>
          </a:prstGeom>
          <a:ln w="254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 descr="The Black Box of You: Why the Quantified Self is so Frustrating Today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956" y="2313716"/>
            <a:ext cx="1169741" cy="1179696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582886" y="2182911"/>
            <a:ext cx="19543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latin typeface="Consolas" panose="020B0609020204030204" pitchFamily="49" charset="0"/>
              </a:rPr>
              <a:t>$client-&gt;</a:t>
            </a:r>
            <a:r>
              <a:rPr lang="fr-FR" sz="1100" dirty="0" err="1">
                <a:latin typeface="Consolas" panose="020B0609020204030204" pitchFamily="49" charset="0"/>
              </a:rPr>
              <a:t>sendRequest</a:t>
            </a:r>
            <a:r>
              <a:rPr lang="fr-FR" sz="1100" dirty="0">
                <a:latin typeface="Consolas" panose="020B0609020204030204" pitchFamily="49" charset="0"/>
              </a:rPr>
              <a:t>(…)</a:t>
            </a:r>
          </a:p>
        </p:txBody>
      </p:sp>
      <p:sp>
        <p:nvSpPr>
          <p:cNvPr id="8" name="Flèche : droite 7"/>
          <p:cNvSpPr/>
          <p:nvPr/>
        </p:nvSpPr>
        <p:spPr>
          <a:xfrm rot="18900000">
            <a:off x="7155738" y="2124345"/>
            <a:ext cx="664422" cy="204621"/>
          </a:xfrm>
          <a:prstGeom prst="rightArrow">
            <a:avLst/>
          </a:prstGeom>
          <a:ln w="2222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/>
          <p:cNvSpPr/>
          <p:nvPr/>
        </p:nvSpPr>
        <p:spPr>
          <a:xfrm>
            <a:off x="7949115" y="1710825"/>
            <a:ext cx="1701423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Guzzle</a:t>
            </a:r>
            <a:r>
              <a:rPr lang="fr-FR" dirty="0"/>
              <a:t> 5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10" name="Rectangle : coins arrondis 9"/>
          <p:cNvSpPr/>
          <p:nvPr/>
        </p:nvSpPr>
        <p:spPr>
          <a:xfrm>
            <a:off x="7949115" y="2209937"/>
            <a:ext cx="1701423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Guzzle</a:t>
            </a:r>
            <a:r>
              <a:rPr lang="fr-FR" dirty="0"/>
              <a:t> 6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11" name="Rectangle : coins arrondis 10"/>
          <p:cNvSpPr/>
          <p:nvPr/>
        </p:nvSpPr>
        <p:spPr>
          <a:xfrm>
            <a:off x="7949115" y="2709049"/>
            <a:ext cx="1701423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onsolas" panose="020B0609020204030204" pitchFamily="49" charset="0"/>
              </a:rPr>
              <a:t>Zend-HTTP</a:t>
            </a:r>
          </a:p>
        </p:txBody>
      </p:sp>
      <p:sp>
        <p:nvSpPr>
          <p:cNvPr id="12" name="Rectangle : coins arrondis 11"/>
          <p:cNvSpPr/>
          <p:nvPr/>
        </p:nvSpPr>
        <p:spPr>
          <a:xfrm>
            <a:off x="7949115" y="3226913"/>
            <a:ext cx="1701423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atin typeface="Consolas" panose="020B0609020204030204" pitchFamily="49" charset="0"/>
              </a:rPr>
              <a:t>ReactPHP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13" name="Flèche : droite 12"/>
          <p:cNvSpPr/>
          <p:nvPr/>
        </p:nvSpPr>
        <p:spPr>
          <a:xfrm rot="2700000">
            <a:off x="7155740" y="3172130"/>
            <a:ext cx="664422" cy="204621"/>
          </a:xfrm>
          <a:prstGeom prst="rightArrow">
            <a:avLst/>
          </a:prstGeom>
          <a:ln w="2222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 : droite 13"/>
          <p:cNvSpPr/>
          <p:nvPr/>
        </p:nvSpPr>
        <p:spPr>
          <a:xfrm rot="900000">
            <a:off x="7273917" y="2840857"/>
            <a:ext cx="584670" cy="204621"/>
          </a:xfrm>
          <a:prstGeom prst="rightArrow">
            <a:avLst/>
          </a:prstGeom>
          <a:ln w="2222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 : droite 14"/>
          <p:cNvSpPr/>
          <p:nvPr/>
        </p:nvSpPr>
        <p:spPr>
          <a:xfrm rot="19800000">
            <a:off x="7251151" y="2431599"/>
            <a:ext cx="584670" cy="204621"/>
          </a:xfrm>
          <a:prstGeom prst="rightArrow">
            <a:avLst/>
          </a:prstGeom>
          <a:ln w="2222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 : coins arrondis 15"/>
          <p:cNvSpPr/>
          <p:nvPr/>
        </p:nvSpPr>
        <p:spPr>
          <a:xfrm>
            <a:off x="2992921" y="4748555"/>
            <a:ext cx="1988659" cy="74175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Composant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17" name="Flèche : droite 16"/>
          <p:cNvSpPr/>
          <p:nvPr/>
        </p:nvSpPr>
        <p:spPr>
          <a:xfrm>
            <a:off x="5164057" y="5017119"/>
            <a:ext cx="664422" cy="204621"/>
          </a:xfrm>
          <a:prstGeom prst="rightArrow">
            <a:avLst/>
          </a:prstGeom>
          <a:ln w="254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Image 17" descr="The Black Box of You: Why the Quantified Self is so Frustrating Today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956" y="4529581"/>
            <a:ext cx="1169741" cy="1179696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4582886" y="4398776"/>
            <a:ext cx="13388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latin typeface="Consolas" panose="020B0609020204030204" pitchFamily="49" charset="0"/>
              </a:rPr>
              <a:t>$</a:t>
            </a:r>
            <a:r>
              <a:rPr lang="fr-FR" sz="1100" dirty="0" err="1">
                <a:latin typeface="Consolas" panose="020B0609020204030204" pitchFamily="49" charset="0"/>
              </a:rPr>
              <a:t>logger</a:t>
            </a:r>
            <a:r>
              <a:rPr lang="fr-FR" sz="1100" dirty="0">
                <a:latin typeface="Consolas" panose="020B0609020204030204" pitchFamily="49" charset="0"/>
              </a:rPr>
              <a:t>-&gt;log(…)</a:t>
            </a:r>
          </a:p>
        </p:txBody>
      </p:sp>
      <p:sp>
        <p:nvSpPr>
          <p:cNvPr id="20" name="Flèche : droite 19"/>
          <p:cNvSpPr/>
          <p:nvPr/>
        </p:nvSpPr>
        <p:spPr>
          <a:xfrm rot="18900000">
            <a:off x="7155738" y="4340210"/>
            <a:ext cx="664422" cy="204621"/>
          </a:xfrm>
          <a:prstGeom prst="rightArrow">
            <a:avLst/>
          </a:prstGeom>
          <a:ln w="222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 : coins arrondis 20"/>
          <p:cNvSpPr/>
          <p:nvPr/>
        </p:nvSpPr>
        <p:spPr>
          <a:xfrm>
            <a:off x="7949115" y="3926690"/>
            <a:ext cx="1701423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Monolog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22" name="Rectangle : coins arrondis 21"/>
          <p:cNvSpPr/>
          <p:nvPr/>
        </p:nvSpPr>
        <p:spPr>
          <a:xfrm>
            <a:off x="7949115" y="4425802"/>
            <a:ext cx="1701423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cakephp</a:t>
            </a:r>
            <a:r>
              <a:rPr lang="fr-FR" dirty="0"/>
              <a:t>/log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23" name="Rectangle : coins arrondis 22"/>
          <p:cNvSpPr/>
          <p:nvPr/>
        </p:nvSpPr>
        <p:spPr>
          <a:xfrm>
            <a:off x="7949115" y="4924914"/>
            <a:ext cx="1701423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atin typeface="Consolas" panose="020B0609020204030204" pitchFamily="49" charset="0"/>
              </a:rPr>
              <a:t>joomla</a:t>
            </a:r>
            <a:r>
              <a:rPr lang="fr-FR" dirty="0">
                <a:latin typeface="Consolas" panose="020B0609020204030204" pitchFamily="49" charset="0"/>
              </a:rPr>
              <a:t>/log</a:t>
            </a:r>
          </a:p>
        </p:txBody>
      </p:sp>
      <p:sp>
        <p:nvSpPr>
          <p:cNvPr id="24" name="Rectangle : coins arrondis 23"/>
          <p:cNvSpPr/>
          <p:nvPr/>
        </p:nvSpPr>
        <p:spPr>
          <a:xfrm>
            <a:off x="7949115" y="5442778"/>
            <a:ext cx="1701423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atin typeface="Consolas" panose="020B0609020204030204" pitchFamily="49" charset="0"/>
              </a:rPr>
              <a:t>vespula</a:t>
            </a:r>
            <a:r>
              <a:rPr lang="fr-FR" dirty="0">
                <a:latin typeface="Consolas" panose="020B0609020204030204" pitchFamily="49" charset="0"/>
              </a:rPr>
              <a:t>/log</a:t>
            </a:r>
          </a:p>
        </p:txBody>
      </p:sp>
      <p:sp>
        <p:nvSpPr>
          <p:cNvPr id="25" name="Flèche : droite 24"/>
          <p:cNvSpPr/>
          <p:nvPr/>
        </p:nvSpPr>
        <p:spPr>
          <a:xfrm rot="2700000">
            <a:off x="7155740" y="5387995"/>
            <a:ext cx="664422" cy="204621"/>
          </a:xfrm>
          <a:prstGeom prst="rightArrow">
            <a:avLst/>
          </a:prstGeom>
          <a:ln w="222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lèche : droite 25"/>
          <p:cNvSpPr/>
          <p:nvPr/>
        </p:nvSpPr>
        <p:spPr>
          <a:xfrm rot="900000">
            <a:off x="7273917" y="5056722"/>
            <a:ext cx="584670" cy="204621"/>
          </a:xfrm>
          <a:prstGeom prst="rightArrow">
            <a:avLst/>
          </a:prstGeom>
          <a:ln w="222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lèche : droite 26"/>
          <p:cNvSpPr/>
          <p:nvPr/>
        </p:nvSpPr>
        <p:spPr>
          <a:xfrm rot="19800000">
            <a:off x="7251151" y="4647464"/>
            <a:ext cx="584670" cy="204621"/>
          </a:xfrm>
          <a:prstGeom prst="rightArrow">
            <a:avLst/>
          </a:prstGeom>
          <a:ln w="222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6050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/>
          <p:cNvSpPr/>
          <p:nvPr/>
        </p:nvSpPr>
        <p:spPr>
          <a:xfrm>
            <a:off x="702692" y="3087672"/>
            <a:ext cx="1988659" cy="74175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l33t/</a:t>
            </a:r>
            <a:r>
              <a:rPr lang="fr-FR" dirty="0" err="1"/>
              <a:t>weatherapi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41" name="Rectangle : coins arrondis 40"/>
          <p:cNvSpPr/>
          <p:nvPr/>
        </p:nvSpPr>
        <p:spPr>
          <a:xfrm>
            <a:off x="8157914" y="455049"/>
            <a:ext cx="212236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Symfony</a:t>
            </a:r>
            <a:endParaRPr lang="fr-FR" dirty="0"/>
          </a:p>
        </p:txBody>
      </p:sp>
      <p:sp>
        <p:nvSpPr>
          <p:cNvPr id="42" name="Rectangle : coins arrondis 41"/>
          <p:cNvSpPr/>
          <p:nvPr/>
        </p:nvSpPr>
        <p:spPr>
          <a:xfrm>
            <a:off x="8157914" y="955632"/>
            <a:ext cx="212236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Zend Framework</a:t>
            </a:r>
          </a:p>
        </p:txBody>
      </p:sp>
      <p:sp>
        <p:nvSpPr>
          <p:cNvPr id="43" name="Rectangle : coins arrondis 42"/>
          <p:cNvSpPr/>
          <p:nvPr/>
        </p:nvSpPr>
        <p:spPr>
          <a:xfrm>
            <a:off x="8157914" y="1456215"/>
            <a:ext cx="212236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Laravel</a:t>
            </a:r>
            <a:endParaRPr lang="fr-FR" dirty="0"/>
          </a:p>
        </p:txBody>
      </p:sp>
      <p:sp>
        <p:nvSpPr>
          <p:cNvPr id="44" name="Rectangle : coins arrondis 43"/>
          <p:cNvSpPr/>
          <p:nvPr/>
        </p:nvSpPr>
        <p:spPr>
          <a:xfrm>
            <a:off x="8157914" y="1956798"/>
            <a:ext cx="212236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Drupal</a:t>
            </a:r>
            <a:endParaRPr lang="fr-FR" dirty="0"/>
          </a:p>
        </p:txBody>
      </p:sp>
      <p:sp>
        <p:nvSpPr>
          <p:cNvPr id="51" name="Rectangle : coins arrondis 50"/>
          <p:cNvSpPr/>
          <p:nvPr/>
        </p:nvSpPr>
        <p:spPr>
          <a:xfrm>
            <a:off x="3298708" y="3081778"/>
            <a:ext cx="3623492" cy="740532"/>
          </a:xfrm>
          <a:prstGeom prst="roundRect">
            <a:avLst>
              <a:gd name="adj" fmla="val 6322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shade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l33t/</a:t>
            </a:r>
            <a:r>
              <a:rPr lang="fr-FR" dirty="0" err="1"/>
              <a:t>weatherapi</a:t>
            </a:r>
            <a:r>
              <a:rPr lang="fr-FR" dirty="0"/>
              <a:t>-</a:t>
            </a:r>
            <a:r>
              <a:rPr lang="fr-FR" dirty="0" err="1"/>
              <a:t>universal</a:t>
            </a:r>
            <a:r>
              <a:rPr lang="fr-FR" dirty="0"/>
              <a:t>-module</a:t>
            </a:r>
          </a:p>
        </p:txBody>
      </p:sp>
      <p:sp>
        <p:nvSpPr>
          <p:cNvPr id="56" name="Rectangle : coins arrondis 55"/>
          <p:cNvSpPr/>
          <p:nvPr/>
        </p:nvSpPr>
        <p:spPr>
          <a:xfrm>
            <a:off x="8157914" y="2457381"/>
            <a:ext cx="212236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Wordpress</a:t>
            </a:r>
            <a:endParaRPr lang="fr-FR" dirty="0"/>
          </a:p>
        </p:txBody>
      </p:sp>
      <p:sp>
        <p:nvSpPr>
          <p:cNvPr id="57" name="Rectangle : coins arrondis 56"/>
          <p:cNvSpPr/>
          <p:nvPr/>
        </p:nvSpPr>
        <p:spPr>
          <a:xfrm>
            <a:off x="8157914" y="2957964"/>
            <a:ext cx="212236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Yii</a:t>
            </a:r>
            <a:endParaRPr lang="fr-FR" dirty="0"/>
          </a:p>
        </p:txBody>
      </p:sp>
      <p:sp>
        <p:nvSpPr>
          <p:cNvPr id="58" name="Rectangle : coins arrondis 57"/>
          <p:cNvSpPr/>
          <p:nvPr/>
        </p:nvSpPr>
        <p:spPr>
          <a:xfrm>
            <a:off x="8157914" y="3458547"/>
            <a:ext cx="212236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Silex</a:t>
            </a:r>
          </a:p>
        </p:txBody>
      </p:sp>
      <p:sp>
        <p:nvSpPr>
          <p:cNvPr id="59" name="Rectangle : coins arrondis 58"/>
          <p:cNvSpPr/>
          <p:nvPr/>
        </p:nvSpPr>
        <p:spPr>
          <a:xfrm>
            <a:off x="8157914" y="3959130"/>
            <a:ext cx="212236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Mouf</a:t>
            </a:r>
            <a:endParaRPr lang="fr-FR" dirty="0"/>
          </a:p>
        </p:txBody>
      </p:sp>
      <p:sp>
        <p:nvSpPr>
          <p:cNvPr id="64" name="Rectangle : coins arrondis 63"/>
          <p:cNvSpPr/>
          <p:nvPr/>
        </p:nvSpPr>
        <p:spPr>
          <a:xfrm>
            <a:off x="8157914" y="4459713"/>
            <a:ext cx="212236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Joomla</a:t>
            </a:r>
          </a:p>
        </p:txBody>
      </p:sp>
      <p:sp>
        <p:nvSpPr>
          <p:cNvPr id="65" name="Rectangle : coins arrondis 64"/>
          <p:cNvSpPr/>
          <p:nvPr/>
        </p:nvSpPr>
        <p:spPr>
          <a:xfrm>
            <a:off x="8157914" y="4960296"/>
            <a:ext cx="212236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Magento</a:t>
            </a:r>
            <a:endParaRPr lang="fr-FR" dirty="0"/>
          </a:p>
        </p:txBody>
      </p:sp>
      <p:sp>
        <p:nvSpPr>
          <p:cNvPr id="66" name="Rectangle : coins arrondis 65"/>
          <p:cNvSpPr/>
          <p:nvPr/>
        </p:nvSpPr>
        <p:spPr>
          <a:xfrm>
            <a:off x="8157914" y="5460879"/>
            <a:ext cx="212236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Magento2</a:t>
            </a:r>
          </a:p>
        </p:txBody>
      </p:sp>
      <p:grpSp>
        <p:nvGrpSpPr>
          <p:cNvPr id="2" name="Groupe 1"/>
          <p:cNvGrpSpPr/>
          <p:nvPr/>
        </p:nvGrpSpPr>
        <p:grpSpPr>
          <a:xfrm>
            <a:off x="6922200" y="2219670"/>
            <a:ext cx="908153" cy="2477754"/>
            <a:chOff x="2613743" y="2183805"/>
            <a:chExt cx="908153" cy="2477754"/>
          </a:xfrm>
        </p:grpSpPr>
        <p:sp>
          <p:nvSpPr>
            <p:cNvPr id="18" name="Flèche : droite 17"/>
            <p:cNvSpPr/>
            <p:nvPr/>
          </p:nvSpPr>
          <p:spPr>
            <a:xfrm rot="18900000">
              <a:off x="2819047" y="2833480"/>
              <a:ext cx="664422" cy="204621"/>
            </a:xfrm>
            <a:prstGeom prst="rightArrow">
              <a:avLst/>
            </a:prstGeom>
            <a:ln w="2222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Flèche : droite 22"/>
            <p:cNvSpPr/>
            <p:nvPr/>
          </p:nvSpPr>
          <p:spPr>
            <a:xfrm rot="2700000">
              <a:off x="2819049" y="3881265"/>
              <a:ext cx="664422" cy="204621"/>
            </a:xfrm>
            <a:prstGeom prst="rightArrow">
              <a:avLst/>
            </a:prstGeom>
            <a:ln w="2222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Flèche : droite 23"/>
            <p:cNvSpPr/>
            <p:nvPr/>
          </p:nvSpPr>
          <p:spPr>
            <a:xfrm rot="900000">
              <a:off x="2937226" y="3549992"/>
              <a:ext cx="584670" cy="204621"/>
            </a:xfrm>
            <a:prstGeom prst="rightArrow">
              <a:avLst/>
            </a:prstGeom>
            <a:ln w="2222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Flèche : droite 24"/>
            <p:cNvSpPr/>
            <p:nvPr/>
          </p:nvSpPr>
          <p:spPr>
            <a:xfrm rot="19800000">
              <a:off x="2914460" y="3140734"/>
              <a:ext cx="584670" cy="204621"/>
            </a:xfrm>
            <a:prstGeom prst="rightArrow">
              <a:avLst/>
            </a:prstGeom>
            <a:ln w="2222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0" name="Flèche : droite 69"/>
            <p:cNvSpPr/>
            <p:nvPr/>
          </p:nvSpPr>
          <p:spPr>
            <a:xfrm rot="18435399">
              <a:off x="2666392" y="2560993"/>
              <a:ext cx="664422" cy="204621"/>
            </a:xfrm>
            <a:prstGeom prst="rightArrow">
              <a:avLst/>
            </a:prstGeom>
            <a:ln w="2222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1" name="Flèche : droite 70"/>
            <p:cNvSpPr/>
            <p:nvPr/>
          </p:nvSpPr>
          <p:spPr>
            <a:xfrm rot="18014403">
              <a:off x="2383843" y="2413705"/>
              <a:ext cx="664422" cy="204621"/>
            </a:xfrm>
            <a:prstGeom prst="rightArrow">
              <a:avLst/>
            </a:prstGeom>
            <a:ln w="2222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2" name="Flèche : droite 71"/>
            <p:cNvSpPr/>
            <p:nvPr/>
          </p:nvSpPr>
          <p:spPr>
            <a:xfrm rot="3084857">
              <a:off x="2639540" y="4064178"/>
              <a:ext cx="664422" cy="204621"/>
            </a:xfrm>
            <a:prstGeom prst="rightArrow">
              <a:avLst/>
            </a:prstGeom>
            <a:ln w="2222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3" name="Flèche : droite 72"/>
            <p:cNvSpPr/>
            <p:nvPr/>
          </p:nvSpPr>
          <p:spPr>
            <a:xfrm rot="3551136">
              <a:off x="2418280" y="4227037"/>
              <a:ext cx="664422" cy="204621"/>
            </a:xfrm>
            <a:prstGeom prst="rightArrow">
              <a:avLst/>
            </a:prstGeom>
            <a:ln w="2222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5" name="Flèche : droite 74"/>
          <p:cNvSpPr/>
          <p:nvPr/>
        </p:nvSpPr>
        <p:spPr>
          <a:xfrm>
            <a:off x="2736625" y="3356236"/>
            <a:ext cx="518886" cy="204621"/>
          </a:xfrm>
          <a:prstGeom prst="rightArrow">
            <a:avLst/>
          </a:prstGeom>
          <a:ln w="2222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3338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/>
          <p:cNvSpPr/>
          <p:nvPr/>
        </p:nvSpPr>
        <p:spPr>
          <a:xfrm>
            <a:off x="-139990" y="3163872"/>
            <a:ext cx="1988659" cy="74175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l33t/</a:t>
            </a:r>
            <a:r>
              <a:rPr lang="fr-FR" dirty="0" err="1"/>
              <a:t>weatherapi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41" name="Rectangle : coins arrondis 40"/>
          <p:cNvSpPr/>
          <p:nvPr/>
        </p:nvSpPr>
        <p:spPr>
          <a:xfrm>
            <a:off x="7311154" y="1441166"/>
            <a:ext cx="212236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Symfony</a:t>
            </a:r>
            <a:r>
              <a:rPr lang="fr-FR" dirty="0"/>
              <a:t> bridge</a:t>
            </a:r>
          </a:p>
        </p:txBody>
      </p:sp>
      <p:sp>
        <p:nvSpPr>
          <p:cNvPr id="42" name="Rectangle : coins arrondis 41"/>
          <p:cNvSpPr/>
          <p:nvPr/>
        </p:nvSpPr>
        <p:spPr>
          <a:xfrm>
            <a:off x="7311154" y="1941749"/>
            <a:ext cx="212236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ZF bridge</a:t>
            </a:r>
          </a:p>
        </p:txBody>
      </p:sp>
      <p:sp>
        <p:nvSpPr>
          <p:cNvPr id="43" name="Rectangle : coins arrondis 42"/>
          <p:cNvSpPr/>
          <p:nvPr/>
        </p:nvSpPr>
        <p:spPr>
          <a:xfrm>
            <a:off x="7311154" y="2442332"/>
            <a:ext cx="212236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Laravel</a:t>
            </a:r>
            <a:r>
              <a:rPr lang="fr-FR" dirty="0"/>
              <a:t> bridge</a:t>
            </a:r>
          </a:p>
        </p:txBody>
      </p:sp>
      <p:sp>
        <p:nvSpPr>
          <p:cNvPr id="51" name="Rectangle : coins arrondis 50"/>
          <p:cNvSpPr/>
          <p:nvPr/>
        </p:nvSpPr>
        <p:spPr>
          <a:xfrm>
            <a:off x="2456026" y="3157978"/>
            <a:ext cx="3623492" cy="740532"/>
          </a:xfrm>
          <a:prstGeom prst="roundRect">
            <a:avLst>
              <a:gd name="adj" fmla="val 6322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shade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l33t/</a:t>
            </a:r>
            <a:r>
              <a:rPr lang="fr-FR" dirty="0" err="1"/>
              <a:t>weatherapi</a:t>
            </a:r>
            <a:r>
              <a:rPr lang="fr-FR" dirty="0"/>
              <a:t>-</a:t>
            </a:r>
            <a:r>
              <a:rPr lang="fr-FR" dirty="0" err="1"/>
              <a:t>universal</a:t>
            </a:r>
            <a:r>
              <a:rPr lang="fr-FR" dirty="0"/>
              <a:t>-module</a:t>
            </a:r>
          </a:p>
        </p:txBody>
      </p:sp>
      <p:sp>
        <p:nvSpPr>
          <p:cNvPr id="58" name="Rectangle : coins arrondis 57"/>
          <p:cNvSpPr/>
          <p:nvPr/>
        </p:nvSpPr>
        <p:spPr>
          <a:xfrm>
            <a:off x="7311154" y="2951782"/>
            <a:ext cx="212236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Silex bridge</a:t>
            </a:r>
          </a:p>
        </p:txBody>
      </p:sp>
      <p:sp>
        <p:nvSpPr>
          <p:cNvPr id="59" name="Rectangle : coins arrondis 58"/>
          <p:cNvSpPr/>
          <p:nvPr/>
        </p:nvSpPr>
        <p:spPr>
          <a:xfrm>
            <a:off x="7311154" y="3452365"/>
            <a:ext cx="212236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Mouf</a:t>
            </a:r>
            <a:r>
              <a:rPr lang="fr-FR" dirty="0"/>
              <a:t> bridge</a:t>
            </a:r>
          </a:p>
        </p:txBody>
      </p:sp>
      <p:grpSp>
        <p:nvGrpSpPr>
          <p:cNvPr id="2" name="Groupe 1"/>
          <p:cNvGrpSpPr/>
          <p:nvPr/>
        </p:nvGrpSpPr>
        <p:grpSpPr>
          <a:xfrm>
            <a:off x="6079518" y="2295870"/>
            <a:ext cx="908153" cy="2477754"/>
            <a:chOff x="2613743" y="2183805"/>
            <a:chExt cx="908153" cy="2477754"/>
          </a:xfrm>
        </p:grpSpPr>
        <p:sp>
          <p:nvSpPr>
            <p:cNvPr id="18" name="Flèche : droite 17"/>
            <p:cNvSpPr/>
            <p:nvPr/>
          </p:nvSpPr>
          <p:spPr>
            <a:xfrm rot="18900000">
              <a:off x="2819047" y="2833480"/>
              <a:ext cx="664422" cy="204621"/>
            </a:xfrm>
            <a:prstGeom prst="rightArrow">
              <a:avLst/>
            </a:prstGeom>
            <a:ln w="2222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Flèche : droite 22"/>
            <p:cNvSpPr/>
            <p:nvPr/>
          </p:nvSpPr>
          <p:spPr>
            <a:xfrm rot="2700000">
              <a:off x="2819049" y="3881265"/>
              <a:ext cx="664422" cy="204621"/>
            </a:xfrm>
            <a:prstGeom prst="rightArrow">
              <a:avLst/>
            </a:prstGeom>
            <a:ln w="2222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Flèche : droite 23"/>
            <p:cNvSpPr/>
            <p:nvPr/>
          </p:nvSpPr>
          <p:spPr>
            <a:xfrm rot="900000">
              <a:off x="2937226" y="3549992"/>
              <a:ext cx="584670" cy="204621"/>
            </a:xfrm>
            <a:prstGeom prst="rightArrow">
              <a:avLst/>
            </a:prstGeom>
            <a:ln w="2222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Flèche : droite 24"/>
            <p:cNvSpPr/>
            <p:nvPr/>
          </p:nvSpPr>
          <p:spPr>
            <a:xfrm rot="19800000">
              <a:off x="2914460" y="3140734"/>
              <a:ext cx="584670" cy="204621"/>
            </a:xfrm>
            <a:prstGeom prst="rightArrow">
              <a:avLst/>
            </a:prstGeom>
            <a:ln w="2222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0" name="Flèche : droite 69"/>
            <p:cNvSpPr/>
            <p:nvPr/>
          </p:nvSpPr>
          <p:spPr>
            <a:xfrm rot="18435399">
              <a:off x="2666392" y="2560993"/>
              <a:ext cx="664422" cy="204621"/>
            </a:xfrm>
            <a:prstGeom prst="rightArrow">
              <a:avLst/>
            </a:prstGeom>
            <a:ln w="2222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1" name="Flèche : droite 70"/>
            <p:cNvSpPr/>
            <p:nvPr/>
          </p:nvSpPr>
          <p:spPr>
            <a:xfrm rot="18014403">
              <a:off x="2383843" y="2413705"/>
              <a:ext cx="664422" cy="204621"/>
            </a:xfrm>
            <a:prstGeom prst="rightArrow">
              <a:avLst/>
            </a:prstGeom>
            <a:ln w="2222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2" name="Flèche : droite 71"/>
            <p:cNvSpPr/>
            <p:nvPr/>
          </p:nvSpPr>
          <p:spPr>
            <a:xfrm rot="3084857">
              <a:off x="2639540" y="4064178"/>
              <a:ext cx="664422" cy="204621"/>
            </a:xfrm>
            <a:prstGeom prst="rightArrow">
              <a:avLst/>
            </a:prstGeom>
            <a:ln w="2222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3" name="Flèche : droite 72"/>
            <p:cNvSpPr/>
            <p:nvPr/>
          </p:nvSpPr>
          <p:spPr>
            <a:xfrm rot="3551136">
              <a:off x="2418280" y="4227037"/>
              <a:ext cx="664422" cy="204621"/>
            </a:xfrm>
            <a:prstGeom prst="rightArrow">
              <a:avLst/>
            </a:prstGeom>
            <a:ln w="2222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5" name="Flèche : droite 74"/>
          <p:cNvSpPr/>
          <p:nvPr/>
        </p:nvSpPr>
        <p:spPr>
          <a:xfrm>
            <a:off x="1893943" y="3432436"/>
            <a:ext cx="518886" cy="204621"/>
          </a:xfrm>
          <a:prstGeom prst="rightArrow">
            <a:avLst/>
          </a:prstGeom>
          <a:ln w="2222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 : coins arrondis 25"/>
          <p:cNvSpPr/>
          <p:nvPr/>
        </p:nvSpPr>
        <p:spPr>
          <a:xfrm>
            <a:off x="10215719" y="1441166"/>
            <a:ext cx="212236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Symfony</a:t>
            </a:r>
            <a:endParaRPr lang="fr-FR" dirty="0"/>
          </a:p>
        </p:txBody>
      </p:sp>
      <p:sp>
        <p:nvSpPr>
          <p:cNvPr id="27" name="Rectangle : coins arrondis 26"/>
          <p:cNvSpPr/>
          <p:nvPr/>
        </p:nvSpPr>
        <p:spPr>
          <a:xfrm>
            <a:off x="10215719" y="1941749"/>
            <a:ext cx="212236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Zend Framework</a:t>
            </a:r>
          </a:p>
        </p:txBody>
      </p:sp>
      <p:sp>
        <p:nvSpPr>
          <p:cNvPr id="28" name="Rectangle : coins arrondis 27"/>
          <p:cNvSpPr/>
          <p:nvPr/>
        </p:nvSpPr>
        <p:spPr>
          <a:xfrm>
            <a:off x="10215719" y="2442332"/>
            <a:ext cx="212236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Laravel</a:t>
            </a:r>
            <a:endParaRPr lang="fr-FR" dirty="0"/>
          </a:p>
        </p:txBody>
      </p:sp>
      <p:sp>
        <p:nvSpPr>
          <p:cNvPr id="30" name="Flèche : droite 29"/>
          <p:cNvSpPr/>
          <p:nvPr/>
        </p:nvSpPr>
        <p:spPr>
          <a:xfrm>
            <a:off x="9587363" y="1552906"/>
            <a:ext cx="518886" cy="204621"/>
          </a:xfrm>
          <a:prstGeom prst="rightArrow">
            <a:avLst/>
          </a:prstGeom>
          <a:ln w="2222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Flèche : droite 30"/>
          <p:cNvSpPr/>
          <p:nvPr/>
        </p:nvSpPr>
        <p:spPr>
          <a:xfrm>
            <a:off x="9587363" y="2052697"/>
            <a:ext cx="518886" cy="204621"/>
          </a:xfrm>
          <a:prstGeom prst="rightArrow">
            <a:avLst/>
          </a:prstGeom>
          <a:ln w="2222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Flèche : droite 31"/>
          <p:cNvSpPr/>
          <p:nvPr/>
        </p:nvSpPr>
        <p:spPr>
          <a:xfrm>
            <a:off x="9587363" y="2552488"/>
            <a:ext cx="518886" cy="204621"/>
          </a:xfrm>
          <a:prstGeom prst="rightArrow">
            <a:avLst/>
          </a:prstGeom>
          <a:ln w="2222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 : coins arrondis 35"/>
          <p:cNvSpPr/>
          <p:nvPr/>
        </p:nvSpPr>
        <p:spPr>
          <a:xfrm>
            <a:off x="10215719" y="2951782"/>
            <a:ext cx="212236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Silex</a:t>
            </a:r>
          </a:p>
        </p:txBody>
      </p:sp>
      <p:sp>
        <p:nvSpPr>
          <p:cNvPr id="37" name="Rectangle : coins arrondis 36"/>
          <p:cNvSpPr/>
          <p:nvPr/>
        </p:nvSpPr>
        <p:spPr>
          <a:xfrm>
            <a:off x="10215719" y="3452365"/>
            <a:ext cx="212236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Mouf</a:t>
            </a:r>
            <a:endParaRPr lang="fr-FR" dirty="0"/>
          </a:p>
        </p:txBody>
      </p:sp>
      <p:sp>
        <p:nvSpPr>
          <p:cNvPr id="40" name="Flèche : droite 39"/>
          <p:cNvSpPr/>
          <p:nvPr/>
        </p:nvSpPr>
        <p:spPr>
          <a:xfrm>
            <a:off x="9587363" y="3058770"/>
            <a:ext cx="518886" cy="204621"/>
          </a:xfrm>
          <a:prstGeom prst="rightArrow">
            <a:avLst/>
          </a:prstGeom>
          <a:ln w="2222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Flèche : droite 44"/>
          <p:cNvSpPr/>
          <p:nvPr/>
        </p:nvSpPr>
        <p:spPr>
          <a:xfrm>
            <a:off x="9587363" y="3558561"/>
            <a:ext cx="518886" cy="204621"/>
          </a:xfrm>
          <a:prstGeom prst="rightArrow">
            <a:avLst/>
          </a:prstGeom>
          <a:ln w="2222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 : coins arrondis 52"/>
          <p:cNvSpPr/>
          <p:nvPr/>
        </p:nvSpPr>
        <p:spPr>
          <a:xfrm>
            <a:off x="7311154" y="3977390"/>
            <a:ext cx="212236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PHP-DI</a:t>
            </a:r>
          </a:p>
        </p:txBody>
      </p:sp>
      <p:sp>
        <p:nvSpPr>
          <p:cNvPr id="54" name="Rectangle : coins arrondis 53"/>
          <p:cNvSpPr/>
          <p:nvPr/>
        </p:nvSpPr>
        <p:spPr>
          <a:xfrm>
            <a:off x="7311154" y="4486840"/>
            <a:ext cx="212236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Simplex</a:t>
            </a:r>
          </a:p>
        </p:txBody>
      </p:sp>
      <p:sp>
        <p:nvSpPr>
          <p:cNvPr id="55" name="Rectangle : coins arrondis 54"/>
          <p:cNvSpPr/>
          <p:nvPr/>
        </p:nvSpPr>
        <p:spPr>
          <a:xfrm>
            <a:off x="7311154" y="4987423"/>
            <a:ext cx="212236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Yaco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7279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363071" y="1445648"/>
            <a:ext cx="11611940" cy="3686033"/>
            <a:chOff x="-139990" y="1441166"/>
            <a:chExt cx="12478071" cy="3960973"/>
          </a:xfrm>
        </p:grpSpPr>
        <p:sp>
          <p:nvSpPr>
            <p:cNvPr id="4" name="Rectangle : coins arrondis 3"/>
            <p:cNvSpPr/>
            <p:nvPr/>
          </p:nvSpPr>
          <p:spPr>
            <a:xfrm>
              <a:off x="-139990" y="3163872"/>
              <a:ext cx="1988659" cy="741750"/>
            </a:xfrm>
            <a:prstGeom prst="roundRect">
              <a:avLst>
                <a:gd name="adj" fmla="val 6322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/>
                <a:t>l33t/</a:t>
              </a:r>
              <a:r>
                <a:rPr lang="fr-FR" sz="1600" dirty="0" err="1"/>
                <a:t>weatherapi</a:t>
              </a:r>
              <a:endParaRPr lang="fr-FR" sz="1600" dirty="0">
                <a:latin typeface="Consolas" panose="020B0609020204030204" pitchFamily="49" charset="0"/>
              </a:endParaRPr>
            </a:p>
          </p:txBody>
        </p:sp>
        <p:sp>
          <p:nvSpPr>
            <p:cNvPr id="41" name="Rectangle : coins arrondis 40"/>
            <p:cNvSpPr/>
            <p:nvPr/>
          </p:nvSpPr>
          <p:spPr>
            <a:xfrm>
              <a:off x="7311154" y="1441166"/>
              <a:ext cx="2122362" cy="414716"/>
            </a:xfrm>
            <a:prstGeom prst="roundRect">
              <a:avLst>
                <a:gd name="adj" fmla="val 6322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/>
                <a:t>Symfony</a:t>
              </a:r>
              <a:r>
                <a:rPr lang="fr-FR" sz="1600" dirty="0"/>
                <a:t> bridge</a:t>
              </a:r>
            </a:p>
          </p:txBody>
        </p:sp>
        <p:sp>
          <p:nvSpPr>
            <p:cNvPr id="42" name="Rectangle : coins arrondis 41"/>
            <p:cNvSpPr/>
            <p:nvPr/>
          </p:nvSpPr>
          <p:spPr>
            <a:xfrm>
              <a:off x="7311154" y="1941749"/>
              <a:ext cx="2122362" cy="414716"/>
            </a:xfrm>
            <a:prstGeom prst="roundRect">
              <a:avLst>
                <a:gd name="adj" fmla="val 6322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/>
                <a:t>ZF bridge</a:t>
              </a:r>
            </a:p>
          </p:txBody>
        </p:sp>
        <p:sp>
          <p:nvSpPr>
            <p:cNvPr id="43" name="Rectangle : coins arrondis 42"/>
            <p:cNvSpPr/>
            <p:nvPr/>
          </p:nvSpPr>
          <p:spPr>
            <a:xfrm>
              <a:off x="7311154" y="2442332"/>
              <a:ext cx="2122362" cy="414716"/>
            </a:xfrm>
            <a:prstGeom prst="roundRect">
              <a:avLst>
                <a:gd name="adj" fmla="val 6322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/>
                <a:t>Laravel</a:t>
              </a:r>
              <a:r>
                <a:rPr lang="fr-FR" sz="1600" dirty="0"/>
                <a:t> bridge</a:t>
              </a:r>
            </a:p>
          </p:txBody>
        </p:sp>
        <p:sp>
          <p:nvSpPr>
            <p:cNvPr id="51" name="Rectangle : coins arrondis 50"/>
            <p:cNvSpPr/>
            <p:nvPr/>
          </p:nvSpPr>
          <p:spPr>
            <a:xfrm>
              <a:off x="2456026" y="3157978"/>
              <a:ext cx="3623492" cy="740532"/>
            </a:xfrm>
            <a:prstGeom prst="roundRect">
              <a:avLst>
                <a:gd name="adj" fmla="val 6322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shade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/>
                <a:t>l33t/</a:t>
              </a:r>
              <a:r>
                <a:rPr lang="fr-FR" sz="1600" dirty="0" err="1"/>
                <a:t>weatherapi</a:t>
              </a:r>
              <a:r>
                <a:rPr lang="fr-FR" sz="1600" dirty="0"/>
                <a:t>-</a:t>
              </a:r>
              <a:r>
                <a:rPr lang="fr-FR" sz="1600" dirty="0" err="1"/>
                <a:t>universal</a:t>
              </a:r>
              <a:r>
                <a:rPr lang="fr-FR" sz="1600" dirty="0"/>
                <a:t>-module</a:t>
              </a:r>
            </a:p>
          </p:txBody>
        </p:sp>
        <p:sp>
          <p:nvSpPr>
            <p:cNvPr id="58" name="Rectangle : coins arrondis 57"/>
            <p:cNvSpPr/>
            <p:nvPr/>
          </p:nvSpPr>
          <p:spPr>
            <a:xfrm>
              <a:off x="7311154" y="2951782"/>
              <a:ext cx="2122362" cy="414716"/>
            </a:xfrm>
            <a:prstGeom prst="roundRect">
              <a:avLst>
                <a:gd name="adj" fmla="val 6322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/>
                <a:t>Silex bridge</a:t>
              </a:r>
            </a:p>
          </p:txBody>
        </p:sp>
        <p:sp>
          <p:nvSpPr>
            <p:cNvPr id="59" name="Rectangle : coins arrondis 58"/>
            <p:cNvSpPr/>
            <p:nvPr/>
          </p:nvSpPr>
          <p:spPr>
            <a:xfrm>
              <a:off x="7311154" y="3452365"/>
              <a:ext cx="2122362" cy="414716"/>
            </a:xfrm>
            <a:prstGeom prst="roundRect">
              <a:avLst>
                <a:gd name="adj" fmla="val 6322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/>
                <a:t>Mouf</a:t>
              </a:r>
              <a:r>
                <a:rPr lang="fr-FR" sz="1600" dirty="0"/>
                <a:t> bridge</a:t>
              </a:r>
            </a:p>
          </p:txBody>
        </p:sp>
        <p:grpSp>
          <p:nvGrpSpPr>
            <p:cNvPr id="2" name="Groupe 1"/>
            <p:cNvGrpSpPr/>
            <p:nvPr/>
          </p:nvGrpSpPr>
          <p:grpSpPr>
            <a:xfrm>
              <a:off x="6079518" y="2295870"/>
              <a:ext cx="908153" cy="2477754"/>
              <a:chOff x="2613743" y="2183805"/>
              <a:chExt cx="908153" cy="2477754"/>
            </a:xfrm>
          </p:grpSpPr>
          <p:sp>
            <p:nvSpPr>
              <p:cNvPr id="18" name="Flèche : droite 17"/>
              <p:cNvSpPr/>
              <p:nvPr/>
            </p:nvSpPr>
            <p:spPr>
              <a:xfrm rot="18900000">
                <a:off x="2819047" y="2833480"/>
                <a:ext cx="664422" cy="204621"/>
              </a:xfrm>
              <a:prstGeom prst="rightArrow">
                <a:avLst/>
              </a:prstGeom>
              <a:ln w="22225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23" name="Flèche : droite 22"/>
              <p:cNvSpPr/>
              <p:nvPr/>
            </p:nvSpPr>
            <p:spPr>
              <a:xfrm rot="2700000">
                <a:off x="2819049" y="3881265"/>
                <a:ext cx="664422" cy="204621"/>
              </a:xfrm>
              <a:prstGeom prst="rightArrow">
                <a:avLst/>
              </a:prstGeom>
              <a:ln w="22225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24" name="Flèche : droite 23"/>
              <p:cNvSpPr/>
              <p:nvPr/>
            </p:nvSpPr>
            <p:spPr>
              <a:xfrm rot="900000">
                <a:off x="2937226" y="3549992"/>
                <a:ext cx="584670" cy="204621"/>
              </a:xfrm>
              <a:prstGeom prst="rightArrow">
                <a:avLst/>
              </a:prstGeom>
              <a:ln w="22225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25" name="Flèche : droite 24"/>
              <p:cNvSpPr/>
              <p:nvPr/>
            </p:nvSpPr>
            <p:spPr>
              <a:xfrm rot="19800000">
                <a:off x="2914460" y="3140734"/>
                <a:ext cx="584670" cy="204621"/>
              </a:xfrm>
              <a:prstGeom prst="rightArrow">
                <a:avLst/>
              </a:prstGeom>
              <a:ln w="22225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70" name="Flèche : droite 69"/>
              <p:cNvSpPr/>
              <p:nvPr/>
            </p:nvSpPr>
            <p:spPr>
              <a:xfrm rot="18435399">
                <a:off x="2666392" y="2560993"/>
                <a:ext cx="664422" cy="204621"/>
              </a:xfrm>
              <a:prstGeom prst="rightArrow">
                <a:avLst/>
              </a:prstGeom>
              <a:ln w="22225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71" name="Flèche : droite 70"/>
              <p:cNvSpPr/>
              <p:nvPr/>
            </p:nvSpPr>
            <p:spPr>
              <a:xfrm rot="18014403">
                <a:off x="2383843" y="2413705"/>
                <a:ext cx="664422" cy="204621"/>
              </a:xfrm>
              <a:prstGeom prst="rightArrow">
                <a:avLst/>
              </a:prstGeom>
              <a:ln w="22225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72" name="Flèche : droite 71"/>
              <p:cNvSpPr/>
              <p:nvPr/>
            </p:nvSpPr>
            <p:spPr>
              <a:xfrm rot="3084857">
                <a:off x="2639540" y="4064178"/>
                <a:ext cx="664422" cy="204621"/>
              </a:xfrm>
              <a:prstGeom prst="rightArrow">
                <a:avLst/>
              </a:prstGeom>
              <a:ln w="22225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73" name="Flèche : droite 72"/>
              <p:cNvSpPr/>
              <p:nvPr/>
            </p:nvSpPr>
            <p:spPr>
              <a:xfrm rot="3551136">
                <a:off x="2418280" y="4227037"/>
                <a:ext cx="664422" cy="204621"/>
              </a:xfrm>
              <a:prstGeom prst="rightArrow">
                <a:avLst/>
              </a:prstGeom>
              <a:ln w="22225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  <p:sp>
          <p:nvSpPr>
            <p:cNvPr id="75" name="Flèche : droite 74"/>
            <p:cNvSpPr/>
            <p:nvPr/>
          </p:nvSpPr>
          <p:spPr>
            <a:xfrm>
              <a:off x="1893943" y="3432436"/>
              <a:ext cx="518886" cy="204621"/>
            </a:xfrm>
            <a:prstGeom prst="rightArrow">
              <a:avLst/>
            </a:prstGeom>
            <a:ln w="2222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sp>
          <p:nvSpPr>
            <p:cNvPr id="26" name="Rectangle : coins arrondis 25"/>
            <p:cNvSpPr/>
            <p:nvPr/>
          </p:nvSpPr>
          <p:spPr>
            <a:xfrm>
              <a:off x="10215719" y="1441166"/>
              <a:ext cx="2122362" cy="414716"/>
            </a:xfrm>
            <a:prstGeom prst="roundRect">
              <a:avLst>
                <a:gd name="adj" fmla="val 6322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/>
                <a:t>Symfony</a:t>
              </a:r>
              <a:endParaRPr lang="fr-FR" sz="1600" dirty="0"/>
            </a:p>
          </p:txBody>
        </p:sp>
        <p:sp>
          <p:nvSpPr>
            <p:cNvPr id="27" name="Rectangle : coins arrondis 26"/>
            <p:cNvSpPr/>
            <p:nvPr/>
          </p:nvSpPr>
          <p:spPr>
            <a:xfrm>
              <a:off x="10215719" y="1941749"/>
              <a:ext cx="2122362" cy="414716"/>
            </a:xfrm>
            <a:prstGeom prst="roundRect">
              <a:avLst>
                <a:gd name="adj" fmla="val 6322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/>
                <a:t>Zend Framework</a:t>
              </a:r>
            </a:p>
          </p:txBody>
        </p:sp>
        <p:sp>
          <p:nvSpPr>
            <p:cNvPr id="28" name="Rectangle : coins arrondis 27"/>
            <p:cNvSpPr/>
            <p:nvPr/>
          </p:nvSpPr>
          <p:spPr>
            <a:xfrm>
              <a:off x="10215719" y="2442332"/>
              <a:ext cx="2122362" cy="414716"/>
            </a:xfrm>
            <a:prstGeom prst="roundRect">
              <a:avLst>
                <a:gd name="adj" fmla="val 6322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/>
                <a:t>Laravel</a:t>
              </a:r>
              <a:endParaRPr lang="fr-FR" sz="1600" dirty="0"/>
            </a:p>
          </p:txBody>
        </p:sp>
        <p:sp>
          <p:nvSpPr>
            <p:cNvPr id="30" name="Flèche : droite 29"/>
            <p:cNvSpPr/>
            <p:nvPr/>
          </p:nvSpPr>
          <p:spPr>
            <a:xfrm>
              <a:off x="9587363" y="1552906"/>
              <a:ext cx="518886" cy="204621"/>
            </a:xfrm>
            <a:prstGeom prst="rightArrow">
              <a:avLst/>
            </a:prstGeom>
            <a:ln w="2222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sp>
          <p:nvSpPr>
            <p:cNvPr id="31" name="Flèche : droite 30"/>
            <p:cNvSpPr/>
            <p:nvPr/>
          </p:nvSpPr>
          <p:spPr>
            <a:xfrm>
              <a:off x="9587363" y="2052697"/>
              <a:ext cx="518886" cy="204621"/>
            </a:xfrm>
            <a:prstGeom prst="rightArrow">
              <a:avLst/>
            </a:prstGeom>
            <a:ln w="2222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sp>
          <p:nvSpPr>
            <p:cNvPr id="32" name="Flèche : droite 31"/>
            <p:cNvSpPr/>
            <p:nvPr/>
          </p:nvSpPr>
          <p:spPr>
            <a:xfrm>
              <a:off x="9587363" y="2552488"/>
              <a:ext cx="518886" cy="204621"/>
            </a:xfrm>
            <a:prstGeom prst="rightArrow">
              <a:avLst/>
            </a:prstGeom>
            <a:ln w="2222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sp>
          <p:nvSpPr>
            <p:cNvPr id="36" name="Rectangle : coins arrondis 35"/>
            <p:cNvSpPr/>
            <p:nvPr/>
          </p:nvSpPr>
          <p:spPr>
            <a:xfrm>
              <a:off x="10215719" y="2951782"/>
              <a:ext cx="2122362" cy="414716"/>
            </a:xfrm>
            <a:prstGeom prst="roundRect">
              <a:avLst>
                <a:gd name="adj" fmla="val 6322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/>
                <a:t>Silex</a:t>
              </a:r>
            </a:p>
          </p:txBody>
        </p:sp>
        <p:sp>
          <p:nvSpPr>
            <p:cNvPr id="37" name="Rectangle : coins arrondis 36"/>
            <p:cNvSpPr/>
            <p:nvPr/>
          </p:nvSpPr>
          <p:spPr>
            <a:xfrm>
              <a:off x="10215719" y="3452365"/>
              <a:ext cx="2122362" cy="414716"/>
            </a:xfrm>
            <a:prstGeom prst="roundRect">
              <a:avLst>
                <a:gd name="adj" fmla="val 6322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/>
                <a:t>Mouf</a:t>
              </a:r>
              <a:endParaRPr lang="fr-FR" sz="1600" dirty="0"/>
            </a:p>
          </p:txBody>
        </p:sp>
        <p:sp>
          <p:nvSpPr>
            <p:cNvPr id="40" name="Flèche : droite 39"/>
            <p:cNvSpPr/>
            <p:nvPr/>
          </p:nvSpPr>
          <p:spPr>
            <a:xfrm>
              <a:off x="9587363" y="3058770"/>
              <a:ext cx="518886" cy="204621"/>
            </a:xfrm>
            <a:prstGeom prst="rightArrow">
              <a:avLst/>
            </a:prstGeom>
            <a:ln w="2222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sp>
          <p:nvSpPr>
            <p:cNvPr id="45" name="Flèche : droite 44"/>
            <p:cNvSpPr/>
            <p:nvPr/>
          </p:nvSpPr>
          <p:spPr>
            <a:xfrm>
              <a:off x="9587363" y="3558561"/>
              <a:ext cx="518886" cy="204621"/>
            </a:xfrm>
            <a:prstGeom prst="rightArrow">
              <a:avLst/>
            </a:prstGeom>
            <a:ln w="2222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sp>
          <p:nvSpPr>
            <p:cNvPr id="53" name="Rectangle : coins arrondis 52"/>
            <p:cNvSpPr/>
            <p:nvPr/>
          </p:nvSpPr>
          <p:spPr>
            <a:xfrm>
              <a:off x="7311154" y="3977390"/>
              <a:ext cx="2122362" cy="414716"/>
            </a:xfrm>
            <a:prstGeom prst="roundRect">
              <a:avLst>
                <a:gd name="adj" fmla="val 6322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/>
                <a:t>PHP-DI</a:t>
              </a:r>
            </a:p>
          </p:txBody>
        </p:sp>
        <p:sp>
          <p:nvSpPr>
            <p:cNvPr id="54" name="Rectangle : coins arrondis 53"/>
            <p:cNvSpPr/>
            <p:nvPr/>
          </p:nvSpPr>
          <p:spPr>
            <a:xfrm>
              <a:off x="7311154" y="4486840"/>
              <a:ext cx="2122362" cy="414716"/>
            </a:xfrm>
            <a:prstGeom prst="roundRect">
              <a:avLst>
                <a:gd name="adj" fmla="val 6322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/>
                <a:t>Simplex</a:t>
              </a:r>
            </a:p>
          </p:txBody>
        </p:sp>
        <p:sp>
          <p:nvSpPr>
            <p:cNvPr id="55" name="Rectangle : coins arrondis 54"/>
            <p:cNvSpPr/>
            <p:nvPr/>
          </p:nvSpPr>
          <p:spPr>
            <a:xfrm>
              <a:off x="7311154" y="4987423"/>
              <a:ext cx="2122362" cy="414716"/>
            </a:xfrm>
            <a:prstGeom prst="roundRect">
              <a:avLst>
                <a:gd name="adj" fmla="val 6322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/>
                <a:t>Yaco</a:t>
              </a:r>
              <a:endParaRPr lang="fr-FR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634723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/>
          <p:cNvSpPr/>
          <p:nvPr/>
        </p:nvSpPr>
        <p:spPr>
          <a:xfrm>
            <a:off x="2433949" y="1236684"/>
            <a:ext cx="2707640" cy="884724"/>
          </a:xfrm>
          <a:prstGeom prst="roundRect">
            <a:avLst>
              <a:gd name="adj" fmla="val 5730"/>
            </a:avLst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/>
              <a:t>Container</a:t>
            </a:r>
          </a:p>
        </p:txBody>
      </p:sp>
      <p:sp>
        <p:nvSpPr>
          <p:cNvPr id="5" name="Rectangle : coins arrondis 4"/>
          <p:cNvSpPr/>
          <p:nvPr/>
        </p:nvSpPr>
        <p:spPr>
          <a:xfrm>
            <a:off x="5518525" y="1236684"/>
            <a:ext cx="2707640" cy="884724"/>
          </a:xfrm>
          <a:prstGeom prst="roundRect">
            <a:avLst>
              <a:gd name="adj" fmla="val 573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err="1"/>
              <a:t>MyServiceProvider</a:t>
            </a:r>
            <a:endParaRPr lang="fr-FR" sz="1400" dirty="0"/>
          </a:p>
        </p:txBody>
      </p:sp>
      <p:sp>
        <p:nvSpPr>
          <p:cNvPr id="7" name="Rectangle : coins arrondis 6"/>
          <p:cNvSpPr/>
          <p:nvPr/>
        </p:nvSpPr>
        <p:spPr>
          <a:xfrm>
            <a:off x="5632824" y="1632924"/>
            <a:ext cx="2417233" cy="350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latin typeface="Consolas" panose="020B0609020204030204" pitchFamily="49" charset="0"/>
              </a:rPr>
              <a:t>MyTwigExtension</a:t>
            </a:r>
            <a:endParaRPr lang="fr-FR" sz="1200" dirty="0">
              <a:latin typeface="Consolas" panose="020B0609020204030204" pitchFamily="49" charset="0"/>
            </a:endParaRPr>
          </a:p>
        </p:txBody>
      </p:sp>
      <p:sp>
        <p:nvSpPr>
          <p:cNvPr id="14" name="Rectangle : coins arrondis 13"/>
          <p:cNvSpPr/>
          <p:nvPr/>
        </p:nvSpPr>
        <p:spPr>
          <a:xfrm>
            <a:off x="2548247" y="1632924"/>
            <a:ext cx="2417233" cy="350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latin typeface="Consolas" panose="020B0609020204030204" pitchFamily="49" charset="0"/>
              </a:rPr>
              <a:t>Twig_Environement</a:t>
            </a:r>
            <a:endParaRPr lang="fr-FR" sz="1200" dirty="0">
              <a:latin typeface="Consolas" panose="020B0609020204030204" pitchFamily="49" charset="0"/>
            </a:endParaRPr>
          </a:p>
        </p:txBody>
      </p:sp>
      <p:cxnSp>
        <p:nvCxnSpPr>
          <p:cNvPr id="23" name="Connecteur : en arc 22"/>
          <p:cNvCxnSpPr>
            <a:stCxn id="7" idx="2"/>
            <a:endCxn id="14" idx="2"/>
          </p:cNvCxnSpPr>
          <p:nvPr/>
        </p:nvCxnSpPr>
        <p:spPr>
          <a:xfrm rot="5400000">
            <a:off x="5299153" y="441156"/>
            <a:ext cx="12700" cy="3084577"/>
          </a:xfrm>
          <a:prstGeom prst="curvedConnector3">
            <a:avLst>
              <a:gd name="adj1" fmla="val 1800000"/>
            </a:avLst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4780429" y="2166610"/>
            <a:ext cx="1003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accent1"/>
                </a:solidFill>
              </a:rPr>
              <a:t>register</a:t>
            </a:r>
            <a:r>
              <a:rPr lang="fr-FR" dirty="0">
                <a:solidFill>
                  <a:schemeClr val="accent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2264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/>
          <p:cNvSpPr/>
          <p:nvPr/>
        </p:nvSpPr>
        <p:spPr>
          <a:xfrm>
            <a:off x="2992921" y="2532690"/>
            <a:ext cx="1988659" cy="74175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Composant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5" name="Flèche : droite 4"/>
          <p:cNvSpPr/>
          <p:nvPr/>
        </p:nvSpPr>
        <p:spPr>
          <a:xfrm>
            <a:off x="5164057" y="2801254"/>
            <a:ext cx="664422" cy="204621"/>
          </a:xfrm>
          <a:prstGeom prst="rightArrow">
            <a:avLst/>
          </a:prstGeom>
          <a:ln w="254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4582886" y="2182911"/>
            <a:ext cx="19543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latin typeface="Consolas" panose="020B0609020204030204" pitchFamily="49" charset="0"/>
              </a:rPr>
              <a:t>$client-&gt;</a:t>
            </a:r>
            <a:r>
              <a:rPr lang="fr-FR" sz="1100" dirty="0" err="1">
                <a:latin typeface="Consolas" panose="020B0609020204030204" pitchFamily="49" charset="0"/>
              </a:rPr>
              <a:t>sendRequest</a:t>
            </a:r>
            <a:r>
              <a:rPr lang="fr-FR" sz="1100" dirty="0">
                <a:latin typeface="Consolas" panose="020B0609020204030204" pitchFamily="49" charset="0"/>
              </a:rPr>
              <a:t>(…)</a:t>
            </a:r>
          </a:p>
        </p:txBody>
      </p:sp>
      <p:sp>
        <p:nvSpPr>
          <p:cNvPr id="2" name="Rectangle : coins arrondis 1"/>
          <p:cNvSpPr/>
          <p:nvPr/>
        </p:nvSpPr>
        <p:spPr>
          <a:xfrm>
            <a:off x="6044097" y="2455917"/>
            <a:ext cx="920979" cy="92097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8" name="Picture 4" descr="http://httplug.io/assets/img/plugefant_silhouet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801" y="2524292"/>
            <a:ext cx="786225" cy="784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6061599" y="3384342"/>
            <a:ext cx="958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HTTPlug</a:t>
            </a:r>
            <a:endParaRPr lang="fr-FR" dirty="0"/>
          </a:p>
        </p:txBody>
      </p:sp>
      <p:sp>
        <p:nvSpPr>
          <p:cNvPr id="18" name="Flèche : droite 17"/>
          <p:cNvSpPr/>
          <p:nvPr/>
        </p:nvSpPr>
        <p:spPr>
          <a:xfrm rot="18900000">
            <a:off x="7155738" y="2124345"/>
            <a:ext cx="664422" cy="204621"/>
          </a:xfrm>
          <a:prstGeom prst="rightArrow">
            <a:avLst/>
          </a:prstGeom>
          <a:ln w="2222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 : coins arrondis 18"/>
          <p:cNvSpPr/>
          <p:nvPr/>
        </p:nvSpPr>
        <p:spPr>
          <a:xfrm>
            <a:off x="7949115" y="1710825"/>
            <a:ext cx="1701423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guzzle5-adapter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20" name="Rectangle : coins arrondis 19"/>
          <p:cNvSpPr/>
          <p:nvPr/>
        </p:nvSpPr>
        <p:spPr>
          <a:xfrm>
            <a:off x="7949115" y="2209937"/>
            <a:ext cx="1701423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guzzle6-adapter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21" name="Rectangle : coins arrondis 20"/>
          <p:cNvSpPr/>
          <p:nvPr/>
        </p:nvSpPr>
        <p:spPr>
          <a:xfrm>
            <a:off x="7949115" y="2709049"/>
            <a:ext cx="1701423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zend-adapter</a:t>
            </a:r>
          </a:p>
        </p:txBody>
      </p:sp>
      <p:sp>
        <p:nvSpPr>
          <p:cNvPr id="22" name="Rectangle : coins arrondis 21"/>
          <p:cNvSpPr/>
          <p:nvPr/>
        </p:nvSpPr>
        <p:spPr>
          <a:xfrm>
            <a:off x="7949115" y="3226913"/>
            <a:ext cx="1701423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React</a:t>
            </a:r>
            <a:r>
              <a:rPr lang="fr-FR" dirty="0"/>
              <a:t>-adapter</a:t>
            </a:r>
          </a:p>
        </p:txBody>
      </p:sp>
      <p:sp>
        <p:nvSpPr>
          <p:cNvPr id="23" name="Flèche : droite 22"/>
          <p:cNvSpPr/>
          <p:nvPr/>
        </p:nvSpPr>
        <p:spPr>
          <a:xfrm rot="2700000">
            <a:off x="7155740" y="3172130"/>
            <a:ext cx="664422" cy="204621"/>
          </a:xfrm>
          <a:prstGeom prst="rightArrow">
            <a:avLst/>
          </a:prstGeom>
          <a:ln w="2222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 : droite 23"/>
          <p:cNvSpPr/>
          <p:nvPr/>
        </p:nvSpPr>
        <p:spPr>
          <a:xfrm rot="900000">
            <a:off x="7273917" y="2840857"/>
            <a:ext cx="584670" cy="204621"/>
          </a:xfrm>
          <a:prstGeom prst="rightArrow">
            <a:avLst/>
          </a:prstGeom>
          <a:ln w="2222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èche : droite 24"/>
          <p:cNvSpPr/>
          <p:nvPr/>
        </p:nvSpPr>
        <p:spPr>
          <a:xfrm rot="19800000">
            <a:off x="7251151" y="2431599"/>
            <a:ext cx="584670" cy="204621"/>
          </a:xfrm>
          <a:prstGeom prst="rightArrow">
            <a:avLst/>
          </a:prstGeom>
          <a:ln w="2222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 : coins arrondis 25"/>
          <p:cNvSpPr/>
          <p:nvPr/>
        </p:nvSpPr>
        <p:spPr>
          <a:xfrm>
            <a:off x="2992921" y="4748555"/>
            <a:ext cx="1988659" cy="74175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Composant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27" name="Flèche : droite 26"/>
          <p:cNvSpPr/>
          <p:nvPr/>
        </p:nvSpPr>
        <p:spPr>
          <a:xfrm>
            <a:off x="5164057" y="5017119"/>
            <a:ext cx="664422" cy="204621"/>
          </a:xfrm>
          <a:prstGeom prst="rightArrow">
            <a:avLst/>
          </a:prstGeom>
          <a:ln w="254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4582886" y="4398776"/>
            <a:ext cx="13388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latin typeface="Consolas" panose="020B0609020204030204" pitchFamily="49" charset="0"/>
              </a:rPr>
              <a:t>$</a:t>
            </a:r>
            <a:r>
              <a:rPr lang="fr-FR" sz="1100" dirty="0" err="1">
                <a:latin typeface="Consolas" panose="020B0609020204030204" pitchFamily="49" charset="0"/>
              </a:rPr>
              <a:t>logger</a:t>
            </a:r>
            <a:r>
              <a:rPr lang="fr-FR" sz="1100" dirty="0">
                <a:latin typeface="Consolas" panose="020B0609020204030204" pitchFamily="49" charset="0"/>
              </a:rPr>
              <a:t>-&gt;log(…)</a:t>
            </a:r>
          </a:p>
        </p:txBody>
      </p:sp>
      <p:sp>
        <p:nvSpPr>
          <p:cNvPr id="30" name="Flèche : droite 29"/>
          <p:cNvSpPr/>
          <p:nvPr/>
        </p:nvSpPr>
        <p:spPr>
          <a:xfrm rot="18900000">
            <a:off x="7155738" y="4340210"/>
            <a:ext cx="664422" cy="204621"/>
          </a:xfrm>
          <a:prstGeom prst="rightArrow">
            <a:avLst/>
          </a:prstGeom>
          <a:ln w="222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 : coins arrondis 30"/>
          <p:cNvSpPr/>
          <p:nvPr/>
        </p:nvSpPr>
        <p:spPr>
          <a:xfrm>
            <a:off x="7949115" y="3926690"/>
            <a:ext cx="1701423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Monolog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32" name="Rectangle : coins arrondis 31"/>
          <p:cNvSpPr/>
          <p:nvPr/>
        </p:nvSpPr>
        <p:spPr>
          <a:xfrm>
            <a:off x="7949115" y="4425802"/>
            <a:ext cx="1701423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cakephp</a:t>
            </a:r>
            <a:r>
              <a:rPr lang="fr-FR" dirty="0"/>
              <a:t>/log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33" name="Rectangle : coins arrondis 32"/>
          <p:cNvSpPr/>
          <p:nvPr/>
        </p:nvSpPr>
        <p:spPr>
          <a:xfrm>
            <a:off x="7949115" y="4924914"/>
            <a:ext cx="1701423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atin typeface="Consolas" panose="020B0609020204030204" pitchFamily="49" charset="0"/>
              </a:rPr>
              <a:t>joomla</a:t>
            </a:r>
            <a:r>
              <a:rPr lang="fr-FR" dirty="0">
                <a:latin typeface="Consolas" panose="020B0609020204030204" pitchFamily="49" charset="0"/>
              </a:rPr>
              <a:t>/log</a:t>
            </a:r>
          </a:p>
        </p:txBody>
      </p:sp>
      <p:sp>
        <p:nvSpPr>
          <p:cNvPr id="34" name="Rectangle : coins arrondis 33"/>
          <p:cNvSpPr/>
          <p:nvPr/>
        </p:nvSpPr>
        <p:spPr>
          <a:xfrm>
            <a:off x="7949115" y="5442778"/>
            <a:ext cx="1701423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atin typeface="Consolas" panose="020B0609020204030204" pitchFamily="49" charset="0"/>
              </a:rPr>
              <a:t>vespula</a:t>
            </a:r>
            <a:r>
              <a:rPr lang="fr-FR" dirty="0">
                <a:latin typeface="Consolas" panose="020B0609020204030204" pitchFamily="49" charset="0"/>
              </a:rPr>
              <a:t>/log</a:t>
            </a:r>
          </a:p>
        </p:txBody>
      </p:sp>
      <p:sp>
        <p:nvSpPr>
          <p:cNvPr id="35" name="Flèche : droite 34"/>
          <p:cNvSpPr/>
          <p:nvPr/>
        </p:nvSpPr>
        <p:spPr>
          <a:xfrm rot="2700000">
            <a:off x="7155740" y="5387995"/>
            <a:ext cx="664422" cy="204621"/>
          </a:xfrm>
          <a:prstGeom prst="rightArrow">
            <a:avLst/>
          </a:prstGeom>
          <a:ln w="222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Flèche : droite 35"/>
          <p:cNvSpPr/>
          <p:nvPr/>
        </p:nvSpPr>
        <p:spPr>
          <a:xfrm rot="900000">
            <a:off x="7273917" y="5056722"/>
            <a:ext cx="584670" cy="204621"/>
          </a:xfrm>
          <a:prstGeom prst="rightArrow">
            <a:avLst/>
          </a:prstGeom>
          <a:ln w="222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Flèche : droite 36"/>
          <p:cNvSpPr/>
          <p:nvPr/>
        </p:nvSpPr>
        <p:spPr>
          <a:xfrm rot="19800000">
            <a:off x="7251151" y="4647464"/>
            <a:ext cx="584670" cy="204621"/>
          </a:xfrm>
          <a:prstGeom prst="rightArrow">
            <a:avLst/>
          </a:prstGeom>
          <a:ln w="222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 : coins arrondis 37"/>
          <p:cNvSpPr/>
          <p:nvPr/>
        </p:nvSpPr>
        <p:spPr>
          <a:xfrm>
            <a:off x="6044097" y="4633160"/>
            <a:ext cx="920979" cy="92097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PSR-3</a:t>
            </a:r>
          </a:p>
        </p:txBody>
      </p:sp>
      <p:sp>
        <p:nvSpPr>
          <p:cNvPr id="39" name="Rectangle : coins arrondis 38"/>
          <p:cNvSpPr/>
          <p:nvPr/>
        </p:nvSpPr>
        <p:spPr>
          <a:xfrm>
            <a:off x="7949115" y="5936302"/>
            <a:ext cx="1701423" cy="773684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Consolas" panose="020B0609020204030204" pitchFamily="49" charset="0"/>
              </a:rPr>
              <a:t>Or one of the 1169 packages </a:t>
            </a:r>
            <a:r>
              <a:rPr lang="fr-FR" sz="1400" dirty="0" err="1">
                <a:latin typeface="Consolas" panose="020B0609020204030204" pitchFamily="49" charset="0"/>
              </a:rPr>
              <a:t>available</a:t>
            </a:r>
            <a:r>
              <a:rPr lang="fr-FR" sz="1400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40" name="Flèche : droite 39"/>
          <p:cNvSpPr/>
          <p:nvPr/>
        </p:nvSpPr>
        <p:spPr>
          <a:xfrm rot="3600000">
            <a:off x="7023293" y="5781634"/>
            <a:ext cx="664422" cy="204621"/>
          </a:xfrm>
          <a:prstGeom prst="rightArrow">
            <a:avLst/>
          </a:prstGeom>
          <a:ln w="222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 : coins arrondis 40"/>
          <p:cNvSpPr/>
          <p:nvPr/>
        </p:nvSpPr>
        <p:spPr>
          <a:xfrm>
            <a:off x="10297610" y="1710825"/>
            <a:ext cx="1701423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Guzzle</a:t>
            </a:r>
            <a:r>
              <a:rPr lang="fr-FR" dirty="0"/>
              <a:t> 5</a:t>
            </a:r>
          </a:p>
        </p:txBody>
      </p:sp>
      <p:sp>
        <p:nvSpPr>
          <p:cNvPr id="42" name="Rectangle : coins arrondis 41"/>
          <p:cNvSpPr/>
          <p:nvPr/>
        </p:nvSpPr>
        <p:spPr>
          <a:xfrm>
            <a:off x="10297610" y="2209937"/>
            <a:ext cx="1701423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Guzzle</a:t>
            </a:r>
            <a:r>
              <a:rPr lang="fr-FR" dirty="0"/>
              <a:t> 6</a:t>
            </a:r>
          </a:p>
        </p:txBody>
      </p:sp>
      <p:sp>
        <p:nvSpPr>
          <p:cNvPr id="43" name="Rectangle : coins arrondis 42"/>
          <p:cNvSpPr/>
          <p:nvPr/>
        </p:nvSpPr>
        <p:spPr>
          <a:xfrm>
            <a:off x="10297610" y="2709049"/>
            <a:ext cx="1701423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Zend-HTTP</a:t>
            </a:r>
          </a:p>
        </p:txBody>
      </p:sp>
      <p:sp>
        <p:nvSpPr>
          <p:cNvPr id="44" name="Rectangle : coins arrondis 43"/>
          <p:cNvSpPr/>
          <p:nvPr/>
        </p:nvSpPr>
        <p:spPr>
          <a:xfrm>
            <a:off x="10297610" y="3226913"/>
            <a:ext cx="1701423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ReactPHP</a:t>
            </a:r>
            <a:endParaRPr lang="fr-FR" dirty="0"/>
          </a:p>
        </p:txBody>
      </p:sp>
      <p:sp>
        <p:nvSpPr>
          <p:cNvPr id="45" name="Flèche : droite 44"/>
          <p:cNvSpPr/>
          <p:nvPr/>
        </p:nvSpPr>
        <p:spPr>
          <a:xfrm>
            <a:off x="9716322" y="1822565"/>
            <a:ext cx="518886" cy="204621"/>
          </a:xfrm>
          <a:prstGeom prst="rightArrow">
            <a:avLst/>
          </a:prstGeom>
          <a:ln w="2222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Flèche : droite 45"/>
          <p:cNvSpPr/>
          <p:nvPr/>
        </p:nvSpPr>
        <p:spPr>
          <a:xfrm>
            <a:off x="9716322" y="2313716"/>
            <a:ext cx="518886" cy="204621"/>
          </a:xfrm>
          <a:prstGeom prst="rightArrow">
            <a:avLst/>
          </a:prstGeom>
          <a:ln w="2222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Flèche : droite 46"/>
          <p:cNvSpPr/>
          <p:nvPr/>
        </p:nvSpPr>
        <p:spPr>
          <a:xfrm>
            <a:off x="9716322" y="2840856"/>
            <a:ext cx="518886" cy="204621"/>
          </a:xfrm>
          <a:prstGeom prst="rightArrow">
            <a:avLst/>
          </a:prstGeom>
          <a:ln w="2222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Flèche : droite 47"/>
          <p:cNvSpPr/>
          <p:nvPr/>
        </p:nvSpPr>
        <p:spPr>
          <a:xfrm>
            <a:off x="9716322" y="3330737"/>
            <a:ext cx="518886" cy="204621"/>
          </a:xfrm>
          <a:prstGeom prst="rightArrow">
            <a:avLst/>
          </a:prstGeom>
          <a:ln w="2222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2562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 : coins arrondis 48"/>
          <p:cNvSpPr/>
          <p:nvPr/>
        </p:nvSpPr>
        <p:spPr>
          <a:xfrm>
            <a:off x="993433" y="5855010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Package Manager</a:t>
            </a:r>
          </a:p>
        </p:txBody>
      </p:sp>
      <p:sp>
        <p:nvSpPr>
          <p:cNvPr id="50" name="Rectangle : coins arrondis 49"/>
          <p:cNvSpPr/>
          <p:nvPr/>
        </p:nvSpPr>
        <p:spPr>
          <a:xfrm>
            <a:off x="3504985" y="5855010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Autoloader</a:t>
            </a:r>
            <a:endParaRPr lang="fr-FR" dirty="0"/>
          </a:p>
        </p:txBody>
      </p:sp>
      <p:sp>
        <p:nvSpPr>
          <p:cNvPr id="51" name="Rectangle : coins arrondis 50"/>
          <p:cNvSpPr/>
          <p:nvPr/>
        </p:nvSpPr>
        <p:spPr>
          <a:xfrm>
            <a:off x="6016537" y="5855010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Dependency</a:t>
            </a:r>
            <a:r>
              <a:rPr lang="fr-FR" dirty="0"/>
              <a:t> injection container</a:t>
            </a:r>
          </a:p>
        </p:txBody>
      </p:sp>
      <p:sp>
        <p:nvSpPr>
          <p:cNvPr id="53" name="Rectangle : coins arrondis 52"/>
          <p:cNvSpPr/>
          <p:nvPr/>
        </p:nvSpPr>
        <p:spPr>
          <a:xfrm>
            <a:off x="9186457" y="4696770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Result</a:t>
            </a:r>
            <a:r>
              <a:rPr lang="fr-FR" dirty="0"/>
              <a:t> sets / </a:t>
            </a:r>
            <a:r>
              <a:rPr lang="fr-FR" dirty="0" err="1"/>
              <a:t>Paginator</a:t>
            </a:r>
            <a:endParaRPr lang="fr-FR" dirty="0"/>
          </a:p>
        </p:txBody>
      </p:sp>
      <p:sp>
        <p:nvSpPr>
          <p:cNvPr id="54" name="Rectangle : coins arrondis 53"/>
          <p:cNvSpPr/>
          <p:nvPr/>
        </p:nvSpPr>
        <p:spPr>
          <a:xfrm>
            <a:off x="9186457" y="4014018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I18N/L10N</a:t>
            </a:r>
          </a:p>
        </p:txBody>
      </p:sp>
      <p:sp>
        <p:nvSpPr>
          <p:cNvPr id="55" name="Rectangle : coins arrondis 54"/>
          <p:cNvSpPr/>
          <p:nvPr/>
        </p:nvSpPr>
        <p:spPr>
          <a:xfrm>
            <a:off x="993432" y="5068626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Router</a:t>
            </a:r>
          </a:p>
        </p:txBody>
      </p:sp>
      <p:sp>
        <p:nvSpPr>
          <p:cNvPr id="56" name="Rectangle : coins arrondis 55"/>
          <p:cNvSpPr/>
          <p:nvPr/>
        </p:nvSpPr>
        <p:spPr>
          <a:xfrm>
            <a:off x="3504985" y="5068626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Template </a:t>
            </a:r>
            <a:r>
              <a:rPr lang="fr-FR" dirty="0" err="1"/>
              <a:t>engine</a:t>
            </a:r>
            <a:endParaRPr lang="fr-FR" dirty="0"/>
          </a:p>
        </p:txBody>
      </p:sp>
      <p:sp>
        <p:nvSpPr>
          <p:cNvPr id="57" name="Rectangle : coins arrondis 56"/>
          <p:cNvSpPr/>
          <p:nvPr/>
        </p:nvSpPr>
        <p:spPr>
          <a:xfrm>
            <a:off x="6016537" y="5068626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Form</a:t>
            </a:r>
            <a:r>
              <a:rPr lang="fr-FR" dirty="0"/>
              <a:t> management</a:t>
            </a:r>
          </a:p>
        </p:txBody>
      </p:sp>
      <p:sp>
        <p:nvSpPr>
          <p:cNvPr id="58" name="Rectangle : coins arrondis 57"/>
          <p:cNvSpPr/>
          <p:nvPr/>
        </p:nvSpPr>
        <p:spPr>
          <a:xfrm>
            <a:off x="9186457" y="3331266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 management</a:t>
            </a:r>
          </a:p>
        </p:txBody>
      </p:sp>
      <p:sp>
        <p:nvSpPr>
          <p:cNvPr id="59" name="Rectangle : coins arrondis 58"/>
          <p:cNvSpPr/>
          <p:nvPr/>
        </p:nvSpPr>
        <p:spPr>
          <a:xfrm>
            <a:off x="9186457" y="2648514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Cache</a:t>
            </a:r>
          </a:p>
        </p:txBody>
      </p:sp>
      <p:sp>
        <p:nvSpPr>
          <p:cNvPr id="60" name="Rectangle : coins arrondis 59"/>
          <p:cNvSpPr/>
          <p:nvPr/>
        </p:nvSpPr>
        <p:spPr>
          <a:xfrm>
            <a:off x="9186457" y="1965762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Serialization</a:t>
            </a:r>
            <a:endParaRPr lang="fr-FR" dirty="0"/>
          </a:p>
        </p:txBody>
      </p:sp>
      <p:sp>
        <p:nvSpPr>
          <p:cNvPr id="61" name="Rectangle : coins arrondis 60"/>
          <p:cNvSpPr/>
          <p:nvPr/>
        </p:nvSpPr>
        <p:spPr>
          <a:xfrm>
            <a:off x="993433" y="4302153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Database</a:t>
            </a:r>
            <a:r>
              <a:rPr lang="fr-FR" dirty="0"/>
              <a:t> </a:t>
            </a:r>
            <a:r>
              <a:rPr lang="fr-FR" dirty="0" err="1"/>
              <a:t>access</a:t>
            </a:r>
            <a:r>
              <a:rPr lang="fr-FR" dirty="0"/>
              <a:t> layer</a:t>
            </a:r>
          </a:p>
        </p:txBody>
      </p:sp>
      <p:sp>
        <p:nvSpPr>
          <p:cNvPr id="62" name="Rectangle : coins arrondis 61"/>
          <p:cNvSpPr/>
          <p:nvPr/>
        </p:nvSpPr>
        <p:spPr>
          <a:xfrm>
            <a:off x="3504985" y="4302153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ORM</a:t>
            </a:r>
          </a:p>
        </p:txBody>
      </p:sp>
      <p:sp>
        <p:nvSpPr>
          <p:cNvPr id="63" name="Rectangle : coins arrondis 62"/>
          <p:cNvSpPr/>
          <p:nvPr/>
        </p:nvSpPr>
        <p:spPr>
          <a:xfrm>
            <a:off x="6016537" y="4302153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Patch management</a:t>
            </a:r>
          </a:p>
        </p:txBody>
      </p:sp>
      <p:sp>
        <p:nvSpPr>
          <p:cNvPr id="64" name="Rectangle : coins arrondis 63"/>
          <p:cNvSpPr/>
          <p:nvPr/>
        </p:nvSpPr>
        <p:spPr>
          <a:xfrm>
            <a:off x="9186457" y="1283010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Console</a:t>
            </a:r>
          </a:p>
        </p:txBody>
      </p:sp>
      <p:sp>
        <p:nvSpPr>
          <p:cNvPr id="65" name="Rectangle : coins arrondis 64"/>
          <p:cNvSpPr/>
          <p:nvPr/>
        </p:nvSpPr>
        <p:spPr>
          <a:xfrm>
            <a:off x="9186457" y="600258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HTTP Client</a:t>
            </a:r>
          </a:p>
        </p:txBody>
      </p:sp>
      <p:sp>
        <p:nvSpPr>
          <p:cNvPr id="66" name="Rectangle : coins arrondis 65"/>
          <p:cNvSpPr/>
          <p:nvPr/>
        </p:nvSpPr>
        <p:spPr>
          <a:xfrm>
            <a:off x="9186457" y="5356761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Config</a:t>
            </a:r>
          </a:p>
        </p:txBody>
      </p:sp>
      <p:sp>
        <p:nvSpPr>
          <p:cNvPr id="67" name="Rectangle : coins arrondis 66"/>
          <p:cNvSpPr/>
          <p:nvPr/>
        </p:nvSpPr>
        <p:spPr>
          <a:xfrm>
            <a:off x="9186457" y="6016752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Event dispatcher</a:t>
            </a:r>
          </a:p>
        </p:txBody>
      </p:sp>
      <p:sp>
        <p:nvSpPr>
          <p:cNvPr id="68" name="Rectangle : coins arrondis 67"/>
          <p:cNvSpPr/>
          <p:nvPr/>
        </p:nvSpPr>
        <p:spPr>
          <a:xfrm>
            <a:off x="993431" y="3535680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Security / User management</a:t>
            </a:r>
          </a:p>
        </p:txBody>
      </p:sp>
      <p:sp>
        <p:nvSpPr>
          <p:cNvPr id="69" name="Rectangle : coins arrondis 68"/>
          <p:cNvSpPr/>
          <p:nvPr/>
        </p:nvSpPr>
        <p:spPr>
          <a:xfrm>
            <a:off x="9186457" y="-82494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Filesystem</a:t>
            </a:r>
            <a:endParaRPr lang="fr-FR" dirty="0"/>
          </a:p>
        </p:txBody>
      </p:sp>
      <p:sp>
        <p:nvSpPr>
          <p:cNvPr id="70" name="Rectangle : coins arrondis 69"/>
          <p:cNvSpPr/>
          <p:nvPr/>
        </p:nvSpPr>
        <p:spPr>
          <a:xfrm>
            <a:off x="6699289" y="-82494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1487281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 : coins arrondis 48"/>
          <p:cNvSpPr/>
          <p:nvPr/>
        </p:nvSpPr>
        <p:spPr>
          <a:xfrm>
            <a:off x="993433" y="5855010"/>
            <a:ext cx="2395943" cy="576270"/>
          </a:xfrm>
          <a:prstGeom prst="roundRect">
            <a:avLst>
              <a:gd name="adj" fmla="val 6322"/>
            </a:avLst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Package Manager</a:t>
            </a:r>
          </a:p>
        </p:txBody>
      </p:sp>
      <p:sp>
        <p:nvSpPr>
          <p:cNvPr id="50" name="Rectangle : coins arrondis 49"/>
          <p:cNvSpPr/>
          <p:nvPr/>
        </p:nvSpPr>
        <p:spPr>
          <a:xfrm>
            <a:off x="3504985" y="5855010"/>
            <a:ext cx="2395943" cy="576270"/>
          </a:xfrm>
          <a:prstGeom prst="roundRect">
            <a:avLst>
              <a:gd name="adj" fmla="val 6322"/>
            </a:avLst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Autoloader</a:t>
            </a:r>
            <a:endParaRPr lang="fr-FR" dirty="0"/>
          </a:p>
        </p:txBody>
      </p:sp>
      <p:sp>
        <p:nvSpPr>
          <p:cNvPr id="51" name="Rectangle : coins arrondis 50"/>
          <p:cNvSpPr/>
          <p:nvPr/>
        </p:nvSpPr>
        <p:spPr>
          <a:xfrm>
            <a:off x="6016537" y="5855010"/>
            <a:ext cx="2395943" cy="576270"/>
          </a:xfrm>
          <a:prstGeom prst="roundRect">
            <a:avLst>
              <a:gd name="adj" fmla="val 6322"/>
            </a:avLst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Dependency</a:t>
            </a:r>
            <a:r>
              <a:rPr lang="fr-FR" dirty="0"/>
              <a:t> injection container</a:t>
            </a:r>
          </a:p>
        </p:txBody>
      </p:sp>
      <p:sp>
        <p:nvSpPr>
          <p:cNvPr id="53" name="Rectangle : coins arrondis 52"/>
          <p:cNvSpPr/>
          <p:nvPr/>
        </p:nvSpPr>
        <p:spPr>
          <a:xfrm>
            <a:off x="3504979" y="2212439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Result</a:t>
            </a:r>
            <a:r>
              <a:rPr lang="fr-FR" dirty="0"/>
              <a:t> sets / </a:t>
            </a:r>
            <a:r>
              <a:rPr lang="fr-FR" dirty="0" err="1"/>
              <a:t>Paginator</a:t>
            </a:r>
            <a:endParaRPr lang="fr-FR" dirty="0"/>
          </a:p>
        </p:txBody>
      </p:sp>
      <p:sp>
        <p:nvSpPr>
          <p:cNvPr id="54" name="Rectangle : coins arrondis 53"/>
          <p:cNvSpPr/>
          <p:nvPr/>
        </p:nvSpPr>
        <p:spPr>
          <a:xfrm>
            <a:off x="3504984" y="1517904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I18N/L10N</a:t>
            </a:r>
          </a:p>
        </p:txBody>
      </p:sp>
      <p:sp>
        <p:nvSpPr>
          <p:cNvPr id="55" name="Rectangle : coins arrondis 54"/>
          <p:cNvSpPr/>
          <p:nvPr/>
        </p:nvSpPr>
        <p:spPr>
          <a:xfrm>
            <a:off x="993432" y="4461735"/>
            <a:ext cx="2395943" cy="576270"/>
          </a:xfrm>
          <a:prstGeom prst="roundRect">
            <a:avLst>
              <a:gd name="adj" fmla="val 6322"/>
            </a:avLst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Router</a:t>
            </a:r>
          </a:p>
        </p:txBody>
      </p:sp>
      <p:sp>
        <p:nvSpPr>
          <p:cNvPr id="56" name="Rectangle : coins arrondis 55"/>
          <p:cNvSpPr/>
          <p:nvPr/>
        </p:nvSpPr>
        <p:spPr>
          <a:xfrm>
            <a:off x="3504985" y="4461735"/>
            <a:ext cx="2395943" cy="576270"/>
          </a:xfrm>
          <a:prstGeom prst="roundRect">
            <a:avLst>
              <a:gd name="adj" fmla="val 6322"/>
            </a:avLst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Template </a:t>
            </a:r>
            <a:r>
              <a:rPr lang="fr-FR" dirty="0" err="1"/>
              <a:t>engine</a:t>
            </a:r>
            <a:endParaRPr lang="fr-FR" dirty="0"/>
          </a:p>
        </p:txBody>
      </p:sp>
      <p:sp>
        <p:nvSpPr>
          <p:cNvPr id="57" name="Rectangle : coins arrondis 56"/>
          <p:cNvSpPr/>
          <p:nvPr/>
        </p:nvSpPr>
        <p:spPr>
          <a:xfrm>
            <a:off x="6016537" y="4461735"/>
            <a:ext cx="2395943" cy="576270"/>
          </a:xfrm>
          <a:prstGeom prst="roundRect">
            <a:avLst>
              <a:gd name="adj" fmla="val 6322"/>
            </a:avLst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Form</a:t>
            </a:r>
            <a:r>
              <a:rPr lang="fr-FR" dirty="0"/>
              <a:t> management</a:t>
            </a:r>
          </a:p>
        </p:txBody>
      </p:sp>
      <p:sp>
        <p:nvSpPr>
          <p:cNvPr id="58" name="Rectangle : coins arrondis 57"/>
          <p:cNvSpPr/>
          <p:nvPr/>
        </p:nvSpPr>
        <p:spPr>
          <a:xfrm>
            <a:off x="8528089" y="2883408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 management</a:t>
            </a:r>
          </a:p>
        </p:txBody>
      </p:sp>
      <p:sp>
        <p:nvSpPr>
          <p:cNvPr id="59" name="Rectangle : coins arrondis 58"/>
          <p:cNvSpPr/>
          <p:nvPr/>
        </p:nvSpPr>
        <p:spPr>
          <a:xfrm>
            <a:off x="8528089" y="2200656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Cache</a:t>
            </a:r>
          </a:p>
        </p:txBody>
      </p:sp>
      <p:sp>
        <p:nvSpPr>
          <p:cNvPr id="60" name="Rectangle : coins arrondis 59"/>
          <p:cNvSpPr/>
          <p:nvPr/>
        </p:nvSpPr>
        <p:spPr>
          <a:xfrm>
            <a:off x="8528089" y="1517904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Serialization</a:t>
            </a:r>
            <a:endParaRPr lang="fr-FR" dirty="0"/>
          </a:p>
        </p:txBody>
      </p:sp>
      <p:sp>
        <p:nvSpPr>
          <p:cNvPr id="61" name="Rectangle : coins arrondis 60"/>
          <p:cNvSpPr/>
          <p:nvPr/>
        </p:nvSpPr>
        <p:spPr>
          <a:xfrm>
            <a:off x="993433" y="5156270"/>
            <a:ext cx="2395943" cy="576270"/>
          </a:xfrm>
          <a:prstGeom prst="roundRect">
            <a:avLst>
              <a:gd name="adj" fmla="val 6322"/>
            </a:avLst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Database</a:t>
            </a:r>
            <a:r>
              <a:rPr lang="fr-FR" dirty="0"/>
              <a:t> </a:t>
            </a:r>
            <a:r>
              <a:rPr lang="fr-FR" dirty="0" err="1"/>
              <a:t>access</a:t>
            </a:r>
            <a:r>
              <a:rPr lang="fr-FR" dirty="0"/>
              <a:t> layer</a:t>
            </a:r>
          </a:p>
        </p:txBody>
      </p:sp>
      <p:sp>
        <p:nvSpPr>
          <p:cNvPr id="62" name="Rectangle : coins arrondis 61"/>
          <p:cNvSpPr/>
          <p:nvPr/>
        </p:nvSpPr>
        <p:spPr>
          <a:xfrm>
            <a:off x="3504985" y="5156270"/>
            <a:ext cx="2395943" cy="576270"/>
          </a:xfrm>
          <a:prstGeom prst="roundRect">
            <a:avLst>
              <a:gd name="adj" fmla="val 6322"/>
            </a:avLst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ORM</a:t>
            </a:r>
          </a:p>
        </p:txBody>
      </p:sp>
      <p:sp>
        <p:nvSpPr>
          <p:cNvPr id="63" name="Rectangle : coins arrondis 62"/>
          <p:cNvSpPr/>
          <p:nvPr/>
        </p:nvSpPr>
        <p:spPr>
          <a:xfrm>
            <a:off x="6016537" y="5156270"/>
            <a:ext cx="2395943" cy="576270"/>
          </a:xfrm>
          <a:prstGeom prst="roundRect">
            <a:avLst>
              <a:gd name="adj" fmla="val 6322"/>
            </a:avLst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Patch management</a:t>
            </a:r>
          </a:p>
        </p:txBody>
      </p:sp>
      <p:sp>
        <p:nvSpPr>
          <p:cNvPr id="64" name="Rectangle : coins arrondis 63"/>
          <p:cNvSpPr/>
          <p:nvPr/>
        </p:nvSpPr>
        <p:spPr>
          <a:xfrm>
            <a:off x="3504979" y="2906974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Console</a:t>
            </a:r>
          </a:p>
        </p:txBody>
      </p:sp>
      <p:sp>
        <p:nvSpPr>
          <p:cNvPr id="65" name="Rectangle : coins arrondis 64"/>
          <p:cNvSpPr/>
          <p:nvPr/>
        </p:nvSpPr>
        <p:spPr>
          <a:xfrm>
            <a:off x="6016535" y="2200656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HTTP Client</a:t>
            </a:r>
          </a:p>
        </p:txBody>
      </p:sp>
      <p:sp>
        <p:nvSpPr>
          <p:cNvPr id="66" name="Rectangle : coins arrondis 65"/>
          <p:cNvSpPr/>
          <p:nvPr/>
        </p:nvSpPr>
        <p:spPr>
          <a:xfrm>
            <a:off x="8528089" y="5865042"/>
            <a:ext cx="2395943" cy="576270"/>
          </a:xfrm>
          <a:prstGeom prst="roundRect">
            <a:avLst>
              <a:gd name="adj" fmla="val 6322"/>
            </a:avLst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Config</a:t>
            </a:r>
          </a:p>
        </p:txBody>
      </p:sp>
      <p:sp>
        <p:nvSpPr>
          <p:cNvPr id="67" name="Rectangle : coins arrondis 66"/>
          <p:cNvSpPr/>
          <p:nvPr/>
        </p:nvSpPr>
        <p:spPr>
          <a:xfrm>
            <a:off x="6016535" y="1517904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Event dispatcher</a:t>
            </a:r>
          </a:p>
        </p:txBody>
      </p:sp>
      <p:sp>
        <p:nvSpPr>
          <p:cNvPr id="68" name="Rectangle : coins arrondis 67"/>
          <p:cNvSpPr/>
          <p:nvPr/>
        </p:nvSpPr>
        <p:spPr>
          <a:xfrm>
            <a:off x="993432" y="2212439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Security / User management</a:t>
            </a:r>
          </a:p>
        </p:txBody>
      </p:sp>
      <p:sp>
        <p:nvSpPr>
          <p:cNvPr id="69" name="Rectangle : coins arrondis 68"/>
          <p:cNvSpPr/>
          <p:nvPr/>
        </p:nvSpPr>
        <p:spPr>
          <a:xfrm>
            <a:off x="993432" y="1517904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Filesystem</a:t>
            </a:r>
            <a:endParaRPr lang="fr-FR" dirty="0"/>
          </a:p>
        </p:txBody>
      </p:sp>
      <p:sp>
        <p:nvSpPr>
          <p:cNvPr id="70" name="Rectangle : coins arrondis 69"/>
          <p:cNvSpPr/>
          <p:nvPr/>
        </p:nvSpPr>
        <p:spPr>
          <a:xfrm>
            <a:off x="8528089" y="4461735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Validation</a:t>
            </a:r>
          </a:p>
        </p:txBody>
      </p:sp>
      <p:sp>
        <p:nvSpPr>
          <p:cNvPr id="71" name="Rectangle : coins arrondis 70"/>
          <p:cNvSpPr/>
          <p:nvPr/>
        </p:nvSpPr>
        <p:spPr>
          <a:xfrm>
            <a:off x="6016534" y="2895191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Image manipulation</a:t>
            </a:r>
          </a:p>
        </p:txBody>
      </p:sp>
      <p:grpSp>
        <p:nvGrpSpPr>
          <p:cNvPr id="28" name="Groupe 27"/>
          <p:cNvGrpSpPr/>
          <p:nvPr/>
        </p:nvGrpSpPr>
        <p:grpSpPr>
          <a:xfrm>
            <a:off x="769451" y="5855010"/>
            <a:ext cx="108373" cy="589484"/>
            <a:chOff x="769451" y="5855010"/>
            <a:chExt cx="108373" cy="589484"/>
          </a:xfrm>
        </p:grpSpPr>
        <p:cxnSp>
          <p:nvCxnSpPr>
            <p:cNvPr id="9" name="Connecteur droit 8"/>
            <p:cNvCxnSpPr/>
            <p:nvPr/>
          </p:nvCxnSpPr>
          <p:spPr>
            <a:xfrm>
              <a:off x="769451" y="5855599"/>
              <a:ext cx="10837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Connecteur droit 71"/>
            <p:cNvCxnSpPr/>
            <p:nvPr/>
          </p:nvCxnSpPr>
          <p:spPr>
            <a:xfrm>
              <a:off x="769451" y="6444494"/>
              <a:ext cx="10837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droit avec flèche 10"/>
            <p:cNvCxnSpPr/>
            <p:nvPr/>
          </p:nvCxnSpPr>
          <p:spPr>
            <a:xfrm flipH="1">
              <a:off x="823269" y="5855010"/>
              <a:ext cx="368" cy="58948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3" name="Groupe 82"/>
          <p:cNvGrpSpPr/>
          <p:nvPr/>
        </p:nvGrpSpPr>
        <p:grpSpPr>
          <a:xfrm>
            <a:off x="769451" y="5143056"/>
            <a:ext cx="108373" cy="589484"/>
            <a:chOff x="769451" y="5855010"/>
            <a:chExt cx="108373" cy="589484"/>
          </a:xfrm>
        </p:grpSpPr>
        <p:cxnSp>
          <p:nvCxnSpPr>
            <p:cNvPr id="84" name="Connecteur droit 83"/>
            <p:cNvCxnSpPr/>
            <p:nvPr/>
          </p:nvCxnSpPr>
          <p:spPr>
            <a:xfrm>
              <a:off x="769451" y="5855599"/>
              <a:ext cx="10837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Connecteur droit 84"/>
            <p:cNvCxnSpPr/>
            <p:nvPr/>
          </p:nvCxnSpPr>
          <p:spPr>
            <a:xfrm>
              <a:off x="769451" y="6444494"/>
              <a:ext cx="10837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Connecteur droit avec flèche 85"/>
            <p:cNvCxnSpPr/>
            <p:nvPr/>
          </p:nvCxnSpPr>
          <p:spPr>
            <a:xfrm flipH="1">
              <a:off x="823269" y="5855010"/>
              <a:ext cx="368" cy="58948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1" name="Groupe 90"/>
          <p:cNvGrpSpPr/>
          <p:nvPr/>
        </p:nvGrpSpPr>
        <p:grpSpPr>
          <a:xfrm>
            <a:off x="769451" y="1517904"/>
            <a:ext cx="108373" cy="1966771"/>
            <a:chOff x="769451" y="5855010"/>
            <a:chExt cx="108373" cy="589484"/>
          </a:xfrm>
        </p:grpSpPr>
        <p:cxnSp>
          <p:nvCxnSpPr>
            <p:cNvPr id="92" name="Connecteur droit 91"/>
            <p:cNvCxnSpPr/>
            <p:nvPr/>
          </p:nvCxnSpPr>
          <p:spPr>
            <a:xfrm>
              <a:off x="769451" y="5855599"/>
              <a:ext cx="10837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Connecteur droit 92"/>
            <p:cNvCxnSpPr/>
            <p:nvPr/>
          </p:nvCxnSpPr>
          <p:spPr>
            <a:xfrm>
              <a:off x="769451" y="6444494"/>
              <a:ext cx="10837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Connecteur droit avec flèche 93"/>
            <p:cNvCxnSpPr/>
            <p:nvPr/>
          </p:nvCxnSpPr>
          <p:spPr>
            <a:xfrm flipH="1">
              <a:off x="823269" y="5855010"/>
              <a:ext cx="368" cy="58948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2" name="ZoneTexte 81"/>
          <p:cNvSpPr txBox="1"/>
          <p:nvPr/>
        </p:nvSpPr>
        <p:spPr>
          <a:xfrm rot="16200000">
            <a:off x="390804" y="5989256"/>
            <a:ext cx="525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Core</a:t>
            </a:r>
            <a:endParaRPr lang="fr-FR" sz="1400" dirty="0"/>
          </a:p>
        </p:txBody>
      </p:sp>
      <p:sp>
        <p:nvSpPr>
          <p:cNvPr id="96" name="ZoneTexte 95"/>
          <p:cNvSpPr txBox="1"/>
          <p:nvPr/>
        </p:nvSpPr>
        <p:spPr>
          <a:xfrm rot="16200000">
            <a:off x="456944" y="5291107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DB</a:t>
            </a:r>
          </a:p>
        </p:txBody>
      </p:sp>
      <p:sp>
        <p:nvSpPr>
          <p:cNvPr id="98" name="ZoneTexte 97"/>
          <p:cNvSpPr txBox="1"/>
          <p:nvPr/>
        </p:nvSpPr>
        <p:spPr>
          <a:xfrm rot="16200000">
            <a:off x="396029" y="2348384"/>
            <a:ext cx="514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err="1"/>
              <a:t>Utils</a:t>
            </a:r>
            <a:endParaRPr lang="fr-FR" sz="1400" dirty="0"/>
          </a:p>
        </p:txBody>
      </p:sp>
      <p:sp>
        <p:nvSpPr>
          <p:cNvPr id="44" name="Rectangle : coins arrondis 43"/>
          <p:cNvSpPr/>
          <p:nvPr/>
        </p:nvSpPr>
        <p:spPr>
          <a:xfrm>
            <a:off x="8528089" y="3778983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Asset</a:t>
            </a:r>
            <a:r>
              <a:rPr lang="fr-FR" dirty="0"/>
              <a:t> management</a:t>
            </a:r>
            <a:br>
              <a:rPr lang="fr-FR" dirty="0"/>
            </a:br>
            <a:r>
              <a:rPr lang="fr-FR" dirty="0"/>
              <a:t>(JS/CSS)</a:t>
            </a:r>
          </a:p>
        </p:txBody>
      </p:sp>
      <p:sp>
        <p:nvSpPr>
          <p:cNvPr id="45" name="Rectangle : coins arrondis 44"/>
          <p:cNvSpPr/>
          <p:nvPr/>
        </p:nvSpPr>
        <p:spPr>
          <a:xfrm>
            <a:off x="966336" y="2906974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Mailer</a:t>
            </a:r>
          </a:p>
        </p:txBody>
      </p:sp>
      <p:grpSp>
        <p:nvGrpSpPr>
          <p:cNvPr id="46" name="Groupe 45"/>
          <p:cNvGrpSpPr/>
          <p:nvPr/>
        </p:nvGrpSpPr>
        <p:grpSpPr>
          <a:xfrm>
            <a:off x="769451" y="3940789"/>
            <a:ext cx="108373" cy="1111251"/>
            <a:chOff x="769451" y="5855010"/>
            <a:chExt cx="108373" cy="589484"/>
          </a:xfrm>
        </p:grpSpPr>
        <p:cxnSp>
          <p:nvCxnSpPr>
            <p:cNvPr id="47" name="Connecteur droit 46"/>
            <p:cNvCxnSpPr/>
            <p:nvPr/>
          </p:nvCxnSpPr>
          <p:spPr>
            <a:xfrm>
              <a:off x="769451" y="5855599"/>
              <a:ext cx="10837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necteur droit 47"/>
            <p:cNvCxnSpPr/>
            <p:nvPr/>
          </p:nvCxnSpPr>
          <p:spPr>
            <a:xfrm>
              <a:off x="769451" y="6444494"/>
              <a:ext cx="10837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necteur droit avec flèche 51"/>
            <p:cNvCxnSpPr/>
            <p:nvPr/>
          </p:nvCxnSpPr>
          <p:spPr>
            <a:xfrm flipH="1">
              <a:off x="823269" y="5855010"/>
              <a:ext cx="368" cy="58948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3" name="ZoneTexte 72"/>
          <p:cNvSpPr txBox="1"/>
          <p:nvPr/>
        </p:nvSpPr>
        <p:spPr>
          <a:xfrm rot="16200000">
            <a:off x="416830" y="4342351"/>
            <a:ext cx="522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Web</a:t>
            </a:r>
          </a:p>
        </p:txBody>
      </p:sp>
    </p:spTree>
    <p:extLst>
      <p:ext uri="{BB962C8B-B14F-4D97-AF65-F5344CB8AC3E}">
        <p14:creationId xmlns:p14="http://schemas.microsoft.com/office/powerpoint/2010/main" val="1277327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 : coins arrondis 48"/>
          <p:cNvSpPr/>
          <p:nvPr/>
        </p:nvSpPr>
        <p:spPr>
          <a:xfrm>
            <a:off x="1027299" y="5211543"/>
            <a:ext cx="2395943" cy="576270"/>
          </a:xfrm>
          <a:prstGeom prst="roundRect">
            <a:avLst>
              <a:gd name="adj" fmla="val 6322"/>
            </a:avLst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Package Manager</a:t>
            </a:r>
          </a:p>
        </p:txBody>
      </p:sp>
      <p:sp>
        <p:nvSpPr>
          <p:cNvPr id="50" name="Rectangle : coins arrondis 49"/>
          <p:cNvSpPr/>
          <p:nvPr/>
        </p:nvSpPr>
        <p:spPr>
          <a:xfrm>
            <a:off x="3538851" y="5211543"/>
            <a:ext cx="2395943" cy="576270"/>
          </a:xfrm>
          <a:prstGeom prst="roundRect">
            <a:avLst>
              <a:gd name="adj" fmla="val 6322"/>
            </a:avLst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Autoloader</a:t>
            </a:r>
            <a:endParaRPr lang="fr-FR" dirty="0"/>
          </a:p>
        </p:txBody>
      </p:sp>
      <p:sp>
        <p:nvSpPr>
          <p:cNvPr id="51" name="Rectangle : coins arrondis 50"/>
          <p:cNvSpPr/>
          <p:nvPr/>
        </p:nvSpPr>
        <p:spPr>
          <a:xfrm>
            <a:off x="6050403" y="5211543"/>
            <a:ext cx="2395943" cy="576270"/>
          </a:xfrm>
          <a:prstGeom prst="roundRect">
            <a:avLst>
              <a:gd name="adj" fmla="val 6322"/>
            </a:avLst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Dependency</a:t>
            </a:r>
            <a:r>
              <a:rPr lang="fr-FR" dirty="0"/>
              <a:t> injection container</a:t>
            </a:r>
          </a:p>
        </p:txBody>
      </p:sp>
      <p:sp>
        <p:nvSpPr>
          <p:cNvPr id="53" name="Rectangle : coins arrondis 52"/>
          <p:cNvSpPr/>
          <p:nvPr/>
        </p:nvSpPr>
        <p:spPr>
          <a:xfrm>
            <a:off x="3538845" y="1568972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Result</a:t>
            </a:r>
            <a:r>
              <a:rPr lang="fr-FR" dirty="0"/>
              <a:t> sets / </a:t>
            </a:r>
            <a:r>
              <a:rPr lang="fr-FR" dirty="0" err="1"/>
              <a:t>Paginator</a:t>
            </a:r>
            <a:endParaRPr lang="fr-FR" dirty="0"/>
          </a:p>
        </p:txBody>
      </p:sp>
      <p:sp>
        <p:nvSpPr>
          <p:cNvPr id="54" name="Rectangle : coins arrondis 53"/>
          <p:cNvSpPr/>
          <p:nvPr/>
        </p:nvSpPr>
        <p:spPr>
          <a:xfrm>
            <a:off x="3538850" y="874437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I18N/L10N</a:t>
            </a:r>
          </a:p>
        </p:txBody>
      </p:sp>
      <p:sp>
        <p:nvSpPr>
          <p:cNvPr id="55" name="Rectangle : coins arrondis 54"/>
          <p:cNvSpPr/>
          <p:nvPr/>
        </p:nvSpPr>
        <p:spPr>
          <a:xfrm>
            <a:off x="1027298" y="3818268"/>
            <a:ext cx="2395943" cy="576270"/>
          </a:xfrm>
          <a:prstGeom prst="roundRect">
            <a:avLst>
              <a:gd name="adj" fmla="val 6322"/>
            </a:avLst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Router</a:t>
            </a:r>
          </a:p>
        </p:txBody>
      </p:sp>
      <p:sp>
        <p:nvSpPr>
          <p:cNvPr id="56" name="Rectangle : coins arrondis 55"/>
          <p:cNvSpPr/>
          <p:nvPr/>
        </p:nvSpPr>
        <p:spPr>
          <a:xfrm>
            <a:off x="3538851" y="3818268"/>
            <a:ext cx="2395943" cy="576270"/>
          </a:xfrm>
          <a:prstGeom prst="roundRect">
            <a:avLst>
              <a:gd name="adj" fmla="val 6322"/>
            </a:avLst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Template </a:t>
            </a:r>
            <a:r>
              <a:rPr lang="fr-FR" dirty="0" err="1"/>
              <a:t>engine</a:t>
            </a:r>
            <a:endParaRPr lang="fr-FR" dirty="0"/>
          </a:p>
        </p:txBody>
      </p:sp>
      <p:sp>
        <p:nvSpPr>
          <p:cNvPr id="57" name="Rectangle : coins arrondis 56"/>
          <p:cNvSpPr/>
          <p:nvPr/>
        </p:nvSpPr>
        <p:spPr>
          <a:xfrm>
            <a:off x="6050403" y="3818268"/>
            <a:ext cx="2395943" cy="576270"/>
          </a:xfrm>
          <a:prstGeom prst="roundRect">
            <a:avLst>
              <a:gd name="adj" fmla="val 6322"/>
            </a:avLst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Form</a:t>
            </a:r>
            <a:r>
              <a:rPr lang="fr-FR" dirty="0"/>
              <a:t> management</a:t>
            </a:r>
          </a:p>
        </p:txBody>
      </p:sp>
      <p:sp>
        <p:nvSpPr>
          <p:cNvPr id="58" name="Rectangle : coins arrondis 57"/>
          <p:cNvSpPr/>
          <p:nvPr/>
        </p:nvSpPr>
        <p:spPr>
          <a:xfrm>
            <a:off x="8561955" y="2239941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 management</a:t>
            </a:r>
          </a:p>
        </p:txBody>
      </p:sp>
      <p:sp>
        <p:nvSpPr>
          <p:cNvPr id="59" name="Rectangle : coins arrondis 58"/>
          <p:cNvSpPr/>
          <p:nvPr/>
        </p:nvSpPr>
        <p:spPr>
          <a:xfrm>
            <a:off x="8561955" y="1557189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Cache</a:t>
            </a:r>
          </a:p>
        </p:txBody>
      </p:sp>
      <p:sp>
        <p:nvSpPr>
          <p:cNvPr id="60" name="Rectangle : coins arrondis 59"/>
          <p:cNvSpPr/>
          <p:nvPr/>
        </p:nvSpPr>
        <p:spPr>
          <a:xfrm>
            <a:off x="8561955" y="874437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Serialization</a:t>
            </a:r>
            <a:endParaRPr lang="fr-FR" dirty="0"/>
          </a:p>
        </p:txBody>
      </p:sp>
      <p:sp>
        <p:nvSpPr>
          <p:cNvPr id="61" name="Rectangle : coins arrondis 60"/>
          <p:cNvSpPr/>
          <p:nvPr/>
        </p:nvSpPr>
        <p:spPr>
          <a:xfrm>
            <a:off x="1027299" y="4512803"/>
            <a:ext cx="2395943" cy="576270"/>
          </a:xfrm>
          <a:prstGeom prst="roundRect">
            <a:avLst>
              <a:gd name="adj" fmla="val 6322"/>
            </a:avLst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Database</a:t>
            </a:r>
            <a:r>
              <a:rPr lang="fr-FR" dirty="0"/>
              <a:t> </a:t>
            </a:r>
            <a:r>
              <a:rPr lang="fr-FR" dirty="0" err="1"/>
              <a:t>access</a:t>
            </a:r>
            <a:r>
              <a:rPr lang="fr-FR" dirty="0"/>
              <a:t> layer</a:t>
            </a:r>
          </a:p>
        </p:txBody>
      </p:sp>
      <p:sp>
        <p:nvSpPr>
          <p:cNvPr id="62" name="Rectangle : coins arrondis 61"/>
          <p:cNvSpPr/>
          <p:nvPr/>
        </p:nvSpPr>
        <p:spPr>
          <a:xfrm>
            <a:off x="3538851" y="4512803"/>
            <a:ext cx="2395943" cy="576270"/>
          </a:xfrm>
          <a:prstGeom prst="roundRect">
            <a:avLst>
              <a:gd name="adj" fmla="val 6322"/>
            </a:avLst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ORM</a:t>
            </a:r>
          </a:p>
        </p:txBody>
      </p:sp>
      <p:sp>
        <p:nvSpPr>
          <p:cNvPr id="63" name="Rectangle : coins arrondis 62"/>
          <p:cNvSpPr/>
          <p:nvPr/>
        </p:nvSpPr>
        <p:spPr>
          <a:xfrm>
            <a:off x="6050403" y="4512803"/>
            <a:ext cx="2395943" cy="576270"/>
          </a:xfrm>
          <a:prstGeom prst="roundRect">
            <a:avLst>
              <a:gd name="adj" fmla="val 6322"/>
            </a:avLst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Patch management</a:t>
            </a:r>
          </a:p>
        </p:txBody>
      </p:sp>
      <p:sp>
        <p:nvSpPr>
          <p:cNvPr id="64" name="Rectangle : coins arrondis 63"/>
          <p:cNvSpPr/>
          <p:nvPr/>
        </p:nvSpPr>
        <p:spPr>
          <a:xfrm>
            <a:off x="3538845" y="2263507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Console</a:t>
            </a:r>
          </a:p>
        </p:txBody>
      </p:sp>
      <p:sp>
        <p:nvSpPr>
          <p:cNvPr id="65" name="Rectangle : coins arrondis 64"/>
          <p:cNvSpPr/>
          <p:nvPr/>
        </p:nvSpPr>
        <p:spPr>
          <a:xfrm>
            <a:off x="6050401" y="1557189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HTTP Client</a:t>
            </a:r>
          </a:p>
        </p:txBody>
      </p:sp>
      <p:sp>
        <p:nvSpPr>
          <p:cNvPr id="66" name="Rectangle : coins arrondis 65"/>
          <p:cNvSpPr/>
          <p:nvPr/>
        </p:nvSpPr>
        <p:spPr>
          <a:xfrm>
            <a:off x="8561955" y="5221575"/>
            <a:ext cx="2395943" cy="576270"/>
          </a:xfrm>
          <a:prstGeom prst="roundRect">
            <a:avLst>
              <a:gd name="adj" fmla="val 6322"/>
            </a:avLst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Config</a:t>
            </a:r>
          </a:p>
        </p:txBody>
      </p:sp>
      <p:sp>
        <p:nvSpPr>
          <p:cNvPr id="67" name="Rectangle : coins arrondis 66"/>
          <p:cNvSpPr/>
          <p:nvPr/>
        </p:nvSpPr>
        <p:spPr>
          <a:xfrm>
            <a:off x="6050401" y="874437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Event dispatcher</a:t>
            </a:r>
          </a:p>
        </p:txBody>
      </p:sp>
      <p:sp>
        <p:nvSpPr>
          <p:cNvPr id="68" name="Rectangle : coins arrondis 67"/>
          <p:cNvSpPr/>
          <p:nvPr/>
        </p:nvSpPr>
        <p:spPr>
          <a:xfrm>
            <a:off x="1027298" y="1568972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Security / User management</a:t>
            </a:r>
          </a:p>
        </p:txBody>
      </p:sp>
      <p:sp>
        <p:nvSpPr>
          <p:cNvPr id="69" name="Rectangle : coins arrondis 68"/>
          <p:cNvSpPr/>
          <p:nvPr/>
        </p:nvSpPr>
        <p:spPr>
          <a:xfrm>
            <a:off x="1027298" y="874437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Filesystem</a:t>
            </a:r>
            <a:endParaRPr lang="fr-FR" dirty="0"/>
          </a:p>
        </p:txBody>
      </p:sp>
      <p:sp>
        <p:nvSpPr>
          <p:cNvPr id="70" name="Rectangle : coins arrondis 69"/>
          <p:cNvSpPr/>
          <p:nvPr/>
        </p:nvSpPr>
        <p:spPr>
          <a:xfrm>
            <a:off x="8561955" y="3818268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Validation</a:t>
            </a:r>
          </a:p>
        </p:txBody>
      </p:sp>
      <p:sp>
        <p:nvSpPr>
          <p:cNvPr id="71" name="Rectangle : coins arrondis 70"/>
          <p:cNvSpPr/>
          <p:nvPr/>
        </p:nvSpPr>
        <p:spPr>
          <a:xfrm>
            <a:off x="6050400" y="2251724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Image manipulation</a:t>
            </a:r>
          </a:p>
        </p:txBody>
      </p:sp>
      <p:sp>
        <p:nvSpPr>
          <p:cNvPr id="2" name="Rectangle : coins arrondis 1"/>
          <p:cNvSpPr/>
          <p:nvPr/>
        </p:nvSpPr>
        <p:spPr>
          <a:xfrm rot="21160762">
            <a:off x="986180" y="5184786"/>
            <a:ext cx="985976" cy="2076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Composer</a:t>
            </a:r>
          </a:p>
        </p:txBody>
      </p:sp>
      <p:sp>
        <p:nvSpPr>
          <p:cNvPr id="25" name="Rectangle : coins arrondis 24"/>
          <p:cNvSpPr/>
          <p:nvPr/>
        </p:nvSpPr>
        <p:spPr>
          <a:xfrm rot="21171533">
            <a:off x="3353326" y="5213129"/>
            <a:ext cx="985976" cy="2076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PSR-4</a:t>
            </a:r>
          </a:p>
        </p:txBody>
      </p:sp>
      <p:sp>
        <p:nvSpPr>
          <p:cNvPr id="26" name="Rectangle : coins arrondis 25"/>
          <p:cNvSpPr/>
          <p:nvPr/>
        </p:nvSpPr>
        <p:spPr>
          <a:xfrm rot="21335850">
            <a:off x="3489159" y="1548805"/>
            <a:ext cx="1816617" cy="20763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beberlei</a:t>
            </a:r>
            <a:r>
              <a:rPr lang="fr-FR" sz="1400" dirty="0"/>
              <a:t>/</a:t>
            </a:r>
            <a:r>
              <a:rPr lang="fr-FR" sz="1400" dirty="0" err="1"/>
              <a:t>porpaginas</a:t>
            </a:r>
            <a:endParaRPr lang="fr-FR" sz="1400" dirty="0"/>
          </a:p>
        </p:txBody>
      </p:sp>
      <p:sp>
        <p:nvSpPr>
          <p:cNvPr id="27" name="Rectangle : coins arrondis 26"/>
          <p:cNvSpPr/>
          <p:nvPr/>
        </p:nvSpPr>
        <p:spPr>
          <a:xfrm rot="21335850">
            <a:off x="5983954" y="1548804"/>
            <a:ext cx="1816617" cy="20763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php</a:t>
            </a:r>
            <a:r>
              <a:rPr lang="fr-FR" sz="1400" dirty="0"/>
              <a:t>-http/</a:t>
            </a:r>
            <a:r>
              <a:rPr lang="fr-FR" sz="1400" dirty="0" err="1"/>
              <a:t>httplug</a:t>
            </a:r>
            <a:endParaRPr lang="fr-FR" sz="1400" dirty="0"/>
          </a:p>
        </p:txBody>
      </p:sp>
      <p:sp>
        <p:nvSpPr>
          <p:cNvPr id="28" name="Rectangle : coins arrondis 27"/>
          <p:cNvSpPr/>
          <p:nvPr/>
        </p:nvSpPr>
        <p:spPr>
          <a:xfrm rot="21351501">
            <a:off x="8499453" y="1536961"/>
            <a:ext cx="985976" cy="2076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PSR-6</a:t>
            </a:r>
          </a:p>
        </p:txBody>
      </p:sp>
      <p:sp>
        <p:nvSpPr>
          <p:cNvPr id="29" name="Rectangle : coins arrondis 28"/>
          <p:cNvSpPr/>
          <p:nvPr/>
        </p:nvSpPr>
        <p:spPr>
          <a:xfrm rot="21351501">
            <a:off x="8499453" y="2265863"/>
            <a:ext cx="985976" cy="2076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PSR-3</a:t>
            </a:r>
          </a:p>
        </p:txBody>
      </p:sp>
      <p:sp>
        <p:nvSpPr>
          <p:cNvPr id="3" name="Rectangle 2"/>
          <p:cNvSpPr/>
          <p:nvPr/>
        </p:nvSpPr>
        <p:spPr>
          <a:xfrm>
            <a:off x="972425" y="6140333"/>
            <a:ext cx="110621" cy="1083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4" name="ZoneTexte 3"/>
          <p:cNvSpPr txBox="1"/>
          <p:nvPr/>
        </p:nvSpPr>
        <p:spPr>
          <a:xfrm>
            <a:off x="1164279" y="6063715"/>
            <a:ext cx="15520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/>
              <a:t>Voted</a:t>
            </a:r>
            <a:r>
              <a:rPr lang="fr-FR" sz="1100" dirty="0"/>
              <a:t> FIG « standards »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72425" y="6347307"/>
            <a:ext cx="110621" cy="1083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33" name="ZoneTexte 32"/>
          <p:cNvSpPr txBox="1"/>
          <p:nvPr/>
        </p:nvSpPr>
        <p:spPr>
          <a:xfrm>
            <a:off x="1164279" y="6270689"/>
            <a:ext cx="12442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Non FIG interfaces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176514" y="6140333"/>
            <a:ext cx="110621" cy="108374"/>
          </a:xfrm>
          <a:prstGeom prst="rect">
            <a:avLst/>
          </a:prstGeom>
          <a:pattFill prst="wdUpDiag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35" name="ZoneTexte 34"/>
          <p:cNvSpPr txBox="1"/>
          <p:nvPr/>
        </p:nvSpPr>
        <p:spPr>
          <a:xfrm>
            <a:off x="3368368" y="6063715"/>
            <a:ext cx="17876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/>
              <a:t>Upcoming</a:t>
            </a:r>
            <a:r>
              <a:rPr lang="fr-FR" sz="1100" dirty="0"/>
              <a:t> FIG « standards »</a:t>
            </a:r>
          </a:p>
        </p:txBody>
      </p:sp>
      <p:sp>
        <p:nvSpPr>
          <p:cNvPr id="36" name="Rectangle : coins arrondis 35"/>
          <p:cNvSpPr/>
          <p:nvPr/>
        </p:nvSpPr>
        <p:spPr>
          <a:xfrm rot="21171533">
            <a:off x="5943870" y="5149553"/>
            <a:ext cx="985976" cy="207630"/>
          </a:xfrm>
          <a:prstGeom prst="roundRect">
            <a:avLst/>
          </a:prstGeom>
          <a:pattFill prst="wdUpDiag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PSR-11</a:t>
            </a:r>
          </a:p>
        </p:txBody>
      </p:sp>
      <p:sp>
        <p:nvSpPr>
          <p:cNvPr id="37" name="Rectangle : coins arrondis 36"/>
          <p:cNvSpPr/>
          <p:nvPr/>
        </p:nvSpPr>
        <p:spPr>
          <a:xfrm rot="21171533">
            <a:off x="981507" y="3779093"/>
            <a:ext cx="985976" cy="2076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PSR-7</a:t>
            </a:r>
          </a:p>
        </p:txBody>
      </p:sp>
      <p:sp>
        <p:nvSpPr>
          <p:cNvPr id="39" name="Rectangle : coins arrondis 38"/>
          <p:cNvSpPr/>
          <p:nvPr/>
        </p:nvSpPr>
        <p:spPr>
          <a:xfrm rot="21171533">
            <a:off x="2516687" y="3779092"/>
            <a:ext cx="985976" cy="207630"/>
          </a:xfrm>
          <a:prstGeom prst="roundRect">
            <a:avLst/>
          </a:prstGeom>
          <a:pattFill prst="wdUpDiag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PSR-15</a:t>
            </a:r>
          </a:p>
        </p:txBody>
      </p:sp>
      <p:sp>
        <p:nvSpPr>
          <p:cNvPr id="40" name="Rectangle : coins arrondis 39"/>
          <p:cNvSpPr/>
          <p:nvPr/>
        </p:nvSpPr>
        <p:spPr>
          <a:xfrm rot="21171533">
            <a:off x="2516688" y="4156584"/>
            <a:ext cx="985976" cy="207630"/>
          </a:xfrm>
          <a:prstGeom prst="roundRect">
            <a:avLst/>
          </a:prstGeom>
          <a:pattFill prst="wdUpDiag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PSR-17</a:t>
            </a:r>
          </a:p>
        </p:txBody>
      </p:sp>
      <p:sp>
        <p:nvSpPr>
          <p:cNvPr id="41" name="Rectangle : coins arrondis 40"/>
          <p:cNvSpPr/>
          <p:nvPr/>
        </p:nvSpPr>
        <p:spPr>
          <a:xfrm rot="21173864">
            <a:off x="7472833" y="1923711"/>
            <a:ext cx="985976" cy="2076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PSR-7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489607" y="6140333"/>
            <a:ext cx="110621" cy="10837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43" name="ZoneTexte 42"/>
          <p:cNvSpPr txBox="1"/>
          <p:nvPr/>
        </p:nvSpPr>
        <p:spPr>
          <a:xfrm>
            <a:off x="5681461" y="6063715"/>
            <a:ext cx="12682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De-facto standards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489607" y="6347307"/>
            <a:ext cx="110621" cy="1083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>
              <a:solidFill>
                <a:schemeClr val="tx1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5681461" y="6270689"/>
            <a:ext cx="14029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/>
              <a:t>Wildly</a:t>
            </a:r>
            <a:r>
              <a:rPr lang="fr-FR" sz="1100" dirty="0"/>
              <a:t> </a:t>
            </a:r>
            <a:r>
              <a:rPr lang="fr-FR" sz="1100" dirty="0" err="1"/>
              <a:t>used</a:t>
            </a:r>
            <a:r>
              <a:rPr lang="fr-FR" sz="1100" dirty="0"/>
              <a:t> packages</a:t>
            </a:r>
          </a:p>
        </p:txBody>
      </p:sp>
      <p:sp>
        <p:nvSpPr>
          <p:cNvPr id="46" name="Rectangle : coins arrondis 45"/>
          <p:cNvSpPr/>
          <p:nvPr/>
        </p:nvSpPr>
        <p:spPr>
          <a:xfrm rot="21255161">
            <a:off x="946814" y="4472261"/>
            <a:ext cx="1272889" cy="20763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doctrine/</a:t>
            </a:r>
            <a:r>
              <a:rPr lang="fr-FR" sz="1200" dirty="0" err="1">
                <a:solidFill>
                  <a:schemeClr val="tx1"/>
                </a:solidFill>
              </a:rPr>
              <a:t>dbal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47" name="Rectangle : coins arrondis 46"/>
          <p:cNvSpPr/>
          <p:nvPr/>
        </p:nvSpPr>
        <p:spPr>
          <a:xfrm rot="21255161">
            <a:off x="3484131" y="2233197"/>
            <a:ext cx="1335732" cy="20763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~</a:t>
            </a:r>
            <a:r>
              <a:rPr lang="fr-FR" sz="1200" dirty="0" err="1">
                <a:solidFill>
                  <a:schemeClr val="tx1"/>
                </a:solidFill>
              </a:rPr>
              <a:t>symfony</a:t>
            </a:r>
            <a:r>
              <a:rPr lang="fr-FR" sz="1200" dirty="0">
                <a:solidFill>
                  <a:schemeClr val="tx1"/>
                </a:solidFill>
              </a:rPr>
              <a:t>/console</a:t>
            </a:r>
          </a:p>
        </p:txBody>
      </p:sp>
      <p:sp>
        <p:nvSpPr>
          <p:cNvPr id="48" name="Rectangle : coins arrondis 47"/>
          <p:cNvSpPr/>
          <p:nvPr/>
        </p:nvSpPr>
        <p:spPr>
          <a:xfrm rot="21255161">
            <a:off x="944306" y="797730"/>
            <a:ext cx="1621419" cy="20763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~</a:t>
            </a:r>
            <a:r>
              <a:rPr lang="fr-FR" sz="1200" dirty="0" err="1">
                <a:solidFill>
                  <a:schemeClr val="tx1"/>
                </a:solidFill>
              </a:rPr>
              <a:t>phpleague</a:t>
            </a:r>
            <a:r>
              <a:rPr lang="fr-FR" sz="1200" dirty="0">
                <a:solidFill>
                  <a:schemeClr val="tx1"/>
                </a:solidFill>
              </a:rPr>
              <a:t>/</a:t>
            </a:r>
            <a:r>
              <a:rPr lang="fr-FR" sz="1200" dirty="0" err="1">
                <a:solidFill>
                  <a:schemeClr val="tx1"/>
                </a:solidFill>
              </a:rPr>
              <a:t>flysystem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52" name="Rectangle : coins arrondis 51"/>
          <p:cNvSpPr/>
          <p:nvPr/>
        </p:nvSpPr>
        <p:spPr>
          <a:xfrm rot="21351501">
            <a:off x="6012443" y="872069"/>
            <a:ext cx="985976" cy="207630"/>
          </a:xfrm>
          <a:prstGeom prst="roundRect">
            <a:avLst/>
          </a:prstGeom>
          <a:pattFill prst="wdUpDiag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PSR-14</a:t>
            </a:r>
          </a:p>
        </p:txBody>
      </p:sp>
      <p:sp>
        <p:nvSpPr>
          <p:cNvPr id="72" name="Rectangle : coins arrondis 71"/>
          <p:cNvSpPr/>
          <p:nvPr/>
        </p:nvSpPr>
        <p:spPr>
          <a:xfrm rot="21351501">
            <a:off x="10034424" y="1536961"/>
            <a:ext cx="985976" cy="207630"/>
          </a:xfrm>
          <a:prstGeom prst="roundRect">
            <a:avLst/>
          </a:prstGeom>
          <a:pattFill prst="wdUpDiag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PSR-16</a:t>
            </a:r>
          </a:p>
        </p:txBody>
      </p:sp>
      <p:grpSp>
        <p:nvGrpSpPr>
          <p:cNvPr id="73" name="Groupe 72"/>
          <p:cNvGrpSpPr/>
          <p:nvPr/>
        </p:nvGrpSpPr>
        <p:grpSpPr>
          <a:xfrm>
            <a:off x="769451" y="5197992"/>
            <a:ext cx="108373" cy="589484"/>
            <a:chOff x="769451" y="5855010"/>
            <a:chExt cx="108373" cy="589484"/>
          </a:xfrm>
        </p:grpSpPr>
        <p:cxnSp>
          <p:nvCxnSpPr>
            <p:cNvPr id="74" name="Connecteur droit 73"/>
            <p:cNvCxnSpPr/>
            <p:nvPr/>
          </p:nvCxnSpPr>
          <p:spPr>
            <a:xfrm>
              <a:off x="769451" y="5855599"/>
              <a:ext cx="10837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Connecteur droit 74"/>
            <p:cNvCxnSpPr/>
            <p:nvPr/>
          </p:nvCxnSpPr>
          <p:spPr>
            <a:xfrm>
              <a:off x="769451" y="6444494"/>
              <a:ext cx="10837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necteur droit avec flèche 75"/>
            <p:cNvCxnSpPr/>
            <p:nvPr/>
          </p:nvCxnSpPr>
          <p:spPr>
            <a:xfrm flipH="1">
              <a:off x="823269" y="5855010"/>
              <a:ext cx="368" cy="58948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Groupe 76"/>
          <p:cNvGrpSpPr/>
          <p:nvPr/>
        </p:nvGrpSpPr>
        <p:grpSpPr>
          <a:xfrm>
            <a:off x="769451" y="4486038"/>
            <a:ext cx="108373" cy="589484"/>
            <a:chOff x="769451" y="5855010"/>
            <a:chExt cx="108373" cy="589484"/>
          </a:xfrm>
        </p:grpSpPr>
        <p:cxnSp>
          <p:nvCxnSpPr>
            <p:cNvPr id="78" name="Connecteur droit 77"/>
            <p:cNvCxnSpPr/>
            <p:nvPr/>
          </p:nvCxnSpPr>
          <p:spPr>
            <a:xfrm>
              <a:off x="769451" y="5855599"/>
              <a:ext cx="10837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Connecteur droit 78"/>
            <p:cNvCxnSpPr/>
            <p:nvPr/>
          </p:nvCxnSpPr>
          <p:spPr>
            <a:xfrm>
              <a:off x="769451" y="6444494"/>
              <a:ext cx="10837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Connecteur droit avec flèche 79"/>
            <p:cNvCxnSpPr/>
            <p:nvPr/>
          </p:nvCxnSpPr>
          <p:spPr>
            <a:xfrm flipH="1">
              <a:off x="823269" y="5855010"/>
              <a:ext cx="368" cy="58948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1" name="Groupe 80"/>
          <p:cNvGrpSpPr/>
          <p:nvPr/>
        </p:nvGrpSpPr>
        <p:grpSpPr>
          <a:xfrm>
            <a:off x="769451" y="3282950"/>
            <a:ext cx="108373" cy="1111251"/>
            <a:chOff x="769451" y="5855010"/>
            <a:chExt cx="108373" cy="589484"/>
          </a:xfrm>
        </p:grpSpPr>
        <p:cxnSp>
          <p:nvCxnSpPr>
            <p:cNvPr id="82" name="Connecteur droit 81"/>
            <p:cNvCxnSpPr/>
            <p:nvPr/>
          </p:nvCxnSpPr>
          <p:spPr>
            <a:xfrm>
              <a:off x="769451" y="5855599"/>
              <a:ext cx="10837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necteur droit 82"/>
            <p:cNvCxnSpPr/>
            <p:nvPr/>
          </p:nvCxnSpPr>
          <p:spPr>
            <a:xfrm>
              <a:off x="769451" y="6444494"/>
              <a:ext cx="10837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Connecteur droit avec flèche 83"/>
            <p:cNvCxnSpPr/>
            <p:nvPr/>
          </p:nvCxnSpPr>
          <p:spPr>
            <a:xfrm flipH="1">
              <a:off x="823269" y="5855010"/>
              <a:ext cx="368" cy="58948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5" name="Groupe 84"/>
          <p:cNvGrpSpPr/>
          <p:nvPr/>
        </p:nvGrpSpPr>
        <p:grpSpPr>
          <a:xfrm>
            <a:off x="769451" y="860886"/>
            <a:ext cx="108373" cy="1966771"/>
            <a:chOff x="769451" y="5855010"/>
            <a:chExt cx="108373" cy="589484"/>
          </a:xfrm>
        </p:grpSpPr>
        <p:cxnSp>
          <p:nvCxnSpPr>
            <p:cNvPr id="86" name="Connecteur droit 85"/>
            <p:cNvCxnSpPr/>
            <p:nvPr/>
          </p:nvCxnSpPr>
          <p:spPr>
            <a:xfrm>
              <a:off x="769451" y="5855599"/>
              <a:ext cx="10837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>
              <a:off x="769451" y="6444494"/>
              <a:ext cx="10837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Connecteur droit avec flèche 87"/>
            <p:cNvCxnSpPr/>
            <p:nvPr/>
          </p:nvCxnSpPr>
          <p:spPr>
            <a:xfrm flipH="1">
              <a:off x="823269" y="5855010"/>
              <a:ext cx="368" cy="58948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9" name="ZoneTexte 88"/>
          <p:cNvSpPr txBox="1"/>
          <p:nvPr/>
        </p:nvSpPr>
        <p:spPr>
          <a:xfrm rot="16200000">
            <a:off x="390804" y="5332238"/>
            <a:ext cx="525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Core</a:t>
            </a:r>
            <a:endParaRPr lang="fr-FR" sz="1400" dirty="0"/>
          </a:p>
        </p:txBody>
      </p:sp>
      <p:sp>
        <p:nvSpPr>
          <p:cNvPr id="90" name="ZoneTexte 89"/>
          <p:cNvSpPr txBox="1"/>
          <p:nvPr/>
        </p:nvSpPr>
        <p:spPr>
          <a:xfrm rot="16200000">
            <a:off x="456944" y="4634089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DB</a:t>
            </a:r>
          </a:p>
        </p:txBody>
      </p:sp>
      <p:sp>
        <p:nvSpPr>
          <p:cNvPr id="91" name="ZoneTexte 90"/>
          <p:cNvSpPr txBox="1"/>
          <p:nvPr/>
        </p:nvSpPr>
        <p:spPr>
          <a:xfrm rot="16200000">
            <a:off x="416830" y="3684512"/>
            <a:ext cx="522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Web</a:t>
            </a:r>
          </a:p>
        </p:txBody>
      </p:sp>
      <p:sp>
        <p:nvSpPr>
          <p:cNvPr id="92" name="ZoneTexte 91"/>
          <p:cNvSpPr txBox="1"/>
          <p:nvPr/>
        </p:nvSpPr>
        <p:spPr>
          <a:xfrm rot="16200000">
            <a:off x="396029" y="1691366"/>
            <a:ext cx="514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err="1"/>
              <a:t>Utils</a:t>
            </a:r>
            <a:endParaRPr lang="fr-FR" sz="1400" dirty="0"/>
          </a:p>
        </p:txBody>
      </p:sp>
      <p:sp>
        <p:nvSpPr>
          <p:cNvPr id="93" name="Rectangle : coins arrondis 92"/>
          <p:cNvSpPr/>
          <p:nvPr/>
        </p:nvSpPr>
        <p:spPr>
          <a:xfrm>
            <a:off x="8561955" y="3142342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Asset</a:t>
            </a:r>
            <a:r>
              <a:rPr lang="fr-FR" dirty="0"/>
              <a:t> management</a:t>
            </a:r>
            <a:br>
              <a:rPr lang="fr-FR" dirty="0"/>
            </a:br>
            <a:r>
              <a:rPr lang="fr-FR" dirty="0"/>
              <a:t>(JS/CSS)</a:t>
            </a:r>
          </a:p>
        </p:txBody>
      </p:sp>
      <p:sp>
        <p:nvSpPr>
          <p:cNvPr id="94" name="Rectangle : coins arrondis 93"/>
          <p:cNvSpPr/>
          <p:nvPr/>
        </p:nvSpPr>
        <p:spPr>
          <a:xfrm>
            <a:off x="1028928" y="2261280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Mailer</a:t>
            </a:r>
          </a:p>
        </p:txBody>
      </p:sp>
      <p:sp>
        <p:nvSpPr>
          <p:cNvPr id="95" name="Rectangle : coins arrondis 94"/>
          <p:cNvSpPr/>
          <p:nvPr/>
        </p:nvSpPr>
        <p:spPr>
          <a:xfrm rot="21335850">
            <a:off x="8451982" y="3038527"/>
            <a:ext cx="1579691" cy="20763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webmozart</a:t>
            </a:r>
            <a:r>
              <a:rPr lang="fr-FR" sz="1400" dirty="0"/>
              <a:t>/</a:t>
            </a:r>
            <a:r>
              <a:rPr lang="fr-FR" sz="1400" dirty="0" err="1"/>
              <a:t>puli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561040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 : coins arrondis 48"/>
          <p:cNvSpPr/>
          <p:nvPr/>
        </p:nvSpPr>
        <p:spPr>
          <a:xfrm>
            <a:off x="1027299" y="5211543"/>
            <a:ext cx="2395943" cy="576270"/>
          </a:xfrm>
          <a:prstGeom prst="roundRect">
            <a:avLst>
              <a:gd name="adj" fmla="val 6322"/>
            </a:avLst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Package Manager</a:t>
            </a:r>
          </a:p>
        </p:txBody>
      </p:sp>
      <p:sp>
        <p:nvSpPr>
          <p:cNvPr id="50" name="Rectangle : coins arrondis 49"/>
          <p:cNvSpPr/>
          <p:nvPr/>
        </p:nvSpPr>
        <p:spPr>
          <a:xfrm>
            <a:off x="3538851" y="5211543"/>
            <a:ext cx="2395943" cy="576270"/>
          </a:xfrm>
          <a:prstGeom prst="roundRect">
            <a:avLst>
              <a:gd name="adj" fmla="val 6322"/>
            </a:avLst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Autoloader</a:t>
            </a:r>
            <a:endParaRPr lang="fr-FR" dirty="0"/>
          </a:p>
        </p:txBody>
      </p:sp>
      <p:sp>
        <p:nvSpPr>
          <p:cNvPr id="51" name="Rectangle : coins arrondis 50"/>
          <p:cNvSpPr/>
          <p:nvPr/>
        </p:nvSpPr>
        <p:spPr>
          <a:xfrm>
            <a:off x="6050403" y="5211543"/>
            <a:ext cx="2395943" cy="576270"/>
          </a:xfrm>
          <a:prstGeom prst="roundRect">
            <a:avLst>
              <a:gd name="adj" fmla="val 6322"/>
            </a:avLst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Dependency</a:t>
            </a:r>
            <a:r>
              <a:rPr lang="fr-FR" dirty="0"/>
              <a:t> injection container</a:t>
            </a:r>
          </a:p>
        </p:txBody>
      </p:sp>
      <p:sp>
        <p:nvSpPr>
          <p:cNvPr id="53" name="Rectangle : coins arrondis 52"/>
          <p:cNvSpPr/>
          <p:nvPr/>
        </p:nvSpPr>
        <p:spPr>
          <a:xfrm>
            <a:off x="3538845" y="1568972"/>
            <a:ext cx="2395943" cy="576270"/>
          </a:xfrm>
          <a:prstGeom prst="roundRect">
            <a:avLst>
              <a:gd name="adj" fmla="val 6322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Result</a:t>
            </a:r>
            <a:r>
              <a:rPr lang="fr-FR" dirty="0"/>
              <a:t> sets / </a:t>
            </a:r>
            <a:r>
              <a:rPr lang="fr-FR" dirty="0" err="1"/>
              <a:t>Paginator</a:t>
            </a:r>
            <a:endParaRPr lang="fr-FR" dirty="0"/>
          </a:p>
        </p:txBody>
      </p:sp>
      <p:sp>
        <p:nvSpPr>
          <p:cNvPr id="54" name="Rectangle : coins arrondis 53"/>
          <p:cNvSpPr/>
          <p:nvPr/>
        </p:nvSpPr>
        <p:spPr>
          <a:xfrm>
            <a:off x="3538850" y="874437"/>
            <a:ext cx="2395943" cy="576270"/>
          </a:xfrm>
          <a:prstGeom prst="roundRect">
            <a:avLst>
              <a:gd name="adj" fmla="val 6322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I18N/L10N</a:t>
            </a:r>
          </a:p>
        </p:txBody>
      </p:sp>
      <p:sp>
        <p:nvSpPr>
          <p:cNvPr id="55" name="Rectangle : coins arrondis 54"/>
          <p:cNvSpPr/>
          <p:nvPr/>
        </p:nvSpPr>
        <p:spPr>
          <a:xfrm>
            <a:off x="1027298" y="3818268"/>
            <a:ext cx="2395943" cy="576270"/>
          </a:xfrm>
          <a:prstGeom prst="roundRect">
            <a:avLst>
              <a:gd name="adj" fmla="val 6322"/>
            </a:avLst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Router</a:t>
            </a:r>
          </a:p>
        </p:txBody>
      </p:sp>
      <p:sp>
        <p:nvSpPr>
          <p:cNvPr id="56" name="Rectangle : coins arrondis 55"/>
          <p:cNvSpPr/>
          <p:nvPr/>
        </p:nvSpPr>
        <p:spPr>
          <a:xfrm>
            <a:off x="3538851" y="3818268"/>
            <a:ext cx="2395943" cy="576270"/>
          </a:xfrm>
          <a:prstGeom prst="roundRect">
            <a:avLst>
              <a:gd name="adj" fmla="val 6322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Template </a:t>
            </a:r>
            <a:r>
              <a:rPr lang="fr-FR" dirty="0" err="1"/>
              <a:t>engine</a:t>
            </a:r>
            <a:endParaRPr lang="fr-FR" dirty="0"/>
          </a:p>
        </p:txBody>
      </p:sp>
      <p:sp>
        <p:nvSpPr>
          <p:cNvPr id="57" name="Rectangle : coins arrondis 56"/>
          <p:cNvSpPr/>
          <p:nvPr/>
        </p:nvSpPr>
        <p:spPr>
          <a:xfrm>
            <a:off x="6050403" y="3818268"/>
            <a:ext cx="2395943" cy="576270"/>
          </a:xfrm>
          <a:prstGeom prst="roundRect">
            <a:avLst>
              <a:gd name="adj" fmla="val 6322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Form</a:t>
            </a:r>
            <a:r>
              <a:rPr lang="fr-FR" dirty="0"/>
              <a:t> management</a:t>
            </a:r>
          </a:p>
        </p:txBody>
      </p:sp>
      <p:sp>
        <p:nvSpPr>
          <p:cNvPr id="58" name="Rectangle : coins arrondis 57"/>
          <p:cNvSpPr/>
          <p:nvPr/>
        </p:nvSpPr>
        <p:spPr>
          <a:xfrm>
            <a:off x="8561955" y="2239941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 management</a:t>
            </a:r>
          </a:p>
        </p:txBody>
      </p:sp>
      <p:sp>
        <p:nvSpPr>
          <p:cNvPr id="59" name="Rectangle : coins arrondis 58"/>
          <p:cNvSpPr/>
          <p:nvPr/>
        </p:nvSpPr>
        <p:spPr>
          <a:xfrm>
            <a:off x="8561955" y="1557189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Cache</a:t>
            </a:r>
          </a:p>
        </p:txBody>
      </p:sp>
      <p:sp>
        <p:nvSpPr>
          <p:cNvPr id="60" name="Rectangle : coins arrondis 59"/>
          <p:cNvSpPr/>
          <p:nvPr/>
        </p:nvSpPr>
        <p:spPr>
          <a:xfrm>
            <a:off x="8561955" y="874437"/>
            <a:ext cx="2395943" cy="576270"/>
          </a:xfrm>
          <a:prstGeom prst="roundRect">
            <a:avLst>
              <a:gd name="adj" fmla="val 6322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Serialization</a:t>
            </a:r>
            <a:endParaRPr lang="fr-FR" dirty="0"/>
          </a:p>
        </p:txBody>
      </p:sp>
      <p:sp>
        <p:nvSpPr>
          <p:cNvPr id="61" name="Rectangle : coins arrondis 60"/>
          <p:cNvSpPr/>
          <p:nvPr/>
        </p:nvSpPr>
        <p:spPr>
          <a:xfrm>
            <a:off x="1027299" y="4512803"/>
            <a:ext cx="2395943" cy="576270"/>
          </a:xfrm>
          <a:prstGeom prst="roundRect">
            <a:avLst>
              <a:gd name="adj" fmla="val 6322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Database</a:t>
            </a:r>
            <a:r>
              <a:rPr lang="fr-FR" dirty="0"/>
              <a:t> </a:t>
            </a:r>
            <a:r>
              <a:rPr lang="fr-FR" dirty="0" err="1"/>
              <a:t>access</a:t>
            </a:r>
            <a:r>
              <a:rPr lang="fr-FR" dirty="0"/>
              <a:t> layer</a:t>
            </a:r>
          </a:p>
        </p:txBody>
      </p:sp>
      <p:sp>
        <p:nvSpPr>
          <p:cNvPr id="62" name="Rectangle : coins arrondis 61"/>
          <p:cNvSpPr/>
          <p:nvPr/>
        </p:nvSpPr>
        <p:spPr>
          <a:xfrm>
            <a:off x="3538851" y="4512803"/>
            <a:ext cx="2395943" cy="576270"/>
          </a:xfrm>
          <a:prstGeom prst="roundRect">
            <a:avLst>
              <a:gd name="adj" fmla="val 6322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ORM</a:t>
            </a:r>
          </a:p>
        </p:txBody>
      </p:sp>
      <p:sp>
        <p:nvSpPr>
          <p:cNvPr id="63" name="Rectangle : coins arrondis 62"/>
          <p:cNvSpPr/>
          <p:nvPr/>
        </p:nvSpPr>
        <p:spPr>
          <a:xfrm>
            <a:off x="6050403" y="4512803"/>
            <a:ext cx="2395943" cy="576270"/>
          </a:xfrm>
          <a:prstGeom prst="roundRect">
            <a:avLst>
              <a:gd name="adj" fmla="val 6322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Patch management</a:t>
            </a:r>
          </a:p>
        </p:txBody>
      </p:sp>
      <p:sp>
        <p:nvSpPr>
          <p:cNvPr id="64" name="Rectangle : coins arrondis 63"/>
          <p:cNvSpPr/>
          <p:nvPr/>
        </p:nvSpPr>
        <p:spPr>
          <a:xfrm>
            <a:off x="3538845" y="2263507"/>
            <a:ext cx="2395943" cy="576270"/>
          </a:xfrm>
          <a:prstGeom prst="roundRect">
            <a:avLst>
              <a:gd name="adj" fmla="val 6322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Console</a:t>
            </a:r>
          </a:p>
        </p:txBody>
      </p:sp>
      <p:sp>
        <p:nvSpPr>
          <p:cNvPr id="65" name="Rectangle : coins arrondis 64"/>
          <p:cNvSpPr/>
          <p:nvPr/>
        </p:nvSpPr>
        <p:spPr>
          <a:xfrm>
            <a:off x="6050401" y="1557189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HTTP Client</a:t>
            </a:r>
          </a:p>
        </p:txBody>
      </p:sp>
      <p:sp>
        <p:nvSpPr>
          <p:cNvPr id="66" name="Rectangle : coins arrondis 65"/>
          <p:cNvSpPr/>
          <p:nvPr/>
        </p:nvSpPr>
        <p:spPr>
          <a:xfrm>
            <a:off x="8561955" y="5221575"/>
            <a:ext cx="2395943" cy="576270"/>
          </a:xfrm>
          <a:prstGeom prst="roundRect">
            <a:avLst>
              <a:gd name="adj" fmla="val 6322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Config</a:t>
            </a:r>
          </a:p>
        </p:txBody>
      </p:sp>
      <p:sp>
        <p:nvSpPr>
          <p:cNvPr id="67" name="Rectangle : coins arrondis 66"/>
          <p:cNvSpPr/>
          <p:nvPr/>
        </p:nvSpPr>
        <p:spPr>
          <a:xfrm>
            <a:off x="6050401" y="874437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Event dispatcher</a:t>
            </a:r>
          </a:p>
        </p:txBody>
      </p:sp>
      <p:sp>
        <p:nvSpPr>
          <p:cNvPr id="68" name="Rectangle : coins arrondis 67"/>
          <p:cNvSpPr/>
          <p:nvPr/>
        </p:nvSpPr>
        <p:spPr>
          <a:xfrm>
            <a:off x="1027298" y="1568972"/>
            <a:ext cx="2395943" cy="576270"/>
          </a:xfrm>
          <a:prstGeom prst="roundRect">
            <a:avLst>
              <a:gd name="adj" fmla="val 6322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Security / User management</a:t>
            </a:r>
          </a:p>
        </p:txBody>
      </p:sp>
      <p:sp>
        <p:nvSpPr>
          <p:cNvPr id="69" name="Rectangle : coins arrondis 68"/>
          <p:cNvSpPr/>
          <p:nvPr/>
        </p:nvSpPr>
        <p:spPr>
          <a:xfrm>
            <a:off x="1027298" y="874437"/>
            <a:ext cx="2395943" cy="576270"/>
          </a:xfrm>
          <a:prstGeom prst="roundRect">
            <a:avLst>
              <a:gd name="adj" fmla="val 6322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Filesystem</a:t>
            </a:r>
            <a:endParaRPr lang="fr-FR" dirty="0"/>
          </a:p>
        </p:txBody>
      </p:sp>
      <p:sp>
        <p:nvSpPr>
          <p:cNvPr id="70" name="Rectangle : coins arrondis 69"/>
          <p:cNvSpPr/>
          <p:nvPr/>
        </p:nvSpPr>
        <p:spPr>
          <a:xfrm>
            <a:off x="8561955" y="3818268"/>
            <a:ext cx="2395943" cy="576270"/>
          </a:xfrm>
          <a:prstGeom prst="roundRect">
            <a:avLst>
              <a:gd name="adj" fmla="val 6322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Validation</a:t>
            </a:r>
          </a:p>
        </p:txBody>
      </p:sp>
      <p:sp>
        <p:nvSpPr>
          <p:cNvPr id="71" name="Rectangle : coins arrondis 70"/>
          <p:cNvSpPr/>
          <p:nvPr/>
        </p:nvSpPr>
        <p:spPr>
          <a:xfrm>
            <a:off x="6050400" y="2251724"/>
            <a:ext cx="2395943" cy="576270"/>
          </a:xfrm>
          <a:prstGeom prst="roundRect">
            <a:avLst>
              <a:gd name="adj" fmla="val 6322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Image manipulation</a:t>
            </a:r>
          </a:p>
        </p:txBody>
      </p:sp>
      <p:sp>
        <p:nvSpPr>
          <p:cNvPr id="2" name="Rectangle : coins arrondis 1"/>
          <p:cNvSpPr/>
          <p:nvPr/>
        </p:nvSpPr>
        <p:spPr>
          <a:xfrm rot="21160762">
            <a:off x="986180" y="5184786"/>
            <a:ext cx="985976" cy="2076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Composer</a:t>
            </a:r>
          </a:p>
        </p:txBody>
      </p:sp>
      <p:sp>
        <p:nvSpPr>
          <p:cNvPr id="25" name="Rectangle : coins arrondis 24"/>
          <p:cNvSpPr/>
          <p:nvPr/>
        </p:nvSpPr>
        <p:spPr>
          <a:xfrm rot="21171533">
            <a:off x="3353326" y="5213129"/>
            <a:ext cx="985976" cy="2076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PSR-4</a:t>
            </a:r>
          </a:p>
        </p:txBody>
      </p:sp>
      <p:sp>
        <p:nvSpPr>
          <p:cNvPr id="27" name="Rectangle : coins arrondis 26"/>
          <p:cNvSpPr/>
          <p:nvPr/>
        </p:nvSpPr>
        <p:spPr>
          <a:xfrm rot="21335850">
            <a:off x="5983954" y="1548804"/>
            <a:ext cx="1816617" cy="20763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php</a:t>
            </a:r>
            <a:r>
              <a:rPr lang="fr-FR" sz="1400" dirty="0"/>
              <a:t>-http/</a:t>
            </a:r>
            <a:r>
              <a:rPr lang="fr-FR" sz="1400" dirty="0" err="1"/>
              <a:t>httplug</a:t>
            </a:r>
            <a:endParaRPr lang="fr-FR" sz="1400" dirty="0"/>
          </a:p>
        </p:txBody>
      </p:sp>
      <p:sp>
        <p:nvSpPr>
          <p:cNvPr id="28" name="Rectangle : coins arrondis 27"/>
          <p:cNvSpPr/>
          <p:nvPr/>
        </p:nvSpPr>
        <p:spPr>
          <a:xfrm rot="21351501">
            <a:off x="8499453" y="1536961"/>
            <a:ext cx="985976" cy="2076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PSR-6</a:t>
            </a:r>
          </a:p>
        </p:txBody>
      </p:sp>
      <p:sp>
        <p:nvSpPr>
          <p:cNvPr id="29" name="Rectangle : coins arrondis 28"/>
          <p:cNvSpPr/>
          <p:nvPr/>
        </p:nvSpPr>
        <p:spPr>
          <a:xfrm rot="21351501">
            <a:off x="8499453" y="2265863"/>
            <a:ext cx="985976" cy="2076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PSR-3</a:t>
            </a:r>
          </a:p>
        </p:txBody>
      </p:sp>
      <p:sp>
        <p:nvSpPr>
          <p:cNvPr id="3" name="Rectangle 2"/>
          <p:cNvSpPr/>
          <p:nvPr/>
        </p:nvSpPr>
        <p:spPr>
          <a:xfrm>
            <a:off x="972425" y="6140333"/>
            <a:ext cx="110621" cy="1083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4" name="ZoneTexte 3"/>
          <p:cNvSpPr txBox="1"/>
          <p:nvPr/>
        </p:nvSpPr>
        <p:spPr>
          <a:xfrm>
            <a:off x="1164279" y="6063715"/>
            <a:ext cx="15520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/>
              <a:t>Voted</a:t>
            </a:r>
            <a:r>
              <a:rPr lang="fr-FR" sz="1100" dirty="0"/>
              <a:t> FIG « standards »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72425" y="6347307"/>
            <a:ext cx="110621" cy="1083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33" name="ZoneTexte 32"/>
          <p:cNvSpPr txBox="1"/>
          <p:nvPr/>
        </p:nvSpPr>
        <p:spPr>
          <a:xfrm>
            <a:off x="1164279" y="6270689"/>
            <a:ext cx="12442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Non FIG interfaces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176514" y="6140333"/>
            <a:ext cx="110621" cy="108374"/>
          </a:xfrm>
          <a:prstGeom prst="rect">
            <a:avLst/>
          </a:prstGeom>
          <a:pattFill prst="wdUpDiag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35" name="ZoneTexte 34"/>
          <p:cNvSpPr txBox="1"/>
          <p:nvPr/>
        </p:nvSpPr>
        <p:spPr>
          <a:xfrm>
            <a:off x="3368368" y="6063715"/>
            <a:ext cx="17876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/>
              <a:t>Upcoming</a:t>
            </a:r>
            <a:r>
              <a:rPr lang="fr-FR" sz="1100" dirty="0"/>
              <a:t> FIG « standards »</a:t>
            </a:r>
          </a:p>
        </p:txBody>
      </p:sp>
      <p:sp>
        <p:nvSpPr>
          <p:cNvPr id="36" name="Rectangle : coins arrondis 35"/>
          <p:cNvSpPr/>
          <p:nvPr/>
        </p:nvSpPr>
        <p:spPr>
          <a:xfrm rot="21171533">
            <a:off x="5943870" y="5149553"/>
            <a:ext cx="985976" cy="207630"/>
          </a:xfrm>
          <a:prstGeom prst="roundRect">
            <a:avLst/>
          </a:prstGeom>
          <a:pattFill prst="wdUpDiag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PSR-11</a:t>
            </a:r>
          </a:p>
        </p:txBody>
      </p:sp>
      <p:sp>
        <p:nvSpPr>
          <p:cNvPr id="37" name="Rectangle : coins arrondis 36"/>
          <p:cNvSpPr/>
          <p:nvPr/>
        </p:nvSpPr>
        <p:spPr>
          <a:xfrm rot="21171533">
            <a:off x="981507" y="3779093"/>
            <a:ext cx="985976" cy="2076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PSR-7</a:t>
            </a:r>
          </a:p>
        </p:txBody>
      </p:sp>
      <p:sp>
        <p:nvSpPr>
          <p:cNvPr id="39" name="Rectangle : coins arrondis 38"/>
          <p:cNvSpPr/>
          <p:nvPr/>
        </p:nvSpPr>
        <p:spPr>
          <a:xfrm rot="21171533">
            <a:off x="2516687" y="3779092"/>
            <a:ext cx="985976" cy="207630"/>
          </a:xfrm>
          <a:prstGeom prst="roundRect">
            <a:avLst/>
          </a:prstGeom>
          <a:pattFill prst="wdUpDiag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PSR-15</a:t>
            </a:r>
          </a:p>
        </p:txBody>
      </p:sp>
      <p:sp>
        <p:nvSpPr>
          <p:cNvPr id="40" name="Rectangle : coins arrondis 39"/>
          <p:cNvSpPr/>
          <p:nvPr/>
        </p:nvSpPr>
        <p:spPr>
          <a:xfrm rot="21171533">
            <a:off x="2516688" y="4156584"/>
            <a:ext cx="985976" cy="207630"/>
          </a:xfrm>
          <a:prstGeom prst="roundRect">
            <a:avLst/>
          </a:prstGeom>
          <a:pattFill prst="wdUpDiag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PSR-17</a:t>
            </a:r>
          </a:p>
        </p:txBody>
      </p:sp>
      <p:sp>
        <p:nvSpPr>
          <p:cNvPr id="41" name="Rectangle : coins arrondis 40"/>
          <p:cNvSpPr/>
          <p:nvPr/>
        </p:nvSpPr>
        <p:spPr>
          <a:xfrm rot="21173864">
            <a:off x="7472833" y="1923711"/>
            <a:ext cx="985976" cy="2076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PSR-7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489607" y="6140333"/>
            <a:ext cx="110621" cy="10837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43" name="ZoneTexte 42"/>
          <p:cNvSpPr txBox="1"/>
          <p:nvPr/>
        </p:nvSpPr>
        <p:spPr>
          <a:xfrm>
            <a:off x="5681461" y="6063715"/>
            <a:ext cx="12682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De-facto standards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489607" y="6347307"/>
            <a:ext cx="110621" cy="1083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>
              <a:solidFill>
                <a:schemeClr val="tx1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5681461" y="6270689"/>
            <a:ext cx="14029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/>
              <a:t>Wildly</a:t>
            </a:r>
            <a:r>
              <a:rPr lang="fr-FR" sz="1100" dirty="0"/>
              <a:t> </a:t>
            </a:r>
            <a:r>
              <a:rPr lang="fr-FR" sz="1100" dirty="0" err="1"/>
              <a:t>used</a:t>
            </a:r>
            <a:r>
              <a:rPr lang="fr-FR" sz="1100" dirty="0"/>
              <a:t> packages</a:t>
            </a:r>
          </a:p>
        </p:txBody>
      </p:sp>
      <p:sp>
        <p:nvSpPr>
          <p:cNvPr id="52" name="Rectangle : coins arrondis 51"/>
          <p:cNvSpPr/>
          <p:nvPr/>
        </p:nvSpPr>
        <p:spPr>
          <a:xfrm rot="21351501">
            <a:off x="6012443" y="872069"/>
            <a:ext cx="985976" cy="207630"/>
          </a:xfrm>
          <a:prstGeom prst="roundRect">
            <a:avLst/>
          </a:prstGeom>
          <a:pattFill prst="wdUpDiag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PSR-14</a:t>
            </a:r>
          </a:p>
        </p:txBody>
      </p:sp>
      <p:sp>
        <p:nvSpPr>
          <p:cNvPr id="72" name="Rectangle : coins arrondis 71"/>
          <p:cNvSpPr/>
          <p:nvPr/>
        </p:nvSpPr>
        <p:spPr>
          <a:xfrm rot="21351501">
            <a:off x="10034424" y="1536961"/>
            <a:ext cx="985976" cy="207630"/>
          </a:xfrm>
          <a:prstGeom prst="roundRect">
            <a:avLst/>
          </a:prstGeom>
          <a:pattFill prst="wdUpDiag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PSR-16</a:t>
            </a:r>
          </a:p>
        </p:txBody>
      </p:sp>
      <p:grpSp>
        <p:nvGrpSpPr>
          <p:cNvPr id="73" name="Groupe 72"/>
          <p:cNvGrpSpPr/>
          <p:nvPr/>
        </p:nvGrpSpPr>
        <p:grpSpPr>
          <a:xfrm>
            <a:off x="769451" y="5197992"/>
            <a:ext cx="108373" cy="589484"/>
            <a:chOff x="769451" y="5855010"/>
            <a:chExt cx="108373" cy="589484"/>
          </a:xfrm>
        </p:grpSpPr>
        <p:cxnSp>
          <p:nvCxnSpPr>
            <p:cNvPr id="74" name="Connecteur droit 73"/>
            <p:cNvCxnSpPr/>
            <p:nvPr/>
          </p:nvCxnSpPr>
          <p:spPr>
            <a:xfrm>
              <a:off x="769451" y="5855599"/>
              <a:ext cx="10837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Connecteur droit 74"/>
            <p:cNvCxnSpPr/>
            <p:nvPr/>
          </p:nvCxnSpPr>
          <p:spPr>
            <a:xfrm>
              <a:off x="769451" y="6444494"/>
              <a:ext cx="10837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necteur droit avec flèche 75"/>
            <p:cNvCxnSpPr/>
            <p:nvPr/>
          </p:nvCxnSpPr>
          <p:spPr>
            <a:xfrm flipH="1">
              <a:off x="823269" y="5855010"/>
              <a:ext cx="368" cy="58948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Groupe 76"/>
          <p:cNvGrpSpPr/>
          <p:nvPr/>
        </p:nvGrpSpPr>
        <p:grpSpPr>
          <a:xfrm>
            <a:off x="769451" y="4486038"/>
            <a:ext cx="108373" cy="589484"/>
            <a:chOff x="769451" y="5855010"/>
            <a:chExt cx="108373" cy="589484"/>
          </a:xfrm>
        </p:grpSpPr>
        <p:cxnSp>
          <p:nvCxnSpPr>
            <p:cNvPr id="78" name="Connecteur droit 77"/>
            <p:cNvCxnSpPr/>
            <p:nvPr/>
          </p:nvCxnSpPr>
          <p:spPr>
            <a:xfrm>
              <a:off x="769451" y="5855599"/>
              <a:ext cx="10837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Connecteur droit 78"/>
            <p:cNvCxnSpPr/>
            <p:nvPr/>
          </p:nvCxnSpPr>
          <p:spPr>
            <a:xfrm>
              <a:off x="769451" y="6444494"/>
              <a:ext cx="10837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Connecteur droit avec flèche 79"/>
            <p:cNvCxnSpPr/>
            <p:nvPr/>
          </p:nvCxnSpPr>
          <p:spPr>
            <a:xfrm flipH="1">
              <a:off x="823269" y="5855010"/>
              <a:ext cx="368" cy="58948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1" name="Groupe 80"/>
          <p:cNvGrpSpPr/>
          <p:nvPr/>
        </p:nvGrpSpPr>
        <p:grpSpPr>
          <a:xfrm>
            <a:off x="769451" y="3282950"/>
            <a:ext cx="108373" cy="1111251"/>
            <a:chOff x="769451" y="5855010"/>
            <a:chExt cx="108373" cy="589484"/>
          </a:xfrm>
        </p:grpSpPr>
        <p:cxnSp>
          <p:nvCxnSpPr>
            <p:cNvPr id="82" name="Connecteur droit 81"/>
            <p:cNvCxnSpPr/>
            <p:nvPr/>
          </p:nvCxnSpPr>
          <p:spPr>
            <a:xfrm>
              <a:off x="769451" y="5855599"/>
              <a:ext cx="10837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necteur droit 82"/>
            <p:cNvCxnSpPr/>
            <p:nvPr/>
          </p:nvCxnSpPr>
          <p:spPr>
            <a:xfrm>
              <a:off x="769451" y="6444494"/>
              <a:ext cx="10837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Connecteur droit avec flèche 83"/>
            <p:cNvCxnSpPr/>
            <p:nvPr/>
          </p:nvCxnSpPr>
          <p:spPr>
            <a:xfrm flipH="1">
              <a:off x="823269" y="5855010"/>
              <a:ext cx="368" cy="58948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5" name="Groupe 84"/>
          <p:cNvGrpSpPr/>
          <p:nvPr/>
        </p:nvGrpSpPr>
        <p:grpSpPr>
          <a:xfrm>
            <a:off x="769451" y="860886"/>
            <a:ext cx="108373" cy="1966771"/>
            <a:chOff x="769451" y="5855010"/>
            <a:chExt cx="108373" cy="589484"/>
          </a:xfrm>
        </p:grpSpPr>
        <p:cxnSp>
          <p:nvCxnSpPr>
            <p:cNvPr id="86" name="Connecteur droit 85"/>
            <p:cNvCxnSpPr/>
            <p:nvPr/>
          </p:nvCxnSpPr>
          <p:spPr>
            <a:xfrm>
              <a:off x="769451" y="5855599"/>
              <a:ext cx="10837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>
              <a:off x="769451" y="6444494"/>
              <a:ext cx="10837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Connecteur droit avec flèche 87"/>
            <p:cNvCxnSpPr/>
            <p:nvPr/>
          </p:nvCxnSpPr>
          <p:spPr>
            <a:xfrm flipH="1">
              <a:off x="823269" y="5855010"/>
              <a:ext cx="368" cy="58948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9" name="ZoneTexte 88"/>
          <p:cNvSpPr txBox="1"/>
          <p:nvPr/>
        </p:nvSpPr>
        <p:spPr>
          <a:xfrm rot="16200000">
            <a:off x="390804" y="5332238"/>
            <a:ext cx="525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Core</a:t>
            </a:r>
            <a:endParaRPr lang="fr-FR" sz="1400" dirty="0"/>
          </a:p>
        </p:txBody>
      </p:sp>
      <p:sp>
        <p:nvSpPr>
          <p:cNvPr id="90" name="ZoneTexte 89"/>
          <p:cNvSpPr txBox="1"/>
          <p:nvPr/>
        </p:nvSpPr>
        <p:spPr>
          <a:xfrm rot="16200000">
            <a:off x="456944" y="4634089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DB</a:t>
            </a:r>
          </a:p>
        </p:txBody>
      </p:sp>
      <p:sp>
        <p:nvSpPr>
          <p:cNvPr id="91" name="ZoneTexte 90"/>
          <p:cNvSpPr txBox="1"/>
          <p:nvPr/>
        </p:nvSpPr>
        <p:spPr>
          <a:xfrm rot="16200000">
            <a:off x="416830" y="3684512"/>
            <a:ext cx="522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Web</a:t>
            </a:r>
          </a:p>
        </p:txBody>
      </p:sp>
      <p:sp>
        <p:nvSpPr>
          <p:cNvPr id="92" name="ZoneTexte 91"/>
          <p:cNvSpPr txBox="1"/>
          <p:nvPr/>
        </p:nvSpPr>
        <p:spPr>
          <a:xfrm rot="16200000">
            <a:off x="396029" y="1691366"/>
            <a:ext cx="514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err="1"/>
              <a:t>Utils</a:t>
            </a:r>
            <a:endParaRPr lang="fr-FR" sz="1400" dirty="0"/>
          </a:p>
        </p:txBody>
      </p:sp>
      <p:sp>
        <p:nvSpPr>
          <p:cNvPr id="93" name="Rectangle : coins arrondis 92"/>
          <p:cNvSpPr/>
          <p:nvPr/>
        </p:nvSpPr>
        <p:spPr>
          <a:xfrm>
            <a:off x="8561955" y="3142342"/>
            <a:ext cx="2395943" cy="576270"/>
          </a:xfrm>
          <a:prstGeom prst="roundRect">
            <a:avLst>
              <a:gd name="adj" fmla="val 6322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Asset</a:t>
            </a:r>
            <a:r>
              <a:rPr lang="fr-FR" dirty="0"/>
              <a:t> management</a:t>
            </a:r>
            <a:br>
              <a:rPr lang="fr-FR" dirty="0"/>
            </a:br>
            <a:r>
              <a:rPr lang="fr-FR" dirty="0"/>
              <a:t>(JS/CSS)</a:t>
            </a:r>
          </a:p>
        </p:txBody>
      </p:sp>
      <p:sp>
        <p:nvSpPr>
          <p:cNvPr id="94" name="Rectangle : coins arrondis 93"/>
          <p:cNvSpPr/>
          <p:nvPr/>
        </p:nvSpPr>
        <p:spPr>
          <a:xfrm>
            <a:off x="1028928" y="2261280"/>
            <a:ext cx="2395943" cy="576270"/>
          </a:xfrm>
          <a:prstGeom prst="roundRect">
            <a:avLst>
              <a:gd name="adj" fmla="val 6322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Mailer</a:t>
            </a:r>
          </a:p>
        </p:txBody>
      </p:sp>
    </p:spTree>
    <p:extLst>
      <p:ext uri="{BB962C8B-B14F-4D97-AF65-F5344CB8AC3E}">
        <p14:creationId xmlns:p14="http://schemas.microsoft.com/office/powerpoint/2010/main" val="779039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 : coins arrondis 48"/>
          <p:cNvSpPr/>
          <p:nvPr/>
        </p:nvSpPr>
        <p:spPr>
          <a:xfrm>
            <a:off x="1027299" y="5211543"/>
            <a:ext cx="2395943" cy="576270"/>
          </a:xfrm>
          <a:prstGeom prst="roundRect">
            <a:avLst>
              <a:gd name="adj" fmla="val 6322"/>
            </a:avLst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Package Manager</a:t>
            </a:r>
          </a:p>
        </p:txBody>
      </p:sp>
      <p:sp>
        <p:nvSpPr>
          <p:cNvPr id="50" name="Rectangle : coins arrondis 49"/>
          <p:cNvSpPr/>
          <p:nvPr/>
        </p:nvSpPr>
        <p:spPr>
          <a:xfrm>
            <a:off x="3538851" y="5211543"/>
            <a:ext cx="2395943" cy="576270"/>
          </a:xfrm>
          <a:prstGeom prst="roundRect">
            <a:avLst>
              <a:gd name="adj" fmla="val 6322"/>
            </a:avLst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Autoloader</a:t>
            </a:r>
            <a:endParaRPr lang="fr-FR" dirty="0"/>
          </a:p>
        </p:txBody>
      </p:sp>
      <p:sp>
        <p:nvSpPr>
          <p:cNvPr id="51" name="Rectangle : coins arrondis 50"/>
          <p:cNvSpPr/>
          <p:nvPr/>
        </p:nvSpPr>
        <p:spPr>
          <a:xfrm>
            <a:off x="6050403" y="5211543"/>
            <a:ext cx="2395943" cy="576270"/>
          </a:xfrm>
          <a:prstGeom prst="roundRect">
            <a:avLst>
              <a:gd name="adj" fmla="val 6322"/>
            </a:avLst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Dependency</a:t>
            </a:r>
            <a:r>
              <a:rPr lang="fr-FR" dirty="0"/>
              <a:t> injection container</a:t>
            </a:r>
          </a:p>
        </p:txBody>
      </p:sp>
      <p:sp>
        <p:nvSpPr>
          <p:cNvPr id="53" name="Rectangle : coins arrondis 52"/>
          <p:cNvSpPr/>
          <p:nvPr/>
        </p:nvSpPr>
        <p:spPr>
          <a:xfrm>
            <a:off x="3538845" y="1568972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Result</a:t>
            </a:r>
            <a:r>
              <a:rPr lang="fr-FR" dirty="0"/>
              <a:t> sets / </a:t>
            </a:r>
            <a:r>
              <a:rPr lang="fr-FR" dirty="0" err="1"/>
              <a:t>Paginator</a:t>
            </a:r>
            <a:endParaRPr lang="fr-FR" dirty="0"/>
          </a:p>
        </p:txBody>
      </p:sp>
      <p:sp>
        <p:nvSpPr>
          <p:cNvPr id="54" name="Rectangle : coins arrondis 53"/>
          <p:cNvSpPr/>
          <p:nvPr/>
        </p:nvSpPr>
        <p:spPr>
          <a:xfrm>
            <a:off x="3538850" y="874437"/>
            <a:ext cx="2395943" cy="576270"/>
          </a:xfrm>
          <a:prstGeom prst="roundRect">
            <a:avLst>
              <a:gd name="adj" fmla="val 6322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I18N/L10N</a:t>
            </a:r>
          </a:p>
        </p:txBody>
      </p:sp>
      <p:sp>
        <p:nvSpPr>
          <p:cNvPr id="55" name="Rectangle : coins arrondis 54"/>
          <p:cNvSpPr/>
          <p:nvPr/>
        </p:nvSpPr>
        <p:spPr>
          <a:xfrm>
            <a:off x="1027298" y="3818268"/>
            <a:ext cx="2395943" cy="576270"/>
          </a:xfrm>
          <a:prstGeom prst="roundRect">
            <a:avLst>
              <a:gd name="adj" fmla="val 6322"/>
            </a:avLst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Router</a:t>
            </a:r>
          </a:p>
        </p:txBody>
      </p:sp>
      <p:sp>
        <p:nvSpPr>
          <p:cNvPr id="56" name="Rectangle : coins arrondis 55"/>
          <p:cNvSpPr/>
          <p:nvPr/>
        </p:nvSpPr>
        <p:spPr>
          <a:xfrm>
            <a:off x="3538851" y="3818268"/>
            <a:ext cx="2395943" cy="576270"/>
          </a:xfrm>
          <a:prstGeom prst="roundRect">
            <a:avLst>
              <a:gd name="adj" fmla="val 6322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Template </a:t>
            </a:r>
            <a:r>
              <a:rPr lang="fr-FR" dirty="0" err="1"/>
              <a:t>engine</a:t>
            </a:r>
            <a:endParaRPr lang="fr-FR" dirty="0"/>
          </a:p>
        </p:txBody>
      </p:sp>
      <p:sp>
        <p:nvSpPr>
          <p:cNvPr id="57" name="Rectangle : coins arrondis 56"/>
          <p:cNvSpPr/>
          <p:nvPr/>
        </p:nvSpPr>
        <p:spPr>
          <a:xfrm>
            <a:off x="6050403" y="3818268"/>
            <a:ext cx="2395943" cy="576270"/>
          </a:xfrm>
          <a:prstGeom prst="roundRect">
            <a:avLst>
              <a:gd name="adj" fmla="val 6322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Form</a:t>
            </a:r>
            <a:r>
              <a:rPr lang="fr-FR" dirty="0"/>
              <a:t> management</a:t>
            </a:r>
          </a:p>
        </p:txBody>
      </p:sp>
      <p:sp>
        <p:nvSpPr>
          <p:cNvPr id="58" name="Rectangle : coins arrondis 57"/>
          <p:cNvSpPr/>
          <p:nvPr/>
        </p:nvSpPr>
        <p:spPr>
          <a:xfrm>
            <a:off x="8561955" y="2239941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 management</a:t>
            </a:r>
          </a:p>
        </p:txBody>
      </p:sp>
      <p:sp>
        <p:nvSpPr>
          <p:cNvPr id="59" name="Rectangle : coins arrondis 58"/>
          <p:cNvSpPr/>
          <p:nvPr/>
        </p:nvSpPr>
        <p:spPr>
          <a:xfrm>
            <a:off x="8561955" y="1557189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Cache</a:t>
            </a:r>
          </a:p>
        </p:txBody>
      </p:sp>
      <p:sp>
        <p:nvSpPr>
          <p:cNvPr id="60" name="Rectangle : coins arrondis 59"/>
          <p:cNvSpPr/>
          <p:nvPr/>
        </p:nvSpPr>
        <p:spPr>
          <a:xfrm>
            <a:off x="8561955" y="874437"/>
            <a:ext cx="2395943" cy="576270"/>
          </a:xfrm>
          <a:prstGeom prst="roundRect">
            <a:avLst>
              <a:gd name="adj" fmla="val 6322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Serialization</a:t>
            </a:r>
            <a:endParaRPr lang="fr-FR" dirty="0"/>
          </a:p>
        </p:txBody>
      </p:sp>
      <p:sp>
        <p:nvSpPr>
          <p:cNvPr id="61" name="Rectangle : coins arrondis 60"/>
          <p:cNvSpPr/>
          <p:nvPr/>
        </p:nvSpPr>
        <p:spPr>
          <a:xfrm>
            <a:off x="1027299" y="4512803"/>
            <a:ext cx="2395943" cy="576270"/>
          </a:xfrm>
          <a:prstGeom prst="roundRect">
            <a:avLst>
              <a:gd name="adj" fmla="val 6322"/>
            </a:avLst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Database</a:t>
            </a:r>
            <a:r>
              <a:rPr lang="fr-FR" dirty="0"/>
              <a:t> </a:t>
            </a:r>
            <a:r>
              <a:rPr lang="fr-FR" dirty="0" err="1"/>
              <a:t>access</a:t>
            </a:r>
            <a:r>
              <a:rPr lang="fr-FR" dirty="0"/>
              <a:t> layer</a:t>
            </a:r>
          </a:p>
        </p:txBody>
      </p:sp>
      <p:sp>
        <p:nvSpPr>
          <p:cNvPr id="62" name="Rectangle : coins arrondis 61"/>
          <p:cNvSpPr/>
          <p:nvPr/>
        </p:nvSpPr>
        <p:spPr>
          <a:xfrm>
            <a:off x="3538851" y="4512803"/>
            <a:ext cx="2395943" cy="576270"/>
          </a:xfrm>
          <a:prstGeom prst="roundRect">
            <a:avLst>
              <a:gd name="adj" fmla="val 6322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ORM</a:t>
            </a:r>
          </a:p>
        </p:txBody>
      </p:sp>
      <p:sp>
        <p:nvSpPr>
          <p:cNvPr id="63" name="Rectangle : coins arrondis 62"/>
          <p:cNvSpPr/>
          <p:nvPr/>
        </p:nvSpPr>
        <p:spPr>
          <a:xfrm>
            <a:off x="6050403" y="4512803"/>
            <a:ext cx="2395943" cy="576270"/>
          </a:xfrm>
          <a:prstGeom prst="roundRect">
            <a:avLst>
              <a:gd name="adj" fmla="val 6322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Patch management</a:t>
            </a:r>
          </a:p>
        </p:txBody>
      </p:sp>
      <p:sp>
        <p:nvSpPr>
          <p:cNvPr id="64" name="Rectangle : coins arrondis 63"/>
          <p:cNvSpPr/>
          <p:nvPr/>
        </p:nvSpPr>
        <p:spPr>
          <a:xfrm>
            <a:off x="3538845" y="2263507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Console</a:t>
            </a:r>
          </a:p>
        </p:txBody>
      </p:sp>
      <p:sp>
        <p:nvSpPr>
          <p:cNvPr id="65" name="Rectangle : coins arrondis 64"/>
          <p:cNvSpPr/>
          <p:nvPr/>
        </p:nvSpPr>
        <p:spPr>
          <a:xfrm>
            <a:off x="6050401" y="1557189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HTTP Client</a:t>
            </a:r>
          </a:p>
        </p:txBody>
      </p:sp>
      <p:sp>
        <p:nvSpPr>
          <p:cNvPr id="66" name="Rectangle : coins arrondis 65"/>
          <p:cNvSpPr/>
          <p:nvPr/>
        </p:nvSpPr>
        <p:spPr>
          <a:xfrm>
            <a:off x="8561955" y="5221575"/>
            <a:ext cx="2395943" cy="576270"/>
          </a:xfrm>
          <a:prstGeom prst="roundRect">
            <a:avLst>
              <a:gd name="adj" fmla="val 6322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Config</a:t>
            </a:r>
          </a:p>
        </p:txBody>
      </p:sp>
      <p:sp>
        <p:nvSpPr>
          <p:cNvPr id="67" name="Rectangle : coins arrondis 66"/>
          <p:cNvSpPr/>
          <p:nvPr/>
        </p:nvSpPr>
        <p:spPr>
          <a:xfrm>
            <a:off x="6050401" y="874437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Event dispatcher</a:t>
            </a:r>
          </a:p>
        </p:txBody>
      </p:sp>
      <p:sp>
        <p:nvSpPr>
          <p:cNvPr id="68" name="Rectangle : coins arrondis 67"/>
          <p:cNvSpPr/>
          <p:nvPr/>
        </p:nvSpPr>
        <p:spPr>
          <a:xfrm>
            <a:off x="1027298" y="1568972"/>
            <a:ext cx="2395943" cy="576270"/>
          </a:xfrm>
          <a:prstGeom prst="roundRect">
            <a:avLst>
              <a:gd name="adj" fmla="val 6322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Security / User management</a:t>
            </a:r>
          </a:p>
        </p:txBody>
      </p:sp>
      <p:sp>
        <p:nvSpPr>
          <p:cNvPr id="69" name="Rectangle : coins arrondis 68"/>
          <p:cNvSpPr/>
          <p:nvPr/>
        </p:nvSpPr>
        <p:spPr>
          <a:xfrm>
            <a:off x="1027298" y="874437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Filesystem</a:t>
            </a:r>
            <a:endParaRPr lang="fr-FR" dirty="0"/>
          </a:p>
        </p:txBody>
      </p:sp>
      <p:sp>
        <p:nvSpPr>
          <p:cNvPr id="70" name="Rectangle : coins arrondis 69"/>
          <p:cNvSpPr/>
          <p:nvPr/>
        </p:nvSpPr>
        <p:spPr>
          <a:xfrm>
            <a:off x="8561955" y="3818268"/>
            <a:ext cx="2395943" cy="576270"/>
          </a:xfrm>
          <a:prstGeom prst="roundRect">
            <a:avLst>
              <a:gd name="adj" fmla="val 6322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Validation</a:t>
            </a:r>
          </a:p>
        </p:txBody>
      </p:sp>
      <p:sp>
        <p:nvSpPr>
          <p:cNvPr id="71" name="Rectangle : coins arrondis 70"/>
          <p:cNvSpPr/>
          <p:nvPr/>
        </p:nvSpPr>
        <p:spPr>
          <a:xfrm>
            <a:off x="6050400" y="2251724"/>
            <a:ext cx="2395943" cy="576270"/>
          </a:xfrm>
          <a:prstGeom prst="roundRect">
            <a:avLst>
              <a:gd name="adj" fmla="val 6322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Image manipulation</a:t>
            </a:r>
          </a:p>
        </p:txBody>
      </p:sp>
      <p:sp>
        <p:nvSpPr>
          <p:cNvPr id="2" name="Rectangle : coins arrondis 1"/>
          <p:cNvSpPr/>
          <p:nvPr/>
        </p:nvSpPr>
        <p:spPr>
          <a:xfrm rot="21160762">
            <a:off x="986180" y="5184786"/>
            <a:ext cx="985976" cy="2076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Composer</a:t>
            </a:r>
          </a:p>
        </p:txBody>
      </p:sp>
      <p:sp>
        <p:nvSpPr>
          <p:cNvPr id="25" name="Rectangle : coins arrondis 24"/>
          <p:cNvSpPr/>
          <p:nvPr/>
        </p:nvSpPr>
        <p:spPr>
          <a:xfrm rot="21171533">
            <a:off x="3353326" y="5213129"/>
            <a:ext cx="985976" cy="2076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PSR-4</a:t>
            </a:r>
          </a:p>
        </p:txBody>
      </p:sp>
      <p:sp>
        <p:nvSpPr>
          <p:cNvPr id="26" name="Rectangle : coins arrondis 25"/>
          <p:cNvSpPr/>
          <p:nvPr/>
        </p:nvSpPr>
        <p:spPr>
          <a:xfrm rot="21335850">
            <a:off x="3489159" y="1548805"/>
            <a:ext cx="1816617" cy="20763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beberlei</a:t>
            </a:r>
            <a:r>
              <a:rPr lang="fr-FR" sz="1400" dirty="0"/>
              <a:t>/</a:t>
            </a:r>
            <a:r>
              <a:rPr lang="fr-FR" sz="1400" dirty="0" err="1"/>
              <a:t>porpaginas</a:t>
            </a:r>
            <a:endParaRPr lang="fr-FR" sz="1400" dirty="0"/>
          </a:p>
        </p:txBody>
      </p:sp>
      <p:sp>
        <p:nvSpPr>
          <p:cNvPr id="27" name="Rectangle : coins arrondis 26"/>
          <p:cNvSpPr/>
          <p:nvPr/>
        </p:nvSpPr>
        <p:spPr>
          <a:xfrm rot="21335850">
            <a:off x="5983954" y="1548804"/>
            <a:ext cx="1816617" cy="20763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php</a:t>
            </a:r>
            <a:r>
              <a:rPr lang="fr-FR" sz="1400" dirty="0"/>
              <a:t>-http/</a:t>
            </a:r>
            <a:r>
              <a:rPr lang="fr-FR" sz="1400" dirty="0" err="1"/>
              <a:t>httplug</a:t>
            </a:r>
            <a:endParaRPr lang="fr-FR" sz="1400" dirty="0"/>
          </a:p>
        </p:txBody>
      </p:sp>
      <p:sp>
        <p:nvSpPr>
          <p:cNvPr id="28" name="Rectangle : coins arrondis 27"/>
          <p:cNvSpPr/>
          <p:nvPr/>
        </p:nvSpPr>
        <p:spPr>
          <a:xfrm rot="21351501">
            <a:off x="8499453" y="1536961"/>
            <a:ext cx="985976" cy="2076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PSR-6</a:t>
            </a:r>
          </a:p>
        </p:txBody>
      </p:sp>
      <p:sp>
        <p:nvSpPr>
          <p:cNvPr id="29" name="Rectangle : coins arrondis 28"/>
          <p:cNvSpPr/>
          <p:nvPr/>
        </p:nvSpPr>
        <p:spPr>
          <a:xfrm rot="21351501">
            <a:off x="8499453" y="2265863"/>
            <a:ext cx="985976" cy="2076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PSR-3</a:t>
            </a:r>
          </a:p>
        </p:txBody>
      </p:sp>
      <p:sp>
        <p:nvSpPr>
          <p:cNvPr id="3" name="Rectangle 2"/>
          <p:cNvSpPr/>
          <p:nvPr/>
        </p:nvSpPr>
        <p:spPr>
          <a:xfrm>
            <a:off x="972425" y="6140333"/>
            <a:ext cx="110621" cy="1083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4" name="ZoneTexte 3"/>
          <p:cNvSpPr txBox="1"/>
          <p:nvPr/>
        </p:nvSpPr>
        <p:spPr>
          <a:xfrm>
            <a:off x="1164279" y="6063715"/>
            <a:ext cx="15520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/>
              <a:t>Voted</a:t>
            </a:r>
            <a:r>
              <a:rPr lang="fr-FR" sz="1100" dirty="0"/>
              <a:t> FIG « standards »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72425" y="6347307"/>
            <a:ext cx="110621" cy="1083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33" name="ZoneTexte 32"/>
          <p:cNvSpPr txBox="1"/>
          <p:nvPr/>
        </p:nvSpPr>
        <p:spPr>
          <a:xfrm>
            <a:off x="1164279" y="6270689"/>
            <a:ext cx="12442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Non FIG interfaces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176514" y="6140333"/>
            <a:ext cx="110621" cy="108374"/>
          </a:xfrm>
          <a:prstGeom prst="rect">
            <a:avLst/>
          </a:prstGeom>
          <a:pattFill prst="wdUpDiag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35" name="ZoneTexte 34"/>
          <p:cNvSpPr txBox="1"/>
          <p:nvPr/>
        </p:nvSpPr>
        <p:spPr>
          <a:xfrm>
            <a:off x="3368368" y="6063715"/>
            <a:ext cx="17876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/>
              <a:t>Upcoming</a:t>
            </a:r>
            <a:r>
              <a:rPr lang="fr-FR" sz="1100" dirty="0"/>
              <a:t> FIG « standards »</a:t>
            </a:r>
          </a:p>
        </p:txBody>
      </p:sp>
      <p:sp>
        <p:nvSpPr>
          <p:cNvPr id="36" name="Rectangle : coins arrondis 35"/>
          <p:cNvSpPr/>
          <p:nvPr/>
        </p:nvSpPr>
        <p:spPr>
          <a:xfrm rot="21171533">
            <a:off x="5943870" y="5149553"/>
            <a:ext cx="985976" cy="207630"/>
          </a:xfrm>
          <a:prstGeom prst="roundRect">
            <a:avLst/>
          </a:prstGeom>
          <a:pattFill prst="wdUpDiag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PSR-11</a:t>
            </a:r>
          </a:p>
        </p:txBody>
      </p:sp>
      <p:sp>
        <p:nvSpPr>
          <p:cNvPr id="37" name="Rectangle : coins arrondis 36"/>
          <p:cNvSpPr/>
          <p:nvPr/>
        </p:nvSpPr>
        <p:spPr>
          <a:xfrm rot="21171533">
            <a:off x="981507" y="3779093"/>
            <a:ext cx="985976" cy="2076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PSR-7</a:t>
            </a:r>
          </a:p>
        </p:txBody>
      </p:sp>
      <p:sp>
        <p:nvSpPr>
          <p:cNvPr id="39" name="Rectangle : coins arrondis 38"/>
          <p:cNvSpPr/>
          <p:nvPr/>
        </p:nvSpPr>
        <p:spPr>
          <a:xfrm rot="21171533">
            <a:off x="2516687" y="3779092"/>
            <a:ext cx="985976" cy="207630"/>
          </a:xfrm>
          <a:prstGeom prst="roundRect">
            <a:avLst/>
          </a:prstGeom>
          <a:pattFill prst="wdUpDiag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PSR-15</a:t>
            </a:r>
          </a:p>
        </p:txBody>
      </p:sp>
      <p:sp>
        <p:nvSpPr>
          <p:cNvPr id="40" name="Rectangle : coins arrondis 39"/>
          <p:cNvSpPr/>
          <p:nvPr/>
        </p:nvSpPr>
        <p:spPr>
          <a:xfrm rot="21171533">
            <a:off x="2516688" y="4156584"/>
            <a:ext cx="985976" cy="207630"/>
          </a:xfrm>
          <a:prstGeom prst="roundRect">
            <a:avLst/>
          </a:prstGeom>
          <a:pattFill prst="wdUpDiag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PSR-17</a:t>
            </a:r>
          </a:p>
        </p:txBody>
      </p:sp>
      <p:sp>
        <p:nvSpPr>
          <p:cNvPr id="41" name="Rectangle : coins arrondis 40"/>
          <p:cNvSpPr/>
          <p:nvPr/>
        </p:nvSpPr>
        <p:spPr>
          <a:xfrm rot="21173864">
            <a:off x="7472833" y="1923711"/>
            <a:ext cx="985976" cy="2076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PSR-7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489607" y="6140333"/>
            <a:ext cx="110621" cy="10837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43" name="ZoneTexte 42"/>
          <p:cNvSpPr txBox="1"/>
          <p:nvPr/>
        </p:nvSpPr>
        <p:spPr>
          <a:xfrm>
            <a:off x="5681461" y="6063715"/>
            <a:ext cx="12682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De-facto standards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489607" y="6347307"/>
            <a:ext cx="110621" cy="1083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>
              <a:solidFill>
                <a:schemeClr val="tx1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5681461" y="6270689"/>
            <a:ext cx="14029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/>
              <a:t>Wildly</a:t>
            </a:r>
            <a:r>
              <a:rPr lang="fr-FR" sz="1100" dirty="0"/>
              <a:t> </a:t>
            </a:r>
            <a:r>
              <a:rPr lang="fr-FR" sz="1100" dirty="0" err="1"/>
              <a:t>used</a:t>
            </a:r>
            <a:r>
              <a:rPr lang="fr-FR" sz="1100" dirty="0"/>
              <a:t> packages</a:t>
            </a:r>
          </a:p>
        </p:txBody>
      </p:sp>
      <p:sp>
        <p:nvSpPr>
          <p:cNvPr id="46" name="Rectangle : coins arrondis 45"/>
          <p:cNvSpPr/>
          <p:nvPr/>
        </p:nvSpPr>
        <p:spPr>
          <a:xfrm rot="21255161">
            <a:off x="946814" y="4472261"/>
            <a:ext cx="1272889" cy="20763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doctrine/</a:t>
            </a:r>
            <a:r>
              <a:rPr lang="fr-FR" sz="1200" dirty="0" err="1">
                <a:solidFill>
                  <a:schemeClr val="tx1"/>
                </a:solidFill>
              </a:rPr>
              <a:t>dbal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47" name="Rectangle : coins arrondis 46"/>
          <p:cNvSpPr/>
          <p:nvPr/>
        </p:nvSpPr>
        <p:spPr>
          <a:xfrm rot="21255161">
            <a:off x="3484131" y="2233197"/>
            <a:ext cx="1335732" cy="20763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~</a:t>
            </a:r>
            <a:r>
              <a:rPr lang="fr-FR" sz="1200" dirty="0" err="1">
                <a:solidFill>
                  <a:schemeClr val="tx1"/>
                </a:solidFill>
              </a:rPr>
              <a:t>symfony</a:t>
            </a:r>
            <a:r>
              <a:rPr lang="fr-FR" sz="1200" dirty="0">
                <a:solidFill>
                  <a:schemeClr val="tx1"/>
                </a:solidFill>
              </a:rPr>
              <a:t>/console</a:t>
            </a:r>
          </a:p>
        </p:txBody>
      </p:sp>
      <p:sp>
        <p:nvSpPr>
          <p:cNvPr id="48" name="Rectangle : coins arrondis 47"/>
          <p:cNvSpPr/>
          <p:nvPr/>
        </p:nvSpPr>
        <p:spPr>
          <a:xfrm rot="21255161">
            <a:off x="944306" y="797730"/>
            <a:ext cx="1621419" cy="20763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~</a:t>
            </a:r>
            <a:r>
              <a:rPr lang="fr-FR" sz="1200" dirty="0" err="1">
                <a:solidFill>
                  <a:schemeClr val="tx1"/>
                </a:solidFill>
              </a:rPr>
              <a:t>phpleague</a:t>
            </a:r>
            <a:r>
              <a:rPr lang="fr-FR" sz="1200" dirty="0">
                <a:solidFill>
                  <a:schemeClr val="tx1"/>
                </a:solidFill>
              </a:rPr>
              <a:t>/</a:t>
            </a:r>
            <a:r>
              <a:rPr lang="fr-FR" sz="1200" dirty="0" err="1">
                <a:solidFill>
                  <a:schemeClr val="tx1"/>
                </a:solidFill>
              </a:rPr>
              <a:t>flysystem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52" name="Rectangle : coins arrondis 51"/>
          <p:cNvSpPr/>
          <p:nvPr/>
        </p:nvSpPr>
        <p:spPr>
          <a:xfrm rot="21351501">
            <a:off x="6012443" y="872069"/>
            <a:ext cx="985976" cy="207630"/>
          </a:xfrm>
          <a:prstGeom prst="roundRect">
            <a:avLst/>
          </a:prstGeom>
          <a:pattFill prst="wdUpDiag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PSR-14</a:t>
            </a:r>
          </a:p>
        </p:txBody>
      </p:sp>
      <p:sp>
        <p:nvSpPr>
          <p:cNvPr id="72" name="Rectangle : coins arrondis 71"/>
          <p:cNvSpPr/>
          <p:nvPr/>
        </p:nvSpPr>
        <p:spPr>
          <a:xfrm rot="21351501">
            <a:off x="10034424" y="1536961"/>
            <a:ext cx="985976" cy="207630"/>
          </a:xfrm>
          <a:prstGeom prst="roundRect">
            <a:avLst/>
          </a:prstGeom>
          <a:pattFill prst="wdUpDiag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PSR-16</a:t>
            </a:r>
          </a:p>
        </p:txBody>
      </p:sp>
      <p:grpSp>
        <p:nvGrpSpPr>
          <p:cNvPr id="73" name="Groupe 72"/>
          <p:cNvGrpSpPr/>
          <p:nvPr/>
        </p:nvGrpSpPr>
        <p:grpSpPr>
          <a:xfrm>
            <a:off x="769451" y="5197992"/>
            <a:ext cx="108373" cy="589484"/>
            <a:chOff x="769451" y="5855010"/>
            <a:chExt cx="108373" cy="589484"/>
          </a:xfrm>
        </p:grpSpPr>
        <p:cxnSp>
          <p:nvCxnSpPr>
            <p:cNvPr id="74" name="Connecteur droit 73"/>
            <p:cNvCxnSpPr/>
            <p:nvPr/>
          </p:nvCxnSpPr>
          <p:spPr>
            <a:xfrm>
              <a:off x="769451" y="5855599"/>
              <a:ext cx="10837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Connecteur droit 74"/>
            <p:cNvCxnSpPr/>
            <p:nvPr/>
          </p:nvCxnSpPr>
          <p:spPr>
            <a:xfrm>
              <a:off x="769451" y="6444494"/>
              <a:ext cx="10837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necteur droit avec flèche 75"/>
            <p:cNvCxnSpPr/>
            <p:nvPr/>
          </p:nvCxnSpPr>
          <p:spPr>
            <a:xfrm flipH="1">
              <a:off x="823269" y="5855010"/>
              <a:ext cx="368" cy="58948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Groupe 76"/>
          <p:cNvGrpSpPr/>
          <p:nvPr/>
        </p:nvGrpSpPr>
        <p:grpSpPr>
          <a:xfrm>
            <a:off x="769451" y="4486038"/>
            <a:ext cx="108373" cy="589484"/>
            <a:chOff x="769451" y="5855010"/>
            <a:chExt cx="108373" cy="589484"/>
          </a:xfrm>
        </p:grpSpPr>
        <p:cxnSp>
          <p:nvCxnSpPr>
            <p:cNvPr id="78" name="Connecteur droit 77"/>
            <p:cNvCxnSpPr/>
            <p:nvPr/>
          </p:nvCxnSpPr>
          <p:spPr>
            <a:xfrm>
              <a:off x="769451" y="5855599"/>
              <a:ext cx="10837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Connecteur droit 78"/>
            <p:cNvCxnSpPr/>
            <p:nvPr/>
          </p:nvCxnSpPr>
          <p:spPr>
            <a:xfrm>
              <a:off x="769451" y="6444494"/>
              <a:ext cx="10837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Connecteur droit avec flèche 79"/>
            <p:cNvCxnSpPr/>
            <p:nvPr/>
          </p:nvCxnSpPr>
          <p:spPr>
            <a:xfrm flipH="1">
              <a:off x="823269" y="5855010"/>
              <a:ext cx="368" cy="58948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1" name="Groupe 80"/>
          <p:cNvGrpSpPr/>
          <p:nvPr/>
        </p:nvGrpSpPr>
        <p:grpSpPr>
          <a:xfrm>
            <a:off x="769451" y="3282950"/>
            <a:ext cx="108373" cy="1111251"/>
            <a:chOff x="769451" y="5855010"/>
            <a:chExt cx="108373" cy="589484"/>
          </a:xfrm>
        </p:grpSpPr>
        <p:cxnSp>
          <p:nvCxnSpPr>
            <p:cNvPr id="82" name="Connecteur droit 81"/>
            <p:cNvCxnSpPr/>
            <p:nvPr/>
          </p:nvCxnSpPr>
          <p:spPr>
            <a:xfrm>
              <a:off x="769451" y="5855599"/>
              <a:ext cx="10837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necteur droit 82"/>
            <p:cNvCxnSpPr/>
            <p:nvPr/>
          </p:nvCxnSpPr>
          <p:spPr>
            <a:xfrm>
              <a:off x="769451" y="6444494"/>
              <a:ext cx="10837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Connecteur droit avec flèche 83"/>
            <p:cNvCxnSpPr/>
            <p:nvPr/>
          </p:nvCxnSpPr>
          <p:spPr>
            <a:xfrm flipH="1">
              <a:off x="823269" y="5855010"/>
              <a:ext cx="368" cy="58948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5" name="Groupe 84"/>
          <p:cNvGrpSpPr/>
          <p:nvPr/>
        </p:nvGrpSpPr>
        <p:grpSpPr>
          <a:xfrm>
            <a:off x="769451" y="860886"/>
            <a:ext cx="108373" cy="1966771"/>
            <a:chOff x="769451" y="5855010"/>
            <a:chExt cx="108373" cy="589484"/>
          </a:xfrm>
        </p:grpSpPr>
        <p:cxnSp>
          <p:nvCxnSpPr>
            <p:cNvPr id="86" name="Connecteur droit 85"/>
            <p:cNvCxnSpPr/>
            <p:nvPr/>
          </p:nvCxnSpPr>
          <p:spPr>
            <a:xfrm>
              <a:off x="769451" y="5855599"/>
              <a:ext cx="10837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>
              <a:off x="769451" y="6444494"/>
              <a:ext cx="10837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Connecteur droit avec flèche 87"/>
            <p:cNvCxnSpPr/>
            <p:nvPr/>
          </p:nvCxnSpPr>
          <p:spPr>
            <a:xfrm flipH="1">
              <a:off x="823269" y="5855010"/>
              <a:ext cx="368" cy="58948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9" name="ZoneTexte 88"/>
          <p:cNvSpPr txBox="1"/>
          <p:nvPr/>
        </p:nvSpPr>
        <p:spPr>
          <a:xfrm rot="16200000">
            <a:off x="390804" y="5332238"/>
            <a:ext cx="525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Core</a:t>
            </a:r>
            <a:endParaRPr lang="fr-FR" sz="1400" dirty="0"/>
          </a:p>
        </p:txBody>
      </p:sp>
      <p:sp>
        <p:nvSpPr>
          <p:cNvPr id="90" name="ZoneTexte 89"/>
          <p:cNvSpPr txBox="1"/>
          <p:nvPr/>
        </p:nvSpPr>
        <p:spPr>
          <a:xfrm rot="16200000">
            <a:off x="456944" y="4634089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DB</a:t>
            </a:r>
          </a:p>
        </p:txBody>
      </p:sp>
      <p:sp>
        <p:nvSpPr>
          <p:cNvPr id="91" name="ZoneTexte 90"/>
          <p:cNvSpPr txBox="1"/>
          <p:nvPr/>
        </p:nvSpPr>
        <p:spPr>
          <a:xfrm rot="16200000">
            <a:off x="416830" y="3684512"/>
            <a:ext cx="522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Web</a:t>
            </a:r>
          </a:p>
        </p:txBody>
      </p:sp>
      <p:sp>
        <p:nvSpPr>
          <p:cNvPr id="92" name="ZoneTexte 91"/>
          <p:cNvSpPr txBox="1"/>
          <p:nvPr/>
        </p:nvSpPr>
        <p:spPr>
          <a:xfrm rot="16200000">
            <a:off x="396029" y="1691366"/>
            <a:ext cx="514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err="1"/>
              <a:t>Utils</a:t>
            </a:r>
            <a:endParaRPr lang="fr-FR" sz="1400" dirty="0"/>
          </a:p>
        </p:txBody>
      </p:sp>
      <p:sp>
        <p:nvSpPr>
          <p:cNvPr id="93" name="Rectangle : coins arrondis 92"/>
          <p:cNvSpPr/>
          <p:nvPr/>
        </p:nvSpPr>
        <p:spPr>
          <a:xfrm>
            <a:off x="8561955" y="3142342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Asset</a:t>
            </a:r>
            <a:r>
              <a:rPr lang="fr-FR" dirty="0"/>
              <a:t> management</a:t>
            </a:r>
            <a:br>
              <a:rPr lang="fr-FR" dirty="0"/>
            </a:br>
            <a:r>
              <a:rPr lang="fr-FR" dirty="0"/>
              <a:t>(JS/CSS)</a:t>
            </a:r>
          </a:p>
        </p:txBody>
      </p:sp>
      <p:sp>
        <p:nvSpPr>
          <p:cNvPr id="94" name="Rectangle : coins arrondis 93"/>
          <p:cNvSpPr/>
          <p:nvPr/>
        </p:nvSpPr>
        <p:spPr>
          <a:xfrm>
            <a:off x="1028928" y="2261280"/>
            <a:ext cx="2395943" cy="576270"/>
          </a:xfrm>
          <a:prstGeom prst="roundRect">
            <a:avLst>
              <a:gd name="adj" fmla="val 6322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Mailer</a:t>
            </a:r>
          </a:p>
        </p:txBody>
      </p:sp>
      <p:sp>
        <p:nvSpPr>
          <p:cNvPr id="95" name="Rectangle : coins arrondis 94"/>
          <p:cNvSpPr/>
          <p:nvPr/>
        </p:nvSpPr>
        <p:spPr>
          <a:xfrm rot="21335850">
            <a:off x="8451982" y="3038527"/>
            <a:ext cx="1579691" cy="20763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webmozart</a:t>
            </a:r>
            <a:r>
              <a:rPr lang="fr-FR" sz="1400" dirty="0"/>
              <a:t>/</a:t>
            </a:r>
            <a:r>
              <a:rPr lang="fr-FR" sz="1400" dirty="0" err="1"/>
              <a:t>puli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374457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 : coins arrondis 48"/>
          <p:cNvSpPr/>
          <p:nvPr/>
        </p:nvSpPr>
        <p:spPr>
          <a:xfrm>
            <a:off x="1027299" y="5211543"/>
            <a:ext cx="2395943" cy="576270"/>
          </a:xfrm>
          <a:prstGeom prst="roundRect">
            <a:avLst>
              <a:gd name="adj" fmla="val 6322"/>
            </a:avLst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Package Manager</a:t>
            </a:r>
          </a:p>
        </p:txBody>
      </p:sp>
      <p:sp>
        <p:nvSpPr>
          <p:cNvPr id="50" name="Rectangle : coins arrondis 49"/>
          <p:cNvSpPr/>
          <p:nvPr/>
        </p:nvSpPr>
        <p:spPr>
          <a:xfrm>
            <a:off x="3538851" y="5211543"/>
            <a:ext cx="2395943" cy="576270"/>
          </a:xfrm>
          <a:prstGeom prst="roundRect">
            <a:avLst>
              <a:gd name="adj" fmla="val 6322"/>
            </a:avLst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Autoloader</a:t>
            </a:r>
            <a:endParaRPr lang="fr-FR" dirty="0"/>
          </a:p>
        </p:txBody>
      </p:sp>
      <p:sp>
        <p:nvSpPr>
          <p:cNvPr id="51" name="Rectangle : coins arrondis 50"/>
          <p:cNvSpPr/>
          <p:nvPr/>
        </p:nvSpPr>
        <p:spPr>
          <a:xfrm>
            <a:off x="6050403" y="5211543"/>
            <a:ext cx="2395943" cy="576270"/>
          </a:xfrm>
          <a:prstGeom prst="roundRect">
            <a:avLst>
              <a:gd name="adj" fmla="val 6322"/>
            </a:avLst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Dependency</a:t>
            </a:r>
            <a:r>
              <a:rPr lang="fr-FR" dirty="0"/>
              <a:t> injection container</a:t>
            </a:r>
          </a:p>
        </p:txBody>
      </p:sp>
      <p:sp>
        <p:nvSpPr>
          <p:cNvPr id="53" name="Rectangle : coins arrondis 52"/>
          <p:cNvSpPr/>
          <p:nvPr/>
        </p:nvSpPr>
        <p:spPr>
          <a:xfrm>
            <a:off x="3538845" y="1568972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Result</a:t>
            </a:r>
            <a:r>
              <a:rPr lang="fr-FR" dirty="0"/>
              <a:t> sets / </a:t>
            </a:r>
            <a:r>
              <a:rPr lang="fr-FR" dirty="0" err="1"/>
              <a:t>Paginator</a:t>
            </a:r>
            <a:endParaRPr lang="fr-FR" dirty="0"/>
          </a:p>
        </p:txBody>
      </p:sp>
      <p:sp>
        <p:nvSpPr>
          <p:cNvPr id="54" name="Rectangle : coins arrondis 53"/>
          <p:cNvSpPr/>
          <p:nvPr/>
        </p:nvSpPr>
        <p:spPr>
          <a:xfrm>
            <a:off x="3538850" y="874437"/>
            <a:ext cx="2395943" cy="576270"/>
          </a:xfrm>
          <a:prstGeom prst="roundRect">
            <a:avLst>
              <a:gd name="adj" fmla="val 6322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I18N/L10N</a:t>
            </a:r>
          </a:p>
        </p:txBody>
      </p:sp>
      <p:sp>
        <p:nvSpPr>
          <p:cNvPr id="55" name="Rectangle : coins arrondis 54"/>
          <p:cNvSpPr/>
          <p:nvPr/>
        </p:nvSpPr>
        <p:spPr>
          <a:xfrm>
            <a:off x="1027298" y="3818268"/>
            <a:ext cx="2395943" cy="576270"/>
          </a:xfrm>
          <a:prstGeom prst="roundRect">
            <a:avLst>
              <a:gd name="adj" fmla="val 6322"/>
            </a:avLst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Router</a:t>
            </a:r>
          </a:p>
        </p:txBody>
      </p:sp>
      <p:sp>
        <p:nvSpPr>
          <p:cNvPr id="56" name="Rectangle : coins arrondis 55"/>
          <p:cNvSpPr/>
          <p:nvPr/>
        </p:nvSpPr>
        <p:spPr>
          <a:xfrm>
            <a:off x="3538851" y="3818268"/>
            <a:ext cx="2395943" cy="576270"/>
          </a:xfrm>
          <a:prstGeom prst="roundRect">
            <a:avLst>
              <a:gd name="adj" fmla="val 6322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Template </a:t>
            </a:r>
            <a:r>
              <a:rPr lang="fr-FR" dirty="0" err="1"/>
              <a:t>engine</a:t>
            </a:r>
            <a:endParaRPr lang="fr-FR" dirty="0"/>
          </a:p>
        </p:txBody>
      </p:sp>
      <p:sp>
        <p:nvSpPr>
          <p:cNvPr id="57" name="Rectangle : coins arrondis 56"/>
          <p:cNvSpPr/>
          <p:nvPr/>
        </p:nvSpPr>
        <p:spPr>
          <a:xfrm>
            <a:off x="6050403" y="3818268"/>
            <a:ext cx="2395943" cy="576270"/>
          </a:xfrm>
          <a:prstGeom prst="roundRect">
            <a:avLst>
              <a:gd name="adj" fmla="val 6322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Form</a:t>
            </a:r>
            <a:r>
              <a:rPr lang="fr-FR" dirty="0"/>
              <a:t> management</a:t>
            </a:r>
          </a:p>
        </p:txBody>
      </p:sp>
      <p:sp>
        <p:nvSpPr>
          <p:cNvPr id="58" name="Rectangle : coins arrondis 57"/>
          <p:cNvSpPr/>
          <p:nvPr/>
        </p:nvSpPr>
        <p:spPr>
          <a:xfrm>
            <a:off x="8561955" y="2239941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 management</a:t>
            </a:r>
          </a:p>
        </p:txBody>
      </p:sp>
      <p:sp>
        <p:nvSpPr>
          <p:cNvPr id="59" name="Rectangle : coins arrondis 58"/>
          <p:cNvSpPr/>
          <p:nvPr/>
        </p:nvSpPr>
        <p:spPr>
          <a:xfrm>
            <a:off x="8561955" y="1557189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Cache</a:t>
            </a:r>
          </a:p>
        </p:txBody>
      </p:sp>
      <p:sp>
        <p:nvSpPr>
          <p:cNvPr id="60" name="Rectangle : coins arrondis 59"/>
          <p:cNvSpPr/>
          <p:nvPr/>
        </p:nvSpPr>
        <p:spPr>
          <a:xfrm>
            <a:off x="8561955" y="874437"/>
            <a:ext cx="2395943" cy="576270"/>
          </a:xfrm>
          <a:prstGeom prst="roundRect">
            <a:avLst>
              <a:gd name="adj" fmla="val 6322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Serialization</a:t>
            </a:r>
            <a:endParaRPr lang="fr-FR" dirty="0"/>
          </a:p>
        </p:txBody>
      </p:sp>
      <p:sp>
        <p:nvSpPr>
          <p:cNvPr id="61" name="Rectangle : coins arrondis 60"/>
          <p:cNvSpPr/>
          <p:nvPr/>
        </p:nvSpPr>
        <p:spPr>
          <a:xfrm>
            <a:off x="1027299" y="4512803"/>
            <a:ext cx="2395943" cy="576270"/>
          </a:xfrm>
          <a:prstGeom prst="roundRect">
            <a:avLst>
              <a:gd name="adj" fmla="val 6322"/>
            </a:avLst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Database</a:t>
            </a:r>
            <a:r>
              <a:rPr lang="fr-FR" dirty="0"/>
              <a:t> </a:t>
            </a:r>
            <a:r>
              <a:rPr lang="fr-FR" dirty="0" err="1"/>
              <a:t>access</a:t>
            </a:r>
            <a:r>
              <a:rPr lang="fr-FR" dirty="0"/>
              <a:t> layer</a:t>
            </a:r>
          </a:p>
        </p:txBody>
      </p:sp>
      <p:sp>
        <p:nvSpPr>
          <p:cNvPr id="62" name="Rectangle : coins arrondis 61"/>
          <p:cNvSpPr/>
          <p:nvPr/>
        </p:nvSpPr>
        <p:spPr>
          <a:xfrm>
            <a:off x="3538851" y="4512803"/>
            <a:ext cx="2395943" cy="576270"/>
          </a:xfrm>
          <a:prstGeom prst="roundRect">
            <a:avLst>
              <a:gd name="adj" fmla="val 6322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ORM</a:t>
            </a:r>
          </a:p>
        </p:txBody>
      </p:sp>
      <p:sp>
        <p:nvSpPr>
          <p:cNvPr id="63" name="Rectangle : coins arrondis 62"/>
          <p:cNvSpPr/>
          <p:nvPr/>
        </p:nvSpPr>
        <p:spPr>
          <a:xfrm>
            <a:off x="6050403" y="4512803"/>
            <a:ext cx="2395943" cy="576270"/>
          </a:xfrm>
          <a:prstGeom prst="roundRect">
            <a:avLst>
              <a:gd name="adj" fmla="val 6322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Patch management</a:t>
            </a:r>
          </a:p>
        </p:txBody>
      </p:sp>
      <p:sp>
        <p:nvSpPr>
          <p:cNvPr id="64" name="Rectangle : coins arrondis 63"/>
          <p:cNvSpPr/>
          <p:nvPr/>
        </p:nvSpPr>
        <p:spPr>
          <a:xfrm>
            <a:off x="3538845" y="2263507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Console</a:t>
            </a:r>
          </a:p>
        </p:txBody>
      </p:sp>
      <p:sp>
        <p:nvSpPr>
          <p:cNvPr id="65" name="Rectangle : coins arrondis 64"/>
          <p:cNvSpPr/>
          <p:nvPr/>
        </p:nvSpPr>
        <p:spPr>
          <a:xfrm>
            <a:off x="6050401" y="1557189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HTTP Client</a:t>
            </a:r>
          </a:p>
        </p:txBody>
      </p:sp>
      <p:sp>
        <p:nvSpPr>
          <p:cNvPr id="66" name="Rectangle : coins arrondis 65"/>
          <p:cNvSpPr/>
          <p:nvPr/>
        </p:nvSpPr>
        <p:spPr>
          <a:xfrm>
            <a:off x="8561955" y="5221575"/>
            <a:ext cx="2395943" cy="576270"/>
          </a:xfrm>
          <a:prstGeom prst="roundRect">
            <a:avLst>
              <a:gd name="adj" fmla="val 6322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Config</a:t>
            </a:r>
          </a:p>
        </p:txBody>
      </p:sp>
      <p:sp>
        <p:nvSpPr>
          <p:cNvPr id="67" name="Rectangle : coins arrondis 66"/>
          <p:cNvSpPr/>
          <p:nvPr/>
        </p:nvSpPr>
        <p:spPr>
          <a:xfrm>
            <a:off x="6050401" y="874437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Event dispatcher</a:t>
            </a:r>
          </a:p>
        </p:txBody>
      </p:sp>
      <p:sp>
        <p:nvSpPr>
          <p:cNvPr id="68" name="Rectangle : coins arrondis 67"/>
          <p:cNvSpPr/>
          <p:nvPr/>
        </p:nvSpPr>
        <p:spPr>
          <a:xfrm>
            <a:off x="1027298" y="1568972"/>
            <a:ext cx="2395943" cy="576270"/>
          </a:xfrm>
          <a:prstGeom prst="roundRect">
            <a:avLst>
              <a:gd name="adj" fmla="val 6322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Security / User management</a:t>
            </a:r>
          </a:p>
        </p:txBody>
      </p:sp>
      <p:sp>
        <p:nvSpPr>
          <p:cNvPr id="69" name="Rectangle : coins arrondis 68"/>
          <p:cNvSpPr/>
          <p:nvPr/>
        </p:nvSpPr>
        <p:spPr>
          <a:xfrm>
            <a:off x="1027298" y="874437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Filesystem</a:t>
            </a:r>
            <a:endParaRPr lang="fr-FR" dirty="0"/>
          </a:p>
        </p:txBody>
      </p:sp>
      <p:sp>
        <p:nvSpPr>
          <p:cNvPr id="70" name="Rectangle : coins arrondis 69"/>
          <p:cNvSpPr/>
          <p:nvPr/>
        </p:nvSpPr>
        <p:spPr>
          <a:xfrm>
            <a:off x="8561955" y="3818268"/>
            <a:ext cx="2395943" cy="576270"/>
          </a:xfrm>
          <a:prstGeom prst="roundRect">
            <a:avLst>
              <a:gd name="adj" fmla="val 6322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Validation</a:t>
            </a:r>
          </a:p>
        </p:txBody>
      </p:sp>
      <p:sp>
        <p:nvSpPr>
          <p:cNvPr id="71" name="Rectangle : coins arrondis 70"/>
          <p:cNvSpPr/>
          <p:nvPr/>
        </p:nvSpPr>
        <p:spPr>
          <a:xfrm>
            <a:off x="6050400" y="2251724"/>
            <a:ext cx="2395943" cy="576270"/>
          </a:xfrm>
          <a:prstGeom prst="roundRect">
            <a:avLst>
              <a:gd name="adj" fmla="val 6322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Image manipulation</a:t>
            </a:r>
          </a:p>
        </p:txBody>
      </p:sp>
      <p:sp>
        <p:nvSpPr>
          <p:cNvPr id="2" name="Rectangle : coins arrondis 1"/>
          <p:cNvSpPr/>
          <p:nvPr/>
        </p:nvSpPr>
        <p:spPr>
          <a:xfrm rot="21160762">
            <a:off x="986180" y="5184786"/>
            <a:ext cx="985976" cy="2076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Composer</a:t>
            </a:r>
          </a:p>
        </p:txBody>
      </p:sp>
      <p:sp>
        <p:nvSpPr>
          <p:cNvPr id="25" name="Rectangle : coins arrondis 24"/>
          <p:cNvSpPr/>
          <p:nvPr/>
        </p:nvSpPr>
        <p:spPr>
          <a:xfrm rot="21171533">
            <a:off x="3353326" y="5213129"/>
            <a:ext cx="985976" cy="2076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PSR-4</a:t>
            </a:r>
          </a:p>
        </p:txBody>
      </p:sp>
      <p:sp>
        <p:nvSpPr>
          <p:cNvPr id="26" name="Rectangle : coins arrondis 25"/>
          <p:cNvSpPr/>
          <p:nvPr/>
        </p:nvSpPr>
        <p:spPr>
          <a:xfrm rot="21335850">
            <a:off x="3489159" y="1548805"/>
            <a:ext cx="1816617" cy="20763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beberlei</a:t>
            </a:r>
            <a:r>
              <a:rPr lang="fr-FR" sz="1400" dirty="0"/>
              <a:t>/</a:t>
            </a:r>
            <a:r>
              <a:rPr lang="fr-FR" sz="1400" dirty="0" err="1"/>
              <a:t>porpaginas</a:t>
            </a:r>
            <a:endParaRPr lang="fr-FR" sz="1400" dirty="0"/>
          </a:p>
        </p:txBody>
      </p:sp>
      <p:sp>
        <p:nvSpPr>
          <p:cNvPr id="27" name="Rectangle : coins arrondis 26"/>
          <p:cNvSpPr/>
          <p:nvPr/>
        </p:nvSpPr>
        <p:spPr>
          <a:xfrm rot="21335850">
            <a:off x="5983954" y="1548804"/>
            <a:ext cx="1816617" cy="20763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php</a:t>
            </a:r>
            <a:r>
              <a:rPr lang="fr-FR" sz="1400" dirty="0"/>
              <a:t>-http/</a:t>
            </a:r>
            <a:r>
              <a:rPr lang="fr-FR" sz="1400" dirty="0" err="1"/>
              <a:t>httplug</a:t>
            </a:r>
            <a:endParaRPr lang="fr-FR" sz="1400" dirty="0"/>
          </a:p>
        </p:txBody>
      </p:sp>
      <p:sp>
        <p:nvSpPr>
          <p:cNvPr id="28" name="Rectangle : coins arrondis 27"/>
          <p:cNvSpPr/>
          <p:nvPr/>
        </p:nvSpPr>
        <p:spPr>
          <a:xfrm rot="21351501">
            <a:off x="8499453" y="1536961"/>
            <a:ext cx="985976" cy="2076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PSR-6</a:t>
            </a:r>
          </a:p>
        </p:txBody>
      </p:sp>
      <p:sp>
        <p:nvSpPr>
          <p:cNvPr id="29" name="Rectangle : coins arrondis 28"/>
          <p:cNvSpPr/>
          <p:nvPr/>
        </p:nvSpPr>
        <p:spPr>
          <a:xfrm rot="21351501">
            <a:off x="8499453" y="2265863"/>
            <a:ext cx="985976" cy="2076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PSR-3</a:t>
            </a:r>
          </a:p>
        </p:txBody>
      </p:sp>
      <p:sp>
        <p:nvSpPr>
          <p:cNvPr id="3" name="Rectangle 2"/>
          <p:cNvSpPr/>
          <p:nvPr/>
        </p:nvSpPr>
        <p:spPr>
          <a:xfrm>
            <a:off x="972425" y="6140333"/>
            <a:ext cx="110621" cy="1083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4" name="ZoneTexte 3"/>
          <p:cNvSpPr txBox="1"/>
          <p:nvPr/>
        </p:nvSpPr>
        <p:spPr>
          <a:xfrm>
            <a:off x="1164279" y="6063715"/>
            <a:ext cx="15520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/>
              <a:t>Voted</a:t>
            </a:r>
            <a:r>
              <a:rPr lang="fr-FR" sz="1100" dirty="0"/>
              <a:t> FIG « standards »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72425" y="6347307"/>
            <a:ext cx="110621" cy="1083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33" name="ZoneTexte 32"/>
          <p:cNvSpPr txBox="1"/>
          <p:nvPr/>
        </p:nvSpPr>
        <p:spPr>
          <a:xfrm>
            <a:off x="1164279" y="6270689"/>
            <a:ext cx="12442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Non FIG interfaces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176514" y="6140333"/>
            <a:ext cx="110621" cy="108374"/>
          </a:xfrm>
          <a:prstGeom prst="rect">
            <a:avLst/>
          </a:prstGeom>
          <a:pattFill prst="wdUpDiag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35" name="ZoneTexte 34"/>
          <p:cNvSpPr txBox="1"/>
          <p:nvPr/>
        </p:nvSpPr>
        <p:spPr>
          <a:xfrm>
            <a:off x="3368368" y="6063715"/>
            <a:ext cx="17876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/>
              <a:t>Upcoming</a:t>
            </a:r>
            <a:r>
              <a:rPr lang="fr-FR" sz="1100" dirty="0"/>
              <a:t> FIG « standards »</a:t>
            </a:r>
          </a:p>
        </p:txBody>
      </p:sp>
      <p:sp>
        <p:nvSpPr>
          <p:cNvPr id="36" name="Rectangle : coins arrondis 35"/>
          <p:cNvSpPr/>
          <p:nvPr/>
        </p:nvSpPr>
        <p:spPr>
          <a:xfrm rot="21171533">
            <a:off x="5943870" y="5149553"/>
            <a:ext cx="985976" cy="207630"/>
          </a:xfrm>
          <a:prstGeom prst="roundRect">
            <a:avLst/>
          </a:prstGeom>
          <a:pattFill prst="wdUpDiag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PSR-11</a:t>
            </a:r>
          </a:p>
        </p:txBody>
      </p:sp>
      <p:sp>
        <p:nvSpPr>
          <p:cNvPr id="37" name="Rectangle : coins arrondis 36"/>
          <p:cNvSpPr/>
          <p:nvPr/>
        </p:nvSpPr>
        <p:spPr>
          <a:xfrm rot="21171533">
            <a:off x="981507" y="3779093"/>
            <a:ext cx="985976" cy="2076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PSR-7</a:t>
            </a:r>
          </a:p>
        </p:txBody>
      </p:sp>
      <p:sp>
        <p:nvSpPr>
          <p:cNvPr id="39" name="Rectangle : coins arrondis 38"/>
          <p:cNvSpPr/>
          <p:nvPr/>
        </p:nvSpPr>
        <p:spPr>
          <a:xfrm rot="21171533">
            <a:off x="2516687" y="3779092"/>
            <a:ext cx="985976" cy="207630"/>
          </a:xfrm>
          <a:prstGeom prst="roundRect">
            <a:avLst/>
          </a:prstGeom>
          <a:pattFill prst="wdUpDiag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PSR-15</a:t>
            </a:r>
          </a:p>
        </p:txBody>
      </p:sp>
      <p:sp>
        <p:nvSpPr>
          <p:cNvPr id="40" name="Rectangle : coins arrondis 39"/>
          <p:cNvSpPr/>
          <p:nvPr/>
        </p:nvSpPr>
        <p:spPr>
          <a:xfrm rot="21171533">
            <a:off x="2516688" y="4156584"/>
            <a:ext cx="985976" cy="207630"/>
          </a:xfrm>
          <a:prstGeom prst="roundRect">
            <a:avLst/>
          </a:prstGeom>
          <a:pattFill prst="wdUpDiag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PSR-17</a:t>
            </a:r>
          </a:p>
        </p:txBody>
      </p:sp>
      <p:sp>
        <p:nvSpPr>
          <p:cNvPr id="41" name="Rectangle : coins arrondis 40"/>
          <p:cNvSpPr/>
          <p:nvPr/>
        </p:nvSpPr>
        <p:spPr>
          <a:xfrm rot="21173864">
            <a:off x="7472833" y="1923711"/>
            <a:ext cx="985976" cy="2076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PSR-7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489607" y="6140333"/>
            <a:ext cx="110621" cy="10837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43" name="ZoneTexte 42"/>
          <p:cNvSpPr txBox="1"/>
          <p:nvPr/>
        </p:nvSpPr>
        <p:spPr>
          <a:xfrm>
            <a:off x="5681461" y="6063715"/>
            <a:ext cx="12682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De-facto standards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489607" y="6347307"/>
            <a:ext cx="110621" cy="1083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>
              <a:solidFill>
                <a:schemeClr val="tx1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5681461" y="6270689"/>
            <a:ext cx="14029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/>
              <a:t>Wildly</a:t>
            </a:r>
            <a:r>
              <a:rPr lang="fr-FR" sz="1100" dirty="0"/>
              <a:t> </a:t>
            </a:r>
            <a:r>
              <a:rPr lang="fr-FR" sz="1100" dirty="0" err="1"/>
              <a:t>used</a:t>
            </a:r>
            <a:r>
              <a:rPr lang="fr-FR" sz="1100" dirty="0"/>
              <a:t> packages</a:t>
            </a:r>
          </a:p>
        </p:txBody>
      </p:sp>
      <p:sp>
        <p:nvSpPr>
          <p:cNvPr id="46" name="Rectangle : coins arrondis 45"/>
          <p:cNvSpPr/>
          <p:nvPr/>
        </p:nvSpPr>
        <p:spPr>
          <a:xfrm rot="21255161">
            <a:off x="946814" y="4472261"/>
            <a:ext cx="1272889" cy="20763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doctrine/</a:t>
            </a:r>
            <a:r>
              <a:rPr lang="fr-FR" sz="1200" dirty="0" err="1">
                <a:solidFill>
                  <a:schemeClr val="tx1"/>
                </a:solidFill>
              </a:rPr>
              <a:t>dbal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47" name="Rectangle : coins arrondis 46"/>
          <p:cNvSpPr/>
          <p:nvPr/>
        </p:nvSpPr>
        <p:spPr>
          <a:xfrm rot="21255161">
            <a:off x="3484131" y="2233197"/>
            <a:ext cx="1335732" cy="20763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~</a:t>
            </a:r>
            <a:r>
              <a:rPr lang="fr-FR" sz="1200" dirty="0" err="1">
                <a:solidFill>
                  <a:schemeClr val="tx1"/>
                </a:solidFill>
              </a:rPr>
              <a:t>symfony</a:t>
            </a:r>
            <a:r>
              <a:rPr lang="fr-FR" sz="1200" dirty="0">
                <a:solidFill>
                  <a:schemeClr val="tx1"/>
                </a:solidFill>
              </a:rPr>
              <a:t>/console</a:t>
            </a:r>
          </a:p>
        </p:txBody>
      </p:sp>
      <p:sp>
        <p:nvSpPr>
          <p:cNvPr id="48" name="Rectangle : coins arrondis 47"/>
          <p:cNvSpPr/>
          <p:nvPr/>
        </p:nvSpPr>
        <p:spPr>
          <a:xfrm rot="21255161">
            <a:off x="944306" y="797730"/>
            <a:ext cx="1621419" cy="20763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~</a:t>
            </a:r>
            <a:r>
              <a:rPr lang="fr-FR" sz="1200" dirty="0" err="1">
                <a:solidFill>
                  <a:schemeClr val="tx1"/>
                </a:solidFill>
              </a:rPr>
              <a:t>phpleague</a:t>
            </a:r>
            <a:r>
              <a:rPr lang="fr-FR" sz="1200" dirty="0">
                <a:solidFill>
                  <a:schemeClr val="tx1"/>
                </a:solidFill>
              </a:rPr>
              <a:t>/</a:t>
            </a:r>
            <a:r>
              <a:rPr lang="fr-FR" sz="1200" dirty="0" err="1">
                <a:solidFill>
                  <a:schemeClr val="tx1"/>
                </a:solidFill>
              </a:rPr>
              <a:t>flysystem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52" name="Rectangle : coins arrondis 51"/>
          <p:cNvSpPr/>
          <p:nvPr/>
        </p:nvSpPr>
        <p:spPr>
          <a:xfrm rot="21351501">
            <a:off x="6012443" y="872069"/>
            <a:ext cx="985976" cy="207630"/>
          </a:xfrm>
          <a:prstGeom prst="roundRect">
            <a:avLst/>
          </a:prstGeom>
          <a:pattFill prst="wdUpDiag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PSR-14</a:t>
            </a:r>
          </a:p>
        </p:txBody>
      </p:sp>
      <p:sp>
        <p:nvSpPr>
          <p:cNvPr id="72" name="Rectangle : coins arrondis 71"/>
          <p:cNvSpPr/>
          <p:nvPr/>
        </p:nvSpPr>
        <p:spPr>
          <a:xfrm rot="21351501">
            <a:off x="10034424" y="1536961"/>
            <a:ext cx="985976" cy="207630"/>
          </a:xfrm>
          <a:prstGeom prst="roundRect">
            <a:avLst/>
          </a:prstGeom>
          <a:pattFill prst="wdUpDiag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PSR-16</a:t>
            </a:r>
          </a:p>
        </p:txBody>
      </p:sp>
      <p:grpSp>
        <p:nvGrpSpPr>
          <p:cNvPr id="73" name="Groupe 72"/>
          <p:cNvGrpSpPr/>
          <p:nvPr/>
        </p:nvGrpSpPr>
        <p:grpSpPr>
          <a:xfrm>
            <a:off x="769451" y="5197992"/>
            <a:ext cx="108373" cy="589484"/>
            <a:chOff x="769451" y="5855010"/>
            <a:chExt cx="108373" cy="589484"/>
          </a:xfrm>
        </p:grpSpPr>
        <p:cxnSp>
          <p:nvCxnSpPr>
            <p:cNvPr id="74" name="Connecteur droit 73"/>
            <p:cNvCxnSpPr/>
            <p:nvPr/>
          </p:nvCxnSpPr>
          <p:spPr>
            <a:xfrm>
              <a:off x="769451" y="5855599"/>
              <a:ext cx="10837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Connecteur droit 74"/>
            <p:cNvCxnSpPr/>
            <p:nvPr/>
          </p:nvCxnSpPr>
          <p:spPr>
            <a:xfrm>
              <a:off x="769451" y="6444494"/>
              <a:ext cx="10837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necteur droit avec flèche 75"/>
            <p:cNvCxnSpPr/>
            <p:nvPr/>
          </p:nvCxnSpPr>
          <p:spPr>
            <a:xfrm flipH="1">
              <a:off x="823269" y="5855010"/>
              <a:ext cx="368" cy="58948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Groupe 76"/>
          <p:cNvGrpSpPr/>
          <p:nvPr/>
        </p:nvGrpSpPr>
        <p:grpSpPr>
          <a:xfrm>
            <a:off x="769451" y="4486038"/>
            <a:ext cx="108373" cy="589484"/>
            <a:chOff x="769451" y="5855010"/>
            <a:chExt cx="108373" cy="589484"/>
          </a:xfrm>
        </p:grpSpPr>
        <p:cxnSp>
          <p:nvCxnSpPr>
            <p:cNvPr id="78" name="Connecteur droit 77"/>
            <p:cNvCxnSpPr/>
            <p:nvPr/>
          </p:nvCxnSpPr>
          <p:spPr>
            <a:xfrm>
              <a:off x="769451" y="5855599"/>
              <a:ext cx="10837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Connecteur droit 78"/>
            <p:cNvCxnSpPr/>
            <p:nvPr/>
          </p:nvCxnSpPr>
          <p:spPr>
            <a:xfrm>
              <a:off x="769451" y="6444494"/>
              <a:ext cx="10837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Connecteur droit avec flèche 79"/>
            <p:cNvCxnSpPr/>
            <p:nvPr/>
          </p:nvCxnSpPr>
          <p:spPr>
            <a:xfrm flipH="1">
              <a:off x="823269" y="5855010"/>
              <a:ext cx="368" cy="58948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1" name="Groupe 80"/>
          <p:cNvGrpSpPr/>
          <p:nvPr/>
        </p:nvGrpSpPr>
        <p:grpSpPr>
          <a:xfrm>
            <a:off x="769451" y="3282950"/>
            <a:ext cx="108373" cy="1111251"/>
            <a:chOff x="769451" y="5855010"/>
            <a:chExt cx="108373" cy="589484"/>
          </a:xfrm>
        </p:grpSpPr>
        <p:cxnSp>
          <p:nvCxnSpPr>
            <p:cNvPr id="82" name="Connecteur droit 81"/>
            <p:cNvCxnSpPr/>
            <p:nvPr/>
          </p:nvCxnSpPr>
          <p:spPr>
            <a:xfrm>
              <a:off x="769451" y="5855599"/>
              <a:ext cx="10837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necteur droit 82"/>
            <p:cNvCxnSpPr/>
            <p:nvPr/>
          </p:nvCxnSpPr>
          <p:spPr>
            <a:xfrm>
              <a:off x="769451" y="6444494"/>
              <a:ext cx="10837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Connecteur droit avec flèche 83"/>
            <p:cNvCxnSpPr/>
            <p:nvPr/>
          </p:nvCxnSpPr>
          <p:spPr>
            <a:xfrm flipH="1">
              <a:off x="823269" y="5855010"/>
              <a:ext cx="368" cy="58948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5" name="Groupe 84"/>
          <p:cNvGrpSpPr/>
          <p:nvPr/>
        </p:nvGrpSpPr>
        <p:grpSpPr>
          <a:xfrm>
            <a:off x="769451" y="860886"/>
            <a:ext cx="108373" cy="1966771"/>
            <a:chOff x="769451" y="5855010"/>
            <a:chExt cx="108373" cy="589484"/>
          </a:xfrm>
        </p:grpSpPr>
        <p:cxnSp>
          <p:nvCxnSpPr>
            <p:cNvPr id="86" name="Connecteur droit 85"/>
            <p:cNvCxnSpPr/>
            <p:nvPr/>
          </p:nvCxnSpPr>
          <p:spPr>
            <a:xfrm>
              <a:off x="769451" y="5855599"/>
              <a:ext cx="10837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>
              <a:off x="769451" y="6444494"/>
              <a:ext cx="10837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Connecteur droit avec flèche 87"/>
            <p:cNvCxnSpPr/>
            <p:nvPr/>
          </p:nvCxnSpPr>
          <p:spPr>
            <a:xfrm flipH="1">
              <a:off x="823269" y="5855010"/>
              <a:ext cx="368" cy="58948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9" name="ZoneTexte 88"/>
          <p:cNvSpPr txBox="1"/>
          <p:nvPr/>
        </p:nvSpPr>
        <p:spPr>
          <a:xfrm rot="16200000">
            <a:off x="390804" y="5332238"/>
            <a:ext cx="525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Core</a:t>
            </a:r>
            <a:endParaRPr lang="fr-FR" sz="1400" dirty="0"/>
          </a:p>
        </p:txBody>
      </p:sp>
      <p:sp>
        <p:nvSpPr>
          <p:cNvPr id="90" name="ZoneTexte 89"/>
          <p:cNvSpPr txBox="1"/>
          <p:nvPr/>
        </p:nvSpPr>
        <p:spPr>
          <a:xfrm rot="16200000">
            <a:off x="456944" y="4634089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DB</a:t>
            </a:r>
          </a:p>
        </p:txBody>
      </p:sp>
      <p:sp>
        <p:nvSpPr>
          <p:cNvPr id="91" name="ZoneTexte 90"/>
          <p:cNvSpPr txBox="1"/>
          <p:nvPr/>
        </p:nvSpPr>
        <p:spPr>
          <a:xfrm rot="16200000">
            <a:off x="416830" y="3684512"/>
            <a:ext cx="522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Web</a:t>
            </a:r>
          </a:p>
        </p:txBody>
      </p:sp>
      <p:sp>
        <p:nvSpPr>
          <p:cNvPr id="92" name="ZoneTexte 91"/>
          <p:cNvSpPr txBox="1"/>
          <p:nvPr/>
        </p:nvSpPr>
        <p:spPr>
          <a:xfrm rot="16200000">
            <a:off x="396029" y="1691366"/>
            <a:ext cx="514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err="1"/>
              <a:t>Utils</a:t>
            </a:r>
            <a:endParaRPr lang="fr-FR" sz="1400" dirty="0"/>
          </a:p>
        </p:txBody>
      </p:sp>
      <p:sp>
        <p:nvSpPr>
          <p:cNvPr id="93" name="Rectangle : coins arrondis 92"/>
          <p:cNvSpPr/>
          <p:nvPr/>
        </p:nvSpPr>
        <p:spPr>
          <a:xfrm>
            <a:off x="8561955" y="3142342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Asset</a:t>
            </a:r>
            <a:r>
              <a:rPr lang="fr-FR" dirty="0"/>
              <a:t> management</a:t>
            </a:r>
            <a:br>
              <a:rPr lang="fr-FR" dirty="0"/>
            </a:br>
            <a:r>
              <a:rPr lang="fr-FR" dirty="0"/>
              <a:t>(JS/CSS)</a:t>
            </a:r>
          </a:p>
        </p:txBody>
      </p:sp>
      <p:sp>
        <p:nvSpPr>
          <p:cNvPr id="94" name="Rectangle : coins arrondis 93"/>
          <p:cNvSpPr/>
          <p:nvPr/>
        </p:nvSpPr>
        <p:spPr>
          <a:xfrm>
            <a:off x="1028928" y="2261280"/>
            <a:ext cx="2395943" cy="576270"/>
          </a:xfrm>
          <a:prstGeom prst="roundRect">
            <a:avLst>
              <a:gd name="adj" fmla="val 6322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Mailer</a:t>
            </a:r>
          </a:p>
        </p:txBody>
      </p:sp>
      <p:sp>
        <p:nvSpPr>
          <p:cNvPr id="95" name="Rectangle : coins arrondis 94"/>
          <p:cNvSpPr/>
          <p:nvPr/>
        </p:nvSpPr>
        <p:spPr>
          <a:xfrm rot="21335850">
            <a:off x="8451982" y="3038527"/>
            <a:ext cx="1579691" cy="20763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webmozart</a:t>
            </a:r>
            <a:r>
              <a:rPr lang="fr-FR" sz="1400" dirty="0"/>
              <a:t>/</a:t>
            </a:r>
            <a:r>
              <a:rPr lang="fr-FR" sz="1400" dirty="0" err="1"/>
              <a:t>puli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6777231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1322</TotalTime>
  <Words>738</Words>
  <Application>Microsoft Office PowerPoint</Application>
  <PresentationFormat>Grand écran</PresentationFormat>
  <Paragraphs>470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Négrier</dc:creator>
  <cp:lastModifiedBy>David Négrier</cp:lastModifiedBy>
  <cp:revision>42</cp:revision>
  <dcterms:created xsi:type="dcterms:W3CDTF">2016-10-13T13:52:47Z</dcterms:created>
  <dcterms:modified xsi:type="dcterms:W3CDTF">2016-10-25T12:32:41Z</dcterms:modified>
</cp:coreProperties>
</file>