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61" r:id="rId2"/>
  </p:sldMasterIdLst>
  <p:notesMasterIdLst>
    <p:notesMasterId r:id="rId32"/>
  </p:notesMasterIdLst>
  <p:sldIdLst>
    <p:sldId id="263" r:id="rId3"/>
    <p:sldId id="278" r:id="rId4"/>
    <p:sldId id="313" r:id="rId5"/>
    <p:sldId id="315" r:id="rId6"/>
    <p:sldId id="316" r:id="rId7"/>
    <p:sldId id="262" r:id="rId8"/>
    <p:sldId id="257" r:id="rId9"/>
    <p:sldId id="259" r:id="rId10"/>
    <p:sldId id="282" r:id="rId11"/>
    <p:sldId id="276" r:id="rId12"/>
    <p:sldId id="327" r:id="rId13"/>
    <p:sldId id="319" r:id="rId14"/>
    <p:sldId id="320" r:id="rId15"/>
    <p:sldId id="321" r:id="rId16"/>
    <p:sldId id="322" r:id="rId17"/>
    <p:sldId id="260" r:id="rId18"/>
    <p:sldId id="26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23" r:id="rId29"/>
    <p:sldId id="324" r:id="rId30"/>
    <p:sldId id="325" r:id="rId31"/>
  </p:sldIdLst>
  <p:sldSz cx="9144000" cy="6858000" type="screen4x3"/>
  <p:notesSz cx="6858000" cy="9144000"/>
  <p:custDataLst>
    <p:tags r:id="rId34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ucida Sans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ucida Sans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ucida Sans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ucida Sans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99">
          <p15:clr>
            <a:srgbClr val="A4A3A4"/>
          </p15:clr>
        </p15:guide>
        <p15:guide id="2" orient="horz" pos="4088">
          <p15:clr>
            <a:srgbClr val="A4A3A4"/>
          </p15:clr>
        </p15:guide>
        <p15:guide id="3" orient="horz" pos="1071">
          <p15:clr>
            <a:srgbClr val="A4A3A4"/>
          </p15:clr>
        </p15:guide>
        <p15:guide id="4" orient="horz" pos="2840">
          <p15:clr>
            <a:srgbClr val="A4A3A4"/>
          </p15:clr>
        </p15:guide>
        <p15:guide id="5" pos="2880">
          <p15:clr>
            <a:srgbClr val="A4A3A4"/>
          </p15:clr>
        </p15:guide>
        <p15:guide id="6" pos="226">
          <p15:clr>
            <a:srgbClr val="A4A3A4"/>
          </p15:clr>
        </p15:guide>
        <p15:guide id="7" pos="55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1210"/>
    <a:srgbClr val="F8F8F8"/>
    <a:srgbClr val="DDDDDD"/>
    <a:srgbClr val="4F5A20"/>
    <a:srgbClr val="531F3A"/>
    <a:srgbClr val="005C84"/>
    <a:srgbClr val="C60C30"/>
    <a:srgbClr val="EDE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6" autoAdjust="0"/>
    <p:restoredTop sz="94660"/>
  </p:normalViewPr>
  <p:slideViewPr>
    <p:cSldViewPr>
      <p:cViewPr varScale="1">
        <p:scale>
          <a:sx n="67" d="100"/>
          <a:sy n="67" d="100"/>
        </p:scale>
        <p:origin x="-1152" y="-96"/>
      </p:cViewPr>
      <p:guideLst>
        <p:guide orient="horz" pos="799"/>
        <p:guide orient="horz" pos="4088"/>
        <p:guide orient="horz" pos="1071"/>
        <p:guide orient="horz" pos="2840"/>
        <p:guide pos="2880"/>
        <p:guide pos="226"/>
        <p:guide pos="553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interSettings" Target="printerSettings/printerSettings1.bin"/><Relationship Id="rId34" Type="http://schemas.openxmlformats.org/officeDocument/2006/relationships/tags" Target="tags/tag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latin typeface="Arial" charset="0"/>
                <a:ea typeface="ＭＳ Ｐゴシック" pitchFamily="16" charset="-128"/>
                <a:cs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ea typeface="ＭＳ Ｐゴシック" pitchFamily="16" charset="-128"/>
                <a:cs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latin typeface="Arial" charset="0"/>
                <a:ea typeface="ＭＳ Ｐゴシック" pitchFamily="16" charset="-128"/>
                <a:cs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0455DAC-7D09-4201-8CED-74D430A9ED8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94676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03"/>
          <p:cNvGrpSpPr>
            <a:grpSpLocks/>
          </p:cNvGrpSpPr>
          <p:nvPr userDrawn="1"/>
        </p:nvGrpSpPr>
        <p:grpSpPr bwMode="auto">
          <a:xfrm>
            <a:off x="6051550" y="368300"/>
            <a:ext cx="2697163" cy="585788"/>
            <a:chOff x="1610" y="2863"/>
            <a:chExt cx="3221" cy="699"/>
          </a:xfrm>
        </p:grpSpPr>
        <p:sp>
          <p:nvSpPr>
            <p:cNvPr id="5" name="Freeform 1704"/>
            <p:cNvSpPr>
              <a:spLocks/>
            </p:cNvSpPr>
            <p:nvPr/>
          </p:nvSpPr>
          <p:spPr bwMode="auto">
            <a:xfrm>
              <a:off x="1610" y="2971"/>
              <a:ext cx="264" cy="449"/>
            </a:xfrm>
            <a:custGeom>
              <a:avLst/>
              <a:gdLst>
                <a:gd name="T0" fmla="*/ 142 w 264"/>
                <a:gd name="T1" fmla="*/ 179 h 449"/>
                <a:gd name="T2" fmla="*/ 210 w 264"/>
                <a:gd name="T3" fmla="*/ 216 h 449"/>
                <a:gd name="T4" fmla="*/ 247 w 264"/>
                <a:gd name="T5" fmla="*/ 253 h 449"/>
                <a:gd name="T6" fmla="*/ 256 w 264"/>
                <a:gd name="T7" fmla="*/ 267 h 449"/>
                <a:gd name="T8" fmla="*/ 264 w 264"/>
                <a:gd name="T9" fmla="*/ 298 h 449"/>
                <a:gd name="T10" fmla="*/ 264 w 264"/>
                <a:gd name="T11" fmla="*/ 318 h 449"/>
                <a:gd name="T12" fmla="*/ 253 w 264"/>
                <a:gd name="T13" fmla="*/ 369 h 449"/>
                <a:gd name="T14" fmla="*/ 222 w 264"/>
                <a:gd name="T15" fmla="*/ 412 h 449"/>
                <a:gd name="T16" fmla="*/ 199 w 264"/>
                <a:gd name="T17" fmla="*/ 429 h 449"/>
                <a:gd name="T18" fmla="*/ 148 w 264"/>
                <a:gd name="T19" fmla="*/ 446 h 449"/>
                <a:gd name="T20" fmla="*/ 122 w 264"/>
                <a:gd name="T21" fmla="*/ 449 h 449"/>
                <a:gd name="T22" fmla="*/ 60 w 264"/>
                <a:gd name="T23" fmla="*/ 440 h 449"/>
                <a:gd name="T24" fmla="*/ 34 w 264"/>
                <a:gd name="T25" fmla="*/ 429 h 449"/>
                <a:gd name="T26" fmla="*/ 0 w 264"/>
                <a:gd name="T27" fmla="*/ 318 h 449"/>
                <a:gd name="T28" fmla="*/ 9 w 264"/>
                <a:gd name="T29" fmla="*/ 338 h 449"/>
                <a:gd name="T30" fmla="*/ 28 w 264"/>
                <a:gd name="T31" fmla="*/ 375 h 449"/>
                <a:gd name="T32" fmla="*/ 43 w 264"/>
                <a:gd name="T33" fmla="*/ 392 h 449"/>
                <a:gd name="T34" fmla="*/ 74 w 264"/>
                <a:gd name="T35" fmla="*/ 415 h 449"/>
                <a:gd name="T36" fmla="*/ 116 w 264"/>
                <a:gd name="T37" fmla="*/ 423 h 449"/>
                <a:gd name="T38" fmla="*/ 139 w 264"/>
                <a:gd name="T39" fmla="*/ 421 h 449"/>
                <a:gd name="T40" fmla="*/ 173 w 264"/>
                <a:gd name="T41" fmla="*/ 406 h 449"/>
                <a:gd name="T42" fmla="*/ 185 w 264"/>
                <a:gd name="T43" fmla="*/ 395 h 449"/>
                <a:gd name="T44" fmla="*/ 199 w 264"/>
                <a:gd name="T45" fmla="*/ 367 h 449"/>
                <a:gd name="T46" fmla="*/ 205 w 264"/>
                <a:gd name="T47" fmla="*/ 335 h 449"/>
                <a:gd name="T48" fmla="*/ 205 w 264"/>
                <a:gd name="T49" fmla="*/ 318 h 449"/>
                <a:gd name="T50" fmla="*/ 193 w 264"/>
                <a:gd name="T51" fmla="*/ 290 h 449"/>
                <a:gd name="T52" fmla="*/ 185 w 264"/>
                <a:gd name="T53" fmla="*/ 278 h 449"/>
                <a:gd name="T54" fmla="*/ 97 w 264"/>
                <a:gd name="T55" fmla="*/ 230 h 449"/>
                <a:gd name="T56" fmla="*/ 74 w 264"/>
                <a:gd name="T57" fmla="*/ 219 h 449"/>
                <a:gd name="T58" fmla="*/ 37 w 264"/>
                <a:gd name="T59" fmla="*/ 193 h 449"/>
                <a:gd name="T60" fmla="*/ 26 w 264"/>
                <a:gd name="T61" fmla="*/ 179 h 449"/>
                <a:gd name="T62" fmla="*/ 9 w 264"/>
                <a:gd name="T63" fmla="*/ 148 h 449"/>
                <a:gd name="T64" fmla="*/ 3 w 264"/>
                <a:gd name="T65" fmla="*/ 114 h 449"/>
                <a:gd name="T66" fmla="*/ 6 w 264"/>
                <a:gd name="T67" fmla="*/ 88 h 449"/>
                <a:gd name="T68" fmla="*/ 26 w 264"/>
                <a:gd name="T69" fmla="*/ 45 h 449"/>
                <a:gd name="T70" fmla="*/ 43 w 264"/>
                <a:gd name="T71" fmla="*/ 28 h 449"/>
                <a:gd name="T72" fmla="*/ 85 w 264"/>
                <a:gd name="T73" fmla="*/ 6 h 449"/>
                <a:gd name="T74" fmla="*/ 136 w 264"/>
                <a:gd name="T75" fmla="*/ 0 h 449"/>
                <a:gd name="T76" fmla="*/ 162 w 264"/>
                <a:gd name="T77" fmla="*/ 0 h 449"/>
                <a:gd name="T78" fmla="*/ 207 w 264"/>
                <a:gd name="T79" fmla="*/ 14 h 449"/>
                <a:gd name="T80" fmla="*/ 230 w 264"/>
                <a:gd name="T81" fmla="*/ 108 h 449"/>
                <a:gd name="T82" fmla="*/ 227 w 264"/>
                <a:gd name="T83" fmla="*/ 94 h 449"/>
                <a:gd name="T84" fmla="*/ 207 w 264"/>
                <a:gd name="T85" fmla="*/ 65 h 449"/>
                <a:gd name="T86" fmla="*/ 196 w 264"/>
                <a:gd name="T87" fmla="*/ 51 h 449"/>
                <a:gd name="T88" fmla="*/ 165 w 264"/>
                <a:gd name="T89" fmla="*/ 31 h 449"/>
                <a:gd name="T90" fmla="*/ 128 w 264"/>
                <a:gd name="T91" fmla="*/ 26 h 449"/>
                <a:gd name="T92" fmla="*/ 108 w 264"/>
                <a:gd name="T93" fmla="*/ 26 h 449"/>
                <a:gd name="T94" fmla="*/ 82 w 264"/>
                <a:gd name="T95" fmla="*/ 37 h 449"/>
                <a:gd name="T96" fmla="*/ 71 w 264"/>
                <a:gd name="T97" fmla="*/ 48 h 449"/>
                <a:gd name="T98" fmla="*/ 60 w 264"/>
                <a:gd name="T99" fmla="*/ 68 h 449"/>
                <a:gd name="T100" fmla="*/ 54 w 264"/>
                <a:gd name="T101" fmla="*/ 94 h 449"/>
                <a:gd name="T102" fmla="*/ 57 w 264"/>
                <a:gd name="T103" fmla="*/ 108 h 449"/>
                <a:gd name="T104" fmla="*/ 65 w 264"/>
                <a:gd name="T105" fmla="*/ 128 h 449"/>
                <a:gd name="T106" fmla="*/ 71 w 264"/>
                <a:gd name="T107" fmla="*/ 139 h 449"/>
                <a:gd name="T108" fmla="*/ 142 w 264"/>
                <a:gd name="T109" fmla="*/ 179 h 44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64" h="449">
                  <a:moveTo>
                    <a:pt x="142" y="179"/>
                  </a:moveTo>
                  <a:lnTo>
                    <a:pt x="142" y="179"/>
                  </a:lnTo>
                  <a:lnTo>
                    <a:pt x="210" y="216"/>
                  </a:lnTo>
                  <a:lnTo>
                    <a:pt x="230" y="233"/>
                  </a:lnTo>
                  <a:lnTo>
                    <a:pt x="247" y="253"/>
                  </a:lnTo>
                  <a:lnTo>
                    <a:pt x="256" y="267"/>
                  </a:lnTo>
                  <a:lnTo>
                    <a:pt x="261" y="281"/>
                  </a:lnTo>
                  <a:lnTo>
                    <a:pt x="264" y="298"/>
                  </a:lnTo>
                  <a:lnTo>
                    <a:pt x="264" y="318"/>
                  </a:lnTo>
                  <a:lnTo>
                    <a:pt x="261" y="347"/>
                  </a:lnTo>
                  <a:lnTo>
                    <a:pt x="253" y="369"/>
                  </a:lnTo>
                  <a:lnTo>
                    <a:pt x="239" y="392"/>
                  </a:lnTo>
                  <a:lnTo>
                    <a:pt x="222" y="412"/>
                  </a:lnTo>
                  <a:lnTo>
                    <a:pt x="199" y="429"/>
                  </a:lnTo>
                  <a:lnTo>
                    <a:pt x="173" y="440"/>
                  </a:lnTo>
                  <a:lnTo>
                    <a:pt x="148" y="446"/>
                  </a:lnTo>
                  <a:lnTo>
                    <a:pt x="122" y="449"/>
                  </a:lnTo>
                  <a:lnTo>
                    <a:pt x="88" y="446"/>
                  </a:lnTo>
                  <a:lnTo>
                    <a:pt x="60" y="440"/>
                  </a:lnTo>
                  <a:lnTo>
                    <a:pt x="34" y="429"/>
                  </a:lnTo>
                  <a:lnTo>
                    <a:pt x="3" y="415"/>
                  </a:lnTo>
                  <a:lnTo>
                    <a:pt x="0" y="318"/>
                  </a:lnTo>
                  <a:lnTo>
                    <a:pt x="9" y="338"/>
                  </a:lnTo>
                  <a:lnTo>
                    <a:pt x="17" y="358"/>
                  </a:lnTo>
                  <a:lnTo>
                    <a:pt x="28" y="375"/>
                  </a:lnTo>
                  <a:lnTo>
                    <a:pt x="43" y="392"/>
                  </a:lnTo>
                  <a:lnTo>
                    <a:pt x="57" y="406"/>
                  </a:lnTo>
                  <a:lnTo>
                    <a:pt x="74" y="415"/>
                  </a:lnTo>
                  <a:lnTo>
                    <a:pt x="94" y="421"/>
                  </a:lnTo>
                  <a:lnTo>
                    <a:pt x="116" y="423"/>
                  </a:lnTo>
                  <a:lnTo>
                    <a:pt x="139" y="421"/>
                  </a:lnTo>
                  <a:lnTo>
                    <a:pt x="156" y="415"/>
                  </a:lnTo>
                  <a:lnTo>
                    <a:pt x="173" y="406"/>
                  </a:lnTo>
                  <a:lnTo>
                    <a:pt x="185" y="395"/>
                  </a:lnTo>
                  <a:lnTo>
                    <a:pt x="193" y="381"/>
                  </a:lnTo>
                  <a:lnTo>
                    <a:pt x="199" y="367"/>
                  </a:lnTo>
                  <a:lnTo>
                    <a:pt x="205" y="352"/>
                  </a:lnTo>
                  <a:lnTo>
                    <a:pt x="205" y="335"/>
                  </a:lnTo>
                  <a:lnTo>
                    <a:pt x="205" y="318"/>
                  </a:lnTo>
                  <a:lnTo>
                    <a:pt x="199" y="301"/>
                  </a:lnTo>
                  <a:lnTo>
                    <a:pt x="193" y="290"/>
                  </a:lnTo>
                  <a:lnTo>
                    <a:pt x="185" y="278"/>
                  </a:lnTo>
                  <a:lnTo>
                    <a:pt x="153" y="259"/>
                  </a:lnTo>
                  <a:lnTo>
                    <a:pt x="97" y="230"/>
                  </a:lnTo>
                  <a:lnTo>
                    <a:pt x="74" y="219"/>
                  </a:lnTo>
                  <a:lnTo>
                    <a:pt x="54" y="205"/>
                  </a:lnTo>
                  <a:lnTo>
                    <a:pt x="37" y="193"/>
                  </a:lnTo>
                  <a:lnTo>
                    <a:pt x="26" y="179"/>
                  </a:lnTo>
                  <a:lnTo>
                    <a:pt x="14" y="165"/>
                  </a:lnTo>
                  <a:lnTo>
                    <a:pt x="9" y="148"/>
                  </a:lnTo>
                  <a:lnTo>
                    <a:pt x="3" y="131"/>
                  </a:lnTo>
                  <a:lnTo>
                    <a:pt x="3" y="114"/>
                  </a:lnTo>
                  <a:lnTo>
                    <a:pt x="6" y="88"/>
                  </a:lnTo>
                  <a:lnTo>
                    <a:pt x="11" y="65"/>
                  </a:lnTo>
                  <a:lnTo>
                    <a:pt x="26" y="45"/>
                  </a:lnTo>
                  <a:lnTo>
                    <a:pt x="43" y="28"/>
                  </a:lnTo>
                  <a:lnTo>
                    <a:pt x="65" y="17"/>
                  </a:lnTo>
                  <a:lnTo>
                    <a:pt x="85" y="6"/>
                  </a:lnTo>
                  <a:lnTo>
                    <a:pt x="111" y="0"/>
                  </a:lnTo>
                  <a:lnTo>
                    <a:pt x="136" y="0"/>
                  </a:lnTo>
                  <a:lnTo>
                    <a:pt x="162" y="0"/>
                  </a:lnTo>
                  <a:lnTo>
                    <a:pt x="185" y="6"/>
                  </a:lnTo>
                  <a:lnTo>
                    <a:pt x="207" y="14"/>
                  </a:lnTo>
                  <a:lnTo>
                    <a:pt x="227" y="23"/>
                  </a:lnTo>
                  <a:lnTo>
                    <a:pt x="230" y="108"/>
                  </a:lnTo>
                  <a:lnTo>
                    <a:pt x="227" y="94"/>
                  </a:lnTo>
                  <a:lnTo>
                    <a:pt x="219" y="80"/>
                  </a:lnTo>
                  <a:lnTo>
                    <a:pt x="207" y="65"/>
                  </a:lnTo>
                  <a:lnTo>
                    <a:pt x="196" y="51"/>
                  </a:lnTo>
                  <a:lnTo>
                    <a:pt x="182" y="40"/>
                  </a:lnTo>
                  <a:lnTo>
                    <a:pt x="165" y="31"/>
                  </a:lnTo>
                  <a:lnTo>
                    <a:pt x="148" y="28"/>
                  </a:lnTo>
                  <a:lnTo>
                    <a:pt x="128" y="26"/>
                  </a:lnTo>
                  <a:lnTo>
                    <a:pt x="108" y="26"/>
                  </a:lnTo>
                  <a:lnTo>
                    <a:pt x="94" y="31"/>
                  </a:lnTo>
                  <a:lnTo>
                    <a:pt x="82" y="37"/>
                  </a:lnTo>
                  <a:lnTo>
                    <a:pt x="71" y="48"/>
                  </a:lnTo>
                  <a:lnTo>
                    <a:pt x="65" y="57"/>
                  </a:lnTo>
                  <a:lnTo>
                    <a:pt x="60" y="68"/>
                  </a:lnTo>
                  <a:lnTo>
                    <a:pt x="57" y="82"/>
                  </a:lnTo>
                  <a:lnTo>
                    <a:pt x="54" y="94"/>
                  </a:lnTo>
                  <a:lnTo>
                    <a:pt x="57" y="108"/>
                  </a:lnTo>
                  <a:lnTo>
                    <a:pt x="60" y="119"/>
                  </a:lnTo>
                  <a:lnTo>
                    <a:pt x="65" y="128"/>
                  </a:lnTo>
                  <a:lnTo>
                    <a:pt x="71" y="139"/>
                  </a:lnTo>
                  <a:lnTo>
                    <a:pt x="99" y="156"/>
                  </a:lnTo>
                  <a:lnTo>
                    <a:pt x="142" y="17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Freeform 1705"/>
            <p:cNvSpPr>
              <a:spLocks noEditPoints="1"/>
            </p:cNvSpPr>
            <p:nvPr/>
          </p:nvSpPr>
          <p:spPr bwMode="auto">
            <a:xfrm>
              <a:off x="1900" y="3109"/>
              <a:ext cx="281" cy="311"/>
            </a:xfrm>
            <a:custGeom>
              <a:avLst/>
              <a:gdLst>
                <a:gd name="T0" fmla="*/ 142 w 281"/>
                <a:gd name="T1" fmla="*/ 0 h 310"/>
                <a:gd name="T2" fmla="*/ 184 w 281"/>
                <a:gd name="T3" fmla="*/ 6 h 310"/>
                <a:gd name="T4" fmla="*/ 218 w 281"/>
                <a:gd name="T5" fmla="*/ 23 h 310"/>
                <a:gd name="T6" fmla="*/ 235 w 281"/>
                <a:gd name="T7" fmla="*/ 34 h 310"/>
                <a:gd name="T8" fmla="*/ 258 w 281"/>
                <a:gd name="T9" fmla="*/ 63 h 310"/>
                <a:gd name="T10" fmla="*/ 267 w 281"/>
                <a:gd name="T11" fmla="*/ 80 h 310"/>
                <a:gd name="T12" fmla="*/ 278 w 281"/>
                <a:gd name="T13" fmla="*/ 117 h 310"/>
                <a:gd name="T14" fmla="*/ 281 w 281"/>
                <a:gd name="T15" fmla="*/ 161 h 310"/>
                <a:gd name="T16" fmla="*/ 281 w 281"/>
                <a:gd name="T17" fmla="*/ 179 h 310"/>
                <a:gd name="T18" fmla="*/ 272 w 281"/>
                <a:gd name="T19" fmla="*/ 215 h 310"/>
                <a:gd name="T20" fmla="*/ 264 w 281"/>
                <a:gd name="T21" fmla="*/ 235 h 310"/>
                <a:gd name="T22" fmla="*/ 241 w 281"/>
                <a:gd name="T23" fmla="*/ 267 h 310"/>
                <a:gd name="T24" fmla="*/ 213 w 281"/>
                <a:gd name="T25" fmla="*/ 295 h 310"/>
                <a:gd name="T26" fmla="*/ 196 w 281"/>
                <a:gd name="T27" fmla="*/ 304 h 310"/>
                <a:gd name="T28" fmla="*/ 159 w 281"/>
                <a:gd name="T29" fmla="*/ 315 h 310"/>
                <a:gd name="T30" fmla="*/ 139 w 281"/>
                <a:gd name="T31" fmla="*/ 315 h 310"/>
                <a:gd name="T32" fmla="*/ 93 w 281"/>
                <a:gd name="T33" fmla="*/ 309 h 310"/>
                <a:gd name="T34" fmla="*/ 65 w 281"/>
                <a:gd name="T35" fmla="*/ 298 h 310"/>
                <a:gd name="T36" fmla="*/ 45 w 281"/>
                <a:gd name="T37" fmla="*/ 278 h 310"/>
                <a:gd name="T38" fmla="*/ 34 w 281"/>
                <a:gd name="T39" fmla="*/ 269 h 310"/>
                <a:gd name="T40" fmla="*/ 8 w 281"/>
                <a:gd name="T41" fmla="*/ 218 h 310"/>
                <a:gd name="T42" fmla="*/ 0 w 281"/>
                <a:gd name="T43" fmla="*/ 161 h 310"/>
                <a:gd name="T44" fmla="*/ 0 w 281"/>
                <a:gd name="T45" fmla="*/ 137 h 310"/>
                <a:gd name="T46" fmla="*/ 8 w 281"/>
                <a:gd name="T47" fmla="*/ 100 h 310"/>
                <a:gd name="T48" fmla="*/ 17 w 281"/>
                <a:gd name="T49" fmla="*/ 80 h 310"/>
                <a:gd name="T50" fmla="*/ 37 w 281"/>
                <a:gd name="T51" fmla="*/ 49 h 310"/>
                <a:gd name="T52" fmla="*/ 68 w 281"/>
                <a:gd name="T53" fmla="*/ 23 h 310"/>
                <a:gd name="T54" fmla="*/ 82 w 281"/>
                <a:gd name="T55" fmla="*/ 12 h 310"/>
                <a:gd name="T56" fmla="*/ 122 w 281"/>
                <a:gd name="T57" fmla="*/ 0 h 310"/>
                <a:gd name="T58" fmla="*/ 142 w 281"/>
                <a:gd name="T59" fmla="*/ 0 h 310"/>
                <a:gd name="T60" fmla="*/ 136 w 281"/>
                <a:gd name="T61" fmla="*/ 23 h 310"/>
                <a:gd name="T62" fmla="*/ 99 w 281"/>
                <a:gd name="T63" fmla="*/ 34 h 310"/>
                <a:gd name="T64" fmla="*/ 76 w 281"/>
                <a:gd name="T65" fmla="*/ 66 h 310"/>
                <a:gd name="T66" fmla="*/ 68 w 281"/>
                <a:gd name="T67" fmla="*/ 85 h 310"/>
                <a:gd name="T68" fmla="*/ 57 w 281"/>
                <a:gd name="T69" fmla="*/ 131 h 310"/>
                <a:gd name="T70" fmla="*/ 57 w 281"/>
                <a:gd name="T71" fmla="*/ 164 h 310"/>
                <a:gd name="T72" fmla="*/ 65 w 281"/>
                <a:gd name="T73" fmla="*/ 215 h 310"/>
                <a:gd name="T74" fmla="*/ 82 w 281"/>
                <a:gd name="T75" fmla="*/ 255 h 310"/>
                <a:gd name="T76" fmla="*/ 96 w 281"/>
                <a:gd name="T77" fmla="*/ 272 h 310"/>
                <a:gd name="T78" fmla="*/ 128 w 281"/>
                <a:gd name="T79" fmla="*/ 289 h 310"/>
                <a:gd name="T80" fmla="*/ 145 w 281"/>
                <a:gd name="T81" fmla="*/ 289 h 310"/>
                <a:gd name="T82" fmla="*/ 179 w 281"/>
                <a:gd name="T83" fmla="*/ 278 h 310"/>
                <a:gd name="T84" fmla="*/ 204 w 281"/>
                <a:gd name="T85" fmla="*/ 250 h 310"/>
                <a:gd name="T86" fmla="*/ 213 w 281"/>
                <a:gd name="T87" fmla="*/ 230 h 310"/>
                <a:gd name="T88" fmla="*/ 224 w 281"/>
                <a:gd name="T89" fmla="*/ 184 h 310"/>
                <a:gd name="T90" fmla="*/ 224 w 281"/>
                <a:gd name="T91" fmla="*/ 151 h 310"/>
                <a:gd name="T92" fmla="*/ 210 w 281"/>
                <a:gd name="T93" fmla="*/ 85 h 310"/>
                <a:gd name="T94" fmla="*/ 199 w 281"/>
                <a:gd name="T95" fmla="*/ 60 h 310"/>
                <a:gd name="T96" fmla="*/ 182 w 281"/>
                <a:gd name="T97" fmla="*/ 40 h 310"/>
                <a:gd name="T98" fmla="*/ 162 w 281"/>
                <a:gd name="T99" fmla="*/ 29 h 310"/>
                <a:gd name="T100" fmla="*/ 136 w 281"/>
                <a:gd name="T101" fmla="*/ 23 h 3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81" h="310">
                  <a:moveTo>
                    <a:pt x="142" y="0"/>
                  </a:moveTo>
                  <a:lnTo>
                    <a:pt x="142" y="0"/>
                  </a:lnTo>
                  <a:lnTo>
                    <a:pt x="164" y="0"/>
                  </a:lnTo>
                  <a:lnTo>
                    <a:pt x="184" y="6"/>
                  </a:lnTo>
                  <a:lnTo>
                    <a:pt x="201" y="12"/>
                  </a:lnTo>
                  <a:lnTo>
                    <a:pt x="218" y="23"/>
                  </a:lnTo>
                  <a:lnTo>
                    <a:pt x="235" y="34"/>
                  </a:lnTo>
                  <a:lnTo>
                    <a:pt x="247" y="49"/>
                  </a:lnTo>
                  <a:lnTo>
                    <a:pt x="258" y="63"/>
                  </a:lnTo>
                  <a:lnTo>
                    <a:pt x="267" y="80"/>
                  </a:lnTo>
                  <a:lnTo>
                    <a:pt x="272" y="100"/>
                  </a:lnTo>
                  <a:lnTo>
                    <a:pt x="278" y="117"/>
                  </a:lnTo>
                  <a:lnTo>
                    <a:pt x="281" y="137"/>
                  </a:lnTo>
                  <a:lnTo>
                    <a:pt x="281" y="156"/>
                  </a:lnTo>
                  <a:lnTo>
                    <a:pt x="281" y="174"/>
                  </a:lnTo>
                  <a:lnTo>
                    <a:pt x="278" y="193"/>
                  </a:lnTo>
                  <a:lnTo>
                    <a:pt x="272" y="210"/>
                  </a:lnTo>
                  <a:lnTo>
                    <a:pt x="264" y="230"/>
                  </a:lnTo>
                  <a:lnTo>
                    <a:pt x="253" y="247"/>
                  </a:lnTo>
                  <a:lnTo>
                    <a:pt x="241" y="262"/>
                  </a:lnTo>
                  <a:lnTo>
                    <a:pt x="230" y="276"/>
                  </a:lnTo>
                  <a:lnTo>
                    <a:pt x="213" y="290"/>
                  </a:lnTo>
                  <a:lnTo>
                    <a:pt x="196" y="299"/>
                  </a:lnTo>
                  <a:lnTo>
                    <a:pt x="179" y="304"/>
                  </a:lnTo>
                  <a:lnTo>
                    <a:pt x="159" y="310"/>
                  </a:lnTo>
                  <a:lnTo>
                    <a:pt x="139" y="310"/>
                  </a:lnTo>
                  <a:lnTo>
                    <a:pt x="108" y="307"/>
                  </a:lnTo>
                  <a:lnTo>
                    <a:pt x="93" y="304"/>
                  </a:lnTo>
                  <a:lnTo>
                    <a:pt x="79" y="299"/>
                  </a:lnTo>
                  <a:lnTo>
                    <a:pt x="65" y="293"/>
                  </a:lnTo>
                  <a:lnTo>
                    <a:pt x="54" y="284"/>
                  </a:lnTo>
                  <a:lnTo>
                    <a:pt x="45" y="273"/>
                  </a:lnTo>
                  <a:lnTo>
                    <a:pt x="34" y="264"/>
                  </a:lnTo>
                  <a:lnTo>
                    <a:pt x="20" y="239"/>
                  </a:lnTo>
                  <a:lnTo>
                    <a:pt x="8" y="213"/>
                  </a:lnTo>
                  <a:lnTo>
                    <a:pt x="0" y="185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3" y="117"/>
                  </a:lnTo>
                  <a:lnTo>
                    <a:pt x="8" y="100"/>
                  </a:lnTo>
                  <a:lnTo>
                    <a:pt x="17" y="80"/>
                  </a:lnTo>
                  <a:lnTo>
                    <a:pt x="25" y="63"/>
                  </a:lnTo>
                  <a:lnTo>
                    <a:pt x="37" y="49"/>
                  </a:lnTo>
                  <a:lnTo>
                    <a:pt x="51" y="34"/>
                  </a:lnTo>
                  <a:lnTo>
                    <a:pt x="68" y="23"/>
                  </a:lnTo>
                  <a:lnTo>
                    <a:pt x="82" y="12"/>
                  </a:lnTo>
                  <a:lnTo>
                    <a:pt x="102" y="6"/>
                  </a:lnTo>
                  <a:lnTo>
                    <a:pt x="122" y="0"/>
                  </a:lnTo>
                  <a:lnTo>
                    <a:pt x="142" y="0"/>
                  </a:lnTo>
                  <a:close/>
                  <a:moveTo>
                    <a:pt x="136" y="23"/>
                  </a:moveTo>
                  <a:lnTo>
                    <a:pt x="136" y="23"/>
                  </a:lnTo>
                  <a:lnTo>
                    <a:pt x="116" y="26"/>
                  </a:lnTo>
                  <a:lnTo>
                    <a:pt x="99" y="34"/>
                  </a:lnTo>
                  <a:lnTo>
                    <a:pt x="88" y="49"/>
                  </a:lnTo>
                  <a:lnTo>
                    <a:pt x="76" y="66"/>
                  </a:lnTo>
                  <a:lnTo>
                    <a:pt x="68" y="85"/>
                  </a:lnTo>
                  <a:lnTo>
                    <a:pt x="62" y="108"/>
                  </a:lnTo>
                  <a:lnTo>
                    <a:pt x="57" y="131"/>
                  </a:lnTo>
                  <a:lnTo>
                    <a:pt x="57" y="159"/>
                  </a:lnTo>
                  <a:lnTo>
                    <a:pt x="59" y="185"/>
                  </a:lnTo>
                  <a:lnTo>
                    <a:pt x="65" y="210"/>
                  </a:lnTo>
                  <a:lnTo>
                    <a:pt x="74" y="230"/>
                  </a:lnTo>
                  <a:lnTo>
                    <a:pt x="82" y="250"/>
                  </a:lnTo>
                  <a:lnTo>
                    <a:pt x="96" y="267"/>
                  </a:lnTo>
                  <a:lnTo>
                    <a:pt x="110" y="279"/>
                  </a:lnTo>
                  <a:lnTo>
                    <a:pt x="128" y="284"/>
                  </a:lnTo>
                  <a:lnTo>
                    <a:pt x="145" y="284"/>
                  </a:lnTo>
                  <a:lnTo>
                    <a:pt x="164" y="282"/>
                  </a:lnTo>
                  <a:lnTo>
                    <a:pt x="179" y="273"/>
                  </a:lnTo>
                  <a:lnTo>
                    <a:pt x="193" y="262"/>
                  </a:lnTo>
                  <a:lnTo>
                    <a:pt x="204" y="245"/>
                  </a:lnTo>
                  <a:lnTo>
                    <a:pt x="213" y="225"/>
                  </a:lnTo>
                  <a:lnTo>
                    <a:pt x="218" y="202"/>
                  </a:lnTo>
                  <a:lnTo>
                    <a:pt x="224" y="179"/>
                  </a:lnTo>
                  <a:lnTo>
                    <a:pt x="224" y="151"/>
                  </a:lnTo>
                  <a:lnTo>
                    <a:pt x="218" y="117"/>
                  </a:lnTo>
                  <a:lnTo>
                    <a:pt x="210" y="85"/>
                  </a:lnTo>
                  <a:lnTo>
                    <a:pt x="199" y="60"/>
                  </a:lnTo>
                  <a:lnTo>
                    <a:pt x="182" y="40"/>
                  </a:lnTo>
                  <a:lnTo>
                    <a:pt x="173" y="31"/>
                  </a:lnTo>
                  <a:lnTo>
                    <a:pt x="162" y="29"/>
                  </a:lnTo>
                  <a:lnTo>
                    <a:pt x="150" y="23"/>
                  </a:lnTo>
                  <a:lnTo>
                    <a:pt x="136" y="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1706"/>
            <p:cNvSpPr>
              <a:spLocks/>
            </p:cNvSpPr>
            <p:nvPr/>
          </p:nvSpPr>
          <p:spPr bwMode="auto">
            <a:xfrm>
              <a:off x="2493" y="3058"/>
              <a:ext cx="182" cy="362"/>
            </a:xfrm>
            <a:custGeom>
              <a:avLst/>
              <a:gdLst>
                <a:gd name="T0" fmla="*/ 86 w 182"/>
                <a:gd name="T1" fmla="*/ 0 h 361"/>
                <a:gd name="T2" fmla="*/ 86 w 182"/>
                <a:gd name="T3" fmla="*/ 60 h 361"/>
                <a:gd name="T4" fmla="*/ 174 w 182"/>
                <a:gd name="T5" fmla="*/ 60 h 361"/>
                <a:gd name="T6" fmla="*/ 151 w 182"/>
                <a:gd name="T7" fmla="*/ 85 h 361"/>
                <a:gd name="T8" fmla="*/ 83 w 182"/>
                <a:gd name="T9" fmla="*/ 85 h 361"/>
                <a:gd name="T10" fmla="*/ 83 w 182"/>
                <a:gd name="T11" fmla="*/ 272 h 361"/>
                <a:gd name="T12" fmla="*/ 83 w 182"/>
                <a:gd name="T13" fmla="*/ 272 h 361"/>
                <a:gd name="T14" fmla="*/ 83 w 182"/>
                <a:gd name="T15" fmla="*/ 289 h 361"/>
                <a:gd name="T16" fmla="*/ 86 w 182"/>
                <a:gd name="T17" fmla="*/ 301 h 361"/>
                <a:gd name="T18" fmla="*/ 91 w 182"/>
                <a:gd name="T19" fmla="*/ 312 h 361"/>
                <a:gd name="T20" fmla="*/ 97 w 182"/>
                <a:gd name="T21" fmla="*/ 323 h 361"/>
                <a:gd name="T22" fmla="*/ 105 w 182"/>
                <a:gd name="T23" fmla="*/ 329 h 361"/>
                <a:gd name="T24" fmla="*/ 117 w 182"/>
                <a:gd name="T25" fmla="*/ 335 h 361"/>
                <a:gd name="T26" fmla="*/ 128 w 182"/>
                <a:gd name="T27" fmla="*/ 338 h 361"/>
                <a:gd name="T28" fmla="*/ 142 w 182"/>
                <a:gd name="T29" fmla="*/ 340 h 361"/>
                <a:gd name="T30" fmla="*/ 142 w 182"/>
                <a:gd name="T31" fmla="*/ 340 h 361"/>
                <a:gd name="T32" fmla="*/ 157 w 182"/>
                <a:gd name="T33" fmla="*/ 338 h 361"/>
                <a:gd name="T34" fmla="*/ 165 w 182"/>
                <a:gd name="T35" fmla="*/ 335 h 361"/>
                <a:gd name="T36" fmla="*/ 165 w 182"/>
                <a:gd name="T37" fmla="*/ 335 h 361"/>
                <a:gd name="T38" fmla="*/ 182 w 182"/>
                <a:gd name="T39" fmla="*/ 323 h 361"/>
                <a:gd name="T40" fmla="*/ 182 w 182"/>
                <a:gd name="T41" fmla="*/ 323 h 361"/>
                <a:gd name="T42" fmla="*/ 182 w 182"/>
                <a:gd name="T43" fmla="*/ 329 h 361"/>
                <a:gd name="T44" fmla="*/ 179 w 182"/>
                <a:gd name="T45" fmla="*/ 338 h 361"/>
                <a:gd name="T46" fmla="*/ 162 w 182"/>
                <a:gd name="T47" fmla="*/ 352 h 361"/>
                <a:gd name="T48" fmla="*/ 162 w 182"/>
                <a:gd name="T49" fmla="*/ 352 h 361"/>
                <a:gd name="T50" fmla="*/ 154 w 182"/>
                <a:gd name="T51" fmla="*/ 357 h 361"/>
                <a:gd name="T52" fmla="*/ 142 w 182"/>
                <a:gd name="T53" fmla="*/ 363 h 361"/>
                <a:gd name="T54" fmla="*/ 131 w 182"/>
                <a:gd name="T55" fmla="*/ 366 h 361"/>
                <a:gd name="T56" fmla="*/ 117 w 182"/>
                <a:gd name="T57" fmla="*/ 366 h 361"/>
                <a:gd name="T58" fmla="*/ 117 w 182"/>
                <a:gd name="T59" fmla="*/ 366 h 361"/>
                <a:gd name="T60" fmla="*/ 100 w 182"/>
                <a:gd name="T61" fmla="*/ 366 h 361"/>
                <a:gd name="T62" fmla="*/ 83 w 182"/>
                <a:gd name="T63" fmla="*/ 360 h 361"/>
                <a:gd name="T64" fmla="*/ 66 w 182"/>
                <a:gd name="T65" fmla="*/ 352 h 361"/>
                <a:gd name="T66" fmla="*/ 54 w 182"/>
                <a:gd name="T67" fmla="*/ 340 h 361"/>
                <a:gd name="T68" fmla="*/ 54 w 182"/>
                <a:gd name="T69" fmla="*/ 340 h 361"/>
                <a:gd name="T70" fmla="*/ 43 w 182"/>
                <a:gd name="T71" fmla="*/ 329 h 361"/>
                <a:gd name="T72" fmla="*/ 34 w 182"/>
                <a:gd name="T73" fmla="*/ 312 h 361"/>
                <a:gd name="T74" fmla="*/ 29 w 182"/>
                <a:gd name="T75" fmla="*/ 295 h 361"/>
                <a:gd name="T76" fmla="*/ 29 w 182"/>
                <a:gd name="T77" fmla="*/ 272 h 361"/>
                <a:gd name="T78" fmla="*/ 29 w 182"/>
                <a:gd name="T79" fmla="*/ 85 h 361"/>
                <a:gd name="T80" fmla="*/ 0 w 182"/>
                <a:gd name="T81" fmla="*/ 85 h 361"/>
                <a:gd name="T82" fmla="*/ 86 w 182"/>
                <a:gd name="T83" fmla="*/ 0 h 361"/>
                <a:gd name="T84" fmla="*/ 86 w 182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82" h="361">
                  <a:moveTo>
                    <a:pt x="86" y="0"/>
                  </a:moveTo>
                  <a:lnTo>
                    <a:pt x="86" y="60"/>
                  </a:lnTo>
                  <a:lnTo>
                    <a:pt x="174" y="60"/>
                  </a:lnTo>
                  <a:lnTo>
                    <a:pt x="151" y="85"/>
                  </a:lnTo>
                  <a:lnTo>
                    <a:pt x="83" y="85"/>
                  </a:lnTo>
                  <a:lnTo>
                    <a:pt x="83" y="267"/>
                  </a:lnTo>
                  <a:lnTo>
                    <a:pt x="83" y="284"/>
                  </a:lnTo>
                  <a:lnTo>
                    <a:pt x="86" y="296"/>
                  </a:lnTo>
                  <a:lnTo>
                    <a:pt x="91" y="307"/>
                  </a:lnTo>
                  <a:lnTo>
                    <a:pt x="97" y="318"/>
                  </a:lnTo>
                  <a:lnTo>
                    <a:pt x="105" y="324"/>
                  </a:lnTo>
                  <a:lnTo>
                    <a:pt x="117" y="330"/>
                  </a:lnTo>
                  <a:lnTo>
                    <a:pt x="128" y="333"/>
                  </a:lnTo>
                  <a:lnTo>
                    <a:pt x="142" y="335"/>
                  </a:lnTo>
                  <a:lnTo>
                    <a:pt x="157" y="333"/>
                  </a:lnTo>
                  <a:lnTo>
                    <a:pt x="165" y="330"/>
                  </a:lnTo>
                  <a:lnTo>
                    <a:pt x="182" y="318"/>
                  </a:lnTo>
                  <a:lnTo>
                    <a:pt x="182" y="324"/>
                  </a:lnTo>
                  <a:lnTo>
                    <a:pt x="179" y="333"/>
                  </a:lnTo>
                  <a:lnTo>
                    <a:pt x="162" y="347"/>
                  </a:lnTo>
                  <a:lnTo>
                    <a:pt x="154" y="352"/>
                  </a:lnTo>
                  <a:lnTo>
                    <a:pt x="142" y="358"/>
                  </a:lnTo>
                  <a:lnTo>
                    <a:pt x="131" y="361"/>
                  </a:lnTo>
                  <a:lnTo>
                    <a:pt x="117" y="361"/>
                  </a:lnTo>
                  <a:lnTo>
                    <a:pt x="100" y="361"/>
                  </a:lnTo>
                  <a:lnTo>
                    <a:pt x="83" y="355"/>
                  </a:lnTo>
                  <a:lnTo>
                    <a:pt x="66" y="347"/>
                  </a:lnTo>
                  <a:lnTo>
                    <a:pt x="54" y="335"/>
                  </a:lnTo>
                  <a:lnTo>
                    <a:pt x="43" y="324"/>
                  </a:lnTo>
                  <a:lnTo>
                    <a:pt x="34" y="307"/>
                  </a:lnTo>
                  <a:lnTo>
                    <a:pt x="29" y="290"/>
                  </a:lnTo>
                  <a:lnTo>
                    <a:pt x="29" y="267"/>
                  </a:lnTo>
                  <a:lnTo>
                    <a:pt x="29" y="85"/>
                  </a:lnTo>
                  <a:lnTo>
                    <a:pt x="0" y="85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1707"/>
            <p:cNvSpPr>
              <a:spLocks/>
            </p:cNvSpPr>
            <p:nvPr/>
          </p:nvSpPr>
          <p:spPr bwMode="auto">
            <a:xfrm>
              <a:off x="2694" y="2971"/>
              <a:ext cx="290" cy="443"/>
            </a:xfrm>
            <a:custGeom>
              <a:avLst/>
              <a:gdLst>
                <a:gd name="T0" fmla="*/ 176 w 290"/>
                <a:gd name="T1" fmla="*/ 139 h 443"/>
                <a:gd name="T2" fmla="*/ 213 w 290"/>
                <a:gd name="T3" fmla="*/ 145 h 443"/>
                <a:gd name="T4" fmla="*/ 244 w 290"/>
                <a:gd name="T5" fmla="*/ 162 h 443"/>
                <a:gd name="T6" fmla="*/ 256 w 290"/>
                <a:gd name="T7" fmla="*/ 176 h 443"/>
                <a:gd name="T8" fmla="*/ 270 w 290"/>
                <a:gd name="T9" fmla="*/ 207 h 443"/>
                <a:gd name="T10" fmla="*/ 273 w 290"/>
                <a:gd name="T11" fmla="*/ 421 h 443"/>
                <a:gd name="T12" fmla="*/ 273 w 290"/>
                <a:gd name="T13" fmla="*/ 429 h 443"/>
                <a:gd name="T14" fmla="*/ 276 w 290"/>
                <a:gd name="T15" fmla="*/ 435 h 443"/>
                <a:gd name="T16" fmla="*/ 199 w 290"/>
                <a:gd name="T17" fmla="*/ 443 h 443"/>
                <a:gd name="T18" fmla="*/ 207 w 290"/>
                <a:gd name="T19" fmla="*/ 438 h 443"/>
                <a:gd name="T20" fmla="*/ 216 w 290"/>
                <a:gd name="T21" fmla="*/ 426 h 443"/>
                <a:gd name="T22" fmla="*/ 216 w 290"/>
                <a:gd name="T23" fmla="*/ 250 h 443"/>
                <a:gd name="T24" fmla="*/ 216 w 290"/>
                <a:gd name="T25" fmla="*/ 233 h 443"/>
                <a:gd name="T26" fmla="*/ 207 w 290"/>
                <a:gd name="T27" fmla="*/ 207 h 443"/>
                <a:gd name="T28" fmla="*/ 202 w 290"/>
                <a:gd name="T29" fmla="*/ 196 h 443"/>
                <a:gd name="T30" fmla="*/ 179 w 290"/>
                <a:gd name="T31" fmla="*/ 182 h 443"/>
                <a:gd name="T32" fmla="*/ 148 w 290"/>
                <a:gd name="T33" fmla="*/ 176 h 443"/>
                <a:gd name="T34" fmla="*/ 128 w 290"/>
                <a:gd name="T35" fmla="*/ 179 h 443"/>
                <a:gd name="T36" fmla="*/ 108 w 290"/>
                <a:gd name="T37" fmla="*/ 188 h 443"/>
                <a:gd name="T38" fmla="*/ 77 w 290"/>
                <a:gd name="T39" fmla="*/ 210 h 443"/>
                <a:gd name="T40" fmla="*/ 77 w 290"/>
                <a:gd name="T41" fmla="*/ 421 h 443"/>
                <a:gd name="T42" fmla="*/ 82 w 290"/>
                <a:gd name="T43" fmla="*/ 432 h 443"/>
                <a:gd name="T44" fmla="*/ 88 w 290"/>
                <a:gd name="T45" fmla="*/ 438 h 443"/>
                <a:gd name="T46" fmla="*/ 6 w 290"/>
                <a:gd name="T47" fmla="*/ 443 h 443"/>
                <a:gd name="T48" fmla="*/ 11 w 290"/>
                <a:gd name="T49" fmla="*/ 438 h 443"/>
                <a:gd name="T50" fmla="*/ 20 w 290"/>
                <a:gd name="T51" fmla="*/ 426 h 443"/>
                <a:gd name="T52" fmla="*/ 20 w 290"/>
                <a:gd name="T53" fmla="*/ 40 h 443"/>
                <a:gd name="T54" fmla="*/ 20 w 290"/>
                <a:gd name="T55" fmla="*/ 31 h 443"/>
                <a:gd name="T56" fmla="*/ 17 w 290"/>
                <a:gd name="T57" fmla="*/ 23 h 443"/>
                <a:gd name="T58" fmla="*/ 77 w 290"/>
                <a:gd name="T59" fmla="*/ 0 h 443"/>
                <a:gd name="T60" fmla="*/ 77 w 290"/>
                <a:gd name="T61" fmla="*/ 185 h 443"/>
                <a:gd name="T62" fmla="*/ 128 w 290"/>
                <a:gd name="T63" fmla="*/ 151 h 443"/>
                <a:gd name="T64" fmla="*/ 176 w 290"/>
                <a:gd name="T65" fmla="*/ 139 h 44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0" h="443">
                  <a:moveTo>
                    <a:pt x="176" y="139"/>
                  </a:moveTo>
                  <a:lnTo>
                    <a:pt x="176" y="139"/>
                  </a:lnTo>
                  <a:lnTo>
                    <a:pt x="193" y="139"/>
                  </a:lnTo>
                  <a:lnTo>
                    <a:pt x="213" y="145"/>
                  </a:lnTo>
                  <a:lnTo>
                    <a:pt x="230" y="153"/>
                  </a:lnTo>
                  <a:lnTo>
                    <a:pt x="244" y="162"/>
                  </a:lnTo>
                  <a:lnTo>
                    <a:pt x="256" y="176"/>
                  </a:lnTo>
                  <a:lnTo>
                    <a:pt x="264" y="190"/>
                  </a:lnTo>
                  <a:lnTo>
                    <a:pt x="270" y="207"/>
                  </a:lnTo>
                  <a:lnTo>
                    <a:pt x="273" y="227"/>
                  </a:lnTo>
                  <a:lnTo>
                    <a:pt x="273" y="421"/>
                  </a:lnTo>
                  <a:lnTo>
                    <a:pt x="273" y="429"/>
                  </a:lnTo>
                  <a:lnTo>
                    <a:pt x="276" y="435"/>
                  </a:lnTo>
                  <a:lnTo>
                    <a:pt x="290" y="443"/>
                  </a:lnTo>
                  <a:lnTo>
                    <a:pt x="199" y="443"/>
                  </a:lnTo>
                  <a:lnTo>
                    <a:pt x="207" y="438"/>
                  </a:lnTo>
                  <a:lnTo>
                    <a:pt x="213" y="432"/>
                  </a:lnTo>
                  <a:lnTo>
                    <a:pt x="216" y="426"/>
                  </a:lnTo>
                  <a:lnTo>
                    <a:pt x="216" y="421"/>
                  </a:lnTo>
                  <a:lnTo>
                    <a:pt x="216" y="250"/>
                  </a:lnTo>
                  <a:lnTo>
                    <a:pt x="216" y="233"/>
                  </a:lnTo>
                  <a:lnTo>
                    <a:pt x="213" y="219"/>
                  </a:lnTo>
                  <a:lnTo>
                    <a:pt x="207" y="207"/>
                  </a:lnTo>
                  <a:lnTo>
                    <a:pt x="202" y="196"/>
                  </a:lnTo>
                  <a:lnTo>
                    <a:pt x="190" y="188"/>
                  </a:lnTo>
                  <a:lnTo>
                    <a:pt x="179" y="182"/>
                  </a:lnTo>
                  <a:lnTo>
                    <a:pt x="165" y="179"/>
                  </a:lnTo>
                  <a:lnTo>
                    <a:pt x="148" y="176"/>
                  </a:lnTo>
                  <a:lnTo>
                    <a:pt x="128" y="179"/>
                  </a:lnTo>
                  <a:lnTo>
                    <a:pt x="108" y="188"/>
                  </a:lnTo>
                  <a:lnTo>
                    <a:pt x="91" y="196"/>
                  </a:lnTo>
                  <a:lnTo>
                    <a:pt x="77" y="210"/>
                  </a:lnTo>
                  <a:lnTo>
                    <a:pt x="77" y="421"/>
                  </a:lnTo>
                  <a:lnTo>
                    <a:pt x="80" y="426"/>
                  </a:lnTo>
                  <a:lnTo>
                    <a:pt x="82" y="432"/>
                  </a:lnTo>
                  <a:lnTo>
                    <a:pt x="88" y="438"/>
                  </a:lnTo>
                  <a:lnTo>
                    <a:pt x="97" y="443"/>
                  </a:lnTo>
                  <a:lnTo>
                    <a:pt x="6" y="443"/>
                  </a:lnTo>
                  <a:lnTo>
                    <a:pt x="11" y="438"/>
                  </a:lnTo>
                  <a:lnTo>
                    <a:pt x="17" y="432"/>
                  </a:lnTo>
                  <a:lnTo>
                    <a:pt x="20" y="426"/>
                  </a:lnTo>
                  <a:lnTo>
                    <a:pt x="20" y="421"/>
                  </a:lnTo>
                  <a:lnTo>
                    <a:pt x="20" y="40"/>
                  </a:lnTo>
                  <a:lnTo>
                    <a:pt x="20" y="31"/>
                  </a:lnTo>
                  <a:lnTo>
                    <a:pt x="17" y="23"/>
                  </a:lnTo>
                  <a:lnTo>
                    <a:pt x="0" y="14"/>
                  </a:lnTo>
                  <a:lnTo>
                    <a:pt x="77" y="0"/>
                  </a:lnTo>
                  <a:lnTo>
                    <a:pt x="77" y="185"/>
                  </a:lnTo>
                  <a:lnTo>
                    <a:pt x="102" y="165"/>
                  </a:lnTo>
                  <a:lnTo>
                    <a:pt x="128" y="151"/>
                  </a:lnTo>
                  <a:lnTo>
                    <a:pt x="153" y="142"/>
                  </a:lnTo>
                  <a:lnTo>
                    <a:pt x="176" y="13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1708"/>
            <p:cNvSpPr>
              <a:spLocks/>
            </p:cNvSpPr>
            <p:nvPr/>
          </p:nvSpPr>
          <p:spPr bwMode="auto">
            <a:xfrm>
              <a:off x="3275" y="3109"/>
              <a:ext cx="474" cy="305"/>
            </a:xfrm>
            <a:custGeom>
              <a:avLst/>
              <a:gdLst>
                <a:gd name="T0" fmla="*/ 359 w 475"/>
                <a:gd name="T1" fmla="*/ 0 h 304"/>
                <a:gd name="T2" fmla="*/ 393 w 475"/>
                <a:gd name="T3" fmla="*/ 6 h 304"/>
                <a:gd name="T4" fmla="*/ 424 w 475"/>
                <a:gd name="T5" fmla="*/ 23 h 304"/>
                <a:gd name="T6" fmla="*/ 439 w 475"/>
                <a:gd name="T7" fmla="*/ 37 h 304"/>
                <a:gd name="T8" fmla="*/ 453 w 475"/>
                <a:gd name="T9" fmla="*/ 68 h 304"/>
                <a:gd name="T10" fmla="*/ 453 w 475"/>
                <a:gd name="T11" fmla="*/ 287 h 304"/>
                <a:gd name="T12" fmla="*/ 456 w 475"/>
                <a:gd name="T13" fmla="*/ 292 h 304"/>
                <a:gd name="T14" fmla="*/ 458 w 475"/>
                <a:gd name="T15" fmla="*/ 298 h 304"/>
                <a:gd name="T16" fmla="*/ 382 w 475"/>
                <a:gd name="T17" fmla="*/ 309 h 304"/>
                <a:gd name="T18" fmla="*/ 387 w 475"/>
                <a:gd name="T19" fmla="*/ 304 h 304"/>
                <a:gd name="T20" fmla="*/ 399 w 475"/>
                <a:gd name="T21" fmla="*/ 292 h 304"/>
                <a:gd name="T22" fmla="*/ 399 w 475"/>
                <a:gd name="T23" fmla="*/ 108 h 304"/>
                <a:gd name="T24" fmla="*/ 399 w 475"/>
                <a:gd name="T25" fmla="*/ 91 h 304"/>
                <a:gd name="T26" fmla="*/ 390 w 475"/>
                <a:gd name="T27" fmla="*/ 66 h 304"/>
                <a:gd name="T28" fmla="*/ 382 w 475"/>
                <a:gd name="T29" fmla="*/ 57 h 304"/>
                <a:gd name="T30" fmla="*/ 362 w 475"/>
                <a:gd name="T31" fmla="*/ 43 h 304"/>
                <a:gd name="T32" fmla="*/ 331 w 475"/>
                <a:gd name="T33" fmla="*/ 37 h 304"/>
                <a:gd name="T34" fmla="*/ 311 w 475"/>
                <a:gd name="T35" fmla="*/ 40 h 304"/>
                <a:gd name="T36" fmla="*/ 277 w 475"/>
                <a:gd name="T37" fmla="*/ 60 h 304"/>
                <a:gd name="T38" fmla="*/ 262 w 475"/>
                <a:gd name="T39" fmla="*/ 77 h 304"/>
                <a:gd name="T40" fmla="*/ 262 w 475"/>
                <a:gd name="T41" fmla="*/ 287 h 304"/>
                <a:gd name="T42" fmla="*/ 265 w 475"/>
                <a:gd name="T43" fmla="*/ 292 h 304"/>
                <a:gd name="T44" fmla="*/ 268 w 475"/>
                <a:gd name="T45" fmla="*/ 298 h 304"/>
                <a:gd name="T46" fmla="*/ 194 w 475"/>
                <a:gd name="T47" fmla="*/ 309 h 304"/>
                <a:gd name="T48" fmla="*/ 202 w 475"/>
                <a:gd name="T49" fmla="*/ 304 h 304"/>
                <a:gd name="T50" fmla="*/ 211 w 475"/>
                <a:gd name="T51" fmla="*/ 292 h 304"/>
                <a:gd name="T52" fmla="*/ 211 w 475"/>
                <a:gd name="T53" fmla="*/ 105 h 304"/>
                <a:gd name="T54" fmla="*/ 211 w 475"/>
                <a:gd name="T55" fmla="*/ 88 h 304"/>
                <a:gd name="T56" fmla="*/ 202 w 475"/>
                <a:gd name="T57" fmla="*/ 63 h 304"/>
                <a:gd name="T58" fmla="*/ 185 w 475"/>
                <a:gd name="T59" fmla="*/ 46 h 304"/>
                <a:gd name="T60" fmla="*/ 160 w 475"/>
                <a:gd name="T61" fmla="*/ 37 h 304"/>
                <a:gd name="T62" fmla="*/ 145 w 475"/>
                <a:gd name="T63" fmla="*/ 37 h 304"/>
                <a:gd name="T64" fmla="*/ 108 w 475"/>
                <a:gd name="T65" fmla="*/ 46 h 304"/>
                <a:gd name="T66" fmla="*/ 80 w 475"/>
                <a:gd name="T67" fmla="*/ 68 h 304"/>
                <a:gd name="T68" fmla="*/ 80 w 475"/>
                <a:gd name="T69" fmla="*/ 287 h 304"/>
                <a:gd name="T70" fmla="*/ 83 w 475"/>
                <a:gd name="T71" fmla="*/ 298 h 304"/>
                <a:gd name="T72" fmla="*/ 97 w 475"/>
                <a:gd name="T73" fmla="*/ 309 h 304"/>
                <a:gd name="T74" fmla="*/ 6 w 475"/>
                <a:gd name="T75" fmla="*/ 309 h 304"/>
                <a:gd name="T76" fmla="*/ 20 w 475"/>
                <a:gd name="T77" fmla="*/ 298 h 304"/>
                <a:gd name="T78" fmla="*/ 23 w 475"/>
                <a:gd name="T79" fmla="*/ 287 h 304"/>
                <a:gd name="T80" fmla="*/ 23 w 475"/>
                <a:gd name="T81" fmla="*/ 40 h 304"/>
                <a:gd name="T82" fmla="*/ 18 w 475"/>
                <a:gd name="T83" fmla="*/ 23 h 304"/>
                <a:gd name="T84" fmla="*/ 9 w 475"/>
                <a:gd name="T85" fmla="*/ 17 h 304"/>
                <a:gd name="T86" fmla="*/ 80 w 475"/>
                <a:gd name="T87" fmla="*/ 0 h 304"/>
                <a:gd name="T88" fmla="*/ 80 w 475"/>
                <a:gd name="T89" fmla="*/ 43 h 304"/>
                <a:gd name="T90" fmla="*/ 123 w 475"/>
                <a:gd name="T91" fmla="*/ 14 h 304"/>
                <a:gd name="T92" fmla="*/ 134 w 475"/>
                <a:gd name="T93" fmla="*/ 9 h 304"/>
                <a:gd name="T94" fmla="*/ 160 w 475"/>
                <a:gd name="T95" fmla="*/ 0 h 304"/>
                <a:gd name="T96" fmla="*/ 174 w 475"/>
                <a:gd name="T97" fmla="*/ 0 h 304"/>
                <a:gd name="T98" fmla="*/ 202 w 475"/>
                <a:gd name="T99" fmla="*/ 3 h 304"/>
                <a:gd name="T100" fmla="*/ 228 w 475"/>
                <a:gd name="T101" fmla="*/ 14 h 304"/>
                <a:gd name="T102" fmla="*/ 237 w 475"/>
                <a:gd name="T103" fmla="*/ 23 h 304"/>
                <a:gd name="T104" fmla="*/ 251 w 475"/>
                <a:gd name="T105" fmla="*/ 43 h 304"/>
                <a:gd name="T106" fmla="*/ 257 w 475"/>
                <a:gd name="T107" fmla="*/ 57 h 304"/>
                <a:gd name="T108" fmla="*/ 302 w 475"/>
                <a:gd name="T109" fmla="*/ 17 h 304"/>
                <a:gd name="T110" fmla="*/ 316 w 475"/>
                <a:gd name="T111" fmla="*/ 9 h 304"/>
                <a:gd name="T112" fmla="*/ 345 w 475"/>
                <a:gd name="T113" fmla="*/ 0 h 304"/>
                <a:gd name="T114" fmla="*/ 359 w 475"/>
                <a:gd name="T115" fmla="*/ 0 h 30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75" h="304">
                  <a:moveTo>
                    <a:pt x="364" y="0"/>
                  </a:moveTo>
                  <a:lnTo>
                    <a:pt x="364" y="0"/>
                  </a:lnTo>
                  <a:lnTo>
                    <a:pt x="381" y="0"/>
                  </a:lnTo>
                  <a:lnTo>
                    <a:pt x="398" y="6"/>
                  </a:lnTo>
                  <a:lnTo>
                    <a:pt x="415" y="14"/>
                  </a:lnTo>
                  <a:lnTo>
                    <a:pt x="429" y="23"/>
                  </a:lnTo>
                  <a:lnTo>
                    <a:pt x="444" y="37"/>
                  </a:lnTo>
                  <a:lnTo>
                    <a:pt x="452" y="51"/>
                  </a:lnTo>
                  <a:lnTo>
                    <a:pt x="458" y="68"/>
                  </a:lnTo>
                  <a:lnTo>
                    <a:pt x="458" y="88"/>
                  </a:lnTo>
                  <a:lnTo>
                    <a:pt x="458" y="282"/>
                  </a:lnTo>
                  <a:lnTo>
                    <a:pt x="461" y="287"/>
                  </a:lnTo>
                  <a:lnTo>
                    <a:pt x="463" y="293"/>
                  </a:lnTo>
                  <a:lnTo>
                    <a:pt x="475" y="304"/>
                  </a:lnTo>
                  <a:lnTo>
                    <a:pt x="387" y="304"/>
                  </a:lnTo>
                  <a:lnTo>
                    <a:pt x="392" y="299"/>
                  </a:lnTo>
                  <a:lnTo>
                    <a:pt x="398" y="293"/>
                  </a:lnTo>
                  <a:lnTo>
                    <a:pt x="404" y="287"/>
                  </a:lnTo>
                  <a:lnTo>
                    <a:pt x="404" y="282"/>
                  </a:lnTo>
                  <a:lnTo>
                    <a:pt x="404" y="108"/>
                  </a:lnTo>
                  <a:lnTo>
                    <a:pt x="404" y="91"/>
                  </a:lnTo>
                  <a:lnTo>
                    <a:pt x="401" y="80"/>
                  </a:lnTo>
                  <a:lnTo>
                    <a:pt x="395" y="66"/>
                  </a:lnTo>
                  <a:lnTo>
                    <a:pt x="387" y="57"/>
                  </a:lnTo>
                  <a:lnTo>
                    <a:pt x="378" y="49"/>
                  </a:lnTo>
                  <a:lnTo>
                    <a:pt x="367" y="43"/>
                  </a:lnTo>
                  <a:lnTo>
                    <a:pt x="353" y="37"/>
                  </a:lnTo>
                  <a:lnTo>
                    <a:pt x="336" y="37"/>
                  </a:lnTo>
                  <a:lnTo>
                    <a:pt x="316" y="40"/>
                  </a:lnTo>
                  <a:lnTo>
                    <a:pt x="299" y="46"/>
                  </a:lnTo>
                  <a:lnTo>
                    <a:pt x="282" y="60"/>
                  </a:lnTo>
                  <a:lnTo>
                    <a:pt x="267" y="77"/>
                  </a:lnTo>
                  <a:lnTo>
                    <a:pt x="267" y="85"/>
                  </a:lnTo>
                  <a:lnTo>
                    <a:pt x="267" y="282"/>
                  </a:lnTo>
                  <a:lnTo>
                    <a:pt x="270" y="287"/>
                  </a:lnTo>
                  <a:lnTo>
                    <a:pt x="273" y="293"/>
                  </a:lnTo>
                  <a:lnTo>
                    <a:pt x="285" y="304"/>
                  </a:lnTo>
                  <a:lnTo>
                    <a:pt x="194" y="304"/>
                  </a:lnTo>
                  <a:lnTo>
                    <a:pt x="202" y="299"/>
                  </a:lnTo>
                  <a:lnTo>
                    <a:pt x="208" y="293"/>
                  </a:lnTo>
                  <a:lnTo>
                    <a:pt x="211" y="287"/>
                  </a:lnTo>
                  <a:lnTo>
                    <a:pt x="211" y="282"/>
                  </a:lnTo>
                  <a:lnTo>
                    <a:pt x="211" y="105"/>
                  </a:lnTo>
                  <a:lnTo>
                    <a:pt x="211" y="88"/>
                  </a:lnTo>
                  <a:lnTo>
                    <a:pt x="208" y="74"/>
                  </a:lnTo>
                  <a:lnTo>
                    <a:pt x="202" y="63"/>
                  </a:lnTo>
                  <a:lnTo>
                    <a:pt x="194" y="54"/>
                  </a:lnTo>
                  <a:lnTo>
                    <a:pt x="185" y="46"/>
                  </a:lnTo>
                  <a:lnTo>
                    <a:pt x="174" y="40"/>
                  </a:lnTo>
                  <a:lnTo>
                    <a:pt x="160" y="37"/>
                  </a:lnTo>
                  <a:lnTo>
                    <a:pt x="145" y="37"/>
                  </a:lnTo>
                  <a:lnTo>
                    <a:pt x="125" y="40"/>
                  </a:lnTo>
                  <a:lnTo>
                    <a:pt x="108" y="46"/>
                  </a:lnTo>
                  <a:lnTo>
                    <a:pt x="94" y="54"/>
                  </a:lnTo>
                  <a:lnTo>
                    <a:pt x="80" y="68"/>
                  </a:lnTo>
                  <a:lnTo>
                    <a:pt x="80" y="282"/>
                  </a:lnTo>
                  <a:lnTo>
                    <a:pt x="80" y="287"/>
                  </a:lnTo>
                  <a:lnTo>
                    <a:pt x="83" y="293"/>
                  </a:lnTo>
                  <a:lnTo>
                    <a:pt x="97" y="304"/>
                  </a:lnTo>
                  <a:lnTo>
                    <a:pt x="6" y="304"/>
                  </a:lnTo>
                  <a:lnTo>
                    <a:pt x="15" y="299"/>
                  </a:lnTo>
                  <a:lnTo>
                    <a:pt x="20" y="293"/>
                  </a:lnTo>
                  <a:lnTo>
                    <a:pt x="23" y="287"/>
                  </a:lnTo>
                  <a:lnTo>
                    <a:pt x="23" y="282"/>
                  </a:lnTo>
                  <a:lnTo>
                    <a:pt x="23" y="40"/>
                  </a:lnTo>
                  <a:lnTo>
                    <a:pt x="23" y="31"/>
                  </a:lnTo>
                  <a:lnTo>
                    <a:pt x="18" y="23"/>
                  </a:lnTo>
                  <a:lnTo>
                    <a:pt x="9" y="17"/>
                  </a:lnTo>
                  <a:lnTo>
                    <a:pt x="0" y="14"/>
                  </a:lnTo>
                  <a:lnTo>
                    <a:pt x="80" y="0"/>
                  </a:lnTo>
                  <a:lnTo>
                    <a:pt x="80" y="43"/>
                  </a:lnTo>
                  <a:lnTo>
                    <a:pt x="100" y="29"/>
                  </a:lnTo>
                  <a:lnTo>
                    <a:pt x="123" y="14"/>
                  </a:lnTo>
                  <a:lnTo>
                    <a:pt x="134" y="9"/>
                  </a:lnTo>
                  <a:lnTo>
                    <a:pt x="145" y="3"/>
                  </a:lnTo>
                  <a:lnTo>
                    <a:pt x="160" y="0"/>
                  </a:lnTo>
                  <a:lnTo>
                    <a:pt x="174" y="0"/>
                  </a:lnTo>
                  <a:lnTo>
                    <a:pt x="188" y="0"/>
                  </a:lnTo>
                  <a:lnTo>
                    <a:pt x="202" y="3"/>
                  </a:lnTo>
                  <a:lnTo>
                    <a:pt x="213" y="9"/>
                  </a:lnTo>
                  <a:lnTo>
                    <a:pt x="228" y="14"/>
                  </a:lnTo>
                  <a:lnTo>
                    <a:pt x="239" y="23"/>
                  </a:lnTo>
                  <a:lnTo>
                    <a:pt x="248" y="31"/>
                  </a:lnTo>
                  <a:lnTo>
                    <a:pt x="256" y="43"/>
                  </a:lnTo>
                  <a:lnTo>
                    <a:pt x="262" y="57"/>
                  </a:lnTo>
                  <a:lnTo>
                    <a:pt x="282" y="34"/>
                  </a:lnTo>
                  <a:lnTo>
                    <a:pt x="307" y="17"/>
                  </a:lnTo>
                  <a:lnTo>
                    <a:pt x="321" y="9"/>
                  </a:lnTo>
                  <a:lnTo>
                    <a:pt x="336" y="3"/>
                  </a:lnTo>
                  <a:lnTo>
                    <a:pt x="350" y="0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709"/>
            <p:cNvSpPr>
              <a:spLocks/>
            </p:cNvSpPr>
            <p:nvPr/>
          </p:nvSpPr>
          <p:spPr bwMode="auto">
            <a:xfrm>
              <a:off x="4071" y="3058"/>
              <a:ext cx="184" cy="362"/>
            </a:xfrm>
            <a:custGeom>
              <a:avLst/>
              <a:gdLst>
                <a:gd name="T0" fmla="*/ 85 w 184"/>
                <a:gd name="T1" fmla="*/ 0 h 361"/>
                <a:gd name="T2" fmla="*/ 85 w 184"/>
                <a:gd name="T3" fmla="*/ 60 h 361"/>
                <a:gd name="T4" fmla="*/ 173 w 184"/>
                <a:gd name="T5" fmla="*/ 60 h 361"/>
                <a:gd name="T6" fmla="*/ 150 w 184"/>
                <a:gd name="T7" fmla="*/ 85 h 361"/>
                <a:gd name="T8" fmla="*/ 82 w 184"/>
                <a:gd name="T9" fmla="*/ 85 h 361"/>
                <a:gd name="T10" fmla="*/ 82 w 184"/>
                <a:gd name="T11" fmla="*/ 272 h 361"/>
                <a:gd name="T12" fmla="*/ 82 w 184"/>
                <a:gd name="T13" fmla="*/ 272 h 361"/>
                <a:gd name="T14" fmla="*/ 85 w 184"/>
                <a:gd name="T15" fmla="*/ 289 h 361"/>
                <a:gd name="T16" fmla="*/ 88 w 184"/>
                <a:gd name="T17" fmla="*/ 301 h 361"/>
                <a:gd name="T18" fmla="*/ 91 w 184"/>
                <a:gd name="T19" fmla="*/ 312 h 361"/>
                <a:gd name="T20" fmla="*/ 99 w 184"/>
                <a:gd name="T21" fmla="*/ 323 h 361"/>
                <a:gd name="T22" fmla="*/ 105 w 184"/>
                <a:gd name="T23" fmla="*/ 329 h 361"/>
                <a:gd name="T24" fmla="*/ 116 w 184"/>
                <a:gd name="T25" fmla="*/ 335 h 361"/>
                <a:gd name="T26" fmla="*/ 128 w 184"/>
                <a:gd name="T27" fmla="*/ 338 h 361"/>
                <a:gd name="T28" fmla="*/ 142 w 184"/>
                <a:gd name="T29" fmla="*/ 340 h 361"/>
                <a:gd name="T30" fmla="*/ 142 w 184"/>
                <a:gd name="T31" fmla="*/ 340 h 361"/>
                <a:gd name="T32" fmla="*/ 156 w 184"/>
                <a:gd name="T33" fmla="*/ 338 h 361"/>
                <a:gd name="T34" fmla="*/ 165 w 184"/>
                <a:gd name="T35" fmla="*/ 335 h 361"/>
                <a:gd name="T36" fmla="*/ 165 w 184"/>
                <a:gd name="T37" fmla="*/ 335 h 361"/>
                <a:gd name="T38" fmla="*/ 184 w 184"/>
                <a:gd name="T39" fmla="*/ 323 h 361"/>
                <a:gd name="T40" fmla="*/ 184 w 184"/>
                <a:gd name="T41" fmla="*/ 323 h 361"/>
                <a:gd name="T42" fmla="*/ 182 w 184"/>
                <a:gd name="T43" fmla="*/ 329 h 361"/>
                <a:gd name="T44" fmla="*/ 179 w 184"/>
                <a:gd name="T45" fmla="*/ 338 h 361"/>
                <a:gd name="T46" fmla="*/ 162 w 184"/>
                <a:gd name="T47" fmla="*/ 352 h 361"/>
                <a:gd name="T48" fmla="*/ 162 w 184"/>
                <a:gd name="T49" fmla="*/ 352 h 361"/>
                <a:gd name="T50" fmla="*/ 153 w 184"/>
                <a:gd name="T51" fmla="*/ 357 h 361"/>
                <a:gd name="T52" fmla="*/ 142 w 184"/>
                <a:gd name="T53" fmla="*/ 363 h 361"/>
                <a:gd name="T54" fmla="*/ 130 w 184"/>
                <a:gd name="T55" fmla="*/ 366 h 361"/>
                <a:gd name="T56" fmla="*/ 119 w 184"/>
                <a:gd name="T57" fmla="*/ 366 h 361"/>
                <a:gd name="T58" fmla="*/ 119 w 184"/>
                <a:gd name="T59" fmla="*/ 366 h 361"/>
                <a:gd name="T60" fmla="*/ 99 w 184"/>
                <a:gd name="T61" fmla="*/ 366 h 361"/>
                <a:gd name="T62" fmla="*/ 82 w 184"/>
                <a:gd name="T63" fmla="*/ 360 h 361"/>
                <a:gd name="T64" fmla="*/ 65 w 184"/>
                <a:gd name="T65" fmla="*/ 352 h 361"/>
                <a:gd name="T66" fmla="*/ 54 w 184"/>
                <a:gd name="T67" fmla="*/ 340 h 361"/>
                <a:gd name="T68" fmla="*/ 54 w 184"/>
                <a:gd name="T69" fmla="*/ 340 h 361"/>
                <a:gd name="T70" fmla="*/ 42 w 184"/>
                <a:gd name="T71" fmla="*/ 329 h 361"/>
                <a:gd name="T72" fmla="*/ 34 w 184"/>
                <a:gd name="T73" fmla="*/ 312 h 361"/>
                <a:gd name="T74" fmla="*/ 31 w 184"/>
                <a:gd name="T75" fmla="*/ 295 h 361"/>
                <a:gd name="T76" fmla="*/ 28 w 184"/>
                <a:gd name="T77" fmla="*/ 272 h 361"/>
                <a:gd name="T78" fmla="*/ 28 w 184"/>
                <a:gd name="T79" fmla="*/ 85 h 361"/>
                <a:gd name="T80" fmla="*/ 0 w 184"/>
                <a:gd name="T81" fmla="*/ 85 h 361"/>
                <a:gd name="T82" fmla="*/ 85 w 184"/>
                <a:gd name="T83" fmla="*/ 0 h 361"/>
                <a:gd name="T84" fmla="*/ 85 w 18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84" h="361">
                  <a:moveTo>
                    <a:pt x="85" y="0"/>
                  </a:moveTo>
                  <a:lnTo>
                    <a:pt x="85" y="60"/>
                  </a:lnTo>
                  <a:lnTo>
                    <a:pt x="173" y="60"/>
                  </a:lnTo>
                  <a:lnTo>
                    <a:pt x="150" y="85"/>
                  </a:lnTo>
                  <a:lnTo>
                    <a:pt x="82" y="85"/>
                  </a:lnTo>
                  <a:lnTo>
                    <a:pt x="82" y="267"/>
                  </a:lnTo>
                  <a:lnTo>
                    <a:pt x="85" y="284"/>
                  </a:lnTo>
                  <a:lnTo>
                    <a:pt x="88" y="296"/>
                  </a:lnTo>
                  <a:lnTo>
                    <a:pt x="91" y="307"/>
                  </a:lnTo>
                  <a:lnTo>
                    <a:pt x="99" y="318"/>
                  </a:lnTo>
                  <a:lnTo>
                    <a:pt x="105" y="324"/>
                  </a:lnTo>
                  <a:lnTo>
                    <a:pt x="116" y="330"/>
                  </a:lnTo>
                  <a:lnTo>
                    <a:pt x="128" y="333"/>
                  </a:lnTo>
                  <a:lnTo>
                    <a:pt x="142" y="335"/>
                  </a:lnTo>
                  <a:lnTo>
                    <a:pt x="156" y="333"/>
                  </a:lnTo>
                  <a:lnTo>
                    <a:pt x="165" y="330"/>
                  </a:lnTo>
                  <a:lnTo>
                    <a:pt x="184" y="318"/>
                  </a:lnTo>
                  <a:lnTo>
                    <a:pt x="182" y="324"/>
                  </a:lnTo>
                  <a:lnTo>
                    <a:pt x="179" y="333"/>
                  </a:lnTo>
                  <a:lnTo>
                    <a:pt x="162" y="347"/>
                  </a:lnTo>
                  <a:lnTo>
                    <a:pt x="153" y="352"/>
                  </a:lnTo>
                  <a:lnTo>
                    <a:pt x="142" y="358"/>
                  </a:lnTo>
                  <a:lnTo>
                    <a:pt x="130" y="361"/>
                  </a:lnTo>
                  <a:lnTo>
                    <a:pt x="119" y="361"/>
                  </a:lnTo>
                  <a:lnTo>
                    <a:pt x="99" y="361"/>
                  </a:lnTo>
                  <a:lnTo>
                    <a:pt x="82" y="355"/>
                  </a:lnTo>
                  <a:lnTo>
                    <a:pt x="65" y="347"/>
                  </a:lnTo>
                  <a:lnTo>
                    <a:pt x="54" y="335"/>
                  </a:lnTo>
                  <a:lnTo>
                    <a:pt x="42" y="324"/>
                  </a:lnTo>
                  <a:lnTo>
                    <a:pt x="34" y="307"/>
                  </a:lnTo>
                  <a:lnTo>
                    <a:pt x="31" y="290"/>
                  </a:lnTo>
                  <a:lnTo>
                    <a:pt x="28" y="267"/>
                  </a:lnTo>
                  <a:lnTo>
                    <a:pt x="28" y="85"/>
                  </a:lnTo>
                  <a:lnTo>
                    <a:pt x="0" y="85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1710"/>
            <p:cNvSpPr>
              <a:spLocks noEditPoints="1"/>
            </p:cNvSpPr>
            <p:nvPr/>
          </p:nvSpPr>
          <p:spPr bwMode="auto">
            <a:xfrm>
              <a:off x="4253" y="3109"/>
              <a:ext cx="282" cy="311"/>
            </a:xfrm>
            <a:custGeom>
              <a:avLst/>
              <a:gdLst>
                <a:gd name="T0" fmla="*/ 139 w 284"/>
                <a:gd name="T1" fmla="*/ 0 h 310"/>
                <a:gd name="T2" fmla="*/ 179 w 284"/>
                <a:gd name="T3" fmla="*/ 6 h 310"/>
                <a:gd name="T4" fmla="*/ 212 w 284"/>
                <a:gd name="T5" fmla="*/ 23 h 310"/>
                <a:gd name="T6" fmla="*/ 225 w 284"/>
                <a:gd name="T7" fmla="*/ 34 h 310"/>
                <a:gd name="T8" fmla="*/ 251 w 284"/>
                <a:gd name="T9" fmla="*/ 63 h 310"/>
                <a:gd name="T10" fmla="*/ 259 w 284"/>
                <a:gd name="T11" fmla="*/ 80 h 310"/>
                <a:gd name="T12" fmla="*/ 271 w 284"/>
                <a:gd name="T13" fmla="*/ 117 h 310"/>
                <a:gd name="T14" fmla="*/ 274 w 284"/>
                <a:gd name="T15" fmla="*/ 161 h 310"/>
                <a:gd name="T16" fmla="*/ 274 w 284"/>
                <a:gd name="T17" fmla="*/ 179 h 310"/>
                <a:gd name="T18" fmla="*/ 262 w 284"/>
                <a:gd name="T19" fmla="*/ 215 h 310"/>
                <a:gd name="T20" fmla="*/ 257 w 284"/>
                <a:gd name="T21" fmla="*/ 235 h 310"/>
                <a:gd name="T22" fmla="*/ 234 w 284"/>
                <a:gd name="T23" fmla="*/ 267 h 310"/>
                <a:gd name="T24" fmla="*/ 209 w 284"/>
                <a:gd name="T25" fmla="*/ 295 h 310"/>
                <a:gd name="T26" fmla="*/ 193 w 284"/>
                <a:gd name="T27" fmla="*/ 304 h 310"/>
                <a:gd name="T28" fmla="*/ 156 w 284"/>
                <a:gd name="T29" fmla="*/ 315 h 310"/>
                <a:gd name="T30" fmla="*/ 137 w 284"/>
                <a:gd name="T31" fmla="*/ 315 h 310"/>
                <a:gd name="T32" fmla="*/ 88 w 284"/>
                <a:gd name="T33" fmla="*/ 309 h 310"/>
                <a:gd name="T34" fmla="*/ 68 w 284"/>
                <a:gd name="T35" fmla="*/ 298 h 310"/>
                <a:gd name="T36" fmla="*/ 45 w 284"/>
                <a:gd name="T37" fmla="*/ 278 h 310"/>
                <a:gd name="T38" fmla="*/ 36 w 284"/>
                <a:gd name="T39" fmla="*/ 269 h 310"/>
                <a:gd name="T40" fmla="*/ 11 w 284"/>
                <a:gd name="T41" fmla="*/ 218 h 310"/>
                <a:gd name="T42" fmla="*/ 0 w 284"/>
                <a:gd name="T43" fmla="*/ 161 h 310"/>
                <a:gd name="T44" fmla="*/ 2 w 284"/>
                <a:gd name="T45" fmla="*/ 137 h 310"/>
                <a:gd name="T46" fmla="*/ 11 w 284"/>
                <a:gd name="T47" fmla="*/ 100 h 310"/>
                <a:gd name="T48" fmla="*/ 19 w 284"/>
                <a:gd name="T49" fmla="*/ 80 h 310"/>
                <a:gd name="T50" fmla="*/ 39 w 284"/>
                <a:gd name="T51" fmla="*/ 49 h 310"/>
                <a:gd name="T52" fmla="*/ 68 w 284"/>
                <a:gd name="T53" fmla="*/ 23 h 310"/>
                <a:gd name="T54" fmla="*/ 80 w 284"/>
                <a:gd name="T55" fmla="*/ 12 h 310"/>
                <a:gd name="T56" fmla="*/ 117 w 284"/>
                <a:gd name="T57" fmla="*/ 0 h 310"/>
                <a:gd name="T58" fmla="*/ 139 w 284"/>
                <a:gd name="T59" fmla="*/ 0 h 310"/>
                <a:gd name="T60" fmla="*/ 134 w 284"/>
                <a:gd name="T61" fmla="*/ 23 h 310"/>
                <a:gd name="T62" fmla="*/ 97 w 284"/>
                <a:gd name="T63" fmla="*/ 34 h 310"/>
                <a:gd name="T64" fmla="*/ 71 w 284"/>
                <a:gd name="T65" fmla="*/ 66 h 310"/>
                <a:gd name="T66" fmla="*/ 68 w 284"/>
                <a:gd name="T67" fmla="*/ 85 h 310"/>
                <a:gd name="T68" fmla="*/ 59 w 284"/>
                <a:gd name="T69" fmla="*/ 131 h 310"/>
                <a:gd name="T70" fmla="*/ 59 w 284"/>
                <a:gd name="T71" fmla="*/ 164 h 310"/>
                <a:gd name="T72" fmla="*/ 68 w 284"/>
                <a:gd name="T73" fmla="*/ 215 h 310"/>
                <a:gd name="T74" fmla="*/ 80 w 284"/>
                <a:gd name="T75" fmla="*/ 255 h 310"/>
                <a:gd name="T76" fmla="*/ 91 w 284"/>
                <a:gd name="T77" fmla="*/ 272 h 310"/>
                <a:gd name="T78" fmla="*/ 122 w 284"/>
                <a:gd name="T79" fmla="*/ 289 h 310"/>
                <a:gd name="T80" fmla="*/ 142 w 284"/>
                <a:gd name="T81" fmla="*/ 289 h 310"/>
                <a:gd name="T82" fmla="*/ 176 w 284"/>
                <a:gd name="T83" fmla="*/ 278 h 310"/>
                <a:gd name="T84" fmla="*/ 202 w 284"/>
                <a:gd name="T85" fmla="*/ 250 h 310"/>
                <a:gd name="T86" fmla="*/ 209 w 284"/>
                <a:gd name="T87" fmla="*/ 230 h 310"/>
                <a:gd name="T88" fmla="*/ 214 w 284"/>
                <a:gd name="T89" fmla="*/ 184 h 310"/>
                <a:gd name="T90" fmla="*/ 214 w 284"/>
                <a:gd name="T91" fmla="*/ 151 h 310"/>
                <a:gd name="T92" fmla="*/ 208 w 284"/>
                <a:gd name="T93" fmla="*/ 85 h 310"/>
                <a:gd name="T94" fmla="*/ 196 w 284"/>
                <a:gd name="T95" fmla="*/ 60 h 310"/>
                <a:gd name="T96" fmla="*/ 179 w 284"/>
                <a:gd name="T97" fmla="*/ 40 h 310"/>
                <a:gd name="T98" fmla="*/ 159 w 284"/>
                <a:gd name="T99" fmla="*/ 29 h 310"/>
                <a:gd name="T100" fmla="*/ 134 w 284"/>
                <a:gd name="T101" fmla="*/ 23 h 3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84" h="310">
                  <a:moveTo>
                    <a:pt x="144" y="0"/>
                  </a:moveTo>
                  <a:lnTo>
                    <a:pt x="144" y="0"/>
                  </a:lnTo>
                  <a:lnTo>
                    <a:pt x="164" y="0"/>
                  </a:lnTo>
                  <a:lnTo>
                    <a:pt x="184" y="6"/>
                  </a:lnTo>
                  <a:lnTo>
                    <a:pt x="204" y="12"/>
                  </a:lnTo>
                  <a:lnTo>
                    <a:pt x="221" y="23"/>
                  </a:lnTo>
                  <a:lnTo>
                    <a:pt x="235" y="34"/>
                  </a:lnTo>
                  <a:lnTo>
                    <a:pt x="250" y="49"/>
                  </a:lnTo>
                  <a:lnTo>
                    <a:pt x="261" y="63"/>
                  </a:lnTo>
                  <a:lnTo>
                    <a:pt x="269" y="80"/>
                  </a:lnTo>
                  <a:lnTo>
                    <a:pt x="275" y="100"/>
                  </a:lnTo>
                  <a:lnTo>
                    <a:pt x="281" y="117"/>
                  </a:lnTo>
                  <a:lnTo>
                    <a:pt x="284" y="137"/>
                  </a:lnTo>
                  <a:lnTo>
                    <a:pt x="284" y="156"/>
                  </a:lnTo>
                  <a:lnTo>
                    <a:pt x="284" y="174"/>
                  </a:lnTo>
                  <a:lnTo>
                    <a:pt x="278" y="193"/>
                  </a:lnTo>
                  <a:lnTo>
                    <a:pt x="272" y="210"/>
                  </a:lnTo>
                  <a:lnTo>
                    <a:pt x="267" y="230"/>
                  </a:lnTo>
                  <a:lnTo>
                    <a:pt x="255" y="247"/>
                  </a:lnTo>
                  <a:lnTo>
                    <a:pt x="244" y="262"/>
                  </a:lnTo>
                  <a:lnTo>
                    <a:pt x="230" y="276"/>
                  </a:lnTo>
                  <a:lnTo>
                    <a:pt x="215" y="290"/>
                  </a:lnTo>
                  <a:lnTo>
                    <a:pt x="198" y="299"/>
                  </a:lnTo>
                  <a:lnTo>
                    <a:pt x="181" y="304"/>
                  </a:lnTo>
                  <a:lnTo>
                    <a:pt x="161" y="310"/>
                  </a:lnTo>
                  <a:lnTo>
                    <a:pt x="142" y="310"/>
                  </a:lnTo>
                  <a:lnTo>
                    <a:pt x="110" y="307"/>
                  </a:lnTo>
                  <a:lnTo>
                    <a:pt x="93" y="304"/>
                  </a:lnTo>
                  <a:lnTo>
                    <a:pt x="82" y="299"/>
                  </a:lnTo>
                  <a:lnTo>
                    <a:pt x="68" y="293"/>
                  </a:lnTo>
                  <a:lnTo>
                    <a:pt x="56" y="284"/>
                  </a:lnTo>
                  <a:lnTo>
                    <a:pt x="45" y="273"/>
                  </a:lnTo>
                  <a:lnTo>
                    <a:pt x="36" y="264"/>
                  </a:lnTo>
                  <a:lnTo>
                    <a:pt x="19" y="239"/>
                  </a:lnTo>
                  <a:lnTo>
                    <a:pt x="11" y="213"/>
                  </a:lnTo>
                  <a:lnTo>
                    <a:pt x="2" y="185"/>
                  </a:lnTo>
                  <a:lnTo>
                    <a:pt x="0" y="156"/>
                  </a:lnTo>
                  <a:lnTo>
                    <a:pt x="2" y="137"/>
                  </a:lnTo>
                  <a:lnTo>
                    <a:pt x="5" y="117"/>
                  </a:lnTo>
                  <a:lnTo>
                    <a:pt x="11" y="100"/>
                  </a:lnTo>
                  <a:lnTo>
                    <a:pt x="19" y="80"/>
                  </a:lnTo>
                  <a:lnTo>
                    <a:pt x="28" y="63"/>
                  </a:lnTo>
                  <a:lnTo>
                    <a:pt x="39" y="49"/>
                  </a:lnTo>
                  <a:lnTo>
                    <a:pt x="54" y="34"/>
                  </a:lnTo>
                  <a:lnTo>
                    <a:pt x="68" y="23"/>
                  </a:lnTo>
                  <a:lnTo>
                    <a:pt x="85" y="12"/>
                  </a:lnTo>
                  <a:lnTo>
                    <a:pt x="105" y="6"/>
                  </a:lnTo>
                  <a:lnTo>
                    <a:pt x="122" y="0"/>
                  </a:lnTo>
                  <a:lnTo>
                    <a:pt x="144" y="0"/>
                  </a:lnTo>
                  <a:close/>
                  <a:moveTo>
                    <a:pt x="139" y="23"/>
                  </a:moveTo>
                  <a:lnTo>
                    <a:pt x="139" y="23"/>
                  </a:lnTo>
                  <a:lnTo>
                    <a:pt x="119" y="26"/>
                  </a:lnTo>
                  <a:lnTo>
                    <a:pt x="102" y="34"/>
                  </a:lnTo>
                  <a:lnTo>
                    <a:pt x="88" y="49"/>
                  </a:lnTo>
                  <a:lnTo>
                    <a:pt x="76" y="66"/>
                  </a:lnTo>
                  <a:lnTo>
                    <a:pt x="68" y="85"/>
                  </a:lnTo>
                  <a:lnTo>
                    <a:pt x="62" y="108"/>
                  </a:lnTo>
                  <a:lnTo>
                    <a:pt x="59" y="131"/>
                  </a:lnTo>
                  <a:lnTo>
                    <a:pt x="59" y="159"/>
                  </a:lnTo>
                  <a:lnTo>
                    <a:pt x="62" y="185"/>
                  </a:lnTo>
                  <a:lnTo>
                    <a:pt x="68" y="210"/>
                  </a:lnTo>
                  <a:lnTo>
                    <a:pt x="73" y="230"/>
                  </a:lnTo>
                  <a:lnTo>
                    <a:pt x="85" y="250"/>
                  </a:lnTo>
                  <a:lnTo>
                    <a:pt x="96" y="267"/>
                  </a:lnTo>
                  <a:lnTo>
                    <a:pt x="113" y="279"/>
                  </a:lnTo>
                  <a:lnTo>
                    <a:pt x="127" y="284"/>
                  </a:lnTo>
                  <a:lnTo>
                    <a:pt x="147" y="284"/>
                  </a:lnTo>
                  <a:lnTo>
                    <a:pt x="164" y="282"/>
                  </a:lnTo>
                  <a:lnTo>
                    <a:pt x="181" y="273"/>
                  </a:lnTo>
                  <a:lnTo>
                    <a:pt x="196" y="262"/>
                  </a:lnTo>
                  <a:lnTo>
                    <a:pt x="207" y="245"/>
                  </a:lnTo>
                  <a:lnTo>
                    <a:pt x="215" y="225"/>
                  </a:lnTo>
                  <a:lnTo>
                    <a:pt x="221" y="202"/>
                  </a:lnTo>
                  <a:lnTo>
                    <a:pt x="224" y="179"/>
                  </a:lnTo>
                  <a:lnTo>
                    <a:pt x="224" y="151"/>
                  </a:lnTo>
                  <a:lnTo>
                    <a:pt x="221" y="117"/>
                  </a:lnTo>
                  <a:lnTo>
                    <a:pt x="213" y="85"/>
                  </a:lnTo>
                  <a:lnTo>
                    <a:pt x="201" y="60"/>
                  </a:lnTo>
                  <a:lnTo>
                    <a:pt x="184" y="40"/>
                  </a:lnTo>
                  <a:lnTo>
                    <a:pt x="176" y="31"/>
                  </a:lnTo>
                  <a:lnTo>
                    <a:pt x="164" y="29"/>
                  </a:lnTo>
                  <a:lnTo>
                    <a:pt x="150" y="23"/>
                  </a:lnTo>
                  <a:lnTo>
                    <a:pt x="139" y="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711"/>
            <p:cNvSpPr>
              <a:spLocks/>
            </p:cNvSpPr>
            <p:nvPr/>
          </p:nvSpPr>
          <p:spPr bwMode="auto">
            <a:xfrm>
              <a:off x="4547" y="3109"/>
              <a:ext cx="284" cy="305"/>
            </a:xfrm>
            <a:custGeom>
              <a:avLst/>
              <a:gdLst>
                <a:gd name="T0" fmla="*/ 170 w 284"/>
                <a:gd name="T1" fmla="*/ 0 h 304"/>
                <a:gd name="T2" fmla="*/ 219 w 284"/>
                <a:gd name="T3" fmla="*/ 12 h 304"/>
                <a:gd name="T4" fmla="*/ 239 w 284"/>
                <a:gd name="T5" fmla="*/ 23 h 304"/>
                <a:gd name="T6" fmla="*/ 253 w 284"/>
                <a:gd name="T7" fmla="*/ 43 h 304"/>
                <a:gd name="T8" fmla="*/ 264 w 284"/>
                <a:gd name="T9" fmla="*/ 63 h 304"/>
                <a:gd name="T10" fmla="*/ 267 w 284"/>
                <a:gd name="T11" fmla="*/ 88 h 304"/>
                <a:gd name="T12" fmla="*/ 267 w 284"/>
                <a:gd name="T13" fmla="*/ 287 h 304"/>
                <a:gd name="T14" fmla="*/ 270 w 284"/>
                <a:gd name="T15" fmla="*/ 298 h 304"/>
                <a:gd name="T16" fmla="*/ 284 w 284"/>
                <a:gd name="T17" fmla="*/ 309 h 304"/>
                <a:gd name="T18" fmla="*/ 196 w 284"/>
                <a:gd name="T19" fmla="*/ 309 h 304"/>
                <a:gd name="T20" fmla="*/ 207 w 284"/>
                <a:gd name="T21" fmla="*/ 298 h 304"/>
                <a:gd name="T22" fmla="*/ 213 w 284"/>
                <a:gd name="T23" fmla="*/ 287 h 304"/>
                <a:gd name="T24" fmla="*/ 213 w 284"/>
                <a:gd name="T25" fmla="*/ 111 h 304"/>
                <a:gd name="T26" fmla="*/ 207 w 284"/>
                <a:gd name="T27" fmla="*/ 80 h 304"/>
                <a:gd name="T28" fmla="*/ 196 w 284"/>
                <a:gd name="T29" fmla="*/ 57 h 304"/>
                <a:gd name="T30" fmla="*/ 173 w 284"/>
                <a:gd name="T31" fmla="*/ 43 h 304"/>
                <a:gd name="T32" fmla="*/ 145 w 284"/>
                <a:gd name="T33" fmla="*/ 37 h 304"/>
                <a:gd name="T34" fmla="*/ 125 w 284"/>
                <a:gd name="T35" fmla="*/ 40 h 304"/>
                <a:gd name="T36" fmla="*/ 108 w 284"/>
                <a:gd name="T37" fmla="*/ 49 h 304"/>
                <a:gd name="T38" fmla="*/ 79 w 284"/>
                <a:gd name="T39" fmla="*/ 71 h 304"/>
                <a:gd name="T40" fmla="*/ 79 w 284"/>
                <a:gd name="T41" fmla="*/ 287 h 304"/>
                <a:gd name="T42" fmla="*/ 82 w 284"/>
                <a:gd name="T43" fmla="*/ 298 h 304"/>
                <a:gd name="T44" fmla="*/ 97 w 284"/>
                <a:gd name="T45" fmla="*/ 309 h 304"/>
                <a:gd name="T46" fmla="*/ 6 w 284"/>
                <a:gd name="T47" fmla="*/ 309 h 304"/>
                <a:gd name="T48" fmla="*/ 17 w 284"/>
                <a:gd name="T49" fmla="*/ 298 h 304"/>
                <a:gd name="T50" fmla="*/ 23 w 284"/>
                <a:gd name="T51" fmla="*/ 287 h 304"/>
                <a:gd name="T52" fmla="*/ 23 w 284"/>
                <a:gd name="T53" fmla="*/ 40 h 304"/>
                <a:gd name="T54" fmla="*/ 17 w 284"/>
                <a:gd name="T55" fmla="*/ 26 h 304"/>
                <a:gd name="T56" fmla="*/ 0 w 284"/>
                <a:gd name="T57" fmla="*/ 14 h 304"/>
                <a:gd name="T58" fmla="*/ 79 w 284"/>
                <a:gd name="T59" fmla="*/ 46 h 304"/>
                <a:gd name="T60" fmla="*/ 97 w 284"/>
                <a:gd name="T61" fmla="*/ 29 h 304"/>
                <a:gd name="T62" fmla="*/ 119 w 284"/>
                <a:gd name="T63" fmla="*/ 14 h 304"/>
                <a:gd name="T64" fmla="*/ 145 w 284"/>
                <a:gd name="T65" fmla="*/ 3 h 304"/>
                <a:gd name="T66" fmla="*/ 170 w 284"/>
                <a:gd name="T67" fmla="*/ 0 h 30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84" h="304">
                  <a:moveTo>
                    <a:pt x="170" y="0"/>
                  </a:moveTo>
                  <a:lnTo>
                    <a:pt x="170" y="0"/>
                  </a:lnTo>
                  <a:lnTo>
                    <a:pt x="196" y="3"/>
                  </a:lnTo>
                  <a:lnTo>
                    <a:pt x="219" y="12"/>
                  </a:lnTo>
                  <a:lnTo>
                    <a:pt x="239" y="23"/>
                  </a:lnTo>
                  <a:lnTo>
                    <a:pt x="253" y="43"/>
                  </a:lnTo>
                  <a:lnTo>
                    <a:pt x="258" y="51"/>
                  </a:lnTo>
                  <a:lnTo>
                    <a:pt x="264" y="63"/>
                  </a:lnTo>
                  <a:lnTo>
                    <a:pt x="267" y="77"/>
                  </a:lnTo>
                  <a:lnTo>
                    <a:pt x="267" y="88"/>
                  </a:lnTo>
                  <a:lnTo>
                    <a:pt x="267" y="282"/>
                  </a:lnTo>
                  <a:lnTo>
                    <a:pt x="267" y="287"/>
                  </a:lnTo>
                  <a:lnTo>
                    <a:pt x="270" y="293"/>
                  </a:lnTo>
                  <a:lnTo>
                    <a:pt x="284" y="304"/>
                  </a:lnTo>
                  <a:lnTo>
                    <a:pt x="196" y="304"/>
                  </a:lnTo>
                  <a:lnTo>
                    <a:pt x="202" y="301"/>
                  </a:lnTo>
                  <a:lnTo>
                    <a:pt x="207" y="293"/>
                  </a:lnTo>
                  <a:lnTo>
                    <a:pt x="210" y="287"/>
                  </a:lnTo>
                  <a:lnTo>
                    <a:pt x="213" y="282"/>
                  </a:lnTo>
                  <a:lnTo>
                    <a:pt x="213" y="111"/>
                  </a:lnTo>
                  <a:lnTo>
                    <a:pt x="210" y="94"/>
                  </a:lnTo>
                  <a:lnTo>
                    <a:pt x="207" y="80"/>
                  </a:lnTo>
                  <a:lnTo>
                    <a:pt x="202" y="66"/>
                  </a:lnTo>
                  <a:lnTo>
                    <a:pt x="196" y="57"/>
                  </a:lnTo>
                  <a:lnTo>
                    <a:pt x="185" y="49"/>
                  </a:lnTo>
                  <a:lnTo>
                    <a:pt x="173" y="43"/>
                  </a:lnTo>
                  <a:lnTo>
                    <a:pt x="159" y="40"/>
                  </a:lnTo>
                  <a:lnTo>
                    <a:pt x="145" y="37"/>
                  </a:lnTo>
                  <a:lnTo>
                    <a:pt x="125" y="40"/>
                  </a:lnTo>
                  <a:lnTo>
                    <a:pt x="108" y="49"/>
                  </a:lnTo>
                  <a:lnTo>
                    <a:pt x="91" y="57"/>
                  </a:lnTo>
                  <a:lnTo>
                    <a:pt x="79" y="71"/>
                  </a:lnTo>
                  <a:lnTo>
                    <a:pt x="79" y="282"/>
                  </a:lnTo>
                  <a:lnTo>
                    <a:pt x="79" y="287"/>
                  </a:lnTo>
                  <a:lnTo>
                    <a:pt x="82" y="293"/>
                  </a:lnTo>
                  <a:lnTo>
                    <a:pt x="97" y="304"/>
                  </a:lnTo>
                  <a:lnTo>
                    <a:pt x="6" y="304"/>
                  </a:lnTo>
                  <a:lnTo>
                    <a:pt x="14" y="301"/>
                  </a:lnTo>
                  <a:lnTo>
                    <a:pt x="17" y="293"/>
                  </a:lnTo>
                  <a:lnTo>
                    <a:pt x="20" y="287"/>
                  </a:lnTo>
                  <a:lnTo>
                    <a:pt x="23" y="282"/>
                  </a:lnTo>
                  <a:lnTo>
                    <a:pt x="23" y="40"/>
                  </a:lnTo>
                  <a:lnTo>
                    <a:pt x="20" y="31"/>
                  </a:lnTo>
                  <a:lnTo>
                    <a:pt x="17" y="26"/>
                  </a:lnTo>
                  <a:lnTo>
                    <a:pt x="11" y="20"/>
                  </a:lnTo>
                  <a:lnTo>
                    <a:pt x="0" y="14"/>
                  </a:lnTo>
                  <a:lnTo>
                    <a:pt x="79" y="0"/>
                  </a:lnTo>
                  <a:lnTo>
                    <a:pt x="79" y="46"/>
                  </a:lnTo>
                  <a:lnTo>
                    <a:pt x="97" y="29"/>
                  </a:lnTo>
                  <a:lnTo>
                    <a:pt x="119" y="14"/>
                  </a:lnTo>
                  <a:lnTo>
                    <a:pt x="133" y="9"/>
                  </a:lnTo>
                  <a:lnTo>
                    <a:pt x="145" y="3"/>
                  </a:lnTo>
                  <a:lnTo>
                    <a:pt x="15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712"/>
            <p:cNvSpPr>
              <a:spLocks/>
            </p:cNvSpPr>
            <p:nvPr/>
          </p:nvSpPr>
          <p:spPr bwMode="auto">
            <a:xfrm>
              <a:off x="3764" y="3109"/>
              <a:ext cx="292" cy="453"/>
            </a:xfrm>
            <a:custGeom>
              <a:avLst/>
              <a:gdLst>
                <a:gd name="T0" fmla="*/ 276 w 293"/>
                <a:gd name="T1" fmla="*/ 85 h 452"/>
                <a:gd name="T2" fmla="*/ 245 w 293"/>
                <a:gd name="T3" fmla="*/ 37 h 452"/>
                <a:gd name="T4" fmla="*/ 225 w 293"/>
                <a:gd name="T5" fmla="*/ 20 h 452"/>
                <a:gd name="T6" fmla="*/ 205 w 293"/>
                <a:gd name="T7" fmla="*/ 9 h 452"/>
                <a:gd name="T8" fmla="*/ 160 w 293"/>
                <a:gd name="T9" fmla="*/ 0 h 452"/>
                <a:gd name="T10" fmla="*/ 139 w 293"/>
                <a:gd name="T11" fmla="*/ 3 h 452"/>
                <a:gd name="T12" fmla="*/ 114 w 293"/>
                <a:gd name="T13" fmla="*/ 12 h 452"/>
                <a:gd name="T14" fmla="*/ 77 w 293"/>
                <a:gd name="T15" fmla="*/ 40 h 452"/>
                <a:gd name="T16" fmla="*/ 0 w 293"/>
                <a:gd name="T17" fmla="*/ 17 h 452"/>
                <a:gd name="T18" fmla="*/ 9 w 293"/>
                <a:gd name="T19" fmla="*/ 20 h 452"/>
                <a:gd name="T20" fmla="*/ 20 w 293"/>
                <a:gd name="T21" fmla="*/ 34 h 452"/>
                <a:gd name="T22" fmla="*/ 23 w 293"/>
                <a:gd name="T23" fmla="*/ 431 h 452"/>
                <a:gd name="T24" fmla="*/ 20 w 293"/>
                <a:gd name="T25" fmla="*/ 440 h 452"/>
                <a:gd name="T26" fmla="*/ 11 w 293"/>
                <a:gd name="T27" fmla="*/ 454 h 452"/>
                <a:gd name="T28" fmla="*/ 94 w 293"/>
                <a:gd name="T29" fmla="*/ 457 h 452"/>
                <a:gd name="T30" fmla="*/ 88 w 293"/>
                <a:gd name="T31" fmla="*/ 454 h 452"/>
                <a:gd name="T32" fmla="*/ 80 w 293"/>
                <a:gd name="T33" fmla="*/ 440 h 452"/>
                <a:gd name="T34" fmla="*/ 77 w 293"/>
                <a:gd name="T35" fmla="*/ 68 h 452"/>
                <a:gd name="T36" fmla="*/ 91 w 293"/>
                <a:gd name="T37" fmla="*/ 54 h 452"/>
                <a:gd name="T38" fmla="*/ 105 w 293"/>
                <a:gd name="T39" fmla="*/ 46 h 452"/>
                <a:gd name="T40" fmla="*/ 142 w 293"/>
                <a:gd name="T41" fmla="*/ 34 h 452"/>
                <a:gd name="T42" fmla="*/ 154 w 293"/>
                <a:gd name="T43" fmla="*/ 37 h 452"/>
                <a:gd name="T44" fmla="*/ 185 w 293"/>
                <a:gd name="T45" fmla="*/ 51 h 452"/>
                <a:gd name="T46" fmla="*/ 200 w 293"/>
                <a:gd name="T47" fmla="*/ 63 h 452"/>
                <a:gd name="T48" fmla="*/ 219 w 293"/>
                <a:gd name="T49" fmla="*/ 100 h 452"/>
                <a:gd name="T50" fmla="*/ 225 w 293"/>
                <a:gd name="T51" fmla="*/ 156 h 452"/>
                <a:gd name="T52" fmla="*/ 225 w 293"/>
                <a:gd name="T53" fmla="*/ 185 h 452"/>
                <a:gd name="T54" fmla="*/ 211 w 293"/>
                <a:gd name="T55" fmla="*/ 238 h 452"/>
                <a:gd name="T56" fmla="*/ 200 w 293"/>
                <a:gd name="T57" fmla="*/ 255 h 452"/>
                <a:gd name="T58" fmla="*/ 171 w 293"/>
                <a:gd name="T59" fmla="*/ 281 h 452"/>
                <a:gd name="T60" fmla="*/ 136 w 293"/>
                <a:gd name="T61" fmla="*/ 289 h 452"/>
                <a:gd name="T62" fmla="*/ 122 w 293"/>
                <a:gd name="T63" fmla="*/ 289 h 452"/>
                <a:gd name="T64" fmla="*/ 99 w 293"/>
                <a:gd name="T65" fmla="*/ 281 h 452"/>
                <a:gd name="T66" fmla="*/ 102 w 293"/>
                <a:gd name="T67" fmla="*/ 309 h 452"/>
                <a:gd name="T68" fmla="*/ 122 w 293"/>
                <a:gd name="T69" fmla="*/ 315 h 452"/>
                <a:gd name="T70" fmla="*/ 145 w 293"/>
                <a:gd name="T71" fmla="*/ 315 h 452"/>
                <a:gd name="T72" fmla="*/ 185 w 293"/>
                <a:gd name="T73" fmla="*/ 309 h 452"/>
                <a:gd name="T74" fmla="*/ 214 w 293"/>
                <a:gd name="T75" fmla="*/ 295 h 452"/>
                <a:gd name="T76" fmla="*/ 236 w 293"/>
                <a:gd name="T77" fmla="*/ 278 h 452"/>
                <a:gd name="T78" fmla="*/ 248 w 293"/>
                <a:gd name="T79" fmla="*/ 267 h 452"/>
                <a:gd name="T80" fmla="*/ 276 w 293"/>
                <a:gd name="T81" fmla="*/ 210 h 452"/>
                <a:gd name="T82" fmla="*/ 288 w 293"/>
                <a:gd name="T83" fmla="*/ 154 h 452"/>
                <a:gd name="T84" fmla="*/ 285 w 293"/>
                <a:gd name="T85" fmla="*/ 117 h 452"/>
                <a:gd name="T86" fmla="*/ 276 w 293"/>
                <a:gd name="T87" fmla="*/ 85 h 45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93" h="452">
                  <a:moveTo>
                    <a:pt x="281" y="85"/>
                  </a:moveTo>
                  <a:lnTo>
                    <a:pt x="281" y="85"/>
                  </a:lnTo>
                  <a:lnTo>
                    <a:pt x="267" y="57"/>
                  </a:lnTo>
                  <a:lnTo>
                    <a:pt x="250" y="37"/>
                  </a:lnTo>
                  <a:lnTo>
                    <a:pt x="230" y="20"/>
                  </a:lnTo>
                  <a:lnTo>
                    <a:pt x="210" y="9"/>
                  </a:lnTo>
                  <a:lnTo>
                    <a:pt x="187" y="3"/>
                  </a:lnTo>
                  <a:lnTo>
                    <a:pt x="165" y="0"/>
                  </a:lnTo>
                  <a:lnTo>
                    <a:pt x="139" y="3"/>
                  </a:lnTo>
                  <a:lnTo>
                    <a:pt x="114" y="12"/>
                  </a:lnTo>
                  <a:lnTo>
                    <a:pt x="94" y="26"/>
                  </a:lnTo>
                  <a:lnTo>
                    <a:pt x="77" y="40"/>
                  </a:lnTo>
                  <a:lnTo>
                    <a:pt x="77" y="0"/>
                  </a:lnTo>
                  <a:lnTo>
                    <a:pt x="0" y="17"/>
                  </a:lnTo>
                  <a:lnTo>
                    <a:pt x="9" y="20"/>
                  </a:lnTo>
                  <a:lnTo>
                    <a:pt x="17" y="26"/>
                  </a:lnTo>
                  <a:lnTo>
                    <a:pt x="20" y="34"/>
                  </a:lnTo>
                  <a:lnTo>
                    <a:pt x="23" y="43"/>
                  </a:lnTo>
                  <a:lnTo>
                    <a:pt x="23" y="426"/>
                  </a:lnTo>
                  <a:lnTo>
                    <a:pt x="20" y="435"/>
                  </a:lnTo>
                  <a:lnTo>
                    <a:pt x="17" y="443"/>
                  </a:lnTo>
                  <a:lnTo>
                    <a:pt x="11" y="449"/>
                  </a:lnTo>
                  <a:lnTo>
                    <a:pt x="6" y="452"/>
                  </a:lnTo>
                  <a:lnTo>
                    <a:pt x="94" y="452"/>
                  </a:lnTo>
                  <a:lnTo>
                    <a:pt x="88" y="449"/>
                  </a:lnTo>
                  <a:lnTo>
                    <a:pt x="82" y="443"/>
                  </a:lnTo>
                  <a:lnTo>
                    <a:pt x="80" y="435"/>
                  </a:lnTo>
                  <a:lnTo>
                    <a:pt x="77" y="426"/>
                  </a:lnTo>
                  <a:lnTo>
                    <a:pt x="77" y="68"/>
                  </a:lnTo>
                  <a:lnTo>
                    <a:pt x="91" y="54"/>
                  </a:lnTo>
                  <a:lnTo>
                    <a:pt x="105" y="46"/>
                  </a:lnTo>
                  <a:lnTo>
                    <a:pt x="122" y="37"/>
                  </a:lnTo>
                  <a:lnTo>
                    <a:pt x="142" y="34"/>
                  </a:lnTo>
                  <a:lnTo>
                    <a:pt x="159" y="37"/>
                  </a:lnTo>
                  <a:lnTo>
                    <a:pt x="173" y="43"/>
                  </a:lnTo>
                  <a:lnTo>
                    <a:pt x="190" y="51"/>
                  </a:lnTo>
                  <a:lnTo>
                    <a:pt x="205" y="63"/>
                  </a:lnTo>
                  <a:lnTo>
                    <a:pt x="216" y="80"/>
                  </a:lnTo>
                  <a:lnTo>
                    <a:pt x="224" y="100"/>
                  </a:lnTo>
                  <a:lnTo>
                    <a:pt x="230" y="125"/>
                  </a:lnTo>
                  <a:lnTo>
                    <a:pt x="230" y="156"/>
                  </a:lnTo>
                  <a:lnTo>
                    <a:pt x="230" y="185"/>
                  </a:lnTo>
                  <a:lnTo>
                    <a:pt x="224" y="210"/>
                  </a:lnTo>
                  <a:lnTo>
                    <a:pt x="216" y="233"/>
                  </a:lnTo>
                  <a:lnTo>
                    <a:pt x="205" y="250"/>
                  </a:lnTo>
                  <a:lnTo>
                    <a:pt x="190" y="267"/>
                  </a:lnTo>
                  <a:lnTo>
                    <a:pt x="176" y="276"/>
                  </a:lnTo>
                  <a:lnTo>
                    <a:pt x="156" y="284"/>
                  </a:lnTo>
                  <a:lnTo>
                    <a:pt x="136" y="284"/>
                  </a:lnTo>
                  <a:lnTo>
                    <a:pt x="122" y="284"/>
                  </a:lnTo>
                  <a:lnTo>
                    <a:pt x="111" y="282"/>
                  </a:lnTo>
                  <a:lnTo>
                    <a:pt x="99" y="276"/>
                  </a:lnTo>
                  <a:lnTo>
                    <a:pt x="88" y="264"/>
                  </a:lnTo>
                  <a:lnTo>
                    <a:pt x="102" y="304"/>
                  </a:lnTo>
                  <a:lnTo>
                    <a:pt x="122" y="310"/>
                  </a:lnTo>
                  <a:lnTo>
                    <a:pt x="145" y="310"/>
                  </a:lnTo>
                  <a:lnTo>
                    <a:pt x="176" y="307"/>
                  </a:lnTo>
                  <a:lnTo>
                    <a:pt x="190" y="304"/>
                  </a:lnTo>
                  <a:lnTo>
                    <a:pt x="205" y="299"/>
                  </a:lnTo>
                  <a:lnTo>
                    <a:pt x="219" y="290"/>
                  </a:lnTo>
                  <a:lnTo>
                    <a:pt x="230" y="284"/>
                  </a:lnTo>
                  <a:lnTo>
                    <a:pt x="241" y="273"/>
                  </a:lnTo>
                  <a:lnTo>
                    <a:pt x="253" y="262"/>
                  </a:lnTo>
                  <a:lnTo>
                    <a:pt x="270" y="236"/>
                  </a:lnTo>
                  <a:lnTo>
                    <a:pt x="281" y="210"/>
                  </a:lnTo>
                  <a:lnTo>
                    <a:pt x="290" y="182"/>
                  </a:lnTo>
                  <a:lnTo>
                    <a:pt x="293" y="154"/>
                  </a:lnTo>
                  <a:lnTo>
                    <a:pt x="290" y="117"/>
                  </a:lnTo>
                  <a:lnTo>
                    <a:pt x="281" y="8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713"/>
            <p:cNvSpPr>
              <a:spLocks/>
            </p:cNvSpPr>
            <p:nvPr/>
          </p:nvSpPr>
          <p:spPr bwMode="auto">
            <a:xfrm>
              <a:off x="2192" y="3109"/>
              <a:ext cx="209" cy="311"/>
            </a:xfrm>
            <a:custGeom>
              <a:avLst/>
              <a:gdLst>
                <a:gd name="T0" fmla="*/ 187 w 208"/>
                <a:gd name="T1" fmla="*/ 269 h 310"/>
                <a:gd name="T2" fmla="*/ 187 w 208"/>
                <a:gd name="T3" fmla="*/ 269 h 310"/>
                <a:gd name="T4" fmla="*/ 170 w 208"/>
                <a:gd name="T5" fmla="*/ 275 h 310"/>
                <a:gd name="T6" fmla="*/ 150 w 208"/>
                <a:gd name="T7" fmla="*/ 278 h 310"/>
                <a:gd name="T8" fmla="*/ 150 w 208"/>
                <a:gd name="T9" fmla="*/ 278 h 310"/>
                <a:gd name="T10" fmla="*/ 136 w 208"/>
                <a:gd name="T11" fmla="*/ 278 h 310"/>
                <a:gd name="T12" fmla="*/ 125 w 208"/>
                <a:gd name="T13" fmla="*/ 272 h 310"/>
                <a:gd name="T14" fmla="*/ 113 w 208"/>
                <a:gd name="T15" fmla="*/ 267 h 310"/>
                <a:gd name="T16" fmla="*/ 100 w 208"/>
                <a:gd name="T17" fmla="*/ 255 h 310"/>
                <a:gd name="T18" fmla="*/ 100 w 208"/>
                <a:gd name="T19" fmla="*/ 255 h 310"/>
                <a:gd name="T20" fmla="*/ 91 w 208"/>
                <a:gd name="T21" fmla="*/ 244 h 310"/>
                <a:gd name="T22" fmla="*/ 83 w 208"/>
                <a:gd name="T23" fmla="*/ 230 h 310"/>
                <a:gd name="T24" fmla="*/ 80 w 208"/>
                <a:gd name="T25" fmla="*/ 213 h 310"/>
                <a:gd name="T26" fmla="*/ 80 w 208"/>
                <a:gd name="T27" fmla="*/ 196 h 310"/>
                <a:gd name="T28" fmla="*/ 80 w 208"/>
                <a:gd name="T29" fmla="*/ 0 h 310"/>
                <a:gd name="T30" fmla="*/ 0 w 208"/>
                <a:gd name="T31" fmla="*/ 14 h 310"/>
                <a:gd name="T32" fmla="*/ 0 w 208"/>
                <a:gd name="T33" fmla="*/ 14 h 310"/>
                <a:gd name="T34" fmla="*/ 12 w 208"/>
                <a:gd name="T35" fmla="*/ 20 h 310"/>
                <a:gd name="T36" fmla="*/ 17 w 208"/>
                <a:gd name="T37" fmla="*/ 26 h 310"/>
                <a:gd name="T38" fmla="*/ 23 w 208"/>
                <a:gd name="T39" fmla="*/ 31 h 310"/>
                <a:gd name="T40" fmla="*/ 23 w 208"/>
                <a:gd name="T41" fmla="*/ 40 h 310"/>
                <a:gd name="T42" fmla="*/ 23 w 208"/>
                <a:gd name="T43" fmla="*/ 196 h 310"/>
                <a:gd name="T44" fmla="*/ 23 w 208"/>
                <a:gd name="T45" fmla="*/ 196 h 310"/>
                <a:gd name="T46" fmla="*/ 26 w 208"/>
                <a:gd name="T47" fmla="*/ 224 h 310"/>
                <a:gd name="T48" fmla="*/ 32 w 208"/>
                <a:gd name="T49" fmla="*/ 250 h 310"/>
                <a:gd name="T50" fmla="*/ 40 w 208"/>
                <a:gd name="T51" fmla="*/ 269 h 310"/>
                <a:gd name="T52" fmla="*/ 54 w 208"/>
                <a:gd name="T53" fmla="*/ 287 h 310"/>
                <a:gd name="T54" fmla="*/ 54 w 208"/>
                <a:gd name="T55" fmla="*/ 287 h 310"/>
                <a:gd name="T56" fmla="*/ 71 w 208"/>
                <a:gd name="T57" fmla="*/ 301 h 310"/>
                <a:gd name="T58" fmla="*/ 85 w 208"/>
                <a:gd name="T59" fmla="*/ 309 h 310"/>
                <a:gd name="T60" fmla="*/ 103 w 208"/>
                <a:gd name="T61" fmla="*/ 315 h 310"/>
                <a:gd name="T62" fmla="*/ 127 w 208"/>
                <a:gd name="T63" fmla="*/ 315 h 310"/>
                <a:gd name="T64" fmla="*/ 127 w 208"/>
                <a:gd name="T65" fmla="*/ 315 h 310"/>
                <a:gd name="T66" fmla="*/ 147 w 208"/>
                <a:gd name="T67" fmla="*/ 315 h 310"/>
                <a:gd name="T68" fmla="*/ 167 w 208"/>
                <a:gd name="T69" fmla="*/ 309 h 310"/>
                <a:gd name="T70" fmla="*/ 184 w 208"/>
                <a:gd name="T71" fmla="*/ 301 h 310"/>
                <a:gd name="T72" fmla="*/ 201 w 208"/>
                <a:gd name="T73" fmla="*/ 287 h 310"/>
                <a:gd name="T74" fmla="*/ 213 w 208"/>
                <a:gd name="T75" fmla="*/ 250 h 310"/>
                <a:gd name="T76" fmla="*/ 213 w 208"/>
                <a:gd name="T77" fmla="*/ 250 h 310"/>
                <a:gd name="T78" fmla="*/ 201 w 208"/>
                <a:gd name="T79" fmla="*/ 261 h 310"/>
                <a:gd name="T80" fmla="*/ 187 w 208"/>
                <a:gd name="T81" fmla="*/ 269 h 310"/>
                <a:gd name="T82" fmla="*/ 187 w 208"/>
                <a:gd name="T83" fmla="*/ 269 h 31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08" h="310">
                  <a:moveTo>
                    <a:pt x="182" y="264"/>
                  </a:moveTo>
                  <a:lnTo>
                    <a:pt x="182" y="264"/>
                  </a:lnTo>
                  <a:lnTo>
                    <a:pt x="165" y="270"/>
                  </a:lnTo>
                  <a:lnTo>
                    <a:pt x="145" y="273"/>
                  </a:lnTo>
                  <a:lnTo>
                    <a:pt x="131" y="273"/>
                  </a:lnTo>
                  <a:lnTo>
                    <a:pt x="120" y="267"/>
                  </a:lnTo>
                  <a:lnTo>
                    <a:pt x="108" y="262"/>
                  </a:lnTo>
                  <a:lnTo>
                    <a:pt x="100" y="250"/>
                  </a:lnTo>
                  <a:lnTo>
                    <a:pt x="91" y="239"/>
                  </a:lnTo>
                  <a:lnTo>
                    <a:pt x="83" y="225"/>
                  </a:lnTo>
                  <a:lnTo>
                    <a:pt x="80" y="208"/>
                  </a:lnTo>
                  <a:lnTo>
                    <a:pt x="80" y="191"/>
                  </a:lnTo>
                  <a:lnTo>
                    <a:pt x="80" y="0"/>
                  </a:lnTo>
                  <a:lnTo>
                    <a:pt x="0" y="14"/>
                  </a:lnTo>
                  <a:lnTo>
                    <a:pt x="12" y="20"/>
                  </a:lnTo>
                  <a:lnTo>
                    <a:pt x="17" y="26"/>
                  </a:lnTo>
                  <a:lnTo>
                    <a:pt x="23" y="31"/>
                  </a:lnTo>
                  <a:lnTo>
                    <a:pt x="23" y="40"/>
                  </a:lnTo>
                  <a:lnTo>
                    <a:pt x="23" y="191"/>
                  </a:lnTo>
                  <a:lnTo>
                    <a:pt x="26" y="219"/>
                  </a:lnTo>
                  <a:lnTo>
                    <a:pt x="32" y="245"/>
                  </a:lnTo>
                  <a:lnTo>
                    <a:pt x="40" y="264"/>
                  </a:lnTo>
                  <a:lnTo>
                    <a:pt x="54" y="282"/>
                  </a:lnTo>
                  <a:lnTo>
                    <a:pt x="71" y="296"/>
                  </a:lnTo>
                  <a:lnTo>
                    <a:pt x="85" y="304"/>
                  </a:lnTo>
                  <a:lnTo>
                    <a:pt x="103" y="310"/>
                  </a:lnTo>
                  <a:lnTo>
                    <a:pt x="122" y="310"/>
                  </a:lnTo>
                  <a:lnTo>
                    <a:pt x="142" y="310"/>
                  </a:lnTo>
                  <a:lnTo>
                    <a:pt x="162" y="304"/>
                  </a:lnTo>
                  <a:lnTo>
                    <a:pt x="179" y="296"/>
                  </a:lnTo>
                  <a:lnTo>
                    <a:pt x="196" y="282"/>
                  </a:lnTo>
                  <a:lnTo>
                    <a:pt x="208" y="245"/>
                  </a:lnTo>
                  <a:lnTo>
                    <a:pt x="196" y="256"/>
                  </a:lnTo>
                  <a:lnTo>
                    <a:pt x="182" y="26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714"/>
            <p:cNvSpPr>
              <a:spLocks/>
            </p:cNvSpPr>
            <p:nvPr/>
          </p:nvSpPr>
          <p:spPr bwMode="auto">
            <a:xfrm>
              <a:off x="2383" y="3109"/>
              <a:ext cx="104" cy="311"/>
            </a:xfrm>
            <a:custGeom>
              <a:avLst/>
              <a:gdLst>
                <a:gd name="T0" fmla="*/ 74 w 105"/>
                <a:gd name="T1" fmla="*/ 258 h 310"/>
                <a:gd name="T2" fmla="*/ 74 w 105"/>
                <a:gd name="T3" fmla="*/ 0 h 310"/>
                <a:gd name="T4" fmla="*/ 0 w 105"/>
                <a:gd name="T5" fmla="*/ 14 h 310"/>
                <a:gd name="T6" fmla="*/ 0 w 105"/>
                <a:gd name="T7" fmla="*/ 14 h 310"/>
                <a:gd name="T8" fmla="*/ 11 w 105"/>
                <a:gd name="T9" fmla="*/ 17 h 310"/>
                <a:gd name="T10" fmla="*/ 17 w 105"/>
                <a:gd name="T11" fmla="*/ 23 h 310"/>
                <a:gd name="T12" fmla="*/ 17 w 105"/>
                <a:gd name="T13" fmla="*/ 23 h 310"/>
                <a:gd name="T14" fmla="*/ 22 w 105"/>
                <a:gd name="T15" fmla="*/ 31 h 310"/>
                <a:gd name="T16" fmla="*/ 22 w 105"/>
                <a:gd name="T17" fmla="*/ 40 h 310"/>
                <a:gd name="T18" fmla="*/ 22 w 105"/>
                <a:gd name="T19" fmla="*/ 244 h 310"/>
                <a:gd name="T20" fmla="*/ 25 w 105"/>
                <a:gd name="T21" fmla="*/ 269 h 310"/>
                <a:gd name="T22" fmla="*/ 25 w 105"/>
                <a:gd name="T23" fmla="*/ 269 h 310"/>
                <a:gd name="T24" fmla="*/ 25 w 105"/>
                <a:gd name="T25" fmla="*/ 269 h 310"/>
                <a:gd name="T26" fmla="*/ 25 w 105"/>
                <a:gd name="T27" fmla="*/ 269 h 310"/>
                <a:gd name="T28" fmla="*/ 25 w 105"/>
                <a:gd name="T29" fmla="*/ 287 h 310"/>
                <a:gd name="T30" fmla="*/ 31 w 105"/>
                <a:gd name="T31" fmla="*/ 298 h 310"/>
                <a:gd name="T32" fmla="*/ 31 w 105"/>
                <a:gd name="T33" fmla="*/ 298 h 310"/>
                <a:gd name="T34" fmla="*/ 37 w 105"/>
                <a:gd name="T35" fmla="*/ 306 h 310"/>
                <a:gd name="T36" fmla="*/ 48 w 105"/>
                <a:gd name="T37" fmla="*/ 315 h 310"/>
                <a:gd name="T38" fmla="*/ 100 w 105"/>
                <a:gd name="T39" fmla="*/ 295 h 310"/>
                <a:gd name="T40" fmla="*/ 100 w 105"/>
                <a:gd name="T41" fmla="*/ 295 h 310"/>
                <a:gd name="T42" fmla="*/ 88 w 105"/>
                <a:gd name="T43" fmla="*/ 292 h 310"/>
                <a:gd name="T44" fmla="*/ 80 w 105"/>
                <a:gd name="T45" fmla="*/ 284 h 310"/>
                <a:gd name="T46" fmla="*/ 74 w 105"/>
                <a:gd name="T47" fmla="*/ 272 h 310"/>
                <a:gd name="T48" fmla="*/ 74 w 105"/>
                <a:gd name="T49" fmla="*/ 258 h 310"/>
                <a:gd name="T50" fmla="*/ 74 w 105"/>
                <a:gd name="T51" fmla="*/ 258 h 31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5" h="310">
                  <a:moveTo>
                    <a:pt x="79" y="253"/>
                  </a:moveTo>
                  <a:lnTo>
                    <a:pt x="79" y="0"/>
                  </a:lnTo>
                  <a:lnTo>
                    <a:pt x="0" y="14"/>
                  </a:lnTo>
                  <a:lnTo>
                    <a:pt x="11" y="17"/>
                  </a:lnTo>
                  <a:lnTo>
                    <a:pt x="17" y="23"/>
                  </a:lnTo>
                  <a:lnTo>
                    <a:pt x="22" y="31"/>
                  </a:lnTo>
                  <a:lnTo>
                    <a:pt x="22" y="40"/>
                  </a:lnTo>
                  <a:lnTo>
                    <a:pt x="22" y="239"/>
                  </a:lnTo>
                  <a:lnTo>
                    <a:pt x="25" y="264"/>
                  </a:lnTo>
                  <a:lnTo>
                    <a:pt x="25" y="282"/>
                  </a:lnTo>
                  <a:lnTo>
                    <a:pt x="31" y="293"/>
                  </a:lnTo>
                  <a:lnTo>
                    <a:pt x="37" y="301"/>
                  </a:lnTo>
                  <a:lnTo>
                    <a:pt x="48" y="310"/>
                  </a:lnTo>
                  <a:lnTo>
                    <a:pt x="105" y="290"/>
                  </a:lnTo>
                  <a:lnTo>
                    <a:pt x="93" y="287"/>
                  </a:lnTo>
                  <a:lnTo>
                    <a:pt x="85" y="279"/>
                  </a:lnTo>
                  <a:lnTo>
                    <a:pt x="79" y="267"/>
                  </a:lnTo>
                  <a:lnTo>
                    <a:pt x="79" y="25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1715"/>
            <p:cNvSpPr>
              <a:spLocks/>
            </p:cNvSpPr>
            <p:nvPr/>
          </p:nvSpPr>
          <p:spPr bwMode="auto">
            <a:xfrm>
              <a:off x="3009" y="3109"/>
              <a:ext cx="250" cy="311"/>
            </a:xfrm>
            <a:custGeom>
              <a:avLst/>
              <a:gdLst>
                <a:gd name="T0" fmla="*/ 233 w 250"/>
                <a:gd name="T1" fmla="*/ 284 h 310"/>
                <a:gd name="T2" fmla="*/ 230 w 250"/>
                <a:gd name="T3" fmla="*/ 264 h 310"/>
                <a:gd name="T4" fmla="*/ 230 w 250"/>
                <a:gd name="T5" fmla="*/ 85 h 310"/>
                <a:gd name="T6" fmla="*/ 222 w 250"/>
                <a:gd name="T7" fmla="*/ 46 h 310"/>
                <a:gd name="T8" fmla="*/ 199 w 250"/>
                <a:gd name="T9" fmla="*/ 17 h 310"/>
                <a:gd name="T10" fmla="*/ 185 w 250"/>
                <a:gd name="T11" fmla="*/ 12 h 310"/>
                <a:gd name="T12" fmla="*/ 148 w 250"/>
                <a:gd name="T13" fmla="*/ 0 h 310"/>
                <a:gd name="T14" fmla="*/ 128 w 250"/>
                <a:gd name="T15" fmla="*/ 0 h 310"/>
                <a:gd name="T16" fmla="*/ 77 w 250"/>
                <a:gd name="T17" fmla="*/ 9 h 310"/>
                <a:gd name="T18" fmla="*/ 29 w 250"/>
                <a:gd name="T19" fmla="*/ 31 h 310"/>
                <a:gd name="T20" fmla="*/ 29 w 250"/>
                <a:gd name="T21" fmla="*/ 111 h 310"/>
                <a:gd name="T22" fmla="*/ 43 w 250"/>
                <a:gd name="T23" fmla="*/ 74 h 310"/>
                <a:gd name="T24" fmla="*/ 63 w 250"/>
                <a:gd name="T25" fmla="*/ 49 h 310"/>
                <a:gd name="T26" fmla="*/ 74 w 250"/>
                <a:gd name="T27" fmla="*/ 37 h 310"/>
                <a:gd name="T28" fmla="*/ 105 w 250"/>
                <a:gd name="T29" fmla="*/ 26 h 310"/>
                <a:gd name="T30" fmla="*/ 122 w 250"/>
                <a:gd name="T31" fmla="*/ 23 h 310"/>
                <a:gd name="T32" fmla="*/ 145 w 250"/>
                <a:gd name="T33" fmla="*/ 29 h 310"/>
                <a:gd name="T34" fmla="*/ 162 w 250"/>
                <a:gd name="T35" fmla="*/ 40 h 310"/>
                <a:gd name="T36" fmla="*/ 171 w 250"/>
                <a:gd name="T37" fmla="*/ 49 h 310"/>
                <a:gd name="T38" fmla="*/ 176 w 250"/>
                <a:gd name="T39" fmla="*/ 68 h 310"/>
                <a:gd name="T40" fmla="*/ 176 w 250"/>
                <a:gd name="T41" fmla="*/ 80 h 310"/>
                <a:gd name="T42" fmla="*/ 174 w 250"/>
                <a:gd name="T43" fmla="*/ 108 h 310"/>
                <a:gd name="T44" fmla="*/ 165 w 250"/>
                <a:gd name="T45" fmla="*/ 117 h 310"/>
                <a:gd name="T46" fmla="*/ 151 w 250"/>
                <a:gd name="T47" fmla="*/ 122 h 310"/>
                <a:gd name="T48" fmla="*/ 97 w 250"/>
                <a:gd name="T49" fmla="*/ 139 h 310"/>
                <a:gd name="T50" fmla="*/ 43 w 250"/>
                <a:gd name="T51" fmla="*/ 164 h 310"/>
                <a:gd name="T52" fmla="*/ 23 w 250"/>
                <a:gd name="T53" fmla="*/ 179 h 310"/>
                <a:gd name="T54" fmla="*/ 3 w 250"/>
                <a:gd name="T55" fmla="*/ 215 h 310"/>
                <a:gd name="T56" fmla="*/ 0 w 250"/>
                <a:gd name="T57" fmla="*/ 238 h 310"/>
                <a:gd name="T58" fmla="*/ 6 w 250"/>
                <a:gd name="T59" fmla="*/ 264 h 310"/>
                <a:gd name="T60" fmla="*/ 20 w 250"/>
                <a:gd name="T61" fmla="*/ 289 h 310"/>
                <a:gd name="T62" fmla="*/ 32 w 250"/>
                <a:gd name="T63" fmla="*/ 301 h 310"/>
                <a:gd name="T64" fmla="*/ 60 w 250"/>
                <a:gd name="T65" fmla="*/ 315 h 310"/>
                <a:gd name="T66" fmla="*/ 77 w 250"/>
                <a:gd name="T67" fmla="*/ 315 h 310"/>
                <a:gd name="T68" fmla="*/ 120 w 250"/>
                <a:gd name="T69" fmla="*/ 309 h 310"/>
                <a:gd name="T70" fmla="*/ 159 w 250"/>
                <a:gd name="T71" fmla="*/ 284 h 310"/>
                <a:gd name="T72" fmla="*/ 171 w 250"/>
                <a:gd name="T73" fmla="*/ 252 h 310"/>
                <a:gd name="T74" fmla="*/ 139 w 250"/>
                <a:gd name="T75" fmla="*/ 272 h 310"/>
                <a:gd name="T76" fmla="*/ 103 w 250"/>
                <a:gd name="T77" fmla="*/ 278 h 310"/>
                <a:gd name="T78" fmla="*/ 94 w 250"/>
                <a:gd name="T79" fmla="*/ 278 h 310"/>
                <a:gd name="T80" fmla="*/ 74 w 250"/>
                <a:gd name="T81" fmla="*/ 272 h 310"/>
                <a:gd name="T82" fmla="*/ 68 w 250"/>
                <a:gd name="T83" fmla="*/ 264 h 310"/>
                <a:gd name="T84" fmla="*/ 57 w 250"/>
                <a:gd name="T85" fmla="*/ 247 h 310"/>
                <a:gd name="T86" fmla="*/ 54 w 250"/>
                <a:gd name="T87" fmla="*/ 227 h 310"/>
                <a:gd name="T88" fmla="*/ 54 w 250"/>
                <a:gd name="T89" fmla="*/ 215 h 310"/>
                <a:gd name="T90" fmla="*/ 63 w 250"/>
                <a:gd name="T91" fmla="*/ 198 h 310"/>
                <a:gd name="T92" fmla="*/ 68 w 250"/>
                <a:gd name="T93" fmla="*/ 190 h 310"/>
                <a:gd name="T94" fmla="*/ 108 w 250"/>
                <a:gd name="T95" fmla="*/ 167 h 310"/>
                <a:gd name="T96" fmla="*/ 154 w 250"/>
                <a:gd name="T97" fmla="*/ 148 h 310"/>
                <a:gd name="T98" fmla="*/ 176 w 250"/>
                <a:gd name="T99" fmla="*/ 247 h 310"/>
                <a:gd name="T100" fmla="*/ 176 w 250"/>
                <a:gd name="T101" fmla="*/ 267 h 310"/>
                <a:gd name="T102" fmla="*/ 179 w 250"/>
                <a:gd name="T103" fmla="*/ 287 h 310"/>
                <a:gd name="T104" fmla="*/ 182 w 250"/>
                <a:gd name="T105" fmla="*/ 298 h 310"/>
                <a:gd name="T106" fmla="*/ 199 w 250"/>
                <a:gd name="T107" fmla="*/ 315 h 310"/>
                <a:gd name="T108" fmla="*/ 250 w 250"/>
                <a:gd name="T109" fmla="*/ 295 h 310"/>
                <a:gd name="T110" fmla="*/ 233 w 250"/>
                <a:gd name="T111" fmla="*/ 284 h 31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50" h="310">
                  <a:moveTo>
                    <a:pt x="233" y="279"/>
                  </a:moveTo>
                  <a:lnTo>
                    <a:pt x="233" y="279"/>
                  </a:lnTo>
                  <a:lnTo>
                    <a:pt x="230" y="273"/>
                  </a:lnTo>
                  <a:lnTo>
                    <a:pt x="230" y="259"/>
                  </a:lnTo>
                  <a:lnTo>
                    <a:pt x="230" y="85"/>
                  </a:lnTo>
                  <a:lnTo>
                    <a:pt x="228" y="63"/>
                  </a:lnTo>
                  <a:lnTo>
                    <a:pt x="222" y="46"/>
                  </a:lnTo>
                  <a:lnTo>
                    <a:pt x="213" y="29"/>
                  </a:lnTo>
                  <a:lnTo>
                    <a:pt x="199" y="17"/>
                  </a:lnTo>
                  <a:lnTo>
                    <a:pt x="185" y="12"/>
                  </a:lnTo>
                  <a:lnTo>
                    <a:pt x="168" y="6"/>
                  </a:lnTo>
                  <a:lnTo>
                    <a:pt x="148" y="0"/>
                  </a:lnTo>
                  <a:lnTo>
                    <a:pt x="128" y="0"/>
                  </a:lnTo>
                  <a:lnTo>
                    <a:pt x="103" y="3"/>
                  </a:lnTo>
                  <a:lnTo>
                    <a:pt x="77" y="9"/>
                  </a:lnTo>
                  <a:lnTo>
                    <a:pt x="51" y="17"/>
                  </a:lnTo>
                  <a:lnTo>
                    <a:pt x="29" y="31"/>
                  </a:lnTo>
                  <a:lnTo>
                    <a:pt x="29" y="111"/>
                  </a:lnTo>
                  <a:lnTo>
                    <a:pt x="37" y="91"/>
                  </a:lnTo>
                  <a:lnTo>
                    <a:pt x="43" y="74"/>
                  </a:lnTo>
                  <a:lnTo>
                    <a:pt x="54" y="60"/>
                  </a:lnTo>
                  <a:lnTo>
                    <a:pt x="63" y="49"/>
                  </a:lnTo>
                  <a:lnTo>
                    <a:pt x="74" y="37"/>
                  </a:lnTo>
                  <a:lnTo>
                    <a:pt x="88" y="31"/>
                  </a:lnTo>
                  <a:lnTo>
                    <a:pt x="105" y="26"/>
                  </a:lnTo>
                  <a:lnTo>
                    <a:pt x="122" y="23"/>
                  </a:lnTo>
                  <a:lnTo>
                    <a:pt x="134" y="26"/>
                  </a:lnTo>
                  <a:lnTo>
                    <a:pt x="145" y="29"/>
                  </a:lnTo>
                  <a:lnTo>
                    <a:pt x="157" y="34"/>
                  </a:lnTo>
                  <a:lnTo>
                    <a:pt x="162" y="40"/>
                  </a:lnTo>
                  <a:lnTo>
                    <a:pt x="171" y="49"/>
                  </a:lnTo>
                  <a:lnTo>
                    <a:pt x="174" y="60"/>
                  </a:lnTo>
                  <a:lnTo>
                    <a:pt x="176" y="68"/>
                  </a:lnTo>
                  <a:lnTo>
                    <a:pt x="176" y="80"/>
                  </a:lnTo>
                  <a:lnTo>
                    <a:pt x="176" y="100"/>
                  </a:lnTo>
                  <a:lnTo>
                    <a:pt x="174" y="108"/>
                  </a:lnTo>
                  <a:lnTo>
                    <a:pt x="165" y="117"/>
                  </a:lnTo>
                  <a:lnTo>
                    <a:pt x="151" y="122"/>
                  </a:lnTo>
                  <a:lnTo>
                    <a:pt x="97" y="139"/>
                  </a:lnTo>
                  <a:lnTo>
                    <a:pt x="63" y="151"/>
                  </a:lnTo>
                  <a:lnTo>
                    <a:pt x="43" y="159"/>
                  </a:lnTo>
                  <a:lnTo>
                    <a:pt x="23" y="174"/>
                  </a:lnTo>
                  <a:lnTo>
                    <a:pt x="12" y="191"/>
                  </a:lnTo>
                  <a:lnTo>
                    <a:pt x="3" y="210"/>
                  </a:lnTo>
                  <a:lnTo>
                    <a:pt x="0" y="233"/>
                  </a:lnTo>
                  <a:lnTo>
                    <a:pt x="0" y="245"/>
                  </a:lnTo>
                  <a:lnTo>
                    <a:pt x="6" y="259"/>
                  </a:lnTo>
                  <a:lnTo>
                    <a:pt x="12" y="270"/>
                  </a:lnTo>
                  <a:lnTo>
                    <a:pt x="20" y="284"/>
                  </a:lnTo>
                  <a:lnTo>
                    <a:pt x="32" y="296"/>
                  </a:lnTo>
                  <a:lnTo>
                    <a:pt x="43" y="304"/>
                  </a:lnTo>
                  <a:lnTo>
                    <a:pt x="60" y="310"/>
                  </a:lnTo>
                  <a:lnTo>
                    <a:pt x="77" y="310"/>
                  </a:lnTo>
                  <a:lnTo>
                    <a:pt x="100" y="310"/>
                  </a:lnTo>
                  <a:lnTo>
                    <a:pt x="120" y="304"/>
                  </a:lnTo>
                  <a:lnTo>
                    <a:pt x="139" y="293"/>
                  </a:lnTo>
                  <a:lnTo>
                    <a:pt x="159" y="279"/>
                  </a:lnTo>
                  <a:lnTo>
                    <a:pt x="171" y="247"/>
                  </a:lnTo>
                  <a:lnTo>
                    <a:pt x="157" y="259"/>
                  </a:lnTo>
                  <a:lnTo>
                    <a:pt x="139" y="267"/>
                  </a:lnTo>
                  <a:lnTo>
                    <a:pt x="122" y="273"/>
                  </a:lnTo>
                  <a:lnTo>
                    <a:pt x="103" y="273"/>
                  </a:lnTo>
                  <a:lnTo>
                    <a:pt x="94" y="273"/>
                  </a:lnTo>
                  <a:lnTo>
                    <a:pt x="83" y="270"/>
                  </a:lnTo>
                  <a:lnTo>
                    <a:pt x="74" y="267"/>
                  </a:lnTo>
                  <a:lnTo>
                    <a:pt x="68" y="259"/>
                  </a:lnTo>
                  <a:lnTo>
                    <a:pt x="63" y="253"/>
                  </a:lnTo>
                  <a:lnTo>
                    <a:pt x="57" y="242"/>
                  </a:lnTo>
                  <a:lnTo>
                    <a:pt x="54" y="233"/>
                  </a:lnTo>
                  <a:lnTo>
                    <a:pt x="54" y="222"/>
                  </a:lnTo>
                  <a:lnTo>
                    <a:pt x="54" y="210"/>
                  </a:lnTo>
                  <a:lnTo>
                    <a:pt x="57" y="202"/>
                  </a:lnTo>
                  <a:lnTo>
                    <a:pt x="63" y="193"/>
                  </a:lnTo>
                  <a:lnTo>
                    <a:pt x="68" y="185"/>
                  </a:lnTo>
                  <a:lnTo>
                    <a:pt x="86" y="174"/>
                  </a:lnTo>
                  <a:lnTo>
                    <a:pt x="108" y="162"/>
                  </a:lnTo>
                  <a:lnTo>
                    <a:pt x="154" y="148"/>
                  </a:lnTo>
                  <a:lnTo>
                    <a:pt x="176" y="137"/>
                  </a:lnTo>
                  <a:lnTo>
                    <a:pt x="176" y="242"/>
                  </a:lnTo>
                  <a:lnTo>
                    <a:pt x="176" y="262"/>
                  </a:lnTo>
                  <a:lnTo>
                    <a:pt x="179" y="282"/>
                  </a:lnTo>
                  <a:lnTo>
                    <a:pt x="182" y="293"/>
                  </a:lnTo>
                  <a:lnTo>
                    <a:pt x="191" y="301"/>
                  </a:lnTo>
                  <a:lnTo>
                    <a:pt x="199" y="310"/>
                  </a:lnTo>
                  <a:lnTo>
                    <a:pt x="250" y="290"/>
                  </a:lnTo>
                  <a:lnTo>
                    <a:pt x="239" y="284"/>
                  </a:lnTo>
                  <a:lnTo>
                    <a:pt x="233" y="27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716"/>
            <p:cNvSpPr>
              <a:spLocks/>
            </p:cNvSpPr>
            <p:nvPr/>
          </p:nvSpPr>
          <p:spPr bwMode="auto">
            <a:xfrm>
              <a:off x="2871" y="2867"/>
              <a:ext cx="136" cy="169"/>
            </a:xfrm>
            <a:custGeom>
              <a:avLst/>
              <a:gdLst>
                <a:gd name="T0" fmla="*/ 31 w 136"/>
                <a:gd name="T1" fmla="*/ 11 h 170"/>
                <a:gd name="T2" fmla="*/ 31 w 136"/>
                <a:gd name="T3" fmla="*/ 111 h 170"/>
                <a:gd name="T4" fmla="*/ 31 w 136"/>
                <a:gd name="T5" fmla="*/ 111 h 170"/>
                <a:gd name="T6" fmla="*/ 34 w 136"/>
                <a:gd name="T7" fmla="*/ 126 h 170"/>
                <a:gd name="T8" fmla="*/ 40 w 136"/>
                <a:gd name="T9" fmla="*/ 137 h 170"/>
                <a:gd name="T10" fmla="*/ 46 w 136"/>
                <a:gd name="T11" fmla="*/ 145 h 170"/>
                <a:gd name="T12" fmla="*/ 51 w 136"/>
                <a:gd name="T13" fmla="*/ 148 h 170"/>
                <a:gd name="T14" fmla="*/ 63 w 136"/>
                <a:gd name="T15" fmla="*/ 151 h 170"/>
                <a:gd name="T16" fmla="*/ 74 w 136"/>
                <a:gd name="T17" fmla="*/ 154 h 170"/>
                <a:gd name="T18" fmla="*/ 74 w 136"/>
                <a:gd name="T19" fmla="*/ 154 h 170"/>
                <a:gd name="T20" fmla="*/ 85 w 136"/>
                <a:gd name="T21" fmla="*/ 154 h 170"/>
                <a:gd name="T22" fmla="*/ 94 w 136"/>
                <a:gd name="T23" fmla="*/ 151 h 170"/>
                <a:gd name="T24" fmla="*/ 102 w 136"/>
                <a:gd name="T25" fmla="*/ 145 h 170"/>
                <a:gd name="T26" fmla="*/ 108 w 136"/>
                <a:gd name="T27" fmla="*/ 140 h 170"/>
                <a:gd name="T28" fmla="*/ 111 w 136"/>
                <a:gd name="T29" fmla="*/ 134 h 170"/>
                <a:gd name="T30" fmla="*/ 114 w 136"/>
                <a:gd name="T31" fmla="*/ 126 h 170"/>
                <a:gd name="T32" fmla="*/ 117 w 136"/>
                <a:gd name="T33" fmla="*/ 111 h 170"/>
                <a:gd name="T34" fmla="*/ 117 w 136"/>
                <a:gd name="T35" fmla="*/ 11 h 170"/>
                <a:gd name="T36" fmla="*/ 117 w 136"/>
                <a:gd name="T37" fmla="*/ 11 h 170"/>
                <a:gd name="T38" fmla="*/ 114 w 136"/>
                <a:gd name="T39" fmla="*/ 3 h 170"/>
                <a:gd name="T40" fmla="*/ 108 w 136"/>
                <a:gd name="T41" fmla="*/ 0 h 170"/>
                <a:gd name="T42" fmla="*/ 136 w 136"/>
                <a:gd name="T43" fmla="*/ 0 h 170"/>
                <a:gd name="T44" fmla="*/ 136 w 136"/>
                <a:gd name="T45" fmla="*/ 0 h 170"/>
                <a:gd name="T46" fmla="*/ 131 w 136"/>
                <a:gd name="T47" fmla="*/ 3 h 170"/>
                <a:gd name="T48" fmla="*/ 131 w 136"/>
                <a:gd name="T49" fmla="*/ 11 h 170"/>
                <a:gd name="T50" fmla="*/ 128 w 136"/>
                <a:gd name="T51" fmla="*/ 109 h 170"/>
                <a:gd name="T52" fmla="*/ 128 w 136"/>
                <a:gd name="T53" fmla="*/ 109 h 170"/>
                <a:gd name="T54" fmla="*/ 128 w 136"/>
                <a:gd name="T55" fmla="*/ 123 h 170"/>
                <a:gd name="T56" fmla="*/ 125 w 136"/>
                <a:gd name="T57" fmla="*/ 134 h 170"/>
                <a:gd name="T58" fmla="*/ 119 w 136"/>
                <a:gd name="T59" fmla="*/ 145 h 170"/>
                <a:gd name="T60" fmla="*/ 111 w 136"/>
                <a:gd name="T61" fmla="*/ 151 h 170"/>
                <a:gd name="T62" fmla="*/ 102 w 136"/>
                <a:gd name="T63" fmla="*/ 157 h 170"/>
                <a:gd name="T64" fmla="*/ 94 w 136"/>
                <a:gd name="T65" fmla="*/ 162 h 170"/>
                <a:gd name="T66" fmla="*/ 71 w 136"/>
                <a:gd name="T67" fmla="*/ 165 h 170"/>
                <a:gd name="T68" fmla="*/ 71 w 136"/>
                <a:gd name="T69" fmla="*/ 165 h 170"/>
                <a:gd name="T70" fmla="*/ 51 w 136"/>
                <a:gd name="T71" fmla="*/ 162 h 170"/>
                <a:gd name="T72" fmla="*/ 40 w 136"/>
                <a:gd name="T73" fmla="*/ 160 h 170"/>
                <a:gd name="T74" fmla="*/ 31 w 136"/>
                <a:gd name="T75" fmla="*/ 154 h 170"/>
                <a:gd name="T76" fmla="*/ 20 w 136"/>
                <a:gd name="T77" fmla="*/ 145 h 170"/>
                <a:gd name="T78" fmla="*/ 14 w 136"/>
                <a:gd name="T79" fmla="*/ 137 h 170"/>
                <a:gd name="T80" fmla="*/ 9 w 136"/>
                <a:gd name="T81" fmla="*/ 123 h 170"/>
                <a:gd name="T82" fmla="*/ 9 w 136"/>
                <a:gd name="T83" fmla="*/ 109 h 170"/>
                <a:gd name="T84" fmla="*/ 9 w 136"/>
                <a:gd name="T85" fmla="*/ 11 h 170"/>
                <a:gd name="T86" fmla="*/ 9 w 136"/>
                <a:gd name="T87" fmla="*/ 11 h 170"/>
                <a:gd name="T88" fmla="*/ 6 w 136"/>
                <a:gd name="T89" fmla="*/ 3 h 170"/>
                <a:gd name="T90" fmla="*/ 0 w 136"/>
                <a:gd name="T91" fmla="*/ 0 h 170"/>
                <a:gd name="T92" fmla="*/ 40 w 136"/>
                <a:gd name="T93" fmla="*/ 0 h 170"/>
                <a:gd name="T94" fmla="*/ 40 w 136"/>
                <a:gd name="T95" fmla="*/ 0 h 170"/>
                <a:gd name="T96" fmla="*/ 34 w 136"/>
                <a:gd name="T97" fmla="*/ 3 h 170"/>
                <a:gd name="T98" fmla="*/ 31 w 136"/>
                <a:gd name="T99" fmla="*/ 11 h 170"/>
                <a:gd name="T100" fmla="*/ 31 w 136"/>
                <a:gd name="T101" fmla="*/ 11 h 17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36" h="170">
                  <a:moveTo>
                    <a:pt x="31" y="11"/>
                  </a:moveTo>
                  <a:lnTo>
                    <a:pt x="31" y="116"/>
                  </a:lnTo>
                  <a:lnTo>
                    <a:pt x="34" y="131"/>
                  </a:lnTo>
                  <a:lnTo>
                    <a:pt x="40" y="142"/>
                  </a:lnTo>
                  <a:lnTo>
                    <a:pt x="46" y="150"/>
                  </a:lnTo>
                  <a:lnTo>
                    <a:pt x="51" y="153"/>
                  </a:lnTo>
                  <a:lnTo>
                    <a:pt x="63" y="156"/>
                  </a:lnTo>
                  <a:lnTo>
                    <a:pt x="74" y="159"/>
                  </a:lnTo>
                  <a:lnTo>
                    <a:pt x="85" y="159"/>
                  </a:lnTo>
                  <a:lnTo>
                    <a:pt x="94" y="156"/>
                  </a:lnTo>
                  <a:lnTo>
                    <a:pt x="102" y="150"/>
                  </a:lnTo>
                  <a:lnTo>
                    <a:pt x="108" y="145"/>
                  </a:lnTo>
                  <a:lnTo>
                    <a:pt x="111" y="139"/>
                  </a:lnTo>
                  <a:lnTo>
                    <a:pt x="114" y="131"/>
                  </a:lnTo>
                  <a:lnTo>
                    <a:pt x="117" y="116"/>
                  </a:lnTo>
                  <a:lnTo>
                    <a:pt x="117" y="11"/>
                  </a:lnTo>
                  <a:lnTo>
                    <a:pt x="114" y="3"/>
                  </a:lnTo>
                  <a:lnTo>
                    <a:pt x="108" y="0"/>
                  </a:lnTo>
                  <a:lnTo>
                    <a:pt x="136" y="0"/>
                  </a:lnTo>
                  <a:lnTo>
                    <a:pt x="131" y="3"/>
                  </a:lnTo>
                  <a:lnTo>
                    <a:pt x="131" y="11"/>
                  </a:lnTo>
                  <a:lnTo>
                    <a:pt x="128" y="114"/>
                  </a:lnTo>
                  <a:lnTo>
                    <a:pt x="128" y="128"/>
                  </a:lnTo>
                  <a:lnTo>
                    <a:pt x="125" y="139"/>
                  </a:lnTo>
                  <a:lnTo>
                    <a:pt x="119" y="150"/>
                  </a:lnTo>
                  <a:lnTo>
                    <a:pt x="111" y="156"/>
                  </a:lnTo>
                  <a:lnTo>
                    <a:pt x="102" y="162"/>
                  </a:lnTo>
                  <a:lnTo>
                    <a:pt x="94" y="167"/>
                  </a:lnTo>
                  <a:lnTo>
                    <a:pt x="71" y="170"/>
                  </a:lnTo>
                  <a:lnTo>
                    <a:pt x="51" y="167"/>
                  </a:lnTo>
                  <a:lnTo>
                    <a:pt x="40" y="165"/>
                  </a:lnTo>
                  <a:lnTo>
                    <a:pt x="31" y="159"/>
                  </a:lnTo>
                  <a:lnTo>
                    <a:pt x="20" y="150"/>
                  </a:lnTo>
                  <a:lnTo>
                    <a:pt x="14" y="142"/>
                  </a:lnTo>
                  <a:lnTo>
                    <a:pt x="9" y="128"/>
                  </a:lnTo>
                  <a:lnTo>
                    <a:pt x="9" y="114"/>
                  </a:lnTo>
                  <a:lnTo>
                    <a:pt x="9" y="11"/>
                  </a:lnTo>
                  <a:lnTo>
                    <a:pt x="6" y="3"/>
                  </a:lnTo>
                  <a:lnTo>
                    <a:pt x="0" y="0"/>
                  </a:lnTo>
                  <a:lnTo>
                    <a:pt x="40" y="0"/>
                  </a:lnTo>
                  <a:lnTo>
                    <a:pt x="34" y="3"/>
                  </a:lnTo>
                  <a:lnTo>
                    <a:pt x="31" y="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717"/>
            <p:cNvSpPr>
              <a:spLocks/>
            </p:cNvSpPr>
            <p:nvPr/>
          </p:nvSpPr>
          <p:spPr bwMode="auto">
            <a:xfrm>
              <a:off x="3022" y="2867"/>
              <a:ext cx="152" cy="172"/>
            </a:xfrm>
            <a:custGeom>
              <a:avLst/>
              <a:gdLst>
                <a:gd name="T0" fmla="*/ 128 w 153"/>
                <a:gd name="T1" fmla="*/ 11 h 173"/>
                <a:gd name="T2" fmla="*/ 128 w 153"/>
                <a:gd name="T3" fmla="*/ 11 h 173"/>
                <a:gd name="T4" fmla="*/ 128 w 153"/>
                <a:gd name="T5" fmla="*/ 3 h 173"/>
                <a:gd name="T6" fmla="*/ 122 w 153"/>
                <a:gd name="T7" fmla="*/ 0 h 173"/>
                <a:gd name="T8" fmla="*/ 148 w 153"/>
                <a:gd name="T9" fmla="*/ 0 h 173"/>
                <a:gd name="T10" fmla="*/ 148 w 153"/>
                <a:gd name="T11" fmla="*/ 0 h 173"/>
                <a:gd name="T12" fmla="*/ 142 w 153"/>
                <a:gd name="T13" fmla="*/ 3 h 173"/>
                <a:gd name="T14" fmla="*/ 142 w 153"/>
                <a:gd name="T15" fmla="*/ 11 h 173"/>
                <a:gd name="T16" fmla="*/ 142 w 153"/>
                <a:gd name="T17" fmla="*/ 168 h 173"/>
                <a:gd name="T18" fmla="*/ 142 w 153"/>
                <a:gd name="T19" fmla="*/ 168 h 173"/>
                <a:gd name="T20" fmla="*/ 83 w 153"/>
                <a:gd name="T21" fmla="*/ 94 h 173"/>
                <a:gd name="T22" fmla="*/ 28 w 153"/>
                <a:gd name="T23" fmla="*/ 25 h 173"/>
                <a:gd name="T24" fmla="*/ 28 w 153"/>
                <a:gd name="T25" fmla="*/ 151 h 173"/>
                <a:gd name="T26" fmla="*/ 28 w 153"/>
                <a:gd name="T27" fmla="*/ 151 h 173"/>
                <a:gd name="T28" fmla="*/ 31 w 153"/>
                <a:gd name="T29" fmla="*/ 160 h 173"/>
                <a:gd name="T30" fmla="*/ 34 w 153"/>
                <a:gd name="T31" fmla="*/ 162 h 173"/>
                <a:gd name="T32" fmla="*/ 8 w 153"/>
                <a:gd name="T33" fmla="*/ 162 h 173"/>
                <a:gd name="T34" fmla="*/ 8 w 153"/>
                <a:gd name="T35" fmla="*/ 162 h 173"/>
                <a:gd name="T36" fmla="*/ 14 w 153"/>
                <a:gd name="T37" fmla="*/ 160 h 173"/>
                <a:gd name="T38" fmla="*/ 14 w 153"/>
                <a:gd name="T39" fmla="*/ 151 h 173"/>
                <a:gd name="T40" fmla="*/ 14 w 153"/>
                <a:gd name="T41" fmla="*/ 20 h 173"/>
                <a:gd name="T42" fmla="*/ 14 w 153"/>
                <a:gd name="T43" fmla="*/ 20 h 173"/>
                <a:gd name="T44" fmla="*/ 14 w 153"/>
                <a:gd name="T45" fmla="*/ 14 h 173"/>
                <a:gd name="T46" fmla="*/ 11 w 153"/>
                <a:gd name="T47" fmla="*/ 8 h 173"/>
                <a:gd name="T48" fmla="*/ 11 w 153"/>
                <a:gd name="T49" fmla="*/ 8 h 173"/>
                <a:gd name="T50" fmla="*/ 8 w 153"/>
                <a:gd name="T51" fmla="*/ 3 h 173"/>
                <a:gd name="T52" fmla="*/ 0 w 153"/>
                <a:gd name="T53" fmla="*/ 0 h 173"/>
                <a:gd name="T54" fmla="*/ 37 w 153"/>
                <a:gd name="T55" fmla="*/ 0 h 173"/>
                <a:gd name="T56" fmla="*/ 128 w 153"/>
                <a:gd name="T57" fmla="*/ 114 h 173"/>
                <a:gd name="T58" fmla="*/ 128 w 153"/>
                <a:gd name="T59" fmla="*/ 11 h 173"/>
                <a:gd name="T60" fmla="*/ 128 w 153"/>
                <a:gd name="T61" fmla="*/ 11 h 173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53" h="173">
                  <a:moveTo>
                    <a:pt x="133" y="11"/>
                  </a:moveTo>
                  <a:lnTo>
                    <a:pt x="133" y="11"/>
                  </a:lnTo>
                  <a:lnTo>
                    <a:pt x="133" y="3"/>
                  </a:lnTo>
                  <a:lnTo>
                    <a:pt x="127" y="0"/>
                  </a:lnTo>
                  <a:lnTo>
                    <a:pt x="153" y="0"/>
                  </a:lnTo>
                  <a:lnTo>
                    <a:pt x="147" y="3"/>
                  </a:lnTo>
                  <a:lnTo>
                    <a:pt x="147" y="11"/>
                  </a:lnTo>
                  <a:lnTo>
                    <a:pt x="147" y="173"/>
                  </a:lnTo>
                  <a:lnTo>
                    <a:pt x="88" y="99"/>
                  </a:lnTo>
                  <a:lnTo>
                    <a:pt x="28" y="25"/>
                  </a:lnTo>
                  <a:lnTo>
                    <a:pt x="28" y="156"/>
                  </a:lnTo>
                  <a:lnTo>
                    <a:pt x="31" y="165"/>
                  </a:lnTo>
                  <a:lnTo>
                    <a:pt x="34" y="167"/>
                  </a:lnTo>
                  <a:lnTo>
                    <a:pt x="8" y="167"/>
                  </a:lnTo>
                  <a:lnTo>
                    <a:pt x="14" y="165"/>
                  </a:lnTo>
                  <a:lnTo>
                    <a:pt x="14" y="156"/>
                  </a:lnTo>
                  <a:lnTo>
                    <a:pt x="14" y="20"/>
                  </a:lnTo>
                  <a:lnTo>
                    <a:pt x="14" y="14"/>
                  </a:lnTo>
                  <a:lnTo>
                    <a:pt x="11" y="8"/>
                  </a:lnTo>
                  <a:lnTo>
                    <a:pt x="8" y="3"/>
                  </a:lnTo>
                  <a:lnTo>
                    <a:pt x="0" y="0"/>
                  </a:lnTo>
                  <a:lnTo>
                    <a:pt x="37" y="0"/>
                  </a:lnTo>
                  <a:lnTo>
                    <a:pt x="133" y="119"/>
                  </a:lnTo>
                  <a:lnTo>
                    <a:pt x="133" y="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718"/>
            <p:cNvSpPr>
              <a:spLocks/>
            </p:cNvSpPr>
            <p:nvPr/>
          </p:nvSpPr>
          <p:spPr bwMode="auto">
            <a:xfrm>
              <a:off x="3201" y="2867"/>
              <a:ext cx="38" cy="167"/>
            </a:xfrm>
            <a:custGeom>
              <a:avLst/>
              <a:gdLst>
                <a:gd name="T0" fmla="*/ 42 w 37"/>
                <a:gd name="T1" fmla="*/ 0 h 167"/>
                <a:gd name="T2" fmla="*/ 42 w 37"/>
                <a:gd name="T3" fmla="*/ 0 h 167"/>
                <a:gd name="T4" fmla="*/ 36 w 37"/>
                <a:gd name="T5" fmla="*/ 3 h 167"/>
                <a:gd name="T6" fmla="*/ 33 w 37"/>
                <a:gd name="T7" fmla="*/ 11 h 167"/>
                <a:gd name="T8" fmla="*/ 33 w 37"/>
                <a:gd name="T9" fmla="*/ 156 h 167"/>
                <a:gd name="T10" fmla="*/ 33 w 37"/>
                <a:gd name="T11" fmla="*/ 156 h 167"/>
                <a:gd name="T12" fmla="*/ 36 w 37"/>
                <a:gd name="T13" fmla="*/ 165 h 167"/>
                <a:gd name="T14" fmla="*/ 42 w 37"/>
                <a:gd name="T15" fmla="*/ 167 h 167"/>
                <a:gd name="T16" fmla="*/ 0 w 37"/>
                <a:gd name="T17" fmla="*/ 167 h 167"/>
                <a:gd name="T18" fmla="*/ 0 w 37"/>
                <a:gd name="T19" fmla="*/ 167 h 167"/>
                <a:gd name="T20" fmla="*/ 2 w 37"/>
                <a:gd name="T21" fmla="*/ 165 h 167"/>
                <a:gd name="T22" fmla="*/ 5 w 37"/>
                <a:gd name="T23" fmla="*/ 156 h 167"/>
                <a:gd name="T24" fmla="*/ 5 w 37"/>
                <a:gd name="T25" fmla="*/ 11 h 167"/>
                <a:gd name="T26" fmla="*/ 5 w 37"/>
                <a:gd name="T27" fmla="*/ 11 h 167"/>
                <a:gd name="T28" fmla="*/ 2 w 37"/>
                <a:gd name="T29" fmla="*/ 3 h 167"/>
                <a:gd name="T30" fmla="*/ 0 w 37"/>
                <a:gd name="T31" fmla="*/ 0 h 167"/>
                <a:gd name="T32" fmla="*/ 42 w 37"/>
                <a:gd name="T33" fmla="*/ 0 h 167"/>
                <a:gd name="T34" fmla="*/ 42 w 37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7" h="167">
                  <a:moveTo>
                    <a:pt x="37" y="0"/>
                  </a:moveTo>
                  <a:lnTo>
                    <a:pt x="37" y="0"/>
                  </a:lnTo>
                  <a:lnTo>
                    <a:pt x="31" y="3"/>
                  </a:lnTo>
                  <a:lnTo>
                    <a:pt x="28" y="11"/>
                  </a:lnTo>
                  <a:lnTo>
                    <a:pt x="28" y="156"/>
                  </a:lnTo>
                  <a:lnTo>
                    <a:pt x="31" y="165"/>
                  </a:lnTo>
                  <a:lnTo>
                    <a:pt x="37" y="167"/>
                  </a:lnTo>
                  <a:lnTo>
                    <a:pt x="0" y="167"/>
                  </a:lnTo>
                  <a:lnTo>
                    <a:pt x="2" y="165"/>
                  </a:lnTo>
                  <a:lnTo>
                    <a:pt x="5" y="156"/>
                  </a:lnTo>
                  <a:lnTo>
                    <a:pt x="5" y="11"/>
                  </a:lnTo>
                  <a:lnTo>
                    <a:pt x="2" y="3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1719"/>
            <p:cNvSpPr>
              <a:spLocks/>
            </p:cNvSpPr>
            <p:nvPr/>
          </p:nvSpPr>
          <p:spPr bwMode="auto">
            <a:xfrm>
              <a:off x="3250" y="2867"/>
              <a:ext cx="152" cy="172"/>
            </a:xfrm>
            <a:custGeom>
              <a:avLst/>
              <a:gdLst>
                <a:gd name="T0" fmla="*/ 126 w 153"/>
                <a:gd name="T1" fmla="*/ 11 h 173"/>
                <a:gd name="T2" fmla="*/ 126 w 153"/>
                <a:gd name="T3" fmla="*/ 11 h 173"/>
                <a:gd name="T4" fmla="*/ 126 w 153"/>
                <a:gd name="T5" fmla="*/ 3 h 173"/>
                <a:gd name="T6" fmla="*/ 120 w 153"/>
                <a:gd name="T7" fmla="*/ 0 h 173"/>
                <a:gd name="T8" fmla="*/ 148 w 153"/>
                <a:gd name="T9" fmla="*/ 0 h 173"/>
                <a:gd name="T10" fmla="*/ 148 w 153"/>
                <a:gd name="T11" fmla="*/ 0 h 173"/>
                <a:gd name="T12" fmla="*/ 143 w 153"/>
                <a:gd name="T13" fmla="*/ 6 h 173"/>
                <a:gd name="T14" fmla="*/ 137 w 153"/>
                <a:gd name="T15" fmla="*/ 11 h 173"/>
                <a:gd name="T16" fmla="*/ 137 w 153"/>
                <a:gd name="T17" fmla="*/ 11 h 173"/>
                <a:gd name="T18" fmla="*/ 77 w 153"/>
                <a:gd name="T19" fmla="*/ 168 h 173"/>
                <a:gd name="T20" fmla="*/ 77 w 153"/>
                <a:gd name="T21" fmla="*/ 168 h 173"/>
                <a:gd name="T22" fmla="*/ 14 w 153"/>
                <a:gd name="T23" fmla="*/ 11 h 173"/>
                <a:gd name="T24" fmla="*/ 14 w 153"/>
                <a:gd name="T25" fmla="*/ 11 h 173"/>
                <a:gd name="T26" fmla="*/ 8 w 153"/>
                <a:gd name="T27" fmla="*/ 6 h 173"/>
                <a:gd name="T28" fmla="*/ 0 w 153"/>
                <a:gd name="T29" fmla="*/ 0 h 173"/>
                <a:gd name="T30" fmla="*/ 45 w 153"/>
                <a:gd name="T31" fmla="*/ 0 h 173"/>
                <a:gd name="T32" fmla="*/ 45 w 153"/>
                <a:gd name="T33" fmla="*/ 0 h 173"/>
                <a:gd name="T34" fmla="*/ 43 w 153"/>
                <a:gd name="T35" fmla="*/ 3 h 173"/>
                <a:gd name="T36" fmla="*/ 40 w 153"/>
                <a:gd name="T37" fmla="*/ 6 h 173"/>
                <a:gd name="T38" fmla="*/ 43 w 153"/>
                <a:gd name="T39" fmla="*/ 14 h 173"/>
                <a:gd name="T40" fmla="*/ 43 w 153"/>
                <a:gd name="T41" fmla="*/ 14 h 173"/>
                <a:gd name="T42" fmla="*/ 80 w 153"/>
                <a:gd name="T43" fmla="*/ 123 h 173"/>
                <a:gd name="T44" fmla="*/ 80 w 153"/>
                <a:gd name="T45" fmla="*/ 123 h 173"/>
                <a:gd name="T46" fmla="*/ 126 w 153"/>
                <a:gd name="T47" fmla="*/ 11 h 173"/>
                <a:gd name="T48" fmla="*/ 126 w 153"/>
                <a:gd name="T49" fmla="*/ 11 h 17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53" h="173">
                  <a:moveTo>
                    <a:pt x="131" y="11"/>
                  </a:moveTo>
                  <a:lnTo>
                    <a:pt x="131" y="11"/>
                  </a:lnTo>
                  <a:lnTo>
                    <a:pt x="131" y="3"/>
                  </a:lnTo>
                  <a:lnTo>
                    <a:pt x="125" y="0"/>
                  </a:lnTo>
                  <a:lnTo>
                    <a:pt x="153" y="0"/>
                  </a:lnTo>
                  <a:lnTo>
                    <a:pt x="148" y="6"/>
                  </a:lnTo>
                  <a:lnTo>
                    <a:pt x="142" y="11"/>
                  </a:lnTo>
                  <a:lnTo>
                    <a:pt x="82" y="173"/>
                  </a:lnTo>
                  <a:lnTo>
                    <a:pt x="14" y="11"/>
                  </a:lnTo>
                  <a:lnTo>
                    <a:pt x="8" y="6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3" y="3"/>
                  </a:lnTo>
                  <a:lnTo>
                    <a:pt x="40" y="6"/>
                  </a:lnTo>
                  <a:lnTo>
                    <a:pt x="43" y="14"/>
                  </a:lnTo>
                  <a:lnTo>
                    <a:pt x="85" y="128"/>
                  </a:lnTo>
                  <a:lnTo>
                    <a:pt x="131" y="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1720"/>
            <p:cNvSpPr>
              <a:spLocks/>
            </p:cNvSpPr>
            <p:nvPr/>
          </p:nvSpPr>
          <p:spPr bwMode="auto">
            <a:xfrm>
              <a:off x="3411" y="2867"/>
              <a:ext cx="104" cy="167"/>
            </a:xfrm>
            <a:custGeom>
              <a:avLst/>
              <a:gdLst>
                <a:gd name="T0" fmla="*/ 89 w 105"/>
                <a:gd name="T1" fmla="*/ 23 h 167"/>
                <a:gd name="T2" fmla="*/ 89 w 105"/>
                <a:gd name="T3" fmla="*/ 23 h 167"/>
                <a:gd name="T4" fmla="*/ 80 w 105"/>
                <a:gd name="T5" fmla="*/ 14 h 167"/>
                <a:gd name="T6" fmla="*/ 69 w 105"/>
                <a:gd name="T7" fmla="*/ 11 h 167"/>
                <a:gd name="T8" fmla="*/ 69 w 105"/>
                <a:gd name="T9" fmla="*/ 11 h 167"/>
                <a:gd name="T10" fmla="*/ 31 w 105"/>
                <a:gd name="T11" fmla="*/ 11 h 167"/>
                <a:gd name="T12" fmla="*/ 31 w 105"/>
                <a:gd name="T13" fmla="*/ 68 h 167"/>
                <a:gd name="T14" fmla="*/ 66 w 105"/>
                <a:gd name="T15" fmla="*/ 68 h 167"/>
                <a:gd name="T16" fmla="*/ 66 w 105"/>
                <a:gd name="T17" fmla="*/ 68 h 167"/>
                <a:gd name="T18" fmla="*/ 71 w 105"/>
                <a:gd name="T19" fmla="*/ 65 h 167"/>
                <a:gd name="T20" fmla="*/ 74 w 105"/>
                <a:gd name="T21" fmla="*/ 62 h 167"/>
                <a:gd name="T22" fmla="*/ 74 w 105"/>
                <a:gd name="T23" fmla="*/ 88 h 167"/>
                <a:gd name="T24" fmla="*/ 74 w 105"/>
                <a:gd name="T25" fmla="*/ 88 h 167"/>
                <a:gd name="T26" fmla="*/ 71 w 105"/>
                <a:gd name="T27" fmla="*/ 82 h 167"/>
                <a:gd name="T28" fmla="*/ 66 w 105"/>
                <a:gd name="T29" fmla="*/ 82 h 167"/>
                <a:gd name="T30" fmla="*/ 31 w 105"/>
                <a:gd name="T31" fmla="*/ 82 h 167"/>
                <a:gd name="T32" fmla="*/ 31 w 105"/>
                <a:gd name="T33" fmla="*/ 153 h 167"/>
                <a:gd name="T34" fmla="*/ 31 w 105"/>
                <a:gd name="T35" fmla="*/ 153 h 167"/>
                <a:gd name="T36" fmla="*/ 54 w 105"/>
                <a:gd name="T37" fmla="*/ 156 h 167"/>
                <a:gd name="T38" fmla="*/ 54 w 105"/>
                <a:gd name="T39" fmla="*/ 156 h 167"/>
                <a:gd name="T40" fmla="*/ 71 w 105"/>
                <a:gd name="T41" fmla="*/ 156 h 167"/>
                <a:gd name="T42" fmla="*/ 83 w 105"/>
                <a:gd name="T43" fmla="*/ 153 h 167"/>
                <a:gd name="T44" fmla="*/ 91 w 105"/>
                <a:gd name="T45" fmla="*/ 148 h 167"/>
                <a:gd name="T46" fmla="*/ 100 w 105"/>
                <a:gd name="T47" fmla="*/ 139 h 167"/>
                <a:gd name="T48" fmla="*/ 94 w 105"/>
                <a:gd name="T49" fmla="*/ 167 h 167"/>
                <a:gd name="T50" fmla="*/ 0 w 105"/>
                <a:gd name="T51" fmla="*/ 167 h 167"/>
                <a:gd name="T52" fmla="*/ 0 w 105"/>
                <a:gd name="T53" fmla="*/ 167 h 167"/>
                <a:gd name="T54" fmla="*/ 5 w 105"/>
                <a:gd name="T55" fmla="*/ 165 h 167"/>
                <a:gd name="T56" fmla="*/ 8 w 105"/>
                <a:gd name="T57" fmla="*/ 156 h 167"/>
                <a:gd name="T58" fmla="*/ 8 w 105"/>
                <a:gd name="T59" fmla="*/ 11 h 167"/>
                <a:gd name="T60" fmla="*/ 8 w 105"/>
                <a:gd name="T61" fmla="*/ 11 h 167"/>
                <a:gd name="T62" fmla="*/ 5 w 105"/>
                <a:gd name="T63" fmla="*/ 3 h 167"/>
                <a:gd name="T64" fmla="*/ 0 w 105"/>
                <a:gd name="T65" fmla="*/ 0 h 167"/>
                <a:gd name="T66" fmla="*/ 89 w 105"/>
                <a:gd name="T67" fmla="*/ 0 h 167"/>
                <a:gd name="T68" fmla="*/ 89 w 105"/>
                <a:gd name="T69" fmla="*/ 23 h 167"/>
                <a:gd name="T70" fmla="*/ 89 w 105"/>
                <a:gd name="T71" fmla="*/ 23 h 16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5" h="167">
                  <a:moveTo>
                    <a:pt x="94" y="23"/>
                  </a:moveTo>
                  <a:lnTo>
                    <a:pt x="94" y="23"/>
                  </a:lnTo>
                  <a:lnTo>
                    <a:pt x="85" y="14"/>
                  </a:lnTo>
                  <a:lnTo>
                    <a:pt x="74" y="11"/>
                  </a:lnTo>
                  <a:lnTo>
                    <a:pt x="31" y="11"/>
                  </a:lnTo>
                  <a:lnTo>
                    <a:pt x="31" y="68"/>
                  </a:lnTo>
                  <a:lnTo>
                    <a:pt x="71" y="68"/>
                  </a:lnTo>
                  <a:lnTo>
                    <a:pt x="76" y="65"/>
                  </a:lnTo>
                  <a:lnTo>
                    <a:pt x="79" y="62"/>
                  </a:lnTo>
                  <a:lnTo>
                    <a:pt x="79" y="88"/>
                  </a:lnTo>
                  <a:lnTo>
                    <a:pt x="76" y="82"/>
                  </a:lnTo>
                  <a:lnTo>
                    <a:pt x="71" y="82"/>
                  </a:lnTo>
                  <a:lnTo>
                    <a:pt x="31" y="82"/>
                  </a:lnTo>
                  <a:lnTo>
                    <a:pt x="31" y="153"/>
                  </a:lnTo>
                  <a:lnTo>
                    <a:pt x="59" y="156"/>
                  </a:lnTo>
                  <a:lnTo>
                    <a:pt x="76" y="156"/>
                  </a:lnTo>
                  <a:lnTo>
                    <a:pt x="88" y="153"/>
                  </a:lnTo>
                  <a:lnTo>
                    <a:pt x="96" y="148"/>
                  </a:lnTo>
                  <a:lnTo>
                    <a:pt x="105" y="139"/>
                  </a:lnTo>
                  <a:lnTo>
                    <a:pt x="99" y="167"/>
                  </a:lnTo>
                  <a:lnTo>
                    <a:pt x="0" y="167"/>
                  </a:lnTo>
                  <a:lnTo>
                    <a:pt x="5" y="165"/>
                  </a:lnTo>
                  <a:lnTo>
                    <a:pt x="8" y="156"/>
                  </a:lnTo>
                  <a:lnTo>
                    <a:pt x="8" y="11"/>
                  </a:lnTo>
                  <a:lnTo>
                    <a:pt x="5" y="3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1721"/>
            <p:cNvSpPr>
              <a:spLocks noEditPoints="1"/>
            </p:cNvSpPr>
            <p:nvPr/>
          </p:nvSpPr>
          <p:spPr bwMode="auto">
            <a:xfrm>
              <a:off x="3527" y="2867"/>
              <a:ext cx="146" cy="167"/>
            </a:xfrm>
            <a:custGeom>
              <a:avLst/>
              <a:gdLst>
                <a:gd name="T0" fmla="*/ 68 w 145"/>
                <a:gd name="T1" fmla="*/ 82 h 167"/>
                <a:gd name="T2" fmla="*/ 90 w 145"/>
                <a:gd name="T3" fmla="*/ 91 h 167"/>
                <a:gd name="T4" fmla="*/ 99 w 145"/>
                <a:gd name="T5" fmla="*/ 102 h 167"/>
                <a:gd name="T6" fmla="*/ 125 w 145"/>
                <a:gd name="T7" fmla="*/ 145 h 167"/>
                <a:gd name="T8" fmla="*/ 136 w 145"/>
                <a:gd name="T9" fmla="*/ 159 h 167"/>
                <a:gd name="T10" fmla="*/ 150 w 145"/>
                <a:gd name="T11" fmla="*/ 167 h 167"/>
                <a:gd name="T12" fmla="*/ 125 w 145"/>
                <a:gd name="T13" fmla="*/ 167 h 167"/>
                <a:gd name="T14" fmla="*/ 113 w 145"/>
                <a:gd name="T15" fmla="*/ 165 h 167"/>
                <a:gd name="T16" fmla="*/ 105 w 145"/>
                <a:gd name="T17" fmla="*/ 156 h 167"/>
                <a:gd name="T18" fmla="*/ 71 w 145"/>
                <a:gd name="T19" fmla="*/ 111 h 167"/>
                <a:gd name="T20" fmla="*/ 54 w 145"/>
                <a:gd name="T21" fmla="*/ 91 h 167"/>
                <a:gd name="T22" fmla="*/ 46 w 145"/>
                <a:gd name="T23" fmla="*/ 91 h 167"/>
                <a:gd name="T24" fmla="*/ 32 w 145"/>
                <a:gd name="T25" fmla="*/ 156 h 167"/>
                <a:gd name="T26" fmla="*/ 34 w 145"/>
                <a:gd name="T27" fmla="*/ 165 h 167"/>
                <a:gd name="T28" fmla="*/ 0 w 145"/>
                <a:gd name="T29" fmla="*/ 167 h 167"/>
                <a:gd name="T30" fmla="*/ 6 w 145"/>
                <a:gd name="T31" fmla="*/ 165 h 167"/>
                <a:gd name="T32" fmla="*/ 9 w 145"/>
                <a:gd name="T33" fmla="*/ 11 h 167"/>
                <a:gd name="T34" fmla="*/ 6 w 145"/>
                <a:gd name="T35" fmla="*/ 3 h 167"/>
                <a:gd name="T36" fmla="*/ 49 w 145"/>
                <a:gd name="T37" fmla="*/ 0 h 167"/>
                <a:gd name="T38" fmla="*/ 66 w 145"/>
                <a:gd name="T39" fmla="*/ 0 h 167"/>
                <a:gd name="T40" fmla="*/ 93 w 145"/>
                <a:gd name="T41" fmla="*/ 8 h 167"/>
                <a:gd name="T42" fmla="*/ 108 w 145"/>
                <a:gd name="T43" fmla="*/ 20 h 167"/>
                <a:gd name="T44" fmla="*/ 113 w 145"/>
                <a:gd name="T45" fmla="*/ 40 h 167"/>
                <a:gd name="T46" fmla="*/ 113 w 145"/>
                <a:gd name="T47" fmla="*/ 51 h 167"/>
                <a:gd name="T48" fmla="*/ 105 w 145"/>
                <a:gd name="T49" fmla="*/ 65 h 167"/>
                <a:gd name="T50" fmla="*/ 88 w 145"/>
                <a:gd name="T51" fmla="*/ 79 h 167"/>
                <a:gd name="T52" fmla="*/ 68 w 145"/>
                <a:gd name="T53" fmla="*/ 82 h 167"/>
                <a:gd name="T54" fmla="*/ 32 w 145"/>
                <a:gd name="T55" fmla="*/ 77 h 167"/>
                <a:gd name="T56" fmla="*/ 46 w 145"/>
                <a:gd name="T57" fmla="*/ 77 h 167"/>
                <a:gd name="T58" fmla="*/ 60 w 145"/>
                <a:gd name="T59" fmla="*/ 77 h 167"/>
                <a:gd name="T60" fmla="*/ 82 w 145"/>
                <a:gd name="T61" fmla="*/ 65 h 167"/>
                <a:gd name="T62" fmla="*/ 88 w 145"/>
                <a:gd name="T63" fmla="*/ 51 h 167"/>
                <a:gd name="T64" fmla="*/ 88 w 145"/>
                <a:gd name="T65" fmla="*/ 42 h 167"/>
                <a:gd name="T66" fmla="*/ 82 w 145"/>
                <a:gd name="T67" fmla="*/ 20 h 167"/>
                <a:gd name="T68" fmla="*/ 60 w 145"/>
                <a:gd name="T69" fmla="*/ 11 h 167"/>
                <a:gd name="T70" fmla="*/ 49 w 145"/>
                <a:gd name="T71" fmla="*/ 8 h 167"/>
                <a:gd name="T72" fmla="*/ 32 w 145"/>
                <a:gd name="T73" fmla="*/ 11 h 1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45" h="167">
                  <a:moveTo>
                    <a:pt x="68" y="82"/>
                  </a:moveTo>
                  <a:lnTo>
                    <a:pt x="68" y="82"/>
                  </a:lnTo>
                  <a:lnTo>
                    <a:pt x="77" y="85"/>
                  </a:lnTo>
                  <a:lnTo>
                    <a:pt x="85" y="91"/>
                  </a:lnTo>
                  <a:lnTo>
                    <a:pt x="94" y="102"/>
                  </a:lnTo>
                  <a:lnTo>
                    <a:pt x="108" y="125"/>
                  </a:lnTo>
                  <a:lnTo>
                    <a:pt x="120" y="145"/>
                  </a:lnTo>
                  <a:lnTo>
                    <a:pt x="131" y="159"/>
                  </a:lnTo>
                  <a:lnTo>
                    <a:pt x="139" y="165"/>
                  </a:lnTo>
                  <a:lnTo>
                    <a:pt x="145" y="167"/>
                  </a:lnTo>
                  <a:lnTo>
                    <a:pt x="120" y="167"/>
                  </a:lnTo>
                  <a:lnTo>
                    <a:pt x="114" y="167"/>
                  </a:lnTo>
                  <a:lnTo>
                    <a:pt x="108" y="165"/>
                  </a:lnTo>
                  <a:lnTo>
                    <a:pt x="100" y="156"/>
                  </a:lnTo>
                  <a:lnTo>
                    <a:pt x="71" y="111"/>
                  </a:lnTo>
                  <a:lnTo>
                    <a:pt x="60" y="96"/>
                  </a:lnTo>
                  <a:lnTo>
                    <a:pt x="54" y="91"/>
                  </a:lnTo>
                  <a:lnTo>
                    <a:pt x="46" y="91"/>
                  </a:lnTo>
                  <a:lnTo>
                    <a:pt x="32" y="91"/>
                  </a:lnTo>
                  <a:lnTo>
                    <a:pt x="32" y="156"/>
                  </a:lnTo>
                  <a:lnTo>
                    <a:pt x="34" y="165"/>
                  </a:lnTo>
                  <a:lnTo>
                    <a:pt x="37" y="167"/>
                  </a:lnTo>
                  <a:lnTo>
                    <a:pt x="0" y="167"/>
                  </a:lnTo>
                  <a:lnTo>
                    <a:pt x="6" y="165"/>
                  </a:lnTo>
                  <a:lnTo>
                    <a:pt x="9" y="156"/>
                  </a:lnTo>
                  <a:lnTo>
                    <a:pt x="9" y="11"/>
                  </a:lnTo>
                  <a:lnTo>
                    <a:pt x="6" y="3"/>
                  </a:lnTo>
                  <a:lnTo>
                    <a:pt x="0" y="0"/>
                  </a:lnTo>
                  <a:lnTo>
                    <a:pt x="49" y="0"/>
                  </a:lnTo>
                  <a:lnTo>
                    <a:pt x="66" y="0"/>
                  </a:lnTo>
                  <a:lnTo>
                    <a:pt x="77" y="3"/>
                  </a:lnTo>
                  <a:lnTo>
                    <a:pt x="88" y="8"/>
                  </a:lnTo>
                  <a:lnTo>
                    <a:pt x="97" y="14"/>
                  </a:lnTo>
                  <a:lnTo>
                    <a:pt x="103" y="20"/>
                  </a:lnTo>
                  <a:lnTo>
                    <a:pt x="105" y="28"/>
                  </a:lnTo>
                  <a:lnTo>
                    <a:pt x="108" y="40"/>
                  </a:lnTo>
                  <a:lnTo>
                    <a:pt x="108" y="51"/>
                  </a:lnTo>
                  <a:lnTo>
                    <a:pt x="105" y="60"/>
                  </a:lnTo>
                  <a:lnTo>
                    <a:pt x="100" y="65"/>
                  </a:lnTo>
                  <a:lnTo>
                    <a:pt x="94" y="71"/>
                  </a:lnTo>
                  <a:lnTo>
                    <a:pt x="83" y="79"/>
                  </a:lnTo>
                  <a:lnTo>
                    <a:pt x="68" y="82"/>
                  </a:lnTo>
                  <a:close/>
                  <a:moveTo>
                    <a:pt x="32" y="11"/>
                  </a:moveTo>
                  <a:lnTo>
                    <a:pt x="32" y="77"/>
                  </a:lnTo>
                  <a:lnTo>
                    <a:pt x="46" y="77"/>
                  </a:lnTo>
                  <a:lnTo>
                    <a:pt x="60" y="77"/>
                  </a:lnTo>
                  <a:lnTo>
                    <a:pt x="71" y="68"/>
                  </a:lnTo>
                  <a:lnTo>
                    <a:pt x="77" y="65"/>
                  </a:lnTo>
                  <a:lnTo>
                    <a:pt x="80" y="57"/>
                  </a:lnTo>
                  <a:lnTo>
                    <a:pt x="83" y="51"/>
                  </a:lnTo>
                  <a:lnTo>
                    <a:pt x="83" y="42"/>
                  </a:lnTo>
                  <a:lnTo>
                    <a:pt x="83" y="31"/>
                  </a:lnTo>
                  <a:lnTo>
                    <a:pt x="77" y="20"/>
                  </a:lnTo>
                  <a:lnTo>
                    <a:pt x="66" y="11"/>
                  </a:lnTo>
                  <a:lnTo>
                    <a:pt x="60" y="11"/>
                  </a:lnTo>
                  <a:lnTo>
                    <a:pt x="49" y="8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1722"/>
            <p:cNvSpPr>
              <a:spLocks/>
            </p:cNvSpPr>
            <p:nvPr/>
          </p:nvSpPr>
          <p:spPr bwMode="auto">
            <a:xfrm>
              <a:off x="3673" y="2863"/>
              <a:ext cx="100" cy="172"/>
            </a:xfrm>
            <a:custGeom>
              <a:avLst/>
              <a:gdLst>
                <a:gd name="T0" fmla="*/ 92 w 102"/>
                <a:gd name="T1" fmla="*/ 117 h 173"/>
                <a:gd name="T2" fmla="*/ 87 w 102"/>
                <a:gd name="T3" fmla="*/ 137 h 173"/>
                <a:gd name="T4" fmla="*/ 75 w 102"/>
                <a:gd name="T5" fmla="*/ 154 h 173"/>
                <a:gd name="T6" fmla="*/ 63 w 102"/>
                <a:gd name="T7" fmla="*/ 165 h 173"/>
                <a:gd name="T8" fmla="*/ 43 w 102"/>
                <a:gd name="T9" fmla="*/ 168 h 173"/>
                <a:gd name="T10" fmla="*/ 29 w 102"/>
                <a:gd name="T11" fmla="*/ 165 h 173"/>
                <a:gd name="T12" fmla="*/ 3 w 102"/>
                <a:gd name="T13" fmla="*/ 154 h 173"/>
                <a:gd name="T14" fmla="*/ 0 w 102"/>
                <a:gd name="T15" fmla="*/ 117 h 173"/>
                <a:gd name="T16" fmla="*/ 14 w 102"/>
                <a:gd name="T17" fmla="*/ 143 h 173"/>
                <a:gd name="T18" fmla="*/ 32 w 102"/>
                <a:gd name="T19" fmla="*/ 157 h 173"/>
                <a:gd name="T20" fmla="*/ 41 w 102"/>
                <a:gd name="T21" fmla="*/ 157 h 173"/>
                <a:gd name="T22" fmla="*/ 58 w 102"/>
                <a:gd name="T23" fmla="*/ 154 h 173"/>
                <a:gd name="T24" fmla="*/ 69 w 102"/>
                <a:gd name="T25" fmla="*/ 146 h 173"/>
                <a:gd name="T26" fmla="*/ 73 w 102"/>
                <a:gd name="T27" fmla="*/ 126 h 173"/>
                <a:gd name="T28" fmla="*/ 73 w 102"/>
                <a:gd name="T29" fmla="*/ 117 h 173"/>
                <a:gd name="T30" fmla="*/ 63 w 102"/>
                <a:gd name="T31" fmla="*/ 100 h 173"/>
                <a:gd name="T32" fmla="*/ 32 w 102"/>
                <a:gd name="T33" fmla="*/ 86 h 173"/>
                <a:gd name="T34" fmla="*/ 23 w 102"/>
                <a:gd name="T35" fmla="*/ 80 h 173"/>
                <a:gd name="T36" fmla="*/ 3 w 102"/>
                <a:gd name="T37" fmla="*/ 57 h 173"/>
                <a:gd name="T38" fmla="*/ 3 w 102"/>
                <a:gd name="T39" fmla="*/ 43 h 173"/>
                <a:gd name="T40" fmla="*/ 6 w 102"/>
                <a:gd name="T41" fmla="*/ 26 h 173"/>
                <a:gd name="T42" fmla="*/ 20 w 102"/>
                <a:gd name="T43" fmla="*/ 11 h 173"/>
                <a:gd name="T44" fmla="*/ 49 w 102"/>
                <a:gd name="T45" fmla="*/ 0 h 173"/>
                <a:gd name="T46" fmla="*/ 66 w 102"/>
                <a:gd name="T47" fmla="*/ 3 h 173"/>
                <a:gd name="T48" fmla="*/ 78 w 102"/>
                <a:gd name="T49" fmla="*/ 9 h 173"/>
                <a:gd name="T50" fmla="*/ 81 w 102"/>
                <a:gd name="T51" fmla="*/ 43 h 173"/>
                <a:gd name="T52" fmla="*/ 71 w 102"/>
                <a:gd name="T53" fmla="*/ 23 h 173"/>
                <a:gd name="T54" fmla="*/ 52 w 102"/>
                <a:gd name="T55" fmla="*/ 11 h 173"/>
                <a:gd name="T56" fmla="*/ 43 w 102"/>
                <a:gd name="T57" fmla="*/ 11 h 173"/>
                <a:gd name="T58" fmla="*/ 25 w 102"/>
                <a:gd name="T59" fmla="*/ 20 h 173"/>
                <a:gd name="T60" fmla="*/ 23 w 102"/>
                <a:gd name="T61" fmla="*/ 37 h 173"/>
                <a:gd name="T62" fmla="*/ 23 w 102"/>
                <a:gd name="T63" fmla="*/ 45 h 173"/>
                <a:gd name="T64" fmla="*/ 35 w 102"/>
                <a:gd name="T65" fmla="*/ 63 h 173"/>
                <a:gd name="T66" fmla="*/ 52 w 102"/>
                <a:gd name="T67" fmla="*/ 68 h 173"/>
                <a:gd name="T68" fmla="*/ 78 w 102"/>
                <a:gd name="T69" fmla="*/ 86 h 173"/>
                <a:gd name="T70" fmla="*/ 90 w 102"/>
                <a:gd name="T71" fmla="*/ 97 h 173"/>
                <a:gd name="T72" fmla="*/ 92 w 102"/>
                <a:gd name="T73" fmla="*/ 117 h 17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2" h="173">
                  <a:moveTo>
                    <a:pt x="102" y="122"/>
                  </a:moveTo>
                  <a:lnTo>
                    <a:pt x="102" y="122"/>
                  </a:lnTo>
                  <a:lnTo>
                    <a:pt x="102" y="134"/>
                  </a:lnTo>
                  <a:lnTo>
                    <a:pt x="97" y="142"/>
                  </a:lnTo>
                  <a:lnTo>
                    <a:pt x="91" y="151"/>
                  </a:lnTo>
                  <a:lnTo>
                    <a:pt x="85" y="159"/>
                  </a:lnTo>
                  <a:lnTo>
                    <a:pt x="77" y="165"/>
                  </a:lnTo>
                  <a:lnTo>
                    <a:pt x="68" y="170"/>
                  </a:lnTo>
                  <a:lnTo>
                    <a:pt x="57" y="173"/>
                  </a:lnTo>
                  <a:lnTo>
                    <a:pt x="48" y="173"/>
                  </a:lnTo>
                  <a:lnTo>
                    <a:pt x="34" y="170"/>
                  </a:lnTo>
                  <a:lnTo>
                    <a:pt x="20" y="168"/>
                  </a:lnTo>
                  <a:lnTo>
                    <a:pt x="3" y="159"/>
                  </a:lnTo>
                  <a:lnTo>
                    <a:pt x="0" y="122"/>
                  </a:lnTo>
                  <a:lnTo>
                    <a:pt x="6" y="136"/>
                  </a:lnTo>
                  <a:lnTo>
                    <a:pt x="14" y="148"/>
                  </a:lnTo>
                  <a:lnTo>
                    <a:pt x="29" y="159"/>
                  </a:lnTo>
                  <a:lnTo>
                    <a:pt x="37" y="162"/>
                  </a:lnTo>
                  <a:lnTo>
                    <a:pt x="46" y="162"/>
                  </a:lnTo>
                  <a:lnTo>
                    <a:pt x="54" y="162"/>
                  </a:lnTo>
                  <a:lnTo>
                    <a:pt x="63" y="159"/>
                  </a:lnTo>
                  <a:lnTo>
                    <a:pt x="68" y="156"/>
                  </a:lnTo>
                  <a:lnTo>
                    <a:pt x="74" y="151"/>
                  </a:lnTo>
                  <a:lnTo>
                    <a:pt x="80" y="139"/>
                  </a:lnTo>
                  <a:lnTo>
                    <a:pt x="80" y="131"/>
                  </a:lnTo>
                  <a:lnTo>
                    <a:pt x="80" y="122"/>
                  </a:lnTo>
                  <a:lnTo>
                    <a:pt x="77" y="114"/>
                  </a:lnTo>
                  <a:lnTo>
                    <a:pt x="68" y="105"/>
                  </a:lnTo>
                  <a:lnTo>
                    <a:pt x="54" y="97"/>
                  </a:lnTo>
                  <a:lnTo>
                    <a:pt x="37" y="88"/>
                  </a:lnTo>
                  <a:lnTo>
                    <a:pt x="23" y="80"/>
                  </a:lnTo>
                  <a:lnTo>
                    <a:pt x="11" y="68"/>
                  </a:lnTo>
                  <a:lnTo>
                    <a:pt x="3" y="57"/>
                  </a:lnTo>
                  <a:lnTo>
                    <a:pt x="3" y="43"/>
                  </a:lnTo>
                  <a:lnTo>
                    <a:pt x="3" y="34"/>
                  </a:lnTo>
                  <a:lnTo>
                    <a:pt x="6" y="26"/>
                  </a:lnTo>
                  <a:lnTo>
                    <a:pt x="11" y="17"/>
                  </a:lnTo>
                  <a:lnTo>
                    <a:pt x="20" y="11"/>
                  </a:lnTo>
                  <a:lnTo>
                    <a:pt x="34" y="3"/>
                  </a:lnTo>
                  <a:lnTo>
                    <a:pt x="54" y="0"/>
                  </a:lnTo>
                  <a:lnTo>
                    <a:pt x="71" y="3"/>
                  </a:lnTo>
                  <a:lnTo>
                    <a:pt x="80" y="6"/>
                  </a:lnTo>
                  <a:lnTo>
                    <a:pt x="88" y="9"/>
                  </a:lnTo>
                  <a:lnTo>
                    <a:pt x="91" y="43"/>
                  </a:lnTo>
                  <a:lnTo>
                    <a:pt x="85" y="31"/>
                  </a:lnTo>
                  <a:lnTo>
                    <a:pt x="77" y="23"/>
                  </a:lnTo>
                  <a:lnTo>
                    <a:pt x="65" y="14"/>
                  </a:lnTo>
                  <a:lnTo>
                    <a:pt x="57" y="11"/>
                  </a:lnTo>
                  <a:lnTo>
                    <a:pt x="48" y="11"/>
                  </a:lnTo>
                  <a:lnTo>
                    <a:pt x="37" y="11"/>
                  </a:lnTo>
                  <a:lnTo>
                    <a:pt x="29" y="20"/>
                  </a:lnTo>
                  <a:lnTo>
                    <a:pt x="23" y="28"/>
                  </a:lnTo>
                  <a:lnTo>
                    <a:pt x="23" y="37"/>
                  </a:lnTo>
                  <a:lnTo>
                    <a:pt x="23" y="45"/>
                  </a:lnTo>
                  <a:lnTo>
                    <a:pt x="31" y="54"/>
                  </a:lnTo>
                  <a:lnTo>
                    <a:pt x="40" y="63"/>
                  </a:lnTo>
                  <a:lnTo>
                    <a:pt x="57" y="68"/>
                  </a:lnTo>
                  <a:lnTo>
                    <a:pt x="74" y="77"/>
                  </a:lnTo>
                  <a:lnTo>
                    <a:pt x="88" y="88"/>
                  </a:lnTo>
                  <a:lnTo>
                    <a:pt x="94" y="94"/>
                  </a:lnTo>
                  <a:lnTo>
                    <a:pt x="100" y="102"/>
                  </a:lnTo>
                  <a:lnTo>
                    <a:pt x="102" y="111"/>
                  </a:lnTo>
                  <a:lnTo>
                    <a:pt x="102" y="12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1723"/>
            <p:cNvSpPr>
              <a:spLocks/>
            </p:cNvSpPr>
            <p:nvPr/>
          </p:nvSpPr>
          <p:spPr bwMode="auto">
            <a:xfrm>
              <a:off x="3790" y="2867"/>
              <a:ext cx="38" cy="167"/>
            </a:xfrm>
            <a:custGeom>
              <a:avLst/>
              <a:gdLst>
                <a:gd name="T0" fmla="*/ 42 w 37"/>
                <a:gd name="T1" fmla="*/ 0 h 167"/>
                <a:gd name="T2" fmla="*/ 42 w 37"/>
                <a:gd name="T3" fmla="*/ 0 h 167"/>
                <a:gd name="T4" fmla="*/ 37 w 37"/>
                <a:gd name="T5" fmla="*/ 3 h 167"/>
                <a:gd name="T6" fmla="*/ 34 w 37"/>
                <a:gd name="T7" fmla="*/ 11 h 167"/>
                <a:gd name="T8" fmla="*/ 34 w 37"/>
                <a:gd name="T9" fmla="*/ 156 h 167"/>
                <a:gd name="T10" fmla="*/ 34 w 37"/>
                <a:gd name="T11" fmla="*/ 156 h 167"/>
                <a:gd name="T12" fmla="*/ 37 w 37"/>
                <a:gd name="T13" fmla="*/ 165 h 167"/>
                <a:gd name="T14" fmla="*/ 42 w 37"/>
                <a:gd name="T15" fmla="*/ 167 h 167"/>
                <a:gd name="T16" fmla="*/ 0 w 37"/>
                <a:gd name="T17" fmla="*/ 167 h 167"/>
                <a:gd name="T18" fmla="*/ 0 w 37"/>
                <a:gd name="T19" fmla="*/ 167 h 167"/>
                <a:gd name="T20" fmla="*/ 3 w 37"/>
                <a:gd name="T21" fmla="*/ 165 h 167"/>
                <a:gd name="T22" fmla="*/ 6 w 37"/>
                <a:gd name="T23" fmla="*/ 156 h 167"/>
                <a:gd name="T24" fmla="*/ 6 w 37"/>
                <a:gd name="T25" fmla="*/ 11 h 167"/>
                <a:gd name="T26" fmla="*/ 6 w 37"/>
                <a:gd name="T27" fmla="*/ 11 h 167"/>
                <a:gd name="T28" fmla="*/ 3 w 37"/>
                <a:gd name="T29" fmla="*/ 3 h 167"/>
                <a:gd name="T30" fmla="*/ 0 w 37"/>
                <a:gd name="T31" fmla="*/ 0 h 167"/>
                <a:gd name="T32" fmla="*/ 42 w 37"/>
                <a:gd name="T33" fmla="*/ 0 h 167"/>
                <a:gd name="T34" fmla="*/ 42 w 37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7" h="167">
                  <a:moveTo>
                    <a:pt x="37" y="0"/>
                  </a:moveTo>
                  <a:lnTo>
                    <a:pt x="37" y="0"/>
                  </a:lnTo>
                  <a:lnTo>
                    <a:pt x="32" y="3"/>
                  </a:lnTo>
                  <a:lnTo>
                    <a:pt x="29" y="11"/>
                  </a:lnTo>
                  <a:lnTo>
                    <a:pt x="29" y="156"/>
                  </a:lnTo>
                  <a:lnTo>
                    <a:pt x="32" y="165"/>
                  </a:lnTo>
                  <a:lnTo>
                    <a:pt x="37" y="167"/>
                  </a:lnTo>
                  <a:lnTo>
                    <a:pt x="0" y="167"/>
                  </a:lnTo>
                  <a:lnTo>
                    <a:pt x="3" y="165"/>
                  </a:lnTo>
                  <a:lnTo>
                    <a:pt x="6" y="156"/>
                  </a:lnTo>
                  <a:lnTo>
                    <a:pt x="6" y="11"/>
                  </a:lnTo>
                  <a:lnTo>
                    <a:pt x="3" y="3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1724"/>
            <p:cNvSpPr>
              <a:spLocks/>
            </p:cNvSpPr>
            <p:nvPr/>
          </p:nvSpPr>
          <p:spPr bwMode="auto">
            <a:xfrm>
              <a:off x="3839" y="2867"/>
              <a:ext cx="131" cy="167"/>
            </a:xfrm>
            <a:custGeom>
              <a:avLst/>
              <a:gdLst>
                <a:gd name="T0" fmla="*/ 84 w 130"/>
                <a:gd name="T1" fmla="*/ 11 h 167"/>
                <a:gd name="T2" fmla="*/ 84 w 130"/>
                <a:gd name="T3" fmla="*/ 156 h 167"/>
                <a:gd name="T4" fmla="*/ 84 w 130"/>
                <a:gd name="T5" fmla="*/ 156 h 167"/>
                <a:gd name="T6" fmla="*/ 84 w 130"/>
                <a:gd name="T7" fmla="*/ 165 h 167"/>
                <a:gd name="T8" fmla="*/ 90 w 130"/>
                <a:gd name="T9" fmla="*/ 167 h 167"/>
                <a:gd name="T10" fmla="*/ 48 w 130"/>
                <a:gd name="T11" fmla="*/ 167 h 167"/>
                <a:gd name="T12" fmla="*/ 48 w 130"/>
                <a:gd name="T13" fmla="*/ 167 h 167"/>
                <a:gd name="T14" fmla="*/ 54 w 130"/>
                <a:gd name="T15" fmla="*/ 165 h 167"/>
                <a:gd name="T16" fmla="*/ 54 w 130"/>
                <a:gd name="T17" fmla="*/ 156 h 167"/>
                <a:gd name="T18" fmla="*/ 54 w 130"/>
                <a:gd name="T19" fmla="*/ 11 h 167"/>
                <a:gd name="T20" fmla="*/ 54 w 130"/>
                <a:gd name="T21" fmla="*/ 11 h 167"/>
                <a:gd name="T22" fmla="*/ 14 w 130"/>
                <a:gd name="T23" fmla="*/ 14 h 167"/>
                <a:gd name="T24" fmla="*/ 14 w 130"/>
                <a:gd name="T25" fmla="*/ 14 h 167"/>
                <a:gd name="T26" fmla="*/ 11 w 130"/>
                <a:gd name="T27" fmla="*/ 14 h 167"/>
                <a:gd name="T28" fmla="*/ 5 w 130"/>
                <a:gd name="T29" fmla="*/ 17 h 167"/>
                <a:gd name="T30" fmla="*/ 0 w 130"/>
                <a:gd name="T31" fmla="*/ 23 h 167"/>
                <a:gd name="T32" fmla="*/ 0 w 130"/>
                <a:gd name="T33" fmla="*/ 0 h 167"/>
                <a:gd name="T34" fmla="*/ 135 w 130"/>
                <a:gd name="T35" fmla="*/ 0 h 167"/>
                <a:gd name="T36" fmla="*/ 135 w 130"/>
                <a:gd name="T37" fmla="*/ 23 h 167"/>
                <a:gd name="T38" fmla="*/ 135 w 130"/>
                <a:gd name="T39" fmla="*/ 23 h 167"/>
                <a:gd name="T40" fmla="*/ 133 w 130"/>
                <a:gd name="T41" fmla="*/ 17 h 167"/>
                <a:gd name="T42" fmla="*/ 124 w 130"/>
                <a:gd name="T43" fmla="*/ 14 h 167"/>
                <a:gd name="T44" fmla="*/ 124 w 130"/>
                <a:gd name="T45" fmla="*/ 14 h 167"/>
                <a:gd name="T46" fmla="*/ 84 w 130"/>
                <a:gd name="T47" fmla="*/ 11 h 167"/>
                <a:gd name="T48" fmla="*/ 84 w 130"/>
                <a:gd name="T49" fmla="*/ 11 h 16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30" h="167">
                  <a:moveTo>
                    <a:pt x="79" y="11"/>
                  </a:moveTo>
                  <a:lnTo>
                    <a:pt x="79" y="156"/>
                  </a:lnTo>
                  <a:lnTo>
                    <a:pt x="79" y="165"/>
                  </a:lnTo>
                  <a:lnTo>
                    <a:pt x="85" y="167"/>
                  </a:lnTo>
                  <a:lnTo>
                    <a:pt x="48" y="167"/>
                  </a:lnTo>
                  <a:lnTo>
                    <a:pt x="54" y="165"/>
                  </a:lnTo>
                  <a:lnTo>
                    <a:pt x="54" y="156"/>
                  </a:lnTo>
                  <a:lnTo>
                    <a:pt x="54" y="11"/>
                  </a:lnTo>
                  <a:lnTo>
                    <a:pt x="14" y="14"/>
                  </a:lnTo>
                  <a:lnTo>
                    <a:pt x="11" y="14"/>
                  </a:lnTo>
                  <a:lnTo>
                    <a:pt x="5" y="17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23"/>
                  </a:lnTo>
                  <a:lnTo>
                    <a:pt x="128" y="17"/>
                  </a:lnTo>
                  <a:lnTo>
                    <a:pt x="119" y="14"/>
                  </a:lnTo>
                  <a:lnTo>
                    <a:pt x="79" y="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1725"/>
            <p:cNvSpPr>
              <a:spLocks/>
            </p:cNvSpPr>
            <p:nvPr/>
          </p:nvSpPr>
          <p:spPr bwMode="auto">
            <a:xfrm>
              <a:off x="3976" y="2867"/>
              <a:ext cx="142" cy="167"/>
            </a:xfrm>
            <a:custGeom>
              <a:avLst/>
              <a:gdLst>
                <a:gd name="T0" fmla="*/ 142 w 142"/>
                <a:gd name="T1" fmla="*/ 0 h 167"/>
                <a:gd name="T2" fmla="*/ 142 w 142"/>
                <a:gd name="T3" fmla="*/ 0 h 167"/>
                <a:gd name="T4" fmla="*/ 131 w 142"/>
                <a:gd name="T5" fmla="*/ 6 h 167"/>
                <a:gd name="T6" fmla="*/ 125 w 142"/>
                <a:gd name="T7" fmla="*/ 14 h 167"/>
                <a:gd name="T8" fmla="*/ 85 w 142"/>
                <a:gd name="T9" fmla="*/ 88 h 167"/>
                <a:gd name="T10" fmla="*/ 85 w 142"/>
                <a:gd name="T11" fmla="*/ 156 h 167"/>
                <a:gd name="T12" fmla="*/ 85 w 142"/>
                <a:gd name="T13" fmla="*/ 156 h 167"/>
                <a:gd name="T14" fmla="*/ 88 w 142"/>
                <a:gd name="T15" fmla="*/ 165 h 167"/>
                <a:gd name="T16" fmla="*/ 97 w 142"/>
                <a:gd name="T17" fmla="*/ 167 h 167"/>
                <a:gd name="T18" fmla="*/ 54 w 142"/>
                <a:gd name="T19" fmla="*/ 167 h 167"/>
                <a:gd name="T20" fmla="*/ 54 w 142"/>
                <a:gd name="T21" fmla="*/ 167 h 167"/>
                <a:gd name="T22" fmla="*/ 60 w 142"/>
                <a:gd name="T23" fmla="*/ 165 h 167"/>
                <a:gd name="T24" fmla="*/ 63 w 142"/>
                <a:gd name="T25" fmla="*/ 162 h 167"/>
                <a:gd name="T26" fmla="*/ 63 w 142"/>
                <a:gd name="T27" fmla="*/ 156 h 167"/>
                <a:gd name="T28" fmla="*/ 63 w 142"/>
                <a:gd name="T29" fmla="*/ 88 h 167"/>
                <a:gd name="T30" fmla="*/ 14 w 142"/>
                <a:gd name="T31" fmla="*/ 11 h 167"/>
                <a:gd name="T32" fmla="*/ 14 w 142"/>
                <a:gd name="T33" fmla="*/ 11 h 167"/>
                <a:gd name="T34" fmla="*/ 9 w 142"/>
                <a:gd name="T35" fmla="*/ 6 h 167"/>
                <a:gd name="T36" fmla="*/ 0 w 142"/>
                <a:gd name="T37" fmla="*/ 0 h 167"/>
                <a:gd name="T38" fmla="*/ 48 w 142"/>
                <a:gd name="T39" fmla="*/ 0 h 167"/>
                <a:gd name="T40" fmla="*/ 48 w 142"/>
                <a:gd name="T41" fmla="*/ 0 h 167"/>
                <a:gd name="T42" fmla="*/ 45 w 142"/>
                <a:gd name="T43" fmla="*/ 0 h 167"/>
                <a:gd name="T44" fmla="*/ 43 w 142"/>
                <a:gd name="T45" fmla="*/ 3 h 167"/>
                <a:gd name="T46" fmla="*/ 43 w 142"/>
                <a:gd name="T47" fmla="*/ 8 h 167"/>
                <a:gd name="T48" fmla="*/ 45 w 142"/>
                <a:gd name="T49" fmla="*/ 14 h 167"/>
                <a:gd name="T50" fmla="*/ 80 w 142"/>
                <a:gd name="T51" fmla="*/ 77 h 167"/>
                <a:gd name="T52" fmla="*/ 114 w 142"/>
                <a:gd name="T53" fmla="*/ 11 h 167"/>
                <a:gd name="T54" fmla="*/ 114 w 142"/>
                <a:gd name="T55" fmla="*/ 11 h 167"/>
                <a:gd name="T56" fmla="*/ 114 w 142"/>
                <a:gd name="T57" fmla="*/ 6 h 167"/>
                <a:gd name="T58" fmla="*/ 114 w 142"/>
                <a:gd name="T59" fmla="*/ 3 h 167"/>
                <a:gd name="T60" fmla="*/ 108 w 142"/>
                <a:gd name="T61" fmla="*/ 0 h 167"/>
                <a:gd name="T62" fmla="*/ 142 w 142"/>
                <a:gd name="T63" fmla="*/ 0 h 167"/>
                <a:gd name="T64" fmla="*/ 142 w 142"/>
                <a:gd name="T65" fmla="*/ 0 h 16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2" h="167">
                  <a:moveTo>
                    <a:pt x="142" y="0"/>
                  </a:moveTo>
                  <a:lnTo>
                    <a:pt x="142" y="0"/>
                  </a:lnTo>
                  <a:lnTo>
                    <a:pt x="131" y="6"/>
                  </a:lnTo>
                  <a:lnTo>
                    <a:pt x="125" y="14"/>
                  </a:lnTo>
                  <a:lnTo>
                    <a:pt x="85" y="88"/>
                  </a:lnTo>
                  <a:lnTo>
                    <a:pt x="85" y="156"/>
                  </a:lnTo>
                  <a:lnTo>
                    <a:pt x="88" y="165"/>
                  </a:lnTo>
                  <a:lnTo>
                    <a:pt x="97" y="167"/>
                  </a:lnTo>
                  <a:lnTo>
                    <a:pt x="54" y="167"/>
                  </a:lnTo>
                  <a:lnTo>
                    <a:pt x="60" y="165"/>
                  </a:lnTo>
                  <a:lnTo>
                    <a:pt x="63" y="162"/>
                  </a:lnTo>
                  <a:lnTo>
                    <a:pt x="63" y="156"/>
                  </a:lnTo>
                  <a:lnTo>
                    <a:pt x="63" y="88"/>
                  </a:lnTo>
                  <a:lnTo>
                    <a:pt x="14" y="11"/>
                  </a:lnTo>
                  <a:lnTo>
                    <a:pt x="9" y="6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5" y="0"/>
                  </a:lnTo>
                  <a:lnTo>
                    <a:pt x="43" y="3"/>
                  </a:lnTo>
                  <a:lnTo>
                    <a:pt x="43" y="8"/>
                  </a:lnTo>
                  <a:lnTo>
                    <a:pt x="45" y="14"/>
                  </a:lnTo>
                  <a:lnTo>
                    <a:pt x="80" y="77"/>
                  </a:lnTo>
                  <a:lnTo>
                    <a:pt x="114" y="11"/>
                  </a:lnTo>
                  <a:lnTo>
                    <a:pt x="114" y="6"/>
                  </a:lnTo>
                  <a:lnTo>
                    <a:pt x="114" y="3"/>
                  </a:lnTo>
                  <a:lnTo>
                    <a:pt x="108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1726"/>
            <p:cNvSpPr>
              <a:spLocks noEditPoints="1"/>
            </p:cNvSpPr>
            <p:nvPr/>
          </p:nvSpPr>
          <p:spPr bwMode="auto">
            <a:xfrm>
              <a:off x="4192" y="2863"/>
              <a:ext cx="155" cy="172"/>
            </a:xfrm>
            <a:custGeom>
              <a:avLst/>
              <a:gdLst>
                <a:gd name="T0" fmla="*/ 77 w 156"/>
                <a:gd name="T1" fmla="*/ 168 h 173"/>
                <a:gd name="T2" fmla="*/ 48 w 156"/>
                <a:gd name="T3" fmla="*/ 160 h 173"/>
                <a:gd name="T4" fmla="*/ 23 w 156"/>
                <a:gd name="T5" fmla="*/ 143 h 173"/>
                <a:gd name="T6" fmla="*/ 6 w 156"/>
                <a:gd name="T7" fmla="*/ 114 h 173"/>
                <a:gd name="T8" fmla="*/ 0 w 156"/>
                <a:gd name="T9" fmla="*/ 85 h 173"/>
                <a:gd name="T10" fmla="*/ 3 w 156"/>
                <a:gd name="T11" fmla="*/ 68 h 173"/>
                <a:gd name="T12" fmla="*/ 14 w 156"/>
                <a:gd name="T13" fmla="*/ 40 h 173"/>
                <a:gd name="T14" fmla="*/ 34 w 156"/>
                <a:gd name="T15" fmla="*/ 14 h 173"/>
                <a:gd name="T16" fmla="*/ 62 w 156"/>
                <a:gd name="T17" fmla="*/ 3 h 173"/>
                <a:gd name="T18" fmla="*/ 78 w 156"/>
                <a:gd name="T19" fmla="*/ 0 h 173"/>
                <a:gd name="T20" fmla="*/ 103 w 156"/>
                <a:gd name="T21" fmla="*/ 6 h 173"/>
                <a:gd name="T22" fmla="*/ 128 w 156"/>
                <a:gd name="T23" fmla="*/ 23 h 173"/>
                <a:gd name="T24" fmla="*/ 145 w 156"/>
                <a:gd name="T25" fmla="*/ 51 h 173"/>
                <a:gd name="T26" fmla="*/ 151 w 156"/>
                <a:gd name="T27" fmla="*/ 86 h 173"/>
                <a:gd name="T28" fmla="*/ 151 w 156"/>
                <a:gd name="T29" fmla="*/ 103 h 173"/>
                <a:gd name="T30" fmla="*/ 137 w 156"/>
                <a:gd name="T31" fmla="*/ 134 h 173"/>
                <a:gd name="T32" fmla="*/ 114 w 156"/>
                <a:gd name="T33" fmla="*/ 157 h 173"/>
                <a:gd name="T34" fmla="*/ 86 w 156"/>
                <a:gd name="T35" fmla="*/ 168 h 173"/>
                <a:gd name="T36" fmla="*/ 77 w 156"/>
                <a:gd name="T37" fmla="*/ 168 h 173"/>
                <a:gd name="T38" fmla="*/ 25 w 156"/>
                <a:gd name="T39" fmla="*/ 82 h 173"/>
                <a:gd name="T40" fmla="*/ 31 w 156"/>
                <a:gd name="T41" fmla="*/ 114 h 173"/>
                <a:gd name="T42" fmla="*/ 43 w 156"/>
                <a:gd name="T43" fmla="*/ 137 h 173"/>
                <a:gd name="T44" fmla="*/ 60 w 156"/>
                <a:gd name="T45" fmla="*/ 151 h 173"/>
                <a:gd name="T46" fmla="*/ 78 w 156"/>
                <a:gd name="T47" fmla="*/ 157 h 173"/>
                <a:gd name="T48" fmla="*/ 86 w 156"/>
                <a:gd name="T49" fmla="*/ 154 h 173"/>
                <a:gd name="T50" fmla="*/ 106 w 156"/>
                <a:gd name="T51" fmla="*/ 146 h 173"/>
                <a:gd name="T52" fmla="*/ 117 w 156"/>
                <a:gd name="T53" fmla="*/ 126 h 173"/>
                <a:gd name="T54" fmla="*/ 126 w 156"/>
                <a:gd name="T55" fmla="*/ 100 h 173"/>
                <a:gd name="T56" fmla="*/ 126 w 156"/>
                <a:gd name="T57" fmla="*/ 86 h 173"/>
                <a:gd name="T58" fmla="*/ 123 w 156"/>
                <a:gd name="T59" fmla="*/ 57 h 173"/>
                <a:gd name="T60" fmla="*/ 111 w 156"/>
                <a:gd name="T61" fmla="*/ 31 h 173"/>
                <a:gd name="T62" fmla="*/ 97 w 156"/>
                <a:gd name="T63" fmla="*/ 17 h 173"/>
                <a:gd name="T64" fmla="*/ 78 w 156"/>
                <a:gd name="T65" fmla="*/ 11 h 173"/>
                <a:gd name="T66" fmla="*/ 68 w 156"/>
                <a:gd name="T67" fmla="*/ 11 h 173"/>
                <a:gd name="T68" fmla="*/ 48 w 156"/>
                <a:gd name="T69" fmla="*/ 23 h 173"/>
                <a:gd name="T70" fmla="*/ 34 w 156"/>
                <a:gd name="T71" fmla="*/ 40 h 173"/>
                <a:gd name="T72" fmla="*/ 28 w 156"/>
                <a:gd name="T73" fmla="*/ 65 h 173"/>
                <a:gd name="T74" fmla="*/ 25 w 156"/>
                <a:gd name="T75" fmla="*/ 82 h 17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56" h="173">
                  <a:moveTo>
                    <a:pt x="77" y="173"/>
                  </a:moveTo>
                  <a:lnTo>
                    <a:pt x="77" y="173"/>
                  </a:lnTo>
                  <a:lnTo>
                    <a:pt x="62" y="170"/>
                  </a:lnTo>
                  <a:lnTo>
                    <a:pt x="48" y="165"/>
                  </a:lnTo>
                  <a:lnTo>
                    <a:pt x="34" y="159"/>
                  </a:lnTo>
                  <a:lnTo>
                    <a:pt x="23" y="148"/>
                  </a:lnTo>
                  <a:lnTo>
                    <a:pt x="14" y="134"/>
                  </a:lnTo>
                  <a:lnTo>
                    <a:pt x="6" y="119"/>
                  </a:lnTo>
                  <a:lnTo>
                    <a:pt x="3" y="102"/>
                  </a:lnTo>
                  <a:lnTo>
                    <a:pt x="0" y="85"/>
                  </a:lnTo>
                  <a:lnTo>
                    <a:pt x="3" y="68"/>
                  </a:lnTo>
                  <a:lnTo>
                    <a:pt x="6" y="54"/>
                  </a:lnTo>
                  <a:lnTo>
                    <a:pt x="14" y="40"/>
                  </a:lnTo>
                  <a:lnTo>
                    <a:pt x="23" y="26"/>
                  </a:lnTo>
                  <a:lnTo>
                    <a:pt x="34" y="14"/>
                  </a:lnTo>
                  <a:lnTo>
                    <a:pt x="48" y="6"/>
                  </a:lnTo>
                  <a:lnTo>
                    <a:pt x="62" y="3"/>
                  </a:lnTo>
                  <a:lnTo>
                    <a:pt x="82" y="0"/>
                  </a:lnTo>
                  <a:lnTo>
                    <a:pt x="94" y="3"/>
                  </a:lnTo>
                  <a:lnTo>
                    <a:pt x="108" y="6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2" y="37"/>
                  </a:lnTo>
                  <a:lnTo>
                    <a:pt x="150" y="51"/>
                  </a:lnTo>
                  <a:lnTo>
                    <a:pt x="156" y="68"/>
                  </a:lnTo>
                  <a:lnTo>
                    <a:pt x="156" y="88"/>
                  </a:lnTo>
                  <a:lnTo>
                    <a:pt x="156" y="108"/>
                  </a:lnTo>
                  <a:lnTo>
                    <a:pt x="150" y="125"/>
                  </a:lnTo>
                  <a:lnTo>
                    <a:pt x="142" y="139"/>
                  </a:lnTo>
                  <a:lnTo>
                    <a:pt x="131" y="153"/>
                  </a:lnTo>
                  <a:lnTo>
                    <a:pt x="119" y="162"/>
                  </a:lnTo>
                  <a:lnTo>
                    <a:pt x="105" y="168"/>
                  </a:lnTo>
                  <a:lnTo>
                    <a:pt x="91" y="173"/>
                  </a:lnTo>
                  <a:lnTo>
                    <a:pt x="77" y="173"/>
                  </a:lnTo>
                  <a:close/>
                  <a:moveTo>
                    <a:pt x="25" y="82"/>
                  </a:moveTo>
                  <a:lnTo>
                    <a:pt x="25" y="82"/>
                  </a:lnTo>
                  <a:lnTo>
                    <a:pt x="28" y="102"/>
                  </a:lnTo>
                  <a:lnTo>
                    <a:pt x="31" y="119"/>
                  </a:lnTo>
                  <a:lnTo>
                    <a:pt x="37" y="131"/>
                  </a:lnTo>
                  <a:lnTo>
                    <a:pt x="43" y="142"/>
                  </a:lnTo>
                  <a:lnTo>
                    <a:pt x="51" y="151"/>
                  </a:lnTo>
                  <a:lnTo>
                    <a:pt x="60" y="156"/>
                  </a:lnTo>
                  <a:lnTo>
                    <a:pt x="71" y="159"/>
                  </a:lnTo>
                  <a:lnTo>
                    <a:pt x="79" y="162"/>
                  </a:lnTo>
                  <a:lnTo>
                    <a:pt x="91" y="159"/>
                  </a:lnTo>
                  <a:lnTo>
                    <a:pt x="102" y="156"/>
                  </a:lnTo>
                  <a:lnTo>
                    <a:pt x="111" y="151"/>
                  </a:lnTo>
                  <a:lnTo>
                    <a:pt x="116" y="142"/>
                  </a:lnTo>
                  <a:lnTo>
                    <a:pt x="122" y="131"/>
                  </a:lnTo>
                  <a:lnTo>
                    <a:pt x="128" y="119"/>
                  </a:lnTo>
                  <a:lnTo>
                    <a:pt x="131" y="105"/>
                  </a:lnTo>
                  <a:lnTo>
                    <a:pt x="131" y="88"/>
                  </a:lnTo>
                  <a:lnTo>
                    <a:pt x="131" y="71"/>
                  </a:lnTo>
                  <a:lnTo>
                    <a:pt x="128" y="57"/>
                  </a:lnTo>
                  <a:lnTo>
                    <a:pt x="122" y="43"/>
                  </a:lnTo>
                  <a:lnTo>
                    <a:pt x="116" y="31"/>
                  </a:lnTo>
                  <a:lnTo>
                    <a:pt x="111" y="23"/>
                  </a:lnTo>
                  <a:lnTo>
                    <a:pt x="102" y="17"/>
                  </a:lnTo>
                  <a:lnTo>
                    <a:pt x="91" y="11"/>
                  </a:lnTo>
                  <a:lnTo>
                    <a:pt x="79" y="11"/>
                  </a:lnTo>
                  <a:lnTo>
                    <a:pt x="68" y="11"/>
                  </a:lnTo>
                  <a:lnTo>
                    <a:pt x="57" y="14"/>
                  </a:lnTo>
                  <a:lnTo>
                    <a:pt x="48" y="23"/>
                  </a:lnTo>
                  <a:lnTo>
                    <a:pt x="40" y="28"/>
                  </a:lnTo>
                  <a:lnTo>
                    <a:pt x="34" y="40"/>
                  </a:lnTo>
                  <a:lnTo>
                    <a:pt x="31" y="51"/>
                  </a:lnTo>
                  <a:lnTo>
                    <a:pt x="28" y="65"/>
                  </a:lnTo>
                  <a:lnTo>
                    <a:pt x="25" y="8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1727"/>
            <p:cNvSpPr>
              <a:spLocks/>
            </p:cNvSpPr>
            <p:nvPr/>
          </p:nvSpPr>
          <p:spPr bwMode="auto">
            <a:xfrm>
              <a:off x="4365" y="2867"/>
              <a:ext cx="100" cy="167"/>
            </a:xfrm>
            <a:custGeom>
              <a:avLst/>
              <a:gdLst>
                <a:gd name="T0" fmla="*/ 37 w 100"/>
                <a:gd name="T1" fmla="*/ 167 h 167"/>
                <a:gd name="T2" fmla="*/ 0 w 100"/>
                <a:gd name="T3" fmla="*/ 167 h 167"/>
                <a:gd name="T4" fmla="*/ 0 w 100"/>
                <a:gd name="T5" fmla="*/ 167 h 167"/>
                <a:gd name="T6" fmla="*/ 6 w 100"/>
                <a:gd name="T7" fmla="*/ 165 h 167"/>
                <a:gd name="T8" fmla="*/ 6 w 100"/>
                <a:gd name="T9" fmla="*/ 156 h 167"/>
                <a:gd name="T10" fmla="*/ 6 w 100"/>
                <a:gd name="T11" fmla="*/ 11 h 167"/>
                <a:gd name="T12" fmla="*/ 6 w 100"/>
                <a:gd name="T13" fmla="*/ 11 h 167"/>
                <a:gd name="T14" fmla="*/ 6 w 100"/>
                <a:gd name="T15" fmla="*/ 3 h 167"/>
                <a:gd name="T16" fmla="*/ 0 w 100"/>
                <a:gd name="T17" fmla="*/ 0 h 167"/>
                <a:gd name="T18" fmla="*/ 100 w 100"/>
                <a:gd name="T19" fmla="*/ 0 h 167"/>
                <a:gd name="T20" fmla="*/ 100 w 100"/>
                <a:gd name="T21" fmla="*/ 23 h 167"/>
                <a:gd name="T22" fmla="*/ 100 w 100"/>
                <a:gd name="T23" fmla="*/ 23 h 167"/>
                <a:gd name="T24" fmla="*/ 91 w 100"/>
                <a:gd name="T25" fmla="*/ 14 h 167"/>
                <a:gd name="T26" fmla="*/ 77 w 100"/>
                <a:gd name="T27" fmla="*/ 11 h 167"/>
                <a:gd name="T28" fmla="*/ 77 w 100"/>
                <a:gd name="T29" fmla="*/ 11 h 167"/>
                <a:gd name="T30" fmla="*/ 31 w 100"/>
                <a:gd name="T31" fmla="*/ 11 h 167"/>
                <a:gd name="T32" fmla="*/ 31 w 100"/>
                <a:gd name="T33" fmla="*/ 68 h 167"/>
                <a:gd name="T34" fmla="*/ 71 w 100"/>
                <a:gd name="T35" fmla="*/ 68 h 167"/>
                <a:gd name="T36" fmla="*/ 71 w 100"/>
                <a:gd name="T37" fmla="*/ 68 h 167"/>
                <a:gd name="T38" fmla="*/ 77 w 100"/>
                <a:gd name="T39" fmla="*/ 65 h 167"/>
                <a:gd name="T40" fmla="*/ 80 w 100"/>
                <a:gd name="T41" fmla="*/ 62 h 167"/>
                <a:gd name="T42" fmla="*/ 80 w 100"/>
                <a:gd name="T43" fmla="*/ 88 h 167"/>
                <a:gd name="T44" fmla="*/ 80 w 100"/>
                <a:gd name="T45" fmla="*/ 88 h 167"/>
                <a:gd name="T46" fmla="*/ 77 w 100"/>
                <a:gd name="T47" fmla="*/ 82 h 167"/>
                <a:gd name="T48" fmla="*/ 71 w 100"/>
                <a:gd name="T49" fmla="*/ 82 h 167"/>
                <a:gd name="T50" fmla="*/ 31 w 100"/>
                <a:gd name="T51" fmla="*/ 82 h 167"/>
                <a:gd name="T52" fmla="*/ 31 w 100"/>
                <a:gd name="T53" fmla="*/ 156 h 167"/>
                <a:gd name="T54" fmla="*/ 31 w 100"/>
                <a:gd name="T55" fmla="*/ 156 h 167"/>
                <a:gd name="T56" fmla="*/ 31 w 100"/>
                <a:gd name="T57" fmla="*/ 165 h 167"/>
                <a:gd name="T58" fmla="*/ 37 w 100"/>
                <a:gd name="T59" fmla="*/ 167 h 167"/>
                <a:gd name="T60" fmla="*/ 37 w 100"/>
                <a:gd name="T61" fmla="*/ 167 h 16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0" h="167">
                  <a:moveTo>
                    <a:pt x="37" y="167"/>
                  </a:moveTo>
                  <a:lnTo>
                    <a:pt x="0" y="167"/>
                  </a:lnTo>
                  <a:lnTo>
                    <a:pt x="6" y="165"/>
                  </a:lnTo>
                  <a:lnTo>
                    <a:pt x="6" y="156"/>
                  </a:lnTo>
                  <a:lnTo>
                    <a:pt x="6" y="11"/>
                  </a:lnTo>
                  <a:lnTo>
                    <a:pt x="6" y="3"/>
                  </a:lnTo>
                  <a:lnTo>
                    <a:pt x="0" y="0"/>
                  </a:lnTo>
                  <a:lnTo>
                    <a:pt x="100" y="0"/>
                  </a:lnTo>
                  <a:lnTo>
                    <a:pt x="100" y="23"/>
                  </a:lnTo>
                  <a:lnTo>
                    <a:pt x="91" y="14"/>
                  </a:lnTo>
                  <a:lnTo>
                    <a:pt x="77" y="11"/>
                  </a:lnTo>
                  <a:lnTo>
                    <a:pt x="31" y="11"/>
                  </a:lnTo>
                  <a:lnTo>
                    <a:pt x="31" y="68"/>
                  </a:lnTo>
                  <a:lnTo>
                    <a:pt x="71" y="68"/>
                  </a:lnTo>
                  <a:lnTo>
                    <a:pt x="77" y="65"/>
                  </a:lnTo>
                  <a:lnTo>
                    <a:pt x="80" y="62"/>
                  </a:lnTo>
                  <a:lnTo>
                    <a:pt x="80" y="88"/>
                  </a:lnTo>
                  <a:lnTo>
                    <a:pt x="77" y="82"/>
                  </a:lnTo>
                  <a:lnTo>
                    <a:pt x="71" y="82"/>
                  </a:lnTo>
                  <a:lnTo>
                    <a:pt x="31" y="82"/>
                  </a:lnTo>
                  <a:lnTo>
                    <a:pt x="31" y="156"/>
                  </a:lnTo>
                  <a:lnTo>
                    <a:pt x="31" y="165"/>
                  </a:lnTo>
                  <a:lnTo>
                    <a:pt x="37" y="16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775" y="1700213"/>
            <a:ext cx="8426450" cy="1873250"/>
          </a:xfrm>
        </p:spPr>
        <p:txBody>
          <a:bodyPr anchor="t"/>
          <a:lstStyle>
            <a:lvl1pPr>
              <a:lnSpc>
                <a:spcPct val="90000"/>
              </a:lnSpc>
              <a:defRPr sz="6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altLang="en-US" noProof="0" smtClean="0"/>
              <a:t>Click to edit Master 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8775" y="4508500"/>
            <a:ext cx="8426450" cy="19812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ct val="45000"/>
              </a:spcAft>
              <a:buFont typeface="Wingdings" pitchFamily="2" charset="2"/>
              <a:buNone/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33905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BD140E-BBAB-48C1-A337-5EB22876E52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7880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8613" y="0"/>
            <a:ext cx="2106612" cy="6202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775" y="0"/>
            <a:ext cx="6167438" cy="6202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569ED-A9C9-4684-850C-CA10022D160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361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03"/>
          <p:cNvGrpSpPr>
            <a:grpSpLocks/>
          </p:cNvGrpSpPr>
          <p:nvPr userDrawn="1"/>
        </p:nvGrpSpPr>
        <p:grpSpPr bwMode="auto">
          <a:xfrm>
            <a:off x="6051550" y="368300"/>
            <a:ext cx="2697163" cy="585788"/>
            <a:chOff x="1610" y="2863"/>
            <a:chExt cx="3221" cy="699"/>
          </a:xfrm>
        </p:grpSpPr>
        <p:sp>
          <p:nvSpPr>
            <p:cNvPr id="5" name="Freeform 1704"/>
            <p:cNvSpPr>
              <a:spLocks/>
            </p:cNvSpPr>
            <p:nvPr/>
          </p:nvSpPr>
          <p:spPr bwMode="auto">
            <a:xfrm>
              <a:off x="1610" y="2971"/>
              <a:ext cx="264" cy="449"/>
            </a:xfrm>
            <a:custGeom>
              <a:avLst/>
              <a:gdLst>
                <a:gd name="T0" fmla="*/ 142 w 264"/>
                <a:gd name="T1" fmla="*/ 179 h 449"/>
                <a:gd name="T2" fmla="*/ 210 w 264"/>
                <a:gd name="T3" fmla="*/ 216 h 449"/>
                <a:gd name="T4" fmla="*/ 247 w 264"/>
                <a:gd name="T5" fmla="*/ 253 h 449"/>
                <a:gd name="T6" fmla="*/ 256 w 264"/>
                <a:gd name="T7" fmla="*/ 267 h 449"/>
                <a:gd name="T8" fmla="*/ 264 w 264"/>
                <a:gd name="T9" fmla="*/ 298 h 449"/>
                <a:gd name="T10" fmla="*/ 264 w 264"/>
                <a:gd name="T11" fmla="*/ 318 h 449"/>
                <a:gd name="T12" fmla="*/ 253 w 264"/>
                <a:gd name="T13" fmla="*/ 369 h 449"/>
                <a:gd name="T14" fmla="*/ 222 w 264"/>
                <a:gd name="T15" fmla="*/ 412 h 449"/>
                <a:gd name="T16" fmla="*/ 199 w 264"/>
                <a:gd name="T17" fmla="*/ 429 h 449"/>
                <a:gd name="T18" fmla="*/ 148 w 264"/>
                <a:gd name="T19" fmla="*/ 446 h 449"/>
                <a:gd name="T20" fmla="*/ 122 w 264"/>
                <a:gd name="T21" fmla="*/ 449 h 449"/>
                <a:gd name="T22" fmla="*/ 60 w 264"/>
                <a:gd name="T23" fmla="*/ 440 h 449"/>
                <a:gd name="T24" fmla="*/ 34 w 264"/>
                <a:gd name="T25" fmla="*/ 429 h 449"/>
                <a:gd name="T26" fmla="*/ 0 w 264"/>
                <a:gd name="T27" fmla="*/ 318 h 449"/>
                <a:gd name="T28" fmla="*/ 9 w 264"/>
                <a:gd name="T29" fmla="*/ 338 h 449"/>
                <a:gd name="T30" fmla="*/ 28 w 264"/>
                <a:gd name="T31" fmla="*/ 375 h 449"/>
                <a:gd name="T32" fmla="*/ 43 w 264"/>
                <a:gd name="T33" fmla="*/ 392 h 449"/>
                <a:gd name="T34" fmla="*/ 74 w 264"/>
                <a:gd name="T35" fmla="*/ 415 h 449"/>
                <a:gd name="T36" fmla="*/ 116 w 264"/>
                <a:gd name="T37" fmla="*/ 423 h 449"/>
                <a:gd name="T38" fmla="*/ 139 w 264"/>
                <a:gd name="T39" fmla="*/ 421 h 449"/>
                <a:gd name="T40" fmla="*/ 173 w 264"/>
                <a:gd name="T41" fmla="*/ 406 h 449"/>
                <a:gd name="T42" fmla="*/ 185 w 264"/>
                <a:gd name="T43" fmla="*/ 395 h 449"/>
                <a:gd name="T44" fmla="*/ 199 w 264"/>
                <a:gd name="T45" fmla="*/ 367 h 449"/>
                <a:gd name="T46" fmla="*/ 205 w 264"/>
                <a:gd name="T47" fmla="*/ 335 h 449"/>
                <a:gd name="T48" fmla="*/ 205 w 264"/>
                <a:gd name="T49" fmla="*/ 318 h 449"/>
                <a:gd name="T50" fmla="*/ 193 w 264"/>
                <a:gd name="T51" fmla="*/ 290 h 449"/>
                <a:gd name="T52" fmla="*/ 185 w 264"/>
                <a:gd name="T53" fmla="*/ 278 h 449"/>
                <a:gd name="T54" fmla="*/ 97 w 264"/>
                <a:gd name="T55" fmla="*/ 230 h 449"/>
                <a:gd name="T56" fmla="*/ 74 w 264"/>
                <a:gd name="T57" fmla="*/ 219 h 449"/>
                <a:gd name="T58" fmla="*/ 37 w 264"/>
                <a:gd name="T59" fmla="*/ 193 h 449"/>
                <a:gd name="T60" fmla="*/ 26 w 264"/>
                <a:gd name="T61" fmla="*/ 179 h 449"/>
                <a:gd name="T62" fmla="*/ 9 w 264"/>
                <a:gd name="T63" fmla="*/ 148 h 449"/>
                <a:gd name="T64" fmla="*/ 3 w 264"/>
                <a:gd name="T65" fmla="*/ 114 h 449"/>
                <a:gd name="T66" fmla="*/ 6 w 264"/>
                <a:gd name="T67" fmla="*/ 88 h 449"/>
                <a:gd name="T68" fmla="*/ 26 w 264"/>
                <a:gd name="T69" fmla="*/ 45 h 449"/>
                <a:gd name="T70" fmla="*/ 43 w 264"/>
                <a:gd name="T71" fmla="*/ 28 h 449"/>
                <a:gd name="T72" fmla="*/ 85 w 264"/>
                <a:gd name="T73" fmla="*/ 6 h 449"/>
                <a:gd name="T74" fmla="*/ 136 w 264"/>
                <a:gd name="T75" fmla="*/ 0 h 449"/>
                <a:gd name="T76" fmla="*/ 162 w 264"/>
                <a:gd name="T77" fmla="*/ 0 h 449"/>
                <a:gd name="T78" fmla="*/ 207 w 264"/>
                <a:gd name="T79" fmla="*/ 14 h 449"/>
                <a:gd name="T80" fmla="*/ 230 w 264"/>
                <a:gd name="T81" fmla="*/ 108 h 449"/>
                <a:gd name="T82" fmla="*/ 227 w 264"/>
                <a:gd name="T83" fmla="*/ 94 h 449"/>
                <a:gd name="T84" fmla="*/ 207 w 264"/>
                <a:gd name="T85" fmla="*/ 65 h 449"/>
                <a:gd name="T86" fmla="*/ 196 w 264"/>
                <a:gd name="T87" fmla="*/ 51 h 449"/>
                <a:gd name="T88" fmla="*/ 165 w 264"/>
                <a:gd name="T89" fmla="*/ 31 h 449"/>
                <a:gd name="T90" fmla="*/ 128 w 264"/>
                <a:gd name="T91" fmla="*/ 26 h 449"/>
                <a:gd name="T92" fmla="*/ 108 w 264"/>
                <a:gd name="T93" fmla="*/ 26 h 449"/>
                <a:gd name="T94" fmla="*/ 82 w 264"/>
                <a:gd name="T95" fmla="*/ 37 h 449"/>
                <a:gd name="T96" fmla="*/ 71 w 264"/>
                <a:gd name="T97" fmla="*/ 48 h 449"/>
                <a:gd name="T98" fmla="*/ 60 w 264"/>
                <a:gd name="T99" fmla="*/ 68 h 449"/>
                <a:gd name="T100" fmla="*/ 54 w 264"/>
                <a:gd name="T101" fmla="*/ 94 h 449"/>
                <a:gd name="T102" fmla="*/ 57 w 264"/>
                <a:gd name="T103" fmla="*/ 108 h 449"/>
                <a:gd name="T104" fmla="*/ 65 w 264"/>
                <a:gd name="T105" fmla="*/ 128 h 449"/>
                <a:gd name="T106" fmla="*/ 71 w 264"/>
                <a:gd name="T107" fmla="*/ 139 h 449"/>
                <a:gd name="T108" fmla="*/ 142 w 264"/>
                <a:gd name="T109" fmla="*/ 179 h 44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64" h="449">
                  <a:moveTo>
                    <a:pt x="142" y="179"/>
                  </a:moveTo>
                  <a:lnTo>
                    <a:pt x="142" y="179"/>
                  </a:lnTo>
                  <a:lnTo>
                    <a:pt x="210" y="216"/>
                  </a:lnTo>
                  <a:lnTo>
                    <a:pt x="230" y="233"/>
                  </a:lnTo>
                  <a:lnTo>
                    <a:pt x="247" y="253"/>
                  </a:lnTo>
                  <a:lnTo>
                    <a:pt x="256" y="267"/>
                  </a:lnTo>
                  <a:lnTo>
                    <a:pt x="261" y="281"/>
                  </a:lnTo>
                  <a:lnTo>
                    <a:pt x="264" y="298"/>
                  </a:lnTo>
                  <a:lnTo>
                    <a:pt x="264" y="318"/>
                  </a:lnTo>
                  <a:lnTo>
                    <a:pt x="261" y="347"/>
                  </a:lnTo>
                  <a:lnTo>
                    <a:pt x="253" y="369"/>
                  </a:lnTo>
                  <a:lnTo>
                    <a:pt x="239" y="392"/>
                  </a:lnTo>
                  <a:lnTo>
                    <a:pt x="222" y="412"/>
                  </a:lnTo>
                  <a:lnTo>
                    <a:pt x="199" y="429"/>
                  </a:lnTo>
                  <a:lnTo>
                    <a:pt x="173" y="440"/>
                  </a:lnTo>
                  <a:lnTo>
                    <a:pt x="148" y="446"/>
                  </a:lnTo>
                  <a:lnTo>
                    <a:pt x="122" y="449"/>
                  </a:lnTo>
                  <a:lnTo>
                    <a:pt x="88" y="446"/>
                  </a:lnTo>
                  <a:lnTo>
                    <a:pt x="60" y="440"/>
                  </a:lnTo>
                  <a:lnTo>
                    <a:pt x="34" y="429"/>
                  </a:lnTo>
                  <a:lnTo>
                    <a:pt x="3" y="415"/>
                  </a:lnTo>
                  <a:lnTo>
                    <a:pt x="0" y="318"/>
                  </a:lnTo>
                  <a:lnTo>
                    <a:pt x="9" y="338"/>
                  </a:lnTo>
                  <a:lnTo>
                    <a:pt x="17" y="358"/>
                  </a:lnTo>
                  <a:lnTo>
                    <a:pt x="28" y="375"/>
                  </a:lnTo>
                  <a:lnTo>
                    <a:pt x="43" y="392"/>
                  </a:lnTo>
                  <a:lnTo>
                    <a:pt x="57" y="406"/>
                  </a:lnTo>
                  <a:lnTo>
                    <a:pt x="74" y="415"/>
                  </a:lnTo>
                  <a:lnTo>
                    <a:pt x="94" y="421"/>
                  </a:lnTo>
                  <a:lnTo>
                    <a:pt x="116" y="423"/>
                  </a:lnTo>
                  <a:lnTo>
                    <a:pt x="139" y="421"/>
                  </a:lnTo>
                  <a:lnTo>
                    <a:pt x="156" y="415"/>
                  </a:lnTo>
                  <a:lnTo>
                    <a:pt x="173" y="406"/>
                  </a:lnTo>
                  <a:lnTo>
                    <a:pt x="185" y="395"/>
                  </a:lnTo>
                  <a:lnTo>
                    <a:pt x="193" y="381"/>
                  </a:lnTo>
                  <a:lnTo>
                    <a:pt x="199" y="367"/>
                  </a:lnTo>
                  <a:lnTo>
                    <a:pt x="205" y="352"/>
                  </a:lnTo>
                  <a:lnTo>
                    <a:pt x="205" y="335"/>
                  </a:lnTo>
                  <a:lnTo>
                    <a:pt x="205" y="318"/>
                  </a:lnTo>
                  <a:lnTo>
                    <a:pt x="199" y="301"/>
                  </a:lnTo>
                  <a:lnTo>
                    <a:pt x="193" y="290"/>
                  </a:lnTo>
                  <a:lnTo>
                    <a:pt x="185" y="278"/>
                  </a:lnTo>
                  <a:lnTo>
                    <a:pt x="153" y="259"/>
                  </a:lnTo>
                  <a:lnTo>
                    <a:pt x="97" y="230"/>
                  </a:lnTo>
                  <a:lnTo>
                    <a:pt x="74" y="219"/>
                  </a:lnTo>
                  <a:lnTo>
                    <a:pt x="54" y="205"/>
                  </a:lnTo>
                  <a:lnTo>
                    <a:pt x="37" y="193"/>
                  </a:lnTo>
                  <a:lnTo>
                    <a:pt x="26" y="179"/>
                  </a:lnTo>
                  <a:lnTo>
                    <a:pt x="14" y="165"/>
                  </a:lnTo>
                  <a:lnTo>
                    <a:pt x="9" y="148"/>
                  </a:lnTo>
                  <a:lnTo>
                    <a:pt x="3" y="131"/>
                  </a:lnTo>
                  <a:lnTo>
                    <a:pt x="3" y="114"/>
                  </a:lnTo>
                  <a:lnTo>
                    <a:pt x="6" y="88"/>
                  </a:lnTo>
                  <a:lnTo>
                    <a:pt x="11" y="65"/>
                  </a:lnTo>
                  <a:lnTo>
                    <a:pt x="26" y="45"/>
                  </a:lnTo>
                  <a:lnTo>
                    <a:pt x="43" y="28"/>
                  </a:lnTo>
                  <a:lnTo>
                    <a:pt x="65" y="17"/>
                  </a:lnTo>
                  <a:lnTo>
                    <a:pt x="85" y="6"/>
                  </a:lnTo>
                  <a:lnTo>
                    <a:pt x="111" y="0"/>
                  </a:lnTo>
                  <a:lnTo>
                    <a:pt x="136" y="0"/>
                  </a:lnTo>
                  <a:lnTo>
                    <a:pt x="162" y="0"/>
                  </a:lnTo>
                  <a:lnTo>
                    <a:pt x="185" y="6"/>
                  </a:lnTo>
                  <a:lnTo>
                    <a:pt x="207" y="14"/>
                  </a:lnTo>
                  <a:lnTo>
                    <a:pt x="227" y="23"/>
                  </a:lnTo>
                  <a:lnTo>
                    <a:pt x="230" y="108"/>
                  </a:lnTo>
                  <a:lnTo>
                    <a:pt x="227" y="94"/>
                  </a:lnTo>
                  <a:lnTo>
                    <a:pt x="219" y="80"/>
                  </a:lnTo>
                  <a:lnTo>
                    <a:pt x="207" y="65"/>
                  </a:lnTo>
                  <a:lnTo>
                    <a:pt x="196" y="51"/>
                  </a:lnTo>
                  <a:lnTo>
                    <a:pt x="182" y="40"/>
                  </a:lnTo>
                  <a:lnTo>
                    <a:pt x="165" y="31"/>
                  </a:lnTo>
                  <a:lnTo>
                    <a:pt x="148" y="28"/>
                  </a:lnTo>
                  <a:lnTo>
                    <a:pt x="128" y="26"/>
                  </a:lnTo>
                  <a:lnTo>
                    <a:pt x="108" y="26"/>
                  </a:lnTo>
                  <a:lnTo>
                    <a:pt x="94" y="31"/>
                  </a:lnTo>
                  <a:lnTo>
                    <a:pt x="82" y="37"/>
                  </a:lnTo>
                  <a:lnTo>
                    <a:pt x="71" y="48"/>
                  </a:lnTo>
                  <a:lnTo>
                    <a:pt x="65" y="57"/>
                  </a:lnTo>
                  <a:lnTo>
                    <a:pt x="60" y="68"/>
                  </a:lnTo>
                  <a:lnTo>
                    <a:pt x="57" y="82"/>
                  </a:lnTo>
                  <a:lnTo>
                    <a:pt x="54" y="94"/>
                  </a:lnTo>
                  <a:lnTo>
                    <a:pt x="57" y="108"/>
                  </a:lnTo>
                  <a:lnTo>
                    <a:pt x="60" y="119"/>
                  </a:lnTo>
                  <a:lnTo>
                    <a:pt x="65" y="128"/>
                  </a:lnTo>
                  <a:lnTo>
                    <a:pt x="71" y="139"/>
                  </a:lnTo>
                  <a:lnTo>
                    <a:pt x="99" y="156"/>
                  </a:lnTo>
                  <a:lnTo>
                    <a:pt x="142" y="17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Freeform 1705"/>
            <p:cNvSpPr>
              <a:spLocks noEditPoints="1"/>
            </p:cNvSpPr>
            <p:nvPr/>
          </p:nvSpPr>
          <p:spPr bwMode="auto">
            <a:xfrm>
              <a:off x="1900" y="3109"/>
              <a:ext cx="281" cy="311"/>
            </a:xfrm>
            <a:custGeom>
              <a:avLst/>
              <a:gdLst>
                <a:gd name="T0" fmla="*/ 142 w 281"/>
                <a:gd name="T1" fmla="*/ 0 h 310"/>
                <a:gd name="T2" fmla="*/ 184 w 281"/>
                <a:gd name="T3" fmla="*/ 6 h 310"/>
                <a:gd name="T4" fmla="*/ 218 w 281"/>
                <a:gd name="T5" fmla="*/ 23 h 310"/>
                <a:gd name="T6" fmla="*/ 235 w 281"/>
                <a:gd name="T7" fmla="*/ 34 h 310"/>
                <a:gd name="T8" fmla="*/ 258 w 281"/>
                <a:gd name="T9" fmla="*/ 63 h 310"/>
                <a:gd name="T10" fmla="*/ 267 w 281"/>
                <a:gd name="T11" fmla="*/ 80 h 310"/>
                <a:gd name="T12" fmla="*/ 278 w 281"/>
                <a:gd name="T13" fmla="*/ 117 h 310"/>
                <a:gd name="T14" fmla="*/ 281 w 281"/>
                <a:gd name="T15" fmla="*/ 161 h 310"/>
                <a:gd name="T16" fmla="*/ 281 w 281"/>
                <a:gd name="T17" fmla="*/ 179 h 310"/>
                <a:gd name="T18" fmla="*/ 272 w 281"/>
                <a:gd name="T19" fmla="*/ 215 h 310"/>
                <a:gd name="T20" fmla="*/ 264 w 281"/>
                <a:gd name="T21" fmla="*/ 235 h 310"/>
                <a:gd name="T22" fmla="*/ 241 w 281"/>
                <a:gd name="T23" fmla="*/ 267 h 310"/>
                <a:gd name="T24" fmla="*/ 213 w 281"/>
                <a:gd name="T25" fmla="*/ 295 h 310"/>
                <a:gd name="T26" fmla="*/ 196 w 281"/>
                <a:gd name="T27" fmla="*/ 304 h 310"/>
                <a:gd name="T28" fmla="*/ 159 w 281"/>
                <a:gd name="T29" fmla="*/ 315 h 310"/>
                <a:gd name="T30" fmla="*/ 139 w 281"/>
                <a:gd name="T31" fmla="*/ 315 h 310"/>
                <a:gd name="T32" fmla="*/ 93 w 281"/>
                <a:gd name="T33" fmla="*/ 309 h 310"/>
                <a:gd name="T34" fmla="*/ 65 w 281"/>
                <a:gd name="T35" fmla="*/ 298 h 310"/>
                <a:gd name="T36" fmla="*/ 45 w 281"/>
                <a:gd name="T37" fmla="*/ 278 h 310"/>
                <a:gd name="T38" fmla="*/ 34 w 281"/>
                <a:gd name="T39" fmla="*/ 269 h 310"/>
                <a:gd name="T40" fmla="*/ 8 w 281"/>
                <a:gd name="T41" fmla="*/ 218 h 310"/>
                <a:gd name="T42" fmla="*/ 0 w 281"/>
                <a:gd name="T43" fmla="*/ 161 h 310"/>
                <a:gd name="T44" fmla="*/ 0 w 281"/>
                <a:gd name="T45" fmla="*/ 137 h 310"/>
                <a:gd name="T46" fmla="*/ 8 w 281"/>
                <a:gd name="T47" fmla="*/ 100 h 310"/>
                <a:gd name="T48" fmla="*/ 17 w 281"/>
                <a:gd name="T49" fmla="*/ 80 h 310"/>
                <a:gd name="T50" fmla="*/ 37 w 281"/>
                <a:gd name="T51" fmla="*/ 49 h 310"/>
                <a:gd name="T52" fmla="*/ 68 w 281"/>
                <a:gd name="T53" fmla="*/ 23 h 310"/>
                <a:gd name="T54" fmla="*/ 82 w 281"/>
                <a:gd name="T55" fmla="*/ 12 h 310"/>
                <a:gd name="T56" fmla="*/ 122 w 281"/>
                <a:gd name="T57" fmla="*/ 0 h 310"/>
                <a:gd name="T58" fmla="*/ 142 w 281"/>
                <a:gd name="T59" fmla="*/ 0 h 310"/>
                <a:gd name="T60" fmla="*/ 136 w 281"/>
                <a:gd name="T61" fmla="*/ 23 h 310"/>
                <a:gd name="T62" fmla="*/ 99 w 281"/>
                <a:gd name="T63" fmla="*/ 34 h 310"/>
                <a:gd name="T64" fmla="*/ 76 w 281"/>
                <a:gd name="T65" fmla="*/ 66 h 310"/>
                <a:gd name="T66" fmla="*/ 68 w 281"/>
                <a:gd name="T67" fmla="*/ 85 h 310"/>
                <a:gd name="T68" fmla="*/ 57 w 281"/>
                <a:gd name="T69" fmla="*/ 131 h 310"/>
                <a:gd name="T70" fmla="*/ 57 w 281"/>
                <a:gd name="T71" fmla="*/ 164 h 310"/>
                <a:gd name="T72" fmla="*/ 65 w 281"/>
                <a:gd name="T73" fmla="*/ 215 h 310"/>
                <a:gd name="T74" fmla="*/ 82 w 281"/>
                <a:gd name="T75" fmla="*/ 255 h 310"/>
                <a:gd name="T76" fmla="*/ 96 w 281"/>
                <a:gd name="T77" fmla="*/ 272 h 310"/>
                <a:gd name="T78" fmla="*/ 128 w 281"/>
                <a:gd name="T79" fmla="*/ 289 h 310"/>
                <a:gd name="T80" fmla="*/ 145 w 281"/>
                <a:gd name="T81" fmla="*/ 289 h 310"/>
                <a:gd name="T82" fmla="*/ 179 w 281"/>
                <a:gd name="T83" fmla="*/ 278 h 310"/>
                <a:gd name="T84" fmla="*/ 204 w 281"/>
                <a:gd name="T85" fmla="*/ 250 h 310"/>
                <a:gd name="T86" fmla="*/ 213 w 281"/>
                <a:gd name="T87" fmla="*/ 230 h 310"/>
                <a:gd name="T88" fmla="*/ 224 w 281"/>
                <a:gd name="T89" fmla="*/ 184 h 310"/>
                <a:gd name="T90" fmla="*/ 224 w 281"/>
                <a:gd name="T91" fmla="*/ 151 h 310"/>
                <a:gd name="T92" fmla="*/ 210 w 281"/>
                <a:gd name="T93" fmla="*/ 85 h 310"/>
                <a:gd name="T94" fmla="*/ 199 w 281"/>
                <a:gd name="T95" fmla="*/ 60 h 310"/>
                <a:gd name="T96" fmla="*/ 182 w 281"/>
                <a:gd name="T97" fmla="*/ 40 h 310"/>
                <a:gd name="T98" fmla="*/ 162 w 281"/>
                <a:gd name="T99" fmla="*/ 29 h 310"/>
                <a:gd name="T100" fmla="*/ 136 w 281"/>
                <a:gd name="T101" fmla="*/ 23 h 3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81" h="310">
                  <a:moveTo>
                    <a:pt x="142" y="0"/>
                  </a:moveTo>
                  <a:lnTo>
                    <a:pt x="142" y="0"/>
                  </a:lnTo>
                  <a:lnTo>
                    <a:pt x="164" y="0"/>
                  </a:lnTo>
                  <a:lnTo>
                    <a:pt x="184" y="6"/>
                  </a:lnTo>
                  <a:lnTo>
                    <a:pt x="201" y="12"/>
                  </a:lnTo>
                  <a:lnTo>
                    <a:pt x="218" y="23"/>
                  </a:lnTo>
                  <a:lnTo>
                    <a:pt x="235" y="34"/>
                  </a:lnTo>
                  <a:lnTo>
                    <a:pt x="247" y="49"/>
                  </a:lnTo>
                  <a:lnTo>
                    <a:pt x="258" y="63"/>
                  </a:lnTo>
                  <a:lnTo>
                    <a:pt x="267" y="80"/>
                  </a:lnTo>
                  <a:lnTo>
                    <a:pt x="272" y="100"/>
                  </a:lnTo>
                  <a:lnTo>
                    <a:pt x="278" y="117"/>
                  </a:lnTo>
                  <a:lnTo>
                    <a:pt x="281" y="137"/>
                  </a:lnTo>
                  <a:lnTo>
                    <a:pt x="281" y="156"/>
                  </a:lnTo>
                  <a:lnTo>
                    <a:pt x="281" y="174"/>
                  </a:lnTo>
                  <a:lnTo>
                    <a:pt x="278" y="193"/>
                  </a:lnTo>
                  <a:lnTo>
                    <a:pt x="272" y="210"/>
                  </a:lnTo>
                  <a:lnTo>
                    <a:pt x="264" y="230"/>
                  </a:lnTo>
                  <a:lnTo>
                    <a:pt x="253" y="247"/>
                  </a:lnTo>
                  <a:lnTo>
                    <a:pt x="241" y="262"/>
                  </a:lnTo>
                  <a:lnTo>
                    <a:pt x="230" y="276"/>
                  </a:lnTo>
                  <a:lnTo>
                    <a:pt x="213" y="290"/>
                  </a:lnTo>
                  <a:lnTo>
                    <a:pt x="196" y="299"/>
                  </a:lnTo>
                  <a:lnTo>
                    <a:pt x="179" y="304"/>
                  </a:lnTo>
                  <a:lnTo>
                    <a:pt x="159" y="310"/>
                  </a:lnTo>
                  <a:lnTo>
                    <a:pt x="139" y="310"/>
                  </a:lnTo>
                  <a:lnTo>
                    <a:pt x="108" y="307"/>
                  </a:lnTo>
                  <a:lnTo>
                    <a:pt x="93" y="304"/>
                  </a:lnTo>
                  <a:lnTo>
                    <a:pt x="79" y="299"/>
                  </a:lnTo>
                  <a:lnTo>
                    <a:pt x="65" y="293"/>
                  </a:lnTo>
                  <a:lnTo>
                    <a:pt x="54" y="284"/>
                  </a:lnTo>
                  <a:lnTo>
                    <a:pt x="45" y="273"/>
                  </a:lnTo>
                  <a:lnTo>
                    <a:pt x="34" y="264"/>
                  </a:lnTo>
                  <a:lnTo>
                    <a:pt x="20" y="239"/>
                  </a:lnTo>
                  <a:lnTo>
                    <a:pt x="8" y="213"/>
                  </a:lnTo>
                  <a:lnTo>
                    <a:pt x="0" y="185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3" y="117"/>
                  </a:lnTo>
                  <a:lnTo>
                    <a:pt x="8" y="100"/>
                  </a:lnTo>
                  <a:lnTo>
                    <a:pt x="17" y="80"/>
                  </a:lnTo>
                  <a:lnTo>
                    <a:pt x="25" y="63"/>
                  </a:lnTo>
                  <a:lnTo>
                    <a:pt x="37" y="49"/>
                  </a:lnTo>
                  <a:lnTo>
                    <a:pt x="51" y="34"/>
                  </a:lnTo>
                  <a:lnTo>
                    <a:pt x="68" y="23"/>
                  </a:lnTo>
                  <a:lnTo>
                    <a:pt x="82" y="12"/>
                  </a:lnTo>
                  <a:lnTo>
                    <a:pt x="102" y="6"/>
                  </a:lnTo>
                  <a:lnTo>
                    <a:pt x="122" y="0"/>
                  </a:lnTo>
                  <a:lnTo>
                    <a:pt x="142" y="0"/>
                  </a:lnTo>
                  <a:close/>
                  <a:moveTo>
                    <a:pt x="136" y="23"/>
                  </a:moveTo>
                  <a:lnTo>
                    <a:pt x="136" y="23"/>
                  </a:lnTo>
                  <a:lnTo>
                    <a:pt x="116" y="26"/>
                  </a:lnTo>
                  <a:lnTo>
                    <a:pt x="99" y="34"/>
                  </a:lnTo>
                  <a:lnTo>
                    <a:pt x="88" y="49"/>
                  </a:lnTo>
                  <a:lnTo>
                    <a:pt x="76" y="66"/>
                  </a:lnTo>
                  <a:lnTo>
                    <a:pt x="68" y="85"/>
                  </a:lnTo>
                  <a:lnTo>
                    <a:pt x="62" y="108"/>
                  </a:lnTo>
                  <a:lnTo>
                    <a:pt x="57" y="131"/>
                  </a:lnTo>
                  <a:lnTo>
                    <a:pt x="57" y="159"/>
                  </a:lnTo>
                  <a:lnTo>
                    <a:pt x="59" y="185"/>
                  </a:lnTo>
                  <a:lnTo>
                    <a:pt x="65" y="210"/>
                  </a:lnTo>
                  <a:lnTo>
                    <a:pt x="74" y="230"/>
                  </a:lnTo>
                  <a:lnTo>
                    <a:pt x="82" y="250"/>
                  </a:lnTo>
                  <a:lnTo>
                    <a:pt x="96" y="267"/>
                  </a:lnTo>
                  <a:lnTo>
                    <a:pt x="110" y="279"/>
                  </a:lnTo>
                  <a:lnTo>
                    <a:pt x="128" y="284"/>
                  </a:lnTo>
                  <a:lnTo>
                    <a:pt x="145" y="284"/>
                  </a:lnTo>
                  <a:lnTo>
                    <a:pt x="164" y="282"/>
                  </a:lnTo>
                  <a:lnTo>
                    <a:pt x="179" y="273"/>
                  </a:lnTo>
                  <a:lnTo>
                    <a:pt x="193" y="262"/>
                  </a:lnTo>
                  <a:lnTo>
                    <a:pt x="204" y="245"/>
                  </a:lnTo>
                  <a:lnTo>
                    <a:pt x="213" y="225"/>
                  </a:lnTo>
                  <a:lnTo>
                    <a:pt x="218" y="202"/>
                  </a:lnTo>
                  <a:lnTo>
                    <a:pt x="224" y="179"/>
                  </a:lnTo>
                  <a:lnTo>
                    <a:pt x="224" y="151"/>
                  </a:lnTo>
                  <a:lnTo>
                    <a:pt x="218" y="117"/>
                  </a:lnTo>
                  <a:lnTo>
                    <a:pt x="210" y="85"/>
                  </a:lnTo>
                  <a:lnTo>
                    <a:pt x="199" y="60"/>
                  </a:lnTo>
                  <a:lnTo>
                    <a:pt x="182" y="40"/>
                  </a:lnTo>
                  <a:lnTo>
                    <a:pt x="173" y="31"/>
                  </a:lnTo>
                  <a:lnTo>
                    <a:pt x="162" y="29"/>
                  </a:lnTo>
                  <a:lnTo>
                    <a:pt x="150" y="23"/>
                  </a:lnTo>
                  <a:lnTo>
                    <a:pt x="136" y="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1706"/>
            <p:cNvSpPr>
              <a:spLocks/>
            </p:cNvSpPr>
            <p:nvPr/>
          </p:nvSpPr>
          <p:spPr bwMode="auto">
            <a:xfrm>
              <a:off x="2493" y="3058"/>
              <a:ext cx="182" cy="362"/>
            </a:xfrm>
            <a:custGeom>
              <a:avLst/>
              <a:gdLst>
                <a:gd name="T0" fmla="*/ 86 w 182"/>
                <a:gd name="T1" fmla="*/ 0 h 361"/>
                <a:gd name="T2" fmla="*/ 86 w 182"/>
                <a:gd name="T3" fmla="*/ 60 h 361"/>
                <a:gd name="T4" fmla="*/ 174 w 182"/>
                <a:gd name="T5" fmla="*/ 60 h 361"/>
                <a:gd name="T6" fmla="*/ 151 w 182"/>
                <a:gd name="T7" fmla="*/ 85 h 361"/>
                <a:gd name="T8" fmla="*/ 83 w 182"/>
                <a:gd name="T9" fmla="*/ 85 h 361"/>
                <a:gd name="T10" fmla="*/ 83 w 182"/>
                <a:gd name="T11" fmla="*/ 272 h 361"/>
                <a:gd name="T12" fmla="*/ 83 w 182"/>
                <a:gd name="T13" fmla="*/ 272 h 361"/>
                <a:gd name="T14" fmla="*/ 83 w 182"/>
                <a:gd name="T15" fmla="*/ 289 h 361"/>
                <a:gd name="T16" fmla="*/ 86 w 182"/>
                <a:gd name="T17" fmla="*/ 301 h 361"/>
                <a:gd name="T18" fmla="*/ 91 w 182"/>
                <a:gd name="T19" fmla="*/ 312 h 361"/>
                <a:gd name="T20" fmla="*/ 97 w 182"/>
                <a:gd name="T21" fmla="*/ 323 h 361"/>
                <a:gd name="T22" fmla="*/ 105 w 182"/>
                <a:gd name="T23" fmla="*/ 329 h 361"/>
                <a:gd name="T24" fmla="*/ 117 w 182"/>
                <a:gd name="T25" fmla="*/ 335 h 361"/>
                <a:gd name="T26" fmla="*/ 128 w 182"/>
                <a:gd name="T27" fmla="*/ 338 h 361"/>
                <a:gd name="T28" fmla="*/ 142 w 182"/>
                <a:gd name="T29" fmla="*/ 340 h 361"/>
                <a:gd name="T30" fmla="*/ 142 w 182"/>
                <a:gd name="T31" fmla="*/ 340 h 361"/>
                <a:gd name="T32" fmla="*/ 157 w 182"/>
                <a:gd name="T33" fmla="*/ 338 h 361"/>
                <a:gd name="T34" fmla="*/ 165 w 182"/>
                <a:gd name="T35" fmla="*/ 335 h 361"/>
                <a:gd name="T36" fmla="*/ 165 w 182"/>
                <a:gd name="T37" fmla="*/ 335 h 361"/>
                <a:gd name="T38" fmla="*/ 182 w 182"/>
                <a:gd name="T39" fmla="*/ 323 h 361"/>
                <a:gd name="T40" fmla="*/ 182 w 182"/>
                <a:gd name="T41" fmla="*/ 323 h 361"/>
                <a:gd name="T42" fmla="*/ 182 w 182"/>
                <a:gd name="T43" fmla="*/ 329 h 361"/>
                <a:gd name="T44" fmla="*/ 179 w 182"/>
                <a:gd name="T45" fmla="*/ 338 h 361"/>
                <a:gd name="T46" fmla="*/ 162 w 182"/>
                <a:gd name="T47" fmla="*/ 352 h 361"/>
                <a:gd name="T48" fmla="*/ 162 w 182"/>
                <a:gd name="T49" fmla="*/ 352 h 361"/>
                <a:gd name="T50" fmla="*/ 154 w 182"/>
                <a:gd name="T51" fmla="*/ 357 h 361"/>
                <a:gd name="T52" fmla="*/ 142 w 182"/>
                <a:gd name="T53" fmla="*/ 363 h 361"/>
                <a:gd name="T54" fmla="*/ 131 w 182"/>
                <a:gd name="T55" fmla="*/ 366 h 361"/>
                <a:gd name="T56" fmla="*/ 117 w 182"/>
                <a:gd name="T57" fmla="*/ 366 h 361"/>
                <a:gd name="T58" fmla="*/ 117 w 182"/>
                <a:gd name="T59" fmla="*/ 366 h 361"/>
                <a:gd name="T60" fmla="*/ 100 w 182"/>
                <a:gd name="T61" fmla="*/ 366 h 361"/>
                <a:gd name="T62" fmla="*/ 83 w 182"/>
                <a:gd name="T63" fmla="*/ 360 h 361"/>
                <a:gd name="T64" fmla="*/ 66 w 182"/>
                <a:gd name="T65" fmla="*/ 352 h 361"/>
                <a:gd name="T66" fmla="*/ 54 w 182"/>
                <a:gd name="T67" fmla="*/ 340 h 361"/>
                <a:gd name="T68" fmla="*/ 54 w 182"/>
                <a:gd name="T69" fmla="*/ 340 h 361"/>
                <a:gd name="T70" fmla="*/ 43 w 182"/>
                <a:gd name="T71" fmla="*/ 329 h 361"/>
                <a:gd name="T72" fmla="*/ 34 w 182"/>
                <a:gd name="T73" fmla="*/ 312 h 361"/>
                <a:gd name="T74" fmla="*/ 29 w 182"/>
                <a:gd name="T75" fmla="*/ 295 h 361"/>
                <a:gd name="T76" fmla="*/ 29 w 182"/>
                <a:gd name="T77" fmla="*/ 272 h 361"/>
                <a:gd name="T78" fmla="*/ 29 w 182"/>
                <a:gd name="T79" fmla="*/ 85 h 361"/>
                <a:gd name="T80" fmla="*/ 0 w 182"/>
                <a:gd name="T81" fmla="*/ 85 h 361"/>
                <a:gd name="T82" fmla="*/ 86 w 182"/>
                <a:gd name="T83" fmla="*/ 0 h 361"/>
                <a:gd name="T84" fmla="*/ 86 w 182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82" h="361">
                  <a:moveTo>
                    <a:pt x="86" y="0"/>
                  </a:moveTo>
                  <a:lnTo>
                    <a:pt x="86" y="60"/>
                  </a:lnTo>
                  <a:lnTo>
                    <a:pt x="174" y="60"/>
                  </a:lnTo>
                  <a:lnTo>
                    <a:pt x="151" y="85"/>
                  </a:lnTo>
                  <a:lnTo>
                    <a:pt x="83" y="85"/>
                  </a:lnTo>
                  <a:lnTo>
                    <a:pt x="83" y="267"/>
                  </a:lnTo>
                  <a:lnTo>
                    <a:pt x="83" y="284"/>
                  </a:lnTo>
                  <a:lnTo>
                    <a:pt x="86" y="296"/>
                  </a:lnTo>
                  <a:lnTo>
                    <a:pt x="91" y="307"/>
                  </a:lnTo>
                  <a:lnTo>
                    <a:pt x="97" y="318"/>
                  </a:lnTo>
                  <a:lnTo>
                    <a:pt x="105" y="324"/>
                  </a:lnTo>
                  <a:lnTo>
                    <a:pt x="117" y="330"/>
                  </a:lnTo>
                  <a:lnTo>
                    <a:pt x="128" y="333"/>
                  </a:lnTo>
                  <a:lnTo>
                    <a:pt x="142" y="335"/>
                  </a:lnTo>
                  <a:lnTo>
                    <a:pt x="157" y="333"/>
                  </a:lnTo>
                  <a:lnTo>
                    <a:pt x="165" y="330"/>
                  </a:lnTo>
                  <a:lnTo>
                    <a:pt x="182" y="318"/>
                  </a:lnTo>
                  <a:lnTo>
                    <a:pt x="182" y="324"/>
                  </a:lnTo>
                  <a:lnTo>
                    <a:pt x="179" y="333"/>
                  </a:lnTo>
                  <a:lnTo>
                    <a:pt x="162" y="347"/>
                  </a:lnTo>
                  <a:lnTo>
                    <a:pt x="154" y="352"/>
                  </a:lnTo>
                  <a:lnTo>
                    <a:pt x="142" y="358"/>
                  </a:lnTo>
                  <a:lnTo>
                    <a:pt x="131" y="361"/>
                  </a:lnTo>
                  <a:lnTo>
                    <a:pt x="117" y="361"/>
                  </a:lnTo>
                  <a:lnTo>
                    <a:pt x="100" y="361"/>
                  </a:lnTo>
                  <a:lnTo>
                    <a:pt x="83" y="355"/>
                  </a:lnTo>
                  <a:lnTo>
                    <a:pt x="66" y="347"/>
                  </a:lnTo>
                  <a:lnTo>
                    <a:pt x="54" y="335"/>
                  </a:lnTo>
                  <a:lnTo>
                    <a:pt x="43" y="324"/>
                  </a:lnTo>
                  <a:lnTo>
                    <a:pt x="34" y="307"/>
                  </a:lnTo>
                  <a:lnTo>
                    <a:pt x="29" y="290"/>
                  </a:lnTo>
                  <a:lnTo>
                    <a:pt x="29" y="267"/>
                  </a:lnTo>
                  <a:lnTo>
                    <a:pt x="29" y="85"/>
                  </a:lnTo>
                  <a:lnTo>
                    <a:pt x="0" y="85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1707"/>
            <p:cNvSpPr>
              <a:spLocks/>
            </p:cNvSpPr>
            <p:nvPr/>
          </p:nvSpPr>
          <p:spPr bwMode="auto">
            <a:xfrm>
              <a:off x="2694" y="2971"/>
              <a:ext cx="290" cy="443"/>
            </a:xfrm>
            <a:custGeom>
              <a:avLst/>
              <a:gdLst>
                <a:gd name="T0" fmla="*/ 176 w 290"/>
                <a:gd name="T1" fmla="*/ 139 h 443"/>
                <a:gd name="T2" fmla="*/ 213 w 290"/>
                <a:gd name="T3" fmla="*/ 145 h 443"/>
                <a:gd name="T4" fmla="*/ 244 w 290"/>
                <a:gd name="T5" fmla="*/ 162 h 443"/>
                <a:gd name="T6" fmla="*/ 256 w 290"/>
                <a:gd name="T7" fmla="*/ 176 h 443"/>
                <a:gd name="T8" fmla="*/ 270 w 290"/>
                <a:gd name="T9" fmla="*/ 207 h 443"/>
                <a:gd name="T10" fmla="*/ 273 w 290"/>
                <a:gd name="T11" fmla="*/ 421 h 443"/>
                <a:gd name="T12" fmla="*/ 273 w 290"/>
                <a:gd name="T13" fmla="*/ 429 h 443"/>
                <a:gd name="T14" fmla="*/ 276 w 290"/>
                <a:gd name="T15" fmla="*/ 435 h 443"/>
                <a:gd name="T16" fmla="*/ 199 w 290"/>
                <a:gd name="T17" fmla="*/ 443 h 443"/>
                <a:gd name="T18" fmla="*/ 207 w 290"/>
                <a:gd name="T19" fmla="*/ 438 h 443"/>
                <a:gd name="T20" fmla="*/ 216 w 290"/>
                <a:gd name="T21" fmla="*/ 426 h 443"/>
                <a:gd name="T22" fmla="*/ 216 w 290"/>
                <a:gd name="T23" fmla="*/ 250 h 443"/>
                <a:gd name="T24" fmla="*/ 216 w 290"/>
                <a:gd name="T25" fmla="*/ 233 h 443"/>
                <a:gd name="T26" fmla="*/ 207 w 290"/>
                <a:gd name="T27" fmla="*/ 207 h 443"/>
                <a:gd name="T28" fmla="*/ 202 w 290"/>
                <a:gd name="T29" fmla="*/ 196 h 443"/>
                <a:gd name="T30" fmla="*/ 179 w 290"/>
                <a:gd name="T31" fmla="*/ 182 h 443"/>
                <a:gd name="T32" fmla="*/ 148 w 290"/>
                <a:gd name="T33" fmla="*/ 176 h 443"/>
                <a:gd name="T34" fmla="*/ 128 w 290"/>
                <a:gd name="T35" fmla="*/ 179 h 443"/>
                <a:gd name="T36" fmla="*/ 108 w 290"/>
                <a:gd name="T37" fmla="*/ 188 h 443"/>
                <a:gd name="T38" fmla="*/ 77 w 290"/>
                <a:gd name="T39" fmla="*/ 210 h 443"/>
                <a:gd name="T40" fmla="*/ 77 w 290"/>
                <a:gd name="T41" fmla="*/ 421 h 443"/>
                <a:gd name="T42" fmla="*/ 82 w 290"/>
                <a:gd name="T43" fmla="*/ 432 h 443"/>
                <a:gd name="T44" fmla="*/ 88 w 290"/>
                <a:gd name="T45" fmla="*/ 438 h 443"/>
                <a:gd name="T46" fmla="*/ 6 w 290"/>
                <a:gd name="T47" fmla="*/ 443 h 443"/>
                <a:gd name="T48" fmla="*/ 11 w 290"/>
                <a:gd name="T49" fmla="*/ 438 h 443"/>
                <a:gd name="T50" fmla="*/ 20 w 290"/>
                <a:gd name="T51" fmla="*/ 426 h 443"/>
                <a:gd name="T52" fmla="*/ 20 w 290"/>
                <a:gd name="T53" fmla="*/ 40 h 443"/>
                <a:gd name="T54" fmla="*/ 20 w 290"/>
                <a:gd name="T55" fmla="*/ 31 h 443"/>
                <a:gd name="T56" fmla="*/ 17 w 290"/>
                <a:gd name="T57" fmla="*/ 23 h 443"/>
                <a:gd name="T58" fmla="*/ 77 w 290"/>
                <a:gd name="T59" fmla="*/ 0 h 443"/>
                <a:gd name="T60" fmla="*/ 77 w 290"/>
                <a:gd name="T61" fmla="*/ 185 h 443"/>
                <a:gd name="T62" fmla="*/ 128 w 290"/>
                <a:gd name="T63" fmla="*/ 151 h 443"/>
                <a:gd name="T64" fmla="*/ 176 w 290"/>
                <a:gd name="T65" fmla="*/ 139 h 44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0" h="443">
                  <a:moveTo>
                    <a:pt x="176" y="139"/>
                  </a:moveTo>
                  <a:lnTo>
                    <a:pt x="176" y="139"/>
                  </a:lnTo>
                  <a:lnTo>
                    <a:pt x="193" y="139"/>
                  </a:lnTo>
                  <a:lnTo>
                    <a:pt x="213" y="145"/>
                  </a:lnTo>
                  <a:lnTo>
                    <a:pt x="230" y="153"/>
                  </a:lnTo>
                  <a:lnTo>
                    <a:pt x="244" y="162"/>
                  </a:lnTo>
                  <a:lnTo>
                    <a:pt x="256" y="176"/>
                  </a:lnTo>
                  <a:lnTo>
                    <a:pt x="264" y="190"/>
                  </a:lnTo>
                  <a:lnTo>
                    <a:pt x="270" y="207"/>
                  </a:lnTo>
                  <a:lnTo>
                    <a:pt x="273" y="227"/>
                  </a:lnTo>
                  <a:lnTo>
                    <a:pt x="273" y="421"/>
                  </a:lnTo>
                  <a:lnTo>
                    <a:pt x="273" y="429"/>
                  </a:lnTo>
                  <a:lnTo>
                    <a:pt x="276" y="435"/>
                  </a:lnTo>
                  <a:lnTo>
                    <a:pt x="290" y="443"/>
                  </a:lnTo>
                  <a:lnTo>
                    <a:pt x="199" y="443"/>
                  </a:lnTo>
                  <a:lnTo>
                    <a:pt x="207" y="438"/>
                  </a:lnTo>
                  <a:lnTo>
                    <a:pt x="213" y="432"/>
                  </a:lnTo>
                  <a:lnTo>
                    <a:pt x="216" y="426"/>
                  </a:lnTo>
                  <a:lnTo>
                    <a:pt x="216" y="421"/>
                  </a:lnTo>
                  <a:lnTo>
                    <a:pt x="216" y="250"/>
                  </a:lnTo>
                  <a:lnTo>
                    <a:pt x="216" y="233"/>
                  </a:lnTo>
                  <a:lnTo>
                    <a:pt x="213" y="219"/>
                  </a:lnTo>
                  <a:lnTo>
                    <a:pt x="207" y="207"/>
                  </a:lnTo>
                  <a:lnTo>
                    <a:pt x="202" y="196"/>
                  </a:lnTo>
                  <a:lnTo>
                    <a:pt x="190" y="188"/>
                  </a:lnTo>
                  <a:lnTo>
                    <a:pt x="179" y="182"/>
                  </a:lnTo>
                  <a:lnTo>
                    <a:pt x="165" y="179"/>
                  </a:lnTo>
                  <a:lnTo>
                    <a:pt x="148" y="176"/>
                  </a:lnTo>
                  <a:lnTo>
                    <a:pt x="128" y="179"/>
                  </a:lnTo>
                  <a:lnTo>
                    <a:pt x="108" y="188"/>
                  </a:lnTo>
                  <a:lnTo>
                    <a:pt x="91" y="196"/>
                  </a:lnTo>
                  <a:lnTo>
                    <a:pt x="77" y="210"/>
                  </a:lnTo>
                  <a:lnTo>
                    <a:pt x="77" y="421"/>
                  </a:lnTo>
                  <a:lnTo>
                    <a:pt x="80" y="426"/>
                  </a:lnTo>
                  <a:lnTo>
                    <a:pt x="82" y="432"/>
                  </a:lnTo>
                  <a:lnTo>
                    <a:pt x="88" y="438"/>
                  </a:lnTo>
                  <a:lnTo>
                    <a:pt x="97" y="443"/>
                  </a:lnTo>
                  <a:lnTo>
                    <a:pt x="6" y="443"/>
                  </a:lnTo>
                  <a:lnTo>
                    <a:pt x="11" y="438"/>
                  </a:lnTo>
                  <a:lnTo>
                    <a:pt x="17" y="432"/>
                  </a:lnTo>
                  <a:lnTo>
                    <a:pt x="20" y="426"/>
                  </a:lnTo>
                  <a:lnTo>
                    <a:pt x="20" y="421"/>
                  </a:lnTo>
                  <a:lnTo>
                    <a:pt x="20" y="40"/>
                  </a:lnTo>
                  <a:lnTo>
                    <a:pt x="20" y="31"/>
                  </a:lnTo>
                  <a:lnTo>
                    <a:pt x="17" y="23"/>
                  </a:lnTo>
                  <a:lnTo>
                    <a:pt x="0" y="14"/>
                  </a:lnTo>
                  <a:lnTo>
                    <a:pt x="77" y="0"/>
                  </a:lnTo>
                  <a:lnTo>
                    <a:pt x="77" y="185"/>
                  </a:lnTo>
                  <a:lnTo>
                    <a:pt x="102" y="165"/>
                  </a:lnTo>
                  <a:lnTo>
                    <a:pt x="128" y="151"/>
                  </a:lnTo>
                  <a:lnTo>
                    <a:pt x="153" y="142"/>
                  </a:lnTo>
                  <a:lnTo>
                    <a:pt x="176" y="13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1708"/>
            <p:cNvSpPr>
              <a:spLocks/>
            </p:cNvSpPr>
            <p:nvPr/>
          </p:nvSpPr>
          <p:spPr bwMode="auto">
            <a:xfrm>
              <a:off x="3275" y="3109"/>
              <a:ext cx="474" cy="305"/>
            </a:xfrm>
            <a:custGeom>
              <a:avLst/>
              <a:gdLst>
                <a:gd name="T0" fmla="*/ 359 w 475"/>
                <a:gd name="T1" fmla="*/ 0 h 304"/>
                <a:gd name="T2" fmla="*/ 393 w 475"/>
                <a:gd name="T3" fmla="*/ 6 h 304"/>
                <a:gd name="T4" fmla="*/ 424 w 475"/>
                <a:gd name="T5" fmla="*/ 23 h 304"/>
                <a:gd name="T6" fmla="*/ 439 w 475"/>
                <a:gd name="T7" fmla="*/ 37 h 304"/>
                <a:gd name="T8" fmla="*/ 453 w 475"/>
                <a:gd name="T9" fmla="*/ 68 h 304"/>
                <a:gd name="T10" fmla="*/ 453 w 475"/>
                <a:gd name="T11" fmla="*/ 287 h 304"/>
                <a:gd name="T12" fmla="*/ 456 w 475"/>
                <a:gd name="T13" fmla="*/ 292 h 304"/>
                <a:gd name="T14" fmla="*/ 458 w 475"/>
                <a:gd name="T15" fmla="*/ 298 h 304"/>
                <a:gd name="T16" fmla="*/ 382 w 475"/>
                <a:gd name="T17" fmla="*/ 309 h 304"/>
                <a:gd name="T18" fmla="*/ 387 w 475"/>
                <a:gd name="T19" fmla="*/ 304 h 304"/>
                <a:gd name="T20" fmla="*/ 399 w 475"/>
                <a:gd name="T21" fmla="*/ 292 h 304"/>
                <a:gd name="T22" fmla="*/ 399 w 475"/>
                <a:gd name="T23" fmla="*/ 108 h 304"/>
                <a:gd name="T24" fmla="*/ 399 w 475"/>
                <a:gd name="T25" fmla="*/ 91 h 304"/>
                <a:gd name="T26" fmla="*/ 390 w 475"/>
                <a:gd name="T27" fmla="*/ 66 h 304"/>
                <a:gd name="T28" fmla="*/ 382 w 475"/>
                <a:gd name="T29" fmla="*/ 57 h 304"/>
                <a:gd name="T30" fmla="*/ 362 w 475"/>
                <a:gd name="T31" fmla="*/ 43 h 304"/>
                <a:gd name="T32" fmla="*/ 331 w 475"/>
                <a:gd name="T33" fmla="*/ 37 h 304"/>
                <a:gd name="T34" fmla="*/ 311 w 475"/>
                <a:gd name="T35" fmla="*/ 40 h 304"/>
                <a:gd name="T36" fmla="*/ 277 w 475"/>
                <a:gd name="T37" fmla="*/ 60 h 304"/>
                <a:gd name="T38" fmla="*/ 262 w 475"/>
                <a:gd name="T39" fmla="*/ 77 h 304"/>
                <a:gd name="T40" fmla="*/ 262 w 475"/>
                <a:gd name="T41" fmla="*/ 287 h 304"/>
                <a:gd name="T42" fmla="*/ 265 w 475"/>
                <a:gd name="T43" fmla="*/ 292 h 304"/>
                <a:gd name="T44" fmla="*/ 268 w 475"/>
                <a:gd name="T45" fmla="*/ 298 h 304"/>
                <a:gd name="T46" fmla="*/ 194 w 475"/>
                <a:gd name="T47" fmla="*/ 309 h 304"/>
                <a:gd name="T48" fmla="*/ 202 w 475"/>
                <a:gd name="T49" fmla="*/ 304 h 304"/>
                <a:gd name="T50" fmla="*/ 211 w 475"/>
                <a:gd name="T51" fmla="*/ 292 h 304"/>
                <a:gd name="T52" fmla="*/ 211 w 475"/>
                <a:gd name="T53" fmla="*/ 105 h 304"/>
                <a:gd name="T54" fmla="*/ 211 w 475"/>
                <a:gd name="T55" fmla="*/ 88 h 304"/>
                <a:gd name="T56" fmla="*/ 202 w 475"/>
                <a:gd name="T57" fmla="*/ 63 h 304"/>
                <a:gd name="T58" fmla="*/ 185 w 475"/>
                <a:gd name="T59" fmla="*/ 46 h 304"/>
                <a:gd name="T60" fmla="*/ 160 w 475"/>
                <a:gd name="T61" fmla="*/ 37 h 304"/>
                <a:gd name="T62" fmla="*/ 145 w 475"/>
                <a:gd name="T63" fmla="*/ 37 h 304"/>
                <a:gd name="T64" fmla="*/ 108 w 475"/>
                <a:gd name="T65" fmla="*/ 46 h 304"/>
                <a:gd name="T66" fmla="*/ 80 w 475"/>
                <a:gd name="T67" fmla="*/ 68 h 304"/>
                <a:gd name="T68" fmla="*/ 80 w 475"/>
                <a:gd name="T69" fmla="*/ 287 h 304"/>
                <a:gd name="T70" fmla="*/ 83 w 475"/>
                <a:gd name="T71" fmla="*/ 298 h 304"/>
                <a:gd name="T72" fmla="*/ 97 w 475"/>
                <a:gd name="T73" fmla="*/ 309 h 304"/>
                <a:gd name="T74" fmla="*/ 6 w 475"/>
                <a:gd name="T75" fmla="*/ 309 h 304"/>
                <a:gd name="T76" fmla="*/ 20 w 475"/>
                <a:gd name="T77" fmla="*/ 298 h 304"/>
                <a:gd name="T78" fmla="*/ 23 w 475"/>
                <a:gd name="T79" fmla="*/ 287 h 304"/>
                <a:gd name="T80" fmla="*/ 23 w 475"/>
                <a:gd name="T81" fmla="*/ 40 h 304"/>
                <a:gd name="T82" fmla="*/ 18 w 475"/>
                <a:gd name="T83" fmla="*/ 23 h 304"/>
                <a:gd name="T84" fmla="*/ 9 w 475"/>
                <a:gd name="T85" fmla="*/ 17 h 304"/>
                <a:gd name="T86" fmla="*/ 80 w 475"/>
                <a:gd name="T87" fmla="*/ 0 h 304"/>
                <a:gd name="T88" fmla="*/ 80 w 475"/>
                <a:gd name="T89" fmla="*/ 43 h 304"/>
                <a:gd name="T90" fmla="*/ 123 w 475"/>
                <a:gd name="T91" fmla="*/ 14 h 304"/>
                <a:gd name="T92" fmla="*/ 134 w 475"/>
                <a:gd name="T93" fmla="*/ 9 h 304"/>
                <a:gd name="T94" fmla="*/ 160 w 475"/>
                <a:gd name="T95" fmla="*/ 0 h 304"/>
                <a:gd name="T96" fmla="*/ 174 w 475"/>
                <a:gd name="T97" fmla="*/ 0 h 304"/>
                <a:gd name="T98" fmla="*/ 202 w 475"/>
                <a:gd name="T99" fmla="*/ 3 h 304"/>
                <a:gd name="T100" fmla="*/ 228 w 475"/>
                <a:gd name="T101" fmla="*/ 14 h 304"/>
                <a:gd name="T102" fmla="*/ 237 w 475"/>
                <a:gd name="T103" fmla="*/ 23 h 304"/>
                <a:gd name="T104" fmla="*/ 251 w 475"/>
                <a:gd name="T105" fmla="*/ 43 h 304"/>
                <a:gd name="T106" fmla="*/ 257 w 475"/>
                <a:gd name="T107" fmla="*/ 57 h 304"/>
                <a:gd name="T108" fmla="*/ 302 w 475"/>
                <a:gd name="T109" fmla="*/ 17 h 304"/>
                <a:gd name="T110" fmla="*/ 316 w 475"/>
                <a:gd name="T111" fmla="*/ 9 h 304"/>
                <a:gd name="T112" fmla="*/ 345 w 475"/>
                <a:gd name="T113" fmla="*/ 0 h 304"/>
                <a:gd name="T114" fmla="*/ 359 w 475"/>
                <a:gd name="T115" fmla="*/ 0 h 30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75" h="304">
                  <a:moveTo>
                    <a:pt x="364" y="0"/>
                  </a:moveTo>
                  <a:lnTo>
                    <a:pt x="364" y="0"/>
                  </a:lnTo>
                  <a:lnTo>
                    <a:pt x="381" y="0"/>
                  </a:lnTo>
                  <a:lnTo>
                    <a:pt x="398" y="6"/>
                  </a:lnTo>
                  <a:lnTo>
                    <a:pt x="415" y="14"/>
                  </a:lnTo>
                  <a:lnTo>
                    <a:pt x="429" y="23"/>
                  </a:lnTo>
                  <a:lnTo>
                    <a:pt x="444" y="37"/>
                  </a:lnTo>
                  <a:lnTo>
                    <a:pt x="452" y="51"/>
                  </a:lnTo>
                  <a:lnTo>
                    <a:pt x="458" y="68"/>
                  </a:lnTo>
                  <a:lnTo>
                    <a:pt x="458" y="88"/>
                  </a:lnTo>
                  <a:lnTo>
                    <a:pt x="458" y="282"/>
                  </a:lnTo>
                  <a:lnTo>
                    <a:pt x="461" y="287"/>
                  </a:lnTo>
                  <a:lnTo>
                    <a:pt x="463" y="293"/>
                  </a:lnTo>
                  <a:lnTo>
                    <a:pt x="475" y="304"/>
                  </a:lnTo>
                  <a:lnTo>
                    <a:pt x="387" y="304"/>
                  </a:lnTo>
                  <a:lnTo>
                    <a:pt x="392" y="299"/>
                  </a:lnTo>
                  <a:lnTo>
                    <a:pt x="398" y="293"/>
                  </a:lnTo>
                  <a:lnTo>
                    <a:pt x="404" y="287"/>
                  </a:lnTo>
                  <a:lnTo>
                    <a:pt x="404" y="282"/>
                  </a:lnTo>
                  <a:lnTo>
                    <a:pt x="404" y="108"/>
                  </a:lnTo>
                  <a:lnTo>
                    <a:pt x="404" y="91"/>
                  </a:lnTo>
                  <a:lnTo>
                    <a:pt x="401" y="80"/>
                  </a:lnTo>
                  <a:lnTo>
                    <a:pt x="395" y="66"/>
                  </a:lnTo>
                  <a:lnTo>
                    <a:pt x="387" y="57"/>
                  </a:lnTo>
                  <a:lnTo>
                    <a:pt x="378" y="49"/>
                  </a:lnTo>
                  <a:lnTo>
                    <a:pt x="367" y="43"/>
                  </a:lnTo>
                  <a:lnTo>
                    <a:pt x="353" y="37"/>
                  </a:lnTo>
                  <a:lnTo>
                    <a:pt x="336" y="37"/>
                  </a:lnTo>
                  <a:lnTo>
                    <a:pt x="316" y="40"/>
                  </a:lnTo>
                  <a:lnTo>
                    <a:pt x="299" y="46"/>
                  </a:lnTo>
                  <a:lnTo>
                    <a:pt x="282" y="60"/>
                  </a:lnTo>
                  <a:lnTo>
                    <a:pt x="267" y="77"/>
                  </a:lnTo>
                  <a:lnTo>
                    <a:pt x="267" y="85"/>
                  </a:lnTo>
                  <a:lnTo>
                    <a:pt x="267" y="282"/>
                  </a:lnTo>
                  <a:lnTo>
                    <a:pt x="270" y="287"/>
                  </a:lnTo>
                  <a:lnTo>
                    <a:pt x="273" y="293"/>
                  </a:lnTo>
                  <a:lnTo>
                    <a:pt x="285" y="304"/>
                  </a:lnTo>
                  <a:lnTo>
                    <a:pt x="194" y="304"/>
                  </a:lnTo>
                  <a:lnTo>
                    <a:pt x="202" y="299"/>
                  </a:lnTo>
                  <a:lnTo>
                    <a:pt x="208" y="293"/>
                  </a:lnTo>
                  <a:lnTo>
                    <a:pt x="211" y="287"/>
                  </a:lnTo>
                  <a:lnTo>
                    <a:pt x="211" y="282"/>
                  </a:lnTo>
                  <a:lnTo>
                    <a:pt x="211" y="105"/>
                  </a:lnTo>
                  <a:lnTo>
                    <a:pt x="211" y="88"/>
                  </a:lnTo>
                  <a:lnTo>
                    <a:pt x="208" y="74"/>
                  </a:lnTo>
                  <a:lnTo>
                    <a:pt x="202" y="63"/>
                  </a:lnTo>
                  <a:lnTo>
                    <a:pt x="194" y="54"/>
                  </a:lnTo>
                  <a:lnTo>
                    <a:pt x="185" y="46"/>
                  </a:lnTo>
                  <a:lnTo>
                    <a:pt x="174" y="40"/>
                  </a:lnTo>
                  <a:lnTo>
                    <a:pt x="160" y="37"/>
                  </a:lnTo>
                  <a:lnTo>
                    <a:pt x="145" y="37"/>
                  </a:lnTo>
                  <a:lnTo>
                    <a:pt x="125" y="40"/>
                  </a:lnTo>
                  <a:lnTo>
                    <a:pt x="108" y="46"/>
                  </a:lnTo>
                  <a:lnTo>
                    <a:pt x="94" y="54"/>
                  </a:lnTo>
                  <a:lnTo>
                    <a:pt x="80" y="68"/>
                  </a:lnTo>
                  <a:lnTo>
                    <a:pt x="80" y="282"/>
                  </a:lnTo>
                  <a:lnTo>
                    <a:pt x="80" y="287"/>
                  </a:lnTo>
                  <a:lnTo>
                    <a:pt x="83" y="293"/>
                  </a:lnTo>
                  <a:lnTo>
                    <a:pt x="97" y="304"/>
                  </a:lnTo>
                  <a:lnTo>
                    <a:pt x="6" y="304"/>
                  </a:lnTo>
                  <a:lnTo>
                    <a:pt x="15" y="299"/>
                  </a:lnTo>
                  <a:lnTo>
                    <a:pt x="20" y="293"/>
                  </a:lnTo>
                  <a:lnTo>
                    <a:pt x="23" y="287"/>
                  </a:lnTo>
                  <a:lnTo>
                    <a:pt x="23" y="282"/>
                  </a:lnTo>
                  <a:lnTo>
                    <a:pt x="23" y="40"/>
                  </a:lnTo>
                  <a:lnTo>
                    <a:pt x="23" y="31"/>
                  </a:lnTo>
                  <a:lnTo>
                    <a:pt x="18" y="23"/>
                  </a:lnTo>
                  <a:lnTo>
                    <a:pt x="9" y="17"/>
                  </a:lnTo>
                  <a:lnTo>
                    <a:pt x="0" y="14"/>
                  </a:lnTo>
                  <a:lnTo>
                    <a:pt x="80" y="0"/>
                  </a:lnTo>
                  <a:lnTo>
                    <a:pt x="80" y="43"/>
                  </a:lnTo>
                  <a:lnTo>
                    <a:pt x="100" y="29"/>
                  </a:lnTo>
                  <a:lnTo>
                    <a:pt x="123" y="14"/>
                  </a:lnTo>
                  <a:lnTo>
                    <a:pt x="134" y="9"/>
                  </a:lnTo>
                  <a:lnTo>
                    <a:pt x="145" y="3"/>
                  </a:lnTo>
                  <a:lnTo>
                    <a:pt x="160" y="0"/>
                  </a:lnTo>
                  <a:lnTo>
                    <a:pt x="174" y="0"/>
                  </a:lnTo>
                  <a:lnTo>
                    <a:pt x="188" y="0"/>
                  </a:lnTo>
                  <a:lnTo>
                    <a:pt x="202" y="3"/>
                  </a:lnTo>
                  <a:lnTo>
                    <a:pt x="213" y="9"/>
                  </a:lnTo>
                  <a:lnTo>
                    <a:pt x="228" y="14"/>
                  </a:lnTo>
                  <a:lnTo>
                    <a:pt x="239" y="23"/>
                  </a:lnTo>
                  <a:lnTo>
                    <a:pt x="248" y="31"/>
                  </a:lnTo>
                  <a:lnTo>
                    <a:pt x="256" y="43"/>
                  </a:lnTo>
                  <a:lnTo>
                    <a:pt x="262" y="57"/>
                  </a:lnTo>
                  <a:lnTo>
                    <a:pt x="282" y="34"/>
                  </a:lnTo>
                  <a:lnTo>
                    <a:pt x="307" y="17"/>
                  </a:lnTo>
                  <a:lnTo>
                    <a:pt x="321" y="9"/>
                  </a:lnTo>
                  <a:lnTo>
                    <a:pt x="336" y="3"/>
                  </a:lnTo>
                  <a:lnTo>
                    <a:pt x="350" y="0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709"/>
            <p:cNvSpPr>
              <a:spLocks/>
            </p:cNvSpPr>
            <p:nvPr/>
          </p:nvSpPr>
          <p:spPr bwMode="auto">
            <a:xfrm>
              <a:off x="4071" y="3058"/>
              <a:ext cx="184" cy="362"/>
            </a:xfrm>
            <a:custGeom>
              <a:avLst/>
              <a:gdLst>
                <a:gd name="T0" fmla="*/ 85 w 184"/>
                <a:gd name="T1" fmla="*/ 0 h 361"/>
                <a:gd name="T2" fmla="*/ 85 w 184"/>
                <a:gd name="T3" fmla="*/ 60 h 361"/>
                <a:gd name="T4" fmla="*/ 173 w 184"/>
                <a:gd name="T5" fmla="*/ 60 h 361"/>
                <a:gd name="T6" fmla="*/ 150 w 184"/>
                <a:gd name="T7" fmla="*/ 85 h 361"/>
                <a:gd name="T8" fmla="*/ 82 w 184"/>
                <a:gd name="T9" fmla="*/ 85 h 361"/>
                <a:gd name="T10" fmla="*/ 82 w 184"/>
                <a:gd name="T11" fmla="*/ 272 h 361"/>
                <a:gd name="T12" fmla="*/ 82 w 184"/>
                <a:gd name="T13" fmla="*/ 272 h 361"/>
                <a:gd name="T14" fmla="*/ 85 w 184"/>
                <a:gd name="T15" fmla="*/ 289 h 361"/>
                <a:gd name="T16" fmla="*/ 88 w 184"/>
                <a:gd name="T17" fmla="*/ 301 h 361"/>
                <a:gd name="T18" fmla="*/ 91 w 184"/>
                <a:gd name="T19" fmla="*/ 312 h 361"/>
                <a:gd name="T20" fmla="*/ 99 w 184"/>
                <a:gd name="T21" fmla="*/ 323 h 361"/>
                <a:gd name="T22" fmla="*/ 105 w 184"/>
                <a:gd name="T23" fmla="*/ 329 h 361"/>
                <a:gd name="T24" fmla="*/ 116 w 184"/>
                <a:gd name="T25" fmla="*/ 335 h 361"/>
                <a:gd name="T26" fmla="*/ 128 w 184"/>
                <a:gd name="T27" fmla="*/ 338 h 361"/>
                <a:gd name="T28" fmla="*/ 142 w 184"/>
                <a:gd name="T29" fmla="*/ 340 h 361"/>
                <a:gd name="T30" fmla="*/ 142 w 184"/>
                <a:gd name="T31" fmla="*/ 340 h 361"/>
                <a:gd name="T32" fmla="*/ 156 w 184"/>
                <a:gd name="T33" fmla="*/ 338 h 361"/>
                <a:gd name="T34" fmla="*/ 165 w 184"/>
                <a:gd name="T35" fmla="*/ 335 h 361"/>
                <a:gd name="T36" fmla="*/ 165 w 184"/>
                <a:gd name="T37" fmla="*/ 335 h 361"/>
                <a:gd name="T38" fmla="*/ 184 w 184"/>
                <a:gd name="T39" fmla="*/ 323 h 361"/>
                <a:gd name="T40" fmla="*/ 184 w 184"/>
                <a:gd name="T41" fmla="*/ 323 h 361"/>
                <a:gd name="T42" fmla="*/ 182 w 184"/>
                <a:gd name="T43" fmla="*/ 329 h 361"/>
                <a:gd name="T44" fmla="*/ 179 w 184"/>
                <a:gd name="T45" fmla="*/ 338 h 361"/>
                <a:gd name="T46" fmla="*/ 162 w 184"/>
                <a:gd name="T47" fmla="*/ 352 h 361"/>
                <a:gd name="T48" fmla="*/ 162 w 184"/>
                <a:gd name="T49" fmla="*/ 352 h 361"/>
                <a:gd name="T50" fmla="*/ 153 w 184"/>
                <a:gd name="T51" fmla="*/ 357 h 361"/>
                <a:gd name="T52" fmla="*/ 142 w 184"/>
                <a:gd name="T53" fmla="*/ 363 h 361"/>
                <a:gd name="T54" fmla="*/ 130 w 184"/>
                <a:gd name="T55" fmla="*/ 366 h 361"/>
                <a:gd name="T56" fmla="*/ 119 w 184"/>
                <a:gd name="T57" fmla="*/ 366 h 361"/>
                <a:gd name="T58" fmla="*/ 119 w 184"/>
                <a:gd name="T59" fmla="*/ 366 h 361"/>
                <a:gd name="T60" fmla="*/ 99 w 184"/>
                <a:gd name="T61" fmla="*/ 366 h 361"/>
                <a:gd name="T62" fmla="*/ 82 w 184"/>
                <a:gd name="T63" fmla="*/ 360 h 361"/>
                <a:gd name="T64" fmla="*/ 65 w 184"/>
                <a:gd name="T65" fmla="*/ 352 h 361"/>
                <a:gd name="T66" fmla="*/ 54 w 184"/>
                <a:gd name="T67" fmla="*/ 340 h 361"/>
                <a:gd name="T68" fmla="*/ 54 w 184"/>
                <a:gd name="T69" fmla="*/ 340 h 361"/>
                <a:gd name="T70" fmla="*/ 42 w 184"/>
                <a:gd name="T71" fmla="*/ 329 h 361"/>
                <a:gd name="T72" fmla="*/ 34 w 184"/>
                <a:gd name="T73" fmla="*/ 312 h 361"/>
                <a:gd name="T74" fmla="*/ 31 w 184"/>
                <a:gd name="T75" fmla="*/ 295 h 361"/>
                <a:gd name="T76" fmla="*/ 28 w 184"/>
                <a:gd name="T77" fmla="*/ 272 h 361"/>
                <a:gd name="T78" fmla="*/ 28 w 184"/>
                <a:gd name="T79" fmla="*/ 85 h 361"/>
                <a:gd name="T80" fmla="*/ 0 w 184"/>
                <a:gd name="T81" fmla="*/ 85 h 361"/>
                <a:gd name="T82" fmla="*/ 85 w 184"/>
                <a:gd name="T83" fmla="*/ 0 h 361"/>
                <a:gd name="T84" fmla="*/ 85 w 18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84" h="361">
                  <a:moveTo>
                    <a:pt x="85" y="0"/>
                  </a:moveTo>
                  <a:lnTo>
                    <a:pt x="85" y="60"/>
                  </a:lnTo>
                  <a:lnTo>
                    <a:pt x="173" y="60"/>
                  </a:lnTo>
                  <a:lnTo>
                    <a:pt x="150" y="85"/>
                  </a:lnTo>
                  <a:lnTo>
                    <a:pt x="82" y="85"/>
                  </a:lnTo>
                  <a:lnTo>
                    <a:pt x="82" y="267"/>
                  </a:lnTo>
                  <a:lnTo>
                    <a:pt x="85" y="284"/>
                  </a:lnTo>
                  <a:lnTo>
                    <a:pt x="88" y="296"/>
                  </a:lnTo>
                  <a:lnTo>
                    <a:pt x="91" y="307"/>
                  </a:lnTo>
                  <a:lnTo>
                    <a:pt x="99" y="318"/>
                  </a:lnTo>
                  <a:lnTo>
                    <a:pt x="105" y="324"/>
                  </a:lnTo>
                  <a:lnTo>
                    <a:pt x="116" y="330"/>
                  </a:lnTo>
                  <a:lnTo>
                    <a:pt x="128" y="333"/>
                  </a:lnTo>
                  <a:lnTo>
                    <a:pt x="142" y="335"/>
                  </a:lnTo>
                  <a:lnTo>
                    <a:pt x="156" y="333"/>
                  </a:lnTo>
                  <a:lnTo>
                    <a:pt x="165" y="330"/>
                  </a:lnTo>
                  <a:lnTo>
                    <a:pt x="184" y="318"/>
                  </a:lnTo>
                  <a:lnTo>
                    <a:pt x="182" y="324"/>
                  </a:lnTo>
                  <a:lnTo>
                    <a:pt x="179" y="333"/>
                  </a:lnTo>
                  <a:lnTo>
                    <a:pt x="162" y="347"/>
                  </a:lnTo>
                  <a:lnTo>
                    <a:pt x="153" y="352"/>
                  </a:lnTo>
                  <a:lnTo>
                    <a:pt x="142" y="358"/>
                  </a:lnTo>
                  <a:lnTo>
                    <a:pt x="130" y="361"/>
                  </a:lnTo>
                  <a:lnTo>
                    <a:pt x="119" y="361"/>
                  </a:lnTo>
                  <a:lnTo>
                    <a:pt x="99" y="361"/>
                  </a:lnTo>
                  <a:lnTo>
                    <a:pt x="82" y="355"/>
                  </a:lnTo>
                  <a:lnTo>
                    <a:pt x="65" y="347"/>
                  </a:lnTo>
                  <a:lnTo>
                    <a:pt x="54" y="335"/>
                  </a:lnTo>
                  <a:lnTo>
                    <a:pt x="42" y="324"/>
                  </a:lnTo>
                  <a:lnTo>
                    <a:pt x="34" y="307"/>
                  </a:lnTo>
                  <a:lnTo>
                    <a:pt x="31" y="290"/>
                  </a:lnTo>
                  <a:lnTo>
                    <a:pt x="28" y="267"/>
                  </a:lnTo>
                  <a:lnTo>
                    <a:pt x="28" y="85"/>
                  </a:lnTo>
                  <a:lnTo>
                    <a:pt x="0" y="85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1710"/>
            <p:cNvSpPr>
              <a:spLocks noEditPoints="1"/>
            </p:cNvSpPr>
            <p:nvPr/>
          </p:nvSpPr>
          <p:spPr bwMode="auto">
            <a:xfrm>
              <a:off x="4253" y="3109"/>
              <a:ext cx="282" cy="311"/>
            </a:xfrm>
            <a:custGeom>
              <a:avLst/>
              <a:gdLst>
                <a:gd name="T0" fmla="*/ 139 w 284"/>
                <a:gd name="T1" fmla="*/ 0 h 310"/>
                <a:gd name="T2" fmla="*/ 179 w 284"/>
                <a:gd name="T3" fmla="*/ 6 h 310"/>
                <a:gd name="T4" fmla="*/ 212 w 284"/>
                <a:gd name="T5" fmla="*/ 23 h 310"/>
                <a:gd name="T6" fmla="*/ 225 w 284"/>
                <a:gd name="T7" fmla="*/ 34 h 310"/>
                <a:gd name="T8" fmla="*/ 251 w 284"/>
                <a:gd name="T9" fmla="*/ 63 h 310"/>
                <a:gd name="T10" fmla="*/ 259 w 284"/>
                <a:gd name="T11" fmla="*/ 80 h 310"/>
                <a:gd name="T12" fmla="*/ 271 w 284"/>
                <a:gd name="T13" fmla="*/ 117 h 310"/>
                <a:gd name="T14" fmla="*/ 274 w 284"/>
                <a:gd name="T15" fmla="*/ 161 h 310"/>
                <a:gd name="T16" fmla="*/ 274 w 284"/>
                <a:gd name="T17" fmla="*/ 179 h 310"/>
                <a:gd name="T18" fmla="*/ 262 w 284"/>
                <a:gd name="T19" fmla="*/ 215 h 310"/>
                <a:gd name="T20" fmla="*/ 257 w 284"/>
                <a:gd name="T21" fmla="*/ 235 h 310"/>
                <a:gd name="T22" fmla="*/ 234 w 284"/>
                <a:gd name="T23" fmla="*/ 267 h 310"/>
                <a:gd name="T24" fmla="*/ 209 w 284"/>
                <a:gd name="T25" fmla="*/ 295 h 310"/>
                <a:gd name="T26" fmla="*/ 193 w 284"/>
                <a:gd name="T27" fmla="*/ 304 h 310"/>
                <a:gd name="T28" fmla="*/ 156 w 284"/>
                <a:gd name="T29" fmla="*/ 315 h 310"/>
                <a:gd name="T30" fmla="*/ 137 w 284"/>
                <a:gd name="T31" fmla="*/ 315 h 310"/>
                <a:gd name="T32" fmla="*/ 88 w 284"/>
                <a:gd name="T33" fmla="*/ 309 h 310"/>
                <a:gd name="T34" fmla="*/ 68 w 284"/>
                <a:gd name="T35" fmla="*/ 298 h 310"/>
                <a:gd name="T36" fmla="*/ 45 w 284"/>
                <a:gd name="T37" fmla="*/ 278 h 310"/>
                <a:gd name="T38" fmla="*/ 36 w 284"/>
                <a:gd name="T39" fmla="*/ 269 h 310"/>
                <a:gd name="T40" fmla="*/ 11 w 284"/>
                <a:gd name="T41" fmla="*/ 218 h 310"/>
                <a:gd name="T42" fmla="*/ 0 w 284"/>
                <a:gd name="T43" fmla="*/ 161 h 310"/>
                <a:gd name="T44" fmla="*/ 2 w 284"/>
                <a:gd name="T45" fmla="*/ 137 h 310"/>
                <a:gd name="T46" fmla="*/ 11 w 284"/>
                <a:gd name="T47" fmla="*/ 100 h 310"/>
                <a:gd name="T48" fmla="*/ 19 w 284"/>
                <a:gd name="T49" fmla="*/ 80 h 310"/>
                <a:gd name="T50" fmla="*/ 39 w 284"/>
                <a:gd name="T51" fmla="*/ 49 h 310"/>
                <a:gd name="T52" fmla="*/ 68 w 284"/>
                <a:gd name="T53" fmla="*/ 23 h 310"/>
                <a:gd name="T54" fmla="*/ 80 w 284"/>
                <a:gd name="T55" fmla="*/ 12 h 310"/>
                <a:gd name="T56" fmla="*/ 117 w 284"/>
                <a:gd name="T57" fmla="*/ 0 h 310"/>
                <a:gd name="T58" fmla="*/ 139 w 284"/>
                <a:gd name="T59" fmla="*/ 0 h 310"/>
                <a:gd name="T60" fmla="*/ 134 w 284"/>
                <a:gd name="T61" fmla="*/ 23 h 310"/>
                <a:gd name="T62" fmla="*/ 97 w 284"/>
                <a:gd name="T63" fmla="*/ 34 h 310"/>
                <a:gd name="T64" fmla="*/ 71 w 284"/>
                <a:gd name="T65" fmla="*/ 66 h 310"/>
                <a:gd name="T66" fmla="*/ 68 w 284"/>
                <a:gd name="T67" fmla="*/ 85 h 310"/>
                <a:gd name="T68" fmla="*/ 59 w 284"/>
                <a:gd name="T69" fmla="*/ 131 h 310"/>
                <a:gd name="T70" fmla="*/ 59 w 284"/>
                <a:gd name="T71" fmla="*/ 164 h 310"/>
                <a:gd name="T72" fmla="*/ 68 w 284"/>
                <a:gd name="T73" fmla="*/ 215 h 310"/>
                <a:gd name="T74" fmla="*/ 80 w 284"/>
                <a:gd name="T75" fmla="*/ 255 h 310"/>
                <a:gd name="T76" fmla="*/ 91 w 284"/>
                <a:gd name="T77" fmla="*/ 272 h 310"/>
                <a:gd name="T78" fmla="*/ 122 w 284"/>
                <a:gd name="T79" fmla="*/ 289 h 310"/>
                <a:gd name="T80" fmla="*/ 142 w 284"/>
                <a:gd name="T81" fmla="*/ 289 h 310"/>
                <a:gd name="T82" fmla="*/ 176 w 284"/>
                <a:gd name="T83" fmla="*/ 278 h 310"/>
                <a:gd name="T84" fmla="*/ 202 w 284"/>
                <a:gd name="T85" fmla="*/ 250 h 310"/>
                <a:gd name="T86" fmla="*/ 209 w 284"/>
                <a:gd name="T87" fmla="*/ 230 h 310"/>
                <a:gd name="T88" fmla="*/ 214 w 284"/>
                <a:gd name="T89" fmla="*/ 184 h 310"/>
                <a:gd name="T90" fmla="*/ 214 w 284"/>
                <a:gd name="T91" fmla="*/ 151 h 310"/>
                <a:gd name="T92" fmla="*/ 208 w 284"/>
                <a:gd name="T93" fmla="*/ 85 h 310"/>
                <a:gd name="T94" fmla="*/ 196 w 284"/>
                <a:gd name="T95" fmla="*/ 60 h 310"/>
                <a:gd name="T96" fmla="*/ 179 w 284"/>
                <a:gd name="T97" fmla="*/ 40 h 310"/>
                <a:gd name="T98" fmla="*/ 159 w 284"/>
                <a:gd name="T99" fmla="*/ 29 h 310"/>
                <a:gd name="T100" fmla="*/ 134 w 284"/>
                <a:gd name="T101" fmla="*/ 23 h 3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84" h="310">
                  <a:moveTo>
                    <a:pt x="144" y="0"/>
                  </a:moveTo>
                  <a:lnTo>
                    <a:pt x="144" y="0"/>
                  </a:lnTo>
                  <a:lnTo>
                    <a:pt x="164" y="0"/>
                  </a:lnTo>
                  <a:lnTo>
                    <a:pt x="184" y="6"/>
                  </a:lnTo>
                  <a:lnTo>
                    <a:pt x="204" y="12"/>
                  </a:lnTo>
                  <a:lnTo>
                    <a:pt x="221" y="23"/>
                  </a:lnTo>
                  <a:lnTo>
                    <a:pt x="235" y="34"/>
                  </a:lnTo>
                  <a:lnTo>
                    <a:pt x="250" y="49"/>
                  </a:lnTo>
                  <a:lnTo>
                    <a:pt x="261" y="63"/>
                  </a:lnTo>
                  <a:lnTo>
                    <a:pt x="269" y="80"/>
                  </a:lnTo>
                  <a:lnTo>
                    <a:pt x="275" y="100"/>
                  </a:lnTo>
                  <a:lnTo>
                    <a:pt x="281" y="117"/>
                  </a:lnTo>
                  <a:lnTo>
                    <a:pt x="284" y="137"/>
                  </a:lnTo>
                  <a:lnTo>
                    <a:pt x="284" y="156"/>
                  </a:lnTo>
                  <a:lnTo>
                    <a:pt x="284" y="174"/>
                  </a:lnTo>
                  <a:lnTo>
                    <a:pt x="278" y="193"/>
                  </a:lnTo>
                  <a:lnTo>
                    <a:pt x="272" y="210"/>
                  </a:lnTo>
                  <a:lnTo>
                    <a:pt x="267" y="230"/>
                  </a:lnTo>
                  <a:lnTo>
                    <a:pt x="255" y="247"/>
                  </a:lnTo>
                  <a:lnTo>
                    <a:pt x="244" y="262"/>
                  </a:lnTo>
                  <a:lnTo>
                    <a:pt x="230" y="276"/>
                  </a:lnTo>
                  <a:lnTo>
                    <a:pt x="215" y="290"/>
                  </a:lnTo>
                  <a:lnTo>
                    <a:pt x="198" y="299"/>
                  </a:lnTo>
                  <a:lnTo>
                    <a:pt x="181" y="304"/>
                  </a:lnTo>
                  <a:lnTo>
                    <a:pt x="161" y="310"/>
                  </a:lnTo>
                  <a:lnTo>
                    <a:pt x="142" y="310"/>
                  </a:lnTo>
                  <a:lnTo>
                    <a:pt x="110" y="307"/>
                  </a:lnTo>
                  <a:lnTo>
                    <a:pt x="93" y="304"/>
                  </a:lnTo>
                  <a:lnTo>
                    <a:pt x="82" y="299"/>
                  </a:lnTo>
                  <a:lnTo>
                    <a:pt x="68" y="293"/>
                  </a:lnTo>
                  <a:lnTo>
                    <a:pt x="56" y="284"/>
                  </a:lnTo>
                  <a:lnTo>
                    <a:pt x="45" y="273"/>
                  </a:lnTo>
                  <a:lnTo>
                    <a:pt x="36" y="264"/>
                  </a:lnTo>
                  <a:lnTo>
                    <a:pt x="19" y="239"/>
                  </a:lnTo>
                  <a:lnTo>
                    <a:pt x="11" y="213"/>
                  </a:lnTo>
                  <a:lnTo>
                    <a:pt x="2" y="185"/>
                  </a:lnTo>
                  <a:lnTo>
                    <a:pt x="0" y="156"/>
                  </a:lnTo>
                  <a:lnTo>
                    <a:pt x="2" y="137"/>
                  </a:lnTo>
                  <a:lnTo>
                    <a:pt x="5" y="117"/>
                  </a:lnTo>
                  <a:lnTo>
                    <a:pt x="11" y="100"/>
                  </a:lnTo>
                  <a:lnTo>
                    <a:pt x="19" y="80"/>
                  </a:lnTo>
                  <a:lnTo>
                    <a:pt x="28" y="63"/>
                  </a:lnTo>
                  <a:lnTo>
                    <a:pt x="39" y="49"/>
                  </a:lnTo>
                  <a:lnTo>
                    <a:pt x="54" y="34"/>
                  </a:lnTo>
                  <a:lnTo>
                    <a:pt x="68" y="23"/>
                  </a:lnTo>
                  <a:lnTo>
                    <a:pt x="85" y="12"/>
                  </a:lnTo>
                  <a:lnTo>
                    <a:pt x="105" y="6"/>
                  </a:lnTo>
                  <a:lnTo>
                    <a:pt x="122" y="0"/>
                  </a:lnTo>
                  <a:lnTo>
                    <a:pt x="144" y="0"/>
                  </a:lnTo>
                  <a:close/>
                  <a:moveTo>
                    <a:pt x="139" y="23"/>
                  </a:moveTo>
                  <a:lnTo>
                    <a:pt x="139" y="23"/>
                  </a:lnTo>
                  <a:lnTo>
                    <a:pt x="119" y="26"/>
                  </a:lnTo>
                  <a:lnTo>
                    <a:pt x="102" y="34"/>
                  </a:lnTo>
                  <a:lnTo>
                    <a:pt x="88" y="49"/>
                  </a:lnTo>
                  <a:lnTo>
                    <a:pt x="76" y="66"/>
                  </a:lnTo>
                  <a:lnTo>
                    <a:pt x="68" y="85"/>
                  </a:lnTo>
                  <a:lnTo>
                    <a:pt x="62" y="108"/>
                  </a:lnTo>
                  <a:lnTo>
                    <a:pt x="59" y="131"/>
                  </a:lnTo>
                  <a:lnTo>
                    <a:pt x="59" y="159"/>
                  </a:lnTo>
                  <a:lnTo>
                    <a:pt x="62" y="185"/>
                  </a:lnTo>
                  <a:lnTo>
                    <a:pt x="68" y="210"/>
                  </a:lnTo>
                  <a:lnTo>
                    <a:pt x="73" y="230"/>
                  </a:lnTo>
                  <a:lnTo>
                    <a:pt x="85" y="250"/>
                  </a:lnTo>
                  <a:lnTo>
                    <a:pt x="96" y="267"/>
                  </a:lnTo>
                  <a:lnTo>
                    <a:pt x="113" y="279"/>
                  </a:lnTo>
                  <a:lnTo>
                    <a:pt x="127" y="284"/>
                  </a:lnTo>
                  <a:lnTo>
                    <a:pt x="147" y="284"/>
                  </a:lnTo>
                  <a:lnTo>
                    <a:pt x="164" y="282"/>
                  </a:lnTo>
                  <a:lnTo>
                    <a:pt x="181" y="273"/>
                  </a:lnTo>
                  <a:lnTo>
                    <a:pt x="196" y="262"/>
                  </a:lnTo>
                  <a:lnTo>
                    <a:pt x="207" y="245"/>
                  </a:lnTo>
                  <a:lnTo>
                    <a:pt x="215" y="225"/>
                  </a:lnTo>
                  <a:lnTo>
                    <a:pt x="221" y="202"/>
                  </a:lnTo>
                  <a:lnTo>
                    <a:pt x="224" y="179"/>
                  </a:lnTo>
                  <a:lnTo>
                    <a:pt x="224" y="151"/>
                  </a:lnTo>
                  <a:lnTo>
                    <a:pt x="221" y="117"/>
                  </a:lnTo>
                  <a:lnTo>
                    <a:pt x="213" y="85"/>
                  </a:lnTo>
                  <a:lnTo>
                    <a:pt x="201" y="60"/>
                  </a:lnTo>
                  <a:lnTo>
                    <a:pt x="184" y="40"/>
                  </a:lnTo>
                  <a:lnTo>
                    <a:pt x="176" y="31"/>
                  </a:lnTo>
                  <a:lnTo>
                    <a:pt x="164" y="29"/>
                  </a:lnTo>
                  <a:lnTo>
                    <a:pt x="150" y="23"/>
                  </a:lnTo>
                  <a:lnTo>
                    <a:pt x="139" y="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711"/>
            <p:cNvSpPr>
              <a:spLocks/>
            </p:cNvSpPr>
            <p:nvPr/>
          </p:nvSpPr>
          <p:spPr bwMode="auto">
            <a:xfrm>
              <a:off x="4547" y="3109"/>
              <a:ext cx="284" cy="305"/>
            </a:xfrm>
            <a:custGeom>
              <a:avLst/>
              <a:gdLst>
                <a:gd name="T0" fmla="*/ 170 w 284"/>
                <a:gd name="T1" fmla="*/ 0 h 304"/>
                <a:gd name="T2" fmla="*/ 219 w 284"/>
                <a:gd name="T3" fmla="*/ 12 h 304"/>
                <a:gd name="T4" fmla="*/ 239 w 284"/>
                <a:gd name="T5" fmla="*/ 23 h 304"/>
                <a:gd name="T6" fmla="*/ 253 w 284"/>
                <a:gd name="T7" fmla="*/ 43 h 304"/>
                <a:gd name="T8" fmla="*/ 264 w 284"/>
                <a:gd name="T9" fmla="*/ 63 h 304"/>
                <a:gd name="T10" fmla="*/ 267 w 284"/>
                <a:gd name="T11" fmla="*/ 88 h 304"/>
                <a:gd name="T12" fmla="*/ 267 w 284"/>
                <a:gd name="T13" fmla="*/ 287 h 304"/>
                <a:gd name="T14" fmla="*/ 270 w 284"/>
                <a:gd name="T15" fmla="*/ 298 h 304"/>
                <a:gd name="T16" fmla="*/ 284 w 284"/>
                <a:gd name="T17" fmla="*/ 309 h 304"/>
                <a:gd name="T18" fmla="*/ 196 w 284"/>
                <a:gd name="T19" fmla="*/ 309 h 304"/>
                <a:gd name="T20" fmla="*/ 207 w 284"/>
                <a:gd name="T21" fmla="*/ 298 h 304"/>
                <a:gd name="T22" fmla="*/ 213 w 284"/>
                <a:gd name="T23" fmla="*/ 287 h 304"/>
                <a:gd name="T24" fmla="*/ 213 w 284"/>
                <a:gd name="T25" fmla="*/ 111 h 304"/>
                <a:gd name="T26" fmla="*/ 207 w 284"/>
                <a:gd name="T27" fmla="*/ 80 h 304"/>
                <a:gd name="T28" fmla="*/ 196 w 284"/>
                <a:gd name="T29" fmla="*/ 57 h 304"/>
                <a:gd name="T30" fmla="*/ 173 w 284"/>
                <a:gd name="T31" fmla="*/ 43 h 304"/>
                <a:gd name="T32" fmla="*/ 145 w 284"/>
                <a:gd name="T33" fmla="*/ 37 h 304"/>
                <a:gd name="T34" fmla="*/ 125 w 284"/>
                <a:gd name="T35" fmla="*/ 40 h 304"/>
                <a:gd name="T36" fmla="*/ 108 w 284"/>
                <a:gd name="T37" fmla="*/ 49 h 304"/>
                <a:gd name="T38" fmla="*/ 79 w 284"/>
                <a:gd name="T39" fmla="*/ 71 h 304"/>
                <a:gd name="T40" fmla="*/ 79 w 284"/>
                <a:gd name="T41" fmla="*/ 287 h 304"/>
                <a:gd name="T42" fmla="*/ 82 w 284"/>
                <a:gd name="T43" fmla="*/ 298 h 304"/>
                <a:gd name="T44" fmla="*/ 97 w 284"/>
                <a:gd name="T45" fmla="*/ 309 h 304"/>
                <a:gd name="T46" fmla="*/ 6 w 284"/>
                <a:gd name="T47" fmla="*/ 309 h 304"/>
                <a:gd name="T48" fmla="*/ 17 w 284"/>
                <a:gd name="T49" fmla="*/ 298 h 304"/>
                <a:gd name="T50" fmla="*/ 23 w 284"/>
                <a:gd name="T51" fmla="*/ 287 h 304"/>
                <a:gd name="T52" fmla="*/ 23 w 284"/>
                <a:gd name="T53" fmla="*/ 40 h 304"/>
                <a:gd name="T54" fmla="*/ 17 w 284"/>
                <a:gd name="T55" fmla="*/ 26 h 304"/>
                <a:gd name="T56" fmla="*/ 0 w 284"/>
                <a:gd name="T57" fmla="*/ 14 h 304"/>
                <a:gd name="T58" fmla="*/ 79 w 284"/>
                <a:gd name="T59" fmla="*/ 46 h 304"/>
                <a:gd name="T60" fmla="*/ 97 w 284"/>
                <a:gd name="T61" fmla="*/ 29 h 304"/>
                <a:gd name="T62" fmla="*/ 119 w 284"/>
                <a:gd name="T63" fmla="*/ 14 h 304"/>
                <a:gd name="T64" fmla="*/ 145 w 284"/>
                <a:gd name="T65" fmla="*/ 3 h 304"/>
                <a:gd name="T66" fmla="*/ 170 w 284"/>
                <a:gd name="T67" fmla="*/ 0 h 30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84" h="304">
                  <a:moveTo>
                    <a:pt x="170" y="0"/>
                  </a:moveTo>
                  <a:lnTo>
                    <a:pt x="170" y="0"/>
                  </a:lnTo>
                  <a:lnTo>
                    <a:pt x="196" y="3"/>
                  </a:lnTo>
                  <a:lnTo>
                    <a:pt x="219" y="12"/>
                  </a:lnTo>
                  <a:lnTo>
                    <a:pt x="239" y="23"/>
                  </a:lnTo>
                  <a:lnTo>
                    <a:pt x="253" y="43"/>
                  </a:lnTo>
                  <a:lnTo>
                    <a:pt x="258" y="51"/>
                  </a:lnTo>
                  <a:lnTo>
                    <a:pt x="264" y="63"/>
                  </a:lnTo>
                  <a:lnTo>
                    <a:pt x="267" y="77"/>
                  </a:lnTo>
                  <a:lnTo>
                    <a:pt x="267" y="88"/>
                  </a:lnTo>
                  <a:lnTo>
                    <a:pt x="267" y="282"/>
                  </a:lnTo>
                  <a:lnTo>
                    <a:pt x="267" y="287"/>
                  </a:lnTo>
                  <a:lnTo>
                    <a:pt x="270" y="293"/>
                  </a:lnTo>
                  <a:lnTo>
                    <a:pt x="284" y="304"/>
                  </a:lnTo>
                  <a:lnTo>
                    <a:pt x="196" y="304"/>
                  </a:lnTo>
                  <a:lnTo>
                    <a:pt x="202" y="301"/>
                  </a:lnTo>
                  <a:lnTo>
                    <a:pt x="207" y="293"/>
                  </a:lnTo>
                  <a:lnTo>
                    <a:pt x="210" y="287"/>
                  </a:lnTo>
                  <a:lnTo>
                    <a:pt x="213" y="282"/>
                  </a:lnTo>
                  <a:lnTo>
                    <a:pt x="213" y="111"/>
                  </a:lnTo>
                  <a:lnTo>
                    <a:pt x="210" y="94"/>
                  </a:lnTo>
                  <a:lnTo>
                    <a:pt x="207" y="80"/>
                  </a:lnTo>
                  <a:lnTo>
                    <a:pt x="202" y="66"/>
                  </a:lnTo>
                  <a:lnTo>
                    <a:pt x="196" y="57"/>
                  </a:lnTo>
                  <a:lnTo>
                    <a:pt x="185" y="49"/>
                  </a:lnTo>
                  <a:lnTo>
                    <a:pt x="173" y="43"/>
                  </a:lnTo>
                  <a:lnTo>
                    <a:pt x="159" y="40"/>
                  </a:lnTo>
                  <a:lnTo>
                    <a:pt x="145" y="37"/>
                  </a:lnTo>
                  <a:lnTo>
                    <a:pt x="125" y="40"/>
                  </a:lnTo>
                  <a:lnTo>
                    <a:pt x="108" y="49"/>
                  </a:lnTo>
                  <a:lnTo>
                    <a:pt x="91" y="57"/>
                  </a:lnTo>
                  <a:lnTo>
                    <a:pt x="79" y="71"/>
                  </a:lnTo>
                  <a:lnTo>
                    <a:pt x="79" y="282"/>
                  </a:lnTo>
                  <a:lnTo>
                    <a:pt x="79" y="287"/>
                  </a:lnTo>
                  <a:lnTo>
                    <a:pt x="82" y="293"/>
                  </a:lnTo>
                  <a:lnTo>
                    <a:pt x="97" y="304"/>
                  </a:lnTo>
                  <a:lnTo>
                    <a:pt x="6" y="304"/>
                  </a:lnTo>
                  <a:lnTo>
                    <a:pt x="14" y="301"/>
                  </a:lnTo>
                  <a:lnTo>
                    <a:pt x="17" y="293"/>
                  </a:lnTo>
                  <a:lnTo>
                    <a:pt x="20" y="287"/>
                  </a:lnTo>
                  <a:lnTo>
                    <a:pt x="23" y="282"/>
                  </a:lnTo>
                  <a:lnTo>
                    <a:pt x="23" y="40"/>
                  </a:lnTo>
                  <a:lnTo>
                    <a:pt x="20" y="31"/>
                  </a:lnTo>
                  <a:lnTo>
                    <a:pt x="17" y="26"/>
                  </a:lnTo>
                  <a:lnTo>
                    <a:pt x="11" y="20"/>
                  </a:lnTo>
                  <a:lnTo>
                    <a:pt x="0" y="14"/>
                  </a:lnTo>
                  <a:lnTo>
                    <a:pt x="79" y="0"/>
                  </a:lnTo>
                  <a:lnTo>
                    <a:pt x="79" y="46"/>
                  </a:lnTo>
                  <a:lnTo>
                    <a:pt x="97" y="29"/>
                  </a:lnTo>
                  <a:lnTo>
                    <a:pt x="119" y="14"/>
                  </a:lnTo>
                  <a:lnTo>
                    <a:pt x="133" y="9"/>
                  </a:lnTo>
                  <a:lnTo>
                    <a:pt x="145" y="3"/>
                  </a:lnTo>
                  <a:lnTo>
                    <a:pt x="15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712"/>
            <p:cNvSpPr>
              <a:spLocks/>
            </p:cNvSpPr>
            <p:nvPr/>
          </p:nvSpPr>
          <p:spPr bwMode="auto">
            <a:xfrm>
              <a:off x="3764" y="3109"/>
              <a:ext cx="292" cy="453"/>
            </a:xfrm>
            <a:custGeom>
              <a:avLst/>
              <a:gdLst>
                <a:gd name="T0" fmla="*/ 276 w 293"/>
                <a:gd name="T1" fmla="*/ 85 h 452"/>
                <a:gd name="T2" fmla="*/ 245 w 293"/>
                <a:gd name="T3" fmla="*/ 37 h 452"/>
                <a:gd name="T4" fmla="*/ 225 w 293"/>
                <a:gd name="T5" fmla="*/ 20 h 452"/>
                <a:gd name="T6" fmla="*/ 205 w 293"/>
                <a:gd name="T7" fmla="*/ 9 h 452"/>
                <a:gd name="T8" fmla="*/ 160 w 293"/>
                <a:gd name="T9" fmla="*/ 0 h 452"/>
                <a:gd name="T10" fmla="*/ 139 w 293"/>
                <a:gd name="T11" fmla="*/ 3 h 452"/>
                <a:gd name="T12" fmla="*/ 114 w 293"/>
                <a:gd name="T13" fmla="*/ 12 h 452"/>
                <a:gd name="T14" fmla="*/ 77 w 293"/>
                <a:gd name="T15" fmla="*/ 40 h 452"/>
                <a:gd name="T16" fmla="*/ 0 w 293"/>
                <a:gd name="T17" fmla="*/ 17 h 452"/>
                <a:gd name="T18" fmla="*/ 9 w 293"/>
                <a:gd name="T19" fmla="*/ 20 h 452"/>
                <a:gd name="T20" fmla="*/ 20 w 293"/>
                <a:gd name="T21" fmla="*/ 34 h 452"/>
                <a:gd name="T22" fmla="*/ 23 w 293"/>
                <a:gd name="T23" fmla="*/ 431 h 452"/>
                <a:gd name="T24" fmla="*/ 20 w 293"/>
                <a:gd name="T25" fmla="*/ 440 h 452"/>
                <a:gd name="T26" fmla="*/ 11 w 293"/>
                <a:gd name="T27" fmla="*/ 454 h 452"/>
                <a:gd name="T28" fmla="*/ 94 w 293"/>
                <a:gd name="T29" fmla="*/ 457 h 452"/>
                <a:gd name="T30" fmla="*/ 88 w 293"/>
                <a:gd name="T31" fmla="*/ 454 h 452"/>
                <a:gd name="T32" fmla="*/ 80 w 293"/>
                <a:gd name="T33" fmla="*/ 440 h 452"/>
                <a:gd name="T34" fmla="*/ 77 w 293"/>
                <a:gd name="T35" fmla="*/ 68 h 452"/>
                <a:gd name="T36" fmla="*/ 91 w 293"/>
                <a:gd name="T37" fmla="*/ 54 h 452"/>
                <a:gd name="T38" fmla="*/ 105 w 293"/>
                <a:gd name="T39" fmla="*/ 46 h 452"/>
                <a:gd name="T40" fmla="*/ 142 w 293"/>
                <a:gd name="T41" fmla="*/ 34 h 452"/>
                <a:gd name="T42" fmla="*/ 154 w 293"/>
                <a:gd name="T43" fmla="*/ 37 h 452"/>
                <a:gd name="T44" fmla="*/ 185 w 293"/>
                <a:gd name="T45" fmla="*/ 51 h 452"/>
                <a:gd name="T46" fmla="*/ 200 w 293"/>
                <a:gd name="T47" fmla="*/ 63 h 452"/>
                <a:gd name="T48" fmla="*/ 219 w 293"/>
                <a:gd name="T49" fmla="*/ 100 h 452"/>
                <a:gd name="T50" fmla="*/ 225 w 293"/>
                <a:gd name="T51" fmla="*/ 156 h 452"/>
                <a:gd name="T52" fmla="*/ 225 w 293"/>
                <a:gd name="T53" fmla="*/ 185 h 452"/>
                <a:gd name="T54" fmla="*/ 211 w 293"/>
                <a:gd name="T55" fmla="*/ 238 h 452"/>
                <a:gd name="T56" fmla="*/ 200 w 293"/>
                <a:gd name="T57" fmla="*/ 255 h 452"/>
                <a:gd name="T58" fmla="*/ 171 w 293"/>
                <a:gd name="T59" fmla="*/ 281 h 452"/>
                <a:gd name="T60" fmla="*/ 136 w 293"/>
                <a:gd name="T61" fmla="*/ 289 h 452"/>
                <a:gd name="T62" fmla="*/ 122 w 293"/>
                <a:gd name="T63" fmla="*/ 289 h 452"/>
                <a:gd name="T64" fmla="*/ 99 w 293"/>
                <a:gd name="T65" fmla="*/ 281 h 452"/>
                <a:gd name="T66" fmla="*/ 102 w 293"/>
                <a:gd name="T67" fmla="*/ 309 h 452"/>
                <a:gd name="T68" fmla="*/ 122 w 293"/>
                <a:gd name="T69" fmla="*/ 315 h 452"/>
                <a:gd name="T70" fmla="*/ 145 w 293"/>
                <a:gd name="T71" fmla="*/ 315 h 452"/>
                <a:gd name="T72" fmla="*/ 185 w 293"/>
                <a:gd name="T73" fmla="*/ 309 h 452"/>
                <a:gd name="T74" fmla="*/ 214 w 293"/>
                <a:gd name="T75" fmla="*/ 295 h 452"/>
                <a:gd name="T76" fmla="*/ 236 w 293"/>
                <a:gd name="T77" fmla="*/ 278 h 452"/>
                <a:gd name="T78" fmla="*/ 248 w 293"/>
                <a:gd name="T79" fmla="*/ 267 h 452"/>
                <a:gd name="T80" fmla="*/ 276 w 293"/>
                <a:gd name="T81" fmla="*/ 210 h 452"/>
                <a:gd name="T82" fmla="*/ 288 w 293"/>
                <a:gd name="T83" fmla="*/ 154 h 452"/>
                <a:gd name="T84" fmla="*/ 285 w 293"/>
                <a:gd name="T85" fmla="*/ 117 h 452"/>
                <a:gd name="T86" fmla="*/ 276 w 293"/>
                <a:gd name="T87" fmla="*/ 85 h 45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93" h="452">
                  <a:moveTo>
                    <a:pt x="281" y="85"/>
                  </a:moveTo>
                  <a:lnTo>
                    <a:pt x="281" y="85"/>
                  </a:lnTo>
                  <a:lnTo>
                    <a:pt x="267" y="57"/>
                  </a:lnTo>
                  <a:lnTo>
                    <a:pt x="250" y="37"/>
                  </a:lnTo>
                  <a:lnTo>
                    <a:pt x="230" y="20"/>
                  </a:lnTo>
                  <a:lnTo>
                    <a:pt x="210" y="9"/>
                  </a:lnTo>
                  <a:lnTo>
                    <a:pt x="187" y="3"/>
                  </a:lnTo>
                  <a:lnTo>
                    <a:pt x="165" y="0"/>
                  </a:lnTo>
                  <a:lnTo>
                    <a:pt x="139" y="3"/>
                  </a:lnTo>
                  <a:lnTo>
                    <a:pt x="114" y="12"/>
                  </a:lnTo>
                  <a:lnTo>
                    <a:pt x="94" y="26"/>
                  </a:lnTo>
                  <a:lnTo>
                    <a:pt x="77" y="40"/>
                  </a:lnTo>
                  <a:lnTo>
                    <a:pt x="77" y="0"/>
                  </a:lnTo>
                  <a:lnTo>
                    <a:pt x="0" y="17"/>
                  </a:lnTo>
                  <a:lnTo>
                    <a:pt x="9" y="20"/>
                  </a:lnTo>
                  <a:lnTo>
                    <a:pt x="17" y="26"/>
                  </a:lnTo>
                  <a:lnTo>
                    <a:pt x="20" y="34"/>
                  </a:lnTo>
                  <a:lnTo>
                    <a:pt x="23" y="43"/>
                  </a:lnTo>
                  <a:lnTo>
                    <a:pt x="23" y="426"/>
                  </a:lnTo>
                  <a:lnTo>
                    <a:pt x="20" y="435"/>
                  </a:lnTo>
                  <a:lnTo>
                    <a:pt x="17" y="443"/>
                  </a:lnTo>
                  <a:lnTo>
                    <a:pt x="11" y="449"/>
                  </a:lnTo>
                  <a:lnTo>
                    <a:pt x="6" y="452"/>
                  </a:lnTo>
                  <a:lnTo>
                    <a:pt x="94" y="452"/>
                  </a:lnTo>
                  <a:lnTo>
                    <a:pt x="88" y="449"/>
                  </a:lnTo>
                  <a:lnTo>
                    <a:pt x="82" y="443"/>
                  </a:lnTo>
                  <a:lnTo>
                    <a:pt x="80" y="435"/>
                  </a:lnTo>
                  <a:lnTo>
                    <a:pt x="77" y="426"/>
                  </a:lnTo>
                  <a:lnTo>
                    <a:pt x="77" y="68"/>
                  </a:lnTo>
                  <a:lnTo>
                    <a:pt x="91" y="54"/>
                  </a:lnTo>
                  <a:lnTo>
                    <a:pt x="105" y="46"/>
                  </a:lnTo>
                  <a:lnTo>
                    <a:pt x="122" y="37"/>
                  </a:lnTo>
                  <a:lnTo>
                    <a:pt x="142" y="34"/>
                  </a:lnTo>
                  <a:lnTo>
                    <a:pt x="159" y="37"/>
                  </a:lnTo>
                  <a:lnTo>
                    <a:pt x="173" y="43"/>
                  </a:lnTo>
                  <a:lnTo>
                    <a:pt x="190" y="51"/>
                  </a:lnTo>
                  <a:lnTo>
                    <a:pt x="205" y="63"/>
                  </a:lnTo>
                  <a:lnTo>
                    <a:pt x="216" y="80"/>
                  </a:lnTo>
                  <a:lnTo>
                    <a:pt x="224" y="100"/>
                  </a:lnTo>
                  <a:lnTo>
                    <a:pt x="230" y="125"/>
                  </a:lnTo>
                  <a:lnTo>
                    <a:pt x="230" y="156"/>
                  </a:lnTo>
                  <a:lnTo>
                    <a:pt x="230" y="185"/>
                  </a:lnTo>
                  <a:lnTo>
                    <a:pt x="224" y="210"/>
                  </a:lnTo>
                  <a:lnTo>
                    <a:pt x="216" y="233"/>
                  </a:lnTo>
                  <a:lnTo>
                    <a:pt x="205" y="250"/>
                  </a:lnTo>
                  <a:lnTo>
                    <a:pt x="190" y="267"/>
                  </a:lnTo>
                  <a:lnTo>
                    <a:pt x="176" y="276"/>
                  </a:lnTo>
                  <a:lnTo>
                    <a:pt x="156" y="284"/>
                  </a:lnTo>
                  <a:lnTo>
                    <a:pt x="136" y="284"/>
                  </a:lnTo>
                  <a:lnTo>
                    <a:pt x="122" y="284"/>
                  </a:lnTo>
                  <a:lnTo>
                    <a:pt x="111" y="282"/>
                  </a:lnTo>
                  <a:lnTo>
                    <a:pt x="99" y="276"/>
                  </a:lnTo>
                  <a:lnTo>
                    <a:pt x="88" y="264"/>
                  </a:lnTo>
                  <a:lnTo>
                    <a:pt x="102" y="304"/>
                  </a:lnTo>
                  <a:lnTo>
                    <a:pt x="122" y="310"/>
                  </a:lnTo>
                  <a:lnTo>
                    <a:pt x="145" y="310"/>
                  </a:lnTo>
                  <a:lnTo>
                    <a:pt x="176" y="307"/>
                  </a:lnTo>
                  <a:lnTo>
                    <a:pt x="190" y="304"/>
                  </a:lnTo>
                  <a:lnTo>
                    <a:pt x="205" y="299"/>
                  </a:lnTo>
                  <a:lnTo>
                    <a:pt x="219" y="290"/>
                  </a:lnTo>
                  <a:lnTo>
                    <a:pt x="230" y="284"/>
                  </a:lnTo>
                  <a:lnTo>
                    <a:pt x="241" y="273"/>
                  </a:lnTo>
                  <a:lnTo>
                    <a:pt x="253" y="262"/>
                  </a:lnTo>
                  <a:lnTo>
                    <a:pt x="270" y="236"/>
                  </a:lnTo>
                  <a:lnTo>
                    <a:pt x="281" y="210"/>
                  </a:lnTo>
                  <a:lnTo>
                    <a:pt x="290" y="182"/>
                  </a:lnTo>
                  <a:lnTo>
                    <a:pt x="293" y="154"/>
                  </a:lnTo>
                  <a:lnTo>
                    <a:pt x="290" y="117"/>
                  </a:lnTo>
                  <a:lnTo>
                    <a:pt x="281" y="8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713"/>
            <p:cNvSpPr>
              <a:spLocks/>
            </p:cNvSpPr>
            <p:nvPr/>
          </p:nvSpPr>
          <p:spPr bwMode="auto">
            <a:xfrm>
              <a:off x="2192" y="3109"/>
              <a:ext cx="209" cy="311"/>
            </a:xfrm>
            <a:custGeom>
              <a:avLst/>
              <a:gdLst>
                <a:gd name="T0" fmla="*/ 187 w 208"/>
                <a:gd name="T1" fmla="*/ 269 h 310"/>
                <a:gd name="T2" fmla="*/ 187 w 208"/>
                <a:gd name="T3" fmla="*/ 269 h 310"/>
                <a:gd name="T4" fmla="*/ 170 w 208"/>
                <a:gd name="T5" fmla="*/ 275 h 310"/>
                <a:gd name="T6" fmla="*/ 150 w 208"/>
                <a:gd name="T7" fmla="*/ 278 h 310"/>
                <a:gd name="T8" fmla="*/ 150 w 208"/>
                <a:gd name="T9" fmla="*/ 278 h 310"/>
                <a:gd name="T10" fmla="*/ 136 w 208"/>
                <a:gd name="T11" fmla="*/ 278 h 310"/>
                <a:gd name="T12" fmla="*/ 125 w 208"/>
                <a:gd name="T13" fmla="*/ 272 h 310"/>
                <a:gd name="T14" fmla="*/ 113 w 208"/>
                <a:gd name="T15" fmla="*/ 267 h 310"/>
                <a:gd name="T16" fmla="*/ 100 w 208"/>
                <a:gd name="T17" fmla="*/ 255 h 310"/>
                <a:gd name="T18" fmla="*/ 100 w 208"/>
                <a:gd name="T19" fmla="*/ 255 h 310"/>
                <a:gd name="T20" fmla="*/ 91 w 208"/>
                <a:gd name="T21" fmla="*/ 244 h 310"/>
                <a:gd name="T22" fmla="*/ 83 w 208"/>
                <a:gd name="T23" fmla="*/ 230 h 310"/>
                <a:gd name="T24" fmla="*/ 80 w 208"/>
                <a:gd name="T25" fmla="*/ 213 h 310"/>
                <a:gd name="T26" fmla="*/ 80 w 208"/>
                <a:gd name="T27" fmla="*/ 196 h 310"/>
                <a:gd name="T28" fmla="*/ 80 w 208"/>
                <a:gd name="T29" fmla="*/ 0 h 310"/>
                <a:gd name="T30" fmla="*/ 0 w 208"/>
                <a:gd name="T31" fmla="*/ 14 h 310"/>
                <a:gd name="T32" fmla="*/ 0 w 208"/>
                <a:gd name="T33" fmla="*/ 14 h 310"/>
                <a:gd name="T34" fmla="*/ 12 w 208"/>
                <a:gd name="T35" fmla="*/ 20 h 310"/>
                <a:gd name="T36" fmla="*/ 17 w 208"/>
                <a:gd name="T37" fmla="*/ 26 h 310"/>
                <a:gd name="T38" fmla="*/ 23 w 208"/>
                <a:gd name="T39" fmla="*/ 31 h 310"/>
                <a:gd name="T40" fmla="*/ 23 w 208"/>
                <a:gd name="T41" fmla="*/ 40 h 310"/>
                <a:gd name="T42" fmla="*/ 23 w 208"/>
                <a:gd name="T43" fmla="*/ 196 h 310"/>
                <a:gd name="T44" fmla="*/ 23 w 208"/>
                <a:gd name="T45" fmla="*/ 196 h 310"/>
                <a:gd name="T46" fmla="*/ 26 w 208"/>
                <a:gd name="T47" fmla="*/ 224 h 310"/>
                <a:gd name="T48" fmla="*/ 32 w 208"/>
                <a:gd name="T49" fmla="*/ 250 h 310"/>
                <a:gd name="T50" fmla="*/ 40 w 208"/>
                <a:gd name="T51" fmla="*/ 269 h 310"/>
                <a:gd name="T52" fmla="*/ 54 w 208"/>
                <a:gd name="T53" fmla="*/ 287 h 310"/>
                <a:gd name="T54" fmla="*/ 54 w 208"/>
                <a:gd name="T55" fmla="*/ 287 h 310"/>
                <a:gd name="T56" fmla="*/ 71 w 208"/>
                <a:gd name="T57" fmla="*/ 301 h 310"/>
                <a:gd name="T58" fmla="*/ 85 w 208"/>
                <a:gd name="T59" fmla="*/ 309 h 310"/>
                <a:gd name="T60" fmla="*/ 103 w 208"/>
                <a:gd name="T61" fmla="*/ 315 h 310"/>
                <a:gd name="T62" fmla="*/ 127 w 208"/>
                <a:gd name="T63" fmla="*/ 315 h 310"/>
                <a:gd name="T64" fmla="*/ 127 w 208"/>
                <a:gd name="T65" fmla="*/ 315 h 310"/>
                <a:gd name="T66" fmla="*/ 147 w 208"/>
                <a:gd name="T67" fmla="*/ 315 h 310"/>
                <a:gd name="T68" fmla="*/ 167 w 208"/>
                <a:gd name="T69" fmla="*/ 309 h 310"/>
                <a:gd name="T70" fmla="*/ 184 w 208"/>
                <a:gd name="T71" fmla="*/ 301 h 310"/>
                <a:gd name="T72" fmla="*/ 201 w 208"/>
                <a:gd name="T73" fmla="*/ 287 h 310"/>
                <a:gd name="T74" fmla="*/ 213 w 208"/>
                <a:gd name="T75" fmla="*/ 250 h 310"/>
                <a:gd name="T76" fmla="*/ 213 w 208"/>
                <a:gd name="T77" fmla="*/ 250 h 310"/>
                <a:gd name="T78" fmla="*/ 201 w 208"/>
                <a:gd name="T79" fmla="*/ 261 h 310"/>
                <a:gd name="T80" fmla="*/ 187 w 208"/>
                <a:gd name="T81" fmla="*/ 269 h 310"/>
                <a:gd name="T82" fmla="*/ 187 w 208"/>
                <a:gd name="T83" fmla="*/ 269 h 31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08" h="310">
                  <a:moveTo>
                    <a:pt x="182" y="264"/>
                  </a:moveTo>
                  <a:lnTo>
                    <a:pt x="182" y="264"/>
                  </a:lnTo>
                  <a:lnTo>
                    <a:pt x="165" y="270"/>
                  </a:lnTo>
                  <a:lnTo>
                    <a:pt x="145" y="273"/>
                  </a:lnTo>
                  <a:lnTo>
                    <a:pt x="131" y="273"/>
                  </a:lnTo>
                  <a:lnTo>
                    <a:pt x="120" y="267"/>
                  </a:lnTo>
                  <a:lnTo>
                    <a:pt x="108" y="262"/>
                  </a:lnTo>
                  <a:lnTo>
                    <a:pt x="100" y="250"/>
                  </a:lnTo>
                  <a:lnTo>
                    <a:pt x="91" y="239"/>
                  </a:lnTo>
                  <a:lnTo>
                    <a:pt x="83" y="225"/>
                  </a:lnTo>
                  <a:lnTo>
                    <a:pt x="80" y="208"/>
                  </a:lnTo>
                  <a:lnTo>
                    <a:pt x="80" y="191"/>
                  </a:lnTo>
                  <a:lnTo>
                    <a:pt x="80" y="0"/>
                  </a:lnTo>
                  <a:lnTo>
                    <a:pt x="0" y="14"/>
                  </a:lnTo>
                  <a:lnTo>
                    <a:pt x="12" y="20"/>
                  </a:lnTo>
                  <a:lnTo>
                    <a:pt x="17" y="26"/>
                  </a:lnTo>
                  <a:lnTo>
                    <a:pt x="23" y="31"/>
                  </a:lnTo>
                  <a:lnTo>
                    <a:pt x="23" y="40"/>
                  </a:lnTo>
                  <a:lnTo>
                    <a:pt x="23" y="191"/>
                  </a:lnTo>
                  <a:lnTo>
                    <a:pt x="26" y="219"/>
                  </a:lnTo>
                  <a:lnTo>
                    <a:pt x="32" y="245"/>
                  </a:lnTo>
                  <a:lnTo>
                    <a:pt x="40" y="264"/>
                  </a:lnTo>
                  <a:lnTo>
                    <a:pt x="54" y="282"/>
                  </a:lnTo>
                  <a:lnTo>
                    <a:pt x="71" y="296"/>
                  </a:lnTo>
                  <a:lnTo>
                    <a:pt x="85" y="304"/>
                  </a:lnTo>
                  <a:lnTo>
                    <a:pt x="103" y="310"/>
                  </a:lnTo>
                  <a:lnTo>
                    <a:pt x="122" y="310"/>
                  </a:lnTo>
                  <a:lnTo>
                    <a:pt x="142" y="310"/>
                  </a:lnTo>
                  <a:lnTo>
                    <a:pt x="162" y="304"/>
                  </a:lnTo>
                  <a:lnTo>
                    <a:pt x="179" y="296"/>
                  </a:lnTo>
                  <a:lnTo>
                    <a:pt x="196" y="282"/>
                  </a:lnTo>
                  <a:lnTo>
                    <a:pt x="208" y="245"/>
                  </a:lnTo>
                  <a:lnTo>
                    <a:pt x="196" y="256"/>
                  </a:lnTo>
                  <a:lnTo>
                    <a:pt x="182" y="26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714"/>
            <p:cNvSpPr>
              <a:spLocks/>
            </p:cNvSpPr>
            <p:nvPr/>
          </p:nvSpPr>
          <p:spPr bwMode="auto">
            <a:xfrm>
              <a:off x="2383" y="3109"/>
              <a:ext cx="104" cy="311"/>
            </a:xfrm>
            <a:custGeom>
              <a:avLst/>
              <a:gdLst>
                <a:gd name="T0" fmla="*/ 74 w 105"/>
                <a:gd name="T1" fmla="*/ 258 h 310"/>
                <a:gd name="T2" fmla="*/ 74 w 105"/>
                <a:gd name="T3" fmla="*/ 0 h 310"/>
                <a:gd name="T4" fmla="*/ 0 w 105"/>
                <a:gd name="T5" fmla="*/ 14 h 310"/>
                <a:gd name="T6" fmla="*/ 0 w 105"/>
                <a:gd name="T7" fmla="*/ 14 h 310"/>
                <a:gd name="T8" fmla="*/ 11 w 105"/>
                <a:gd name="T9" fmla="*/ 17 h 310"/>
                <a:gd name="T10" fmla="*/ 17 w 105"/>
                <a:gd name="T11" fmla="*/ 23 h 310"/>
                <a:gd name="T12" fmla="*/ 17 w 105"/>
                <a:gd name="T13" fmla="*/ 23 h 310"/>
                <a:gd name="T14" fmla="*/ 22 w 105"/>
                <a:gd name="T15" fmla="*/ 31 h 310"/>
                <a:gd name="T16" fmla="*/ 22 w 105"/>
                <a:gd name="T17" fmla="*/ 40 h 310"/>
                <a:gd name="T18" fmla="*/ 22 w 105"/>
                <a:gd name="T19" fmla="*/ 244 h 310"/>
                <a:gd name="T20" fmla="*/ 25 w 105"/>
                <a:gd name="T21" fmla="*/ 269 h 310"/>
                <a:gd name="T22" fmla="*/ 25 w 105"/>
                <a:gd name="T23" fmla="*/ 269 h 310"/>
                <a:gd name="T24" fmla="*/ 25 w 105"/>
                <a:gd name="T25" fmla="*/ 269 h 310"/>
                <a:gd name="T26" fmla="*/ 25 w 105"/>
                <a:gd name="T27" fmla="*/ 269 h 310"/>
                <a:gd name="T28" fmla="*/ 25 w 105"/>
                <a:gd name="T29" fmla="*/ 287 h 310"/>
                <a:gd name="T30" fmla="*/ 31 w 105"/>
                <a:gd name="T31" fmla="*/ 298 h 310"/>
                <a:gd name="T32" fmla="*/ 31 w 105"/>
                <a:gd name="T33" fmla="*/ 298 h 310"/>
                <a:gd name="T34" fmla="*/ 37 w 105"/>
                <a:gd name="T35" fmla="*/ 306 h 310"/>
                <a:gd name="T36" fmla="*/ 48 w 105"/>
                <a:gd name="T37" fmla="*/ 315 h 310"/>
                <a:gd name="T38" fmla="*/ 100 w 105"/>
                <a:gd name="T39" fmla="*/ 295 h 310"/>
                <a:gd name="T40" fmla="*/ 100 w 105"/>
                <a:gd name="T41" fmla="*/ 295 h 310"/>
                <a:gd name="T42" fmla="*/ 88 w 105"/>
                <a:gd name="T43" fmla="*/ 292 h 310"/>
                <a:gd name="T44" fmla="*/ 80 w 105"/>
                <a:gd name="T45" fmla="*/ 284 h 310"/>
                <a:gd name="T46" fmla="*/ 74 w 105"/>
                <a:gd name="T47" fmla="*/ 272 h 310"/>
                <a:gd name="T48" fmla="*/ 74 w 105"/>
                <a:gd name="T49" fmla="*/ 258 h 310"/>
                <a:gd name="T50" fmla="*/ 74 w 105"/>
                <a:gd name="T51" fmla="*/ 258 h 31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5" h="310">
                  <a:moveTo>
                    <a:pt x="79" y="253"/>
                  </a:moveTo>
                  <a:lnTo>
                    <a:pt x="79" y="0"/>
                  </a:lnTo>
                  <a:lnTo>
                    <a:pt x="0" y="14"/>
                  </a:lnTo>
                  <a:lnTo>
                    <a:pt x="11" y="17"/>
                  </a:lnTo>
                  <a:lnTo>
                    <a:pt x="17" y="23"/>
                  </a:lnTo>
                  <a:lnTo>
                    <a:pt x="22" y="31"/>
                  </a:lnTo>
                  <a:lnTo>
                    <a:pt x="22" y="40"/>
                  </a:lnTo>
                  <a:lnTo>
                    <a:pt x="22" y="239"/>
                  </a:lnTo>
                  <a:lnTo>
                    <a:pt x="25" y="264"/>
                  </a:lnTo>
                  <a:lnTo>
                    <a:pt x="25" y="282"/>
                  </a:lnTo>
                  <a:lnTo>
                    <a:pt x="31" y="293"/>
                  </a:lnTo>
                  <a:lnTo>
                    <a:pt x="37" y="301"/>
                  </a:lnTo>
                  <a:lnTo>
                    <a:pt x="48" y="310"/>
                  </a:lnTo>
                  <a:lnTo>
                    <a:pt x="105" y="290"/>
                  </a:lnTo>
                  <a:lnTo>
                    <a:pt x="93" y="287"/>
                  </a:lnTo>
                  <a:lnTo>
                    <a:pt x="85" y="279"/>
                  </a:lnTo>
                  <a:lnTo>
                    <a:pt x="79" y="267"/>
                  </a:lnTo>
                  <a:lnTo>
                    <a:pt x="79" y="25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1715"/>
            <p:cNvSpPr>
              <a:spLocks/>
            </p:cNvSpPr>
            <p:nvPr/>
          </p:nvSpPr>
          <p:spPr bwMode="auto">
            <a:xfrm>
              <a:off x="3009" y="3109"/>
              <a:ext cx="250" cy="311"/>
            </a:xfrm>
            <a:custGeom>
              <a:avLst/>
              <a:gdLst>
                <a:gd name="T0" fmla="*/ 233 w 250"/>
                <a:gd name="T1" fmla="*/ 284 h 310"/>
                <a:gd name="T2" fmla="*/ 230 w 250"/>
                <a:gd name="T3" fmla="*/ 264 h 310"/>
                <a:gd name="T4" fmla="*/ 230 w 250"/>
                <a:gd name="T5" fmla="*/ 85 h 310"/>
                <a:gd name="T6" fmla="*/ 222 w 250"/>
                <a:gd name="T7" fmla="*/ 46 h 310"/>
                <a:gd name="T8" fmla="*/ 199 w 250"/>
                <a:gd name="T9" fmla="*/ 17 h 310"/>
                <a:gd name="T10" fmla="*/ 185 w 250"/>
                <a:gd name="T11" fmla="*/ 12 h 310"/>
                <a:gd name="T12" fmla="*/ 148 w 250"/>
                <a:gd name="T13" fmla="*/ 0 h 310"/>
                <a:gd name="T14" fmla="*/ 128 w 250"/>
                <a:gd name="T15" fmla="*/ 0 h 310"/>
                <a:gd name="T16" fmla="*/ 77 w 250"/>
                <a:gd name="T17" fmla="*/ 9 h 310"/>
                <a:gd name="T18" fmla="*/ 29 w 250"/>
                <a:gd name="T19" fmla="*/ 31 h 310"/>
                <a:gd name="T20" fmla="*/ 29 w 250"/>
                <a:gd name="T21" fmla="*/ 111 h 310"/>
                <a:gd name="T22" fmla="*/ 43 w 250"/>
                <a:gd name="T23" fmla="*/ 74 h 310"/>
                <a:gd name="T24" fmla="*/ 63 w 250"/>
                <a:gd name="T25" fmla="*/ 49 h 310"/>
                <a:gd name="T26" fmla="*/ 74 w 250"/>
                <a:gd name="T27" fmla="*/ 37 h 310"/>
                <a:gd name="T28" fmla="*/ 105 w 250"/>
                <a:gd name="T29" fmla="*/ 26 h 310"/>
                <a:gd name="T30" fmla="*/ 122 w 250"/>
                <a:gd name="T31" fmla="*/ 23 h 310"/>
                <a:gd name="T32" fmla="*/ 145 w 250"/>
                <a:gd name="T33" fmla="*/ 29 h 310"/>
                <a:gd name="T34" fmla="*/ 162 w 250"/>
                <a:gd name="T35" fmla="*/ 40 h 310"/>
                <a:gd name="T36" fmla="*/ 171 w 250"/>
                <a:gd name="T37" fmla="*/ 49 h 310"/>
                <a:gd name="T38" fmla="*/ 176 w 250"/>
                <a:gd name="T39" fmla="*/ 68 h 310"/>
                <a:gd name="T40" fmla="*/ 176 w 250"/>
                <a:gd name="T41" fmla="*/ 80 h 310"/>
                <a:gd name="T42" fmla="*/ 174 w 250"/>
                <a:gd name="T43" fmla="*/ 108 h 310"/>
                <a:gd name="T44" fmla="*/ 165 w 250"/>
                <a:gd name="T45" fmla="*/ 117 h 310"/>
                <a:gd name="T46" fmla="*/ 151 w 250"/>
                <a:gd name="T47" fmla="*/ 122 h 310"/>
                <a:gd name="T48" fmla="*/ 97 w 250"/>
                <a:gd name="T49" fmla="*/ 139 h 310"/>
                <a:gd name="T50" fmla="*/ 43 w 250"/>
                <a:gd name="T51" fmla="*/ 164 h 310"/>
                <a:gd name="T52" fmla="*/ 23 w 250"/>
                <a:gd name="T53" fmla="*/ 179 h 310"/>
                <a:gd name="T54" fmla="*/ 3 w 250"/>
                <a:gd name="T55" fmla="*/ 215 h 310"/>
                <a:gd name="T56" fmla="*/ 0 w 250"/>
                <a:gd name="T57" fmla="*/ 238 h 310"/>
                <a:gd name="T58" fmla="*/ 6 w 250"/>
                <a:gd name="T59" fmla="*/ 264 h 310"/>
                <a:gd name="T60" fmla="*/ 20 w 250"/>
                <a:gd name="T61" fmla="*/ 289 h 310"/>
                <a:gd name="T62" fmla="*/ 32 w 250"/>
                <a:gd name="T63" fmla="*/ 301 h 310"/>
                <a:gd name="T64" fmla="*/ 60 w 250"/>
                <a:gd name="T65" fmla="*/ 315 h 310"/>
                <a:gd name="T66" fmla="*/ 77 w 250"/>
                <a:gd name="T67" fmla="*/ 315 h 310"/>
                <a:gd name="T68" fmla="*/ 120 w 250"/>
                <a:gd name="T69" fmla="*/ 309 h 310"/>
                <a:gd name="T70" fmla="*/ 159 w 250"/>
                <a:gd name="T71" fmla="*/ 284 h 310"/>
                <a:gd name="T72" fmla="*/ 171 w 250"/>
                <a:gd name="T73" fmla="*/ 252 h 310"/>
                <a:gd name="T74" fmla="*/ 139 w 250"/>
                <a:gd name="T75" fmla="*/ 272 h 310"/>
                <a:gd name="T76" fmla="*/ 103 w 250"/>
                <a:gd name="T77" fmla="*/ 278 h 310"/>
                <a:gd name="T78" fmla="*/ 94 w 250"/>
                <a:gd name="T79" fmla="*/ 278 h 310"/>
                <a:gd name="T80" fmla="*/ 74 w 250"/>
                <a:gd name="T81" fmla="*/ 272 h 310"/>
                <a:gd name="T82" fmla="*/ 68 w 250"/>
                <a:gd name="T83" fmla="*/ 264 h 310"/>
                <a:gd name="T84" fmla="*/ 57 w 250"/>
                <a:gd name="T85" fmla="*/ 247 h 310"/>
                <a:gd name="T86" fmla="*/ 54 w 250"/>
                <a:gd name="T87" fmla="*/ 227 h 310"/>
                <a:gd name="T88" fmla="*/ 54 w 250"/>
                <a:gd name="T89" fmla="*/ 215 h 310"/>
                <a:gd name="T90" fmla="*/ 63 w 250"/>
                <a:gd name="T91" fmla="*/ 198 h 310"/>
                <a:gd name="T92" fmla="*/ 68 w 250"/>
                <a:gd name="T93" fmla="*/ 190 h 310"/>
                <a:gd name="T94" fmla="*/ 108 w 250"/>
                <a:gd name="T95" fmla="*/ 167 h 310"/>
                <a:gd name="T96" fmla="*/ 154 w 250"/>
                <a:gd name="T97" fmla="*/ 148 h 310"/>
                <a:gd name="T98" fmla="*/ 176 w 250"/>
                <a:gd name="T99" fmla="*/ 247 h 310"/>
                <a:gd name="T100" fmla="*/ 176 w 250"/>
                <a:gd name="T101" fmla="*/ 267 h 310"/>
                <a:gd name="T102" fmla="*/ 179 w 250"/>
                <a:gd name="T103" fmla="*/ 287 h 310"/>
                <a:gd name="T104" fmla="*/ 182 w 250"/>
                <a:gd name="T105" fmla="*/ 298 h 310"/>
                <a:gd name="T106" fmla="*/ 199 w 250"/>
                <a:gd name="T107" fmla="*/ 315 h 310"/>
                <a:gd name="T108" fmla="*/ 250 w 250"/>
                <a:gd name="T109" fmla="*/ 295 h 310"/>
                <a:gd name="T110" fmla="*/ 233 w 250"/>
                <a:gd name="T111" fmla="*/ 284 h 31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50" h="310">
                  <a:moveTo>
                    <a:pt x="233" y="279"/>
                  </a:moveTo>
                  <a:lnTo>
                    <a:pt x="233" y="279"/>
                  </a:lnTo>
                  <a:lnTo>
                    <a:pt x="230" y="273"/>
                  </a:lnTo>
                  <a:lnTo>
                    <a:pt x="230" y="259"/>
                  </a:lnTo>
                  <a:lnTo>
                    <a:pt x="230" y="85"/>
                  </a:lnTo>
                  <a:lnTo>
                    <a:pt x="228" y="63"/>
                  </a:lnTo>
                  <a:lnTo>
                    <a:pt x="222" y="46"/>
                  </a:lnTo>
                  <a:lnTo>
                    <a:pt x="213" y="29"/>
                  </a:lnTo>
                  <a:lnTo>
                    <a:pt x="199" y="17"/>
                  </a:lnTo>
                  <a:lnTo>
                    <a:pt x="185" y="12"/>
                  </a:lnTo>
                  <a:lnTo>
                    <a:pt x="168" y="6"/>
                  </a:lnTo>
                  <a:lnTo>
                    <a:pt x="148" y="0"/>
                  </a:lnTo>
                  <a:lnTo>
                    <a:pt x="128" y="0"/>
                  </a:lnTo>
                  <a:lnTo>
                    <a:pt x="103" y="3"/>
                  </a:lnTo>
                  <a:lnTo>
                    <a:pt x="77" y="9"/>
                  </a:lnTo>
                  <a:lnTo>
                    <a:pt x="51" y="17"/>
                  </a:lnTo>
                  <a:lnTo>
                    <a:pt x="29" y="31"/>
                  </a:lnTo>
                  <a:lnTo>
                    <a:pt x="29" y="111"/>
                  </a:lnTo>
                  <a:lnTo>
                    <a:pt x="37" y="91"/>
                  </a:lnTo>
                  <a:lnTo>
                    <a:pt x="43" y="74"/>
                  </a:lnTo>
                  <a:lnTo>
                    <a:pt x="54" y="60"/>
                  </a:lnTo>
                  <a:lnTo>
                    <a:pt x="63" y="49"/>
                  </a:lnTo>
                  <a:lnTo>
                    <a:pt x="74" y="37"/>
                  </a:lnTo>
                  <a:lnTo>
                    <a:pt x="88" y="31"/>
                  </a:lnTo>
                  <a:lnTo>
                    <a:pt x="105" y="26"/>
                  </a:lnTo>
                  <a:lnTo>
                    <a:pt x="122" y="23"/>
                  </a:lnTo>
                  <a:lnTo>
                    <a:pt x="134" y="26"/>
                  </a:lnTo>
                  <a:lnTo>
                    <a:pt x="145" y="29"/>
                  </a:lnTo>
                  <a:lnTo>
                    <a:pt x="157" y="34"/>
                  </a:lnTo>
                  <a:lnTo>
                    <a:pt x="162" y="40"/>
                  </a:lnTo>
                  <a:lnTo>
                    <a:pt x="171" y="49"/>
                  </a:lnTo>
                  <a:lnTo>
                    <a:pt x="174" y="60"/>
                  </a:lnTo>
                  <a:lnTo>
                    <a:pt x="176" y="68"/>
                  </a:lnTo>
                  <a:lnTo>
                    <a:pt x="176" y="80"/>
                  </a:lnTo>
                  <a:lnTo>
                    <a:pt x="176" y="100"/>
                  </a:lnTo>
                  <a:lnTo>
                    <a:pt x="174" y="108"/>
                  </a:lnTo>
                  <a:lnTo>
                    <a:pt x="165" y="117"/>
                  </a:lnTo>
                  <a:lnTo>
                    <a:pt x="151" y="122"/>
                  </a:lnTo>
                  <a:lnTo>
                    <a:pt x="97" y="139"/>
                  </a:lnTo>
                  <a:lnTo>
                    <a:pt x="63" y="151"/>
                  </a:lnTo>
                  <a:lnTo>
                    <a:pt x="43" y="159"/>
                  </a:lnTo>
                  <a:lnTo>
                    <a:pt x="23" y="174"/>
                  </a:lnTo>
                  <a:lnTo>
                    <a:pt x="12" y="191"/>
                  </a:lnTo>
                  <a:lnTo>
                    <a:pt x="3" y="210"/>
                  </a:lnTo>
                  <a:lnTo>
                    <a:pt x="0" y="233"/>
                  </a:lnTo>
                  <a:lnTo>
                    <a:pt x="0" y="245"/>
                  </a:lnTo>
                  <a:lnTo>
                    <a:pt x="6" y="259"/>
                  </a:lnTo>
                  <a:lnTo>
                    <a:pt x="12" y="270"/>
                  </a:lnTo>
                  <a:lnTo>
                    <a:pt x="20" y="284"/>
                  </a:lnTo>
                  <a:lnTo>
                    <a:pt x="32" y="296"/>
                  </a:lnTo>
                  <a:lnTo>
                    <a:pt x="43" y="304"/>
                  </a:lnTo>
                  <a:lnTo>
                    <a:pt x="60" y="310"/>
                  </a:lnTo>
                  <a:lnTo>
                    <a:pt x="77" y="310"/>
                  </a:lnTo>
                  <a:lnTo>
                    <a:pt x="100" y="310"/>
                  </a:lnTo>
                  <a:lnTo>
                    <a:pt x="120" y="304"/>
                  </a:lnTo>
                  <a:lnTo>
                    <a:pt x="139" y="293"/>
                  </a:lnTo>
                  <a:lnTo>
                    <a:pt x="159" y="279"/>
                  </a:lnTo>
                  <a:lnTo>
                    <a:pt x="171" y="247"/>
                  </a:lnTo>
                  <a:lnTo>
                    <a:pt x="157" y="259"/>
                  </a:lnTo>
                  <a:lnTo>
                    <a:pt x="139" y="267"/>
                  </a:lnTo>
                  <a:lnTo>
                    <a:pt x="122" y="273"/>
                  </a:lnTo>
                  <a:lnTo>
                    <a:pt x="103" y="273"/>
                  </a:lnTo>
                  <a:lnTo>
                    <a:pt x="94" y="273"/>
                  </a:lnTo>
                  <a:lnTo>
                    <a:pt x="83" y="270"/>
                  </a:lnTo>
                  <a:lnTo>
                    <a:pt x="74" y="267"/>
                  </a:lnTo>
                  <a:lnTo>
                    <a:pt x="68" y="259"/>
                  </a:lnTo>
                  <a:lnTo>
                    <a:pt x="63" y="253"/>
                  </a:lnTo>
                  <a:lnTo>
                    <a:pt x="57" y="242"/>
                  </a:lnTo>
                  <a:lnTo>
                    <a:pt x="54" y="233"/>
                  </a:lnTo>
                  <a:lnTo>
                    <a:pt x="54" y="222"/>
                  </a:lnTo>
                  <a:lnTo>
                    <a:pt x="54" y="210"/>
                  </a:lnTo>
                  <a:lnTo>
                    <a:pt x="57" y="202"/>
                  </a:lnTo>
                  <a:lnTo>
                    <a:pt x="63" y="193"/>
                  </a:lnTo>
                  <a:lnTo>
                    <a:pt x="68" y="185"/>
                  </a:lnTo>
                  <a:lnTo>
                    <a:pt x="86" y="174"/>
                  </a:lnTo>
                  <a:lnTo>
                    <a:pt x="108" y="162"/>
                  </a:lnTo>
                  <a:lnTo>
                    <a:pt x="154" y="148"/>
                  </a:lnTo>
                  <a:lnTo>
                    <a:pt x="176" y="137"/>
                  </a:lnTo>
                  <a:lnTo>
                    <a:pt x="176" y="242"/>
                  </a:lnTo>
                  <a:lnTo>
                    <a:pt x="176" y="262"/>
                  </a:lnTo>
                  <a:lnTo>
                    <a:pt x="179" y="282"/>
                  </a:lnTo>
                  <a:lnTo>
                    <a:pt x="182" y="293"/>
                  </a:lnTo>
                  <a:lnTo>
                    <a:pt x="191" y="301"/>
                  </a:lnTo>
                  <a:lnTo>
                    <a:pt x="199" y="310"/>
                  </a:lnTo>
                  <a:lnTo>
                    <a:pt x="250" y="290"/>
                  </a:lnTo>
                  <a:lnTo>
                    <a:pt x="239" y="284"/>
                  </a:lnTo>
                  <a:lnTo>
                    <a:pt x="233" y="27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716"/>
            <p:cNvSpPr>
              <a:spLocks/>
            </p:cNvSpPr>
            <p:nvPr/>
          </p:nvSpPr>
          <p:spPr bwMode="auto">
            <a:xfrm>
              <a:off x="2871" y="2867"/>
              <a:ext cx="136" cy="169"/>
            </a:xfrm>
            <a:custGeom>
              <a:avLst/>
              <a:gdLst>
                <a:gd name="T0" fmla="*/ 31 w 136"/>
                <a:gd name="T1" fmla="*/ 11 h 170"/>
                <a:gd name="T2" fmla="*/ 31 w 136"/>
                <a:gd name="T3" fmla="*/ 111 h 170"/>
                <a:gd name="T4" fmla="*/ 31 w 136"/>
                <a:gd name="T5" fmla="*/ 111 h 170"/>
                <a:gd name="T6" fmla="*/ 34 w 136"/>
                <a:gd name="T7" fmla="*/ 126 h 170"/>
                <a:gd name="T8" fmla="*/ 40 w 136"/>
                <a:gd name="T9" fmla="*/ 137 h 170"/>
                <a:gd name="T10" fmla="*/ 46 w 136"/>
                <a:gd name="T11" fmla="*/ 145 h 170"/>
                <a:gd name="T12" fmla="*/ 51 w 136"/>
                <a:gd name="T13" fmla="*/ 148 h 170"/>
                <a:gd name="T14" fmla="*/ 63 w 136"/>
                <a:gd name="T15" fmla="*/ 151 h 170"/>
                <a:gd name="T16" fmla="*/ 74 w 136"/>
                <a:gd name="T17" fmla="*/ 154 h 170"/>
                <a:gd name="T18" fmla="*/ 74 w 136"/>
                <a:gd name="T19" fmla="*/ 154 h 170"/>
                <a:gd name="T20" fmla="*/ 85 w 136"/>
                <a:gd name="T21" fmla="*/ 154 h 170"/>
                <a:gd name="T22" fmla="*/ 94 w 136"/>
                <a:gd name="T23" fmla="*/ 151 h 170"/>
                <a:gd name="T24" fmla="*/ 102 w 136"/>
                <a:gd name="T25" fmla="*/ 145 h 170"/>
                <a:gd name="T26" fmla="*/ 108 w 136"/>
                <a:gd name="T27" fmla="*/ 140 h 170"/>
                <a:gd name="T28" fmla="*/ 111 w 136"/>
                <a:gd name="T29" fmla="*/ 134 h 170"/>
                <a:gd name="T30" fmla="*/ 114 w 136"/>
                <a:gd name="T31" fmla="*/ 126 h 170"/>
                <a:gd name="T32" fmla="*/ 117 w 136"/>
                <a:gd name="T33" fmla="*/ 111 h 170"/>
                <a:gd name="T34" fmla="*/ 117 w 136"/>
                <a:gd name="T35" fmla="*/ 11 h 170"/>
                <a:gd name="T36" fmla="*/ 117 w 136"/>
                <a:gd name="T37" fmla="*/ 11 h 170"/>
                <a:gd name="T38" fmla="*/ 114 w 136"/>
                <a:gd name="T39" fmla="*/ 3 h 170"/>
                <a:gd name="T40" fmla="*/ 108 w 136"/>
                <a:gd name="T41" fmla="*/ 0 h 170"/>
                <a:gd name="T42" fmla="*/ 136 w 136"/>
                <a:gd name="T43" fmla="*/ 0 h 170"/>
                <a:gd name="T44" fmla="*/ 136 w 136"/>
                <a:gd name="T45" fmla="*/ 0 h 170"/>
                <a:gd name="T46" fmla="*/ 131 w 136"/>
                <a:gd name="T47" fmla="*/ 3 h 170"/>
                <a:gd name="T48" fmla="*/ 131 w 136"/>
                <a:gd name="T49" fmla="*/ 11 h 170"/>
                <a:gd name="T50" fmla="*/ 128 w 136"/>
                <a:gd name="T51" fmla="*/ 109 h 170"/>
                <a:gd name="T52" fmla="*/ 128 w 136"/>
                <a:gd name="T53" fmla="*/ 109 h 170"/>
                <a:gd name="T54" fmla="*/ 128 w 136"/>
                <a:gd name="T55" fmla="*/ 123 h 170"/>
                <a:gd name="T56" fmla="*/ 125 w 136"/>
                <a:gd name="T57" fmla="*/ 134 h 170"/>
                <a:gd name="T58" fmla="*/ 119 w 136"/>
                <a:gd name="T59" fmla="*/ 145 h 170"/>
                <a:gd name="T60" fmla="*/ 111 w 136"/>
                <a:gd name="T61" fmla="*/ 151 h 170"/>
                <a:gd name="T62" fmla="*/ 102 w 136"/>
                <a:gd name="T63" fmla="*/ 157 h 170"/>
                <a:gd name="T64" fmla="*/ 94 w 136"/>
                <a:gd name="T65" fmla="*/ 162 h 170"/>
                <a:gd name="T66" fmla="*/ 71 w 136"/>
                <a:gd name="T67" fmla="*/ 165 h 170"/>
                <a:gd name="T68" fmla="*/ 71 w 136"/>
                <a:gd name="T69" fmla="*/ 165 h 170"/>
                <a:gd name="T70" fmla="*/ 51 w 136"/>
                <a:gd name="T71" fmla="*/ 162 h 170"/>
                <a:gd name="T72" fmla="*/ 40 w 136"/>
                <a:gd name="T73" fmla="*/ 160 h 170"/>
                <a:gd name="T74" fmla="*/ 31 w 136"/>
                <a:gd name="T75" fmla="*/ 154 h 170"/>
                <a:gd name="T76" fmla="*/ 20 w 136"/>
                <a:gd name="T77" fmla="*/ 145 h 170"/>
                <a:gd name="T78" fmla="*/ 14 w 136"/>
                <a:gd name="T79" fmla="*/ 137 h 170"/>
                <a:gd name="T80" fmla="*/ 9 w 136"/>
                <a:gd name="T81" fmla="*/ 123 h 170"/>
                <a:gd name="T82" fmla="*/ 9 w 136"/>
                <a:gd name="T83" fmla="*/ 109 h 170"/>
                <a:gd name="T84" fmla="*/ 9 w 136"/>
                <a:gd name="T85" fmla="*/ 11 h 170"/>
                <a:gd name="T86" fmla="*/ 9 w 136"/>
                <a:gd name="T87" fmla="*/ 11 h 170"/>
                <a:gd name="T88" fmla="*/ 6 w 136"/>
                <a:gd name="T89" fmla="*/ 3 h 170"/>
                <a:gd name="T90" fmla="*/ 0 w 136"/>
                <a:gd name="T91" fmla="*/ 0 h 170"/>
                <a:gd name="T92" fmla="*/ 40 w 136"/>
                <a:gd name="T93" fmla="*/ 0 h 170"/>
                <a:gd name="T94" fmla="*/ 40 w 136"/>
                <a:gd name="T95" fmla="*/ 0 h 170"/>
                <a:gd name="T96" fmla="*/ 34 w 136"/>
                <a:gd name="T97" fmla="*/ 3 h 170"/>
                <a:gd name="T98" fmla="*/ 31 w 136"/>
                <a:gd name="T99" fmla="*/ 11 h 170"/>
                <a:gd name="T100" fmla="*/ 31 w 136"/>
                <a:gd name="T101" fmla="*/ 11 h 17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36" h="170">
                  <a:moveTo>
                    <a:pt x="31" y="11"/>
                  </a:moveTo>
                  <a:lnTo>
                    <a:pt x="31" y="116"/>
                  </a:lnTo>
                  <a:lnTo>
                    <a:pt x="34" y="131"/>
                  </a:lnTo>
                  <a:lnTo>
                    <a:pt x="40" y="142"/>
                  </a:lnTo>
                  <a:lnTo>
                    <a:pt x="46" y="150"/>
                  </a:lnTo>
                  <a:lnTo>
                    <a:pt x="51" y="153"/>
                  </a:lnTo>
                  <a:lnTo>
                    <a:pt x="63" y="156"/>
                  </a:lnTo>
                  <a:lnTo>
                    <a:pt x="74" y="159"/>
                  </a:lnTo>
                  <a:lnTo>
                    <a:pt x="85" y="159"/>
                  </a:lnTo>
                  <a:lnTo>
                    <a:pt x="94" y="156"/>
                  </a:lnTo>
                  <a:lnTo>
                    <a:pt x="102" y="150"/>
                  </a:lnTo>
                  <a:lnTo>
                    <a:pt x="108" y="145"/>
                  </a:lnTo>
                  <a:lnTo>
                    <a:pt x="111" y="139"/>
                  </a:lnTo>
                  <a:lnTo>
                    <a:pt x="114" y="131"/>
                  </a:lnTo>
                  <a:lnTo>
                    <a:pt x="117" y="116"/>
                  </a:lnTo>
                  <a:lnTo>
                    <a:pt x="117" y="11"/>
                  </a:lnTo>
                  <a:lnTo>
                    <a:pt x="114" y="3"/>
                  </a:lnTo>
                  <a:lnTo>
                    <a:pt x="108" y="0"/>
                  </a:lnTo>
                  <a:lnTo>
                    <a:pt x="136" y="0"/>
                  </a:lnTo>
                  <a:lnTo>
                    <a:pt x="131" y="3"/>
                  </a:lnTo>
                  <a:lnTo>
                    <a:pt x="131" y="11"/>
                  </a:lnTo>
                  <a:lnTo>
                    <a:pt x="128" y="114"/>
                  </a:lnTo>
                  <a:lnTo>
                    <a:pt x="128" y="128"/>
                  </a:lnTo>
                  <a:lnTo>
                    <a:pt x="125" y="139"/>
                  </a:lnTo>
                  <a:lnTo>
                    <a:pt x="119" y="150"/>
                  </a:lnTo>
                  <a:lnTo>
                    <a:pt x="111" y="156"/>
                  </a:lnTo>
                  <a:lnTo>
                    <a:pt x="102" y="162"/>
                  </a:lnTo>
                  <a:lnTo>
                    <a:pt x="94" y="167"/>
                  </a:lnTo>
                  <a:lnTo>
                    <a:pt x="71" y="170"/>
                  </a:lnTo>
                  <a:lnTo>
                    <a:pt x="51" y="167"/>
                  </a:lnTo>
                  <a:lnTo>
                    <a:pt x="40" y="165"/>
                  </a:lnTo>
                  <a:lnTo>
                    <a:pt x="31" y="159"/>
                  </a:lnTo>
                  <a:lnTo>
                    <a:pt x="20" y="150"/>
                  </a:lnTo>
                  <a:lnTo>
                    <a:pt x="14" y="142"/>
                  </a:lnTo>
                  <a:lnTo>
                    <a:pt x="9" y="128"/>
                  </a:lnTo>
                  <a:lnTo>
                    <a:pt x="9" y="114"/>
                  </a:lnTo>
                  <a:lnTo>
                    <a:pt x="9" y="11"/>
                  </a:lnTo>
                  <a:lnTo>
                    <a:pt x="6" y="3"/>
                  </a:lnTo>
                  <a:lnTo>
                    <a:pt x="0" y="0"/>
                  </a:lnTo>
                  <a:lnTo>
                    <a:pt x="40" y="0"/>
                  </a:lnTo>
                  <a:lnTo>
                    <a:pt x="34" y="3"/>
                  </a:lnTo>
                  <a:lnTo>
                    <a:pt x="31" y="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717"/>
            <p:cNvSpPr>
              <a:spLocks/>
            </p:cNvSpPr>
            <p:nvPr/>
          </p:nvSpPr>
          <p:spPr bwMode="auto">
            <a:xfrm>
              <a:off x="3022" y="2867"/>
              <a:ext cx="152" cy="172"/>
            </a:xfrm>
            <a:custGeom>
              <a:avLst/>
              <a:gdLst>
                <a:gd name="T0" fmla="*/ 128 w 153"/>
                <a:gd name="T1" fmla="*/ 11 h 173"/>
                <a:gd name="T2" fmla="*/ 128 w 153"/>
                <a:gd name="T3" fmla="*/ 11 h 173"/>
                <a:gd name="T4" fmla="*/ 128 w 153"/>
                <a:gd name="T5" fmla="*/ 3 h 173"/>
                <a:gd name="T6" fmla="*/ 122 w 153"/>
                <a:gd name="T7" fmla="*/ 0 h 173"/>
                <a:gd name="T8" fmla="*/ 148 w 153"/>
                <a:gd name="T9" fmla="*/ 0 h 173"/>
                <a:gd name="T10" fmla="*/ 148 w 153"/>
                <a:gd name="T11" fmla="*/ 0 h 173"/>
                <a:gd name="T12" fmla="*/ 142 w 153"/>
                <a:gd name="T13" fmla="*/ 3 h 173"/>
                <a:gd name="T14" fmla="*/ 142 w 153"/>
                <a:gd name="T15" fmla="*/ 11 h 173"/>
                <a:gd name="T16" fmla="*/ 142 w 153"/>
                <a:gd name="T17" fmla="*/ 168 h 173"/>
                <a:gd name="T18" fmla="*/ 142 w 153"/>
                <a:gd name="T19" fmla="*/ 168 h 173"/>
                <a:gd name="T20" fmla="*/ 83 w 153"/>
                <a:gd name="T21" fmla="*/ 94 h 173"/>
                <a:gd name="T22" fmla="*/ 28 w 153"/>
                <a:gd name="T23" fmla="*/ 25 h 173"/>
                <a:gd name="T24" fmla="*/ 28 w 153"/>
                <a:gd name="T25" fmla="*/ 151 h 173"/>
                <a:gd name="T26" fmla="*/ 28 w 153"/>
                <a:gd name="T27" fmla="*/ 151 h 173"/>
                <a:gd name="T28" fmla="*/ 31 w 153"/>
                <a:gd name="T29" fmla="*/ 160 h 173"/>
                <a:gd name="T30" fmla="*/ 34 w 153"/>
                <a:gd name="T31" fmla="*/ 162 h 173"/>
                <a:gd name="T32" fmla="*/ 8 w 153"/>
                <a:gd name="T33" fmla="*/ 162 h 173"/>
                <a:gd name="T34" fmla="*/ 8 w 153"/>
                <a:gd name="T35" fmla="*/ 162 h 173"/>
                <a:gd name="T36" fmla="*/ 14 w 153"/>
                <a:gd name="T37" fmla="*/ 160 h 173"/>
                <a:gd name="T38" fmla="*/ 14 w 153"/>
                <a:gd name="T39" fmla="*/ 151 h 173"/>
                <a:gd name="T40" fmla="*/ 14 w 153"/>
                <a:gd name="T41" fmla="*/ 20 h 173"/>
                <a:gd name="T42" fmla="*/ 14 w 153"/>
                <a:gd name="T43" fmla="*/ 20 h 173"/>
                <a:gd name="T44" fmla="*/ 14 w 153"/>
                <a:gd name="T45" fmla="*/ 14 h 173"/>
                <a:gd name="T46" fmla="*/ 11 w 153"/>
                <a:gd name="T47" fmla="*/ 8 h 173"/>
                <a:gd name="T48" fmla="*/ 11 w 153"/>
                <a:gd name="T49" fmla="*/ 8 h 173"/>
                <a:gd name="T50" fmla="*/ 8 w 153"/>
                <a:gd name="T51" fmla="*/ 3 h 173"/>
                <a:gd name="T52" fmla="*/ 0 w 153"/>
                <a:gd name="T53" fmla="*/ 0 h 173"/>
                <a:gd name="T54" fmla="*/ 37 w 153"/>
                <a:gd name="T55" fmla="*/ 0 h 173"/>
                <a:gd name="T56" fmla="*/ 128 w 153"/>
                <a:gd name="T57" fmla="*/ 114 h 173"/>
                <a:gd name="T58" fmla="*/ 128 w 153"/>
                <a:gd name="T59" fmla="*/ 11 h 173"/>
                <a:gd name="T60" fmla="*/ 128 w 153"/>
                <a:gd name="T61" fmla="*/ 11 h 173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53" h="173">
                  <a:moveTo>
                    <a:pt x="133" y="11"/>
                  </a:moveTo>
                  <a:lnTo>
                    <a:pt x="133" y="11"/>
                  </a:lnTo>
                  <a:lnTo>
                    <a:pt x="133" y="3"/>
                  </a:lnTo>
                  <a:lnTo>
                    <a:pt x="127" y="0"/>
                  </a:lnTo>
                  <a:lnTo>
                    <a:pt x="153" y="0"/>
                  </a:lnTo>
                  <a:lnTo>
                    <a:pt x="147" y="3"/>
                  </a:lnTo>
                  <a:lnTo>
                    <a:pt x="147" y="11"/>
                  </a:lnTo>
                  <a:lnTo>
                    <a:pt x="147" y="173"/>
                  </a:lnTo>
                  <a:lnTo>
                    <a:pt x="88" y="99"/>
                  </a:lnTo>
                  <a:lnTo>
                    <a:pt x="28" y="25"/>
                  </a:lnTo>
                  <a:lnTo>
                    <a:pt x="28" y="156"/>
                  </a:lnTo>
                  <a:lnTo>
                    <a:pt x="31" y="165"/>
                  </a:lnTo>
                  <a:lnTo>
                    <a:pt x="34" y="167"/>
                  </a:lnTo>
                  <a:lnTo>
                    <a:pt x="8" y="167"/>
                  </a:lnTo>
                  <a:lnTo>
                    <a:pt x="14" y="165"/>
                  </a:lnTo>
                  <a:lnTo>
                    <a:pt x="14" y="156"/>
                  </a:lnTo>
                  <a:lnTo>
                    <a:pt x="14" y="20"/>
                  </a:lnTo>
                  <a:lnTo>
                    <a:pt x="14" y="14"/>
                  </a:lnTo>
                  <a:lnTo>
                    <a:pt x="11" y="8"/>
                  </a:lnTo>
                  <a:lnTo>
                    <a:pt x="8" y="3"/>
                  </a:lnTo>
                  <a:lnTo>
                    <a:pt x="0" y="0"/>
                  </a:lnTo>
                  <a:lnTo>
                    <a:pt x="37" y="0"/>
                  </a:lnTo>
                  <a:lnTo>
                    <a:pt x="133" y="119"/>
                  </a:lnTo>
                  <a:lnTo>
                    <a:pt x="133" y="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718"/>
            <p:cNvSpPr>
              <a:spLocks/>
            </p:cNvSpPr>
            <p:nvPr/>
          </p:nvSpPr>
          <p:spPr bwMode="auto">
            <a:xfrm>
              <a:off x="3201" y="2867"/>
              <a:ext cx="38" cy="167"/>
            </a:xfrm>
            <a:custGeom>
              <a:avLst/>
              <a:gdLst>
                <a:gd name="T0" fmla="*/ 42 w 37"/>
                <a:gd name="T1" fmla="*/ 0 h 167"/>
                <a:gd name="T2" fmla="*/ 42 w 37"/>
                <a:gd name="T3" fmla="*/ 0 h 167"/>
                <a:gd name="T4" fmla="*/ 36 w 37"/>
                <a:gd name="T5" fmla="*/ 3 h 167"/>
                <a:gd name="T6" fmla="*/ 33 w 37"/>
                <a:gd name="T7" fmla="*/ 11 h 167"/>
                <a:gd name="T8" fmla="*/ 33 w 37"/>
                <a:gd name="T9" fmla="*/ 156 h 167"/>
                <a:gd name="T10" fmla="*/ 33 w 37"/>
                <a:gd name="T11" fmla="*/ 156 h 167"/>
                <a:gd name="T12" fmla="*/ 36 w 37"/>
                <a:gd name="T13" fmla="*/ 165 h 167"/>
                <a:gd name="T14" fmla="*/ 42 w 37"/>
                <a:gd name="T15" fmla="*/ 167 h 167"/>
                <a:gd name="T16" fmla="*/ 0 w 37"/>
                <a:gd name="T17" fmla="*/ 167 h 167"/>
                <a:gd name="T18" fmla="*/ 0 w 37"/>
                <a:gd name="T19" fmla="*/ 167 h 167"/>
                <a:gd name="T20" fmla="*/ 2 w 37"/>
                <a:gd name="T21" fmla="*/ 165 h 167"/>
                <a:gd name="T22" fmla="*/ 5 w 37"/>
                <a:gd name="T23" fmla="*/ 156 h 167"/>
                <a:gd name="T24" fmla="*/ 5 w 37"/>
                <a:gd name="T25" fmla="*/ 11 h 167"/>
                <a:gd name="T26" fmla="*/ 5 w 37"/>
                <a:gd name="T27" fmla="*/ 11 h 167"/>
                <a:gd name="T28" fmla="*/ 2 w 37"/>
                <a:gd name="T29" fmla="*/ 3 h 167"/>
                <a:gd name="T30" fmla="*/ 0 w 37"/>
                <a:gd name="T31" fmla="*/ 0 h 167"/>
                <a:gd name="T32" fmla="*/ 42 w 37"/>
                <a:gd name="T33" fmla="*/ 0 h 167"/>
                <a:gd name="T34" fmla="*/ 42 w 37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7" h="167">
                  <a:moveTo>
                    <a:pt x="37" y="0"/>
                  </a:moveTo>
                  <a:lnTo>
                    <a:pt x="37" y="0"/>
                  </a:lnTo>
                  <a:lnTo>
                    <a:pt x="31" y="3"/>
                  </a:lnTo>
                  <a:lnTo>
                    <a:pt x="28" y="11"/>
                  </a:lnTo>
                  <a:lnTo>
                    <a:pt x="28" y="156"/>
                  </a:lnTo>
                  <a:lnTo>
                    <a:pt x="31" y="165"/>
                  </a:lnTo>
                  <a:lnTo>
                    <a:pt x="37" y="167"/>
                  </a:lnTo>
                  <a:lnTo>
                    <a:pt x="0" y="167"/>
                  </a:lnTo>
                  <a:lnTo>
                    <a:pt x="2" y="165"/>
                  </a:lnTo>
                  <a:lnTo>
                    <a:pt x="5" y="156"/>
                  </a:lnTo>
                  <a:lnTo>
                    <a:pt x="5" y="11"/>
                  </a:lnTo>
                  <a:lnTo>
                    <a:pt x="2" y="3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1719"/>
            <p:cNvSpPr>
              <a:spLocks/>
            </p:cNvSpPr>
            <p:nvPr/>
          </p:nvSpPr>
          <p:spPr bwMode="auto">
            <a:xfrm>
              <a:off x="3250" y="2867"/>
              <a:ext cx="152" cy="172"/>
            </a:xfrm>
            <a:custGeom>
              <a:avLst/>
              <a:gdLst>
                <a:gd name="T0" fmla="*/ 126 w 153"/>
                <a:gd name="T1" fmla="*/ 11 h 173"/>
                <a:gd name="T2" fmla="*/ 126 w 153"/>
                <a:gd name="T3" fmla="*/ 11 h 173"/>
                <a:gd name="T4" fmla="*/ 126 w 153"/>
                <a:gd name="T5" fmla="*/ 3 h 173"/>
                <a:gd name="T6" fmla="*/ 120 w 153"/>
                <a:gd name="T7" fmla="*/ 0 h 173"/>
                <a:gd name="T8" fmla="*/ 148 w 153"/>
                <a:gd name="T9" fmla="*/ 0 h 173"/>
                <a:gd name="T10" fmla="*/ 148 w 153"/>
                <a:gd name="T11" fmla="*/ 0 h 173"/>
                <a:gd name="T12" fmla="*/ 143 w 153"/>
                <a:gd name="T13" fmla="*/ 6 h 173"/>
                <a:gd name="T14" fmla="*/ 137 w 153"/>
                <a:gd name="T15" fmla="*/ 11 h 173"/>
                <a:gd name="T16" fmla="*/ 137 w 153"/>
                <a:gd name="T17" fmla="*/ 11 h 173"/>
                <a:gd name="T18" fmla="*/ 77 w 153"/>
                <a:gd name="T19" fmla="*/ 168 h 173"/>
                <a:gd name="T20" fmla="*/ 77 w 153"/>
                <a:gd name="T21" fmla="*/ 168 h 173"/>
                <a:gd name="T22" fmla="*/ 14 w 153"/>
                <a:gd name="T23" fmla="*/ 11 h 173"/>
                <a:gd name="T24" fmla="*/ 14 w 153"/>
                <a:gd name="T25" fmla="*/ 11 h 173"/>
                <a:gd name="T26" fmla="*/ 8 w 153"/>
                <a:gd name="T27" fmla="*/ 6 h 173"/>
                <a:gd name="T28" fmla="*/ 0 w 153"/>
                <a:gd name="T29" fmla="*/ 0 h 173"/>
                <a:gd name="T30" fmla="*/ 45 w 153"/>
                <a:gd name="T31" fmla="*/ 0 h 173"/>
                <a:gd name="T32" fmla="*/ 45 w 153"/>
                <a:gd name="T33" fmla="*/ 0 h 173"/>
                <a:gd name="T34" fmla="*/ 43 w 153"/>
                <a:gd name="T35" fmla="*/ 3 h 173"/>
                <a:gd name="T36" fmla="*/ 40 w 153"/>
                <a:gd name="T37" fmla="*/ 6 h 173"/>
                <a:gd name="T38" fmla="*/ 43 w 153"/>
                <a:gd name="T39" fmla="*/ 14 h 173"/>
                <a:gd name="T40" fmla="*/ 43 w 153"/>
                <a:gd name="T41" fmla="*/ 14 h 173"/>
                <a:gd name="T42" fmla="*/ 80 w 153"/>
                <a:gd name="T43" fmla="*/ 123 h 173"/>
                <a:gd name="T44" fmla="*/ 80 w 153"/>
                <a:gd name="T45" fmla="*/ 123 h 173"/>
                <a:gd name="T46" fmla="*/ 126 w 153"/>
                <a:gd name="T47" fmla="*/ 11 h 173"/>
                <a:gd name="T48" fmla="*/ 126 w 153"/>
                <a:gd name="T49" fmla="*/ 11 h 17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53" h="173">
                  <a:moveTo>
                    <a:pt x="131" y="11"/>
                  </a:moveTo>
                  <a:lnTo>
                    <a:pt x="131" y="11"/>
                  </a:lnTo>
                  <a:lnTo>
                    <a:pt x="131" y="3"/>
                  </a:lnTo>
                  <a:lnTo>
                    <a:pt x="125" y="0"/>
                  </a:lnTo>
                  <a:lnTo>
                    <a:pt x="153" y="0"/>
                  </a:lnTo>
                  <a:lnTo>
                    <a:pt x="148" y="6"/>
                  </a:lnTo>
                  <a:lnTo>
                    <a:pt x="142" y="11"/>
                  </a:lnTo>
                  <a:lnTo>
                    <a:pt x="82" y="173"/>
                  </a:lnTo>
                  <a:lnTo>
                    <a:pt x="14" y="11"/>
                  </a:lnTo>
                  <a:lnTo>
                    <a:pt x="8" y="6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3" y="3"/>
                  </a:lnTo>
                  <a:lnTo>
                    <a:pt x="40" y="6"/>
                  </a:lnTo>
                  <a:lnTo>
                    <a:pt x="43" y="14"/>
                  </a:lnTo>
                  <a:lnTo>
                    <a:pt x="85" y="128"/>
                  </a:lnTo>
                  <a:lnTo>
                    <a:pt x="131" y="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1720"/>
            <p:cNvSpPr>
              <a:spLocks/>
            </p:cNvSpPr>
            <p:nvPr/>
          </p:nvSpPr>
          <p:spPr bwMode="auto">
            <a:xfrm>
              <a:off x="3411" y="2867"/>
              <a:ext cx="104" cy="167"/>
            </a:xfrm>
            <a:custGeom>
              <a:avLst/>
              <a:gdLst>
                <a:gd name="T0" fmla="*/ 89 w 105"/>
                <a:gd name="T1" fmla="*/ 23 h 167"/>
                <a:gd name="T2" fmla="*/ 89 w 105"/>
                <a:gd name="T3" fmla="*/ 23 h 167"/>
                <a:gd name="T4" fmla="*/ 80 w 105"/>
                <a:gd name="T5" fmla="*/ 14 h 167"/>
                <a:gd name="T6" fmla="*/ 69 w 105"/>
                <a:gd name="T7" fmla="*/ 11 h 167"/>
                <a:gd name="T8" fmla="*/ 69 w 105"/>
                <a:gd name="T9" fmla="*/ 11 h 167"/>
                <a:gd name="T10" fmla="*/ 31 w 105"/>
                <a:gd name="T11" fmla="*/ 11 h 167"/>
                <a:gd name="T12" fmla="*/ 31 w 105"/>
                <a:gd name="T13" fmla="*/ 68 h 167"/>
                <a:gd name="T14" fmla="*/ 66 w 105"/>
                <a:gd name="T15" fmla="*/ 68 h 167"/>
                <a:gd name="T16" fmla="*/ 66 w 105"/>
                <a:gd name="T17" fmla="*/ 68 h 167"/>
                <a:gd name="T18" fmla="*/ 71 w 105"/>
                <a:gd name="T19" fmla="*/ 65 h 167"/>
                <a:gd name="T20" fmla="*/ 74 w 105"/>
                <a:gd name="T21" fmla="*/ 62 h 167"/>
                <a:gd name="T22" fmla="*/ 74 w 105"/>
                <a:gd name="T23" fmla="*/ 88 h 167"/>
                <a:gd name="T24" fmla="*/ 74 w 105"/>
                <a:gd name="T25" fmla="*/ 88 h 167"/>
                <a:gd name="T26" fmla="*/ 71 w 105"/>
                <a:gd name="T27" fmla="*/ 82 h 167"/>
                <a:gd name="T28" fmla="*/ 66 w 105"/>
                <a:gd name="T29" fmla="*/ 82 h 167"/>
                <a:gd name="T30" fmla="*/ 31 w 105"/>
                <a:gd name="T31" fmla="*/ 82 h 167"/>
                <a:gd name="T32" fmla="*/ 31 w 105"/>
                <a:gd name="T33" fmla="*/ 153 h 167"/>
                <a:gd name="T34" fmla="*/ 31 w 105"/>
                <a:gd name="T35" fmla="*/ 153 h 167"/>
                <a:gd name="T36" fmla="*/ 54 w 105"/>
                <a:gd name="T37" fmla="*/ 156 h 167"/>
                <a:gd name="T38" fmla="*/ 54 w 105"/>
                <a:gd name="T39" fmla="*/ 156 h 167"/>
                <a:gd name="T40" fmla="*/ 71 w 105"/>
                <a:gd name="T41" fmla="*/ 156 h 167"/>
                <a:gd name="T42" fmla="*/ 83 w 105"/>
                <a:gd name="T43" fmla="*/ 153 h 167"/>
                <a:gd name="T44" fmla="*/ 91 w 105"/>
                <a:gd name="T45" fmla="*/ 148 h 167"/>
                <a:gd name="T46" fmla="*/ 100 w 105"/>
                <a:gd name="T47" fmla="*/ 139 h 167"/>
                <a:gd name="T48" fmla="*/ 94 w 105"/>
                <a:gd name="T49" fmla="*/ 167 h 167"/>
                <a:gd name="T50" fmla="*/ 0 w 105"/>
                <a:gd name="T51" fmla="*/ 167 h 167"/>
                <a:gd name="T52" fmla="*/ 0 w 105"/>
                <a:gd name="T53" fmla="*/ 167 h 167"/>
                <a:gd name="T54" fmla="*/ 5 w 105"/>
                <a:gd name="T55" fmla="*/ 165 h 167"/>
                <a:gd name="T56" fmla="*/ 8 w 105"/>
                <a:gd name="T57" fmla="*/ 156 h 167"/>
                <a:gd name="T58" fmla="*/ 8 w 105"/>
                <a:gd name="T59" fmla="*/ 11 h 167"/>
                <a:gd name="T60" fmla="*/ 8 w 105"/>
                <a:gd name="T61" fmla="*/ 11 h 167"/>
                <a:gd name="T62" fmla="*/ 5 w 105"/>
                <a:gd name="T63" fmla="*/ 3 h 167"/>
                <a:gd name="T64" fmla="*/ 0 w 105"/>
                <a:gd name="T65" fmla="*/ 0 h 167"/>
                <a:gd name="T66" fmla="*/ 89 w 105"/>
                <a:gd name="T67" fmla="*/ 0 h 167"/>
                <a:gd name="T68" fmla="*/ 89 w 105"/>
                <a:gd name="T69" fmla="*/ 23 h 167"/>
                <a:gd name="T70" fmla="*/ 89 w 105"/>
                <a:gd name="T71" fmla="*/ 23 h 16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5" h="167">
                  <a:moveTo>
                    <a:pt x="94" y="23"/>
                  </a:moveTo>
                  <a:lnTo>
                    <a:pt x="94" y="23"/>
                  </a:lnTo>
                  <a:lnTo>
                    <a:pt x="85" y="14"/>
                  </a:lnTo>
                  <a:lnTo>
                    <a:pt x="74" y="11"/>
                  </a:lnTo>
                  <a:lnTo>
                    <a:pt x="31" y="11"/>
                  </a:lnTo>
                  <a:lnTo>
                    <a:pt x="31" y="68"/>
                  </a:lnTo>
                  <a:lnTo>
                    <a:pt x="71" y="68"/>
                  </a:lnTo>
                  <a:lnTo>
                    <a:pt x="76" y="65"/>
                  </a:lnTo>
                  <a:lnTo>
                    <a:pt x="79" y="62"/>
                  </a:lnTo>
                  <a:lnTo>
                    <a:pt x="79" y="88"/>
                  </a:lnTo>
                  <a:lnTo>
                    <a:pt x="76" y="82"/>
                  </a:lnTo>
                  <a:lnTo>
                    <a:pt x="71" y="82"/>
                  </a:lnTo>
                  <a:lnTo>
                    <a:pt x="31" y="82"/>
                  </a:lnTo>
                  <a:lnTo>
                    <a:pt x="31" y="153"/>
                  </a:lnTo>
                  <a:lnTo>
                    <a:pt x="59" y="156"/>
                  </a:lnTo>
                  <a:lnTo>
                    <a:pt x="76" y="156"/>
                  </a:lnTo>
                  <a:lnTo>
                    <a:pt x="88" y="153"/>
                  </a:lnTo>
                  <a:lnTo>
                    <a:pt x="96" y="148"/>
                  </a:lnTo>
                  <a:lnTo>
                    <a:pt x="105" y="139"/>
                  </a:lnTo>
                  <a:lnTo>
                    <a:pt x="99" y="167"/>
                  </a:lnTo>
                  <a:lnTo>
                    <a:pt x="0" y="167"/>
                  </a:lnTo>
                  <a:lnTo>
                    <a:pt x="5" y="165"/>
                  </a:lnTo>
                  <a:lnTo>
                    <a:pt x="8" y="156"/>
                  </a:lnTo>
                  <a:lnTo>
                    <a:pt x="8" y="11"/>
                  </a:lnTo>
                  <a:lnTo>
                    <a:pt x="5" y="3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1721"/>
            <p:cNvSpPr>
              <a:spLocks noEditPoints="1"/>
            </p:cNvSpPr>
            <p:nvPr/>
          </p:nvSpPr>
          <p:spPr bwMode="auto">
            <a:xfrm>
              <a:off x="3527" y="2867"/>
              <a:ext cx="146" cy="167"/>
            </a:xfrm>
            <a:custGeom>
              <a:avLst/>
              <a:gdLst>
                <a:gd name="T0" fmla="*/ 68 w 145"/>
                <a:gd name="T1" fmla="*/ 82 h 167"/>
                <a:gd name="T2" fmla="*/ 90 w 145"/>
                <a:gd name="T3" fmla="*/ 91 h 167"/>
                <a:gd name="T4" fmla="*/ 99 w 145"/>
                <a:gd name="T5" fmla="*/ 102 h 167"/>
                <a:gd name="T6" fmla="*/ 125 w 145"/>
                <a:gd name="T7" fmla="*/ 145 h 167"/>
                <a:gd name="T8" fmla="*/ 136 w 145"/>
                <a:gd name="T9" fmla="*/ 159 h 167"/>
                <a:gd name="T10" fmla="*/ 150 w 145"/>
                <a:gd name="T11" fmla="*/ 167 h 167"/>
                <a:gd name="T12" fmla="*/ 125 w 145"/>
                <a:gd name="T13" fmla="*/ 167 h 167"/>
                <a:gd name="T14" fmla="*/ 113 w 145"/>
                <a:gd name="T15" fmla="*/ 165 h 167"/>
                <a:gd name="T16" fmla="*/ 105 w 145"/>
                <a:gd name="T17" fmla="*/ 156 h 167"/>
                <a:gd name="T18" fmla="*/ 71 w 145"/>
                <a:gd name="T19" fmla="*/ 111 h 167"/>
                <a:gd name="T20" fmla="*/ 54 w 145"/>
                <a:gd name="T21" fmla="*/ 91 h 167"/>
                <a:gd name="T22" fmla="*/ 46 w 145"/>
                <a:gd name="T23" fmla="*/ 91 h 167"/>
                <a:gd name="T24" fmla="*/ 32 w 145"/>
                <a:gd name="T25" fmla="*/ 156 h 167"/>
                <a:gd name="T26" fmla="*/ 34 w 145"/>
                <a:gd name="T27" fmla="*/ 165 h 167"/>
                <a:gd name="T28" fmla="*/ 0 w 145"/>
                <a:gd name="T29" fmla="*/ 167 h 167"/>
                <a:gd name="T30" fmla="*/ 6 w 145"/>
                <a:gd name="T31" fmla="*/ 165 h 167"/>
                <a:gd name="T32" fmla="*/ 9 w 145"/>
                <a:gd name="T33" fmla="*/ 11 h 167"/>
                <a:gd name="T34" fmla="*/ 6 w 145"/>
                <a:gd name="T35" fmla="*/ 3 h 167"/>
                <a:gd name="T36" fmla="*/ 49 w 145"/>
                <a:gd name="T37" fmla="*/ 0 h 167"/>
                <a:gd name="T38" fmla="*/ 66 w 145"/>
                <a:gd name="T39" fmla="*/ 0 h 167"/>
                <a:gd name="T40" fmla="*/ 93 w 145"/>
                <a:gd name="T41" fmla="*/ 8 h 167"/>
                <a:gd name="T42" fmla="*/ 108 w 145"/>
                <a:gd name="T43" fmla="*/ 20 h 167"/>
                <a:gd name="T44" fmla="*/ 113 w 145"/>
                <a:gd name="T45" fmla="*/ 40 h 167"/>
                <a:gd name="T46" fmla="*/ 113 w 145"/>
                <a:gd name="T47" fmla="*/ 51 h 167"/>
                <a:gd name="T48" fmla="*/ 105 w 145"/>
                <a:gd name="T49" fmla="*/ 65 h 167"/>
                <a:gd name="T50" fmla="*/ 88 w 145"/>
                <a:gd name="T51" fmla="*/ 79 h 167"/>
                <a:gd name="T52" fmla="*/ 68 w 145"/>
                <a:gd name="T53" fmla="*/ 82 h 167"/>
                <a:gd name="T54" fmla="*/ 32 w 145"/>
                <a:gd name="T55" fmla="*/ 77 h 167"/>
                <a:gd name="T56" fmla="*/ 46 w 145"/>
                <a:gd name="T57" fmla="*/ 77 h 167"/>
                <a:gd name="T58" fmla="*/ 60 w 145"/>
                <a:gd name="T59" fmla="*/ 77 h 167"/>
                <a:gd name="T60" fmla="*/ 82 w 145"/>
                <a:gd name="T61" fmla="*/ 65 h 167"/>
                <a:gd name="T62" fmla="*/ 88 w 145"/>
                <a:gd name="T63" fmla="*/ 51 h 167"/>
                <a:gd name="T64" fmla="*/ 88 w 145"/>
                <a:gd name="T65" fmla="*/ 42 h 167"/>
                <a:gd name="T66" fmla="*/ 82 w 145"/>
                <a:gd name="T67" fmla="*/ 20 h 167"/>
                <a:gd name="T68" fmla="*/ 60 w 145"/>
                <a:gd name="T69" fmla="*/ 11 h 167"/>
                <a:gd name="T70" fmla="*/ 49 w 145"/>
                <a:gd name="T71" fmla="*/ 8 h 167"/>
                <a:gd name="T72" fmla="*/ 32 w 145"/>
                <a:gd name="T73" fmla="*/ 11 h 1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45" h="167">
                  <a:moveTo>
                    <a:pt x="68" y="82"/>
                  </a:moveTo>
                  <a:lnTo>
                    <a:pt x="68" y="82"/>
                  </a:lnTo>
                  <a:lnTo>
                    <a:pt x="77" y="85"/>
                  </a:lnTo>
                  <a:lnTo>
                    <a:pt x="85" y="91"/>
                  </a:lnTo>
                  <a:lnTo>
                    <a:pt x="94" y="102"/>
                  </a:lnTo>
                  <a:lnTo>
                    <a:pt x="108" y="125"/>
                  </a:lnTo>
                  <a:lnTo>
                    <a:pt x="120" y="145"/>
                  </a:lnTo>
                  <a:lnTo>
                    <a:pt x="131" y="159"/>
                  </a:lnTo>
                  <a:lnTo>
                    <a:pt x="139" y="165"/>
                  </a:lnTo>
                  <a:lnTo>
                    <a:pt x="145" y="167"/>
                  </a:lnTo>
                  <a:lnTo>
                    <a:pt x="120" y="167"/>
                  </a:lnTo>
                  <a:lnTo>
                    <a:pt x="114" y="167"/>
                  </a:lnTo>
                  <a:lnTo>
                    <a:pt x="108" y="165"/>
                  </a:lnTo>
                  <a:lnTo>
                    <a:pt x="100" y="156"/>
                  </a:lnTo>
                  <a:lnTo>
                    <a:pt x="71" y="111"/>
                  </a:lnTo>
                  <a:lnTo>
                    <a:pt x="60" y="96"/>
                  </a:lnTo>
                  <a:lnTo>
                    <a:pt x="54" y="91"/>
                  </a:lnTo>
                  <a:lnTo>
                    <a:pt x="46" y="91"/>
                  </a:lnTo>
                  <a:lnTo>
                    <a:pt x="32" y="91"/>
                  </a:lnTo>
                  <a:lnTo>
                    <a:pt x="32" y="156"/>
                  </a:lnTo>
                  <a:lnTo>
                    <a:pt x="34" y="165"/>
                  </a:lnTo>
                  <a:lnTo>
                    <a:pt x="37" y="167"/>
                  </a:lnTo>
                  <a:lnTo>
                    <a:pt x="0" y="167"/>
                  </a:lnTo>
                  <a:lnTo>
                    <a:pt x="6" y="165"/>
                  </a:lnTo>
                  <a:lnTo>
                    <a:pt x="9" y="156"/>
                  </a:lnTo>
                  <a:lnTo>
                    <a:pt x="9" y="11"/>
                  </a:lnTo>
                  <a:lnTo>
                    <a:pt x="6" y="3"/>
                  </a:lnTo>
                  <a:lnTo>
                    <a:pt x="0" y="0"/>
                  </a:lnTo>
                  <a:lnTo>
                    <a:pt x="49" y="0"/>
                  </a:lnTo>
                  <a:lnTo>
                    <a:pt x="66" y="0"/>
                  </a:lnTo>
                  <a:lnTo>
                    <a:pt x="77" y="3"/>
                  </a:lnTo>
                  <a:lnTo>
                    <a:pt x="88" y="8"/>
                  </a:lnTo>
                  <a:lnTo>
                    <a:pt x="97" y="14"/>
                  </a:lnTo>
                  <a:lnTo>
                    <a:pt x="103" y="20"/>
                  </a:lnTo>
                  <a:lnTo>
                    <a:pt x="105" y="28"/>
                  </a:lnTo>
                  <a:lnTo>
                    <a:pt x="108" y="40"/>
                  </a:lnTo>
                  <a:lnTo>
                    <a:pt x="108" y="51"/>
                  </a:lnTo>
                  <a:lnTo>
                    <a:pt x="105" y="60"/>
                  </a:lnTo>
                  <a:lnTo>
                    <a:pt x="100" y="65"/>
                  </a:lnTo>
                  <a:lnTo>
                    <a:pt x="94" y="71"/>
                  </a:lnTo>
                  <a:lnTo>
                    <a:pt x="83" y="79"/>
                  </a:lnTo>
                  <a:lnTo>
                    <a:pt x="68" y="82"/>
                  </a:lnTo>
                  <a:close/>
                  <a:moveTo>
                    <a:pt x="32" y="11"/>
                  </a:moveTo>
                  <a:lnTo>
                    <a:pt x="32" y="77"/>
                  </a:lnTo>
                  <a:lnTo>
                    <a:pt x="46" y="77"/>
                  </a:lnTo>
                  <a:lnTo>
                    <a:pt x="60" y="77"/>
                  </a:lnTo>
                  <a:lnTo>
                    <a:pt x="71" y="68"/>
                  </a:lnTo>
                  <a:lnTo>
                    <a:pt x="77" y="65"/>
                  </a:lnTo>
                  <a:lnTo>
                    <a:pt x="80" y="57"/>
                  </a:lnTo>
                  <a:lnTo>
                    <a:pt x="83" y="51"/>
                  </a:lnTo>
                  <a:lnTo>
                    <a:pt x="83" y="42"/>
                  </a:lnTo>
                  <a:lnTo>
                    <a:pt x="83" y="31"/>
                  </a:lnTo>
                  <a:lnTo>
                    <a:pt x="77" y="20"/>
                  </a:lnTo>
                  <a:lnTo>
                    <a:pt x="66" y="11"/>
                  </a:lnTo>
                  <a:lnTo>
                    <a:pt x="60" y="11"/>
                  </a:lnTo>
                  <a:lnTo>
                    <a:pt x="49" y="8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1722"/>
            <p:cNvSpPr>
              <a:spLocks/>
            </p:cNvSpPr>
            <p:nvPr/>
          </p:nvSpPr>
          <p:spPr bwMode="auto">
            <a:xfrm>
              <a:off x="3673" y="2863"/>
              <a:ext cx="100" cy="172"/>
            </a:xfrm>
            <a:custGeom>
              <a:avLst/>
              <a:gdLst>
                <a:gd name="T0" fmla="*/ 92 w 102"/>
                <a:gd name="T1" fmla="*/ 117 h 173"/>
                <a:gd name="T2" fmla="*/ 87 w 102"/>
                <a:gd name="T3" fmla="*/ 137 h 173"/>
                <a:gd name="T4" fmla="*/ 75 w 102"/>
                <a:gd name="T5" fmla="*/ 154 h 173"/>
                <a:gd name="T6" fmla="*/ 63 w 102"/>
                <a:gd name="T7" fmla="*/ 165 h 173"/>
                <a:gd name="T8" fmla="*/ 43 w 102"/>
                <a:gd name="T9" fmla="*/ 168 h 173"/>
                <a:gd name="T10" fmla="*/ 29 w 102"/>
                <a:gd name="T11" fmla="*/ 165 h 173"/>
                <a:gd name="T12" fmla="*/ 3 w 102"/>
                <a:gd name="T13" fmla="*/ 154 h 173"/>
                <a:gd name="T14" fmla="*/ 0 w 102"/>
                <a:gd name="T15" fmla="*/ 117 h 173"/>
                <a:gd name="T16" fmla="*/ 14 w 102"/>
                <a:gd name="T17" fmla="*/ 143 h 173"/>
                <a:gd name="T18" fmla="*/ 32 w 102"/>
                <a:gd name="T19" fmla="*/ 157 h 173"/>
                <a:gd name="T20" fmla="*/ 41 w 102"/>
                <a:gd name="T21" fmla="*/ 157 h 173"/>
                <a:gd name="T22" fmla="*/ 58 w 102"/>
                <a:gd name="T23" fmla="*/ 154 h 173"/>
                <a:gd name="T24" fmla="*/ 69 w 102"/>
                <a:gd name="T25" fmla="*/ 146 h 173"/>
                <a:gd name="T26" fmla="*/ 73 w 102"/>
                <a:gd name="T27" fmla="*/ 126 h 173"/>
                <a:gd name="T28" fmla="*/ 73 w 102"/>
                <a:gd name="T29" fmla="*/ 117 h 173"/>
                <a:gd name="T30" fmla="*/ 63 w 102"/>
                <a:gd name="T31" fmla="*/ 100 h 173"/>
                <a:gd name="T32" fmla="*/ 32 w 102"/>
                <a:gd name="T33" fmla="*/ 86 h 173"/>
                <a:gd name="T34" fmla="*/ 23 w 102"/>
                <a:gd name="T35" fmla="*/ 80 h 173"/>
                <a:gd name="T36" fmla="*/ 3 w 102"/>
                <a:gd name="T37" fmla="*/ 57 h 173"/>
                <a:gd name="T38" fmla="*/ 3 w 102"/>
                <a:gd name="T39" fmla="*/ 43 h 173"/>
                <a:gd name="T40" fmla="*/ 6 w 102"/>
                <a:gd name="T41" fmla="*/ 26 h 173"/>
                <a:gd name="T42" fmla="*/ 20 w 102"/>
                <a:gd name="T43" fmla="*/ 11 h 173"/>
                <a:gd name="T44" fmla="*/ 49 w 102"/>
                <a:gd name="T45" fmla="*/ 0 h 173"/>
                <a:gd name="T46" fmla="*/ 66 w 102"/>
                <a:gd name="T47" fmla="*/ 3 h 173"/>
                <a:gd name="T48" fmla="*/ 78 w 102"/>
                <a:gd name="T49" fmla="*/ 9 h 173"/>
                <a:gd name="T50" fmla="*/ 81 w 102"/>
                <a:gd name="T51" fmla="*/ 43 h 173"/>
                <a:gd name="T52" fmla="*/ 71 w 102"/>
                <a:gd name="T53" fmla="*/ 23 h 173"/>
                <a:gd name="T54" fmla="*/ 52 w 102"/>
                <a:gd name="T55" fmla="*/ 11 h 173"/>
                <a:gd name="T56" fmla="*/ 43 w 102"/>
                <a:gd name="T57" fmla="*/ 11 h 173"/>
                <a:gd name="T58" fmla="*/ 25 w 102"/>
                <a:gd name="T59" fmla="*/ 20 h 173"/>
                <a:gd name="T60" fmla="*/ 23 w 102"/>
                <a:gd name="T61" fmla="*/ 37 h 173"/>
                <a:gd name="T62" fmla="*/ 23 w 102"/>
                <a:gd name="T63" fmla="*/ 45 h 173"/>
                <a:gd name="T64" fmla="*/ 35 w 102"/>
                <a:gd name="T65" fmla="*/ 63 h 173"/>
                <a:gd name="T66" fmla="*/ 52 w 102"/>
                <a:gd name="T67" fmla="*/ 68 h 173"/>
                <a:gd name="T68" fmla="*/ 78 w 102"/>
                <a:gd name="T69" fmla="*/ 86 h 173"/>
                <a:gd name="T70" fmla="*/ 90 w 102"/>
                <a:gd name="T71" fmla="*/ 97 h 173"/>
                <a:gd name="T72" fmla="*/ 92 w 102"/>
                <a:gd name="T73" fmla="*/ 117 h 17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2" h="173">
                  <a:moveTo>
                    <a:pt x="102" y="122"/>
                  </a:moveTo>
                  <a:lnTo>
                    <a:pt x="102" y="122"/>
                  </a:lnTo>
                  <a:lnTo>
                    <a:pt x="102" y="134"/>
                  </a:lnTo>
                  <a:lnTo>
                    <a:pt x="97" y="142"/>
                  </a:lnTo>
                  <a:lnTo>
                    <a:pt x="91" y="151"/>
                  </a:lnTo>
                  <a:lnTo>
                    <a:pt x="85" y="159"/>
                  </a:lnTo>
                  <a:lnTo>
                    <a:pt x="77" y="165"/>
                  </a:lnTo>
                  <a:lnTo>
                    <a:pt x="68" y="170"/>
                  </a:lnTo>
                  <a:lnTo>
                    <a:pt x="57" y="173"/>
                  </a:lnTo>
                  <a:lnTo>
                    <a:pt x="48" y="173"/>
                  </a:lnTo>
                  <a:lnTo>
                    <a:pt x="34" y="170"/>
                  </a:lnTo>
                  <a:lnTo>
                    <a:pt x="20" y="168"/>
                  </a:lnTo>
                  <a:lnTo>
                    <a:pt x="3" y="159"/>
                  </a:lnTo>
                  <a:lnTo>
                    <a:pt x="0" y="122"/>
                  </a:lnTo>
                  <a:lnTo>
                    <a:pt x="6" y="136"/>
                  </a:lnTo>
                  <a:lnTo>
                    <a:pt x="14" y="148"/>
                  </a:lnTo>
                  <a:lnTo>
                    <a:pt x="29" y="159"/>
                  </a:lnTo>
                  <a:lnTo>
                    <a:pt x="37" y="162"/>
                  </a:lnTo>
                  <a:lnTo>
                    <a:pt x="46" y="162"/>
                  </a:lnTo>
                  <a:lnTo>
                    <a:pt x="54" y="162"/>
                  </a:lnTo>
                  <a:lnTo>
                    <a:pt x="63" y="159"/>
                  </a:lnTo>
                  <a:lnTo>
                    <a:pt x="68" y="156"/>
                  </a:lnTo>
                  <a:lnTo>
                    <a:pt x="74" y="151"/>
                  </a:lnTo>
                  <a:lnTo>
                    <a:pt x="80" y="139"/>
                  </a:lnTo>
                  <a:lnTo>
                    <a:pt x="80" y="131"/>
                  </a:lnTo>
                  <a:lnTo>
                    <a:pt x="80" y="122"/>
                  </a:lnTo>
                  <a:lnTo>
                    <a:pt x="77" y="114"/>
                  </a:lnTo>
                  <a:lnTo>
                    <a:pt x="68" y="105"/>
                  </a:lnTo>
                  <a:lnTo>
                    <a:pt x="54" y="97"/>
                  </a:lnTo>
                  <a:lnTo>
                    <a:pt x="37" y="88"/>
                  </a:lnTo>
                  <a:lnTo>
                    <a:pt x="23" y="80"/>
                  </a:lnTo>
                  <a:lnTo>
                    <a:pt x="11" y="68"/>
                  </a:lnTo>
                  <a:lnTo>
                    <a:pt x="3" y="57"/>
                  </a:lnTo>
                  <a:lnTo>
                    <a:pt x="3" y="43"/>
                  </a:lnTo>
                  <a:lnTo>
                    <a:pt x="3" y="34"/>
                  </a:lnTo>
                  <a:lnTo>
                    <a:pt x="6" y="26"/>
                  </a:lnTo>
                  <a:lnTo>
                    <a:pt x="11" y="17"/>
                  </a:lnTo>
                  <a:lnTo>
                    <a:pt x="20" y="11"/>
                  </a:lnTo>
                  <a:lnTo>
                    <a:pt x="34" y="3"/>
                  </a:lnTo>
                  <a:lnTo>
                    <a:pt x="54" y="0"/>
                  </a:lnTo>
                  <a:lnTo>
                    <a:pt x="71" y="3"/>
                  </a:lnTo>
                  <a:lnTo>
                    <a:pt x="80" y="6"/>
                  </a:lnTo>
                  <a:lnTo>
                    <a:pt x="88" y="9"/>
                  </a:lnTo>
                  <a:lnTo>
                    <a:pt x="91" y="43"/>
                  </a:lnTo>
                  <a:lnTo>
                    <a:pt x="85" y="31"/>
                  </a:lnTo>
                  <a:lnTo>
                    <a:pt x="77" y="23"/>
                  </a:lnTo>
                  <a:lnTo>
                    <a:pt x="65" y="14"/>
                  </a:lnTo>
                  <a:lnTo>
                    <a:pt x="57" y="11"/>
                  </a:lnTo>
                  <a:lnTo>
                    <a:pt x="48" y="11"/>
                  </a:lnTo>
                  <a:lnTo>
                    <a:pt x="37" y="11"/>
                  </a:lnTo>
                  <a:lnTo>
                    <a:pt x="29" y="20"/>
                  </a:lnTo>
                  <a:lnTo>
                    <a:pt x="23" y="28"/>
                  </a:lnTo>
                  <a:lnTo>
                    <a:pt x="23" y="37"/>
                  </a:lnTo>
                  <a:lnTo>
                    <a:pt x="23" y="45"/>
                  </a:lnTo>
                  <a:lnTo>
                    <a:pt x="31" y="54"/>
                  </a:lnTo>
                  <a:lnTo>
                    <a:pt x="40" y="63"/>
                  </a:lnTo>
                  <a:lnTo>
                    <a:pt x="57" y="68"/>
                  </a:lnTo>
                  <a:lnTo>
                    <a:pt x="74" y="77"/>
                  </a:lnTo>
                  <a:lnTo>
                    <a:pt x="88" y="88"/>
                  </a:lnTo>
                  <a:lnTo>
                    <a:pt x="94" y="94"/>
                  </a:lnTo>
                  <a:lnTo>
                    <a:pt x="100" y="102"/>
                  </a:lnTo>
                  <a:lnTo>
                    <a:pt x="102" y="111"/>
                  </a:lnTo>
                  <a:lnTo>
                    <a:pt x="102" y="12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1723"/>
            <p:cNvSpPr>
              <a:spLocks/>
            </p:cNvSpPr>
            <p:nvPr/>
          </p:nvSpPr>
          <p:spPr bwMode="auto">
            <a:xfrm>
              <a:off x="3790" y="2867"/>
              <a:ext cx="38" cy="167"/>
            </a:xfrm>
            <a:custGeom>
              <a:avLst/>
              <a:gdLst>
                <a:gd name="T0" fmla="*/ 42 w 37"/>
                <a:gd name="T1" fmla="*/ 0 h 167"/>
                <a:gd name="T2" fmla="*/ 42 w 37"/>
                <a:gd name="T3" fmla="*/ 0 h 167"/>
                <a:gd name="T4" fmla="*/ 37 w 37"/>
                <a:gd name="T5" fmla="*/ 3 h 167"/>
                <a:gd name="T6" fmla="*/ 34 w 37"/>
                <a:gd name="T7" fmla="*/ 11 h 167"/>
                <a:gd name="T8" fmla="*/ 34 w 37"/>
                <a:gd name="T9" fmla="*/ 156 h 167"/>
                <a:gd name="T10" fmla="*/ 34 w 37"/>
                <a:gd name="T11" fmla="*/ 156 h 167"/>
                <a:gd name="T12" fmla="*/ 37 w 37"/>
                <a:gd name="T13" fmla="*/ 165 h 167"/>
                <a:gd name="T14" fmla="*/ 42 w 37"/>
                <a:gd name="T15" fmla="*/ 167 h 167"/>
                <a:gd name="T16" fmla="*/ 0 w 37"/>
                <a:gd name="T17" fmla="*/ 167 h 167"/>
                <a:gd name="T18" fmla="*/ 0 w 37"/>
                <a:gd name="T19" fmla="*/ 167 h 167"/>
                <a:gd name="T20" fmla="*/ 3 w 37"/>
                <a:gd name="T21" fmla="*/ 165 h 167"/>
                <a:gd name="T22" fmla="*/ 6 w 37"/>
                <a:gd name="T23" fmla="*/ 156 h 167"/>
                <a:gd name="T24" fmla="*/ 6 w 37"/>
                <a:gd name="T25" fmla="*/ 11 h 167"/>
                <a:gd name="T26" fmla="*/ 6 w 37"/>
                <a:gd name="T27" fmla="*/ 11 h 167"/>
                <a:gd name="T28" fmla="*/ 3 w 37"/>
                <a:gd name="T29" fmla="*/ 3 h 167"/>
                <a:gd name="T30" fmla="*/ 0 w 37"/>
                <a:gd name="T31" fmla="*/ 0 h 167"/>
                <a:gd name="T32" fmla="*/ 42 w 37"/>
                <a:gd name="T33" fmla="*/ 0 h 167"/>
                <a:gd name="T34" fmla="*/ 42 w 37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7" h="167">
                  <a:moveTo>
                    <a:pt x="37" y="0"/>
                  </a:moveTo>
                  <a:lnTo>
                    <a:pt x="37" y="0"/>
                  </a:lnTo>
                  <a:lnTo>
                    <a:pt x="32" y="3"/>
                  </a:lnTo>
                  <a:lnTo>
                    <a:pt x="29" y="11"/>
                  </a:lnTo>
                  <a:lnTo>
                    <a:pt x="29" y="156"/>
                  </a:lnTo>
                  <a:lnTo>
                    <a:pt x="32" y="165"/>
                  </a:lnTo>
                  <a:lnTo>
                    <a:pt x="37" y="167"/>
                  </a:lnTo>
                  <a:lnTo>
                    <a:pt x="0" y="167"/>
                  </a:lnTo>
                  <a:lnTo>
                    <a:pt x="3" y="165"/>
                  </a:lnTo>
                  <a:lnTo>
                    <a:pt x="6" y="156"/>
                  </a:lnTo>
                  <a:lnTo>
                    <a:pt x="6" y="11"/>
                  </a:lnTo>
                  <a:lnTo>
                    <a:pt x="3" y="3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1724"/>
            <p:cNvSpPr>
              <a:spLocks/>
            </p:cNvSpPr>
            <p:nvPr/>
          </p:nvSpPr>
          <p:spPr bwMode="auto">
            <a:xfrm>
              <a:off x="3839" y="2867"/>
              <a:ext cx="131" cy="167"/>
            </a:xfrm>
            <a:custGeom>
              <a:avLst/>
              <a:gdLst>
                <a:gd name="T0" fmla="*/ 84 w 130"/>
                <a:gd name="T1" fmla="*/ 11 h 167"/>
                <a:gd name="T2" fmla="*/ 84 w 130"/>
                <a:gd name="T3" fmla="*/ 156 h 167"/>
                <a:gd name="T4" fmla="*/ 84 w 130"/>
                <a:gd name="T5" fmla="*/ 156 h 167"/>
                <a:gd name="T6" fmla="*/ 84 w 130"/>
                <a:gd name="T7" fmla="*/ 165 h 167"/>
                <a:gd name="T8" fmla="*/ 90 w 130"/>
                <a:gd name="T9" fmla="*/ 167 h 167"/>
                <a:gd name="T10" fmla="*/ 48 w 130"/>
                <a:gd name="T11" fmla="*/ 167 h 167"/>
                <a:gd name="T12" fmla="*/ 48 w 130"/>
                <a:gd name="T13" fmla="*/ 167 h 167"/>
                <a:gd name="T14" fmla="*/ 54 w 130"/>
                <a:gd name="T15" fmla="*/ 165 h 167"/>
                <a:gd name="T16" fmla="*/ 54 w 130"/>
                <a:gd name="T17" fmla="*/ 156 h 167"/>
                <a:gd name="T18" fmla="*/ 54 w 130"/>
                <a:gd name="T19" fmla="*/ 11 h 167"/>
                <a:gd name="T20" fmla="*/ 54 w 130"/>
                <a:gd name="T21" fmla="*/ 11 h 167"/>
                <a:gd name="T22" fmla="*/ 14 w 130"/>
                <a:gd name="T23" fmla="*/ 14 h 167"/>
                <a:gd name="T24" fmla="*/ 14 w 130"/>
                <a:gd name="T25" fmla="*/ 14 h 167"/>
                <a:gd name="T26" fmla="*/ 11 w 130"/>
                <a:gd name="T27" fmla="*/ 14 h 167"/>
                <a:gd name="T28" fmla="*/ 5 w 130"/>
                <a:gd name="T29" fmla="*/ 17 h 167"/>
                <a:gd name="T30" fmla="*/ 0 w 130"/>
                <a:gd name="T31" fmla="*/ 23 h 167"/>
                <a:gd name="T32" fmla="*/ 0 w 130"/>
                <a:gd name="T33" fmla="*/ 0 h 167"/>
                <a:gd name="T34" fmla="*/ 135 w 130"/>
                <a:gd name="T35" fmla="*/ 0 h 167"/>
                <a:gd name="T36" fmla="*/ 135 w 130"/>
                <a:gd name="T37" fmla="*/ 23 h 167"/>
                <a:gd name="T38" fmla="*/ 135 w 130"/>
                <a:gd name="T39" fmla="*/ 23 h 167"/>
                <a:gd name="T40" fmla="*/ 133 w 130"/>
                <a:gd name="T41" fmla="*/ 17 h 167"/>
                <a:gd name="T42" fmla="*/ 124 w 130"/>
                <a:gd name="T43" fmla="*/ 14 h 167"/>
                <a:gd name="T44" fmla="*/ 124 w 130"/>
                <a:gd name="T45" fmla="*/ 14 h 167"/>
                <a:gd name="T46" fmla="*/ 84 w 130"/>
                <a:gd name="T47" fmla="*/ 11 h 167"/>
                <a:gd name="T48" fmla="*/ 84 w 130"/>
                <a:gd name="T49" fmla="*/ 11 h 16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30" h="167">
                  <a:moveTo>
                    <a:pt x="79" y="11"/>
                  </a:moveTo>
                  <a:lnTo>
                    <a:pt x="79" y="156"/>
                  </a:lnTo>
                  <a:lnTo>
                    <a:pt x="79" y="165"/>
                  </a:lnTo>
                  <a:lnTo>
                    <a:pt x="85" y="167"/>
                  </a:lnTo>
                  <a:lnTo>
                    <a:pt x="48" y="167"/>
                  </a:lnTo>
                  <a:lnTo>
                    <a:pt x="54" y="165"/>
                  </a:lnTo>
                  <a:lnTo>
                    <a:pt x="54" y="156"/>
                  </a:lnTo>
                  <a:lnTo>
                    <a:pt x="54" y="11"/>
                  </a:lnTo>
                  <a:lnTo>
                    <a:pt x="14" y="14"/>
                  </a:lnTo>
                  <a:lnTo>
                    <a:pt x="11" y="14"/>
                  </a:lnTo>
                  <a:lnTo>
                    <a:pt x="5" y="17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23"/>
                  </a:lnTo>
                  <a:lnTo>
                    <a:pt x="128" y="17"/>
                  </a:lnTo>
                  <a:lnTo>
                    <a:pt x="119" y="14"/>
                  </a:lnTo>
                  <a:lnTo>
                    <a:pt x="79" y="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1725"/>
            <p:cNvSpPr>
              <a:spLocks/>
            </p:cNvSpPr>
            <p:nvPr/>
          </p:nvSpPr>
          <p:spPr bwMode="auto">
            <a:xfrm>
              <a:off x="3976" y="2867"/>
              <a:ext cx="142" cy="167"/>
            </a:xfrm>
            <a:custGeom>
              <a:avLst/>
              <a:gdLst>
                <a:gd name="T0" fmla="*/ 142 w 142"/>
                <a:gd name="T1" fmla="*/ 0 h 167"/>
                <a:gd name="T2" fmla="*/ 142 w 142"/>
                <a:gd name="T3" fmla="*/ 0 h 167"/>
                <a:gd name="T4" fmla="*/ 131 w 142"/>
                <a:gd name="T5" fmla="*/ 6 h 167"/>
                <a:gd name="T6" fmla="*/ 125 w 142"/>
                <a:gd name="T7" fmla="*/ 14 h 167"/>
                <a:gd name="T8" fmla="*/ 85 w 142"/>
                <a:gd name="T9" fmla="*/ 88 h 167"/>
                <a:gd name="T10" fmla="*/ 85 w 142"/>
                <a:gd name="T11" fmla="*/ 156 h 167"/>
                <a:gd name="T12" fmla="*/ 85 w 142"/>
                <a:gd name="T13" fmla="*/ 156 h 167"/>
                <a:gd name="T14" fmla="*/ 88 w 142"/>
                <a:gd name="T15" fmla="*/ 165 h 167"/>
                <a:gd name="T16" fmla="*/ 97 w 142"/>
                <a:gd name="T17" fmla="*/ 167 h 167"/>
                <a:gd name="T18" fmla="*/ 54 w 142"/>
                <a:gd name="T19" fmla="*/ 167 h 167"/>
                <a:gd name="T20" fmla="*/ 54 w 142"/>
                <a:gd name="T21" fmla="*/ 167 h 167"/>
                <a:gd name="T22" fmla="*/ 60 w 142"/>
                <a:gd name="T23" fmla="*/ 165 h 167"/>
                <a:gd name="T24" fmla="*/ 63 w 142"/>
                <a:gd name="T25" fmla="*/ 162 h 167"/>
                <a:gd name="T26" fmla="*/ 63 w 142"/>
                <a:gd name="T27" fmla="*/ 156 h 167"/>
                <a:gd name="T28" fmla="*/ 63 w 142"/>
                <a:gd name="T29" fmla="*/ 88 h 167"/>
                <a:gd name="T30" fmla="*/ 14 w 142"/>
                <a:gd name="T31" fmla="*/ 11 h 167"/>
                <a:gd name="T32" fmla="*/ 14 w 142"/>
                <a:gd name="T33" fmla="*/ 11 h 167"/>
                <a:gd name="T34" fmla="*/ 9 w 142"/>
                <a:gd name="T35" fmla="*/ 6 h 167"/>
                <a:gd name="T36" fmla="*/ 0 w 142"/>
                <a:gd name="T37" fmla="*/ 0 h 167"/>
                <a:gd name="T38" fmla="*/ 48 w 142"/>
                <a:gd name="T39" fmla="*/ 0 h 167"/>
                <a:gd name="T40" fmla="*/ 48 w 142"/>
                <a:gd name="T41" fmla="*/ 0 h 167"/>
                <a:gd name="T42" fmla="*/ 45 w 142"/>
                <a:gd name="T43" fmla="*/ 0 h 167"/>
                <a:gd name="T44" fmla="*/ 43 w 142"/>
                <a:gd name="T45" fmla="*/ 3 h 167"/>
                <a:gd name="T46" fmla="*/ 43 w 142"/>
                <a:gd name="T47" fmla="*/ 8 h 167"/>
                <a:gd name="T48" fmla="*/ 45 w 142"/>
                <a:gd name="T49" fmla="*/ 14 h 167"/>
                <a:gd name="T50" fmla="*/ 80 w 142"/>
                <a:gd name="T51" fmla="*/ 77 h 167"/>
                <a:gd name="T52" fmla="*/ 114 w 142"/>
                <a:gd name="T53" fmla="*/ 11 h 167"/>
                <a:gd name="T54" fmla="*/ 114 w 142"/>
                <a:gd name="T55" fmla="*/ 11 h 167"/>
                <a:gd name="T56" fmla="*/ 114 w 142"/>
                <a:gd name="T57" fmla="*/ 6 h 167"/>
                <a:gd name="T58" fmla="*/ 114 w 142"/>
                <a:gd name="T59" fmla="*/ 3 h 167"/>
                <a:gd name="T60" fmla="*/ 108 w 142"/>
                <a:gd name="T61" fmla="*/ 0 h 167"/>
                <a:gd name="T62" fmla="*/ 142 w 142"/>
                <a:gd name="T63" fmla="*/ 0 h 167"/>
                <a:gd name="T64" fmla="*/ 142 w 142"/>
                <a:gd name="T65" fmla="*/ 0 h 16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2" h="167">
                  <a:moveTo>
                    <a:pt x="142" y="0"/>
                  </a:moveTo>
                  <a:lnTo>
                    <a:pt x="142" y="0"/>
                  </a:lnTo>
                  <a:lnTo>
                    <a:pt x="131" y="6"/>
                  </a:lnTo>
                  <a:lnTo>
                    <a:pt x="125" y="14"/>
                  </a:lnTo>
                  <a:lnTo>
                    <a:pt x="85" y="88"/>
                  </a:lnTo>
                  <a:lnTo>
                    <a:pt x="85" y="156"/>
                  </a:lnTo>
                  <a:lnTo>
                    <a:pt x="88" y="165"/>
                  </a:lnTo>
                  <a:lnTo>
                    <a:pt x="97" y="167"/>
                  </a:lnTo>
                  <a:lnTo>
                    <a:pt x="54" y="167"/>
                  </a:lnTo>
                  <a:lnTo>
                    <a:pt x="60" y="165"/>
                  </a:lnTo>
                  <a:lnTo>
                    <a:pt x="63" y="162"/>
                  </a:lnTo>
                  <a:lnTo>
                    <a:pt x="63" y="156"/>
                  </a:lnTo>
                  <a:lnTo>
                    <a:pt x="63" y="88"/>
                  </a:lnTo>
                  <a:lnTo>
                    <a:pt x="14" y="11"/>
                  </a:lnTo>
                  <a:lnTo>
                    <a:pt x="9" y="6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5" y="0"/>
                  </a:lnTo>
                  <a:lnTo>
                    <a:pt x="43" y="3"/>
                  </a:lnTo>
                  <a:lnTo>
                    <a:pt x="43" y="8"/>
                  </a:lnTo>
                  <a:lnTo>
                    <a:pt x="45" y="14"/>
                  </a:lnTo>
                  <a:lnTo>
                    <a:pt x="80" y="77"/>
                  </a:lnTo>
                  <a:lnTo>
                    <a:pt x="114" y="11"/>
                  </a:lnTo>
                  <a:lnTo>
                    <a:pt x="114" y="6"/>
                  </a:lnTo>
                  <a:lnTo>
                    <a:pt x="114" y="3"/>
                  </a:lnTo>
                  <a:lnTo>
                    <a:pt x="108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1726"/>
            <p:cNvSpPr>
              <a:spLocks noEditPoints="1"/>
            </p:cNvSpPr>
            <p:nvPr/>
          </p:nvSpPr>
          <p:spPr bwMode="auto">
            <a:xfrm>
              <a:off x="4192" y="2863"/>
              <a:ext cx="155" cy="172"/>
            </a:xfrm>
            <a:custGeom>
              <a:avLst/>
              <a:gdLst>
                <a:gd name="T0" fmla="*/ 77 w 156"/>
                <a:gd name="T1" fmla="*/ 168 h 173"/>
                <a:gd name="T2" fmla="*/ 48 w 156"/>
                <a:gd name="T3" fmla="*/ 160 h 173"/>
                <a:gd name="T4" fmla="*/ 23 w 156"/>
                <a:gd name="T5" fmla="*/ 143 h 173"/>
                <a:gd name="T6" fmla="*/ 6 w 156"/>
                <a:gd name="T7" fmla="*/ 114 h 173"/>
                <a:gd name="T8" fmla="*/ 0 w 156"/>
                <a:gd name="T9" fmla="*/ 85 h 173"/>
                <a:gd name="T10" fmla="*/ 3 w 156"/>
                <a:gd name="T11" fmla="*/ 68 h 173"/>
                <a:gd name="T12" fmla="*/ 14 w 156"/>
                <a:gd name="T13" fmla="*/ 40 h 173"/>
                <a:gd name="T14" fmla="*/ 34 w 156"/>
                <a:gd name="T15" fmla="*/ 14 h 173"/>
                <a:gd name="T16" fmla="*/ 62 w 156"/>
                <a:gd name="T17" fmla="*/ 3 h 173"/>
                <a:gd name="T18" fmla="*/ 78 w 156"/>
                <a:gd name="T19" fmla="*/ 0 h 173"/>
                <a:gd name="T20" fmla="*/ 103 w 156"/>
                <a:gd name="T21" fmla="*/ 6 h 173"/>
                <a:gd name="T22" fmla="*/ 128 w 156"/>
                <a:gd name="T23" fmla="*/ 23 h 173"/>
                <a:gd name="T24" fmla="*/ 145 w 156"/>
                <a:gd name="T25" fmla="*/ 51 h 173"/>
                <a:gd name="T26" fmla="*/ 151 w 156"/>
                <a:gd name="T27" fmla="*/ 86 h 173"/>
                <a:gd name="T28" fmla="*/ 151 w 156"/>
                <a:gd name="T29" fmla="*/ 103 h 173"/>
                <a:gd name="T30" fmla="*/ 137 w 156"/>
                <a:gd name="T31" fmla="*/ 134 h 173"/>
                <a:gd name="T32" fmla="*/ 114 w 156"/>
                <a:gd name="T33" fmla="*/ 157 h 173"/>
                <a:gd name="T34" fmla="*/ 86 w 156"/>
                <a:gd name="T35" fmla="*/ 168 h 173"/>
                <a:gd name="T36" fmla="*/ 77 w 156"/>
                <a:gd name="T37" fmla="*/ 168 h 173"/>
                <a:gd name="T38" fmla="*/ 25 w 156"/>
                <a:gd name="T39" fmla="*/ 82 h 173"/>
                <a:gd name="T40" fmla="*/ 31 w 156"/>
                <a:gd name="T41" fmla="*/ 114 h 173"/>
                <a:gd name="T42" fmla="*/ 43 w 156"/>
                <a:gd name="T43" fmla="*/ 137 h 173"/>
                <a:gd name="T44" fmla="*/ 60 w 156"/>
                <a:gd name="T45" fmla="*/ 151 h 173"/>
                <a:gd name="T46" fmla="*/ 78 w 156"/>
                <a:gd name="T47" fmla="*/ 157 h 173"/>
                <a:gd name="T48" fmla="*/ 86 w 156"/>
                <a:gd name="T49" fmla="*/ 154 h 173"/>
                <a:gd name="T50" fmla="*/ 106 w 156"/>
                <a:gd name="T51" fmla="*/ 146 h 173"/>
                <a:gd name="T52" fmla="*/ 117 w 156"/>
                <a:gd name="T53" fmla="*/ 126 h 173"/>
                <a:gd name="T54" fmla="*/ 126 w 156"/>
                <a:gd name="T55" fmla="*/ 100 h 173"/>
                <a:gd name="T56" fmla="*/ 126 w 156"/>
                <a:gd name="T57" fmla="*/ 86 h 173"/>
                <a:gd name="T58" fmla="*/ 123 w 156"/>
                <a:gd name="T59" fmla="*/ 57 h 173"/>
                <a:gd name="T60" fmla="*/ 111 w 156"/>
                <a:gd name="T61" fmla="*/ 31 h 173"/>
                <a:gd name="T62" fmla="*/ 97 w 156"/>
                <a:gd name="T63" fmla="*/ 17 h 173"/>
                <a:gd name="T64" fmla="*/ 78 w 156"/>
                <a:gd name="T65" fmla="*/ 11 h 173"/>
                <a:gd name="T66" fmla="*/ 68 w 156"/>
                <a:gd name="T67" fmla="*/ 11 h 173"/>
                <a:gd name="T68" fmla="*/ 48 w 156"/>
                <a:gd name="T69" fmla="*/ 23 h 173"/>
                <a:gd name="T70" fmla="*/ 34 w 156"/>
                <a:gd name="T71" fmla="*/ 40 h 173"/>
                <a:gd name="T72" fmla="*/ 28 w 156"/>
                <a:gd name="T73" fmla="*/ 65 h 173"/>
                <a:gd name="T74" fmla="*/ 25 w 156"/>
                <a:gd name="T75" fmla="*/ 82 h 17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56" h="173">
                  <a:moveTo>
                    <a:pt x="77" y="173"/>
                  </a:moveTo>
                  <a:lnTo>
                    <a:pt x="77" y="173"/>
                  </a:lnTo>
                  <a:lnTo>
                    <a:pt x="62" y="170"/>
                  </a:lnTo>
                  <a:lnTo>
                    <a:pt x="48" y="165"/>
                  </a:lnTo>
                  <a:lnTo>
                    <a:pt x="34" y="159"/>
                  </a:lnTo>
                  <a:lnTo>
                    <a:pt x="23" y="148"/>
                  </a:lnTo>
                  <a:lnTo>
                    <a:pt x="14" y="134"/>
                  </a:lnTo>
                  <a:lnTo>
                    <a:pt x="6" y="119"/>
                  </a:lnTo>
                  <a:lnTo>
                    <a:pt x="3" y="102"/>
                  </a:lnTo>
                  <a:lnTo>
                    <a:pt x="0" y="85"/>
                  </a:lnTo>
                  <a:lnTo>
                    <a:pt x="3" y="68"/>
                  </a:lnTo>
                  <a:lnTo>
                    <a:pt x="6" y="54"/>
                  </a:lnTo>
                  <a:lnTo>
                    <a:pt x="14" y="40"/>
                  </a:lnTo>
                  <a:lnTo>
                    <a:pt x="23" y="26"/>
                  </a:lnTo>
                  <a:lnTo>
                    <a:pt x="34" y="14"/>
                  </a:lnTo>
                  <a:lnTo>
                    <a:pt x="48" y="6"/>
                  </a:lnTo>
                  <a:lnTo>
                    <a:pt x="62" y="3"/>
                  </a:lnTo>
                  <a:lnTo>
                    <a:pt x="82" y="0"/>
                  </a:lnTo>
                  <a:lnTo>
                    <a:pt x="94" y="3"/>
                  </a:lnTo>
                  <a:lnTo>
                    <a:pt x="108" y="6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2" y="37"/>
                  </a:lnTo>
                  <a:lnTo>
                    <a:pt x="150" y="51"/>
                  </a:lnTo>
                  <a:lnTo>
                    <a:pt x="156" y="68"/>
                  </a:lnTo>
                  <a:lnTo>
                    <a:pt x="156" y="88"/>
                  </a:lnTo>
                  <a:lnTo>
                    <a:pt x="156" y="108"/>
                  </a:lnTo>
                  <a:lnTo>
                    <a:pt x="150" y="125"/>
                  </a:lnTo>
                  <a:lnTo>
                    <a:pt x="142" y="139"/>
                  </a:lnTo>
                  <a:lnTo>
                    <a:pt x="131" y="153"/>
                  </a:lnTo>
                  <a:lnTo>
                    <a:pt x="119" y="162"/>
                  </a:lnTo>
                  <a:lnTo>
                    <a:pt x="105" y="168"/>
                  </a:lnTo>
                  <a:lnTo>
                    <a:pt x="91" y="173"/>
                  </a:lnTo>
                  <a:lnTo>
                    <a:pt x="77" y="173"/>
                  </a:lnTo>
                  <a:close/>
                  <a:moveTo>
                    <a:pt x="25" y="82"/>
                  </a:moveTo>
                  <a:lnTo>
                    <a:pt x="25" y="82"/>
                  </a:lnTo>
                  <a:lnTo>
                    <a:pt x="28" y="102"/>
                  </a:lnTo>
                  <a:lnTo>
                    <a:pt x="31" y="119"/>
                  </a:lnTo>
                  <a:lnTo>
                    <a:pt x="37" y="131"/>
                  </a:lnTo>
                  <a:lnTo>
                    <a:pt x="43" y="142"/>
                  </a:lnTo>
                  <a:lnTo>
                    <a:pt x="51" y="151"/>
                  </a:lnTo>
                  <a:lnTo>
                    <a:pt x="60" y="156"/>
                  </a:lnTo>
                  <a:lnTo>
                    <a:pt x="71" y="159"/>
                  </a:lnTo>
                  <a:lnTo>
                    <a:pt x="79" y="162"/>
                  </a:lnTo>
                  <a:lnTo>
                    <a:pt x="91" y="159"/>
                  </a:lnTo>
                  <a:lnTo>
                    <a:pt x="102" y="156"/>
                  </a:lnTo>
                  <a:lnTo>
                    <a:pt x="111" y="151"/>
                  </a:lnTo>
                  <a:lnTo>
                    <a:pt x="116" y="142"/>
                  </a:lnTo>
                  <a:lnTo>
                    <a:pt x="122" y="131"/>
                  </a:lnTo>
                  <a:lnTo>
                    <a:pt x="128" y="119"/>
                  </a:lnTo>
                  <a:lnTo>
                    <a:pt x="131" y="105"/>
                  </a:lnTo>
                  <a:lnTo>
                    <a:pt x="131" y="88"/>
                  </a:lnTo>
                  <a:lnTo>
                    <a:pt x="131" y="71"/>
                  </a:lnTo>
                  <a:lnTo>
                    <a:pt x="128" y="57"/>
                  </a:lnTo>
                  <a:lnTo>
                    <a:pt x="122" y="43"/>
                  </a:lnTo>
                  <a:lnTo>
                    <a:pt x="116" y="31"/>
                  </a:lnTo>
                  <a:lnTo>
                    <a:pt x="111" y="23"/>
                  </a:lnTo>
                  <a:lnTo>
                    <a:pt x="102" y="17"/>
                  </a:lnTo>
                  <a:lnTo>
                    <a:pt x="91" y="11"/>
                  </a:lnTo>
                  <a:lnTo>
                    <a:pt x="79" y="11"/>
                  </a:lnTo>
                  <a:lnTo>
                    <a:pt x="68" y="11"/>
                  </a:lnTo>
                  <a:lnTo>
                    <a:pt x="57" y="14"/>
                  </a:lnTo>
                  <a:lnTo>
                    <a:pt x="48" y="23"/>
                  </a:lnTo>
                  <a:lnTo>
                    <a:pt x="40" y="28"/>
                  </a:lnTo>
                  <a:lnTo>
                    <a:pt x="34" y="40"/>
                  </a:lnTo>
                  <a:lnTo>
                    <a:pt x="31" y="51"/>
                  </a:lnTo>
                  <a:lnTo>
                    <a:pt x="28" y="65"/>
                  </a:lnTo>
                  <a:lnTo>
                    <a:pt x="25" y="8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1727"/>
            <p:cNvSpPr>
              <a:spLocks/>
            </p:cNvSpPr>
            <p:nvPr/>
          </p:nvSpPr>
          <p:spPr bwMode="auto">
            <a:xfrm>
              <a:off x="4365" y="2867"/>
              <a:ext cx="100" cy="167"/>
            </a:xfrm>
            <a:custGeom>
              <a:avLst/>
              <a:gdLst>
                <a:gd name="T0" fmla="*/ 37 w 100"/>
                <a:gd name="T1" fmla="*/ 167 h 167"/>
                <a:gd name="T2" fmla="*/ 0 w 100"/>
                <a:gd name="T3" fmla="*/ 167 h 167"/>
                <a:gd name="T4" fmla="*/ 0 w 100"/>
                <a:gd name="T5" fmla="*/ 167 h 167"/>
                <a:gd name="T6" fmla="*/ 6 w 100"/>
                <a:gd name="T7" fmla="*/ 165 h 167"/>
                <a:gd name="T8" fmla="*/ 6 w 100"/>
                <a:gd name="T9" fmla="*/ 156 h 167"/>
                <a:gd name="T10" fmla="*/ 6 w 100"/>
                <a:gd name="T11" fmla="*/ 11 h 167"/>
                <a:gd name="T12" fmla="*/ 6 w 100"/>
                <a:gd name="T13" fmla="*/ 11 h 167"/>
                <a:gd name="T14" fmla="*/ 6 w 100"/>
                <a:gd name="T15" fmla="*/ 3 h 167"/>
                <a:gd name="T16" fmla="*/ 0 w 100"/>
                <a:gd name="T17" fmla="*/ 0 h 167"/>
                <a:gd name="T18" fmla="*/ 100 w 100"/>
                <a:gd name="T19" fmla="*/ 0 h 167"/>
                <a:gd name="T20" fmla="*/ 100 w 100"/>
                <a:gd name="T21" fmla="*/ 23 h 167"/>
                <a:gd name="T22" fmla="*/ 100 w 100"/>
                <a:gd name="T23" fmla="*/ 23 h 167"/>
                <a:gd name="T24" fmla="*/ 91 w 100"/>
                <a:gd name="T25" fmla="*/ 14 h 167"/>
                <a:gd name="T26" fmla="*/ 77 w 100"/>
                <a:gd name="T27" fmla="*/ 11 h 167"/>
                <a:gd name="T28" fmla="*/ 77 w 100"/>
                <a:gd name="T29" fmla="*/ 11 h 167"/>
                <a:gd name="T30" fmla="*/ 31 w 100"/>
                <a:gd name="T31" fmla="*/ 11 h 167"/>
                <a:gd name="T32" fmla="*/ 31 w 100"/>
                <a:gd name="T33" fmla="*/ 68 h 167"/>
                <a:gd name="T34" fmla="*/ 71 w 100"/>
                <a:gd name="T35" fmla="*/ 68 h 167"/>
                <a:gd name="T36" fmla="*/ 71 w 100"/>
                <a:gd name="T37" fmla="*/ 68 h 167"/>
                <a:gd name="T38" fmla="*/ 77 w 100"/>
                <a:gd name="T39" fmla="*/ 65 h 167"/>
                <a:gd name="T40" fmla="*/ 80 w 100"/>
                <a:gd name="T41" fmla="*/ 62 h 167"/>
                <a:gd name="T42" fmla="*/ 80 w 100"/>
                <a:gd name="T43" fmla="*/ 88 h 167"/>
                <a:gd name="T44" fmla="*/ 80 w 100"/>
                <a:gd name="T45" fmla="*/ 88 h 167"/>
                <a:gd name="T46" fmla="*/ 77 w 100"/>
                <a:gd name="T47" fmla="*/ 82 h 167"/>
                <a:gd name="T48" fmla="*/ 71 w 100"/>
                <a:gd name="T49" fmla="*/ 82 h 167"/>
                <a:gd name="T50" fmla="*/ 31 w 100"/>
                <a:gd name="T51" fmla="*/ 82 h 167"/>
                <a:gd name="T52" fmla="*/ 31 w 100"/>
                <a:gd name="T53" fmla="*/ 156 h 167"/>
                <a:gd name="T54" fmla="*/ 31 w 100"/>
                <a:gd name="T55" fmla="*/ 156 h 167"/>
                <a:gd name="T56" fmla="*/ 31 w 100"/>
                <a:gd name="T57" fmla="*/ 165 h 167"/>
                <a:gd name="T58" fmla="*/ 37 w 100"/>
                <a:gd name="T59" fmla="*/ 167 h 167"/>
                <a:gd name="T60" fmla="*/ 37 w 100"/>
                <a:gd name="T61" fmla="*/ 167 h 16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0" h="167">
                  <a:moveTo>
                    <a:pt x="37" y="167"/>
                  </a:moveTo>
                  <a:lnTo>
                    <a:pt x="0" y="167"/>
                  </a:lnTo>
                  <a:lnTo>
                    <a:pt x="6" y="165"/>
                  </a:lnTo>
                  <a:lnTo>
                    <a:pt x="6" y="156"/>
                  </a:lnTo>
                  <a:lnTo>
                    <a:pt x="6" y="11"/>
                  </a:lnTo>
                  <a:lnTo>
                    <a:pt x="6" y="3"/>
                  </a:lnTo>
                  <a:lnTo>
                    <a:pt x="0" y="0"/>
                  </a:lnTo>
                  <a:lnTo>
                    <a:pt x="100" y="0"/>
                  </a:lnTo>
                  <a:lnTo>
                    <a:pt x="100" y="23"/>
                  </a:lnTo>
                  <a:lnTo>
                    <a:pt x="91" y="14"/>
                  </a:lnTo>
                  <a:lnTo>
                    <a:pt x="77" y="11"/>
                  </a:lnTo>
                  <a:lnTo>
                    <a:pt x="31" y="11"/>
                  </a:lnTo>
                  <a:lnTo>
                    <a:pt x="31" y="68"/>
                  </a:lnTo>
                  <a:lnTo>
                    <a:pt x="71" y="68"/>
                  </a:lnTo>
                  <a:lnTo>
                    <a:pt x="77" y="65"/>
                  </a:lnTo>
                  <a:lnTo>
                    <a:pt x="80" y="62"/>
                  </a:lnTo>
                  <a:lnTo>
                    <a:pt x="80" y="88"/>
                  </a:lnTo>
                  <a:lnTo>
                    <a:pt x="77" y="82"/>
                  </a:lnTo>
                  <a:lnTo>
                    <a:pt x="71" y="82"/>
                  </a:lnTo>
                  <a:lnTo>
                    <a:pt x="31" y="82"/>
                  </a:lnTo>
                  <a:lnTo>
                    <a:pt x="31" y="156"/>
                  </a:lnTo>
                  <a:lnTo>
                    <a:pt x="31" y="165"/>
                  </a:lnTo>
                  <a:lnTo>
                    <a:pt x="37" y="16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775" y="1700213"/>
            <a:ext cx="8426450" cy="1873250"/>
          </a:xfrm>
        </p:spPr>
        <p:txBody>
          <a:bodyPr anchor="t"/>
          <a:lstStyle>
            <a:lvl1pPr>
              <a:lnSpc>
                <a:spcPct val="90000"/>
              </a:lnSpc>
              <a:defRPr sz="6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altLang="en-US" noProof="0" smtClean="0"/>
              <a:t>Click to edit Master 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8775" y="4508500"/>
            <a:ext cx="8426450" cy="19812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ct val="45000"/>
              </a:spcAft>
              <a:buFont typeface="Wingdings" pitchFamily="2" charset="2"/>
              <a:buNone/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03348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A04CC-C6A0-4B39-8F15-240FC90197B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45540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EE8EC-A844-4129-B4BC-7C2466F37C1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27075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1700213"/>
            <a:ext cx="4137025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137025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40DDE-B4B4-4462-A288-BFA41A376C8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81671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3B7CF-93BB-4A50-8D0B-DC3DCF63CAB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23533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2AFE7-DE6D-44D5-9A2E-E9B0DA00AE8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25979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3FBB6-60E6-421C-B0B0-65021B00E9A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91244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C81D2-EEDB-41D7-AF11-751C41531DE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106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54E9B-EFB7-4C0C-B127-C27ECA7CF1C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99511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7608C-1758-45BB-9BA3-7331A149A1E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259758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9DD40-4CE0-4E0E-A5FB-26C3334251E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460496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8613" y="0"/>
            <a:ext cx="2106612" cy="6202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775" y="0"/>
            <a:ext cx="6167438" cy="6202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819B4-22F6-40D3-8C74-4E99CD4D060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7096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B5D8F-72AC-42A4-B6F3-EBDBC5B1456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2943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1700213"/>
            <a:ext cx="4137025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137025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E9787-B01E-4554-A2DA-D2F4D83D0DF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9757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3A2B8-5F7D-4089-BC65-5670A53D6F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0761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23FA8-B857-4719-B761-D8B813053C0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892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51BCE-26A6-404D-B814-AA77304C806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0788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0991B-5718-4E92-9184-E9A94731395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9797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E37D03-9C9B-4D7E-B9A1-0C6BA5840DC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4004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0"/>
            <a:ext cx="842645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700213"/>
            <a:ext cx="8426450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8775" y="6308725"/>
            <a:ext cx="1905000" cy="1809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Lucida Sans" pitchFamily="34" charset="0"/>
                <a:ea typeface="ＭＳ Ｐゴシック" pitchFamily="16" charset="-128"/>
                <a:cs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68538" y="6308725"/>
            <a:ext cx="4608512" cy="1809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Lucida Sans" pitchFamily="34" charset="0"/>
                <a:ea typeface="ＭＳ Ｐゴシック" pitchFamily="16" charset="-128"/>
                <a:cs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308725"/>
            <a:ext cx="1908175" cy="1809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AD665AB-26B9-4876-9201-E65ECF93978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itchFamily="34" charset="0"/>
          <a:ea typeface="ＭＳ Ｐゴシック" pitchFamily="1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itchFamily="34" charset="0"/>
          <a:ea typeface="ＭＳ Ｐゴシック" pitchFamily="1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itchFamily="34" charset="0"/>
          <a:ea typeface="ＭＳ Ｐゴシック" pitchFamily="1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itchFamily="34" charset="0"/>
          <a:ea typeface="ＭＳ Ｐゴシック" pitchFamily="1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itchFamily="34" charset="0"/>
          <a:ea typeface="ＭＳ Ｐゴシック" pitchFamily="1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itchFamily="34" charset="0"/>
          <a:ea typeface="ＭＳ Ｐゴシック" pitchFamily="1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itchFamily="34" charset="0"/>
          <a:ea typeface="ＭＳ Ｐゴシック" pitchFamily="1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itchFamily="34" charset="0"/>
          <a:ea typeface="ＭＳ Ｐゴシック" pitchFamily="16" charset="-128"/>
        </a:defRPr>
      </a:lvl9pPr>
    </p:titleStyle>
    <p:bodyStyle>
      <a:lvl1pPr marL="271463" indent="-271463" algn="l" rtl="0" eaLnBrk="0" fontAlgn="base" hangingPunct="0">
        <a:spcBef>
          <a:spcPct val="7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58775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257300" indent="-2682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·"/>
        <a:defRPr sz="2400">
          <a:solidFill>
            <a:schemeClr val="tx1"/>
          </a:solidFill>
          <a:latin typeface="+mn-lt"/>
          <a:ea typeface="+mn-ea"/>
        </a:defRPr>
      </a:lvl3pPr>
      <a:lvl4pPr marL="1704975" indent="-2682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152650" indent="-2682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609850" indent="-268288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3067050" indent="-268288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524250" indent="-268288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981450" indent="-268288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rgbClr val="007C9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0"/>
            <a:ext cx="842645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700213"/>
            <a:ext cx="8426450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8775" y="6308725"/>
            <a:ext cx="1905000" cy="1809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FFFFFF"/>
                </a:solidFill>
                <a:latin typeface="Lucida Sans" pitchFamily="34" charset="0"/>
                <a:ea typeface="ＭＳ Ｐゴシック" pitchFamily="16" charset="-128"/>
                <a:cs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68538" y="6308725"/>
            <a:ext cx="4608512" cy="1809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Lucida Sans" pitchFamily="34" charset="0"/>
                <a:ea typeface="ＭＳ Ｐゴシック" pitchFamily="16" charset="-128"/>
                <a:cs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308725"/>
            <a:ext cx="1908175" cy="1809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4100127-E274-46E6-847E-ACE7E34EE3B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3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itchFamily="34" charset="0"/>
          <a:ea typeface="ＭＳ Ｐゴシック" pitchFamily="1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itchFamily="34" charset="0"/>
          <a:ea typeface="ＭＳ Ｐゴシック" pitchFamily="1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itchFamily="34" charset="0"/>
          <a:ea typeface="ＭＳ Ｐゴシック" pitchFamily="1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itchFamily="34" charset="0"/>
          <a:ea typeface="ＭＳ Ｐゴシック" pitchFamily="1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itchFamily="34" charset="0"/>
          <a:ea typeface="ＭＳ Ｐゴシック" pitchFamily="1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itchFamily="34" charset="0"/>
          <a:ea typeface="ＭＳ Ｐゴシック" pitchFamily="1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itchFamily="34" charset="0"/>
          <a:ea typeface="ＭＳ Ｐゴシック" pitchFamily="1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itchFamily="34" charset="0"/>
          <a:ea typeface="ＭＳ Ｐゴシック" pitchFamily="16" charset="-128"/>
        </a:defRPr>
      </a:lvl9pPr>
    </p:titleStyle>
    <p:bodyStyle>
      <a:lvl1pPr marL="271463" indent="-271463" algn="l" rtl="0" eaLnBrk="0" fontAlgn="base" hangingPunct="0">
        <a:spcBef>
          <a:spcPct val="7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58775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257300" indent="-2682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·"/>
        <a:defRPr sz="2400">
          <a:solidFill>
            <a:schemeClr val="tx1"/>
          </a:solidFill>
          <a:latin typeface="+mn-lt"/>
          <a:ea typeface="+mn-ea"/>
        </a:defRPr>
      </a:lvl3pPr>
      <a:lvl4pPr marL="1704975" indent="-2682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152650" indent="-2682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609850" indent="-268288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3067050" indent="-268288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524250" indent="-268288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981450" indent="-268288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1.xml"/><Relationship Id="rId3" Type="http://schemas.openxmlformats.org/officeDocument/2006/relationships/hyperlink" Target="http://en.wikipedia.org/wiki/Naming_convention_(programming)%23Java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tags" Target="../tags/tag28.xml"/><Relationship Id="rId2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>
                <a:latin typeface="Georgia" panose="02040502050405020303" pitchFamily="18" charset="0"/>
              </a:rPr>
              <a:t>Semantic Web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>
                <a:latin typeface="Georgia" panose="02040502050405020303" pitchFamily="18" charset="0"/>
              </a:rPr>
              <a:t>Jo Munson</a:t>
            </a:r>
            <a:endParaRPr lang="en-GB" altLang="en-US" sz="2800" smtClean="0">
              <a:latin typeface="Georgia" panose="02040502050405020303" pitchFamily="18" charset="0"/>
            </a:endParaRPr>
          </a:p>
          <a:p>
            <a:pPr eaLnBrk="1" hangingPunct="1"/>
            <a:r>
              <a:rPr lang="en-GB" altLang="en-US" sz="2800" smtClean="0">
                <a:latin typeface="Georgia" panose="02040502050405020303" pitchFamily="18" charset="0"/>
              </a:rPr>
              <a:t>j.munson@soton.ac.uk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775" y="2168525"/>
            <a:ext cx="7273925" cy="43211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GB" altLang="en-US" sz="2400" smtClean="0">
                <a:latin typeface="Georgia" panose="02040502050405020303" pitchFamily="18" charset="0"/>
              </a:rPr>
              <a:t>Re-use data:</a:t>
            </a:r>
          </a:p>
        </p:txBody>
      </p:sp>
      <p:pic>
        <p:nvPicPr>
          <p:cNvPr id="15363" name="Picture 2" descr="http://www.nature.com/nrc/journal/v13/n10/images/nrc3582-f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1271588"/>
            <a:ext cx="29876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775" y="1233488"/>
            <a:ext cx="8426450" cy="682625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latin typeface="Georgia" panose="02040502050405020303" pitchFamily="18" charset="0"/>
              </a:rPr>
              <a:t>Web of Data</a:t>
            </a:r>
          </a:p>
        </p:txBody>
      </p:sp>
      <p:sp>
        <p:nvSpPr>
          <p:cNvPr id="15365" name="TextBox 1"/>
          <p:cNvSpPr txBox="1">
            <a:spLocks noChangeArrowheads="1"/>
          </p:cNvSpPr>
          <p:nvPr/>
        </p:nvSpPr>
        <p:spPr bwMode="auto">
          <a:xfrm>
            <a:off x="2486025" y="3835400"/>
            <a:ext cx="1835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600">
                <a:latin typeface="Georgia" panose="02040502050405020303" pitchFamily="18" charset="0"/>
              </a:rPr>
              <a:t>Researcher 1</a:t>
            </a:r>
          </a:p>
        </p:txBody>
      </p:sp>
      <p:sp>
        <p:nvSpPr>
          <p:cNvPr id="15366" name="TextBox 7"/>
          <p:cNvSpPr txBox="1">
            <a:spLocks noChangeArrowheads="1"/>
          </p:cNvSpPr>
          <p:nvPr/>
        </p:nvSpPr>
        <p:spPr bwMode="auto">
          <a:xfrm>
            <a:off x="6011863" y="5270500"/>
            <a:ext cx="18367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600">
                <a:latin typeface="Georgia" panose="02040502050405020303" pitchFamily="18" charset="0"/>
              </a:rPr>
              <a:t>Researcher 2</a:t>
            </a:r>
          </a:p>
        </p:txBody>
      </p:sp>
      <p:cxnSp>
        <p:nvCxnSpPr>
          <p:cNvPr id="15367" name="Straight Arrow Connector 12"/>
          <p:cNvCxnSpPr>
            <a:cxnSpLocks noChangeShapeType="1"/>
          </p:cNvCxnSpPr>
          <p:nvPr/>
        </p:nvCxnSpPr>
        <p:spPr bwMode="auto">
          <a:xfrm>
            <a:off x="4321175" y="4292600"/>
            <a:ext cx="1979613" cy="865188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8" name="Straight Arrow Connector 16"/>
          <p:cNvCxnSpPr>
            <a:cxnSpLocks noChangeShapeType="1"/>
            <a:stCxn id="15365" idx="3"/>
          </p:cNvCxnSpPr>
          <p:nvPr/>
        </p:nvCxnSpPr>
        <p:spPr bwMode="auto">
          <a:xfrm flipV="1">
            <a:off x="4321175" y="3608388"/>
            <a:ext cx="1816100" cy="395287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9" name="Straight Arrow Connector 25"/>
          <p:cNvCxnSpPr>
            <a:cxnSpLocks noChangeShapeType="1"/>
          </p:cNvCxnSpPr>
          <p:nvPr/>
        </p:nvCxnSpPr>
        <p:spPr bwMode="auto">
          <a:xfrm>
            <a:off x="6281738" y="3721100"/>
            <a:ext cx="161925" cy="1436688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0" name="TextBox 13"/>
          <p:cNvSpPr txBox="1">
            <a:spLocks noChangeArrowheads="1"/>
          </p:cNvSpPr>
          <p:nvPr/>
        </p:nvSpPr>
        <p:spPr bwMode="auto">
          <a:xfrm>
            <a:off x="6137275" y="3270250"/>
            <a:ext cx="1835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sz="1600">
                <a:latin typeface="Georgia" panose="02040502050405020303" pitchFamily="18" charset="0"/>
              </a:rPr>
              <a:t>Cancer Data</a:t>
            </a:r>
          </a:p>
        </p:txBody>
      </p:sp>
      <p:sp>
        <p:nvSpPr>
          <p:cNvPr id="15371" name="TextBox 14"/>
          <p:cNvSpPr txBox="1">
            <a:spLocks noChangeArrowheads="1"/>
          </p:cNvSpPr>
          <p:nvPr/>
        </p:nvSpPr>
        <p:spPr bwMode="auto">
          <a:xfrm>
            <a:off x="142875" y="6430963"/>
            <a:ext cx="30972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>
                <a:latin typeface="Georgia" panose="02040502050405020303" pitchFamily="18" charset="0"/>
              </a:rPr>
              <a:t>http://nature.com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651557" y="2412690"/>
            <a:ext cx="492443" cy="4445310"/>
          </a:xfrm>
          <a:prstGeom prst="rect">
            <a:avLst/>
          </a:prstGeom>
          <a:solidFill>
            <a:srgbClr val="AB121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bIns="0">
            <a:spAutoFit/>
          </a:bodyPr>
          <a:lstStyle/>
          <a:p>
            <a:pPr algn="ctr">
              <a:defRPr/>
            </a:pPr>
            <a:r>
              <a:rPr lang="en-GB" sz="2000" dirty="0">
                <a:solidFill>
                  <a:schemeClr val="accent3"/>
                </a:solidFill>
                <a:latin typeface="Georgia" panose="02040502050405020303" pitchFamily="18" charset="0"/>
                <a:ea typeface="ＭＳ Ｐゴシック" pitchFamily="16" charset="-128"/>
                <a:cs typeface="Arial" charset="0"/>
              </a:rPr>
              <a:t>1 Emergence of the Semantic Web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 rot="5400000">
            <a:off x="1143000" y="-1143000"/>
            <a:ext cx="6858000" cy="9144000"/>
          </a:xfrm>
          <a:prstGeom prst="rect">
            <a:avLst/>
          </a:prstGeom>
          <a:solidFill>
            <a:srgbClr val="AB1210">
              <a:alpha val="9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bIns="0">
            <a:spAutoFit/>
          </a:bodyPr>
          <a:lstStyle/>
          <a:p>
            <a:pPr algn="ctr">
              <a:defRPr/>
            </a:pPr>
            <a:endParaRPr lang="en-GB" sz="2000" dirty="0">
              <a:solidFill>
                <a:srgbClr val="F8F8F8"/>
              </a:solidFill>
              <a:latin typeface="Georgia" panose="02040502050405020303" pitchFamily="18" charset="0"/>
              <a:ea typeface="ＭＳ Ｐゴシック" pitchFamily="16" charset="-128"/>
              <a:cs typeface="Arial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58775" y="1700213"/>
            <a:ext cx="842645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Lucida Sans" pitchFamily="34" charset="0"/>
                <a:ea typeface="ＭＳ Ｐゴシック" pitchFamily="1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Lucida Sans" pitchFamily="34" charset="0"/>
                <a:ea typeface="ＭＳ Ｐゴシック" pitchFamily="1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Lucida Sans" pitchFamily="34" charset="0"/>
                <a:ea typeface="ＭＳ Ｐゴシック" pitchFamily="1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Lucida Sans" pitchFamily="34" charset="0"/>
                <a:ea typeface="ＭＳ Ｐゴシック" pitchFamily="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Lucida Sans" pitchFamily="34" charset="0"/>
                <a:ea typeface="ＭＳ Ｐゴシック" pitchFamily="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Lucida Sans" pitchFamily="34" charset="0"/>
                <a:ea typeface="ＭＳ Ｐゴシック" pitchFamily="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Lucida Sans" pitchFamily="34" charset="0"/>
                <a:ea typeface="ＭＳ Ｐゴシック" pitchFamily="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Lucida Sans" pitchFamily="34" charset="0"/>
                <a:ea typeface="ＭＳ Ｐゴシック" pitchFamily="16" charset="-128"/>
              </a:defRPr>
            </a:lvl9pPr>
          </a:lstStyle>
          <a:p>
            <a:pPr eaLnBrk="1" hangingPunct="1">
              <a:defRPr/>
            </a:pPr>
            <a:r>
              <a:rPr lang="en-GB" altLang="en-US" kern="0" dirty="0" smtClean="0">
                <a:solidFill>
                  <a:srgbClr val="F8F8F8"/>
                </a:solidFill>
                <a:latin typeface="Georgia" panose="02040502050405020303" pitchFamily="18" charset="0"/>
              </a:rPr>
              <a:t>Task 1</a:t>
            </a:r>
            <a:br>
              <a:rPr lang="en-GB" altLang="en-US" kern="0" dirty="0" smtClean="0">
                <a:solidFill>
                  <a:srgbClr val="F8F8F8"/>
                </a:solidFill>
                <a:latin typeface="Georgia" panose="02040502050405020303" pitchFamily="18" charset="0"/>
              </a:rPr>
            </a:br>
            <a:r>
              <a:rPr lang="en-GB" altLang="en-US" sz="4000" i="1" kern="0" dirty="0" smtClean="0">
                <a:solidFill>
                  <a:srgbClr val="F8F8F8"/>
                </a:solidFill>
                <a:latin typeface="Georgia" panose="02040502050405020303" pitchFamily="18" charset="0"/>
              </a:rPr>
              <a:t>Evolution of the Web</a:t>
            </a:r>
          </a:p>
        </p:txBody>
      </p:sp>
      <p:sp>
        <p:nvSpPr>
          <p:cNvPr id="16388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F8F8F8"/>
                </a:solidFill>
                <a:latin typeface="Georgia" panose="02040502050405020303" pitchFamily="18" charset="0"/>
              </a:rPr>
              <a:t>http://tiny.cc/4gocgy/semweb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651557" y="2412690"/>
            <a:ext cx="492443" cy="4445310"/>
          </a:xfrm>
          <a:prstGeom prst="rect">
            <a:avLst/>
          </a:prstGeom>
          <a:solidFill>
            <a:srgbClr val="AB121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bIns="0">
            <a:spAutoFit/>
          </a:bodyPr>
          <a:lstStyle/>
          <a:p>
            <a:pPr algn="ctr">
              <a:defRPr/>
            </a:pPr>
            <a:r>
              <a:rPr lang="en-GB" sz="2000" dirty="0">
                <a:solidFill>
                  <a:srgbClr val="F8F8F8"/>
                </a:solidFill>
                <a:latin typeface="Georgia" panose="02040502050405020303" pitchFamily="18" charset="0"/>
                <a:ea typeface="ＭＳ Ｐゴシック" pitchFamily="16" charset="-128"/>
                <a:cs typeface="Arial" charset="0"/>
              </a:rPr>
              <a:t>1 Emergence of the Semantic Web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775" y="1233488"/>
            <a:ext cx="8426450" cy="682625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latin typeface="Georgia" panose="02040502050405020303" pitchFamily="18" charset="0"/>
              </a:rPr>
              <a:t>Affordances (Pros) of the Semantic Web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775" y="2168525"/>
            <a:ext cx="8426450" cy="4321175"/>
          </a:xfrm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buFontTx/>
              <a:buChar char="-"/>
            </a:pPr>
            <a:r>
              <a:rPr lang="en-GB" altLang="en-US" sz="2400" smtClean="0">
                <a:latin typeface="Georgia" panose="02040502050405020303" pitchFamily="18" charset="0"/>
              </a:rPr>
              <a:t>Machine readability (improved search/discoverability)</a:t>
            </a:r>
          </a:p>
          <a:p>
            <a:pPr marL="342900" indent="-342900" eaLnBrk="1" hangingPunct="1">
              <a:lnSpc>
                <a:spcPct val="150000"/>
              </a:lnSpc>
              <a:buFontTx/>
              <a:buChar char="-"/>
            </a:pPr>
            <a:r>
              <a:rPr lang="en-GB" altLang="en-US" sz="2400" smtClean="0">
                <a:latin typeface="Georgia" panose="02040502050405020303" pitchFamily="18" charset="0"/>
              </a:rPr>
              <a:t>Interoperability (linking diverse resources)</a:t>
            </a:r>
          </a:p>
          <a:p>
            <a:pPr marL="342900" indent="-342900" eaLnBrk="1" hangingPunct="1">
              <a:lnSpc>
                <a:spcPct val="150000"/>
              </a:lnSpc>
              <a:buFontTx/>
              <a:buChar char="-"/>
            </a:pPr>
            <a:r>
              <a:rPr lang="en-GB" altLang="en-US" sz="2400" smtClean="0">
                <a:latin typeface="Georgia" panose="02040502050405020303" pitchFamily="18" charset="0"/>
              </a:rPr>
              <a:t>Way to link data, not just pages</a:t>
            </a:r>
          </a:p>
          <a:p>
            <a:pPr marL="342900" indent="-342900" eaLnBrk="1" hangingPunct="1">
              <a:lnSpc>
                <a:spcPct val="150000"/>
              </a:lnSpc>
              <a:buFontTx/>
              <a:buChar char="-"/>
            </a:pPr>
            <a:r>
              <a:rPr lang="en-GB" altLang="en-US" sz="2400" smtClean="0">
                <a:latin typeface="Georgia" panose="02040502050405020303" pitchFamily="18" charset="0"/>
              </a:rPr>
              <a:t>Cut down on redundancy (redefining same terms many times)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8651557" y="2412690"/>
            <a:ext cx="492443" cy="4445310"/>
          </a:xfrm>
          <a:prstGeom prst="rect">
            <a:avLst/>
          </a:prstGeom>
          <a:solidFill>
            <a:srgbClr val="4F5A2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bIns="0">
            <a:spAutoFit/>
          </a:bodyPr>
          <a:lstStyle/>
          <a:p>
            <a:pPr algn="ctr">
              <a:defRPr/>
            </a:pPr>
            <a:r>
              <a:rPr lang="en-GB" sz="2000" dirty="0">
                <a:solidFill>
                  <a:schemeClr val="accent3"/>
                </a:solidFill>
                <a:latin typeface="Georgia" panose="02040502050405020303" pitchFamily="18" charset="0"/>
                <a:ea typeface="ＭＳ Ｐゴシック" pitchFamily="16" charset="-128"/>
                <a:cs typeface="Arial" charset="0"/>
              </a:rPr>
              <a:t>2 Pros and cons of the Semantic Web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775" y="1233488"/>
            <a:ext cx="8426450" cy="682625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latin typeface="Georgia" panose="02040502050405020303" pitchFamily="18" charset="0"/>
              </a:rPr>
              <a:t>Limitations (Cons) of the Semantic Web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775" y="2168525"/>
            <a:ext cx="8426450" cy="4321175"/>
          </a:xfrm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buFontTx/>
              <a:buChar char="-"/>
            </a:pPr>
            <a:r>
              <a:rPr lang="en-GB" altLang="en-US" sz="2400" smtClean="0">
                <a:latin typeface="Georgia" panose="02040502050405020303" pitchFamily="18" charset="0"/>
              </a:rPr>
              <a:t>Standards too complex to implement across existing Web</a:t>
            </a:r>
          </a:p>
          <a:p>
            <a:pPr marL="342900" indent="-342900" eaLnBrk="1" hangingPunct="1">
              <a:lnSpc>
                <a:spcPct val="150000"/>
              </a:lnSpc>
              <a:buFontTx/>
              <a:buChar char="-"/>
            </a:pPr>
            <a:r>
              <a:rPr lang="en-GB" altLang="en-US" sz="2400" smtClean="0">
                <a:latin typeface="Georgia" panose="02040502050405020303" pitchFamily="18" charset="0"/>
              </a:rPr>
              <a:t>Interfaces too complex for average user to be motivated to use going forwards</a:t>
            </a:r>
          </a:p>
          <a:p>
            <a:pPr marL="342900" indent="-342900" eaLnBrk="1" hangingPunct="1">
              <a:lnSpc>
                <a:spcPct val="150000"/>
              </a:lnSpc>
              <a:buFontTx/>
              <a:buChar char="-"/>
            </a:pPr>
            <a:r>
              <a:rPr lang="en-GB" altLang="en-US" sz="2400" smtClean="0">
                <a:latin typeface="Georgia" panose="02040502050405020303" pitchFamily="18" charset="0"/>
              </a:rPr>
              <a:t>Are the proposed technologies robust to deal with next developments in Web?</a:t>
            </a:r>
          </a:p>
          <a:p>
            <a:pPr marL="342900" indent="-342900" eaLnBrk="1" hangingPunct="1">
              <a:lnSpc>
                <a:spcPct val="150000"/>
              </a:lnSpc>
              <a:buFontTx/>
              <a:buChar char="-"/>
            </a:pPr>
            <a:endParaRPr lang="en-GB" altLang="en-US" sz="2400" smtClean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8651557" y="2412690"/>
            <a:ext cx="492443" cy="4445310"/>
          </a:xfrm>
          <a:prstGeom prst="rect">
            <a:avLst/>
          </a:prstGeom>
          <a:solidFill>
            <a:srgbClr val="4F5A2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bIns="0">
            <a:spAutoFit/>
          </a:bodyPr>
          <a:lstStyle/>
          <a:p>
            <a:pPr algn="ctr">
              <a:defRPr/>
            </a:pPr>
            <a:r>
              <a:rPr lang="en-GB" sz="2000" dirty="0">
                <a:solidFill>
                  <a:schemeClr val="accent3"/>
                </a:solidFill>
                <a:latin typeface="Georgia" panose="02040502050405020303" pitchFamily="18" charset="0"/>
                <a:ea typeface="ＭＳ Ｐゴシック" pitchFamily="16" charset="-128"/>
                <a:cs typeface="Arial" charset="0"/>
              </a:rPr>
              <a:t>2 Pros and cons of the Semantic Web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775" y="1233488"/>
            <a:ext cx="8426450" cy="682625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latin typeface="Georgia" panose="02040502050405020303" pitchFamily="18" charset="0"/>
              </a:rPr>
              <a:t>Affordances of the Social Semantic Web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775" y="2168525"/>
            <a:ext cx="8426450" cy="4321175"/>
          </a:xfrm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buFontTx/>
              <a:buChar char="-"/>
            </a:pPr>
            <a:r>
              <a:rPr lang="en-GB" altLang="en-US" sz="2400" smtClean="0">
                <a:latin typeface="Georgia" panose="02040502050405020303" pitchFamily="18" charset="0"/>
              </a:rPr>
              <a:t>Offers opportunity to make sense of the mass of bottom-up data created via the ‘Social Web’</a:t>
            </a:r>
          </a:p>
          <a:p>
            <a:pPr marL="342900" indent="-342900" eaLnBrk="1" hangingPunct="1">
              <a:lnSpc>
                <a:spcPct val="150000"/>
              </a:lnSpc>
              <a:buFontTx/>
              <a:buChar char="-"/>
            </a:pPr>
            <a:r>
              <a:rPr lang="en-GB" altLang="en-US" sz="2400" smtClean="0">
                <a:latin typeface="Georgia" panose="02040502050405020303" pitchFamily="18" charset="0"/>
              </a:rPr>
              <a:t>Can be partially achieved through Folksonomies – lightweight ontologies that use e.g. hashtags to markup Web</a:t>
            </a:r>
          </a:p>
          <a:p>
            <a:pPr marL="342900" indent="-342900" eaLnBrk="1" hangingPunct="1">
              <a:lnSpc>
                <a:spcPct val="150000"/>
              </a:lnSpc>
              <a:buFontTx/>
              <a:buChar char="-"/>
            </a:pPr>
            <a:r>
              <a:rPr lang="en-GB" altLang="en-US" sz="2400" smtClean="0">
                <a:latin typeface="Georgia" panose="02040502050405020303" pitchFamily="18" charset="0"/>
              </a:rPr>
              <a:t>Wikis can act as collaborative conceptualisation of ideas and be linked/annotated using RDF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8651557" y="2412690"/>
            <a:ext cx="492443" cy="4445310"/>
          </a:xfrm>
          <a:prstGeom prst="rect">
            <a:avLst/>
          </a:prstGeom>
          <a:solidFill>
            <a:srgbClr val="4F5A2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bIns="0">
            <a:spAutoFit/>
          </a:bodyPr>
          <a:lstStyle/>
          <a:p>
            <a:pPr algn="ctr">
              <a:defRPr/>
            </a:pPr>
            <a:r>
              <a:rPr lang="en-GB" sz="2000" dirty="0">
                <a:solidFill>
                  <a:schemeClr val="accent3"/>
                </a:solidFill>
                <a:latin typeface="Georgia" panose="02040502050405020303" pitchFamily="18" charset="0"/>
                <a:ea typeface="ＭＳ Ｐゴシック" pitchFamily="16" charset="-128"/>
                <a:cs typeface="Arial" charset="0"/>
              </a:rPr>
              <a:t>2 Pros and cons of the Semantic Web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775" y="1233488"/>
            <a:ext cx="8426450" cy="682625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latin typeface="Georgia" panose="02040502050405020303" pitchFamily="18" charset="0"/>
              </a:rPr>
              <a:t>Limitations of the Social Semantic Web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775" y="2168525"/>
            <a:ext cx="8426450" cy="4321175"/>
          </a:xfrm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GB" altLang="en-US" sz="2400" dirty="0" smtClean="0">
                <a:latin typeface="Georgia" panose="02040502050405020303" pitchFamily="18" charset="0"/>
              </a:rPr>
              <a:t>Folksonomies </a:t>
            </a:r>
            <a:r>
              <a:rPr lang="en-GB" altLang="en-US" sz="2400" dirty="0">
                <a:latin typeface="Georgia" panose="02040502050405020303" pitchFamily="18" charset="0"/>
              </a:rPr>
              <a:t>are not </a:t>
            </a:r>
            <a:r>
              <a:rPr lang="en-GB" altLang="en-US" sz="2400" dirty="0" smtClean="0">
                <a:latin typeface="Georgia" panose="02040502050405020303" pitchFamily="18" charset="0"/>
              </a:rPr>
              <a:t>hierarchical/unique </a:t>
            </a:r>
            <a:r>
              <a:rPr lang="en-GB" altLang="en-US" sz="2400" dirty="0">
                <a:latin typeface="Georgia" panose="02040502050405020303" pitchFamily="18" charset="0"/>
              </a:rPr>
              <a:t>so inference is </a:t>
            </a:r>
            <a:r>
              <a:rPr lang="en-GB" altLang="en-US" sz="2400" dirty="0" smtClean="0">
                <a:latin typeface="Georgia" panose="02040502050405020303" pitchFamily="18" charset="0"/>
              </a:rPr>
              <a:t>harder/less powerful</a:t>
            </a:r>
          </a:p>
          <a:p>
            <a:pPr marL="342900" indent="-342900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GB" altLang="en-US" sz="2400" dirty="0" smtClean="0">
                <a:latin typeface="Georgia" panose="02040502050405020303" pitchFamily="18" charset="0"/>
              </a:rPr>
              <a:t>Wikis still conform to a document structure/are not easily reusable across Web</a:t>
            </a:r>
          </a:p>
          <a:p>
            <a:pPr marL="342900" indent="-342900" eaLnBrk="1" hangingPunct="1">
              <a:lnSpc>
                <a:spcPct val="150000"/>
              </a:lnSpc>
              <a:buFontTx/>
              <a:buChar char="-"/>
              <a:defRPr/>
            </a:pPr>
            <a:endParaRPr lang="en-GB" altLang="en-US" sz="2400" dirty="0">
              <a:latin typeface="Georgia" panose="02040502050405020303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GB" altLang="en-US" sz="2400" dirty="0" smtClean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8651557" y="2412690"/>
            <a:ext cx="492443" cy="4445310"/>
          </a:xfrm>
          <a:prstGeom prst="rect">
            <a:avLst/>
          </a:prstGeom>
          <a:solidFill>
            <a:srgbClr val="4F5A2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bIns="0">
            <a:spAutoFit/>
          </a:bodyPr>
          <a:lstStyle/>
          <a:p>
            <a:pPr algn="ctr">
              <a:defRPr/>
            </a:pPr>
            <a:r>
              <a:rPr lang="en-GB" sz="2000" dirty="0">
                <a:solidFill>
                  <a:schemeClr val="accent3"/>
                </a:solidFill>
                <a:latin typeface="Georgia" panose="02040502050405020303" pitchFamily="18" charset="0"/>
                <a:ea typeface="ＭＳ Ｐゴシック" pitchFamily="16" charset="-128"/>
                <a:cs typeface="Arial" charset="0"/>
              </a:rPr>
              <a:t>2 Pros and cons of the Semantic Web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775" y="1233488"/>
            <a:ext cx="8426450" cy="682625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latin typeface="Georgia" panose="02040502050405020303" pitchFamily="18" charset="0"/>
              </a:rPr>
              <a:t>Shared vocabulary = ontology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775" y="2168525"/>
            <a:ext cx="8426450" cy="43211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en-US" sz="2400" dirty="0" smtClean="0">
                <a:latin typeface="Georgia" panose="02040502050405020303" pitchFamily="18" charset="0"/>
              </a:rPr>
              <a:t>To share data effectively, we need:</a:t>
            </a:r>
          </a:p>
          <a:p>
            <a:pPr marL="342900" indent="-342900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en-US" sz="1800" dirty="0" smtClean="0">
                <a:latin typeface="Georgia" panose="02040502050405020303" pitchFamily="18" charset="0"/>
              </a:rPr>
              <a:t>Shared terminology</a:t>
            </a:r>
          </a:p>
          <a:p>
            <a:pPr marL="342900" indent="-342900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en-US" sz="1800" dirty="0" smtClean="0">
                <a:latin typeface="Georgia" panose="02040502050405020303" pitchFamily="18" charset="0"/>
              </a:rPr>
              <a:t>Shared perspective</a:t>
            </a:r>
          </a:p>
          <a:p>
            <a:pPr eaLnBrk="1" hangingPunct="1">
              <a:lnSpc>
                <a:spcPct val="250000"/>
              </a:lnSpc>
              <a:defRPr/>
            </a:pPr>
            <a:r>
              <a:rPr lang="en-US" altLang="en-US" sz="2400" dirty="0" smtClean="0">
                <a:latin typeface="Georgia" panose="02040502050405020303" pitchFamily="18" charset="0"/>
              </a:rPr>
              <a:t>These allow us to:</a:t>
            </a:r>
          </a:p>
          <a:p>
            <a:pPr marL="342900" indent="-342900" eaLnBrk="1" hangingPunct="1">
              <a:lnSpc>
                <a:spcPct val="100000"/>
              </a:lnSpc>
              <a:buFontTx/>
              <a:buChar char="-"/>
              <a:defRPr/>
            </a:pPr>
            <a:r>
              <a:rPr lang="en-US" altLang="en-US" sz="1800" dirty="0" smtClean="0">
                <a:latin typeface="Georgia" panose="02040502050405020303" pitchFamily="18" charset="0"/>
              </a:rPr>
              <a:t>Communicate with a mutual comprehension</a:t>
            </a:r>
          </a:p>
          <a:p>
            <a:pPr marL="342900" indent="-342900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en-US" sz="1800" dirty="0" smtClean="0">
                <a:latin typeface="Georgia" panose="02040502050405020303" pitchFamily="18" charset="0"/>
              </a:rPr>
              <a:t>Re-use data (reduce instances of same person/object)</a:t>
            </a:r>
          </a:p>
          <a:p>
            <a:pPr marL="342900" indent="-342900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en-US" sz="1800" dirty="0" smtClean="0">
                <a:latin typeface="Georgia" panose="02040502050405020303" pitchFamily="18" charset="0"/>
              </a:rPr>
              <a:t>Interoperability</a:t>
            </a:r>
          </a:p>
          <a:p>
            <a:pPr marL="342900" indent="-342900" eaLnBrk="1" hangingPunct="1">
              <a:lnSpc>
                <a:spcPct val="150000"/>
              </a:lnSpc>
              <a:buFontTx/>
              <a:buChar char="-"/>
              <a:defRPr/>
            </a:pPr>
            <a:endParaRPr lang="en-US" altLang="en-US" sz="2400" dirty="0" smtClean="0">
              <a:latin typeface="Georgia" panose="02040502050405020303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Tx/>
              <a:buChar char="-"/>
              <a:defRPr/>
            </a:pPr>
            <a:endParaRPr lang="en-GB" altLang="en-US" sz="2400" dirty="0" smtClean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8651557" y="2412690"/>
            <a:ext cx="492443" cy="4445310"/>
          </a:xfrm>
          <a:prstGeom prst="rect">
            <a:avLst/>
          </a:prstGeom>
          <a:solidFill>
            <a:srgbClr val="531F3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bIns="0">
            <a:spAutoFit/>
          </a:bodyPr>
          <a:lstStyle/>
          <a:p>
            <a:pPr algn="ctr">
              <a:defRPr/>
            </a:pPr>
            <a:r>
              <a:rPr lang="en-GB" sz="2000" dirty="0">
                <a:solidFill>
                  <a:schemeClr val="accent3"/>
                </a:solidFill>
                <a:latin typeface="Georgia" panose="02040502050405020303" pitchFamily="18" charset="0"/>
                <a:ea typeface="ＭＳ Ｐゴシック" pitchFamily="16" charset="-128"/>
                <a:cs typeface="Arial" charset="0"/>
              </a:rPr>
              <a:t>3 Ontology design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588" y="3392488"/>
            <a:ext cx="3811587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775" y="2168525"/>
            <a:ext cx="8426450" cy="43211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endParaRPr lang="en-US" altLang="en-US" sz="2400" dirty="0" smtClean="0">
              <a:latin typeface="Georgia" panose="02040502050405020303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en-US" sz="2400" dirty="0" smtClean="0">
                <a:latin typeface="Georgia" panose="02040502050405020303" pitchFamily="18" charset="0"/>
              </a:rPr>
              <a:t>An agreed </a:t>
            </a:r>
            <a:r>
              <a:rPr lang="en-US" altLang="en-US" sz="2400" dirty="0" err="1" smtClean="0">
                <a:latin typeface="Georgia" panose="02040502050405020303" pitchFamily="18" charset="0"/>
              </a:rPr>
              <a:t>conceptualisation</a:t>
            </a:r>
            <a:endParaRPr lang="en-US" altLang="en-US" sz="2400" dirty="0" smtClean="0">
              <a:latin typeface="Georgia" panose="02040502050405020303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en-US" sz="2400" dirty="0" smtClean="0">
                <a:latin typeface="Georgia" panose="02040502050405020303" pitchFamily="18" charset="0"/>
              </a:rPr>
              <a:t>A set of reusable vocabulary</a:t>
            </a:r>
          </a:p>
          <a:p>
            <a:pPr marL="342900" indent="-342900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en-US" sz="2400" dirty="0" smtClean="0">
                <a:latin typeface="Georgia" panose="02040502050405020303" pitchFamily="18" charset="0"/>
              </a:rPr>
              <a:t>A set of reusable relations</a:t>
            </a:r>
          </a:p>
          <a:p>
            <a:pPr marL="342900" indent="-342900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en-US" sz="2400" dirty="0" smtClean="0">
                <a:latin typeface="Georgia" panose="02040502050405020303" pitchFamily="18" charset="0"/>
              </a:rPr>
              <a:t>Logical hierarchy that allows</a:t>
            </a:r>
            <a:br>
              <a:rPr lang="en-US" altLang="en-US" sz="2400" dirty="0" smtClean="0">
                <a:latin typeface="Georgia" panose="02040502050405020303" pitchFamily="18" charset="0"/>
              </a:rPr>
            </a:br>
            <a:r>
              <a:rPr lang="en-US" altLang="en-US" sz="2400" dirty="0" smtClean="0">
                <a:latin typeface="Georgia" panose="02040502050405020303" pitchFamily="18" charset="0"/>
              </a:rPr>
              <a:t>extensibility</a:t>
            </a:r>
          </a:p>
          <a:p>
            <a:pPr marL="342900" indent="-342900" eaLnBrk="1" hangingPunct="1">
              <a:lnSpc>
                <a:spcPct val="150000"/>
              </a:lnSpc>
              <a:buFontTx/>
              <a:buChar char="-"/>
              <a:defRPr/>
            </a:pPr>
            <a:endParaRPr lang="en-GB" altLang="en-US" sz="2400" dirty="0" smtClean="0">
              <a:latin typeface="Georgia" panose="02040502050405020303" pitchFamily="18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775" y="1233488"/>
            <a:ext cx="8426450" cy="682625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latin typeface="Georgia" panose="02040502050405020303" pitchFamily="18" charset="0"/>
              </a:rPr>
              <a:t>What is an Ontology?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8651557" y="2412690"/>
            <a:ext cx="492443" cy="4445310"/>
          </a:xfrm>
          <a:prstGeom prst="rect">
            <a:avLst/>
          </a:prstGeom>
          <a:solidFill>
            <a:srgbClr val="531F3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bIns="0">
            <a:spAutoFit/>
          </a:bodyPr>
          <a:lstStyle/>
          <a:p>
            <a:pPr algn="ctr">
              <a:defRPr/>
            </a:pPr>
            <a:r>
              <a:rPr lang="en-GB" sz="2000" dirty="0">
                <a:solidFill>
                  <a:schemeClr val="accent3"/>
                </a:solidFill>
                <a:latin typeface="Georgia" panose="02040502050405020303" pitchFamily="18" charset="0"/>
                <a:ea typeface="ＭＳ Ｐゴシック" pitchFamily="16" charset="-128"/>
                <a:cs typeface="Arial" charset="0"/>
              </a:rPr>
              <a:t>3 Ontology design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775" y="2168525"/>
            <a:ext cx="8426450" cy="4321175"/>
          </a:xfrm>
        </p:spPr>
        <p:txBody>
          <a:bodyPr/>
          <a:lstStyle/>
          <a:p>
            <a:pPr>
              <a:defRPr/>
            </a:pPr>
            <a:r>
              <a:rPr lang="en-GB" sz="2400" dirty="0">
                <a:latin typeface="Georgia" panose="02040502050405020303" pitchFamily="18" charset="0"/>
              </a:rPr>
              <a:t>Ontology - "Explicit formal specification of shared conceptualisation</a:t>
            </a:r>
            <a:r>
              <a:rPr lang="en-GB" sz="2400" dirty="0" smtClean="0">
                <a:latin typeface="Georgia" panose="02040502050405020303" pitchFamily="18" charset="0"/>
              </a:rPr>
              <a:t>"</a:t>
            </a:r>
            <a:r>
              <a:rPr lang="en-GB" sz="2400" b="1" dirty="0">
                <a:latin typeface="Georgia" panose="02040502050405020303" pitchFamily="18" charset="0"/>
              </a:rPr>
              <a:t/>
            </a:r>
            <a:br>
              <a:rPr lang="en-GB" sz="2400" b="1" dirty="0">
                <a:latin typeface="Georgia" panose="02040502050405020303" pitchFamily="18" charset="0"/>
              </a:rPr>
            </a:br>
            <a:endParaRPr lang="en-GB" sz="2400" b="1" dirty="0" smtClean="0">
              <a:latin typeface="Georgia" panose="02040502050405020303" pitchFamily="18" charset="0"/>
            </a:endParaRPr>
          </a:p>
          <a:p>
            <a:pPr>
              <a:defRPr/>
            </a:pPr>
            <a:r>
              <a:rPr lang="en-GB" sz="2400" b="1" dirty="0" smtClean="0">
                <a:latin typeface="Georgia" panose="02040502050405020303" pitchFamily="18" charset="0"/>
              </a:rPr>
              <a:t>Building an Ontology:</a:t>
            </a:r>
            <a:endParaRPr lang="en-GB" sz="2400" dirty="0">
              <a:latin typeface="Georgia" panose="02040502050405020303" pitchFamily="18" charset="0"/>
            </a:endParaRPr>
          </a:p>
          <a:p>
            <a:pPr marL="342900" indent="-342900">
              <a:buFontTx/>
              <a:buChar char="-"/>
              <a:defRPr/>
            </a:pPr>
            <a:r>
              <a:rPr lang="en-GB" sz="2400" dirty="0" smtClean="0">
                <a:latin typeface="Georgia" panose="02040502050405020303" pitchFamily="18" charset="0"/>
              </a:rPr>
              <a:t>Why </a:t>
            </a:r>
            <a:r>
              <a:rPr lang="en-GB" sz="2400" dirty="0">
                <a:latin typeface="Georgia" panose="02040502050405020303" pitchFamily="18" charset="0"/>
              </a:rPr>
              <a:t>are you building it? </a:t>
            </a:r>
          </a:p>
          <a:p>
            <a:pPr marL="342900" indent="-342900">
              <a:buFontTx/>
              <a:buChar char="-"/>
              <a:defRPr/>
            </a:pPr>
            <a:r>
              <a:rPr lang="en-GB" sz="2400" dirty="0" smtClean="0">
                <a:latin typeface="Georgia" panose="02040502050405020303" pitchFamily="18" charset="0"/>
              </a:rPr>
              <a:t>What </a:t>
            </a:r>
            <a:r>
              <a:rPr lang="en-GB" sz="2400" dirty="0">
                <a:latin typeface="Georgia" panose="02040502050405020303" pitchFamily="18" charset="0"/>
              </a:rPr>
              <a:t>is it for? </a:t>
            </a:r>
            <a:endParaRPr lang="en-GB" sz="2400" dirty="0" smtClean="0">
              <a:latin typeface="Georgia" panose="02040502050405020303" pitchFamily="18" charset="0"/>
            </a:endParaRPr>
          </a:p>
          <a:p>
            <a:pPr marL="342900" indent="-342900">
              <a:buFontTx/>
              <a:buChar char="-"/>
              <a:defRPr/>
            </a:pPr>
            <a:endParaRPr lang="en-GB" sz="2400" dirty="0">
              <a:latin typeface="Georgia" panose="02040502050405020303" pitchFamily="18" charset="0"/>
            </a:endParaRPr>
          </a:p>
          <a:p>
            <a:pPr marL="342900" indent="-342900">
              <a:buFontTx/>
              <a:buChar char="-"/>
              <a:defRPr/>
            </a:pPr>
            <a:r>
              <a:rPr lang="en-GB" sz="2400" dirty="0" smtClean="0">
                <a:latin typeface="Georgia" panose="02040502050405020303" pitchFamily="18" charset="0"/>
              </a:rPr>
              <a:t>Define</a:t>
            </a:r>
            <a:r>
              <a:rPr lang="en-GB" sz="2400" dirty="0">
                <a:latin typeface="Georgia" panose="02040502050405020303" pitchFamily="18" charset="0"/>
              </a:rPr>
              <a:t> </a:t>
            </a:r>
            <a:r>
              <a:rPr lang="en-GB" sz="2400" b="1" dirty="0">
                <a:latin typeface="Georgia" panose="02040502050405020303" pitchFamily="18" charset="0"/>
              </a:rPr>
              <a:t>competency questions</a:t>
            </a:r>
            <a:r>
              <a:rPr lang="en-GB" sz="2400" dirty="0">
                <a:latin typeface="Georgia" panose="02040502050405020303" pitchFamily="18" charset="0"/>
              </a:rPr>
              <a:t> </a:t>
            </a:r>
            <a:r>
              <a:rPr lang="en-GB" sz="2400" dirty="0" smtClean="0">
                <a:latin typeface="Georgia" panose="02040502050405020303" pitchFamily="18" charset="0"/>
              </a:rPr>
              <a:t>(queries the ontology should support). </a:t>
            </a:r>
            <a:r>
              <a:rPr lang="en-GB" sz="2400" dirty="0">
                <a:latin typeface="Georgia" panose="02040502050405020303" pitchFamily="18" charset="0"/>
              </a:rPr>
              <a:t> </a:t>
            </a:r>
            <a:r>
              <a:rPr lang="en-GB" sz="2400" dirty="0" smtClean="0">
                <a:latin typeface="Georgia" panose="02040502050405020303" pitchFamily="18" charset="0"/>
              </a:rPr>
              <a:t>The Ontology </a:t>
            </a:r>
            <a:r>
              <a:rPr lang="en-GB" sz="2400" dirty="0">
                <a:latin typeface="Georgia" panose="02040502050405020303" pitchFamily="18" charset="0"/>
              </a:rPr>
              <a:t>needs to fulfil the competency questions, no more, no less.</a:t>
            </a:r>
          </a:p>
          <a:p>
            <a:pPr marL="342900" indent="-342900">
              <a:buFontTx/>
              <a:buChar char="-"/>
              <a:defRPr/>
            </a:pPr>
            <a:endParaRPr lang="en-GB" sz="2400" dirty="0">
              <a:latin typeface="Georgia" panose="02040502050405020303" pitchFamily="18" charset="0"/>
            </a:endParaRPr>
          </a:p>
          <a:p>
            <a:pPr>
              <a:defRPr/>
            </a:pPr>
            <a:endParaRPr lang="en-GB" sz="2400" dirty="0"/>
          </a:p>
          <a:p>
            <a:pPr>
              <a:defRPr/>
            </a:pPr>
            <a:r>
              <a:rPr lang="en-GB" sz="2400" dirty="0"/>
              <a:t/>
            </a:r>
            <a:br>
              <a:rPr lang="en-GB" sz="2400" dirty="0"/>
            </a:br>
            <a:endParaRPr lang="en-GB" sz="24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8651557" y="2412690"/>
            <a:ext cx="492443" cy="4445310"/>
          </a:xfrm>
          <a:prstGeom prst="rect">
            <a:avLst/>
          </a:prstGeom>
          <a:solidFill>
            <a:srgbClr val="531F3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bIns="0">
            <a:spAutoFit/>
          </a:bodyPr>
          <a:lstStyle/>
          <a:p>
            <a:pPr algn="ctr">
              <a:defRPr/>
            </a:pPr>
            <a:r>
              <a:rPr lang="en-GB" sz="2000" dirty="0">
                <a:solidFill>
                  <a:schemeClr val="accent3"/>
                </a:solidFill>
                <a:latin typeface="Georgia" panose="02040502050405020303" pitchFamily="18" charset="0"/>
                <a:ea typeface="ＭＳ Ｐゴシック" pitchFamily="16" charset="-128"/>
                <a:cs typeface="Arial" charset="0"/>
              </a:rPr>
              <a:t>3 Ontology design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775" y="1233488"/>
            <a:ext cx="8426450" cy="682625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latin typeface="Georgia" panose="02040502050405020303" pitchFamily="18" charset="0"/>
              </a:rPr>
              <a:t>What is an Ontology?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775" y="1233488"/>
            <a:ext cx="8426450" cy="682625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latin typeface="Georgia" panose="02040502050405020303" pitchFamily="18" charset="0"/>
              </a:rPr>
              <a:t>Conceptualisation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775" y="2168525"/>
            <a:ext cx="7629525" cy="432117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GB" altLang="en-US" sz="2400" smtClean="0">
                <a:latin typeface="Georgia" panose="02040502050405020303" pitchFamily="18" charset="0"/>
              </a:rPr>
              <a:t>Rough draft names of classes, relations, roughly map out how will relate to each other</a:t>
            </a:r>
          </a:p>
          <a:p>
            <a:pPr marL="342900" indent="-342900">
              <a:buFontTx/>
              <a:buChar char="-"/>
            </a:pPr>
            <a:endParaRPr lang="en-GB" altLang="en-US" sz="2400" smtClean="0">
              <a:latin typeface="Georgia" panose="02040502050405020303" pitchFamily="18" charset="0"/>
            </a:endParaRPr>
          </a:p>
          <a:p>
            <a:pPr marL="342900" indent="-342900">
              <a:buFontTx/>
              <a:buChar char="-"/>
            </a:pPr>
            <a:endParaRPr lang="en-GB" altLang="en-US" sz="2400" smtClean="0">
              <a:latin typeface="Georgia" panose="02040502050405020303" pitchFamily="18" charset="0"/>
            </a:endParaRPr>
          </a:p>
          <a:p>
            <a:pPr marL="342900" indent="-342900">
              <a:buFontTx/>
              <a:buChar char="-"/>
            </a:pPr>
            <a:endParaRPr lang="en-GB" altLang="en-US" sz="2400" smtClean="0">
              <a:latin typeface="Georgia" panose="02040502050405020303" pitchFamily="18" charset="0"/>
            </a:endParaRPr>
          </a:p>
          <a:p>
            <a:pPr marL="342900" indent="-342900">
              <a:buFontTx/>
              <a:buChar char="-"/>
            </a:pPr>
            <a:endParaRPr lang="en-GB" altLang="en-US" sz="2400" smtClean="0">
              <a:latin typeface="Georgia" panose="02040502050405020303" pitchFamily="18" charset="0"/>
            </a:endParaRPr>
          </a:p>
          <a:p>
            <a:pPr marL="342900" indent="-342900">
              <a:buFontTx/>
              <a:buChar char="-"/>
            </a:pPr>
            <a:endParaRPr lang="en-GB" altLang="en-US" sz="2400" smtClean="0">
              <a:latin typeface="Georgia" panose="02040502050405020303" pitchFamily="18" charset="0"/>
            </a:endParaRPr>
          </a:p>
          <a:p>
            <a:pPr marL="342900" indent="-342900">
              <a:buFontTx/>
              <a:buChar char="-"/>
            </a:pPr>
            <a:r>
              <a:rPr lang="en-GB" altLang="en-US" sz="2400" smtClean="0">
                <a:latin typeface="Georgia" panose="02040502050405020303" pitchFamily="18" charset="0"/>
              </a:rPr>
              <a:t>Check for existing Ontologies, and reuse/import them where appropriate</a:t>
            </a:r>
          </a:p>
        </p:txBody>
      </p:sp>
      <p:sp>
        <p:nvSpPr>
          <p:cNvPr id="24580" name="Freeform 2"/>
          <p:cNvSpPr>
            <a:spLocks/>
          </p:cNvSpPr>
          <p:nvPr/>
        </p:nvSpPr>
        <p:spPr bwMode="auto">
          <a:xfrm>
            <a:off x="1154113" y="3155950"/>
            <a:ext cx="1257300" cy="700088"/>
          </a:xfrm>
          <a:custGeom>
            <a:avLst/>
            <a:gdLst>
              <a:gd name="T0" fmla="*/ 70080 w 1641920"/>
              <a:gd name="T1" fmla="*/ 14737 h 914400"/>
              <a:gd name="T2" fmla="*/ 45491 w 1641920"/>
              <a:gd name="T3" fmla="*/ 18422 h 914400"/>
              <a:gd name="T4" fmla="*/ 24590 w 1641920"/>
              <a:gd name="T5" fmla="*/ 20878 h 914400"/>
              <a:gd name="T6" fmla="*/ 15983 w 1641920"/>
              <a:gd name="T7" fmla="*/ 23333 h 914400"/>
              <a:gd name="T8" fmla="*/ 12294 w 1641920"/>
              <a:gd name="T9" fmla="*/ 27017 h 914400"/>
              <a:gd name="T10" fmla="*/ 7376 w 1641920"/>
              <a:gd name="T11" fmla="*/ 30702 h 914400"/>
              <a:gd name="T12" fmla="*/ 2459 w 1641920"/>
              <a:gd name="T13" fmla="*/ 38070 h 914400"/>
              <a:gd name="T14" fmla="*/ 0 w 1641920"/>
              <a:gd name="T15" fmla="*/ 41755 h 914400"/>
              <a:gd name="T16" fmla="*/ 1230 w 1641920"/>
              <a:gd name="T17" fmla="*/ 72457 h 914400"/>
              <a:gd name="T18" fmla="*/ 9836 w 1641920"/>
              <a:gd name="T19" fmla="*/ 85965 h 914400"/>
              <a:gd name="T20" fmla="*/ 13524 w 1641920"/>
              <a:gd name="T21" fmla="*/ 88421 h 914400"/>
              <a:gd name="T22" fmla="*/ 18442 w 1641920"/>
              <a:gd name="T23" fmla="*/ 93334 h 914400"/>
              <a:gd name="T24" fmla="*/ 27049 w 1641920"/>
              <a:gd name="T25" fmla="*/ 97018 h 914400"/>
              <a:gd name="T26" fmla="*/ 34425 w 1641920"/>
              <a:gd name="T27" fmla="*/ 100702 h 914400"/>
              <a:gd name="T28" fmla="*/ 43031 w 1641920"/>
              <a:gd name="T29" fmla="*/ 103158 h 914400"/>
              <a:gd name="T30" fmla="*/ 47950 w 1641920"/>
              <a:gd name="T31" fmla="*/ 105614 h 914400"/>
              <a:gd name="T32" fmla="*/ 59014 w 1641920"/>
              <a:gd name="T33" fmla="*/ 108070 h 914400"/>
              <a:gd name="T34" fmla="*/ 125406 w 1641920"/>
              <a:gd name="T35" fmla="*/ 106842 h 914400"/>
              <a:gd name="T36" fmla="*/ 134012 w 1641920"/>
              <a:gd name="T37" fmla="*/ 104386 h 914400"/>
              <a:gd name="T38" fmla="*/ 140160 w 1641920"/>
              <a:gd name="T39" fmla="*/ 103158 h 914400"/>
              <a:gd name="T40" fmla="*/ 145077 w 1641920"/>
              <a:gd name="T41" fmla="*/ 101930 h 914400"/>
              <a:gd name="T42" fmla="*/ 158601 w 1641920"/>
              <a:gd name="T43" fmla="*/ 98246 h 914400"/>
              <a:gd name="T44" fmla="*/ 164749 w 1641920"/>
              <a:gd name="T45" fmla="*/ 95790 h 914400"/>
              <a:gd name="T46" fmla="*/ 175814 w 1641920"/>
              <a:gd name="T47" fmla="*/ 93334 h 914400"/>
              <a:gd name="T48" fmla="*/ 183191 w 1641920"/>
              <a:gd name="T49" fmla="*/ 85965 h 914400"/>
              <a:gd name="T50" fmla="*/ 188109 w 1641920"/>
              <a:gd name="T51" fmla="*/ 76141 h 914400"/>
              <a:gd name="T52" fmla="*/ 191797 w 1641920"/>
              <a:gd name="T53" fmla="*/ 68772 h 914400"/>
              <a:gd name="T54" fmla="*/ 193026 w 1641920"/>
              <a:gd name="T55" fmla="*/ 60176 h 914400"/>
              <a:gd name="T56" fmla="*/ 194256 w 1641920"/>
              <a:gd name="T57" fmla="*/ 54035 h 914400"/>
              <a:gd name="T58" fmla="*/ 193026 w 1641920"/>
              <a:gd name="T59" fmla="*/ 24561 h 914400"/>
              <a:gd name="T60" fmla="*/ 189339 w 1641920"/>
              <a:gd name="T61" fmla="*/ 22106 h 914400"/>
              <a:gd name="T62" fmla="*/ 180732 w 1641920"/>
              <a:gd name="T63" fmla="*/ 15966 h 914400"/>
              <a:gd name="T64" fmla="*/ 175814 w 1641920"/>
              <a:gd name="T65" fmla="*/ 14737 h 914400"/>
              <a:gd name="T66" fmla="*/ 157372 w 1641920"/>
              <a:gd name="T67" fmla="*/ 11053 h 914400"/>
              <a:gd name="T68" fmla="*/ 153684 w 1641920"/>
              <a:gd name="T69" fmla="*/ 9825 h 914400"/>
              <a:gd name="T70" fmla="*/ 143848 w 1641920"/>
              <a:gd name="T71" fmla="*/ 4913 h 914400"/>
              <a:gd name="T72" fmla="*/ 108194 w 1641920"/>
              <a:gd name="T73" fmla="*/ 0 h 914400"/>
              <a:gd name="T74" fmla="*/ 81145 w 1641920"/>
              <a:gd name="T75" fmla="*/ 1228 h 914400"/>
              <a:gd name="T76" fmla="*/ 74998 w 1641920"/>
              <a:gd name="T77" fmla="*/ 6140 h 914400"/>
              <a:gd name="T78" fmla="*/ 70080 w 1641920"/>
              <a:gd name="T79" fmla="*/ 7368 h 914400"/>
              <a:gd name="T80" fmla="*/ 65161 w 1641920"/>
              <a:gd name="T81" fmla="*/ 11053 h 9144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641920"/>
              <a:gd name="T124" fmla="*/ 0 h 914400"/>
              <a:gd name="T125" fmla="*/ 1641920 w 1641920"/>
              <a:gd name="T126" fmla="*/ 914400 h 914400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641920" h="914400">
                <a:moveTo>
                  <a:pt x="592282" y="124691"/>
                </a:moveTo>
                <a:cubicBezTo>
                  <a:pt x="512295" y="138022"/>
                  <a:pt x="479474" y="143989"/>
                  <a:pt x="384464" y="155864"/>
                </a:cubicBezTo>
                <a:cubicBezTo>
                  <a:pt x="270214" y="170144"/>
                  <a:pt x="329090" y="163170"/>
                  <a:pt x="207818" y="176645"/>
                </a:cubicBezTo>
                <a:cubicBezTo>
                  <a:pt x="202275" y="178031"/>
                  <a:pt x="144027" y="191464"/>
                  <a:pt x="135082" y="197427"/>
                </a:cubicBezTo>
                <a:cubicBezTo>
                  <a:pt x="122855" y="205578"/>
                  <a:pt x="115066" y="219037"/>
                  <a:pt x="103909" y="228600"/>
                </a:cubicBezTo>
                <a:cubicBezTo>
                  <a:pt x="90760" y="239871"/>
                  <a:pt x="76200" y="249382"/>
                  <a:pt x="62345" y="259773"/>
                </a:cubicBezTo>
                <a:lnTo>
                  <a:pt x="20782" y="322118"/>
                </a:lnTo>
                <a:lnTo>
                  <a:pt x="0" y="353291"/>
                </a:lnTo>
                <a:cubicBezTo>
                  <a:pt x="3464" y="439882"/>
                  <a:pt x="1768" y="526834"/>
                  <a:pt x="10391" y="613064"/>
                </a:cubicBezTo>
                <a:cubicBezTo>
                  <a:pt x="14550" y="654653"/>
                  <a:pt x="57913" y="702150"/>
                  <a:pt x="83127" y="727364"/>
                </a:cubicBezTo>
                <a:cubicBezTo>
                  <a:pt x="91958" y="736195"/>
                  <a:pt x="104818" y="740018"/>
                  <a:pt x="114300" y="748145"/>
                </a:cubicBezTo>
                <a:cubicBezTo>
                  <a:pt x="129177" y="760896"/>
                  <a:pt x="140189" y="777953"/>
                  <a:pt x="155864" y="789709"/>
                </a:cubicBezTo>
                <a:cubicBezTo>
                  <a:pt x="188790" y="814404"/>
                  <a:pt x="195767" y="806290"/>
                  <a:pt x="228600" y="820882"/>
                </a:cubicBezTo>
                <a:cubicBezTo>
                  <a:pt x="249832" y="830318"/>
                  <a:pt x="269713" y="842618"/>
                  <a:pt x="290945" y="852054"/>
                </a:cubicBezTo>
                <a:cubicBezTo>
                  <a:pt x="310112" y="860572"/>
                  <a:pt x="344811" y="868118"/>
                  <a:pt x="363682" y="872836"/>
                </a:cubicBezTo>
                <a:cubicBezTo>
                  <a:pt x="377536" y="879763"/>
                  <a:pt x="390742" y="888179"/>
                  <a:pt x="405245" y="893618"/>
                </a:cubicBezTo>
                <a:cubicBezTo>
                  <a:pt x="422015" y="899907"/>
                  <a:pt x="484657" y="911579"/>
                  <a:pt x="498764" y="914400"/>
                </a:cubicBezTo>
                <a:lnTo>
                  <a:pt x="1059873" y="904009"/>
                </a:lnTo>
                <a:cubicBezTo>
                  <a:pt x="1082417" y="903232"/>
                  <a:pt x="1110625" y="888723"/>
                  <a:pt x="1132609" y="883227"/>
                </a:cubicBezTo>
                <a:cubicBezTo>
                  <a:pt x="1149743" y="878944"/>
                  <a:pt x="1167323" y="876667"/>
                  <a:pt x="1184564" y="872836"/>
                </a:cubicBezTo>
                <a:cubicBezTo>
                  <a:pt x="1198505" y="869738"/>
                  <a:pt x="1212273" y="865909"/>
                  <a:pt x="1226127" y="862445"/>
                </a:cubicBezTo>
                <a:cubicBezTo>
                  <a:pt x="1290901" y="819264"/>
                  <a:pt x="1221729" y="858665"/>
                  <a:pt x="1340427" y="831273"/>
                </a:cubicBezTo>
                <a:cubicBezTo>
                  <a:pt x="1358602" y="827079"/>
                  <a:pt x="1374687" y="816389"/>
                  <a:pt x="1392382" y="810491"/>
                </a:cubicBezTo>
                <a:cubicBezTo>
                  <a:pt x="1414395" y="803153"/>
                  <a:pt x="1465309" y="793827"/>
                  <a:pt x="1485900" y="789709"/>
                </a:cubicBezTo>
                <a:cubicBezTo>
                  <a:pt x="1506682" y="768927"/>
                  <a:pt x="1535102" y="753651"/>
                  <a:pt x="1548245" y="727364"/>
                </a:cubicBezTo>
                <a:cubicBezTo>
                  <a:pt x="1562100" y="699655"/>
                  <a:pt x="1580012" y="673626"/>
                  <a:pt x="1589809" y="644236"/>
                </a:cubicBezTo>
                <a:cubicBezTo>
                  <a:pt x="1604149" y="601216"/>
                  <a:pt x="1594125" y="622177"/>
                  <a:pt x="1620982" y="581891"/>
                </a:cubicBezTo>
                <a:cubicBezTo>
                  <a:pt x="1624446" y="557645"/>
                  <a:pt x="1627347" y="533313"/>
                  <a:pt x="1631373" y="509154"/>
                </a:cubicBezTo>
                <a:cubicBezTo>
                  <a:pt x="1634276" y="491733"/>
                  <a:pt x="1641764" y="474861"/>
                  <a:pt x="1641764" y="457200"/>
                </a:cubicBezTo>
                <a:cubicBezTo>
                  <a:pt x="1641764" y="374001"/>
                  <a:pt x="1644024" y="290050"/>
                  <a:pt x="1631373" y="207818"/>
                </a:cubicBezTo>
                <a:cubicBezTo>
                  <a:pt x="1629474" y="195475"/>
                  <a:pt x="1610362" y="194295"/>
                  <a:pt x="1600200" y="187036"/>
                </a:cubicBezTo>
                <a:cubicBezTo>
                  <a:pt x="1594885" y="183240"/>
                  <a:pt x="1539702" y="140327"/>
                  <a:pt x="1527464" y="135082"/>
                </a:cubicBezTo>
                <a:cubicBezTo>
                  <a:pt x="1514338" y="129456"/>
                  <a:pt x="1499875" y="127633"/>
                  <a:pt x="1485900" y="124691"/>
                </a:cubicBezTo>
                <a:cubicBezTo>
                  <a:pt x="1434053" y="113776"/>
                  <a:pt x="1380300" y="110273"/>
                  <a:pt x="1330036" y="93518"/>
                </a:cubicBezTo>
                <a:cubicBezTo>
                  <a:pt x="1319645" y="90054"/>
                  <a:pt x="1308660" y="88025"/>
                  <a:pt x="1298864" y="83127"/>
                </a:cubicBezTo>
                <a:cubicBezTo>
                  <a:pt x="1258608" y="62999"/>
                  <a:pt x="1269672" y="50553"/>
                  <a:pt x="1215736" y="41564"/>
                </a:cubicBezTo>
                <a:cubicBezTo>
                  <a:pt x="788385" y="-29661"/>
                  <a:pt x="1065691" y="37823"/>
                  <a:pt x="914400" y="0"/>
                </a:cubicBezTo>
                <a:cubicBezTo>
                  <a:pt x="838200" y="3464"/>
                  <a:pt x="761836" y="4308"/>
                  <a:pt x="685800" y="10391"/>
                </a:cubicBezTo>
                <a:cubicBezTo>
                  <a:pt x="627897" y="15023"/>
                  <a:pt x="677671" y="22737"/>
                  <a:pt x="633845" y="51954"/>
                </a:cubicBezTo>
                <a:cubicBezTo>
                  <a:pt x="621963" y="59875"/>
                  <a:pt x="606136" y="58881"/>
                  <a:pt x="592282" y="62345"/>
                </a:cubicBezTo>
                <a:cubicBezTo>
                  <a:pt x="557033" y="85844"/>
                  <a:pt x="569940" y="74296"/>
                  <a:pt x="550718" y="93518"/>
                </a:cubicBezTo>
              </a:path>
            </a:pathLst>
          </a:custGeom>
          <a:solidFill>
            <a:srgbClr val="FFC000"/>
          </a:solidFill>
          <a:ln w="12700" algn="ctr">
            <a:solidFill>
              <a:schemeClr val="accent2"/>
            </a:solidFill>
            <a:round/>
            <a:headEnd/>
            <a:tailEnd/>
          </a:ln>
        </p:spPr>
        <p:txBody>
          <a:bodyPr bIns="0">
            <a:spAutoFit/>
          </a:bodyPr>
          <a:lstStyle/>
          <a:p>
            <a:endParaRPr lang="en-GB"/>
          </a:p>
        </p:txBody>
      </p:sp>
      <p:sp>
        <p:nvSpPr>
          <p:cNvPr id="24581" name="TextBox 3"/>
          <p:cNvSpPr txBox="1">
            <a:spLocks noChangeArrowheads="1"/>
          </p:cNvSpPr>
          <p:nvPr/>
        </p:nvSpPr>
        <p:spPr bwMode="auto">
          <a:xfrm>
            <a:off x="1254125" y="3327400"/>
            <a:ext cx="1057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2000">
                <a:latin typeface="Kristen ITC" panose="03050502040202030202" pitchFamily="66" charset="0"/>
              </a:rPr>
              <a:t>Animal</a:t>
            </a:r>
          </a:p>
        </p:txBody>
      </p:sp>
      <p:sp>
        <p:nvSpPr>
          <p:cNvPr id="24582" name="Freeform 6"/>
          <p:cNvSpPr>
            <a:spLocks/>
          </p:cNvSpPr>
          <p:nvPr/>
        </p:nvSpPr>
        <p:spPr bwMode="auto">
          <a:xfrm>
            <a:off x="2557463" y="3600450"/>
            <a:ext cx="917575" cy="511175"/>
          </a:xfrm>
          <a:custGeom>
            <a:avLst/>
            <a:gdLst>
              <a:gd name="T0" fmla="*/ 5633 w 1641920"/>
              <a:gd name="T1" fmla="*/ 1188 h 914400"/>
              <a:gd name="T2" fmla="*/ 3656 w 1641920"/>
              <a:gd name="T3" fmla="*/ 1486 h 914400"/>
              <a:gd name="T4" fmla="*/ 1976 w 1641920"/>
              <a:gd name="T5" fmla="*/ 1684 h 914400"/>
              <a:gd name="T6" fmla="*/ 1285 w 1641920"/>
              <a:gd name="T7" fmla="*/ 1882 h 914400"/>
              <a:gd name="T8" fmla="*/ 988 w 1641920"/>
              <a:gd name="T9" fmla="*/ 2179 h 914400"/>
              <a:gd name="T10" fmla="*/ 593 w 1641920"/>
              <a:gd name="T11" fmla="*/ 2476 h 914400"/>
              <a:gd name="T12" fmla="*/ 198 w 1641920"/>
              <a:gd name="T13" fmla="*/ 3070 h 914400"/>
              <a:gd name="T14" fmla="*/ 0 w 1641920"/>
              <a:gd name="T15" fmla="*/ 3368 h 914400"/>
              <a:gd name="T16" fmla="*/ 99 w 1641920"/>
              <a:gd name="T17" fmla="*/ 5844 h 914400"/>
              <a:gd name="T18" fmla="*/ 790 w 1641920"/>
              <a:gd name="T19" fmla="*/ 6933 h 914400"/>
              <a:gd name="T20" fmla="*/ 1087 w 1641920"/>
              <a:gd name="T21" fmla="*/ 7131 h 914400"/>
              <a:gd name="T22" fmla="*/ 1482 w 1641920"/>
              <a:gd name="T23" fmla="*/ 7527 h 914400"/>
              <a:gd name="T24" fmla="*/ 2174 w 1641920"/>
              <a:gd name="T25" fmla="*/ 7825 h 914400"/>
              <a:gd name="T26" fmla="*/ 2767 w 1641920"/>
              <a:gd name="T27" fmla="*/ 8122 h 914400"/>
              <a:gd name="T28" fmla="*/ 3459 w 1641920"/>
              <a:gd name="T29" fmla="*/ 8319 h 914400"/>
              <a:gd name="T30" fmla="*/ 3854 w 1641920"/>
              <a:gd name="T31" fmla="*/ 8518 h 914400"/>
              <a:gd name="T32" fmla="*/ 4743 w 1641920"/>
              <a:gd name="T33" fmla="*/ 8716 h 914400"/>
              <a:gd name="T34" fmla="*/ 10079 w 1641920"/>
              <a:gd name="T35" fmla="*/ 8617 h 914400"/>
              <a:gd name="T36" fmla="*/ 10771 w 1641920"/>
              <a:gd name="T37" fmla="*/ 8419 h 914400"/>
              <a:gd name="T38" fmla="*/ 11265 w 1641920"/>
              <a:gd name="T39" fmla="*/ 8319 h 914400"/>
              <a:gd name="T40" fmla="*/ 11660 w 1641920"/>
              <a:gd name="T41" fmla="*/ 8221 h 914400"/>
              <a:gd name="T42" fmla="*/ 12747 w 1641920"/>
              <a:gd name="T43" fmla="*/ 7924 h 914400"/>
              <a:gd name="T44" fmla="*/ 13241 w 1641920"/>
              <a:gd name="T45" fmla="*/ 7726 h 914400"/>
              <a:gd name="T46" fmla="*/ 14130 w 1641920"/>
              <a:gd name="T47" fmla="*/ 7527 h 914400"/>
              <a:gd name="T48" fmla="*/ 14724 w 1641920"/>
              <a:gd name="T49" fmla="*/ 6933 h 914400"/>
              <a:gd name="T50" fmla="*/ 15119 w 1641920"/>
              <a:gd name="T51" fmla="*/ 6141 h 914400"/>
              <a:gd name="T52" fmla="*/ 15415 w 1641920"/>
              <a:gd name="T53" fmla="*/ 5547 h 914400"/>
              <a:gd name="T54" fmla="*/ 15514 w 1641920"/>
              <a:gd name="T55" fmla="*/ 4853 h 914400"/>
              <a:gd name="T56" fmla="*/ 15613 w 1641920"/>
              <a:gd name="T57" fmla="*/ 4358 h 914400"/>
              <a:gd name="T58" fmla="*/ 15514 w 1641920"/>
              <a:gd name="T59" fmla="*/ 1981 h 914400"/>
              <a:gd name="T60" fmla="*/ 15218 w 1641920"/>
              <a:gd name="T61" fmla="*/ 1783 h 914400"/>
              <a:gd name="T62" fmla="*/ 14525 w 1641920"/>
              <a:gd name="T63" fmla="*/ 1287 h 914400"/>
              <a:gd name="T64" fmla="*/ 14130 w 1641920"/>
              <a:gd name="T65" fmla="*/ 1188 h 914400"/>
              <a:gd name="T66" fmla="*/ 12648 w 1641920"/>
              <a:gd name="T67" fmla="*/ 891 h 914400"/>
              <a:gd name="T68" fmla="*/ 12352 w 1641920"/>
              <a:gd name="T69" fmla="*/ 792 h 914400"/>
              <a:gd name="T70" fmla="*/ 11561 w 1641920"/>
              <a:gd name="T71" fmla="*/ 396 h 914400"/>
              <a:gd name="T72" fmla="*/ 8696 w 1641920"/>
              <a:gd name="T73" fmla="*/ 0 h 914400"/>
              <a:gd name="T74" fmla="*/ 6522 w 1641920"/>
              <a:gd name="T75" fmla="*/ 99 h 914400"/>
              <a:gd name="T76" fmla="*/ 6028 w 1641920"/>
              <a:gd name="T77" fmla="*/ 495 h 914400"/>
              <a:gd name="T78" fmla="*/ 5633 w 1641920"/>
              <a:gd name="T79" fmla="*/ 594 h 914400"/>
              <a:gd name="T80" fmla="*/ 5237 w 1641920"/>
              <a:gd name="T81" fmla="*/ 891 h 9144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641920"/>
              <a:gd name="T124" fmla="*/ 0 h 914400"/>
              <a:gd name="T125" fmla="*/ 1641920 w 1641920"/>
              <a:gd name="T126" fmla="*/ 914400 h 914400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641920" h="914400">
                <a:moveTo>
                  <a:pt x="592282" y="124691"/>
                </a:moveTo>
                <a:cubicBezTo>
                  <a:pt x="512295" y="138022"/>
                  <a:pt x="479474" y="143989"/>
                  <a:pt x="384464" y="155864"/>
                </a:cubicBezTo>
                <a:cubicBezTo>
                  <a:pt x="270214" y="170144"/>
                  <a:pt x="329090" y="163170"/>
                  <a:pt x="207818" y="176645"/>
                </a:cubicBezTo>
                <a:cubicBezTo>
                  <a:pt x="202275" y="178031"/>
                  <a:pt x="144027" y="191464"/>
                  <a:pt x="135082" y="197427"/>
                </a:cubicBezTo>
                <a:cubicBezTo>
                  <a:pt x="122855" y="205578"/>
                  <a:pt x="115066" y="219037"/>
                  <a:pt x="103909" y="228600"/>
                </a:cubicBezTo>
                <a:cubicBezTo>
                  <a:pt x="90760" y="239871"/>
                  <a:pt x="76200" y="249382"/>
                  <a:pt x="62345" y="259773"/>
                </a:cubicBezTo>
                <a:lnTo>
                  <a:pt x="20782" y="322118"/>
                </a:lnTo>
                <a:lnTo>
                  <a:pt x="0" y="353291"/>
                </a:lnTo>
                <a:cubicBezTo>
                  <a:pt x="3464" y="439882"/>
                  <a:pt x="1768" y="526834"/>
                  <a:pt x="10391" y="613064"/>
                </a:cubicBezTo>
                <a:cubicBezTo>
                  <a:pt x="14550" y="654653"/>
                  <a:pt x="57913" y="702150"/>
                  <a:pt x="83127" y="727364"/>
                </a:cubicBezTo>
                <a:cubicBezTo>
                  <a:pt x="91958" y="736195"/>
                  <a:pt x="104818" y="740018"/>
                  <a:pt x="114300" y="748145"/>
                </a:cubicBezTo>
                <a:cubicBezTo>
                  <a:pt x="129177" y="760896"/>
                  <a:pt x="140189" y="777953"/>
                  <a:pt x="155864" y="789709"/>
                </a:cubicBezTo>
                <a:cubicBezTo>
                  <a:pt x="188790" y="814404"/>
                  <a:pt x="195767" y="806290"/>
                  <a:pt x="228600" y="820882"/>
                </a:cubicBezTo>
                <a:cubicBezTo>
                  <a:pt x="249832" y="830318"/>
                  <a:pt x="269713" y="842618"/>
                  <a:pt x="290945" y="852054"/>
                </a:cubicBezTo>
                <a:cubicBezTo>
                  <a:pt x="310112" y="860572"/>
                  <a:pt x="344811" y="868118"/>
                  <a:pt x="363682" y="872836"/>
                </a:cubicBezTo>
                <a:cubicBezTo>
                  <a:pt x="377536" y="879763"/>
                  <a:pt x="390742" y="888179"/>
                  <a:pt x="405245" y="893618"/>
                </a:cubicBezTo>
                <a:cubicBezTo>
                  <a:pt x="422015" y="899907"/>
                  <a:pt x="484657" y="911579"/>
                  <a:pt x="498764" y="914400"/>
                </a:cubicBezTo>
                <a:lnTo>
                  <a:pt x="1059873" y="904009"/>
                </a:lnTo>
                <a:cubicBezTo>
                  <a:pt x="1082417" y="903232"/>
                  <a:pt x="1110625" y="888723"/>
                  <a:pt x="1132609" y="883227"/>
                </a:cubicBezTo>
                <a:cubicBezTo>
                  <a:pt x="1149743" y="878944"/>
                  <a:pt x="1167323" y="876667"/>
                  <a:pt x="1184564" y="872836"/>
                </a:cubicBezTo>
                <a:cubicBezTo>
                  <a:pt x="1198505" y="869738"/>
                  <a:pt x="1212273" y="865909"/>
                  <a:pt x="1226127" y="862445"/>
                </a:cubicBezTo>
                <a:cubicBezTo>
                  <a:pt x="1290901" y="819264"/>
                  <a:pt x="1221729" y="858665"/>
                  <a:pt x="1340427" y="831273"/>
                </a:cubicBezTo>
                <a:cubicBezTo>
                  <a:pt x="1358602" y="827079"/>
                  <a:pt x="1374687" y="816389"/>
                  <a:pt x="1392382" y="810491"/>
                </a:cubicBezTo>
                <a:cubicBezTo>
                  <a:pt x="1414395" y="803153"/>
                  <a:pt x="1465309" y="793827"/>
                  <a:pt x="1485900" y="789709"/>
                </a:cubicBezTo>
                <a:cubicBezTo>
                  <a:pt x="1506682" y="768927"/>
                  <a:pt x="1535102" y="753651"/>
                  <a:pt x="1548245" y="727364"/>
                </a:cubicBezTo>
                <a:cubicBezTo>
                  <a:pt x="1562100" y="699655"/>
                  <a:pt x="1580012" y="673626"/>
                  <a:pt x="1589809" y="644236"/>
                </a:cubicBezTo>
                <a:cubicBezTo>
                  <a:pt x="1604149" y="601216"/>
                  <a:pt x="1594125" y="622177"/>
                  <a:pt x="1620982" y="581891"/>
                </a:cubicBezTo>
                <a:cubicBezTo>
                  <a:pt x="1624446" y="557645"/>
                  <a:pt x="1627347" y="533313"/>
                  <a:pt x="1631373" y="509154"/>
                </a:cubicBezTo>
                <a:cubicBezTo>
                  <a:pt x="1634276" y="491733"/>
                  <a:pt x="1641764" y="474861"/>
                  <a:pt x="1641764" y="457200"/>
                </a:cubicBezTo>
                <a:cubicBezTo>
                  <a:pt x="1641764" y="374001"/>
                  <a:pt x="1644024" y="290050"/>
                  <a:pt x="1631373" y="207818"/>
                </a:cubicBezTo>
                <a:cubicBezTo>
                  <a:pt x="1629474" y="195475"/>
                  <a:pt x="1610362" y="194295"/>
                  <a:pt x="1600200" y="187036"/>
                </a:cubicBezTo>
                <a:cubicBezTo>
                  <a:pt x="1594885" y="183240"/>
                  <a:pt x="1539702" y="140327"/>
                  <a:pt x="1527464" y="135082"/>
                </a:cubicBezTo>
                <a:cubicBezTo>
                  <a:pt x="1514338" y="129456"/>
                  <a:pt x="1499875" y="127633"/>
                  <a:pt x="1485900" y="124691"/>
                </a:cubicBezTo>
                <a:cubicBezTo>
                  <a:pt x="1434053" y="113776"/>
                  <a:pt x="1380300" y="110273"/>
                  <a:pt x="1330036" y="93518"/>
                </a:cubicBezTo>
                <a:cubicBezTo>
                  <a:pt x="1319645" y="90054"/>
                  <a:pt x="1308660" y="88025"/>
                  <a:pt x="1298864" y="83127"/>
                </a:cubicBezTo>
                <a:cubicBezTo>
                  <a:pt x="1258608" y="62999"/>
                  <a:pt x="1269672" y="50553"/>
                  <a:pt x="1215736" y="41564"/>
                </a:cubicBezTo>
                <a:cubicBezTo>
                  <a:pt x="788385" y="-29661"/>
                  <a:pt x="1065691" y="37823"/>
                  <a:pt x="914400" y="0"/>
                </a:cubicBezTo>
                <a:cubicBezTo>
                  <a:pt x="838200" y="3464"/>
                  <a:pt x="761836" y="4308"/>
                  <a:pt x="685800" y="10391"/>
                </a:cubicBezTo>
                <a:cubicBezTo>
                  <a:pt x="627897" y="15023"/>
                  <a:pt x="677671" y="22737"/>
                  <a:pt x="633845" y="51954"/>
                </a:cubicBezTo>
                <a:cubicBezTo>
                  <a:pt x="621963" y="59875"/>
                  <a:pt x="606136" y="58881"/>
                  <a:pt x="592282" y="62345"/>
                </a:cubicBezTo>
                <a:cubicBezTo>
                  <a:pt x="557033" y="85844"/>
                  <a:pt x="569940" y="74296"/>
                  <a:pt x="550718" y="93518"/>
                </a:cubicBezTo>
              </a:path>
            </a:pathLst>
          </a:custGeom>
          <a:solidFill>
            <a:srgbClr val="FFC000"/>
          </a:solidFill>
          <a:ln w="12700" algn="ctr">
            <a:solidFill>
              <a:schemeClr val="accent2"/>
            </a:solidFill>
            <a:round/>
            <a:headEnd/>
            <a:tailEnd/>
          </a:ln>
        </p:spPr>
        <p:txBody>
          <a:bodyPr bIns="0">
            <a:spAutoFit/>
          </a:bodyPr>
          <a:lstStyle/>
          <a:p>
            <a:endParaRPr lang="en-GB"/>
          </a:p>
        </p:txBody>
      </p:sp>
      <p:sp>
        <p:nvSpPr>
          <p:cNvPr id="24583" name="Freeform 4"/>
          <p:cNvSpPr>
            <a:spLocks/>
          </p:cNvSpPr>
          <p:nvPr/>
        </p:nvSpPr>
        <p:spPr bwMode="auto">
          <a:xfrm>
            <a:off x="2763838" y="4308475"/>
            <a:ext cx="800100" cy="488950"/>
          </a:xfrm>
          <a:custGeom>
            <a:avLst/>
            <a:gdLst>
              <a:gd name="T0" fmla="*/ 270163 w 800100"/>
              <a:gd name="T1" fmla="*/ 20957 h 488373"/>
              <a:gd name="T2" fmla="*/ 41563 w 800100"/>
              <a:gd name="T3" fmla="*/ 31432 h 488373"/>
              <a:gd name="T4" fmla="*/ 10391 w 800100"/>
              <a:gd name="T5" fmla="*/ 41906 h 488373"/>
              <a:gd name="T6" fmla="*/ 0 w 800100"/>
              <a:gd name="T7" fmla="*/ 73339 h 488373"/>
              <a:gd name="T8" fmla="*/ 10391 w 800100"/>
              <a:gd name="T9" fmla="*/ 251452 h 488373"/>
              <a:gd name="T10" fmla="*/ 51954 w 800100"/>
              <a:gd name="T11" fmla="*/ 324791 h 488373"/>
              <a:gd name="T12" fmla="*/ 72736 w 800100"/>
              <a:gd name="T13" fmla="*/ 356222 h 488373"/>
              <a:gd name="T14" fmla="*/ 145473 w 800100"/>
              <a:gd name="T15" fmla="*/ 398132 h 488373"/>
              <a:gd name="T16" fmla="*/ 176645 w 800100"/>
              <a:gd name="T17" fmla="*/ 419086 h 488373"/>
              <a:gd name="T18" fmla="*/ 218209 w 800100"/>
              <a:gd name="T19" fmla="*/ 450518 h 488373"/>
              <a:gd name="T20" fmla="*/ 342900 w 800100"/>
              <a:gd name="T21" fmla="*/ 471471 h 488373"/>
              <a:gd name="T22" fmla="*/ 457200 w 800100"/>
              <a:gd name="T23" fmla="*/ 492426 h 488373"/>
              <a:gd name="T24" fmla="*/ 675409 w 800100"/>
              <a:gd name="T25" fmla="*/ 481949 h 488373"/>
              <a:gd name="T26" fmla="*/ 706582 w 800100"/>
              <a:gd name="T27" fmla="*/ 471471 h 488373"/>
              <a:gd name="T28" fmla="*/ 737754 w 800100"/>
              <a:gd name="T29" fmla="*/ 440040 h 488373"/>
              <a:gd name="T30" fmla="*/ 748145 w 800100"/>
              <a:gd name="T31" fmla="*/ 398132 h 488373"/>
              <a:gd name="T32" fmla="*/ 779318 w 800100"/>
              <a:gd name="T33" fmla="*/ 377179 h 488373"/>
              <a:gd name="T34" fmla="*/ 800100 w 800100"/>
              <a:gd name="T35" fmla="*/ 293360 h 488373"/>
              <a:gd name="T36" fmla="*/ 789709 w 800100"/>
              <a:gd name="T37" fmla="*/ 136204 h 488373"/>
              <a:gd name="T38" fmla="*/ 768927 w 800100"/>
              <a:gd name="T39" fmla="*/ 104771 h 488373"/>
              <a:gd name="T40" fmla="*/ 706582 w 800100"/>
              <a:gd name="T41" fmla="*/ 52386 h 488373"/>
              <a:gd name="T42" fmla="*/ 654627 w 800100"/>
              <a:gd name="T43" fmla="*/ 41906 h 488373"/>
              <a:gd name="T44" fmla="*/ 571500 w 800100"/>
              <a:gd name="T45" fmla="*/ 20957 h 488373"/>
              <a:gd name="T46" fmla="*/ 218209 w 800100"/>
              <a:gd name="T47" fmla="*/ 0 h 48837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800100"/>
              <a:gd name="T73" fmla="*/ 0 h 488373"/>
              <a:gd name="T74" fmla="*/ 800100 w 800100"/>
              <a:gd name="T75" fmla="*/ 488373 h 488373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800100" h="488373">
                <a:moveTo>
                  <a:pt x="270163" y="20782"/>
                </a:moveTo>
                <a:cubicBezTo>
                  <a:pt x="193963" y="24246"/>
                  <a:pt x="117599" y="25090"/>
                  <a:pt x="41563" y="31173"/>
                </a:cubicBezTo>
                <a:cubicBezTo>
                  <a:pt x="30645" y="32046"/>
                  <a:pt x="18136" y="33818"/>
                  <a:pt x="10391" y="41563"/>
                </a:cubicBezTo>
                <a:cubicBezTo>
                  <a:pt x="2646" y="49308"/>
                  <a:pt x="3464" y="62345"/>
                  <a:pt x="0" y="72736"/>
                </a:cubicBezTo>
                <a:cubicBezTo>
                  <a:pt x="3464" y="131618"/>
                  <a:pt x="4522" y="190691"/>
                  <a:pt x="10391" y="249382"/>
                </a:cubicBezTo>
                <a:cubicBezTo>
                  <a:pt x="13528" y="280751"/>
                  <a:pt x="34340" y="297458"/>
                  <a:pt x="51954" y="322118"/>
                </a:cubicBezTo>
                <a:cubicBezTo>
                  <a:pt x="59213" y="332280"/>
                  <a:pt x="63905" y="344460"/>
                  <a:pt x="72736" y="353291"/>
                </a:cubicBezTo>
                <a:cubicBezTo>
                  <a:pt x="89616" y="370171"/>
                  <a:pt x="126453" y="383986"/>
                  <a:pt x="145473" y="394854"/>
                </a:cubicBezTo>
                <a:cubicBezTo>
                  <a:pt x="156316" y="401050"/>
                  <a:pt x="166483" y="408377"/>
                  <a:pt x="176645" y="415636"/>
                </a:cubicBezTo>
                <a:cubicBezTo>
                  <a:pt x="190737" y="425702"/>
                  <a:pt x="202383" y="439775"/>
                  <a:pt x="218209" y="446809"/>
                </a:cubicBezTo>
                <a:cubicBezTo>
                  <a:pt x="232736" y="453265"/>
                  <a:pt x="337888" y="466820"/>
                  <a:pt x="342900" y="467591"/>
                </a:cubicBezTo>
                <a:cubicBezTo>
                  <a:pt x="400506" y="476453"/>
                  <a:pt x="403163" y="477566"/>
                  <a:pt x="457200" y="488373"/>
                </a:cubicBezTo>
                <a:cubicBezTo>
                  <a:pt x="529936" y="484909"/>
                  <a:pt x="602842" y="484029"/>
                  <a:pt x="675409" y="477982"/>
                </a:cubicBezTo>
                <a:cubicBezTo>
                  <a:pt x="686324" y="477072"/>
                  <a:pt x="697469" y="473667"/>
                  <a:pt x="706582" y="467591"/>
                </a:cubicBezTo>
                <a:cubicBezTo>
                  <a:pt x="718809" y="459440"/>
                  <a:pt x="727363" y="446809"/>
                  <a:pt x="737754" y="436418"/>
                </a:cubicBezTo>
                <a:cubicBezTo>
                  <a:pt x="741218" y="422563"/>
                  <a:pt x="740223" y="406737"/>
                  <a:pt x="748145" y="394854"/>
                </a:cubicBezTo>
                <a:cubicBezTo>
                  <a:pt x="755072" y="384463"/>
                  <a:pt x="773733" y="385243"/>
                  <a:pt x="779318" y="374073"/>
                </a:cubicBezTo>
                <a:cubicBezTo>
                  <a:pt x="792091" y="348526"/>
                  <a:pt x="800100" y="290945"/>
                  <a:pt x="800100" y="290945"/>
                </a:cubicBezTo>
                <a:cubicBezTo>
                  <a:pt x="796636" y="238991"/>
                  <a:pt x="798269" y="186443"/>
                  <a:pt x="789709" y="135082"/>
                </a:cubicBezTo>
                <a:cubicBezTo>
                  <a:pt x="787656" y="122763"/>
                  <a:pt x="776922" y="113503"/>
                  <a:pt x="768927" y="103909"/>
                </a:cubicBezTo>
                <a:cubicBezTo>
                  <a:pt x="756677" y="89209"/>
                  <a:pt x="726395" y="59384"/>
                  <a:pt x="706582" y="51954"/>
                </a:cubicBezTo>
                <a:cubicBezTo>
                  <a:pt x="690045" y="45753"/>
                  <a:pt x="671836" y="45534"/>
                  <a:pt x="654627" y="41563"/>
                </a:cubicBezTo>
                <a:cubicBezTo>
                  <a:pt x="626797" y="35141"/>
                  <a:pt x="600048" y="21674"/>
                  <a:pt x="571500" y="20782"/>
                </a:cubicBezTo>
                <a:cubicBezTo>
                  <a:pt x="231250" y="10149"/>
                  <a:pt x="338174" y="59983"/>
                  <a:pt x="218209" y="0"/>
                </a:cubicBezTo>
              </a:path>
            </a:pathLst>
          </a:custGeom>
          <a:solidFill>
            <a:srgbClr val="FFC000"/>
          </a:solidFill>
          <a:ln w="12700" algn="ctr">
            <a:solidFill>
              <a:schemeClr val="accent2"/>
            </a:solidFill>
            <a:round/>
            <a:headEnd/>
            <a:tailEnd/>
          </a:ln>
        </p:spPr>
        <p:txBody>
          <a:bodyPr wrap="none" bIns="0">
            <a:spAutoFit/>
          </a:bodyPr>
          <a:lstStyle/>
          <a:p>
            <a:endParaRPr lang="en-GB"/>
          </a:p>
        </p:txBody>
      </p:sp>
      <p:sp>
        <p:nvSpPr>
          <p:cNvPr id="24584" name="TextBox 9"/>
          <p:cNvSpPr txBox="1">
            <a:spLocks noChangeArrowheads="1"/>
          </p:cNvSpPr>
          <p:nvPr/>
        </p:nvSpPr>
        <p:spPr bwMode="auto">
          <a:xfrm>
            <a:off x="2697163" y="3700463"/>
            <a:ext cx="614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800">
                <a:latin typeface="Kristen ITC" panose="03050502040202030202" pitchFamily="66" charset="0"/>
              </a:rPr>
              <a:t>Cat</a:t>
            </a:r>
          </a:p>
        </p:txBody>
      </p:sp>
      <p:sp>
        <p:nvSpPr>
          <p:cNvPr id="24585" name="TextBox 10"/>
          <p:cNvSpPr txBox="1">
            <a:spLocks noChangeArrowheads="1"/>
          </p:cNvSpPr>
          <p:nvPr/>
        </p:nvSpPr>
        <p:spPr bwMode="auto">
          <a:xfrm>
            <a:off x="2840038" y="4368800"/>
            <a:ext cx="655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800">
                <a:latin typeface="Kristen ITC" panose="03050502040202030202" pitchFamily="66" charset="0"/>
              </a:rPr>
              <a:t>Dog</a:t>
            </a:r>
          </a:p>
        </p:txBody>
      </p:sp>
      <p:sp>
        <p:nvSpPr>
          <p:cNvPr id="24586" name="Freeform 11"/>
          <p:cNvSpPr>
            <a:spLocks/>
          </p:cNvSpPr>
          <p:nvPr/>
        </p:nvSpPr>
        <p:spPr bwMode="auto">
          <a:xfrm>
            <a:off x="3779838" y="3906838"/>
            <a:ext cx="811212" cy="450850"/>
          </a:xfrm>
          <a:custGeom>
            <a:avLst/>
            <a:gdLst>
              <a:gd name="T0" fmla="*/ 2102 w 1641920"/>
              <a:gd name="T1" fmla="*/ 436 h 914400"/>
              <a:gd name="T2" fmla="*/ 1365 w 1641920"/>
              <a:gd name="T3" fmla="*/ 545 h 914400"/>
              <a:gd name="T4" fmla="*/ 738 w 1641920"/>
              <a:gd name="T5" fmla="*/ 618 h 914400"/>
              <a:gd name="T6" fmla="*/ 479 w 1641920"/>
              <a:gd name="T7" fmla="*/ 691 h 914400"/>
              <a:gd name="T8" fmla="*/ 369 w 1641920"/>
              <a:gd name="T9" fmla="*/ 800 h 914400"/>
              <a:gd name="T10" fmla="*/ 221 w 1641920"/>
              <a:gd name="T11" fmla="*/ 909 h 914400"/>
              <a:gd name="T12" fmla="*/ 74 w 1641920"/>
              <a:gd name="T13" fmla="*/ 1127 h 914400"/>
              <a:gd name="T14" fmla="*/ 0 w 1641920"/>
              <a:gd name="T15" fmla="*/ 1236 h 914400"/>
              <a:gd name="T16" fmla="*/ 37 w 1641920"/>
              <a:gd name="T17" fmla="*/ 2145 h 914400"/>
              <a:gd name="T18" fmla="*/ 295 w 1641920"/>
              <a:gd name="T19" fmla="*/ 2545 h 914400"/>
              <a:gd name="T20" fmla="*/ 406 w 1641920"/>
              <a:gd name="T21" fmla="*/ 2618 h 914400"/>
              <a:gd name="T22" fmla="*/ 553 w 1641920"/>
              <a:gd name="T23" fmla="*/ 2764 h 914400"/>
              <a:gd name="T24" fmla="*/ 812 w 1641920"/>
              <a:gd name="T25" fmla="*/ 2873 h 914400"/>
              <a:gd name="T26" fmla="*/ 1033 w 1641920"/>
              <a:gd name="T27" fmla="*/ 2982 h 914400"/>
              <a:gd name="T28" fmla="*/ 1291 w 1641920"/>
              <a:gd name="T29" fmla="*/ 3054 h 914400"/>
              <a:gd name="T30" fmla="*/ 1439 w 1641920"/>
              <a:gd name="T31" fmla="*/ 3127 h 914400"/>
              <a:gd name="T32" fmla="*/ 1770 w 1641920"/>
              <a:gd name="T33" fmla="*/ 3200 h 914400"/>
              <a:gd name="T34" fmla="*/ 3762 w 1641920"/>
              <a:gd name="T35" fmla="*/ 3163 h 914400"/>
              <a:gd name="T36" fmla="*/ 4021 w 1641920"/>
              <a:gd name="T37" fmla="*/ 3090 h 914400"/>
              <a:gd name="T38" fmla="*/ 4205 w 1641920"/>
              <a:gd name="T39" fmla="*/ 3054 h 914400"/>
              <a:gd name="T40" fmla="*/ 4352 w 1641920"/>
              <a:gd name="T41" fmla="*/ 3018 h 914400"/>
              <a:gd name="T42" fmla="*/ 4758 w 1641920"/>
              <a:gd name="T43" fmla="*/ 2909 h 914400"/>
              <a:gd name="T44" fmla="*/ 4943 w 1641920"/>
              <a:gd name="T45" fmla="*/ 2836 h 914400"/>
              <a:gd name="T46" fmla="*/ 5275 w 1641920"/>
              <a:gd name="T47" fmla="*/ 2764 h 914400"/>
              <a:gd name="T48" fmla="*/ 5496 w 1641920"/>
              <a:gd name="T49" fmla="*/ 2545 h 914400"/>
              <a:gd name="T50" fmla="*/ 5643 w 1641920"/>
              <a:gd name="T51" fmla="*/ 2254 h 914400"/>
              <a:gd name="T52" fmla="*/ 5754 w 1641920"/>
              <a:gd name="T53" fmla="*/ 2036 h 914400"/>
              <a:gd name="T54" fmla="*/ 5791 w 1641920"/>
              <a:gd name="T55" fmla="*/ 1782 h 914400"/>
              <a:gd name="T56" fmla="*/ 5828 w 1641920"/>
              <a:gd name="T57" fmla="*/ 1600 h 914400"/>
              <a:gd name="T58" fmla="*/ 5791 w 1641920"/>
              <a:gd name="T59" fmla="*/ 727 h 914400"/>
              <a:gd name="T60" fmla="*/ 5680 w 1641920"/>
              <a:gd name="T61" fmla="*/ 655 h 914400"/>
              <a:gd name="T62" fmla="*/ 5422 w 1641920"/>
              <a:gd name="T63" fmla="*/ 473 h 914400"/>
              <a:gd name="T64" fmla="*/ 5275 w 1641920"/>
              <a:gd name="T65" fmla="*/ 436 h 914400"/>
              <a:gd name="T66" fmla="*/ 4721 w 1641920"/>
              <a:gd name="T67" fmla="*/ 327 h 914400"/>
              <a:gd name="T68" fmla="*/ 4611 w 1641920"/>
              <a:gd name="T69" fmla="*/ 291 h 914400"/>
              <a:gd name="T70" fmla="*/ 4316 w 1641920"/>
              <a:gd name="T71" fmla="*/ 145 h 914400"/>
              <a:gd name="T72" fmla="*/ 3246 w 1641920"/>
              <a:gd name="T73" fmla="*/ 0 h 914400"/>
              <a:gd name="T74" fmla="*/ 2434 w 1641920"/>
              <a:gd name="T75" fmla="*/ 36 h 914400"/>
              <a:gd name="T76" fmla="*/ 2250 w 1641920"/>
              <a:gd name="T77" fmla="*/ 182 h 914400"/>
              <a:gd name="T78" fmla="*/ 2102 w 1641920"/>
              <a:gd name="T79" fmla="*/ 218 h 914400"/>
              <a:gd name="T80" fmla="*/ 1955 w 1641920"/>
              <a:gd name="T81" fmla="*/ 327 h 9144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641920"/>
              <a:gd name="T124" fmla="*/ 0 h 914400"/>
              <a:gd name="T125" fmla="*/ 1641920 w 1641920"/>
              <a:gd name="T126" fmla="*/ 914400 h 914400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641920" h="914400">
                <a:moveTo>
                  <a:pt x="592282" y="124691"/>
                </a:moveTo>
                <a:cubicBezTo>
                  <a:pt x="512295" y="138022"/>
                  <a:pt x="479474" y="143989"/>
                  <a:pt x="384464" y="155864"/>
                </a:cubicBezTo>
                <a:cubicBezTo>
                  <a:pt x="270214" y="170144"/>
                  <a:pt x="329090" y="163170"/>
                  <a:pt x="207818" y="176645"/>
                </a:cubicBezTo>
                <a:cubicBezTo>
                  <a:pt x="202275" y="178031"/>
                  <a:pt x="144027" y="191464"/>
                  <a:pt x="135082" y="197427"/>
                </a:cubicBezTo>
                <a:cubicBezTo>
                  <a:pt x="122855" y="205578"/>
                  <a:pt x="115066" y="219037"/>
                  <a:pt x="103909" y="228600"/>
                </a:cubicBezTo>
                <a:cubicBezTo>
                  <a:pt x="90760" y="239871"/>
                  <a:pt x="76200" y="249382"/>
                  <a:pt x="62345" y="259773"/>
                </a:cubicBezTo>
                <a:lnTo>
                  <a:pt x="20782" y="322118"/>
                </a:lnTo>
                <a:lnTo>
                  <a:pt x="0" y="353291"/>
                </a:lnTo>
                <a:cubicBezTo>
                  <a:pt x="3464" y="439882"/>
                  <a:pt x="1768" y="526834"/>
                  <a:pt x="10391" y="613064"/>
                </a:cubicBezTo>
                <a:cubicBezTo>
                  <a:pt x="14550" y="654653"/>
                  <a:pt x="57913" y="702150"/>
                  <a:pt x="83127" y="727364"/>
                </a:cubicBezTo>
                <a:cubicBezTo>
                  <a:pt x="91958" y="736195"/>
                  <a:pt x="104818" y="740018"/>
                  <a:pt x="114300" y="748145"/>
                </a:cubicBezTo>
                <a:cubicBezTo>
                  <a:pt x="129177" y="760896"/>
                  <a:pt x="140189" y="777953"/>
                  <a:pt x="155864" y="789709"/>
                </a:cubicBezTo>
                <a:cubicBezTo>
                  <a:pt x="188790" y="814404"/>
                  <a:pt x="195767" y="806290"/>
                  <a:pt x="228600" y="820882"/>
                </a:cubicBezTo>
                <a:cubicBezTo>
                  <a:pt x="249832" y="830318"/>
                  <a:pt x="269713" y="842618"/>
                  <a:pt x="290945" y="852054"/>
                </a:cubicBezTo>
                <a:cubicBezTo>
                  <a:pt x="310112" y="860572"/>
                  <a:pt x="344811" y="868118"/>
                  <a:pt x="363682" y="872836"/>
                </a:cubicBezTo>
                <a:cubicBezTo>
                  <a:pt x="377536" y="879763"/>
                  <a:pt x="390742" y="888179"/>
                  <a:pt x="405245" y="893618"/>
                </a:cubicBezTo>
                <a:cubicBezTo>
                  <a:pt x="422015" y="899907"/>
                  <a:pt x="484657" y="911579"/>
                  <a:pt x="498764" y="914400"/>
                </a:cubicBezTo>
                <a:lnTo>
                  <a:pt x="1059873" y="904009"/>
                </a:lnTo>
                <a:cubicBezTo>
                  <a:pt x="1082417" y="903232"/>
                  <a:pt x="1110625" y="888723"/>
                  <a:pt x="1132609" y="883227"/>
                </a:cubicBezTo>
                <a:cubicBezTo>
                  <a:pt x="1149743" y="878944"/>
                  <a:pt x="1167323" y="876667"/>
                  <a:pt x="1184564" y="872836"/>
                </a:cubicBezTo>
                <a:cubicBezTo>
                  <a:pt x="1198505" y="869738"/>
                  <a:pt x="1212273" y="865909"/>
                  <a:pt x="1226127" y="862445"/>
                </a:cubicBezTo>
                <a:cubicBezTo>
                  <a:pt x="1290901" y="819264"/>
                  <a:pt x="1221729" y="858665"/>
                  <a:pt x="1340427" y="831273"/>
                </a:cubicBezTo>
                <a:cubicBezTo>
                  <a:pt x="1358602" y="827079"/>
                  <a:pt x="1374687" y="816389"/>
                  <a:pt x="1392382" y="810491"/>
                </a:cubicBezTo>
                <a:cubicBezTo>
                  <a:pt x="1414395" y="803153"/>
                  <a:pt x="1465309" y="793827"/>
                  <a:pt x="1485900" y="789709"/>
                </a:cubicBezTo>
                <a:cubicBezTo>
                  <a:pt x="1506682" y="768927"/>
                  <a:pt x="1535102" y="753651"/>
                  <a:pt x="1548245" y="727364"/>
                </a:cubicBezTo>
                <a:cubicBezTo>
                  <a:pt x="1562100" y="699655"/>
                  <a:pt x="1580012" y="673626"/>
                  <a:pt x="1589809" y="644236"/>
                </a:cubicBezTo>
                <a:cubicBezTo>
                  <a:pt x="1604149" y="601216"/>
                  <a:pt x="1594125" y="622177"/>
                  <a:pt x="1620982" y="581891"/>
                </a:cubicBezTo>
                <a:cubicBezTo>
                  <a:pt x="1624446" y="557645"/>
                  <a:pt x="1627347" y="533313"/>
                  <a:pt x="1631373" y="509154"/>
                </a:cubicBezTo>
                <a:cubicBezTo>
                  <a:pt x="1634276" y="491733"/>
                  <a:pt x="1641764" y="474861"/>
                  <a:pt x="1641764" y="457200"/>
                </a:cubicBezTo>
                <a:cubicBezTo>
                  <a:pt x="1641764" y="374001"/>
                  <a:pt x="1644024" y="290050"/>
                  <a:pt x="1631373" y="207818"/>
                </a:cubicBezTo>
                <a:cubicBezTo>
                  <a:pt x="1629474" y="195475"/>
                  <a:pt x="1610362" y="194295"/>
                  <a:pt x="1600200" y="187036"/>
                </a:cubicBezTo>
                <a:cubicBezTo>
                  <a:pt x="1594885" y="183240"/>
                  <a:pt x="1539702" y="140327"/>
                  <a:pt x="1527464" y="135082"/>
                </a:cubicBezTo>
                <a:cubicBezTo>
                  <a:pt x="1514338" y="129456"/>
                  <a:pt x="1499875" y="127633"/>
                  <a:pt x="1485900" y="124691"/>
                </a:cubicBezTo>
                <a:cubicBezTo>
                  <a:pt x="1434053" y="113776"/>
                  <a:pt x="1380300" y="110273"/>
                  <a:pt x="1330036" y="93518"/>
                </a:cubicBezTo>
                <a:cubicBezTo>
                  <a:pt x="1319645" y="90054"/>
                  <a:pt x="1308660" y="88025"/>
                  <a:pt x="1298864" y="83127"/>
                </a:cubicBezTo>
                <a:cubicBezTo>
                  <a:pt x="1258608" y="62999"/>
                  <a:pt x="1269672" y="50553"/>
                  <a:pt x="1215736" y="41564"/>
                </a:cubicBezTo>
                <a:cubicBezTo>
                  <a:pt x="788385" y="-29661"/>
                  <a:pt x="1065691" y="37823"/>
                  <a:pt x="914400" y="0"/>
                </a:cubicBezTo>
                <a:cubicBezTo>
                  <a:pt x="838200" y="3464"/>
                  <a:pt x="761836" y="4308"/>
                  <a:pt x="685800" y="10391"/>
                </a:cubicBezTo>
                <a:cubicBezTo>
                  <a:pt x="627897" y="15023"/>
                  <a:pt x="677671" y="22737"/>
                  <a:pt x="633845" y="51954"/>
                </a:cubicBezTo>
                <a:cubicBezTo>
                  <a:pt x="621963" y="59875"/>
                  <a:pt x="606136" y="58881"/>
                  <a:pt x="592282" y="62345"/>
                </a:cubicBezTo>
                <a:cubicBezTo>
                  <a:pt x="557033" y="85844"/>
                  <a:pt x="569940" y="74296"/>
                  <a:pt x="550718" y="93518"/>
                </a:cubicBezTo>
              </a:path>
            </a:pathLst>
          </a:custGeom>
          <a:solidFill>
            <a:srgbClr val="FFC000"/>
          </a:solidFill>
          <a:ln w="12700" algn="ctr">
            <a:solidFill>
              <a:schemeClr val="accent2"/>
            </a:solidFill>
            <a:round/>
            <a:headEnd/>
            <a:tailEnd/>
          </a:ln>
        </p:spPr>
        <p:txBody>
          <a:bodyPr bIns="0">
            <a:spAutoFit/>
          </a:bodyPr>
          <a:lstStyle/>
          <a:p>
            <a:endParaRPr lang="en-GB"/>
          </a:p>
        </p:txBody>
      </p:sp>
      <p:sp>
        <p:nvSpPr>
          <p:cNvPr id="24587" name="TextBox 12"/>
          <p:cNvSpPr txBox="1">
            <a:spLocks noChangeArrowheads="1"/>
          </p:cNvSpPr>
          <p:nvPr/>
        </p:nvSpPr>
        <p:spPr bwMode="auto">
          <a:xfrm>
            <a:off x="3810000" y="3970338"/>
            <a:ext cx="7508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500">
                <a:latin typeface="Kristen ITC" panose="03050502040202030202" pitchFamily="66" charset="0"/>
              </a:rPr>
              <a:t>Tabby</a:t>
            </a:r>
          </a:p>
        </p:txBody>
      </p:sp>
      <p:sp>
        <p:nvSpPr>
          <p:cNvPr id="24588" name="Freeform 13"/>
          <p:cNvSpPr>
            <a:spLocks/>
          </p:cNvSpPr>
          <p:nvPr/>
        </p:nvSpPr>
        <p:spPr bwMode="auto">
          <a:xfrm>
            <a:off x="4967288" y="4187825"/>
            <a:ext cx="811212" cy="452438"/>
          </a:xfrm>
          <a:custGeom>
            <a:avLst/>
            <a:gdLst>
              <a:gd name="T0" fmla="*/ 2102 w 1641920"/>
              <a:gd name="T1" fmla="*/ 447 h 914400"/>
              <a:gd name="T2" fmla="*/ 1365 w 1641920"/>
              <a:gd name="T3" fmla="*/ 559 h 914400"/>
              <a:gd name="T4" fmla="*/ 738 w 1641920"/>
              <a:gd name="T5" fmla="*/ 634 h 914400"/>
              <a:gd name="T6" fmla="*/ 479 w 1641920"/>
              <a:gd name="T7" fmla="*/ 708 h 914400"/>
              <a:gd name="T8" fmla="*/ 369 w 1641920"/>
              <a:gd name="T9" fmla="*/ 820 h 914400"/>
              <a:gd name="T10" fmla="*/ 221 w 1641920"/>
              <a:gd name="T11" fmla="*/ 932 h 914400"/>
              <a:gd name="T12" fmla="*/ 74 w 1641920"/>
              <a:gd name="T13" fmla="*/ 1155 h 914400"/>
              <a:gd name="T14" fmla="*/ 0 w 1641920"/>
              <a:gd name="T15" fmla="*/ 1267 h 914400"/>
              <a:gd name="T16" fmla="*/ 37 w 1641920"/>
              <a:gd name="T17" fmla="*/ 2199 h 914400"/>
              <a:gd name="T18" fmla="*/ 295 w 1641920"/>
              <a:gd name="T19" fmla="*/ 2609 h 914400"/>
              <a:gd name="T20" fmla="*/ 406 w 1641920"/>
              <a:gd name="T21" fmla="*/ 2683 h 914400"/>
              <a:gd name="T22" fmla="*/ 553 w 1641920"/>
              <a:gd name="T23" fmla="*/ 2832 h 914400"/>
              <a:gd name="T24" fmla="*/ 812 w 1641920"/>
              <a:gd name="T25" fmla="*/ 2944 h 914400"/>
              <a:gd name="T26" fmla="*/ 1033 w 1641920"/>
              <a:gd name="T27" fmla="*/ 3056 h 914400"/>
              <a:gd name="T28" fmla="*/ 1291 w 1641920"/>
              <a:gd name="T29" fmla="*/ 3131 h 914400"/>
              <a:gd name="T30" fmla="*/ 1439 w 1641920"/>
              <a:gd name="T31" fmla="*/ 3205 h 914400"/>
              <a:gd name="T32" fmla="*/ 1770 w 1641920"/>
              <a:gd name="T33" fmla="*/ 3279 h 914400"/>
              <a:gd name="T34" fmla="*/ 3762 w 1641920"/>
              <a:gd name="T35" fmla="*/ 3242 h 914400"/>
              <a:gd name="T36" fmla="*/ 4021 w 1641920"/>
              <a:gd name="T37" fmla="*/ 3168 h 914400"/>
              <a:gd name="T38" fmla="*/ 4205 w 1641920"/>
              <a:gd name="T39" fmla="*/ 3131 h 914400"/>
              <a:gd name="T40" fmla="*/ 4352 w 1641920"/>
              <a:gd name="T41" fmla="*/ 3093 h 914400"/>
              <a:gd name="T42" fmla="*/ 4758 w 1641920"/>
              <a:gd name="T43" fmla="*/ 2982 h 914400"/>
              <a:gd name="T44" fmla="*/ 4943 w 1641920"/>
              <a:gd name="T45" fmla="*/ 2907 h 914400"/>
              <a:gd name="T46" fmla="*/ 5275 w 1641920"/>
              <a:gd name="T47" fmla="*/ 2832 h 914400"/>
              <a:gd name="T48" fmla="*/ 5496 w 1641920"/>
              <a:gd name="T49" fmla="*/ 2609 h 914400"/>
              <a:gd name="T50" fmla="*/ 5643 w 1641920"/>
              <a:gd name="T51" fmla="*/ 2311 h 914400"/>
              <a:gd name="T52" fmla="*/ 5754 w 1641920"/>
              <a:gd name="T53" fmla="*/ 2087 h 914400"/>
              <a:gd name="T54" fmla="*/ 5791 w 1641920"/>
              <a:gd name="T55" fmla="*/ 1826 h 914400"/>
              <a:gd name="T56" fmla="*/ 5828 w 1641920"/>
              <a:gd name="T57" fmla="*/ 1640 h 914400"/>
              <a:gd name="T58" fmla="*/ 5791 w 1641920"/>
              <a:gd name="T59" fmla="*/ 745 h 914400"/>
              <a:gd name="T60" fmla="*/ 5680 w 1641920"/>
              <a:gd name="T61" fmla="*/ 671 h 914400"/>
              <a:gd name="T62" fmla="*/ 5422 w 1641920"/>
              <a:gd name="T63" fmla="*/ 484 h 914400"/>
              <a:gd name="T64" fmla="*/ 5275 w 1641920"/>
              <a:gd name="T65" fmla="*/ 447 h 914400"/>
              <a:gd name="T66" fmla="*/ 4721 w 1641920"/>
              <a:gd name="T67" fmla="*/ 335 h 914400"/>
              <a:gd name="T68" fmla="*/ 4611 w 1641920"/>
              <a:gd name="T69" fmla="*/ 298 h 914400"/>
              <a:gd name="T70" fmla="*/ 4316 w 1641920"/>
              <a:gd name="T71" fmla="*/ 149 h 914400"/>
              <a:gd name="T72" fmla="*/ 3246 w 1641920"/>
              <a:gd name="T73" fmla="*/ 0 h 914400"/>
              <a:gd name="T74" fmla="*/ 2434 w 1641920"/>
              <a:gd name="T75" fmla="*/ 37 h 914400"/>
              <a:gd name="T76" fmla="*/ 2250 w 1641920"/>
              <a:gd name="T77" fmla="*/ 187 h 914400"/>
              <a:gd name="T78" fmla="*/ 2102 w 1641920"/>
              <a:gd name="T79" fmla="*/ 224 h 914400"/>
              <a:gd name="T80" fmla="*/ 1955 w 1641920"/>
              <a:gd name="T81" fmla="*/ 335 h 9144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641920"/>
              <a:gd name="T124" fmla="*/ 0 h 914400"/>
              <a:gd name="T125" fmla="*/ 1641920 w 1641920"/>
              <a:gd name="T126" fmla="*/ 914400 h 914400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641920" h="914400">
                <a:moveTo>
                  <a:pt x="592282" y="124691"/>
                </a:moveTo>
                <a:cubicBezTo>
                  <a:pt x="512295" y="138022"/>
                  <a:pt x="479474" y="143989"/>
                  <a:pt x="384464" y="155864"/>
                </a:cubicBezTo>
                <a:cubicBezTo>
                  <a:pt x="270214" y="170144"/>
                  <a:pt x="329090" y="163170"/>
                  <a:pt x="207818" y="176645"/>
                </a:cubicBezTo>
                <a:cubicBezTo>
                  <a:pt x="202275" y="178031"/>
                  <a:pt x="144027" y="191464"/>
                  <a:pt x="135082" y="197427"/>
                </a:cubicBezTo>
                <a:cubicBezTo>
                  <a:pt x="122855" y="205578"/>
                  <a:pt x="115066" y="219037"/>
                  <a:pt x="103909" y="228600"/>
                </a:cubicBezTo>
                <a:cubicBezTo>
                  <a:pt x="90760" y="239871"/>
                  <a:pt x="76200" y="249382"/>
                  <a:pt x="62345" y="259773"/>
                </a:cubicBezTo>
                <a:lnTo>
                  <a:pt x="20782" y="322118"/>
                </a:lnTo>
                <a:lnTo>
                  <a:pt x="0" y="353291"/>
                </a:lnTo>
                <a:cubicBezTo>
                  <a:pt x="3464" y="439882"/>
                  <a:pt x="1768" y="526834"/>
                  <a:pt x="10391" y="613064"/>
                </a:cubicBezTo>
                <a:cubicBezTo>
                  <a:pt x="14550" y="654653"/>
                  <a:pt x="57913" y="702150"/>
                  <a:pt x="83127" y="727364"/>
                </a:cubicBezTo>
                <a:cubicBezTo>
                  <a:pt x="91958" y="736195"/>
                  <a:pt x="104818" y="740018"/>
                  <a:pt x="114300" y="748145"/>
                </a:cubicBezTo>
                <a:cubicBezTo>
                  <a:pt x="129177" y="760896"/>
                  <a:pt x="140189" y="777953"/>
                  <a:pt x="155864" y="789709"/>
                </a:cubicBezTo>
                <a:cubicBezTo>
                  <a:pt x="188790" y="814404"/>
                  <a:pt x="195767" y="806290"/>
                  <a:pt x="228600" y="820882"/>
                </a:cubicBezTo>
                <a:cubicBezTo>
                  <a:pt x="249832" y="830318"/>
                  <a:pt x="269713" y="842618"/>
                  <a:pt x="290945" y="852054"/>
                </a:cubicBezTo>
                <a:cubicBezTo>
                  <a:pt x="310112" y="860572"/>
                  <a:pt x="344811" y="868118"/>
                  <a:pt x="363682" y="872836"/>
                </a:cubicBezTo>
                <a:cubicBezTo>
                  <a:pt x="377536" y="879763"/>
                  <a:pt x="390742" y="888179"/>
                  <a:pt x="405245" y="893618"/>
                </a:cubicBezTo>
                <a:cubicBezTo>
                  <a:pt x="422015" y="899907"/>
                  <a:pt x="484657" y="911579"/>
                  <a:pt x="498764" y="914400"/>
                </a:cubicBezTo>
                <a:lnTo>
                  <a:pt x="1059873" y="904009"/>
                </a:lnTo>
                <a:cubicBezTo>
                  <a:pt x="1082417" y="903232"/>
                  <a:pt x="1110625" y="888723"/>
                  <a:pt x="1132609" y="883227"/>
                </a:cubicBezTo>
                <a:cubicBezTo>
                  <a:pt x="1149743" y="878944"/>
                  <a:pt x="1167323" y="876667"/>
                  <a:pt x="1184564" y="872836"/>
                </a:cubicBezTo>
                <a:cubicBezTo>
                  <a:pt x="1198505" y="869738"/>
                  <a:pt x="1212273" y="865909"/>
                  <a:pt x="1226127" y="862445"/>
                </a:cubicBezTo>
                <a:cubicBezTo>
                  <a:pt x="1290901" y="819264"/>
                  <a:pt x="1221729" y="858665"/>
                  <a:pt x="1340427" y="831273"/>
                </a:cubicBezTo>
                <a:cubicBezTo>
                  <a:pt x="1358602" y="827079"/>
                  <a:pt x="1374687" y="816389"/>
                  <a:pt x="1392382" y="810491"/>
                </a:cubicBezTo>
                <a:cubicBezTo>
                  <a:pt x="1414395" y="803153"/>
                  <a:pt x="1465309" y="793827"/>
                  <a:pt x="1485900" y="789709"/>
                </a:cubicBezTo>
                <a:cubicBezTo>
                  <a:pt x="1506682" y="768927"/>
                  <a:pt x="1535102" y="753651"/>
                  <a:pt x="1548245" y="727364"/>
                </a:cubicBezTo>
                <a:cubicBezTo>
                  <a:pt x="1562100" y="699655"/>
                  <a:pt x="1580012" y="673626"/>
                  <a:pt x="1589809" y="644236"/>
                </a:cubicBezTo>
                <a:cubicBezTo>
                  <a:pt x="1604149" y="601216"/>
                  <a:pt x="1594125" y="622177"/>
                  <a:pt x="1620982" y="581891"/>
                </a:cubicBezTo>
                <a:cubicBezTo>
                  <a:pt x="1624446" y="557645"/>
                  <a:pt x="1627347" y="533313"/>
                  <a:pt x="1631373" y="509154"/>
                </a:cubicBezTo>
                <a:cubicBezTo>
                  <a:pt x="1634276" y="491733"/>
                  <a:pt x="1641764" y="474861"/>
                  <a:pt x="1641764" y="457200"/>
                </a:cubicBezTo>
                <a:cubicBezTo>
                  <a:pt x="1641764" y="374001"/>
                  <a:pt x="1644024" y="290050"/>
                  <a:pt x="1631373" y="207818"/>
                </a:cubicBezTo>
                <a:cubicBezTo>
                  <a:pt x="1629474" y="195475"/>
                  <a:pt x="1610362" y="194295"/>
                  <a:pt x="1600200" y="187036"/>
                </a:cubicBezTo>
                <a:cubicBezTo>
                  <a:pt x="1594885" y="183240"/>
                  <a:pt x="1539702" y="140327"/>
                  <a:pt x="1527464" y="135082"/>
                </a:cubicBezTo>
                <a:cubicBezTo>
                  <a:pt x="1514338" y="129456"/>
                  <a:pt x="1499875" y="127633"/>
                  <a:pt x="1485900" y="124691"/>
                </a:cubicBezTo>
                <a:cubicBezTo>
                  <a:pt x="1434053" y="113776"/>
                  <a:pt x="1380300" y="110273"/>
                  <a:pt x="1330036" y="93518"/>
                </a:cubicBezTo>
                <a:cubicBezTo>
                  <a:pt x="1319645" y="90054"/>
                  <a:pt x="1308660" y="88025"/>
                  <a:pt x="1298864" y="83127"/>
                </a:cubicBezTo>
                <a:cubicBezTo>
                  <a:pt x="1258608" y="62999"/>
                  <a:pt x="1269672" y="50553"/>
                  <a:pt x="1215736" y="41564"/>
                </a:cubicBezTo>
                <a:cubicBezTo>
                  <a:pt x="788385" y="-29661"/>
                  <a:pt x="1065691" y="37823"/>
                  <a:pt x="914400" y="0"/>
                </a:cubicBezTo>
                <a:cubicBezTo>
                  <a:pt x="838200" y="3464"/>
                  <a:pt x="761836" y="4308"/>
                  <a:pt x="685800" y="10391"/>
                </a:cubicBezTo>
                <a:cubicBezTo>
                  <a:pt x="627897" y="15023"/>
                  <a:pt x="677671" y="22737"/>
                  <a:pt x="633845" y="51954"/>
                </a:cubicBezTo>
                <a:cubicBezTo>
                  <a:pt x="621963" y="59875"/>
                  <a:pt x="606136" y="58881"/>
                  <a:pt x="592282" y="62345"/>
                </a:cubicBezTo>
                <a:cubicBezTo>
                  <a:pt x="557033" y="85844"/>
                  <a:pt x="569940" y="74296"/>
                  <a:pt x="550718" y="93518"/>
                </a:cubicBezTo>
              </a:path>
            </a:pathLst>
          </a:custGeom>
          <a:solidFill>
            <a:srgbClr val="531F3A"/>
          </a:solidFill>
          <a:ln w="12700" algn="ctr">
            <a:solidFill>
              <a:schemeClr val="accent2"/>
            </a:solidFill>
            <a:round/>
            <a:headEnd/>
            <a:tailEnd/>
          </a:ln>
        </p:spPr>
        <p:txBody>
          <a:bodyPr bIns="0">
            <a:spAutoFit/>
          </a:bodyPr>
          <a:lstStyle/>
          <a:p>
            <a:endParaRPr lang="en-GB"/>
          </a:p>
        </p:txBody>
      </p:sp>
      <p:sp>
        <p:nvSpPr>
          <p:cNvPr id="24589" name="TextBox 14"/>
          <p:cNvSpPr txBox="1">
            <a:spLocks noChangeArrowheads="1"/>
          </p:cNvSpPr>
          <p:nvPr/>
        </p:nvSpPr>
        <p:spPr bwMode="auto">
          <a:xfrm>
            <a:off x="5105400" y="4252913"/>
            <a:ext cx="61436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500">
                <a:solidFill>
                  <a:schemeClr val="bg1"/>
                </a:solidFill>
                <a:latin typeface="Kristen ITC" panose="03050502040202030202" pitchFamily="66" charset="0"/>
              </a:rPr>
              <a:t>Felix</a:t>
            </a:r>
          </a:p>
        </p:txBody>
      </p:sp>
      <p:cxnSp>
        <p:nvCxnSpPr>
          <p:cNvPr id="24590" name="Straight Arrow Connector 8"/>
          <p:cNvCxnSpPr>
            <a:cxnSpLocks noChangeShapeType="1"/>
          </p:cNvCxnSpPr>
          <p:nvPr/>
        </p:nvCxnSpPr>
        <p:spPr bwMode="auto">
          <a:xfrm>
            <a:off x="2411413" y="3505200"/>
            <a:ext cx="428625" cy="95250"/>
          </a:xfrm>
          <a:prstGeom prst="straightConnector1">
            <a:avLst/>
          </a:prstGeom>
          <a:noFill/>
          <a:ln w="12700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1" name="Straight Arrow Connector 16"/>
          <p:cNvCxnSpPr>
            <a:cxnSpLocks noChangeShapeType="1"/>
            <a:stCxn id="24580" idx="27"/>
          </p:cNvCxnSpPr>
          <p:nvPr/>
        </p:nvCxnSpPr>
        <p:spPr bwMode="auto">
          <a:xfrm>
            <a:off x="2403475" y="3544888"/>
            <a:ext cx="293688" cy="1008062"/>
          </a:xfrm>
          <a:prstGeom prst="straightConnector1">
            <a:avLst/>
          </a:prstGeom>
          <a:noFill/>
          <a:ln w="12700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2" name="Straight Arrow Connector 18"/>
          <p:cNvCxnSpPr>
            <a:cxnSpLocks noChangeShapeType="1"/>
          </p:cNvCxnSpPr>
          <p:nvPr/>
        </p:nvCxnSpPr>
        <p:spPr bwMode="auto">
          <a:xfrm>
            <a:off x="3475038" y="3856038"/>
            <a:ext cx="334962" cy="114300"/>
          </a:xfrm>
          <a:prstGeom prst="straightConnector1">
            <a:avLst/>
          </a:prstGeom>
          <a:noFill/>
          <a:ln w="12700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3" name="Straight Arrow Connector 22"/>
          <p:cNvCxnSpPr>
            <a:cxnSpLocks noChangeShapeType="1"/>
            <a:stCxn id="24586" idx="28"/>
          </p:cNvCxnSpPr>
          <p:nvPr/>
        </p:nvCxnSpPr>
        <p:spPr bwMode="auto">
          <a:xfrm>
            <a:off x="4591050" y="4132263"/>
            <a:ext cx="376238" cy="161925"/>
          </a:xfrm>
          <a:prstGeom prst="straightConnector1">
            <a:avLst/>
          </a:prstGeom>
          <a:noFill/>
          <a:ln w="12700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4" name="Freeform 23"/>
          <p:cNvSpPr>
            <a:spLocks/>
          </p:cNvSpPr>
          <p:nvPr/>
        </p:nvSpPr>
        <p:spPr bwMode="auto">
          <a:xfrm>
            <a:off x="4967288" y="3630613"/>
            <a:ext cx="811212" cy="450850"/>
          </a:xfrm>
          <a:custGeom>
            <a:avLst/>
            <a:gdLst>
              <a:gd name="T0" fmla="*/ 2102 w 1641920"/>
              <a:gd name="T1" fmla="*/ 436 h 914400"/>
              <a:gd name="T2" fmla="*/ 1365 w 1641920"/>
              <a:gd name="T3" fmla="*/ 545 h 914400"/>
              <a:gd name="T4" fmla="*/ 738 w 1641920"/>
              <a:gd name="T5" fmla="*/ 618 h 914400"/>
              <a:gd name="T6" fmla="*/ 479 w 1641920"/>
              <a:gd name="T7" fmla="*/ 691 h 914400"/>
              <a:gd name="T8" fmla="*/ 369 w 1641920"/>
              <a:gd name="T9" fmla="*/ 800 h 914400"/>
              <a:gd name="T10" fmla="*/ 221 w 1641920"/>
              <a:gd name="T11" fmla="*/ 909 h 914400"/>
              <a:gd name="T12" fmla="*/ 74 w 1641920"/>
              <a:gd name="T13" fmla="*/ 1127 h 914400"/>
              <a:gd name="T14" fmla="*/ 0 w 1641920"/>
              <a:gd name="T15" fmla="*/ 1236 h 914400"/>
              <a:gd name="T16" fmla="*/ 37 w 1641920"/>
              <a:gd name="T17" fmla="*/ 2145 h 914400"/>
              <a:gd name="T18" fmla="*/ 295 w 1641920"/>
              <a:gd name="T19" fmla="*/ 2545 h 914400"/>
              <a:gd name="T20" fmla="*/ 406 w 1641920"/>
              <a:gd name="T21" fmla="*/ 2618 h 914400"/>
              <a:gd name="T22" fmla="*/ 553 w 1641920"/>
              <a:gd name="T23" fmla="*/ 2764 h 914400"/>
              <a:gd name="T24" fmla="*/ 812 w 1641920"/>
              <a:gd name="T25" fmla="*/ 2873 h 914400"/>
              <a:gd name="T26" fmla="*/ 1033 w 1641920"/>
              <a:gd name="T27" fmla="*/ 2982 h 914400"/>
              <a:gd name="T28" fmla="*/ 1291 w 1641920"/>
              <a:gd name="T29" fmla="*/ 3054 h 914400"/>
              <a:gd name="T30" fmla="*/ 1439 w 1641920"/>
              <a:gd name="T31" fmla="*/ 3127 h 914400"/>
              <a:gd name="T32" fmla="*/ 1770 w 1641920"/>
              <a:gd name="T33" fmla="*/ 3200 h 914400"/>
              <a:gd name="T34" fmla="*/ 3762 w 1641920"/>
              <a:gd name="T35" fmla="*/ 3163 h 914400"/>
              <a:gd name="T36" fmla="*/ 4021 w 1641920"/>
              <a:gd name="T37" fmla="*/ 3090 h 914400"/>
              <a:gd name="T38" fmla="*/ 4205 w 1641920"/>
              <a:gd name="T39" fmla="*/ 3054 h 914400"/>
              <a:gd name="T40" fmla="*/ 4352 w 1641920"/>
              <a:gd name="T41" fmla="*/ 3018 h 914400"/>
              <a:gd name="T42" fmla="*/ 4758 w 1641920"/>
              <a:gd name="T43" fmla="*/ 2909 h 914400"/>
              <a:gd name="T44" fmla="*/ 4943 w 1641920"/>
              <a:gd name="T45" fmla="*/ 2836 h 914400"/>
              <a:gd name="T46" fmla="*/ 5275 w 1641920"/>
              <a:gd name="T47" fmla="*/ 2764 h 914400"/>
              <a:gd name="T48" fmla="*/ 5496 w 1641920"/>
              <a:gd name="T49" fmla="*/ 2545 h 914400"/>
              <a:gd name="T50" fmla="*/ 5643 w 1641920"/>
              <a:gd name="T51" fmla="*/ 2254 h 914400"/>
              <a:gd name="T52" fmla="*/ 5754 w 1641920"/>
              <a:gd name="T53" fmla="*/ 2036 h 914400"/>
              <a:gd name="T54" fmla="*/ 5791 w 1641920"/>
              <a:gd name="T55" fmla="*/ 1782 h 914400"/>
              <a:gd name="T56" fmla="*/ 5828 w 1641920"/>
              <a:gd name="T57" fmla="*/ 1600 h 914400"/>
              <a:gd name="T58" fmla="*/ 5791 w 1641920"/>
              <a:gd name="T59" fmla="*/ 727 h 914400"/>
              <a:gd name="T60" fmla="*/ 5680 w 1641920"/>
              <a:gd name="T61" fmla="*/ 655 h 914400"/>
              <a:gd name="T62" fmla="*/ 5422 w 1641920"/>
              <a:gd name="T63" fmla="*/ 473 h 914400"/>
              <a:gd name="T64" fmla="*/ 5275 w 1641920"/>
              <a:gd name="T65" fmla="*/ 436 h 914400"/>
              <a:gd name="T66" fmla="*/ 4721 w 1641920"/>
              <a:gd name="T67" fmla="*/ 327 h 914400"/>
              <a:gd name="T68" fmla="*/ 4611 w 1641920"/>
              <a:gd name="T69" fmla="*/ 291 h 914400"/>
              <a:gd name="T70" fmla="*/ 4316 w 1641920"/>
              <a:gd name="T71" fmla="*/ 145 h 914400"/>
              <a:gd name="T72" fmla="*/ 3246 w 1641920"/>
              <a:gd name="T73" fmla="*/ 0 h 914400"/>
              <a:gd name="T74" fmla="*/ 2434 w 1641920"/>
              <a:gd name="T75" fmla="*/ 36 h 914400"/>
              <a:gd name="T76" fmla="*/ 2250 w 1641920"/>
              <a:gd name="T77" fmla="*/ 182 h 914400"/>
              <a:gd name="T78" fmla="*/ 2102 w 1641920"/>
              <a:gd name="T79" fmla="*/ 218 h 914400"/>
              <a:gd name="T80" fmla="*/ 1955 w 1641920"/>
              <a:gd name="T81" fmla="*/ 327 h 9144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641920"/>
              <a:gd name="T124" fmla="*/ 0 h 914400"/>
              <a:gd name="T125" fmla="*/ 1641920 w 1641920"/>
              <a:gd name="T126" fmla="*/ 914400 h 914400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641920" h="914400">
                <a:moveTo>
                  <a:pt x="592282" y="124691"/>
                </a:moveTo>
                <a:cubicBezTo>
                  <a:pt x="512295" y="138022"/>
                  <a:pt x="479474" y="143989"/>
                  <a:pt x="384464" y="155864"/>
                </a:cubicBezTo>
                <a:cubicBezTo>
                  <a:pt x="270214" y="170144"/>
                  <a:pt x="329090" y="163170"/>
                  <a:pt x="207818" y="176645"/>
                </a:cubicBezTo>
                <a:cubicBezTo>
                  <a:pt x="202275" y="178031"/>
                  <a:pt x="144027" y="191464"/>
                  <a:pt x="135082" y="197427"/>
                </a:cubicBezTo>
                <a:cubicBezTo>
                  <a:pt x="122855" y="205578"/>
                  <a:pt x="115066" y="219037"/>
                  <a:pt x="103909" y="228600"/>
                </a:cubicBezTo>
                <a:cubicBezTo>
                  <a:pt x="90760" y="239871"/>
                  <a:pt x="76200" y="249382"/>
                  <a:pt x="62345" y="259773"/>
                </a:cubicBezTo>
                <a:lnTo>
                  <a:pt x="20782" y="322118"/>
                </a:lnTo>
                <a:lnTo>
                  <a:pt x="0" y="353291"/>
                </a:lnTo>
                <a:cubicBezTo>
                  <a:pt x="3464" y="439882"/>
                  <a:pt x="1768" y="526834"/>
                  <a:pt x="10391" y="613064"/>
                </a:cubicBezTo>
                <a:cubicBezTo>
                  <a:pt x="14550" y="654653"/>
                  <a:pt x="57913" y="702150"/>
                  <a:pt x="83127" y="727364"/>
                </a:cubicBezTo>
                <a:cubicBezTo>
                  <a:pt x="91958" y="736195"/>
                  <a:pt x="104818" y="740018"/>
                  <a:pt x="114300" y="748145"/>
                </a:cubicBezTo>
                <a:cubicBezTo>
                  <a:pt x="129177" y="760896"/>
                  <a:pt x="140189" y="777953"/>
                  <a:pt x="155864" y="789709"/>
                </a:cubicBezTo>
                <a:cubicBezTo>
                  <a:pt x="188790" y="814404"/>
                  <a:pt x="195767" y="806290"/>
                  <a:pt x="228600" y="820882"/>
                </a:cubicBezTo>
                <a:cubicBezTo>
                  <a:pt x="249832" y="830318"/>
                  <a:pt x="269713" y="842618"/>
                  <a:pt x="290945" y="852054"/>
                </a:cubicBezTo>
                <a:cubicBezTo>
                  <a:pt x="310112" y="860572"/>
                  <a:pt x="344811" y="868118"/>
                  <a:pt x="363682" y="872836"/>
                </a:cubicBezTo>
                <a:cubicBezTo>
                  <a:pt x="377536" y="879763"/>
                  <a:pt x="390742" y="888179"/>
                  <a:pt x="405245" y="893618"/>
                </a:cubicBezTo>
                <a:cubicBezTo>
                  <a:pt x="422015" y="899907"/>
                  <a:pt x="484657" y="911579"/>
                  <a:pt x="498764" y="914400"/>
                </a:cubicBezTo>
                <a:lnTo>
                  <a:pt x="1059873" y="904009"/>
                </a:lnTo>
                <a:cubicBezTo>
                  <a:pt x="1082417" y="903232"/>
                  <a:pt x="1110625" y="888723"/>
                  <a:pt x="1132609" y="883227"/>
                </a:cubicBezTo>
                <a:cubicBezTo>
                  <a:pt x="1149743" y="878944"/>
                  <a:pt x="1167323" y="876667"/>
                  <a:pt x="1184564" y="872836"/>
                </a:cubicBezTo>
                <a:cubicBezTo>
                  <a:pt x="1198505" y="869738"/>
                  <a:pt x="1212273" y="865909"/>
                  <a:pt x="1226127" y="862445"/>
                </a:cubicBezTo>
                <a:cubicBezTo>
                  <a:pt x="1290901" y="819264"/>
                  <a:pt x="1221729" y="858665"/>
                  <a:pt x="1340427" y="831273"/>
                </a:cubicBezTo>
                <a:cubicBezTo>
                  <a:pt x="1358602" y="827079"/>
                  <a:pt x="1374687" y="816389"/>
                  <a:pt x="1392382" y="810491"/>
                </a:cubicBezTo>
                <a:cubicBezTo>
                  <a:pt x="1414395" y="803153"/>
                  <a:pt x="1465309" y="793827"/>
                  <a:pt x="1485900" y="789709"/>
                </a:cubicBezTo>
                <a:cubicBezTo>
                  <a:pt x="1506682" y="768927"/>
                  <a:pt x="1535102" y="753651"/>
                  <a:pt x="1548245" y="727364"/>
                </a:cubicBezTo>
                <a:cubicBezTo>
                  <a:pt x="1562100" y="699655"/>
                  <a:pt x="1580012" y="673626"/>
                  <a:pt x="1589809" y="644236"/>
                </a:cubicBezTo>
                <a:cubicBezTo>
                  <a:pt x="1604149" y="601216"/>
                  <a:pt x="1594125" y="622177"/>
                  <a:pt x="1620982" y="581891"/>
                </a:cubicBezTo>
                <a:cubicBezTo>
                  <a:pt x="1624446" y="557645"/>
                  <a:pt x="1627347" y="533313"/>
                  <a:pt x="1631373" y="509154"/>
                </a:cubicBezTo>
                <a:cubicBezTo>
                  <a:pt x="1634276" y="491733"/>
                  <a:pt x="1641764" y="474861"/>
                  <a:pt x="1641764" y="457200"/>
                </a:cubicBezTo>
                <a:cubicBezTo>
                  <a:pt x="1641764" y="374001"/>
                  <a:pt x="1644024" y="290050"/>
                  <a:pt x="1631373" y="207818"/>
                </a:cubicBezTo>
                <a:cubicBezTo>
                  <a:pt x="1629474" y="195475"/>
                  <a:pt x="1610362" y="194295"/>
                  <a:pt x="1600200" y="187036"/>
                </a:cubicBezTo>
                <a:cubicBezTo>
                  <a:pt x="1594885" y="183240"/>
                  <a:pt x="1539702" y="140327"/>
                  <a:pt x="1527464" y="135082"/>
                </a:cubicBezTo>
                <a:cubicBezTo>
                  <a:pt x="1514338" y="129456"/>
                  <a:pt x="1499875" y="127633"/>
                  <a:pt x="1485900" y="124691"/>
                </a:cubicBezTo>
                <a:cubicBezTo>
                  <a:pt x="1434053" y="113776"/>
                  <a:pt x="1380300" y="110273"/>
                  <a:pt x="1330036" y="93518"/>
                </a:cubicBezTo>
                <a:cubicBezTo>
                  <a:pt x="1319645" y="90054"/>
                  <a:pt x="1308660" y="88025"/>
                  <a:pt x="1298864" y="83127"/>
                </a:cubicBezTo>
                <a:cubicBezTo>
                  <a:pt x="1258608" y="62999"/>
                  <a:pt x="1269672" y="50553"/>
                  <a:pt x="1215736" y="41564"/>
                </a:cubicBezTo>
                <a:cubicBezTo>
                  <a:pt x="788385" y="-29661"/>
                  <a:pt x="1065691" y="37823"/>
                  <a:pt x="914400" y="0"/>
                </a:cubicBezTo>
                <a:cubicBezTo>
                  <a:pt x="838200" y="3464"/>
                  <a:pt x="761836" y="4308"/>
                  <a:pt x="685800" y="10391"/>
                </a:cubicBezTo>
                <a:cubicBezTo>
                  <a:pt x="627897" y="15023"/>
                  <a:pt x="677671" y="22737"/>
                  <a:pt x="633845" y="51954"/>
                </a:cubicBezTo>
                <a:cubicBezTo>
                  <a:pt x="621963" y="59875"/>
                  <a:pt x="606136" y="58881"/>
                  <a:pt x="592282" y="62345"/>
                </a:cubicBezTo>
                <a:cubicBezTo>
                  <a:pt x="557033" y="85844"/>
                  <a:pt x="569940" y="74296"/>
                  <a:pt x="550718" y="93518"/>
                </a:cubicBezTo>
              </a:path>
            </a:pathLst>
          </a:custGeom>
          <a:solidFill>
            <a:srgbClr val="531F3A"/>
          </a:solidFill>
          <a:ln w="12700" algn="ctr">
            <a:solidFill>
              <a:schemeClr val="accent2"/>
            </a:solidFill>
            <a:round/>
            <a:headEnd/>
            <a:tailEnd/>
          </a:ln>
        </p:spPr>
        <p:txBody>
          <a:bodyPr bIns="0">
            <a:spAutoFit/>
          </a:bodyPr>
          <a:lstStyle/>
          <a:p>
            <a:endParaRPr lang="en-GB"/>
          </a:p>
        </p:txBody>
      </p:sp>
      <p:sp>
        <p:nvSpPr>
          <p:cNvPr id="24595" name="TextBox 24"/>
          <p:cNvSpPr txBox="1">
            <a:spLocks noChangeArrowheads="1"/>
          </p:cNvSpPr>
          <p:nvPr/>
        </p:nvSpPr>
        <p:spPr bwMode="auto">
          <a:xfrm>
            <a:off x="5080000" y="3694113"/>
            <a:ext cx="6080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500">
                <a:solidFill>
                  <a:schemeClr val="bg1"/>
                </a:solidFill>
                <a:latin typeface="Kristen ITC" panose="03050502040202030202" pitchFamily="66" charset="0"/>
              </a:rPr>
              <a:t>Max</a:t>
            </a:r>
          </a:p>
        </p:txBody>
      </p:sp>
      <p:cxnSp>
        <p:nvCxnSpPr>
          <p:cNvPr id="24596" name="Straight Arrow Connector 25"/>
          <p:cNvCxnSpPr>
            <a:cxnSpLocks noChangeShapeType="1"/>
            <a:stCxn id="24586" idx="28"/>
          </p:cNvCxnSpPr>
          <p:nvPr/>
        </p:nvCxnSpPr>
        <p:spPr bwMode="auto">
          <a:xfrm flipV="1">
            <a:off x="4591050" y="3856038"/>
            <a:ext cx="361950" cy="276225"/>
          </a:xfrm>
          <a:prstGeom prst="straightConnector1">
            <a:avLst/>
          </a:prstGeom>
          <a:noFill/>
          <a:ln w="12700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7" name="Freeform 29"/>
          <p:cNvSpPr>
            <a:spLocks/>
          </p:cNvSpPr>
          <p:nvPr/>
        </p:nvSpPr>
        <p:spPr bwMode="auto">
          <a:xfrm>
            <a:off x="6659563" y="3155950"/>
            <a:ext cx="630237" cy="349250"/>
          </a:xfrm>
          <a:custGeom>
            <a:avLst/>
            <a:gdLst>
              <a:gd name="T0" fmla="*/ 279 w 1641920"/>
              <a:gd name="T1" fmla="*/ 57 h 914400"/>
              <a:gd name="T2" fmla="*/ 181 w 1641920"/>
              <a:gd name="T3" fmla="*/ 71 h 914400"/>
              <a:gd name="T4" fmla="*/ 98 w 1641920"/>
              <a:gd name="T5" fmla="*/ 80 h 914400"/>
              <a:gd name="T6" fmla="*/ 63 w 1641920"/>
              <a:gd name="T7" fmla="*/ 90 h 914400"/>
              <a:gd name="T8" fmla="*/ 49 w 1641920"/>
              <a:gd name="T9" fmla="*/ 104 h 914400"/>
              <a:gd name="T10" fmla="*/ 29 w 1641920"/>
              <a:gd name="T11" fmla="*/ 118 h 914400"/>
              <a:gd name="T12" fmla="*/ 10 w 1641920"/>
              <a:gd name="T13" fmla="*/ 146 h 914400"/>
              <a:gd name="T14" fmla="*/ 0 w 1641920"/>
              <a:gd name="T15" fmla="*/ 160 h 914400"/>
              <a:gd name="T16" fmla="*/ 5 w 1641920"/>
              <a:gd name="T17" fmla="*/ 279 h 914400"/>
              <a:gd name="T18" fmla="*/ 39 w 1641920"/>
              <a:gd name="T19" fmla="*/ 330 h 914400"/>
              <a:gd name="T20" fmla="*/ 54 w 1641920"/>
              <a:gd name="T21" fmla="*/ 340 h 914400"/>
              <a:gd name="T22" fmla="*/ 73 w 1641920"/>
              <a:gd name="T23" fmla="*/ 359 h 914400"/>
              <a:gd name="T24" fmla="*/ 107 w 1641920"/>
              <a:gd name="T25" fmla="*/ 373 h 914400"/>
              <a:gd name="T26" fmla="*/ 137 w 1641920"/>
              <a:gd name="T27" fmla="*/ 387 h 914400"/>
              <a:gd name="T28" fmla="*/ 171 w 1641920"/>
              <a:gd name="T29" fmla="*/ 397 h 914400"/>
              <a:gd name="T30" fmla="*/ 191 w 1641920"/>
              <a:gd name="T31" fmla="*/ 406 h 914400"/>
              <a:gd name="T32" fmla="*/ 235 w 1641920"/>
              <a:gd name="T33" fmla="*/ 416 h 914400"/>
              <a:gd name="T34" fmla="*/ 499 w 1641920"/>
              <a:gd name="T35" fmla="*/ 411 h 914400"/>
              <a:gd name="T36" fmla="*/ 533 w 1641920"/>
              <a:gd name="T37" fmla="*/ 401 h 914400"/>
              <a:gd name="T38" fmla="*/ 557 w 1641920"/>
              <a:gd name="T39" fmla="*/ 397 h 914400"/>
              <a:gd name="T40" fmla="*/ 577 w 1641920"/>
              <a:gd name="T41" fmla="*/ 392 h 914400"/>
              <a:gd name="T42" fmla="*/ 631 w 1641920"/>
              <a:gd name="T43" fmla="*/ 378 h 914400"/>
              <a:gd name="T44" fmla="*/ 655 w 1641920"/>
              <a:gd name="T45" fmla="*/ 368 h 914400"/>
              <a:gd name="T46" fmla="*/ 699 w 1641920"/>
              <a:gd name="T47" fmla="*/ 359 h 914400"/>
              <a:gd name="T48" fmla="*/ 728 w 1641920"/>
              <a:gd name="T49" fmla="*/ 330 h 914400"/>
              <a:gd name="T50" fmla="*/ 748 w 1641920"/>
              <a:gd name="T51" fmla="*/ 293 h 914400"/>
              <a:gd name="T52" fmla="*/ 763 w 1641920"/>
              <a:gd name="T53" fmla="*/ 264 h 914400"/>
              <a:gd name="T54" fmla="*/ 767 w 1641920"/>
              <a:gd name="T55" fmla="*/ 231 h 914400"/>
              <a:gd name="T56" fmla="*/ 772 w 1641920"/>
              <a:gd name="T57" fmla="*/ 208 h 914400"/>
              <a:gd name="T58" fmla="*/ 767 w 1641920"/>
              <a:gd name="T59" fmla="*/ 94 h 914400"/>
              <a:gd name="T60" fmla="*/ 753 w 1641920"/>
              <a:gd name="T61" fmla="*/ 85 h 914400"/>
              <a:gd name="T62" fmla="*/ 719 w 1641920"/>
              <a:gd name="T63" fmla="*/ 61 h 914400"/>
              <a:gd name="T64" fmla="*/ 699 w 1641920"/>
              <a:gd name="T65" fmla="*/ 57 h 914400"/>
              <a:gd name="T66" fmla="*/ 626 w 1641920"/>
              <a:gd name="T67" fmla="*/ 42 h 914400"/>
              <a:gd name="T68" fmla="*/ 611 w 1641920"/>
              <a:gd name="T69" fmla="*/ 38 h 914400"/>
              <a:gd name="T70" fmla="*/ 572 w 1641920"/>
              <a:gd name="T71" fmla="*/ 19 h 914400"/>
              <a:gd name="T72" fmla="*/ 430 w 1641920"/>
              <a:gd name="T73" fmla="*/ 0 h 914400"/>
              <a:gd name="T74" fmla="*/ 323 w 1641920"/>
              <a:gd name="T75" fmla="*/ 5 h 914400"/>
              <a:gd name="T76" fmla="*/ 298 w 1641920"/>
              <a:gd name="T77" fmla="*/ 24 h 914400"/>
              <a:gd name="T78" fmla="*/ 279 w 1641920"/>
              <a:gd name="T79" fmla="*/ 28 h 914400"/>
              <a:gd name="T80" fmla="*/ 259 w 1641920"/>
              <a:gd name="T81" fmla="*/ 42 h 9144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641920"/>
              <a:gd name="T124" fmla="*/ 0 h 914400"/>
              <a:gd name="T125" fmla="*/ 1641920 w 1641920"/>
              <a:gd name="T126" fmla="*/ 914400 h 914400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641920" h="914400">
                <a:moveTo>
                  <a:pt x="592282" y="124691"/>
                </a:moveTo>
                <a:cubicBezTo>
                  <a:pt x="512295" y="138022"/>
                  <a:pt x="479474" y="143989"/>
                  <a:pt x="384464" y="155864"/>
                </a:cubicBezTo>
                <a:cubicBezTo>
                  <a:pt x="270214" y="170144"/>
                  <a:pt x="329090" y="163170"/>
                  <a:pt x="207818" y="176645"/>
                </a:cubicBezTo>
                <a:cubicBezTo>
                  <a:pt x="202275" y="178031"/>
                  <a:pt x="144027" y="191464"/>
                  <a:pt x="135082" y="197427"/>
                </a:cubicBezTo>
                <a:cubicBezTo>
                  <a:pt x="122855" y="205578"/>
                  <a:pt x="115066" y="219037"/>
                  <a:pt x="103909" y="228600"/>
                </a:cubicBezTo>
                <a:cubicBezTo>
                  <a:pt x="90760" y="239871"/>
                  <a:pt x="76200" y="249382"/>
                  <a:pt x="62345" y="259773"/>
                </a:cubicBezTo>
                <a:lnTo>
                  <a:pt x="20782" y="322118"/>
                </a:lnTo>
                <a:lnTo>
                  <a:pt x="0" y="353291"/>
                </a:lnTo>
                <a:cubicBezTo>
                  <a:pt x="3464" y="439882"/>
                  <a:pt x="1768" y="526834"/>
                  <a:pt x="10391" y="613064"/>
                </a:cubicBezTo>
                <a:cubicBezTo>
                  <a:pt x="14550" y="654653"/>
                  <a:pt x="57913" y="702150"/>
                  <a:pt x="83127" y="727364"/>
                </a:cubicBezTo>
                <a:cubicBezTo>
                  <a:pt x="91958" y="736195"/>
                  <a:pt x="104818" y="740018"/>
                  <a:pt x="114300" y="748145"/>
                </a:cubicBezTo>
                <a:cubicBezTo>
                  <a:pt x="129177" y="760896"/>
                  <a:pt x="140189" y="777953"/>
                  <a:pt x="155864" y="789709"/>
                </a:cubicBezTo>
                <a:cubicBezTo>
                  <a:pt x="188790" y="814404"/>
                  <a:pt x="195767" y="806290"/>
                  <a:pt x="228600" y="820882"/>
                </a:cubicBezTo>
                <a:cubicBezTo>
                  <a:pt x="249832" y="830318"/>
                  <a:pt x="269713" y="842618"/>
                  <a:pt x="290945" y="852054"/>
                </a:cubicBezTo>
                <a:cubicBezTo>
                  <a:pt x="310112" y="860572"/>
                  <a:pt x="344811" y="868118"/>
                  <a:pt x="363682" y="872836"/>
                </a:cubicBezTo>
                <a:cubicBezTo>
                  <a:pt x="377536" y="879763"/>
                  <a:pt x="390742" y="888179"/>
                  <a:pt x="405245" y="893618"/>
                </a:cubicBezTo>
                <a:cubicBezTo>
                  <a:pt x="422015" y="899907"/>
                  <a:pt x="484657" y="911579"/>
                  <a:pt x="498764" y="914400"/>
                </a:cubicBezTo>
                <a:lnTo>
                  <a:pt x="1059873" y="904009"/>
                </a:lnTo>
                <a:cubicBezTo>
                  <a:pt x="1082417" y="903232"/>
                  <a:pt x="1110625" y="888723"/>
                  <a:pt x="1132609" y="883227"/>
                </a:cubicBezTo>
                <a:cubicBezTo>
                  <a:pt x="1149743" y="878944"/>
                  <a:pt x="1167323" y="876667"/>
                  <a:pt x="1184564" y="872836"/>
                </a:cubicBezTo>
                <a:cubicBezTo>
                  <a:pt x="1198505" y="869738"/>
                  <a:pt x="1212273" y="865909"/>
                  <a:pt x="1226127" y="862445"/>
                </a:cubicBezTo>
                <a:cubicBezTo>
                  <a:pt x="1290901" y="819264"/>
                  <a:pt x="1221729" y="858665"/>
                  <a:pt x="1340427" y="831273"/>
                </a:cubicBezTo>
                <a:cubicBezTo>
                  <a:pt x="1358602" y="827079"/>
                  <a:pt x="1374687" y="816389"/>
                  <a:pt x="1392382" y="810491"/>
                </a:cubicBezTo>
                <a:cubicBezTo>
                  <a:pt x="1414395" y="803153"/>
                  <a:pt x="1465309" y="793827"/>
                  <a:pt x="1485900" y="789709"/>
                </a:cubicBezTo>
                <a:cubicBezTo>
                  <a:pt x="1506682" y="768927"/>
                  <a:pt x="1535102" y="753651"/>
                  <a:pt x="1548245" y="727364"/>
                </a:cubicBezTo>
                <a:cubicBezTo>
                  <a:pt x="1562100" y="699655"/>
                  <a:pt x="1580012" y="673626"/>
                  <a:pt x="1589809" y="644236"/>
                </a:cubicBezTo>
                <a:cubicBezTo>
                  <a:pt x="1604149" y="601216"/>
                  <a:pt x="1594125" y="622177"/>
                  <a:pt x="1620982" y="581891"/>
                </a:cubicBezTo>
                <a:cubicBezTo>
                  <a:pt x="1624446" y="557645"/>
                  <a:pt x="1627347" y="533313"/>
                  <a:pt x="1631373" y="509154"/>
                </a:cubicBezTo>
                <a:cubicBezTo>
                  <a:pt x="1634276" y="491733"/>
                  <a:pt x="1641764" y="474861"/>
                  <a:pt x="1641764" y="457200"/>
                </a:cubicBezTo>
                <a:cubicBezTo>
                  <a:pt x="1641764" y="374001"/>
                  <a:pt x="1644024" y="290050"/>
                  <a:pt x="1631373" y="207818"/>
                </a:cubicBezTo>
                <a:cubicBezTo>
                  <a:pt x="1629474" y="195475"/>
                  <a:pt x="1610362" y="194295"/>
                  <a:pt x="1600200" y="187036"/>
                </a:cubicBezTo>
                <a:cubicBezTo>
                  <a:pt x="1594885" y="183240"/>
                  <a:pt x="1539702" y="140327"/>
                  <a:pt x="1527464" y="135082"/>
                </a:cubicBezTo>
                <a:cubicBezTo>
                  <a:pt x="1514338" y="129456"/>
                  <a:pt x="1499875" y="127633"/>
                  <a:pt x="1485900" y="124691"/>
                </a:cubicBezTo>
                <a:cubicBezTo>
                  <a:pt x="1434053" y="113776"/>
                  <a:pt x="1380300" y="110273"/>
                  <a:pt x="1330036" y="93518"/>
                </a:cubicBezTo>
                <a:cubicBezTo>
                  <a:pt x="1319645" y="90054"/>
                  <a:pt x="1308660" y="88025"/>
                  <a:pt x="1298864" y="83127"/>
                </a:cubicBezTo>
                <a:cubicBezTo>
                  <a:pt x="1258608" y="62999"/>
                  <a:pt x="1269672" y="50553"/>
                  <a:pt x="1215736" y="41564"/>
                </a:cubicBezTo>
                <a:cubicBezTo>
                  <a:pt x="788385" y="-29661"/>
                  <a:pt x="1065691" y="37823"/>
                  <a:pt x="914400" y="0"/>
                </a:cubicBezTo>
                <a:cubicBezTo>
                  <a:pt x="838200" y="3464"/>
                  <a:pt x="761836" y="4308"/>
                  <a:pt x="685800" y="10391"/>
                </a:cubicBezTo>
                <a:cubicBezTo>
                  <a:pt x="627897" y="15023"/>
                  <a:pt x="677671" y="22737"/>
                  <a:pt x="633845" y="51954"/>
                </a:cubicBezTo>
                <a:cubicBezTo>
                  <a:pt x="621963" y="59875"/>
                  <a:pt x="606136" y="58881"/>
                  <a:pt x="592282" y="62345"/>
                </a:cubicBezTo>
                <a:cubicBezTo>
                  <a:pt x="557033" y="85844"/>
                  <a:pt x="569940" y="74296"/>
                  <a:pt x="550718" y="93518"/>
                </a:cubicBezTo>
              </a:path>
            </a:pathLst>
          </a:custGeom>
          <a:solidFill>
            <a:srgbClr val="FFC000"/>
          </a:solidFill>
          <a:ln w="12700" algn="ctr">
            <a:solidFill>
              <a:schemeClr val="accent2"/>
            </a:solidFill>
            <a:round/>
            <a:headEnd/>
            <a:tailEnd/>
          </a:ln>
        </p:spPr>
        <p:txBody>
          <a:bodyPr bIns="0">
            <a:spAutoFit/>
          </a:bodyPr>
          <a:lstStyle/>
          <a:p>
            <a:endParaRPr lang="en-GB"/>
          </a:p>
        </p:txBody>
      </p:sp>
      <p:sp>
        <p:nvSpPr>
          <p:cNvPr id="24598" name="TextBox 30"/>
          <p:cNvSpPr txBox="1">
            <a:spLocks noChangeArrowheads="1"/>
          </p:cNvSpPr>
          <p:nvPr/>
        </p:nvSpPr>
        <p:spPr bwMode="auto">
          <a:xfrm>
            <a:off x="7308850" y="3155950"/>
            <a:ext cx="67945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500">
                <a:latin typeface="Kristen ITC" panose="03050502040202030202" pitchFamily="66" charset="0"/>
              </a:rPr>
              <a:t>Class</a:t>
            </a:r>
          </a:p>
        </p:txBody>
      </p:sp>
      <p:sp>
        <p:nvSpPr>
          <p:cNvPr id="24599" name="Freeform 31"/>
          <p:cNvSpPr>
            <a:spLocks/>
          </p:cNvSpPr>
          <p:nvPr/>
        </p:nvSpPr>
        <p:spPr bwMode="auto">
          <a:xfrm>
            <a:off x="6670675" y="3600450"/>
            <a:ext cx="628650" cy="350838"/>
          </a:xfrm>
          <a:custGeom>
            <a:avLst/>
            <a:gdLst>
              <a:gd name="T0" fmla="*/ 274 w 1641920"/>
              <a:gd name="T1" fmla="*/ 58 h 914400"/>
              <a:gd name="T2" fmla="*/ 178 w 1641920"/>
              <a:gd name="T3" fmla="*/ 73 h 914400"/>
              <a:gd name="T4" fmla="*/ 96 w 1641920"/>
              <a:gd name="T5" fmla="*/ 83 h 914400"/>
              <a:gd name="T6" fmla="*/ 62 w 1641920"/>
              <a:gd name="T7" fmla="*/ 92 h 914400"/>
              <a:gd name="T8" fmla="*/ 48 w 1641920"/>
              <a:gd name="T9" fmla="*/ 107 h 914400"/>
              <a:gd name="T10" fmla="*/ 29 w 1641920"/>
              <a:gd name="T11" fmla="*/ 122 h 914400"/>
              <a:gd name="T12" fmla="*/ 10 w 1641920"/>
              <a:gd name="T13" fmla="*/ 151 h 914400"/>
              <a:gd name="T14" fmla="*/ 0 w 1641920"/>
              <a:gd name="T15" fmla="*/ 166 h 914400"/>
              <a:gd name="T16" fmla="*/ 5 w 1641920"/>
              <a:gd name="T17" fmla="*/ 287 h 914400"/>
              <a:gd name="T18" fmla="*/ 38 w 1641920"/>
              <a:gd name="T19" fmla="*/ 341 h 914400"/>
              <a:gd name="T20" fmla="*/ 53 w 1641920"/>
              <a:gd name="T21" fmla="*/ 351 h 914400"/>
              <a:gd name="T22" fmla="*/ 72 w 1641920"/>
              <a:gd name="T23" fmla="*/ 370 h 914400"/>
              <a:gd name="T24" fmla="*/ 106 w 1641920"/>
              <a:gd name="T25" fmla="*/ 385 h 914400"/>
              <a:gd name="T26" fmla="*/ 134 w 1641920"/>
              <a:gd name="T27" fmla="*/ 400 h 914400"/>
              <a:gd name="T28" fmla="*/ 168 w 1641920"/>
              <a:gd name="T29" fmla="*/ 409 h 914400"/>
              <a:gd name="T30" fmla="*/ 187 w 1641920"/>
              <a:gd name="T31" fmla="*/ 419 h 914400"/>
              <a:gd name="T32" fmla="*/ 230 w 1641920"/>
              <a:gd name="T33" fmla="*/ 429 h 914400"/>
              <a:gd name="T34" fmla="*/ 490 w 1641920"/>
              <a:gd name="T35" fmla="*/ 424 h 914400"/>
              <a:gd name="T36" fmla="*/ 523 w 1641920"/>
              <a:gd name="T37" fmla="*/ 414 h 914400"/>
              <a:gd name="T38" fmla="*/ 548 w 1641920"/>
              <a:gd name="T39" fmla="*/ 409 h 914400"/>
              <a:gd name="T40" fmla="*/ 567 w 1641920"/>
              <a:gd name="T41" fmla="*/ 404 h 914400"/>
              <a:gd name="T42" fmla="*/ 619 w 1641920"/>
              <a:gd name="T43" fmla="*/ 390 h 914400"/>
              <a:gd name="T44" fmla="*/ 644 w 1641920"/>
              <a:gd name="T45" fmla="*/ 380 h 914400"/>
              <a:gd name="T46" fmla="*/ 687 w 1641920"/>
              <a:gd name="T47" fmla="*/ 370 h 914400"/>
              <a:gd name="T48" fmla="*/ 716 w 1641920"/>
              <a:gd name="T49" fmla="*/ 341 h 914400"/>
              <a:gd name="T50" fmla="*/ 735 w 1641920"/>
              <a:gd name="T51" fmla="*/ 302 h 914400"/>
              <a:gd name="T52" fmla="*/ 749 w 1641920"/>
              <a:gd name="T53" fmla="*/ 273 h 914400"/>
              <a:gd name="T54" fmla="*/ 754 w 1641920"/>
              <a:gd name="T55" fmla="*/ 239 h 914400"/>
              <a:gd name="T56" fmla="*/ 759 w 1641920"/>
              <a:gd name="T57" fmla="*/ 214 h 914400"/>
              <a:gd name="T58" fmla="*/ 754 w 1641920"/>
              <a:gd name="T59" fmla="*/ 97 h 914400"/>
              <a:gd name="T60" fmla="*/ 740 w 1641920"/>
              <a:gd name="T61" fmla="*/ 88 h 914400"/>
              <a:gd name="T62" fmla="*/ 706 w 1641920"/>
              <a:gd name="T63" fmla="*/ 63 h 914400"/>
              <a:gd name="T64" fmla="*/ 687 w 1641920"/>
              <a:gd name="T65" fmla="*/ 58 h 914400"/>
              <a:gd name="T66" fmla="*/ 615 w 1641920"/>
              <a:gd name="T67" fmla="*/ 44 h 914400"/>
              <a:gd name="T68" fmla="*/ 600 w 1641920"/>
              <a:gd name="T69" fmla="*/ 39 h 914400"/>
              <a:gd name="T70" fmla="*/ 562 w 1641920"/>
              <a:gd name="T71" fmla="*/ 20 h 914400"/>
              <a:gd name="T72" fmla="*/ 423 w 1641920"/>
              <a:gd name="T73" fmla="*/ 0 h 914400"/>
              <a:gd name="T74" fmla="*/ 317 w 1641920"/>
              <a:gd name="T75" fmla="*/ 5 h 914400"/>
              <a:gd name="T76" fmla="*/ 293 w 1641920"/>
              <a:gd name="T77" fmla="*/ 25 h 914400"/>
              <a:gd name="T78" fmla="*/ 274 w 1641920"/>
              <a:gd name="T79" fmla="*/ 29 h 914400"/>
              <a:gd name="T80" fmla="*/ 255 w 1641920"/>
              <a:gd name="T81" fmla="*/ 44 h 9144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641920"/>
              <a:gd name="T124" fmla="*/ 0 h 914400"/>
              <a:gd name="T125" fmla="*/ 1641920 w 1641920"/>
              <a:gd name="T126" fmla="*/ 914400 h 914400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641920" h="914400">
                <a:moveTo>
                  <a:pt x="592282" y="124691"/>
                </a:moveTo>
                <a:cubicBezTo>
                  <a:pt x="512295" y="138022"/>
                  <a:pt x="479474" y="143989"/>
                  <a:pt x="384464" y="155864"/>
                </a:cubicBezTo>
                <a:cubicBezTo>
                  <a:pt x="270214" y="170144"/>
                  <a:pt x="329090" y="163170"/>
                  <a:pt x="207818" y="176645"/>
                </a:cubicBezTo>
                <a:cubicBezTo>
                  <a:pt x="202275" y="178031"/>
                  <a:pt x="144027" y="191464"/>
                  <a:pt x="135082" y="197427"/>
                </a:cubicBezTo>
                <a:cubicBezTo>
                  <a:pt x="122855" y="205578"/>
                  <a:pt x="115066" y="219037"/>
                  <a:pt x="103909" y="228600"/>
                </a:cubicBezTo>
                <a:cubicBezTo>
                  <a:pt x="90760" y="239871"/>
                  <a:pt x="76200" y="249382"/>
                  <a:pt x="62345" y="259773"/>
                </a:cubicBezTo>
                <a:lnTo>
                  <a:pt x="20782" y="322118"/>
                </a:lnTo>
                <a:lnTo>
                  <a:pt x="0" y="353291"/>
                </a:lnTo>
                <a:cubicBezTo>
                  <a:pt x="3464" y="439882"/>
                  <a:pt x="1768" y="526834"/>
                  <a:pt x="10391" y="613064"/>
                </a:cubicBezTo>
                <a:cubicBezTo>
                  <a:pt x="14550" y="654653"/>
                  <a:pt x="57913" y="702150"/>
                  <a:pt x="83127" y="727364"/>
                </a:cubicBezTo>
                <a:cubicBezTo>
                  <a:pt x="91958" y="736195"/>
                  <a:pt x="104818" y="740018"/>
                  <a:pt x="114300" y="748145"/>
                </a:cubicBezTo>
                <a:cubicBezTo>
                  <a:pt x="129177" y="760896"/>
                  <a:pt x="140189" y="777953"/>
                  <a:pt x="155864" y="789709"/>
                </a:cubicBezTo>
                <a:cubicBezTo>
                  <a:pt x="188790" y="814404"/>
                  <a:pt x="195767" y="806290"/>
                  <a:pt x="228600" y="820882"/>
                </a:cubicBezTo>
                <a:cubicBezTo>
                  <a:pt x="249832" y="830318"/>
                  <a:pt x="269713" y="842618"/>
                  <a:pt x="290945" y="852054"/>
                </a:cubicBezTo>
                <a:cubicBezTo>
                  <a:pt x="310112" y="860572"/>
                  <a:pt x="344811" y="868118"/>
                  <a:pt x="363682" y="872836"/>
                </a:cubicBezTo>
                <a:cubicBezTo>
                  <a:pt x="377536" y="879763"/>
                  <a:pt x="390742" y="888179"/>
                  <a:pt x="405245" y="893618"/>
                </a:cubicBezTo>
                <a:cubicBezTo>
                  <a:pt x="422015" y="899907"/>
                  <a:pt x="484657" y="911579"/>
                  <a:pt x="498764" y="914400"/>
                </a:cubicBezTo>
                <a:lnTo>
                  <a:pt x="1059873" y="904009"/>
                </a:lnTo>
                <a:cubicBezTo>
                  <a:pt x="1082417" y="903232"/>
                  <a:pt x="1110625" y="888723"/>
                  <a:pt x="1132609" y="883227"/>
                </a:cubicBezTo>
                <a:cubicBezTo>
                  <a:pt x="1149743" y="878944"/>
                  <a:pt x="1167323" y="876667"/>
                  <a:pt x="1184564" y="872836"/>
                </a:cubicBezTo>
                <a:cubicBezTo>
                  <a:pt x="1198505" y="869738"/>
                  <a:pt x="1212273" y="865909"/>
                  <a:pt x="1226127" y="862445"/>
                </a:cubicBezTo>
                <a:cubicBezTo>
                  <a:pt x="1290901" y="819264"/>
                  <a:pt x="1221729" y="858665"/>
                  <a:pt x="1340427" y="831273"/>
                </a:cubicBezTo>
                <a:cubicBezTo>
                  <a:pt x="1358602" y="827079"/>
                  <a:pt x="1374687" y="816389"/>
                  <a:pt x="1392382" y="810491"/>
                </a:cubicBezTo>
                <a:cubicBezTo>
                  <a:pt x="1414395" y="803153"/>
                  <a:pt x="1465309" y="793827"/>
                  <a:pt x="1485900" y="789709"/>
                </a:cubicBezTo>
                <a:cubicBezTo>
                  <a:pt x="1506682" y="768927"/>
                  <a:pt x="1535102" y="753651"/>
                  <a:pt x="1548245" y="727364"/>
                </a:cubicBezTo>
                <a:cubicBezTo>
                  <a:pt x="1562100" y="699655"/>
                  <a:pt x="1580012" y="673626"/>
                  <a:pt x="1589809" y="644236"/>
                </a:cubicBezTo>
                <a:cubicBezTo>
                  <a:pt x="1604149" y="601216"/>
                  <a:pt x="1594125" y="622177"/>
                  <a:pt x="1620982" y="581891"/>
                </a:cubicBezTo>
                <a:cubicBezTo>
                  <a:pt x="1624446" y="557645"/>
                  <a:pt x="1627347" y="533313"/>
                  <a:pt x="1631373" y="509154"/>
                </a:cubicBezTo>
                <a:cubicBezTo>
                  <a:pt x="1634276" y="491733"/>
                  <a:pt x="1641764" y="474861"/>
                  <a:pt x="1641764" y="457200"/>
                </a:cubicBezTo>
                <a:cubicBezTo>
                  <a:pt x="1641764" y="374001"/>
                  <a:pt x="1644024" y="290050"/>
                  <a:pt x="1631373" y="207818"/>
                </a:cubicBezTo>
                <a:cubicBezTo>
                  <a:pt x="1629474" y="195475"/>
                  <a:pt x="1610362" y="194295"/>
                  <a:pt x="1600200" y="187036"/>
                </a:cubicBezTo>
                <a:cubicBezTo>
                  <a:pt x="1594885" y="183240"/>
                  <a:pt x="1539702" y="140327"/>
                  <a:pt x="1527464" y="135082"/>
                </a:cubicBezTo>
                <a:cubicBezTo>
                  <a:pt x="1514338" y="129456"/>
                  <a:pt x="1499875" y="127633"/>
                  <a:pt x="1485900" y="124691"/>
                </a:cubicBezTo>
                <a:cubicBezTo>
                  <a:pt x="1434053" y="113776"/>
                  <a:pt x="1380300" y="110273"/>
                  <a:pt x="1330036" y="93518"/>
                </a:cubicBezTo>
                <a:cubicBezTo>
                  <a:pt x="1319645" y="90054"/>
                  <a:pt x="1308660" y="88025"/>
                  <a:pt x="1298864" y="83127"/>
                </a:cubicBezTo>
                <a:cubicBezTo>
                  <a:pt x="1258608" y="62999"/>
                  <a:pt x="1269672" y="50553"/>
                  <a:pt x="1215736" y="41564"/>
                </a:cubicBezTo>
                <a:cubicBezTo>
                  <a:pt x="788385" y="-29661"/>
                  <a:pt x="1065691" y="37823"/>
                  <a:pt x="914400" y="0"/>
                </a:cubicBezTo>
                <a:cubicBezTo>
                  <a:pt x="838200" y="3464"/>
                  <a:pt x="761836" y="4308"/>
                  <a:pt x="685800" y="10391"/>
                </a:cubicBezTo>
                <a:cubicBezTo>
                  <a:pt x="627897" y="15023"/>
                  <a:pt x="677671" y="22737"/>
                  <a:pt x="633845" y="51954"/>
                </a:cubicBezTo>
                <a:cubicBezTo>
                  <a:pt x="621963" y="59875"/>
                  <a:pt x="606136" y="58881"/>
                  <a:pt x="592282" y="62345"/>
                </a:cubicBezTo>
                <a:cubicBezTo>
                  <a:pt x="557033" y="85844"/>
                  <a:pt x="569940" y="74296"/>
                  <a:pt x="550718" y="93518"/>
                </a:cubicBezTo>
              </a:path>
            </a:pathLst>
          </a:custGeom>
          <a:solidFill>
            <a:srgbClr val="531F3A"/>
          </a:solidFill>
          <a:ln w="12700" algn="ctr">
            <a:solidFill>
              <a:schemeClr val="accent2"/>
            </a:solidFill>
            <a:round/>
            <a:headEnd/>
            <a:tailEnd/>
          </a:ln>
        </p:spPr>
        <p:txBody>
          <a:bodyPr bIns="0">
            <a:spAutoFit/>
          </a:bodyPr>
          <a:lstStyle/>
          <a:p>
            <a:endParaRPr lang="en-GB"/>
          </a:p>
        </p:txBody>
      </p:sp>
      <p:sp>
        <p:nvSpPr>
          <p:cNvPr id="24600" name="TextBox 32"/>
          <p:cNvSpPr txBox="1">
            <a:spLocks noChangeArrowheads="1"/>
          </p:cNvSpPr>
          <p:nvPr/>
        </p:nvSpPr>
        <p:spPr bwMode="auto">
          <a:xfrm>
            <a:off x="7316788" y="3614738"/>
            <a:ext cx="100012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500">
                <a:latin typeface="Kristen ITC" panose="03050502040202030202" pitchFamily="66" charset="0"/>
              </a:rPr>
              <a:t>Instance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651557" y="2412690"/>
            <a:ext cx="492443" cy="4445310"/>
          </a:xfrm>
          <a:prstGeom prst="rect">
            <a:avLst/>
          </a:prstGeom>
          <a:solidFill>
            <a:srgbClr val="531F3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bIns="0">
            <a:spAutoFit/>
          </a:bodyPr>
          <a:lstStyle/>
          <a:p>
            <a:pPr algn="ctr">
              <a:defRPr/>
            </a:pPr>
            <a:r>
              <a:rPr lang="en-GB" sz="2000" dirty="0">
                <a:solidFill>
                  <a:schemeClr val="accent3"/>
                </a:solidFill>
                <a:latin typeface="Georgia" panose="02040502050405020303" pitchFamily="18" charset="0"/>
                <a:ea typeface="ＭＳ Ｐゴシック" pitchFamily="16" charset="-128"/>
                <a:cs typeface="Arial" charset="0"/>
              </a:rPr>
              <a:t>3 Ontology design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ChangeArrowheads="1"/>
          </p:cNvSpPr>
          <p:nvPr/>
        </p:nvSpPr>
        <p:spPr bwMode="auto">
          <a:xfrm>
            <a:off x="269875" y="5192713"/>
            <a:ext cx="4554538" cy="431800"/>
          </a:xfrm>
          <a:prstGeom prst="rect">
            <a:avLst/>
          </a:prstGeom>
          <a:solidFill>
            <a:srgbClr val="531F3A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7171" name="Rectangle 7"/>
          <p:cNvSpPr>
            <a:spLocks noChangeArrowheads="1"/>
          </p:cNvSpPr>
          <p:nvPr/>
        </p:nvSpPr>
        <p:spPr bwMode="auto">
          <a:xfrm>
            <a:off x="287338" y="4581525"/>
            <a:ext cx="4537075" cy="431800"/>
          </a:xfrm>
          <a:prstGeom prst="rect">
            <a:avLst/>
          </a:prstGeom>
          <a:solidFill>
            <a:srgbClr val="531F3A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7172" name="Rectangle 6"/>
          <p:cNvSpPr>
            <a:spLocks noChangeArrowheads="1"/>
          </p:cNvSpPr>
          <p:nvPr/>
        </p:nvSpPr>
        <p:spPr bwMode="auto">
          <a:xfrm>
            <a:off x="282575" y="4005263"/>
            <a:ext cx="4541838" cy="431800"/>
          </a:xfrm>
          <a:prstGeom prst="rect">
            <a:avLst/>
          </a:prstGeom>
          <a:solidFill>
            <a:srgbClr val="531F3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82575" y="3392488"/>
            <a:ext cx="4541838" cy="431800"/>
          </a:xfrm>
          <a:prstGeom prst="rect">
            <a:avLst/>
          </a:prstGeom>
          <a:solidFill>
            <a:srgbClr val="4F5A2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282575" y="2816225"/>
            <a:ext cx="4541838" cy="433388"/>
          </a:xfrm>
          <a:prstGeom prst="rect">
            <a:avLst/>
          </a:prstGeom>
          <a:solidFill>
            <a:srgbClr val="AB1210">
              <a:alpha val="8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7175" name="Rectangle 1"/>
          <p:cNvSpPr>
            <a:spLocks noChangeArrowheads="1"/>
          </p:cNvSpPr>
          <p:nvPr/>
        </p:nvSpPr>
        <p:spPr bwMode="auto">
          <a:xfrm>
            <a:off x="287338" y="2241550"/>
            <a:ext cx="4537075" cy="431800"/>
          </a:xfrm>
          <a:prstGeom prst="rect">
            <a:avLst/>
          </a:prstGeom>
          <a:solidFill>
            <a:srgbClr val="AB121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71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2168525"/>
            <a:ext cx="8316912" cy="43211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GB" altLang="en-US" sz="2000" smtClean="0">
                <a:solidFill>
                  <a:srgbClr val="F8F8F8"/>
                </a:solidFill>
                <a:latin typeface="Georgia" panose="02040502050405020303" pitchFamily="18" charset="0"/>
              </a:rPr>
              <a:t>1 Emergence of the Semantic Web</a:t>
            </a:r>
          </a:p>
          <a:p>
            <a:pPr eaLnBrk="1" hangingPunct="1">
              <a:lnSpc>
                <a:spcPct val="150000"/>
              </a:lnSpc>
            </a:pPr>
            <a:r>
              <a:rPr lang="en-GB" altLang="en-US" sz="2000" smtClean="0">
                <a:solidFill>
                  <a:srgbClr val="F8F8F8"/>
                </a:solidFill>
                <a:latin typeface="Georgia" panose="02040502050405020303" pitchFamily="18" charset="0"/>
              </a:rPr>
              <a:t>Task 1</a:t>
            </a:r>
          </a:p>
          <a:p>
            <a:pPr eaLnBrk="1" hangingPunct="1">
              <a:lnSpc>
                <a:spcPct val="150000"/>
              </a:lnSpc>
            </a:pPr>
            <a:r>
              <a:rPr lang="en-GB" altLang="en-US" sz="2000" smtClean="0">
                <a:solidFill>
                  <a:srgbClr val="F8F8F8"/>
                </a:solidFill>
                <a:latin typeface="Georgia" panose="02040502050405020303" pitchFamily="18" charset="0"/>
              </a:rPr>
              <a:t>2 Pros and cons of the Semantic Web</a:t>
            </a:r>
          </a:p>
          <a:p>
            <a:pPr eaLnBrk="1" hangingPunct="1">
              <a:lnSpc>
                <a:spcPct val="150000"/>
              </a:lnSpc>
            </a:pPr>
            <a:r>
              <a:rPr lang="en-GB" altLang="en-US" sz="2000" smtClean="0">
                <a:solidFill>
                  <a:srgbClr val="F8F8F8"/>
                </a:solidFill>
                <a:latin typeface="Georgia" panose="02040502050405020303" pitchFamily="18" charset="0"/>
              </a:rPr>
              <a:t>3 Ontology design</a:t>
            </a:r>
          </a:p>
          <a:p>
            <a:pPr eaLnBrk="1" hangingPunct="1">
              <a:lnSpc>
                <a:spcPct val="150000"/>
              </a:lnSpc>
            </a:pPr>
            <a:r>
              <a:rPr lang="en-GB" altLang="en-US" sz="2000" smtClean="0">
                <a:solidFill>
                  <a:srgbClr val="F8F8F8"/>
                </a:solidFill>
                <a:latin typeface="Georgia" panose="02040502050405020303" pitchFamily="18" charset="0"/>
              </a:rPr>
              <a:t>Task 2a</a:t>
            </a:r>
          </a:p>
          <a:p>
            <a:pPr eaLnBrk="1" hangingPunct="1">
              <a:lnSpc>
                <a:spcPct val="150000"/>
              </a:lnSpc>
            </a:pPr>
            <a:r>
              <a:rPr lang="en-GB" altLang="en-US" sz="2000" smtClean="0">
                <a:solidFill>
                  <a:srgbClr val="F8F8F8"/>
                </a:solidFill>
                <a:latin typeface="Georgia" panose="02040502050405020303" pitchFamily="18" charset="0"/>
              </a:rPr>
              <a:t>Task 2b (“Homework”)</a:t>
            </a:r>
          </a:p>
        </p:txBody>
      </p:sp>
      <p:sp>
        <p:nvSpPr>
          <p:cNvPr id="71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775" y="1233488"/>
            <a:ext cx="8426450" cy="682625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latin typeface="Georgia" panose="02040502050405020303" pitchFamily="18" charset="0"/>
              </a:rPr>
              <a:t>Semantic Web – Learning Outcomes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reeform 4"/>
          <p:cNvSpPr>
            <a:spLocks/>
          </p:cNvSpPr>
          <p:nvPr/>
        </p:nvSpPr>
        <p:spPr bwMode="auto">
          <a:xfrm>
            <a:off x="3398838" y="3068638"/>
            <a:ext cx="800100" cy="488950"/>
          </a:xfrm>
          <a:custGeom>
            <a:avLst/>
            <a:gdLst>
              <a:gd name="T0" fmla="*/ 270163 w 800100"/>
              <a:gd name="T1" fmla="*/ 20957 h 488373"/>
              <a:gd name="T2" fmla="*/ 41563 w 800100"/>
              <a:gd name="T3" fmla="*/ 31432 h 488373"/>
              <a:gd name="T4" fmla="*/ 10391 w 800100"/>
              <a:gd name="T5" fmla="*/ 41906 h 488373"/>
              <a:gd name="T6" fmla="*/ 0 w 800100"/>
              <a:gd name="T7" fmla="*/ 73339 h 488373"/>
              <a:gd name="T8" fmla="*/ 10391 w 800100"/>
              <a:gd name="T9" fmla="*/ 251452 h 488373"/>
              <a:gd name="T10" fmla="*/ 51954 w 800100"/>
              <a:gd name="T11" fmla="*/ 324791 h 488373"/>
              <a:gd name="T12" fmla="*/ 72736 w 800100"/>
              <a:gd name="T13" fmla="*/ 356222 h 488373"/>
              <a:gd name="T14" fmla="*/ 145473 w 800100"/>
              <a:gd name="T15" fmla="*/ 398132 h 488373"/>
              <a:gd name="T16" fmla="*/ 176645 w 800100"/>
              <a:gd name="T17" fmla="*/ 419086 h 488373"/>
              <a:gd name="T18" fmla="*/ 218209 w 800100"/>
              <a:gd name="T19" fmla="*/ 450518 h 488373"/>
              <a:gd name="T20" fmla="*/ 342900 w 800100"/>
              <a:gd name="T21" fmla="*/ 471471 h 488373"/>
              <a:gd name="T22" fmla="*/ 457200 w 800100"/>
              <a:gd name="T23" fmla="*/ 492426 h 488373"/>
              <a:gd name="T24" fmla="*/ 675409 w 800100"/>
              <a:gd name="T25" fmla="*/ 481949 h 488373"/>
              <a:gd name="T26" fmla="*/ 706582 w 800100"/>
              <a:gd name="T27" fmla="*/ 471471 h 488373"/>
              <a:gd name="T28" fmla="*/ 737754 w 800100"/>
              <a:gd name="T29" fmla="*/ 440040 h 488373"/>
              <a:gd name="T30" fmla="*/ 748145 w 800100"/>
              <a:gd name="T31" fmla="*/ 398132 h 488373"/>
              <a:gd name="T32" fmla="*/ 779318 w 800100"/>
              <a:gd name="T33" fmla="*/ 377179 h 488373"/>
              <a:gd name="T34" fmla="*/ 800100 w 800100"/>
              <a:gd name="T35" fmla="*/ 293360 h 488373"/>
              <a:gd name="T36" fmla="*/ 789709 w 800100"/>
              <a:gd name="T37" fmla="*/ 136204 h 488373"/>
              <a:gd name="T38" fmla="*/ 768927 w 800100"/>
              <a:gd name="T39" fmla="*/ 104771 h 488373"/>
              <a:gd name="T40" fmla="*/ 706582 w 800100"/>
              <a:gd name="T41" fmla="*/ 52386 h 488373"/>
              <a:gd name="T42" fmla="*/ 654627 w 800100"/>
              <a:gd name="T43" fmla="*/ 41906 h 488373"/>
              <a:gd name="T44" fmla="*/ 571500 w 800100"/>
              <a:gd name="T45" fmla="*/ 20957 h 488373"/>
              <a:gd name="T46" fmla="*/ 218209 w 800100"/>
              <a:gd name="T47" fmla="*/ 0 h 48837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800100"/>
              <a:gd name="T73" fmla="*/ 0 h 488373"/>
              <a:gd name="T74" fmla="*/ 800100 w 800100"/>
              <a:gd name="T75" fmla="*/ 488373 h 488373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800100" h="488373">
                <a:moveTo>
                  <a:pt x="270163" y="20782"/>
                </a:moveTo>
                <a:cubicBezTo>
                  <a:pt x="193963" y="24246"/>
                  <a:pt x="117599" y="25090"/>
                  <a:pt x="41563" y="31173"/>
                </a:cubicBezTo>
                <a:cubicBezTo>
                  <a:pt x="30645" y="32046"/>
                  <a:pt x="18136" y="33818"/>
                  <a:pt x="10391" y="41563"/>
                </a:cubicBezTo>
                <a:cubicBezTo>
                  <a:pt x="2646" y="49308"/>
                  <a:pt x="3464" y="62345"/>
                  <a:pt x="0" y="72736"/>
                </a:cubicBezTo>
                <a:cubicBezTo>
                  <a:pt x="3464" y="131618"/>
                  <a:pt x="4522" y="190691"/>
                  <a:pt x="10391" y="249382"/>
                </a:cubicBezTo>
                <a:cubicBezTo>
                  <a:pt x="13528" y="280751"/>
                  <a:pt x="34340" y="297458"/>
                  <a:pt x="51954" y="322118"/>
                </a:cubicBezTo>
                <a:cubicBezTo>
                  <a:pt x="59213" y="332280"/>
                  <a:pt x="63905" y="344460"/>
                  <a:pt x="72736" y="353291"/>
                </a:cubicBezTo>
                <a:cubicBezTo>
                  <a:pt x="89616" y="370171"/>
                  <a:pt x="126453" y="383986"/>
                  <a:pt x="145473" y="394854"/>
                </a:cubicBezTo>
                <a:cubicBezTo>
                  <a:pt x="156316" y="401050"/>
                  <a:pt x="166483" y="408377"/>
                  <a:pt x="176645" y="415636"/>
                </a:cubicBezTo>
                <a:cubicBezTo>
                  <a:pt x="190737" y="425702"/>
                  <a:pt x="202383" y="439775"/>
                  <a:pt x="218209" y="446809"/>
                </a:cubicBezTo>
                <a:cubicBezTo>
                  <a:pt x="232736" y="453265"/>
                  <a:pt x="337888" y="466820"/>
                  <a:pt x="342900" y="467591"/>
                </a:cubicBezTo>
                <a:cubicBezTo>
                  <a:pt x="400506" y="476453"/>
                  <a:pt x="403163" y="477566"/>
                  <a:pt x="457200" y="488373"/>
                </a:cubicBezTo>
                <a:cubicBezTo>
                  <a:pt x="529936" y="484909"/>
                  <a:pt x="602842" y="484029"/>
                  <a:pt x="675409" y="477982"/>
                </a:cubicBezTo>
                <a:cubicBezTo>
                  <a:pt x="686324" y="477072"/>
                  <a:pt x="697469" y="473667"/>
                  <a:pt x="706582" y="467591"/>
                </a:cubicBezTo>
                <a:cubicBezTo>
                  <a:pt x="718809" y="459440"/>
                  <a:pt x="727363" y="446809"/>
                  <a:pt x="737754" y="436418"/>
                </a:cubicBezTo>
                <a:cubicBezTo>
                  <a:pt x="741218" y="422563"/>
                  <a:pt x="740223" y="406737"/>
                  <a:pt x="748145" y="394854"/>
                </a:cubicBezTo>
                <a:cubicBezTo>
                  <a:pt x="755072" y="384463"/>
                  <a:pt x="773733" y="385243"/>
                  <a:pt x="779318" y="374073"/>
                </a:cubicBezTo>
                <a:cubicBezTo>
                  <a:pt x="792091" y="348526"/>
                  <a:pt x="800100" y="290945"/>
                  <a:pt x="800100" y="290945"/>
                </a:cubicBezTo>
                <a:cubicBezTo>
                  <a:pt x="796636" y="238991"/>
                  <a:pt x="798269" y="186443"/>
                  <a:pt x="789709" y="135082"/>
                </a:cubicBezTo>
                <a:cubicBezTo>
                  <a:pt x="787656" y="122763"/>
                  <a:pt x="776922" y="113503"/>
                  <a:pt x="768927" y="103909"/>
                </a:cubicBezTo>
                <a:cubicBezTo>
                  <a:pt x="756677" y="89209"/>
                  <a:pt x="726395" y="59384"/>
                  <a:pt x="706582" y="51954"/>
                </a:cubicBezTo>
                <a:cubicBezTo>
                  <a:pt x="690045" y="45753"/>
                  <a:pt x="671836" y="45534"/>
                  <a:pt x="654627" y="41563"/>
                </a:cubicBezTo>
                <a:cubicBezTo>
                  <a:pt x="626797" y="35141"/>
                  <a:pt x="600048" y="21674"/>
                  <a:pt x="571500" y="20782"/>
                </a:cubicBezTo>
                <a:cubicBezTo>
                  <a:pt x="231250" y="10149"/>
                  <a:pt x="338174" y="59983"/>
                  <a:pt x="218209" y="0"/>
                </a:cubicBezTo>
              </a:path>
            </a:pathLst>
          </a:custGeom>
          <a:solidFill>
            <a:srgbClr val="FFC000"/>
          </a:solidFill>
          <a:ln w="12700" algn="ctr">
            <a:solidFill>
              <a:schemeClr val="accent2"/>
            </a:solidFill>
            <a:round/>
            <a:headEnd/>
            <a:tailEnd/>
          </a:ln>
        </p:spPr>
        <p:txBody>
          <a:bodyPr wrap="none" bIns="0">
            <a:spAutoFit/>
          </a:bodyPr>
          <a:lstStyle/>
          <a:p>
            <a:endParaRPr lang="en-GB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775" y="1233488"/>
            <a:ext cx="8426450" cy="682625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latin typeface="Georgia" panose="02040502050405020303" pitchFamily="18" charset="0"/>
              </a:rPr>
              <a:t>Ontology design - Formalisation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775" y="2168525"/>
            <a:ext cx="8426450" cy="432117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GB" altLang="en-US" sz="2400" smtClean="0">
                <a:latin typeface="Georgia" panose="02040502050405020303" pitchFamily="18" charset="0"/>
              </a:rPr>
              <a:t>Define the hierarchy, decide which classes should be disjoint</a:t>
            </a:r>
          </a:p>
          <a:p>
            <a:pPr marL="342900" indent="-342900">
              <a:buFontTx/>
              <a:buChar char="-"/>
            </a:pPr>
            <a:endParaRPr lang="en-GB" altLang="en-US" sz="2400" smtClean="0">
              <a:latin typeface="Georgia" panose="02040502050405020303" pitchFamily="18" charset="0"/>
            </a:endParaRPr>
          </a:p>
          <a:p>
            <a:pPr marL="342900" indent="-342900">
              <a:buFontTx/>
              <a:buChar char="-"/>
            </a:pPr>
            <a:endParaRPr lang="en-GB" altLang="en-US" sz="2400" smtClean="0">
              <a:latin typeface="Georgia" panose="02040502050405020303" pitchFamily="18" charset="0"/>
            </a:endParaRPr>
          </a:p>
          <a:p>
            <a:pPr marL="342900" indent="-342900">
              <a:buFontTx/>
              <a:buChar char="-"/>
            </a:pPr>
            <a:endParaRPr lang="en-GB" altLang="en-US" sz="2400" smtClean="0">
              <a:latin typeface="Georgia" panose="02040502050405020303" pitchFamily="18" charset="0"/>
            </a:endParaRPr>
          </a:p>
          <a:p>
            <a:pPr marL="342900" indent="-342900">
              <a:buFontTx/>
              <a:buChar char="-"/>
            </a:pPr>
            <a:r>
              <a:rPr lang="en-GB" altLang="en-US" sz="2400" smtClean="0">
                <a:latin typeface="Georgia" panose="02040502050405020303" pitchFamily="18" charset="0"/>
              </a:rPr>
              <a:t>Define relations:</a:t>
            </a:r>
          </a:p>
          <a:p>
            <a:pPr marL="1152525" lvl="1" indent="-342900">
              <a:lnSpc>
                <a:spcPct val="80000"/>
              </a:lnSpc>
              <a:buFontTx/>
              <a:buChar char="-"/>
            </a:pPr>
            <a:r>
              <a:rPr lang="en-GB" altLang="en-US" sz="1600" smtClean="0">
                <a:latin typeface="Georgia" panose="02040502050405020303" pitchFamily="18" charset="0"/>
              </a:rPr>
              <a:t>Functional</a:t>
            </a:r>
          </a:p>
          <a:p>
            <a:pPr marL="1152525" lvl="1" indent="-342900">
              <a:lnSpc>
                <a:spcPct val="80000"/>
              </a:lnSpc>
              <a:buFontTx/>
              <a:buChar char="-"/>
            </a:pPr>
            <a:r>
              <a:rPr lang="en-GB" altLang="en-US" sz="1600" smtClean="0">
                <a:latin typeface="Georgia" panose="02040502050405020303" pitchFamily="18" charset="0"/>
              </a:rPr>
              <a:t>Transitive</a:t>
            </a:r>
          </a:p>
          <a:p>
            <a:pPr marL="1152525" lvl="1" indent="-342900">
              <a:lnSpc>
                <a:spcPct val="80000"/>
              </a:lnSpc>
              <a:buFontTx/>
              <a:buChar char="-"/>
            </a:pPr>
            <a:r>
              <a:rPr lang="en-GB" altLang="en-US" sz="1600" smtClean="0">
                <a:latin typeface="Georgia" panose="02040502050405020303" pitchFamily="18" charset="0"/>
              </a:rPr>
              <a:t>Symmetric</a:t>
            </a:r>
          </a:p>
          <a:p>
            <a:pPr marL="1152525" lvl="1" indent="-342900">
              <a:lnSpc>
                <a:spcPct val="80000"/>
              </a:lnSpc>
              <a:buFontTx/>
              <a:buChar char="-"/>
            </a:pPr>
            <a:r>
              <a:rPr lang="en-GB" altLang="en-US" sz="1600" smtClean="0">
                <a:latin typeface="Georgia" panose="02040502050405020303" pitchFamily="18" charset="0"/>
              </a:rPr>
              <a:t>Asymetric</a:t>
            </a:r>
          </a:p>
          <a:p>
            <a:pPr marL="1152525" lvl="1" indent="-342900">
              <a:lnSpc>
                <a:spcPct val="80000"/>
              </a:lnSpc>
              <a:buFontTx/>
              <a:buChar char="-"/>
            </a:pPr>
            <a:r>
              <a:rPr lang="en-GB" altLang="en-US" sz="1600" smtClean="0">
                <a:latin typeface="Georgia" panose="02040502050405020303" pitchFamily="18" charset="0"/>
              </a:rPr>
              <a:t>Reflexive</a:t>
            </a:r>
          </a:p>
          <a:p>
            <a:pPr marL="1152525" lvl="1" indent="-342900">
              <a:lnSpc>
                <a:spcPct val="80000"/>
              </a:lnSpc>
              <a:buFont typeface="Arial" panose="020B0604020202020204" pitchFamily="34" charset="0"/>
              <a:buNone/>
            </a:pPr>
            <a:endParaRPr lang="en-GB" altLang="en-US" sz="1600" smtClean="0">
              <a:latin typeface="Georgia" panose="02040502050405020303" pitchFamily="18" charset="0"/>
            </a:endParaRPr>
          </a:p>
          <a:p>
            <a:pPr marL="342900" indent="-342900">
              <a:buFontTx/>
              <a:buChar char="-"/>
            </a:pPr>
            <a:endParaRPr lang="en-GB" altLang="en-US" sz="2400" smtClean="0"/>
          </a:p>
          <a:p>
            <a:pPr marL="342900" indent="-342900"/>
            <a:r>
              <a:rPr lang="en-GB" altLang="en-US" sz="2400" smtClean="0"/>
              <a:t/>
            </a:r>
            <a:br>
              <a:rPr lang="en-GB" altLang="en-US" sz="2400" smtClean="0"/>
            </a:br>
            <a:endParaRPr lang="en-GB" altLang="en-US" sz="2400" smtClean="0"/>
          </a:p>
          <a:p>
            <a:pPr marL="342900" indent="-342900" eaLnBrk="1" hangingPunct="1">
              <a:lnSpc>
                <a:spcPct val="150000"/>
              </a:lnSpc>
              <a:buFontTx/>
              <a:buChar char="-"/>
            </a:pPr>
            <a:endParaRPr lang="en-US" altLang="en-US" sz="2400" smtClean="0">
              <a:latin typeface="Georgia" panose="02040502050405020303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Tx/>
              <a:buChar char="-"/>
            </a:pPr>
            <a:endParaRPr lang="en-GB" altLang="en-US" sz="2400" smtClean="0">
              <a:latin typeface="Georgia" panose="02040502050405020303" pitchFamily="18" charset="0"/>
            </a:endParaRPr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0" t="43556" r="35576" b="31908"/>
          <a:stretch>
            <a:fillRect/>
          </a:stretch>
        </p:blipFill>
        <p:spPr bwMode="auto">
          <a:xfrm>
            <a:off x="4608513" y="4543425"/>
            <a:ext cx="3671887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Freeform 6"/>
          <p:cNvSpPr>
            <a:spLocks/>
          </p:cNvSpPr>
          <p:nvPr/>
        </p:nvSpPr>
        <p:spPr bwMode="auto">
          <a:xfrm>
            <a:off x="692150" y="3097213"/>
            <a:ext cx="917575" cy="511175"/>
          </a:xfrm>
          <a:custGeom>
            <a:avLst/>
            <a:gdLst>
              <a:gd name="T0" fmla="*/ 5633 w 1641920"/>
              <a:gd name="T1" fmla="*/ 1188 h 914400"/>
              <a:gd name="T2" fmla="*/ 3656 w 1641920"/>
              <a:gd name="T3" fmla="*/ 1486 h 914400"/>
              <a:gd name="T4" fmla="*/ 1976 w 1641920"/>
              <a:gd name="T5" fmla="*/ 1684 h 914400"/>
              <a:gd name="T6" fmla="*/ 1285 w 1641920"/>
              <a:gd name="T7" fmla="*/ 1882 h 914400"/>
              <a:gd name="T8" fmla="*/ 988 w 1641920"/>
              <a:gd name="T9" fmla="*/ 2179 h 914400"/>
              <a:gd name="T10" fmla="*/ 593 w 1641920"/>
              <a:gd name="T11" fmla="*/ 2476 h 914400"/>
              <a:gd name="T12" fmla="*/ 198 w 1641920"/>
              <a:gd name="T13" fmla="*/ 3070 h 914400"/>
              <a:gd name="T14" fmla="*/ 0 w 1641920"/>
              <a:gd name="T15" fmla="*/ 3368 h 914400"/>
              <a:gd name="T16" fmla="*/ 99 w 1641920"/>
              <a:gd name="T17" fmla="*/ 5844 h 914400"/>
              <a:gd name="T18" fmla="*/ 790 w 1641920"/>
              <a:gd name="T19" fmla="*/ 6933 h 914400"/>
              <a:gd name="T20" fmla="*/ 1087 w 1641920"/>
              <a:gd name="T21" fmla="*/ 7131 h 914400"/>
              <a:gd name="T22" fmla="*/ 1482 w 1641920"/>
              <a:gd name="T23" fmla="*/ 7527 h 914400"/>
              <a:gd name="T24" fmla="*/ 2174 w 1641920"/>
              <a:gd name="T25" fmla="*/ 7825 h 914400"/>
              <a:gd name="T26" fmla="*/ 2767 w 1641920"/>
              <a:gd name="T27" fmla="*/ 8122 h 914400"/>
              <a:gd name="T28" fmla="*/ 3459 w 1641920"/>
              <a:gd name="T29" fmla="*/ 8319 h 914400"/>
              <a:gd name="T30" fmla="*/ 3854 w 1641920"/>
              <a:gd name="T31" fmla="*/ 8518 h 914400"/>
              <a:gd name="T32" fmla="*/ 4743 w 1641920"/>
              <a:gd name="T33" fmla="*/ 8716 h 914400"/>
              <a:gd name="T34" fmla="*/ 10079 w 1641920"/>
              <a:gd name="T35" fmla="*/ 8617 h 914400"/>
              <a:gd name="T36" fmla="*/ 10771 w 1641920"/>
              <a:gd name="T37" fmla="*/ 8419 h 914400"/>
              <a:gd name="T38" fmla="*/ 11265 w 1641920"/>
              <a:gd name="T39" fmla="*/ 8319 h 914400"/>
              <a:gd name="T40" fmla="*/ 11660 w 1641920"/>
              <a:gd name="T41" fmla="*/ 8221 h 914400"/>
              <a:gd name="T42" fmla="*/ 12747 w 1641920"/>
              <a:gd name="T43" fmla="*/ 7924 h 914400"/>
              <a:gd name="T44" fmla="*/ 13241 w 1641920"/>
              <a:gd name="T45" fmla="*/ 7726 h 914400"/>
              <a:gd name="T46" fmla="*/ 14130 w 1641920"/>
              <a:gd name="T47" fmla="*/ 7527 h 914400"/>
              <a:gd name="T48" fmla="*/ 14724 w 1641920"/>
              <a:gd name="T49" fmla="*/ 6933 h 914400"/>
              <a:gd name="T50" fmla="*/ 15119 w 1641920"/>
              <a:gd name="T51" fmla="*/ 6141 h 914400"/>
              <a:gd name="T52" fmla="*/ 15415 w 1641920"/>
              <a:gd name="T53" fmla="*/ 5547 h 914400"/>
              <a:gd name="T54" fmla="*/ 15514 w 1641920"/>
              <a:gd name="T55" fmla="*/ 4853 h 914400"/>
              <a:gd name="T56" fmla="*/ 15613 w 1641920"/>
              <a:gd name="T57" fmla="*/ 4358 h 914400"/>
              <a:gd name="T58" fmla="*/ 15514 w 1641920"/>
              <a:gd name="T59" fmla="*/ 1981 h 914400"/>
              <a:gd name="T60" fmla="*/ 15218 w 1641920"/>
              <a:gd name="T61" fmla="*/ 1783 h 914400"/>
              <a:gd name="T62" fmla="*/ 14525 w 1641920"/>
              <a:gd name="T63" fmla="*/ 1287 h 914400"/>
              <a:gd name="T64" fmla="*/ 14130 w 1641920"/>
              <a:gd name="T65" fmla="*/ 1188 h 914400"/>
              <a:gd name="T66" fmla="*/ 12648 w 1641920"/>
              <a:gd name="T67" fmla="*/ 891 h 914400"/>
              <a:gd name="T68" fmla="*/ 12352 w 1641920"/>
              <a:gd name="T69" fmla="*/ 792 h 914400"/>
              <a:gd name="T70" fmla="*/ 11561 w 1641920"/>
              <a:gd name="T71" fmla="*/ 396 h 914400"/>
              <a:gd name="T72" fmla="*/ 8696 w 1641920"/>
              <a:gd name="T73" fmla="*/ 0 h 914400"/>
              <a:gd name="T74" fmla="*/ 6522 w 1641920"/>
              <a:gd name="T75" fmla="*/ 99 h 914400"/>
              <a:gd name="T76" fmla="*/ 6028 w 1641920"/>
              <a:gd name="T77" fmla="*/ 495 h 914400"/>
              <a:gd name="T78" fmla="*/ 5633 w 1641920"/>
              <a:gd name="T79" fmla="*/ 594 h 914400"/>
              <a:gd name="T80" fmla="*/ 5237 w 1641920"/>
              <a:gd name="T81" fmla="*/ 891 h 9144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641920"/>
              <a:gd name="T124" fmla="*/ 0 h 914400"/>
              <a:gd name="T125" fmla="*/ 1641920 w 1641920"/>
              <a:gd name="T126" fmla="*/ 914400 h 914400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641920" h="914400">
                <a:moveTo>
                  <a:pt x="592282" y="124691"/>
                </a:moveTo>
                <a:cubicBezTo>
                  <a:pt x="512295" y="138022"/>
                  <a:pt x="479474" y="143989"/>
                  <a:pt x="384464" y="155864"/>
                </a:cubicBezTo>
                <a:cubicBezTo>
                  <a:pt x="270214" y="170144"/>
                  <a:pt x="329090" y="163170"/>
                  <a:pt x="207818" y="176645"/>
                </a:cubicBezTo>
                <a:cubicBezTo>
                  <a:pt x="202275" y="178031"/>
                  <a:pt x="144027" y="191464"/>
                  <a:pt x="135082" y="197427"/>
                </a:cubicBezTo>
                <a:cubicBezTo>
                  <a:pt x="122855" y="205578"/>
                  <a:pt x="115066" y="219037"/>
                  <a:pt x="103909" y="228600"/>
                </a:cubicBezTo>
                <a:cubicBezTo>
                  <a:pt x="90760" y="239871"/>
                  <a:pt x="76200" y="249382"/>
                  <a:pt x="62345" y="259773"/>
                </a:cubicBezTo>
                <a:lnTo>
                  <a:pt x="20782" y="322118"/>
                </a:lnTo>
                <a:lnTo>
                  <a:pt x="0" y="353291"/>
                </a:lnTo>
                <a:cubicBezTo>
                  <a:pt x="3464" y="439882"/>
                  <a:pt x="1768" y="526834"/>
                  <a:pt x="10391" y="613064"/>
                </a:cubicBezTo>
                <a:cubicBezTo>
                  <a:pt x="14550" y="654653"/>
                  <a:pt x="57913" y="702150"/>
                  <a:pt x="83127" y="727364"/>
                </a:cubicBezTo>
                <a:cubicBezTo>
                  <a:pt x="91958" y="736195"/>
                  <a:pt x="104818" y="740018"/>
                  <a:pt x="114300" y="748145"/>
                </a:cubicBezTo>
                <a:cubicBezTo>
                  <a:pt x="129177" y="760896"/>
                  <a:pt x="140189" y="777953"/>
                  <a:pt x="155864" y="789709"/>
                </a:cubicBezTo>
                <a:cubicBezTo>
                  <a:pt x="188790" y="814404"/>
                  <a:pt x="195767" y="806290"/>
                  <a:pt x="228600" y="820882"/>
                </a:cubicBezTo>
                <a:cubicBezTo>
                  <a:pt x="249832" y="830318"/>
                  <a:pt x="269713" y="842618"/>
                  <a:pt x="290945" y="852054"/>
                </a:cubicBezTo>
                <a:cubicBezTo>
                  <a:pt x="310112" y="860572"/>
                  <a:pt x="344811" y="868118"/>
                  <a:pt x="363682" y="872836"/>
                </a:cubicBezTo>
                <a:cubicBezTo>
                  <a:pt x="377536" y="879763"/>
                  <a:pt x="390742" y="888179"/>
                  <a:pt x="405245" y="893618"/>
                </a:cubicBezTo>
                <a:cubicBezTo>
                  <a:pt x="422015" y="899907"/>
                  <a:pt x="484657" y="911579"/>
                  <a:pt x="498764" y="914400"/>
                </a:cubicBezTo>
                <a:lnTo>
                  <a:pt x="1059873" y="904009"/>
                </a:lnTo>
                <a:cubicBezTo>
                  <a:pt x="1082417" y="903232"/>
                  <a:pt x="1110625" y="888723"/>
                  <a:pt x="1132609" y="883227"/>
                </a:cubicBezTo>
                <a:cubicBezTo>
                  <a:pt x="1149743" y="878944"/>
                  <a:pt x="1167323" y="876667"/>
                  <a:pt x="1184564" y="872836"/>
                </a:cubicBezTo>
                <a:cubicBezTo>
                  <a:pt x="1198505" y="869738"/>
                  <a:pt x="1212273" y="865909"/>
                  <a:pt x="1226127" y="862445"/>
                </a:cubicBezTo>
                <a:cubicBezTo>
                  <a:pt x="1290901" y="819264"/>
                  <a:pt x="1221729" y="858665"/>
                  <a:pt x="1340427" y="831273"/>
                </a:cubicBezTo>
                <a:cubicBezTo>
                  <a:pt x="1358602" y="827079"/>
                  <a:pt x="1374687" y="816389"/>
                  <a:pt x="1392382" y="810491"/>
                </a:cubicBezTo>
                <a:cubicBezTo>
                  <a:pt x="1414395" y="803153"/>
                  <a:pt x="1465309" y="793827"/>
                  <a:pt x="1485900" y="789709"/>
                </a:cubicBezTo>
                <a:cubicBezTo>
                  <a:pt x="1506682" y="768927"/>
                  <a:pt x="1535102" y="753651"/>
                  <a:pt x="1548245" y="727364"/>
                </a:cubicBezTo>
                <a:cubicBezTo>
                  <a:pt x="1562100" y="699655"/>
                  <a:pt x="1580012" y="673626"/>
                  <a:pt x="1589809" y="644236"/>
                </a:cubicBezTo>
                <a:cubicBezTo>
                  <a:pt x="1604149" y="601216"/>
                  <a:pt x="1594125" y="622177"/>
                  <a:pt x="1620982" y="581891"/>
                </a:cubicBezTo>
                <a:cubicBezTo>
                  <a:pt x="1624446" y="557645"/>
                  <a:pt x="1627347" y="533313"/>
                  <a:pt x="1631373" y="509154"/>
                </a:cubicBezTo>
                <a:cubicBezTo>
                  <a:pt x="1634276" y="491733"/>
                  <a:pt x="1641764" y="474861"/>
                  <a:pt x="1641764" y="457200"/>
                </a:cubicBezTo>
                <a:cubicBezTo>
                  <a:pt x="1641764" y="374001"/>
                  <a:pt x="1644024" y="290050"/>
                  <a:pt x="1631373" y="207818"/>
                </a:cubicBezTo>
                <a:cubicBezTo>
                  <a:pt x="1629474" y="195475"/>
                  <a:pt x="1610362" y="194295"/>
                  <a:pt x="1600200" y="187036"/>
                </a:cubicBezTo>
                <a:cubicBezTo>
                  <a:pt x="1594885" y="183240"/>
                  <a:pt x="1539702" y="140327"/>
                  <a:pt x="1527464" y="135082"/>
                </a:cubicBezTo>
                <a:cubicBezTo>
                  <a:pt x="1514338" y="129456"/>
                  <a:pt x="1499875" y="127633"/>
                  <a:pt x="1485900" y="124691"/>
                </a:cubicBezTo>
                <a:cubicBezTo>
                  <a:pt x="1434053" y="113776"/>
                  <a:pt x="1380300" y="110273"/>
                  <a:pt x="1330036" y="93518"/>
                </a:cubicBezTo>
                <a:cubicBezTo>
                  <a:pt x="1319645" y="90054"/>
                  <a:pt x="1308660" y="88025"/>
                  <a:pt x="1298864" y="83127"/>
                </a:cubicBezTo>
                <a:cubicBezTo>
                  <a:pt x="1258608" y="62999"/>
                  <a:pt x="1269672" y="50553"/>
                  <a:pt x="1215736" y="41564"/>
                </a:cubicBezTo>
                <a:cubicBezTo>
                  <a:pt x="788385" y="-29661"/>
                  <a:pt x="1065691" y="37823"/>
                  <a:pt x="914400" y="0"/>
                </a:cubicBezTo>
                <a:cubicBezTo>
                  <a:pt x="838200" y="3464"/>
                  <a:pt x="761836" y="4308"/>
                  <a:pt x="685800" y="10391"/>
                </a:cubicBezTo>
                <a:cubicBezTo>
                  <a:pt x="627897" y="15023"/>
                  <a:pt x="677671" y="22737"/>
                  <a:pt x="633845" y="51954"/>
                </a:cubicBezTo>
                <a:cubicBezTo>
                  <a:pt x="621963" y="59875"/>
                  <a:pt x="606136" y="58881"/>
                  <a:pt x="592282" y="62345"/>
                </a:cubicBezTo>
                <a:cubicBezTo>
                  <a:pt x="557033" y="85844"/>
                  <a:pt x="569940" y="74296"/>
                  <a:pt x="550718" y="93518"/>
                </a:cubicBezTo>
              </a:path>
            </a:pathLst>
          </a:custGeom>
          <a:solidFill>
            <a:srgbClr val="FFC000"/>
          </a:solidFill>
          <a:ln w="12700" algn="ctr">
            <a:solidFill>
              <a:schemeClr val="accent2"/>
            </a:solidFill>
            <a:round/>
            <a:headEnd/>
            <a:tailEnd/>
          </a:ln>
        </p:spPr>
        <p:txBody>
          <a:bodyPr bIns="0">
            <a:spAutoFit/>
          </a:bodyPr>
          <a:lstStyle/>
          <a:p>
            <a:endParaRPr lang="en-GB"/>
          </a:p>
        </p:txBody>
      </p:sp>
      <p:sp>
        <p:nvSpPr>
          <p:cNvPr id="25607" name="TextBox 6"/>
          <p:cNvSpPr txBox="1">
            <a:spLocks noChangeArrowheads="1"/>
          </p:cNvSpPr>
          <p:nvPr/>
        </p:nvSpPr>
        <p:spPr bwMode="auto">
          <a:xfrm>
            <a:off x="842963" y="3179763"/>
            <a:ext cx="614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800">
                <a:latin typeface="Kristen ITC" panose="03050502040202030202" pitchFamily="66" charset="0"/>
              </a:rPr>
              <a:t>Cat</a:t>
            </a:r>
          </a:p>
        </p:txBody>
      </p:sp>
      <p:sp>
        <p:nvSpPr>
          <p:cNvPr id="25608" name="TextBox 7"/>
          <p:cNvSpPr txBox="1">
            <a:spLocks noChangeArrowheads="1"/>
          </p:cNvSpPr>
          <p:nvPr/>
        </p:nvSpPr>
        <p:spPr bwMode="auto">
          <a:xfrm>
            <a:off x="3451225" y="3128963"/>
            <a:ext cx="6556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800">
                <a:latin typeface="Kristen ITC" panose="03050502040202030202" pitchFamily="66" charset="0"/>
              </a:rPr>
              <a:t>Dog</a:t>
            </a:r>
          </a:p>
        </p:txBody>
      </p:sp>
      <p:sp>
        <p:nvSpPr>
          <p:cNvPr id="25609" name="TextBox 10"/>
          <p:cNvSpPr txBox="1">
            <a:spLocks noChangeArrowheads="1"/>
          </p:cNvSpPr>
          <p:nvPr/>
        </p:nvSpPr>
        <p:spPr bwMode="auto">
          <a:xfrm>
            <a:off x="1717675" y="3116263"/>
            <a:ext cx="1593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800">
                <a:latin typeface="Kristen ITC" panose="03050502040202030202" pitchFamily="66" charset="0"/>
              </a:rPr>
              <a:t>disjoint with</a:t>
            </a:r>
          </a:p>
        </p:txBody>
      </p:sp>
      <p:sp>
        <p:nvSpPr>
          <p:cNvPr id="25610" name="TextBox 12"/>
          <p:cNvSpPr txBox="1">
            <a:spLocks noChangeArrowheads="1"/>
          </p:cNvSpPr>
          <p:nvPr/>
        </p:nvSpPr>
        <p:spPr bwMode="auto">
          <a:xfrm>
            <a:off x="4284663" y="3089275"/>
            <a:ext cx="399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800">
                <a:latin typeface="Kristen ITC" panose="03050502040202030202" pitchFamily="66" charset="0"/>
                <a:sym typeface="Wingdings" panose="05000000000000000000" pitchFamily="2" charset="2"/>
              </a:rPr>
              <a:t>   can’t be both a cat and a Dog</a:t>
            </a:r>
            <a:endParaRPr lang="en-GB" altLang="en-US" sz="1800">
              <a:latin typeface="Kristen ITC" panose="03050502040202030202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651557" y="2412690"/>
            <a:ext cx="492443" cy="4445310"/>
          </a:xfrm>
          <a:prstGeom prst="rect">
            <a:avLst/>
          </a:prstGeom>
          <a:solidFill>
            <a:srgbClr val="531F3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bIns="0">
            <a:spAutoFit/>
          </a:bodyPr>
          <a:lstStyle/>
          <a:p>
            <a:pPr algn="ctr">
              <a:defRPr/>
            </a:pPr>
            <a:r>
              <a:rPr lang="en-GB" sz="2000" dirty="0">
                <a:solidFill>
                  <a:schemeClr val="accent3"/>
                </a:solidFill>
                <a:latin typeface="Georgia" panose="02040502050405020303" pitchFamily="18" charset="0"/>
                <a:ea typeface="ＭＳ Ｐゴシック" pitchFamily="16" charset="-128"/>
                <a:cs typeface="Arial" charset="0"/>
              </a:rPr>
              <a:t>3 Ontology design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775" y="1233488"/>
            <a:ext cx="8426450" cy="682625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latin typeface="Georgia" panose="02040502050405020303" pitchFamily="18" charset="0"/>
              </a:rPr>
              <a:t>Formalisation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775" y="2168525"/>
            <a:ext cx="8426450" cy="4321175"/>
          </a:xfrm>
        </p:spPr>
        <p:txBody>
          <a:bodyPr/>
          <a:lstStyle/>
          <a:p>
            <a:r>
              <a:rPr lang="en-GB" altLang="en-US" sz="2400" b="1" smtClean="0">
                <a:latin typeface="Georgia" panose="02040502050405020303" pitchFamily="18" charset="0"/>
              </a:rPr>
              <a:t>Ways to create hierarchy:</a:t>
            </a:r>
          </a:p>
          <a:p>
            <a:r>
              <a:rPr lang="en-GB" altLang="en-US" sz="2400" smtClean="0">
                <a:latin typeface="Georgia" panose="02040502050405020303" pitchFamily="18" charset="0"/>
              </a:rPr>
              <a:t>1. Top-down - work from super-classes and specialise as go down</a:t>
            </a:r>
          </a:p>
          <a:p>
            <a:r>
              <a:rPr lang="en-GB" altLang="en-US" sz="2400" smtClean="0">
                <a:latin typeface="Georgia" panose="02040502050405020303" pitchFamily="18" charset="0"/>
              </a:rPr>
              <a:t>2. Bottom-up - define the most specific classes and then work back up to general classes</a:t>
            </a:r>
          </a:p>
          <a:p>
            <a:r>
              <a:rPr lang="en-GB" altLang="en-US" sz="2400" smtClean="0">
                <a:latin typeface="Georgia" panose="02040502050405020303" pitchFamily="18" charset="0"/>
              </a:rPr>
              <a:t>3. Top-down, bottom-up - start from the most obvious classes and work up and down from there</a:t>
            </a:r>
          </a:p>
          <a:p>
            <a:r>
              <a:rPr lang="en-GB" altLang="en-US" sz="2400" smtClean="0">
                <a:latin typeface="Georgia" panose="02040502050405020303" pitchFamily="18" charset="0"/>
              </a:rPr>
              <a:t/>
            </a:r>
            <a:br>
              <a:rPr lang="en-GB" altLang="en-US" sz="2400" smtClean="0">
                <a:latin typeface="Georgia" panose="02040502050405020303" pitchFamily="18" charset="0"/>
              </a:rPr>
            </a:br>
            <a:endParaRPr lang="en-GB" altLang="en-US" sz="2400" smtClean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8651557" y="2412690"/>
            <a:ext cx="492443" cy="4445310"/>
          </a:xfrm>
          <a:prstGeom prst="rect">
            <a:avLst/>
          </a:prstGeom>
          <a:solidFill>
            <a:srgbClr val="531F3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bIns="0">
            <a:spAutoFit/>
          </a:bodyPr>
          <a:lstStyle/>
          <a:p>
            <a:pPr algn="ctr">
              <a:defRPr/>
            </a:pPr>
            <a:r>
              <a:rPr lang="en-GB" sz="2000" dirty="0">
                <a:solidFill>
                  <a:schemeClr val="accent3"/>
                </a:solidFill>
                <a:latin typeface="Georgia" panose="02040502050405020303" pitchFamily="18" charset="0"/>
                <a:ea typeface="ＭＳ Ｐゴシック" pitchFamily="16" charset="-128"/>
                <a:cs typeface="Arial" charset="0"/>
              </a:rPr>
              <a:t>3 Ontology design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775" y="1233488"/>
            <a:ext cx="8426450" cy="682625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latin typeface="Georgia" panose="02040502050405020303" pitchFamily="18" charset="0"/>
              </a:rPr>
              <a:t>Formalisation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775" y="2168525"/>
            <a:ext cx="8426450" cy="4321175"/>
          </a:xfrm>
        </p:spPr>
        <p:txBody>
          <a:bodyPr/>
          <a:lstStyle/>
          <a:p>
            <a:pPr marL="342900" indent="-342900">
              <a:buFontTx/>
              <a:buChar char="-"/>
              <a:defRPr/>
            </a:pPr>
            <a:r>
              <a:rPr lang="en-GB" sz="2400" dirty="0" smtClean="0">
                <a:latin typeface="Georgia" panose="02040502050405020303" pitchFamily="18" charset="0"/>
              </a:rPr>
              <a:t>Use a naming </a:t>
            </a:r>
            <a:r>
              <a:rPr lang="en-GB" sz="2400" dirty="0">
                <a:latin typeface="Georgia" panose="02040502050405020303" pitchFamily="18" charset="0"/>
              </a:rPr>
              <a:t>convention, </a:t>
            </a:r>
            <a:r>
              <a:rPr lang="en-GB" sz="2400" dirty="0" smtClean="0">
                <a:latin typeface="Georgia" panose="02040502050405020303" pitchFamily="18" charset="0"/>
              </a:rPr>
              <a:t>e.g. </a:t>
            </a:r>
            <a:r>
              <a:rPr lang="en-GB" sz="2400" dirty="0">
                <a:latin typeface="Georgia" panose="02040502050405020303" pitchFamily="18" charset="0"/>
              </a:rPr>
              <a:t>Java naming </a:t>
            </a:r>
            <a:r>
              <a:rPr lang="en-GB" sz="2400" dirty="0" smtClean="0">
                <a:latin typeface="Georgia" panose="02040502050405020303" pitchFamily="18" charset="0"/>
              </a:rPr>
              <a:t>convention</a:t>
            </a:r>
          </a:p>
          <a:p>
            <a:pPr>
              <a:defRPr/>
            </a:pPr>
            <a:r>
              <a:rPr lang="en-GB" sz="2400" dirty="0">
                <a:latin typeface="Georgia" panose="02040502050405020303" pitchFamily="18" charset="0"/>
                <a:hlinkClick r:id="rId3"/>
              </a:rPr>
              <a:t>http://en.wikipedia.org/wiki/Naming_convention_(programming)#</a:t>
            </a:r>
            <a:r>
              <a:rPr lang="en-GB" sz="2400" dirty="0" smtClean="0">
                <a:latin typeface="Georgia" panose="02040502050405020303" pitchFamily="18" charset="0"/>
                <a:hlinkClick r:id="rId3"/>
              </a:rPr>
              <a:t>Java</a:t>
            </a:r>
            <a:endParaRPr lang="en-GB" sz="2400" dirty="0" smtClean="0">
              <a:latin typeface="Georgia" panose="02040502050405020303" pitchFamily="18" charset="0"/>
            </a:endParaRPr>
          </a:p>
          <a:p>
            <a:pPr>
              <a:defRPr/>
            </a:pPr>
            <a:endParaRPr lang="en-GB" sz="2400" dirty="0">
              <a:latin typeface="Georgia" panose="02040502050405020303" pitchFamily="18" charset="0"/>
            </a:endParaRPr>
          </a:p>
          <a:p>
            <a:pPr marL="342900" indent="-342900">
              <a:buFontTx/>
              <a:buChar char="-"/>
              <a:defRPr/>
            </a:pPr>
            <a:r>
              <a:rPr lang="en-GB" sz="2400" dirty="0" smtClean="0">
                <a:latin typeface="Georgia" panose="02040502050405020303" pitchFamily="18" charset="0"/>
              </a:rPr>
              <a:t>Use </a:t>
            </a:r>
            <a:r>
              <a:rPr lang="en-GB" sz="2400" dirty="0">
                <a:latin typeface="Georgia" panose="02040502050405020303" pitchFamily="18" charset="0"/>
              </a:rPr>
              <a:t>singular nouns </a:t>
            </a:r>
            <a:r>
              <a:rPr lang="en-GB" sz="2400" dirty="0" smtClean="0">
                <a:latin typeface="Georgia" panose="02040502050405020303" pitchFamily="18" charset="0"/>
              </a:rPr>
              <a:t>for class names, e.g</a:t>
            </a:r>
            <a:r>
              <a:rPr lang="en-GB" sz="2400" dirty="0">
                <a:latin typeface="Georgia" panose="02040502050405020303" pitchFamily="18" charset="0"/>
              </a:rPr>
              <a:t>. </a:t>
            </a:r>
            <a:r>
              <a:rPr lang="en-GB" sz="2400" dirty="0" smtClean="0">
                <a:latin typeface="Georgia" panose="02040502050405020303" pitchFamily="18" charset="0"/>
              </a:rPr>
              <a:t>‘Film’ not ‘Films’</a:t>
            </a:r>
          </a:p>
          <a:p>
            <a:pPr marL="342900" indent="-342900">
              <a:buFontTx/>
              <a:buChar char="-"/>
              <a:defRPr/>
            </a:pPr>
            <a:endParaRPr lang="en-GB" sz="2400" dirty="0">
              <a:latin typeface="Georgia" panose="02040502050405020303" pitchFamily="18" charset="0"/>
            </a:endParaRPr>
          </a:p>
          <a:p>
            <a:pPr marL="342900" indent="-342900">
              <a:buFontTx/>
              <a:buChar char="-"/>
              <a:defRPr/>
            </a:pPr>
            <a:r>
              <a:rPr lang="en-GB" sz="2400" dirty="0" smtClean="0">
                <a:latin typeface="Georgia" panose="02040502050405020303" pitchFamily="18" charset="0"/>
              </a:rPr>
              <a:t>'Subclass </a:t>
            </a:r>
            <a:r>
              <a:rPr lang="en-GB" sz="2400" dirty="0">
                <a:latin typeface="Georgia" panose="02040502050405020303" pitchFamily="18" charset="0"/>
              </a:rPr>
              <a:t>of' is not the same as 'part of' </a:t>
            </a:r>
            <a:r>
              <a:rPr lang="en-GB" sz="2400" dirty="0" smtClean="0">
                <a:latin typeface="Georgia" panose="02040502050405020303" pitchFamily="18" charset="0"/>
              </a:rPr>
              <a:t>e.g., </a:t>
            </a:r>
            <a:r>
              <a:rPr lang="en-GB" sz="2400" dirty="0">
                <a:latin typeface="Georgia" panose="02040502050405020303" pitchFamily="18" charset="0"/>
              </a:rPr>
              <a:t>Wheel should not be subclass of Car, because a wheel is not a type of </a:t>
            </a:r>
            <a:r>
              <a:rPr lang="en-GB" sz="2400" dirty="0" smtClean="0">
                <a:latin typeface="Georgia" panose="02040502050405020303" pitchFamily="18" charset="0"/>
              </a:rPr>
              <a:t>car</a:t>
            </a:r>
            <a:r>
              <a:rPr lang="en-GB" sz="2400" dirty="0">
                <a:latin typeface="Georgia" panose="02040502050405020303" pitchFamily="18" charset="0"/>
              </a:rPr>
              <a:t/>
            </a:r>
            <a:br>
              <a:rPr lang="en-GB" sz="2400" dirty="0">
                <a:latin typeface="Georgia" panose="02040502050405020303" pitchFamily="18" charset="0"/>
              </a:rPr>
            </a:br>
            <a:endParaRPr lang="en-GB" sz="2400" dirty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8651557" y="2412690"/>
            <a:ext cx="492443" cy="4445310"/>
          </a:xfrm>
          <a:prstGeom prst="rect">
            <a:avLst/>
          </a:prstGeom>
          <a:solidFill>
            <a:srgbClr val="531F3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bIns="0">
            <a:spAutoFit/>
          </a:bodyPr>
          <a:lstStyle/>
          <a:p>
            <a:pPr algn="ctr">
              <a:defRPr/>
            </a:pPr>
            <a:r>
              <a:rPr lang="en-GB" sz="2000" dirty="0">
                <a:solidFill>
                  <a:schemeClr val="accent3"/>
                </a:solidFill>
                <a:latin typeface="Georgia" panose="02040502050405020303" pitchFamily="18" charset="0"/>
                <a:ea typeface="ＭＳ Ｐゴシック" pitchFamily="16" charset="-128"/>
                <a:cs typeface="Arial" charset="0"/>
              </a:rPr>
              <a:t>3 Ontology design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775" y="1233488"/>
            <a:ext cx="8426450" cy="682625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latin typeface="Georgia" panose="02040502050405020303" pitchFamily="18" charset="0"/>
              </a:rPr>
              <a:t>Formalisation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775" y="2168525"/>
            <a:ext cx="4429125" cy="4321175"/>
          </a:xfrm>
        </p:spPr>
        <p:txBody>
          <a:bodyPr/>
          <a:lstStyle/>
          <a:p>
            <a:r>
              <a:rPr lang="en-GB" altLang="en-US" sz="2400" b="1" smtClean="0">
                <a:latin typeface="Georgia" panose="02040502050405020303" pitchFamily="18" charset="0"/>
              </a:rPr>
              <a:t>Class or relation?</a:t>
            </a:r>
            <a:r>
              <a:rPr lang="en-GB" altLang="en-US" sz="2400" smtClean="0">
                <a:latin typeface="Georgia" panose="02040502050405020303" pitchFamily="18" charset="0"/>
              </a:rPr>
              <a:t/>
            </a:r>
            <a:br>
              <a:rPr lang="en-GB" altLang="en-US" sz="2400" smtClean="0">
                <a:latin typeface="Georgia" panose="02040502050405020303" pitchFamily="18" charset="0"/>
              </a:rPr>
            </a:br>
            <a:r>
              <a:rPr lang="en-GB" altLang="en-US" sz="2400" smtClean="0">
                <a:latin typeface="Georgia" panose="02040502050405020303" pitchFamily="18" charset="0"/>
              </a:rPr>
              <a:t>If your classes are likely to have further subclasses, better to do subclasses</a:t>
            </a:r>
          </a:p>
          <a:p>
            <a:endParaRPr lang="en-GB" altLang="en-US" sz="2400" smtClean="0">
              <a:latin typeface="Georgia" panose="02040502050405020303" pitchFamily="18" charset="0"/>
            </a:endParaRPr>
          </a:p>
          <a:p>
            <a:r>
              <a:rPr lang="en-GB" altLang="en-US" sz="2400" b="1" smtClean="0">
                <a:latin typeface="Georgia" panose="02040502050405020303" pitchFamily="18" charset="0"/>
              </a:rPr>
              <a:t>Class or instance?</a:t>
            </a:r>
            <a:br>
              <a:rPr lang="en-GB" altLang="en-US" sz="2400" b="1" smtClean="0">
                <a:latin typeface="Georgia" panose="02040502050405020303" pitchFamily="18" charset="0"/>
              </a:rPr>
            </a:br>
            <a:r>
              <a:rPr lang="en-GB" altLang="en-US" sz="2400" smtClean="0">
                <a:latin typeface="Georgia" panose="02040502050405020303" pitchFamily="18" charset="0"/>
              </a:rPr>
              <a:t>If you expect to have (sub) instances or subclasses, should be a class, otherwise, should be an instance!</a:t>
            </a:r>
          </a:p>
          <a:p>
            <a:endParaRPr lang="en-GB" altLang="en-US" sz="2400" smtClean="0">
              <a:latin typeface="Georgia" panose="02040502050405020303" pitchFamily="18" charset="0"/>
            </a:endParaRPr>
          </a:p>
          <a:p>
            <a:endParaRPr lang="en-GB" altLang="en-US" sz="2400" smtClean="0">
              <a:latin typeface="Georgia" panose="02040502050405020303" pitchFamily="18" charset="0"/>
            </a:endParaRPr>
          </a:p>
          <a:p>
            <a:r>
              <a:rPr lang="en-GB" altLang="en-US" sz="2400" smtClean="0">
                <a:latin typeface="Georgia" panose="02040502050405020303" pitchFamily="18" charset="0"/>
              </a:rPr>
              <a:t/>
            </a:r>
            <a:br>
              <a:rPr lang="en-GB" altLang="en-US" sz="2400" smtClean="0">
                <a:latin typeface="Georgia" panose="02040502050405020303" pitchFamily="18" charset="0"/>
              </a:rPr>
            </a:br>
            <a:endParaRPr lang="en-GB" altLang="en-US" sz="2400" smtClean="0">
              <a:latin typeface="Georgia" panose="02040502050405020303" pitchFamily="18" charset="0"/>
            </a:endParaRPr>
          </a:p>
          <a:p>
            <a:r>
              <a:rPr lang="en-GB" altLang="en-US" sz="2400" smtClean="0">
                <a:latin typeface="Georgia" panose="02040502050405020303" pitchFamily="18" charset="0"/>
              </a:rPr>
              <a:t/>
            </a:r>
            <a:br>
              <a:rPr lang="en-GB" altLang="en-US" sz="2400" smtClean="0">
                <a:latin typeface="Georgia" panose="02040502050405020303" pitchFamily="18" charset="0"/>
              </a:rPr>
            </a:br>
            <a:endParaRPr lang="en-GB" altLang="en-US" sz="2400" smtClean="0">
              <a:latin typeface="Georgia" panose="02040502050405020303" pitchFamily="18" charset="0"/>
            </a:endParaRP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" t="13370" r="73195" b="32349"/>
          <a:stretch>
            <a:fillRect/>
          </a:stretch>
        </p:blipFill>
        <p:spPr bwMode="auto">
          <a:xfrm>
            <a:off x="5003800" y="1844675"/>
            <a:ext cx="3887788" cy="465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8651557" y="2412690"/>
            <a:ext cx="492443" cy="4445310"/>
          </a:xfrm>
          <a:prstGeom prst="rect">
            <a:avLst/>
          </a:prstGeom>
          <a:solidFill>
            <a:srgbClr val="531F3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bIns="0">
            <a:spAutoFit/>
          </a:bodyPr>
          <a:lstStyle/>
          <a:p>
            <a:pPr algn="ctr">
              <a:defRPr/>
            </a:pPr>
            <a:r>
              <a:rPr lang="en-GB" sz="2000" dirty="0">
                <a:solidFill>
                  <a:schemeClr val="accent3"/>
                </a:solidFill>
                <a:latin typeface="Georgia" panose="02040502050405020303" pitchFamily="18" charset="0"/>
                <a:ea typeface="ＭＳ Ｐゴシック" pitchFamily="16" charset="-128"/>
                <a:cs typeface="Arial" charset="0"/>
              </a:rPr>
              <a:t>3 Ontology design</a:t>
            </a: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775" y="1233488"/>
            <a:ext cx="8426450" cy="971550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latin typeface="Georgia" panose="02040502050405020303" pitchFamily="18" charset="0"/>
              </a:rPr>
              <a:t>Implementation &amp; Evaluation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775" y="2168525"/>
            <a:ext cx="7850188" cy="4321175"/>
          </a:xfrm>
        </p:spPr>
        <p:txBody>
          <a:bodyPr/>
          <a:lstStyle/>
          <a:p>
            <a:endParaRPr lang="en-GB" altLang="en-US" sz="2400" b="1" smtClean="0">
              <a:latin typeface="Georgia" panose="02040502050405020303" pitchFamily="18" charset="0"/>
            </a:endParaRPr>
          </a:p>
          <a:p>
            <a:r>
              <a:rPr lang="en-GB" altLang="en-US" sz="2400" b="1" smtClean="0">
                <a:latin typeface="Georgia" panose="02040502050405020303" pitchFamily="18" charset="0"/>
              </a:rPr>
              <a:t>Implementation</a:t>
            </a:r>
            <a:r>
              <a:rPr lang="en-GB" altLang="en-US" sz="2400" smtClean="0">
                <a:latin typeface="Georgia" panose="02040502050405020303" pitchFamily="18" charset="0"/>
              </a:rPr>
              <a:t> - use editor, e.g. Protégé (Easier to visualize and document than coding by hand)</a:t>
            </a:r>
          </a:p>
          <a:p>
            <a:endParaRPr lang="en-GB" altLang="en-US" sz="2400" smtClean="0">
              <a:latin typeface="Georgia" panose="02040502050405020303" pitchFamily="18" charset="0"/>
            </a:endParaRPr>
          </a:p>
          <a:p>
            <a:r>
              <a:rPr lang="en-GB" altLang="en-US" sz="2400" b="1" smtClean="0">
                <a:latin typeface="Georgia" panose="02040502050405020303" pitchFamily="18" charset="0"/>
              </a:rPr>
              <a:t>Evaluation </a:t>
            </a:r>
            <a:r>
              <a:rPr lang="en-GB" altLang="en-US" sz="2400" smtClean="0">
                <a:latin typeface="Georgia" panose="02040502050405020303" pitchFamily="18" charset="0"/>
              </a:rPr>
              <a:t>- does it do what I need it to do? Check against competency questions devised at beginning.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8651557" y="2412690"/>
            <a:ext cx="492443" cy="4445310"/>
          </a:xfrm>
          <a:prstGeom prst="rect">
            <a:avLst/>
          </a:prstGeom>
          <a:solidFill>
            <a:srgbClr val="531F3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bIns="0">
            <a:spAutoFit/>
          </a:bodyPr>
          <a:lstStyle/>
          <a:p>
            <a:pPr algn="ctr">
              <a:defRPr/>
            </a:pPr>
            <a:r>
              <a:rPr lang="en-GB" sz="2000" dirty="0">
                <a:solidFill>
                  <a:schemeClr val="accent3"/>
                </a:solidFill>
                <a:latin typeface="Georgia" panose="02040502050405020303" pitchFamily="18" charset="0"/>
                <a:ea typeface="ＭＳ Ｐゴシック" pitchFamily="16" charset="-128"/>
                <a:cs typeface="Arial" charset="0"/>
              </a:rPr>
              <a:t>3 Ontology design</a:t>
            </a: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775" y="1233488"/>
            <a:ext cx="8426450" cy="682625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latin typeface="Georgia" panose="02040502050405020303" pitchFamily="18" charset="0"/>
              </a:rPr>
              <a:t>Documentation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775" y="2168525"/>
            <a:ext cx="7561263" cy="4321175"/>
          </a:xfrm>
        </p:spPr>
        <p:txBody>
          <a:bodyPr/>
          <a:lstStyle/>
          <a:p>
            <a:pPr marL="342900" indent="-342900">
              <a:buFontTx/>
              <a:buChar char="-"/>
              <a:defRPr/>
            </a:pPr>
            <a:r>
              <a:rPr lang="en-GB" sz="2400" dirty="0" smtClean="0">
                <a:latin typeface="Georgia" panose="02040502050405020303" pitchFamily="18" charset="0"/>
              </a:rPr>
              <a:t>Guide to allow other </a:t>
            </a:r>
            <a:r>
              <a:rPr lang="en-GB" sz="2400" dirty="0">
                <a:latin typeface="Georgia" panose="02040502050405020303" pitchFamily="18" charset="0"/>
              </a:rPr>
              <a:t>people to </a:t>
            </a:r>
            <a:r>
              <a:rPr lang="en-GB" sz="2400" dirty="0" smtClean="0">
                <a:latin typeface="Georgia" panose="02040502050405020303" pitchFamily="18" charset="0"/>
              </a:rPr>
              <a:t>use your ontology</a:t>
            </a:r>
          </a:p>
          <a:p>
            <a:pPr marL="342900" indent="-342900">
              <a:buFontTx/>
              <a:buChar char="-"/>
              <a:defRPr/>
            </a:pPr>
            <a:endParaRPr lang="en-GB" sz="2400" dirty="0">
              <a:latin typeface="Georgia" panose="02040502050405020303" pitchFamily="18" charset="0"/>
            </a:endParaRPr>
          </a:p>
          <a:p>
            <a:pPr>
              <a:defRPr/>
            </a:pPr>
            <a:r>
              <a:rPr lang="en-GB" sz="2400" b="1" dirty="0">
                <a:latin typeface="Georgia" panose="02040502050405020303" pitchFamily="18" charset="0"/>
              </a:rPr>
              <a:t>Structured documentation:</a:t>
            </a:r>
          </a:p>
          <a:p>
            <a:pPr>
              <a:lnSpc>
                <a:spcPct val="150000"/>
              </a:lnSpc>
              <a:defRPr/>
            </a:pPr>
            <a:r>
              <a:rPr lang="en-GB" sz="1800" dirty="0">
                <a:latin typeface="Georgia" panose="02040502050405020303" pitchFamily="18" charset="0"/>
              </a:rPr>
              <a:t>- </a:t>
            </a:r>
            <a:r>
              <a:rPr lang="en-GB" sz="1800" b="1" dirty="0" smtClean="0">
                <a:latin typeface="Georgia" panose="02040502050405020303" pitchFamily="18" charset="0"/>
              </a:rPr>
              <a:t>Concept</a:t>
            </a:r>
            <a:r>
              <a:rPr lang="en-GB" sz="1800" dirty="0" smtClean="0">
                <a:latin typeface="Georgia" panose="02040502050405020303" pitchFamily="18" charset="0"/>
              </a:rPr>
              <a:t> - Long </a:t>
            </a:r>
            <a:r>
              <a:rPr lang="en-GB" sz="1800" dirty="0">
                <a:latin typeface="Georgia" panose="02040502050405020303" pitchFamily="18" charset="0"/>
              </a:rPr>
              <a:t>definition of what class means and how it is distinct from other classes</a:t>
            </a: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GB" sz="1800" b="1" dirty="0" smtClean="0">
                <a:latin typeface="Georgia" panose="02040502050405020303" pitchFamily="18" charset="0"/>
              </a:rPr>
              <a:t>Terms</a:t>
            </a:r>
            <a:r>
              <a:rPr lang="en-GB" sz="1800" dirty="0" smtClean="0">
                <a:latin typeface="Georgia" panose="02040502050405020303" pitchFamily="18" charset="0"/>
              </a:rPr>
              <a:t> </a:t>
            </a:r>
            <a:r>
              <a:rPr lang="en-GB" sz="1800" dirty="0">
                <a:latin typeface="Georgia" panose="02040502050405020303" pitchFamily="18" charset="0"/>
              </a:rPr>
              <a:t>- What other terms are equivalent / near synonyms (to help with use</a:t>
            </a:r>
            <a:r>
              <a:rPr lang="en-GB" sz="1800" dirty="0" smtClean="0">
                <a:latin typeface="Georgia" panose="02040502050405020303" pitchFamily="18" charset="0"/>
              </a:rPr>
              <a:t>)    </a:t>
            </a:r>
            <a:r>
              <a:rPr lang="en-GB" sz="1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e.g. Animal, Creature, Species</a:t>
            </a:r>
            <a:endParaRPr lang="en-GB" sz="180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GB" sz="1800" dirty="0">
                <a:latin typeface="Georgia" panose="02040502050405020303" pitchFamily="18" charset="0"/>
              </a:rPr>
              <a:t>- </a:t>
            </a:r>
            <a:r>
              <a:rPr lang="en-GB" sz="1800" b="1" dirty="0" smtClean="0">
                <a:latin typeface="Georgia" panose="02040502050405020303" pitchFamily="18" charset="0"/>
              </a:rPr>
              <a:t>Description</a:t>
            </a:r>
            <a:r>
              <a:rPr lang="en-GB" sz="1800" dirty="0" smtClean="0">
                <a:latin typeface="Georgia" panose="02040502050405020303" pitchFamily="18" charset="0"/>
              </a:rPr>
              <a:t> </a:t>
            </a:r>
            <a:r>
              <a:rPr lang="en-GB" sz="1800" dirty="0">
                <a:latin typeface="Georgia" panose="02040502050405020303" pitchFamily="18" charset="0"/>
              </a:rPr>
              <a:t>- Dictionary style short definition</a:t>
            </a:r>
          </a:p>
          <a:p>
            <a:pPr>
              <a:lnSpc>
                <a:spcPct val="150000"/>
              </a:lnSpc>
              <a:defRPr/>
            </a:pPr>
            <a:r>
              <a:rPr lang="en-GB" sz="1800" dirty="0">
                <a:latin typeface="Georgia" panose="02040502050405020303" pitchFamily="18" charset="0"/>
              </a:rPr>
              <a:t>- </a:t>
            </a:r>
            <a:r>
              <a:rPr lang="en-GB" sz="1800" b="1" dirty="0" smtClean="0">
                <a:latin typeface="Georgia" panose="02040502050405020303" pitchFamily="18" charset="0"/>
              </a:rPr>
              <a:t>Examples</a:t>
            </a:r>
            <a:r>
              <a:rPr lang="en-GB" sz="1800" dirty="0" smtClean="0">
                <a:latin typeface="Georgia" panose="02040502050405020303" pitchFamily="18" charset="0"/>
              </a:rPr>
              <a:t> </a:t>
            </a:r>
            <a:r>
              <a:rPr lang="en-GB" sz="1800" dirty="0">
                <a:latin typeface="Georgia" panose="02040502050405020303" pitchFamily="18" charset="0"/>
              </a:rPr>
              <a:t>- Examples of use, </a:t>
            </a:r>
            <a:r>
              <a:rPr lang="en-GB" sz="1800" dirty="0">
                <a:solidFill>
                  <a:srgbClr val="FF0000"/>
                </a:solidFill>
                <a:latin typeface="Georgia" panose="02040502050405020303" pitchFamily="18" charset="0"/>
              </a:rPr>
              <a:t>e.g. </a:t>
            </a:r>
            <a:r>
              <a:rPr lang="en-GB" sz="1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Jeff Vass is </a:t>
            </a:r>
            <a:r>
              <a:rPr lang="en-GB" sz="1800" dirty="0">
                <a:solidFill>
                  <a:srgbClr val="FF0000"/>
                </a:solidFill>
                <a:latin typeface="Georgia" panose="02040502050405020303" pitchFamily="18" charset="0"/>
              </a:rPr>
              <a:t>a Lecturer</a:t>
            </a:r>
          </a:p>
          <a:p>
            <a:pPr>
              <a:defRPr/>
            </a:pPr>
            <a:r>
              <a:rPr lang="en-GB" sz="2400" dirty="0">
                <a:latin typeface="Georgia" panose="02040502050405020303" pitchFamily="18" charset="0"/>
              </a:rPr>
              <a:t/>
            </a:r>
            <a:br>
              <a:rPr lang="en-GB" sz="2400" dirty="0">
                <a:latin typeface="Georgia" panose="02040502050405020303" pitchFamily="18" charset="0"/>
              </a:rPr>
            </a:br>
            <a:endParaRPr lang="en-GB" sz="2400" dirty="0">
              <a:latin typeface="Georgia" panose="02040502050405020303" pitchFamily="18" charset="0"/>
            </a:endParaRPr>
          </a:p>
          <a:p>
            <a:pPr>
              <a:defRPr/>
            </a:pPr>
            <a:r>
              <a:rPr lang="en-GB" sz="2400" dirty="0">
                <a:latin typeface="Georgia" panose="02040502050405020303" pitchFamily="18" charset="0"/>
              </a:rPr>
              <a:t/>
            </a:r>
            <a:br>
              <a:rPr lang="en-GB" sz="2400" dirty="0">
                <a:latin typeface="Georgia" panose="02040502050405020303" pitchFamily="18" charset="0"/>
              </a:rPr>
            </a:br>
            <a:endParaRPr lang="en-GB" sz="2400" dirty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8651557" y="2412690"/>
            <a:ext cx="492443" cy="4445310"/>
          </a:xfrm>
          <a:prstGeom prst="rect">
            <a:avLst/>
          </a:prstGeom>
          <a:solidFill>
            <a:srgbClr val="531F3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bIns="0">
            <a:spAutoFit/>
          </a:bodyPr>
          <a:lstStyle/>
          <a:p>
            <a:pPr algn="ctr">
              <a:defRPr/>
            </a:pPr>
            <a:r>
              <a:rPr lang="en-GB" sz="2000" dirty="0">
                <a:solidFill>
                  <a:schemeClr val="accent3"/>
                </a:solidFill>
                <a:latin typeface="Georgia" panose="02040502050405020303" pitchFamily="18" charset="0"/>
                <a:ea typeface="ＭＳ Ｐゴシック" pitchFamily="16" charset="-128"/>
                <a:cs typeface="Arial" charset="0"/>
              </a:rPr>
              <a:t>3 Ontology design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775" y="1233488"/>
            <a:ext cx="8426450" cy="682625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latin typeface="Georgia" panose="02040502050405020303" pitchFamily="18" charset="0"/>
              </a:rPr>
              <a:t>Summary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775" y="2168525"/>
            <a:ext cx="7885113" cy="4321175"/>
          </a:xfrm>
        </p:spPr>
        <p:txBody>
          <a:bodyPr/>
          <a:lstStyle/>
          <a:p>
            <a:r>
              <a:rPr lang="en-GB" altLang="en-US" sz="2200" smtClean="0">
                <a:latin typeface="Georgia" panose="02040502050405020303" pitchFamily="18" charset="0"/>
              </a:rPr>
              <a:t>- Building an Ontology is an iterative process</a:t>
            </a:r>
          </a:p>
          <a:p>
            <a:r>
              <a:rPr lang="en-GB" altLang="en-US" sz="2200" smtClean="0">
                <a:latin typeface="Georgia" panose="02040502050405020303" pitchFamily="18" charset="0"/>
              </a:rPr>
              <a:t>- There is no single correct model for your domain</a:t>
            </a:r>
          </a:p>
          <a:p>
            <a:r>
              <a:rPr lang="en-GB" altLang="en-US" sz="2200" smtClean="0">
                <a:latin typeface="Georgia" panose="02040502050405020303" pitchFamily="18" charset="0"/>
              </a:rPr>
              <a:t>- Re-use existing Ontologies where appropriate (don't reinvent the wheel)</a:t>
            </a:r>
          </a:p>
          <a:p>
            <a:r>
              <a:rPr lang="en-GB" altLang="en-US" sz="2200" smtClean="0">
                <a:latin typeface="Georgia" panose="02040502050405020303" pitchFamily="18" charset="0"/>
              </a:rPr>
              <a:t>- If met competency questions, done enough</a:t>
            </a:r>
          </a:p>
          <a:p>
            <a:r>
              <a:rPr lang="en-GB" altLang="en-US" sz="2200" smtClean="0">
                <a:latin typeface="Georgia" panose="02040502050405020303" pitchFamily="18" charset="0"/>
              </a:rPr>
              <a:t>- Avoid redundancy (don't model same thing in two different ways)</a:t>
            </a:r>
          </a:p>
          <a:p>
            <a:r>
              <a:rPr lang="en-GB" altLang="en-US" sz="2200" smtClean="0">
                <a:latin typeface="Georgia" panose="02040502050405020303" pitchFamily="18" charset="0"/>
              </a:rPr>
              <a:t>- Give specific names for things (e.g. don't define an Object Property with a general term like ‘has’)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8651557" y="2412690"/>
            <a:ext cx="492443" cy="4445310"/>
          </a:xfrm>
          <a:prstGeom prst="rect">
            <a:avLst/>
          </a:prstGeom>
          <a:solidFill>
            <a:srgbClr val="531F3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bIns="0">
            <a:spAutoFit/>
          </a:bodyPr>
          <a:lstStyle/>
          <a:p>
            <a:pPr algn="ctr">
              <a:defRPr/>
            </a:pPr>
            <a:r>
              <a:rPr lang="en-GB" sz="2000" dirty="0">
                <a:solidFill>
                  <a:schemeClr val="accent3"/>
                </a:solidFill>
                <a:latin typeface="Georgia" panose="02040502050405020303" pitchFamily="18" charset="0"/>
                <a:ea typeface="ＭＳ Ｐゴシック" pitchFamily="16" charset="-128"/>
                <a:cs typeface="Arial" charset="0"/>
              </a:rPr>
              <a:t>3 Ontology design</a:t>
            </a: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1488" y="523875"/>
            <a:ext cx="8426450" cy="682625"/>
          </a:xfrm>
        </p:spPr>
        <p:txBody>
          <a:bodyPr/>
          <a:lstStyle/>
          <a:p>
            <a:pPr eaLnBrk="1" hangingPunct="1"/>
            <a:r>
              <a:rPr lang="en-US" altLang="en-US" sz="2800" smtClean="0">
                <a:latin typeface="Georgia" panose="02040502050405020303" pitchFamily="18" charset="0"/>
              </a:rPr>
              <a:t>“There are more ways than one to skin a cat”…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8651557" y="2412690"/>
            <a:ext cx="492443" cy="4445310"/>
          </a:xfrm>
          <a:prstGeom prst="rect">
            <a:avLst/>
          </a:prstGeom>
          <a:solidFill>
            <a:srgbClr val="531F3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bIns="0">
            <a:spAutoFit/>
          </a:bodyPr>
          <a:lstStyle/>
          <a:p>
            <a:pPr algn="ctr">
              <a:defRPr/>
            </a:pPr>
            <a:r>
              <a:rPr lang="en-GB" sz="2000" dirty="0">
                <a:solidFill>
                  <a:schemeClr val="accent3"/>
                </a:solidFill>
                <a:latin typeface="Georgia" panose="02040502050405020303" pitchFamily="18" charset="0"/>
                <a:ea typeface="ＭＳ Ｐゴシック" pitchFamily="16" charset="-128"/>
                <a:cs typeface="Arial" charset="0"/>
              </a:rPr>
              <a:t>3 Ontology design</a:t>
            </a:r>
          </a:p>
        </p:txBody>
      </p:sp>
      <p:pic>
        <p:nvPicPr>
          <p:cNvPr id="3277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570038"/>
            <a:ext cx="3278187" cy="528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1570038"/>
            <a:ext cx="3314700" cy="534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 rot="5400000">
            <a:off x="1143000" y="-1143000"/>
            <a:ext cx="6858000" cy="9144000"/>
          </a:xfrm>
          <a:prstGeom prst="rect">
            <a:avLst/>
          </a:prstGeom>
          <a:solidFill>
            <a:srgbClr val="531F3A">
              <a:alpha val="9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bIns="0">
            <a:spAutoFit/>
          </a:bodyPr>
          <a:lstStyle/>
          <a:p>
            <a:pPr algn="ctr">
              <a:defRPr/>
            </a:pPr>
            <a:endParaRPr lang="en-GB" sz="2000" dirty="0">
              <a:solidFill>
                <a:schemeClr val="accent3"/>
              </a:solidFill>
              <a:latin typeface="Georgia" panose="02040502050405020303" pitchFamily="18" charset="0"/>
              <a:ea typeface="ＭＳ Ｐゴシック" pitchFamily="16" charset="-128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8651557" y="2412690"/>
            <a:ext cx="492443" cy="4445310"/>
          </a:xfrm>
          <a:prstGeom prst="rect">
            <a:avLst/>
          </a:prstGeom>
          <a:solidFill>
            <a:srgbClr val="531F3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bIns="0">
            <a:spAutoFit/>
          </a:bodyPr>
          <a:lstStyle/>
          <a:p>
            <a:pPr algn="ctr">
              <a:defRPr/>
            </a:pPr>
            <a:r>
              <a:rPr lang="en-GB" sz="2000" dirty="0">
                <a:solidFill>
                  <a:schemeClr val="accent3"/>
                </a:solidFill>
                <a:latin typeface="Georgia" panose="02040502050405020303" pitchFamily="18" charset="0"/>
                <a:ea typeface="ＭＳ Ｐゴシック" pitchFamily="16" charset="-128"/>
                <a:cs typeface="Arial" charset="0"/>
              </a:rPr>
              <a:t>3 Ontology design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58775" y="1700213"/>
            <a:ext cx="842645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Lucida Sans" pitchFamily="34" charset="0"/>
                <a:ea typeface="ＭＳ Ｐゴシック" pitchFamily="1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Lucida Sans" pitchFamily="34" charset="0"/>
                <a:ea typeface="ＭＳ Ｐゴシック" pitchFamily="1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Lucida Sans" pitchFamily="34" charset="0"/>
                <a:ea typeface="ＭＳ Ｐゴシック" pitchFamily="1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Lucida Sans" pitchFamily="34" charset="0"/>
                <a:ea typeface="ＭＳ Ｐゴシック" pitchFamily="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Lucida Sans" pitchFamily="34" charset="0"/>
                <a:ea typeface="ＭＳ Ｐゴシック" pitchFamily="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Lucida Sans" pitchFamily="34" charset="0"/>
                <a:ea typeface="ＭＳ Ｐゴシック" pitchFamily="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Lucida Sans" pitchFamily="34" charset="0"/>
                <a:ea typeface="ＭＳ Ｐゴシック" pitchFamily="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Lucida Sans" pitchFamily="34" charset="0"/>
                <a:ea typeface="ＭＳ Ｐゴシック" pitchFamily="16" charset="-128"/>
              </a:defRPr>
            </a:lvl9pPr>
          </a:lstStyle>
          <a:p>
            <a:pPr eaLnBrk="1" hangingPunct="1">
              <a:defRPr/>
            </a:pPr>
            <a:r>
              <a:rPr lang="en-GB" altLang="en-US" kern="0" dirty="0" smtClean="0">
                <a:solidFill>
                  <a:srgbClr val="F8F8F8"/>
                </a:solidFill>
                <a:latin typeface="Georgia" panose="02040502050405020303" pitchFamily="18" charset="0"/>
              </a:rPr>
              <a:t>Task 2</a:t>
            </a:r>
            <a:br>
              <a:rPr lang="en-GB" altLang="en-US" kern="0" dirty="0" smtClean="0">
                <a:solidFill>
                  <a:srgbClr val="F8F8F8"/>
                </a:solidFill>
                <a:latin typeface="Georgia" panose="02040502050405020303" pitchFamily="18" charset="0"/>
              </a:rPr>
            </a:br>
            <a:r>
              <a:rPr lang="en-GB" altLang="en-US" sz="4000" i="1" kern="0" dirty="0" smtClean="0">
                <a:solidFill>
                  <a:srgbClr val="F8F8F8"/>
                </a:solidFill>
                <a:latin typeface="Georgia" panose="02040502050405020303" pitchFamily="18" charset="0"/>
              </a:rPr>
              <a:t>Ontology planning</a:t>
            </a:r>
          </a:p>
        </p:txBody>
      </p:sp>
      <p:sp>
        <p:nvSpPr>
          <p:cNvPr id="33797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8F8F8"/>
                </a:solidFill>
                <a:latin typeface="Georgia" panose="02040502050405020303" pitchFamily="18" charset="0"/>
              </a:rPr>
              <a:t>[Link will be here by the time of lecture]</a:t>
            </a:r>
            <a:endParaRPr lang="en-US" altLang="en-US" dirty="0" smtClean="0">
              <a:solidFill>
                <a:srgbClr val="F8F8F8"/>
              </a:solidFill>
              <a:latin typeface="Georgia" panose="02040502050405020303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531F3A">
              <a:alpha val="9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8651557" y="2412690"/>
            <a:ext cx="492443" cy="4445310"/>
          </a:xfrm>
          <a:prstGeom prst="rect">
            <a:avLst/>
          </a:prstGeom>
          <a:solidFill>
            <a:srgbClr val="531F3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bIns="0">
            <a:spAutoFit/>
          </a:bodyPr>
          <a:lstStyle/>
          <a:p>
            <a:pPr algn="ctr">
              <a:defRPr/>
            </a:pPr>
            <a:r>
              <a:rPr lang="en-GB" sz="2000" dirty="0">
                <a:solidFill>
                  <a:schemeClr val="accent3"/>
                </a:solidFill>
                <a:latin typeface="Georgia" panose="02040502050405020303" pitchFamily="18" charset="0"/>
                <a:ea typeface="ＭＳ Ｐゴシック" pitchFamily="16" charset="-128"/>
                <a:cs typeface="Arial" charset="0"/>
              </a:rPr>
              <a:t>3 Ontology design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58775" y="1700213"/>
            <a:ext cx="842645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Lucida Sans" pitchFamily="34" charset="0"/>
                <a:ea typeface="ＭＳ Ｐゴシック" pitchFamily="1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Lucida Sans" pitchFamily="34" charset="0"/>
                <a:ea typeface="ＭＳ Ｐゴシック" pitchFamily="1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Lucida Sans" pitchFamily="34" charset="0"/>
                <a:ea typeface="ＭＳ Ｐゴシック" pitchFamily="1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Lucida Sans" pitchFamily="34" charset="0"/>
                <a:ea typeface="ＭＳ Ｐゴシック" pitchFamily="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Lucida Sans" pitchFamily="34" charset="0"/>
                <a:ea typeface="ＭＳ Ｐゴシック" pitchFamily="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Lucida Sans" pitchFamily="34" charset="0"/>
                <a:ea typeface="ＭＳ Ｐゴシック" pitchFamily="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Lucida Sans" pitchFamily="34" charset="0"/>
                <a:ea typeface="ＭＳ Ｐゴシック" pitchFamily="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Lucida Sans" pitchFamily="34" charset="0"/>
                <a:ea typeface="ＭＳ Ｐゴシック" pitchFamily="16" charset="-128"/>
              </a:defRPr>
            </a:lvl9pPr>
          </a:lstStyle>
          <a:p>
            <a:pPr eaLnBrk="1" hangingPunct="1">
              <a:defRPr/>
            </a:pPr>
            <a:r>
              <a:rPr lang="en-GB" altLang="en-US" kern="0" dirty="0" smtClean="0">
                <a:solidFill>
                  <a:srgbClr val="F8F8F8"/>
                </a:solidFill>
                <a:latin typeface="Georgia" panose="02040502050405020303" pitchFamily="18" charset="0"/>
              </a:rPr>
              <a:t>Task 3 (“Homework”)</a:t>
            </a:r>
            <a:br>
              <a:rPr lang="en-GB" altLang="en-US" kern="0" dirty="0" smtClean="0">
                <a:solidFill>
                  <a:srgbClr val="F8F8F8"/>
                </a:solidFill>
                <a:latin typeface="Georgia" panose="02040502050405020303" pitchFamily="18" charset="0"/>
              </a:rPr>
            </a:br>
            <a:r>
              <a:rPr lang="en-GB" altLang="en-US" sz="4000" i="1" dirty="0">
                <a:solidFill>
                  <a:srgbClr val="F8F8F8"/>
                </a:solidFill>
                <a:latin typeface="Georgia" panose="02040502050405020303" pitchFamily="18" charset="0"/>
              </a:rPr>
              <a:t>Coding up your ontology</a:t>
            </a:r>
            <a:endParaRPr lang="en-GB" altLang="en-US" sz="4000" i="1" kern="0" dirty="0" smtClean="0">
              <a:solidFill>
                <a:srgbClr val="F8F8F8"/>
              </a:solidFill>
              <a:latin typeface="Georgia" panose="02040502050405020303" pitchFamily="18" charset="0"/>
            </a:endParaRPr>
          </a:p>
        </p:txBody>
      </p:sp>
      <p:sp>
        <p:nvSpPr>
          <p:cNvPr id="34821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8F8F8"/>
                </a:solidFill>
                <a:latin typeface="Georgia" panose="02040502050405020303" pitchFamily="18" charset="0"/>
              </a:rPr>
              <a:t>[Link will be here by the time of lecture]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8651557" y="2412690"/>
            <a:ext cx="492443" cy="4445310"/>
          </a:xfrm>
          <a:prstGeom prst="rect">
            <a:avLst/>
          </a:prstGeom>
          <a:solidFill>
            <a:srgbClr val="AB121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bIns="0">
            <a:spAutoFit/>
          </a:bodyPr>
          <a:lstStyle/>
          <a:p>
            <a:pPr algn="ctr">
              <a:defRPr/>
            </a:pPr>
            <a:r>
              <a:rPr lang="en-GB" sz="2000" dirty="0">
                <a:solidFill>
                  <a:schemeClr val="accent3"/>
                </a:solidFill>
                <a:latin typeface="Georgia" panose="02040502050405020303" pitchFamily="18" charset="0"/>
                <a:ea typeface="ＭＳ Ｐゴシック" pitchFamily="16" charset="-128"/>
                <a:cs typeface="Arial" charset="0"/>
              </a:rPr>
              <a:t>1 Emergence of the Semantic Web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82600" y="1128713"/>
            <a:ext cx="832485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0" indent="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45000"/>
              </a:spcAft>
              <a:buClr>
                <a:schemeClr val="tx2"/>
              </a:buClr>
              <a:buFont typeface="Wingdings" pitchFamily="2" charset="2"/>
              <a:buNone/>
              <a:defRPr sz="36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09625" indent="-358775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257300" indent="-2682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704975" indent="-2682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152650" indent="-2682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609850" indent="-268288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67050" indent="-268288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24250" indent="-268288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81450" indent="-268288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GB" altLang="en-US" sz="3000" kern="0" dirty="0" smtClean="0">
                <a:latin typeface="Georgia" panose="02040502050405020303" pitchFamily="18" charset="0"/>
              </a:rPr>
              <a:t>The (World Wide) Web = Web 1.0			</a:t>
            </a:r>
            <a:r>
              <a:rPr lang="en-US" altLang="en-US" sz="3000" kern="0" dirty="0" smtClean="0">
                <a:latin typeface="Georgia" panose="02040502050405020303" pitchFamily="18" charset="0"/>
              </a:rPr>
              <a:t>	</a:t>
            </a:r>
            <a:endParaRPr lang="en-GB" altLang="en-US" sz="3000" kern="0" dirty="0" smtClean="0">
              <a:latin typeface="Georgia" panose="02040502050405020303" pitchFamily="18" charset="0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457200" y="2136775"/>
            <a:ext cx="7391400" cy="4352925"/>
          </a:xfrm>
          <a:prstGeom prst="rect">
            <a:avLst/>
          </a:prstGeom>
        </p:spPr>
        <p:txBody>
          <a:bodyPr/>
          <a:lstStyle>
            <a:lvl1pPr marL="271463" indent="-271463" algn="l" rtl="0" eaLnBrk="0" fontAlgn="base" hangingPunct="0">
              <a:spcBef>
                <a:spcPct val="7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8775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257300" indent="-2682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704975" indent="-2682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152650" indent="-2682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609850" indent="-268288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67050" indent="-268288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24250" indent="-268288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81450" indent="-268288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GB" altLang="en-US" sz="1800" kern="0" dirty="0" smtClean="0">
                <a:latin typeface="Georgia" panose="02040502050405020303" pitchFamily="18" charset="0"/>
              </a:rPr>
              <a:t>- Developed in CERN by Tim Berners-Lee and Robert </a:t>
            </a:r>
            <a:r>
              <a:rPr lang="en-GB" altLang="en-US" sz="1800" kern="0" dirty="0" err="1" smtClean="0">
                <a:latin typeface="Georgia" panose="02040502050405020303" pitchFamily="18" charset="0"/>
              </a:rPr>
              <a:t>Cailliau</a:t>
            </a:r>
            <a:endParaRPr lang="en-GB" altLang="en-US" sz="1800" kern="0" dirty="0" smtClean="0">
              <a:latin typeface="Georgia" panose="02040502050405020303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GB" altLang="en-US" sz="1800" kern="0" dirty="0" smtClean="0">
                <a:latin typeface="Georgia" panose="02040502050405020303" pitchFamily="18" charset="0"/>
              </a:rPr>
              <a:t>- Allowed information to be shared across the world by using </a:t>
            </a:r>
            <a:r>
              <a:rPr lang="en-GB" altLang="en-US" sz="1800" i="1" kern="0" dirty="0" smtClean="0">
                <a:latin typeface="Georgia" panose="02040502050405020303" pitchFamily="18" charset="0"/>
              </a:rPr>
              <a:t>unique identifiers </a:t>
            </a:r>
            <a:r>
              <a:rPr lang="en-GB" altLang="en-US" sz="1800" kern="0" dirty="0" smtClean="0">
                <a:latin typeface="Georgia" panose="02040502050405020303" pitchFamily="18" charset="0"/>
              </a:rPr>
              <a:t>and corresponding </a:t>
            </a:r>
            <a:r>
              <a:rPr lang="en-GB" altLang="en-US" sz="1800" i="1" kern="0" dirty="0" smtClean="0">
                <a:latin typeface="Georgia" panose="02040502050405020303" pitchFamily="18" charset="0"/>
              </a:rPr>
              <a:t>unidirectional links </a:t>
            </a:r>
            <a:r>
              <a:rPr lang="en-GB" altLang="en-US" sz="1800" kern="0" dirty="0" smtClean="0">
                <a:latin typeface="Georgia" panose="02040502050405020303" pitchFamily="18" charset="0"/>
              </a:rPr>
              <a:t>between </a:t>
            </a:r>
            <a:r>
              <a:rPr lang="en-GB" altLang="en-US" sz="1800" i="1" kern="0" dirty="0" smtClean="0">
                <a:latin typeface="Georgia" panose="02040502050405020303" pitchFamily="18" charset="0"/>
              </a:rPr>
              <a:t>documents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GB" altLang="en-US" sz="1800" i="1" kern="0" dirty="0" smtClean="0">
              <a:latin typeface="Georgia" panose="02040502050405020303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GB" altLang="en-US" sz="1800" i="1" kern="0" dirty="0" smtClean="0">
              <a:latin typeface="Georgia" panose="02040502050405020303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GB" altLang="en-US" sz="1800" i="1" kern="0" dirty="0" smtClean="0">
              <a:latin typeface="Georgia" panose="02040502050405020303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GB" altLang="en-US" sz="1800" i="1" kern="0" dirty="0" smtClean="0">
              <a:latin typeface="Georgia" panose="02040502050405020303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GB" altLang="en-US" sz="1800" kern="0" dirty="0" smtClean="0">
              <a:latin typeface="Georgia" panose="02040502050405020303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GB" altLang="en-US" sz="1800" kern="0" dirty="0" smtClean="0">
                <a:latin typeface="Georgia" panose="02040502050405020303" pitchFamily="18" charset="0"/>
              </a:rPr>
              <a:t>- Has retrospectively been labelled “</a:t>
            </a:r>
            <a:r>
              <a:rPr lang="en-GB" altLang="en-US" sz="1800" b="1" kern="0" dirty="0" smtClean="0">
                <a:latin typeface="Georgia" panose="02040502050405020303" pitchFamily="18" charset="0"/>
              </a:rPr>
              <a:t>Web 1.0</a:t>
            </a:r>
            <a:r>
              <a:rPr lang="en-GB" altLang="en-US" sz="1800" kern="0" dirty="0" smtClean="0">
                <a:latin typeface="Georgia" panose="02040502050405020303" pitchFamily="18" charset="0"/>
              </a:rPr>
              <a:t>” due to two major developments...</a:t>
            </a:r>
          </a:p>
        </p:txBody>
      </p:sp>
      <p:pic>
        <p:nvPicPr>
          <p:cNvPr id="819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8" y="3603625"/>
            <a:ext cx="13430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313" y="3603625"/>
            <a:ext cx="13430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99" name="Straight Arrow Connector 7"/>
          <p:cNvCxnSpPr>
            <a:cxnSpLocks noChangeShapeType="1"/>
          </p:cNvCxnSpPr>
          <p:nvPr/>
        </p:nvCxnSpPr>
        <p:spPr bwMode="auto">
          <a:xfrm flipV="1">
            <a:off x="2892425" y="4260850"/>
            <a:ext cx="2592388" cy="0"/>
          </a:xfrm>
          <a:prstGeom prst="straightConnector1">
            <a:avLst/>
          </a:prstGeom>
          <a:noFill/>
          <a:ln w="38100" algn="ctr">
            <a:solidFill>
              <a:srgbClr val="005C8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0" name="TextBox 14"/>
          <p:cNvSpPr txBox="1">
            <a:spLocks noChangeArrowheads="1"/>
          </p:cNvSpPr>
          <p:nvPr/>
        </p:nvSpPr>
        <p:spPr bwMode="auto">
          <a:xfrm>
            <a:off x="2855913" y="4333875"/>
            <a:ext cx="2482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>
                <a:latin typeface="Georgia" panose="02040502050405020303" pitchFamily="18" charset="0"/>
              </a:rPr>
              <a:t>http://theweb.com/mydoc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82600" y="1128713"/>
            <a:ext cx="832485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0" indent="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45000"/>
              </a:spcAft>
              <a:buClr>
                <a:schemeClr val="tx2"/>
              </a:buClr>
              <a:buFont typeface="Wingdings" pitchFamily="2" charset="2"/>
              <a:buNone/>
              <a:defRPr sz="36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09625" indent="-358775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257300" indent="-2682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704975" indent="-2682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152650" indent="-2682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609850" indent="-268288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67050" indent="-268288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24250" indent="-268288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81450" indent="-268288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GB" altLang="en-US" sz="3000" kern="0" dirty="0" smtClean="0">
                <a:latin typeface="Georgia" panose="02040502050405020303" pitchFamily="18" charset="0"/>
              </a:rPr>
              <a:t>The Social Web = Web 2.0			</a:t>
            </a:r>
            <a:r>
              <a:rPr lang="en-US" altLang="en-US" sz="3000" kern="0" dirty="0" smtClean="0">
                <a:latin typeface="Georgia" panose="02040502050405020303" pitchFamily="18" charset="0"/>
              </a:rPr>
              <a:t>	</a:t>
            </a:r>
            <a:endParaRPr lang="en-GB" altLang="en-US" sz="3000" kern="0" dirty="0" smtClean="0">
              <a:latin typeface="Georgia" panose="02040502050405020303" pitchFamily="18" charset="0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457200" y="2136775"/>
            <a:ext cx="7535863" cy="4352925"/>
          </a:xfrm>
          <a:prstGeom prst="rect">
            <a:avLst/>
          </a:prstGeom>
        </p:spPr>
        <p:txBody>
          <a:bodyPr/>
          <a:lstStyle>
            <a:lvl1pPr marL="271463" indent="-271463" algn="l" rtl="0" eaLnBrk="0" fontAlgn="base" hangingPunct="0">
              <a:spcBef>
                <a:spcPct val="7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8775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257300" indent="-2682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704975" indent="-2682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152650" indent="-2682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609850" indent="-268288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67050" indent="-268288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24250" indent="-268288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81450" indent="-268288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GB" altLang="en-US" sz="1800" dirty="0" smtClean="0">
                <a:latin typeface="Georgia" panose="02040502050405020303" pitchFamily="18" charset="0"/>
              </a:rPr>
              <a:t>- Democratisation of authorship </a:t>
            </a:r>
            <a:r>
              <a:rPr lang="en-GB" altLang="en-US" sz="1200" dirty="0" smtClean="0">
                <a:latin typeface="Georgia" panose="02040502050405020303" pitchFamily="18" charset="0"/>
              </a:rPr>
              <a:t>(barriers to authorship reduced by social networking sites)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GB" altLang="en-US" sz="1800" dirty="0" smtClean="0">
                <a:latin typeface="Georgia" panose="02040502050405020303" pitchFamily="18" charset="0"/>
              </a:rPr>
              <a:t>- Emphasis on </a:t>
            </a:r>
            <a:r>
              <a:rPr lang="en-GB" altLang="en-US" sz="1800" i="1" dirty="0" smtClean="0">
                <a:latin typeface="Georgia" panose="02040502050405020303" pitchFamily="18" charset="0"/>
              </a:rPr>
              <a:t>connecting people </a:t>
            </a:r>
            <a:r>
              <a:rPr lang="en-GB" altLang="en-US" sz="1800" dirty="0" smtClean="0">
                <a:latin typeface="Georgia" panose="02040502050405020303" pitchFamily="18" charset="0"/>
              </a:rPr>
              <a:t>rather than documents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GB" altLang="en-US" sz="1800" i="1" dirty="0" smtClean="0">
                <a:latin typeface="Georgia" panose="02040502050405020303" pitchFamily="18" charset="0"/>
              </a:rPr>
              <a:t>- </a:t>
            </a:r>
            <a:r>
              <a:rPr lang="en-GB" altLang="en-US" sz="1800" dirty="0" smtClean="0">
                <a:latin typeface="Georgia" panose="02040502050405020303" pitchFamily="18" charset="0"/>
              </a:rPr>
              <a:t>Emphasis on </a:t>
            </a:r>
            <a:r>
              <a:rPr lang="en-GB" altLang="en-US" sz="1800" i="1" dirty="0" smtClean="0">
                <a:latin typeface="Georgia" panose="02040502050405020303" pitchFamily="18" charset="0"/>
              </a:rPr>
              <a:t>sharing</a:t>
            </a:r>
            <a:r>
              <a:rPr lang="en-GB" altLang="en-US" sz="1800" dirty="0" smtClean="0">
                <a:latin typeface="Georgia" panose="02040502050405020303" pitchFamily="18" charset="0"/>
              </a:rPr>
              <a:t> a broad range of media</a:t>
            </a:r>
            <a:endParaRPr lang="en-GB" altLang="en-US" sz="1800" i="1" dirty="0" smtClean="0">
              <a:latin typeface="Georgia" panose="02040502050405020303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GB" altLang="en-US" sz="1800" i="1" kern="0" dirty="0" smtClean="0">
              <a:latin typeface="Georgia" panose="02040502050405020303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GB" altLang="en-US" sz="1800" i="1" kern="0" dirty="0" smtClean="0">
              <a:latin typeface="Georgia" panose="02040502050405020303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GB" altLang="en-US" sz="1800" i="1" kern="0" dirty="0" smtClean="0">
              <a:latin typeface="Georgia" panose="02040502050405020303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GB" altLang="en-US" sz="1800" i="1" kern="0" dirty="0" smtClean="0">
              <a:latin typeface="Georgia" panose="02040502050405020303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GB" altLang="en-US" sz="1800" kern="0" dirty="0" smtClean="0">
              <a:latin typeface="Georgia" panose="02040502050405020303" pitchFamily="18" charset="0"/>
            </a:endParaRPr>
          </a:p>
        </p:txBody>
      </p:sp>
      <p:grpSp>
        <p:nvGrpSpPr>
          <p:cNvPr id="9220" name="Group 12"/>
          <p:cNvGrpSpPr>
            <a:grpSpLocks/>
          </p:cNvGrpSpPr>
          <p:nvPr/>
        </p:nvGrpSpPr>
        <p:grpSpPr bwMode="auto">
          <a:xfrm>
            <a:off x="444500" y="4029075"/>
            <a:ext cx="7924800" cy="2208213"/>
            <a:chOff x="445208" y="3609020"/>
            <a:chExt cx="7924800" cy="2208213"/>
          </a:xfrm>
        </p:grpSpPr>
        <p:pic>
          <p:nvPicPr>
            <p:cNvPr id="922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208" y="3864608"/>
              <a:ext cx="7924800" cy="195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223" name="Straight Arrow Connector 7"/>
            <p:cNvCxnSpPr>
              <a:cxnSpLocks noChangeShapeType="1"/>
            </p:cNvCxnSpPr>
            <p:nvPr/>
          </p:nvCxnSpPr>
          <p:spPr bwMode="auto">
            <a:xfrm flipV="1">
              <a:off x="2234321" y="5361620"/>
              <a:ext cx="4235450" cy="0"/>
            </a:xfrm>
            <a:prstGeom prst="straightConnector1">
              <a:avLst/>
            </a:prstGeom>
            <a:noFill/>
            <a:ln w="38100" algn="ctr">
              <a:solidFill>
                <a:srgbClr val="005C8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24" name="TextBox 14"/>
            <p:cNvSpPr txBox="1">
              <a:spLocks noChangeArrowheads="1"/>
            </p:cNvSpPr>
            <p:nvPr/>
          </p:nvSpPr>
          <p:spPr bwMode="auto">
            <a:xfrm>
              <a:off x="3001083" y="5434645"/>
              <a:ext cx="2482850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Lucida Sans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GB" altLang="en-US">
                  <a:latin typeface="Georgia" panose="02040502050405020303" pitchFamily="18" charset="0"/>
                </a:rPr>
                <a:t>http://thesocialweb/myfriend</a:t>
              </a:r>
            </a:p>
          </p:txBody>
        </p:sp>
        <p:sp>
          <p:nvSpPr>
            <p:cNvPr id="9225" name="Rounded Rectangular Callout 18"/>
            <p:cNvSpPr>
              <a:spLocks noChangeArrowheads="1"/>
            </p:cNvSpPr>
            <p:nvPr/>
          </p:nvSpPr>
          <p:spPr bwMode="auto">
            <a:xfrm>
              <a:off x="3286833" y="3609020"/>
              <a:ext cx="1497013" cy="1350963"/>
            </a:xfrm>
            <a:prstGeom prst="wedgeRoundRectCallout">
              <a:avLst>
                <a:gd name="adj1" fmla="val 4667"/>
                <a:gd name="adj2" fmla="val 69069"/>
                <a:gd name="adj3" fmla="val 16667"/>
              </a:avLst>
            </a:prstGeom>
            <a:noFill/>
            <a:ln w="57150" algn="ctr">
              <a:solidFill>
                <a:srgbClr val="005C8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bIns="0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Lucida Sans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US" altLang="en-US"/>
            </a:p>
          </p:txBody>
        </p:sp>
        <p:pic>
          <p:nvPicPr>
            <p:cNvPr id="922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158" y="3828095"/>
              <a:ext cx="890588" cy="65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7" name="TextBox 14"/>
            <p:cNvSpPr txBox="1">
              <a:spLocks noChangeArrowheads="1"/>
            </p:cNvSpPr>
            <p:nvPr/>
          </p:nvSpPr>
          <p:spPr bwMode="auto">
            <a:xfrm>
              <a:off x="3246352" y="4578188"/>
              <a:ext cx="160020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Lucida Sans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GB" altLang="en-US" sz="800">
                  <a:latin typeface="Georgia" panose="02040502050405020303" pitchFamily="18" charset="0"/>
                </a:rPr>
                <a:t>http://thesocialweb/coolvid</a:t>
              </a: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651557" y="2412690"/>
            <a:ext cx="492443" cy="4445310"/>
          </a:xfrm>
          <a:prstGeom prst="rect">
            <a:avLst/>
          </a:prstGeom>
          <a:solidFill>
            <a:srgbClr val="AB121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bIns="0">
            <a:spAutoFit/>
          </a:bodyPr>
          <a:lstStyle/>
          <a:p>
            <a:pPr algn="ctr">
              <a:defRPr/>
            </a:pPr>
            <a:r>
              <a:rPr lang="en-GB" sz="2000" dirty="0">
                <a:solidFill>
                  <a:schemeClr val="accent3"/>
                </a:solidFill>
                <a:latin typeface="Georgia" panose="02040502050405020303" pitchFamily="18" charset="0"/>
                <a:ea typeface="ＭＳ Ｐゴシック" pitchFamily="16" charset="-128"/>
                <a:cs typeface="Arial" charset="0"/>
              </a:rPr>
              <a:t>1 Emergence of the Semantic Web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82600" y="1128713"/>
            <a:ext cx="832485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0" indent="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45000"/>
              </a:spcAft>
              <a:buClr>
                <a:schemeClr val="tx2"/>
              </a:buClr>
              <a:buFont typeface="Wingdings" pitchFamily="2" charset="2"/>
              <a:buNone/>
              <a:defRPr sz="36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09625" indent="-358775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257300" indent="-2682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704975" indent="-2682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152650" indent="-2682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609850" indent="-268288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67050" indent="-268288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24250" indent="-268288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81450" indent="-268288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GB" altLang="en-US" sz="3000" kern="0" dirty="0" smtClean="0">
                <a:latin typeface="Georgia" panose="02040502050405020303" pitchFamily="18" charset="0"/>
              </a:rPr>
              <a:t>The (Social) Semantic Web = Web 3.0			</a:t>
            </a:r>
            <a:r>
              <a:rPr lang="en-US" altLang="en-US" sz="3000" kern="0" dirty="0" smtClean="0">
                <a:latin typeface="Georgia" panose="02040502050405020303" pitchFamily="18" charset="0"/>
              </a:rPr>
              <a:t>	</a:t>
            </a:r>
            <a:endParaRPr lang="en-GB" altLang="en-US" sz="3000" kern="0" dirty="0" smtClean="0">
              <a:latin typeface="Georgia" panose="02040502050405020303" pitchFamily="18" charset="0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457200" y="2136775"/>
            <a:ext cx="7535863" cy="4352925"/>
          </a:xfrm>
          <a:prstGeom prst="rect">
            <a:avLst/>
          </a:prstGeom>
        </p:spPr>
        <p:txBody>
          <a:bodyPr/>
          <a:lstStyle>
            <a:lvl1pPr marL="271463" indent="-271463" algn="l" rtl="0" eaLnBrk="0" fontAlgn="base" hangingPunct="0">
              <a:spcBef>
                <a:spcPct val="7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8775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257300" indent="-2682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704975" indent="-2682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152650" indent="-2682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609850" indent="-268288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67050" indent="-268288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24250" indent="-268288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81450" indent="-268288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GB" altLang="en-US" sz="1800" dirty="0" smtClean="0">
                <a:latin typeface="Georgia" panose="02040502050405020303" pitchFamily="18" charset="0"/>
              </a:rPr>
              <a:t>- Items of data </a:t>
            </a:r>
            <a:r>
              <a:rPr lang="en-GB" altLang="en-US" sz="1800" i="1" dirty="0" smtClean="0">
                <a:latin typeface="Georgia" panose="02040502050405020303" pitchFamily="18" charset="0"/>
              </a:rPr>
              <a:t>within</a:t>
            </a:r>
            <a:r>
              <a:rPr lang="en-GB" altLang="en-US" sz="1800" dirty="0" smtClean="0">
                <a:latin typeface="Georgia" panose="02040502050405020303" pitchFamily="18" charset="0"/>
              </a:rPr>
              <a:t> documents can be linked to</a:t>
            </a:r>
          </a:p>
          <a:p>
            <a:pPr marL="0" indent="0">
              <a:buFontTx/>
              <a:buChar char="-"/>
              <a:defRPr/>
            </a:pPr>
            <a:r>
              <a:rPr lang="en-GB" altLang="en-US" sz="1800" dirty="0" smtClean="0">
                <a:latin typeface="Georgia" panose="02040502050405020303" pitchFamily="18" charset="0"/>
              </a:rPr>
              <a:t> Data have ‘meanings’ and these meanings can be re-used</a:t>
            </a:r>
          </a:p>
          <a:p>
            <a:pPr marL="0" indent="0">
              <a:buFontTx/>
              <a:buChar char="-"/>
              <a:defRPr/>
            </a:pPr>
            <a:r>
              <a:rPr lang="en-GB" altLang="en-US" sz="1800" dirty="0" smtClean="0">
                <a:latin typeface="Georgia" panose="02040502050405020303" pitchFamily="18" charset="0"/>
              </a:rPr>
              <a:t> Data can be queried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GB" altLang="en-US" sz="1800" i="1" kern="0" dirty="0" smtClean="0">
              <a:latin typeface="Georgia" panose="02040502050405020303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GB" altLang="en-US" sz="1800" i="1" kern="0" dirty="0" smtClean="0">
              <a:latin typeface="Georgia" panose="02040502050405020303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GB" altLang="en-US" sz="1800" i="1" kern="0" dirty="0" smtClean="0">
              <a:latin typeface="Georgia" panose="02040502050405020303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GB" altLang="en-US" sz="1800" i="1" kern="0" dirty="0" smtClean="0">
              <a:latin typeface="Georgia" panose="02040502050405020303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GB" altLang="en-US" sz="1800" kern="0" dirty="0" smtClean="0">
              <a:latin typeface="Georgia" panose="02040502050405020303" pitchFamily="18" charset="0"/>
            </a:endParaRPr>
          </a:p>
        </p:txBody>
      </p:sp>
      <p:grpSp>
        <p:nvGrpSpPr>
          <p:cNvPr id="10244" name="Group 11"/>
          <p:cNvGrpSpPr>
            <a:grpSpLocks/>
          </p:cNvGrpSpPr>
          <p:nvPr/>
        </p:nvGrpSpPr>
        <p:grpSpPr bwMode="auto">
          <a:xfrm>
            <a:off x="738188" y="3968750"/>
            <a:ext cx="7200900" cy="1857375"/>
            <a:chOff x="738188" y="4273550"/>
            <a:chExt cx="7200900" cy="1857375"/>
          </a:xfrm>
        </p:grpSpPr>
        <p:pic>
          <p:nvPicPr>
            <p:cNvPr id="1024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188" y="4273550"/>
              <a:ext cx="7200900" cy="185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247" name="Straight Arrow Connector 7"/>
            <p:cNvCxnSpPr>
              <a:cxnSpLocks noChangeShapeType="1"/>
            </p:cNvCxnSpPr>
            <p:nvPr/>
          </p:nvCxnSpPr>
          <p:spPr bwMode="auto">
            <a:xfrm flipV="1">
              <a:off x="2892425" y="4972050"/>
              <a:ext cx="2592388" cy="0"/>
            </a:xfrm>
            <a:prstGeom prst="straightConnector1">
              <a:avLst/>
            </a:prstGeom>
            <a:noFill/>
            <a:ln w="38100" algn="ctr">
              <a:solidFill>
                <a:srgbClr val="005C8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48" name="TextBox 14"/>
            <p:cNvSpPr txBox="1">
              <a:spLocks noChangeArrowheads="1"/>
            </p:cNvSpPr>
            <p:nvPr/>
          </p:nvSpPr>
          <p:spPr bwMode="auto">
            <a:xfrm>
              <a:off x="2782888" y="5118100"/>
              <a:ext cx="2921000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Lucida Sans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GB" altLang="en-US">
                  <a:latin typeface="Georgia" panose="02040502050405020303" pitchFamily="18" charset="0"/>
                </a:rPr>
                <a:t>http://theweb.com/mydoc#mypenguin</a:t>
              </a:r>
            </a:p>
          </p:txBody>
        </p:sp>
      </p:grpSp>
      <p:sp>
        <p:nvSpPr>
          <p:cNvPr id="23" name="Rectangle 22"/>
          <p:cNvSpPr/>
          <p:nvPr/>
        </p:nvSpPr>
        <p:spPr bwMode="auto">
          <a:xfrm>
            <a:off x="8651557" y="2412690"/>
            <a:ext cx="492443" cy="4445310"/>
          </a:xfrm>
          <a:prstGeom prst="rect">
            <a:avLst/>
          </a:prstGeom>
          <a:solidFill>
            <a:srgbClr val="AB121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bIns="0">
            <a:spAutoFit/>
          </a:bodyPr>
          <a:lstStyle/>
          <a:p>
            <a:pPr algn="ctr">
              <a:defRPr/>
            </a:pPr>
            <a:r>
              <a:rPr lang="en-GB" sz="2000" dirty="0">
                <a:solidFill>
                  <a:schemeClr val="accent3"/>
                </a:solidFill>
                <a:latin typeface="Georgia" panose="02040502050405020303" pitchFamily="18" charset="0"/>
                <a:ea typeface="ＭＳ Ｐゴシック" pitchFamily="16" charset="-128"/>
                <a:cs typeface="Arial" charset="0"/>
              </a:rPr>
              <a:t>1 Emergence of the Semantic Web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775" y="1233488"/>
            <a:ext cx="8426450" cy="682625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latin typeface="Georgia" panose="02040502050405020303" pitchFamily="18" charset="0"/>
              </a:rPr>
              <a:t>Semantic Web vision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775" y="2168525"/>
            <a:ext cx="7705725" cy="43211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300" i="1" smtClean="0">
                <a:latin typeface="Georgia" panose="02040502050405020303" pitchFamily="18" charset="0"/>
              </a:rPr>
              <a:t>“To a computer, the Web is a flat boring world, devoid of meaning.</a:t>
            </a:r>
            <a:br>
              <a:rPr lang="en-US" altLang="en-US" sz="2300" i="1" smtClean="0">
                <a:latin typeface="Georgia" panose="02040502050405020303" pitchFamily="18" charset="0"/>
              </a:rPr>
            </a:br>
            <a:r>
              <a:rPr lang="en-US" altLang="en-US" sz="2300" i="1" smtClean="0">
                <a:latin typeface="Georgia" panose="02040502050405020303" pitchFamily="18" charset="0"/>
              </a:rPr>
              <a:t/>
            </a:r>
            <a:br>
              <a:rPr lang="en-US" altLang="en-US" sz="2300" i="1" smtClean="0">
                <a:latin typeface="Georgia" panose="02040502050405020303" pitchFamily="18" charset="0"/>
              </a:rPr>
            </a:br>
            <a:r>
              <a:rPr lang="en-US" altLang="en-US" sz="2300" i="1" smtClean="0">
                <a:latin typeface="Georgia" panose="02040502050405020303" pitchFamily="18" charset="0"/>
              </a:rPr>
              <a:t>This is a pity, as in fact documents on the Web describe real objects and imaginary concepts, and give particular relationships between them.” 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2300" i="1" smtClean="0">
                <a:latin typeface="Georgia" panose="02040502050405020303" pitchFamily="18" charset="0"/>
              </a:rPr>
              <a:t>(Berners-Lee 1994) </a:t>
            </a:r>
            <a:endParaRPr lang="en-GB" altLang="en-US" sz="2300" i="1" smtClean="0">
              <a:latin typeface="Georgia" panose="02040502050405020303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8651557" y="2412690"/>
            <a:ext cx="492443" cy="4445310"/>
          </a:xfrm>
          <a:prstGeom prst="rect">
            <a:avLst/>
          </a:prstGeom>
          <a:solidFill>
            <a:srgbClr val="AB121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bIns="0">
            <a:spAutoFit/>
          </a:bodyPr>
          <a:lstStyle/>
          <a:p>
            <a:pPr algn="ctr">
              <a:defRPr/>
            </a:pPr>
            <a:r>
              <a:rPr lang="en-GB" sz="2000" dirty="0">
                <a:solidFill>
                  <a:schemeClr val="accent3"/>
                </a:solidFill>
                <a:latin typeface="Georgia" panose="02040502050405020303" pitchFamily="18" charset="0"/>
                <a:ea typeface="ＭＳ Ｐゴシック" pitchFamily="16" charset="-128"/>
                <a:cs typeface="Arial" charset="0"/>
              </a:rPr>
              <a:t>1 Emergence of the Semantic Web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775" y="1233488"/>
            <a:ext cx="8426450" cy="682625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latin typeface="Georgia" panose="02040502050405020303" pitchFamily="18" charset="0"/>
              </a:rPr>
              <a:t>Semantic Web vision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775" y="2168525"/>
            <a:ext cx="8426450" cy="43211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en-US" sz="2400" dirty="0" smtClean="0">
                <a:latin typeface="Georgia" panose="02040502050405020303" pitchFamily="18" charset="0"/>
              </a:rPr>
              <a:t>Adding </a:t>
            </a:r>
            <a:r>
              <a:rPr lang="en-US" altLang="en-US" sz="2400" i="1" dirty="0" smtClean="0">
                <a:latin typeface="Georgia" panose="02040502050405020303" pitchFamily="18" charset="0"/>
              </a:rPr>
              <a:t>semantics</a:t>
            </a:r>
            <a:r>
              <a:rPr lang="en-US" altLang="en-US" sz="2400" dirty="0" smtClean="0">
                <a:latin typeface="Georgia" panose="02040502050405020303" pitchFamily="18" charset="0"/>
              </a:rPr>
              <a:t> requires two things:</a:t>
            </a:r>
          </a:p>
          <a:p>
            <a:pPr marL="342900" indent="-342900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en-US" sz="2400" i="1" dirty="0" smtClean="0">
                <a:latin typeface="Georgia" panose="02040502050405020303" pitchFamily="18" charset="0"/>
              </a:rPr>
              <a:t>Machine readable </a:t>
            </a:r>
            <a:r>
              <a:rPr lang="en-US" altLang="en-US" sz="2400" dirty="0" smtClean="0">
                <a:latin typeface="Georgia" panose="02040502050405020303" pitchFamily="18" charset="0"/>
              </a:rPr>
              <a:t>formats</a:t>
            </a:r>
          </a:p>
          <a:p>
            <a:pPr marL="342900" indent="-342900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en-US" sz="2400" i="1" dirty="0" smtClean="0">
                <a:latin typeface="Georgia" panose="02040502050405020303" pitchFamily="18" charset="0"/>
              </a:rPr>
              <a:t>Relationships</a:t>
            </a:r>
            <a:r>
              <a:rPr lang="en-US" altLang="en-US" sz="2400" dirty="0" smtClean="0">
                <a:latin typeface="Georgia" panose="02040502050405020303" pitchFamily="18" charset="0"/>
              </a:rPr>
              <a:t> between links</a:t>
            </a:r>
            <a:endParaRPr lang="en-GB" altLang="en-US" sz="2400" dirty="0" smtClean="0">
              <a:latin typeface="Georgia" panose="02040502050405020303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651557" y="2412690"/>
            <a:ext cx="492443" cy="4445310"/>
          </a:xfrm>
          <a:prstGeom prst="rect">
            <a:avLst/>
          </a:prstGeom>
          <a:solidFill>
            <a:srgbClr val="AB121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bIns="0">
            <a:spAutoFit/>
          </a:bodyPr>
          <a:lstStyle/>
          <a:p>
            <a:pPr algn="ctr">
              <a:defRPr/>
            </a:pPr>
            <a:r>
              <a:rPr lang="en-GB" sz="2000" dirty="0">
                <a:solidFill>
                  <a:schemeClr val="accent3"/>
                </a:solidFill>
                <a:latin typeface="Georgia" panose="02040502050405020303" pitchFamily="18" charset="0"/>
                <a:ea typeface="ＭＳ Ｐゴシック" pitchFamily="16" charset="-128"/>
                <a:cs typeface="Arial" charset="0"/>
              </a:rPr>
              <a:t>1 Emergence of the Semantic Web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775" y="1233488"/>
            <a:ext cx="8426450" cy="682625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latin typeface="Georgia" panose="02040502050405020303" pitchFamily="18" charset="0"/>
              </a:rPr>
              <a:t>Web of Data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775" y="2168525"/>
            <a:ext cx="8426450" cy="43211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GB" altLang="en-US" sz="2400" smtClean="0">
                <a:latin typeface="Georgia" panose="02040502050405020303" pitchFamily="18" charset="0"/>
              </a:rPr>
              <a:t>No longer linking documents, but data:</a:t>
            </a:r>
          </a:p>
        </p:txBody>
      </p:sp>
      <p:pic>
        <p:nvPicPr>
          <p:cNvPr id="13316" name="Picture 8" descr="http://www4.wiwiss.fu-berlin.de/lodd/lodd-datasets_2009-08-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868613"/>
            <a:ext cx="4787900" cy="328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32"/>
          <p:cNvSpPr txBox="1">
            <a:spLocks noChangeArrowheads="1"/>
          </p:cNvSpPr>
          <p:nvPr/>
        </p:nvSpPr>
        <p:spPr bwMode="auto">
          <a:xfrm>
            <a:off x="142875" y="6430963"/>
            <a:ext cx="30972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>
                <a:latin typeface="Georgia" panose="02040502050405020303" pitchFamily="18" charset="0"/>
              </a:rPr>
              <a:t>http://enakting.org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651557" y="2412690"/>
            <a:ext cx="492443" cy="4445310"/>
          </a:xfrm>
          <a:prstGeom prst="rect">
            <a:avLst/>
          </a:prstGeom>
          <a:solidFill>
            <a:srgbClr val="AB121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bIns="0">
            <a:spAutoFit/>
          </a:bodyPr>
          <a:lstStyle/>
          <a:p>
            <a:pPr algn="ctr">
              <a:defRPr/>
            </a:pPr>
            <a:r>
              <a:rPr lang="en-GB" sz="2000" dirty="0">
                <a:solidFill>
                  <a:schemeClr val="accent3"/>
                </a:solidFill>
                <a:latin typeface="Georgia" panose="02040502050405020303" pitchFamily="18" charset="0"/>
                <a:ea typeface="ＭＳ Ｐゴシック" pitchFamily="16" charset="-128"/>
                <a:cs typeface="Arial" charset="0"/>
              </a:rPr>
              <a:t>1 Emergence of the Semantic Web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775" y="1233488"/>
            <a:ext cx="8426450" cy="682625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latin typeface="Georgia" panose="02040502050405020303" pitchFamily="18" charset="0"/>
              </a:rPr>
              <a:t>Web of Data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775" y="2168525"/>
            <a:ext cx="6197600" cy="31781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GB" altLang="en-US" sz="2400" smtClean="0">
                <a:latin typeface="Georgia" panose="02040502050405020303" pitchFamily="18" charset="0"/>
              </a:rPr>
              <a:t>Infer equivalence:</a:t>
            </a:r>
          </a:p>
        </p:txBody>
      </p:sp>
      <p:pic>
        <p:nvPicPr>
          <p:cNvPr id="14340" name="Picture 2" descr="http://www.palaeodeserts.com/wp-content/uploads/2014/02/Facebook-logo-PS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333750"/>
            <a:ext cx="1933575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4" descr="http://recruitingdaily.com/wp-content/blogs.dir/6/2013/11/linkedin_logo_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7" t="30264" r="11807" b="41672"/>
          <a:stretch>
            <a:fillRect/>
          </a:stretch>
        </p:blipFill>
        <p:spPr bwMode="auto">
          <a:xfrm>
            <a:off x="5613400" y="5608638"/>
            <a:ext cx="24511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 descr="http://www.osgi.org/wiki/uploads/Main/twitter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2133600"/>
            <a:ext cx="23209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TextBox 1"/>
          <p:cNvSpPr txBox="1">
            <a:spLocks noChangeArrowheads="1"/>
          </p:cNvSpPr>
          <p:nvPr/>
        </p:nvSpPr>
        <p:spPr bwMode="auto">
          <a:xfrm>
            <a:off x="2486025" y="3835400"/>
            <a:ext cx="1835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600">
                <a:latin typeface="Georgia" panose="02040502050405020303" pitchFamily="18" charset="0"/>
              </a:rPr>
              <a:t>Joe Bloggs</a:t>
            </a:r>
          </a:p>
        </p:txBody>
      </p:sp>
      <p:sp>
        <p:nvSpPr>
          <p:cNvPr id="14344" name="TextBox 7"/>
          <p:cNvSpPr txBox="1">
            <a:spLocks noChangeArrowheads="1"/>
          </p:cNvSpPr>
          <p:nvPr/>
        </p:nvSpPr>
        <p:spPr bwMode="auto">
          <a:xfrm>
            <a:off x="5870575" y="5270500"/>
            <a:ext cx="1836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600">
                <a:latin typeface="Georgia" panose="02040502050405020303" pitchFamily="18" charset="0"/>
              </a:rPr>
              <a:t>Joseph Bloggs</a:t>
            </a:r>
          </a:p>
        </p:txBody>
      </p:sp>
      <p:sp>
        <p:nvSpPr>
          <p:cNvPr id="14345" name="TextBox 8"/>
          <p:cNvSpPr txBox="1">
            <a:spLocks noChangeArrowheads="1"/>
          </p:cNvSpPr>
          <p:nvPr/>
        </p:nvSpPr>
        <p:spPr bwMode="auto">
          <a:xfrm>
            <a:off x="5870575" y="2760663"/>
            <a:ext cx="18367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1600">
                <a:latin typeface="Georgia" panose="02040502050405020303" pitchFamily="18" charset="0"/>
              </a:rPr>
              <a:t>@Bloggy_Joe</a:t>
            </a:r>
          </a:p>
        </p:txBody>
      </p:sp>
      <p:cxnSp>
        <p:nvCxnSpPr>
          <p:cNvPr id="14346" name="Straight Arrow Connector 12"/>
          <p:cNvCxnSpPr>
            <a:cxnSpLocks noChangeShapeType="1"/>
          </p:cNvCxnSpPr>
          <p:nvPr/>
        </p:nvCxnSpPr>
        <p:spPr bwMode="auto">
          <a:xfrm>
            <a:off x="4321175" y="4292600"/>
            <a:ext cx="1979613" cy="865188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7" name="Straight Arrow Connector 16"/>
          <p:cNvCxnSpPr>
            <a:cxnSpLocks noChangeShapeType="1"/>
            <a:stCxn id="14343" idx="3"/>
          </p:cNvCxnSpPr>
          <p:nvPr/>
        </p:nvCxnSpPr>
        <p:spPr bwMode="auto">
          <a:xfrm flipV="1">
            <a:off x="4321175" y="3098800"/>
            <a:ext cx="1690688" cy="904875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8" name="Straight Arrow Connector 25"/>
          <p:cNvCxnSpPr>
            <a:cxnSpLocks noChangeShapeType="1"/>
          </p:cNvCxnSpPr>
          <p:nvPr/>
        </p:nvCxnSpPr>
        <p:spPr bwMode="auto">
          <a:xfrm>
            <a:off x="6300788" y="3249613"/>
            <a:ext cx="142875" cy="1908175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4"/>
          <p:cNvSpPr/>
          <p:nvPr/>
        </p:nvSpPr>
        <p:spPr bwMode="auto">
          <a:xfrm>
            <a:off x="8651557" y="2412690"/>
            <a:ext cx="492443" cy="4445310"/>
          </a:xfrm>
          <a:prstGeom prst="rect">
            <a:avLst/>
          </a:prstGeom>
          <a:solidFill>
            <a:srgbClr val="AB121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bIns="0">
            <a:spAutoFit/>
          </a:bodyPr>
          <a:lstStyle/>
          <a:p>
            <a:pPr algn="ctr">
              <a:defRPr/>
            </a:pPr>
            <a:r>
              <a:rPr lang="en-GB" sz="2000" dirty="0">
                <a:solidFill>
                  <a:schemeClr val="accent3"/>
                </a:solidFill>
                <a:latin typeface="Georgia" panose="02040502050405020303" pitchFamily="18" charset="0"/>
                <a:ea typeface="ＭＳ Ｐゴシック" pitchFamily="16" charset="-128"/>
                <a:cs typeface="Arial" charset="0"/>
              </a:rPr>
              <a:t>1 Emergence of the Semantic Web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ANSWERNOWTEXT" val="Answer Now"/>
  <p:tag name="RESPTABLESTYLE" val="-1"/>
  <p:tag name="ALLOWDUPLICATES" val="False"/>
  <p:tag name="AUTOADVANCE" val="False"/>
  <p:tag name="STDCHART" val="1"/>
  <p:tag name="BUBBLENAMEVISIBLE" val="True"/>
  <p:tag name="DEFAULTNUMTEAMS" val="5"/>
  <p:tag name="CUSTOMCELLBACKCOLOR2" val="-13395457"/>
  <p:tag name="DISPLAYNAME" val="True"/>
  <p:tag name="GRIDROTATIONINTERVAL" val="2"/>
  <p:tag name="POLLINGCYCLE" val="2"/>
  <p:tag name="INCLUDENONRESPONDERS" val="False"/>
  <p:tag name="ALLOWUSERFEEDBACK" val="True"/>
  <p:tag name="REALTIMEBACKUPPATH" val="(None)"/>
  <p:tag name="FIBDISPLAYKEYWORDS" val="True"/>
  <p:tag name="USESECONDARYMONITOR" val="True"/>
  <p:tag name="RESPCOUNTERSTYLE" val="-1"/>
  <p:tag name="NUMRESPONSES" val="1"/>
  <p:tag name="REVIEWONLY" val="False"/>
  <p:tag name="TEAMSINLEADERBOARD" val="5"/>
  <p:tag name="BUBBLEGROUPING" val="3"/>
  <p:tag name="CUSTOMCELLBACKCOLOR3" val="-268652"/>
  <p:tag name="DISPLAYDEVICEID" val="True"/>
  <p:tag name="GRIDPOSITION" val="1"/>
  <p:tag name="MULTIRESPDIVISOR" val="1"/>
  <p:tag name="INCORRECTPOINTVALUE" val="0"/>
  <p:tag name="CHARTSCALE" val="True"/>
  <p:tag name="TPVERSION" val="2008"/>
  <p:tag name="ANSWERNOWSTYLE" val="-1"/>
  <p:tag name="INPUTSOURCE" val="1"/>
  <p:tag name="ROTATIONINTERVAL" val="2"/>
  <p:tag name="BUBBLESIZEVISIBLE" val="True"/>
  <p:tag name="CUSTOMCELLBACKCOLOR1" val="-657956"/>
  <p:tag name="GRIDOPACITY" val="90"/>
  <p:tag name="CHARTLABELS" val="0"/>
  <p:tag name="CORRECTPOINTVALUE" val="1"/>
  <p:tag name="FIBDISPLAYRESULTS" val="True"/>
  <p:tag name="SHOWBARVISIBLE" val="True"/>
  <p:tag name="COUNTDOWNSECONDS" val="10"/>
  <p:tag name="AUTOUPDATEALIASES" val="True"/>
  <p:tag name="CUSTOMGRIDBACKCOLOR" val="-2830136"/>
  <p:tag name="DISPLAYDEVICENUMBER" val="True"/>
  <p:tag name="RESETCHARTS" val="True"/>
  <p:tag name="ZEROBASED" val="False"/>
  <p:tag name="POWERPOINTVERSION" val="11.0"/>
  <p:tag name="BACKUPSESSIONS" val="True"/>
  <p:tag name="MAXRESPONDERS" val="5"/>
  <p:tag name="USESCHEMECOLORS" val="True"/>
  <p:tag name="PARTLISTDEFAULT" val="0"/>
  <p:tag name="FIBNUMRESULTS" val="5"/>
  <p:tag name="RESPCOUNTERFORMAT" val="0"/>
  <p:tag name="BUBBLEVALUEFORMAT" val="0.0"/>
  <p:tag name="GRIDSIZE" val="{Width=800, Height=600}"/>
  <p:tag name="AUTOADJUSTPARTRANGE" val="True"/>
  <p:tag name="BACKUPMAINTENANCE" val="7"/>
  <p:tag name="CUSTOMCELLBACKCOLOR4" val="-8355712"/>
  <p:tag name="REALTIMEBACKUP" val="False"/>
  <p:tag name="CHARTVALUEFORMAT" val="0%"/>
  <p:tag name="COUNTDOWNSTYLE" val="-1"/>
  <p:tag name="INCLUDEPPT" val="True"/>
  <p:tag name="CUSTOMCELLFORECOLOR" val="-16777216"/>
  <p:tag name="PARTICIPANTSINLEADERBOARD" val="5"/>
  <p:tag name="AUTOSIZEGRID" val="True"/>
  <p:tag name="BULLETTYPE" val="3"/>
  <p:tag name="FIBINCLUDEOTHER" val="True"/>
  <p:tag name="DELIMITERS" val="3.1"/>
  <p:tag name="INCLUDESESSION" val="True"/>
  <p:tag name="ADVANCEDSETTINGSVIEW" val="True"/>
  <p:tag name="CHARTCOLOR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UoSnew3">
  <a:themeElements>
    <a:clrScheme name="UoSnew3 1">
      <a:dk1>
        <a:srgbClr val="005C84"/>
      </a:dk1>
      <a:lt1>
        <a:srgbClr val="DBDFE1"/>
      </a:lt1>
      <a:dk2>
        <a:srgbClr val="005C84"/>
      </a:dk2>
      <a:lt2>
        <a:srgbClr val="A4AEB5"/>
      </a:lt2>
      <a:accent1>
        <a:srgbClr val="005C84"/>
      </a:accent1>
      <a:accent2>
        <a:srgbClr val="007C92"/>
      </a:accent2>
      <a:accent3>
        <a:srgbClr val="EAECEE"/>
      </a:accent3>
      <a:accent4>
        <a:srgbClr val="004D70"/>
      </a:accent4>
      <a:accent5>
        <a:srgbClr val="AAB5C2"/>
      </a:accent5>
      <a:accent6>
        <a:srgbClr val="007084"/>
      </a:accent6>
      <a:hlink>
        <a:srgbClr val="0098C3"/>
      </a:hlink>
      <a:folHlink>
        <a:srgbClr val="6A4061"/>
      </a:folHlink>
    </a:clrScheme>
    <a:fontScheme name="UoSnew3">
      <a:majorFont>
        <a:latin typeface="Lucida Sans"/>
        <a:ea typeface="ＭＳ Ｐゴシック"/>
        <a:cs typeface=""/>
      </a:majorFont>
      <a:minorFont>
        <a:latin typeface="Lucida San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ＭＳ Ｐゴシック" pitchFamily="16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ＭＳ Ｐゴシック" pitchFamily="16" charset="-128"/>
            <a:cs typeface="Arial" charset="0"/>
          </a:defRPr>
        </a:defPPr>
      </a:lstStyle>
    </a:lnDef>
  </a:objectDefaults>
  <a:extraClrSchemeLst>
    <a:extraClrScheme>
      <a:clrScheme name="UoSnew3 1">
        <a:dk1>
          <a:srgbClr val="005C84"/>
        </a:dk1>
        <a:lt1>
          <a:srgbClr val="DBDFE1"/>
        </a:lt1>
        <a:dk2>
          <a:srgbClr val="005C84"/>
        </a:dk2>
        <a:lt2>
          <a:srgbClr val="A4AEB5"/>
        </a:lt2>
        <a:accent1>
          <a:srgbClr val="005C84"/>
        </a:accent1>
        <a:accent2>
          <a:srgbClr val="007C92"/>
        </a:accent2>
        <a:accent3>
          <a:srgbClr val="EAECEE"/>
        </a:accent3>
        <a:accent4>
          <a:srgbClr val="004D70"/>
        </a:accent4>
        <a:accent5>
          <a:srgbClr val="AAB5C2"/>
        </a:accent5>
        <a:accent6>
          <a:srgbClr val="007084"/>
        </a:accent6>
        <a:hlink>
          <a:srgbClr val="0098C3"/>
        </a:hlink>
        <a:folHlink>
          <a:srgbClr val="6A406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UoSnew3">
  <a:themeElements>
    <a:clrScheme name="UoSnew3 1">
      <a:dk1>
        <a:srgbClr val="A4AEB5"/>
      </a:dk1>
      <a:lt1>
        <a:srgbClr val="FFFFFF"/>
      </a:lt1>
      <a:dk2>
        <a:srgbClr val="005C84"/>
      </a:dk2>
      <a:lt2>
        <a:srgbClr val="CCE5E9"/>
      </a:lt2>
      <a:accent1>
        <a:srgbClr val="F0AB00"/>
      </a:accent1>
      <a:accent2>
        <a:srgbClr val="0098C3"/>
      </a:accent2>
      <a:accent3>
        <a:srgbClr val="AAB5C2"/>
      </a:accent3>
      <a:accent4>
        <a:srgbClr val="DADADA"/>
      </a:accent4>
      <a:accent5>
        <a:srgbClr val="F6D2AA"/>
      </a:accent5>
      <a:accent6>
        <a:srgbClr val="0089B0"/>
      </a:accent6>
      <a:hlink>
        <a:srgbClr val="CCE5E9"/>
      </a:hlink>
      <a:folHlink>
        <a:srgbClr val="E1D9DF"/>
      </a:folHlink>
    </a:clrScheme>
    <a:fontScheme name="UoSnew3">
      <a:majorFont>
        <a:latin typeface="Lucida Sans"/>
        <a:ea typeface="ＭＳ Ｐゴシック"/>
        <a:cs typeface=""/>
      </a:majorFont>
      <a:minorFont>
        <a:latin typeface="Lucida San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Lucida Sans" pitchFamily="34" charset="0"/>
            <a:ea typeface="ＭＳ Ｐゴシック" pitchFamily="16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Lucida Sans" pitchFamily="34" charset="0"/>
            <a:ea typeface="ＭＳ Ｐゴシック" pitchFamily="16" charset="-128"/>
            <a:cs typeface="Arial" charset="0"/>
          </a:defRPr>
        </a:defPPr>
      </a:lstStyle>
    </a:lnDef>
  </a:objectDefaults>
  <a:extraClrSchemeLst>
    <a:extraClrScheme>
      <a:clrScheme name="UoSnew3 1">
        <a:dk1>
          <a:srgbClr val="A4AEB5"/>
        </a:dk1>
        <a:lt1>
          <a:srgbClr val="FFFFFF"/>
        </a:lt1>
        <a:dk2>
          <a:srgbClr val="005C84"/>
        </a:dk2>
        <a:lt2>
          <a:srgbClr val="CCE5E9"/>
        </a:lt2>
        <a:accent1>
          <a:srgbClr val="F0AB00"/>
        </a:accent1>
        <a:accent2>
          <a:srgbClr val="0098C3"/>
        </a:accent2>
        <a:accent3>
          <a:srgbClr val="AAB5C2"/>
        </a:accent3>
        <a:accent4>
          <a:srgbClr val="DADADA"/>
        </a:accent4>
        <a:accent5>
          <a:srgbClr val="F6D2AA"/>
        </a:accent5>
        <a:accent6>
          <a:srgbClr val="0089B0"/>
        </a:accent6>
        <a:hlink>
          <a:srgbClr val="CCE5E9"/>
        </a:hlink>
        <a:folHlink>
          <a:srgbClr val="E1D9D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UoSnew3</Template>
  <TotalTime>4384</TotalTime>
  <Words>1089</Words>
  <Application>Microsoft Macintosh PowerPoint</Application>
  <PresentationFormat>On-screen Show (4:3)</PresentationFormat>
  <Paragraphs>209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UoSnew3</vt:lpstr>
      <vt:lpstr>1_UoSnew3</vt:lpstr>
      <vt:lpstr>Semantic Web</vt:lpstr>
      <vt:lpstr>Semantic Web – Learning Outcomes</vt:lpstr>
      <vt:lpstr>PowerPoint Presentation</vt:lpstr>
      <vt:lpstr>PowerPoint Presentation</vt:lpstr>
      <vt:lpstr>PowerPoint Presentation</vt:lpstr>
      <vt:lpstr>Semantic Web vision</vt:lpstr>
      <vt:lpstr>Semantic Web vision</vt:lpstr>
      <vt:lpstr>Web of Data</vt:lpstr>
      <vt:lpstr>Web of Data</vt:lpstr>
      <vt:lpstr>Web of Data</vt:lpstr>
      <vt:lpstr>PowerPoint Presentation</vt:lpstr>
      <vt:lpstr>Affordances (Pros) of the Semantic Web</vt:lpstr>
      <vt:lpstr>Limitations (Cons) of the Semantic Web</vt:lpstr>
      <vt:lpstr>Affordances of the Social Semantic Web</vt:lpstr>
      <vt:lpstr>Limitations of the Social Semantic Web</vt:lpstr>
      <vt:lpstr>Shared vocabulary = ontology</vt:lpstr>
      <vt:lpstr>What is an Ontology?</vt:lpstr>
      <vt:lpstr>What is an Ontology?</vt:lpstr>
      <vt:lpstr>Conceptualisation</vt:lpstr>
      <vt:lpstr>Ontology design - Formalisation</vt:lpstr>
      <vt:lpstr>Formalisation</vt:lpstr>
      <vt:lpstr>Formalisation</vt:lpstr>
      <vt:lpstr>Formalisation</vt:lpstr>
      <vt:lpstr>Implementation &amp; Evaluation</vt:lpstr>
      <vt:lpstr>Documentation</vt:lpstr>
      <vt:lpstr>Summary</vt:lpstr>
      <vt:lpstr>“There are more ways than one to skin a cat”…</vt:lpstr>
      <vt:lpstr>PowerPoint Presentation</vt:lpstr>
      <vt:lpstr>PowerPoint Presentation</vt:lpstr>
    </vt:vector>
  </TitlesOfParts>
  <Company>Science Learning Centre South East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ajdw</dc:creator>
  <cp:lastModifiedBy>J.E. Munson</cp:lastModifiedBy>
  <cp:revision>97</cp:revision>
  <dcterms:created xsi:type="dcterms:W3CDTF">2008-04-22T13:46:56Z</dcterms:created>
  <dcterms:modified xsi:type="dcterms:W3CDTF">2017-10-30T12:23:52Z</dcterms:modified>
</cp:coreProperties>
</file>