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0"/>
  </p:notesMasterIdLst>
  <p:sldIdLst>
    <p:sldId id="263" r:id="rId3"/>
    <p:sldId id="327" r:id="rId4"/>
    <p:sldId id="33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5" r:id="rId15"/>
    <p:sldId id="326" r:id="rId16"/>
    <p:sldId id="298" r:id="rId17"/>
    <p:sldId id="265" r:id="rId18"/>
    <p:sldId id="340" r:id="rId19"/>
  </p:sldIdLst>
  <p:sldSz cx="9144000" cy="6858000" type="screen4x3"/>
  <p:notesSz cx="6858000" cy="9144000"/>
  <p:custDataLst>
    <p:tags r:id="rId2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2880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94A"/>
    <a:srgbClr val="445A6A"/>
    <a:srgbClr val="F26334"/>
    <a:srgbClr val="995841"/>
    <a:srgbClr val="A0ACB5"/>
    <a:srgbClr val="F00F2C"/>
    <a:srgbClr val="AB1210"/>
    <a:srgbClr val="007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>
      <p:cViewPr varScale="1">
        <p:scale>
          <a:sx n="67" d="100"/>
          <a:sy n="67" d="100"/>
        </p:scale>
        <p:origin x="-1152" y="-96"/>
      </p:cViewPr>
      <p:guideLst>
        <p:guide orient="horz" pos="799"/>
        <p:guide orient="horz" pos="4088"/>
        <p:guide orient="horz" pos="1071"/>
        <p:guide orient="horz" pos="2840"/>
        <p:guide pos="2880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98DDDF-AB54-4E4E-BEAB-2825F2FF02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5088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3"/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5" name="Freeform 1704"/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705"/>
            <p:cNvSpPr>
              <a:spLocks noEditPoints="1"/>
            </p:cNvSpPr>
            <p:nvPr/>
          </p:nvSpPr>
          <p:spPr bwMode="auto">
            <a:xfrm>
              <a:off x="1900" y="3109"/>
              <a:ext cx="281" cy="311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9 h 310"/>
                <a:gd name="T16" fmla="*/ 281 w 281"/>
                <a:gd name="T17" fmla="*/ 177 h 310"/>
                <a:gd name="T18" fmla="*/ 272 w 281"/>
                <a:gd name="T19" fmla="*/ 213 h 310"/>
                <a:gd name="T20" fmla="*/ 264 w 281"/>
                <a:gd name="T21" fmla="*/ 233 h 310"/>
                <a:gd name="T22" fmla="*/ 241 w 281"/>
                <a:gd name="T23" fmla="*/ 265 h 310"/>
                <a:gd name="T24" fmla="*/ 213 w 281"/>
                <a:gd name="T25" fmla="*/ 293 h 310"/>
                <a:gd name="T26" fmla="*/ 196 w 281"/>
                <a:gd name="T27" fmla="*/ 302 h 310"/>
                <a:gd name="T28" fmla="*/ 159 w 281"/>
                <a:gd name="T29" fmla="*/ 313 h 310"/>
                <a:gd name="T30" fmla="*/ 139 w 281"/>
                <a:gd name="T31" fmla="*/ 313 h 310"/>
                <a:gd name="T32" fmla="*/ 93 w 281"/>
                <a:gd name="T33" fmla="*/ 307 h 310"/>
                <a:gd name="T34" fmla="*/ 65 w 281"/>
                <a:gd name="T35" fmla="*/ 296 h 310"/>
                <a:gd name="T36" fmla="*/ 45 w 281"/>
                <a:gd name="T37" fmla="*/ 276 h 310"/>
                <a:gd name="T38" fmla="*/ 34 w 281"/>
                <a:gd name="T39" fmla="*/ 267 h 310"/>
                <a:gd name="T40" fmla="*/ 8 w 281"/>
                <a:gd name="T41" fmla="*/ 216 h 310"/>
                <a:gd name="T42" fmla="*/ 0 w 281"/>
                <a:gd name="T43" fmla="*/ 159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62 h 310"/>
                <a:gd name="T72" fmla="*/ 65 w 281"/>
                <a:gd name="T73" fmla="*/ 213 h 310"/>
                <a:gd name="T74" fmla="*/ 82 w 281"/>
                <a:gd name="T75" fmla="*/ 253 h 310"/>
                <a:gd name="T76" fmla="*/ 96 w 281"/>
                <a:gd name="T77" fmla="*/ 270 h 310"/>
                <a:gd name="T78" fmla="*/ 128 w 281"/>
                <a:gd name="T79" fmla="*/ 287 h 310"/>
                <a:gd name="T80" fmla="*/ 145 w 281"/>
                <a:gd name="T81" fmla="*/ 287 h 310"/>
                <a:gd name="T82" fmla="*/ 179 w 281"/>
                <a:gd name="T83" fmla="*/ 276 h 310"/>
                <a:gd name="T84" fmla="*/ 204 w 281"/>
                <a:gd name="T85" fmla="*/ 248 h 310"/>
                <a:gd name="T86" fmla="*/ 213 w 281"/>
                <a:gd name="T87" fmla="*/ 228 h 310"/>
                <a:gd name="T88" fmla="*/ 224 w 281"/>
                <a:gd name="T89" fmla="*/ 182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706"/>
            <p:cNvSpPr>
              <a:spLocks/>
            </p:cNvSpPr>
            <p:nvPr/>
          </p:nvSpPr>
          <p:spPr bwMode="auto">
            <a:xfrm>
              <a:off x="2493" y="3058"/>
              <a:ext cx="182" cy="362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70 h 361"/>
                <a:gd name="T12" fmla="*/ 83 w 182"/>
                <a:gd name="T13" fmla="*/ 270 h 361"/>
                <a:gd name="T14" fmla="*/ 83 w 182"/>
                <a:gd name="T15" fmla="*/ 287 h 361"/>
                <a:gd name="T16" fmla="*/ 86 w 182"/>
                <a:gd name="T17" fmla="*/ 299 h 361"/>
                <a:gd name="T18" fmla="*/ 91 w 182"/>
                <a:gd name="T19" fmla="*/ 310 h 361"/>
                <a:gd name="T20" fmla="*/ 97 w 182"/>
                <a:gd name="T21" fmla="*/ 321 h 361"/>
                <a:gd name="T22" fmla="*/ 105 w 182"/>
                <a:gd name="T23" fmla="*/ 327 h 361"/>
                <a:gd name="T24" fmla="*/ 117 w 182"/>
                <a:gd name="T25" fmla="*/ 333 h 361"/>
                <a:gd name="T26" fmla="*/ 128 w 182"/>
                <a:gd name="T27" fmla="*/ 336 h 361"/>
                <a:gd name="T28" fmla="*/ 142 w 182"/>
                <a:gd name="T29" fmla="*/ 338 h 361"/>
                <a:gd name="T30" fmla="*/ 142 w 182"/>
                <a:gd name="T31" fmla="*/ 338 h 361"/>
                <a:gd name="T32" fmla="*/ 157 w 182"/>
                <a:gd name="T33" fmla="*/ 336 h 361"/>
                <a:gd name="T34" fmla="*/ 165 w 182"/>
                <a:gd name="T35" fmla="*/ 333 h 361"/>
                <a:gd name="T36" fmla="*/ 165 w 182"/>
                <a:gd name="T37" fmla="*/ 333 h 361"/>
                <a:gd name="T38" fmla="*/ 182 w 182"/>
                <a:gd name="T39" fmla="*/ 321 h 361"/>
                <a:gd name="T40" fmla="*/ 182 w 182"/>
                <a:gd name="T41" fmla="*/ 321 h 361"/>
                <a:gd name="T42" fmla="*/ 182 w 182"/>
                <a:gd name="T43" fmla="*/ 327 h 361"/>
                <a:gd name="T44" fmla="*/ 179 w 182"/>
                <a:gd name="T45" fmla="*/ 336 h 361"/>
                <a:gd name="T46" fmla="*/ 162 w 182"/>
                <a:gd name="T47" fmla="*/ 350 h 361"/>
                <a:gd name="T48" fmla="*/ 162 w 182"/>
                <a:gd name="T49" fmla="*/ 350 h 361"/>
                <a:gd name="T50" fmla="*/ 154 w 182"/>
                <a:gd name="T51" fmla="*/ 355 h 361"/>
                <a:gd name="T52" fmla="*/ 142 w 182"/>
                <a:gd name="T53" fmla="*/ 361 h 361"/>
                <a:gd name="T54" fmla="*/ 131 w 182"/>
                <a:gd name="T55" fmla="*/ 364 h 361"/>
                <a:gd name="T56" fmla="*/ 117 w 182"/>
                <a:gd name="T57" fmla="*/ 364 h 361"/>
                <a:gd name="T58" fmla="*/ 117 w 182"/>
                <a:gd name="T59" fmla="*/ 364 h 361"/>
                <a:gd name="T60" fmla="*/ 100 w 182"/>
                <a:gd name="T61" fmla="*/ 364 h 361"/>
                <a:gd name="T62" fmla="*/ 83 w 182"/>
                <a:gd name="T63" fmla="*/ 358 h 361"/>
                <a:gd name="T64" fmla="*/ 66 w 182"/>
                <a:gd name="T65" fmla="*/ 350 h 361"/>
                <a:gd name="T66" fmla="*/ 54 w 182"/>
                <a:gd name="T67" fmla="*/ 338 h 361"/>
                <a:gd name="T68" fmla="*/ 54 w 182"/>
                <a:gd name="T69" fmla="*/ 338 h 361"/>
                <a:gd name="T70" fmla="*/ 43 w 182"/>
                <a:gd name="T71" fmla="*/ 327 h 361"/>
                <a:gd name="T72" fmla="*/ 34 w 182"/>
                <a:gd name="T73" fmla="*/ 310 h 361"/>
                <a:gd name="T74" fmla="*/ 29 w 182"/>
                <a:gd name="T75" fmla="*/ 293 h 361"/>
                <a:gd name="T76" fmla="*/ 29 w 182"/>
                <a:gd name="T77" fmla="*/ 270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707"/>
            <p:cNvSpPr>
              <a:spLocks/>
            </p:cNvSpPr>
            <p:nvPr/>
          </p:nvSpPr>
          <p:spPr bwMode="auto">
            <a:xfrm>
              <a:off x="2694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708"/>
            <p:cNvSpPr>
              <a:spLocks/>
            </p:cNvSpPr>
            <p:nvPr/>
          </p:nvSpPr>
          <p:spPr bwMode="auto">
            <a:xfrm>
              <a:off x="3275" y="3109"/>
              <a:ext cx="474" cy="305"/>
            </a:xfrm>
            <a:custGeom>
              <a:avLst/>
              <a:gdLst>
                <a:gd name="T0" fmla="*/ 361 w 475"/>
                <a:gd name="T1" fmla="*/ 0 h 304"/>
                <a:gd name="T2" fmla="*/ 395 w 475"/>
                <a:gd name="T3" fmla="*/ 6 h 304"/>
                <a:gd name="T4" fmla="*/ 426 w 475"/>
                <a:gd name="T5" fmla="*/ 23 h 304"/>
                <a:gd name="T6" fmla="*/ 441 w 475"/>
                <a:gd name="T7" fmla="*/ 37 h 304"/>
                <a:gd name="T8" fmla="*/ 455 w 475"/>
                <a:gd name="T9" fmla="*/ 68 h 304"/>
                <a:gd name="T10" fmla="*/ 455 w 475"/>
                <a:gd name="T11" fmla="*/ 285 h 304"/>
                <a:gd name="T12" fmla="*/ 458 w 475"/>
                <a:gd name="T13" fmla="*/ 290 h 304"/>
                <a:gd name="T14" fmla="*/ 460 w 475"/>
                <a:gd name="T15" fmla="*/ 296 h 304"/>
                <a:gd name="T16" fmla="*/ 384 w 475"/>
                <a:gd name="T17" fmla="*/ 307 h 304"/>
                <a:gd name="T18" fmla="*/ 389 w 475"/>
                <a:gd name="T19" fmla="*/ 302 h 304"/>
                <a:gd name="T20" fmla="*/ 401 w 475"/>
                <a:gd name="T21" fmla="*/ 290 h 304"/>
                <a:gd name="T22" fmla="*/ 401 w 475"/>
                <a:gd name="T23" fmla="*/ 108 h 304"/>
                <a:gd name="T24" fmla="*/ 401 w 475"/>
                <a:gd name="T25" fmla="*/ 91 h 304"/>
                <a:gd name="T26" fmla="*/ 392 w 475"/>
                <a:gd name="T27" fmla="*/ 66 h 304"/>
                <a:gd name="T28" fmla="*/ 384 w 475"/>
                <a:gd name="T29" fmla="*/ 57 h 304"/>
                <a:gd name="T30" fmla="*/ 364 w 475"/>
                <a:gd name="T31" fmla="*/ 43 h 304"/>
                <a:gd name="T32" fmla="*/ 333 w 475"/>
                <a:gd name="T33" fmla="*/ 37 h 304"/>
                <a:gd name="T34" fmla="*/ 313 w 475"/>
                <a:gd name="T35" fmla="*/ 40 h 304"/>
                <a:gd name="T36" fmla="*/ 279 w 475"/>
                <a:gd name="T37" fmla="*/ 60 h 304"/>
                <a:gd name="T38" fmla="*/ 264 w 475"/>
                <a:gd name="T39" fmla="*/ 77 h 304"/>
                <a:gd name="T40" fmla="*/ 264 w 475"/>
                <a:gd name="T41" fmla="*/ 285 h 304"/>
                <a:gd name="T42" fmla="*/ 267 w 475"/>
                <a:gd name="T43" fmla="*/ 290 h 304"/>
                <a:gd name="T44" fmla="*/ 270 w 475"/>
                <a:gd name="T45" fmla="*/ 296 h 304"/>
                <a:gd name="T46" fmla="*/ 194 w 475"/>
                <a:gd name="T47" fmla="*/ 307 h 304"/>
                <a:gd name="T48" fmla="*/ 202 w 475"/>
                <a:gd name="T49" fmla="*/ 302 h 304"/>
                <a:gd name="T50" fmla="*/ 211 w 475"/>
                <a:gd name="T51" fmla="*/ 290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5 h 304"/>
                <a:gd name="T70" fmla="*/ 83 w 475"/>
                <a:gd name="T71" fmla="*/ 296 h 304"/>
                <a:gd name="T72" fmla="*/ 97 w 475"/>
                <a:gd name="T73" fmla="*/ 307 h 304"/>
                <a:gd name="T74" fmla="*/ 6 w 475"/>
                <a:gd name="T75" fmla="*/ 307 h 304"/>
                <a:gd name="T76" fmla="*/ 20 w 475"/>
                <a:gd name="T77" fmla="*/ 296 h 304"/>
                <a:gd name="T78" fmla="*/ 23 w 475"/>
                <a:gd name="T79" fmla="*/ 285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7 w 475"/>
                <a:gd name="T103" fmla="*/ 23 h 304"/>
                <a:gd name="T104" fmla="*/ 253 w 475"/>
                <a:gd name="T105" fmla="*/ 43 h 304"/>
                <a:gd name="T106" fmla="*/ 259 w 475"/>
                <a:gd name="T107" fmla="*/ 57 h 304"/>
                <a:gd name="T108" fmla="*/ 304 w 475"/>
                <a:gd name="T109" fmla="*/ 17 h 304"/>
                <a:gd name="T110" fmla="*/ 318 w 475"/>
                <a:gd name="T111" fmla="*/ 9 h 304"/>
                <a:gd name="T112" fmla="*/ 347 w 475"/>
                <a:gd name="T113" fmla="*/ 0 h 304"/>
                <a:gd name="T114" fmla="*/ 361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709"/>
            <p:cNvSpPr>
              <a:spLocks/>
            </p:cNvSpPr>
            <p:nvPr/>
          </p:nvSpPr>
          <p:spPr bwMode="auto">
            <a:xfrm>
              <a:off x="4071" y="3058"/>
              <a:ext cx="184" cy="362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70 h 361"/>
                <a:gd name="T12" fmla="*/ 82 w 184"/>
                <a:gd name="T13" fmla="*/ 270 h 361"/>
                <a:gd name="T14" fmla="*/ 85 w 184"/>
                <a:gd name="T15" fmla="*/ 287 h 361"/>
                <a:gd name="T16" fmla="*/ 88 w 184"/>
                <a:gd name="T17" fmla="*/ 299 h 361"/>
                <a:gd name="T18" fmla="*/ 91 w 184"/>
                <a:gd name="T19" fmla="*/ 310 h 361"/>
                <a:gd name="T20" fmla="*/ 99 w 184"/>
                <a:gd name="T21" fmla="*/ 321 h 361"/>
                <a:gd name="T22" fmla="*/ 105 w 184"/>
                <a:gd name="T23" fmla="*/ 327 h 361"/>
                <a:gd name="T24" fmla="*/ 116 w 184"/>
                <a:gd name="T25" fmla="*/ 333 h 361"/>
                <a:gd name="T26" fmla="*/ 128 w 184"/>
                <a:gd name="T27" fmla="*/ 336 h 361"/>
                <a:gd name="T28" fmla="*/ 142 w 184"/>
                <a:gd name="T29" fmla="*/ 338 h 361"/>
                <a:gd name="T30" fmla="*/ 142 w 184"/>
                <a:gd name="T31" fmla="*/ 338 h 361"/>
                <a:gd name="T32" fmla="*/ 156 w 184"/>
                <a:gd name="T33" fmla="*/ 336 h 361"/>
                <a:gd name="T34" fmla="*/ 165 w 184"/>
                <a:gd name="T35" fmla="*/ 333 h 361"/>
                <a:gd name="T36" fmla="*/ 165 w 184"/>
                <a:gd name="T37" fmla="*/ 333 h 361"/>
                <a:gd name="T38" fmla="*/ 184 w 184"/>
                <a:gd name="T39" fmla="*/ 321 h 361"/>
                <a:gd name="T40" fmla="*/ 184 w 184"/>
                <a:gd name="T41" fmla="*/ 321 h 361"/>
                <a:gd name="T42" fmla="*/ 182 w 184"/>
                <a:gd name="T43" fmla="*/ 327 h 361"/>
                <a:gd name="T44" fmla="*/ 179 w 184"/>
                <a:gd name="T45" fmla="*/ 336 h 361"/>
                <a:gd name="T46" fmla="*/ 162 w 184"/>
                <a:gd name="T47" fmla="*/ 350 h 361"/>
                <a:gd name="T48" fmla="*/ 162 w 184"/>
                <a:gd name="T49" fmla="*/ 350 h 361"/>
                <a:gd name="T50" fmla="*/ 153 w 184"/>
                <a:gd name="T51" fmla="*/ 355 h 361"/>
                <a:gd name="T52" fmla="*/ 142 w 184"/>
                <a:gd name="T53" fmla="*/ 361 h 361"/>
                <a:gd name="T54" fmla="*/ 130 w 184"/>
                <a:gd name="T55" fmla="*/ 364 h 361"/>
                <a:gd name="T56" fmla="*/ 119 w 184"/>
                <a:gd name="T57" fmla="*/ 364 h 361"/>
                <a:gd name="T58" fmla="*/ 119 w 184"/>
                <a:gd name="T59" fmla="*/ 364 h 361"/>
                <a:gd name="T60" fmla="*/ 99 w 184"/>
                <a:gd name="T61" fmla="*/ 364 h 361"/>
                <a:gd name="T62" fmla="*/ 82 w 184"/>
                <a:gd name="T63" fmla="*/ 358 h 361"/>
                <a:gd name="T64" fmla="*/ 65 w 184"/>
                <a:gd name="T65" fmla="*/ 350 h 361"/>
                <a:gd name="T66" fmla="*/ 54 w 184"/>
                <a:gd name="T67" fmla="*/ 338 h 361"/>
                <a:gd name="T68" fmla="*/ 54 w 184"/>
                <a:gd name="T69" fmla="*/ 338 h 361"/>
                <a:gd name="T70" fmla="*/ 42 w 184"/>
                <a:gd name="T71" fmla="*/ 327 h 361"/>
                <a:gd name="T72" fmla="*/ 34 w 184"/>
                <a:gd name="T73" fmla="*/ 310 h 361"/>
                <a:gd name="T74" fmla="*/ 31 w 184"/>
                <a:gd name="T75" fmla="*/ 293 h 361"/>
                <a:gd name="T76" fmla="*/ 28 w 184"/>
                <a:gd name="T77" fmla="*/ 270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710"/>
            <p:cNvSpPr>
              <a:spLocks noEditPoints="1"/>
            </p:cNvSpPr>
            <p:nvPr/>
          </p:nvSpPr>
          <p:spPr bwMode="auto">
            <a:xfrm>
              <a:off x="4253" y="3109"/>
              <a:ext cx="282" cy="311"/>
            </a:xfrm>
            <a:custGeom>
              <a:avLst/>
              <a:gdLst>
                <a:gd name="T0" fmla="*/ 141 w 284"/>
                <a:gd name="T1" fmla="*/ 0 h 310"/>
                <a:gd name="T2" fmla="*/ 181 w 284"/>
                <a:gd name="T3" fmla="*/ 6 h 310"/>
                <a:gd name="T4" fmla="*/ 215 w 284"/>
                <a:gd name="T5" fmla="*/ 23 h 310"/>
                <a:gd name="T6" fmla="*/ 229 w 284"/>
                <a:gd name="T7" fmla="*/ 34 h 310"/>
                <a:gd name="T8" fmla="*/ 255 w 284"/>
                <a:gd name="T9" fmla="*/ 63 h 310"/>
                <a:gd name="T10" fmla="*/ 263 w 284"/>
                <a:gd name="T11" fmla="*/ 80 h 310"/>
                <a:gd name="T12" fmla="*/ 275 w 284"/>
                <a:gd name="T13" fmla="*/ 117 h 310"/>
                <a:gd name="T14" fmla="*/ 278 w 284"/>
                <a:gd name="T15" fmla="*/ 159 h 310"/>
                <a:gd name="T16" fmla="*/ 278 w 284"/>
                <a:gd name="T17" fmla="*/ 177 h 310"/>
                <a:gd name="T18" fmla="*/ 266 w 284"/>
                <a:gd name="T19" fmla="*/ 213 h 310"/>
                <a:gd name="T20" fmla="*/ 261 w 284"/>
                <a:gd name="T21" fmla="*/ 233 h 310"/>
                <a:gd name="T22" fmla="*/ 238 w 284"/>
                <a:gd name="T23" fmla="*/ 265 h 310"/>
                <a:gd name="T24" fmla="*/ 211 w 284"/>
                <a:gd name="T25" fmla="*/ 293 h 310"/>
                <a:gd name="T26" fmla="*/ 195 w 284"/>
                <a:gd name="T27" fmla="*/ 302 h 310"/>
                <a:gd name="T28" fmla="*/ 158 w 284"/>
                <a:gd name="T29" fmla="*/ 313 h 310"/>
                <a:gd name="T30" fmla="*/ 139 w 284"/>
                <a:gd name="T31" fmla="*/ 313 h 310"/>
                <a:gd name="T32" fmla="*/ 90 w 284"/>
                <a:gd name="T33" fmla="*/ 307 h 310"/>
                <a:gd name="T34" fmla="*/ 68 w 284"/>
                <a:gd name="T35" fmla="*/ 296 h 310"/>
                <a:gd name="T36" fmla="*/ 45 w 284"/>
                <a:gd name="T37" fmla="*/ 276 h 310"/>
                <a:gd name="T38" fmla="*/ 36 w 284"/>
                <a:gd name="T39" fmla="*/ 267 h 310"/>
                <a:gd name="T40" fmla="*/ 11 w 284"/>
                <a:gd name="T41" fmla="*/ 216 h 310"/>
                <a:gd name="T42" fmla="*/ 0 w 284"/>
                <a:gd name="T43" fmla="*/ 159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2 w 284"/>
                <a:gd name="T55" fmla="*/ 12 h 310"/>
                <a:gd name="T56" fmla="*/ 119 w 284"/>
                <a:gd name="T57" fmla="*/ 0 h 310"/>
                <a:gd name="T58" fmla="*/ 141 w 284"/>
                <a:gd name="T59" fmla="*/ 0 h 310"/>
                <a:gd name="T60" fmla="*/ 136 w 284"/>
                <a:gd name="T61" fmla="*/ 23 h 310"/>
                <a:gd name="T62" fmla="*/ 99 w 284"/>
                <a:gd name="T63" fmla="*/ 34 h 310"/>
                <a:gd name="T64" fmla="*/ 73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62 h 310"/>
                <a:gd name="T72" fmla="*/ 68 w 284"/>
                <a:gd name="T73" fmla="*/ 213 h 310"/>
                <a:gd name="T74" fmla="*/ 82 w 284"/>
                <a:gd name="T75" fmla="*/ 253 h 310"/>
                <a:gd name="T76" fmla="*/ 93 w 284"/>
                <a:gd name="T77" fmla="*/ 270 h 310"/>
                <a:gd name="T78" fmla="*/ 124 w 284"/>
                <a:gd name="T79" fmla="*/ 287 h 310"/>
                <a:gd name="T80" fmla="*/ 144 w 284"/>
                <a:gd name="T81" fmla="*/ 287 h 310"/>
                <a:gd name="T82" fmla="*/ 178 w 284"/>
                <a:gd name="T83" fmla="*/ 276 h 310"/>
                <a:gd name="T84" fmla="*/ 204 w 284"/>
                <a:gd name="T85" fmla="*/ 248 h 310"/>
                <a:gd name="T86" fmla="*/ 211 w 284"/>
                <a:gd name="T87" fmla="*/ 228 h 310"/>
                <a:gd name="T88" fmla="*/ 218 w 284"/>
                <a:gd name="T89" fmla="*/ 182 h 310"/>
                <a:gd name="T90" fmla="*/ 218 w 284"/>
                <a:gd name="T91" fmla="*/ 151 h 310"/>
                <a:gd name="T92" fmla="*/ 210 w 284"/>
                <a:gd name="T93" fmla="*/ 85 h 310"/>
                <a:gd name="T94" fmla="*/ 198 w 284"/>
                <a:gd name="T95" fmla="*/ 60 h 310"/>
                <a:gd name="T96" fmla="*/ 181 w 284"/>
                <a:gd name="T97" fmla="*/ 40 h 310"/>
                <a:gd name="T98" fmla="*/ 161 w 284"/>
                <a:gd name="T99" fmla="*/ 29 h 310"/>
                <a:gd name="T100" fmla="*/ 136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11"/>
            <p:cNvSpPr>
              <a:spLocks/>
            </p:cNvSpPr>
            <p:nvPr/>
          </p:nvSpPr>
          <p:spPr bwMode="auto">
            <a:xfrm>
              <a:off x="4547" y="3109"/>
              <a:ext cx="284" cy="305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5 h 304"/>
                <a:gd name="T14" fmla="*/ 270 w 284"/>
                <a:gd name="T15" fmla="*/ 296 h 304"/>
                <a:gd name="T16" fmla="*/ 284 w 284"/>
                <a:gd name="T17" fmla="*/ 307 h 304"/>
                <a:gd name="T18" fmla="*/ 196 w 284"/>
                <a:gd name="T19" fmla="*/ 307 h 304"/>
                <a:gd name="T20" fmla="*/ 207 w 284"/>
                <a:gd name="T21" fmla="*/ 296 h 304"/>
                <a:gd name="T22" fmla="*/ 213 w 284"/>
                <a:gd name="T23" fmla="*/ 285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5 h 304"/>
                <a:gd name="T42" fmla="*/ 82 w 284"/>
                <a:gd name="T43" fmla="*/ 296 h 304"/>
                <a:gd name="T44" fmla="*/ 97 w 284"/>
                <a:gd name="T45" fmla="*/ 307 h 304"/>
                <a:gd name="T46" fmla="*/ 6 w 284"/>
                <a:gd name="T47" fmla="*/ 307 h 304"/>
                <a:gd name="T48" fmla="*/ 17 w 284"/>
                <a:gd name="T49" fmla="*/ 296 h 304"/>
                <a:gd name="T50" fmla="*/ 23 w 284"/>
                <a:gd name="T51" fmla="*/ 285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12"/>
            <p:cNvSpPr>
              <a:spLocks/>
            </p:cNvSpPr>
            <p:nvPr/>
          </p:nvSpPr>
          <p:spPr bwMode="auto">
            <a:xfrm>
              <a:off x="3764" y="3109"/>
              <a:ext cx="292" cy="453"/>
            </a:xfrm>
            <a:custGeom>
              <a:avLst/>
              <a:gdLst>
                <a:gd name="T0" fmla="*/ 278 w 293"/>
                <a:gd name="T1" fmla="*/ 85 h 452"/>
                <a:gd name="T2" fmla="*/ 247 w 293"/>
                <a:gd name="T3" fmla="*/ 37 h 452"/>
                <a:gd name="T4" fmla="*/ 227 w 293"/>
                <a:gd name="T5" fmla="*/ 20 h 452"/>
                <a:gd name="T6" fmla="*/ 207 w 293"/>
                <a:gd name="T7" fmla="*/ 9 h 452"/>
                <a:gd name="T8" fmla="*/ 162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9 h 452"/>
                <a:gd name="T24" fmla="*/ 20 w 293"/>
                <a:gd name="T25" fmla="*/ 438 h 452"/>
                <a:gd name="T26" fmla="*/ 11 w 293"/>
                <a:gd name="T27" fmla="*/ 452 h 452"/>
                <a:gd name="T28" fmla="*/ 94 w 293"/>
                <a:gd name="T29" fmla="*/ 455 h 452"/>
                <a:gd name="T30" fmla="*/ 88 w 293"/>
                <a:gd name="T31" fmla="*/ 452 h 452"/>
                <a:gd name="T32" fmla="*/ 80 w 293"/>
                <a:gd name="T33" fmla="*/ 438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6 w 293"/>
                <a:gd name="T43" fmla="*/ 37 h 452"/>
                <a:gd name="T44" fmla="*/ 187 w 293"/>
                <a:gd name="T45" fmla="*/ 51 h 452"/>
                <a:gd name="T46" fmla="*/ 202 w 293"/>
                <a:gd name="T47" fmla="*/ 63 h 452"/>
                <a:gd name="T48" fmla="*/ 221 w 293"/>
                <a:gd name="T49" fmla="*/ 100 h 452"/>
                <a:gd name="T50" fmla="*/ 227 w 293"/>
                <a:gd name="T51" fmla="*/ 156 h 452"/>
                <a:gd name="T52" fmla="*/ 227 w 293"/>
                <a:gd name="T53" fmla="*/ 185 h 452"/>
                <a:gd name="T54" fmla="*/ 213 w 293"/>
                <a:gd name="T55" fmla="*/ 236 h 452"/>
                <a:gd name="T56" fmla="*/ 202 w 293"/>
                <a:gd name="T57" fmla="*/ 253 h 452"/>
                <a:gd name="T58" fmla="*/ 173 w 293"/>
                <a:gd name="T59" fmla="*/ 279 h 452"/>
                <a:gd name="T60" fmla="*/ 136 w 293"/>
                <a:gd name="T61" fmla="*/ 287 h 452"/>
                <a:gd name="T62" fmla="*/ 122 w 293"/>
                <a:gd name="T63" fmla="*/ 287 h 452"/>
                <a:gd name="T64" fmla="*/ 99 w 293"/>
                <a:gd name="T65" fmla="*/ 279 h 452"/>
                <a:gd name="T66" fmla="*/ 102 w 293"/>
                <a:gd name="T67" fmla="*/ 307 h 452"/>
                <a:gd name="T68" fmla="*/ 122 w 293"/>
                <a:gd name="T69" fmla="*/ 313 h 452"/>
                <a:gd name="T70" fmla="*/ 145 w 293"/>
                <a:gd name="T71" fmla="*/ 313 h 452"/>
                <a:gd name="T72" fmla="*/ 187 w 293"/>
                <a:gd name="T73" fmla="*/ 307 h 452"/>
                <a:gd name="T74" fmla="*/ 216 w 293"/>
                <a:gd name="T75" fmla="*/ 293 h 452"/>
                <a:gd name="T76" fmla="*/ 238 w 293"/>
                <a:gd name="T77" fmla="*/ 276 h 452"/>
                <a:gd name="T78" fmla="*/ 250 w 293"/>
                <a:gd name="T79" fmla="*/ 265 h 452"/>
                <a:gd name="T80" fmla="*/ 278 w 293"/>
                <a:gd name="T81" fmla="*/ 210 h 452"/>
                <a:gd name="T82" fmla="*/ 290 w 293"/>
                <a:gd name="T83" fmla="*/ 154 h 452"/>
                <a:gd name="T84" fmla="*/ 287 w 293"/>
                <a:gd name="T85" fmla="*/ 117 h 452"/>
                <a:gd name="T86" fmla="*/ 278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713"/>
            <p:cNvSpPr>
              <a:spLocks/>
            </p:cNvSpPr>
            <p:nvPr/>
          </p:nvSpPr>
          <p:spPr bwMode="auto">
            <a:xfrm>
              <a:off x="2192" y="3109"/>
              <a:ext cx="209" cy="311"/>
            </a:xfrm>
            <a:custGeom>
              <a:avLst/>
              <a:gdLst>
                <a:gd name="T0" fmla="*/ 185 w 208"/>
                <a:gd name="T1" fmla="*/ 267 h 310"/>
                <a:gd name="T2" fmla="*/ 185 w 208"/>
                <a:gd name="T3" fmla="*/ 267 h 310"/>
                <a:gd name="T4" fmla="*/ 168 w 208"/>
                <a:gd name="T5" fmla="*/ 273 h 310"/>
                <a:gd name="T6" fmla="*/ 148 w 208"/>
                <a:gd name="T7" fmla="*/ 276 h 310"/>
                <a:gd name="T8" fmla="*/ 148 w 208"/>
                <a:gd name="T9" fmla="*/ 276 h 310"/>
                <a:gd name="T10" fmla="*/ 134 w 208"/>
                <a:gd name="T11" fmla="*/ 276 h 310"/>
                <a:gd name="T12" fmla="*/ 123 w 208"/>
                <a:gd name="T13" fmla="*/ 270 h 310"/>
                <a:gd name="T14" fmla="*/ 111 w 208"/>
                <a:gd name="T15" fmla="*/ 265 h 310"/>
                <a:gd name="T16" fmla="*/ 100 w 208"/>
                <a:gd name="T17" fmla="*/ 253 h 310"/>
                <a:gd name="T18" fmla="*/ 100 w 208"/>
                <a:gd name="T19" fmla="*/ 253 h 310"/>
                <a:gd name="T20" fmla="*/ 91 w 208"/>
                <a:gd name="T21" fmla="*/ 242 h 310"/>
                <a:gd name="T22" fmla="*/ 83 w 208"/>
                <a:gd name="T23" fmla="*/ 228 h 310"/>
                <a:gd name="T24" fmla="*/ 80 w 208"/>
                <a:gd name="T25" fmla="*/ 211 h 310"/>
                <a:gd name="T26" fmla="*/ 80 w 208"/>
                <a:gd name="T27" fmla="*/ 194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4 h 310"/>
                <a:gd name="T44" fmla="*/ 23 w 208"/>
                <a:gd name="T45" fmla="*/ 194 h 310"/>
                <a:gd name="T46" fmla="*/ 26 w 208"/>
                <a:gd name="T47" fmla="*/ 222 h 310"/>
                <a:gd name="T48" fmla="*/ 32 w 208"/>
                <a:gd name="T49" fmla="*/ 248 h 310"/>
                <a:gd name="T50" fmla="*/ 40 w 208"/>
                <a:gd name="T51" fmla="*/ 267 h 310"/>
                <a:gd name="T52" fmla="*/ 54 w 208"/>
                <a:gd name="T53" fmla="*/ 285 h 310"/>
                <a:gd name="T54" fmla="*/ 54 w 208"/>
                <a:gd name="T55" fmla="*/ 285 h 310"/>
                <a:gd name="T56" fmla="*/ 71 w 208"/>
                <a:gd name="T57" fmla="*/ 299 h 310"/>
                <a:gd name="T58" fmla="*/ 85 w 208"/>
                <a:gd name="T59" fmla="*/ 307 h 310"/>
                <a:gd name="T60" fmla="*/ 103 w 208"/>
                <a:gd name="T61" fmla="*/ 313 h 310"/>
                <a:gd name="T62" fmla="*/ 125 w 208"/>
                <a:gd name="T63" fmla="*/ 313 h 310"/>
                <a:gd name="T64" fmla="*/ 125 w 208"/>
                <a:gd name="T65" fmla="*/ 313 h 310"/>
                <a:gd name="T66" fmla="*/ 145 w 208"/>
                <a:gd name="T67" fmla="*/ 313 h 310"/>
                <a:gd name="T68" fmla="*/ 165 w 208"/>
                <a:gd name="T69" fmla="*/ 307 h 310"/>
                <a:gd name="T70" fmla="*/ 182 w 208"/>
                <a:gd name="T71" fmla="*/ 299 h 310"/>
                <a:gd name="T72" fmla="*/ 199 w 208"/>
                <a:gd name="T73" fmla="*/ 285 h 310"/>
                <a:gd name="T74" fmla="*/ 211 w 208"/>
                <a:gd name="T75" fmla="*/ 248 h 310"/>
                <a:gd name="T76" fmla="*/ 211 w 208"/>
                <a:gd name="T77" fmla="*/ 248 h 310"/>
                <a:gd name="T78" fmla="*/ 199 w 208"/>
                <a:gd name="T79" fmla="*/ 259 h 310"/>
                <a:gd name="T80" fmla="*/ 185 w 208"/>
                <a:gd name="T81" fmla="*/ 267 h 310"/>
                <a:gd name="T82" fmla="*/ 185 w 208"/>
                <a:gd name="T83" fmla="*/ 267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714"/>
            <p:cNvSpPr>
              <a:spLocks/>
            </p:cNvSpPr>
            <p:nvPr/>
          </p:nvSpPr>
          <p:spPr bwMode="auto">
            <a:xfrm>
              <a:off x="2383" y="3109"/>
              <a:ext cx="104" cy="311"/>
            </a:xfrm>
            <a:custGeom>
              <a:avLst/>
              <a:gdLst>
                <a:gd name="T0" fmla="*/ 76 w 105"/>
                <a:gd name="T1" fmla="*/ 256 h 310"/>
                <a:gd name="T2" fmla="*/ 76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42 h 310"/>
                <a:gd name="T20" fmla="*/ 25 w 105"/>
                <a:gd name="T21" fmla="*/ 267 h 310"/>
                <a:gd name="T22" fmla="*/ 25 w 105"/>
                <a:gd name="T23" fmla="*/ 267 h 310"/>
                <a:gd name="T24" fmla="*/ 25 w 105"/>
                <a:gd name="T25" fmla="*/ 267 h 310"/>
                <a:gd name="T26" fmla="*/ 25 w 105"/>
                <a:gd name="T27" fmla="*/ 267 h 310"/>
                <a:gd name="T28" fmla="*/ 25 w 105"/>
                <a:gd name="T29" fmla="*/ 285 h 310"/>
                <a:gd name="T30" fmla="*/ 31 w 105"/>
                <a:gd name="T31" fmla="*/ 296 h 310"/>
                <a:gd name="T32" fmla="*/ 31 w 105"/>
                <a:gd name="T33" fmla="*/ 296 h 310"/>
                <a:gd name="T34" fmla="*/ 37 w 105"/>
                <a:gd name="T35" fmla="*/ 304 h 310"/>
                <a:gd name="T36" fmla="*/ 48 w 105"/>
                <a:gd name="T37" fmla="*/ 313 h 310"/>
                <a:gd name="T38" fmla="*/ 102 w 105"/>
                <a:gd name="T39" fmla="*/ 293 h 310"/>
                <a:gd name="T40" fmla="*/ 102 w 105"/>
                <a:gd name="T41" fmla="*/ 293 h 310"/>
                <a:gd name="T42" fmla="*/ 90 w 105"/>
                <a:gd name="T43" fmla="*/ 290 h 310"/>
                <a:gd name="T44" fmla="*/ 82 w 105"/>
                <a:gd name="T45" fmla="*/ 282 h 310"/>
                <a:gd name="T46" fmla="*/ 76 w 105"/>
                <a:gd name="T47" fmla="*/ 270 h 310"/>
                <a:gd name="T48" fmla="*/ 76 w 105"/>
                <a:gd name="T49" fmla="*/ 256 h 310"/>
                <a:gd name="T50" fmla="*/ 76 w 105"/>
                <a:gd name="T51" fmla="*/ 256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715"/>
            <p:cNvSpPr>
              <a:spLocks/>
            </p:cNvSpPr>
            <p:nvPr/>
          </p:nvSpPr>
          <p:spPr bwMode="auto">
            <a:xfrm>
              <a:off x="3009" y="3109"/>
              <a:ext cx="250" cy="311"/>
            </a:xfrm>
            <a:custGeom>
              <a:avLst/>
              <a:gdLst>
                <a:gd name="T0" fmla="*/ 233 w 250"/>
                <a:gd name="T1" fmla="*/ 282 h 310"/>
                <a:gd name="T2" fmla="*/ 230 w 250"/>
                <a:gd name="T3" fmla="*/ 262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62 h 310"/>
                <a:gd name="T52" fmla="*/ 23 w 250"/>
                <a:gd name="T53" fmla="*/ 177 h 310"/>
                <a:gd name="T54" fmla="*/ 3 w 250"/>
                <a:gd name="T55" fmla="*/ 213 h 310"/>
                <a:gd name="T56" fmla="*/ 0 w 250"/>
                <a:gd name="T57" fmla="*/ 236 h 310"/>
                <a:gd name="T58" fmla="*/ 6 w 250"/>
                <a:gd name="T59" fmla="*/ 262 h 310"/>
                <a:gd name="T60" fmla="*/ 20 w 250"/>
                <a:gd name="T61" fmla="*/ 287 h 310"/>
                <a:gd name="T62" fmla="*/ 32 w 250"/>
                <a:gd name="T63" fmla="*/ 299 h 310"/>
                <a:gd name="T64" fmla="*/ 60 w 250"/>
                <a:gd name="T65" fmla="*/ 313 h 310"/>
                <a:gd name="T66" fmla="*/ 77 w 250"/>
                <a:gd name="T67" fmla="*/ 313 h 310"/>
                <a:gd name="T68" fmla="*/ 120 w 250"/>
                <a:gd name="T69" fmla="*/ 307 h 310"/>
                <a:gd name="T70" fmla="*/ 159 w 250"/>
                <a:gd name="T71" fmla="*/ 282 h 310"/>
                <a:gd name="T72" fmla="*/ 171 w 250"/>
                <a:gd name="T73" fmla="*/ 250 h 310"/>
                <a:gd name="T74" fmla="*/ 139 w 250"/>
                <a:gd name="T75" fmla="*/ 270 h 310"/>
                <a:gd name="T76" fmla="*/ 103 w 250"/>
                <a:gd name="T77" fmla="*/ 276 h 310"/>
                <a:gd name="T78" fmla="*/ 94 w 250"/>
                <a:gd name="T79" fmla="*/ 276 h 310"/>
                <a:gd name="T80" fmla="*/ 74 w 250"/>
                <a:gd name="T81" fmla="*/ 270 h 310"/>
                <a:gd name="T82" fmla="*/ 68 w 250"/>
                <a:gd name="T83" fmla="*/ 262 h 310"/>
                <a:gd name="T84" fmla="*/ 57 w 250"/>
                <a:gd name="T85" fmla="*/ 245 h 310"/>
                <a:gd name="T86" fmla="*/ 54 w 250"/>
                <a:gd name="T87" fmla="*/ 225 h 310"/>
                <a:gd name="T88" fmla="*/ 54 w 250"/>
                <a:gd name="T89" fmla="*/ 213 h 310"/>
                <a:gd name="T90" fmla="*/ 63 w 250"/>
                <a:gd name="T91" fmla="*/ 196 h 310"/>
                <a:gd name="T92" fmla="*/ 68 w 250"/>
                <a:gd name="T93" fmla="*/ 188 h 310"/>
                <a:gd name="T94" fmla="*/ 108 w 250"/>
                <a:gd name="T95" fmla="*/ 165 h 310"/>
                <a:gd name="T96" fmla="*/ 154 w 250"/>
                <a:gd name="T97" fmla="*/ 148 h 310"/>
                <a:gd name="T98" fmla="*/ 176 w 250"/>
                <a:gd name="T99" fmla="*/ 245 h 310"/>
                <a:gd name="T100" fmla="*/ 176 w 250"/>
                <a:gd name="T101" fmla="*/ 265 h 310"/>
                <a:gd name="T102" fmla="*/ 179 w 250"/>
                <a:gd name="T103" fmla="*/ 285 h 310"/>
                <a:gd name="T104" fmla="*/ 182 w 250"/>
                <a:gd name="T105" fmla="*/ 296 h 310"/>
                <a:gd name="T106" fmla="*/ 199 w 250"/>
                <a:gd name="T107" fmla="*/ 313 h 310"/>
                <a:gd name="T108" fmla="*/ 250 w 250"/>
                <a:gd name="T109" fmla="*/ 293 h 310"/>
                <a:gd name="T110" fmla="*/ 233 w 250"/>
                <a:gd name="T111" fmla="*/ 282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16"/>
            <p:cNvSpPr>
              <a:spLocks/>
            </p:cNvSpPr>
            <p:nvPr/>
          </p:nvSpPr>
          <p:spPr bwMode="auto">
            <a:xfrm>
              <a:off x="2871" y="2867"/>
              <a:ext cx="136" cy="169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3 h 170"/>
                <a:gd name="T4" fmla="*/ 31 w 136"/>
                <a:gd name="T5" fmla="*/ 113 h 170"/>
                <a:gd name="T6" fmla="*/ 34 w 136"/>
                <a:gd name="T7" fmla="*/ 128 h 170"/>
                <a:gd name="T8" fmla="*/ 40 w 136"/>
                <a:gd name="T9" fmla="*/ 139 h 170"/>
                <a:gd name="T10" fmla="*/ 46 w 136"/>
                <a:gd name="T11" fmla="*/ 147 h 170"/>
                <a:gd name="T12" fmla="*/ 51 w 136"/>
                <a:gd name="T13" fmla="*/ 150 h 170"/>
                <a:gd name="T14" fmla="*/ 63 w 136"/>
                <a:gd name="T15" fmla="*/ 153 h 170"/>
                <a:gd name="T16" fmla="*/ 74 w 136"/>
                <a:gd name="T17" fmla="*/ 156 h 170"/>
                <a:gd name="T18" fmla="*/ 74 w 136"/>
                <a:gd name="T19" fmla="*/ 156 h 170"/>
                <a:gd name="T20" fmla="*/ 85 w 136"/>
                <a:gd name="T21" fmla="*/ 156 h 170"/>
                <a:gd name="T22" fmla="*/ 94 w 136"/>
                <a:gd name="T23" fmla="*/ 153 h 170"/>
                <a:gd name="T24" fmla="*/ 102 w 136"/>
                <a:gd name="T25" fmla="*/ 147 h 170"/>
                <a:gd name="T26" fmla="*/ 108 w 136"/>
                <a:gd name="T27" fmla="*/ 142 h 170"/>
                <a:gd name="T28" fmla="*/ 111 w 136"/>
                <a:gd name="T29" fmla="*/ 136 h 170"/>
                <a:gd name="T30" fmla="*/ 114 w 136"/>
                <a:gd name="T31" fmla="*/ 128 h 170"/>
                <a:gd name="T32" fmla="*/ 117 w 136"/>
                <a:gd name="T33" fmla="*/ 113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1 h 170"/>
                <a:gd name="T52" fmla="*/ 128 w 136"/>
                <a:gd name="T53" fmla="*/ 111 h 170"/>
                <a:gd name="T54" fmla="*/ 128 w 136"/>
                <a:gd name="T55" fmla="*/ 125 h 170"/>
                <a:gd name="T56" fmla="*/ 125 w 136"/>
                <a:gd name="T57" fmla="*/ 136 h 170"/>
                <a:gd name="T58" fmla="*/ 119 w 136"/>
                <a:gd name="T59" fmla="*/ 147 h 170"/>
                <a:gd name="T60" fmla="*/ 111 w 136"/>
                <a:gd name="T61" fmla="*/ 153 h 170"/>
                <a:gd name="T62" fmla="*/ 102 w 136"/>
                <a:gd name="T63" fmla="*/ 159 h 170"/>
                <a:gd name="T64" fmla="*/ 94 w 136"/>
                <a:gd name="T65" fmla="*/ 164 h 170"/>
                <a:gd name="T66" fmla="*/ 71 w 136"/>
                <a:gd name="T67" fmla="*/ 167 h 170"/>
                <a:gd name="T68" fmla="*/ 71 w 136"/>
                <a:gd name="T69" fmla="*/ 167 h 170"/>
                <a:gd name="T70" fmla="*/ 51 w 136"/>
                <a:gd name="T71" fmla="*/ 164 h 170"/>
                <a:gd name="T72" fmla="*/ 40 w 136"/>
                <a:gd name="T73" fmla="*/ 162 h 170"/>
                <a:gd name="T74" fmla="*/ 31 w 136"/>
                <a:gd name="T75" fmla="*/ 156 h 170"/>
                <a:gd name="T76" fmla="*/ 20 w 136"/>
                <a:gd name="T77" fmla="*/ 147 h 170"/>
                <a:gd name="T78" fmla="*/ 14 w 136"/>
                <a:gd name="T79" fmla="*/ 139 h 170"/>
                <a:gd name="T80" fmla="*/ 9 w 136"/>
                <a:gd name="T81" fmla="*/ 125 h 170"/>
                <a:gd name="T82" fmla="*/ 9 w 136"/>
                <a:gd name="T83" fmla="*/ 111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17"/>
            <p:cNvSpPr>
              <a:spLocks/>
            </p:cNvSpPr>
            <p:nvPr/>
          </p:nvSpPr>
          <p:spPr bwMode="auto">
            <a:xfrm>
              <a:off x="3022" y="2867"/>
              <a:ext cx="152" cy="172"/>
            </a:xfrm>
            <a:custGeom>
              <a:avLst/>
              <a:gdLst>
                <a:gd name="T0" fmla="*/ 130 w 153"/>
                <a:gd name="T1" fmla="*/ 11 h 173"/>
                <a:gd name="T2" fmla="*/ 130 w 153"/>
                <a:gd name="T3" fmla="*/ 11 h 173"/>
                <a:gd name="T4" fmla="*/ 130 w 153"/>
                <a:gd name="T5" fmla="*/ 3 h 173"/>
                <a:gd name="T6" fmla="*/ 124 w 153"/>
                <a:gd name="T7" fmla="*/ 0 h 173"/>
                <a:gd name="T8" fmla="*/ 150 w 153"/>
                <a:gd name="T9" fmla="*/ 0 h 173"/>
                <a:gd name="T10" fmla="*/ 150 w 153"/>
                <a:gd name="T11" fmla="*/ 0 h 173"/>
                <a:gd name="T12" fmla="*/ 144 w 153"/>
                <a:gd name="T13" fmla="*/ 3 h 173"/>
                <a:gd name="T14" fmla="*/ 144 w 153"/>
                <a:gd name="T15" fmla="*/ 11 h 173"/>
                <a:gd name="T16" fmla="*/ 144 w 153"/>
                <a:gd name="T17" fmla="*/ 170 h 173"/>
                <a:gd name="T18" fmla="*/ 144 w 153"/>
                <a:gd name="T19" fmla="*/ 170 h 173"/>
                <a:gd name="T20" fmla="*/ 85 w 153"/>
                <a:gd name="T21" fmla="*/ 96 h 173"/>
                <a:gd name="T22" fmla="*/ 28 w 153"/>
                <a:gd name="T23" fmla="*/ 25 h 173"/>
                <a:gd name="T24" fmla="*/ 28 w 153"/>
                <a:gd name="T25" fmla="*/ 153 h 173"/>
                <a:gd name="T26" fmla="*/ 28 w 153"/>
                <a:gd name="T27" fmla="*/ 153 h 173"/>
                <a:gd name="T28" fmla="*/ 31 w 153"/>
                <a:gd name="T29" fmla="*/ 162 h 173"/>
                <a:gd name="T30" fmla="*/ 34 w 153"/>
                <a:gd name="T31" fmla="*/ 164 h 173"/>
                <a:gd name="T32" fmla="*/ 8 w 153"/>
                <a:gd name="T33" fmla="*/ 164 h 173"/>
                <a:gd name="T34" fmla="*/ 8 w 153"/>
                <a:gd name="T35" fmla="*/ 164 h 173"/>
                <a:gd name="T36" fmla="*/ 14 w 153"/>
                <a:gd name="T37" fmla="*/ 162 h 173"/>
                <a:gd name="T38" fmla="*/ 14 w 153"/>
                <a:gd name="T39" fmla="*/ 153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0 w 153"/>
                <a:gd name="T57" fmla="*/ 116 h 173"/>
                <a:gd name="T58" fmla="*/ 130 w 153"/>
                <a:gd name="T59" fmla="*/ 11 h 173"/>
                <a:gd name="T60" fmla="*/ 130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18"/>
            <p:cNvSpPr>
              <a:spLocks/>
            </p:cNvSpPr>
            <p:nvPr/>
          </p:nvSpPr>
          <p:spPr bwMode="auto">
            <a:xfrm>
              <a:off x="3201" y="2867"/>
              <a:ext cx="38" cy="167"/>
            </a:xfrm>
            <a:custGeom>
              <a:avLst/>
              <a:gdLst>
                <a:gd name="T0" fmla="*/ 40 w 37"/>
                <a:gd name="T1" fmla="*/ 0 h 167"/>
                <a:gd name="T2" fmla="*/ 40 w 37"/>
                <a:gd name="T3" fmla="*/ 0 h 167"/>
                <a:gd name="T4" fmla="*/ 34 w 37"/>
                <a:gd name="T5" fmla="*/ 3 h 167"/>
                <a:gd name="T6" fmla="*/ 31 w 37"/>
                <a:gd name="T7" fmla="*/ 11 h 167"/>
                <a:gd name="T8" fmla="*/ 31 w 37"/>
                <a:gd name="T9" fmla="*/ 156 h 167"/>
                <a:gd name="T10" fmla="*/ 31 w 37"/>
                <a:gd name="T11" fmla="*/ 156 h 167"/>
                <a:gd name="T12" fmla="*/ 34 w 37"/>
                <a:gd name="T13" fmla="*/ 165 h 167"/>
                <a:gd name="T14" fmla="*/ 40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40 w 37"/>
                <a:gd name="T33" fmla="*/ 0 h 167"/>
                <a:gd name="T34" fmla="*/ 40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719"/>
            <p:cNvSpPr>
              <a:spLocks/>
            </p:cNvSpPr>
            <p:nvPr/>
          </p:nvSpPr>
          <p:spPr bwMode="auto">
            <a:xfrm>
              <a:off x="3250" y="2867"/>
              <a:ext cx="152" cy="172"/>
            </a:xfrm>
            <a:custGeom>
              <a:avLst/>
              <a:gdLst>
                <a:gd name="T0" fmla="*/ 128 w 153"/>
                <a:gd name="T1" fmla="*/ 11 h 173"/>
                <a:gd name="T2" fmla="*/ 128 w 153"/>
                <a:gd name="T3" fmla="*/ 11 h 173"/>
                <a:gd name="T4" fmla="*/ 128 w 153"/>
                <a:gd name="T5" fmla="*/ 3 h 173"/>
                <a:gd name="T6" fmla="*/ 122 w 153"/>
                <a:gd name="T7" fmla="*/ 0 h 173"/>
                <a:gd name="T8" fmla="*/ 150 w 153"/>
                <a:gd name="T9" fmla="*/ 0 h 173"/>
                <a:gd name="T10" fmla="*/ 150 w 153"/>
                <a:gd name="T11" fmla="*/ 0 h 173"/>
                <a:gd name="T12" fmla="*/ 145 w 153"/>
                <a:gd name="T13" fmla="*/ 6 h 173"/>
                <a:gd name="T14" fmla="*/ 139 w 153"/>
                <a:gd name="T15" fmla="*/ 11 h 173"/>
                <a:gd name="T16" fmla="*/ 139 w 153"/>
                <a:gd name="T17" fmla="*/ 11 h 173"/>
                <a:gd name="T18" fmla="*/ 79 w 153"/>
                <a:gd name="T19" fmla="*/ 170 h 173"/>
                <a:gd name="T20" fmla="*/ 79 w 153"/>
                <a:gd name="T21" fmla="*/ 170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2 w 153"/>
                <a:gd name="T43" fmla="*/ 125 h 173"/>
                <a:gd name="T44" fmla="*/ 82 w 153"/>
                <a:gd name="T45" fmla="*/ 125 h 173"/>
                <a:gd name="T46" fmla="*/ 128 w 153"/>
                <a:gd name="T47" fmla="*/ 11 h 173"/>
                <a:gd name="T48" fmla="*/ 128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720"/>
            <p:cNvSpPr>
              <a:spLocks/>
            </p:cNvSpPr>
            <p:nvPr/>
          </p:nvSpPr>
          <p:spPr bwMode="auto">
            <a:xfrm>
              <a:off x="3411" y="2867"/>
              <a:ext cx="104" cy="167"/>
            </a:xfrm>
            <a:custGeom>
              <a:avLst/>
              <a:gdLst>
                <a:gd name="T0" fmla="*/ 91 w 105"/>
                <a:gd name="T1" fmla="*/ 23 h 167"/>
                <a:gd name="T2" fmla="*/ 91 w 105"/>
                <a:gd name="T3" fmla="*/ 23 h 167"/>
                <a:gd name="T4" fmla="*/ 82 w 105"/>
                <a:gd name="T5" fmla="*/ 14 h 167"/>
                <a:gd name="T6" fmla="*/ 71 w 105"/>
                <a:gd name="T7" fmla="*/ 11 h 167"/>
                <a:gd name="T8" fmla="*/ 71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68 w 105"/>
                <a:gd name="T15" fmla="*/ 68 h 167"/>
                <a:gd name="T16" fmla="*/ 68 w 105"/>
                <a:gd name="T17" fmla="*/ 68 h 167"/>
                <a:gd name="T18" fmla="*/ 73 w 105"/>
                <a:gd name="T19" fmla="*/ 65 h 167"/>
                <a:gd name="T20" fmla="*/ 76 w 105"/>
                <a:gd name="T21" fmla="*/ 62 h 167"/>
                <a:gd name="T22" fmla="*/ 76 w 105"/>
                <a:gd name="T23" fmla="*/ 88 h 167"/>
                <a:gd name="T24" fmla="*/ 76 w 105"/>
                <a:gd name="T25" fmla="*/ 88 h 167"/>
                <a:gd name="T26" fmla="*/ 73 w 105"/>
                <a:gd name="T27" fmla="*/ 82 h 167"/>
                <a:gd name="T28" fmla="*/ 68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6 w 105"/>
                <a:gd name="T37" fmla="*/ 156 h 167"/>
                <a:gd name="T38" fmla="*/ 56 w 105"/>
                <a:gd name="T39" fmla="*/ 156 h 167"/>
                <a:gd name="T40" fmla="*/ 73 w 105"/>
                <a:gd name="T41" fmla="*/ 156 h 167"/>
                <a:gd name="T42" fmla="*/ 85 w 105"/>
                <a:gd name="T43" fmla="*/ 153 h 167"/>
                <a:gd name="T44" fmla="*/ 93 w 105"/>
                <a:gd name="T45" fmla="*/ 148 h 167"/>
                <a:gd name="T46" fmla="*/ 102 w 105"/>
                <a:gd name="T47" fmla="*/ 139 h 167"/>
                <a:gd name="T48" fmla="*/ 96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1 w 105"/>
                <a:gd name="T67" fmla="*/ 0 h 167"/>
                <a:gd name="T68" fmla="*/ 91 w 105"/>
                <a:gd name="T69" fmla="*/ 23 h 167"/>
                <a:gd name="T70" fmla="*/ 91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21"/>
            <p:cNvSpPr>
              <a:spLocks noEditPoints="1"/>
            </p:cNvSpPr>
            <p:nvPr/>
          </p:nvSpPr>
          <p:spPr bwMode="auto">
            <a:xfrm>
              <a:off x="3527" y="2867"/>
              <a:ext cx="146" cy="167"/>
            </a:xfrm>
            <a:custGeom>
              <a:avLst/>
              <a:gdLst>
                <a:gd name="T0" fmla="*/ 68 w 145"/>
                <a:gd name="T1" fmla="*/ 82 h 167"/>
                <a:gd name="T2" fmla="*/ 88 w 145"/>
                <a:gd name="T3" fmla="*/ 91 h 167"/>
                <a:gd name="T4" fmla="*/ 97 w 145"/>
                <a:gd name="T5" fmla="*/ 102 h 167"/>
                <a:gd name="T6" fmla="*/ 123 w 145"/>
                <a:gd name="T7" fmla="*/ 145 h 167"/>
                <a:gd name="T8" fmla="*/ 134 w 145"/>
                <a:gd name="T9" fmla="*/ 159 h 167"/>
                <a:gd name="T10" fmla="*/ 148 w 145"/>
                <a:gd name="T11" fmla="*/ 167 h 167"/>
                <a:gd name="T12" fmla="*/ 123 w 145"/>
                <a:gd name="T13" fmla="*/ 167 h 167"/>
                <a:gd name="T14" fmla="*/ 111 w 145"/>
                <a:gd name="T15" fmla="*/ 165 h 167"/>
                <a:gd name="T16" fmla="*/ 103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91 w 145"/>
                <a:gd name="T41" fmla="*/ 8 h 167"/>
                <a:gd name="T42" fmla="*/ 106 w 145"/>
                <a:gd name="T43" fmla="*/ 20 h 167"/>
                <a:gd name="T44" fmla="*/ 111 w 145"/>
                <a:gd name="T45" fmla="*/ 40 h 167"/>
                <a:gd name="T46" fmla="*/ 111 w 145"/>
                <a:gd name="T47" fmla="*/ 51 h 167"/>
                <a:gd name="T48" fmla="*/ 103 w 145"/>
                <a:gd name="T49" fmla="*/ 65 h 167"/>
                <a:gd name="T50" fmla="*/ 86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80 w 145"/>
                <a:gd name="T61" fmla="*/ 65 h 167"/>
                <a:gd name="T62" fmla="*/ 86 w 145"/>
                <a:gd name="T63" fmla="*/ 51 h 167"/>
                <a:gd name="T64" fmla="*/ 86 w 145"/>
                <a:gd name="T65" fmla="*/ 42 h 167"/>
                <a:gd name="T66" fmla="*/ 80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22"/>
            <p:cNvSpPr>
              <a:spLocks/>
            </p:cNvSpPr>
            <p:nvPr/>
          </p:nvSpPr>
          <p:spPr bwMode="auto">
            <a:xfrm>
              <a:off x="3673" y="2863"/>
              <a:ext cx="100" cy="172"/>
            </a:xfrm>
            <a:custGeom>
              <a:avLst/>
              <a:gdLst>
                <a:gd name="T0" fmla="*/ 96 w 102"/>
                <a:gd name="T1" fmla="*/ 119 h 173"/>
                <a:gd name="T2" fmla="*/ 91 w 102"/>
                <a:gd name="T3" fmla="*/ 139 h 173"/>
                <a:gd name="T4" fmla="*/ 79 w 102"/>
                <a:gd name="T5" fmla="*/ 156 h 173"/>
                <a:gd name="T6" fmla="*/ 65 w 102"/>
                <a:gd name="T7" fmla="*/ 167 h 173"/>
                <a:gd name="T8" fmla="*/ 45 w 102"/>
                <a:gd name="T9" fmla="*/ 170 h 173"/>
                <a:gd name="T10" fmla="*/ 31 w 102"/>
                <a:gd name="T11" fmla="*/ 167 h 173"/>
                <a:gd name="T12" fmla="*/ 3 w 102"/>
                <a:gd name="T13" fmla="*/ 156 h 173"/>
                <a:gd name="T14" fmla="*/ 0 w 102"/>
                <a:gd name="T15" fmla="*/ 119 h 173"/>
                <a:gd name="T16" fmla="*/ 14 w 102"/>
                <a:gd name="T17" fmla="*/ 145 h 173"/>
                <a:gd name="T18" fmla="*/ 34 w 102"/>
                <a:gd name="T19" fmla="*/ 159 h 173"/>
                <a:gd name="T20" fmla="*/ 43 w 102"/>
                <a:gd name="T21" fmla="*/ 159 h 173"/>
                <a:gd name="T22" fmla="*/ 60 w 102"/>
                <a:gd name="T23" fmla="*/ 156 h 173"/>
                <a:gd name="T24" fmla="*/ 71 w 102"/>
                <a:gd name="T25" fmla="*/ 148 h 173"/>
                <a:gd name="T26" fmla="*/ 75 w 102"/>
                <a:gd name="T27" fmla="*/ 128 h 173"/>
                <a:gd name="T28" fmla="*/ 75 w 102"/>
                <a:gd name="T29" fmla="*/ 119 h 173"/>
                <a:gd name="T30" fmla="*/ 65 w 102"/>
                <a:gd name="T31" fmla="*/ 102 h 173"/>
                <a:gd name="T32" fmla="*/ 34 w 102"/>
                <a:gd name="T33" fmla="*/ 86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1 w 102"/>
                <a:gd name="T45" fmla="*/ 0 h 173"/>
                <a:gd name="T46" fmla="*/ 68 w 102"/>
                <a:gd name="T47" fmla="*/ 3 h 173"/>
                <a:gd name="T48" fmla="*/ 82 w 102"/>
                <a:gd name="T49" fmla="*/ 9 h 173"/>
                <a:gd name="T50" fmla="*/ 85 w 102"/>
                <a:gd name="T51" fmla="*/ 43 h 173"/>
                <a:gd name="T52" fmla="*/ 73 w 102"/>
                <a:gd name="T53" fmla="*/ 23 h 173"/>
                <a:gd name="T54" fmla="*/ 54 w 102"/>
                <a:gd name="T55" fmla="*/ 11 h 173"/>
                <a:gd name="T56" fmla="*/ 45 w 102"/>
                <a:gd name="T57" fmla="*/ 11 h 173"/>
                <a:gd name="T58" fmla="*/ 26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37 w 102"/>
                <a:gd name="T65" fmla="*/ 63 h 173"/>
                <a:gd name="T66" fmla="*/ 54 w 102"/>
                <a:gd name="T67" fmla="*/ 68 h 173"/>
                <a:gd name="T68" fmla="*/ 82 w 102"/>
                <a:gd name="T69" fmla="*/ 86 h 173"/>
                <a:gd name="T70" fmla="*/ 94 w 102"/>
                <a:gd name="T71" fmla="*/ 99 h 173"/>
                <a:gd name="T72" fmla="*/ 96 w 102"/>
                <a:gd name="T73" fmla="*/ 119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23"/>
            <p:cNvSpPr>
              <a:spLocks/>
            </p:cNvSpPr>
            <p:nvPr/>
          </p:nvSpPr>
          <p:spPr bwMode="auto">
            <a:xfrm>
              <a:off x="3790" y="2867"/>
              <a:ext cx="38" cy="167"/>
            </a:xfrm>
            <a:custGeom>
              <a:avLst/>
              <a:gdLst>
                <a:gd name="T0" fmla="*/ 40 w 37"/>
                <a:gd name="T1" fmla="*/ 0 h 167"/>
                <a:gd name="T2" fmla="*/ 40 w 37"/>
                <a:gd name="T3" fmla="*/ 0 h 167"/>
                <a:gd name="T4" fmla="*/ 35 w 37"/>
                <a:gd name="T5" fmla="*/ 3 h 167"/>
                <a:gd name="T6" fmla="*/ 32 w 37"/>
                <a:gd name="T7" fmla="*/ 11 h 167"/>
                <a:gd name="T8" fmla="*/ 32 w 37"/>
                <a:gd name="T9" fmla="*/ 156 h 167"/>
                <a:gd name="T10" fmla="*/ 32 w 37"/>
                <a:gd name="T11" fmla="*/ 156 h 167"/>
                <a:gd name="T12" fmla="*/ 35 w 37"/>
                <a:gd name="T13" fmla="*/ 165 h 167"/>
                <a:gd name="T14" fmla="*/ 40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40 w 37"/>
                <a:gd name="T33" fmla="*/ 0 h 167"/>
                <a:gd name="T34" fmla="*/ 40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24"/>
            <p:cNvSpPr>
              <a:spLocks/>
            </p:cNvSpPr>
            <p:nvPr/>
          </p:nvSpPr>
          <p:spPr bwMode="auto">
            <a:xfrm>
              <a:off x="3839" y="2867"/>
              <a:ext cx="131" cy="167"/>
            </a:xfrm>
            <a:custGeom>
              <a:avLst/>
              <a:gdLst>
                <a:gd name="T0" fmla="*/ 82 w 130"/>
                <a:gd name="T1" fmla="*/ 11 h 167"/>
                <a:gd name="T2" fmla="*/ 82 w 130"/>
                <a:gd name="T3" fmla="*/ 156 h 167"/>
                <a:gd name="T4" fmla="*/ 82 w 130"/>
                <a:gd name="T5" fmla="*/ 156 h 167"/>
                <a:gd name="T6" fmla="*/ 82 w 130"/>
                <a:gd name="T7" fmla="*/ 165 h 167"/>
                <a:gd name="T8" fmla="*/ 88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3 w 130"/>
                <a:gd name="T35" fmla="*/ 0 h 167"/>
                <a:gd name="T36" fmla="*/ 133 w 130"/>
                <a:gd name="T37" fmla="*/ 23 h 167"/>
                <a:gd name="T38" fmla="*/ 133 w 130"/>
                <a:gd name="T39" fmla="*/ 23 h 167"/>
                <a:gd name="T40" fmla="*/ 131 w 130"/>
                <a:gd name="T41" fmla="*/ 17 h 167"/>
                <a:gd name="T42" fmla="*/ 122 w 130"/>
                <a:gd name="T43" fmla="*/ 14 h 167"/>
                <a:gd name="T44" fmla="*/ 122 w 130"/>
                <a:gd name="T45" fmla="*/ 14 h 167"/>
                <a:gd name="T46" fmla="*/ 82 w 130"/>
                <a:gd name="T47" fmla="*/ 11 h 167"/>
                <a:gd name="T48" fmla="*/ 82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25"/>
            <p:cNvSpPr>
              <a:spLocks/>
            </p:cNvSpPr>
            <p:nvPr/>
          </p:nvSpPr>
          <p:spPr bwMode="auto">
            <a:xfrm>
              <a:off x="3976" y="2867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26"/>
            <p:cNvSpPr>
              <a:spLocks noEditPoints="1"/>
            </p:cNvSpPr>
            <p:nvPr/>
          </p:nvSpPr>
          <p:spPr bwMode="auto">
            <a:xfrm>
              <a:off x="4192" y="2863"/>
              <a:ext cx="155" cy="172"/>
            </a:xfrm>
            <a:custGeom>
              <a:avLst/>
              <a:gdLst>
                <a:gd name="T0" fmla="*/ 77 w 156"/>
                <a:gd name="T1" fmla="*/ 170 h 173"/>
                <a:gd name="T2" fmla="*/ 48 w 156"/>
                <a:gd name="T3" fmla="*/ 162 h 173"/>
                <a:gd name="T4" fmla="*/ 23 w 156"/>
                <a:gd name="T5" fmla="*/ 145 h 173"/>
                <a:gd name="T6" fmla="*/ 6 w 156"/>
                <a:gd name="T7" fmla="*/ 116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79 w 156"/>
                <a:gd name="T19" fmla="*/ 0 h 173"/>
                <a:gd name="T20" fmla="*/ 105 w 156"/>
                <a:gd name="T21" fmla="*/ 6 h 173"/>
                <a:gd name="T22" fmla="*/ 130 w 156"/>
                <a:gd name="T23" fmla="*/ 23 h 173"/>
                <a:gd name="T24" fmla="*/ 147 w 156"/>
                <a:gd name="T25" fmla="*/ 51 h 173"/>
                <a:gd name="T26" fmla="*/ 153 w 156"/>
                <a:gd name="T27" fmla="*/ 86 h 173"/>
                <a:gd name="T28" fmla="*/ 153 w 156"/>
                <a:gd name="T29" fmla="*/ 105 h 173"/>
                <a:gd name="T30" fmla="*/ 139 w 156"/>
                <a:gd name="T31" fmla="*/ 136 h 173"/>
                <a:gd name="T32" fmla="*/ 116 w 156"/>
                <a:gd name="T33" fmla="*/ 159 h 173"/>
                <a:gd name="T34" fmla="*/ 88 w 156"/>
                <a:gd name="T35" fmla="*/ 170 h 173"/>
                <a:gd name="T36" fmla="*/ 77 w 156"/>
                <a:gd name="T37" fmla="*/ 170 h 173"/>
                <a:gd name="T38" fmla="*/ 25 w 156"/>
                <a:gd name="T39" fmla="*/ 82 h 173"/>
                <a:gd name="T40" fmla="*/ 31 w 156"/>
                <a:gd name="T41" fmla="*/ 116 h 173"/>
                <a:gd name="T42" fmla="*/ 43 w 156"/>
                <a:gd name="T43" fmla="*/ 139 h 173"/>
                <a:gd name="T44" fmla="*/ 60 w 156"/>
                <a:gd name="T45" fmla="*/ 153 h 173"/>
                <a:gd name="T46" fmla="*/ 78 w 156"/>
                <a:gd name="T47" fmla="*/ 159 h 173"/>
                <a:gd name="T48" fmla="*/ 88 w 156"/>
                <a:gd name="T49" fmla="*/ 156 h 173"/>
                <a:gd name="T50" fmla="*/ 108 w 156"/>
                <a:gd name="T51" fmla="*/ 148 h 173"/>
                <a:gd name="T52" fmla="*/ 119 w 156"/>
                <a:gd name="T53" fmla="*/ 128 h 173"/>
                <a:gd name="T54" fmla="*/ 128 w 156"/>
                <a:gd name="T55" fmla="*/ 102 h 173"/>
                <a:gd name="T56" fmla="*/ 128 w 156"/>
                <a:gd name="T57" fmla="*/ 86 h 173"/>
                <a:gd name="T58" fmla="*/ 125 w 156"/>
                <a:gd name="T59" fmla="*/ 57 h 173"/>
                <a:gd name="T60" fmla="*/ 113 w 156"/>
                <a:gd name="T61" fmla="*/ 31 h 173"/>
                <a:gd name="T62" fmla="*/ 99 w 156"/>
                <a:gd name="T63" fmla="*/ 17 h 173"/>
                <a:gd name="T64" fmla="*/ 78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727"/>
            <p:cNvSpPr>
              <a:spLocks/>
            </p:cNvSpPr>
            <p:nvPr/>
          </p:nvSpPr>
          <p:spPr bwMode="auto">
            <a:xfrm>
              <a:off x="4365" y="2867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56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946F1-6953-46BE-907B-5D67BFE0F3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9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1997C-66DD-4508-823D-052F0E5578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951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3"/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5" name="Freeform 1704"/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705"/>
            <p:cNvSpPr>
              <a:spLocks noEditPoints="1"/>
            </p:cNvSpPr>
            <p:nvPr/>
          </p:nvSpPr>
          <p:spPr bwMode="auto">
            <a:xfrm>
              <a:off x="1900" y="3109"/>
              <a:ext cx="281" cy="311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9 h 310"/>
                <a:gd name="T16" fmla="*/ 281 w 281"/>
                <a:gd name="T17" fmla="*/ 177 h 310"/>
                <a:gd name="T18" fmla="*/ 272 w 281"/>
                <a:gd name="T19" fmla="*/ 213 h 310"/>
                <a:gd name="T20" fmla="*/ 264 w 281"/>
                <a:gd name="T21" fmla="*/ 233 h 310"/>
                <a:gd name="T22" fmla="*/ 241 w 281"/>
                <a:gd name="T23" fmla="*/ 265 h 310"/>
                <a:gd name="T24" fmla="*/ 213 w 281"/>
                <a:gd name="T25" fmla="*/ 293 h 310"/>
                <a:gd name="T26" fmla="*/ 196 w 281"/>
                <a:gd name="T27" fmla="*/ 302 h 310"/>
                <a:gd name="T28" fmla="*/ 159 w 281"/>
                <a:gd name="T29" fmla="*/ 313 h 310"/>
                <a:gd name="T30" fmla="*/ 139 w 281"/>
                <a:gd name="T31" fmla="*/ 313 h 310"/>
                <a:gd name="T32" fmla="*/ 93 w 281"/>
                <a:gd name="T33" fmla="*/ 307 h 310"/>
                <a:gd name="T34" fmla="*/ 65 w 281"/>
                <a:gd name="T35" fmla="*/ 296 h 310"/>
                <a:gd name="T36" fmla="*/ 45 w 281"/>
                <a:gd name="T37" fmla="*/ 276 h 310"/>
                <a:gd name="T38" fmla="*/ 34 w 281"/>
                <a:gd name="T39" fmla="*/ 267 h 310"/>
                <a:gd name="T40" fmla="*/ 8 w 281"/>
                <a:gd name="T41" fmla="*/ 216 h 310"/>
                <a:gd name="T42" fmla="*/ 0 w 281"/>
                <a:gd name="T43" fmla="*/ 159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62 h 310"/>
                <a:gd name="T72" fmla="*/ 65 w 281"/>
                <a:gd name="T73" fmla="*/ 213 h 310"/>
                <a:gd name="T74" fmla="*/ 82 w 281"/>
                <a:gd name="T75" fmla="*/ 253 h 310"/>
                <a:gd name="T76" fmla="*/ 96 w 281"/>
                <a:gd name="T77" fmla="*/ 270 h 310"/>
                <a:gd name="T78" fmla="*/ 128 w 281"/>
                <a:gd name="T79" fmla="*/ 287 h 310"/>
                <a:gd name="T80" fmla="*/ 145 w 281"/>
                <a:gd name="T81" fmla="*/ 287 h 310"/>
                <a:gd name="T82" fmla="*/ 179 w 281"/>
                <a:gd name="T83" fmla="*/ 276 h 310"/>
                <a:gd name="T84" fmla="*/ 204 w 281"/>
                <a:gd name="T85" fmla="*/ 248 h 310"/>
                <a:gd name="T86" fmla="*/ 213 w 281"/>
                <a:gd name="T87" fmla="*/ 228 h 310"/>
                <a:gd name="T88" fmla="*/ 224 w 281"/>
                <a:gd name="T89" fmla="*/ 182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706"/>
            <p:cNvSpPr>
              <a:spLocks/>
            </p:cNvSpPr>
            <p:nvPr/>
          </p:nvSpPr>
          <p:spPr bwMode="auto">
            <a:xfrm>
              <a:off x="2493" y="3058"/>
              <a:ext cx="182" cy="362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70 h 361"/>
                <a:gd name="T12" fmla="*/ 83 w 182"/>
                <a:gd name="T13" fmla="*/ 270 h 361"/>
                <a:gd name="T14" fmla="*/ 83 w 182"/>
                <a:gd name="T15" fmla="*/ 287 h 361"/>
                <a:gd name="T16" fmla="*/ 86 w 182"/>
                <a:gd name="T17" fmla="*/ 299 h 361"/>
                <a:gd name="T18" fmla="*/ 91 w 182"/>
                <a:gd name="T19" fmla="*/ 310 h 361"/>
                <a:gd name="T20" fmla="*/ 97 w 182"/>
                <a:gd name="T21" fmla="*/ 321 h 361"/>
                <a:gd name="T22" fmla="*/ 105 w 182"/>
                <a:gd name="T23" fmla="*/ 327 h 361"/>
                <a:gd name="T24" fmla="*/ 117 w 182"/>
                <a:gd name="T25" fmla="*/ 333 h 361"/>
                <a:gd name="T26" fmla="*/ 128 w 182"/>
                <a:gd name="T27" fmla="*/ 336 h 361"/>
                <a:gd name="T28" fmla="*/ 142 w 182"/>
                <a:gd name="T29" fmla="*/ 338 h 361"/>
                <a:gd name="T30" fmla="*/ 142 w 182"/>
                <a:gd name="T31" fmla="*/ 338 h 361"/>
                <a:gd name="T32" fmla="*/ 157 w 182"/>
                <a:gd name="T33" fmla="*/ 336 h 361"/>
                <a:gd name="T34" fmla="*/ 165 w 182"/>
                <a:gd name="T35" fmla="*/ 333 h 361"/>
                <a:gd name="T36" fmla="*/ 165 w 182"/>
                <a:gd name="T37" fmla="*/ 333 h 361"/>
                <a:gd name="T38" fmla="*/ 182 w 182"/>
                <a:gd name="T39" fmla="*/ 321 h 361"/>
                <a:gd name="T40" fmla="*/ 182 w 182"/>
                <a:gd name="T41" fmla="*/ 321 h 361"/>
                <a:gd name="T42" fmla="*/ 182 w 182"/>
                <a:gd name="T43" fmla="*/ 327 h 361"/>
                <a:gd name="T44" fmla="*/ 179 w 182"/>
                <a:gd name="T45" fmla="*/ 336 h 361"/>
                <a:gd name="T46" fmla="*/ 162 w 182"/>
                <a:gd name="T47" fmla="*/ 350 h 361"/>
                <a:gd name="T48" fmla="*/ 162 w 182"/>
                <a:gd name="T49" fmla="*/ 350 h 361"/>
                <a:gd name="T50" fmla="*/ 154 w 182"/>
                <a:gd name="T51" fmla="*/ 355 h 361"/>
                <a:gd name="T52" fmla="*/ 142 w 182"/>
                <a:gd name="T53" fmla="*/ 361 h 361"/>
                <a:gd name="T54" fmla="*/ 131 w 182"/>
                <a:gd name="T55" fmla="*/ 364 h 361"/>
                <a:gd name="T56" fmla="*/ 117 w 182"/>
                <a:gd name="T57" fmla="*/ 364 h 361"/>
                <a:gd name="T58" fmla="*/ 117 w 182"/>
                <a:gd name="T59" fmla="*/ 364 h 361"/>
                <a:gd name="T60" fmla="*/ 100 w 182"/>
                <a:gd name="T61" fmla="*/ 364 h 361"/>
                <a:gd name="T62" fmla="*/ 83 w 182"/>
                <a:gd name="T63" fmla="*/ 358 h 361"/>
                <a:gd name="T64" fmla="*/ 66 w 182"/>
                <a:gd name="T65" fmla="*/ 350 h 361"/>
                <a:gd name="T66" fmla="*/ 54 w 182"/>
                <a:gd name="T67" fmla="*/ 338 h 361"/>
                <a:gd name="T68" fmla="*/ 54 w 182"/>
                <a:gd name="T69" fmla="*/ 338 h 361"/>
                <a:gd name="T70" fmla="*/ 43 w 182"/>
                <a:gd name="T71" fmla="*/ 327 h 361"/>
                <a:gd name="T72" fmla="*/ 34 w 182"/>
                <a:gd name="T73" fmla="*/ 310 h 361"/>
                <a:gd name="T74" fmla="*/ 29 w 182"/>
                <a:gd name="T75" fmla="*/ 293 h 361"/>
                <a:gd name="T76" fmla="*/ 29 w 182"/>
                <a:gd name="T77" fmla="*/ 270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707"/>
            <p:cNvSpPr>
              <a:spLocks/>
            </p:cNvSpPr>
            <p:nvPr/>
          </p:nvSpPr>
          <p:spPr bwMode="auto">
            <a:xfrm>
              <a:off x="2694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708"/>
            <p:cNvSpPr>
              <a:spLocks/>
            </p:cNvSpPr>
            <p:nvPr/>
          </p:nvSpPr>
          <p:spPr bwMode="auto">
            <a:xfrm>
              <a:off x="3275" y="3109"/>
              <a:ext cx="474" cy="305"/>
            </a:xfrm>
            <a:custGeom>
              <a:avLst/>
              <a:gdLst>
                <a:gd name="T0" fmla="*/ 361 w 475"/>
                <a:gd name="T1" fmla="*/ 0 h 304"/>
                <a:gd name="T2" fmla="*/ 395 w 475"/>
                <a:gd name="T3" fmla="*/ 6 h 304"/>
                <a:gd name="T4" fmla="*/ 426 w 475"/>
                <a:gd name="T5" fmla="*/ 23 h 304"/>
                <a:gd name="T6" fmla="*/ 441 w 475"/>
                <a:gd name="T7" fmla="*/ 37 h 304"/>
                <a:gd name="T8" fmla="*/ 455 w 475"/>
                <a:gd name="T9" fmla="*/ 68 h 304"/>
                <a:gd name="T10" fmla="*/ 455 w 475"/>
                <a:gd name="T11" fmla="*/ 285 h 304"/>
                <a:gd name="T12" fmla="*/ 458 w 475"/>
                <a:gd name="T13" fmla="*/ 290 h 304"/>
                <a:gd name="T14" fmla="*/ 460 w 475"/>
                <a:gd name="T15" fmla="*/ 296 h 304"/>
                <a:gd name="T16" fmla="*/ 384 w 475"/>
                <a:gd name="T17" fmla="*/ 307 h 304"/>
                <a:gd name="T18" fmla="*/ 389 w 475"/>
                <a:gd name="T19" fmla="*/ 302 h 304"/>
                <a:gd name="T20" fmla="*/ 401 w 475"/>
                <a:gd name="T21" fmla="*/ 290 h 304"/>
                <a:gd name="T22" fmla="*/ 401 w 475"/>
                <a:gd name="T23" fmla="*/ 108 h 304"/>
                <a:gd name="T24" fmla="*/ 401 w 475"/>
                <a:gd name="T25" fmla="*/ 91 h 304"/>
                <a:gd name="T26" fmla="*/ 392 w 475"/>
                <a:gd name="T27" fmla="*/ 66 h 304"/>
                <a:gd name="T28" fmla="*/ 384 w 475"/>
                <a:gd name="T29" fmla="*/ 57 h 304"/>
                <a:gd name="T30" fmla="*/ 364 w 475"/>
                <a:gd name="T31" fmla="*/ 43 h 304"/>
                <a:gd name="T32" fmla="*/ 333 w 475"/>
                <a:gd name="T33" fmla="*/ 37 h 304"/>
                <a:gd name="T34" fmla="*/ 313 w 475"/>
                <a:gd name="T35" fmla="*/ 40 h 304"/>
                <a:gd name="T36" fmla="*/ 279 w 475"/>
                <a:gd name="T37" fmla="*/ 60 h 304"/>
                <a:gd name="T38" fmla="*/ 264 w 475"/>
                <a:gd name="T39" fmla="*/ 77 h 304"/>
                <a:gd name="T40" fmla="*/ 264 w 475"/>
                <a:gd name="T41" fmla="*/ 285 h 304"/>
                <a:gd name="T42" fmla="*/ 267 w 475"/>
                <a:gd name="T43" fmla="*/ 290 h 304"/>
                <a:gd name="T44" fmla="*/ 270 w 475"/>
                <a:gd name="T45" fmla="*/ 296 h 304"/>
                <a:gd name="T46" fmla="*/ 194 w 475"/>
                <a:gd name="T47" fmla="*/ 307 h 304"/>
                <a:gd name="T48" fmla="*/ 202 w 475"/>
                <a:gd name="T49" fmla="*/ 302 h 304"/>
                <a:gd name="T50" fmla="*/ 211 w 475"/>
                <a:gd name="T51" fmla="*/ 290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5 h 304"/>
                <a:gd name="T70" fmla="*/ 83 w 475"/>
                <a:gd name="T71" fmla="*/ 296 h 304"/>
                <a:gd name="T72" fmla="*/ 97 w 475"/>
                <a:gd name="T73" fmla="*/ 307 h 304"/>
                <a:gd name="T74" fmla="*/ 6 w 475"/>
                <a:gd name="T75" fmla="*/ 307 h 304"/>
                <a:gd name="T76" fmla="*/ 20 w 475"/>
                <a:gd name="T77" fmla="*/ 296 h 304"/>
                <a:gd name="T78" fmla="*/ 23 w 475"/>
                <a:gd name="T79" fmla="*/ 285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7 w 475"/>
                <a:gd name="T103" fmla="*/ 23 h 304"/>
                <a:gd name="T104" fmla="*/ 253 w 475"/>
                <a:gd name="T105" fmla="*/ 43 h 304"/>
                <a:gd name="T106" fmla="*/ 259 w 475"/>
                <a:gd name="T107" fmla="*/ 57 h 304"/>
                <a:gd name="T108" fmla="*/ 304 w 475"/>
                <a:gd name="T109" fmla="*/ 17 h 304"/>
                <a:gd name="T110" fmla="*/ 318 w 475"/>
                <a:gd name="T111" fmla="*/ 9 h 304"/>
                <a:gd name="T112" fmla="*/ 347 w 475"/>
                <a:gd name="T113" fmla="*/ 0 h 304"/>
                <a:gd name="T114" fmla="*/ 361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709"/>
            <p:cNvSpPr>
              <a:spLocks/>
            </p:cNvSpPr>
            <p:nvPr/>
          </p:nvSpPr>
          <p:spPr bwMode="auto">
            <a:xfrm>
              <a:off x="4071" y="3058"/>
              <a:ext cx="184" cy="362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70 h 361"/>
                <a:gd name="T12" fmla="*/ 82 w 184"/>
                <a:gd name="T13" fmla="*/ 270 h 361"/>
                <a:gd name="T14" fmla="*/ 85 w 184"/>
                <a:gd name="T15" fmla="*/ 287 h 361"/>
                <a:gd name="T16" fmla="*/ 88 w 184"/>
                <a:gd name="T17" fmla="*/ 299 h 361"/>
                <a:gd name="T18" fmla="*/ 91 w 184"/>
                <a:gd name="T19" fmla="*/ 310 h 361"/>
                <a:gd name="T20" fmla="*/ 99 w 184"/>
                <a:gd name="T21" fmla="*/ 321 h 361"/>
                <a:gd name="T22" fmla="*/ 105 w 184"/>
                <a:gd name="T23" fmla="*/ 327 h 361"/>
                <a:gd name="T24" fmla="*/ 116 w 184"/>
                <a:gd name="T25" fmla="*/ 333 h 361"/>
                <a:gd name="T26" fmla="*/ 128 w 184"/>
                <a:gd name="T27" fmla="*/ 336 h 361"/>
                <a:gd name="T28" fmla="*/ 142 w 184"/>
                <a:gd name="T29" fmla="*/ 338 h 361"/>
                <a:gd name="T30" fmla="*/ 142 w 184"/>
                <a:gd name="T31" fmla="*/ 338 h 361"/>
                <a:gd name="T32" fmla="*/ 156 w 184"/>
                <a:gd name="T33" fmla="*/ 336 h 361"/>
                <a:gd name="T34" fmla="*/ 165 w 184"/>
                <a:gd name="T35" fmla="*/ 333 h 361"/>
                <a:gd name="T36" fmla="*/ 165 w 184"/>
                <a:gd name="T37" fmla="*/ 333 h 361"/>
                <a:gd name="T38" fmla="*/ 184 w 184"/>
                <a:gd name="T39" fmla="*/ 321 h 361"/>
                <a:gd name="T40" fmla="*/ 184 w 184"/>
                <a:gd name="T41" fmla="*/ 321 h 361"/>
                <a:gd name="T42" fmla="*/ 182 w 184"/>
                <a:gd name="T43" fmla="*/ 327 h 361"/>
                <a:gd name="T44" fmla="*/ 179 w 184"/>
                <a:gd name="T45" fmla="*/ 336 h 361"/>
                <a:gd name="T46" fmla="*/ 162 w 184"/>
                <a:gd name="T47" fmla="*/ 350 h 361"/>
                <a:gd name="T48" fmla="*/ 162 w 184"/>
                <a:gd name="T49" fmla="*/ 350 h 361"/>
                <a:gd name="T50" fmla="*/ 153 w 184"/>
                <a:gd name="T51" fmla="*/ 355 h 361"/>
                <a:gd name="T52" fmla="*/ 142 w 184"/>
                <a:gd name="T53" fmla="*/ 361 h 361"/>
                <a:gd name="T54" fmla="*/ 130 w 184"/>
                <a:gd name="T55" fmla="*/ 364 h 361"/>
                <a:gd name="T56" fmla="*/ 119 w 184"/>
                <a:gd name="T57" fmla="*/ 364 h 361"/>
                <a:gd name="T58" fmla="*/ 119 w 184"/>
                <a:gd name="T59" fmla="*/ 364 h 361"/>
                <a:gd name="T60" fmla="*/ 99 w 184"/>
                <a:gd name="T61" fmla="*/ 364 h 361"/>
                <a:gd name="T62" fmla="*/ 82 w 184"/>
                <a:gd name="T63" fmla="*/ 358 h 361"/>
                <a:gd name="T64" fmla="*/ 65 w 184"/>
                <a:gd name="T65" fmla="*/ 350 h 361"/>
                <a:gd name="T66" fmla="*/ 54 w 184"/>
                <a:gd name="T67" fmla="*/ 338 h 361"/>
                <a:gd name="T68" fmla="*/ 54 w 184"/>
                <a:gd name="T69" fmla="*/ 338 h 361"/>
                <a:gd name="T70" fmla="*/ 42 w 184"/>
                <a:gd name="T71" fmla="*/ 327 h 361"/>
                <a:gd name="T72" fmla="*/ 34 w 184"/>
                <a:gd name="T73" fmla="*/ 310 h 361"/>
                <a:gd name="T74" fmla="*/ 31 w 184"/>
                <a:gd name="T75" fmla="*/ 293 h 361"/>
                <a:gd name="T76" fmla="*/ 28 w 184"/>
                <a:gd name="T77" fmla="*/ 270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710"/>
            <p:cNvSpPr>
              <a:spLocks noEditPoints="1"/>
            </p:cNvSpPr>
            <p:nvPr/>
          </p:nvSpPr>
          <p:spPr bwMode="auto">
            <a:xfrm>
              <a:off x="4253" y="3109"/>
              <a:ext cx="282" cy="311"/>
            </a:xfrm>
            <a:custGeom>
              <a:avLst/>
              <a:gdLst>
                <a:gd name="T0" fmla="*/ 141 w 284"/>
                <a:gd name="T1" fmla="*/ 0 h 310"/>
                <a:gd name="T2" fmla="*/ 181 w 284"/>
                <a:gd name="T3" fmla="*/ 6 h 310"/>
                <a:gd name="T4" fmla="*/ 215 w 284"/>
                <a:gd name="T5" fmla="*/ 23 h 310"/>
                <a:gd name="T6" fmla="*/ 229 w 284"/>
                <a:gd name="T7" fmla="*/ 34 h 310"/>
                <a:gd name="T8" fmla="*/ 255 w 284"/>
                <a:gd name="T9" fmla="*/ 63 h 310"/>
                <a:gd name="T10" fmla="*/ 263 w 284"/>
                <a:gd name="T11" fmla="*/ 80 h 310"/>
                <a:gd name="T12" fmla="*/ 275 w 284"/>
                <a:gd name="T13" fmla="*/ 117 h 310"/>
                <a:gd name="T14" fmla="*/ 278 w 284"/>
                <a:gd name="T15" fmla="*/ 159 h 310"/>
                <a:gd name="T16" fmla="*/ 278 w 284"/>
                <a:gd name="T17" fmla="*/ 177 h 310"/>
                <a:gd name="T18" fmla="*/ 266 w 284"/>
                <a:gd name="T19" fmla="*/ 213 h 310"/>
                <a:gd name="T20" fmla="*/ 261 w 284"/>
                <a:gd name="T21" fmla="*/ 233 h 310"/>
                <a:gd name="T22" fmla="*/ 238 w 284"/>
                <a:gd name="T23" fmla="*/ 265 h 310"/>
                <a:gd name="T24" fmla="*/ 211 w 284"/>
                <a:gd name="T25" fmla="*/ 293 h 310"/>
                <a:gd name="T26" fmla="*/ 195 w 284"/>
                <a:gd name="T27" fmla="*/ 302 h 310"/>
                <a:gd name="T28" fmla="*/ 158 w 284"/>
                <a:gd name="T29" fmla="*/ 313 h 310"/>
                <a:gd name="T30" fmla="*/ 139 w 284"/>
                <a:gd name="T31" fmla="*/ 313 h 310"/>
                <a:gd name="T32" fmla="*/ 90 w 284"/>
                <a:gd name="T33" fmla="*/ 307 h 310"/>
                <a:gd name="T34" fmla="*/ 68 w 284"/>
                <a:gd name="T35" fmla="*/ 296 h 310"/>
                <a:gd name="T36" fmla="*/ 45 w 284"/>
                <a:gd name="T37" fmla="*/ 276 h 310"/>
                <a:gd name="T38" fmla="*/ 36 w 284"/>
                <a:gd name="T39" fmla="*/ 267 h 310"/>
                <a:gd name="T40" fmla="*/ 11 w 284"/>
                <a:gd name="T41" fmla="*/ 216 h 310"/>
                <a:gd name="T42" fmla="*/ 0 w 284"/>
                <a:gd name="T43" fmla="*/ 159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2 w 284"/>
                <a:gd name="T55" fmla="*/ 12 h 310"/>
                <a:gd name="T56" fmla="*/ 119 w 284"/>
                <a:gd name="T57" fmla="*/ 0 h 310"/>
                <a:gd name="T58" fmla="*/ 141 w 284"/>
                <a:gd name="T59" fmla="*/ 0 h 310"/>
                <a:gd name="T60" fmla="*/ 136 w 284"/>
                <a:gd name="T61" fmla="*/ 23 h 310"/>
                <a:gd name="T62" fmla="*/ 99 w 284"/>
                <a:gd name="T63" fmla="*/ 34 h 310"/>
                <a:gd name="T64" fmla="*/ 73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62 h 310"/>
                <a:gd name="T72" fmla="*/ 68 w 284"/>
                <a:gd name="T73" fmla="*/ 213 h 310"/>
                <a:gd name="T74" fmla="*/ 82 w 284"/>
                <a:gd name="T75" fmla="*/ 253 h 310"/>
                <a:gd name="T76" fmla="*/ 93 w 284"/>
                <a:gd name="T77" fmla="*/ 270 h 310"/>
                <a:gd name="T78" fmla="*/ 124 w 284"/>
                <a:gd name="T79" fmla="*/ 287 h 310"/>
                <a:gd name="T80" fmla="*/ 144 w 284"/>
                <a:gd name="T81" fmla="*/ 287 h 310"/>
                <a:gd name="T82" fmla="*/ 178 w 284"/>
                <a:gd name="T83" fmla="*/ 276 h 310"/>
                <a:gd name="T84" fmla="*/ 204 w 284"/>
                <a:gd name="T85" fmla="*/ 248 h 310"/>
                <a:gd name="T86" fmla="*/ 211 w 284"/>
                <a:gd name="T87" fmla="*/ 228 h 310"/>
                <a:gd name="T88" fmla="*/ 218 w 284"/>
                <a:gd name="T89" fmla="*/ 182 h 310"/>
                <a:gd name="T90" fmla="*/ 218 w 284"/>
                <a:gd name="T91" fmla="*/ 151 h 310"/>
                <a:gd name="T92" fmla="*/ 210 w 284"/>
                <a:gd name="T93" fmla="*/ 85 h 310"/>
                <a:gd name="T94" fmla="*/ 198 w 284"/>
                <a:gd name="T95" fmla="*/ 60 h 310"/>
                <a:gd name="T96" fmla="*/ 181 w 284"/>
                <a:gd name="T97" fmla="*/ 40 h 310"/>
                <a:gd name="T98" fmla="*/ 161 w 284"/>
                <a:gd name="T99" fmla="*/ 29 h 310"/>
                <a:gd name="T100" fmla="*/ 136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11"/>
            <p:cNvSpPr>
              <a:spLocks/>
            </p:cNvSpPr>
            <p:nvPr/>
          </p:nvSpPr>
          <p:spPr bwMode="auto">
            <a:xfrm>
              <a:off x="4547" y="3109"/>
              <a:ext cx="284" cy="305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5 h 304"/>
                <a:gd name="T14" fmla="*/ 270 w 284"/>
                <a:gd name="T15" fmla="*/ 296 h 304"/>
                <a:gd name="T16" fmla="*/ 284 w 284"/>
                <a:gd name="T17" fmla="*/ 307 h 304"/>
                <a:gd name="T18" fmla="*/ 196 w 284"/>
                <a:gd name="T19" fmla="*/ 307 h 304"/>
                <a:gd name="T20" fmla="*/ 207 w 284"/>
                <a:gd name="T21" fmla="*/ 296 h 304"/>
                <a:gd name="T22" fmla="*/ 213 w 284"/>
                <a:gd name="T23" fmla="*/ 285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5 h 304"/>
                <a:gd name="T42" fmla="*/ 82 w 284"/>
                <a:gd name="T43" fmla="*/ 296 h 304"/>
                <a:gd name="T44" fmla="*/ 97 w 284"/>
                <a:gd name="T45" fmla="*/ 307 h 304"/>
                <a:gd name="T46" fmla="*/ 6 w 284"/>
                <a:gd name="T47" fmla="*/ 307 h 304"/>
                <a:gd name="T48" fmla="*/ 17 w 284"/>
                <a:gd name="T49" fmla="*/ 296 h 304"/>
                <a:gd name="T50" fmla="*/ 23 w 284"/>
                <a:gd name="T51" fmla="*/ 285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12"/>
            <p:cNvSpPr>
              <a:spLocks/>
            </p:cNvSpPr>
            <p:nvPr/>
          </p:nvSpPr>
          <p:spPr bwMode="auto">
            <a:xfrm>
              <a:off x="3764" y="3109"/>
              <a:ext cx="292" cy="453"/>
            </a:xfrm>
            <a:custGeom>
              <a:avLst/>
              <a:gdLst>
                <a:gd name="T0" fmla="*/ 278 w 293"/>
                <a:gd name="T1" fmla="*/ 85 h 452"/>
                <a:gd name="T2" fmla="*/ 247 w 293"/>
                <a:gd name="T3" fmla="*/ 37 h 452"/>
                <a:gd name="T4" fmla="*/ 227 w 293"/>
                <a:gd name="T5" fmla="*/ 20 h 452"/>
                <a:gd name="T6" fmla="*/ 207 w 293"/>
                <a:gd name="T7" fmla="*/ 9 h 452"/>
                <a:gd name="T8" fmla="*/ 162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9 h 452"/>
                <a:gd name="T24" fmla="*/ 20 w 293"/>
                <a:gd name="T25" fmla="*/ 438 h 452"/>
                <a:gd name="T26" fmla="*/ 11 w 293"/>
                <a:gd name="T27" fmla="*/ 452 h 452"/>
                <a:gd name="T28" fmla="*/ 94 w 293"/>
                <a:gd name="T29" fmla="*/ 455 h 452"/>
                <a:gd name="T30" fmla="*/ 88 w 293"/>
                <a:gd name="T31" fmla="*/ 452 h 452"/>
                <a:gd name="T32" fmla="*/ 80 w 293"/>
                <a:gd name="T33" fmla="*/ 438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6 w 293"/>
                <a:gd name="T43" fmla="*/ 37 h 452"/>
                <a:gd name="T44" fmla="*/ 187 w 293"/>
                <a:gd name="T45" fmla="*/ 51 h 452"/>
                <a:gd name="T46" fmla="*/ 202 w 293"/>
                <a:gd name="T47" fmla="*/ 63 h 452"/>
                <a:gd name="T48" fmla="*/ 221 w 293"/>
                <a:gd name="T49" fmla="*/ 100 h 452"/>
                <a:gd name="T50" fmla="*/ 227 w 293"/>
                <a:gd name="T51" fmla="*/ 156 h 452"/>
                <a:gd name="T52" fmla="*/ 227 w 293"/>
                <a:gd name="T53" fmla="*/ 185 h 452"/>
                <a:gd name="T54" fmla="*/ 213 w 293"/>
                <a:gd name="T55" fmla="*/ 236 h 452"/>
                <a:gd name="T56" fmla="*/ 202 w 293"/>
                <a:gd name="T57" fmla="*/ 253 h 452"/>
                <a:gd name="T58" fmla="*/ 173 w 293"/>
                <a:gd name="T59" fmla="*/ 279 h 452"/>
                <a:gd name="T60" fmla="*/ 136 w 293"/>
                <a:gd name="T61" fmla="*/ 287 h 452"/>
                <a:gd name="T62" fmla="*/ 122 w 293"/>
                <a:gd name="T63" fmla="*/ 287 h 452"/>
                <a:gd name="T64" fmla="*/ 99 w 293"/>
                <a:gd name="T65" fmla="*/ 279 h 452"/>
                <a:gd name="T66" fmla="*/ 102 w 293"/>
                <a:gd name="T67" fmla="*/ 307 h 452"/>
                <a:gd name="T68" fmla="*/ 122 w 293"/>
                <a:gd name="T69" fmla="*/ 313 h 452"/>
                <a:gd name="T70" fmla="*/ 145 w 293"/>
                <a:gd name="T71" fmla="*/ 313 h 452"/>
                <a:gd name="T72" fmla="*/ 187 w 293"/>
                <a:gd name="T73" fmla="*/ 307 h 452"/>
                <a:gd name="T74" fmla="*/ 216 w 293"/>
                <a:gd name="T75" fmla="*/ 293 h 452"/>
                <a:gd name="T76" fmla="*/ 238 w 293"/>
                <a:gd name="T77" fmla="*/ 276 h 452"/>
                <a:gd name="T78" fmla="*/ 250 w 293"/>
                <a:gd name="T79" fmla="*/ 265 h 452"/>
                <a:gd name="T80" fmla="*/ 278 w 293"/>
                <a:gd name="T81" fmla="*/ 210 h 452"/>
                <a:gd name="T82" fmla="*/ 290 w 293"/>
                <a:gd name="T83" fmla="*/ 154 h 452"/>
                <a:gd name="T84" fmla="*/ 287 w 293"/>
                <a:gd name="T85" fmla="*/ 117 h 452"/>
                <a:gd name="T86" fmla="*/ 278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713"/>
            <p:cNvSpPr>
              <a:spLocks/>
            </p:cNvSpPr>
            <p:nvPr/>
          </p:nvSpPr>
          <p:spPr bwMode="auto">
            <a:xfrm>
              <a:off x="2192" y="3109"/>
              <a:ext cx="209" cy="311"/>
            </a:xfrm>
            <a:custGeom>
              <a:avLst/>
              <a:gdLst>
                <a:gd name="T0" fmla="*/ 185 w 208"/>
                <a:gd name="T1" fmla="*/ 267 h 310"/>
                <a:gd name="T2" fmla="*/ 185 w 208"/>
                <a:gd name="T3" fmla="*/ 267 h 310"/>
                <a:gd name="T4" fmla="*/ 168 w 208"/>
                <a:gd name="T5" fmla="*/ 273 h 310"/>
                <a:gd name="T6" fmla="*/ 148 w 208"/>
                <a:gd name="T7" fmla="*/ 276 h 310"/>
                <a:gd name="T8" fmla="*/ 148 w 208"/>
                <a:gd name="T9" fmla="*/ 276 h 310"/>
                <a:gd name="T10" fmla="*/ 134 w 208"/>
                <a:gd name="T11" fmla="*/ 276 h 310"/>
                <a:gd name="T12" fmla="*/ 123 w 208"/>
                <a:gd name="T13" fmla="*/ 270 h 310"/>
                <a:gd name="T14" fmla="*/ 111 w 208"/>
                <a:gd name="T15" fmla="*/ 265 h 310"/>
                <a:gd name="T16" fmla="*/ 100 w 208"/>
                <a:gd name="T17" fmla="*/ 253 h 310"/>
                <a:gd name="T18" fmla="*/ 100 w 208"/>
                <a:gd name="T19" fmla="*/ 253 h 310"/>
                <a:gd name="T20" fmla="*/ 91 w 208"/>
                <a:gd name="T21" fmla="*/ 242 h 310"/>
                <a:gd name="T22" fmla="*/ 83 w 208"/>
                <a:gd name="T23" fmla="*/ 228 h 310"/>
                <a:gd name="T24" fmla="*/ 80 w 208"/>
                <a:gd name="T25" fmla="*/ 211 h 310"/>
                <a:gd name="T26" fmla="*/ 80 w 208"/>
                <a:gd name="T27" fmla="*/ 194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4 h 310"/>
                <a:gd name="T44" fmla="*/ 23 w 208"/>
                <a:gd name="T45" fmla="*/ 194 h 310"/>
                <a:gd name="T46" fmla="*/ 26 w 208"/>
                <a:gd name="T47" fmla="*/ 222 h 310"/>
                <a:gd name="T48" fmla="*/ 32 w 208"/>
                <a:gd name="T49" fmla="*/ 248 h 310"/>
                <a:gd name="T50" fmla="*/ 40 w 208"/>
                <a:gd name="T51" fmla="*/ 267 h 310"/>
                <a:gd name="T52" fmla="*/ 54 w 208"/>
                <a:gd name="T53" fmla="*/ 285 h 310"/>
                <a:gd name="T54" fmla="*/ 54 w 208"/>
                <a:gd name="T55" fmla="*/ 285 h 310"/>
                <a:gd name="T56" fmla="*/ 71 w 208"/>
                <a:gd name="T57" fmla="*/ 299 h 310"/>
                <a:gd name="T58" fmla="*/ 85 w 208"/>
                <a:gd name="T59" fmla="*/ 307 h 310"/>
                <a:gd name="T60" fmla="*/ 103 w 208"/>
                <a:gd name="T61" fmla="*/ 313 h 310"/>
                <a:gd name="T62" fmla="*/ 125 w 208"/>
                <a:gd name="T63" fmla="*/ 313 h 310"/>
                <a:gd name="T64" fmla="*/ 125 w 208"/>
                <a:gd name="T65" fmla="*/ 313 h 310"/>
                <a:gd name="T66" fmla="*/ 145 w 208"/>
                <a:gd name="T67" fmla="*/ 313 h 310"/>
                <a:gd name="T68" fmla="*/ 165 w 208"/>
                <a:gd name="T69" fmla="*/ 307 h 310"/>
                <a:gd name="T70" fmla="*/ 182 w 208"/>
                <a:gd name="T71" fmla="*/ 299 h 310"/>
                <a:gd name="T72" fmla="*/ 199 w 208"/>
                <a:gd name="T73" fmla="*/ 285 h 310"/>
                <a:gd name="T74" fmla="*/ 211 w 208"/>
                <a:gd name="T75" fmla="*/ 248 h 310"/>
                <a:gd name="T76" fmla="*/ 211 w 208"/>
                <a:gd name="T77" fmla="*/ 248 h 310"/>
                <a:gd name="T78" fmla="*/ 199 w 208"/>
                <a:gd name="T79" fmla="*/ 259 h 310"/>
                <a:gd name="T80" fmla="*/ 185 w 208"/>
                <a:gd name="T81" fmla="*/ 267 h 310"/>
                <a:gd name="T82" fmla="*/ 185 w 208"/>
                <a:gd name="T83" fmla="*/ 267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714"/>
            <p:cNvSpPr>
              <a:spLocks/>
            </p:cNvSpPr>
            <p:nvPr/>
          </p:nvSpPr>
          <p:spPr bwMode="auto">
            <a:xfrm>
              <a:off x="2383" y="3109"/>
              <a:ext cx="104" cy="311"/>
            </a:xfrm>
            <a:custGeom>
              <a:avLst/>
              <a:gdLst>
                <a:gd name="T0" fmla="*/ 76 w 105"/>
                <a:gd name="T1" fmla="*/ 256 h 310"/>
                <a:gd name="T2" fmla="*/ 76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42 h 310"/>
                <a:gd name="T20" fmla="*/ 25 w 105"/>
                <a:gd name="T21" fmla="*/ 267 h 310"/>
                <a:gd name="T22" fmla="*/ 25 w 105"/>
                <a:gd name="T23" fmla="*/ 267 h 310"/>
                <a:gd name="T24" fmla="*/ 25 w 105"/>
                <a:gd name="T25" fmla="*/ 267 h 310"/>
                <a:gd name="T26" fmla="*/ 25 w 105"/>
                <a:gd name="T27" fmla="*/ 267 h 310"/>
                <a:gd name="T28" fmla="*/ 25 w 105"/>
                <a:gd name="T29" fmla="*/ 285 h 310"/>
                <a:gd name="T30" fmla="*/ 31 w 105"/>
                <a:gd name="T31" fmla="*/ 296 h 310"/>
                <a:gd name="T32" fmla="*/ 31 w 105"/>
                <a:gd name="T33" fmla="*/ 296 h 310"/>
                <a:gd name="T34" fmla="*/ 37 w 105"/>
                <a:gd name="T35" fmla="*/ 304 h 310"/>
                <a:gd name="T36" fmla="*/ 48 w 105"/>
                <a:gd name="T37" fmla="*/ 313 h 310"/>
                <a:gd name="T38" fmla="*/ 102 w 105"/>
                <a:gd name="T39" fmla="*/ 293 h 310"/>
                <a:gd name="T40" fmla="*/ 102 w 105"/>
                <a:gd name="T41" fmla="*/ 293 h 310"/>
                <a:gd name="T42" fmla="*/ 90 w 105"/>
                <a:gd name="T43" fmla="*/ 290 h 310"/>
                <a:gd name="T44" fmla="*/ 82 w 105"/>
                <a:gd name="T45" fmla="*/ 282 h 310"/>
                <a:gd name="T46" fmla="*/ 76 w 105"/>
                <a:gd name="T47" fmla="*/ 270 h 310"/>
                <a:gd name="T48" fmla="*/ 76 w 105"/>
                <a:gd name="T49" fmla="*/ 256 h 310"/>
                <a:gd name="T50" fmla="*/ 76 w 105"/>
                <a:gd name="T51" fmla="*/ 256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715"/>
            <p:cNvSpPr>
              <a:spLocks/>
            </p:cNvSpPr>
            <p:nvPr/>
          </p:nvSpPr>
          <p:spPr bwMode="auto">
            <a:xfrm>
              <a:off x="3009" y="3109"/>
              <a:ext cx="250" cy="311"/>
            </a:xfrm>
            <a:custGeom>
              <a:avLst/>
              <a:gdLst>
                <a:gd name="T0" fmla="*/ 233 w 250"/>
                <a:gd name="T1" fmla="*/ 282 h 310"/>
                <a:gd name="T2" fmla="*/ 230 w 250"/>
                <a:gd name="T3" fmla="*/ 262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62 h 310"/>
                <a:gd name="T52" fmla="*/ 23 w 250"/>
                <a:gd name="T53" fmla="*/ 177 h 310"/>
                <a:gd name="T54" fmla="*/ 3 w 250"/>
                <a:gd name="T55" fmla="*/ 213 h 310"/>
                <a:gd name="T56" fmla="*/ 0 w 250"/>
                <a:gd name="T57" fmla="*/ 236 h 310"/>
                <a:gd name="T58" fmla="*/ 6 w 250"/>
                <a:gd name="T59" fmla="*/ 262 h 310"/>
                <a:gd name="T60" fmla="*/ 20 w 250"/>
                <a:gd name="T61" fmla="*/ 287 h 310"/>
                <a:gd name="T62" fmla="*/ 32 w 250"/>
                <a:gd name="T63" fmla="*/ 299 h 310"/>
                <a:gd name="T64" fmla="*/ 60 w 250"/>
                <a:gd name="T65" fmla="*/ 313 h 310"/>
                <a:gd name="T66" fmla="*/ 77 w 250"/>
                <a:gd name="T67" fmla="*/ 313 h 310"/>
                <a:gd name="T68" fmla="*/ 120 w 250"/>
                <a:gd name="T69" fmla="*/ 307 h 310"/>
                <a:gd name="T70" fmla="*/ 159 w 250"/>
                <a:gd name="T71" fmla="*/ 282 h 310"/>
                <a:gd name="T72" fmla="*/ 171 w 250"/>
                <a:gd name="T73" fmla="*/ 250 h 310"/>
                <a:gd name="T74" fmla="*/ 139 w 250"/>
                <a:gd name="T75" fmla="*/ 270 h 310"/>
                <a:gd name="T76" fmla="*/ 103 w 250"/>
                <a:gd name="T77" fmla="*/ 276 h 310"/>
                <a:gd name="T78" fmla="*/ 94 w 250"/>
                <a:gd name="T79" fmla="*/ 276 h 310"/>
                <a:gd name="T80" fmla="*/ 74 w 250"/>
                <a:gd name="T81" fmla="*/ 270 h 310"/>
                <a:gd name="T82" fmla="*/ 68 w 250"/>
                <a:gd name="T83" fmla="*/ 262 h 310"/>
                <a:gd name="T84" fmla="*/ 57 w 250"/>
                <a:gd name="T85" fmla="*/ 245 h 310"/>
                <a:gd name="T86" fmla="*/ 54 w 250"/>
                <a:gd name="T87" fmla="*/ 225 h 310"/>
                <a:gd name="T88" fmla="*/ 54 w 250"/>
                <a:gd name="T89" fmla="*/ 213 h 310"/>
                <a:gd name="T90" fmla="*/ 63 w 250"/>
                <a:gd name="T91" fmla="*/ 196 h 310"/>
                <a:gd name="T92" fmla="*/ 68 w 250"/>
                <a:gd name="T93" fmla="*/ 188 h 310"/>
                <a:gd name="T94" fmla="*/ 108 w 250"/>
                <a:gd name="T95" fmla="*/ 165 h 310"/>
                <a:gd name="T96" fmla="*/ 154 w 250"/>
                <a:gd name="T97" fmla="*/ 148 h 310"/>
                <a:gd name="T98" fmla="*/ 176 w 250"/>
                <a:gd name="T99" fmla="*/ 245 h 310"/>
                <a:gd name="T100" fmla="*/ 176 w 250"/>
                <a:gd name="T101" fmla="*/ 265 h 310"/>
                <a:gd name="T102" fmla="*/ 179 w 250"/>
                <a:gd name="T103" fmla="*/ 285 h 310"/>
                <a:gd name="T104" fmla="*/ 182 w 250"/>
                <a:gd name="T105" fmla="*/ 296 h 310"/>
                <a:gd name="T106" fmla="*/ 199 w 250"/>
                <a:gd name="T107" fmla="*/ 313 h 310"/>
                <a:gd name="T108" fmla="*/ 250 w 250"/>
                <a:gd name="T109" fmla="*/ 293 h 310"/>
                <a:gd name="T110" fmla="*/ 233 w 250"/>
                <a:gd name="T111" fmla="*/ 282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16"/>
            <p:cNvSpPr>
              <a:spLocks/>
            </p:cNvSpPr>
            <p:nvPr/>
          </p:nvSpPr>
          <p:spPr bwMode="auto">
            <a:xfrm>
              <a:off x="2871" y="2867"/>
              <a:ext cx="136" cy="169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3 h 170"/>
                <a:gd name="T4" fmla="*/ 31 w 136"/>
                <a:gd name="T5" fmla="*/ 113 h 170"/>
                <a:gd name="T6" fmla="*/ 34 w 136"/>
                <a:gd name="T7" fmla="*/ 128 h 170"/>
                <a:gd name="T8" fmla="*/ 40 w 136"/>
                <a:gd name="T9" fmla="*/ 139 h 170"/>
                <a:gd name="T10" fmla="*/ 46 w 136"/>
                <a:gd name="T11" fmla="*/ 147 h 170"/>
                <a:gd name="T12" fmla="*/ 51 w 136"/>
                <a:gd name="T13" fmla="*/ 150 h 170"/>
                <a:gd name="T14" fmla="*/ 63 w 136"/>
                <a:gd name="T15" fmla="*/ 153 h 170"/>
                <a:gd name="T16" fmla="*/ 74 w 136"/>
                <a:gd name="T17" fmla="*/ 156 h 170"/>
                <a:gd name="T18" fmla="*/ 74 w 136"/>
                <a:gd name="T19" fmla="*/ 156 h 170"/>
                <a:gd name="T20" fmla="*/ 85 w 136"/>
                <a:gd name="T21" fmla="*/ 156 h 170"/>
                <a:gd name="T22" fmla="*/ 94 w 136"/>
                <a:gd name="T23" fmla="*/ 153 h 170"/>
                <a:gd name="T24" fmla="*/ 102 w 136"/>
                <a:gd name="T25" fmla="*/ 147 h 170"/>
                <a:gd name="T26" fmla="*/ 108 w 136"/>
                <a:gd name="T27" fmla="*/ 142 h 170"/>
                <a:gd name="T28" fmla="*/ 111 w 136"/>
                <a:gd name="T29" fmla="*/ 136 h 170"/>
                <a:gd name="T30" fmla="*/ 114 w 136"/>
                <a:gd name="T31" fmla="*/ 128 h 170"/>
                <a:gd name="T32" fmla="*/ 117 w 136"/>
                <a:gd name="T33" fmla="*/ 113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1 h 170"/>
                <a:gd name="T52" fmla="*/ 128 w 136"/>
                <a:gd name="T53" fmla="*/ 111 h 170"/>
                <a:gd name="T54" fmla="*/ 128 w 136"/>
                <a:gd name="T55" fmla="*/ 125 h 170"/>
                <a:gd name="T56" fmla="*/ 125 w 136"/>
                <a:gd name="T57" fmla="*/ 136 h 170"/>
                <a:gd name="T58" fmla="*/ 119 w 136"/>
                <a:gd name="T59" fmla="*/ 147 h 170"/>
                <a:gd name="T60" fmla="*/ 111 w 136"/>
                <a:gd name="T61" fmla="*/ 153 h 170"/>
                <a:gd name="T62" fmla="*/ 102 w 136"/>
                <a:gd name="T63" fmla="*/ 159 h 170"/>
                <a:gd name="T64" fmla="*/ 94 w 136"/>
                <a:gd name="T65" fmla="*/ 164 h 170"/>
                <a:gd name="T66" fmla="*/ 71 w 136"/>
                <a:gd name="T67" fmla="*/ 167 h 170"/>
                <a:gd name="T68" fmla="*/ 71 w 136"/>
                <a:gd name="T69" fmla="*/ 167 h 170"/>
                <a:gd name="T70" fmla="*/ 51 w 136"/>
                <a:gd name="T71" fmla="*/ 164 h 170"/>
                <a:gd name="T72" fmla="*/ 40 w 136"/>
                <a:gd name="T73" fmla="*/ 162 h 170"/>
                <a:gd name="T74" fmla="*/ 31 w 136"/>
                <a:gd name="T75" fmla="*/ 156 h 170"/>
                <a:gd name="T76" fmla="*/ 20 w 136"/>
                <a:gd name="T77" fmla="*/ 147 h 170"/>
                <a:gd name="T78" fmla="*/ 14 w 136"/>
                <a:gd name="T79" fmla="*/ 139 h 170"/>
                <a:gd name="T80" fmla="*/ 9 w 136"/>
                <a:gd name="T81" fmla="*/ 125 h 170"/>
                <a:gd name="T82" fmla="*/ 9 w 136"/>
                <a:gd name="T83" fmla="*/ 111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17"/>
            <p:cNvSpPr>
              <a:spLocks/>
            </p:cNvSpPr>
            <p:nvPr/>
          </p:nvSpPr>
          <p:spPr bwMode="auto">
            <a:xfrm>
              <a:off x="3022" y="2867"/>
              <a:ext cx="152" cy="172"/>
            </a:xfrm>
            <a:custGeom>
              <a:avLst/>
              <a:gdLst>
                <a:gd name="T0" fmla="*/ 130 w 153"/>
                <a:gd name="T1" fmla="*/ 11 h 173"/>
                <a:gd name="T2" fmla="*/ 130 w 153"/>
                <a:gd name="T3" fmla="*/ 11 h 173"/>
                <a:gd name="T4" fmla="*/ 130 w 153"/>
                <a:gd name="T5" fmla="*/ 3 h 173"/>
                <a:gd name="T6" fmla="*/ 124 w 153"/>
                <a:gd name="T7" fmla="*/ 0 h 173"/>
                <a:gd name="T8" fmla="*/ 150 w 153"/>
                <a:gd name="T9" fmla="*/ 0 h 173"/>
                <a:gd name="T10" fmla="*/ 150 w 153"/>
                <a:gd name="T11" fmla="*/ 0 h 173"/>
                <a:gd name="T12" fmla="*/ 144 w 153"/>
                <a:gd name="T13" fmla="*/ 3 h 173"/>
                <a:gd name="T14" fmla="*/ 144 w 153"/>
                <a:gd name="T15" fmla="*/ 11 h 173"/>
                <a:gd name="T16" fmla="*/ 144 w 153"/>
                <a:gd name="T17" fmla="*/ 170 h 173"/>
                <a:gd name="T18" fmla="*/ 144 w 153"/>
                <a:gd name="T19" fmla="*/ 170 h 173"/>
                <a:gd name="T20" fmla="*/ 85 w 153"/>
                <a:gd name="T21" fmla="*/ 96 h 173"/>
                <a:gd name="T22" fmla="*/ 28 w 153"/>
                <a:gd name="T23" fmla="*/ 25 h 173"/>
                <a:gd name="T24" fmla="*/ 28 w 153"/>
                <a:gd name="T25" fmla="*/ 153 h 173"/>
                <a:gd name="T26" fmla="*/ 28 w 153"/>
                <a:gd name="T27" fmla="*/ 153 h 173"/>
                <a:gd name="T28" fmla="*/ 31 w 153"/>
                <a:gd name="T29" fmla="*/ 162 h 173"/>
                <a:gd name="T30" fmla="*/ 34 w 153"/>
                <a:gd name="T31" fmla="*/ 164 h 173"/>
                <a:gd name="T32" fmla="*/ 8 w 153"/>
                <a:gd name="T33" fmla="*/ 164 h 173"/>
                <a:gd name="T34" fmla="*/ 8 w 153"/>
                <a:gd name="T35" fmla="*/ 164 h 173"/>
                <a:gd name="T36" fmla="*/ 14 w 153"/>
                <a:gd name="T37" fmla="*/ 162 h 173"/>
                <a:gd name="T38" fmla="*/ 14 w 153"/>
                <a:gd name="T39" fmla="*/ 153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0 w 153"/>
                <a:gd name="T57" fmla="*/ 116 h 173"/>
                <a:gd name="T58" fmla="*/ 130 w 153"/>
                <a:gd name="T59" fmla="*/ 11 h 173"/>
                <a:gd name="T60" fmla="*/ 130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18"/>
            <p:cNvSpPr>
              <a:spLocks/>
            </p:cNvSpPr>
            <p:nvPr/>
          </p:nvSpPr>
          <p:spPr bwMode="auto">
            <a:xfrm>
              <a:off x="3201" y="2867"/>
              <a:ext cx="38" cy="167"/>
            </a:xfrm>
            <a:custGeom>
              <a:avLst/>
              <a:gdLst>
                <a:gd name="T0" fmla="*/ 40 w 37"/>
                <a:gd name="T1" fmla="*/ 0 h 167"/>
                <a:gd name="T2" fmla="*/ 40 w 37"/>
                <a:gd name="T3" fmla="*/ 0 h 167"/>
                <a:gd name="T4" fmla="*/ 34 w 37"/>
                <a:gd name="T5" fmla="*/ 3 h 167"/>
                <a:gd name="T6" fmla="*/ 31 w 37"/>
                <a:gd name="T7" fmla="*/ 11 h 167"/>
                <a:gd name="T8" fmla="*/ 31 w 37"/>
                <a:gd name="T9" fmla="*/ 156 h 167"/>
                <a:gd name="T10" fmla="*/ 31 w 37"/>
                <a:gd name="T11" fmla="*/ 156 h 167"/>
                <a:gd name="T12" fmla="*/ 34 w 37"/>
                <a:gd name="T13" fmla="*/ 165 h 167"/>
                <a:gd name="T14" fmla="*/ 40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40 w 37"/>
                <a:gd name="T33" fmla="*/ 0 h 167"/>
                <a:gd name="T34" fmla="*/ 40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719"/>
            <p:cNvSpPr>
              <a:spLocks/>
            </p:cNvSpPr>
            <p:nvPr/>
          </p:nvSpPr>
          <p:spPr bwMode="auto">
            <a:xfrm>
              <a:off x="3250" y="2867"/>
              <a:ext cx="152" cy="172"/>
            </a:xfrm>
            <a:custGeom>
              <a:avLst/>
              <a:gdLst>
                <a:gd name="T0" fmla="*/ 128 w 153"/>
                <a:gd name="T1" fmla="*/ 11 h 173"/>
                <a:gd name="T2" fmla="*/ 128 w 153"/>
                <a:gd name="T3" fmla="*/ 11 h 173"/>
                <a:gd name="T4" fmla="*/ 128 w 153"/>
                <a:gd name="T5" fmla="*/ 3 h 173"/>
                <a:gd name="T6" fmla="*/ 122 w 153"/>
                <a:gd name="T7" fmla="*/ 0 h 173"/>
                <a:gd name="T8" fmla="*/ 150 w 153"/>
                <a:gd name="T9" fmla="*/ 0 h 173"/>
                <a:gd name="T10" fmla="*/ 150 w 153"/>
                <a:gd name="T11" fmla="*/ 0 h 173"/>
                <a:gd name="T12" fmla="*/ 145 w 153"/>
                <a:gd name="T13" fmla="*/ 6 h 173"/>
                <a:gd name="T14" fmla="*/ 139 w 153"/>
                <a:gd name="T15" fmla="*/ 11 h 173"/>
                <a:gd name="T16" fmla="*/ 139 w 153"/>
                <a:gd name="T17" fmla="*/ 11 h 173"/>
                <a:gd name="T18" fmla="*/ 79 w 153"/>
                <a:gd name="T19" fmla="*/ 170 h 173"/>
                <a:gd name="T20" fmla="*/ 79 w 153"/>
                <a:gd name="T21" fmla="*/ 170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2 w 153"/>
                <a:gd name="T43" fmla="*/ 125 h 173"/>
                <a:gd name="T44" fmla="*/ 82 w 153"/>
                <a:gd name="T45" fmla="*/ 125 h 173"/>
                <a:gd name="T46" fmla="*/ 128 w 153"/>
                <a:gd name="T47" fmla="*/ 11 h 173"/>
                <a:gd name="T48" fmla="*/ 128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720"/>
            <p:cNvSpPr>
              <a:spLocks/>
            </p:cNvSpPr>
            <p:nvPr/>
          </p:nvSpPr>
          <p:spPr bwMode="auto">
            <a:xfrm>
              <a:off x="3411" y="2867"/>
              <a:ext cx="104" cy="167"/>
            </a:xfrm>
            <a:custGeom>
              <a:avLst/>
              <a:gdLst>
                <a:gd name="T0" fmla="*/ 91 w 105"/>
                <a:gd name="T1" fmla="*/ 23 h 167"/>
                <a:gd name="T2" fmla="*/ 91 w 105"/>
                <a:gd name="T3" fmla="*/ 23 h 167"/>
                <a:gd name="T4" fmla="*/ 82 w 105"/>
                <a:gd name="T5" fmla="*/ 14 h 167"/>
                <a:gd name="T6" fmla="*/ 71 w 105"/>
                <a:gd name="T7" fmla="*/ 11 h 167"/>
                <a:gd name="T8" fmla="*/ 71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68 w 105"/>
                <a:gd name="T15" fmla="*/ 68 h 167"/>
                <a:gd name="T16" fmla="*/ 68 w 105"/>
                <a:gd name="T17" fmla="*/ 68 h 167"/>
                <a:gd name="T18" fmla="*/ 73 w 105"/>
                <a:gd name="T19" fmla="*/ 65 h 167"/>
                <a:gd name="T20" fmla="*/ 76 w 105"/>
                <a:gd name="T21" fmla="*/ 62 h 167"/>
                <a:gd name="T22" fmla="*/ 76 w 105"/>
                <a:gd name="T23" fmla="*/ 88 h 167"/>
                <a:gd name="T24" fmla="*/ 76 w 105"/>
                <a:gd name="T25" fmla="*/ 88 h 167"/>
                <a:gd name="T26" fmla="*/ 73 w 105"/>
                <a:gd name="T27" fmla="*/ 82 h 167"/>
                <a:gd name="T28" fmla="*/ 68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6 w 105"/>
                <a:gd name="T37" fmla="*/ 156 h 167"/>
                <a:gd name="T38" fmla="*/ 56 w 105"/>
                <a:gd name="T39" fmla="*/ 156 h 167"/>
                <a:gd name="T40" fmla="*/ 73 w 105"/>
                <a:gd name="T41" fmla="*/ 156 h 167"/>
                <a:gd name="T42" fmla="*/ 85 w 105"/>
                <a:gd name="T43" fmla="*/ 153 h 167"/>
                <a:gd name="T44" fmla="*/ 93 w 105"/>
                <a:gd name="T45" fmla="*/ 148 h 167"/>
                <a:gd name="T46" fmla="*/ 102 w 105"/>
                <a:gd name="T47" fmla="*/ 139 h 167"/>
                <a:gd name="T48" fmla="*/ 96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1 w 105"/>
                <a:gd name="T67" fmla="*/ 0 h 167"/>
                <a:gd name="T68" fmla="*/ 91 w 105"/>
                <a:gd name="T69" fmla="*/ 23 h 167"/>
                <a:gd name="T70" fmla="*/ 91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21"/>
            <p:cNvSpPr>
              <a:spLocks noEditPoints="1"/>
            </p:cNvSpPr>
            <p:nvPr/>
          </p:nvSpPr>
          <p:spPr bwMode="auto">
            <a:xfrm>
              <a:off x="3527" y="2867"/>
              <a:ext cx="146" cy="167"/>
            </a:xfrm>
            <a:custGeom>
              <a:avLst/>
              <a:gdLst>
                <a:gd name="T0" fmla="*/ 68 w 145"/>
                <a:gd name="T1" fmla="*/ 82 h 167"/>
                <a:gd name="T2" fmla="*/ 88 w 145"/>
                <a:gd name="T3" fmla="*/ 91 h 167"/>
                <a:gd name="T4" fmla="*/ 97 w 145"/>
                <a:gd name="T5" fmla="*/ 102 h 167"/>
                <a:gd name="T6" fmla="*/ 123 w 145"/>
                <a:gd name="T7" fmla="*/ 145 h 167"/>
                <a:gd name="T8" fmla="*/ 134 w 145"/>
                <a:gd name="T9" fmla="*/ 159 h 167"/>
                <a:gd name="T10" fmla="*/ 148 w 145"/>
                <a:gd name="T11" fmla="*/ 167 h 167"/>
                <a:gd name="T12" fmla="*/ 123 w 145"/>
                <a:gd name="T13" fmla="*/ 167 h 167"/>
                <a:gd name="T14" fmla="*/ 111 w 145"/>
                <a:gd name="T15" fmla="*/ 165 h 167"/>
                <a:gd name="T16" fmla="*/ 103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91 w 145"/>
                <a:gd name="T41" fmla="*/ 8 h 167"/>
                <a:gd name="T42" fmla="*/ 106 w 145"/>
                <a:gd name="T43" fmla="*/ 20 h 167"/>
                <a:gd name="T44" fmla="*/ 111 w 145"/>
                <a:gd name="T45" fmla="*/ 40 h 167"/>
                <a:gd name="T46" fmla="*/ 111 w 145"/>
                <a:gd name="T47" fmla="*/ 51 h 167"/>
                <a:gd name="T48" fmla="*/ 103 w 145"/>
                <a:gd name="T49" fmla="*/ 65 h 167"/>
                <a:gd name="T50" fmla="*/ 86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80 w 145"/>
                <a:gd name="T61" fmla="*/ 65 h 167"/>
                <a:gd name="T62" fmla="*/ 86 w 145"/>
                <a:gd name="T63" fmla="*/ 51 h 167"/>
                <a:gd name="T64" fmla="*/ 86 w 145"/>
                <a:gd name="T65" fmla="*/ 42 h 167"/>
                <a:gd name="T66" fmla="*/ 80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22"/>
            <p:cNvSpPr>
              <a:spLocks/>
            </p:cNvSpPr>
            <p:nvPr/>
          </p:nvSpPr>
          <p:spPr bwMode="auto">
            <a:xfrm>
              <a:off x="3673" y="2863"/>
              <a:ext cx="100" cy="172"/>
            </a:xfrm>
            <a:custGeom>
              <a:avLst/>
              <a:gdLst>
                <a:gd name="T0" fmla="*/ 96 w 102"/>
                <a:gd name="T1" fmla="*/ 119 h 173"/>
                <a:gd name="T2" fmla="*/ 91 w 102"/>
                <a:gd name="T3" fmla="*/ 139 h 173"/>
                <a:gd name="T4" fmla="*/ 79 w 102"/>
                <a:gd name="T5" fmla="*/ 156 h 173"/>
                <a:gd name="T6" fmla="*/ 65 w 102"/>
                <a:gd name="T7" fmla="*/ 167 h 173"/>
                <a:gd name="T8" fmla="*/ 45 w 102"/>
                <a:gd name="T9" fmla="*/ 170 h 173"/>
                <a:gd name="T10" fmla="*/ 31 w 102"/>
                <a:gd name="T11" fmla="*/ 167 h 173"/>
                <a:gd name="T12" fmla="*/ 3 w 102"/>
                <a:gd name="T13" fmla="*/ 156 h 173"/>
                <a:gd name="T14" fmla="*/ 0 w 102"/>
                <a:gd name="T15" fmla="*/ 119 h 173"/>
                <a:gd name="T16" fmla="*/ 14 w 102"/>
                <a:gd name="T17" fmla="*/ 145 h 173"/>
                <a:gd name="T18" fmla="*/ 34 w 102"/>
                <a:gd name="T19" fmla="*/ 159 h 173"/>
                <a:gd name="T20" fmla="*/ 43 w 102"/>
                <a:gd name="T21" fmla="*/ 159 h 173"/>
                <a:gd name="T22" fmla="*/ 60 w 102"/>
                <a:gd name="T23" fmla="*/ 156 h 173"/>
                <a:gd name="T24" fmla="*/ 71 w 102"/>
                <a:gd name="T25" fmla="*/ 148 h 173"/>
                <a:gd name="T26" fmla="*/ 75 w 102"/>
                <a:gd name="T27" fmla="*/ 128 h 173"/>
                <a:gd name="T28" fmla="*/ 75 w 102"/>
                <a:gd name="T29" fmla="*/ 119 h 173"/>
                <a:gd name="T30" fmla="*/ 65 w 102"/>
                <a:gd name="T31" fmla="*/ 102 h 173"/>
                <a:gd name="T32" fmla="*/ 34 w 102"/>
                <a:gd name="T33" fmla="*/ 86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1 w 102"/>
                <a:gd name="T45" fmla="*/ 0 h 173"/>
                <a:gd name="T46" fmla="*/ 68 w 102"/>
                <a:gd name="T47" fmla="*/ 3 h 173"/>
                <a:gd name="T48" fmla="*/ 82 w 102"/>
                <a:gd name="T49" fmla="*/ 9 h 173"/>
                <a:gd name="T50" fmla="*/ 85 w 102"/>
                <a:gd name="T51" fmla="*/ 43 h 173"/>
                <a:gd name="T52" fmla="*/ 73 w 102"/>
                <a:gd name="T53" fmla="*/ 23 h 173"/>
                <a:gd name="T54" fmla="*/ 54 w 102"/>
                <a:gd name="T55" fmla="*/ 11 h 173"/>
                <a:gd name="T56" fmla="*/ 45 w 102"/>
                <a:gd name="T57" fmla="*/ 11 h 173"/>
                <a:gd name="T58" fmla="*/ 26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37 w 102"/>
                <a:gd name="T65" fmla="*/ 63 h 173"/>
                <a:gd name="T66" fmla="*/ 54 w 102"/>
                <a:gd name="T67" fmla="*/ 68 h 173"/>
                <a:gd name="T68" fmla="*/ 82 w 102"/>
                <a:gd name="T69" fmla="*/ 86 h 173"/>
                <a:gd name="T70" fmla="*/ 94 w 102"/>
                <a:gd name="T71" fmla="*/ 99 h 173"/>
                <a:gd name="T72" fmla="*/ 96 w 102"/>
                <a:gd name="T73" fmla="*/ 119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23"/>
            <p:cNvSpPr>
              <a:spLocks/>
            </p:cNvSpPr>
            <p:nvPr/>
          </p:nvSpPr>
          <p:spPr bwMode="auto">
            <a:xfrm>
              <a:off x="3790" y="2867"/>
              <a:ext cx="38" cy="167"/>
            </a:xfrm>
            <a:custGeom>
              <a:avLst/>
              <a:gdLst>
                <a:gd name="T0" fmla="*/ 40 w 37"/>
                <a:gd name="T1" fmla="*/ 0 h 167"/>
                <a:gd name="T2" fmla="*/ 40 w 37"/>
                <a:gd name="T3" fmla="*/ 0 h 167"/>
                <a:gd name="T4" fmla="*/ 35 w 37"/>
                <a:gd name="T5" fmla="*/ 3 h 167"/>
                <a:gd name="T6" fmla="*/ 32 w 37"/>
                <a:gd name="T7" fmla="*/ 11 h 167"/>
                <a:gd name="T8" fmla="*/ 32 w 37"/>
                <a:gd name="T9" fmla="*/ 156 h 167"/>
                <a:gd name="T10" fmla="*/ 32 w 37"/>
                <a:gd name="T11" fmla="*/ 156 h 167"/>
                <a:gd name="T12" fmla="*/ 35 w 37"/>
                <a:gd name="T13" fmla="*/ 165 h 167"/>
                <a:gd name="T14" fmla="*/ 40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40 w 37"/>
                <a:gd name="T33" fmla="*/ 0 h 167"/>
                <a:gd name="T34" fmla="*/ 40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24"/>
            <p:cNvSpPr>
              <a:spLocks/>
            </p:cNvSpPr>
            <p:nvPr/>
          </p:nvSpPr>
          <p:spPr bwMode="auto">
            <a:xfrm>
              <a:off x="3839" y="2867"/>
              <a:ext cx="131" cy="167"/>
            </a:xfrm>
            <a:custGeom>
              <a:avLst/>
              <a:gdLst>
                <a:gd name="T0" fmla="*/ 82 w 130"/>
                <a:gd name="T1" fmla="*/ 11 h 167"/>
                <a:gd name="T2" fmla="*/ 82 w 130"/>
                <a:gd name="T3" fmla="*/ 156 h 167"/>
                <a:gd name="T4" fmla="*/ 82 w 130"/>
                <a:gd name="T5" fmla="*/ 156 h 167"/>
                <a:gd name="T6" fmla="*/ 82 w 130"/>
                <a:gd name="T7" fmla="*/ 165 h 167"/>
                <a:gd name="T8" fmla="*/ 88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3 w 130"/>
                <a:gd name="T35" fmla="*/ 0 h 167"/>
                <a:gd name="T36" fmla="*/ 133 w 130"/>
                <a:gd name="T37" fmla="*/ 23 h 167"/>
                <a:gd name="T38" fmla="*/ 133 w 130"/>
                <a:gd name="T39" fmla="*/ 23 h 167"/>
                <a:gd name="T40" fmla="*/ 131 w 130"/>
                <a:gd name="T41" fmla="*/ 17 h 167"/>
                <a:gd name="T42" fmla="*/ 122 w 130"/>
                <a:gd name="T43" fmla="*/ 14 h 167"/>
                <a:gd name="T44" fmla="*/ 122 w 130"/>
                <a:gd name="T45" fmla="*/ 14 h 167"/>
                <a:gd name="T46" fmla="*/ 82 w 130"/>
                <a:gd name="T47" fmla="*/ 11 h 167"/>
                <a:gd name="T48" fmla="*/ 82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25"/>
            <p:cNvSpPr>
              <a:spLocks/>
            </p:cNvSpPr>
            <p:nvPr/>
          </p:nvSpPr>
          <p:spPr bwMode="auto">
            <a:xfrm>
              <a:off x="3976" y="2867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26"/>
            <p:cNvSpPr>
              <a:spLocks noEditPoints="1"/>
            </p:cNvSpPr>
            <p:nvPr/>
          </p:nvSpPr>
          <p:spPr bwMode="auto">
            <a:xfrm>
              <a:off x="4192" y="2863"/>
              <a:ext cx="155" cy="172"/>
            </a:xfrm>
            <a:custGeom>
              <a:avLst/>
              <a:gdLst>
                <a:gd name="T0" fmla="*/ 77 w 156"/>
                <a:gd name="T1" fmla="*/ 170 h 173"/>
                <a:gd name="T2" fmla="*/ 48 w 156"/>
                <a:gd name="T3" fmla="*/ 162 h 173"/>
                <a:gd name="T4" fmla="*/ 23 w 156"/>
                <a:gd name="T5" fmla="*/ 145 h 173"/>
                <a:gd name="T6" fmla="*/ 6 w 156"/>
                <a:gd name="T7" fmla="*/ 116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79 w 156"/>
                <a:gd name="T19" fmla="*/ 0 h 173"/>
                <a:gd name="T20" fmla="*/ 105 w 156"/>
                <a:gd name="T21" fmla="*/ 6 h 173"/>
                <a:gd name="T22" fmla="*/ 130 w 156"/>
                <a:gd name="T23" fmla="*/ 23 h 173"/>
                <a:gd name="T24" fmla="*/ 147 w 156"/>
                <a:gd name="T25" fmla="*/ 51 h 173"/>
                <a:gd name="T26" fmla="*/ 153 w 156"/>
                <a:gd name="T27" fmla="*/ 86 h 173"/>
                <a:gd name="T28" fmla="*/ 153 w 156"/>
                <a:gd name="T29" fmla="*/ 105 h 173"/>
                <a:gd name="T30" fmla="*/ 139 w 156"/>
                <a:gd name="T31" fmla="*/ 136 h 173"/>
                <a:gd name="T32" fmla="*/ 116 w 156"/>
                <a:gd name="T33" fmla="*/ 159 h 173"/>
                <a:gd name="T34" fmla="*/ 88 w 156"/>
                <a:gd name="T35" fmla="*/ 170 h 173"/>
                <a:gd name="T36" fmla="*/ 77 w 156"/>
                <a:gd name="T37" fmla="*/ 170 h 173"/>
                <a:gd name="T38" fmla="*/ 25 w 156"/>
                <a:gd name="T39" fmla="*/ 82 h 173"/>
                <a:gd name="T40" fmla="*/ 31 w 156"/>
                <a:gd name="T41" fmla="*/ 116 h 173"/>
                <a:gd name="T42" fmla="*/ 43 w 156"/>
                <a:gd name="T43" fmla="*/ 139 h 173"/>
                <a:gd name="T44" fmla="*/ 60 w 156"/>
                <a:gd name="T45" fmla="*/ 153 h 173"/>
                <a:gd name="T46" fmla="*/ 78 w 156"/>
                <a:gd name="T47" fmla="*/ 159 h 173"/>
                <a:gd name="T48" fmla="*/ 88 w 156"/>
                <a:gd name="T49" fmla="*/ 156 h 173"/>
                <a:gd name="T50" fmla="*/ 108 w 156"/>
                <a:gd name="T51" fmla="*/ 148 h 173"/>
                <a:gd name="T52" fmla="*/ 119 w 156"/>
                <a:gd name="T53" fmla="*/ 128 h 173"/>
                <a:gd name="T54" fmla="*/ 128 w 156"/>
                <a:gd name="T55" fmla="*/ 102 h 173"/>
                <a:gd name="T56" fmla="*/ 128 w 156"/>
                <a:gd name="T57" fmla="*/ 86 h 173"/>
                <a:gd name="T58" fmla="*/ 125 w 156"/>
                <a:gd name="T59" fmla="*/ 57 h 173"/>
                <a:gd name="T60" fmla="*/ 113 w 156"/>
                <a:gd name="T61" fmla="*/ 31 h 173"/>
                <a:gd name="T62" fmla="*/ 99 w 156"/>
                <a:gd name="T63" fmla="*/ 17 h 173"/>
                <a:gd name="T64" fmla="*/ 78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727"/>
            <p:cNvSpPr>
              <a:spLocks/>
            </p:cNvSpPr>
            <p:nvPr/>
          </p:nvSpPr>
          <p:spPr bwMode="auto">
            <a:xfrm>
              <a:off x="4365" y="2867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76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EC07-3BA5-419A-AD7F-38CE681D94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902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C372-FFFB-42B7-9954-D2DCD55274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239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3853-176B-4B8E-8D68-914632520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753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A1BAA-77AE-4806-A897-117CBF47D2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3111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E93B3-5C42-4FAF-AB75-0D645F4E05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7528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8FEAB-8A7C-48BE-8156-73BCD3390A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0339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10F6C-BD20-4658-81F2-A5F7F6DD68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38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17960-AC08-4DAB-83A7-AA2ED8CF05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430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52EB3-1F9B-44CD-B128-D815F742A4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551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645C5-679D-4E8E-8B30-9028391928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4769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CF7F-457C-4708-A3F8-49529C7793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9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0171-F582-45BF-A010-F0E1F271C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229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8DB48-EE80-4866-93B9-D6E2F80830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79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AE0A2-F67B-4182-AB62-365C21AD20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22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738B9-8CD4-43C0-8157-0AE4D3D940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27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ED9F-F417-4F39-9B1F-0058FABEBE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60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6B2C2-864E-4ABE-84A7-377F66EF28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47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4264-9889-4369-BA9B-D707D860BE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77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6E13DD-537C-4C7B-B998-EA2B0FB414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9pPr>
    </p:titleStyle>
    <p:bodyStyle>
      <a:lvl1pPr marL="271463" indent="-271463" algn="l" rtl="0" eaLnBrk="0" fontAlgn="base" hangingPunct="0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25730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</a:defRPr>
      </a:lvl3pPr>
      <a:lvl4pPr marL="17049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5265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098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670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242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814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007C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C44159-D986-4648-B65D-2D72748857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4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9pPr>
    </p:titleStyle>
    <p:bodyStyle>
      <a:lvl1pPr marL="271463" indent="-271463" algn="l" rtl="0" eaLnBrk="0" fontAlgn="base" hangingPunct="0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25730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</a:defRPr>
      </a:lvl3pPr>
      <a:lvl4pPr marL="17049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5265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098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670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242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814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hyperlink" Target="http://sparql.data.southampton.ac.uk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/tim" TargetMode="External"/><Relationship Id="rId4" Type="http://schemas.openxmlformats.org/officeDocument/2006/relationships/hyperlink" Target="http://imdb.com/SandraBullock" TargetMode="External"/><Relationship Id="rId5" Type="http://schemas.openxmlformats.org/officeDocument/2006/relationships/hyperlink" Target="http://imdb.com/Speed" TargetMode="External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Georgia" panose="02040502050405020303" pitchFamily="18" charset="0"/>
              </a:rPr>
              <a:t>Semantic Web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Georgia" panose="02040502050405020303" pitchFamily="18" charset="0"/>
              </a:rPr>
              <a:t>Jo Munson and Jeff Vass</a:t>
            </a:r>
            <a:endParaRPr lang="en-GB" altLang="en-US" sz="2800" smtClean="0">
              <a:latin typeface="Georgia" panose="02040502050405020303" pitchFamily="18" charset="0"/>
            </a:endParaRPr>
          </a:p>
          <a:p>
            <a:pPr eaLnBrk="1" hangingPunct="1"/>
            <a:r>
              <a:rPr lang="en-GB" altLang="en-US" sz="2800" smtClean="0">
                <a:latin typeface="Georgia" panose="02040502050405020303" pitchFamily="18" charset="0"/>
              </a:rPr>
              <a:t>jem1g13@soton.ac.uk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Interoperability of vocabularies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2628900" y="3033713"/>
            <a:ext cx="935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C00000"/>
                </a:solidFill>
                <a:latin typeface="Georgia" panose="02040502050405020303" pitchFamily="18" charset="0"/>
              </a:rPr>
              <a:t>dc:title</a:t>
            </a:r>
          </a:p>
        </p:txBody>
      </p:sp>
      <p:sp>
        <p:nvSpPr>
          <p:cNvPr id="15365" name="Freeform 17"/>
          <p:cNvSpPr>
            <a:spLocks/>
          </p:cNvSpPr>
          <p:nvPr/>
        </p:nvSpPr>
        <p:spPr bwMode="auto">
          <a:xfrm>
            <a:off x="2951163" y="2960688"/>
            <a:ext cx="1474787" cy="1350962"/>
          </a:xfrm>
          <a:custGeom>
            <a:avLst/>
            <a:gdLst>
              <a:gd name="T0" fmla="*/ 0 w 1475509"/>
              <a:gd name="T1" fmla="*/ 1351826 h 1350818"/>
              <a:gd name="T2" fmla="*/ 538479 w 1475509"/>
              <a:gd name="T3" fmla="*/ 426342 h 1350818"/>
              <a:gd name="T4" fmla="*/ 1470462 w 1475509"/>
              <a:gd name="T5" fmla="*/ 0 h 1350818"/>
              <a:gd name="T6" fmla="*/ 0 60000 65536"/>
              <a:gd name="T7" fmla="*/ 0 60000 65536"/>
              <a:gd name="T8" fmla="*/ 0 60000 65536"/>
              <a:gd name="T9" fmla="*/ 0 w 1475509"/>
              <a:gd name="T10" fmla="*/ 0 h 1350818"/>
              <a:gd name="T11" fmla="*/ 1475509 w 1475509"/>
              <a:gd name="T12" fmla="*/ 1350818 h 13508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5509" h="1350818">
                <a:moveTo>
                  <a:pt x="0" y="1350818"/>
                </a:moveTo>
                <a:cubicBezTo>
                  <a:pt x="147204" y="1000990"/>
                  <a:pt x="294409" y="651163"/>
                  <a:pt x="540327" y="426027"/>
                </a:cubicBezTo>
                <a:cubicBezTo>
                  <a:pt x="786245" y="200891"/>
                  <a:pt x="1319645" y="71004"/>
                  <a:pt x="1475509" y="0"/>
                </a:cubicBezTo>
              </a:path>
            </a:pathLst>
          </a:cu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15366" name="TextBox 18"/>
          <p:cNvSpPr txBox="1">
            <a:spLocks noChangeArrowheads="1"/>
          </p:cNvSpPr>
          <p:nvPr/>
        </p:nvSpPr>
        <p:spPr bwMode="auto">
          <a:xfrm>
            <a:off x="4572000" y="2673350"/>
            <a:ext cx="1476375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Gravity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4824413" y="37290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5368" name="Straight Arrow Connector 24"/>
          <p:cNvCxnSpPr>
            <a:cxnSpLocks noChangeShapeType="1"/>
            <a:stCxn id="15367" idx="6"/>
          </p:cNvCxnSpPr>
          <p:nvPr/>
        </p:nvCxnSpPr>
        <p:spPr bwMode="auto">
          <a:xfrm>
            <a:off x="5580063" y="4106863"/>
            <a:ext cx="914400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TextBox 29"/>
          <p:cNvSpPr txBox="1">
            <a:spLocks noChangeArrowheads="1"/>
          </p:cNvSpPr>
          <p:nvPr/>
        </p:nvSpPr>
        <p:spPr bwMode="auto">
          <a:xfrm>
            <a:off x="5580063" y="3729038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00B050"/>
                </a:solidFill>
                <a:latin typeface="Georgia" panose="02040502050405020303" pitchFamily="18" charset="0"/>
              </a:rPr>
              <a:t>foaf:name</a:t>
            </a:r>
          </a:p>
        </p:txBody>
      </p:sp>
      <p:sp>
        <p:nvSpPr>
          <p:cNvPr id="15370" name="TextBox 30"/>
          <p:cNvSpPr txBox="1">
            <a:spLocks noChangeArrowheads="1"/>
          </p:cNvSpPr>
          <p:nvPr/>
        </p:nvSpPr>
        <p:spPr bwMode="auto">
          <a:xfrm>
            <a:off x="6526213" y="3967163"/>
            <a:ext cx="1476375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George Clooney</a:t>
            </a:r>
          </a:p>
        </p:txBody>
      </p:sp>
      <p:sp>
        <p:nvSpPr>
          <p:cNvPr id="15371" name="TextBox 31"/>
          <p:cNvSpPr txBox="1">
            <a:spLocks noChangeArrowheads="1"/>
          </p:cNvSpPr>
          <p:nvPr/>
        </p:nvSpPr>
        <p:spPr bwMode="auto">
          <a:xfrm>
            <a:off x="6516688" y="5332413"/>
            <a:ext cx="1476375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Matt Kowalski</a:t>
            </a:r>
          </a:p>
        </p:txBody>
      </p:sp>
      <p:sp>
        <p:nvSpPr>
          <p:cNvPr id="15372" name="Freeform 27"/>
          <p:cNvSpPr>
            <a:spLocks/>
          </p:cNvSpPr>
          <p:nvPr/>
        </p:nvSpPr>
        <p:spPr bwMode="auto">
          <a:xfrm>
            <a:off x="3252788" y="4017963"/>
            <a:ext cx="1412875" cy="450850"/>
          </a:xfrm>
          <a:custGeom>
            <a:avLst/>
            <a:gdLst>
              <a:gd name="T0" fmla="*/ 0 w 1413163"/>
              <a:gd name="T1" fmla="*/ 458956 h 449513"/>
              <a:gd name="T2" fmla="*/ 632942 w 1413163"/>
              <a:gd name="T3" fmla="*/ 55807 h 449513"/>
              <a:gd name="T4" fmla="*/ 1411147 w 1413163"/>
              <a:gd name="T5" fmla="*/ 13370 h 449513"/>
              <a:gd name="T6" fmla="*/ 0 60000 65536"/>
              <a:gd name="T7" fmla="*/ 0 60000 65536"/>
              <a:gd name="T8" fmla="*/ 0 60000 65536"/>
              <a:gd name="T9" fmla="*/ 0 w 1413163"/>
              <a:gd name="T10" fmla="*/ 0 h 449513"/>
              <a:gd name="T11" fmla="*/ 1413163 w 1413163"/>
              <a:gd name="T12" fmla="*/ 449513 h 4495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3163" h="449513">
                <a:moveTo>
                  <a:pt x="0" y="449513"/>
                </a:moveTo>
                <a:cubicBezTo>
                  <a:pt x="199159" y="288453"/>
                  <a:pt x="398318" y="127394"/>
                  <a:pt x="633845" y="54658"/>
                </a:cubicBezTo>
                <a:cubicBezTo>
                  <a:pt x="869372" y="-18078"/>
                  <a:pt x="1141267" y="-2492"/>
                  <a:pt x="1413163" y="13095"/>
                </a:cubicBezTo>
              </a:path>
            </a:pathLst>
          </a:custGeom>
          <a:noFill/>
          <a:ln w="38100" algn="ctr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15373" name="Freeform 28"/>
          <p:cNvSpPr>
            <a:spLocks/>
          </p:cNvSpPr>
          <p:nvPr/>
        </p:nvSpPr>
        <p:spPr bwMode="auto">
          <a:xfrm>
            <a:off x="3097213" y="4738688"/>
            <a:ext cx="1651000" cy="781050"/>
          </a:xfrm>
          <a:custGeom>
            <a:avLst/>
            <a:gdLst>
              <a:gd name="T0" fmla="*/ 0 w 1652154"/>
              <a:gd name="T1" fmla="*/ 0 h 780877"/>
              <a:gd name="T2" fmla="*/ 610073 w 1652154"/>
              <a:gd name="T3" fmla="*/ 676459 h 780877"/>
              <a:gd name="T4" fmla="*/ 1644093 w 1652154"/>
              <a:gd name="T5" fmla="*/ 770120 h 780877"/>
              <a:gd name="T6" fmla="*/ 0 60000 65536"/>
              <a:gd name="T7" fmla="*/ 0 60000 65536"/>
              <a:gd name="T8" fmla="*/ 0 60000 65536"/>
              <a:gd name="T9" fmla="*/ 0 w 1652154"/>
              <a:gd name="T10" fmla="*/ 0 h 780877"/>
              <a:gd name="T11" fmla="*/ 1652154 w 1652154"/>
              <a:gd name="T12" fmla="*/ 780877 h 7808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2154" h="780877">
                <a:moveTo>
                  <a:pt x="0" y="0"/>
                </a:moveTo>
                <a:cubicBezTo>
                  <a:pt x="168852" y="273627"/>
                  <a:pt x="337705" y="547255"/>
                  <a:pt x="613064" y="675409"/>
                </a:cubicBezTo>
                <a:cubicBezTo>
                  <a:pt x="888423" y="803563"/>
                  <a:pt x="1270288" y="786245"/>
                  <a:pt x="1652154" y="768927"/>
                </a:cubicBezTo>
              </a:path>
            </a:pathLst>
          </a:custGeom>
          <a:noFill/>
          <a:ln w="38100" algn="ctr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15374" name="Freeform 2047"/>
          <p:cNvSpPr>
            <a:spLocks/>
          </p:cNvSpPr>
          <p:nvPr/>
        </p:nvSpPr>
        <p:spPr bwMode="auto">
          <a:xfrm>
            <a:off x="5064125" y="4532313"/>
            <a:ext cx="138113" cy="800100"/>
          </a:xfrm>
          <a:custGeom>
            <a:avLst/>
            <a:gdLst>
              <a:gd name="T0" fmla="*/ 136812 w 138331"/>
              <a:gd name="T1" fmla="*/ 800100 h 800100"/>
              <a:gd name="T2" fmla="*/ 3215 w 138331"/>
              <a:gd name="T3" fmla="*/ 311727 h 800100"/>
              <a:gd name="T4" fmla="*/ 54598 w 138331"/>
              <a:gd name="T5" fmla="*/ 0 h 800100"/>
              <a:gd name="T6" fmla="*/ 0 60000 65536"/>
              <a:gd name="T7" fmla="*/ 0 60000 65536"/>
              <a:gd name="T8" fmla="*/ 0 60000 65536"/>
              <a:gd name="T9" fmla="*/ 0 w 138331"/>
              <a:gd name="T10" fmla="*/ 0 h 800100"/>
              <a:gd name="T11" fmla="*/ 138331 w 138331"/>
              <a:gd name="T12" fmla="*/ 800100 h 800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331" h="800100">
                <a:moveTo>
                  <a:pt x="138331" y="800100"/>
                </a:moveTo>
                <a:cubicBezTo>
                  <a:pt x="77717" y="622588"/>
                  <a:pt x="17104" y="445077"/>
                  <a:pt x="3250" y="311727"/>
                </a:cubicBezTo>
                <a:cubicBezTo>
                  <a:pt x="-10604" y="178377"/>
                  <a:pt x="22300" y="89188"/>
                  <a:pt x="55204" y="0"/>
                </a:cubicBezTo>
              </a:path>
            </a:pathLst>
          </a:custGeom>
          <a:noFill/>
          <a:ln w="38100" algn="ctr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15375" name="Freeform 2048"/>
          <p:cNvSpPr>
            <a:spLocks/>
          </p:cNvSpPr>
          <p:nvPr/>
        </p:nvSpPr>
        <p:spPr bwMode="auto">
          <a:xfrm>
            <a:off x="1792288" y="4019550"/>
            <a:ext cx="800100" cy="468313"/>
          </a:xfrm>
          <a:custGeom>
            <a:avLst/>
            <a:gdLst>
              <a:gd name="T0" fmla="*/ 800100 w 800100"/>
              <a:gd name="T1" fmla="*/ 472668 h 467591"/>
              <a:gd name="T2" fmla="*/ 311728 w 800100"/>
              <a:gd name="T3" fmla="*/ 378134 h 467591"/>
              <a:gd name="T4" fmla="*/ 0 w 800100"/>
              <a:gd name="T5" fmla="*/ 0 h 467591"/>
              <a:gd name="T6" fmla="*/ 0 60000 65536"/>
              <a:gd name="T7" fmla="*/ 0 60000 65536"/>
              <a:gd name="T8" fmla="*/ 0 60000 65536"/>
              <a:gd name="T9" fmla="*/ 0 w 800100"/>
              <a:gd name="T10" fmla="*/ 0 h 467591"/>
              <a:gd name="T11" fmla="*/ 800100 w 800100"/>
              <a:gd name="T12" fmla="*/ 467591 h 467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0100" h="467591">
                <a:moveTo>
                  <a:pt x="800100" y="467591"/>
                </a:moveTo>
                <a:cubicBezTo>
                  <a:pt x="622589" y="459798"/>
                  <a:pt x="445078" y="452005"/>
                  <a:pt x="311728" y="374073"/>
                </a:cubicBezTo>
                <a:cubicBezTo>
                  <a:pt x="178378" y="296141"/>
                  <a:pt x="89189" y="148070"/>
                  <a:pt x="0" y="0"/>
                </a:cubicBezTo>
              </a:path>
            </a:pathLst>
          </a:custGeom>
          <a:noFill/>
          <a:ln w="3810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15376" name="Oval 32"/>
          <p:cNvSpPr>
            <a:spLocks noChangeArrowheads="1"/>
          </p:cNvSpPr>
          <p:nvPr/>
        </p:nvSpPr>
        <p:spPr bwMode="auto">
          <a:xfrm>
            <a:off x="4824413" y="5092700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7" name="Oval 1"/>
          <p:cNvSpPr>
            <a:spLocks noChangeArrowheads="1"/>
          </p:cNvSpPr>
          <p:nvPr/>
        </p:nvSpPr>
        <p:spPr bwMode="auto">
          <a:xfrm>
            <a:off x="2538413" y="4076700"/>
            <a:ext cx="755650" cy="75723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5378" name="Straight Arrow Connector 38"/>
          <p:cNvCxnSpPr>
            <a:cxnSpLocks noChangeShapeType="1"/>
          </p:cNvCxnSpPr>
          <p:nvPr/>
        </p:nvCxnSpPr>
        <p:spPr bwMode="auto">
          <a:xfrm>
            <a:off x="5580063" y="5470525"/>
            <a:ext cx="914400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TextBox 39"/>
          <p:cNvSpPr txBox="1">
            <a:spLocks noChangeArrowheads="1"/>
          </p:cNvSpPr>
          <p:nvPr/>
        </p:nvSpPr>
        <p:spPr bwMode="auto">
          <a:xfrm>
            <a:off x="5580063" y="5092700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00B050"/>
                </a:solidFill>
                <a:latin typeface="Georgia" panose="02040502050405020303" pitchFamily="18" charset="0"/>
              </a:rPr>
              <a:t>foaf:name</a:t>
            </a:r>
          </a:p>
        </p:txBody>
      </p:sp>
      <p:sp>
        <p:nvSpPr>
          <p:cNvPr id="15380" name="TextBox 40"/>
          <p:cNvSpPr txBox="1">
            <a:spLocks noChangeArrowheads="1"/>
          </p:cNvSpPr>
          <p:nvPr/>
        </p:nvSpPr>
        <p:spPr bwMode="auto">
          <a:xfrm>
            <a:off x="1403350" y="4500563"/>
            <a:ext cx="1044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0070C0"/>
                </a:solidFill>
                <a:latin typeface="Georgia" panose="02040502050405020303" pitchFamily="18" charset="0"/>
              </a:rPr>
              <a:t>xsd:duration</a:t>
            </a:r>
          </a:p>
        </p:txBody>
      </p:sp>
      <p:sp>
        <p:nvSpPr>
          <p:cNvPr id="15381" name="TextBox 41"/>
          <p:cNvSpPr txBox="1">
            <a:spLocks noChangeArrowheads="1"/>
          </p:cNvSpPr>
          <p:nvPr/>
        </p:nvSpPr>
        <p:spPr bwMode="auto">
          <a:xfrm>
            <a:off x="3294063" y="36814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7030A0"/>
                </a:solidFill>
                <a:latin typeface="Georgia" panose="02040502050405020303" pitchFamily="18" charset="0"/>
              </a:rPr>
              <a:t>myschema:hasActor</a:t>
            </a:r>
          </a:p>
        </p:txBody>
      </p:sp>
      <p:sp>
        <p:nvSpPr>
          <p:cNvPr id="15382" name="TextBox 42"/>
          <p:cNvSpPr txBox="1">
            <a:spLocks noChangeArrowheads="1"/>
          </p:cNvSpPr>
          <p:nvPr/>
        </p:nvSpPr>
        <p:spPr bwMode="auto">
          <a:xfrm>
            <a:off x="2762250" y="5610225"/>
            <a:ext cx="190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7030A0"/>
                </a:solidFill>
                <a:latin typeface="Georgia" panose="02040502050405020303" pitchFamily="18" charset="0"/>
              </a:rPr>
              <a:t>myschema:hasCharacter</a:t>
            </a:r>
          </a:p>
        </p:txBody>
      </p:sp>
      <p:sp>
        <p:nvSpPr>
          <p:cNvPr id="15383" name="TextBox 43"/>
          <p:cNvSpPr txBox="1">
            <a:spLocks noChangeArrowheads="1"/>
          </p:cNvSpPr>
          <p:nvPr/>
        </p:nvSpPr>
        <p:spPr bwMode="auto">
          <a:xfrm>
            <a:off x="5132388" y="4667250"/>
            <a:ext cx="1905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7030A0"/>
                </a:solidFill>
                <a:latin typeface="Georgia" panose="02040502050405020303" pitchFamily="18" charset="0"/>
              </a:rPr>
              <a:t>myschema:IsPlayedBy</a:t>
            </a:r>
          </a:p>
        </p:txBody>
      </p:sp>
      <p:sp>
        <p:nvSpPr>
          <p:cNvPr id="15384" name="TextBox 44"/>
          <p:cNvSpPr txBox="1">
            <a:spLocks noChangeArrowheads="1"/>
          </p:cNvSpPr>
          <p:nvPr/>
        </p:nvSpPr>
        <p:spPr bwMode="auto">
          <a:xfrm>
            <a:off x="1093788" y="3636963"/>
            <a:ext cx="1474787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91 minutes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6388" name="Oval 23"/>
          <p:cNvSpPr>
            <a:spLocks noChangeArrowheads="1"/>
          </p:cNvSpPr>
          <p:nvPr/>
        </p:nvSpPr>
        <p:spPr bwMode="auto">
          <a:xfrm>
            <a:off x="2663825" y="3209925"/>
            <a:ext cx="755650" cy="75723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6389" name="Straight Arrow Connector 24"/>
          <p:cNvCxnSpPr>
            <a:cxnSpLocks noChangeShapeType="1"/>
            <a:stCxn id="16388" idx="6"/>
          </p:cNvCxnSpPr>
          <p:nvPr/>
        </p:nvCxnSpPr>
        <p:spPr bwMode="auto">
          <a:xfrm>
            <a:off x="3419475" y="3587750"/>
            <a:ext cx="914400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TextBox 29"/>
          <p:cNvSpPr txBox="1">
            <a:spLocks noChangeArrowheads="1"/>
          </p:cNvSpPr>
          <p:nvPr/>
        </p:nvSpPr>
        <p:spPr bwMode="auto">
          <a:xfrm>
            <a:off x="3419475" y="3209925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00B050"/>
                </a:solidFill>
                <a:latin typeface="Georgia" panose="02040502050405020303" pitchFamily="18" charset="0"/>
              </a:rPr>
              <a:t>foaf:name</a:t>
            </a:r>
          </a:p>
        </p:txBody>
      </p:sp>
      <p:sp>
        <p:nvSpPr>
          <p:cNvPr id="16391" name="TextBox 30"/>
          <p:cNvSpPr txBox="1">
            <a:spLocks noChangeArrowheads="1"/>
          </p:cNvSpPr>
          <p:nvPr/>
        </p:nvSpPr>
        <p:spPr bwMode="auto">
          <a:xfrm>
            <a:off x="4367213" y="3448050"/>
            <a:ext cx="1474787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George Clooney</a:t>
            </a:r>
          </a:p>
        </p:txBody>
      </p:sp>
      <p:sp>
        <p:nvSpPr>
          <p:cNvPr id="16392" name="TextBox 31"/>
          <p:cNvSpPr txBox="1">
            <a:spLocks noChangeArrowheads="1"/>
          </p:cNvSpPr>
          <p:nvPr/>
        </p:nvSpPr>
        <p:spPr bwMode="auto">
          <a:xfrm>
            <a:off x="4356100" y="5534025"/>
            <a:ext cx="1476375" cy="277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Matt Kowalski</a:t>
            </a:r>
          </a:p>
        </p:txBody>
      </p:sp>
      <p:sp>
        <p:nvSpPr>
          <p:cNvPr id="16393" name="Freeform 2047"/>
          <p:cNvSpPr>
            <a:spLocks/>
          </p:cNvSpPr>
          <p:nvPr/>
        </p:nvSpPr>
        <p:spPr bwMode="auto">
          <a:xfrm>
            <a:off x="2903538" y="4013200"/>
            <a:ext cx="69850" cy="1420813"/>
          </a:xfrm>
          <a:custGeom>
            <a:avLst/>
            <a:gdLst>
              <a:gd name="T0" fmla="*/ 579 w 138331"/>
              <a:gd name="T1" fmla="*/ 79062490 h 800100"/>
              <a:gd name="T2" fmla="*/ 14 w 138331"/>
              <a:gd name="T3" fmla="*/ 30803547 h 800100"/>
              <a:gd name="T4" fmla="*/ 231 w 138331"/>
              <a:gd name="T5" fmla="*/ 0 h 800100"/>
              <a:gd name="T6" fmla="*/ 0 60000 65536"/>
              <a:gd name="T7" fmla="*/ 0 60000 65536"/>
              <a:gd name="T8" fmla="*/ 0 60000 65536"/>
              <a:gd name="T9" fmla="*/ 0 w 138331"/>
              <a:gd name="T10" fmla="*/ 0 h 800100"/>
              <a:gd name="T11" fmla="*/ 138331 w 138331"/>
              <a:gd name="T12" fmla="*/ 800100 h 800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331" h="800100">
                <a:moveTo>
                  <a:pt x="138331" y="800100"/>
                </a:moveTo>
                <a:cubicBezTo>
                  <a:pt x="77717" y="622588"/>
                  <a:pt x="17104" y="445077"/>
                  <a:pt x="3250" y="311727"/>
                </a:cubicBezTo>
                <a:cubicBezTo>
                  <a:pt x="-10604" y="178377"/>
                  <a:pt x="22300" y="89188"/>
                  <a:pt x="55204" y="0"/>
                </a:cubicBezTo>
              </a:path>
            </a:pathLst>
          </a:custGeom>
          <a:noFill/>
          <a:ln w="38100" algn="ctr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16394" name="Oval 32"/>
          <p:cNvSpPr>
            <a:spLocks noChangeArrowheads="1"/>
          </p:cNvSpPr>
          <p:nvPr/>
        </p:nvSpPr>
        <p:spPr bwMode="auto">
          <a:xfrm>
            <a:off x="2671763" y="5294313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6395" name="Straight Arrow Connector 38"/>
          <p:cNvCxnSpPr>
            <a:cxnSpLocks noChangeShapeType="1"/>
          </p:cNvCxnSpPr>
          <p:nvPr/>
        </p:nvCxnSpPr>
        <p:spPr bwMode="auto">
          <a:xfrm>
            <a:off x="3419475" y="5673725"/>
            <a:ext cx="914400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39"/>
          <p:cNvSpPr txBox="1">
            <a:spLocks noChangeArrowheads="1"/>
          </p:cNvSpPr>
          <p:nvPr/>
        </p:nvSpPr>
        <p:spPr bwMode="auto">
          <a:xfrm>
            <a:off x="3419475" y="5294313"/>
            <a:ext cx="936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00B050"/>
                </a:solidFill>
                <a:latin typeface="Georgia" panose="02040502050405020303" pitchFamily="18" charset="0"/>
              </a:rPr>
              <a:t>foaf:name</a:t>
            </a:r>
          </a:p>
        </p:txBody>
      </p:sp>
      <p:sp>
        <p:nvSpPr>
          <p:cNvPr id="16397" name="TextBox 43"/>
          <p:cNvSpPr txBox="1">
            <a:spLocks noChangeArrowheads="1"/>
          </p:cNvSpPr>
          <p:nvPr/>
        </p:nvSpPr>
        <p:spPr bwMode="auto">
          <a:xfrm>
            <a:off x="982663" y="4425950"/>
            <a:ext cx="1905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7030A0"/>
                </a:solidFill>
                <a:latin typeface="Georgia" panose="02040502050405020303" pitchFamily="18" charset="0"/>
              </a:rPr>
              <a:t>myschema:IsPlayedBy</a:t>
            </a:r>
          </a:p>
        </p:txBody>
      </p:sp>
      <p:sp>
        <p:nvSpPr>
          <p:cNvPr id="16398" name="Freeform 25"/>
          <p:cNvSpPr>
            <a:spLocks/>
          </p:cNvSpPr>
          <p:nvPr/>
        </p:nvSpPr>
        <p:spPr bwMode="auto">
          <a:xfrm flipH="1">
            <a:off x="3230563" y="3871913"/>
            <a:ext cx="69850" cy="1419225"/>
          </a:xfrm>
          <a:custGeom>
            <a:avLst/>
            <a:gdLst>
              <a:gd name="T0" fmla="*/ 579 w 138331"/>
              <a:gd name="T1" fmla="*/ 78446045 h 800100"/>
              <a:gd name="T2" fmla="*/ 14 w 138331"/>
              <a:gd name="T3" fmla="*/ 30563361 h 800100"/>
              <a:gd name="T4" fmla="*/ 231 w 138331"/>
              <a:gd name="T5" fmla="*/ 0 h 800100"/>
              <a:gd name="T6" fmla="*/ 0 60000 65536"/>
              <a:gd name="T7" fmla="*/ 0 60000 65536"/>
              <a:gd name="T8" fmla="*/ 0 60000 65536"/>
              <a:gd name="T9" fmla="*/ 0 w 138331"/>
              <a:gd name="T10" fmla="*/ 0 h 800100"/>
              <a:gd name="T11" fmla="*/ 138331 w 138331"/>
              <a:gd name="T12" fmla="*/ 800100 h 800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331" h="800100">
                <a:moveTo>
                  <a:pt x="138331" y="800100"/>
                </a:moveTo>
                <a:cubicBezTo>
                  <a:pt x="77717" y="622588"/>
                  <a:pt x="17104" y="445077"/>
                  <a:pt x="3250" y="311727"/>
                </a:cubicBezTo>
                <a:cubicBezTo>
                  <a:pt x="-10604" y="178377"/>
                  <a:pt x="22300" y="89188"/>
                  <a:pt x="55204" y="0"/>
                </a:cubicBezTo>
              </a:path>
            </a:pathLst>
          </a:custGeom>
          <a:noFill/>
          <a:ln w="38100" algn="ctr">
            <a:solidFill>
              <a:srgbClr val="7030A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3241675" y="4419600"/>
            <a:ext cx="19034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solidFill>
                  <a:srgbClr val="7030A0"/>
                </a:solidFill>
                <a:latin typeface="Georgia" panose="02040502050405020303" pitchFamily="18" charset="0"/>
              </a:rPr>
              <a:t>myschema:Plays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Build your own triples…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952625"/>
            <a:ext cx="8426450" cy="45370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Things to link to/from: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2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Linking devices (relations/properties):</a:t>
            </a:r>
          </a:p>
        </p:txBody>
      </p:sp>
      <p:sp>
        <p:nvSpPr>
          <p:cNvPr id="17412" name="Oval 1"/>
          <p:cNvSpPr>
            <a:spLocks noChangeArrowheads="1"/>
          </p:cNvSpPr>
          <p:nvPr/>
        </p:nvSpPr>
        <p:spPr bwMode="auto">
          <a:xfrm>
            <a:off x="684213" y="2600325"/>
            <a:ext cx="900112" cy="90011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1908175" y="2913063"/>
            <a:ext cx="5543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Subject / Object  (an individual or instance; e.g. Gravity, GeorgeClooney)</a:t>
            </a:r>
          </a:p>
        </p:txBody>
      </p:sp>
      <p:cxnSp>
        <p:nvCxnSpPr>
          <p:cNvPr id="17414" name="Straight Arrow Connector 7"/>
          <p:cNvCxnSpPr>
            <a:cxnSpLocks noChangeShapeType="1"/>
          </p:cNvCxnSpPr>
          <p:nvPr/>
        </p:nvCxnSpPr>
        <p:spPr bwMode="auto">
          <a:xfrm>
            <a:off x="684213" y="5487988"/>
            <a:ext cx="896937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1908175" y="5349875"/>
            <a:ext cx="4427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Predicate (defined relation or “object/data property”)</a:t>
            </a:r>
          </a:p>
        </p:txBody>
      </p:sp>
      <p:sp>
        <p:nvSpPr>
          <p:cNvPr id="17416" name="TextBox 11"/>
          <p:cNvSpPr txBox="1">
            <a:spLocks noChangeArrowheads="1"/>
          </p:cNvSpPr>
          <p:nvPr/>
        </p:nvSpPr>
        <p:spPr bwMode="auto">
          <a:xfrm>
            <a:off x="1908175" y="5961063"/>
            <a:ext cx="4643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Predicate (inferred relation or “object/data property”)</a:t>
            </a:r>
          </a:p>
        </p:txBody>
      </p:sp>
      <p:cxnSp>
        <p:nvCxnSpPr>
          <p:cNvPr id="17417" name="Straight Arrow Connector 12"/>
          <p:cNvCxnSpPr>
            <a:cxnSpLocks noChangeShapeType="1"/>
          </p:cNvCxnSpPr>
          <p:nvPr/>
        </p:nvCxnSpPr>
        <p:spPr bwMode="auto">
          <a:xfrm>
            <a:off x="684213" y="6069013"/>
            <a:ext cx="900112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TextBox 14"/>
          <p:cNvSpPr txBox="1">
            <a:spLocks noChangeArrowheads="1"/>
          </p:cNvSpPr>
          <p:nvPr/>
        </p:nvSpPr>
        <p:spPr bwMode="auto">
          <a:xfrm>
            <a:off x="684213" y="3692525"/>
            <a:ext cx="900112" cy="276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Literal</a:t>
            </a:r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1908175" y="3692525"/>
            <a:ext cx="5219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Literal (e.g. string, date, time; used instead of individual)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Querying ontologies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Query language – may have heard of SQL, Semantic Web has its own query language: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b="1" dirty="0" smtClean="0">
                <a:latin typeface="Georgia" panose="02040502050405020303" pitchFamily="18" charset="0"/>
              </a:rPr>
              <a:t>SPARQL</a:t>
            </a:r>
            <a:r>
              <a:rPr lang="en-US" altLang="en-US" sz="2400" dirty="0" smtClean="0">
                <a:latin typeface="Georgia" panose="02040502050405020303" pitchFamily="18" charset="0"/>
              </a:rPr>
              <a:t> - Confusingly, this stands for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S</a:t>
            </a:r>
            <a:r>
              <a:rPr lang="en-US" altLang="en-US" sz="2400" dirty="0" smtClean="0">
                <a:latin typeface="Georgia" panose="02040502050405020303" pitchFamily="18" charset="0"/>
              </a:rPr>
              <a:t>PARQL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P</a:t>
            </a:r>
            <a:r>
              <a:rPr lang="en-US" altLang="en-US" sz="2400" dirty="0" smtClean="0">
                <a:latin typeface="Georgia" panose="02040502050405020303" pitchFamily="18" charset="0"/>
              </a:rPr>
              <a:t>rotocol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A</a:t>
            </a:r>
            <a:r>
              <a:rPr lang="en-US" altLang="en-US" sz="2400" dirty="0" smtClean="0">
                <a:latin typeface="Georgia" panose="02040502050405020303" pitchFamily="18" charset="0"/>
              </a:rPr>
              <a:t>nd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R</a:t>
            </a:r>
            <a:r>
              <a:rPr lang="en-US" altLang="en-US" sz="2400" dirty="0" smtClean="0">
                <a:latin typeface="Georgia" panose="02040502050405020303" pitchFamily="18" charset="0"/>
              </a:rPr>
              <a:t>DF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Q</a:t>
            </a:r>
            <a:r>
              <a:rPr lang="en-US" altLang="en-US" sz="2400" dirty="0" smtClean="0">
                <a:latin typeface="Georgia" panose="02040502050405020303" pitchFamily="18" charset="0"/>
              </a:rPr>
              <a:t>uery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L</a:t>
            </a:r>
            <a:r>
              <a:rPr lang="en-US" altLang="en-US" sz="2400" dirty="0" smtClean="0">
                <a:latin typeface="Georgia" panose="02040502050405020303" pitchFamily="18" charset="0"/>
              </a:rPr>
              <a:t>anguage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E4294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6 Querying ontologies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Querying ontologies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>
                <a:latin typeface="Georgia" panose="02040502050405020303" pitchFamily="18" charset="0"/>
              </a:rPr>
              <a:t>Queries are built in triples, like RDF, e.g.: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?subject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Rees” .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200" dirty="0" smtClean="0">
                <a:latin typeface="Georgia" panose="02040502050405020303" pitchFamily="18" charset="0"/>
              </a:rPr>
              <a:t>Would return the </a:t>
            </a:r>
            <a:r>
              <a:rPr lang="en-US" altLang="en-US" sz="2200" dirty="0" err="1" smtClean="0">
                <a:latin typeface="Georgia" panose="02040502050405020303" pitchFamily="18" charset="0"/>
              </a:rPr>
              <a:t>url</a:t>
            </a:r>
            <a:r>
              <a:rPr lang="en-US" altLang="en-US" sz="2200" dirty="0" smtClean="0">
                <a:latin typeface="Georgia" panose="02040502050405020303" pitchFamily="18" charset="0"/>
              </a:rPr>
              <a:t> of </a:t>
            </a:r>
            <a:r>
              <a:rPr lang="en-US" altLang="en-US" sz="2200" dirty="0" err="1" smtClean="0">
                <a:latin typeface="Georgia" panose="02040502050405020303" pitchFamily="18" charset="0"/>
              </a:rPr>
              <a:t>Dr</a:t>
            </a:r>
            <a:r>
              <a:rPr lang="en-US" altLang="en-US" sz="2200" dirty="0" smtClean="0">
                <a:latin typeface="Georgia" panose="02040502050405020303" pitchFamily="18" charset="0"/>
              </a:rPr>
              <a:t> </a:t>
            </a:r>
            <a:r>
              <a:rPr lang="en-US" altLang="en-US" sz="2200" dirty="0" err="1" smtClean="0">
                <a:latin typeface="Georgia" panose="02040502050405020303" pitchFamily="18" charset="0"/>
              </a:rPr>
              <a:t>Gethin</a:t>
            </a:r>
            <a:r>
              <a:rPr lang="en-US" altLang="en-US" sz="2200" dirty="0" smtClean="0">
                <a:latin typeface="Georgia" panose="02040502050405020303" pitchFamily="18" charset="0"/>
              </a:rPr>
              <a:t> Rees – try on </a:t>
            </a:r>
            <a:r>
              <a:rPr lang="en-US" altLang="en-US" sz="2200" dirty="0" smtClean="0">
                <a:latin typeface="Georgia" panose="02040502050405020303" pitchFamily="18" charset="0"/>
                <a:hlinkClick r:id="rId3"/>
              </a:rPr>
              <a:t>http://sparql.data.southampton.ac.uk/</a:t>
            </a:r>
            <a:r>
              <a:rPr lang="en-US" altLang="en-US" sz="2200" dirty="0" smtClean="0">
                <a:latin typeface="Georgia" panose="02040502050405020303" pitchFamily="18" charset="0"/>
              </a:rPr>
              <a:t>  and then follow the </a:t>
            </a:r>
            <a:r>
              <a:rPr lang="en-US" altLang="en-US" sz="2200" dirty="0" err="1" smtClean="0">
                <a:latin typeface="Georgia" panose="02040502050405020303" pitchFamily="18" charset="0"/>
              </a:rPr>
              <a:t>url</a:t>
            </a:r>
            <a:r>
              <a:rPr lang="en-US" altLang="en-US" sz="2200" dirty="0" smtClean="0">
                <a:latin typeface="Georgia" panose="02040502050405020303" pitchFamily="18" charset="0"/>
              </a:rPr>
              <a:t> returned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E4294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6 Querying ontologies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Semantic Web – Learning Outcomes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Pros / Cons of Semantic Web 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Pros / Cons of Social Semantic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Ontology design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Querying ontologies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The future of the (Social) Semantic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E4294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6 Querying ontologies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4294A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 anchor="ctr"/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Georgia" panose="02040502050405020303" pitchFamily="18" charset="0"/>
              </a:rPr>
              <a:t>Task 3</a:t>
            </a:r>
          </a:p>
        </p:txBody>
      </p:sp>
      <p:sp>
        <p:nvSpPr>
          <p:cNvPr id="21508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" name="Subtitle 1"/>
          <p:cNvSpPr txBox="1">
            <a:spLocks/>
          </p:cNvSpPr>
          <p:nvPr/>
        </p:nvSpPr>
        <p:spPr bwMode="auto">
          <a:xfrm>
            <a:off x="358775" y="2708275"/>
            <a:ext cx="84264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Clr>
                <a:schemeClr val="tx2"/>
              </a:buClr>
              <a:buFont typeface="Wingdings" pitchFamily="2" charset="2"/>
              <a:buNone/>
              <a:defRPr sz="3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 class </a:t>
            </a:r>
            <a:r>
              <a:rPr lang="mr-IN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–</a:t>
            </a:r>
            <a:r>
              <a:rPr lang="en-GB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will be described during the lecture</a:t>
            </a:r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4294A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 anchor="ctr"/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latin typeface="Georgia" panose="02040502050405020303" pitchFamily="18" charset="0"/>
              </a:rPr>
              <a:t>Task </a:t>
            </a:r>
            <a:r>
              <a:rPr lang="en-GB" altLang="en-US" dirty="0" smtClean="0">
                <a:latin typeface="Georgia" panose="02040502050405020303" pitchFamily="18" charset="0"/>
              </a:rPr>
              <a:t>4 (“Homework”)</a:t>
            </a:r>
            <a:endParaRPr lang="en-GB" altLang="en-US" dirty="0" smtClean="0">
              <a:latin typeface="Georgia" panose="02040502050405020303" pitchFamily="18" charset="0"/>
            </a:endParaRPr>
          </a:p>
        </p:txBody>
      </p:sp>
      <p:sp>
        <p:nvSpPr>
          <p:cNvPr id="22532" name="Subtitle 1"/>
          <p:cNvSpPr>
            <a:spLocks noGrp="1"/>
          </p:cNvSpPr>
          <p:nvPr>
            <p:ph type="subTitle" idx="1"/>
          </p:nvPr>
        </p:nvSpPr>
        <p:spPr>
          <a:xfrm>
            <a:off x="358775" y="2708275"/>
            <a:ext cx="8426450" cy="3781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 Construct your own affordances/limitations of the (Social) Semantic Web and describe how the Semantic Web has been defined.</a:t>
            </a:r>
          </a:p>
          <a:p>
            <a:pPr lvl="1" eaLnBrk="1" hangingPunct="1">
              <a:lnSpc>
                <a:spcPct val="150000"/>
              </a:lnSpc>
              <a:buFontTx/>
              <a:buChar char="-"/>
            </a:pPr>
            <a:r>
              <a:rPr lang="en-US" altLang="en-US" sz="1800" dirty="0" smtClean="0">
                <a:latin typeface="Georgia" panose="02040502050405020303" pitchFamily="18" charset="0"/>
              </a:rPr>
              <a:t> Consider ‘heavyweight’ ontologies that use e.g. RDF</a:t>
            </a:r>
          </a:p>
          <a:p>
            <a:pPr lvl="1" eaLnBrk="1" hangingPunct="1">
              <a:lnSpc>
                <a:spcPct val="150000"/>
              </a:lnSpc>
              <a:buFontTx/>
              <a:buChar char="-"/>
            </a:pPr>
            <a:r>
              <a:rPr lang="en-US" altLang="en-US" sz="1800" dirty="0" smtClean="0">
                <a:latin typeface="Georgia" panose="02040502050405020303" pitchFamily="18" charset="0"/>
              </a:rPr>
              <a:t> Consider ‘lightweight’ ontologies such as Twitter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hashtags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2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 How do these affordances and limitations relate to the needs of society/sociological theories about our interactions with technologies?</a:t>
            </a:r>
            <a:endParaRPr lang="en-GB" alt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282575" y="3462338"/>
            <a:ext cx="4541838" cy="354012"/>
          </a:xfrm>
          <a:prstGeom prst="rect">
            <a:avLst/>
          </a:prstGeom>
          <a:solidFill>
            <a:srgbClr val="E4294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282575" y="4033838"/>
            <a:ext cx="4541838" cy="354012"/>
          </a:xfrm>
          <a:prstGeom prst="rect">
            <a:avLst/>
          </a:prstGeom>
          <a:solidFill>
            <a:srgbClr val="E4294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Semantic Web – Learning Outcomes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82575" y="2855913"/>
            <a:ext cx="4541838" cy="354012"/>
          </a:xfrm>
          <a:prstGeom prst="rect">
            <a:avLst/>
          </a:prstGeom>
          <a:solidFill>
            <a:srgbClr val="E4294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2575" y="2271713"/>
            <a:ext cx="4541838" cy="354012"/>
          </a:xfrm>
          <a:prstGeom prst="rect">
            <a:avLst/>
          </a:prstGeom>
          <a:solidFill>
            <a:srgbClr val="445A6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3421063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4 RDF, triples and inference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5 Querying ontologies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Task 3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Task 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– Resource Description Framework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200" smtClean="0">
                <a:latin typeface="Georgia" panose="02040502050405020303" pitchFamily="18" charset="0"/>
              </a:rPr>
              <a:t>RDF is a framework for describing resources on the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200" smtClean="0">
                <a:latin typeface="Georgia" panose="02040502050405020303" pitchFamily="18" charset="0"/>
              </a:rPr>
              <a:t>RDF is designed to be read and understood by computers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200" smtClean="0">
                <a:latin typeface="Georgia" panose="02040502050405020303" pitchFamily="18" charset="0"/>
              </a:rPr>
              <a:t>Allows meaning to be preserved and resources resused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pic>
        <p:nvPicPr>
          <p:cNvPr id="8196" name="Picture 2" descr="http://aligolroo.com/wp-content/uploads/2014/10/Semantic-Web-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6" t="3992" r="11259" b="62877"/>
          <a:stretch>
            <a:fillRect/>
          </a:stretch>
        </p:blipFill>
        <p:spPr bwMode="auto">
          <a:xfrm>
            <a:off x="7323138" y="5697538"/>
            <a:ext cx="777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http://www.w3c.it/talks/2010/csb2010-swdl/images/sw-vert-w3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5661025"/>
            <a:ext cx="9032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0"/>
          <p:cNvSpPr txBox="1">
            <a:spLocks noChangeArrowheads="1"/>
          </p:cNvSpPr>
          <p:nvPr/>
        </p:nvSpPr>
        <p:spPr bwMode="auto">
          <a:xfrm>
            <a:off x="5311775" y="3105150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object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Triples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2141538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9222" name="Straight Arrow Connector 4"/>
          <p:cNvCxnSpPr>
            <a:cxnSpLocks noChangeShapeType="1"/>
            <a:stCxn id="9221" idx="6"/>
          </p:cNvCxnSpPr>
          <p:nvPr/>
        </p:nvCxnSpPr>
        <p:spPr bwMode="auto">
          <a:xfrm>
            <a:off x="2897188" y="3911600"/>
            <a:ext cx="2503487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400675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2051050" y="307022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9225" name="Oval 3"/>
          <p:cNvSpPr>
            <a:spLocks noChangeArrowheads="1"/>
          </p:cNvSpPr>
          <p:nvPr/>
        </p:nvSpPr>
        <p:spPr bwMode="auto">
          <a:xfrm>
            <a:off x="2141538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6" name="TextBox 5"/>
          <p:cNvSpPr txBox="1">
            <a:spLocks noChangeArrowheads="1"/>
          </p:cNvSpPr>
          <p:nvPr/>
        </p:nvSpPr>
        <p:spPr bwMode="auto">
          <a:xfrm>
            <a:off x="3419475" y="3132138"/>
            <a:ext cx="1566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predicate</a:t>
            </a:r>
          </a:p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(or property)</a:t>
            </a:r>
          </a:p>
        </p:txBody>
      </p:sp>
      <p:sp>
        <p:nvSpPr>
          <p:cNvPr id="9227" name="Oval 7"/>
          <p:cNvSpPr>
            <a:spLocks noChangeArrowheads="1"/>
          </p:cNvSpPr>
          <p:nvPr/>
        </p:nvSpPr>
        <p:spPr bwMode="auto">
          <a:xfrm>
            <a:off x="5400675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8" name="TextBox 9"/>
          <p:cNvSpPr txBox="1">
            <a:spLocks noChangeArrowheads="1"/>
          </p:cNvSpPr>
          <p:nvPr/>
        </p:nvSpPr>
        <p:spPr bwMode="auto">
          <a:xfrm>
            <a:off x="2051050" y="30686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Triples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2141538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0245" name="Straight Arrow Connector 4"/>
          <p:cNvCxnSpPr>
            <a:cxnSpLocks noChangeShapeType="1"/>
            <a:stCxn id="10244" idx="6"/>
          </p:cNvCxnSpPr>
          <p:nvPr/>
        </p:nvCxnSpPr>
        <p:spPr bwMode="auto">
          <a:xfrm>
            <a:off x="2897188" y="3911600"/>
            <a:ext cx="2503487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3536950" y="34290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predicate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400675" y="3532188"/>
            <a:ext cx="755650" cy="757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2051050" y="30686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5311775" y="3105150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object</a:t>
            </a:r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2074863" y="4400550"/>
            <a:ext cx="936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Film</a:t>
            </a: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3519488" y="4056063"/>
            <a:ext cx="1223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has actor</a:t>
            </a:r>
          </a:p>
        </p:txBody>
      </p:sp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4986338" y="4400550"/>
            <a:ext cx="178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vs XML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2141538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1269" name="Straight Arrow Connector 4"/>
          <p:cNvCxnSpPr>
            <a:cxnSpLocks noChangeShapeType="1"/>
            <a:stCxn id="11268" idx="6"/>
          </p:cNvCxnSpPr>
          <p:nvPr/>
        </p:nvCxnSpPr>
        <p:spPr bwMode="auto">
          <a:xfrm>
            <a:off x="2897188" y="2811463"/>
            <a:ext cx="2503487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3536950" y="2328863"/>
            <a:ext cx="122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predicate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400675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2051050" y="19700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5311775" y="2005013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object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2074863" y="3302000"/>
            <a:ext cx="936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Speed</a:t>
            </a:r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3519488" y="2955925"/>
            <a:ext cx="1223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has actor</a:t>
            </a:r>
          </a:p>
        </p:txBody>
      </p:sp>
      <p:sp>
        <p:nvSpPr>
          <p:cNvPr id="11276" name="TextBox 13"/>
          <p:cNvSpPr txBox="1">
            <a:spLocks noChangeArrowheads="1"/>
          </p:cNvSpPr>
          <p:nvPr/>
        </p:nvSpPr>
        <p:spPr bwMode="auto">
          <a:xfrm>
            <a:off x="4986338" y="3302000"/>
            <a:ext cx="178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Sandra Bullock</a:t>
            </a:r>
          </a:p>
        </p:txBody>
      </p: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269875" y="4329113"/>
            <a:ext cx="41576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1600" b="1">
                <a:latin typeface="Georgia" panose="02040502050405020303" pitchFamily="18" charset="0"/>
              </a:rPr>
              <a:t>XML</a:t>
            </a:r>
            <a:r>
              <a:rPr lang="en-GB" altLang="en-US" sz="1600">
                <a:latin typeface="Georgia" panose="020405020504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&lt;actor&gt;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&lt;film&gt;Speed&lt;/film&gt;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&lt;name&gt;Sandra Bullock&lt;/name&gt;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&lt;/actor&gt;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vs XML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2141538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2293" name="Straight Arrow Connector 4"/>
          <p:cNvCxnSpPr>
            <a:cxnSpLocks noChangeShapeType="1"/>
            <a:stCxn id="12292" idx="6"/>
          </p:cNvCxnSpPr>
          <p:nvPr/>
        </p:nvCxnSpPr>
        <p:spPr bwMode="auto">
          <a:xfrm>
            <a:off x="2897188" y="2811463"/>
            <a:ext cx="2503487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536950" y="2328863"/>
            <a:ext cx="122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predicate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400675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2051050" y="19700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12297" name="TextBox 10"/>
          <p:cNvSpPr txBox="1">
            <a:spLocks noChangeArrowheads="1"/>
          </p:cNvSpPr>
          <p:nvPr/>
        </p:nvSpPr>
        <p:spPr bwMode="auto">
          <a:xfrm>
            <a:off x="5311775" y="2005013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object</a:t>
            </a:r>
          </a:p>
        </p:txBody>
      </p: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2074863" y="3302000"/>
            <a:ext cx="936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Speed</a:t>
            </a:r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3519488" y="2955925"/>
            <a:ext cx="1223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has actor</a:t>
            </a:r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4986338" y="3302000"/>
            <a:ext cx="178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Sandra Bullock</a:t>
            </a:r>
          </a:p>
        </p:txBody>
      </p:sp>
      <p:sp>
        <p:nvSpPr>
          <p:cNvPr id="12301" name="TextBox 14"/>
          <p:cNvSpPr txBox="1">
            <a:spLocks noChangeArrowheads="1"/>
          </p:cNvSpPr>
          <p:nvPr/>
        </p:nvSpPr>
        <p:spPr bwMode="auto">
          <a:xfrm>
            <a:off x="269875" y="4329113"/>
            <a:ext cx="41576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1600" b="1">
                <a:latin typeface="Georgia" panose="02040502050405020303" pitchFamily="18" charset="0"/>
              </a:rPr>
              <a:t>XML</a:t>
            </a:r>
            <a:r>
              <a:rPr lang="en-GB" altLang="en-US" sz="1600">
                <a:latin typeface="Georgia" panose="020405020504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&lt;actor&gt;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&lt;film&gt;Speed&lt;/film&gt;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&lt;name&gt;Sandra Bullock&lt;/name&gt;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&lt;/actor&gt;</a:t>
            </a:r>
          </a:p>
        </p:txBody>
      </p:sp>
      <p:sp>
        <p:nvSpPr>
          <p:cNvPr id="12302" name="TextBox 15"/>
          <p:cNvSpPr txBox="1">
            <a:spLocks noChangeArrowheads="1"/>
          </p:cNvSpPr>
          <p:nvPr/>
        </p:nvSpPr>
        <p:spPr bwMode="auto">
          <a:xfrm>
            <a:off x="4949825" y="4318000"/>
            <a:ext cx="41592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endParaRPr lang="en-GB" altLang="en-US" sz="160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&lt;xxxx&gt;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&lt;yyyy&gt;Gobbledy&lt;/yyyy&gt;</a:t>
            </a:r>
            <a:br>
              <a:rPr lang="en-GB" altLang="en-US" sz="1600">
                <a:latin typeface="Georgia" panose="02040502050405020303" pitchFamily="18" charset="0"/>
              </a:rPr>
            </a:br>
            <a:r>
              <a:rPr lang="en-GB" altLang="en-US" sz="1600">
                <a:latin typeface="Georgia" panose="02040502050405020303" pitchFamily="18" charset="0"/>
              </a:rPr>
              <a:t>	&lt;zzzz&gt;Gook&lt;/zzzz&gt;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&lt;/xxxx&gt;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RDF vs XML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2141538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3317" name="Straight Arrow Connector 4"/>
          <p:cNvCxnSpPr>
            <a:cxnSpLocks noChangeShapeType="1"/>
            <a:stCxn id="13316" idx="6"/>
          </p:cNvCxnSpPr>
          <p:nvPr/>
        </p:nvCxnSpPr>
        <p:spPr bwMode="auto">
          <a:xfrm>
            <a:off x="2897188" y="2811463"/>
            <a:ext cx="2503487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3536950" y="2328863"/>
            <a:ext cx="122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predicate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400675" y="2433638"/>
            <a:ext cx="755650" cy="7556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2051050" y="19700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subject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5311775" y="2005013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solidFill>
                  <a:schemeClr val="tx2"/>
                </a:solidFill>
                <a:latin typeface="Georgia" panose="02040502050405020303" pitchFamily="18" charset="0"/>
              </a:rPr>
              <a:t>object</a:t>
            </a:r>
          </a:p>
        </p:txBody>
      </p:sp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2074863" y="3302000"/>
            <a:ext cx="936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Speed</a:t>
            </a:r>
          </a:p>
        </p:txBody>
      </p:sp>
      <p:sp>
        <p:nvSpPr>
          <p:cNvPr id="13323" name="TextBox 12"/>
          <p:cNvSpPr txBox="1">
            <a:spLocks noChangeArrowheads="1"/>
          </p:cNvSpPr>
          <p:nvPr/>
        </p:nvSpPr>
        <p:spPr bwMode="auto">
          <a:xfrm>
            <a:off x="3519488" y="2955925"/>
            <a:ext cx="1223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has actor</a:t>
            </a:r>
          </a:p>
        </p:txBody>
      </p:sp>
      <p:sp>
        <p:nvSpPr>
          <p:cNvPr id="13324" name="TextBox 13"/>
          <p:cNvSpPr txBox="1">
            <a:spLocks noChangeArrowheads="1"/>
          </p:cNvSpPr>
          <p:nvPr/>
        </p:nvSpPr>
        <p:spPr bwMode="auto">
          <a:xfrm>
            <a:off x="4986338" y="3302000"/>
            <a:ext cx="178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solidFill>
                  <a:srgbClr val="C00000"/>
                </a:solidFill>
                <a:latin typeface="Georgia" panose="02040502050405020303" pitchFamily="18" charset="0"/>
              </a:rPr>
              <a:t>Sandra Bullock</a:t>
            </a:r>
          </a:p>
        </p:txBody>
      </p:sp>
      <p:sp>
        <p:nvSpPr>
          <p:cNvPr id="13325" name="TextBox 14"/>
          <p:cNvSpPr txBox="1">
            <a:spLocks noChangeArrowheads="1"/>
          </p:cNvSpPr>
          <p:nvPr/>
        </p:nvSpPr>
        <p:spPr bwMode="auto">
          <a:xfrm>
            <a:off x="269875" y="4329113"/>
            <a:ext cx="85502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1600" b="1">
                <a:latin typeface="Georgia" panose="02040502050405020303" pitchFamily="18" charset="0"/>
              </a:rPr>
              <a:t>RDF: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&lt;owl:NamedIndividual rdf:about="&amp;imdb;Speed"&gt;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        &lt;rdf:type rdf:resource="&amp;imdb;Film"/&gt;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	&lt;hasActor rdf:resource="&amp;imdb;SandraBullock"/&gt;</a:t>
            </a:r>
          </a:p>
          <a:p>
            <a:pPr>
              <a:lnSpc>
                <a:spcPct val="150000"/>
              </a:lnSpc>
            </a:pPr>
            <a:r>
              <a:rPr lang="en-GB" altLang="en-US" sz="1600">
                <a:latin typeface="Georgia" panose="02040502050405020303" pitchFamily="18" charset="0"/>
              </a:rPr>
              <a:t>&lt;/owl:NamedIndividual&gt;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Some existing vocabularies (ontologies)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958138" cy="414020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  <a:p>
            <a:pPr eaLnBrk="1" hangingPunct="1">
              <a:lnSpc>
                <a:spcPct val="300000"/>
              </a:lnSpc>
              <a:defRPr/>
            </a:pPr>
            <a:r>
              <a:rPr lang="en-GB" altLang="en-US" sz="1600" dirty="0" smtClean="0">
                <a:latin typeface="Georgia" panose="02040502050405020303" pitchFamily="18" charset="0"/>
              </a:rPr>
              <a:t>E.g. </a:t>
            </a:r>
            <a:r>
              <a:rPr lang="en-GB" altLang="en-US" sz="1600" dirty="0" smtClean="0">
                <a:latin typeface="Georgia" panose="02040502050405020303" pitchFamily="18" charset="0"/>
                <a:hlinkClick r:id="rId3"/>
              </a:rPr>
              <a:t>http://person/tim</a:t>
            </a:r>
            <a:r>
              <a:rPr lang="en-GB" altLang="en-US" sz="1600" dirty="0" smtClean="0">
                <a:latin typeface="Georgia" panose="02040502050405020303" pitchFamily="18" charset="0"/>
              </a:rPr>
              <a:t> 	</a:t>
            </a:r>
            <a:r>
              <a:rPr lang="en-GB" altLang="en-US" sz="1600" dirty="0" err="1" smtClean="0">
                <a:latin typeface="Georgia" panose="02040502050405020303" pitchFamily="18" charset="0"/>
              </a:rPr>
              <a:t>foaf:name</a:t>
            </a:r>
            <a:r>
              <a:rPr lang="en-GB" altLang="en-US" sz="1600" dirty="0" smtClean="0">
                <a:latin typeface="Georgia" panose="02040502050405020303" pitchFamily="18" charset="0"/>
              </a:rPr>
              <a:t> 	“Tim Berners-Lee”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GB" altLang="en-US" sz="1600" dirty="0" smtClean="0">
                <a:latin typeface="Georgia" panose="02040502050405020303" pitchFamily="18" charset="0"/>
              </a:rPr>
              <a:t>        </a:t>
            </a:r>
            <a:r>
              <a:rPr lang="en-GB" altLang="en-US" sz="1600" dirty="0" smtClean="0">
                <a:latin typeface="Georgia" panose="02040502050405020303" pitchFamily="18" charset="0"/>
                <a:hlinkClick r:id="rId4"/>
              </a:rPr>
              <a:t>http://imdb.com/SandraBullock</a:t>
            </a:r>
            <a:r>
              <a:rPr lang="en-GB" altLang="en-US" sz="1600" dirty="0" smtClean="0">
                <a:latin typeface="Georgia" panose="02040502050405020303" pitchFamily="18" charset="0"/>
              </a:rPr>
              <a:t>      </a:t>
            </a:r>
            <a:r>
              <a:rPr lang="en-GB" altLang="en-US" sz="1600" dirty="0" err="1" smtClean="0">
                <a:latin typeface="Georgia" panose="02040502050405020303" pitchFamily="18" charset="0"/>
              </a:rPr>
              <a:t>film:isActorIn</a:t>
            </a:r>
            <a:r>
              <a:rPr lang="en-GB" altLang="en-US" sz="1600" dirty="0" smtClean="0">
                <a:latin typeface="Georgia" panose="02040502050405020303" pitchFamily="18" charset="0"/>
              </a:rPr>
              <a:t>      </a:t>
            </a:r>
            <a:r>
              <a:rPr lang="en-GB" altLang="en-US" sz="1600" dirty="0" smtClean="0">
                <a:latin typeface="Georgia" panose="02040502050405020303" pitchFamily="18" charset="0"/>
                <a:hlinkClick r:id="rId5"/>
              </a:rPr>
              <a:t>http://imdb.com/Speed</a:t>
            </a:r>
            <a:r>
              <a:rPr lang="en-GB" altLang="en-US" sz="1600" dirty="0" smtClean="0">
                <a:latin typeface="Georgia" panose="02040502050405020303" pitchFamily="18" charset="0"/>
              </a:rPr>
              <a:t>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288" y="2205038"/>
          <a:ext cx="6875462" cy="272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3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3184"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foaf</a:t>
                      </a:r>
                      <a:endParaRPr lang="en-GB" sz="1600" dirty="0" smtClean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dc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xsd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owl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e.g.</a:t>
                      </a:r>
                      <a:r>
                        <a:rPr lang="en-GB" sz="1600" baseline="0" dirty="0" smtClean="0">
                          <a:latin typeface="Georgia" panose="02040502050405020303" pitchFamily="18" charset="0"/>
                        </a:rPr>
                        <a:t>    film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295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:name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:created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:date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unionOf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playsCharacter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295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:Person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hasPart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:time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IntersectionOf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isActorIn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257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:knows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hasVersion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:duration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minCardinality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isDirectorOf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295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mbox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:title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Georgia" panose="02040502050405020303" pitchFamily="18" charset="0"/>
                        </a:rPr>
                        <a:t>:</a:t>
                      </a:r>
                      <a:r>
                        <a:rPr lang="en-GB" sz="1600" dirty="0" err="1" smtClean="0">
                          <a:latin typeface="Georgia" panose="02040502050405020303" pitchFamily="18" charset="0"/>
                        </a:rPr>
                        <a:t>hasValue</a:t>
                      </a:r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tc>
                  <a:txBody>
                    <a:bodyPr/>
                    <a:lstStyle/>
                    <a:p>
                      <a:pPr algn="l"/>
                      <a:endParaRPr lang="en-GB" sz="1600" dirty="0">
                        <a:latin typeface="Georgia" panose="02040502050405020303" pitchFamily="18" charset="0"/>
                      </a:endParaRPr>
                    </a:p>
                  </a:txBody>
                  <a:tcPr marL="91461" marR="91461" marT="45722" marB="4572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378" name="Rectangle 3"/>
          <p:cNvSpPr>
            <a:spLocks noChangeArrowheads="1"/>
          </p:cNvSpPr>
          <p:nvPr/>
        </p:nvSpPr>
        <p:spPr bwMode="auto">
          <a:xfrm>
            <a:off x="5435600" y="2205038"/>
            <a:ext cx="1800225" cy="2663825"/>
          </a:xfrm>
          <a:prstGeom prst="rect">
            <a:avLst/>
          </a:prstGeom>
          <a:noFill/>
          <a:ln w="57150" algn="ctr">
            <a:solidFill>
              <a:srgbClr val="C60C3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45A6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5 RDF, triples and inference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  <p:tag name="INCLUDESESSION" val="True"/>
  <p:tag name="ADVANCEDSETTINGSVIEW" val="True"/>
  <p:tag name="CHARTCOLOR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UoSnew3">
  <a:themeElements>
    <a:clrScheme name="UoSnew3 1">
      <a:dk1>
        <a:srgbClr val="005C84"/>
      </a:dk1>
      <a:lt1>
        <a:srgbClr val="DBDFE1"/>
      </a:lt1>
      <a:dk2>
        <a:srgbClr val="005C84"/>
      </a:dk2>
      <a:lt2>
        <a:srgbClr val="A4AEB5"/>
      </a:lt2>
      <a:accent1>
        <a:srgbClr val="005C84"/>
      </a:accent1>
      <a:accent2>
        <a:srgbClr val="007C92"/>
      </a:accent2>
      <a:accent3>
        <a:srgbClr val="EAECEE"/>
      </a:accent3>
      <a:accent4>
        <a:srgbClr val="004D70"/>
      </a:accent4>
      <a:accent5>
        <a:srgbClr val="AAB5C2"/>
      </a:accent5>
      <a:accent6>
        <a:srgbClr val="007084"/>
      </a:accent6>
      <a:hlink>
        <a:srgbClr val="0098C3"/>
      </a:hlink>
      <a:folHlink>
        <a:srgbClr val="6A4061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lnDef>
  </a:objectDefaults>
  <a:extraClrSchemeLst>
    <a:extraClrScheme>
      <a:clrScheme name="UoSnew3 1">
        <a:dk1>
          <a:srgbClr val="005C84"/>
        </a:dk1>
        <a:lt1>
          <a:srgbClr val="DBDFE1"/>
        </a:lt1>
        <a:dk2>
          <a:srgbClr val="005C84"/>
        </a:dk2>
        <a:lt2>
          <a:srgbClr val="A4AEB5"/>
        </a:lt2>
        <a:accent1>
          <a:srgbClr val="005C84"/>
        </a:accent1>
        <a:accent2>
          <a:srgbClr val="007C92"/>
        </a:accent2>
        <a:accent3>
          <a:srgbClr val="EAECEE"/>
        </a:accent3>
        <a:accent4>
          <a:srgbClr val="004D70"/>
        </a:accent4>
        <a:accent5>
          <a:srgbClr val="AAB5C2"/>
        </a:accent5>
        <a:accent6>
          <a:srgbClr val="007084"/>
        </a:accent6>
        <a:hlink>
          <a:srgbClr val="0098C3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oSnew3">
  <a:themeElements>
    <a:clrScheme name="UoSnew3 1">
      <a:dk1>
        <a:srgbClr val="A4AEB5"/>
      </a:dk1>
      <a:lt1>
        <a:srgbClr val="FFFFFF"/>
      </a:lt1>
      <a:dk2>
        <a:srgbClr val="005C84"/>
      </a:dk2>
      <a:lt2>
        <a:srgbClr val="CCE5E9"/>
      </a:lt2>
      <a:accent1>
        <a:srgbClr val="F0AB00"/>
      </a:accent1>
      <a:accent2>
        <a:srgbClr val="0098C3"/>
      </a:accent2>
      <a:accent3>
        <a:srgbClr val="AAB5C2"/>
      </a:accent3>
      <a:accent4>
        <a:srgbClr val="DADADA"/>
      </a:accent4>
      <a:accent5>
        <a:srgbClr val="F6D2AA"/>
      </a:accent5>
      <a:accent6>
        <a:srgbClr val="0089B0"/>
      </a:accent6>
      <a:hlink>
        <a:srgbClr val="CCE5E9"/>
      </a:hlink>
      <a:folHlink>
        <a:srgbClr val="E1D9DF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lnDef>
  </a:objectDefaults>
  <a:extraClrSchemeLst>
    <a:extraClrScheme>
      <a:clrScheme name="UoSnew3 1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0AB00"/>
        </a:accent1>
        <a:accent2>
          <a:srgbClr val="0098C3"/>
        </a:accent2>
        <a:accent3>
          <a:srgbClr val="AAB5C2"/>
        </a:accent3>
        <a:accent4>
          <a:srgbClr val="DADADA"/>
        </a:accent4>
        <a:accent5>
          <a:srgbClr val="F6D2AA"/>
        </a:accent5>
        <a:accent6>
          <a:srgbClr val="0089B0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UoSnew3</Template>
  <TotalTime>4282</TotalTime>
  <Words>577</Words>
  <Application>Microsoft Macintosh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UoSnew3</vt:lpstr>
      <vt:lpstr>1_UoSnew3</vt:lpstr>
      <vt:lpstr>Semantic Web</vt:lpstr>
      <vt:lpstr>Semantic Web – Learning Outcomes</vt:lpstr>
      <vt:lpstr>RDF – Resource Description Framework</vt:lpstr>
      <vt:lpstr>RDF Triples</vt:lpstr>
      <vt:lpstr>RDF Triples</vt:lpstr>
      <vt:lpstr>RDF vs XML</vt:lpstr>
      <vt:lpstr>RDF vs XML</vt:lpstr>
      <vt:lpstr>RDF vs XML</vt:lpstr>
      <vt:lpstr>Some existing vocabularies (ontologies)</vt:lpstr>
      <vt:lpstr>Interoperability of vocabularies</vt:lpstr>
      <vt:lpstr>Inference</vt:lpstr>
      <vt:lpstr>Build your own triples…</vt:lpstr>
      <vt:lpstr>Querying ontologies</vt:lpstr>
      <vt:lpstr>Querying ontologies</vt:lpstr>
      <vt:lpstr>Semantic Web – Learning Outcomes</vt:lpstr>
      <vt:lpstr>Task 3</vt:lpstr>
      <vt:lpstr>Task 4 (“Homework”)</vt:lpstr>
    </vt:vector>
  </TitlesOfParts>
  <Company>Science Learning Centre South East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J.E. Munson</cp:lastModifiedBy>
  <cp:revision>111</cp:revision>
  <dcterms:created xsi:type="dcterms:W3CDTF">2008-04-22T13:46:56Z</dcterms:created>
  <dcterms:modified xsi:type="dcterms:W3CDTF">2017-10-30T12:25:45Z</dcterms:modified>
</cp:coreProperties>
</file>