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f7b582a7b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f7b582a7b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f7b582a7b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f7b582a7b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f7b582a7b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f7b582a7b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f7b582a7b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f7b582a7b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f7b582a7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f7b582a7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f7b582a7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f7b582a7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f7b582a7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f7b582a7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cf7b582a7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cf7b582a7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0820644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0820644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0820644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0820644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08206449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08206449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f7b582a7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f7b582a7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0820644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0820644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08206449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08206449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08206449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08206449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08206449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08206449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d08206449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d08206449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08206449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08206449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08206449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08206449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08206449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08206449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f7b582a7b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f7b582a7b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f7b582a7b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f7b582a7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f7b582a7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f7b582a7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f7b582a7b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f7b582a7b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f7b582a7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f7b582a7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f7b582a7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f7b582a7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7b582a7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7b582a7b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8.jpg"/><Relationship Id="rId6"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24350" y="1996475"/>
            <a:ext cx="29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t>CHAPTER 2</a:t>
            </a:r>
            <a:endParaRPr sz="3420"/>
          </a:p>
        </p:txBody>
      </p:sp>
      <p:pic>
        <p:nvPicPr>
          <p:cNvPr id="100" name="Google Shape;100;p25"/>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01" name="Google Shape;101;p25"/>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02" name="Google Shape;102;p25"/>
          <p:cNvSpPr txBox="1"/>
          <p:nvPr/>
        </p:nvSpPr>
        <p:spPr>
          <a:xfrm>
            <a:off x="2499575" y="3014625"/>
            <a:ext cx="4428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dk1"/>
                </a:solidFill>
              </a:rPr>
              <a:t>What is Money ?</a:t>
            </a:r>
            <a:endParaRPr sz="4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70" name="Google Shape;170;p34"/>
          <p:cNvPicPr preferRelativeResize="0"/>
          <p:nvPr/>
        </p:nvPicPr>
        <p:blipFill>
          <a:blip r:embed="rId4">
            <a:alphaModFix/>
          </a:blip>
          <a:stretch>
            <a:fillRect/>
          </a:stretch>
        </p:blipFill>
        <p:spPr>
          <a:xfrm>
            <a:off x="3352950" y="487075"/>
            <a:ext cx="1295323" cy="691826"/>
          </a:xfrm>
          <a:prstGeom prst="rect">
            <a:avLst/>
          </a:prstGeom>
          <a:noFill/>
          <a:ln>
            <a:noFill/>
          </a:ln>
        </p:spPr>
      </p:pic>
      <p:pic>
        <p:nvPicPr>
          <p:cNvPr id="171" name="Google Shape;171;p34"/>
          <p:cNvPicPr preferRelativeResize="0"/>
          <p:nvPr/>
        </p:nvPicPr>
        <p:blipFill rotWithShape="1">
          <a:blip r:embed="rId5">
            <a:alphaModFix/>
          </a:blip>
          <a:srcRect b="29055" l="0" r="0" t="36547"/>
          <a:stretch/>
        </p:blipFill>
        <p:spPr>
          <a:xfrm>
            <a:off x="-152400" y="1401315"/>
            <a:ext cx="9144000" cy="3145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5"/>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77" name="Google Shape;177;p35"/>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78" name="Google Shape;178;p35"/>
          <p:cNvSpPr txBox="1"/>
          <p:nvPr/>
        </p:nvSpPr>
        <p:spPr>
          <a:xfrm>
            <a:off x="251800" y="1394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Properties of Money</a:t>
            </a:r>
            <a:endParaRPr sz="2200">
              <a:solidFill>
                <a:srgbClr val="FF9900"/>
              </a:solidFill>
            </a:endParaRPr>
          </a:p>
        </p:txBody>
      </p:sp>
      <p:sp>
        <p:nvSpPr>
          <p:cNvPr id="179" name="Google Shape;179;p35"/>
          <p:cNvSpPr txBox="1"/>
          <p:nvPr/>
        </p:nvSpPr>
        <p:spPr>
          <a:xfrm>
            <a:off x="251800" y="2040750"/>
            <a:ext cx="8366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Over time, people have ultimately realized that money must possess certain qualities to be effective as a medium of exchange. These characteristics include durability, divisibility, portability, acceptability, scarcity, and fungibility.</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6"/>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85" name="Google Shape;185;p36"/>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86" name="Google Shape;186;p36"/>
          <p:cNvSpPr txBox="1"/>
          <p:nvPr/>
        </p:nvSpPr>
        <p:spPr>
          <a:xfrm>
            <a:off x="251800" y="1013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Durability </a:t>
            </a:r>
            <a:endParaRPr sz="2200">
              <a:solidFill>
                <a:srgbClr val="FF9900"/>
              </a:solidFill>
            </a:endParaRPr>
          </a:p>
        </p:txBody>
      </p:sp>
      <p:sp>
        <p:nvSpPr>
          <p:cNvPr id="187" name="Google Shape;187;p36"/>
          <p:cNvSpPr txBox="1"/>
          <p:nvPr/>
        </p:nvSpPr>
        <p:spPr>
          <a:xfrm>
            <a:off x="265500" y="1404650"/>
            <a:ext cx="8006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a:t>
            </a:r>
            <a:r>
              <a:rPr lang="en" sz="1800">
                <a:solidFill>
                  <a:schemeClr val="dk1"/>
                </a:solidFill>
              </a:rPr>
              <a:t>efers to the ability of money to resist physical deterioration and last over time. This ensures that money can circulate in the economy in an acceptable and recognizable state. Gold is a durable material that can withstand wear and tear, making it a good representation of the durability characteristic of money.</a:t>
            </a:r>
            <a:endParaRPr sz="1800">
              <a:solidFill>
                <a:schemeClr val="dk1"/>
              </a:solidFill>
            </a:endParaRPr>
          </a:p>
        </p:txBody>
      </p:sp>
      <p:sp>
        <p:nvSpPr>
          <p:cNvPr id="188" name="Google Shape;188;p36"/>
          <p:cNvSpPr txBox="1"/>
          <p:nvPr/>
        </p:nvSpPr>
        <p:spPr>
          <a:xfrm>
            <a:off x="258650" y="29536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Durability </a:t>
            </a:r>
            <a:endParaRPr sz="2200">
              <a:solidFill>
                <a:srgbClr val="FF9900"/>
              </a:solidFill>
            </a:endParaRPr>
          </a:p>
        </p:txBody>
      </p:sp>
      <p:sp>
        <p:nvSpPr>
          <p:cNvPr id="189" name="Google Shape;189;p36"/>
          <p:cNvSpPr txBox="1"/>
          <p:nvPr/>
        </p:nvSpPr>
        <p:spPr>
          <a:xfrm>
            <a:off x="272350" y="3345000"/>
            <a:ext cx="8006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Refers to the ability of money to be divided into smaller units so that people can use it to make purchases of varying amounts. Paper bills can be easily divided into smaller denominations, making them a good representation of the divisibility characteristic of money.</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7"/>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95" name="Google Shape;195;p37"/>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96" name="Google Shape;196;p37"/>
          <p:cNvSpPr txBox="1"/>
          <p:nvPr/>
        </p:nvSpPr>
        <p:spPr>
          <a:xfrm>
            <a:off x="251800" y="1013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Durability </a:t>
            </a:r>
            <a:endParaRPr sz="2200">
              <a:solidFill>
                <a:srgbClr val="FF9900"/>
              </a:solidFill>
            </a:endParaRPr>
          </a:p>
        </p:txBody>
      </p:sp>
      <p:sp>
        <p:nvSpPr>
          <p:cNvPr id="197" name="Google Shape;197;p37"/>
          <p:cNvSpPr txBox="1"/>
          <p:nvPr/>
        </p:nvSpPr>
        <p:spPr>
          <a:xfrm>
            <a:off x="265500" y="1404650"/>
            <a:ext cx="80067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Refers to the ease with which money can be transported and carried around. This allows people to use money to buy and sell goods and services without</a:t>
            </a:r>
            <a:endParaRPr sz="1800">
              <a:solidFill>
                <a:schemeClr val="dk1"/>
              </a:solidFill>
            </a:endParaRPr>
          </a:p>
          <a:p>
            <a:pPr indent="0" lvl="0" marL="0" rtl="0" algn="l">
              <a:spcBef>
                <a:spcPts val="0"/>
              </a:spcBef>
              <a:spcAft>
                <a:spcPts val="0"/>
              </a:spcAft>
              <a:buNone/>
            </a:pPr>
            <a:r>
              <a:rPr lang="en" sz="1800">
                <a:solidFill>
                  <a:schemeClr val="dk1"/>
                </a:solidFill>
              </a:rPr>
              <a:t>difficulty. Credit cards are portable, as they can easily be carried in a wallet or purse, making them a good representation of the portability characteristic of money.</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198" name="Google Shape;198;p37"/>
          <p:cNvSpPr txBox="1"/>
          <p:nvPr/>
        </p:nvSpPr>
        <p:spPr>
          <a:xfrm>
            <a:off x="251800" y="30530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Acceptability </a:t>
            </a:r>
            <a:r>
              <a:rPr lang="en" sz="2200">
                <a:solidFill>
                  <a:srgbClr val="FF9900"/>
                </a:solidFill>
              </a:rPr>
              <a:t> </a:t>
            </a:r>
            <a:endParaRPr sz="2200">
              <a:solidFill>
                <a:srgbClr val="FF9900"/>
              </a:solidFill>
            </a:endParaRPr>
          </a:p>
        </p:txBody>
      </p:sp>
      <p:sp>
        <p:nvSpPr>
          <p:cNvPr id="199" name="Google Shape;199;p37"/>
          <p:cNvSpPr txBox="1"/>
          <p:nvPr/>
        </p:nvSpPr>
        <p:spPr>
          <a:xfrm>
            <a:off x="265500" y="3520650"/>
            <a:ext cx="8006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Refers to the widespread acceptance of money as a form of payment</a:t>
            </a:r>
            <a:endParaRPr sz="1800">
              <a:solidFill>
                <a:schemeClr val="dk1"/>
              </a:solidFill>
            </a:endParaRPr>
          </a:p>
          <a:p>
            <a:pPr indent="0" lvl="0" marL="0" rtl="0" algn="l">
              <a:spcBef>
                <a:spcPts val="0"/>
              </a:spcBef>
              <a:spcAft>
                <a:spcPts val="0"/>
              </a:spcAft>
              <a:buNone/>
            </a:pPr>
            <a:r>
              <a:rPr lang="en" sz="1800">
                <a:solidFill>
                  <a:schemeClr val="dk1"/>
                </a:solidFill>
              </a:rPr>
              <a:t>so that people can use it to buy and sell goods and services with confidence. The US dollar is widely accepted as a form of payment, making it a good representation of the acceptability characteristic of money.</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8"/>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05" name="Google Shape;205;p38"/>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06" name="Google Shape;206;p38"/>
          <p:cNvSpPr txBox="1"/>
          <p:nvPr/>
        </p:nvSpPr>
        <p:spPr>
          <a:xfrm>
            <a:off x="251800" y="1013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Scarcity</a:t>
            </a:r>
            <a:r>
              <a:rPr lang="en" sz="2200">
                <a:solidFill>
                  <a:srgbClr val="FF9900"/>
                </a:solidFill>
              </a:rPr>
              <a:t> </a:t>
            </a:r>
            <a:endParaRPr sz="2200">
              <a:solidFill>
                <a:srgbClr val="FF9900"/>
              </a:solidFill>
            </a:endParaRPr>
          </a:p>
        </p:txBody>
      </p:sp>
      <p:sp>
        <p:nvSpPr>
          <p:cNvPr id="207" name="Google Shape;207;p38"/>
          <p:cNvSpPr txBox="1"/>
          <p:nvPr/>
        </p:nvSpPr>
        <p:spPr>
          <a:xfrm>
            <a:off x="265500" y="1404650"/>
            <a:ext cx="8006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Refers to the limited supply of money, which helps maintain its value and</a:t>
            </a:r>
            <a:endParaRPr sz="1800">
              <a:solidFill>
                <a:schemeClr val="dk1"/>
              </a:solidFill>
            </a:endParaRPr>
          </a:p>
          <a:p>
            <a:pPr indent="0" lvl="0" marL="0" rtl="0" algn="l">
              <a:spcBef>
                <a:spcPts val="0"/>
              </a:spcBef>
              <a:spcAft>
                <a:spcPts val="0"/>
              </a:spcAft>
              <a:buNone/>
            </a:pPr>
            <a:r>
              <a:rPr lang="en" sz="1800">
                <a:solidFill>
                  <a:schemeClr val="dk1"/>
                </a:solidFill>
              </a:rPr>
              <a:t>prevent us from having to spend more money to buy the same amount of goods. Collectible stamps, especially rare and valuable ones, can be a good form of money because they are scarce and can appreciate in value over time. Stamp collectors often use their stamps as a way to invest their wealth</a:t>
            </a:r>
            <a:endParaRPr sz="1800">
              <a:solidFill>
                <a:schemeClr val="dk1"/>
              </a:solidFill>
            </a:endParaRPr>
          </a:p>
          <a:p>
            <a:pPr indent="0" lvl="0" marL="0" rtl="0" algn="l">
              <a:spcBef>
                <a:spcPts val="0"/>
              </a:spcBef>
              <a:spcAft>
                <a:spcPts val="0"/>
              </a:spcAft>
              <a:buNone/>
            </a:pPr>
            <a:r>
              <a:rPr lang="en" sz="1800">
                <a:solidFill>
                  <a:schemeClr val="dk1"/>
                </a:solidFill>
              </a:rPr>
              <a:t>and to diversify their portfolio.</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08" name="Google Shape;208;p38"/>
          <p:cNvSpPr txBox="1"/>
          <p:nvPr/>
        </p:nvSpPr>
        <p:spPr>
          <a:xfrm>
            <a:off x="251800" y="3129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Acceptability  </a:t>
            </a:r>
            <a:endParaRPr sz="2200">
              <a:solidFill>
                <a:srgbClr val="FF9900"/>
              </a:solidFill>
            </a:endParaRPr>
          </a:p>
        </p:txBody>
      </p:sp>
      <p:sp>
        <p:nvSpPr>
          <p:cNvPr id="209" name="Google Shape;209;p38"/>
          <p:cNvSpPr txBox="1"/>
          <p:nvPr/>
        </p:nvSpPr>
        <p:spPr>
          <a:xfrm>
            <a:off x="189300" y="3444450"/>
            <a:ext cx="8006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Refers to the interchangeability of money so that one unit of money is</a:t>
            </a:r>
            <a:endParaRPr sz="1800">
              <a:solidFill>
                <a:schemeClr val="dk1"/>
              </a:solidFill>
            </a:endParaRPr>
          </a:p>
          <a:p>
            <a:pPr indent="0" lvl="0" marL="0" rtl="0" algn="l">
              <a:spcBef>
                <a:spcPts val="0"/>
              </a:spcBef>
              <a:spcAft>
                <a:spcPts val="0"/>
              </a:spcAft>
              <a:buNone/>
            </a:pPr>
            <a:r>
              <a:rPr lang="en" sz="1800">
                <a:solidFill>
                  <a:schemeClr val="dk1"/>
                </a:solidFill>
              </a:rPr>
              <a:t>equivalent to another unit of the same value. Money should be uniform. Copper coins are uniform in size and weight, making them a good representation of the uniformity characteristic of money. One cent is always</a:t>
            </a:r>
            <a:endParaRPr sz="1800">
              <a:solidFill>
                <a:schemeClr val="dk1"/>
              </a:solidFill>
            </a:endParaRPr>
          </a:p>
          <a:p>
            <a:pPr indent="0" lvl="0" marL="0" rtl="0" algn="l">
              <a:spcBef>
                <a:spcPts val="0"/>
              </a:spcBef>
              <a:spcAft>
                <a:spcPts val="0"/>
              </a:spcAft>
              <a:buNone/>
            </a:pPr>
            <a:r>
              <a:rPr lang="en" sz="1800">
                <a:solidFill>
                  <a:schemeClr val="dk1"/>
                </a:solidFill>
              </a:rPr>
              <a:t>one cent.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9"/>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15" name="Google Shape;215;p39"/>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16" name="Google Shape;216;p39"/>
          <p:cNvSpPr txBox="1"/>
          <p:nvPr/>
        </p:nvSpPr>
        <p:spPr>
          <a:xfrm>
            <a:off x="251800" y="10132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Scarcity </a:t>
            </a:r>
            <a:endParaRPr sz="2200">
              <a:solidFill>
                <a:srgbClr val="FF9900"/>
              </a:solidFill>
            </a:endParaRPr>
          </a:p>
        </p:txBody>
      </p:sp>
      <p:sp>
        <p:nvSpPr>
          <p:cNvPr id="217" name="Google Shape;217;p39"/>
          <p:cNvSpPr txBox="1"/>
          <p:nvPr/>
        </p:nvSpPr>
        <p:spPr>
          <a:xfrm>
            <a:off x="265500" y="1328450"/>
            <a:ext cx="8006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Refers to the limited supply of money, which helps maintain its value and</a:t>
            </a:r>
            <a:endParaRPr sz="1800">
              <a:solidFill>
                <a:schemeClr val="dk1"/>
              </a:solidFill>
            </a:endParaRPr>
          </a:p>
          <a:p>
            <a:pPr indent="0" lvl="0" marL="0" rtl="0" algn="l">
              <a:spcBef>
                <a:spcPts val="0"/>
              </a:spcBef>
              <a:spcAft>
                <a:spcPts val="0"/>
              </a:spcAft>
              <a:buNone/>
            </a:pPr>
            <a:r>
              <a:rPr lang="en" sz="1800">
                <a:solidFill>
                  <a:schemeClr val="dk1"/>
                </a:solidFill>
              </a:rPr>
              <a:t>prevent us from having to spend more money to buy the same amount of goods. Collectible stamps, especially rare and valuable ones, can be a good form of money because they are scarce and can appreciate in value over time. Stamp collectors often use their stamps as a way to invest their wealth</a:t>
            </a:r>
            <a:endParaRPr sz="1800">
              <a:solidFill>
                <a:schemeClr val="dk1"/>
              </a:solidFill>
            </a:endParaRPr>
          </a:p>
          <a:p>
            <a:pPr indent="0" lvl="0" marL="0" rtl="0" algn="l">
              <a:spcBef>
                <a:spcPts val="0"/>
              </a:spcBef>
              <a:spcAft>
                <a:spcPts val="0"/>
              </a:spcAft>
              <a:buNone/>
            </a:pPr>
            <a:r>
              <a:rPr lang="en" sz="1800">
                <a:solidFill>
                  <a:schemeClr val="dk1"/>
                </a:solidFill>
              </a:rPr>
              <a:t>and to diversify their portfolio.</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18" name="Google Shape;218;p39"/>
          <p:cNvSpPr txBox="1"/>
          <p:nvPr/>
        </p:nvSpPr>
        <p:spPr>
          <a:xfrm>
            <a:off x="251800" y="32054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Acceptability  </a:t>
            </a:r>
            <a:endParaRPr sz="2200">
              <a:solidFill>
                <a:srgbClr val="FF9900"/>
              </a:solidFill>
            </a:endParaRPr>
          </a:p>
        </p:txBody>
      </p:sp>
      <p:sp>
        <p:nvSpPr>
          <p:cNvPr id="219" name="Google Shape;219;p39"/>
          <p:cNvSpPr txBox="1"/>
          <p:nvPr/>
        </p:nvSpPr>
        <p:spPr>
          <a:xfrm>
            <a:off x="265500" y="3520650"/>
            <a:ext cx="8006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Refers to the interchangeability of money so that one unit of money is</a:t>
            </a:r>
            <a:endParaRPr sz="1800">
              <a:solidFill>
                <a:schemeClr val="dk1"/>
              </a:solidFill>
            </a:endParaRPr>
          </a:p>
          <a:p>
            <a:pPr indent="0" lvl="0" marL="0" rtl="0" algn="l">
              <a:spcBef>
                <a:spcPts val="0"/>
              </a:spcBef>
              <a:spcAft>
                <a:spcPts val="0"/>
              </a:spcAft>
              <a:buNone/>
            </a:pPr>
            <a:r>
              <a:rPr lang="en" sz="1800">
                <a:solidFill>
                  <a:schemeClr val="dk1"/>
                </a:solidFill>
              </a:rPr>
              <a:t>equivalent to another unit of the same value. Money should be uniform. Copper coins are uniform in size and weight, making them a good representation of the uniformity characteristic of money. One cent is always</a:t>
            </a:r>
            <a:endParaRPr sz="1800">
              <a:solidFill>
                <a:schemeClr val="dk1"/>
              </a:solidFill>
            </a:endParaRPr>
          </a:p>
          <a:p>
            <a:pPr indent="0" lvl="0" marL="0" rtl="0" algn="l">
              <a:spcBef>
                <a:spcPts val="0"/>
              </a:spcBef>
              <a:spcAft>
                <a:spcPts val="0"/>
              </a:spcAft>
              <a:buNone/>
            </a:pPr>
            <a:r>
              <a:rPr lang="en" sz="1800">
                <a:solidFill>
                  <a:schemeClr val="dk1"/>
                </a:solidFill>
              </a:rPr>
              <a:t>one cent.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0"/>
          <p:cNvPicPr preferRelativeResize="0"/>
          <p:nvPr/>
        </p:nvPicPr>
        <p:blipFill rotWithShape="1">
          <a:blip r:embed="rId3">
            <a:alphaModFix/>
          </a:blip>
          <a:srcRect b="18734" l="0" r="0" t="36057"/>
          <a:stretch/>
        </p:blipFill>
        <p:spPr>
          <a:xfrm>
            <a:off x="-338100" y="-226600"/>
            <a:ext cx="9639550" cy="5665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1"/>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30" name="Google Shape;230;p41"/>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31" name="Google Shape;231;p41"/>
          <p:cNvSpPr txBox="1"/>
          <p:nvPr/>
        </p:nvSpPr>
        <p:spPr>
          <a:xfrm>
            <a:off x="251800" y="11656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2.4 Types of Money</a:t>
            </a:r>
            <a:endParaRPr sz="2200">
              <a:solidFill>
                <a:srgbClr val="FF9900"/>
              </a:solidFill>
            </a:endParaRPr>
          </a:p>
        </p:txBody>
      </p:sp>
      <p:sp>
        <p:nvSpPr>
          <p:cNvPr id="232" name="Google Shape;232;p41"/>
          <p:cNvSpPr txBox="1"/>
          <p:nvPr/>
        </p:nvSpPr>
        <p:spPr>
          <a:xfrm>
            <a:off x="265500" y="1328450"/>
            <a:ext cx="800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233" name="Google Shape;233;p41"/>
          <p:cNvSpPr txBox="1"/>
          <p:nvPr/>
        </p:nvSpPr>
        <p:spPr>
          <a:xfrm>
            <a:off x="265500" y="1615650"/>
            <a:ext cx="800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Money can be divided into two main categories: physical and digital.</a:t>
            </a:r>
            <a:endParaRPr sz="1800">
              <a:solidFill>
                <a:schemeClr val="dk1"/>
              </a:solidFill>
            </a:endParaRPr>
          </a:p>
        </p:txBody>
      </p:sp>
      <p:sp>
        <p:nvSpPr>
          <p:cNvPr id="234" name="Google Shape;234;p41"/>
          <p:cNvSpPr txBox="1"/>
          <p:nvPr/>
        </p:nvSpPr>
        <p:spPr>
          <a:xfrm>
            <a:off x="320825" y="2225050"/>
            <a:ext cx="76884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Fiat money</a:t>
            </a:r>
            <a:r>
              <a:rPr lang="en" sz="1800">
                <a:solidFill>
                  <a:schemeClr val="dk1"/>
                </a:solidFill>
              </a:rPr>
              <a:t>, which is the paper bills and coins issued by governments and accepted as a medium of exchange.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rgbClr val="FF9900"/>
                </a:solidFill>
              </a:rPr>
              <a:t>Representative money</a:t>
            </a:r>
            <a:r>
              <a:rPr lang="en" sz="1800">
                <a:solidFill>
                  <a:schemeClr val="dk1"/>
                </a:solidFill>
              </a:rPr>
              <a:t>, which represents a claim on a physical commodity.</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rgbClr val="FF9900"/>
                </a:solidFill>
              </a:rPr>
              <a:t>Commodity money</a:t>
            </a:r>
            <a:r>
              <a:rPr lang="en" sz="1800">
                <a:solidFill>
                  <a:schemeClr val="dk1"/>
                </a:solidFill>
              </a:rPr>
              <a:t>, which is a physical object that has intrinsic value and is widely accepted as </a:t>
            </a:r>
            <a:r>
              <a:rPr lang="en" sz="1800">
                <a:solidFill>
                  <a:schemeClr val="dk1"/>
                </a:solidFill>
              </a:rPr>
              <a:t>a medium</a:t>
            </a:r>
            <a:r>
              <a:rPr lang="en" sz="1800">
                <a:solidFill>
                  <a:schemeClr val="dk1"/>
                </a:solidFill>
              </a:rPr>
              <a:t> of exchange. For example, gold and silver.</a:t>
            </a:r>
            <a:endParaRPr sz="18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2"/>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40" name="Google Shape;240;p42"/>
          <p:cNvPicPr preferRelativeResize="0"/>
          <p:nvPr/>
        </p:nvPicPr>
        <p:blipFill>
          <a:blip r:embed="rId4">
            <a:alphaModFix/>
          </a:blip>
          <a:stretch>
            <a:fillRect/>
          </a:stretch>
        </p:blipFill>
        <p:spPr>
          <a:xfrm>
            <a:off x="3352950" y="487075"/>
            <a:ext cx="1295323" cy="691826"/>
          </a:xfrm>
          <a:prstGeom prst="rect">
            <a:avLst/>
          </a:prstGeom>
          <a:noFill/>
          <a:ln>
            <a:noFill/>
          </a:ln>
        </p:spPr>
      </p:pic>
      <p:pic>
        <p:nvPicPr>
          <p:cNvPr id="241" name="Google Shape;241;p42"/>
          <p:cNvPicPr preferRelativeResize="0"/>
          <p:nvPr/>
        </p:nvPicPr>
        <p:blipFill>
          <a:blip r:embed="rId5">
            <a:alphaModFix/>
          </a:blip>
          <a:stretch>
            <a:fillRect/>
          </a:stretch>
        </p:blipFill>
        <p:spPr>
          <a:xfrm>
            <a:off x="116225" y="1421788"/>
            <a:ext cx="4321900" cy="1797225"/>
          </a:xfrm>
          <a:prstGeom prst="rect">
            <a:avLst/>
          </a:prstGeom>
          <a:noFill/>
          <a:ln>
            <a:noFill/>
          </a:ln>
        </p:spPr>
      </p:pic>
      <p:pic>
        <p:nvPicPr>
          <p:cNvPr id="242" name="Google Shape;242;p42"/>
          <p:cNvPicPr preferRelativeResize="0"/>
          <p:nvPr/>
        </p:nvPicPr>
        <p:blipFill>
          <a:blip r:embed="rId6">
            <a:alphaModFix/>
          </a:blip>
          <a:stretch>
            <a:fillRect/>
          </a:stretch>
        </p:blipFill>
        <p:spPr>
          <a:xfrm>
            <a:off x="4648275" y="1457173"/>
            <a:ext cx="4314526" cy="1841479"/>
          </a:xfrm>
          <a:prstGeom prst="rect">
            <a:avLst/>
          </a:prstGeom>
          <a:noFill/>
          <a:ln>
            <a:noFill/>
          </a:ln>
        </p:spPr>
      </p:pic>
      <p:sp>
        <p:nvSpPr>
          <p:cNvPr id="243" name="Google Shape;243;p42"/>
          <p:cNvSpPr txBox="1"/>
          <p:nvPr/>
        </p:nvSpPr>
        <p:spPr>
          <a:xfrm>
            <a:off x="824150" y="3434975"/>
            <a:ext cx="30000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FF9900"/>
                </a:solidFill>
              </a:rPr>
              <a:t>Representative</a:t>
            </a:r>
            <a:endParaRPr sz="1800">
              <a:solidFill>
                <a:srgbClr val="FF9900"/>
              </a:solidFill>
            </a:endParaRPr>
          </a:p>
          <a:p>
            <a:pPr indent="0" lvl="0" marL="0" rtl="0" algn="ctr">
              <a:spcBef>
                <a:spcPts val="0"/>
              </a:spcBef>
              <a:spcAft>
                <a:spcPts val="0"/>
              </a:spcAft>
              <a:buNone/>
            </a:pPr>
            <a:r>
              <a:rPr lang="en" sz="1800">
                <a:solidFill>
                  <a:schemeClr val="dk1"/>
                </a:solidFill>
              </a:rPr>
              <a:t>money like this silver</a:t>
            </a:r>
            <a:endParaRPr sz="1800">
              <a:solidFill>
                <a:schemeClr val="dk1"/>
              </a:solidFill>
            </a:endParaRPr>
          </a:p>
          <a:p>
            <a:pPr indent="0" lvl="0" marL="0" rtl="0" algn="ctr">
              <a:spcBef>
                <a:spcPts val="0"/>
              </a:spcBef>
              <a:spcAft>
                <a:spcPts val="0"/>
              </a:spcAft>
              <a:buNone/>
            </a:pPr>
            <a:r>
              <a:rPr lang="en" sz="1800">
                <a:solidFill>
                  <a:schemeClr val="dk1"/>
                </a:solidFill>
              </a:rPr>
              <a:t>certificate could be</a:t>
            </a:r>
            <a:endParaRPr sz="1800">
              <a:solidFill>
                <a:schemeClr val="dk1"/>
              </a:solidFill>
            </a:endParaRPr>
          </a:p>
          <a:p>
            <a:pPr indent="0" lvl="0" marL="0" rtl="0" algn="ctr">
              <a:spcBef>
                <a:spcPts val="0"/>
              </a:spcBef>
              <a:spcAft>
                <a:spcPts val="0"/>
              </a:spcAft>
              <a:buNone/>
            </a:pPr>
            <a:r>
              <a:rPr lang="en" sz="1800">
                <a:solidFill>
                  <a:schemeClr val="dk1"/>
                </a:solidFill>
              </a:rPr>
              <a:t>exchanged for silver.</a:t>
            </a:r>
            <a:endParaRPr sz="1800">
              <a:solidFill>
                <a:schemeClr val="dk1"/>
              </a:solidFill>
            </a:endParaRPr>
          </a:p>
        </p:txBody>
      </p:sp>
      <p:sp>
        <p:nvSpPr>
          <p:cNvPr id="244" name="Google Shape;244;p42"/>
          <p:cNvSpPr txBox="1"/>
          <p:nvPr/>
        </p:nvSpPr>
        <p:spPr>
          <a:xfrm>
            <a:off x="5112450" y="3295225"/>
            <a:ext cx="30000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Today, Federal Reserve</a:t>
            </a:r>
            <a:endParaRPr sz="1800">
              <a:solidFill>
                <a:schemeClr val="dk1"/>
              </a:solidFill>
            </a:endParaRPr>
          </a:p>
          <a:p>
            <a:pPr indent="0" lvl="0" marL="0" rtl="0" algn="ctr">
              <a:spcBef>
                <a:spcPts val="0"/>
              </a:spcBef>
              <a:spcAft>
                <a:spcPts val="0"/>
              </a:spcAft>
              <a:buNone/>
            </a:pPr>
            <a:r>
              <a:rPr lang="en" sz="1800">
                <a:solidFill>
                  <a:schemeClr val="dk1"/>
                </a:solidFill>
              </a:rPr>
              <a:t>notes are </a:t>
            </a:r>
            <a:r>
              <a:rPr lang="en" sz="1800">
                <a:solidFill>
                  <a:srgbClr val="FF9900"/>
                </a:solidFill>
              </a:rPr>
              <a:t>fiat money</a:t>
            </a:r>
            <a:r>
              <a:rPr lang="en" sz="1800">
                <a:solidFill>
                  <a:schemeClr val="dk1"/>
                </a:solidFill>
              </a:rPr>
              <a:t>,</a:t>
            </a:r>
            <a:endParaRPr sz="1800">
              <a:solidFill>
                <a:schemeClr val="dk1"/>
              </a:solidFill>
            </a:endParaRPr>
          </a:p>
          <a:p>
            <a:pPr indent="0" lvl="0" marL="0" rtl="0" algn="ctr">
              <a:spcBef>
                <a:spcPts val="0"/>
              </a:spcBef>
              <a:spcAft>
                <a:spcPts val="0"/>
              </a:spcAft>
              <a:buNone/>
            </a:pPr>
            <a:r>
              <a:rPr lang="en" sz="1800">
                <a:solidFill>
                  <a:schemeClr val="dk1"/>
                </a:solidFill>
              </a:rPr>
              <a:t>decreed by the federal</a:t>
            </a:r>
            <a:endParaRPr sz="1800">
              <a:solidFill>
                <a:schemeClr val="dk1"/>
              </a:solidFill>
            </a:endParaRPr>
          </a:p>
          <a:p>
            <a:pPr indent="0" lvl="0" marL="0" rtl="0" algn="ctr">
              <a:spcBef>
                <a:spcPts val="0"/>
              </a:spcBef>
              <a:spcAft>
                <a:spcPts val="0"/>
              </a:spcAft>
              <a:buNone/>
            </a:pPr>
            <a:r>
              <a:rPr lang="en" sz="1800">
                <a:solidFill>
                  <a:schemeClr val="dk1"/>
                </a:solidFill>
              </a:rPr>
              <a:t>government to be an</a:t>
            </a:r>
            <a:endParaRPr sz="1800">
              <a:solidFill>
                <a:schemeClr val="dk1"/>
              </a:solidFill>
            </a:endParaRPr>
          </a:p>
          <a:p>
            <a:pPr indent="0" lvl="0" marL="0" rtl="0" algn="ctr">
              <a:spcBef>
                <a:spcPts val="0"/>
              </a:spcBef>
              <a:spcAft>
                <a:spcPts val="0"/>
              </a:spcAft>
              <a:buNone/>
            </a:pPr>
            <a:r>
              <a:rPr lang="en" sz="1800">
                <a:solidFill>
                  <a:schemeClr val="dk1"/>
                </a:solidFill>
              </a:rPr>
              <a:t>acceptable way to pay debts.</a:t>
            </a:r>
            <a:endParaRPr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3"/>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50" name="Google Shape;250;p43"/>
          <p:cNvPicPr preferRelativeResize="0"/>
          <p:nvPr/>
        </p:nvPicPr>
        <p:blipFill>
          <a:blip r:embed="rId4">
            <a:alphaModFix/>
          </a:blip>
          <a:stretch>
            <a:fillRect/>
          </a:stretch>
        </p:blipFill>
        <p:spPr>
          <a:xfrm>
            <a:off x="3352950" y="487075"/>
            <a:ext cx="1295323" cy="691826"/>
          </a:xfrm>
          <a:prstGeom prst="rect">
            <a:avLst/>
          </a:prstGeom>
          <a:noFill/>
          <a:ln>
            <a:noFill/>
          </a:ln>
        </p:spPr>
      </p:pic>
      <p:pic>
        <p:nvPicPr>
          <p:cNvPr id="251" name="Google Shape;251;p43"/>
          <p:cNvPicPr preferRelativeResize="0"/>
          <p:nvPr/>
        </p:nvPicPr>
        <p:blipFill rotWithShape="1">
          <a:blip r:embed="rId5">
            <a:alphaModFix/>
          </a:blip>
          <a:srcRect b="17437" l="37772" r="30672" t="43820"/>
          <a:stretch/>
        </p:blipFill>
        <p:spPr>
          <a:xfrm>
            <a:off x="1361450" y="845525"/>
            <a:ext cx="3286825" cy="4035100"/>
          </a:xfrm>
          <a:prstGeom prst="rect">
            <a:avLst/>
          </a:prstGeom>
          <a:noFill/>
          <a:ln>
            <a:noFill/>
          </a:ln>
        </p:spPr>
      </p:pic>
      <p:sp>
        <p:nvSpPr>
          <p:cNvPr id="252" name="Google Shape;252;p43"/>
          <p:cNvSpPr txBox="1"/>
          <p:nvPr/>
        </p:nvSpPr>
        <p:spPr>
          <a:xfrm>
            <a:off x="4310300" y="2183675"/>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Objects like this gun</a:t>
            </a:r>
            <a:endParaRPr sz="1800">
              <a:solidFill>
                <a:schemeClr val="dk1"/>
              </a:solidFill>
            </a:endParaRPr>
          </a:p>
          <a:p>
            <a:pPr indent="0" lvl="0" marL="0" rtl="0" algn="l">
              <a:spcBef>
                <a:spcPts val="0"/>
              </a:spcBef>
              <a:spcAft>
                <a:spcPts val="0"/>
              </a:spcAft>
              <a:buNone/>
            </a:pPr>
            <a:r>
              <a:rPr lang="en" sz="1800">
                <a:solidFill>
                  <a:schemeClr val="dk1"/>
                </a:solidFill>
              </a:rPr>
              <a:t>powder once served</a:t>
            </a:r>
            <a:endParaRPr sz="1800">
              <a:solidFill>
                <a:schemeClr val="dk1"/>
              </a:solidFill>
            </a:endParaRPr>
          </a:p>
          <a:p>
            <a:pPr indent="0" lvl="0" marL="0" rtl="0" algn="l">
              <a:spcBef>
                <a:spcPts val="0"/>
              </a:spcBef>
              <a:spcAft>
                <a:spcPts val="0"/>
              </a:spcAft>
              <a:buNone/>
            </a:pPr>
            <a:r>
              <a:rPr lang="en" sz="1800">
                <a:solidFill>
                  <a:schemeClr val="dk1"/>
                </a:solidFill>
              </a:rPr>
              <a:t>as </a:t>
            </a:r>
            <a:r>
              <a:rPr lang="en" sz="1800">
                <a:solidFill>
                  <a:srgbClr val="FF9900"/>
                </a:solidFill>
              </a:rPr>
              <a:t>commodity</a:t>
            </a:r>
            <a:endParaRPr sz="1800">
              <a:solidFill>
                <a:srgbClr val="FF9900"/>
              </a:solidFill>
            </a:endParaRPr>
          </a:p>
          <a:p>
            <a:pPr indent="0" lvl="0" marL="0" rtl="0" algn="l">
              <a:spcBef>
                <a:spcPts val="0"/>
              </a:spcBef>
              <a:spcAft>
                <a:spcPts val="0"/>
              </a:spcAft>
              <a:buNone/>
            </a:pPr>
            <a:r>
              <a:rPr lang="en" sz="1800">
                <a:solidFill>
                  <a:srgbClr val="FF9900"/>
                </a:solidFill>
              </a:rPr>
              <a:t>money.</a:t>
            </a:r>
            <a:endParaRPr sz="1800">
              <a:solidFill>
                <a:srgbClr val="FF99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6"/>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08" name="Google Shape;108;p26"/>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09" name="Google Shape;109;p26"/>
          <p:cNvSpPr txBox="1"/>
          <p:nvPr/>
        </p:nvSpPr>
        <p:spPr>
          <a:xfrm>
            <a:off x="615050" y="2048400"/>
            <a:ext cx="79131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a:t>
            </a:r>
            <a:r>
              <a:rPr lang="en" sz="1800">
                <a:solidFill>
                  <a:schemeClr val="dk1"/>
                </a:solidFill>
              </a:rPr>
              <a:t>Money is a guarantee that we may have what we want in the future. Though we need</a:t>
            </a:r>
            <a:endParaRPr sz="1800">
              <a:solidFill>
                <a:schemeClr val="dk1"/>
              </a:solidFill>
            </a:endParaRPr>
          </a:p>
          <a:p>
            <a:pPr indent="0" lvl="0" marL="0" rtl="0" algn="ctr">
              <a:spcBef>
                <a:spcPts val="0"/>
              </a:spcBef>
              <a:spcAft>
                <a:spcPts val="0"/>
              </a:spcAft>
              <a:buNone/>
            </a:pPr>
            <a:r>
              <a:rPr lang="en" sz="1800">
                <a:solidFill>
                  <a:schemeClr val="dk1"/>
                </a:solidFill>
              </a:rPr>
              <a:t>nothing at the moment, it ensures the possibility of satisfying a new desire when it arises.”</a:t>
            </a:r>
            <a:endParaRPr sz="1800">
              <a:solidFill>
                <a:schemeClr val="dk1"/>
              </a:solidFill>
            </a:endParaRPr>
          </a:p>
          <a:p>
            <a:pPr indent="0" lvl="0" marL="0" rtl="0" algn="ctr">
              <a:spcBef>
                <a:spcPts val="0"/>
              </a:spcBef>
              <a:spcAft>
                <a:spcPts val="0"/>
              </a:spcAft>
              <a:buNone/>
            </a:pPr>
            <a:r>
              <a:t/>
            </a:r>
            <a:endParaRPr sz="1800">
              <a:solidFill>
                <a:schemeClr val="dk1"/>
              </a:solidFill>
            </a:endParaRPr>
          </a:p>
          <a:p>
            <a:pPr indent="0" lvl="0" marL="0" rtl="0" algn="ctr">
              <a:spcBef>
                <a:spcPts val="0"/>
              </a:spcBef>
              <a:spcAft>
                <a:spcPts val="0"/>
              </a:spcAft>
              <a:buNone/>
            </a:pPr>
            <a:r>
              <a:rPr lang="en" sz="1800">
                <a:solidFill>
                  <a:srgbClr val="FF9900"/>
                </a:solidFill>
              </a:rPr>
              <a:t>Aristotle</a:t>
            </a:r>
            <a:endParaRPr sz="1800">
              <a:solidFill>
                <a:srgbClr val="FF99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4"/>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58" name="Google Shape;258;p44"/>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59" name="Google Shape;259;p44"/>
          <p:cNvSpPr txBox="1"/>
          <p:nvPr/>
        </p:nvSpPr>
        <p:spPr>
          <a:xfrm>
            <a:off x="279425" y="13387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Digital currencies,</a:t>
            </a:r>
            <a:endParaRPr sz="1800">
              <a:solidFill>
                <a:srgbClr val="FF9900"/>
              </a:solidFill>
            </a:endParaRPr>
          </a:p>
        </p:txBody>
      </p:sp>
      <p:sp>
        <p:nvSpPr>
          <p:cNvPr id="260" name="Google Shape;260;p44"/>
          <p:cNvSpPr txBox="1"/>
          <p:nvPr/>
        </p:nvSpPr>
        <p:spPr>
          <a:xfrm>
            <a:off x="279425" y="1338775"/>
            <a:ext cx="770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                             </a:t>
            </a:r>
            <a:r>
              <a:rPr lang="en" sz="1800">
                <a:solidFill>
                  <a:schemeClr val="dk1"/>
                </a:solidFill>
              </a:rPr>
              <a:t>on the other hand, can be used for online transactions and include electronic currencies, stablecoins, and bitcoin.</a:t>
            </a:r>
            <a:endParaRPr sz="1800">
              <a:solidFill>
                <a:schemeClr val="dk1"/>
              </a:solidFill>
            </a:endParaRPr>
          </a:p>
        </p:txBody>
      </p:sp>
      <p:sp>
        <p:nvSpPr>
          <p:cNvPr id="261" name="Google Shape;261;p44"/>
          <p:cNvSpPr txBox="1"/>
          <p:nvPr/>
        </p:nvSpPr>
        <p:spPr>
          <a:xfrm>
            <a:off x="296375" y="2161350"/>
            <a:ext cx="80505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Electronic currencies </a:t>
            </a:r>
            <a:r>
              <a:rPr lang="en" sz="1800">
                <a:solidFill>
                  <a:schemeClr val="dk1"/>
                </a:solidFill>
              </a:rPr>
              <a:t>are digital versions of regular money, like </a:t>
            </a:r>
            <a:endParaRPr sz="1800">
              <a:solidFill>
                <a:schemeClr val="dk1"/>
              </a:solidFill>
            </a:endParaRPr>
          </a:p>
          <a:p>
            <a:pPr indent="0" lvl="0" marL="0" rtl="0" algn="l">
              <a:spcBef>
                <a:spcPts val="0"/>
              </a:spcBef>
              <a:spcAft>
                <a:spcPts val="0"/>
              </a:spcAft>
              <a:buNone/>
            </a:pPr>
            <a:r>
              <a:rPr lang="en" sz="1800">
                <a:solidFill>
                  <a:schemeClr val="dk1"/>
                </a:solidFill>
              </a:rPr>
              <a:t>dollars or euros, and can be used to buy and sell things online via </a:t>
            </a:r>
            <a:endParaRPr sz="1800">
              <a:solidFill>
                <a:schemeClr val="dk1"/>
              </a:solidFill>
            </a:endParaRPr>
          </a:p>
          <a:p>
            <a:pPr indent="0" lvl="0" marL="0" rtl="0" algn="l">
              <a:spcBef>
                <a:spcPts val="0"/>
              </a:spcBef>
              <a:spcAft>
                <a:spcPts val="0"/>
              </a:spcAft>
              <a:buNone/>
            </a:pPr>
            <a:r>
              <a:rPr lang="en" sz="1800">
                <a:solidFill>
                  <a:schemeClr val="dk1"/>
                </a:solidFill>
              </a:rPr>
              <a:t>digital </a:t>
            </a:r>
            <a:r>
              <a:rPr lang="en" sz="1800">
                <a:solidFill>
                  <a:srgbClr val="FF9900"/>
                </a:solidFill>
              </a:rPr>
              <a:t>payment rails.</a:t>
            </a:r>
            <a:endParaRPr sz="1800">
              <a:solidFill>
                <a:srgbClr val="FF9900"/>
              </a:solidFill>
            </a:endParaRPr>
          </a:p>
        </p:txBody>
      </p:sp>
      <p:sp>
        <p:nvSpPr>
          <p:cNvPr id="262" name="Google Shape;262;p44"/>
          <p:cNvSpPr txBox="1"/>
          <p:nvPr/>
        </p:nvSpPr>
        <p:spPr>
          <a:xfrm>
            <a:off x="247450" y="3253350"/>
            <a:ext cx="8143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Payment rails are the infrastructure enabling the movement of electronic</a:t>
            </a:r>
            <a:endParaRPr sz="1800">
              <a:solidFill>
                <a:schemeClr val="dk1"/>
              </a:solidFill>
            </a:endParaRPr>
          </a:p>
          <a:p>
            <a:pPr indent="0" lvl="0" marL="0" rtl="0" algn="l">
              <a:spcBef>
                <a:spcPts val="0"/>
              </a:spcBef>
              <a:spcAft>
                <a:spcPts val="0"/>
              </a:spcAft>
              <a:buNone/>
            </a:pPr>
            <a:r>
              <a:rPr lang="en" sz="1800">
                <a:solidFill>
                  <a:schemeClr val="dk1"/>
                </a:solidFill>
              </a:rPr>
              <a:t>currencies and other digital assets from one place to another. However, in</a:t>
            </a:r>
            <a:endParaRPr sz="1800">
              <a:solidFill>
                <a:schemeClr val="dk1"/>
              </a:solidFill>
            </a:endParaRPr>
          </a:p>
          <a:p>
            <a:pPr indent="0" lvl="0" marL="0" rtl="0" algn="l">
              <a:spcBef>
                <a:spcPts val="0"/>
              </a:spcBef>
              <a:spcAft>
                <a:spcPts val="0"/>
              </a:spcAft>
              <a:buNone/>
            </a:pPr>
            <a:r>
              <a:rPr lang="en" sz="1800">
                <a:solidFill>
                  <a:schemeClr val="dk1"/>
                </a:solidFill>
              </a:rPr>
              <a:t>the traditional financial system, there is always a </a:t>
            </a:r>
            <a:r>
              <a:rPr lang="en" sz="1800">
                <a:solidFill>
                  <a:srgbClr val="FF9900"/>
                </a:solidFill>
              </a:rPr>
              <a:t>middleman,</a:t>
            </a:r>
            <a:r>
              <a:rPr lang="en" sz="1800">
                <a:solidFill>
                  <a:schemeClr val="dk1"/>
                </a:solidFill>
              </a:rPr>
              <a:t> such as a </a:t>
            </a:r>
            <a:r>
              <a:rPr lang="en" sz="1800">
                <a:solidFill>
                  <a:srgbClr val="FF9900"/>
                </a:solidFill>
              </a:rPr>
              <a:t>bank</a:t>
            </a:r>
            <a:endParaRPr sz="1800">
              <a:solidFill>
                <a:srgbClr val="FF9900"/>
              </a:solidFill>
            </a:endParaRPr>
          </a:p>
          <a:p>
            <a:pPr indent="0" lvl="0" marL="0" rtl="0" algn="l">
              <a:spcBef>
                <a:spcPts val="0"/>
              </a:spcBef>
              <a:spcAft>
                <a:spcPts val="0"/>
              </a:spcAft>
              <a:buNone/>
            </a:pPr>
            <a:r>
              <a:rPr lang="en" sz="1800">
                <a:solidFill>
                  <a:schemeClr val="dk1"/>
                </a:solidFill>
              </a:rPr>
              <a:t>or </a:t>
            </a:r>
            <a:r>
              <a:rPr lang="en" sz="1800">
                <a:solidFill>
                  <a:srgbClr val="FF9900"/>
                </a:solidFill>
              </a:rPr>
              <a:t>financial institution</a:t>
            </a:r>
            <a:r>
              <a:rPr lang="en" sz="1800">
                <a:solidFill>
                  <a:schemeClr val="dk1"/>
                </a:solidFill>
              </a:rPr>
              <a:t>, that charges a fee and has the authority to accept,</a:t>
            </a:r>
            <a:endParaRPr sz="1800">
              <a:solidFill>
                <a:schemeClr val="dk1"/>
              </a:solidFill>
            </a:endParaRPr>
          </a:p>
          <a:p>
            <a:pPr indent="0" lvl="0" marL="0" rtl="0" algn="l">
              <a:spcBef>
                <a:spcPts val="0"/>
              </a:spcBef>
              <a:spcAft>
                <a:spcPts val="0"/>
              </a:spcAft>
              <a:buNone/>
            </a:pPr>
            <a:r>
              <a:rPr lang="en" sz="1800">
                <a:solidFill>
                  <a:schemeClr val="dk1"/>
                </a:solidFill>
              </a:rPr>
              <a:t>cancel, revert, or delay transactions.</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5"/>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68" name="Google Shape;268;p45"/>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69" name="Google Shape;269;p45"/>
          <p:cNvSpPr txBox="1"/>
          <p:nvPr/>
        </p:nvSpPr>
        <p:spPr>
          <a:xfrm>
            <a:off x="341525" y="1752750"/>
            <a:ext cx="6995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Are digital currencies designed to maintain a stable value relative to an asset, like the U.S. dollar.</a:t>
            </a:r>
            <a:endParaRPr sz="1800">
              <a:solidFill>
                <a:schemeClr val="dk1"/>
              </a:solidFill>
            </a:endParaRPr>
          </a:p>
        </p:txBody>
      </p:sp>
      <p:sp>
        <p:nvSpPr>
          <p:cNvPr id="270" name="Google Shape;270;p45"/>
          <p:cNvSpPr txBox="1"/>
          <p:nvPr/>
        </p:nvSpPr>
        <p:spPr>
          <a:xfrm>
            <a:off x="337750" y="14181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Stablecoins</a:t>
            </a:r>
            <a:endParaRPr sz="2200">
              <a:solidFill>
                <a:srgbClr val="FF9900"/>
              </a:solidFill>
            </a:endParaRPr>
          </a:p>
        </p:txBody>
      </p:sp>
      <p:sp>
        <p:nvSpPr>
          <p:cNvPr id="271" name="Google Shape;271;p45"/>
          <p:cNvSpPr txBox="1"/>
          <p:nvPr/>
        </p:nvSpPr>
        <p:spPr>
          <a:xfrm>
            <a:off x="327425" y="27011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Cryptocurrencies</a:t>
            </a:r>
            <a:endParaRPr sz="2200">
              <a:solidFill>
                <a:srgbClr val="FF9900"/>
              </a:solidFill>
            </a:endParaRPr>
          </a:p>
        </p:txBody>
      </p:sp>
      <p:sp>
        <p:nvSpPr>
          <p:cNvPr id="272" name="Google Shape;272;p45"/>
          <p:cNvSpPr txBox="1"/>
          <p:nvPr/>
        </p:nvSpPr>
        <p:spPr>
          <a:xfrm>
            <a:off x="355625" y="3178075"/>
            <a:ext cx="7763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Are a type of digital currency. Some cryptocurrencies are decentralized and governed by rules, while others are centralized and controlled by a small group of people.</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6"/>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78" name="Google Shape;278;p46"/>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79" name="Google Shape;279;p46"/>
          <p:cNvSpPr txBox="1"/>
          <p:nvPr/>
        </p:nvSpPr>
        <p:spPr>
          <a:xfrm>
            <a:off x="500100" y="2018050"/>
            <a:ext cx="8143800" cy="1662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400">
                <a:solidFill>
                  <a:schemeClr val="dk1"/>
                </a:solidFill>
              </a:rPr>
              <a:t>Ultimately, a currency that operates </a:t>
            </a:r>
            <a:r>
              <a:rPr lang="en" sz="2400">
                <a:solidFill>
                  <a:srgbClr val="FF9900"/>
                </a:solidFill>
              </a:rPr>
              <a:t>without intermediaries</a:t>
            </a:r>
            <a:r>
              <a:rPr lang="en" sz="2400">
                <a:solidFill>
                  <a:schemeClr val="dk1"/>
                </a:solidFill>
              </a:rPr>
              <a:t> </a:t>
            </a:r>
            <a:r>
              <a:rPr lang="en" sz="2400">
                <a:solidFill>
                  <a:schemeClr val="dk1"/>
                </a:solidFill>
              </a:rPr>
              <a:t>is more efficient and beneficial for society, as it</a:t>
            </a:r>
            <a:endParaRPr sz="2400">
              <a:solidFill>
                <a:schemeClr val="dk1"/>
              </a:solidFill>
            </a:endParaRPr>
          </a:p>
          <a:p>
            <a:pPr indent="0" lvl="0" marL="0" rtl="0" algn="ctr">
              <a:spcBef>
                <a:spcPts val="0"/>
              </a:spcBef>
              <a:spcAft>
                <a:spcPts val="0"/>
              </a:spcAft>
              <a:buNone/>
            </a:pPr>
            <a:r>
              <a:rPr lang="en" sz="2400">
                <a:solidFill>
                  <a:schemeClr val="dk1"/>
                </a:solidFill>
              </a:rPr>
              <a:t>prevents a few individuals from controlling the money supply and concentrating their power.</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7"/>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85" name="Google Shape;285;p47"/>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86" name="Google Shape;286;p47"/>
          <p:cNvSpPr txBox="1"/>
          <p:nvPr/>
        </p:nvSpPr>
        <p:spPr>
          <a:xfrm>
            <a:off x="445000" y="1445100"/>
            <a:ext cx="8454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2.5 The Psychology of Money: Scarcity, Time Preference, and Trade-offs</a:t>
            </a:r>
            <a:endParaRPr sz="2200">
              <a:solidFill>
                <a:srgbClr val="FF9900"/>
              </a:solidFill>
            </a:endParaRPr>
          </a:p>
        </p:txBody>
      </p:sp>
      <p:sp>
        <p:nvSpPr>
          <p:cNvPr id="287" name="Google Shape;287;p47"/>
          <p:cNvSpPr txBox="1"/>
          <p:nvPr/>
        </p:nvSpPr>
        <p:spPr>
          <a:xfrm>
            <a:off x="503350" y="2230800"/>
            <a:ext cx="8112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Imagine you are stranded in a desert and you only have </a:t>
            </a:r>
            <a:r>
              <a:rPr lang="en" sz="1800">
                <a:solidFill>
                  <a:srgbClr val="FF9900"/>
                </a:solidFill>
              </a:rPr>
              <a:t>one bottle of water </a:t>
            </a:r>
            <a:r>
              <a:rPr lang="en" sz="1800">
                <a:solidFill>
                  <a:schemeClr val="dk1"/>
                </a:solidFill>
              </a:rPr>
              <a:t>left. You are thirsty and desperate for a drink, but you also know that you will need the water to survive until you can find more. This is a classic example of scarcity – you only have a limited amount of a resource (water) and you must</a:t>
            </a:r>
            <a:endParaRPr sz="1800">
              <a:solidFill>
                <a:schemeClr val="dk1"/>
              </a:solidFill>
            </a:endParaRPr>
          </a:p>
          <a:p>
            <a:pPr indent="0" lvl="0" marL="0" rtl="0" algn="l">
              <a:spcBef>
                <a:spcPts val="0"/>
              </a:spcBef>
              <a:spcAft>
                <a:spcPts val="0"/>
              </a:spcAft>
              <a:buNone/>
            </a:pPr>
            <a:r>
              <a:rPr lang="en" sz="1800">
                <a:solidFill>
                  <a:schemeClr val="dk1"/>
                </a:solidFill>
              </a:rPr>
              <a:t>make a choice about how to use it. In this situation, you might decide to</a:t>
            </a:r>
            <a:r>
              <a:rPr lang="en" sz="1800">
                <a:solidFill>
                  <a:srgbClr val="FF9900"/>
                </a:solidFill>
              </a:rPr>
              <a:t> ration it and take small sips</a:t>
            </a:r>
            <a:r>
              <a:rPr lang="en" sz="1800">
                <a:solidFill>
                  <a:schemeClr val="dk1"/>
                </a:solidFill>
              </a:rPr>
              <a:t> over a longer period of time to make it last as long as possible. Alternatively, you might decide to </a:t>
            </a:r>
            <a:r>
              <a:rPr lang="en" sz="1800">
                <a:solidFill>
                  <a:srgbClr val="FF9900"/>
                </a:solidFill>
              </a:rPr>
              <a:t>drink as much as you can in</a:t>
            </a:r>
            <a:endParaRPr sz="1800">
              <a:solidFill>
                <a:srgbClr val="FF9900"/>
              </a:solidFill>
            </a:endParaRPr>
          </a:p>
          <a:p>
            <a:pPr indent="0" lvl="0" marL="0" rtl="0" algn="l">
              <a:spcBef>
                <a:spcPts val="0"/>
              </a:spcBef>
              <a:spcAft>
                <a:spcPts val="0"/>
              </a:spcAft>
              <a:buNone/>
            </a:pPr>
            <a:r>
              <a:rPr lang="en" sz="1800">
                <a:solidFill>
                  <a:srgbClr val="FF9900"/>
                </a:solidFill>
              </a:rPr>
              <a:t>one go</a:t>
            </a:r>
            <a:r>
              <a:rPr lang="en" sz="1800">
                <a:solidFill>
                  <a:schemeClr val="dk1"/>
                </a:solidFill>
              </a:rPr>
              <a:t>, hoping that the burst of hydration will give you the energy you need to find more water.</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48"/>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93" name="Google Shape;293;p48"/>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294" name="Google Shape;294;p48"/>
          <p:cNvSpPr txBox="1"/>
          <p:nvPr/>
        </p:nvSpPr>
        <p:spPr>
          <a:xfrm>
            <a:off x="445000" y="1376425"/>
            <a:ext cx="8475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Scarcity</a:t>
            </a:r>
            <a:r>
              <a:rPr lang="en" sz="2200">
                <a:solidFill>
                  <a:schemeClr val="dk1"/>
                </a:solidFill>
              </a:rPr>
              <a:t> forces us to weigh the pros and cons of how we use our resources and make </a:t>
            </a:r>
            <a:r>
              <a:rPr lang="en" sz="2200">
                <a:solidFill>
                  <a:srgbClr val="FF9900"/>
                </a:solidFill>
              </a:rPr>
              <a:t>trade-offs.</a:t>
            </a:r>
            <a:endParaRPr sz="2200">
              <a:solidFill>
                <a:srgbClr val="FF9900"/>
              </a:solidFill>
            </a:endParaRPr>
          </a:p>
        </p:txBody>
      </p:sp>
      <p:sp>
        <p:nvSpPr>
          <p:cNvPr id="295" name="Google Shape;295;p48"/>
          <p:cNvSpPr txBox="1"/>
          <p:nvPr/>
        </p:nvSpPr>
        <p:spPr>
          <a:xfrm>
            <a:off x="445000" y="2339325"/>
            <a:ext cx="7584900" cy="275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Human-made scarcity</a:t>
            </a:r>
            <a:r>
              <a:rPr lang="en" sz="1800">
                <a:solidFill>
                  <a:schemeClr val="dk1"/>
                </a:solidFill>
              </a:rPr>
              <a:t>, also known as </a:t>
            </a:r>
            <a:r>
              <a:rPr lang="en" sz="1800">
                <a:solidFill>
                  <a:srgbClr val="FF9900"/>
                </a:solidFill>
              </a:rPr>
              <a:t>centralized scarcity</a:t>
            </a:r>
            <a:r>
              <a:rPr lang="en" sz="1800">
                <a:solidFill>
                  <a:schemeClr val="dk1"/>
                </a:solidFill>
              </a:rPr>
              <a:t>, includes things like limited edition </a:t>
            </a:r>
            <a:r>
              <a:rPr lang="en" sz="1800">
                <a:solidFill>
                  <a:srgbClr val="FF9900"/>
                </a:solidFill>
              </a:rPr>
              <a:t>designer bags, rare sports cards, and numbered art pieces</a:t>
            </a:r>
            <a:r>
              <a:rPr lang="en" sz="1800">
                <a:solidFill>
                  <a:schemeClr val="dk1"/>
                </a:solidFill>
              </a:rPr>
              <a:t>. These can be easily replicated or counterfeited.</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rgbClr val="FF9900"/>
                </a:solidFill>
              </a:rPr>
              <a:t>Natural scarcity,</a:t>
            </a:r>
            <a:r>
              <a:rPr lang="en" sz="1800">
                <a:solidFill>
                  <a:schemeClr val="dk1"/>
                </a:solidFill>
              </a:rPr>
              <a:t> also known as decentralized scarcity, includes things like </a:t>
            </a:r>
            <a:r>
              <a:rPr lang="en" sz="1800">
                <a:solidFill>
                  <a:srgbClr val="FF9900"/>
                </a:solidFill>
              </a:rPr>
              <a:t>salt, shells, and </a:t>
            </a:r>
            <a:r>
              <a:rPr lang="en" sz="1800">
                <a:solidFill>
                  <a:srgbClr val="FF9900"/>
                </a:solidFill>
              </a:rPr>
              <a:t>precious metals</a:t>
            </a:r>
            <a:r>
              <a:rPr lang="en" sz="1800">
                <a:solidFill>
                  <a:srgbClr val="FF9900"/>
                </a:solidFill>
              </a:rPr>
              <a:t> like gold</a:t>
            </a:r>
            <a:r>
              <a:rPr lang="en" sz="1800">
                <a:solidFill>
                  <a:schemeClr val="dk1"/>
                </a:solidFill>
              </a:rPr>
              <a:t>. These are harder to replicate or counterfeit.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The main difference between the two is </a:t>
            </a:r>
            <a:r>
              <a:rPr lang="en" sz="2300">
                <a:solidFill>
                  <a:srgbClr val="FF9900"/>
                </a:solidFill>
              </a:rPr>
              <a:t>control.</a:t>
            </a:r>
            <a:endParaRPr sz="2300">
              <a:solidFill>
                <a:srgbClr val="FF99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49"/>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01" name="Google Shape;301;p49"/>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302" name="Google Shape;302;p49"/>
          <p:cNvSpPr txBox="1"/>
          <p:nvPr/>
        </p:nvSpPr>
        <p:spPr>
          <a:xfrm>
            <a:off x="372550" y="1407475"/>
            <a:ext cx="7895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Time preference </a:t>
            </a:r>
            <a:r>
              <a:rPr lang="en" sz="1800">
                <a:solidFill>
                  <a:schemeClr val="dk1"/>
                </a:solidFill>
              </a:rPr>
              <a:t>refers to the idea that people generally prefer to have something </a:t>
            </a:r>
            <a:r>
              <a:rPr lang="en" sz="1800">
                <a:solidFill>
                  <a:srgbClr val="FF9900"/>
                </a:solidFill>
              </a:rPr>
              <a:t>NOW </a:t>
            </a:r>
            <a:r>
              <a:rPr lang="en" sz="1800">
                <a:solidFill>
                  <a:schemeClr val="dk1"/>
                </a:solidFill>
              </a:rPr>
              <a:t>rather than </a:t>
            </a:r>
            <a:r>
              <a:rPr lang="en" sz="1800">
                <a:solidFill>
                  <a:srgbClr val="FF9900"/>
                </a:solidFill>
              </a:rPr>
              <a:t>LATER</a:t>
            </a:r>
            <a:r>
              <a:rPr lang="en" sz="1800">
                <a:solidFill>
                  <a:schemeClr val="dk1"/>
                </a:solidFill>
              </a:rPr>
              <a:t>.</a:t>
            </a:r>
            <a:endParaRPr sz="1800">
              <a:solidFill>
                <a:schemeClr val="dk1"/>
              </a:solidFill>
            </a:endParaRPr>
          </a:p>
        </p:txBody>
      </p:sp>
      <p:pic>
        <p:nvPicPr>
          <p:cNvPr id="303" name="Google Shape;303;p49"/>
          <p:cNvPicPr preferRelativeResize="0"/>
          <p:nvPr/>
        </p:nvPicPr>
        <p:blipFill rotWithShape="1">
          <a:blip r:embed="rId5">
            <a:alphaModFix/>
          </a:blip>
          <a:srcRect b="36775" l="25374" r="26514" t="31320"/>
          <a:stretch/>
        </p:blipFill>
        <p:spPr>
          <a:xfrm>
            <a:off x="1963625" y="1901700"/>
            <a:ext cx="4658800" cy="3089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50"/>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09" name="Google Shape;309;p50"/>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310" name="Google Shape;310;p50"/>
          <p:cNvSpPr txBox="1"/>
          <p:nvPr/>
        </p:nvSpPr>
        <p:spPr>
          <a:xfrm>
            <a:off x="258725" y="1397125"/>
            <a:ext cx="83196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rgbClr val="FF9900"/>
                </a:solidFill>
              </a:rPr>
              <a:t>Opportunity cost refers</a:t>
            </a:r>
            <a:r>
              <a:rPr lang="en" sz="1700">
                <a:solidFill>
                  <a:schemeClr val="dk1"/>
                </a:solidFill>
              </a:rPr>
              <a:t> to the value of the next best alternative that you give up when you make a decision. Every decision involves trade-offs.</a:t>
            </a:r>
            <a:endParaRPr sz="1700">
              <a:solidFill>
                <a:schemeClr val="dk1"/>
              </a:solidFill>
            </a:endParaRPr>
          </a:p>
        </p:txBody>
      </p:sp>
      <p:pic>
        <p:nvPicPr>
          <p:cNvPr id="311" name="Google Shape;311;p50"/>
          <p:cNvPicPr preferRelativeResize="0"/>
          <p:nvPr/>
        </p:nvPicPr>
        <p:blipFill>
          <a:blip r:embed="rId5">
            <a:alphaModFix/>
          </a:blip>
          <a:stretch>
            <a:fillRect/>
          </a:stretch>
        </p:blipFill>
        <p:spPr>
          <a:xfrm>
            <a:off x="-24575" y="2174725"/>
            <a:ext cx="9168575" cy="2968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1"/>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17" name="Google Shape;317;p51"/>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318" name="Google Shape;318;p51"/>
          <p:cNvSpPr txBox="1"/>
          <p:nvPr/>
        </p:nvSpPr>
        <p:spPr>
          <a:xfrm>
            <a:off x="299125" y="1486150"/>
            <a:ext cx="7917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the </a:t>
            </a:r>
            <a:r>
              <a:rPr lang="en" sz="1800">
                <a:solidFill>
                  <a:srgbClr val="FF9900"/>
                </a:solidFill>
              </a:rPr>
              <a:t>desert example</a:t>
            </a:r>
            <a:r>
              <a:rPr lang="en" sz="1800">
                <a:solidFill>
                  <a:schemeClr val="dk1"/>
                </a:solidFill>
              </a:rPr>
              <a:t>, the opportunity cost of drinking all of the water right away is the survival benefits you would have gained from rationing the water and using it over a longer period of time.</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15" name="Google Shape;115;p27"/>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16" name="Google Shape;116;p27"/>
          <p:cNvSpPr txBox="1"/>
          <p:nvPr/>
        </p:nvSpPr>
        <p:spPr>
          <a:xfrm>
            <a:off x="381275" y="1733700"/>
            <a:ext cx="803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Definition of Money</a:t>
            </a:r>
            <a:endParaRPr sz="2200">
              <a:solidFill>
                <a:srgbClr val="FF9900"/>
              </a:solidFill>
            </a:endParaRPr>
          </a:p>
        </p:txBody>
      </p:sp>
      <p:sp>
        <p:nvSpPr>
          <p:cNvPr id="117" name="Google Shape;117;p27"/>
          <p:cNvSpPr txBox="1"/>
          <p:nvPr/>
        </p:nvSpPr>
        <p:spPr>
          <a:xfrm>
            <a:off x="401850" y="2180700"/>
            <a:ext cx="8035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Money is like a social contract that allows us to make exchanges without having to rely on bartering or finding someone who specifically wants what we have to offer. If a group of people started accepting chocolate as payment for most goods and services, chocolate would become money (although, since it would melt in some parts of the world, we might consider it bad money).</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8"/>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23" name="Google Shape;123;p28"/>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24" name="Google Shape;124;p28"/>
          <p:cNvSpPr txBox="1"/>
          <p:nvPr/>
        </p:nvSpPr>
        <p:spPr>
          <a:xfrm>
            <a:off x="336750" y="2140125"/>
            <a:ext cx="84705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  Money performs but a momentary function in an</a:t>
            </a:r>
            <a:endParaRPr sz="1800">
              <a:solidFill>
                <a:schemeClr val="dk1"/>
              </a:solidFill>
            </a:endParaRPr>
          </a:p>
          <a:p>
            <a:pPr indent="0" lvl="0" marL="0" rtl="0" algn="ctr">
              <a:spcBef>
                <a:spcPts val="0"/>
              </a:spcBef>
              <a:spcAft>
                <a:spcPts val="0"/>
              </a:spcAft>
              <a:buNone/>
            </a:pPr>
            <a:r>
              <a:rPr lang="en" sz="1800">
                <a:solidFill>
                  <a:schemeClr val="dk1"/>
                </a:solidFill>
              </a:rPr>
              <a:t>exchange; and when the transaction is finally closed, it will </a:t>
            </a:r>
            <a:endParaRPr sz="1800">
              <a:solidFill>
                <a:schemeClr val="dk1"/>
              </a:solidFill>
            </a:endParaRPr>
          </a:p>
          <a:p>
            <a:pPr indent="0" lvl="0" marL="0" rtl="0" algn="ctr">
              <a:spcBef>
                <a:spcPts val="0"/>
              </a:spcBef>
              <a:spcAft>
                <a:spcPts val="0"/>
              </a:spcAft>
              <a:buNone/>
            </a:pPr>
            <a:r>
              <a:rPr lang="en" sz="1800">
                <a:solidFill>
                  <a:schemeClr val="dk1"/>
                </a:solidFill>
              </a:rPr>
              <a:t>always be found that one kind of commodity has been exchanged for another. ”</a:t>
            </a:r>
            <a:endParaRPr sz="1800">
              <a:solidFill>
                <a:schemeClr val="dk1"/>
              </a:solidFill>
            </a:endParaRPr>
          </a:p>
        </p:txBody>
      </p:sp>
      <p:sp>
        <p:nvSpPr>
          <p:cNvPr id="125" name="Google Shape;125;p28"/>
          <p:cNvSpPr txBox="1"/>
          <p:nvPr/>
        </p:nvSpPr>
        <p:spPr>
          <a:xfrm>
            <a:off x="3780400" y="3586075"/>
            <a:ext cx="168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Jean-Baptiste</a:t>
            </a:r>
            <a:endParaRPr sz="1800">
              <a:solidFill>
                <a:srgbClr val="FF99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9"/>
          <p:cNvPicPr preferRelativeResize="0"/>
          <p:nvPr/>
        </p:nvPicPr>
        <p:blipFill rotWithShape="1">
          <a:blip r:embed="rId3">
            <a:alphaModFix/>
          </a:blip>
          <a:srcRect b="0" l="1791" r="2404" t="10976"/>
          <a:stretch/>
        </p:blipFill>
        <p:spPr>
          <a:xfrm>
            <a:off x="1371325" y="0"/>
            <a:ext cx="6303113"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30"/>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36" name="Google Shape;136;p30"/>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37" name="Google Shape;137;p30"/>
          <p:cNvSpPr txBox="1"/>
          <p:nvPr/>
        </p:nvSpPr>
        <p:spPr>
          <a:xfrm>
            <a:off x="134675" y="1255100"/>
            <a:ext cx="2634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Functions of Money </a:t>
            </a:r>
            <a:endParaRPr sz="2200">
              <a:solidFill>
                <a:srgbClr val="FF9900"/>
              </a:solidFill>
            </a:endParaRPr>
          </a:p>
        </p:txBody>
      </p:sp>
      <p:sp>
        <p:nvSpPr>
          <p:cNvPr id="138" name="Google Shape;138;p30"/>
          <p:cNvSpPr txBox="1"/>
          <p:nvPr/>
        </p:nvSpPr>
        <p:spPr>
          <a:xfrm>
            <a:off x="134675" y="1727425"/>
            <a:ext cx="8815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When it comes to buying and selling goods and services, money is the key player. </a:t>
            </a:r>
            <a:endParaRPr sz="1800">
              <a:solidFill>
                <a:schemeClr val="dk1"/>
              </a:solidFill>
            </a:endParaRPr>
          </a:p>
          <a:p>
            <a:pPr indent="0" lvl="0" marL="0" rtl="0" algn="l">
              <a:spcBef>
                <a:spcPts val="0"/>
              </a:spcBef>
              <a:spcAft>
                <a:spcPts val="0"/>
              </a:spcAft>
              <a:buNone/>
            </a:pPr>
            <a:r>
              <a:rPr lang="en" sz="1800">
                <a:solidFill>
                  <a:schemeClr val="dk1"/>
                </a:solidFill>
              </a:rPr>
              <a:t>Money serves several important functions in the world, like:</a:t>
            </a:r>
            <a:endParaRPr sz="1800">
              <a:solidFill>
                <a:schemeClr val="dk1"/>
              </a:solidFill>
            </a:endParaRPr>
          </a:p>
        </p:txBody>
      </p:sp>
      <p:sp>
        <p:nvSpPr>
          <p:cNvPr id="139" name="Google Shape;139;p30"/>
          <p:cNvSpPr txBox="1"/>
          <p:nvPr/>
        </p:nvSpPr>
        <p:spPr>
          <a:xfrm>
            <a:off x="170650" y="2567950"/>
            <a:ext cx="2634300" cy="5232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Clr>
                <a:srgbClr val="FF9900"/>
              </a:buClr>
              <a:buSzPts val="2200"/>
              <a:buAutoNum type="arabicPeriod"/>
            </a:pPr>
            <a:r>
              <a:rPr lang="en" sz="2200">
                <a:solidFill>
                  <a:srgbClr val="FF9900"/>
                </a:solidFill>
              </a:rPr>
              <a:t>Store Of Value </a:t>
            </a:r>
            <a:endParaRPr sz="2200">
              <a:solidFill>
                <a:srgbClr val="FF9900"/>
              </a:solidFill>
            </a:endParaRPr>
          </a:p>
        </p:txBody>
      </p:sp>
      <p:sp>
        <p:nvSpPr>
          <p:cNvPr id="140" name="Google Shape;140;p30"/>
          <p:cNvSpPr txBox="1"/>
          <p:nvPr/>
        </p:nvSpPr>
        <p:spPr>
          <a:xfrm>
            <a:off x="170650" y="3014850"/>
            <a:ext cx="8006700" cy="149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Money should maintain its value over time, making it useful as a method to save and invest the value of human labor. This lets people use money to plan for the future and borrow and lend money. So, the next time you’re saving up for something special, remember that money is more than just a way to pay for </a:t>
            </a:r>
            <a:endParaRPr sz="1700">
              <a:solidFill>
                <a:schemeClr val="dk1"/>
              </a:solidFill>
            </a:endParaRPr>
          </a:p>
          <a:p>
            <a:pPr indent="0" lvl="0" marL="0" rtl="0" algn="l">
              <a:spcBef>
                <a:spcPts val="0"/>
              </a:spcBef>
              <a:spcAft>
                <a:spcPts val="0"/>
              </a:spcAft>
              <a:buNone/>
            </a:pPr>
            <a:r>
              <a:rPr lang="en" sz="1700">
                <a:solidFill>
                  <a:schemeClr val="dk1"/>
                </a:solidFill>
              </a:rPr>
              <a:t>things – it’s a tool to help you plan and invest in your future.</a:t>
            </a:r>
            <a:endParaRPr sz="17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46" name="Google Shape;146;p31"/>
          <p:cNvPicPr preferRelativeResize="0"/>
          <p:nvPr/>
        </p:nvPicPr>
        <p:blipFill>
          <a:blip r:embed="rId4">
            <a:alphaModFix/>
          </a:blip>
          <a:stretch>
            <a:fillRect/>
          </a:stretch>
        </p:blipFill>
        <p:spPr>
          <a:xfrm>
            <a:off x="3352950" y="487075"/>
            <a:ext cx="1295323" cy="691826"/>
          </a:xfrm>
          <a:prstGeom prst="rect">
            <a:avLst/>
          </a:prstGeom>
          <a:noFill/>
          <a:ln>
            <a:noFill/>
          </a:ln>
        </p:spPr>
      </p:pic>
      <p:pic>
        <p:nvPicPr>
          <p:cNvPr id="147" name="Google Shape;147;p31"/>
          <p:cNvPicPr preferRelativeResize="0"/>
          <p:nvPr/>
        </p:nvPicPr>
        <p:blipFill rotWithShape="1">
          <a:blip r:embed="rId5">
            <a:alphaModFix/>
          </a:blip>
          <a:srcRect b="0" l="2018" r="0" t="2343"/>
          <a:stretch/>
        </p:blipFill>
        <p:spPr>
          <a:xfrm>
            <a:off x="107250" y="1499900"/>
            <a:ext cx="8884225" cy="300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2"/>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53" name="Google Shape;153;p32"/>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54" name="Google Shape;154;p32"/>
          <p:cNvSpPr txBox="1"/>
          <p:nvPr/>
        </p:nvSpPr>
        <p:spPr>
          <a:xfrm>
            <a:off x="341050" y="1333775"/>
            <a:ext cx="354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2. Medium Of </a:t>
            </a:r>
            <a:r>
              <a:rPr lang="en" sz="2200">
                <a:solidFill>
                  <a:srgbClr val="FF9900"/>
                </a:solidFill>
              </a:rPr>
              <a:t>Exchange</a:t>
            </a:r>
            <a:r>
              <a:rPr lang="en" sz="2200">
                <a:solidFill>
                  <a:srgbClr val="FF9900"/>
                </a:solidFill>
              </a:rPr>
              <a:t> </a:t>
            </a:r>
            <a:endParaRPr sz="2200">
              <a:solidFill>
                <a:srgbClr val="FF9900"/>
              </a:solidFill>
            </a:endParaRPr>
          </a:p>
        </p:txBody>
      </p:sp>
      <p:sp>
        <p:nvSpPr>
          <p:cNvPr id="155" name="Google Shape;155;p32"/>
          <p:cNvSpPr txBox="1"/>
          <p:nvPr/>
        </p:nvSpPr>
        <p:spPr>
          <a:xfrm>
            <a:off x="341050" y="1834400"/>
            <a:ext cx="863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With money, you don’t have to find someone who wants exactly what you have to trade. Instead, you can use money to buy and sell anything you want. This makes trading and commerce much more convenient and efficient.</a:t>
            </a:r>
            <a:endParaRPr sz="1800">
              <a:solidFill>
                <a:schemeClr val="dk1"/>
              </a:solidFill>
            </a:endParaRPr>
          </a:p>
        </p:txBody>
      </p:sp>
      <p:pic>
        <p:nvPicPr>
          <p:cNvPr id="156" name="Google Shape;156;p32"/>
          <p:cNvPicPr preferRelativeResize="0"/>
          <p:nvPr/>
        </p:nvPicPr>
        <p:blipFill rotWithShape="1">
          <a:blip r:embed="rId5">
            <a:alphaModFix/>
          </a:blip>
          <a:srcRect b="36776" l="0" r="0" t="40769"/>
          <a:stretch/>
        </p:blipFill>
        <p:spPr>
          <a:xfrm>
            <a:off x="846213" y="2947561"/>
            <a:ext cx="7451573" cy="20919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62" name="Google Shape;162;p33"/>
          <p:cNvPicPr preferRelativeResize="0"/>
          <p:nvPr/>
        </p:nvPicPr>
        <p:blipFill>
          <a:blip r:embed="rId4">
            <a:alphaModFix/>
          </a:blip>
          <a:stretch>
            <a:fillRect/>
          </a:stretch>
        </p:blipFill>
        <p:spPr>
          <a:xfrm>
            <a:off x="3352950" y="487075"/>
            <a:ext cx="1295323" cy="691826"/>
          </a:xfrm>
          <a:prstGeom prst="rect">
            <a:avLst/>
          </a:prstGeom>
          <a:noFill/>
          <a:ln>
            <a:noFill/>
          </a:ln>
        </p:spPr>
      </p:pic>
      <p:sp>
        <p:nvSpPr>
          <p:cNvPr id="163" name="Google Shape;163;p33"/>
          <p:cNvSpPr txBox="1"/>
          <p:nvPr/>
        </p:nvSpPr>
        <p:spPr>
          <a:xfrm>
            <a:off x="341050" y="1257575"/>
            <a:ext cx="3547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3</a:t>
            </a:r>
            <a:r>
              <a:rPr lang="en" sz="2200">
                <a:solidFill>
                  <a:srgbClr val="FF9900"/>
                </a:solidFill>
              </a:rPr>
              <a:t>. Unit of Account  </a:t>
            </a:r>
            <a:endParaRPr sz="2200">
              <a:solidFill>
                <a:srgbClr val="FF9900"/>
              </a:solidFill>
            </a:endParaRPr>
          </a:p>
        </p:txBody>
      </p:sp>
      <p:sp>
        <p:nvSpPr>
          <p:cNvPr id="164" name="Google Shape;164;p33"/>
          <p:cNvSpPr txBox="1"/>
          <p:nvPr/>
        </p:nvSpPr>
        <p:spPr>
          <a:xfrm>
            <a:off x="431625" y="1859450"/>
            <a:ext cx="7880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Money provides a universal standard of value that allows people to express and compare the price of different goods and services. This allows for a more efficient and transparent market, where people can make informed decisions about what to buy and sell.</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