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5143500" cx="9144000"/>
  <p:notesSz cx="6858000" cy="9144000"/>
  <p:embeddedFontLst>
    <p:embeddedFont>
      <p:font typeface="Robot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20" Type="http://schemas.openxmlformats.org/officeDocument/2006/relationships/slide" Target="slides/slide14.xml"/><Relationship Id="rId41" Type="http://schemas.openxmlformats.org/officeDocument/2006/relationships/font" Target="fonts/Roboto-bold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Roboto-bold.fntdata"/><Relationship Id="rId16" Type="http://schemas.openxmlformats.org/officeDocument/2006/relationships/slide" Target="slides/slide10.xml"/><Relationship Id="rId38" Type="http://schemas.openxmlformats.org/officeDocument/2006/relationships/font" Target="fonts/Roboto-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dc96da48d7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dc96da48d7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dc96da48d7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dc96da48d7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dc96da48d7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dc96da48d7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dc96da48d7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dc96da48d7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dc96da48d7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dc96da48d7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dc96da48d7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dc96da48d7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dc96da48d7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dc96da48d7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dc96da48d7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dc96da48d7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dc96da48d7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dc96da48d7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dc96da48d7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dc96da48d7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dc96da48d7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dc96da48d7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dc96da48d7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dc96da48d7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dc96da48d7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dc96da48d7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dc96da48d7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dc96da48d7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2dc96da48d7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2dc96da48d7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dc96da48d7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dc96da48d7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dc96da48d7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dc96da48d7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dc96da48d7_0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dc96da48d7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dc96da48d7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dc96da48d7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dc96da48d7_0_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dc96da48d7_0_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dc96da48d7_0_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dc96da48d7_0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dc96da48d7_0_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dc96da48d7_0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dc96da48d7_0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dc96da48d7_0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dc96da48d7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2dc96da48d7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dc96da48d7_0_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2dc96da48d7_0_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dc96da48d7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dc96da48d7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dc96da48d7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dc96da48d7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dc96da48d7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dc96da48d7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dc96da48d7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dc96da48d7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dc96da48d7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dc96da48d7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dc96da48d7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dc96da48d7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dk1"/>
              </a:buClr>
              <a:buSzPts val="1800"/>
              <a:buChar char="●"/>
              <a:defRPr>
                <a:solidFill>
                  <a:schemeClr val="dk1"/>
                </a:solidFill>
              </a:defRPr>
            </a:lvl1pPr>
            <a:lvl2pPr indent="-317500" lvl="1" marL="914400" rtl="0">
              <a:spcBef>
                <a:spcPts val="0"/>
              </a:spcBef>
              <a:spcAft>
                <a:spcPts val="0"/>
              </a:spcAft>
              <a:buClr>
                <a:schemeClr val="dk1"/>
              </a:buClr>
              <a:buSzPts val="1400"/>
              <a:buChar char="○"/>
              <a:defRPr>
                <a:solidFill>
                  <a:schemeClr val="dk1"/>
                </a:solidFill>
              </a:defRPr>
            </a:lvl2pPr>
            <a:lvl3pPr indent="-317500" lvl="2" marL="1371600" rtl="0">
              <a:spcBef>
                <a:spcPts val="0"/>
              </a:spcBef>
              <a:spcAft>
                <a:spcPts val="0"/>
              </a:spcAft>
              <a:buClr>
                <a:schemeClr val="dk1"/>
              </a:buClr>
              <a:buSzPts val="1400"/>
              <a:buChar char="■"/>
              <a:defRPr>
                <a:solidFill>
                  <a:schemeClr val="dk1"/>
                </a:solidFill>
              </a:defRPr>
            </a:lvl3pPr>
            <a:lvl4pPr indent="-317500" lvl="3" marL="1828800" rtl="0">
              <a:spcBef>
                <a:spcPts val="0"/>
              </a:spcBef>
              <a:spcAft>
                <a:spcPts val="0"/>
              </a:spcAft>
              <a:buClr>
                <a:schemeClr val="dk1"/>
              </a:buClr>
              <a:buSzPts val="1400"/>
              <a:buChar char="●"/>
              <a:defRPr>
                <a:solidFill>
                  <a:schemeClr val="dk1"/>
                </a:solidFill>
              </a:defRPr>
            </a:lvl4pPr>
            <a:lvl5pPr indent="-317500" lvl="4" marL="2286000" rtl="0">
              <a:spcBef>
                <a:spcPts val="0"/>
              </a:spcBef>
              <a:spcAft>
                <a:spcPts val="0"/>
              </a:spcAft>
              <a:buClr>
                <a:schemeClr val="dk1"/>
              </a:buClr>
              <a:buSzPts val="1400"/>
              <a:buChar char="○"/>
              <a:defRPr>
                <a:solidFill>
                  <a:schemeClr val="dk1"/>
                </a:solidFill>
              </a:defRPr>
            </a:lvl5pPr>
            <a:lvl6pPr indent="-317500" lvl="5" marL="2743200" rtl="0">
              <a:spcBef>
                <a:spcPts val="0"/>
              </a:spcBef>
              <a:spcAft>
                <a:spcPts val="0"/>
              </a:spcAft>
              <a:buClr>
                <a:schemeClr val="dk1"/>
              </a:buClr>
              <a:buSzPts val="1400"/>
              <a:buChar char="■"/>
              <a:defRPr>
                <a:solidFill>
                  <a:schemeClr val="dk1"/>
                </a:solidFill>
              </a:defRPr>
            </a:lvl6pPr>
            <a:lvl7pPr indent="-317500" lvl="6" marL="3200400" rtl="0">
              <a:spcBef>
                <a:spcPts val="0"/>
              </a:spcBef>
              <a:spcAft>
                <a:spcPts val="0"/>
              </a:spcAft>
              <a:buClr>
                <a:schemeClr val="dk1"/>
              </a:buClr>
              <a:buSzPts val="1400"/>
              <a:buChar char="●"/>
              <a:defRPr>
                <a:solidFill>
                  <a:schemeClr val="dk1"/>
                </a:solidFill>
              </a:defRPr>
            </a:lvl7pPr>
            <a:lvl8pPr indent="-317500" lvl="7" marL="3657600" rtl="0">
              <a:spcBef>
                <a:spcPts val="0"/>
              </a:spcBef>
              <a:spcAft>
                <a:spcPts val="0"/>
              </a:spcAft>
              <a:buClr>
                <a:schemeClr val="dk1"/>
              </a:buClr>
              <a:buSzPts val="1400"/>
              <a:buChar char="○"/>
              <a:defRPr>
                <a:solidFill>
                  <a:schemeClr val="dk1"/>
                </a:solidFill>
              </a:defRPr>
            </a:lvl8pPr>
            <a:lvl9pPr indent="-317500" lvl="8" marL="4114800" rtl="0">
              <a:spcBef>
                <a:spcPts val="0"/>
              </a:spcBef>
              <a:spcAft>
                <a:spcPts val="0"/>
              </a:spcAft>
              <a:buClr>
                <a:schemeClr val="dk1"/>
              </a:buClr>
              <a:buSzPts val="1400"/>
              <a:buChar char="■"/>
              <a:defRPr>
                <a:solidFill>
                  <a:schemeClr val="dk1"/>
                </a:solidFill>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lt2"/>
              </a:buClr>
              <a:buSzPts val="1800"/>
              <a:buChar char="●"/>
              <a:defRPr sz="1800">
                <a:solidFill>
                  <a:schemeClr val="lt2"/>
                </a:solidFill>
              </a:defRPr>
            </a:lvl1pPr>
            <a:lvl2pPr indent="-317500" lvl="1" marL="914400" rtl="0">
              <a:lnSpc>
                <a:spcPct val="115000"/>
              </a:lnSpc>
              <a:spcBef>
                <a:spcPts val="0"/>
              </a:spcBef>
              <a:spcAft>
                <a:spcPts val="0"/>
              </a:spcAft>
              <a:buClr>
                <a:schemeClr val="lt2"/>
              </a:buClr>
              <a:buSzPts val="1400"/>
              <a:buChar char="○"/>
              <a:defRPr>
                <a:solidFill>
                  <a:schemeClr val="lt2"/>
                </a:solidFill>
              </a:defRPr>
            </a:lvl2pPr>
            <a:lvl3pPr indent="-317500" lvl="2" marL="1371600" rtl="0">
              <a:lnSpc>
                <a:spcPct val="115000"/>
              </a:lnSpc>
              <a:spcBef>
                <a:spcPts val="0"/>
              </a:spcBef>
              <a:spcAft>
                <a:spcPts val="0"/>
              </a:spcAft>
              <a:buClr>
                <a:schemeClr val="lt2"/>
              </a:buClr>
              <a:buSzPts val="1400"/>
              <a:buChar char="■"/>
              <a:defRPr>
                <a:solidFill>
                  <a:schemeClr val="lt2"/>
                </a:solidFill>
              </a:defRPr>
            </a:lvl3pPr>
            <a:lvl4pPr indent="-317500" lvl="3" marL="1828800" rtl="0">
              <a:lnSpc>
                <a:spcPct val="115000"/>
              </a:lnSpc>
              <a:spcBef>
                <a:spcPts val="0"/>
              </a:spcBef>
              <a:spcAft>
                <a:spcPts val="0"/>
              </a:spcAft>
              <a:buClr>
                <a:schemeClr val="lt2"/>
              </a:buClr>
              <a:buSzPts val="1400"/>
              <a:buChar char="●"/>
              <a:defRPr>
                <a:solidFill>
                  <a:schemeClr val="lt2"/>
                </a:solidFill>
              </a:defRPr>
            </a:lvl4pPr>
            <a:lvl5pPr indent="-317500" lvl="4" marL="2286000" rtl="0">
              <a:lnSpc>
                <a:spcPct val="115000"/>
              </a:lnSpc>
              <a:spcBef>
                <a:spcPts val="0"/>
              </a:spcBef>
              <a:spcAft>
                <a:spcPts val="0"/>
              </a:spcAft>
              <a:buClr>
                <a:schemeClr val="lt2"/>
              </a:buClr>
              <a:buSzPts val="1400"/>
              <a:buChar char="○"/>
              <a:defRPr>
                <a:solidFill>
                  <a:schemeClr val="lt2"/>
                </a:solidFill>
              </a:defRPr>
            </a:lvl5pPr>
            <a:lvl6pPr indent="-317500" lvl="5" marL="2743200" rtl="0">
              <a:lnSpc>
                <a:spcPct val="115000"/>
              </a:lnSpc>
              <a:spcBef>
                <a:spcPts val="0"/>
              </a:spcBef>
              <a:spcAft>
                <a:spcPts val="0"/>
              </a:spcAft>
              <a:buClr>
                <a:schemeClr val="lt2"/>
              </a:buClr>
              <a:buSzPts val="1400"/>
              <a:buChar char="■"/>
              <a:defRPr>
                <a:solidFill>
                  <a:schemeClr val="lt2"/>
                </a:solidFill>
              </a:defRPr>
            </a:lvl6pPr>
            <a:lvl7pPr indent="-317500" lvl="6" marL="3200400" rtl="0">
              <a:lnSpc>
                <a:spcPct val="115000"/>
              </a:lnSpc>
              <a:spcBef>
                <a:spcPts val="0"/>
              </a:spcBef>
              <a:spcAft>
                <a:spcPts val="0"/>
              </a:spcAft>
              <a:buClr>
                <a:schemeClr val="lt2"/>
              </a:buClr>
              <a:buSzPts val="1400"/>
              <a:buChar char="●"/>
              <a:defRPr>
                <a:solidFill>
                  <a:schemeClr val="lt2"/>
                </a:solidFill>
              </a:defRPr>
            </a:lvl7pPr>
            <a:lvl8pPr indent="-317500" lvl="7" marL="3657600" rtl="0">
              <a:lnSpc>
                <a:spcPct val="115000"/>
              </a:lnSpc>
              <a:spcBef>
                <a:spcPts val="0"/>
              </a:spcBef>
              <a:spcAft>
                <a:spcPts val="0"/>
              </a:spcAft>
              <a:buClr>
                <a:schemeClr val="lt2"/>
              </a:buClr>
              <a:buSzPts val="1400"/>
              <a:buChar char="○"/>
              <a:defRPr>
                <a:solidFill>
                  <a:schemeClr val="lt2"/>
                </a:solidFill>
              </a:defRPr>
            </a:lvl8pPr>
            <a:lvl9pPr indent="-317500" lvl="8" marL="4114800" rtl="0">
              <a:lnSpc>
                <a:spcPct val="115000"/>
              </a:lnSpc>
              <a:spcBef>
                <a:spcPts val="0"/>
              </a:spcBef>
              <a:spcAft>
                <a:spcPts val="0"/>
              </a:spcAft>
              <a:buClr>
                <a:schemeClr val="lt2"/>
              </a:buClr>
              <a:buSzPts val="1400"/>
              <a:buChar char="■"/>
              <a:defRPr>
                <a:solidFill>
                  <a:schemeClr val="lt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2"/>
                </a:solidFill>
              </a:defRPr>
            </a:lvl1pPr>
            <a:lvl2pPr lvl="1" rtl="0" algn="r">
              <a:buNone/>
              <a:defRPr sz="1000">
                <a:solidFill>
                  <a:schemeClr val="lt2"/>
                </a:solidFill>
              </a:defRPr>
            </a:lvl2pPr>
            <a:lvl3pPr lvl="2" rtl="0" algn="r">
              <a:buNone/>
              <a:defRPr sz="1000">
                <a:solidFill>
                  <a:schemeClr val="lt2"/>
                </a:solidFill>
              </a:defRPr>
            </a:lvl3pPr>
            <a:lvl4pPr lvl="3" rtl="0" algn="r">
              <a:buNone/>
              <a:defRPr sz="1000">
                <a:solidFill>
                  <a:schemeClr val="lt2"/>
                </a:solidFill>
              </a:defRPr>
            </a:lvl4pPr>
            <a:lvl5pPr lvl="4" rtl="0" algn="r">
              <a:buNone/>
              <a:defRPr sz="1000">
                <a:solidFill>
                  <a:schemeClr val="lt2"/>
                </a:solidFill>
              </a:defRPr>
            </a:lvl5pPr>
            <a:lvl6pPr lvl="5" rtl="0" algn="r">
              <a:buNone/>
              <a:defRPr sz="1000">
                <a:solidFill>
                  <a:schemeClr val="lt2"/>
                </a:solidFill>
              </a:defRPr>
            </a:lvl6pPr>
            <a:lvl7pPr lvl="6" rtl="0" algn="r">
              <a:buNone/>
              <a:defRPr sz="1000">
                <a:solidFill>
                  <a:schemeClr val="lt2"/>
                </a:solidFill>
              </a:defRPr>
            </a:lvl7pPr>
            <a:lvl8pPr lvl="7" rtl="0" algn="r">
              <a:buNone/>
              <a:defRPr sz="1000">
                <a:solidFill>
                  <a:schemeClr val="lt2"/>
                </a:solidFill>
              </a:defRPr>
            </a:lvl8pPr>
            <a:lvl9pPr lvl="8" rtl="0"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8.png"/><Relationship Id="rId6"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13.png"/><Relationship Id="rId5" Type="http://schemas.openxmlformats.org/officeDocument/2006/relationships/image" Target="../media/image11.png"/><Relationship Id="rId6"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13.png"/><Relationship Id="rId5"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13.png"/><Relationship Id="rId5"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13.png"/><Relationship Id="rId5"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13.png"/><Relationship Id="rId5"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13.png"/><Relationship Id="rId5"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13.png"/><Relationship Id="rId5"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1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1.png"/><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1.png"/><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1.png"/><Relationship Id="rId4" Type="http://schemas.openxmlformats.org/officeDocument/2006/relationships/image" Target="../media/image13.png"/><Relationship Id="rId5" Type="http://schemas.openxmlformats.org/officeDocument/2006/relationships/image" Target="../media/image18.png"/><Relationship Id="rId6"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1.png"/><Relationship Id="rId4" Type="http://schemas.openxmlformats.org/officeDocument/2006/relationships/image" Target="../media/image13.png"/><Relationship Id="rId5" Type="http://schemas.openxmlformats.org/officeDocument/2006/relationships/image" Target="../media/image16.png"/><Relationship Id="rId6"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13.png"/><Relationship Id="rId5"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image" Target="../media/image1.png"/><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 Id="rId3" Type="http://schemas.openxmlformats.org/officeDocument/2006/relationships/image" Target="../media/image1.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5"/>
          <p:cNvSpPr txBox="1"/>
          <p:nvPr/>
        </p:nvSpPr>
        <p:spPr>
          <a:xfrm>
            <a:off x="3009900" y="1116825"/>
            <a:ext cx="3417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chemeClr val="dk1"/>
                </a:solidFill>
              </a:rPr>
              <a:t>FELIX MUKUNGU </a:t>
            </a:r>
            <a:endParaRPr sz="2800">
              <a:solidFill>
                <a:schemeClr val="dk1"/>
              </a:solidFill>
            </a:endParaRPr>
          </a:p>
        </p:txBody>
      </p:sp>
      <p:sp>
        <p:nvSpPr>
          <p:cNvPr id="100" name="Google Shape;100;p25"/>
          <p:cNvSpPr txBox="1"/>
          <p:nvPr/>
        </p:nvSpPr>
        <p:spPr>
          <a:xfrm>
            <a:off x="3632550" y="1701375"/>
            <a:ext cx="189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Founder, The Core</a:t>
            </a:r>
            <a:endParaRPr>
              <a:solidFill>
                <a:schemeClr val="dk1"/>
              </a:solidFill>
            </a:endParaRPr>
          </a:p>
        </p:txBody>
      </p:sp>
      <p:sp>
        <p:nvSpPr>
          <p:cNvPr id="101" name="Google Shape;101;p25"/>
          <p:cNvSpPr txBox="1"/>
          <p:nvPr/>
        </p:nvSpPr>
        <p:spPr>
          <a:xfrm>
            <a:off x="3708750" y="2371650"/>
            <a:ext cx="172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Printing Services </a:t>
            </a:r>
            <a:endParaRPr>
              <a:solidFill>
                <a:schemeClr val="dk1"/>
              </a:solidFill>
            </a:endParaRPr>
          </a:p>
        </p:txBody>
      </p:sp>
      <p:pic>
        <p:nvPicPr>
          <p:cNvPr id="102" name="Google Shape;102;p25"/>
          <p:cNvPicPr preferRelativeResize="0"/>
          <p:nvPr/>
        </p:nvPicPr>
        <p:blipFill rotWithShape="1">
          <a:blip r:embed="rId3">
            <a:alphaModFix/>
          </a:blip>
          <a:srcRect b="23063" l="28290" r="21327" t="20506"/>
          <a:stretch/>
        </p:blipFill>
        <p:spPr>
          <a:xfrm>
            <a:off x="6503525" y="4091946"/>
            <a:ext cx="428625" cy="480054"/>
          </a:xfrm>
          <a:prstGeom prst="rect">
            <a:avLst/>
          </a:prstGeom>
          <a:noFill/>
          <a:ln>
            <a:noFill/>
          </a:ln>
        </p:spPr>
      </p:pic>
      <p:pic>
        <p:nvPicPr>
          <p:cNvPr id="103" name="Google Shape;103;p25"/>
          <p:cNvPicPr preferRelativeResize="0"/>
          <p:nvPr/>
        </p:nvPicPr>
        <p:blipFill rotWithShape="1">
          <a:blip r:embed="rId4">
            <a:alphaModFix/>
          </a:blip>
          <a:srcRect b="20736" l="38616" r="11804" t="28476"/>
          <a:stretch/>
        </p:blipFill>
        <p:spPr>
          <a:xfrm>
            <a:off x="4275850" y="4095600"/>
            <a:ext cx="390675" cy="400200"/>
          </a:xfrm>
          <a:prstGeom prst="rect">
            <a:avLst/>
          </a:prstGeom>
          <a:noFill/>
          <a:ln>
            <a:noFill/>
          </a:ln>
        </p:spPr>
      </p:pic>
      <p:pic>
        <p:nvPicPr>
          <p:cNvPr id="104" name="Google Shape;104;p25"/>
          <p:cNvPicPr preferRelativeResize="0"/>
          <p:nvPr/>
        </p:nvPicPr>
        <p:blipFill rotWithShape="1">
          <a:blip r:embed="rId5">
            <a:alphaModFix/>
          </a:blip>
          <a:srcRect b="30715" l="26282" r="24946" t="18091"/>
          <a:stretch/>
        </p:blipFill>
        <p:spPr>
          <a:xfrm>
            <a:off x="938225" y="4102775"/>
            <a:ext cx="428625" cy="449875"/>
          </a:xfrm>
          <a:prstGeom prst="rect">
            <a:avLst/>
          </a:prstGeom>
          <a:noFill/>
          <a:ln>
            <a:noFill/>
          </a:ln>
        </p:spPr>
      </p:pic>
      <p:pic>
        <p:nvPicPr>
          <p:cNvPr id="105" name="Google Shape;105;p25"/>
          <p:cNvPicPr preferRelativeResize="0"/>
          <p:nvPr/>
        </p:nvPicPr>
        <p:blipFill rotWithShape="1">
          <a:blip r:embed="rId6">
            <a:alphaModFix/>
          </a:blip>
          <a:srcRect b="26255" l="20334" r="30020" t="22091"/>
          <a:stretch/>
        </p:blipFill>
        <p:spPr>
          <a:xfrm>
            <a:off x="3888973" y="4104191"/>
            <a:ext cx="428625" cy="445956"/>
          </a:xfrm>
          <a:prstGeom prst="rect">
            <a:avLst/>
          </a:prstGeom>
          <a:noFill/>
          <a:ln>
            <a:noFill/>
          </a:ln>
        </p:spPr>
      </p:pic>
      <p:sp>
        <p:nvSpPr>
          <p:cNvPr id="106" name="Google Shape;106;p25"/>
          <p:cNvSpPr txBox="1"/>
          <p:nvPr/>
        </p:nvSpPr>
        <p:spPr>
          <a:xfrm>
            <a:off x="1295425" y="4131875"/>
            <a:ext cx="1369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MukunguFelix</a:t>
            </a:r>
            <a:endParaRPr>
              <a:solidFill>
                <a:schemeClr val="dk1"/>
              </a:solidFill>
            </a:endParaRPr>
          </a:p>
        </p:txBody>
      </p:sp>
      <p:sp>
        <p:nvSpPr>
          <p:cNvPr id="107" name="Google Shape;107;p25"/>
          <p:cNvSpPr txBox="1"/>
          <p:nvPr/>
        </p:nvSpPr>
        <p:spPr>
          <a:xfrm>
            <a:off x="4552075" y="4127075"/>
            <a:ext cx="126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Felix Divoar</a:t>
            </a:r>
            <a:endParaRPr>
              <a:solidFill>
                <a:schemeClr val="dk1"/>
              </a:solidFill>
            </a:endParaRPr>
          </a:p>
        </p:txBody>
      </p:sp>
      <p:sp>
        <p:nvSpPr>
          <p:cNvPr id="108" name="Google Shape;108;p25"/>
          <p:cNvSpPr txBox="1"/>
          <p:nvPr/>
        </p:nvSpPr>
        <p:spPr>
          <a:xfrm>
            <a:off x="6839725" y="4095600"/>
            <a:ext cx="111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felixdivoar</a:t>
            </a:r>
            <a:endParaRPr>
              <a:solidFill>
                <a:schemeClr val="dk1"/>
              </a:solidFill>
            </a:endParaRPr>
          </a:p>
        </p:txBody>
      </p:sp>
      <p:sp>
        <p:nvSpPr>
          <p:cNvPr id="109" name="Google Shape;109;p25"/>
          <p:cNvSpPr txBox="1"/>
          <p:nvPr/>
        </p:nvSpPr>
        <p:spPr>
          <a:xfrm>
            <a:off x="3708750" y="2038350"/>
            <a:ext cx="172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Bitcoin Educator</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34"/>
          <p:cNvPicPr preferRelativeResize="0"/>
          <p:nvPr/>
        </p:nvPicPr>
        <p:blipFill>
          <a:blip r:embed="rId3">
            <a:alphaModFix/>
          </a:blip>
          <a:stretch>
            <a:fillRect/>
          </a:stretch>
        </p:blipFill>
        <p:spPr>
          <a:xfrm>
            <a:off x="4310299" y="120525"/>
            <a:ext cx="1154898" cy="1154898"/>
          </a:xfrm>
          <a:prstGeom prst="rect">
            <a:avLst/>
          </a:prstGeom>
          <a:noFill/>
          <a:ln>
            <a:noFill/>
          </a:ln>
        </p:spPr>
      </p:pic>
      <p:pic>
        <p:nvPicPr>
          <p:cNvPr id="174" name="Google Shape;174;p34"/>
          <p:cNvPicPr preferRelativeResize="0"/>
          <p:nvPr/>
        </p:nvPicPr>
        <p:blipFill>
          <a:blip r:embed="rId4">
            <a:alphaModFix/>
          </a:blip>
          <a:stretch>
            <a:fillRect/>
          </a:stretch>
        </p:blipFill>
        <p:spPr>
          <a:xfrm>
            <a:off x="3352950" y="410875"/>
            <a:ext cx="1295323" cy="691826"/>
          </a:xfrm>
          <a:prstGeom prst="rect">
            <a:avLst/>
          </a:prstGeom>
          <a:noFill/>
          <a:ln>
            <a:noFill/>
          </a:ln>
        </p:spPr>
      </p:pic>
      <p:pic>
        <p:nvPicPr>
          <p:cNvPr id="175" name="Google Shape;175;p34"/>
          <p:cNvPicPr preferRelativeResize="0"/>
          <p:nvPr/>
        </p:nvPicPr>
        <p:blipFill rotWithShape="1">
          <a:blip r:embed="rId5">
            <a:alphaModFix/>
          </a:blip>
          <a:srcRect b="19576" l="24700" r="23221" t="18373"/>
          <a:stretch/>
        </p:blipFill>
        <p:spPr>
          <a:xfrm>
            <a:off x="1058225" y="1265050"/>
            <a:ext cx="2687382" cy="3202000"/>
          </a:xfrm>
          <a:prstGeom prst="rect">
            <a:avLst/>
          </a:prstGeom>
          <a:noFill/>
          <a:ln>
            <a:noFill/>
          </a:ln>
        </p:spPr>
      </p:pic>
      <p:pic>
        <p:nvPicPr>
          <p:cNvPr id="176" name="Google Shape;176;p34"/>
          <p:cNvPicPr preferRelativeResize="0"/>
          <p:nvPr/>
        </p:nvPicPr>
        <p:blipFill rotWithShape="1">
          <a:blip r:embed="rId6">
            <a:alphaModFix/>
          </a:blip>
          <a:srcRect b="21875" l="23119" r="30989" t="23814"/>
          <a:stretch/>
        </p:blipFill>
        <p:spPr>
          <a:xfrm>
            <a:off x="5328650" y="1635150"/>
            <a:ext cx="2457100" cy="29081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id="181" name="Google Shape;181;p35"/>
          <p:cNvPicPr preferRelativeResize="0"/>
          <p:nvPr/>
        </p:nvPicPr>
        <p:blipFill>
          <a:blip r:embed="rId3">
            <a:alphaModFix/>
          </a:blip>
          <a:stretch>
            <a:fillRect/>
          </a:stretch>
        </p:blipFill>
        <p:spPr>
          <a:xfrm>
            <a:off x="4310299" y="120525"/>
            <a:ext cx="1154898" cy="1154898"/>
          </a:xfrm>
          <a:prstGeom prst="rect">
            <a:avLst/>
          </a:prstGeom>
          <a:noFill/>
          <a:ln>
            <a:noFill/>
          </a:ln>
        </p:spPr>
      </p:pic>
      <p:pic>
        <p:nvPicPr>
          <p:cNvPr id="182" name="Google Shape;182;p35"/>
          <p:cNvPicPr preferRelativeResize="0"/>
          <p:nvPr/>
        </p:nvPicPr>
        <p:blipFill>
          <a:blip r:embed="rId4">
            <a:alphaModFix/>
          </a:blip>
          <a:stretch>
            <a:fillRect/>
          </a:stretch>
        </p:blipFill>
        <p:spPr>
          <a:xfrm>
            <a:off x="3352950" y="410875"/>
            <a:ext cx="1295323" cy="691826"/>
          </a:xfrm>
          <a:prstGeom prst="rect">
            <a:avLst/>
          </a:prstGeom>
          <a:noFill/>
          <a:ln>
            <a:noFill/>
          </a:ln>
        </p:spPr>
      </p:pic>
      <p:sp>
        <p:nvSpPr>
          <p:cNvPr id="183" name="Google Shape;183;p35"/>
          <p:cNvSpPr txBox="1"/>
          <p:nvPr/>
        </p:nvSpPr>
        <p:spPr>
          <a:xfrm>
            <a:off x="216175" y="1275425"/>
            <a:ext cx="8827500" cy="267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The key idea behind how </a:t>
            </a:r>
            <a:r>
              <a:rPr lang="en" sz="1800">
                <a:solidFill>
                  <a:srgbClr val="FF9900"/>
                </a:solidFill>
              </a:rPr>
              <a:t>Bitcoin operates</a:t>
            </a:r>
            <a:r>
              <a:rPr lang="en" sz="1800">
                <a:solidFill>
                  <a:schemeClr val="dk1"/>
                </a:solidFill>
              </a:rPr>
              <a:t> can be condensed into one sentence: Bitcoin is an agreement among people online. You can think about it like playing a board game with friends. With a game like Monopoly, you are in agreement with the other players about specific rules. One of the rules of Monopoly is that only special “Monopoly bills” are to be accepted. If James, (one of the players), goes against the rules by using toilet paper to buy a house instead of Monopoly bills, the other players would tell James he is a cheater and would simply stop playing with him. In short, to play the game, you have consensus on a set of rules with each other and you do not drift away from those rules, otherwise you will be rejected.</a:t>
            </a:r>
            <a:endParaRPr sz="18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id="188" name="Google Shape;188;p36"/>
          <p:cNvPicPr preferRelativeResize="0"/>
          <p:nvPr/>
        </p:nvPicPr>
        <p:blipFill>
          <a:blip r:embed="rId3">
            <a:alphaModFix/>
          </a:blip>
          <a:stretch>
            <a:fillRect/>
          </a:stretch>
        </p:blipFill>
        <p:spPr>
          <a:xfrm>
            <a:off x="4310299" y="120525"/>
            <a:ext cx="1154898" cy="1154898"/>
          </a:xfrm>
          <a:prstGeom prst="rect">
            <a:avLst/>
          </a:prstGeom>
          <a:noFill/>
          <a:ln>
            <a:noFill/>
          </a:ln>
        </p:spPr>
      </p:pic>
      <p:pic>
        <p:nvPicPr>
          <p:cNvPr id="189" name="Google Shape;189;p36"/>
          <p:cNvPicPr preferRelativeResize="0"/>
          <p:nvPr/>
        </p:nvPicPr>
        <p:blipFill>
          <a:blip r:embed="rId4">
            <a:alphaModFix/>
          </a:blip>
          <a:stretch>
            <a:fillRect/>
          </a:stretch>
        </p:blipFill>
        <p:spPr>
          <a:xfrm>
            <a:off x="3352950" y="410875"/>
            <a:ext cx="1295323" cy="691826"/>
          </a:xfrm>
          <a:prstGeom prst="rect">
            <a:avLst/>
          </a:prstGeom>
          <a:noFill/>
          <a:ln>
            <a:noFill/>
          </a:ln>
        </p:spPr>
      </p:pic>
      <p:sp>
        <p:nvSpPr>
          <p:cNvPr id="190" name="Google Shape;190;p36"/>
          <p:cNvSpPr txBox="1"/>
          <p:nvPr/>
        </p:nvSpPr>
        <p:spPr>
          <a:xfrm>
            <a:off x="320800" y="1366075"/>
            <a:ext cx="85575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This is essentially how Bitcoin works. Bitcoin is a network of people that agrees on the same set of rules. These rules are mathematically bound, written in computer code, and accepted directly by everyone who runs the Bitcoin software. The rules of Bitcoin apply to all participants equally, which means that everyone either follows the rules of the game or they are unable to play because the network will reject them.</a:t>
            </a:r>
            <a:endParaRPr sz="1800">
              <a:solidFill>
                <a:schemeClr val="dk1"/>
              </a:solidFill>
            </a:endParaRPr>
          </a:p>
        </p:txBody>
      </p:sp>
      <p:sp>
        <p:nvSpPr>
          <p:cNvPr id="191" name="Google Shape;191;p36"/>
          <p:cNvSpPr txBox="1"/>
          <p:nvPr/>
        </p:nvSpPr>
        <p:spPr>
          <a:xfrm>
            <a:off x="339100" y="3213175"/>
            <a:ext cx="83403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For example, one of the rules of Bitcoin is, "There will never be more than</a:t>
            </a:r>
            <a:r>
              <a:rPr lang="en" sz="1800">
                <a:solidFill>
                  <a:srgbClr val="FF9900"/>
                </a:solidFill>
              </a:rPr>
              <a:t> 21 million bitcoins</a:t>
            </a:r>
            <a:r>
              <a:rPr lang="en" sz="1800">
                <a:solidFill>
                  <a:schemeClr val="dk1"/>
                </a:solidFill>
              </a:rPr>
              <a:t>." If someone wanted to create a million extra bitcoins for themselves, it will be of no use to them because they would automatically be identified and rejected by everyone else. This is what makes Bitcoin so robust.</a:t>
            </a:r>
            <a:endParaRPr sz="18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id="196" name="Google Shape;196;p37"/>
          <p:cNvPicPr preferRelativeResize="0"/>
          <p:nvPr/>
        </p:nvPicPr>
        <p:blipFill>
          <a:blip r:embed="rId3">
            <a:alphaModFix/>
          </a:blip>
          <a:stretch>
            <a:fillRect/>
          </a:stretch>
        </p:blipFill>
        <p:spPr>
          <a:xfrm>
            <a:off x="4310299" y="120525"/>
            <a:ext cx="1154898" cy="1154898"/>
          </a:xfrm>
          <a:prstGeom prst="rect">
            <a:avLst/>
          </a:prstGeom>
          <a:noFill/>
          <a:ln>
            <a:noFill/>
          </a:ln>
        </p:spPr>
      </p:pic>
      <p:pic>
        <p:nvPicPr>
          <p:cNvPr id="197" name="Google Shape;197;p37"/>
          <p:cNvPicPr preferRelativeResize="0"/>
          <p:nvPr/>
        </p:nvPicPr>
        <p:blipFill>
          <a:blip r:embed="rId4">
            <a:alphaModFix/>
          </a:blip>
          <a:stretch>
            <a:fillRect/>
          </a:stretch>
        </p:blipFill>
        <p:spPr>
          <a:xfrm>
            <a:off x="3352950" y="410875"/>
            <a:ext cx="1295323" cy="691826"/>
          </a:xfrm>
          <a:prstGeom prst="rect">
            <a:avLst/>
          </a:prstGeom>
          <a:noFill/>
          <a:ln>
            <a:noFill/>
          </a:ln>
        </p:spPr>
      </p:pic>
      <p:sp>
        <p:nvSpPr>
          <p:cNvPr id="198" name="Google Shape;198;p37"/>
          <p:cNvSpPr txBox="1"/>
          <p:nvPr/>
        </p:nvSpPr>
        <p:spPr>
          <a:xfrm>
            <a:off x="3420850" y="2210575"/>
            <a:ext cx="4777200" cy="815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100">
                <a:solidFill>
                  <a:schemeClr val="lt2"/>
                </a:solidFill>
              </a:rPr>
              <a:t>Part 2</a:t>
            </a:r>
            <a:endParaRPr sz="4100">
              <a:solidFill>
                <a:schemeClr val="lt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pic>
        <p:nvPicPr>
          <p:cNvPr id="203" name="Google Shape;203;p38"/>
          <p:cNvPicPr preferRelativeResize="0"/>
          <p:nvPr/>
        </p:nvPicPr>
        <p:blipFill>
          <a:blip r:embed="rId3">
            <a:alphaModFix/>
          </a:blip>
          <a:stretch>
            <a:fillRect/>
          </a:stretch>
        </p:blipFill>
        <p:spPr>
          <a:xfrm>
            <a:off x="4310299" y="120525"/>
            <a:ext cx="1154898" cy="1154898"/>
          </a:xfrm>
          <a:prstGeom prst="rect">
            <a:avLst/>
          </a:prstGeom>
          <a:noFill/>
          <a:ln>
            <a:noFill/>
          </a:ln>
        </p:spPr>
      </p:pic>
      <p:pic>
        <p:nvPicPr>
          <p:cNvPr id="204" name="Google Shape;204;p38"/>
          <p:cNvPicPr preferRelativeResize="0"/>
          <p:nvPr/>
        </p:nvPicPr>
        <p:blipFill>
          <a:blip r:embed="rId4">
            <a:alphaModFix/>
          </a:blip>
          <a:stretch>
            <a:fillRect/>
          </a:stretch>
        </p:blipFill>
        <p:spPr>
          <a:xfrm>
            <a:off x="3352950" y="410875"/>
            <a:ext cx="1295323" cy="691826"/>
          </a:xfrm>
          <a:prstGeom prst="rect">
            <a:avLst/>
          </a:prstGeom>
          <a:noFill/>
          <a:ln>
            <a:noFill/>
          </a:ln>
        </p:spPr>
      </p:pic>
      <p:sp>
        <p:nvSpPr>
          <p:cNvPr id="205" name="Google Shape;205;p38"/>
          <p:cNvSpPr txBox="1"/>
          <p:nvPr/>
        </p:nvSpPr>
        <p:spPr>
          <a:xfrm>
            <a:off x="193375" y="1076050"/>
            <a:ext cx="36201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rgbClr val="FF9900"/>
                </a:solidFill>
              </a:rPr>
              <a:t>The Players of the Game</a:t>
            </a:r>
            <a:endParaRPr sz="2200">
              <a:solidFill>
                <a:srgbClr val="FF9900"/>
              </a:solidFill>
            </a:endParaRPr>
          </a:p>
        </p:txBody>
      </p:sp>
      <p:sp>
        <p:nvSpPr>
          <p:cNvPr id="206" name="Google Shape;206;p38"/>
          <p:cNvSpPr txBox="1"/>
          <p:nvPr/>
        </p:nvSpPr>
        <p:spPr>
          <a:xfrm>
            <a:off x="269575" y="1515100"/>
            <a:ext cx="36609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9900"/>
                </a:solidFill>
              </a:rPr>
              <a:t>Miners </a:t>
            </a:r>
            <a:br>
              <a:rPr lang="en" sz="1800">
                <a:solidFill>
                  <a:schemeClr val="dk1"/>
                </a:solidFill>
              </a:rPr>
            </a:br>
            <a:r>
              <a:rPr lang="en" sz="1800">
                <a:solidFill>
                  <a:schemeClr val="dk1"/>
                </a:solidFill>
              </a:rPr>
              <a:t>are the backbone of Bitcoin. These are people or groups of people who work behind the scenes to maintain and secure the network through a mechanism called </a:t>
            </a:r>
            <a:r>
              <a:rPr lang="en" sz="1800">
                <a:solidFill>
                  <a:srgbClr val="FF9900"/>
                </a:solidFill>
              </a:rPr>
              <a:t>Proof-of-Work (PoW)</a:t>
            </a:r>
            <a:r>
              <a:rPr lang="en" sz="1800">
                <a:solidFill>
                  <a:schemeClr val="dk1"/>
                </a:solidFill>
              </a:rPr>
              <a:t>. These players are armed with special computers that contain heavy computational power.</a:t>
            </a:r>
            <a:endParaRPr sz="1800">
              <a:solidFill>
                <a:schemeClr val="dk1"/>
              </a:solidFill>
            </a:endParaRPr>
          </a:p>
        </p:txBody>
      </p:sp>
      <p:pic>
        <p:nvPicPr>
          <p:cNvPr id="207" name="Google Shape;207;p38"/>
          <p:cNvPicPr preferRelativeResize="0"/>
          <p:nvPr/>
        </p:nvPicPr>
        <p:blipFill>
          <a:blip r:embed="rId5">
            <a:alphaModFix/>
          </a:blip>
          <a:stretch>
            <a:fillRect/>
          </a:stretch>
        </p:blipFill>
        <p:spPr>
          <a:xfrm>
            <a:off x="4025050" y="1683000"/>
            <a:ext cx="4781650" cy="2869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pic>
        <p:nvPicPr>
          <p:cNvPr id="212" name="Google Shape;212;p39"/>
          <p:cNvPicPr preferRelativeResize="0"/>
          <p:nvPr/>
        </p:nvPicPr>
        <p:blipFill>
          <a:blip r:embed="rId3">
            <a:alphaModFix/>
          </a:blip>
          <a:stretch>
            <a:fillRect/>
          </a:stretch>
        </p:blipFill>
        <p:spPr>
          <a:xfrm>
            <a:off x="4310299" y="120525"/>
            <a:ext cx="1154898" cy="1154898"/>
          </a:xfrm>
          <a:prstGeom prst="rect">
            <a:avLst/>
          </a:prstGeom>
          <a:noFill/>
          <a:ln>
            <a:noFill/>
          </a:ln>
        </p:spPr>
      </p:pic>
      <p:pic>
        <p:nvPicPr>
          <p:cNvPr id="213" name="Google Shape;213;p39"/>
          <p:cNvPicPr preferRelativeResize="0"/>
          <p:nvPr/>
        </p:nvPicPr>
        <p:blipFill>
          <a:blip r:embed="rId4">
            <a:alphaModFix/>
          </a:blip>
          <a:stretch>
            <a:fillRect/>
          </a:stretch>
        </p:blipFill>
        <p:spPr>
          <a:xfrm>
            <a:off x="3352950" y="410875"/>
            <a:ext cx="1295323" cy="691826"/>
          </a:xfrm>
          <a:prstGeom prst="rect">
            <a:avLst/>
          </a:prstGeom>
          <a:noFill/>
          <a:ln>
            <a:noFill/>
          </a:ln>
        </p:spPr>
      </p:pic>
      <p:sp>
        <p:nvSpPr>
          <p:cNvPr id="214" name="Google Shape;214;p39"/>
          <p:cNvSpPr txBox="1"/>
          <p:nvPr/>
        </p:nvSpPr>
        <p:spPr>
          <a:xfrm>
            <a:off x="40975" y="1076050"/>
            <a:ext cx="36201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rgbClr val="FF9900"/>
                </a:solidFill>
              </a:rPr>
              <a:t>The Players of the Game</a:t>
            </a:r>
            <a:endParaRPr sz="2200">
              <a:solidFill>
                <a:srgbClr val="FF9900"/>
              </a:solidFill>
            </a:endParaRPr>
          </a:p>
        </p:txBody>
      </p:sp>
      <p:sp>
        <p:nvSpPr>
          <p:cNvPr id="215" name="Google Shape;215;p39"/>
          <p:cNvSpPr txBox="1"/>
          <p:nvPr/>
        </p:nvSpPr>
        <p:spPr>
          <a:xfrm>
            <a:off x="40975" y="1515100"/>
            <a:ext cx="5508300" cy="378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9900"/>
                </a:solidFill>
              </a:rPr>
              <a:t>2. Nodes: Gatekeepers of Validation</a:t>
            </a:r>
            <a:br>
              <a:rPr lang="en" sz="1800">
                <a:solidFill>
                  <a:srgbClr val="FF9900"/>
                </a:solidFill>
              </a:rPr>
            </a:br>
            <a:endParaRPr sz="1800">
              <a:solidFill>
                <a:srgbClr val="FF9900"/>
              </a:solidFill>
            </a:endParaRPr>
          </a:p>
          <a:p>
            <a:pPr indent="0" lvl="0" marL="0" rtl="0" algn="l">
              <a:spcBef>
                <a:spcPts val="0"/>
              </a:spcBef>
              <a:spcAft>
                <a:spcPts val="0"/>
              </a:spcAft>
              <a:buNone/>
            </a:pPr>
            <a:r>
              <a:rPr lang="en" sz="1800">
                <a:solidFill>
                  <a:srgbClr val="ECECEC"/>
                </a:solidFill>
              </a:rPr>
              <a:t>Bitcoin nodes are ordinary people who live across the planet. These participants form the gatekeepers of the Bitcoin network by running the Bitcoin software on their small computers in which they maintain a copy of the entire ledger. Nodes validate transactions and ensure that all participants adhere to the consensus rules. By distributing the responsibility of validation across a network of nodes, Bitcoin remains resilient against attacks</a:t>
            </a:r>
            <a:endParaRPr sz="1800">
              <a:solidFill>
                <a:srgbClr val="ECECEC"/>
              </a:solidFill>
            </a:endParaRPr>
          </a:p>
          <a:p>
            <a:pPr indent="0" lvl="0" marL="0" rtl="0" algn="l">
              <a:spcBef>
                <a:spcPts val="0"/>
              </a:spcBef>
              <a:spcAft>
                <a:spcPts val="0"/>
              </a:spcAft>
              <a:buNone/>
            </a:pPr>
            <a:r>
              <a:rPr lang="en" sz="1800">
                <a:solidFill>
                  <a:srgbClr val="ECECEC"/>
                </a:solidFill>
              </a:rPr>
              <a:t>and maintains its trustless nature.</a:t>
            </a:r>
            <a:endParaRPr sz="1800">
              <a:solidFill>
                <a:srgbClr val="ECECEC"/>
              </a:solidFill>
            </a:endParaRPr>
          </a:p>
          <a:p>
            <a:pPr indent="0" lvl="0" marL="0" rtl="0" algn="l">
              <a:spcBef>
                <a:spcPts val="0"/>
              </a:spcBef>
              <a:spcAft>
                <a:spcPts val="0"/>
              </a:spcAft>
              <a:buNone/>
            </a:pPr>
            <a:r>
              <a:t/>
            </a:r>
            <a:endParaRPr sz="1800">
              <a:solidFill>
                <a:srgbClr val="FF9900"/>
              </a:solidFill>
            </a:endParaRPr>
          </a:p>
        </p:txBody>
      </p:sp>
      <p:sp>
        <p:nvSpPr>
          <p:cNvPr id="216" name="Google Shape;216;p39"/>
          <p:cNvSpPr/>
          <p:nvPr/>
        </p:nvSpPr>
        <p:spPr>
          <a:xfrm>
            <a:off x="5395625" y="2104650"/>
            <a:ext cx="3493500" cy="282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217" name="Google Shape;217;p39"/>
          <p:cNvPicPr preferRelativeResize="0"/>
          <p:nvPr/>
        </p:nvPicPr>
        <p:blipFill>
          <a:blip r:embed="rId5">
            <a:alphaModFix/>
          </a:blip>
          <a:stretch>
            <a:fillRect/>
          </a:stretch>
        </p:blipFill>
        <p:spPr>
          <a:xfrm>
            <a:off x="5665000" y="2462925"/>
            <a:ext cx="3224150" cy="241811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pic>
        <p:nvPicPr>
          <p:cNvPr id="222" name="Google Shape;222;p40"/>
          <p:cNvPicPr preferRelativeResize="0"/>
          <p:nvPr/>
        </p:nvPicPr>
        <p:blipFill>
          <a:blip r:embed="rId3">
            <a:alphaModFix/>
          </a:blip>
          <a:stretch>
            <a:fillRect/>
          </a:stretch>
        </p:blipFill>
        <p:spPr>
          <a:xfrm>
            <a:off x="4310299" y="120525"/>
            <a:ext cx="1154898" cy="1154898"/>
          </a:xfrm>
          <a:prstGeom prst="rect">
            <a:avLst/>
          </a:prstGeom>
          <a:noFill/>
          <a:ln>
            <a:noFill/>
          </a:ln>
        </p:spPr>
      </p:pic>
      <p:pic>
        <p:nvPicPr>
          <p:cNvPr id="223" name="Google Shape;223;p40"/>
          <p:cNvPicPr preferRelativeResize="0"/>
          <p:nvPr/>
        </p:nvPicPr>
        <p:blipFill>
          <a:blip r:embed="rId4">
            <a:alphaModFix/>
          </a:blip>
          <a:stretch>
            <a:fillRect/>
          </a:stretch>
        </p:blipFill>
        <p:spPr>
          <a:xfrm>
            <a:off x="3352950" y="410875"/>
            <a:ext cx="1295323" cy="691826"/>
          </a:xfrm>
          <a:prstGeom prst="rect">
            <a:avLst/>
          </a:prstGeom>
          <a:noFill/>
          <a:ln>
            <a:noFill/>
          </a:ln>
        </p:spPr>
      </p:pic>
      <p:sp>
        <p:nvSpPr>
          <p:cNvPr id="224" name="Google Shape;224;p40"/>
          <p:cNvSpPr txBox="1"/>
          <p:nvPr/>
        </p:nvSpPr>
        <p:spPr>
          <a:xfrm>
            <a:off x="117175" y="1076050"/>
            <a:ext cx="36201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rgbClr val="FF9900"/>
                </a:solidFill>
              </a:rPr>
              <a:t>The Players of the Game</a:t>
            </a:r>
            <a:endParaRPr sz="2200">
              <a:solidFill>
                <a:srgbClr val="FF9900"/>
              </a:solidFill>
            </a:endParaRPr>
          </a:p>
        </p:txBody>
      </p:sp>
      <p:sp>
        <p:nvSpPr>
          <p:cNvPr id="225" name="Google Shape;225;p40"/>
          <p:cNvSpPr txBox="1"/>
          <p:nvPr/>
        </p:nvSpPr>
        <p:spPr>
          <a:xfrm>
            <a:off x="135350" y="1599250"/>
            <a:ext cx="3413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9900"/>
                </a:solidFill>
              </a:rPr>
              <a:t>Users: Empowered Participants</a:t>
            </a:r>
            <a:endParaRPr sz="1800">
              <a:solidFill>
                <a:srgbClr val="FF9900"/>
              </a:solidFill>
            </a:endParaRPr>
          </a:p>
        </p:txBody>
      </p:sp>
      <p:sp>
        <p:nvSpPr>
          <p:cNvPr id="226" name="Google Shape;226;p40"/>
          <p:cNvSpPr txBox="1"/>
          <p:nvPr/>
        </p:nvSpPr>
        <p:spPr>
          <a:xfrm>
            <a:off x="135350" y="1998475"/>
            <a:ext cx="80913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Users—the lifeblood of the Bitcoin network—are individuals who engage in transactions. You can think about users as regular people who just live their lives but who also empowered themselves by integrating Bitcoin. For example, some users save their money in bitcoin while others, like citizens of El Salvador, use it as money to buy groceries and receive bitcoin in the form of a salary.</a:t>
            </a:r>
            <a:endParaRPr sz="19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pic>
        <p:nvPicPr>
          <p:cNvPr id="231" name="Google Shape;231;p41"/>
          <p:cNvPicPr preferRelativeResize="0"/>
          <p:nvPr/>
        </p:nvPicPr>
        <p:blipFill>
          <a:blip r:embed="rId3">
            <a:alphaModFix/>
          </a:blip>
          <a:stretch>
            <a:fillRect/>
          </a:stretch>
        </p:blipFill>
        <p:spPr>
          <a:xfrm>
            <a:off x="4310299" y="120525"/>
            <a:ext cx="1154898" cy="1154898"/>
          </a:xfrm>
          <a:prstGeom prst="rect">
            <a:avLst/>
          </a:prstGeom>
          <a:noFill/>
          <a:ln>
            <a:noFill/>
          </a:ln>
        </p:spPr>
      </p:pic>
      <p:pic>
        <p:nvPicPr>
          <p:cNvPr id="232" name="Google Shape;232;p41"/>
          <p:cNvPicPr preferRelativeResize="0"/>
          <p:nvPr/>
        </p:nvPicPr>
        <p:blipFill>
          <a:blip r:embed="rId4">
            <a:alphaModFix/>
          </a:blip>
          <a:stretch>
            <a:fillRect/>
          </a:stretch>
        </p:blipFill>
        <p:spPr>
          <a:xfrm>
            <a:off x="3352950" y="410875"/>
            <a:ext cx="1295323" cy="691826"/>
          </a:xfrm>
          <a:prstGeom prst="rect">
            <a:avLst/>
          </a:prstGeom>
          <a:noFill/>
          <a:ln>
            <a:noFill/>
          </a:ln>
        </p:spPr>
      </p:pic>
      <p:sp>
        <p:nvSpPr>
          <p:cNvPr id="233" name="Google Shape;233;p41"/>
          <p:cNvSpPr txBox="1"/>
          <p:nvPr/>
        </p:nvSpPr>
        <p:spPr>
          <a:xfrm>
            <a:off x="117175" y="1076050"/>
            <a:ext cx="36201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rgbClr val="FF9900"/>
                </a:solidFill>
              </a:rPr>
              <a:t>The Players of the Game</a:t>
            </a:r>
            <a:endParaRPr sz="2200">
              <a:solidFill>
                <a:srgbClr val="FF9900"/>
              </a:solidFill>
            </a:endParaRPr>
          </a:p>
        </p:txBody>
      </p:sp>
      <p:pic>
        <p:nvPicPr>
          <p:cNvPr id="234" name="Google Shape;234;p41"/>
          <p:cNvPicPr preferRelativeResize="0"/>
          <p:nvPr/>
        </p:nvPicPr>
        <p:blipFill>
          <a:blip r:embed="rId5">
            <a:alphaModFix/>
          </a:blip>
          <a:stretch>
            <a:fillRect/>
          </a:stretch>
        </p:blipFill>
        <p:spPr>
          <a:xfrm>
            <a:off x="1075975" y="1719775"/>
            <a:ext cx="6485131" cy="32394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pic>
        <p:nvPicPr>
          <p:cNvPr id="239" name="Google Shape;239;p42"/>
          <p:cNvPicPr preferRelativeResize="0"/>
          <p:nvPr/>
        </p:nvPicPr>
        <p:blipFill>
          <a:blip r:embed="rId3">
            <a:alphaModFix/>
          </a:blip>
          <a:stretch>
            <a:fillRect/>
          </a:stretch>
        </p:blipFill>
        <p:spPr>
          <a:xfrm>
            <a:off x="4310299" y="120525"/>
            <a:ext cx="1154898" cy="1154898"/>
          </a:xfrm>
          <a:prstGeom prst="rect">
            <a:avLst/>
          </a:prstGeom>
          <a:noFill/>
          <a:ln>
            <a:noFill/>
          </a:ln>
        </p:spPr>
      </p:pic>
      <p:pic>
        <p:nvPicPr>
          <p:cNvPr id="240" name="Google Shape;240;p42"/>
          <p:cNvPicPr preferRelativeResize="0"/>
          <p:nvPr/>
        </p:nvPicPr>
        <p:blipFill>
          <a:blip r:embed="rId4">
            <a:alphaModFix/>
          </a:blip>
          <a:stretch>
            <a:fillRect/>
          </a:stretch>
        </p:blipFill>
        <p:spPr>
          <a:xfrm>
            <a:off x="3352950" y="410875"/>
            <a:ext cx="1295323" cy="691826"/>
          </a:xfrm>
          <a:prstGeom prst="rect">
            <a:avLst/>
          </a:prstGeom>
          <a:noFill/>
          <a:ln>
            <a:noFill/>
          </a:ln>
        </p:spPr>
      </p:pic>
      <p:sp>
        <p:nvSpPr>
          <p:cNvPr id="241" name="Google Shape;241;p42"/>
          <p:cNvSpPr txBox="1"/>
          <p:nvPr/>
        </p:nvSpPr>
        <p:spPr>
          <a:xfrm>
            <a:off x="117175" y="1076050"/>
            <a:ext cx="36201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rgbClr val="FF9900"/>
                </a:solidFill>
              </a:rPr>
              <a:t>The Players of the Game</a:t>
            </a:r>
            <a:endParaRPr sz="2200">
              <a:solidFill>
                <a:srgbClr val="FF9900"/>
              </a:solidFill>
            </a:endParaRPr>
          </a:p>
        </p:txBody>
      </p:sp>
      <p:sp>
        <p:nvSpPr>
          <p:cNvPr id="242" name="Google Shape;242;p42"/>
          <p:cNvSpPr txBox="1"/>
          <p:nvPr/>
        </p:nvSpPr>
        <p:spPr>
          <a:xfrm>
            <a:off x="231926" y="1799425"/>
            <a:ext cx="3937500" cy="323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Developers wield their technical expertise to enhance and innovate the Bitcoin protocol. These individuals contribute code, propose improvements, and address vulnerabilities, ensuring the network evolves in response to all types of challenges. Bitcoin's open-source nature invites collaboration, allowing developers worldwide to contribute to its growth.</a:t>
            </a:r>
            <a:endParaRPr sz="1800">
              <a:solidFill>
                <a:schemeClr val="dk1"/>
              </a:solidFill>
            </a:endParaRPr>
          </a:p>
        </p:txBody>
      </p:sp>
      <p:sp>
        <p:nvSpPr>
          <p:cNvPr id="243" name="Google Shape;243;p42"/>
          <p:cNvSpPr txBox="1"/>
          <p:nvPr/>
        </p:nvSpPr>
        <p:spPr>
          <a:xfrm>
            <a:off x="231925" y="1449100"/>
            <a:ext cx="5921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9900"/>
                </a:solidFill>
              </a:rPr>
              <a:t>Developers and Projects: </a:t>
            </a:r>
            <a:endParaRPr sz="1800">
              <a:solidFill>
                <a:srgbClr val="FF9900"/>
              </a:solidFill>
            </a:endParaRPr>
          </a:p>
        </p:txBody>
      </p:sp>
      <p:pic>
        <p:nvPicPr>
          <p:cNvPr id="244" name="Google Shape;244;p42"/>
          <p:cNvPicPr preferRelativeResize="0"/>
          <p:nvPr/>
        </p:nvPicPr>
        <p:blipFill>
          <a:blip r:embed="rId5">
            <a:alphaModFix/>
          </a:blip>
          <a:stretch>
            <a:fillRect/>
          </a:stretch>
        </p:blipFill>
        <p:spPr>
          <a:xfrm>
            <a:off x="4310300" y="1852775"/>
            <a:ext cx="4571075" cy="31258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pic>
        <p:nvPicPr>
          <p:cNvPr id="249" name="Google Shape;249;p43"/>
          <p:cNvPicPr preferRelativeResize="0"/>
          <p:nvPr/>
        </p:nvPicPr>
        <p:blipFill>
          <a:blip r:embed="rId3">
            <a:alphaModFix/>
          </a:blip>
          <a:stretch>
            <a:fillRect/>
          </a:stretch>
        </p:blipFill>
        <p:spPr>
          <a:xfrm>
            <a:off x="4310299" y="120525"/>
            <a:ext cx="1154898" cy="1154898"/>
          </a:xfrm>
          <a:prstGeom prst="rect">
            <a:avLst/>
          </a:prstGeom>
          <a:noFill/>
          <a:ln>
            <a:noFill/>
          </a:ln>
        </p:spPr>
      </p:pic>
      <p:pic>
        <p:nvPicPr>
          <p:cNvPr id="250" name="Google Shape;250;p43"/>
          <p:cNvPicPr preferRelativeResize="0"/>
          <p:nvPr/>
        </p:nvPicPr>
        <p:blipFill>
          <a:blip r:embed="rId4">
            <a:alphaModFix/>
          </a:blip>
          <a:stretch>
            <a:fillRect/>
          </a:stretch>
        </p:blipFill>
        <p:spPr>
          <a:xfrm>
            <a:off x="3352950" y="410875"/>
            <a:ext cx="1295323" cy="691826"/>
          </a:xfrm>
          <a:prstGeom prst="rect">
            <a:avLst/>
          </a:prstGeom>
          <a:noFill/>
          <a:ln>
            <a:noFill/>
          </a:ln>
        </p:spPr>
      </p:pic>
      <p:sp>
        <p:nvSpPr>
          <p:cNvPr id="251" name="Google Shape;251;p43"/>
          <p:cNvSpPr txBox="1"/>
          <p:nvPr/>
        </p:nvSpPr>
        <p:spPr>
          <a:xfrm>
            <a:off x="117175" y="923650"/>
            <a:ext cx="36201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rgbClr val="FF9900"/>
                </a:solidFill>
              </a:rPr>
              <a:t>The Players of the Game</a:t>
            </a:r>
            <a:endParaRPr sz="2200">
              <a:solidFill>
                <a:srgbClr val="FF9900"/>
              </a:solidFill>
            </a:endParaRPr>
          </a:p>
        </p:txBody>
      </p:sp>
      <p:sp>
        <p:nvSpPr>
          <p:cNvPr id="252" name="Google Shape;252;p43"/>
          <p:cNvSpPr txBox="1"/>
          <p:nvPr/>
        </p:nvSpPr>
        <p:spPr>
          <a:xfrm>
            <a:off x="200550" y="1443425"/>
            <a:ext cx="3000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rgbClr val="FF9900"/>
                </a:solidFill>
              </a:rPr>
              <a:t>The Symphony</a:t>
            </a:r>
            <a:endParaRPr sz="2200">
              <a:solidFill>
                <a:srgbClr val="FF9900"/>
              </a:solidFill>
            </a:endParaRPr>
          </a:p>
        </p:txBody>
      </p:sp>
      <p:sp>
        <p:nvSpPr>
          <p:cNvPr id="253" name="Google Shape;253;p43"/>
          <p:cNvSpPr txBox="1"/>
          <p:nvPr/>
        </p:nvSpPr>
        <p:spPr>
          <a:xfrm>
            <a:off x="200550" y="1909775"/>
            <a:ext cx="88431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Bitcoin's decentralization can be thought of as a synergetic musical orchestra, a balancing act where all the different musicians make the most beautiful music together. There is no boss in the Bitcoin network; instead, miners, nodes, users, developers, and projects perform their roles with autonomy and collaboration.</a:t>
            </a:r>
            <a:endParaRPr sz="1800">
              <a:solidFill>
                <a:schemeClr val="dk1"/>
              </a:solidFill>
            </a:endParaRPr>
          </a:p>
          <a:p>
            <a:pPr indent="0" lvl="0" marL="0" rtl="0" algn="l">
              <a:spcBef>
                <a:spcPts val="0"/>
              </a:spcBef>
              <a:spcAft>
                <a:spcPts val="0"/>
              </a:spcAft>
              <a:buNone/>
            </a:pPr>
            <a:r>
              <a:rPr lang="en" sz="1800">
                <a:solidFill>
                  <a:schemeClr val="dk1"/>
                </a:solidFill>
              </a:rPr>
              <a:t>The decentralized ledger, maintained by nodes, guarantees transparency, while the proof-of-work mechanism provides security and deters centralization in mining. Users experience financial sovereignty and empowerment, free from the control of the fiat system. Developers, guided by consensus, ensure the protocol adapts to meet the evolving needs of humanity. Bitcoin projects, in their own unique ways, contribute to the broader mission of collective freedom.</a:t>
            </a:r>
            <a:endParaRPr sz="18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6"/>
          <p:cNvSpPr txBox="1"/>
          <p:nvPr>
            <p:ph type="title"/>
          </p:nvPr>
        </p:nvSpPr>
        <p:spPr>
          <a:xfrm>
            <a:off x="3124350" y="1996475"/>
            <a:ext cx="2978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420"/>
              <a:t>CHAPTER 6</a:t>
            </a:r>
            <a:endParaRPr sz="3420"/>
          </a:p>
        </p:txBody>
      </p:sp>
      <p:pic>
        <p:nvPicPr>
          <p:cNvPr id="115" name="Google Shape;115;p26"/>
          <p:cNvPicPr preferRelativeResize="0"/>
          <p:nvPr/>
        </p:nvPicPr>
        <p:blipFill>
          <a:blip r:embed="rId3">
            <a:alphaModFix/>
          </a:blip>
          <a:stretch>
            <a:fillRect/>
          </a:stretch>
        </p:blipFill>
        <p:spPr>
          <a:xfrm>
            <a:off x="4310299" y="349125"/>
            <a:ext cx="1154898" cy="1154898"/>
          </a:xfrm>
          <a:prstGeom prst="rect">
            <a:avLst/>
          </a:prstGeom>
          <a:noFill/>
          <a:ln>
            <a:noFill/>
          </a:ln>
        </p:spPr>
      </p:pic>
      <p:pic>
        <p:nvPicPr>
          <p:cNvPr id="116" name="Google Shape;116;p26"/>
          <p:cNvPicPr preferRelativeResize="0"/>
          <p:nvPr/>
        </p:nvPicPr>
        <p:blipFill>
          <a:blip r:embed="rId4">
            <a:alphaModFix/>
          </a:blip>
          <a:stretch>
            <a:fillRect/>
          </a:stretch>
        </p:blipFill>
        <p:spPr>
          <a:xfrm>
            <a:off x="3352950" y="715675"/>
            <a:ext cx="1295323" cy="691826"/>
          </a:xfrm>
          <a:prstGeom prst="rect">
            <a:avLst/>
          </a:prstGeom>
          <a:noFill/>
          <a:ln>
            <a:noFill/>
          </a:ln>
        </p:spPr>
      </p:pic>
      <p:sp>
        <p:nvSpPr>
          <p:cNvPr id="117" name="Google Shape;117;p26"/>
          <p:cNvSpPr txBox="1"/>
          <p:nvPr/>
        </p:nvSpPr>
        <p:spPr>
          <a:xfrm>
            <a:off x="2658575" y="2834925"/>
            <a:ext cx="41604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600">
                <a:solidFill>
                  <a:schemeClr val="dk1"/>
                </a:solidFill>
              </a:rPr>
              <a:t>AN INTRODUCTION TO</a:t>
            </a:r>
            <a:endParaRPr sz="2800">
              <a:solidFill>
                <a:schemeClr val="dk1"/>
              </a:solidFill>
            </a:endParaRPr>
          </a:p>
        </p:txBody>
      </p:sp>
      <p:sp>
        <p:nvSpPr>
          <p:cNvPr id="118" name="Google Shape;118;p26"/>
          <p:cNvSpPr txBox="1"/>
          <p:nvPr/>
        </p:nvSpPr>
        <p:spPr>
          <a:xfrm>
            <a:off x="2959950" y="3614850"/>
            <a:ext cx="3745200" cy="103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5500">
                <a:solidFill>
                  <a:srgbClr val="FF9900"/>
                </a:solidFill>
              </a:rPr>
              <a:t>BITCOIN</a:t>
            </a:r>
            <a:endParaRPr sz="5700">
              <a:solidFill>
                <a:srgbClr val="FF99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pic>
        <p:nvPicPr>
          <p:cNvPr id="258" name="Google Shape;258;p44"/>
          <p:cNvPicPr preferRelativeResize="0"/>
          <p:nvPr/>
        </p:nvPicPr>
        <p:blipFill>
          <a:blip r:embed="rId3">
            <a:alphaModFix/>
          </a:blip>
          <a:stretch>
            <a:fillRect/>
          </a:stretch>
        </p:blipFill>
        <p:spPr>
          <a:xfrm>
            <a:off x="4310299" y="120525"/>
            <a:ext cx="1154898" cy="1154898"/>
          </a:xfrm>
          <a:prstGeom prst="rect">
            <a:avLst/>
          </a:prstGeom>
          <a:noFill/>
          <a:ln>
            <a:noFill/>
          </a:ln>
        </p:spPr>
      </p:pic>
      <p:pic>
        <p:nvPicPr>
          <p:cNvPr id="259" name="Google Shape;259;p44"/>
          <p:cNvPicPr preferRelativeResize="0"/>
          <p:nvPr/>
        </p:nvPicPr>
        <p:blipFill>
          <a:blip r:embed="rId4">
            <a:alphaModFix/>
          </a:blip>
          <a:stretch>
            <a:fillRect/>
          </a:stretch>
        </p:blipFill>
        <p:spPr>
          <a:xfrm>
            <a:off x="3352950" y="410875"/>
            <a:ext cx="1295323" cy="691826"/>
          </a:xfrm>
          <a:prstGeom prst="rect">
            <a:avLst/>
          </a:prstGeom>
          <a:noFill/>
          <a:ln>
            <a:noFill/>
          </a:ln>
        </p:spPr>
      </p:pic>
      <p:sp>
        <p:nvSpPr>
          <p:cNvPr id="260" name="Google Shape;260;p44"/>
          <p:cNvSpPr txBox="1"/>
          <p:nvPr/>
        </p:nvSpPr>
        <p:spPr>
          <a:xfrm>
            <a:off x="223675" y="1361525"/>
            <a:ext cx="46233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rgbClr val="FF9900"/>
                </a:solidFill>
              </a:rPr>
              <a:t>Bitcoin as Sound Digital Money</a:t>
            </a:r>
            <a:endParaRPr sz="2200">
              <a:solidFill>
                <a:srgbClr val="FF9900"/>
              </a:solidFill>
            </a:endParaRPr>
          </a:p>
        </p:txBody>
      </p:sp>
      <p:sp>
        <p:nvSpPr>
          <p:cNvPr id="261" name="Google Shape;261;p44"/>
          <p:cNvSpPr txBox="1"/>
          <p:nvPr/>
        </p:nvSpPr>
        <p:spPr>
          <a:xfrm>
            <a:off x="223675" y="1734650"/>
            <a:ext cx="81531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In simple terms, Bitcoin is money. Bitcoin is not an investment but rather a safe, empowering way of saving your hard-earned money. Having bitcoins won’t make you rich because it won’t give you a return of more bitcoins. Its value, measured against a fiat currency, does go up, but this is only because of its growing adoption and the devaluation of fiat currencies.</a:t>
            </a:r>
            <a:endParaRPr sz="1800">
              <a:solidFill>
                <a:schemeClr val="dk1"/>
              </a:solidFill>
            </a:endParaRPr>
          </a:p>
        </p:txBody>
      </p:sp>
      <p:sp>
        <p:nvSpPr>
          <p:cNvPr id="262" name="Google Shape;262;p44"/>
          <p:cNvSpPr txBox="1"/>
          <p:nvPr/>
        </p:nvSpPr>
        <p:spPr>
          <a:xfrm>
            <a:off x="235425" y="3264450"/>
            <a:ext cx="80652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In simple terms, Bitcoin is money. Bitcoin is not an investment but rather a safe, empowering way of saving your hard-earned money. Having bitcoins won’t make you rich because it won’t give you a return of more bitcoins. Its value measured against a fiat currency, does go up, but this is only because of its growing adoption and the devaluation of fiat currencies.</a:t>
            </a:r>
            <a:endParaRPr sz="18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pic>
        <p:nvPicPr>
          <p:cNvPr id="267" name="Google Shape;267;p45"/>
          <p:cNvPicPr preferRelativeResize="0"/>
          <p:nvPr/>
        </p:nvPicPr>
        <p:blipFill>
          <a:blip r:embed="rId3">
            <a:alphaModFix/>
          </a:blip>
          <a:stretch>
            <a:fillRect/>
          </a:stretch>
        </p:blipFill>
        <p:spPr>
          <a:xfrm>
            <a:off x="4310299" y="120525"/>
            <a:ext cx="1154898" cy="1154898"/>
          </a:xfrm>
          <a:prstGeom prst="rect">
            <a:avLst/>
          </a:prstGeom>
          <a:noFill/>
          <a:ln>
            <a:noFill/>
          </a:ln>
        </p:spPr>
      </p:pic>
      <p:pic>
        <p:nvPicPr>
          <p:cNvPr id="268" name="Google Shape;268;p45"/>
          <p:cNvPicPr preferRelativeResize="0"/>
          <p:nvPr/>
        </p:nvPicPr>
        <p:blipFill>
          <a:blip r:embed="rId4">
            <a:alphaModFix/>
          </a:blip>
          <a:stretch>
            <a:fillRect/>
          </a:stretch>
        </p:blipFill>
        <p:spPr>
          <a:xfrm>
            <a:off x="3352950" y="410875"/>
            <a:ext cx="1295323" cy="691826"/>
          </a:xfrm>
          <a:prstGeom prst="rect">
            <a:avLst/>
          </a:prstGeom>
          <a:noFill/>
          <a:ln>
            <a:noFill/>
          </a:ln>
        </p:spPr>
      </p:pic>
      <p:sp>
        <p:nvSpPr>
          <p:cNvPr id="269" name="Google Shape;269;p45"/>
          <p:cNvSpPr txBox="1"/>
          <p:nvPr/>
        </p:nvSpPr>
        <p:spPr>
          <a:xfrm>
            <a:off x="194525" y="1334275"/>
            <a:ext cx="46233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rgbClr val="FF9900"/>
                </a:solidFill>
              </a:rPr>
              <a:t>Bitcoin as Sound Digital Money</a:t>
            </a:r>
            <a:endParaRPr sz="1900">
              <a:solidFill>
                <a:srgbClr val="FF9900"/>
              </a:solidFill>
            </a:endParaRPr>
          </a:p>
        </p:txBody>
      </p:sp>
      <p:pic>
        <p:nvPicPr>
          <p:cNvPr id="270" name="Google Shape;270;p45"/>
          <p:cNvPicPr preferRelativeResize="0"/>
          <p:nvPr/>
        </p:nvPicPr>
        <p:blipFill>
          <a:blip r:embed="rId5">
            <a:alphaModFix/>
          </a:blip>
          <a:stretch>
            <a:fillRect/>
          </a:stretch>
        </p:blipFill>
        <p:spPr>
          <a:xfrm>
            <a:off x="239975" y="1870125"/>
            <a:ext cx="8261950" cy="30179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pic>
        <p:nvPicPr>
          <p:cNvPr id="275" name="Google Shape;275;p46"/>
          <p:cNvPicPr preferRelativeResize="0"/>
          <p:nvPr/>
        </p:nvPicPr>
        <p:blipFill>
          <a:blip r:embed="rId3">
            <a:alphaModFix/>
          </a:blip>
          <a:stretch>
            <a:fillRect/>
          </a:stretch>
        </p:blipFill>
        <p:spPr>
          <a:xfrm>
            <a:off x="4310299" y="120525"/>
            <a:ext cx="1154898" cy="1154898"/>
          </a:xfrm>
          <a:prstGeom prst="rect">
            <a:avLst/>
          </a:prstGeom>
          <a:noFill/>
          <a:ln>
            <a:noFill/>
          </a:ln>
        </p:spPr>
      </p:pic>
      <p:pic>
        <p:nvPicPr>
          <p:cNvPr id="276" name="Google Shape;276;p46"/>
          <p:cNvPicPr preferRelativeResize="0"/>
          <p:nvPr/>
        </p:nvPicPr>
        <p:blipFill>
          <a:blip r:embed="rId4">
            <a:alphaModFix/>
          </a:blip>
          <a:stretch>
            <a:fillRect/>
          </a:stretch>
        </p:blipFill>
        <p:spPr>
          <a:xfrm>
            <a:off x="3352950" y="410875"/>
            <a:ext cx="1295323" cy="691826"/>
          </a:xfrm>
          <a:prstGeom prst="rect">
            <a:avLst/>
          </a:prstGeom>
          <a:noFill/>
          <a:ln>
            <a:noFill/>
          </a:ln>
        </p:spPr>
      </p:pic>
      <p:sp>
        <p:nvSpPr>
          <p:cNvPr id="277" name="Google Shape;277;p46"/>
          <p:cNvSpPr txBox="1"/>
          <p:nvPr/>
        </p:nvSpPr>
        <p:spPr>
          <a:xfrm>
            <a:off x="194525" y="1334275"/>
            <a:ext cx="46233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rgbClr val="FF9900"/>
                </a:solidFill>
              </a:rPr>
              <a:t>Bitcoin as Sound Digital Money</a:t>
            </a:r>
            <a:endParaRPr sz="1900">
              <a:solidFill>
                <a:srgbClr val="FF9900"/>
              </a:solidFill>
            </a:endParaRPr>
          </a:p>
        </p:txBody>
      </p:sp>
      <p:sp>
        <p:nvSpPr>
          <p:cNvPr id="278" name="Google Shape;278;p46"/>
          <p:cNvSpPr txBox="1"/>
          <p:nvPr/>
        </p:nvSpPr>
        <p:spPr>
          <a:xfrm>
            <a:off x="254800" y="1864500"/>
            <a:ext cx="85566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Bitcoin is a new form of money; it is, “</a:t>
            </a:r>
            <a:r>
              <a:rPr lang="en" sz="1800">
                <a:solidFill>
                  <a:srgbClr val="FF9900"/>
                </a:solidFill>
              </a:rPr>
              <a:t>The Internet of Money</a:t>
            </a:r>
            <a:r>
              <a:rPr lang="en" sz="1800">
                <a:solidFill>
                  <a:schemeClr val="dk1"/>
                </a:solidFill>
              </a:rPr>
              <a:t>," which means that it is open for anyone to join and start exchanging value with other users. Even the most isolated and poor communities in the world finally have access to a monetary system. Just like everyone who has a phone and an internet connection can use a search engine, Bitcoin makes it possible for everyone with a phone and internet connection to access a new, global monetary system.</a:t>
            </a:r>
            <a:endParaRPr sz="180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pic>
        <p:nvPicPr>
          <p:cNvPr id="283" name="Google Shape;283;p47"/>
          <p:cNvPicPr preferRelativeResize="0"/>
          <p:nvPr/>
        </p:nvPicPr>
        <p:blipFill>
          <a:blip r:embed="rId3">
            <a:alphaModFix/>
          </a:blip>
          <a:stretch>
            <a:fillRect/>
          </a:stretch>
        </p:blipFill>
        <p:spPr>
          <a:xfrm>
            <a:off x="4310299" y="120525"/>
            <a:ext cx="1154898" cy="1154898"/>
          </a:xfrm>
          <a:prstGeom prst="rect">
            <a:avLst/>
          </a:prstGeom>
          <a:noFill/>
          <a:ln>
            <a:noFill/>
          </a:ln>
        </p:spPr>
      </p:pic>
      <p:pic>
        <p:nvPicPr>
          <p:cNvPr id="284" name="Google Shape;284;p47"/>
          <p:cNvPicPr preferRelativeResize="0"/>
          <p:nvPr/>
        </p:nvPicPr>
        <p:blipFill>
          <a:blip r:embed="rId4">
            <a:alphaModFix/>
          </a:blip>
          <a:stretch>
            <a:fillRect/>
          </a:stretch>
        </p:blipFill>
        <p:spPr>
          <a:xfrm>
            <a:off x="3352950" y="410875"/>
            <a:ext cx="1295323" cy="691826"/>
          </a:xfrm>
          <a:prstGeom prst="rect">
            <a:avLst/>
          </a:prstGeom>
          <a:noFill/>
          <a:ln>
            <a:noFill/>
          </a:ln>
        </p:spPr>
      </p:pic>
      <p:sp>
        <p:nvSpPr>
          <p:cNvPr id="285" name="Google Shape;285;p47"/>
          <p:cNvSpPr txBox="1"/>
          <p:nvPr/>
        </p:nvSpPr>
        <p:spPr>
          <a:xfrm>
            <a:off x="194525" y="1334275"/>
            <a:ext cx="46233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rgbClr val="FF9900"/>
                </a:solidFill>
              </a:rPr>
              <a:t>Bitcoin as Sound Digital Money</a:t>
            </a:r>
            <a:endParaRPr sz="1900">
              <a:solidFill>
                <a:srgbClr val="FF9900"/>
              </a:solidFill>
            </a:endParaRPr>
          </a:p>
        </p:txBody>
      </p:sp>
      <p:sp>
        <p:nvSpPr>
          <p:cNvPr id="286" name="Google Shape;286;p47"/>
          <p:cNvSpPr txBox="1"/>
          <p:nvPr/>
        </p:nvSpPr>
        <p:spPr>
          <a:xfrm>
            <a:off x="166100" y="1778950"/>
            <a:ext cx="300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9900"/>
                </a:solidFill>
              </a:rPr>
              <a:t>6.2.2 Bitcoin’s Features</a:t>
            </a:r>
            <a:endParaRPr sz="1800">
              <a:solidFill>
                <a:srgbClr val="FF9900"/>
              </a:solidFill>
            </a:endParaRPr>
          </a:p>
        </p:txBody>
      </p:sp>
      <p:sp>
        <p:nvSpPr>
          <p:cNvPr id="287" name="Google Shape;287;p47"/>
          <p:cNvSpPr txBox="1"/>
          <p:nvPr/>
        </p:nvSpPr>
        <p:spPr>
          <a:xfrm>
            <a:off x="163163" y="2108825"/>
            <a:ext cx="73701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The first stage of money, a </a:t>
            </a:r>
            <a:r>
              <a:rPr lang="en" sz="1800">
                <a:solidFill>
                  <a:srgbClr val="FF9900"/>
                </a:solidFill>
              </a:rPr>
              <a:t>store of value</a:t>
            </a:r>
            <a:r>
              <a:rPr lang="en" sz="1800">
                <a:solidFill>
                  <a:schemeClr val="dk1"/>
                </a:solidFill>
              </a:rPr>
              <a:t>, is when a currency starts gaining trust as a stable (or appreciating) asset over time. People who recognize this early seek to protect</a:t>
            </a:r>
            <a:r>
              <a:rPr lang="en" sz="1800">
                <a:solidFill>
                  <a:schemeClr val="dk1"/>
                </a:solidFill>
              </a:rPr>
              <a:t> </a:t>
            </a:r>
            <a:r>
              <a:rPr lang="en" sz="1800">
                <a:solidFill>
                  <a:schemeClr val="dk1"/>
                </a:solidFill>
              </a:rPr>
              <a:t>their wealth by storing it in this form of money, especially during a time of geopolitical and</a:t>
            </a:r>
            <a:r>
              <a:rPr lang="en" sz="1800">
                <a:solidFill>
                  <a:schemeClr val="dk1"/>
                </a:solidFill>
              </a:rPr>
              <a:t> </a:t>
            </a:r>
            <a:r>
              <a:rPr lang="en" sz="1800">
                <a:solidFill>
                  <a:schemeClr val="dk1"/>
                </a:solidFill>
              </a:rPr>
              <a:t>macroeconomic uncertainties.</a:t>
            </a:r>
            <a:endParaRPr sz="1800">
              <a:solidFill>
                <a:schemeClr val="dk1"/>
              </a:solidFill>
            </a:endParaRPr>
          </a:p>
        </p:txBody>
      </p:sp>
      <p:sp>
        <p:nvSpPr>
          <p:cNvPr id="288" name="Google Shape;288;p47"/>
          <p:cNvSpPr txBox="1"/>
          <p:nvPr/>
        </p:nvSpPr>
        <p:spPr>
          <a:xfrm>
            <a:off x="235913" y="3602525"/>
            <a:ext cx="75294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Some groups, like media outlets, call Bitcoin a form of “</a:t>
            </a:r>
            <a:r>
              <a:rPr lang="en" sz="1800">
                <a:solidFill>
                  <a:srgbClr val="FF9900"/>
                </a:solidFill>
              </a:rPr>
              <a:t>digital gold</a:t>
            </a:r>
            <a:r>
              <a:rPr lang="en" sz="1800">
                <a:solidFill>
                  <a:schemeClr val="dk1"/>
                </a:solidFill>
              </a:rPr>
              <a:t>.” This is because Bitcoin firmly established itself as a store of value during the past decade. Every day, more and more people start viewing Bitcoin as a hedge against inflation, like gold did historically.</a:t>
            </a:r>
            <a:endParaRPr sz="180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pic>
        <p:nvPicPr>
          <p:cNvPr id="293" name="Google Shape;293;p48"/>
          <p:cNvPicPr preferRelativeResize="0"/>
          <p:nvPr/>
        </p:nvPicPr>
        <p:blipFill>
          <a:blip r:embed="rId3">
            <a:alphaModFix/>
          </a:blip>
          <a:stretch>
            <a:fillRect/>
          </a:stretch>
        </p:blipFill>
        <p:spPr>
          <a:xfrm>
            <a:off x="4310299" y="120525"/>
            <a:ext cx="1154898" cy="1154898"/>
          </a:xfrm>
          <a:prstGeom prst="rect">
            <a:avLst/>
          </a:prstGeom>
          <a:noFill/>
          <a:ln>
            <a:noFill/>
          </a:ln>
        </p:spPr>
      </p:pic>
      <p:pic>
        <p:nvPicPr>
          <p:cNvPr id="294" name="Google Shape;294;p48"/>
          <p:cNvPicPr preferRelativeResize="0"/>
          <p:nvPr/>
        </p:nvPicPr>
        <p:blipFill>
          <a:blip r:embed="rId4">
            <a:alphaModFix/>
          </a:blip>
          <a:stretch>
            <a:fillRect/>
          </a:stretch>
        </p:blipFill>
        <p:spPr>
          <a:xfrm>
            <a:off x="3352950" y="410875"/>
            <a:ext cx="1295323" cy="691826"/>
          </a:xfrm>
          <a:prstGeom prst="rect">
            <a:avLst/>
          </a:prstGeom>
          <a:noFill/>
          <a:ln>
            <a:noFill/>
          </a:ln>
        </p:spPr>
      </p:pic>
      <p:sp>
        <p:nvSpPr>
          <p:cNvPr id="295" name="Google Shape;295;p48"/>
          <p:cNvSpPr txBox="1"/>
          <p:nvPr/>
        </p:nvSpPr>
        <p:spPr>
          <a:xfrm>
            <a:off x="194525" y="1334275"/>
            <a:ext cx="46233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rgbClr val="FF9900"/>
                </a:solidFill>
              </a:rPr>
              <a:t>Bitcoin as Sound Digital Money</a:t>
            </a:r>
            <a:endParaRPr sz="1900">
              <a:solidFill>
                <a:srgbClr val="FF9900"/>
              </a:solidFill>
            </a:endParaRPr>
          </a:p>
        </p:txBody>
      </p:sp>
      <p:sp>
        <p:nvSpPr>
          <p:cNvPr id="296" name="Google Shape;296;p48"/>
          <p:cNvSpPr txBox="1"/>
          <p:nvPr/>
        </p:nvSpPr>
        <p:spPr>
          <a:xfrm>
            <a:off x="260125" y="1793925"/>
            <a:ext cx="78903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The next stage is when confidence in the stability of a currency solidifies. This is when the currency transitions into a medium of exchange, facilitating transactions in people’s daily lives. During this stage, currency starts to become widely accepted for the exchange of goods and services.</a:t>
            </a:r>
            <a:endParaRPr sz="1800">
              <a:solidFill>
                <a:schemeClr val="dk1"/>
              </a:solidFill>
            </a:endParaRPr>
          </a:p>
        </p:txBody>
      </p:sp>
      <p:pic>
        <p:nvPicPr>
          <p:cNvPr id="297" name="Google Shape;297;p48"/>
          <p:cNvPicPr preferRelativeResize="0"/>
          <p:nvPr/>
        </p:nvPicPr>
        <p:blipFill>
          <a:blip r:embed="rId5">
            <a:alphaModFix/>
          </a:blip>
          <a:stretch>
            <a:fillRect/>
          </a:stretch>
        </p:blipFill>
        <p:spPr>
          <a:xfrm>
            <a:off x="367375" y="3176750"/>
            <a:ext cx="7862635" cy="18279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pic>
        <p:nvPicPr>
          <p:cNvPr id="302" name="Google Shape;302;p49"/>
          <p:cNvPicPr preferRelativeResize="0"/>
          <p:nvPr/>
        </p:nvPicPr>
        <p:blipFill>
          <a:blip r:embed="rId3">
            <a:alphaModFix/>
          </a:blip>
          <a:stretch>
            <a:fillRect/>
          </a:stretch>
        </p:blipFill>
        <p:spPr>
          <a:xfrm>
            <a:off x="4310299" y="120525"/>
            <a:ext cx="1154898" cy="1154898"/>
          </a:xfrm>
          <a:prstGeom prst="rect">
            <a:avLst/>
          </a:prstGeom>
          <a:noFill/>
          <a:ln>
            <a:noFill/>
          </a:ln>
        </p:spPr>
      </p:pic>
      <p:pic>
        <p:nvPicPr>
          <p:cNvPr id="303" name="Google Shape;303;p49"/>
          <p:cNvPicPr preferRelativeResize="0"/>
          <p:nvPr/>
        </p:nvPicPr>
        <p:blipFill>
          <a:blip r:embed="rId4">
            <a:alphaModFix/>
          </a:blip>
          <a:stretch>
            <a:fillRect/>
          </a:stretch>
        </p:blipFill>
        <p:spPr>
          <a:xfrm>
            <a:off x="3352950" y="410875"/>
            <a:ext cx="1295323" cy="691826"/>
          </a:xfrm>
          <a:prstGeom prst="rect">
            <a:avLst/>
          </a:prstGeom>
          <a:noFill/>
          <a:ln>
            <a:noFill/>
          </a:ln>
        </p:spPr>
      </p:pic>
      <p:sp>
        <p:nvSpPr>
          <p:cNvPr id="304" name="Google Shape;304;p49"/>
          <p:cNvSpPr txBox="1"/>
          <p:nvPr/>
        </p:nvSpPr>
        <p:spPr>
          <a:xfrm>
            <a:off x="194525" y="1334275"/>
            <a:ext cx="46233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rgbClr val="FF9900"/>
                </a:solidFill>
              </a:rPr>
              <a:t>Bitcoin as Sound Digital Money</a:t>
            </a:r>
            <a:endParaRPr sz="1900">
              <a:solidFill>
                <a:srgbClr val="FF9900"/>
              </a:solidFill>
            </a:endParaRPr>
          </a:p>
        </p:txBody>
      </p:sp>
      <p:sp>
        <p:nvSpPr>
          <p:cNvPr id="305" name="Google Shape;305;p49"/>
          <p:cNvSpPr txBox="1"/>
          <p:nvPr/>
        </p:nvSpPr>
        <p:spPr>
          <a:xfrm>
            <a:off x="234325" y="1870125"/>
            <a:ext cx="77523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In the final stage, a currency achieves the status of a </a:t>
            </a:r>
            <a:r>
              <a:rPr lang="en" sz="1800">
                <a:solidFill>
                  <a:srgbClr val="FF9900"/>
                </a:solidFill>
              </a:rPr>
              <a:t>unit of account</a:t>
            </a:r>
            <a:r>
              <a:rPr lang="en" sz="1800">
                <a:solidFill>
                  <a:schemeClr val="dk1"/>
                </a:solidFill>
              </a:rPr>
              <a:t>, serving as a common measure for pricing goods and services. This is the stage in which it becomes the standard metric against which all other values are measured.</a:t>
            </a:r>
            <a:endParaRPr sz="1800">
              <a:solidFill>
                <a:schemeClr val="dk1"/>
              </a:solidFill>
            </a:endParaRPr>
          </a:p>
        </p:txBody>
      </p:sp>
      <p:sp>
        <p:nvSpPr>
          <p:cNvPr id="306" name="Google Shape;306;p49"/>
          <p:cNvSpPr txBox="1"/>
          <p:nvPr/>
        </p:nvSpPr>
        <p:spPr>
          <a:xfrm>
            <a:off x="265050" y="3860475"/>
            <a:ext cx="6637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9900"/>
                </a:solidFill>
              </a:rPr>
              <a:t>Durability:</a:t>
            </a:r>
            <a:r>
              <a:rPr lang="en" sz="1800">
                <a:solidFill>
                  <a:schemeClr val="dk1"/>
                </a:solidFill>
              </a:rPr>
              <a:t> Bitcoin is purely digital and thus completely durable.</a:t>
            </a:r>
            <a:endParaRPr sz="1800">
              <a:solidFill>
                <a:schemeClr val="dk1"/>
              </a:solidFill>
            </a:endParaRPr>
          </a:p>
        </p:txBody>
      </p:sp>
      <p:sp>
        <p:nvSpPr>
          <p:cNvPr id="307" name="Google Shape;307;p49"/>
          <p:cNvSpPr txBox="1"/>
          <p:nvPr/>
        </p:nvSpPr>
        <p:spPr>
          <a:xfrm>
            <a:off x="269600" y="3387900"/>
            <a:ext cx="3000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rgbClr val="FF9900"/>
                </a:solidFill>
              </a:rPr>
              <a:t>Properties of money</a:t>
            </a:r>
            <a:endParaRPr sz="2200">
              <a:solidFill>
                <a:srgbClr val="FF99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pic>
        <p:nvPicPr>
          <p:cNvPr id="312" name="Google Shape;312;p50"/>
          <p:cNvPicPr preferRelativeResize="0"/>
          <p:nvPr/>
        </p:nvPicPr>
        <p:blipFill>
          <a:blip r:embed="rId3">
            <a:alphaModFix/>
          </a:blip>
          <a:stretch>
            <a:fillRect/>
          </a:stretch>
        </p:blipFill>
        <p:spPr>
          <a:xfrm>
            <a:off x="4310299" y="120525"/>
            <a:ext cx="1154898" cy="1154898"/>
          </a:xfrm>
          <a:prstGeom prst="rect">
            <a:avLst/>
          </a:prstGeom>
          <a:noFill/>
          <a:ln>
            <a:noFill/>
          </a:ln>
        </p:spPr>
      </p:pic>
      <p:pic>
        <p:nvPicPr>
          <p:cNvPr id="313" name="Google Shape;313;p50"/>
          <p:cNvPicPr preferRelativeResize="0"/>
          <p:nvPr/>
        </p:nvPicPr>
        <p:blipFill>
          <a:blip r:embed="rId4">
            <a:alphaModFix/>
          </a:blip>
          <a:stretch>
            <a:fillRect/>
          </a:stretch>
        </p:blipFill>
        <p:spPr>
          <a:xfrm>
            <a:off x="3352950" y="410875"/>
            <a:ext cx="1295323" cy="691826"/>
          </a:xfrm>
          <a:prstGeom prst="rect">
            <a:avLst/>
          </a:prstGeom>
          <a:noFill/>
          <a:ln>
            <a:noFill/>
          </a:ln>
        </p:spPr>
      </p:pic>
      <p:sp>
        <p:nvSpPr>
          <p:cNvPr id="314" name="Google Shape;314;p50"/>
          <p:cNvSpPr txBox="1"/>
          <p:nvPr/>
        </p:nvSpPr>
        <p:spPr>
          <a:xfrm>
            <a:off x="265050" y="1275425"/>
            <a:ext cx="3000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rgbClr val="FF9900"/>
                </a:solidFill>
              </a:rPr>
              <a:t>Properties of money</a:t>
            </a:r>
            <a:endParaRPr sz="2200">
              <a:solidFill>
                <a:srgbClr val="FF9900"/>
              </a:solidFill>
            </a:endParaRPr>
          </a:p>
        </p:txBody>
      </p:sp>
      <p:sp>
        <p:nvSpPr>
          <p:cNvPr id="315" name="Google Shape;315;p50"/>
          <p:cNvSpPr txBox="1"/>
          <p:nvPr/>
        </p:nvSpPr>
        <p:spPr>
          <a:xfrm>
            <a:off x="358300" y="1759600"/>
            <a:ext cx="81744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9900"/>
                </a:solidFill>
              </a:rPr>
              <a:t>Divisibility</a:t>
            </a:r>
            <a:r>
              <a:rPr lang="en" sz="1800">
                <a:solidFill>
                  <a:schemeClr val="dk1"/>
                </a:solidFill>
              </a:rPr>
              <a:t>: For comparison, the fiat currency USD can be divided to the cent (.01). Bitcoin can be divided into what is known as a satoshi or sat (.00000001). And because of Bitcoin’s digital character, it can be even more divided in the future if humanity needs it. Bitcoin is currently the most divisible monetary asset in the world.Bitcoin is purely digital and thus completely durable.</a:t>
            </a:r>
            <a:endParaRPr sz="1800">
              <a:solidFill>
                <a:schemeClr val="dk1"/>
              </a:solidFill>
            </a:endParaRPr>
          </a:p>
        </p:txBody>
      </p:sp>
      <p:sp>
        <p:nvSpPr>
          <p:cNvPr id="316" name="Google Shape;316;p50"/>
          <p:cNvSpPr txBox="1"/>
          <p:nvPr/>
        </p:nvSpPr>
        <p:spPr>
          <a:xfrm>
            <a:off x="358300" y="3726250"/>
            <a:ext cx="8532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9900"/>
                </a:solidFill>
              </a:rPr>
              <a:t>Acceptability:</a:t>
            </a:r>
            <a:r>
              <a:rPr lang="en" sz="1800"/>
              <a:t> </a:t>
            </a:r>
            <a:r>
              <a:rPr lang="en" sz="1800">
                <a:solidFill>
                  <a:schemeClr val="dk1"/>
                </a:solidFill>
              </a:rPr>
              <a:t>Bitcoin is still in its early stages of becoming a medium of </a:t>
            </a:r>
            <a:br>
              <a:rPr lang="en" sz="1800">
                <a:solidFill>
                  <a:schemeClr val="dk1"/>
                </a:solidFill>
              </a:rPr>
            </a:br>
            <a:r>
              <a:rPr lang="en" sz="1800">
                <a:solidFill>
                  <a:schemeClr val="dk1"/>
                </a:solidFill>
              </a:rPr>
              <a:t>exchange, and compared to fiat currencies, acceptability is currently low</a:t>
            </a:r>
            <a:r>
              <a:rPr lang="en" sz="1800"/>
              <a:t>.</a:t>
            </a:r>
            <a:endParaRPr sz="18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pic>
        <p:nvPicPr>
          <p:cNvPr id="321" name="Google Shape;321;p51"/>
          <p:cNvPicPr preferRelativeResize="0"/>
          <p:nvPr/>
        </p:nvPicPr>
        <p:blipFill>
          <a:blip r:embed="rId3">
            <a:alphaModFix/>
          </a:blip>
          <a:stretch>
            <a:fillRect/>
          </a:stretch>
        </p:blipFill>
        <p:spPr>
          <a:xfrm>
            <a:off x="4310299" y="120525"/>
            <a:ext cx="1154898" cy="1154898"/>
          </a:xfrm>
          <a:prstGeom prst="rect">
            <a:avLst/>
          </a:prstGeom>
          <a:noFill/>
          <a:ln>
            <a:noFill/>
          </a:ln>
        </p:spPr>
      </p:pic>
      <p:pic>
        <p:nvPicPr>
          <p:cNvPr id="322" name="Google Shape;322;p51"/>
          <p:cNvPicPr preferRelativeResize="0"/>
          <p:nvPr/>
        </p:nvPicPr>
        <p:blipFill>
          <a:blip r:embed="rId4">
            <a:alphaModFix/>
          </a:blip>
          <a:stretch>
            <a:fillRect/>
          </a:stretch>
        </p:blipFill>
        <p:spPr>
          <a:xfrm>
            <a:off x="3352950" y="410875"/>
            <a:ext cx="1295323" cy="691826"/>
          </a:xfrm>
          <a:prstGeom prst="rect">
            <a:avLst/>
          </a:prstGeom>
          <a:noFill/>
          <a:ln>
            <a:noFill/>
          </a:ln>
        </p:spPr>
      </p:pic>
      <p:sp>
        <p:nvSpPr>
          <p:cNvPr id="323" name="Google Shape;323;p51"/>
          <p:cNvSpPr txBox="1"/>
          <p:nvPr/>
        </p:nvSpPr>
        <p:spPr>
          <a:xfrm>
            <a:off x="265050" y="1275425"/>
            <a:ext cx="3000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rgbClr val="FF9900"/>
                </a:solidFill>
              </a:rPr>
              <a:t>Properties of money</a:t>
            </a:r>
            <a:endParaRPr sz="2200">
              <a:solidFill>
                <a:srgbClr val="FF9900"/>
              </a:solidFill>
            </a:endParaRPr>
          </a:p>
        </p:txBody>
      </p:sp>
      <p:sp>
        <p:nvSpPr>
          <p:cNvPr id="324" name="Google Shape;324;p51"/>
          <p:cNvSpPr txBox="1"/>
          <p:nvPr/>
        </p:nvSpPr>
        <p:spPr>
          <a:xfrm>
            <a:off x="282100" y="1759600"/>
            <a:ext cx="81744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9900"/>
                </a:solidFill>
              </a:rPr>
              <a:t>Scarcity: </a:t>
            </a:r>
            <a:r>
              <a:rPr lang="en" sz="1800">
                <a:solidFill>
                  <a:schemeClr val="dk1"/>
                </a:solidFill>
              </a:rPr>
              <a:t>There will only ever be </a:t>
            </a:r>
            <a:r>
              <a:rPr lang="en" sz="1800">
                <a:solidFill>
                  <a:srgbClr val="FF9900"/>
                </a:solidFill>
              </a:rPr>
              <a:t>21 </a:t>
            </a:r>
            <a:r>
              <a:rPr lang="en" sz="1800">
                <a:solidFill>
                  <a:srgbClr val="FF9900"/>
                </a:solidFill>
              </a:rPr>
              <a:t>bitcoins </a:t>
            </a:r>
            <a:r>
              <a:rPr lang="en" sz="1800">
                <a:solidFill>
                  <a:srgbClr val="FF9900"/>
                </a:solidFill>
              </a:rPr>
              <a:t> million</a:t>
            </a:r>
            <a:r>
              <a:rPr lang="en" sz="1800">
                <a:solidFill>
                  <a:schemeClr val="dk1"/>
                </a:solidFill>
              </a:rPr>
              <a:t> in existence. By code, it is impossible for this amount to ever increase, which means that Bitcoin is not only scarce but is also the scarcest monetary asset in the world.</a:t>
            </a:r>
            <a:endParaRPr sz="1800">
              <a:solidFill>
                <a:schemeClr val="dk1"/>
              </a:solidFill>
            </a:endParaRPr>
          </a:p>
          <a:p>
            <a:pPr indent="0" lvl="0" marL="0" rtl="0" algn="l">
              <a:spcBef>
                <a:spcPts val="0"/>
              </a:spcBef>
              <a:spcAft>
                <a:spcPts val="0"/>
              </a:spcAft>
              <a:buNone/>
            </a:pPr>
            <a:r>
              <a:t/>
            </a:r>
            <a:endParaRPr sz="1800">
              <a:solidFill>
                <a:srgbClr val="FF9900"/>
              </a:solidFill>
            </a:endParaRPr>
          </a:p>
        </p:txBody>
      </p:sp>
      <p:sp>
        <p:nvSpPr>
          <p:cNvPr id="325" name="Google Shape;325;p51"/>
          <p:cNvSpPr txBox="1"/>
          <p:nvPr/>
        </p:nvSpPr>
        <p:spPr>
          <a:xfrm>
            <a:off x="289000" y="3052600"/>
            <a:ext cx="78558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9900"/>
                </a:solidFill>
              </a:rPr>
              <a:t>Portability:</a:t>
            </a:r>
            <a:r>
              <a:rPr lang="en" sz="1800"/>
              <a:t> </a:t>
            </a:r>
            <a:r>
              <a:rPr lang="en" sz="1800">
                <a:solidFill>
                  <a:schemeClr val="dk1"/>
                </a:solidFill>
              </a:rPr>
              <a:t>In April 2020, $1.1 billion was transferred in just a few minutes, and it only cost 68 cents. No other way of paying can move that much money at that low cost so quickly, and all on its own. This is what makes Bitcoin the most easily movable form of money in the world.</a:t>
            </a:r>
            <a:endParaRPr sz="1800">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pic>
        <p:nvPicPr>
          <p:cNvPr id="330" name="Google Shape;330;p52"/>
          <p:cNvPicPr preferRelativeResize="0"/>
          <p:nvPr/>
        </p:nvPicPr>
        <p:blipFill>
          <a:blip r:embed="rId3">
            <a:alphaModFix/>
          </a:blip>
          <a:stretch>
            <a:fillRect/>
          </a:stretch>
        </p:blipFill>
        <p:spPr>
          <a:xfrm>
            <a:off x="4310299" y="120525"/>
            <a:ext cx="1154898" cy="1154898"/>
          </a:xfrm>
          <a:prstGeom prst="rect">
            <a:avLst/>
          </a:prstGeom>
          <a:noFill/>
          <a:ln>
            <a:noFill/>
          </a:ln>
        </p:spPr>
      </p:pic>
      <p:pic>
        <p:nvPicPr>
          <p:cNvPr id="331" name="Google Shape;331;p52"/>
          <p:cNvPicPr preferRelativeResize="0"/>
          <p:nvPr/>
        </p:nvPicPr>
        <p:blipFill>
          <a:blip r:embed="rId4">
            <a:alphaModFix/>
          </a:blip>
          <a:stretch>
            <a:fillRect/>
          </a:stretch>
        </p:blipFill>
        <p:spPr>
          <a:xfrm>
            <a:off x="3352950" y="410875"/>
            <a:ext cx="1295323" cy="691826"/>
          </a:xfrm>
          <a:prstGeom prst="rect">
            <a:avLst/>
          </a:prstGeom>
          <a:noFill/>
          <a:ln>
            <a:noFill/>
          </a:ln>
        </p:spPr>
      </p:pic>
      <p:sp>
        <p:nvSpPr>
          <p:cNvPr id="332" name="Google Shape;332;p52"/>
          <p:cNvSpPr txBox="1"/>
          <p:nvPr/>
        </p:nvSpPr>
        <p:spPr>
          <a:xfrm>
            <a:off x="265050" y="1046825"/>
            <a:ext cx="3000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rgbClr val="FF9900"/>
                </a:solidFill>
              </a:rPr>
              <a:t>Properties of money</a:t>
            </a:r>
            <a:endParaRPr sz="2200">
              <a:solidFill>
                <a:srgbClr val="FF9900"/>
              </a:solidFill>
            </a:endParaRPr>
          </a:p>
        </p:txBody>
      </p:sp>
      <p:sp>
        <p:nvSpPr>
          <p:cNvPr id="333" name="Google Shape;333;p52"/>
          <p:cNvSpPr txBox="1"/>
          <p:nvPr/>
        </p:nvSpPr>
        <p:spPr>
          <a:xfrm>
            <a:off x="265050" y="1450275"/>
            <a:ext cx="82596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9900"/>
                </a:solidFill>
              </a:rPr>
              <a:t>Fungibility:</a:t>
            </a:r>
            <a:r>
              <a:rPr lang="en" sz="1800"/>
              <a:t> </a:t>
            </a:r>
            <a:r>
              <a:rPr lang="en" sz="1800">
                <a:solidFill>
                  <a:schemeClr val="dk1"/>
                </a:solidFill>
              </a:rPr>
              <a:t>Each unit of bitcoin is the same as any other unit and can be interchanged and transacted over the Bitcoin protocol on a like-kind basis, which makes it a fungible currency.</a:t>
            </a:r>
            <a:endParaRPr sz="1800">
              <a:solidFill>
                <a:schemeClr val="dk1"/>
              </a:solidFill>
            </a:endParaRPr>
          </a:p>
        </p:txBody>
      </p:sp>
      <p:pic>
        <p:nvPicPr>
          <p:cNvPr id="334" name="Google Shape;334;p52"/>
          <p:cNvPicPr preferRelativeResize="0"/>
          <p:nvPr/>
        </p:nvPicPr>
        <p:blipFill>
          <a:blip r:embed="rId5">
            <a:alphaModFix/>
          </a:blip>
          <a:stretch>
            <a:fillRect/>
          </a:stretch>
        </p:blipFill>
        <p:spPr>
          <a:xfrm>
            <a:off x="1518100" y="3031300"/>
            <a:ext cx="5424976" cy="2027175"/>
          </a:xfrm>
          <a:prstGeom prst="rect">
            <a:avLst/>
          </a:prstGeom>
          <a:noFill/>
          <a:ln>
            <a:noFill/>
          </a:ln>
        </p:spPr>
      </p:pic>
      <p:pic>
        <p:nvPicPr>
          <p:cNvPr id="335" name="Google Shape;335;p52"/>
          <p:cNvPicPr preferRelativeResize="0"/>
          <p:nvPr/>
        </p:nvPicPr>
        <p:blipFill>
          <a:blip r:embed="rId6">
            <a:alphaModFix/>
          </a:blip>
          <a:stretch>
            <a:fillRect/>
          </a:stretch>
        </p:blipFill>
        <p:spPr>
          <a:xfrm>
            <a:off x="1518100" y="2590582"/>
            <a:ext cx="5424976" cy="454843"/>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pic>
        <p:nvPicPr>
          <p:cNvPr id="340" name="Google Shape;340;p53"/>
          <p:cNvPicPr preferRelativeResize="0"/>
          <p:nvPr/>
        </p:nvPicPr>
        <p:blipFill>
          <a:blip r:embed="rId3">
            <a:alphaModFix/>
          </a:blip>
          <a:stretch>
            <a:fillRect/>
          </a:stretch>
        </p:blipFill>
        <p:spPr>
          <a:xfrm>
            <a:off x="4310299" y="120525"/>
            <a:ext cx="1154898" cy="1154898"/>
          </a:xfrm>
          <a:prstGeom prst="rect">
            <a:avLst/>
          </a:prstGeom>
          <a:noFill/>
          <a:ln>
            <a:noFill/>
          </a:ln>
        </p:spPr>
      </p:pic>
      <p:pic>
        <p:nvPicPr>
          <p:cNvPr id="341" name="Google Shape;341;p53"/>
          <p:cNvPicPr preferRelativeResize="0"/>
          <p:nvPr/>
        </p:nvPicPr>
        <p:blipFill>
          <a:blip r:embed="rId4">
            <a:alphaModFix/>
          </a:blip>
          <a:stretch>
            <a:fillRect/>
          </a:stretch>
        </p:blipFill>
        <p:spPr>
          <a:xfrm>
            <a:off x="3352950" y="410875"/>
            <a:ext cx="1295323" cy="691826"/>
          </a:xfrm>
          <a:prstGeom prst="rect">
            <a:avLst/>
          </a:prstGeom>
          <a:noFill/>
          <a:ln>
            <a:noFill/>
          </a:ln>
        </p:spPr>
      </p:pic>
      <p:sp>
        <p:nvSpPr>
          <p:cNvPr id="342" name="Google Shape;342;p53"/>
          <p:cNvSpPr txBox="1"/>
          <p:nvPr/>
        </p:nvSpPr>
        <p:spPr>
          <a:xfrm>
            <a:off x="265050" y="1046825"/>
            <a:ext cx="3000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rgbClr val="FF9900"/>
                </a:solidFill>
              </a:rPr>
              <a:t>Properties of money</a:t>
            </a:r>
            <a:endParaRPr sz="2200">
              <a:solidFill>
                <a:srgbClr val="FF9900"/>
              </a:solidFill>
            </a:endParaRPr>
          </a:p>
        </p:txBody>
      </p:sp>
      <p:pic>
        <p:nvPicPr>
          <p:cNvPr id="343" name="Google Shape;343;p53"/>
          <p:cNvPicPr preferRelativeResize="0"/>
          <p:nvPr/>
        </p:nvPicPr>
        <p:blipFill>
          <a:blip r:embed="rId5">
            <a:alphaModFix/>
          </a:blip>
          <a:stretch>
            <a:fillRect/>
          </a:stretch>
        </p:blipFill>
        <p:spPr>
          <a:xfrm>
            <a:off x="1243200" y="2022125"/>
            <a:ext cx="6286500" cy="691825"/>
          </a:xfrm>
          <a:prstGeom prst="rect">
            <a:avLst/>
          </a:prstGeom>
          <a:noFill/>
          <a:ln>
            <a:noFill/>
          </a:ln>
        </p:spPr>
      </p:pic>
      <p:pic>
        <p:nvPicPr>
          <p:cNvPr id="344" name="Google Shape;344;p53"/>
          <p:cNvPicPr preferRelativeResize="0"/>
          <p:nvPr/>
        </p:nvPicPr>
        <p:blipFill>
          <a:blip r:embed="rId6">
            <a:alphaModFix/>
          </a:blip>
          <a:stretch>
            <a:fillRect/>
          </a:stretch>
        </p:blipFill>
        <p:spPr>
          <a:xfrm>
            <a:off x="1243200" y="2672325"/>
            <a:ext cx="6286500" cy="19335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pic>
        <p:nvPicPr>
          <p:cNvPr id="123" name="Google Shape;123;p27"/>
          <p:cNvPicPr preferRelativeResize="0"/>
          <p:nvPr/>
        </p:nvPicPr>
        <p:blipFill>
          <a:blip r:embed="rId3">
            <a:alphaModFix/>
          </a:blip>
          <a:stretch>
            <a:fillRect/>
          </a:stretch>
        </p:blipFill>
        <p:spPr>
          <a:xfrm>
            <a:off x="4310299" y="120525"/>
            <a:ext cx="1154898" cy="1154898"/>
          </a:xfrm>
          <a:prstGeom prst="rect">
            <a:avLst/>
          </a:prstGeom>
          <a:noFill/>
          <a:ln>
            <a:noFill/>
          </a:ln>
        </p:spPr>
      </p:pic>
      <p:pic>
        <p:nvPicPr>
          <p:cNvPr id="124" name="Google Shape;124;p27"/>
          <p:cNvPicPr preferRelativeResize="0"/>
          <p:nvPr/>
        </p:nvPicPr>
        <p:blipFill>
          <a:blip r:embed="rId4">
            <a:alphaModFix/>
          </a:blip>
          <a:stretch>
            <a:fillRect/>
          </a:stretch>
        </p:blipFill>
        <p:spPr>
          <a:xfrm>
            <a:off x="3352950" y="410875"/>
            <a:ext cx="1295323" cy="691826"/>
          </a:xfrm>
          <a:prstGeom prst="rect">
            <a:avLst/>
          </a:prstGeom>
          <a:noFill/>
          <a:ln>
            <a:noFill/>
          </a:ln>
        </p:spPr>
      </p:pic>
      <p:pic>
        <p:nvPicPr>
          <p:cNvPr id="125" name="Google Shape;125;p27"/>
          <p:cNvPicPr preferRelativeResize="0"/>
          <p:nvPr/>
        </p:nvPicPr>
        <p:blipFill rotWithShape="1">
          <a:blip r:embed="rId5">
            <a:alphaModFix/>
          </a:blip>
          <a:srcRect b="37520" l="0" r="60457" t="12671"/>
          <a:stretch/>
        </p:blipFill>
        <p:spPr>
          <a:xfrm>
            <a:off x="2108375" y="1275425"/>
            <a:ext cx="5266456" cy="37294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pic>
        <p:nvPicPr>
          <p:cNvPr id="349" name="Google Shape;349;p54"/>
          <p:cNvPicPr preferRelativeResize="0"/>
          <p:nvPr/>
        </p:nvPicPr>
        <p:blipFill>
          <a:blip r:embed="rId3">
            <a:alphaModFix/>
          </a:blip>
          <a:stretch>
            <a:fillRect/>
          </a:stretch>
        </p:blipFill>
        <p:spPr>
          <a:xfrm>
            <a:off x="4310299" y="120525"/>
            <a:ext cx="1154898" cy="1154898"/>
          </a:xfrm>
          <a:prstGeom prst="rect">
            <a:avLst/>
          </a:prstGeom>
          <a:noFill/>
          <a:ln>
            <a:noFill/>
          </a:ln>
        </p:spPr>
      </p:pic>
      <p:pic>
        <p:nvPicPr>
          <p:cNvPr id="350" name="Google Shape;350;p54"/>
          <p:cNvPicPr preferRelativeResize="0"/>
          <p:nvPr/>
        </p:nvPicPr>
        <p:blipFill>
          <a:blip r:embed="rId4">
            <a:alphaModFix/>
          </a:blip>
          <a:stretch>
            <a:fillRect/>
          </a:stretch>
        </p:blipFill>
        <p:spPr>
          <a:xfrm>
            <a:off x="3352950" y="410875"/>
            <a:ext cx="1295323" cy="691826"/>
          </a:xfrm>
          <a:prstGeom prst="rect">
            <a:avLst/>
          </a:prstGeom>
          <a:noFill/>
          <a:ln>
            <a:noFill/>
          </a:ln>
        </p:spPr>
      </p:pic>
      <p:sp>
        <p:nvSpPr>
          <p:cNvPr id="351" name="Google Shape;351;p54"/>
          <p:cNvSpPr txBox="1"/>
          <p:nvPr/>
        </p:nvSpPr>
        <p:spPr>
          <a:xfrm>
            <a:off x="756400" y="1498050"/>
            <a:ext cx="7418100" cy="1015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1"/>
                </a:solidFill>
              </a:rPr>
              <a:t>“</a:t>
            </a:r>
            <a:r>
              <a:rPr lang="en" sz="1800">
                <a:solidFill>
                  <a:schemeClr val="dk1"/>
                </a:solidFill>
              </a:rPr>
              <a:t>The result is a distributed system with no single point of failure. Users hold the crypto keys to their own money and transact directly with each other, with the help of the P2P network to check for double-spending”.</a:t>
            </a:r>
            <a:endParaRPr sz="1800">
              <a:solidFill>
                <a:schemeClr val="dk1"/>
              </a:solidFill>
            </a:endParaRPr>
          </a:p>
        </p:txBody>
      </p:sp>
      <p:sp>
        <p:nvSpPr>
          <p:cNvPr id="352" name="Google Shape;352;p54"/>
          <p:cNvSpPr txBox="1"/>
          <p:nvPr/>
        </p:nvSpPr>
        <p:spPr>
          <a:xfrm>
            <a:off x="3459100" y="2528200"/>
            <a:ext cx="2478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FF9900"/>
                </a:solidFill>
              </a:rPr>
              <a:t>Satoshi Nakamoto</a:t>
            </a:r>
            <a:endParaRPr sz="1500">
              <a:solidFill>
                <a:srgbClr val="FF9900"/>
              </a:solidFill>
            </a:endParaRPr>
          </a:p>
        </p:txBody>
      </p:sp>
      <p:sp>
        <p:nvSpPr>
          <p:cNvPr id="353" name="Google Shape;353;p54"/>
          <p:cNvSpPr txBox="1"/>
          <p:nvPr/>
        </p:nvSpPr>
        <p:spPr>
          <a:xfrm>
            <a:off x="344125" y="2943300"/>
            <a:ext cx="86124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In the fiat world, people rely on governments, banks, and established payment providers. The heads of these (financial) institutions set the rules of the network, and the participants, mostly ordinary citizens, must comply with these rules. It doesn’t matter where you live—there are always a set of standard procedures that instruct you on what to do and how to do it. Over time, this led to a cycle of hardship, particularly for families that struggle with the increasing challenges of daily life.</a:t>
            </a:r>
            <a:endParaRPr sz="1800">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pic>
        <p:nvPicPr>
          <p:cNvPr id="358" name="Google Shape;358;p55"/>
          <p:cNvPicPr preferRelativeResize="0"/>
          <p:nvPr/>
        </p:nvPicPr>
        <p:blipFill>
          <a:blip r:embed="rId3">
            <a:alphaModFix/>
          </a:blip>
          <a:stretch>
            <a:fillRect/>
          </a:stretch>
        </p:blipFill>
        <p:spPr>
          <a:xfrm>
            <a:off x="4310299" y="120525"/>
            <a:ext cx="1154898" cy="1154898"/>
          </a:xfrm>
          <a:prstGeom prst="rect">
            <a:avLst/>
          </a:prstGeom>
          <a:noFill/>
          <a:ln>
            <a:noFill/>
          </a:ln>
        </p:spPr>
      </p:pic>
      <p:pic>
        <p:nvPicPr>
          <p:cNvPr id="359" name="Google Shape;359;p55"/>
          <p:cNvPicPr preferRelativeResize="0"/>
          <p:nvPr/>
        </p:nvPicPr>
        <p:blipFill>
          <a:blip r:embed="rId4">
            <a:alphaModFix/>
          </a:blip>
          <a:stretch>
            <a:fillRect/>
          </a:stretch>
        </p:blipFill>
        <p:spPr>
          <a:xfrm>
            <a:off x="3352950" y="410875"/>
            <a:ext cx="1295323" cy="691826"/>
          </a:xfrm>
          <a:prstGeom prst="rect">
            <a:avLst/>
          </a:prstGeom>
          <a:noFill/>
          <a:ln>
            <a:noFill/>
          </a:ln>
        </p:spPr>
      </p:pic>
      <p:sp>
        <p:nvSpPr>
          <p:cNvPr id="360" name="Google Shape;360;p55"/>
          <p:cNvSpPr txBox="1"/>
          <p:nvPr/>
        </p:nvSpPr>
        <p:spPr>
          <a:xfrm>
            <a:off x="254800" y="1178375"/>
            <a:ext cx="82062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As you know, the monetary system of Bitcoin is very different. Bitcoin operates in a specific way, and rulers have been replaced by an </a:t>
            </a:r>
            <a:r>
              <a:rPr lang="en" sz="1800">
                <a:solidFill>
                  <a:srgbClr val="FF9900"/>
                </a:solidFill>
              </a:rPr>
              <a:t>autonomous system of rules</a:t>
            </a:r>
            <a:r>
              <a:rPr lang="en" sz="1800">
                <a:solidFill>
                  <a:schemeClr val="dk1"/>
                </a:solidFill>
              </a:rPr>
              <a:t>. There is no dictator or leader, which also means that no one will dictate to you what you need to do. If you want the newfound freedom and empowerment of Bitcoin, you will need to learn how it works and integrate the</a:t>
            </a:r>
            <a:endParaRPr sz="1800">
              <a:solidFill>
                <a:schemeClr val="dk1"/>
              </a:solidFill>
            </a:endParaRPr>
          </a:p>
          <a:p>
            <a:pPr indent="0" lvl="0" marL="0" rtl="0" algn="l">
              <a:spcBef>
                <a:spcPts val="0"/>
              </a:spcBef>
              <a:spcAft>
                <a:spcPts val="0"/>
              </a:spcAft>
              <a:buNone/>
            </a:pPr>
            <a:r>
              <a:rPr lang="en" sz="1800">
                <a:solidFill>
                  <a:schemeClr val="dk1"/>
                </a:solidFill>
              </a:rPr>
              <a:t>technology in a way that works personally for you.</a:t>
            </a:r>
            <a:endParaRPr sz="18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id="130" name="Google Shape;130;p28"/>
          <p:cNvPicPr preferRelativeResize="0"/>
          <p:nvPr/>
        </p:nvPicPr>
        <p:blipFill>
          <a:blip r:embed="rId3">
            <a:alphaModFix/>
          </a:blip>
          <a:stretch>
            <a:fillRect/>
          </a:stretch>
        </p:blipFill>
        <p:spPr>
          <a:xfrm>
            <a:off x="4310299" y="120525"/>
            <a:ext cx="1154898" cy="1154898"/>
          </a:xfrm>
          <a:prstGeom prst="rect">
            <a:avLst/>
          </a:prstGeom>
          <a:noFill/>
          <a:ln>
            <a:noFill/>
          </a:ln>
        </p:spPr>
      </p:pic>
      <p:pic>
        <p:nvPicPr>
          <p:cNvPr id="131" name="Google Shape;131;p28"/>
          <p:cNvPicPr preferRelativeResize="0"/>
          <p:nvPr/>
        </p:nvPicPr>
        <p:blipFill>
          <a:blip r:embed="rId4">
            <a:alphaModFix/>
          </a:blip>
          <a:stretch>
            <a:fillRect/>
          </a:stretch>
        </p:blipFill>
        <p:spPr>
          <a:xfrm>
            <a:off x="3352950" y="410875"/>
            <a:ext cx="1295323" cy="691826"/>
          </a:xfrm>
          <a:prstGeom prst="rect">
            <a:avLst/>
          </a:prstGeom>
          <a:noFill/>
          <a:ln>
            <a:noFill/>
          </a:ln>
        </p:spPr>
      </p:pic>
      <p:sp>
        <p:nvSpPr>
          <p:cNvPr id="132" name="Google Shape;132;p28"/>
          <p:cNvSpPr txBox="1"/>
          <p:nvPr/>
        </p:nvSpPr>
        <p:spPr>
          <a:xfrm>
            <a:off x="331150" y="1305900"/>
            <a:ext cx="78435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A</a:t>
            </a:r>
            <a:r>
              <a:rPr lang="en" sz="1800">
                <a:solidFill>
                  <a:schemeClr val="dk1"/>
                </a:solidFill>
              </a:rPr>
              <a:t> visionary mind by the name “</a:t>
            </a:r>
            <a:r>
              <a:rPr lang="en" sz="1800">
                <a:solidFill>
                  <a:srgbClr val="FF9900"/>
                </a:solidFill>
              </a:rPr>
              <a:t>Satoshi Nakamoto.</a:t>
            </a:r>
            <a:r>
              <a:rPr lang="en" sz="1800">
                <a:solidFill>
                  <a:schemeClr val="dk1"/>
                </a:solidFill>
              </a:rPr>
              <a:t>” This anonymous person (man, woman, or group), long before Bitcoin, was part of cryptography enthusiasts like computer scientists and hackers, engaging in discussions to find practical solutions to replace the fiat system.</a:t>
            </a:r>
            <a:endParaRPr sz="1800">
              <a:solidFill>
                <a:schemeClr val="dk1"/>
              </a:solidFill>
            </a:endParaRPr>
          </a:p>
        </p:txBody>
      </p:sp>
      <p:sp>
        <p:nvSpPr>
          <p:cNvPr id="133" name="Google Shape;133;p28"/>
          <p:cNvSpPr txBox="1"/>
          <p:nvPr/>
        </p:nvSpPr>
        <p:spPr>
          <a:xfrm>
            <a:off x="507100" y="2629375"/>
            <a:ext cx="79884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In October 2008, Nakamoto unveiled a groundbreaking </a:t>
            </a:r>
            <a:r>
              <a:rPr lang="en" sz="1800">
                <a:solidFill>
                  <a:srgbClr val="FF9900"/>
                </a:solidFill>
              </a:rPr>
              <a:t>whitepaper</a:t>
            </a:r>
            <a:r>
              <a:rPr lang="en" sz="1800">
                <a:solidFill>
                  <a:schemeClr val="dk1"/>
                </a:solidFill>
              </a:rPr>
              <a:t> titled, “Bitcoin: </a:t>
            </a:r>
            <a:r>
              <a:rPr lang="en" sz="1800">
                <a:solidFill>
                  <a:srgbClr val="FF9900"/>
                </a:solidFill>
              </a:rPr>
              <a:t>A Peer-to-Peer Electronic Cash System</a:t>
            </a:r>
            <a:r>
              <a:rPr lang="en" sz="1800">
                <a:solidFill>
                  <a:schemeClr val="dk1"/>
                </a:solidFill>
              </a:rPr>
              <a:t>” on a cryptography mailing list. This document laid the foundation for a decentralized peer-to-peer protocol, designed to facilitate secure online transactions without the need for intermediaries. Nakamoto's vision was clear: to create a purely peer-to-peer version of electronic cash, free from the control of</a:t>
            </a:r>
            <a:endParaRPr sz="1800">
              <a:solidFill>
                <a:schemeClr val="dk1"/>
              </a:solidFill>
            </a:endParaRPr>
          </a:p>
          <a:p>
            <a:pPr indent="0" lvl="0" marL="0" rtl="0" algn="l">
              <a:spcBef>
                <a:spcPts val="0"/>
              </a:spcBef>
              <a:spcAft>
                <a:spcPts val="0"/>
              </a:spcAft>
              <a:buNone/>
            </a:pPr>
            <a:r>
              <a:rPr lang="en" sz="1800">
                <a:solidFill>
                  <a:schemeClr val="dk1"/>
                </a:solidFill>
              </a:rPr>
              <a:t>powerful governments and financial institutions.</a:t>
            </a:r>
            <a:endParaRPr sz="18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29"/>
          <p:cNvPicPr preferRelativeResize="0"/>
          <p:nvPr/>
        </p:nvPicPr>
        <p:blipFill>
          <a:blip r:embed="rId3">
            <a:alphaModFix/>
          </a:blip>
          <a:stretch>
            <a:fillRect/>
          </a:stretch>
        </p:blipFill>
        <p:spPr>
          <a:xfrm>
            <a:off x="1508125" y="187975"/>
            <a:ext cx="6356750" cy="4767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30"/>
          <p:cNvPicPr preferRelativeResize="0"/>
          <p:nvPr/>
        </p:nvPicPr>
        <p:blipFill>
          <a:blip r:embed="rId3">
            <a:alphaModFix/>
          </a:blip>
          <a:stretch>
            <a:fillRect/>
          </a:stretch>
        </p:blipFill>
        <p:spPr>
          <a:xfrm>
            <a:off x="4310299" y="120525"/>
            <a:ext cx="1154898" cy="1154898"/>
          </a:xfrm>
          <a:prstGeom prst="rect">
            <a:avLst/>
          </a:prstGeom>
          <a:noFill/>
          <a:ln>
            <a:noFill/>
          </a:ln>
        </p:spPr>
      </p:pic>
      <p:pic>
        <p:nvPicPr>
          <p:cNvPr id="144" name="Google Shape;144;p30"/>
          <p:cNvPicPr preferRelativeResize="0"/>
          <p:nvPr/>
        </p:nvPicPr>
        <p:blipFill>
          <a:blip r:embed="rId4">
            <a:alphaModFix/>
          </a:blip>
          <a:stretch>
            <a:fillRect/>
          </a:stretch>
        </p:blipFill>
        <p:spPr>
          <a:xfrm>
            <a:off x="3352950" y="410875"/>
            <a:ext cx="1295323" cy="691826"/>
          </a:xfrm>
          <a:prstGeom prst="rect">
            <a:avLst/>
          </a:prstGeom>
          <a:noFill/>
          <a:ln>
            <a:noFill/>
          </a:ln>
        </p:spPr>
      </p:pic>
      <p:sp>
        <p:nvSpPr>
          <p:cNvPr id="145" name="Google Shape;145;p30"/>
          <p:cNvSpPr txBox="1"/>
          <p:nvPr/>
        </p:nvSpPr>
        <p:spPr>
          <a:xfrm>
            <a:off x="257575" y="1178500"/>
            <a:ext cx="5961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FF9900"/>
                </a:solidFill>
              </a:rPr>
              <a:t>Genesis Block</a:t>
            </a:r>
            <a:endParaRPr sz="1800">
              <a:solidFill>
                <a:srgbClr val="FF9900"/>
              </a:solidFill>
            </a:endParaRPr>
          </a:p>
        </p:txBody>
      </p:sp>
      <p:sp>
        <p:nvSpPr>
          <p:cNvPr id="146" name="Google Shape;146;p30"/>
          <p:cNvSpPr txBox="1"/>
          <p:nvPr/>
        </p:nvSpPr>
        <p:spPr>
          <a:xfrm>
            <a:off x="181375" y="1543275"/>
            <a:ext cx="77502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ECECEC"/>
                </a:solidFill>
                <a:highlight>
                  <a:schemeClr val="lt1"/>
                </a:highlight>
                <a:latin typeface="Roboto"/>
                <a:ea typeface="Roboto"/>
                <a:cs typeface="Roboto"/>
                <a:sym typeface="Roboto"/>
              </a:rPr>
              <a:t>The Bitcoin Genesis Block, also known as Block 0 , is the very first block mined on the Bitcoin blockchain. It was created by Bitcoin's pseudonymous inventor,</a:t>
            </a:r>
            <a:r>
              <a:rPr lang="en" sz="1800">
                <a:solidFill>
                  <a:srgbClr val="FF9900"/>
                </a:solidFill>
                <a:latin typeface="Roboto"/>
                <a:ea typeface="Roboto"/>
                <a:cs typeface="Roboto"/>
                <a:sym typeface="Roboto"/>
              </a:rPr>
              <a:t> Satoshi Nakamoto, </a:t>
            </a:r>
            <a:r>
              <a:rPr lang="en" sz="1800">
                <a:solidFill>
                  <a:srgbClr val="ECECEC"/>
                </a:solidFill>
                <a:highlight>
                  <a:schemeClr val="lt1"/>
                </a:highlight>
                <a:latin typeface="Roboto"/>
                <a:ea typeface="Roboto"/>
                <a:cs typeface="Roboto"/>
                <a:sym typeface="Roboto"/>
              </a:rPr>
              <a:t>on </a:t>
            </a:r>
            <a:r>
              <a:rPr lang="en" sz="1800">
                <a:solidFill>
                  <a:srgbClr val="FF9900"/>
                </a:solidFill>
                <a:highlight>
                  <a:schemeClr val="lt1"/>
                </a:highlight>
                <a:latin typeface="Roboto"/>
                <a:ea typeface="Roboto"/>
                <a:cs typeface="Roboto"/>
                <a:sym typeface="Roboto"/>
              </a:rPr>
              <a:t>January 3, 2009</a:t>
            </a:r>
            <a:r>
              <a:rPr lang="en" sz="1800">
                <a:solidFill>
                  <a:srgbClr val="ECECEC"/>
                </a:solidFill>
                <a:highlight>
                  <a:schemeClr val="lt1"/>
                </a:highlight>
                <a:latin typeface="Roboto"/>
                <a:ea typeface="Roboto"/>
                <a:cs typeface="Roboto"/>
                <a:sym typeface="Roboto"/>
              </a:rPr>
              <a:t>. This block marks the beginning of the Bitcoin blockchain and serves as the foundation for all subsequent blocks.</a:t>
            </a:r>
            <a:endParaRPr sz="1800">
              <a:solidFill>
                <a:srgbClr val="FF9900"/>
              </a:solidFill>
            </a:endParaRPr>
          </a:p>
        </p:txBody>
      </p:sp>
      <p:sp>
        <p:nvSpPr>
          <p:cNvPr id="147" name="Google Shape;147;p30"/>
          <p:cNvSpPr txBox="1"/>
          <p:nvPr/>
        </p:nvSpPr>
        <p:spPr>
          <a:xfrm>
            <a:off x="257575" y="3131100"/>
            <a:ext cx="73158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In </a:t>
            </a:r>
            <a:r>
              <a:rPr lang="en" sz="1800">
                <a:solidFill>
                  <a:srgbClr val="FF9900"/>
                </a:solidFill>
              </a:rPr>
              <a:t>2011</a:t>
            </a:r>
            <a:r>
              <a:rPr lang="en" sz="1800">
                <a:solidFill>
                  <a:schemeClr val="dk1"/>
                </a:solidFill>
              </a:rPr>
              <a:t>, after the Bitcoin network proved it could operate successfully without </a:t>
            </a:r>
            <a:r>
              <a:rPr lang="en" sz="1800">
                <a:solidFill>
                  <a:schemeClr val="dk1"/>
                </a:solidFill>
              </a:rPr>
              <a:t>t</a:t>
            </a:r>
            <a:r>
              <a:rPr lang="en" sz="1800">
                <a:solidFill>
                  <a:schemeClr val="dk1"/>
                </a:solidFill>
              </a:rPr>
              <a:t>he need of its influential creator, Nakamoto sent an email to a fellow Bitcoin developer, announcing to remove themselves from the Bitcoin scene and giving its future away to other “good hands” that shared their vision.</a:t>
            </a:r>
            <a:endParaRPr sz="18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31"/>
          <p:cNvPicPr preferRelativeResize="0"/>
          <p:nvPr/>
        </p:nvPicPr>
        <p:blipFill>
          <a:blip r:embed="rId3">
            <a:alphaModFix/>
          </a:blip>
          <a:stretch>
            <a:fillRect/>
          </a:stretch>
        </p:blipFill>
        <p:spPr>
          <a:xfrm>
            <a:off x="4310299" y="120525"/>
            <a:ext cx="1154898" cy="1154898"/>
          </a:xfrm>
          <a:prstGeom prst="rect">
            <a:avLst/>
          </a:prstGeom>
          <a:noFill/>
          <a:ln>
            <a:noFill/>
          </a:ln>
        </p:spPr>
      </p:pic>
      <p:pic>
        <p:nvPicPr>
          <p:cNvPr id="153" name="Google Shape;153;p31"/>
          <p:cNvPicPr preferRelativeResize="0"/>
          <p:nvPr/>
        </p:nvPicPr>
        <p:blipFill>
          <a:blip r:embed="rId4">
            <a:alphaModFix/>
          </a:blip>
          <a:stretch>
            <a:fillRect/>
          </a:stretch>
        </p:blipFill>
        <p:spPr>
          <a:xfrm>
            <a:off x="3352950" y="410875"/>
            <a:ext cx="1295323" cy="691826"/>
          </a:xfrm>
          <a:prstGeom prst="rect">
            <a:avLst/>
          </a:prstGeom>
          <a:noFill/>
          <a:ln>
            <a:noFill/>
          </a:ln>
        </p:spPr>
      </p:pic>
      <p:sp>
        <p:nvSpPr>
          <p:cNvPr id="154" name="Google Shape;154;p31"/>
          <p:cNvSpPr txBox="1"/>
          <p:nvPr/>
        </p:nvSpPr>
        <p:spPr>
          <a:xfrm>
            <a:off x="236250" y="1438525"/>
            <a:ext cx="8671500" cy="267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Although Nakamoto’s identity remains a mystery until this very day, their goal for creating Bitcoin was never a mystery. In essence, Nakamoto created it to take the power away from the few and give it back to the many by creating an alternative in the form of a decentralized, open-sourced, Transparent money system, separating money from the state. Creating Bitcoin was Nakamoto’s response to the</a:t>
            </a:r>
            <a:r>
              <a:rPr lang="en" sz="1800">
                <a:solidFill>
                  <a:srgbClr val="FF9900"/>
                </a:solidFill>
              </a:rPr>
              <a:t> 2008 financia</a:t>
            </a:r>
            <a:r>
              <a:rPr lang="en" sz="1800">
                <a:solidFill>
                  <a:schemeClr val="dk1"/>
                </a:solidFill>
              </a:rPr>
              <a:t>l crisis that hurt regular people worldwide while enriching the elite</a:t>
            </a:r>
            <a:endParaRPr sz="1800">
              <a:solidFill>
                <a:schemeClr val="dk1"/>
              </a:solidFill>
            </a:endParaRPr>
          </a:p>
          <a:p>
            <a:pPr indent="0" lvl="0" marL="0" rtl="0" algn="l">
              <a:spcBef>
                <a:spcPts val="0"/>
              </a:spcBef>
              <a:spcAft>
                <a:spcPts val="0"/>
              </a:spcAft>
              <a:buNone/>
            </a:pPr>
            <a:r>
              <a:rPr lang="en" sz="1800">
                <a:solidFill>
                  <a:schemeClr val="dk1"/>
                </a:solidFill>
              </a:rPr>
              <a:t>class—again. Bitcoin was Nakamoto’s answer on the corruption and fragility of the fiat system. Nakamoto set the foundation for a new revolution and walked away from it instead of claiming credit.</a:t>
            </a:r>
            <a:endParaRPr sz="18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pic>
        <p:nvPicPr>
          <p:cNvPr id="159" name="Google Shape;159;p32"/>
          <p:cNvPicPr preferRelativeResize="0"/>
          <p:nvPr/>
        </p:nvPicPr>
        <p:blipFill>
          <a:blip r:embed="rId3">
            <a:alphaModFix/>
          </a:blip>
          <a:stretch>
            <a:fillRect/>
          </a:stretch>
        </p:blipFill>
        <p:spPr>
          <a:xfrm>
            <a:off x="4310299" y="120525"/>
            <a:ext cx="1154898" cy="1154898"/>
          </a:xfrm>
          <a:prstGeom prst="rect">
            <a:avLst/>
          </a:prstGeom>
          <a:noFill/>
          <a:ln>
            <a:noFill/>
          </a:ln>
        </p:spPr>
      </p:pic>
      <p:pic>
        <p:nvPicPr>
          <p:cNvPr id="160" name="Google Shape;160;p32"/>
          <p:cNvPicPr preferRelativeResize="0"/>
          <p:nvPr/>
        </p:nvPicPr>
        <p:blipFill>
          <a:blip r:embed="rId4">
            <a:alphaModFix/>
          </a:blip>
          <a:stretch>
            <a:fillRect/>
          </a:stretch>
        </p:blipFill>
        <p:spPr>
          <a:xfrm>
            <a:off x="3352950" y="410875"/>
            <a:ext cx="1295323" cy="691826"/>
          </a:xfrm>
          <a:prstGeom prst="rect">
            <a:avLst/>
          </a:prstGeom>
          <a:noFill/>
          <a:ln>
            <a:noFill/>
          </a:ln>
        </p:spPr>
      </p:pic>
      <p:sp>
        <p:nvSpPr>
          <p:cNvPr id="161" name="Google Shape;161;p32"/>
          <p:cNvSpPr txBox="1"/>
          <p:nvPr/>
        </p:nvSpPr>
        <p:spPr>
          <a:xfrm>
            <a:off x="2401000" y="2263950"/>
            <a:ext cx="47181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100">
                <a:solidFill>
                  <a:srgbClr val="FF9900"/>
                </a:solidFill>
              </a:rPr>
              <a:t>How Does Bitcoin Work?</a:t>
            </a:r>
            <a:endParaRPr sz="3100">
              <a:solidFill>
                <a:srgbClr val="FF99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p33"/>
          <p:cNvPicPr preferRelativeResize="0"/>
          <p:nvPr/>
        </p:nvPicPr>
        <p:blipFill>
          <a:blip r:embed="rId3">
            <a:alphaModFix/>
          </a:blip>
          <a:stretch>
            <a:fillRect/>
          </a:stretch>
        </p:blipFill>
        <p:spPr>
          <a:xfrm>
            <a:off x="4310299" y="120525"/>
            <a:ext cx="1154898" cy="1154898"/>
          </a:xfrm>
          <a:prstGeom prst="rect">
            <a:avLst/>
          </a:prstGeom>
          <a:noFill/>
          <a:ln>
            <a:noFill/>
          </a:ln>
        </p:spPr>
      </p:pic>
      <p:pic>
        <p:nvPicPr>
          <p:cNvPr id="167" name="Google Shape;167;p33"/>
          <p:cNvPicPr preferRelativeResize="0"/>
          <p:nvPr/>
        </p:nvPicPr>
        <p:blipFill>
          <a:blip r:embed="rId4">
            <a:alphaModFix/>
          </a:blip>
          <a:stretch>
            <a:fillRect/>
          </a:stretch>
        </p:blipFill>
        <p:spPr>
          <a:xfrm>
            <a:off x="3352950" y="410875"/>
            <a:ext cx="1295323" cy="691826"/>
          </a:xfrm>
          <a:prstGeom prst="rect">
            <a:avLst/>
          </a:prstGeom>
          <a:noFill/>
          <a:ln>
            <a:noFill/>
          </a:ln>
        </p:spPr>
      </p:pic>
      <p:sp>
        <p:nvSpPr>
          <p:cNvPr id="168" name="Google Shape;168;p33"/>
          <p:cNvSpPr txBox="1"/>
          <p:nvPr/>
        </p:nvSpPr>
        <p:spPr>
          <a:xfrm>
            <a:off x="634675" y="1484175"/>
            <a:ext cx="75228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So, how does Bitcoin work? Bitcoin has lots of features, and the rabbit hole goes deep—very deep.Fortunately, i</a:t>
            </a:r>
            <a:r>
              <a:rPr lang="en" sz="1800">
                <a:solidFill>
                  <a:schemeClr val="dk1"/>
                </a:solidFill>
              </a:rPr>
              <a:t>f </a:t>
            </a:r>
            <a:r>
              <a:rPr lang="en" sz="1800">
                <a:solidFill>
                  <a:schemeClr val="dk1"/>
                </a:solidFill>
              </a:rPr>
              <a:t>you enter the Bitcoin world for the first time, you do not have to perfectly understand how it works to start using it. The same counts for using the internet. Most people do not know how the </a:t>
            </a:r>
            <a:r>
              <a:rPr lang="en" sz="1800">
                <a:solidFill>
                  <a:srgbClr val="FF9900"/>
                </a:solidFill>
              </a:rPr>
              <a:t>TCP/IP</a:t>
            </a:r>
            <a:r>
              <a:rPr lang="en" sz="1800">
                <a:solidFill>
                  <a:schemeClr val="dk1"/>
                </a:solidFill>
              </a:rPr>
              <a:t> protocol works, yet they send emails, messages, and post content on their social media accounts every day. The same goes for driving a car—most people do not know exactly how a car works, yet they do know how to drive.</a:t>
            </a:r>
            <a:endParaRPr sz="18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