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D9CB671-2855-451E-8034-1C1697B5B985}">
  <a:tblStyle styleId="{ED9CB671-2855-451E-8034-1C1697B5B98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11" Type="http://schemas.openxmlformats.org/officeDocument/2006/relationships/slide" Target="slides/slide4.xml"/><Relationship Id="rId22" Type="http://schemas.openxmlformats.org/officeDocument/2006/relationships/slide" Target="slides/slide15.xml"/><Relationship Id="rId10" Type="http://schemas.openxmlformats.org/officeDocument/2006/relationships/slide" Target="slides/slide3.xml"/><Relationship Id="rId21" Type="http://schemas.openxmlformats.org/officeDocument/2006/relationships/slide" Target="slides/slide14.xml"/><Relationship Id="rId13" Type="http://schemas.openxmlformats.org/officeDocument/2006/relationships/slide" Target="slides/slide6.xml"/><Relationship Id="rId24" Type="http://schemas.openxmlformats.org/officeDocument/2006/relationships/slide" Target="slides/slide17.xml"/><Relationship Id="rId12" Type="http://schemas.openxmlformats.org/officeDocument/2006/relationships/slide" Target="slides/slide5.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1.xml"/><Relationship Id="rId19" Type="http://schemas.openxmlformats.org/officeDocument/2006/relationships/slide" Target="slides/slide12.xml"/><Relationship Id="rId6" Type="http://schemas.openxmlformats.org/officeDocument/2006/relationships/slideMaster" Target="slideMasters/slideMaster2.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0dcad6cf8e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0dcad6cf8e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0dcaf1658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0dcaf1658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0dcaf1658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0dcaf1658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0dcaf1658f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0dcaf1658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0dcaf1658f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0dcaf1658f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0dcaf1658f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0dcaf1658f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0dcaf1658f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0dcaf1658f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0dcaf1658f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0dcaf1658f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0dcaf1658f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0dcaf1658f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0dcad6cf8e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0dcad6cf8e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0dcad6cf8e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0dcad6cf8e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0dcad6cf8e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0dcad6cf8e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0dcad6cf8e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0dcad6cf8e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0dcad6cf8e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0dcad6cf8e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0dcad6cf8e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0dcad6cf8e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0dcad6cf8e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0dcad6cf8e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0dcad6cf8e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0dcad6cf8e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0"/>
              </a:spcBef>
              <a:spcAft>
                <a:spcPts val="0"/>
              </a:spcAft>
              <a:buClr>
                <a:schemeClr val="dk1"/>
              </a:buClr>
              <a:buSzPts val="1400"/>
              <a:buChar char="○"/>
              <a:defRPr>
                <a:solidFill>
                  <a:schemeClr val="dk1"/>
                </a:solidFill>
              </a:defRPr>
            </a:lvl2pPr>
            <a:lvl3pPr indent="-317500" lvl="2" marL="1371600" rtl="0">
              <a:spcBef>
                <a:spcPts val="0"/>
              </a:spcBef>
              <a:spcAft>
                <a:spcPts val="0"/>
              </a:spcAft>
              <a:buClr>
                <a:schemeClr val="dk1"/>
              </a:buClr>
              <a:buSzPts val="1400"/>
              <a:buChar char="■"/>
              <a:defRPr>
                <a:solidFill>
                  <a:schemeClr val="dk1"/>
                </a:solidFill>
              </a:defRPr>
            </a:lvl3pPr>
            <a:lvl4pPr indent="-317500" lvl="3" marL="1828800" rtl="0">
              <a:spcBef>
                <a:spcPts val="0"/>
              </a:spcBef>
              <a:spcAft>
                <a:spcPts val="0"/>
              </a:spcAft>
              <a:buClr>
                <a:schemeClr val="dk1"/>
              </a:buClr>
              <a:buSzPts val="1400"/>
              <a:buChar char="●"/>
              <a:defRPr>
                <a:solidFill>
                  <a:schemeClr val="dk1"/>
                </a:solidFill>
              </a:defRPr>
            </a:lvl4pPr>
            <a:lvl5pPr indent="-317500" lvl="4" marL="2286000" rtl="0">
              <a:spcBef>
                <a:spcPts val="0"/>
              </a:spcBef>
              <a:spcAft>
                <a:spcPts val="0"/>
              </a:spcAft>
              <a:buClr>
                <a:schemeClr val="dk1"/>
              </a:buClr>
              <a:buSzPts val="1400"/>
              <a:buChar char="○"/>
              <a:defRPr>
                <a:solidFill>
                  <a:schemeClr val="dk1"/>
                </a:solidFill>
              </a:defRPr>
            </a:lvl5pPr>
            <a:lvl6pPr indent="-317500" lvl="5" marL="2743200" rtl="0">
              <a:spcBef>
                <a:spcPts val="0"/>
              </a:spcBef>
              <a:spcAft>
                <a:spcPts val="0"/>
              </a:spcAft>
              <a:buClr>
                <a:schemeClr val="dk1"/>
              </a:buClr>
              <a:buSzPts val="1400"/>
              <a:buChar char="■"/>
              <a:defRPr>
                <a:solidFill>
                  <a:schemeClr val="dk1"/>
                </a:solidFill>
              </a:defRPr>
            </a:lvl6pPr>
            <a:lvl7pPr indent="-317500" lvl="6" marL="3200400" rtl="0">
              <a:spcBef>
                <a:spcPts val="0"/>
              </a:spcBef>
              <a:spcAft>
                <a:spcPts val="0"/>
              </a:spcAft>
              <a:buClr>
                <a:schemeClr val="dk1"/>
              </a:buClr>
              <a:buSzPts val="1400"/>
              <a:buChar char="●"/>
              <a:defRPr>
                <a:solidFill>
                  <a:schemeClr val="dk1"/>
                </a:solidFill>
              </a:defRPr>
            </a:lvl7pPr>
            <a:lvl8pPr indent="-317500" lvl="7" marL="3657600" rtl="0">
              <a:spcBef>
                <a:spcPts val="0"/>
              </a:spcBef>
              <a:spcAft>
                <a:spcPts val="0"/>
              </a:spcAft>
              <a:buClr>
                <a:schemeClr val="dk1"/>
              </a:buClr>
              <a:buSzPts val="1400"/>
              <a:buChar char="○"/>
              <a:defRPr>
                <a:solidFill>
                  <a:schemeClr val="dk1"/>
                </a:solidFill>
              </a:defRPr>
            </a:lvl8pPr>
            <a:lvl9pPr indent="-317500" lvl="8" marL="4114800" rtl="0">
              <a:spcBef>
                <a:spcPts val="0"/>
              </a:spcBef>
              <a:spcAft>
                <a:spcPts val="0"/>
              </a:spcAft>
              <a:buClr>
                <a:schemeClr val="dk1"/>
              </a:buClr>
              <a:buSzPts val="1400"/>
              <a:buChar char="■"/>
              <a:defRPr>
                <a:solidFill>
                  <a:schemeClr val="dk1"/>
                </a:solidFill>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lt2"/>
              </a:buClr>
              <a:buSzPts val="1800"/>
              <a:buChar char="●"/>
              <a:defRPr sz="1800">
                <a:solidFill>
                  <a:schemeClr val="lt2"/>
                </a:solidFill>
              </a:defRPr>
            </a:lvl1pPr>
            <a:lvl2pPr indent="-317500" lvl="1" marL="914400" rtl="0">
              <a:lnSpc>
                <a:spcPct val="115000"/>
              </a:lnSpc>
              <a:spcBef>
                <a:spcPts val="0"/>
              </a:spcBef>
              <a:spcAft>
                <a:spcPts val="0"/>
              </a:spcAft>
              <a:buClr>
                <a:schemeClr val="lt2"/>
              </a:buClr>
              <a:buSzPts val="1400"/>
              <a:buChar char="○"/>
              <a:defRPr>
                <a:solidFill>
                  <a:schemeClr val="lt2"/>
                </a:solidFill>
              </a:defRPr>
            </a:lvl2pPr>
            <a:lvl3pPr indent="-317500" lvl="2" marL="1371600" rtl="0">
              <a:lnSpc>
                <a:spcPct val="115000"/>
              </a:lnSpc>
              <a:spcBef>
                <a:spcPts val="0"/>
              </a:spcBef>
              <a:spcAft>
                <a:spcPts val="0"/>
              </a:spcAft>
              <a:buClr>
                <a:schemeClr val="lt2"/>
              </a:buClr>
              <a:buSzPts val="1400"/>
              <a:buChar char="■"/>
              <a:defRPr>
                <a:solidFill>
                  <a:schemeClr val="lt2"/>
                </a:solidFill>
              </a:defRPr>
            </a:lvl3pPr>
            <a:lvl4pPr indent="-317500" lvl="3" marL="1828800" rtl="0">
              <a:lnSpc>
                <a:spcPct val="115000"/>
              </a:lnSpc>
              <a:spcBef>
                <a:spcPts val="0"/>
              </a:spcBef>
              <a:spcAft>
                <a:spcPts val="0"/>
              </a:spcAft>
              <a:buClr>
                <a:schemeClr val="lt2"/>
              </a:buClr>
              <a:buSzPts val="1400"/>
              <a:buChar char="●"/>
              <a:defRPr>
                <a:solidFill>
                  <a:schemeClr val="lt2"/>
                </a:solidFill>
              </a:defRPr>
            </a:lvl4pPr>
            <a:lvl5pPr indent="-317500" lvl="4" marL="2286000" rtl="0">
              <a:lnSpc>
                <a:spcPct val="115000"/>
              </a:lnSpc>
              <a:spcBef>
                <a:spcPts val="0"/>
              </a:spcBef>
              <a:spcAft>
                <a:spcPts val="0"/>
              </a:spcAft>
              <a:buClr>
                <a:schemeClr val="lt2"/>
              </a:buClr>
              <a:buSzPts val="1400"/>
              <a:buChar char="○"/>
              <a:defRPr>
                <a:solidFill>
                  <a:schemeClr val="lt2"/>
                </a:solidFill>
              </a:defRPr>
            </a:lvl5pPr>
            <a:lvl6pPr indent="-317500" lvl="5" marL="2743200" rtl="0">
              <a:lnSpc>
                <a:spcPct val="115000"/>
              </a:lnSpc>
              <a:spcBef>
                <a:spcPts val="0"/>
              </a:spcBef>
              <a:spcAft>
                <a:spcPts val="0"/>
              </a:spcAft>
              <a:buClr>
                <a:schemeClr val="lt2"/>
              </a:buClr>
              <a:buSzPts val="1400"/>
              <a:buChar char="■"/>
              <a:defRPr>
                <a:solidFill>
                  <a:schemeClr val="lt2"/>
                </a:solidFill>
              </a:defRPr>
            </a:lvl6pPr>
            <a:lvl7pPr indent="-317500" lvl="6" marL="3200400" rtl="0">
              <a:lnSpc>
                <a:spcPct val="115000"/>
              </a:lnSpc>
              <a:spcBef>
                <a:spcPts val="0"/>
              </a:spcBef>
              <a:spcAft>
                <a:spcPts val="0"/>
              </a:spcAft>
              <a:buClr>
                <a:schemeClr val="lt2"/>
              </a:buClr>
              <a:buSzPts val="1400"/>
              <a:buChar char="●"/>
              <a:defRPr>
                <a:solidFill>
                  <a:schemeClr val="lt2"/>
                </a:solidFill>
              </a:defRPr>
            </a:lvl7pPr>
            <a:lvl8pPr indent="-317500" lvl="7" marL="3657600" rtl="0">
              <a:lnSpc>
                <a:spcPct val="115000"/>
              </a:lnSpc>
              <a:spcBef>
                <a:spcPts val="0"/>
              </a:spcBef>
              <a:spcAft>
                <a:spcPts val="0"/>
              </a:spcAft>
              <a:buClr>
                <a:schemeClr val="lt2"/>
              </a:buClr>
              <a:buSzPts val="1400"/>
              <a:buChar char="○"/>
              <a:defRPr>
                <a:solidFill>
                  <a:schemeClr val="lt2"/>
                </a:solidFill>
              </a:defRPr>
            </a:lvl8pPr>
            <a:lvl9pPr indent="-317500" lvl="8" marL="4114800" rtl="0">
              <a:lnSpc>
                <a:spcPct val="115000"/>
              </a:lnSpc>
              <a:spcBef>
                <a:spcPts val="0"/>
              </a:spcBef>
              <a:spcAft>
                <a:spcPts val="0"/>
              </a:spcAft>
              <a:buClr>
                <a:schemeClr val="lt2"/>
              </a:buClr>
              <a:buSzPts val="1400"/>
              <a:buChar char="■"/>
              <a:defRPr>
                <a:solidFill>
                  <a:schemeClr val="lt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6.png"/><Relationship Id="rId6"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nvSpPr>
        <p:spPr>
          <a:xfrm>
            <a:off x="3009900" y="1116825"/>
            <a:ext cx="3417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dk1"/>
                </a:solidFill>
              </a:rPr>
              <a:t>FELIX MUKUNGU </a:t>
            </a:r>
            <a:endParaRPr sz="2800">
              <a:solidFill>
                <a:schemeClr val="dk1"/>
              </a:solidFill>
            </a:endParaRPr>
          </a:p>
        </p:txBody>
      </p:sp>
      <p:sp>
        <p:nvSpPr>
          <p:cNvPr id="100" name="Google Shape;100;p25"/>
          <p:cNvSpPr txBox="1"/>
          <p:nvPr/>
        </p:nvSpPr>
        <p:spPr>
          <a:xfrm>
            <a:off x="3632550" y="1701375"/>
            <a:ext cx="189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Founder, The Core</a:t>
            </a:r>
            <a:endParaRPr>
              <a:solidFill>
                <a:schemeClr val="dk1"/>
              </a:solidFill>
            </a:endParaRPr>
          </a:p>
        </p:txBody>
      </p:sp>
      <p:sp>
        <p:nvSpPr>
          <p:cNvPr id="101" name="Google Shape;101;p25"/>
          <p:cNvSpPr txBox="1"/>
          <p:nvPr/>
        </p:nvSpPr>
        <p:spPr>
          <a:xfrm>
            <a:off x="3708750" y="2371650"/>
            <a:ext cx="172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Printing Services </a:t>
            </a:r>
            <a:endParaRPr>
              <a:solidFill>
                <a:schemeClr val="dk1"/>
              </a:solidFill>
            </a:endParaRPr>
          </a:p>
        </p:txBody>
      </p:sp>
      <p:pic>
        <p:nvPicPr>
          <p:cNvPr id="102" name="Google Shape;102;p25"/>
          <p:cNvPicPr preferRelativeResize="0"/>
          <p:nvPr/>
        </p:nvPicPr>
        <p:blipFill rotWithShape="1">
          <a:blip r:embed="rId3">
            <a:alphaModFix/>
          </a:blip>
          <a:srcRect b="23063" l="28290" r="21327" t="20506"/>
          <a:stretch/>
        </p:blipFill>
        <p:spPr>
          <a:xfrm>
            <a:off x="6503525" y="4091946"/>
            <a:ext cx="428625" cy="480054"/>
          </a:xfrm>
          <a:prstGeom prst="rect">
            <a:avLst/>
          </a:prstGeom>
          <a:noFill/>
          <a:ln>
            <a:noFill/>
          </a:ln>
        </p:spPr>
      </p:pic>
      <p:pic>
        <p:nvPicPr>
          <p:cNvPr id="103" name="Google Shape;103;p25"/>
          <p:cNvPicPr preferRelativeResize="0"/>
          <p:nvPr/>
        </p:nvPicPr>
        <p:blipFill rotWithShape="1">
          <a:blip r:embed="rId4">
            <a:alphaModFix/>
          </a:blip>
          <a:srcRect b="20736" l="38616" r="11804" t="28476"/>
          <a:stretch/>
        </p:blipFill>
        <p:spPr>
          <a:xfrm>
            <a:off x="4275850" y="4095600"/>
            <a:ext cx="390675" cy="400200"/>
          </a:xfrm>
          <a:prstGeom prst="rect">
            <a:avLst/>
          </a:prstGeom>
          <a:noFill/>
          <a:ln>
            <a:noFill/>
          </a:ln>
        </p:spPr>
      </p:pic>
      <p:pic>
        <p:nvPicPr>
          <p:cNvPr id="104" name="Google Shape;104;p25"/>
          <p:cNvPicPr preferRelativeResize="0"/>
          <p:nvPr/>
        </p:nvPicPr>
        <p:blipFill rotWithShape="1">
          <a:blip r:embed="rId5">
            <a:alphaModFix/>
          </a:blip>
          <a:srcRect b="30715" l="26282" r="24946" t="18091"/>
          <a:stretch/>
        </p:blipFill>
        <p:spPr>
          <a:xfrm>
            <a:off x="938225" y="4102775"/>
            <a:ext cx="428625" cy="449875"/>
          </a:xfrm>
          <a:prstGeom prst="rect">
            <a:avLst/>
          </a:prstGeom>
          <a:noFill/>
          <a:ln>
            <a:noFill/>
          </a:ln>
        </p:spPr>
      </p:pic>
      <p:pic>
        <p:nvPicPr>
          <p:cNvPr id="105" name="Google Shape;105;p25"/>
          <p:cNvPicPr preferRelativeResize="0"/>
          <p:nvPr/>
        </p:nvPicPr>
        <p:blipFill rotWithShape="1">
          <a:blip r:embed="rId6">
            <a:alphaModFix/>
          </a:blip>
          <a:srcRect b="26255" l="20334" r="30020" t="22091"/>
          <a:stretch/>
        </p:blipFill>
        <p:spPr>
          <a:xfrm>
            <a:off x="3888973" y="4104191"/>
            <a:ext cx="428625" cy="445956"/>
          </a:xfrm>
          <a:prstGeom prst="rect">
            <a:avLst/>
          </a:prstGeom>
          <a:noFill/>
          <a:ln>
            <a:noFill/>
          </a:ln>
        </p:spPr>
      </p:pic>
      <p:sp>
        <p:nvSpPr>
          <p:cNvPr id="106" name="Google Shape;106;p25"/>
          <p:cNvSpPr txBox="1"/>
          <p:nvPr/>
        </p:nvSpPr>
        <p:spPr>
          <a:xfrm>
            <a:off x="1295425" y="4131875"/>
            <a:ext cx="136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MukunguFelix</a:t>
            </a:r>
            <a:endParaRPr>
              <a:solidFill>
                <a:schemeClr val="dk1"/>
              </a:solidFill>
            </a:endParaRPr>
          </a:p>
        </p:txBody>
      </p:sp>
      <p:sp>
        <p:nvSpPr>
          <p:cNvPr id="107" name="Google Shape;107;p25"/>
          <p:cNvSpPr txBox="1"/>
          <p:nvPr/>
        </p:nvSpPr>
        <p:spPr>
          <a:xfrm>
            <a:off x="4552075" y="4127075"/>
            <a:ext cx="126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Felix Divoar</a:t>
            </a:r>
            <a:endParaRPr>
              <a:solidFill>
                <a:schemeClr val="dk1"/>
              </a:solidFill>
            </a:endParaRPr>
          </a:p>
        </p:txBody>
      </p:sp>
      <p:sp>
        <p:nvSpPr>
          <p:cNvPr id="108" name="Google Shape;108;p25"/>
          <p:cNvSpPr txBox="1"/>
          <p:nvPr/>
        </p:nvSpPr>
        <p:spPr>
          <a:xfrm>
            <a:off x="6839725" y="4095600"/>
            <a:ext cx="111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felixdivoar</a:t>
            </a:r>
            <a:endParaRPr>
              <a:solidFill>
                <a:schemeClr val="dk1"/>
              </a:solidFill>
            </a:endParaRPr>
          </a:p>
        </p:txBody>
      </p:sp>
      <p:sp>
        <p:nvSpPr>
          <p:cNvPr id="109" name="Google Shape;109;p25"/>
          <p:cNvSpPr txBox="1"/>
          <p:nvPr/>
        </p:nvSpPr>
        <p:spPr>
          <a:xfrm>
            <a:off x="3708750" y="2038350"/>
            <a:ext cx="172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Bitcoin Educator</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34"/>
          <p:cNvPicPr preferRelativeResize="0"/>
          <p:nvPr/>
        </p:nvPicPr>
        <p:blipFill>
          <a:blip r:embed="rId3">
            <a:alphaModFix/>
          </a:blip>
          <a:stretch>
            <a:fillRect/>
          </a:stretch>
        </p:blipFill>
        <p:spPr>
          <a:xfrm>
            <a:off x="4310299" y="44325"/>
            <a:ext cx="1154898" cy="1154898"/>
          </a:xfrm>
          <a:prstGeom prst="rect">
            <a:avLst/>
          </a:prstGeom>
          <a:noFill/>
          <a:ln>
            <a:noFill/>
          </a:ln>
        </p:spPr>
      </p:pic>
      <p:pic>
        <p:nvPicPr>
          <p:cNvPr id="181" name="Google Shape;181;p34"/>
          <p:cNvPicPr preferRelativeResize="0"/>
          <p:nvPr/>
        </p:nvPicPr>
        <p:blipFill>
          <a:blip r:embed="rId4">
            <a:alphaModFix/>
          </a:blip>
          <a:stretch>
            <a:fillRect/>
          </a:stretch>
        </p:blipFill>
        <p:spPr>
          <a:xfrm>
            <a:off x="3352950" y="410875"/>
            <a:ext cx="1295323" cy="691826"/>
          </a:xfrm>
          <a:prstGeom prst="rect">
            <a:avLst/>
          </a:prstGeom>
          <a:noFill/>
          <a:ln>
            <a:noFill/>
          </a:ln>
        </p:spPr>
      </p:pic>
      <p:sp>
        <p:nvSpPr>
          <p:cNvPr id="182" name="Google Shape;182;p34"/>
          <p:cNvSpPr txBox="1"/>
          <p:nvPr/>
        </p:nvSpPr>
        <p:spPr>
          <a:xfrm>
            <a:off x="276750" y="1291600"/>
            <a:ext cx="61866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rgbClr val="FF9900"/>
                </a:solidFill>
              </a:rPr>
              <a:t>Off-chain transactions (Lightning Network)</a:t>
            </a:r>
            <a:endParaRPr sz="2500">
              <a:solidFill>
                <a:srgbClr val="FF9900"/>
              </a:solidFill>
            </a:endParaRPr>
          </a:p>
        </p:txBody>
      </p:sp>
      <p:sp>
        <p:nvSpPr>
          <p:cNvPr id="183" name="Google Shape;183;p34"/>
          <p:cNvSpPr txBox="1"/>
          <p:nvPr/>
        </p:nvSpPr>
        <p:spPr>
          <a:xfrm>
            <a:off x="313300" y="1861000"/>
            <a:ext cx="7926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These transactions happen on a separate network built on top of the Bitcoin blockchain. They are settled faster and with lower fees.</a:t>
            </a:r>
            <a:endParaRPr sz="1800">
              <a:solidFill>
                <a:schemeClr val="dk1"/>
              </a:solidFill>
            </a:endParaRPr>
          </a:p>
        </p:txBody>
      </p:sp>
      <p:pic>
        <p:nvPicPr>
          <p:cNvPr id="184" name="Google Shape;184;p34"/>
          <p:cNvPicPr preferRelativeResize="0"/>
          <p:nvPr/>
        </p:nvPicPr>
        <p:blipFill rotWithShape="1">
          <a:blip r:embed="rId5">
            <a:alphaModFix/>
          </a:blip>
          <a:srcRect b="33740" l="19959" r="19020" t="36210"/>
          <a:stretch/>
        </p:blipFill>
        <p:spPr>
          <a:xfrm>
            <a:off x="1760050" y="2571750"/>
            <a:ext cx="5067025" cy="2495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graphicFrame>
        <p:nvGraphicFramePr>
          <p:cNvPr id="189" name="Google Shape;189;p35"/>
          <p:cNvGraphicFramePr/>
          <p:nvPr/>
        </p:nvGraphicFramePr>
        <p:xfrm>
          <a:off x="397825" y="246088"/>
          <a:ext cx="3000000" cy="3000000"/>
        </p:xfrm>
        <a:graphic>
          <a:graphicData uri="http://schemas.openxmlformats.org/drawingml/2006/table">
            <a:tbl>
              <a:tblPr>
                <a:noFill/>
                <a:tableStyleId>{ED9CB671-2855-451E-8034-1C1697B5B985}</a:tableStyleId>
              </a:tblPr>
              <a:tblGrid>
                <a:gridCol w="2768325"/>
                <a:gridCol w="2768325"/>
                <a:gridCol w="2768325"/>
              </a:tblGrid>
              <a:tr h="611025">
                <a:tc>
                  <a:txBody>
                    <a:bodyPr/>
                    <a:lstStyle/>
                    <a:p>
                      <a:pPr indent="0" lvl="0" marL="0" rtl="0" algn="l">
                        <a:spcBef>
                          <a:spcPts val="0"/>
                        </a:spcBef>
                        <a:spcAft>
                          <a:spcPts val="0"/>
                        </a:spcAft>
                        <a:buNone/>
                      </a:pPr>
                      <a:r>
                        <a:rPr lang="en" sz="1800">
                          <a:solidFill>
                            <a:srgbClr val="FF9900"/>
                          </a:solidFill>
                        </a:rPr>
                        <a:t>Payment Network</a:t>
                      </a:r>
                      <a:endParaRPr sz="1800">
                        <a:solidFill>
                          <a:srgbClr val="FF9900"/>
                        </a:solidFill>
                      </a:endParaRPr>
                    </a:p>
                  </a:txBody>
                  <a:tcPr marT="91425" marB="91425" marR="91425" marL="91425"/>
                </a:tc>
                <a:tc>
                  <a:txBody>
                    <a:bodyPr/>
                    <a:lstStyle/>
                    <a:p>
                      <a:pPr indent="0" lvl="0" marL="0" rtl="0" algn="l">
                        <a:spcBef>
                          <a:spcPts val="0"/>
                        </a:spcBef>
                        <a:spcAft>
                          <a:spcPts val="0"/>
                        </a:spcAft>
                        <a:buNone/>
                      </a:pPr>
                      <a:r>
                        <a:rPr lang="en" sz="1800">
                          <a:solidFill>
                            <a:srgbClr val="FF9900"/>
                          </a:solidFill>
                        </a:rPr>
                        <a:t>Bitcoin Network</a:t>
                      </a:r>
                      <a:endParaRPr sz="1800">
                        <a:solidFill>
                          <a:srgbClr val="FF9900"/>
                        </a:solidFill>
                      </a:endParaRPr>
                    </a:p>
                  </a:txBody>
                  <a:tcPr marT="91425" marB="91425" marR="91425" marL="91425"/>
                </a:tc>
                <a:tc>
                  <a:txBody>
                    <a:bodyPr/>
                    <a:lstStyle/>
                    <a:p>
                      <a:pPr indent="0" lvl="0" marL="0" rtl="0" algn="l">
                        <a:spcBef>
                          <a:spcPts val="0"/>
                        </a:spcBef>
                        <a:spcAft>
                          <a:spcPts val="0"/>
                        </a:spcAft>
                        <a:buNone/>
                      </a:pPr>
                      <a:r>
                        <a:rPr lang="en" sz="1800">
                          <a:solidFill>
                            <a:srgbClr val="FF9900"/>
                          </a:solidFill>
                        </a:rPr>
                        <a:t>Lighting Network</a:t>
                      </a:r>
                      <a:endParaRPr sz="1800">
                        <a:solidFill>
                          <a:srgbClr val="FF9900"/>
                        </a:solidFill>
                      </a:endParaRPr>
                    </a:p>
                  </a:txBody>
                  <a:tcPr marT="91425" marB="91425" marR="91425" marL="91425"/>
                </a:tc>
              </a:tr>
              <a:tr h="1303750">
                <a:tc>
                  <a:txBody>
                    <a:bodyPr/>
                    <a:lstStyle/>
                    <a:p>
                      <a:pPr indent="0" lvl="0" marL="0" rtl="0" algn="l">
                        <a:spcBef>
                          <a:spcPts val="0"/>
                        </a:spcBef>
                        <a:spcAft>
                          <a:spcPts val="0"/>
                        </a:spcAft>
                        <a:buNone/>
                      </a:pPr>
                      <a:r>
                        <a:rPr lang="en" sz="1800">
                          <a:solidFill>
                            <a:srgbClr val="FF9900"/>
                          </a:solidFill>
                        </a:rPr>
                        <a:t>Definition</a:t>
                      </a:r>
                      <a:endParaRPr sz="1800">
                        <a:solidFill>
                          <a:srgbClr val="FF9900"/>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A decentralized digital network that uses cryptography to secure</a:t>
                      </a:r>
                      <a:endParaRPr>
                        <a:solidFill>
                          <a:schemeClr val="dk1"/>
                        </a:solidFill>
                      </a:endParaRPr>
                    </a:p>
                    <a:p>
                      <a:pPr indent="0" lvl="0" marL="0" rtl="0" algn="l">
                        <a:spcBef>
                          <a:spcPts val="0"/>
                        </a:spcBef>
                        <a:spcAft>
                          <a:spcPts val="0"/>
                        </a:spcAft>
                        <a:buNone/>
                      </a:pPr>
                      <a:r>
                        <a:rPr lang="en">
                          <a:solidFill>
                            <a:schemeClr val="dk1"/>
                          </a:solidFill>
                        </a:rPr>
                        <a:t>financial transactions</a:t>
                      </a:r>
                      <a:endParaRPr>
                        <a:solidFill>
                          <a:schemeClr val="dk1"/>
                        </a:solidFill>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A second layer payment protocol that operates on top of the Bitcoin blockchain, enabling faster and cheaper transactions</a:t>
                      </a:r>
                      <a:endParaRPr>
                        <a:solidFill>
                          <a:schemeClr val="dk1"/>
                        </a:solidFill>
                      </a:endParaRPr>
                    </a:p>
                    <a:p>
                      <a:pPr indent="0" lvl="0" marL="0" rtl="0" algn="l">
                        <a:spcBef>
                          <a:spcPts val="0"/>
                        </a:spcBef>
                        <a:spcAft>
                          <a:spcPts val="0"/>
                        </a:spcAft>
                        <a:buNone/>
                      </a:pPr>
                      <a:r>
                        <a:t/>
                      </a:r>
                      <a:endParaRPr/>
                    </a:p>
                  </a:txBody>
                  <a:tcPr marT="91425" marB="91425" marR="91425" marL="91425"/>
                </a:tc>
              </a:tr>
              <a:tr h="1381450">
                <a:tc>
                  <a:txBody>
                    <a:bodyPr/>
                    <a:lstStyle/>
                    <a:p>
                      <a:pPr indent="0" lvl="0" marL="0" rtl="0" algn="l">
                        <a:spcBef>
                          <a:spcPts val="0"/>
                        </a:spcBef>
                        <a:spcAft>
                          <a:spcPts val="0"/>
                        </a:spcAft>
                        <a:buNone/>
                      </a:pPr>
                      <a:r>
                        <a:rPr lang="en" sz="1800">
                          <a:solidFill>
                            <a:srgbClr val="FF9900"/>
                          </a:solidFill>
                        </a:rPr>
                        <a:t>Advantages</a:t>
                      </a:r>
                      <a:endParaRPr sz="1800">
                        <a:solidFill>
                          <a:srgbClr val="FF9900"/>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Decentralized and secure. No</a:t>
                      </a:r>
                      <a:endParaRPr>
                        <a:solidFill>
                          <a:schemeClr val="dk1"/>
                        </a:solidFill>
                      </a:endParaRPr>
                    </a:p>
                    <a:p>
                      <a:pPr indent="0" lvl="0" marL="0" rtl="0" algn="l">
                        <a:spcBef>
                          <a:spcPts val="0"/>
                        </a:spcBef>
                        <a:spcAft>
                          <a:spcPts val="0"/>
                        </a:spcAft>
                        <a:buNone/>
                      </a:pPr>
                      <a:r>
                        <a:rPr lang="en">
                          <a:solidFill>
                            <a:schemeClr val="dk1"/>
                          </a:solidFill>
                        </a:rPr>
                        <a:t>chargebacks or fraud. Can be used anonymously. Global acceptance</a:t>
                      </a:r>
                      <a:endParaRPr>
                        <a:solidFill>
                          <a:schemeClr val="dk1"/>
                        </a:solidFill>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Faster and cheaper transactions. Increased scalability. Off-chain</a:t>
                      </a:r>
                      <a:endParaRPr>
                        <a:solidFill>
                          <a:schemeClr val="dk1"/>
                        </a:solidFill>
                      </a:endParaRPr>
                    </a:p>
                    <a:p>
                      <a:pPr indent="0" lvl="0" marL="0" rtl="0" algn="l">
                        <a:spcBef>
                          <a:spcPts val="0"/>
                        </a:spcBef>
                        <a:spcAft>
                          <a:spcPts val="0"/>
                        </a:spcAft>
                        <a:buNone/>
                      </a:pPr>
                      <a:r>
                        <a:rPr lang="en">
                          <a:solidFill>
                            <a:schemeClr val="dk1"/>
                          </a:solidFill>
                        </a:rPr>
                        <a:t>transactions do not clog the</a:t>
                      </a:r>
                      <a:endParaRPr>
                        <a:solidFill>
                          <a:schemeClr val="dk1"/>
                        </a:solidFill>
                      </a:endParaRPr>
                    </a:p>
                    <a:p>
                      <a:pPr indent="0" lvl="0" marL="0" rtl="0" algn="l">
                        <a:spcBef>
                          <a:spcPts val="0"/>
                        </a:spcBef>
                        <a:spcAft>
                          <a:spcPts val="0"/>
                        </a:spcAft>
                        <a:buNone/>
                      </a:pPr>
                      <a:r>
                        <a:rPr lang="en">
                          <a:solidFill>
                            <a:schemeClr val="dk1"/>
                          </a:solidFill>
                        </a:rPr>
                        <a:t>blockchain</a:t>
                      </a:r>
                      <a:endParaRPr>
                        <a:solidFill>
                          <a:schemeClr val="dk1"/>
                        </a:solidFill>
                      </a:endParaRPr>
                    </a:p>
                    <a:p>
                      <a:pPr indent="0" lvl="0" marL="0" rtl="0" algn="l">
                        <a:spcBef>
                          <a:spcPts val="0"/>
                        </a:spcBef>
                        <a:spcAft>
                          <a:spcPts val="0"/>
                        </a:spcAft>
                        <a:buNone/>
                      </a:pPr>
                      <a:r>
                        <a:t/>
                      </a:r>
                      <a:endParaRPr/>
                    </a:p>
                  </a:txBody>
                  <a:tcPr marT="91425" marB="91425" marR="91425" marL="91425"/>
                </a:tc>
              </a:tr>
              <a:tr h="1237250">
                <a:tc>
                  <a:txBody>
                    <a:bodyPr/>
                    <a:lstStyle/>
                    <a:p>
                      <a:pPr indent="0" lvl="0" marL="0" rtl="0" algn="l">
                        <a:spcBef>
                          <a:spcPts val="0"/>
                        </a:spcBef>
                        <a:spcAft>
                          <a:spcPts val="0"/>
                        </a:spcAft>
                        <a:buNone/>
                      </a:pPr>
                      <a:r>
                        <a:rPr lang="en" sz="1800">
                          <a:solidFill>
                            <a:srgbClr val="FF9900"/>
                          </a:solidFill>
                        </a:rPr>
                        <a:t>Disadvantages</a:t>
                      </a:r>
                      <a:endParaRPr sz="1800">
                        <a:solidFill>
                          <a:srgbClr val="FF9900"/>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Slow transaction times. High fees for certain types of transactions. Complex for beginners</a:t>
                      </a:r>
                      <a:endParaRPr>
                        <a:solidFill>
                          <a:schemeClr val="dk1"/>
                        </a:solidFill>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Requires trust in the channel</a:t>
                      </a:r>
                      <a:endParaRPr>
                        <a:solidFill>
                          <a:schemeClr val="dk1"/>
                        </a:solidFill>
                      </a:endParaRPr>
                    </a:p>
                    <a:p>
                      <a:pPr indent="0" lvl="0" marL="0" rtl="0" algn="l">
                        <a:spcBef>
                          <a:spcPts val="0"/>
                        </a:spcBef>
                        <a:spcAft>
                          <a:spcPts val="0"/>
                        </a:spcAft>
                        <a:buNone/>
                      </a:pPr>
                      <a:r>
                        <a:rPr lang="en">
                          <a:solidFill>
                            <a:schemeClr val="dk1"/>
                          </a:solidFill>
                        </a:rPr>
                        <a:t>operators. Still experimental and not widely adopted. Requires on-chain transaction to open and close channels</a:t>
                      </a:r>
                      <a:endParaRPr>
                        <a:solidFill>
                          <a:schemeClr val="dk1"/>
                        </a:solidFill>
                      </a:endParaRPr>
                    </a:p>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p36"/>
          <p:cNvPicPr preferRelativeResize="0"/>
          <p:nvPr/>
        </p:nvPicPr>
        <p:blipFill>
          <a:blip r:embed="rId3">
            <a:alphaModFix/>
          </a:blip>
          <a:stretch>
            <a:fillRect/>
          </a:stretch>
        </p:blipFill>
        <p:spPr>
          <a:xfrm>
            <a:off x="4310299" y="44325"/>
            <a:ext cx="1154898" cy="1154898"/>
          </a:xfrm>
          <a:prstGeom prst="rect">
            <a:avLst/>
          </a:prstGeom>
          <a:noFill/>
          <a:ln>
            <a:noFill/>
          </a:ln>
        </p:spPr>
      </p:pic>
      <p:pic>
        <p:nvPicPr>
          <p:cNvPr id="195" name="Google Shape;195;p36"/>
          <p:cNvPicPr preferRelativeResize="0"/>
          <p:nvPr/>
        </p:nvPicPr>
        <p:blipFill>
          <a:blip r:embed="rId4">
            <a:alphaModFix/>
          </a:blip>
          <a:stretch>
            <a:fillRect/>
          </a:stretch>
        </p:blipFill>
        <p:spPr>
          <a:xfrm>
            <a:off x="3352950" y="410875"/>
            <a:ext cx="1295323" cy="691826"/>
          </a:xfrm>
          <a:prstGeom prst="rect">
            <a:avLst/>
          </a:prstGeom>
          <a:noFill/>
          <a:ln>
            <a:noFill/>
          </a:ln>
        </p:spPr>
      </p:pic>
      <p:sp>
        <p:nvSpPr>
          <p:cNvPr id="196" name="Google Shape;196;p36"/>
          <p:cNvSpPr txBox="1"/>
          <p:nvPr/>
        </p:nvSpPr>
        <p:spPr>
          <a:xfrm>
            <a:off x="289775" y="1728300"/>
            <a:ext cx="82989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Lightning wallets can be broken down into very specific categories, but for the sake of simplicity, we’ll divide them into two: </a:t>
            </a:r>
            <a:r>
              <a:rPr lang="en" sz="1800">
                <a:solidFill>
                  <a:srgbClr val="FF9900"/>
                </a:solidFill>
              </a:rPr>
              <a:t>self-custodial</a:t>
            </a:r>
            <a:r>
              <a:rPr lang="en" sz="1800">
                <a:solidFill>
                  <a:schemeClr val="dk1"/>
                </a:solidFill>
              </a:rPr>
              <a:t> and </a:t>
            </a:r>
            <a:r>
              <a:rPr lang="en" sz="1800">
                <a:solidFill>
                  <a:srgbClr val="FF9900"/>
                </a:solidFill>
              </a:rPr>
              <a:t>custodial.</a:t>
            </a:r>
            <a:endParaRPr sz="1800">
              <a:solidFill>
                <a:srgbClr val="FF9900"/>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Just like Bitcoin wallets, a self-custodial Lightning wallet is one where you control the keys to the wallet, whereas a custodial Lightning wallet is one where someone else controls the </a:t>
            </a:r>
            <a:r>
              <a:rPr lang="en" sz="1800">
                <a:solidFill>
                  <a:srgbClr val="FF9900"/>
                </a:solidFill>
              </a:rPr>
              <a:t>keys</a:t>
            </a:r>
            <a:r>
              <a:rPr lang="en" sz="1800">
                <a:solidFill>
                  <a:schemeClr val="dk1"/>
                </a:solidFill>
              </a:rPr>
              <a:t>. When using a custodial wallet, you’re only given access to the wallet, but you depend on someone else for</a:t>
            </a:r>
            <a:endParaRPr sz="1800">
              <a:solidFill>
                <a:schemeClr val="dk1"/>
              </a:solidFill>
            </a:endParaRPr>
          </a:p>
          <a:p>
            <a:pPr indent="0" lvl="0" marL="0" rtl="0" algn="l">
              <a:spcBef>
                <a:spcPts val="0"/>
              </a:spcBef>
              <a:spcAft>
                <a:spcPts val="0"/>
              </a:spcAft>
              <a:buNone/>
            </a:pPr>
            <a:r>
              <a:rPr lang="en" sz="1800">
                <a:solidFill>
                  <a:schemeClr val="dk1"/>
                </a:solidFill>
              </a:rPr>
              <a:t>permission to use your money; you’re giving up</a:t>
            </a:r>
            <a:r>
              <a:rPr lang="en" sz="1800">
                <a:solidFill>
                  <a:srgbClr val="FF9900"/>
                </a:solidFill>
              </a:rPr>
              <a:t> ownership</a:t>
            </a:r>
            <a:r>
              <a:rPr lang="en" sz="1800">
                <a:solidFill>
                  <a:schemeClr val="dk1"/>
                </a:solidFill>
              </a:rPr>
              <a:t> of your money for convenience. </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
        <p:nvSpPr>
          <p:cNvPr id="197" name="Google Shape;197;p36"/>
          <p:cNvSpPr txBox="1"/>
          <p:nvPr/>
        </p:nvSpPr>
        <p:spPr>
          <a:xfrm>
            <a:off x="276750" y="1215400"/>
            <a:ext cx="5814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rgbClr val="FF9900"/>
                </a:solidFill>
              </a:rPr>
              <a:t>Self-Custodial vs Custodial Wallets</a:t>
            </a:r>
            <a:endParaRPr sz="2500">
              <a:solidFill>
                <a:srgbClr val="FF99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p37"/>
          <p:cNvPicPr preferRelativeResize="0"/>
          <p:nvPr/>
        </p:nvPicPr>
        <p:blipFill>
          <a:blip r:embed="rId3">
            <a:alphaModFix/>
          </a:blip>
          <a:stretch>
            <a:fillRect/>
          </a:stretch>
        </p:blipFill>
        <p:spPr>
          <a:xfrm>
            <a:off x="4310299" y="44325"/>
            <a:ext cx="1154898" cy="1154898"/>
          </a:xfrm>
          <a:prstGeom prst="rect">
            <a:avLst/>
          </a:prstGeom>
          <a:noFill/>
          <a:ln>
            <a:noFill/>
          </a:ln>
        </p:spPr>
      </p:pic>
      <p:pic>
        <p:nvPicPr>
          <p:cNvPr id="203" name="Google Shape;203;p37"/>
          <p:cNvPicPr preferRelativeResize="0"/>
          <p:nvPr/>
        </p:nvPicPr>
        <p:blipFill>
          <a:blip r:embed="rId4">
            <a:alphaModFix/>
          </a:blip>
          <a:stretch>
            <a:fillRect/>
          </a:stretch>
        </p:blipFill>
        <p:spPr>
          <a:xfrm>
            <a:off x="3352950" y="410875"/>
            <a:ext cx="1295323" cy="691826"/>
          </a:xfrm>
          <a:prstGeom prst="rect">
            <a:avLst/>
          </a:prstGeom>
          <a:noFill/>
          <a:ln>
            <a:noFill/>
          </a:ln>
        </p:spPr>
      </p:pic>
      <p:sp>
        <p:nvSpPr>
          <p:cNvPr id="204" name="Google Shape;204;p37"/>
          <p:cNvSpPr txBox="1"/>
          <p:nvPr/>
        </p:nvSpPr>
        <p:spPr>
          <a:xfrm>
            <a:off x="289775" y="1728300"/>
            <a:ext cx="82989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This can be acceptable for small </a:t>
            </a:r>
            <a:r>
              <a:rPr lang="en" sz="1800">
                <a:solidFill>
                  <a:srgbClr val="FF9900"/>
                </a:solidFill>
              </a:rPr>
              <a:t>amounts</a:t>
            </a:r>
            <a:r>
              <a:rPr lang="en" sz="1800">
                <a:solidFill>
                  <a:schemeClr val="dk1"/>
                </a:solidFill>
              </a:rPr>
              <a:t>, although it’s recommended to use a self-custodial wallet once you have an understanding of the technology.</a:t>
            </a:r>
            <a:endParaRPr sz="1800">
              <a:solidFill>
                <a:srgbClr val="FF9900"/>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
        <p:nvSpPr>
          <p:cNvPr id="205" name="Google Shape;205;p37"/>
          <p:cNvSpPr txBox="1"/>
          <p:nvPr/>
        </p:nvSpPr>
        <p:spPr>
          <a:xfrm>
            <a:off x="276750" y="1215400"/>
            <a:ext cx="5814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rgbClr val="FF9900"/>
                </a:solidFill>
              </a:rPr>
              <a:t>Self-Custodial vs Custodial Wallets</a:t>
            </a:r>
            <a:endParaRPr sz="2500">
              <a:solidFill>
                <a:srgbClr val="FF9900"/>
              </a:solidFill>
            </a:endParaRPr>
          </a:p>
        </p:txBody>
      </p:sp>
      <p:sp>
        <p:nvSpPr>
          <p:cNvPr id="206" name="Google Shape;206;p37"/>
          <p:cNvSpPr txBox="1"/>
          <p:nvPr/>
        </p:nvSpPr>
        <p:spPr>
          <a:xfrm>
            <a:off x="327400" y="2559075"/>
            <a:ext cx="5084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rgbClr val="FF9900"/>
                </a:solidFill>
              </a:rPr>
              <a:t>Open Source vs Closed Source</a:t>
            </a:r>
            <a:endParaRPr sz="2500">
              <a:solidFill>
                <a:srgbClr val="FF9900"/>
              </a:solidFill>
            </a:endParaRPr>
          </a:p>
        </p:txBody>
      </p:sp>
      <p:sp>
        <p:nvSpPr>
          <p:cNvPr id="207" name="Google Shape;207;p37"/>
          <p:cNvSpPr txBox="1"/>
          <p:nvPr/>
        </p:nvSpPr>
        <p:spPr>
          <a:xfrm>
            <a:off x="289775" y="3128475"/>
            <a:ext cx="81126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Just like the Bitcoin wallets we saw in the previous chapter, </a:t>
            </a:r>
            <a:r>
              <a:rPr lang="en" sz="1800">
                <a:solidFill>
                  <a:srgbClr val="FF9900"/>
                </a:solidFill>
              </a:rPr>
              <a:t>Lightning wallets</a:t>
            </a:r>
            <a:r>
              <a:rPr lang="en" sz="1800">
                <a:solidFill>
                  <a:schemeClr val="dk1"/>
                </a:solidFill>
              </a:rPr>
              <a:t> can be open-source or closed source. Always use open-source wallets as they are completely open for review and </a:t>
            </a:r>
            <a:r>
              <a:rPr lang="en" sz="1800">
                <a:solidFill>
                  <a:srgbClr val="FF9900"/>
                </a:solidFill>
              </a:rPr>
              <a:t>vetted by the community</a:t>
            </a:r>
            <a:r>
              <a:rPr lang="en" sz="1800">
                <a:solidFill>
                  <a:schemeClr val="dk1"/>
                </a:solidFill>
              </a:rPr>
              <a:t>.</a:t>
            </a:r>
            <a:endParaRPr sz="1800">
              <a:solidFill>
                <a:schemeClr val="dk1"/>
              </a:solidFill>
            </a:endParaRPr>
          </a:p>
          <a:p>
            <a:pPr indent="0" lvl="0" marL="0" rtl="0" algn="l">
              <a:spcBef>
                <a:spcPts val="0"/>
              </a:spcBef>
              <a:spcAft>
                <a:spcPts val="0"/>
              </a:spcAft>
              <a:buNone/>
            </a:pPr>
            <a:r>
              <a:rPr lang="en" sz="1800">
                <a:solidFill>
                  <a:schemeClr val="dk1"/>
                </a:solidFill>
              </a:rPr>
              <a:t>An open-source application also means that anyone can contribute to the improvement of the software, making it a better choice for users.</a:t>
            </a:r>
            <a:endParaRPr sz="18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p38"/>
          <p:cNvPicPr preferRelativeResize="0"/>
          <p:nvPr/>
        </p:nvPicPr>
        <p:blipFill>
          <a:blip r:embed="rId3">
            <a:alphaModFix/>
          </a:blip>
          <a:stretch>
            <a:fillRect/>
          </a:stretch>
        </p:blipFill>
        <p:spPr>
          <a:xfrm>
            <a:off x="4310299" y="44325"/>
            <a:ext cx="1154898" cy="1154898"/>
          </a:xfrm>
          <a:prstGeom prst="rect">
            <a:avLst/>
          </a:prstGeom>
          <a:noFill/>
          <a:ln>
            <a:noFill/>
          </a:ln>
        </p:spPr>
      </p:pic>
      <p:pic>
        <p:nvPicPr>
          <p:cNvPr id="213" name="Google Shape;213;p38"/>
          <p:cNvPicPr preferRelativeResize="0"/>
          <p:nvPr/>
        </p:nvPicPr>
        <p:blipFill>
          <a:blip r:embed="rId4">
            <a:alphaModFix/>
          </a:blip>
          <a:stretch>
            <a:fillRect/>
          </a:stretch>
        </p:blipFill>
        <p:spPr>
          <a:xfrm>
            <a:off x="3352950" y="410875"/>
            <a:ext cx="1295323" cy="691826"/>
          </a:xfrm>
          <a:prstGeom prst="rect">
            <a:avLst/>
          </a:prstGeom>
          <a:noFill/>
          <a:ln>
            <a:noFill/>
          </a:ln>
        </p:spPr>
      </p:pic>
      <p:sp>
        <p:nvSpPr>
          <p:cNvPr id="214" name="Google Shape;214;p38"/>
          <p:cNvSpPr txBox="1"/>
          <p:nvPr/>
        </p:nvSpPr>
        <p:spPr>
          <a:xfrm>
            <a:off x="200550" y="1215400"/>
            <a:ext cx="5814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rgbClr val="FF9900"/>
                </a:solidFill>
              </a:rPr>
              <a:t>Setting up a Bitcoin Lightning Wallet</a:t>
            </a:r>
            <a:endParaRPr sz="2500">
              <a:solidFill>
                <a:srgbClr val="FF9900"/>
              </a:solidFill>
            </a:endParaRPr>
          </a:p>
        </p:txBody>
      </p:sp>
      <p:sp>
        <p:nvSpPr>
          <p:cNvPr id="215" name="Google Shape;215;p38"/>
          <p:cNvSpPr txBox="1"/>
          <p:nvPr/>
        </p:nvSpPr>
        <p:spPr>
          <a:xfrm>
            <a:off x="254975" y="1800975"/>
            <a:ext cx="7967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Setting up a self-custodial Bitcoin Lightning wallet is the same as setting up a self-custodial </a:t>
            </a:r>
            <a:r>
              <a:rPr lang="en" sz="1800">
                <a:solidFill>
                  <a:srgbClr val="FF9900"/>
                </a:solidFill>
              </a:rPr>
              <a:t>on-chain Bitcoin wallet.</a:t>
            </a:r>
            <a:endParaRPr sz="1800">
              <a:solidFill>
                <a:srgbClr val="FF9900"/>
              </a:solidFill>
            </a:endParaRPr>
          </a:p>
        </p:txBody>
      </p:sp>
      <p:sp>
        <p:nvSpPr>
          <p:cNvPr id="216" name="Google Shape;216;p38"/>
          <p:cNvSpPr txBox="1"/>
          <p:nvPr/>
        </p:nvSpPr>
        <p:spPr>
          <a:xfrm>
            <a:off x="261550" y="2701100"/>
            <a:ext cx="62292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FF9900"/>
                </a:solidFill>
              </a:rPr>
              <a:t>How to create and use a Bitcoin Lightning wallet.</a:t>
            </a:r>
            <a:endParaRPr sz="2200">
              <a:solidFill>
                <a:srgbClr val="FF9900"/>
              </a:solidFill>
            </a:endParaRPr>
          </a:p>
        </p:txBody>
      </p:sp>
      <p:sp>
        <p:nvSpPr>
          <p:cNvPr id="217" name="Google Shape;217;p38"/>
          <p:cNvSpPr txBox="1"/>
          <p:nvPr/>
        </p:nvSpPr>
        <p:spPr>
          <a:xfrm>
            <a:off x="310475" y="3190375"/>
            <a:ext cx="8154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 </a:t>
            </a:r>
            <a:r>
              <a:rPr lang="en" sz="1800">
                <a:solidFill>
                  <a:schemeClr val="dk1"/>
                </a:solidFill>
              </a:rPr>
              <a:t>Search for the app in the App Store (iOS) or Google Play Store (Android).</a:t>
            </a:r>
            <a:endParaRPr sz="1800">
              <a:solidFill>
                <a:schemeClr val="dk1"/>
              </a:solidFill>
            </a:endParaRPr>
          </a:p>
        </p:txBody>
      </p:sp>
      <p:sp>
        <p:nvSpPr>
          <p:cNvPr id="218" name="Google Shape;218;p38"/>
          <p:cNvSpPr txBox="1"/>
          <p:nvPr/>
        </p:nvSpPr>
        <p:spPr>
          <a:xfrm>
            <a:off x="346350" y="3787775"/>
            <a:ext cx="85530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2. </a:t>
            </a:r>
            <a:r>
              <a:rPr lang="en" sz="1800">
                <a:solidFill>
                  <a:schemeClr val="dk1"/>
                </a:solidFill>
              </a:rPr>
              <a:t>Open the app and type in your 12- or 24-word recovery phrase (sometimes                     called a seed phrase).Be sure to write it down and keep this in a safe place! </a:t>
            </a:r>
            <a:endParaRPr sz="1800">
              <a:solidFill>
                <a:schemeClr val="dk1"/>
              </a:solidFill>
            </a:endParaRPr>
          </a:p>
          <a:p>
            <a:pPr indent="0" lvl="0" marL="0" rtl="0" algn="l">
              <a:spcBef>
                <a:spcPts val="0"/>
              </a:spcBef>
              <a:spcAft>
                <a:spcPts val="0"/>
              </a:spcAft>
              <a:buNone/>
            </a:pPr>
            <a:r>
              <a:rPr lang="en" sz="1800">
                <a:solidFill>
                  <a:schemeClr val="dk1"/>
                </a:solidFill>
              </a:rPr>
              <a:t>This recovery phrase allows you to recover full access to your funds if needed.</a:t>
            </a:r>
            <a:endParaRPr sz="18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id="223" name="Google Shape;223;p39"/>
          <p:cNvPicPr preferRelativeResize="0"/>
          <p:nvPr/>
        </p:nvPicPr>
        <p:blipFill>
          <a:blip r:embed="rId3">
            <a:alphaModFix/>
          </a:blip>
          <a:stretch>
            <a:fillRect/>
          </a:stretch>
        </p:blipFill>
        <p:spPr>
          <a:xfrm>
            <a:off x="4310299" y="44325"/>
            <a:ext cx="1154898" cy="1154898"/>
          </a:xfrm>
          <a:prstGeom prst="rect">
            <a:avLst/>
          </a:prstGeom>
          <a:noFill/>
          <a:ln>
            <a:noFill/>
          </a:ln>
        </p:spPr>
      </p:pic>
      <p:pic>
        <p:nvPicPr>
          <p:cNvPr id="224" name="Google Shape;224;p39"/>
          <p:cNvPicPr preferRelativeResize="0"/>
          <p:nvPr/>
        </p:nvPicPr>
        <p:blipFill>
          <a:blip r:embed="rId4">
            <a:alphaModFix/>
          </a:blip>
          <a:stretch>
            <a:fillRect/>
          </a:stretch>
        </p:blipFill>
        <p:spPr>
          <a:xfrm>
            <a:off x="3352950" y="410875"/>
            <a:ext cx="1295323" cy="691826"/>
          </a:xfrm>
          <a:prstGeom prst="rect">
            <a:avLst/>
          </a:prstGeom>
          <a:noFill/>
          <a:ln>
            <a:noFill/>
          </a:ln>
        </p:spPr>
      </p:pic>
      <p:sp>
        <p:nvSpPr>
          <p:cNvPr id="225" name="Google Shape;225;p39"/>
          <p:cNvSpPr txBox="1"/>
          <p:nvPr/>
        </p:nvSpPr>
        <p:spPr>
          <a:xfrm>
            <a:off x="189100" y="1376425"/>
            <a:ext cx="62292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FF9900"/>
                </a:solidFill>
              </a:rPr>
              <a:t>How to create and use a Bitcoin Lightning wallet.</a:t>
            </a:r>
            <a:endParaRPr sz="2200">
              <a:solidFill>
                <a:srgbClr val="FF9900"/>
              </a:solidFill>
            </a:endParaRPr>
          </a:p>
        </p:txBody>
      </p:sp>
      <p:sp>
        <p:nvSpPr>
          <p:cNvPr id="226" name="Google Shape;226;p39"/>
          <p:cNvSpPr txBox="1"/>
          <p:nvPr/>
        </p:nvSpPr>
        <p:spPr>
          <a:xfrm>
            <a:off x="238050" y="1969200"/>
            <a:ext cx="8154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3. You must then confirm that you have actually saved your recovery or seed phrase. To do this, you</a:t>
            </a:r>
            <a:endParaRPr sz="1800">
              <a:solidFill>
                <a:schemeClr val="dk1"/>
              </a:solidFill>
            </a:endParaRPr>
          </a:p>
        </p:txBody>
      </p:sp>
      <p:sp>
        <p:nvSpPr>
          <p:cNvPr id="227" name="Google Shape;227;p39"/>
          <p:cNvSpPr txBox="1"/>
          <p:nvPr/>
        </p:nvSpPr>
        <p:spPr>
          <a:xfrm>
            <a:off x="238050" y="2825325"/>
            <a:ext cx="8154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4</a:t>
            </a:r>
            <a:r>
              <a:rPr lang="en" sz="1800">
                <a:solidFill>
                  <a:schemeClr val="dk1"/>
                </a:solidFill>
              </a:rPr>
              <a:t>. </a:t>
            </a:r>
            <a:r>
              <a:rPr lang="en" sz="1800">
                <a:solidFill>
                  <a:schemeClr val="dk1"/>
                </a:solidFill>
              </a:rPr>
              <a:t>As an additional measure of security, some wallets allow you to choose a secure password.</a:t>
            </a:r>
            <a:endParaRPr sz="1800">
              <a:solidFill>
                <a:schemeClr val="dk1"/>
              </a:solidFill>
            </a:endParaRPr>
          </a:p>
        </p:txBody>
      </p:sp>
      <p:sp>
        <p:nvSpPr>
          <p:cNvPr id="228" name="Google Shape;228;p39"/>
          <p:cNvSpPr txBox="1"/>
          <p:nvPr/>
        </p:nvSpPr>
        <p:spPr>
          <a:xfrm>
            <a:off x="254975" y="3605250"/>
            <a:ext cx="81540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5. </a:t>
            </a:r>
            <a:r>
              <a:rPr lang="en" sz="1800">
                <a:solidFill>
                  <a:schemeClr val="dk1"/>
                </a:solidFill>
              </a:rPr>
              <a:t>Generate a </a:t>
            </a:r>
            <a:r>
              <a:rPr lang="en" sz="1800">
                <a:solidFill>
                  <a:srgbClr val="FF9900"/>
                </a:solidFill>
              </a:rPr>
              <a:t>Lightning invoice</a:t>
            </a:r>
            <a:r>
              <a:rPr lang="en" sz="1800">
                <a:solidFill>
                  <a:schemeClr val="dk1"/>
                </a:solidFill>
              </a:rPr>
              <a:t>, address, or </a:t>
            </a:r>
            <a:r>
              <a:rPr lang="en" sz="1800">
                <a:solidFill>
                  <a:srgbClr val="FF9900"/>
                </a:solidFill>
              </a:rPr>
              <a:t>QR code to</a:t>
            </a:r>
            <a:r>
              <a:rPr lang="en" sz="1800">
                <a:solidFill>
                  <a:schemeClr val="dk1"/>
                </a:solidFill>
              </a:rPr>
              <a:t> receive bitcoins. Transfer bitcoins to your wallet. With a </a:t>
            </a:r>
            <a:r>
              <a:rPr lang="en" sz="1800">
                <a:solidFill>
                  <a:srgbClr val="FF9900"/>
                </a:solidFill>
              </a:rPr>
              <a:t>self-custodial wallet</a:t>
            </a:r>
            <a:r>
              <a:rPr lang="en" sz="1800">
                <a:solidFill>
                  <a:schemeClr val="dk1"/>
                </a:solidFill>
              </a:rPr>
              <a:t>, you cannot always buy bitcoins directly with fiat, so you might need to purchase and transfer it from an exchange first.</a:t>
            </a:r>
            <a:endParaRPr sz="18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id="233" name="Google Shape;233;p40"/>
          <p:cNvPicPr preferRelativeResize="0"/>
          <p:nvPr/>
        </p:nvPicPr>
        <p:blipFill>
          <a:blip r:embed="rId3">
            <a:alphaModFix/>
          </a:blip>
          <a:stretch>
            <a:fillRect/>
          </a:stretch>
        </p:blipFill>
        <p:spPr>
          <a:xfrm>
            <a:off x="4310299" y="44325"/>
            <a:ext cx="1154898" cy="1154898"/>
          </a:xfrm>
          <a:prstGeom prst="rect">
            <a:avLst/>
          </a:prstGeom>
          <a:noFill/>
          <a:ln>
            <a:noFill/>
          </a:ln>
        </p:spPr>
      </p:pic>
      <p:pic>
        <p:nvPicPr>
          <p:cNvPr id="234" name="Google Shape;234;p40"/>
          <p:cNvPicPr preferRelativeResize="0"/>
          <p:nvPr/>
        </p:nvPicPr>
        <p:blipFill>
          <a:blip r:embed="rId4">
            <a:alphaModFix/>
          </a:blip>
          <a:stretch>
            <a:fillRect/>
          </a:stretch>
        </p:blipFill>
        <p:spPr>
          <a:xfrm>
            <a:off x="3352950" y="410875"/>
            <a:ext cx="1295323" cy="691826"/>
          </a:xfrm>
          <a:prstGeom prst="rect">
            <a:avLst/>
          </a:prstGeom>
          <a:noFill/>
          <a:ln>
            <a:noFill/>
          </a:ln>
        </p:spPr>
      </p:pic>
      <p:pic>
        <p:nvPicPr>
          <p:cNvPr id="235" name="Google Shape;235;p40"/>
          <p:cNvPicPr preferRelativeResize="0"/>
          <p:nvPr/>
        </p:nvPicPr>
        <p:blipFill>
          <a:blip r:embed="rId5">
            <a:alphaModFix/>
          </a:blip>
          <a:stretch>
            <a:fillRect/>
          </a:stretch>
        </p:blipFill>
        <p:spPr>
          <a:xfrm>
            <a:off x="118425" y="1465476"/>
            <a:ext cx="8907150" cy="3208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id="240" name="Google Shape;240;p41"/>
          <p:cNvPicPr preferRelativeResize="0"/>
          <p:nvPr/>
        </p:nvPicPr>
        <p:blipFill>
          <a:blip r:embed="rId3">
            <a:alphaModFix/>
          </a:blip>
          <a:stretch>
            <a:fillRect/>
          </a:stretch>
        </p:blipFill>
        <p:spPr>
          <a:xfrm>
            <a:off x="4310299" y="44325"/>
            <a:ext cx="1154898" cy="1154898"/>
          </a:xfrm>
          <a:prstGeom prst="rect">
            <a:avLst/>
          </a:prstGeom>
          <a:noFill/>
          <a:ln>
            <a:noFill/>
          </a:ln>
        </p:spPr>
      </p:pic>
      <p:pic>
        <p:nvPicPr>
          <p:cNvPr id="241" name="Google Shape;241;p41"/>
          <p:cNvPicPr preferRelativeResize="0"/>
          <p:nvPr/>
        </p:nvPicPr>
        <p:blipFill>
          <a:blip r:embed="rId4">
            <a:alphaModFix/>
          </a:blip>
          <a:stretch>
            <a:fillRect/>
          </a:stretch>
        </p:blipFill>
        <p:spPr>
          <a:xfrm>
            <a:off x="3352950" y="410875"/>
            <a:ext cx="1295323" cy="691826"/>
          </a:xfrm>
          <a:prstGeom prst="rect">
            <a:avLst/>
          </a:prstGeom>
          <a:noFill/>
          <a:ln>
            <a:noFill/>
          </a:ln>
        </p:spPr>
      </p:pic>
      <p:sp>
        <p:nvSpPr>
          <p:cNvPr id="242" name="Google Shape;242;p41"/>
          <p:cNvSpPr txBox="1"/>
          <p:nvPr/>
        </p:nvSpPr>
        <p:spPr>
          <a:xfrm>
            <a:off x="331150" y="1320925"/>
            <a:ext cx="60843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FF9900"/>
                </a:solidFill>
              </a:rPr>
              <a:t>Sending and Receiving Lightning Transactions</a:t>
            </a:r>
            <a:endParaRPr sz="2200">
              <a:solidFill>
                <a:srgbClr val="FF9900"/>
              </a:solidFill>
            </a:endParaRPr>
          </a:p>
        </p:txBody>
      </p:sp>
      <p:sp>
        <p:nvSpPr>
          <p:cNvPr id="243" name="Google Shape;243;p41"/>
          <p:cNvSpPr txBox="1"/>
          <p:nvPr/>
        </p:nvSpPr>
        <p:spPr>
          <a:xfrm>
            <a:off x="372575" y="1862825"/>
            <a:ext cx="80091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With a Lightning wallet, using Bitcoin is </a:t>
            </a:r>
            <a:r>
              <a:rPr lang="en" sz="1800">
                <a:solidFill>
                  <a:srgbClr val="FF9900"/>
                </a:solidFill>
              </a:rPr>
              <a:t>fast</a:t>
            </a:r>
            <a:r>
              <a:rPr lang="en" sz="1800">
                <a:solidFill>
                  <a:schemeClr val="dk1"/>
                </a:solidFill>
              </a:rPr>
              <a:t>, </a:t>
            </a:r>
            <a:r>
              <a:rPr lang="en" sz="1800">
                <a:solidFill>
                  <a:srgbClr val="FF9900"/>
                </a:solidFill>
              </a:rPr>
              <a:t>cheap</a:t>
            </a:r>
            <a:r>
              <a:rPr lang="en" sz="1800">
                <a:solidFill>
                  <a:schemeClr val="dk1"/>
                </a:solidFill>
              </a:rPr>
              <a:t>, and </a:t>
            </a:r>
            <a:r>
              <a:rPr lang="en" sz="1800">
                <a:solidFill>
                  <a:srgbClr val="FF9900"/>
                </a:solidFill>
              </a:rPr>
              <a:t>private</a:t>
            </a:r>
            <a:r>
              <a:rPr lang="en" sz="1800">
                <a:solidFill>
                  <a:schemeClr val="dk1"/>
                </a:solidFill>
              </a:rPr>
              <a:t>, making transactions between two people easy. You can quickly send and receive bitcoins for everyday things like buying coffee or shopping.</a:t>
            </a:r>
            <a:endParaRPr sz="18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6"/>
          <p:cNvSpPr txBox="1"/>
          <p:nvPr>
            <p:ph type="title"/>
          </p:nvPr>
        </p:nvSpPr>
        <p:spPr>
          <a:xfrm>
            <a:off x="3124350" y="1996475"/>
            <a:ext cx="2978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420">
                <a:solidFill>
                  <a:srgbClr val="FF9900"/>
                </a:solidFill>
              </a:rPr>
              <a:t>CHAPTER 8</a:t>
            </a:r>
            <a:endParaRPr sz="3420">
              <a:solidFill>
                <a:srgbClr val="FF9900"/>
              </a:solidFill>
            </a:endParaRPr>
          </a:p>
        </p:txBody>
      </p:sp>
      <p:pic>
        <p:nvPicPr>
          <p:cNvPr id="115" name="Google Shape;115;p26"/>
          <p:cNvPicPr preferRelativeResize="0"/>
          <p:nvPr/>
        </p:nvPicPr>
        <p:blipFill>
          <a:blip r:embed="rId3">
            <a:alphaModFix/>
          </a:blip>
          <a:stretch>
            <a:fillRect/>
          </a:stretch>
        </p:blipFill>
        <p:spPr>
          <a:xfrm>
            <a:off x="4310299" y="349125"/>
            <a:ext cx="1154898" cy="1154898"/>
          </a:xfrm>
          <a:prstGeom prst="rect">
            <a:avLst/>
          </a:prstGeom>
          <a:noFill/>
          <a:ln>
            <a:noFill/>
          </a:ln>
        </p:spPr>
      </p:pic>
      <p:pic>
        <p:nvPicPr>
          <p:cNvPr id="116" name="Google Shape;116;p26"/>
          <p:cNvPicPr preferRelativeResize="0"/>
          <p:nvPr/>
        </p:nvPicPr>
        <p:blipFill>
          <a:blip r:embed="rId4">
            <a:alphaModFix/>
          </a:blip>
          <a:stretch>
            <a:fillRect/>
          </a:stretch>
        </p:blipFill>
        <p:spPr>
          <a:xfrm>
            <a:off x="3352950" y="715675"/>
            <a:ext cx="1295323" cy="691826"/>
          </a:xfrm>
          <a:prstGeom prst="rect">
            <a:avLst/>
          </a:prstGeom>
          <a:noFill/>
          <a:ln>
            <a:noFill/>
          </a:ln>
        </p:spPr>
      </p:pic>
      <p:sp>
        <p:nvSpPr>
          <p:cNvPr id="117" name="Google Shape;117;p26"/>
          <p:cNvSpPr txBox="1"/>
          <p:nvPr/>
        </p:nvSpPr>
        <p:spPr>
          <a:xfrm>
            <a:off x="2810975" y="2911125"/>
            <a:ext cx="41604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600">
                <a:solidFill>
                  <a:schemeClr val="dk1"/>
                </a:solidFill>
              </a:rPr>
              <a:t>HOW TO USE BITCOIN</a:t>
            </a:r>
            <a:endParaRPr sz="28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27"/>
          <p:cNvPicPr preferRelativeResize="0"/>
          <p:nvPr/>
        </p:nvPicPr>
        <p:blipFill>
          <a:blip r:embed="rId3">
            <a:alphaModFix/>
          </a:blip>
          <a:stretch>
            <a:fillRect/>
          </a:stretch>
        </p:blipFill>
        <p:spPr>
          <a:xfrm>
            <a:off x="4310299" y="349125"/>
            <a:ext cx="1154898" cy="1154898"/>
          </a:xfrm>
          <a:prstGeom prst="rect">
            <a:avLst/>
          </a:prstGeom>
          <a:noFill/>
          <a:ln>
            <a:noFill/>
          </a:ln>
        </p:spPr>
      </p:pic>
      <p:pic>
        <p:nvPicPr>
          <p:cNvPr id="123" name="Google Shape;123;p27"/>
          <p:cNvPicPr preferRelativeResize="0"/>
          <p:nvPr/>
        </p:nvPicPr>
        <p:blipFill>
          <a:blip r:embed="rId4">
            <a:alphaModFix/>
          </a:blip>
          <a:stretch>
            <a:fillRect/>
          </a:stretch>
        </p:blipFill>
        <p:spPr>
          <a:xfrm>
            <a:off x="3352950" y="715675"/>
            <a:ext cx="1295323" cy="691826"/>
          </a:xfrm>
          <a:prstGeom prst="rect">
            <a:avLst/>
          </a:prstGeom>
          <a:noFill/>
          <a:ln>
            <a:noFill/>
          </a:ln>
        </p:spPr>
      </p:pic>
      <p:sp>
        <p:nvSpPr>
          <p:cNvPr id="124" name="Google Shape;124;p27"/>
          <p:cNvSpPr txBox="1"/>
          <p:nvPr/>
        </p:nvSpPr>
        <p:spPr>
          <a:xfrm>
            <a:off x="685950" y="1945600"/>
            <a:ext cx="7958400" cy="2662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200"/>
              <a:t>   </a:t>
            </a:r>
            <a:r>
              <a:rPr lang="en" sz="2900">
                <a:solidFill>
                  <a:schemeClr val="dk1"/>
                </a:solidFill>
              </a:rPr>
              <a:t>“</a:t>
            </a:r>
            <a:br>
              <a:rPr lang="en" sz="2200">
                <a:solidFill>
                  <a:schemeClr val="dk1"/>
                </a:solidFill>
              </a:rPr>
            </a:br>
            <a:r>
              <a:rPr lang="en" sz="2200">
                <a:solidFill>
                  <a:schemeClr val="dk1"/>
                </a:solidFill>
              </a:rPr>
              <a:t>We’re building the Visa network for bitcoin. But what I think is powerful, is unlike Visa, anybody can build on top of it.</a:t>
            </a:r>
            <a:endParaRPr sz="2200">
              <a:solidFill>
                <a:schemeClr val="dk1"/>
              </a:solidFill>
            </a:endParaRPr>
          </a:p>
          <a:p>
            <a:pPr indent="0" lvl="0" marL="0" rtl="0" algn="l">
              <a:spcBef>
                <a:spcPts val="0"/>
              </a:spcBef>
              <a:spcAft>
                <a:spcPts val="0"/>
              </a:spcAft>
              <a:buNone/>
            </a:pPr>
            <a:r>
              <a:t/>
            </a:r>
            <a:endParaRPr sz="2200">
              <a:solidFill>
                <a:schemeClr val="dk1"/>
              </a:solidFill>
            </a:endParaRPr>
          </a:p>
          <a:p>
            <a:pPr indent="0" lvl="0" marL="0" rtl="0" algn="l">
              <a:spcBef>
                <a:spcPts val="0"/>
              </a:spcBef>
              <a:spcAft>
                <a:spcPts val="0"/>
              </a:spcAft>
              <a:buNone/>
            </a:pPr>
            <a:r>
              <a:t/>
            </a:r>
            <a:endParaRPr sz="2200"/>
          </a:p>
          <a:p>
            <a:pPr indent="0" lvl="0" marL="0" rtl="0" algn="l">
              <a:spcBef>
                <a:spcPts val="0"/>
              </a:spcBef>
              <a:spcAft>
                <a:spcPts val="0"/>
              </a:spcAft>
              <a:buNone/>
            </a:pPr>
            <a:r>
              <a:rPr lang="en" sz="2200"/>
              <a:t>                                    </a:t>
            </a:r>
            <a:br>
              <a:rPr lang="en" sz="2200"/>
            </a:br>
            <a:r>
              <a:rPr lang="en" sz="2200"/>
              <a:t>                                    </a:t>
            </a:r>
            <a:r>
              <a:rPr lang="en" sz="2200">
                <a:solidFill>
                  <a:srgbClr val="FF9900"/>
                </a:solidFill>
              </a:rPr>
              <a:t>Elizabeth Stark</a:t>
            </a:r>
            <a:endParaRPr sz="2200">
              <a:solidFill>
                <a:srgbClr val="FF99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8"/>
          <p:cNvPicPr preferRelativeResize="0"/>
          <p:nvPr/>
        </p:nvPicPr>
        <p:blipFill>
          <a:blip r:embed="rId3">
            <a:alphaModFix/>
          </a:blip>
          <a:stretch>
            <a:fillRect/>
          </a:stretch>
        </p:blipFill>
        <p:spPr>
          <a:xfrm>
            <a:off x="4310299" y="44325"/>
            <a:ext cx="1154898" cy="1154898"/>
          </a:xfrm>
          <a:prstGeom prst="rect">
            <a:avLst/>
          </a:prstGeom>
          <a:noFill/>
          <a:ln>
            <a:noFill/>
          </a:ln>
        </p:spPr>
      </p:pic>
      <p:pic>
        <p:nvPicPr>
          <p:cNvPr id="130" name="Google Shape;130;p28"/>
          <p:cNvPicPr preferRelativeResize="0"/>
          <p:nvPr/>
        </p:nvPicPr>
        <p:blipFill>
          <a:blip r:embed="rId4">
            <a:alphaModFix/>
          </a:blip>
          <a:stretch>
            <a:fillRect/>
          </a:stretch>
        </p:blipFill>
        <p:spPr>
          <a:xfrm>
            <a:off x="3352950" y="410875"/>
            <a:ext cx="1295323" cy="691826"/>
          </a:xfrm>
          <a:prstGeom prst="rect">
            <a:avLst/>
          </a:prstGeom>
          <a:noFill/>
          <a:ln>
            <a:noFill/>
          </a:ln>
        </p:spPr>
      </p:pic>
      <p:sp>
        <p:nvSpPr>
          <p:cNvPr id="131" name="Google Shape;131;p28"/>
          <p:cNvSpPr txBox="1"/>
          <p:nvPr/>
        </p:nvSpPr>
        <p:spPr>
          <a:xfrm>
            <a:off x="433650" y="1503425"/>
            <a:ext cx="81177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FF9900"/>
                </a:solidFill>
              </a:rPr>
              <a:t>Technologies</a:t>
            </a:r>
            <a:r>
              <a:rPr lang="en" sz="2200">
                <a:solidFill>
                  <a:schemeClr val="dk1"/>
                </a:solidFill>
              </a:rPr>
              <a:t> typically grow and expand in layers, like a stack. Think of your favorite website, email, or social media: they were built on top of the </a:t>
            </a:r>
            <a:r>
              <a:rPr lang="en" sz="2200">
                <a:solidFill>
                  <a:srgbClr val="FF9900"/>
                </a:solidFill>
              </a:rPr>
              <a:t>internet protocol</a:t>
            </a:r>
            <a:r>
              <a:rPr lang="en" sz="2200">
                <a:solidFill>
                  <a:schemeClr val="dk1"/>
                </a:solidFill>
              </a:rPr>
              <a:t>, which was built on top </a:t>
            </a:r>
            <a:r>
              <a:rPr lang="en" sz="2200">
                <a:solidFill>
                  <a:srgbClr val="FF9900"/>
                </a:solidFill>
              </a:rPr>
              <a:t>computers</a:t>
            </a:r>
            <a:r>
              <a:rPr lang="en" sz="2200">
                <a:solidFill>
                  <a:schemeClr val="dk1"/>
                </a:solidFill>
              </a:rPr>
              <a:t>, which were built on top of</a:t>
            </a:r>
            <a:r>
              <a:rPr lang="en" sz="2200">
                <a:solidFill>
                  <a:srgbClr val="FF9900"/>
                </a:solidFill>
              </a:rPr>
              <a:t> electricity,</a:t>
            </a:r>
            <a:r>
              <a:rPr lang="en" sz="2200">
                <a:solidFill>
                  <a:schemeClr val="dk1"/>
                </a:solidFill>
              </a:rPr>
              <a:t> and so on. These technologies started out with a very simple design and continued to improve over time.</a:t>
            </a:r>
            <a:endParaRPr sz="2200">
              <a:solidFill>
                <a:schemeClr val="dk1"/>
              </a:solidFill>
            </a:endParaRPr>
          </a:p>
          <a:p>
            <a:pPr indent="0" lvl="0" marL="0" rtl="0" algn="l">
              <a:spcBef>
                <a:spcPts val="0"/>
              </a:spcBef>
              <a:spcAft>
                <a:spcPts val="0"/>
              </a:spcAft>
              <a:buNone/>
            </a:pPr>
            <a:r>
              <a:t/>
            </a:r>
            <a:endParaRPr sz="22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29"/>
          <p:cNvPicPr preferRelativeResize="0"/>
          <p:nvPr/>
        </p:nvPicPr>
        <p:blipFill>
          <a:blip r:embed="rId3">
            <a:alphaModFix/>
          </a:blip>
          <a:stretch>
            <a:fillRect/>
          </a:stretch>
        </p:blipFill>
        <p:spPr>
          <a:xfrm>
            <a:off x="4310299" y="44325"/>
            <a:ext cx="1154898" cy="1154898"/>
          </a:xfrm>
          <a:prstGeom prst="rect">
            <a:avLst/>
          </a:prstGeom>
          <a:noFill/>
          <a:ln>
            <a:noFill/>
          </a:ln>
        </p:spPr>
      </p:pic>
      <p:pic>
        <p:nvPicPr>
          <p:cNvPr id="137" name="Google Shape;137;p29"/>
          <p:cNvPicPr preferRelativeResize="0"/>
          <p:nvPr/>
        </p:nvPicPr>
        <p:blipFill>
          <a:blip r:embed="rId4">
            <a:alphaModFix/>
          </a:blip>
          <a:stretch>
            <a:fillRect/>
          </a:stretch>
        </p:blipFill>
        <p:spPr>
          <a:xfrm>
            <a:off x="3352950" y="410875"/>
            <a:ext cx="1295323" cy="691826"/>
          </a:xfrm>
          <a:prstGeom prst="rect">
            <a:avLst/>
          </a:prstGeom>
          <a:noFill/>
          <a:ln>
            <a:noFill/>
          </a:ln>
        </p:spPr>
      </p:pic>
      <p:sp>
        <p:nvSpPr>
          <p:cNvPr id="138" name="Google Shape;138;p29"/>
          <p:cNvSpPr txBox="1"/>
          <p:nvPr/>
        </p:nvSpPr>
        <p:spPr>
          <a:xfrm>
            <a:off x="289775" y="1194900"/>
            <a:ext cx="82989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Bitcoin is no exception. As Andreas Antonopoulos famously put it, “</a:t>
            </a:r>
            <a:r>
              <a:rPr lang="en" sz="1800">
                <a:solidFill>
                  <a:srgbClr val="FF9900"/>
                </a:solidFill>
              </a:rPr>
              <a:t>Bitcoin is the Internet of Money</a:t>
            </a:r>
            <a:r>
              <a:rPr lang="en" sz="1800">
                <a:solidFill>
                  <a:schemeClr val="dk1"/>
                </a:solidFill>
              </a:rPr>
              <a:t>.” It is the base layer of sound digital money, providing a solid foundation upon which new technology will be built.</a:t>
            </a:r>
            <a:endParaRPr sz="1800">
              <a:solidFill>
                <a:schemeClr val="dk1"/>
              </a:solidFill>
            </a:endParaRPr>
          </a:p>
        </p:txBody>
      </p:sp>
      <p:pic>
        <p:nvPicPr>
          <p:cNvPr id="139" name="Google Shape;139;p29"/>
          <p:cNvPicPr preferRelativeResize="0"/>
          <p:nvPr/>
        </p:nvPicPr>
        <p:blipFill rotWithShape="1">
          <a:blip r:embed="rId5">
            <a:alphaModFix/>
          </a:blip>
          <a:srcRect b="25463" l="26221" r="29833" t="26098"/>
          <a:stretch/>
        </p:blipFill>
        <p:spPr>
          <a:xfrm>
            <a:off x="779400" y="2210699"/>
            <a:ext cx="2614950" cy="2882250"/>
          </a:xfrm>
          <a:prstGeom prst="rect">
            <a:avLst/>
          </a:prstGeom>
          <a:noFill/>
          <a:ln>
            <a:noFill/>
          </a:ln>
        </p:spPr>
      </p:pic>
      <p:pic>
        <p:nvPicPr>
          <p:cNvPr id="140" name="Google Shape;140;p29"/>
          <p:cNvPicPr preferRelativeResize="0"/>
          <p:nvPr/>
        </p:nvPicPr>
        <p:blipFill rotWithShape="1">
          <a:blip r:embed="rId6">
            <a:alphaModFix/>
          </a:blip>
          <a:srcRect b="22715" l="14840" r="17823" t="24124"/>
          <a:stretch/>
        </p:blipFill>
        <p:spPr>
          <a:xfrm>
            <a:off x="3544875" y="1550026"/>
            <a:ext cx="5043800" cy="39820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30"/>
          <p:cNvPicPr preferRelativeResize="0"/>
          <p:nvPr/>
        </p:nvPicPr>
        <p:blipFill>
          <a:blip r:embed="rId3">
            <a:alphaModFix/>
          </a:blip>
          <a:stretch>
            <a:fillRect/>
          </a:stretch>
        </p:blipFill>
        <p:spPr>
          <a:xfrm>
            <a:off x="4310299" y="44325"/>
            <a:ext cx="1154898" cy="1154898"/>
          </a:xfrm>
          <a:prstGeom prst="rect">
            <a:avLst/>
          </a:prstGeom>
          <a:noFill/>
          <a:ln>
            <a:noFill/>
          </a:ln>
        </p:spPr>
      </p:pic>
      <p:pic>
        <p:nvPicPr>
          <p:cNvPr id="146" name="Google Shape;146;p30"/>
          <p:cNvPicPr preferRelativeResize="0"/>
          <p:nvPr/>
        </p:nvPicPr>
        <p:blipFill>
          <a:blip r:embed="rId4">
            <a:alphaModFix/>
          </a:blip>
          <a:stretch>
            <a:fillRect/>
          </a:stretch>
        </p:blipFill>
        <p:spPr>
          <a:xfrm>
            <a:off x="3352950" y="410875"/>
            <a:ext cx="1295323" cy="691826"/>
          </a:xfrm>
          <a:prstGeom prst="rect">
            <a:avLst/>
          </a:prstGeom>
          <a:noFill/>
          <a:ln>
            <a:noFill/>
          </a:ln>
        </p:spPr>
      </p:pic>
      <p:sp>
        <p:nvSpPr>
          <p:cNvPr id="147" name="Google Shape;147;p30"/>
          <p:cNvSpPr txBox="1"/>
          <p:nvPr/>
        </p:nvSpPr>
        <p:spPr>
          <a:xfrm>
            <a:off x="4460450" y="1748800"/>
            <a:ext cx="3000000" cy="323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dk1"/>
                </a:solidFill>
              </a:rPr>
              <a:t>0.0000000</a:t>
            </a:r>
            <a:r>
              <a:rPr lang="en" sz="2200">
                <a:solidFill>
                  <a:srgbClr val="FF9900"/>
                </a:solidFill>
              </a:rPr>
              <a:t>1</a:t>
            </a:r>
            <a:endParaRPr sz="2200">
              <a:solidFill>
                <a:srgbClr val="FF9900"/>
              </a:solidFill>
            </a:endParaRPr>
          </a:p>
          <a:p>
            <a:pPr indent="0" lvl="0" marL="0" rtl="0" algn="l">
              <a:spcBef>
                <a:spcPts val="0"/>
              </a:spcBef>
              <a:spcAft>
                <a:spcPts val="0"/>
              </a:spcAft>
              <a:buNone/>
            </a:pPr>
            <a:r>
              <a:rPr lang="en" sz="2200">
                <a:solidFill>
                  <a:schemeClr val="dk1"/>
                </a:solidFill>
              </a:rPr>
              <a:t>0.000000</a:t>
            </a:r>
            <a:r>
              <a:rPr lang="en" sz="2200">
                <a:solidFill>
                  <a:srgbClr val="FF9900"/>
                </a:solidFill>
              </a:rPr>
              <a:t>10</a:t>
            </a:r>
            <a:endParaRPr sz="2200">
              <a:solidFill>
                <a:srgbClr val="FF9900"/>
              </a:solidFill>
            </a:endParaRPr>
          </a:p>
          <a:p>
            <a:pPr indent="0" lvl="0" marL="0" rtl="0" algn="l">
              <a:spcBef>
                <a:spcPts val="0"/>
              </a:spcBef>
              <a:spcAft>
                <a:spcPts val="0"/>
              </a:spcAft>
              <a:buNone/>
            </a:pPr>
            <a:r>
              <a:rPr lang="en" sz="2200">
                <a:solidFill>
                  <a:schemeClr val="dk1"/>
                </a:solidFill>
              </a:rPr>
              <a:t>0.00000</a:t>
            </a:r>
            <a:r>
              <a:rPr lang="en" sz="2200">
                <a:solidFill>
                  <a:srgbClr val="FF9900"/>
                </a:solidFill>
              </a:rPr>
              <a:t>100</a:t>
            </a:r>
            <a:endParaRPr sz="2200">
              <a:solidFill>
                <a:srgbClr val="FF9900"/>
              </a:solidFill>
            </a:endParaRPr>
          </a:p>
          <a:p>
            <a:pPr indent="0" lvl="0" marL="0" rtl="0" algn="l">
              <a:spcBef>
                <a:spcPts val="0"/>
              </a:spcBef>
              <a:spcAft>
                <a:spcPts val="0"/>
              </a:spcAft>
              <a:buNone/>
            </a:pPr>
            <a:r>
              <a:rPr lang="en" sz="2200">
                <a:solidFill>
                  <a:schemeClr val="dk1"/>
                </a:solidFill>
              </a:rPr>
              <a:t>0.0000</a:t>
            </a:r>
            <a:r>
              <a:rPr lang="en" sz="2200">
                <a:solidFill>
                  <a:srgbClr val="FF9900"/>
                </a:solidFill>
              </a:rPr>
              <a:t>1000</a:t>
            </a:r>
            <a:endParaRPr sz="2200">
              <a:solidFill>
                <a:srgbClr val="FF9900"/>
              </a:solidFill>
            </a:endParaRPr>
          </a:p>
          <a:p>
            <a:pPr indent="0" lvl="0" marL="0" rtl="0" algn="l">
              <a:spcBef>
                <a:spcPts val="0"/>
              </a:spcBef>
              <a:spcAft>
                <a:spcPts val="0"/>
              </a:spcAft>
              <a:buNone/>
            </a:pPr>
            <a:r>
              <a:rPr lang="en" sz="2200">
                <a:solidFill>
                  <a:schemeClr val="dk1"/>
                </a:solidFill>
              </a:rPr>
              <a:t>0.000</a:t>
            </a:r>
            <a:r>
              <a:rPr lang="en" sz="2200">
                <a:solidFill>
                  <a:srgbClr val="FF9900"/>
                </a:solidFill>
              </a:rPr>
              <a:t>10000</a:t>
            </a:r>
            <a:endParaRPr sz="2200">
              <a:solidFill>
                <a:srgbClr val="FF9900"/>
              </a:solidFill>
            </a:endParaRPr>
          </a:p>
          <a:p>
            <a:pPr indent="0" lvl="0" marL="0" rtl="0" algn="l">
              <a:spcBef>
                <a:spcPts val="0"/>
              </a:spcBef>
              <a:spcAft>
                <a:spcPts val="0"/>
              </a:spcAft>
              <a:buNone/>
            </a:pPr>
            <a:r>
              <a:rPr lang="en" sz="2200">
                <a:solidFill>
                  <a:schemeClr val="dk1"/>
                </a:solidFill>
              </a:rPr>
              <a:t>0.00</a:t>
            </a:r>
            <a:r>
              <a:rPr lang="en" sz="2200">
                <a:solidFill>
                  <a:srgbClr val="FF9900"/>
                </a:solidFill>
              </a:rPr>
              <a:t>100000</a:t>
            </a:r>
            <a:endParaRPr sz="2200">
              <a:solidFill>
                <a:srgbClr val="FF9900"/>
              </a:solidFill>
            </a:endParaRPr>
          </a:p>
          <a:p>
            <a:pPr indent="0" lvl="0" marL="0" rtl="0" algn="l">
              <a:spcBef>
                <a:spcPts val="0"/>
              </a:spcBef>
              <a:spcAft>
                <a:spcPts val="0"/>
              </a:spcAft>
              <a:buNone/>
            </a:pPr>
            <a:r>
              <a:rPr lang="en" sz="2200">
                <a:solidFill>
                  <a:schemeClr val="dk1"/>
                </a:solidFill>
              </a:rPr>
              <a:t>0.0</a:t>
            </a:r>
            <a:r>
              <a:rPr lang="en" sz="2200">
                <a:solidFill>
                  <a:srgbClr val="FF9900"/>
                </a:solidFill>
              </a:rPr>
              <a:t>1000000</a:t>
            </a:r>
            <a:endParaRPr sz="2200">
              <a:solidFill>
                <a:srgbClr val="FF9900"/>
              </a:solidFill>
            </a:endParaRPr>
          </a:p>
          <a:p>
            <a:pPr indent="0" lvl="0" marL="0" rtl="0" algn="l">
              <a:spcBef>
                <a:spcPts val="0"/>
              </a:spcBef>
              <a:spcAft>
                <a:spcPts val="0"/>
              </a:spcAft>
              <a:buNone/>
            </a:pPr>
            <a:r>
              <a:rPr lang="en" sz="2200">
                <a:solidFill>
                  <a:schemeClr val="dk1"/>
                </a:solidFill>
              </a:rPr>
              <a:t>0.</a:t>
            </a:r>
            <a:r>
              <a:rPr lang="en" sz="2200">
                <a:solidFill>
                  <a:srgbClr val="FF9900"/>
                </a:solidFill>
              </a:rPr>
              <a:t>10000000</a:t>
            </a:r>
            <a:endParaRPr sz="2200">
              <a:solidFill>
                <a:srgbClr val="FF9900"/>
              </a:solidFill>
            </a:endParaRPr>
          </a:p>
          <a:p>
            <a:pPr indent="0" lvl="0" marL="0" rtl="0" algn="l">
              <a:spcBef>
                <a:spcPts val="0"/>
              </a:spcBef>
              <a:spcAft>
                <a:spcPts val="0"/>
              </a:spcAft>
              <a:buNone/>
            </a:pPr>
            <a:r>
              <a:rPr lang="en" sz="2200">
                <a:solidFill>
                  <a:srgbClr val="FF9900"/>
                </a:solidFill>
              </a:rPr>
              <a:t>1.00000000</a:t>
            </a:r>
            <a:endParaRPr sz="2200">
              <a:solidFill>
                <a:srgbClr val="FF9900"/>
              </a:solidFill>
            </a:endParaRPr>
          </a:p>
        </p:txBody>
      </p:sp>
      <p:sp>
        <p:nvSpPr>
          <p:cNvPr id="148" name="Google Shape;148;p30"/>
          <p:cNvSpPr txBox="1"/>
          <p:nvPr/>
        </p:nvSpPr>
        <p:spPr>
          <a:xfrm>
            <a:off x="2612400" y="1748800"/>
            <a:ext cx="3000000" cy="323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dk1"/>
                </a:solidFill>
              </a:rPr>
              <a:t>1</a:t>
            </a:r>
            <a:endParaRPr sz="2200">
              <a:solidFill>
                <a:schemeClr val="dk1"/>
              </a:solidFill>
            </a:endParaRPr>
          </a:p>
          <a:p>
            <a:pPr indent="0" lvl="0" marL="0" rtl="0" algn="l">
              <a:spcBef>
                <a:spcPts val="0"/>
              </a:spcBef>
              <a:spcAft>
                <a:spcPts val="0"/>
              </a:spcAft>
              <a:buNone/>
            </a:pPr>
            <a:r>
              <a:rPr lang="en" sz="2200">
                <a:solidFill>
                  <a:schemeClr val="dk1"/>
                </a:solidFill>
              </a:rPr>
              <a:t>10</a:t>
            </a:r>
            <a:endParaRPr sz="2200">
              <a:solidFill>
                <a:schemeClr val="dk1"/>
              </a:solidFill>
            </a:endParaRPr>
          </a:p>
          <a:p>
            <a:pPr indent="0" lvl="0" marL="0" rtl="0" algn="l">
              <a:spcBef>
                <a:spcPts val="0"/>
              </a:spcBef>
              <a:spcAft>
                <a:spcPts val="0"/>
              </a:spcAft>
              <a:buNone/>
            </a:pPr>
            <a:r>
              <a:rPr lang="en" sz="2200">
                <a:solidFill>
                  <a:schemeClr val="dk1"/>
                </a:solidFill>
              </a:rPr>
              <a:t>100</a:t>
            </a:r>
            <a:endParaRPr sz="2200">
              <a:solidFill>
                <a:schemeClr val="dk1"/>
              </a:solidFill>
            </a:endParaRPr>
          </a:p>
          <a:p>
            <a:pPr indent="0" lvl="0" marL="0" rtl="0" algn="l">
              <a:spcBef>
                <a:spcPts val="0"/>
              </a:spcBef>
              <a:spcAft>
                <a:spcPts val="0"/>
              </a:spcAft>
              <a:buNone/>
            </a:pPr>
            <a:r>
              <a:rPr lang="en" sz="2200">
                <a:solidFill>
                  <a:schemeClr val="dk1"/>
                </a:solidFill>
              </a:rPr>
              <a:t>1,000</a:t>
            </a:r>
            <a:endParaRPr sz="2200">
              <a:solidFill>
                <a:schemeClr val="dk1"/>
              </a:solidFill>
            </a:endParaRPr>
          </a:p>
          <a:p>
            <a:pPr indent="0" lvl="0" marL="0" rtl="0" algn="l">
              <a:spcBef>
                <a:spcPts val="0"/>
              </a:spcBef>
              <a:spcAft>
                <a:spcPts val="0"/>
              </a:spcAft>
              <a:buNone/>
            </a:pPr>
            <a:r>
              <a:rPr lang="en" sz="2200">
                <a:solidFill>
                  <a:schemeClr val="dk1"/>
                </a:solidFill>
              </a:rPr>
              <a:t>10,000</a:t>
            </a:r>
            <a:endParaRPr sz="2200">
              <a:solidFill>
                <a:schemeClr val="dk1"/>
              </a:solidFill>
            </a:endParaRPr>
          </a:p>
          <a:p>
            <a:pPr indent="0" lvl="0" marL="0" rtl="0" algn="l">
              <a:spcBef>
                <a:spcPts val="0"/>
              </a:spcBef>
              <a:spcAft>
                <a:spcPts val="0"/>
              </a:spcAft>
              <a:buNone/>
            </a:pPr>
            <a:r>
              <a:rPr lang="en" sz="2200">
                <a:solidFill>
                  <a:schemeClr val="dk1"/>
                </a:solidFill>
              </a:rPr>
              <a:t>100,000</a:t>
            </a:r>
            <a:endParaRPr sz="2200">
              <a:solidFill>
                <a:schemeClr val="dk1"/>
              </a:solidFill>
            </a:endParaRPr>
          </a:p>
          <a:p>
            <a:pPr indent="0" lvl="0" marL="0" rtl="0" algn="l">
              <a:spcBef>
                <a:spcPts val="0"/>
              </a:spcBef>
              <a:spcAft>
                <a:spcPts val="0"/>
              </a:spcAft>
              <a:buNone/>
            </a:pPr>
            <a:r>
              <a:rPr lang="en" sz="2200">
                <a:solidFill>
                  <a:schemeClr val="dk1"/>
                </a:solidFill>
              </a:rPr>
              <a:t>1,000,000</a:t>
            </a:r>
            <a:endParaRPr sz="2200">
              <a:solidFill>
                <a:schemeClr val="dk1"/>
              </a:solidFill>
            </a:endParaRPr>
          </a:p>
          <a:p>
            <a:pPr indent="0" lvl="0" marL="0" rtl="0" algn="l">
              <a:spcBef>
                <a:spcPts val="0"/>
              </a:spcBef>
              <a:spcAft>
                <a:spcPts val="0"/>
              </a:spcAft>
              <a:buNone/>
            </a:pPr>
            <a:r>
              <a:rPr lang="en" sz="2200">
                <a:solidFill>
                  <a:schemeClr val="dk1"/>
                </a:solidFill>
              </a:rPr>
              <a:t>10,000,000</a:t>
            </a:r>
            <a:endParaRPr sz="2200">
              <a:solidFill>
                <a:schemeClr val="dk1"/>
              </a:solidFill>
            </a:endParaRPr>
          </a:p>
          <a:p>
            <a:pPr indent="0" lvl="0" marL="0" rtl="0" algn="l">
              <a:spcBef>
                <a:spcPts val="0"/>
              </a:spcBef>
              <a:spcAft>
                <a:spcPts val="0"/>
              </a:spcAft>
              <a:buNone/>
            </a:pPr>
            <a:r>
              <a:rPr lang="en" sz="2200">
                <a:solidFill>
                  <a:schemeClr val="dk1"/>
                </a:solidFill>
              </a:rPr>
              <a:t>100,000,000</a:t>
            </a:r>
            <a:endParaRPr sz="2200">
              <a:solidFill>
                <a:schemeClr val="dk1"/>
              </a:solidFill>
            </a:endParaRPr>
          </a:p>
        </p:txBody>
      </p:sp>
      <p:sp>
        <p:nvSpPr>
          <p:cNvPr id="149" name="Google Shape;149;p30"/>
          <p:cNvSpPr txBox="1"/>
          <p:nvPr/>
        </p:nvSpPr>
        <p:spPr>
          <a:xfrm>
            <a:off x="2638925" y="1332050"/>
            <a:ext cx="1295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9900"/>
                </a:solidFill>
              </a:rPr>
              <a:t>satoshi</a:t>
            </a:r>
            <a:endParaRPr sz="1800">
              <a:solidFill>
                <a:srgbClr val="FF9900"/>
              </a:solidFill>
            </a:endParaRPr>
          </a:p>
        </p:txBody>
      </p:sp>
      <p:sp>
        <p:nvSpPr>
          <p:cNvPr id="150" name="Google Shape;150;p30"/>
          <p:cNvSpPr txBox="1"/>
          <p:nvPr/>
        </p:nvSpPr>
        <p:spPr>
          <a:xfrm>
            <a:off x="4419600" y="1249275"/>
            <a:ext cx="1295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9900"/>
                </a:solidFill>
              </a:rPr>
              <a:t>Bitcoin</a:t>
            </a:r>
            <a:endParaRPr sz="1800">
              <a:solidFill>
                <a:srgbClr val="FF99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31"/>
          <p:cNvPicPr preferRelativeResize="0"/>
          <p:nvPr/>
        </p:nvPicPr>
        <p:blipFill>
          <a:blip r:embed="rId3">
            <a:alphaModFix/>
          </a:blip>
          <a:stretch>
            <a:fillRect/>
          </a:stretch>
        </p:blipFill>
        <p:spPr>
          <a:xfrm>
            <a:off x="4310299" y="44325"/>
            <a:ext cx="1154898" cy="1154898"/>
          </a:xfrm>
          <a:prstGeom prst="rect">
            <a:avLst/>
          </a:prstGeom>
          <a:noFill/>
          <a:ln>
            <a:noFill/>
          </a:ln>
        </p:spPr>
      </p:pic>
      <p:pic>
        <p:nvPicPr>
          <p:cNvPr id="156" name="Google Shape;156;p31"/>
          <p:cNvPicPr preferRelativeResize="0"/>
          <p:nvPr/>
        </p:nvPicPr>
        <p:blipFill>
          <a:blip r:embed="rId4">
            <a:alphaModFix/>
          </a:blip>
          <a:stretch>
            <a:fillRect/>
          </a:stretch>
        </p:blipFill>
        <p:spPr>
          <a:xfrm>
            <a:off x="3352950" y="410875"/>
            <a:ext cx="1295323" cy="691826"/>
          </a:xfrm>
          <a:prstGeom prst="rect">
            <a:avLst/>
          </a:prstGeom>
          <a:noFill/>
          <a:ln>
            <a:noFill/>
          </a:ln>
        </p:spPr>
      </p:pic>
      <p:sp>
        <p:nvSpPr>
          <p:cNvPr id="157" name="Google Shape;157;p31"/>
          <p:cNvSpPr txBox="1"/>
          <p:nvPr/>
        </p:nvSpPr>
        <p:spPr>
          <a:xfrm>
            <a:off x="289775" y="2261700"/>
            <a:ext cx="82989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The </a:t>
            </a:r>
            <a:r>
              <a:rPr lang="en" sz="1800">
                <a:solidFill>
                  <a:srgbClr val="FF9900"/>
                </a:solidFill>
              </a:rPr>
              <a:t>Lightning Network</a:t>
            </a:r>
            <a:r>
              <a:rPr lang="en" sz="1800">
                <a:solidFill>
                  <a:schemeClr val="dk1"/>
                </a:solidFill>
              </a:rPr>
              <a:t> serves as a payment system facilitating quick and cost-effective transactions with bitcoins. It operates by establishing a shared wallet where both parties hold some bitcoins. They can conduct numerous transactions between each other without the need to record each one</a:t>
            </a:r>
            <a:endParaRPr sz="1800">
              <a:solidFill>
                <a:schemeClr val="dk1"/>
              </a:solidFill>
            </a:endParaRPr>
          </a:p>
          <a:p>
            <a:pPr indent="0" lvl="0" marL="0" rtl="0" algn="l">
              <a:spcBef>
                <a:spcPts val="0"/>
              </a:spcBef>
              <a:spcAft>
                <a:spcPts val="0"/>
              </a:spcAft>
              <a:buNone/>
            </a:pPr>
            <a:r>
              <a:rPr lang="en" sz="1800">
                <a:solidFill>
                  <a:schemeClr val="dk1"/>
                </a:solidFill>
              </a:rPr>
              <a:t>on the main ledger. The final balance is then recorded on the </a:t>
            </a:r>
            <a:r>
              <a:rPr lang="en" sz="1800">
                <a:solidFill>
                  <a:srgbClr val="FF9900"/>
                </a:solidFill>
              </a:rPr>
              <a:t>ledger </a:t>
            </a:r>
            <a:r>
              <a:rPr lang="en" sz="1800">
                <a:solidFill>
                  <a:schemeClr val="dk1"/>
                </a:solidFill>
              </a:rPr>
              <a:t>once the transactions are complete.</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
        <p:nvSpPr>
          <p:cNvPr id="158" name="Google Shape;158;p31"/>
          <p:cNvSpPr txBox="1"/>
          <p:nvPr/>
        </p:nvSpPr>
        <p:spPr>
          <a:xfrm>
            <a:off x="276750" y="1444000"/>
            <a:ext cx="39573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rgbClr val="FF9900"/>
                </a:solidFill>
              </a:rPr>
              <a:t>The Lightning Network</a:t>
            </a:r>
            <a:endParaRPr sz="2500">
              <a:solidFill>
                <a:srgbClr val="FF99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32"/>
          <p:cNvPicPr preferRelativeResize="0"/>
          <p:nvPr/>
        </p:nvPicPr>
        <p:blipFill>
          <a:blip r:embed="rId3">
            <a:alphaModFix/>
          </a:blip>
          <a:stretch>
            <a:fillRect/>
          </a:stretch>
        </p:blipFill>
        <p:spPr>
          <a:xfrm>
            <a:off x="4310299" y="44325"/>
            <a:ext cx="1154898" cy="1154898"/>
          </a:xfrm>
          <a:prstGeom prst="rect">
            <a:avLst/>
          </a:prstGeom>
          <a:noFill/>
          <a:ln>
            <a:noFill/>
          </a:ln>
        </p:spPr>
      </p:pic>
      <p:pic>
        <p:nvPicPr>
          <p:cNvPr id="164" name="Google Shape;164;p32"/>
          <p:cNvPicPr preferRelativeResize="0"/>
          <p:nvPr/>
        </p:nvPicPr>
        <p:blipFill>
          <a:blip r:embed="rId4">
            <a:alphaModFix/>
          </a:blip>
          <a:stretch>
            <a:fillRect/>
          </a:stretch>
        </p:blipFill>
        <p:spPr>
          <a:xfrm>
            <a:off x="3352950" y="410875"/>
            <a:ext cx="1295323" cy="691826"/>
          </a:xfrm>
          <a:prstGeom prst="rect">
            <a:avLst/>
          </a:prstGeom>
          <a:noFill/>
          <a:ln>
            <a:noFill/>
          </a:ln>
        </p:spPr>
      </p:pic>
      <p:sp>
        <p:nvSpPr>
          <p:cNvPr id="165" name="Google Shape;165;p32"/>
          <p:cNvSpPr txBox="1"/>
          <p:nvPr/>
        </p:nvSpPr>
        <p:spPr>
          <a:xfrm>
            <a:off x="289775" y="2109300"/>
            <a:ext cx="82989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The Lightning Network is a payment system that allows users to send and receive payments quickly and inexpensively using bitcoin. It works by setting up a shared wallet where both people store their bitcoins and then making unlimited transactions between each other without touching the main blockchain. When they're done, the final balance is recorded on the main blockchain.</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
        <p:nvSpPr>
          <p:cNvPr id="166" name="Google Shape;166;p32"/>
          <p:cNvSpPr txBox="1"/>
          <p:nvPr/>
        </p:nvSpPr>
        <p:spPr>
          <a:xfrm>
            <a:off x="276750" y="1444000"/>
            <a:ext cx="39573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rgbClr val="FF9900"/>
                </a:solidFill>
              </a:rPr>
              <a:t>The Lightning Network</a:t>
            </a:r>
            <a:endParaRPr sz="2500">
              <a:solidFill>
                <a:srgbClr val="FF99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33"/>
          <p:cNvPicPr preferRelativeResize="0"/>
          <p:nvPr/>
        </p:nvPicPr>
        <p:blipFill>
          <a:blip r:embed="rId3">
            <a:alphaModFix/>
          </a:blip>
          <a:stretch>
            <a:fillRect/>
          </a:stretch>
        </p:blipFill>
        <p:spPr>
          <a:xfrm>
            <a:off x="4310299" y="44325"/>
            <a:ext cx="1154898" cy="1154898"/>
          </a:xfrm>
          <a:prstGeom prst="rect">
            <a:avLst/>
          </a:prstGeom>
          <a:noFill/>
          <a:ln>
            <a:noFill/>
          </a:ln>
        </p:spPr>
      </p:pic>
      <p:pic>
        <p:nvPicPr>
          <p:cNvPr id="172" name="Google Shape;172;p33"/>
          <p:cNvPicPr preferRelativeResize="0"/>
          <p:nvPr/>
        </p:nvPicPr>
        <p:blipFill>
          <a:blip r:embed="rId4">
            <a:alphaModFix/>
          </a:blip>
          <a:stretch>
            <a:fillRect/>
          </a:stretch>
        </p:blipFill>
        <p:spPr>
          <a:xfrm>
            <a:off x="3352950" y="410875"/>
            <a:ext cx="1295323" cy="691826"/>
          </a:xfrm>
          <a:prstGeom prst="rect">
            <a:avLst/>
          </a:prstGeom>
          <a:noFill/>
          <a:ln>
            <a:noFill/>
          </a:ln>
        </p:spPr>
      </p:pic>
      <p:sp>
        <p:nvSpPr>
          <p:cNvPr id="173" name="Google Shape;173;p33"/>
          <p:cNvSpPr txBox="1"/>
          <p:nvPr/>
        </p:nvSpPr>
        <p:spPr>
          <a:xfrm>
            <a:off x="289775" y="2033100"/>
            <a:ext cx="82989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These are transactions that happen directly on the Bitcoin blockchain. They take about 10 minutes to confirm and the fees depend on the size of the transaction in bytes. They are more secure but slower.</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
        <p:nvSpPr>
          <p:cNvPr id="174" name="Google Shape;174;p33"/>
          <p:cNvSpPr txBox="1"/>
          <p:nvPr/>
        </p:nvSpPr>
        <p:spPr>
          <a:xfrm>
            <a:off x="352950" y="1444000"/>
            <a:ext cx="39573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rgbClr val="FF9900"/>
                </a:solidFill>
              </a:rPr>
              <a:t>On-Chain Transactions:</a:t>
            </a:r>
            <a:endParaRPr sz="2500">
              <a:solidFill>
                <a:srgbClr val="FF9900"/>
              </a:solidFill>
            </a:endParaRPr>
          </a:p>
        </p:txBody>
      </p:sp>
      <p:pic>
        <p:nvPicPr>
          <p:cNvPr id="175" name="Google Shape;175;p33"/>
          <p:cNvPicPr preferRelativeResize="0"/>
          <p:nvPr/>
        </p:nvPicPr>
        <p:blipFill rotWithShape="1">
          <a:blip r:embed="rId5">
            <a:alphaModFix/>
          </a:blip>
          <a:srcRect b="31212" l="14426" r="16114" t="33177"/>
          <a:stretch/>
        </p:blipFill>
        <p:spPr>
          <a:xfrm>
            <a:off x="1923900" y="2920325"/>
            <a:ext cx="4729550" cy="2424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