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687223-857B-48E7-AFE4-82B443C51B6F}">
  <a:tblStyle styleId="{DF687223-857B-48E7-AFE4-82B443C51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1fdc41e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1fdc41e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24cfde4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24cfde4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24cfde47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24cfde47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24cfde4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24cfde4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24cfde4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24cfde4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24cfde4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24cfde4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24cfde47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24cfde47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24cfde47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24cfde47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24cfde47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24cfde47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24cfde47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24cfde47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24cfde4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24cfde4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1fdc41ec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1fdc41ec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235b2bc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235b2bc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235b2bc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235b2bc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24cfde4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24cfde4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24cfde4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24cfde4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24cfde4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24cfde4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24cfde47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24cfde47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24cfde4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24cfde4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09900" y="1269225"/>
            <a:ext cx="34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FELIX MUKUNGU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95700" y="1732425"/>
            <a:ext cx="18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Founder, The Core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08750" y="23716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 Designer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3063" l="28290" r="21327" t="20506"/>
          <a:stretch/>
        </p:blipFill>
        <p:spPr>
          <a:xfrm>
            <a:off x="6503525" y="4091946"/>
            <a:ext cx="428625" cy="48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0736" l="38616" r="11804" t="28476"/>
          <a:stretch/>
        </p:blipFill>
        <p:spPr>
          <a:xfrm>
            <a:off x="4275850" y="4095600"/>
            <a:ext cx="3906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30715" l="26282" r="24946" t="18091"/>
          <a:stretch/>
        </p:blipFill>
        <p:spPr>
          <a:xfrm>
            <a:off x="938225" y="4102775"/>
            <a:ext cx="428625" cy="4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26255" l="20334" r="30020" t="22091"/>
          <a:stretch/>
        </p:blipFill>
        <p:spPr>
          <a:xfrm>
            <a:off x="3888973" y="4104191"/>
            <a:ext cx="428625" cy="44595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295425" y="4131875"/>
            <a:ext cx="13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MukunguFelix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52075" y="412707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Felix Divoar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839725" y="4095600"/>
            <a:ext cx="11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felixdivoar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84950" y="20383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Bitcoin Eductor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524125" y="292525"/>
            <a:ext cx="299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Functions Of Money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39400" y="785125"/>
            <a:ext cx="299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Making Exchange easy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743500" y="1277725"/>
            <a:ext cx="70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You don’t have to find someone who wants exactly what you have to trade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22243" l="24834" r="27222" t="36295"/>
          <a:stretch/>
        </p:blipFill>
        <p:spPr>
          <a:xfrm>
            <a:off x="2437650" y="2016625"/>
            <a:ext cx="3327425" cy="28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694750" y="756575"/>
            <a:ext cx="70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Provide a universal standard of value that allows people to express &amp; compare the price of different goods &amp; services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90650" y="142225"/>
            <a:ext cx="299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Unit of account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3466" l="0" r="0" t="45859"/>
          <a:stretch/>
        </p:blipFill>
        <p:spPr>
          <a:xfrm>
            <a:off x="790599" y="1707375"/>
            <a:ext cx="7424376" cy="28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481400" y="231575"/>
            <a:ext cx="70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Store of Value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27075" y="688600"/>
            <a:ext cx="70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Money should maintain it’s value </a:t>
            </a:r>
            <a:r>
              <a:rPr lang="en" sz="1800">
                <a:solidFill>
                  <a:schemeClr val="dk1"/>
                </a:solidFill>
              </a:rPr>
              <a:t>making it useful as a way to save and invest value of human labor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14290" l="5891" r="6573" t="22112"/>
          <a:stretch/>
        </p:blipFill>
        <p:spPr>
          <a:xfrm>
            <a:off x="2181700" y="1588025"/>
            <a:ext cx="4534100" cy="32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539350" y="21325"/>
            <a:ext cx="70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Characteristics of Money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33825" y="559225"/>
            <a:ext cx="7349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Durability - Ability of money to resist physical deterioration and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Last overtime.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Portability - </a:t>
            </a:r>
            <a:r>
              <a:rPr lang="en" sz="1800">
                <a:solidFill>
                  <a:schemeClr val="dk1"/>
                </a:solidFill>
              </a:rPr>
              <a:t>Refers</a:t>
            </a:r>
            <a:r>
              <a:rPr lang="en" sz="1800">
                <a:solidFill>
                  <a:schemeClr val="dk1"/>
                </a:solidFill>
              </a:rPr>
              <a:t> to the ease with which money can be transported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</a:t>
            </a:r>
            <a:r>
              <a:rPr lang="en" sz="1800">
                <a:solidFill>
                  <a:schemeClr val="dk1"/>
                </a:solidFill>
              </a:rPr>
              <a:t>a</a:t>
            </a:r>
            <a:r>
              <a:rPr lang="en" sz="1800">
                <a:solidFill>
                  <a:schemeClr val="dk1"/>
                </a:solidFill>
              </a:rPr>
              <a:t>nd carried </a:t>
            </a:r>
            <a:r>
              <a:rPr lang="en" sz="1800">
                <a:solidFill>
                  <a:schemeClr val="dk1"/>
                </a:solidFill>
              </a:rPr>
              <a:t>around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Scarcity - Refers to the limited supply of money, which helps to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Maintain its value and prevent us from having to spend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More money to buy the same amount of goods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Acceptability - </a:t>
            </a:r>
            <a:r>
              <a:rPr lang="en" sz="1800">
                <a:solidFill>
                  <a:schemeClr val="dk1"/>
                </a:solidFill>
              </a:rPr>
              <a:t>Refers to widespread acceptance of money as a form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Of payment.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Fungibility - refers to interchangeability of money, so that one unit of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Money is equivalent to another unit of the same value 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539350" y="173725"/>
            <a:ext cx="70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Characteristics of Money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877550" y="670350"/>
            <a:ext cx="70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Divisibility - </a:t>
            </a:r>
            <a:r>
              <a:rPr lang="en" sz="1800">
                <a:solidFill>
                  <a:schemeClr val="dk1"/>
                </a:solidFill>
              </a:rPr>
              <a:t>Refers</a:t>
            </a:r>
            <a:r>
              <a:rPr lang="en" sz="1800">
                <a:solidFill>
                  <a:schemeClr val="dk1"/>
                </a:solidFill>
              </a:rPr>
              <a:t> to the ability of money to be </a:t>
            </a:r>
            <a:r>
              <a:rPr lang="en" sz="1800">
                <a:solidFill>
                  <a:schemeClr val="dk1"/>
                </a:solidFill>
              </a:rPr>
              <a:t>divided</a:t>
            </a:r>
            <a:r>
              <a:rPr lang="en" sz="1800">
                <a:solidFill>
                  <a:schemeClr val="dk1"/>
                </a:solidFill>
              </a:rPr>
              <a:t> into smaller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</a:t>
            </a:r>
            <a:r>
              <a:rPr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nits , so that people can use it to make </a:t>
            </a:r>
            <a:r>
              <a:rPr lang="en" sz="1800">
                <a:solidFill>
                  <a:schemeClr val="dk1"/>
                </a:solidFill>
              </a:rPr>
              <a:t>purchases</a:t>
            </a:r>
            <a:r>
              <a:rPr lang="en" sz="1800">
                <a:solidFill>
                  <a:schemeClr val="dk1"/>
                </a:solidFill>
              </a:rPr>
              <a:t> of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</a:t>
            </a:r>
            <a:r>
              <a:rPr lang="en" sz="1800">
                <a:solidFill>
                  <a:schemeClr val="dk1"/>
                </a:solidFill>
              </a:rPr>
              <a:t>v</a:t>
            </a:r>
            <a:r>
              <a:rPr lang="en" sz="1800">
                <a:solidFill>
                  <a:schemeClr val="dk1"/>
                </a:solidFill>
              </a:rPr>
              <a:t>arying  amounts.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706925" y="1620975"/>
            <a:ext cx="70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Types Of Money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01350" y="2181625"/>
            <a:ext cx="731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Fiat Money - Money issued by the government and is accepted 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</a:t>
            </a:r>
            <a:r>
              <a:rPr lang="en" sz="1800">
                <a:solidFill>
                  <a:schemeClr val="dk1"/>
                </a:solidFill>
              </a:rPr>
              <a:t>a</a:t>
            </a:r>
            <a:r>
              <a:rPr lang="en" sz="1800">
                <a:solidFill>
                  <a:schemeClr val="dk1"/>
                </a:solidFill>
              </a:rPr>
              <a:t> medium of </a:t>
            </a:r>
            <a:r>
              <a:rPr lang="en" sz="1800">
                <a:solidFill>
                  <a:schemeClr val="dk1"/>
                </a:solidFill>
              </a:rPr>
              <a:t>exchange,  even though it is not backed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by any physical commodity.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12990" l="11505" r="9034" t="17206"/>
          <a:stretch/>
        </p:blipFill>
        <p:spPr>
          <a:xfrm>
            <a:off x="1340700" y="3068225"/>
            <a:ext cx="2279225" cy="20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24133" l="0" r="0" t="25366"/>
          <a:stretch/>
        </p:blipFill>
        <p:spPr>
          <a:xfrm>
            <a:off x="4572000" y="3197425"/>
            <a:ext cx="3309125" cy="1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581950" y="258950"/>
            <a:ext cx="70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Representative Money -</a:t>
            </a:r>
            <a:r>
              <a:rPr lang="en" sz="1800">
                <a:solidFill>
                  <a:schemeClr val="dk1"/>
                </a:solidFill>
              </a:rPr>
              <a:t> a claim on a physical commodit. Like fiat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      </a:t>
            </a:r>
            <a:r>
              <a:rPr lang="en" sz="1800">
                <a:solidFill>
                  <a:schemeClr val="dk1"/>
                </a:solidFill>
              </a:rPr>
              <a:t>m</a:t>
            </a:r>
            <a:r>
              <a:rPr lang="en" sz="1800">
                <a:solidFill>
                  <a:schemeClr val="dk1"/>
                </a:solidFill>
              </a:rPr>
              <a:t>oney it can also be a paper bill (i,e gold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      Or silver certificate) but unlike fiat,  it 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      Backed by physical commodity, society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      Consider valuable.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28580" l="25260" r="25062" t="26985"/>
          <a:stretch/>
        </p:blipFill>
        <p:spPr>
          <a:xfrm>
            <a:off x="2900850" y="1694200"/>
            <a:ext cx="3597125" cy="32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581950" y="258950"/>
            <a:ext cx="70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Commodity Money</a:t>
            </a:r>
            <a:r>
              <a:rPr lang="en" sz="1800">
                <a:solidFill>
                  <a:schemeClr val="dk1"/>
                </a:solidFill>
              </a:rPr>
              <a:t>-  is a physical object that has </a:t>
            </a:r>
            <a:r>
              <a:rPr lang="en" sz="1800">
                <a:solidFill>
                  <a:schemeClr val="dk1"/>
                </a:solidFill>
              </a:rPr>
              <a:t>intrinsic</a:t>
            </a:r>
            <a:r>
              <a:rPr lang="en" sz="1800">
                <a:solidFill>
                  <a:schemeClr val="dk1"/>
                </a:solidFill>
              </a:rPr>
              <a:t> value and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Is widely accepted as a medium of exchange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Gold and silver fit into this category.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17944" l="15560" r="12965" t="14341"/>
          <a:stretch/>
        </p:blipFill>
        <p:spPr>
          <a:xfrm>
            <a:off x="2539250" y="1135788"/>
            <a:ext cx="3924650" cy="3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411325" y="246775"/>
            <a:ext cx="70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Electronic Currencies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597225" y="728225"/>
            <a:ext cx="70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Are a type of money that can be used for online transactions.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595475" y="1304150"/>
            <a:ext cx="770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Digital Payments </a:t>
            </a:r>
            <a:r>
              <a:rPr lang="en" sz="1800">
                <a:solidFill>
                  <a:schemeClr val="dk1"/>
                </a:solidFill>
              </a:rPr>
              <a:t>rails in the </a:t>
            </a:r>
            <a:r>
              <a:rPr lang="en" sz="1800">
                <a:solidFill>
                  <a:srgbClr val="FF9900"/>
                </a:solidFill>
              </a:rPr>
              <a:t>traditional financial system</a:t>
            </a:r>
            <a:r>
              <a:rPr lang="en" sz="1800">
                <a:solidFill>
                  <a:schemeClr val="dk1"/>
                </a:solidFill>
              </a:rPr>
              <a:t> consist of the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Technology  and systems that enable electronic payments to be processed, such as bank servers, data bases and secure networks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524100" y="2510800"/>
            <a:ext cx="743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Card Networks - These are networks that facilitates transfer of funds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</a:t>
            </a:r>
            <a:r>
              <a:rPr lang="en" sz="1800">
                <a:solidFill>
                  <a:schemeClr val="dk1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</a:rPr>
              <a:t>etween </a:t>
            </a:r>
            <a:r>
              <a:rPr lang="en" sz="1800">
                <a:solidFill>
                  <a:schemeClr val="dk1"/>
                </a:solidFill>
              </a:rPr>
              <a:t>financial</a:t>
            </a:r>
            <a:r>
              <a:rPr lang="en" sz="1800">
                <a:solidFill>
                  <a:schemeClr val="dk1"/>
                </a:solidFill>
              </a:rPr>
              <a:t> institutions and merchants.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36181" l="0" r="0" t="37713"/>
          <a:stretch/>
        </p:blipFill>
        <p:spPr>
          <a:xfrm>
            <a:off x="1250875" y="3249700"/>
            <a:ext cx="7254699" cy="18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658175" y="216350"/>
            <a:ext cx="27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Digital Currencies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728225" y="804425"/>
            <a:ext cx="16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Bitcoin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700775" y="1189925"/>
            <a:ext cx="666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istributed software that allows for transfer of value using a currency protected from unexpected inflation without relying 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trusted third parties.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776975" y="2264700"/>
            <a:ext cx="240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bitcoin </a:t>
            </a:r>
            <a:r>
              <a:rPr lang="en" sz="1800">
                <a:solidFill>
                  <a:schemeClr val="dk1"/>
                </a:solidFill>
              </a:rPr>
              <a:t>(small </a:t>
            </a:r>
            <a:r>
              <a:rPr lang="en" sz="1800">
                <a:solidFill>
                  <a:srgbClr val="FF9900"/>
                </a:solidFill>
              </a:rPr>
              <a:t>‘b’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28800" y="268670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Native currency for the </a:t>
            </a:r>
            <a:r>
              <a:rPr lang="en" sz="1800">
                <a:solidFill>
                  <a:srgbClr val="FF9900"/>
                </a:solidFill>
              </a:rPr>
              <a:t>Bitcoin </a:t>
            </a:r>
            <a:r>
              <a:rPr lang="en" sz="1800">
                <a:solidFill>
                  <a:schemeClr val="dk1"/>
                </a:solidFill>
              </a:rPr>
              <a:t>Network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7922450" y="463150"/>
            <a:ext cx="12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449763" y="9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{DF687223-857B-48E7-AFE4-82B443C51B6F}</a:tableStyleId>
              </a:tblPr>
              <a:tblGrid>
                <a:gridCol w="1922575"/>
                <a:gridCol w="1046050"/>
                <a:gridCol w="1696400"/>
                <a:gridCol w="1357025"/>
                <a:gridCol w="975350"/>
                <a:gridCol w="1399475"/>
              </a:tblGrid>
              <a:tr h="7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Characteristics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 good Money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9900"/>
                          </a:solidFill>
                        </a:rPr>
                        <a:t>COWS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9900"/>
                          </a:solidFill>
                        </a:rPr>
                        <a:t>CIGARETTES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9900"/>
                          </a:solidFill>
                        </a:rPr>
                        <a:t>DIAMONDS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9900"/>
                          </a:solidFill>
                        </a:rPr>
                        <a:t>EUROS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9900"/>
                          </a:solidFill>
                        </a:rPr>
                        <a:t>BITCOIN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Durable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Portable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Uniform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Acceptable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Scarce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Divisable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31"/>
          <p:cNvSpPr txBox="1"/>
          <p:nvPr/>
        </p:nvSpPr>
        <p:spPr>
          <a:xfrm>
            <a:off x="2222850" y="219400"/>
            <a:ext cx="671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900"/>
                </a:solidFill>
              </a:rPr>
              <a:t>0 = Terrible; 3 = Okey; 5= Excellent</a:t>
            </a:r>
            <a:endParaRPr sz="2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04725" y="231500"/>
            <a:ext cx="645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Bitcoin</a:t>
            </a:r>
            <a:r>
              <a:rPr lang="en" sz="1800">
                <a:solidFill>
                  <a:schemeClr val="dk1"/>
                </a:solidFill>
              </a:rPr>
              <a:t> holds transformative potential challenging traditional views.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Course explores flaws in financial system, offering solutions for individual empowerment.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1818" l="22522" r="24843" t="34653"/>
          <a:stretch/>
        </p:blipFill>
        <p:spPr>
          <a:xfrm>
            <a:off x="1502250" y="1797725"/>
            <a:ext cx="3056250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350" y="2589975"/>
            <a:ext cx="2224350" cy="2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28216" l="0" r="0" t="27508"/>
          <a:stretch/>
        </p:blipFill>
        <p:spPr>
          <a:xfrm>
            <a:off x="298650" y="559550"/>
            <a:ext cx="3966700" cy="19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31031" l="15870" r="15925" t="30836"/>
          <a:stretch/>
        </p:blipFill>
        <p:spPr>
          <a:xfrm>
            <a:off x="4872375" y="419925"/>
            <a:ext cx="3902175" cy="2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834400" y="112675"/>
            <a:ext cx="5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A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265350" y="36475"/>
            <a:ext cx="5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OR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635000" y="112675"/>
            <a:ext cx="5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B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29075" y="2818475"/>
            <a:ext cx="837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What makes one bill so </a:t>
            </a:r>
            <a:r>
              <a:rPr lang="en" sz="1800">
                <a:solidFill>
                  <a:schemeClr val="dk1"/>
                </a:solidFill>
              </a:rPr>
              <a:t>desirable</a:t>
            </a:r>
            <a:r>
              <a:rPr lang="en" sz="1800">
                <a:solidFill>
                  <a:schemeClr val="dk1"/>
                </a:solidFill>
              </a:rPr>
              <a:t> and another one as good as trash?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What gives money </a:t>
            </a:r>
            <a:r>
              <a:rPr lang="en" sz="1800">
                <a:solidFill>
                  <a:schemeClr val="dk1"/>
                </a:solidFill>
              </a:rPr>
              <a:t>its</a:t>
            </a:r>
            <a:r>
              <a:rPr lang="en" sz="1800">
                <a:solidFill>
                  <a:schemeClr val="dk1"/>
                </a:solidFill>
              </a:rPr>
              <a:t> value?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Where does money come from and who decides how much of it to print?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Why not print more money and distribute among everyone equally?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Is money backed by Gold or any other commodity?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How many people use cash anyways?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368750" y="914150"/>
            <a:ext cx="814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Scarcity, illustrated in a desert scenario, demands trade-offs and influences decisions in various aspects of life.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08375" y="175250"/>
            <a:ext cx="814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Scarcity</a:t>
            </a:r>
            <a:r>
              <a:rPr lang="en" sz="1800">
                <a:solidFill>
                  <a:schemeClr val="dk1"/>
                </a:solidFill>
              </a:rPr>
              <a:t>, forces us to weigh pros and cons of how we use our resources and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Make </a:t>
            </a:r>
            <a:r>
              <a:rPr lang="en" sz="1800">
                <a:solidFill>
                  <a:schemeClr val="dk1"/>
                </a:solidFill>
              </a:rPr>
              <a:t>trade-</a:t>
            </a:r>
            <a:r>
              <a:rPr lang="en" sz="1800">
                <a:solidFill>
                  <a:schemeClr val="dk1"/>
                </a:solidFill>
              </a:rPr>
              <a:t>offs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35725" y="1752075"/>
            <a:ext cx="70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There are two types of scarcity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718700" y="2247750"/>
            <a:ext cx="32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Man made scarcity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Natural Scarcity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24800" y="3204100"/>
            <a:ext cx="800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Man made scarcity - </a:t>
            </a:r>
            <a:r>
              <a:rPr lang="en" sz="1800">
                <a:solidFill>
                  <a:schemeClr val="dk1"/>
                </a:solidFill>
              </a:rPr>
              <a:t>also known as centralized scarcity. Include things like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 Limited edition designer bag, rare sports card.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9768" l="23416" r="20280" t="21881"/>
          <a:stretch/>
        </p:blipFill>
        <p:spPr>
          <a:xfrm>
            <a:off x="1682000" y="-195025"/>
            <a:ext cx="2181725" cy="22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41776" l="17534" r="17208" t="18811"/>
          <a:stretch/>
        </p:blipFill>
        <p:spPr>
          <a:xfrm>
            <a:off x="4572000" y="382025"/>
            <a:ext cx="2498625" cy="15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80325" y="2093250"/>
            <a:ext cx="22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Limitation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71200" y="2571750"/>
            <a:ext cx="50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Can easily be replicated or counterfaited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36425" y="3185700"/>
            <a:ext cx="800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Natural Scarcity</a:t>
            </a:r>
            <a:r>
              <a:rPr lang="en" sz="1800">
                <a:solidFill>
                  <a:srgbClr val="FF9900"/>
                </a:solidFill>
              </a:rPr>
              <a:t> - </a:t>
            </a:r>
            <a:r>
              <a:rPr lang="en" sz="1800">
                <a:solidFill>
                  <a:schemeClr val="dk1"/>
                </a:solidFill>
              </a:rPr>
              <a:t>Also know as decentralized scarcity, includes things like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Salt, shells and precious metals.  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33336" l="19579" r="19255" t="35952"/>
          <a:stretch/>
        </p:blipFill>
        <p:spPr>
          <a:xfrm>
            <a:off x="137075" y="231575"/>
            <a:ext cx="2913025" cy="14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32051" l="27765" r="26423" t="30328"/>
          <a:stretch/>
        </p:blipFill>
        <p:spPr>
          <a:xfrm>
            <a:off x="3629075" y="125825"/>
            <a:ext cx="2038525" cy="1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27562" l="18251" r="19878" t="26322"/>
          <a:stretch/>
        </p:blipFill>
        <p:spPr>
          <a:xfrm>
            <a:off x="6432475" y="155375"/>
            <a:ext cx="2246002" cy="16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62600" y="2157175"/>
            <a:ext cx="794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main difference between natural and man-made scarcity is Contral. Man-made scarcity is controlled by a company or government while natural scarcity is decentraized, not controlled by </a:t>
            </a:r>
            <a:r>
              <a:rPr lang="en" sz="1800">
                <a:solidFill>
                  <a:schemeClr val="dk1"/>
                </a:solidFill>
              </a:rPr>
              <a:t>anyone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50975" y="3500675"/>
            <a:ext cx="756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Scarcity illustrated in desert scenario, influencing decisions in various life aspects.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38200" y="268150"/>
            <a:ext cx="264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Time Preference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02225" y="786200"/>
            <a:ext cx="748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Referes to the idea that people generally prefer to have </a:t>
            </a:r>
            <a:r>
              <a:rPr lang="en" sz="1800">
                <a:solidFill>
                  <a:schemeClr val="dk1"/>
                </a:solidFill>
              </a:rPr>
              <a:t>something now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Rather than later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36300" y="1639300"/>
            <a:ext cx="70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Would you have $100 today or $110 a year later ?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51000" y="2267025"/>
            <a:ext cx="70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Opportunity Cost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60100" y="2763800"/>
            <a:ext cx="748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value of the next best alternative that you give up when making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</a:t>
            </a:r>
            <a:r>
              <a:rPr lang="en" sz="1800">
                <a:solidFill>
                  <a:schemeClr val="dk1"/>
                </a:solidFill>
              </a:rPr>
              <a:t> decission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54625" y="3605600"/>
            <a:ext cx="748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the desert example, the opportunity cost of drinking all the water right away is the survival benefit you would have gained from rationing the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Water for longer period of </a:t>
            </a:r>
            <a:r>
              <a:rPr lang="en" sz="1800">
                <a:solidFill>
                  <a:schemeClr val="dk1"/>
                </a:solidFill>
              </a:rPr>
              <a:t>time.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18744" l="38004" r="36659" t="19576"/>
          <a:stretch/>
        </p:blipFill>
        <p:spPr>
          <a:xfrm>
            <a:off x="1956200" y="549188"/>
            <a:ext cx="723569" cy="1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18744" l="38004" r="36659" t="19576"/>
          <a:stretch/>
        </p:blipFill>
        <p:spPr>
          <a:xfrm>
            <a:off x="2619381" y="549188"/>
            <a:ext cx="723569" cy="1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025" y="264350"/>
            <a:ext cx="2324600" cy="23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688075" y="2420175"/>
            <a:ext cx="21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Buying  $10 daily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058025" y="2188500"/>
            <a:ext cx="302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Saving $10 daily to buy a bike in 2 weeks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24100" y="3010525"/>
            <a:ext cx="777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Money - </a:t>
            </a:r>
            <a:r>
              <a:rPr lang="en" sz="2000">
                <a:solidFill>
                  <a:schemeClr val="dk1"/>
                </a:solidFill>
              </a:rPr>
              <a:t>Is a way to </a:t>
            </a:r>
            <a:r>
              <a:rPr lang="en" sz="2000">
                <a:solidFill>
                  <a:schemeClr val="dk1"/>
                </a:solidFill>
              </a:rPr>
              <a:t>exchange</a:t>
            </a:r>
            <a:r>
              <a:rPr lang="en" sz="2000">
                <a:solidFill>
                  <a:schemeClr val="dk1"/>
                </a:solidFill>
              </a:rPr>
              <a:t> goods and </a:t>
            </a:r>
            <a:r>
              <a:rPr lang="en" sz="2000">
                <a:solidFill>
                  <a:schemeClr val="dk1"/>
                </a:solidFill>
              </a:rPr>
              <a:t>services.  It represents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    The value of those items in a form that can easily be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     traded. </a:t>
            </a: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3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FF9900"/>
                </a:solidFill>
              </a:rPr>
              <a:t>Tranansactions</a:t>
            </a:r>
            <a:endParaRPr sz="2020">
              <a:solidFill>
                <a:srgbClr val="FF99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77850" y="798325"/>
            <a:ext cx="70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Is exchange or transfer of goods and services. It is a way of exchangnging value between two or more parties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195775" y="1680450"/>
            <a:ext cx="70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Money is the value </a:t>
            </a:r>
            <a:r>
              <a:rPr b="1" lang="en" sz="1800">
                <a:solidFill>
                  <a:srgbClr val="FF9900"/>
                </a:solidFill>
              </a:rPr>
              <a:t>BY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which goods are exchanged. Money is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ot the </a:t>
            </a:r>
            <a:r>
              <a:rPr b="1" lang="en" sz="1800">
                <a:solidFill>
                  <a:srgbClr val="FF9900"/>
                </a:solidFill>
              </a:rPr>
              <a:t>NOT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the value </a:t>
            </a:r>
            <a:r>
              <a:rPr b="1" lang="en" sz="1800">
                <a:solidFill>
                  <a:srgbClr val="FF9900"/>
                </a:solidFill>
              </a:rPr>
              <a:t>FOR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which goods are exchanged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