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3C01A0-123C-41CE-9D33-FD961875102A}">
  <a:tblStyle styleId="{333C01A0-123C-41CE-9D33-FD9618751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2c6d028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2c6d028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32290d8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32290d8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2290d8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2290d8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32290d8e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32290d8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32290d8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32290d8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2290d8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2290d8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2290d8e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2290d8e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32290d8e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32290d8e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32290d8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32290d8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32290d8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32290d8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32290d8e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32290d8e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32290d8e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32290d8e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32290d8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32290d8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2c6d028a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2c6d028a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2c6d028a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2c6d028a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2c6d028a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2c6d028a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2c6d028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2c6d028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c6d028a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c6d028a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16233a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316233a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2290d8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2290d8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09900" y="1269225"/>
            <a:ext cx="34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FELIX MUKUNGU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95700" y="1732425"/>
            <a:ext cx="18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Founder, The Core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78950" y="23716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 Designer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3063" l="28290" r="21327" t="20506"/>
          <a:stretch/>
        </p:blipFill>
        <p:spPr>
          <a:xfrm>
            <a:off x="6503525" y="4091946"/>
            <a:ext cx="428625" cy="48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0736" l="38616" r="11804" t="28476"/>
          <a:stretch/>
        </p:blipFill>
        <p:spPr>
          <a:xfrm>
            <a:off x="4275850" y="4095600"/>
            <a:ext cx="3906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30715" l="26282" r="24946" t="18091"/>
          <a:stretch/>
        </p:blipFill>
        <p:spPr>
          <a:xfrm>
            <a:off x="938225" y="4102775"/>
            <a:ext cx="428625" cy="4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26255" l="20334" r="30020" t="22091"/>
          <a:stretch/>
        </p:blipFill>
        <p:spPr>
          <a:xfrm>
            <a:off x="3888973" y="4104191"/>
            <a:ext cx="428625" cy="44595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295425" y="4131875"/>
            <a:ext cx="13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MukunguFelix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52075" y="412707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 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839725" y="4095600"/>
            <a:ext cx="11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84950" y="20383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Bitcoin Educator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423700" y="243775"/>
            <a:ext cx="814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In</a:t>
            </a:r>
            <a:r>
              <a:rPr lang="en" sz="1800">
                <a:solidFill>
                  <a:srgbClr val="FF9900"/>
                </a:solidFill>
              </a:rPr>
              <a:t> 1971</a:t>
            </a:r>
            <a:r>
              <a:rPr lang="en" sz="1800">
                <a:solidFill>
                  <a:schemeClr val="dk1"/>
                </a:solidFill>
              </a:rPr>
              <a:t> President Nixon suspended the convertibility of the dollar into gold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This marked the end of the gold standard and the </a:t>
            </a:r>
            <a:r>
              <a:rPr lang="en" sz="1800">
                <a:solidFill>
                  <a:schemeClr val="dk1"/>
                </a:solidFill>
              </a:rPr>
              <a:t>beginning</a:t>
            </a:r>
            <a:r>
              <a:rPr lang="en" sz="1800">
                <a:solidFill>
                  <a:schemeClr val="dk1"/>
                </a:solidFill>
              </a:rPr>
              <a:t> of the world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riven by creation and accumulation of debt </a:t>
            </a:r>
            <a:r>
              <a:rPr lang="en" sz="1800">
                <a:solidFill>
                  <a:srgbClr val="FF9900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79800" y="1479525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Effects</a:t>
            </a:r>
            <a:r>
              <a:rPr lang="en" sz="2000">
                <a:solidFill>
                  <a:srgbClr val="FF9900"/>
                </a:solidFill>
              </a:rPr>
              <a:t>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01450" y="1819725"/>
            <a:ext cx="814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US dollar starts  to be affected by </a:t>
            </a:r>
            <a:r>
              <a:rPr lang="en" sz="1800">
                <a:solidFill>
                  <a:schemeClr val="dk1"/>
                </a:solidFill>
              </a:rPr>
              <a:t>inflation (rising prices) prices, interest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rates, the strength of the country’s economy, political events, market speculation &amp; demand in international trade.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FF9900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53725" y="2928475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Effects</a:t>
            </a:r>
            <a:r>
              <a:rPr lang="en" sz="2000">
                <a:solidFill>
                  <a:srgbClr val="FF9900"/>
                </a:solidFill>
              </a:rPr>
              <a:t> on </a:t>
            </a:r>
            <a:r>
              <a:rPr lang="en" sz="2000">
                <a:solidFill>
                  <a:srgbClr val="FF9900"/>
                </a:solidFill>
              </a:rPr>
              <a:t>People's</a:t>
            </a:r>
            <a:r>
              <a:rPr lang="en" sz="2000">
                <a:solidFill>
                  <a:srgbClr val="FF9900"/>
                </a:solidFill>
              </a:rPr>
              <a:t> living standard  </a:t>
            </a:r>
            <a:r>
              <a:rPr lang="en" sz="2000">
                <a:solidFill>
                  <a:srgbClr val="FF9900"/>
                </a:solidFill>
              </a:rPr>
              <a:t>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88600" y="3588775"/>
            <a:ext cx="351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Abuse of centralization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Rising prices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Weakening currencies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964550" y="3662975"/>
            <a:ext cx="351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need to spend more money for fewer things.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73575" y="30575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Credit Cards 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01600" y="416075"/>
            <a:ext cx="74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first credit card was introduced in 1950s. With a simple swipe of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</a:t>
            </a:r>
            <a:r>
              <a:rPr lang="en" sz="1800">
                <a:solidFill>
                  <a:schemeClr val="dk1"/>
                </a:solidFill>
              </a:rPr>
              <a:t>lastic , we can buy whatever we want, whenever we want without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</a:t>
            </a:r>
            <a:r>
              <a:rPr lang="en" sz="1800">
                <a:solidFill>
                  <a:schemeClr val="dk1"/>
                </a:solidFill>
              </a:rPr>
              <a:t>ny hassle 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36181" l="0" r="0" t="37713"/>
          <a:stretch/>
        </p:blipFill>
        <p:spPr>
          <a:xfrm>
            <a:off x="325400" y="1320875"/>
            <a:ext cx="7254699" cy="18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01600" y="3692550"/>
            <a:ext cx="746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 technology advances, so does the way we handle money. The internet becomes a major player in the financial world with online banking and ecomerce websites, making it possible to manage and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Spend money entirely online.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58475" y="3270050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Online payments </a:t>
            </a:r>
            <a:r>
              <a:rPr lang="en" sz="1800">
                <a:solidFill>
                  <a:srgbClr val="FF9900"/>
                </a:solidFill>
              </a:rPr>
              <a:t> 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50" y="194901"/>
            <a:ext cx="3207926" cy="13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b="33357" l="34508" r="33592" t="32175"/>
          <a:stretch/>
        </p:blipFill>
        <p:spPr>
          <a:xfrm>
            <a:off x="1735650" y="-156400"/>
            <a:ext cx="1868000" cy="20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97625" y="1637662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Digital Currency (Bitcoin)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82250" y="2077625"/>
            <a:ext cx="724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Bitcoin was first </a:t>
            </a:r>
            <a:r>
              <a:rPr lang="en" sz="1800">
                <a:solidFill>
                  <a:srgbClr val="FF9900"/>
                </a:solidFill>
              </a:rPr>
              <a:t>introduced in 2009</a:t>
            </a:r>
            <a:r>
              <a:rPr lang="en" sz="1800">
                <a:solidFill>
                  <a:schemeClr val="dk1"/>
                </a:solidFill>
              </a:rPr>
              <a:t> by </a:t>
            </a:r>
            <a:r>
              <a:rPr lang="en" sz="1800">
                <a:solidFill>
                  <a:schemeClr val="dk1"/>
                </a:solidFill>
              </a:rPr>
              <a:t>pseudonymous person/people  known as </a:t>
            </a:r>
            <a:r>
              <a:rPr lang="en" sz="1800">
                <a:solidFill>
                  <a:srgbClr val="FF9900"/>
                </a:solidFill>
              </a:rPr>
              <a:t>Satoshi Nakamoto</a:t>
            </a:r>
            <a:r>
              <a:rPr lang="en" sz="1800">
                <a:solidFill>
                  <a:schemeClr val="dk1"/>
                </a:solidFill>
              </a:rPr>
              <a:t>. As Bitcoin grows its popularity grows, it inspires the creation of new technologies &amp; unknown frontiers for the future of money.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150" y="3199300"/>
            <a:ext cx="1868000" cy="18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501900" y="143525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The Price Of Control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06175" y="636125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The Rice of cashless society 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30257" l="0" r="0" t="8192"/>
          <a:stretch/>
        </p:blipFill>
        <p:spPr>
          <a:xfrm>
            <a:off x="1783925" y="495237"/>
            <a:ext cx="5396276" cy="415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606175" y="1278750"/>
            <a:ext cx="500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 2015 there were 426 billion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Cashless transactions worldwide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50% increase from five years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efore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561000" y="4587950"/>
            <a:ext cx="8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2010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291850" y="2820225"/>
            <a:ext cx="8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2015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406325" y="408850"/>
            <a:ext cx="793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War on cash is the term that </a:t>
            </a:r>
            <a:r>
              <a:rPr lang="en" sz="1800">
                <a:solidFill>
                  <a:schemeClr val="dk1"/>
                </a:solidFill>
              </a:rPr>
              <a:t>refers</a:t>
            </a:r>
            <a:r>
              <a:rPr lang="en" sz="1800">
                <a:solidFill>
                  <a:schemeClr val="dk1"/>
                </a:solidFill>
              </a:rPr>
              <a:t> to various </a:t>
            </a:r>
            <a:r>
              <a:rPr lang="en" sz="1800">
                <a:solidFill>
                  <a:schemeClr val="dk1"/>
                </a:solidFill>
              </a:rPr>
              <a:t>efforts</a:t>
            </a:r>
            <a:r>
              <a:rPr lang="en" sz="1800">
                <a:solidFill>
                  <a:schemeClr val="dk1"/>
                </a:solidFill>
              </a:rPr>
              <a:t> to reduce the use of physical </a:t>
            </a:r>
            <a:r>
              <a:rPr lang="en" sz="1800">
                <a:solidFill>
                  <a:schemeClr val="dk1"/>
                </a:solidFill>
              </a:rPr>
              <a:t>money</a:t>
            </a:r>
            <a:r>
              <a:rPr lang="en" sz="1800">
                <a:solidFill>
                  <a:schemeClr val="dk1"/>
                </a:solidFill>
              </a:rPr>
              <a:t>,remove high denomination bills and promote the use of electronic payment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726925" y="1522950"/>
            <a:ext cx="59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Proponents</a:t>
            </a:r>
            <a:r>
              <a:rPr lang="en" sz="1800">
                <a:solidFill>
                  <a:schemeClr val="lt2"/>
                </a:solidFill>
              </a:rPr>
              <a:t> - </a:t>
            </a:r>
            <a:r>
              <a:rPr lang="en" sz="1800">
                <a:solidFill>
                  <a:schemeClr val="dk1"/>
                </a:solidFill>
              </a:rPr>
              <a:t>It will make transactions faster, more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Secure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1728975" y="2521625"/>
            <a:ext cx="612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Proponents </a:t>
            </a:r>
            <a:r>
              <a:rPr lang="en" sz="1800">
                <a:solidFill>
                  <a:schemeClr val="dk1"/>
                </a:solidFill>
              </a:rPr>
              <a:t>- Loss of privacy &amp; financial inclusion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Increased risks of fraud &amp; cyber-attacks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43075" y="3360200"/>
            <a:ext cx="808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Cash has </a:t>
            </a:r>
            <a:r>
              <a:rPr lang="en" sz="1800">
                <a:solidFill>
                  <a:schemeClr val="dk1"/>
                </a:solidFill>
              </a:rPr>
              <a:t>always</a:t>
            </a:r>
            <a:r>
              <a:rPr lang="en" sz="1800">
                <a:solidFill>
                  <a:schemeClr val="dk1"/>
                </a:solidFill>
              </a:rPr>
              <a:t> been king but starting in the late 90s the </a:t>
            </a:r>
            <a:r>
              <a:rPr lang="en" sz="1800">
                <a:solidFill>
                  <a:schemeClr val="dk1"/>
                </a:solidFill>
              </a:rPr>
              <a:t>convenience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Of new technologies have helped make non-cash transaction to become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More viable. But cash is still used 85% of all the transactions worldwide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366850" y="141525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Shots fired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84250" y="619400"/>
            <a:ext cx="748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Removing high </a:t>
            </a:r>
            <a:r>
              <a:rPr lang="en" sz="1800">
                <a:solidFill>
                  <a:schemeClr val="dk1"/>
                </a:solidFill>
              </a:rPr>
              <a:t>denomination</a:t>
            </a:r>
            <a:r>
              <a:rPr lang="en" sz="1800">
                <a:solidFill>
                  <a:schemeClr val="dk1"/>
                </a:solidFill>
              </a:rPr>
              <a:t> of bills from circulation makes it harder for terrorist, drug dealers money launderers and tax </a:t>
            </a:r>
            <a:r>
              <a:rPr lang="en" sz="1800">
                <a:solidFill>
                  <a:schemeClr val="dk1"/>
                </a:solidFill>
              </a:rPr>
              <a:t>evaders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Traceable</a:t>
            </a:r>
            <a:r>
              <a:rPr lang="en" sz="1800">
                <a:solidFill>
                  <a:schemeClr val="dk1"/>
                </a:solidFill>
              </a:rPr>
              <a:t> Money gives regulators more control over the economy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Cashless </a:t>
            </a:r>
            <a:r>
              <a:rPr lang="en" sz="1800">
                <a:solidFill>
                  <a:schemeClr val="dk1"/>
                </a:solidFill>
              </a:rPr>
              <a:t>transaction are faster &amp; more efficient 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27675" y="2498050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Caught</a:t>
            </a:r>
            <a:r>
              <a:rPr lang="en" sz="2000">
                <a:solidFill>
                  <a:srgbClr val="FF9900"/>
                </a:solidFill>
              </a:rPr>
              <a:t> in the </a:t>
            </a:r>
            <a:r>
              <a:rPr lang="en" sz="2000">
                <a:solidFill>
                  <a:srgbClr val="FF9900"/>
                </a:solidFill>
              </a:rPr>
              <a:t>crossfire</a:t>
            </a:r>
            <a:r>
              <a:rPr lang="en" sz="2000">
                <a:solidFill>
                  <a:srgbClr val="FF9900"/>
                </a:solidFill>
              </a:rPr>
              <a:t> </a:t>
            </a:r>
            <a:r>
              <a:rPr lang="en" sz="2000">
                <a:solidFill>
                  <a:srgbClr val="FF9900"/>
                </a:solidFill>
              </a:rPr>
              <a:t>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60250" y="2961375"/>
            <a:ext cx="738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Cashless transactions would always include some intermediary or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hird party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Increased government access to </a:t>
            </a:r>
            <a:r>
              <a:rPr lang="en" sz="1800">
                <a:solidFill>
                  <a:schemeClr val="dk1"/>
                </a:solidFill>
              </a:rPr>
              <a:t>personal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transactions</a:t>
            </a:r>
            <a:r>
              <a:rPr lang="en" sz="1800">
                <a:solidFill>
                  <a:schemeClr val="dk1"/>
                </a:solidFill>
              </a:rPr>
              <a:t> &amp; records 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Certain types of transactions (gambling. etc) could be barred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</a:t>
            </a:r>
            <a:r>
              <a:rPr lang="en" sz="1800">
                <a:solidFill>
                  <a:schemeClr val="dk1"/>
                </a:solidFill>
              </a:rPr>
              <a:t>r frozen by the </a:t>
            </a:r>
            <a:r>
              <a:rPr lang="en" sz="1800">
                <a:solidFill>
                  <a:schemeClr val="dk1"/>
                </a:solidFill>
              </a:rPr>
              <a:t>government</a:t>
            </a:r>
            <a:r>
              <a:rPr lang="en" sz="1800">
                <a:solidFill>
                  <a:schemeClr val="dk1"/>
                </a:solidFill>
              </a:rPr>
              <a:t> 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479800" y="160900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Caught in the crossfire 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527950" y="653500"/>
            <a:ext cx="695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Decentralized digital currency (bitcoin) could be </a:t>
            </a:r>
            <a:r>
              <a:rPr lang="en" sz="1800">
                <a:solidFill>
                  <a:schemeClr val="dk1"/>
                </a:solidFill>
              </a:rPr>
              <a:t>alternative</a:t>
            </a:r>
            <a:r>
              <a:rPr lang="en" sz="1800">
                <a:solidFill>
                  <a:schemeClr val="dk1"/>
                </a:solidFill>
              </a:rPr>
              <a:t> for such transactions.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479825" y="1344525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Savings 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408325" y="1653825"/>
            <a:ext cx="7962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Savers could no longer have individual freedom to store wealth ‘outside’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system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Eliminating cash makes negative interest rates (NRP) a feasible option for Policy makers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cashless society also means all savers would be ‘on the hook’ for bank bail-in scenarios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Savers will have a limited abilities to react to extreme monetary events like deflation or inflation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410325" y="112775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Cyber security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92950" y="574475"/>
            <a:ext cx="79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With wealth stored digitally, potential risk impact of cybercrime increases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75800" y="1355900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Surveillance</a:t>
            </a:r>
            <a:r>
              <a:rPr lang="en" sz="1800">
                <a:solidFill>
                  <a:srgbClr val="FF9900"/>
                </a:solidFill>
              </a:rPr>
              <a:t> 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527975" y="1964075"/>
            <a:ext cx="793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Surveillance is a tricky business. On one hand, it helps people doing bad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hings like money laundering. But the more </a:t>
            </a:r>
            <a:r>
              <a:rPr lang="en" sz="1800">
                <a:solidFill>
                  <a:schemeClr val="dk1"/>
                </a:solidFill>
              </a:rPr>
              <a:t>fraud</a:t>
            </a:r>
            <a:r>
              <a:rPr lang="en" sz="1800">
                <a:solidFill>
                  <a:schemeClr val="dk1"/>
                </a:solidFill>
              </a:rPr>
              <a:t> that happens the more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Surveillance</a:t>
            </a:r>
            <a:r>
              <a:rPr lang="en" sz="1800">
                <a:solidFill>
                  <a:schemeClr val="dk1"/>
                </a:solidFill>
              </a:rPr>
              <a:t> is needed which too can lead to invasions of privacy through’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technology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0"/>
          <p:cNvGraphicFramePr/>
          <p:nvPr/>
        </p:nvGraphicFramePr>
        <p:xfrm>
          <a:off x="346650" y="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{333C01A0-123C-41CE-9D33-FD961875102A}</a:tableStyleId>
              </a:tblPr>
              <a:tblGrid>
                <a:gridCol w="2832925"/>
                <a:gridCol w="2832925"/>
                <a:gridCol w="2832925"/>
              </a:tblGrid>
              <a:tr h="66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1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30"/>
          <p:cNvSpPr txBox="1"/>
          <p:nvPr/>
        </p:nvSpPr>
        <p:spPr>
          <a:xfrm>
            <a:off x="1033875" y="809950"/>
            <a:ext cx="1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Future effect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3862300" y="806600"/>
            <a:ext cx="18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The Rich 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6266175" y="809950"/>
            <a:ext cx="16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The Poor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-297450" y="1480950"/>
            <a:ext cx="394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Access to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Personal information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-503925" y="3278275"/>
            <a:ext cx="454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Vulnerability to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Digital scams, online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Harassment, extortion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</a:t>
            </a:r>
            <a:r>
              <a:rPr lang="en" sz="1800">
                <a:solidFill>
                  <a:schemeClr val="dk1"/>
                </a:solidFill>
              </a:rPr>
              <a:t>nd identity theft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-356325" y="2429150"/>
            <a:ext cx="439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Ability to shape the world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their own interest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2454775" y="1425075"/>
            <a:ext cx="425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 have access to </a:t>
            </a:r>
            <a:r>
              <a:rPr lang="en">
                <a:solidFill>
                  <a:schemeClr val="dk1"/>
                </a:solidFill>
              </a:rPr>
              <a:t>extensive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Personal information and can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it to make informed decisions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6205350" y="1434750"/>
            <a:ext cx="258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 lack this information and may have to rely on outdated or unreliable sources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2093738" y="2429150"/>
            <a:ext cx="500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 use their access to data to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Shape the world in their own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6540275" y="2382950"/>
            <a:ext cx="179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 have </a:t>
            </a:r>
            <a:r>
              <a:rPr lang="en">
                <a:solidFill>
                  <a:schemeClr val="dk1"/>
                </a:solidFill>
              </a:rPr>
              <a:t>a little</a:t>
            </a:r>
            <a:r>
              <a:rPr lang="en">
                <a:solidFill>
                  <a:schemeClr val="dk1"/>
                </a:solidFill>
              </a:rPr>
              <a:t> influence on what happens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069700" y="3423550"/>
            <a:ext cx="500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Likely less </a:t>
            </a:r>
            <a:r>
              <a:rPr lang="en">
                <a:solidFill>
                  <a:schemeClr val="dk1"/>
                </a:solidFill>
              </a:rPr>
              <a:t>vulnerable to these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Issues with more information and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more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Protection from such scams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401675" y="3531250"/>
            <a:ext cx="392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 be more vulnerable to these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issues due to lack of access to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resources and information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441050" y="243775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Financial Regulations &amp; censorship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41050" y="736375"/>
            <a:ext cx="73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Capital controls </a:t>
            </a:r>
            <a:r>
              <a:rPr lang="en" sz="1800">
                <a:solidFill>
                  <a:schemeClr val="dk1"/>
                </a:solidFill>
              </a:rPr>
              <a:t>sanctions</a:t>
            </a:r>
            <a:r>
              <a:rPr lang="en" sz="1800">
                <a:solidFill>
                  <a:schemeClr val="dk1"/>
                </a:solidFill>
              </a:rPr>
              <a:t> when spending gets out of control, government may impose price controls to try and fix the problem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but sometimes this controls make things worse.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584750" y="1986150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Restrictive banking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97875" y="2571750"/>
            <a:ext cx="737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Have you ever tried to withdraw cash from ATM only to find out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You’ve </a:t>
            </a:r>
            <a:r>
              <a:rPr lang="en" sz="1800">
                <a:solidFill>
                  <a:schemeClr val="dk1"/>
                </a:solidFill>
              </a:rPr>
              <a:t>reached</a:t>
            </a:r>
            <a:r>
              <a:rPr lang="en" sz="1800">
                <a:solidFill>
                  <a:schemeClr val="dk1"/>
                </a:solidFill>
              </a:rPr>
              <a:t> your daily limit ?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497875" y="3403650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Expensive </a:t>
            </a:r>
            <a:r>
              <a:rPr lang="en" sz="2000">
                <a:solidFill>
                  <a:srgbClr val="FF9900"/>
                </a:solidFill>
              </a:rPr>
              <a:t>remittance</a:t>
            </a:r>
            <a:r>
              <a:rPr lang="en" sz="2000">
                <a:solidFill>
                  <a:srgbClr val="FF9900"/>
                </a:solidFill>
              </a:rPr>
              <a:t> </a:t>
            </a:r>
            <a:r>
              <a:rPr lang="en" sz="2000">
                <a:solidFill>
                  <a:srgbClr val="FF9900"/>
                </a:solidFill>
              </a:rPr>
              <a:t>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441050" y="3906350"/>
            <a:ext cx="737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Sending </a:t>
            </a:r>
            <a:r>
              <a:rPr lang="en" sz="1800">
                <a:solidFill>
                  <a:schemeClr val="dk1"/>
                </a:solidFill>
              </a:rPr>
              <a:t>money to other countries can be expensive due to fees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banks and other financial institutions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90050" y="94425"/>
            <a:ext cx="320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00"/>
                </a:solidFill>
              </a:rPr>
              <a:t>CHAPTER 2: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74775" y="667275"/>
            <a:ext cx="70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concept of money has elevated overtime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22500" l="0" r="0" t="25258"/>
          <a:stretch/>
        </p:blipFill>
        <p:spPr>
          <a:xfrm>
            <a:off x="201175" y="1690350"/>
            <a:ext cx="8836552" cy="24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411000" y="279850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The unbaked and the underbanked</a:t>
            </a:r>
            <a:r>
              <a:rPr lang="en" sz="2000">
                <a:solidFill>
                  <a:srgbClr val="FF9900"/>
                </a:solidFill>
              </a:rPr>
              <a:t> 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503875" y="843275"/>
            <a:ext cx="737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 everyone has access to traditional banking, weather it is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Because they don’t meet the requirements to open and account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 they live in areas where banking services. 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39275" y="393000"/>
            <a:ext cx="785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</a:t>
            </a:r>
            <a:r>
              <a:rPr lang="en" sz="1800">
                <a:solidFill>
                  <a:schemeClr val="dk1"/>
                </a:solidFill>
              </a:rPr>
              <a:t>ancient civilization people relied on bartering, a system of direct exchange of goods &amp; services without the use of </a:t>
            </a:r>
            <a:r>
              <a:rPr lang="en" sz="1800">
                <a:solidFill>
                  <a:srgbClr val="FF9900"/>
                </a:solidFill>
              </a:rPr>
              <a:t>a medium</a:t>
            </a:r>
            <a:r>
              <a:rPr lang="en" sz="1800">
                <a:solidFill>
                  <a:schemeClr val="dk1"/>
                </a:solidFill>
              </a:rPr>
              <a:t> of exchange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3925" y="3010775"/>
            <a:ext cx="2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Challenges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66325" y="1972500"/>
            <a:ext cx="760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 barter economies, people trade with each other based on the relative  value of goods and services that they have to offer.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0675" y="1459800"/>
            <a:ext cx="2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Early forms of money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66325" y="3447400"/>
            <a:ext cx="760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Double coincidence of wants problem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Complex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27700" y="4265100"/>
            <a:ext cx="30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page 30 &amp; 31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1074" l="7651" r="6856" t="7610"/>
          <a:stretch/>
        </p:blipFill>
        <p:spPr>
          <a:xfrm>
            <a:off x="289825" y="341250"/>
            <a:ext cx="8564347" cy="43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29075" y="271225"/>
            <a:ext cx="231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Metal Coins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4950" y="868350"/>
            <a:ext cx="70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Metal coins were made of materials like gold &amp; silver, and served as a medium of </a:t>
            </a:r>
            <a:r>
              <a:rPr lang="en" sz="1800">
                <a:solidFill>
                  <a:schemeClr val="dk1"/>
                </a:solidFill>
              </a:rPr>
              <a:t>exchange</a:t>
            </a:r>
            <a:r>
              <a:rPr lang="en" sz="1800">
                <a:solidFill>
                  <a:schemeClr val="dk1"/>
                </a:solidFill>
              </a:rPr>
              <a:t> and unit of account to facilitate trade and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Commerce</a:t>
            </a:r>
            <a:r>
              <a:rPr lang="en" sz="1800">
                <a:solidFill>
                  <a:schemeClr val="dk1"/>
                </a:solidFill>
              </a:rPr>
              <a:t> : </a:t>
            </a:r>
            <a:r>
              <a:rPr lang="en" sz="1800">
                <a:solidFill>
                  <a:srgbClr val="FF9900"/>
                </a:solidFill>
              </a:rPr>
              <a:t>Commodity Money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20002" l="17940" r="18531" t="17703"/>
          <a:stretch/>
        </p:blipFill>
        <p:spPr>
          <a:xfrm>
            <a:off x="2242575" y="1884150"/>
            <a:ext cx="3514838" cy="34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362675" y="304950"/>
            <a:ext cx="280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Challenges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15075" y="741575"/>
            <a:ext cx="760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Heavy and </a:t>
            </a:r>
            <a:r>
              <a:rPr lang="en" sz="1800">
                <a:solidFill>
                  <a:schemeClr val="dk1"/>
                </a:solidFill>
              </a:rPr>
              <a:t>inconvenient</a:t>
            </a:r>
            <a:r>
              <a:rPr lang="en" sz="1800">
                <a:solidFill>
                  <a:schemeClr val="dk1"/>
                </a:solidFill>
              </a:rPr>
              <a:t> to carry large transactions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Debasement - Melting coins and creating new ones by mixing them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With cheaper metals which causes prices to rise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</a:t>
            </a:r>
            <a:r>
              <a:rPr lang="en" sz="1800">
                <a:solidFill>
                  <a:schemeClr val="dk1"/>
                </a:solidFill>
              </a:rPr>
              <a:t>a</a:t>
            </a:r>
            <a:r>
              <a:rPr lang="en" sz="1800">
                <a:solidFill>
                  <a:schemeClr val="dk1"/>
                </a:solidFill>
              </a:rPr>
              <a:t>nd undermines trust in the system.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62675" y="2050725"/>
            <a:ext cx="231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Paper Money</a:t>
            </a:r>
            <a:r>
              <a:rPr lang="en" sz="2000">
                <a:solidFill>
                  <a:srgbClr val="FF9900"/>
                </a:solidFill>
              </a:rPr>
              <a:t>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68550" y="2647850"/>
            <a:ext cx="70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Paper money emerged as a form of money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Originated from ancient china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They were </a:t>
            </a:r>
            <a:r>
              <a:rPr lang="en" sz="1800">
                <a:solidFill>
                  <a:schemeClr val="dk1"/>
                </a:solidFill>
              </a:rPr>
              <a:t>convenient</a:t>
            </a:r>
            <a:r>
              <a:rPr lang="en" sz="1800">
                <a:solidFill>
                  <a:schemeClr val="dk1"/>
                </a:solidFill>
              </a:rPr>
              <a:t> and easily </a:t>
            </a:r>
            <a:r>
              <a:rPr lang="en" sz="1800">
                <a:solidFill>
                  <a:schemeClr val="dk1"/>
                </a:solidFill>
              </a:rPr>
              <a:t>exchangeable</a:t>
            </a:r>
            <a:r>
              <a:rPr lang="en" sz="1800">
                <a:solidFill>
                  <a:schemeClr val="dk1"/>
                </a:solidFill>
              </a:rPr>
              <a:t> and they were backed by gold.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90025" y="179750"/>
            <a:ext cx="70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Transition from sound to unsound money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99625" y="549850"/>
            <a:ext cx="697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Fast </a:t>
            </a:r>
            <a:r>
              <a:rPr lang="en" sz="1800">
                <a:solidFill>
                  <a:schemeClr val="dk1"/>
                </a:solidFill>
              </a:rPr>
              <a:t>forward</a:t>
            </a:r>
            <a:r>
              <a:rPr lang="en" sz="1800">
                <a:solidFill>
                  <a:schemeClr val="dk1"/>
                </a:solidFill>
              </a:rPr>
              <a:t> to the 17th </a:t>
            </a:r>
            <a:r>
              <a:rPr lang="en" sz="1800">
                <a:solidFill>
                  <a:schemeClr val="dk1"/>
                </a:solidFill>
              </a:rPr>
              <a:t>century</a:t>
            </a:r>
            <a:r>
              <a:rPr lang="en" sz="1800">
                <a:solidFill>
                  <a:schemeClr val="dk1"/>
                </a:solidFill>
              </a:rPr>
              <a:t> in sweden . Now you completely depend  on banks to store your valuable asset. However you start to notice something fishy going on with this bankers, they start issuing more paper money </a:t>
            </a:r>
            <a:r>
              <a:rPr lang="en" sz="1800">
                <a:solidFill>
                  <a:schemeClr val="dk1"/>
                </a:solidFill>
              </a:rPr>
              <a:t>receipts</a:t>
            </a:r>
            <a:r>
              <a:rPr lang="en" sz="1800">
                <a:solidFill>
                  <a:schemeClr val="dk1"/>
                </a:solidFill>
              </a:rPr>
              <a:t> than they have in gold storage allowing them to </a:t>
            </a:r>
            <a:r>
              <a:rPr lang="en" sz="1800">
                <a:solidFill>
                  <a:schemeClr val="dk1"/>
                </a:solidFill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more money than they have gold in storage allowing them to create more money than they have assets to back it up.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43050" y="2741350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Profit </a:t>
            </a:r>
            <a:r>
              <a:rPr lang="en" sz="2000">
                <a:solidFill>
                  <a:srgbClr val="FF9900"/>
                </a:solidFill>
              </a:rPr>
              <a:t>mechanism</a:t>
            </a:r>
            <a:r>
              <a:rPr lang="en" sz="2000">
                <a:solidFill>
                  <a:srgbClr val="FF9900"/>
                </a:solidFill>
              </a:rPr>
              <a:t>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86500" y="3157750"/>
            <a:ext cx="697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profit comes from the fact that the total value of issues papers exceeds the actual gold reserves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58450" y="252450"/>
            <a:ext cx="752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example, the bank had 100 </a:t>
            </a:r>
            <a:r>
              <a:rPr lang="en" sz="1800">
                <a:solidFill>
                  <a:schemeClr val="dk1"/>
                </a:solidFill>
              </a:rPr>
              <a:t>ounces</a:t>
            </a:r>
            <a:r>
              <a:rPr lang="en" sz="1800">
                <a:solidFill>
                  <a:schemeClr val="dk1"/>
                </a:solidFill>
              </a:rPr>
              <a:t> of gold in reserve and issued 1000 ounces,they were effectively creating money on paper. This allowed them to lend more money than they physically </a:t>
            </a:r>
            <a:r>
              <a:rPr lang="en" sz="1800">
                <a:solidFill>
                  <a:schemeClr val="dk1"/>
                </a:solidFill>
              </a:rPr>
              <a:t>possessed.</a:t>
            </a:r>
            <a:r>
              <a:rPr lang="en" sz="1800">
                <a:solidFill>
                  <a:schemeClr val="dk1"/>
                </a:solidFill>
              </a:rPr>
              <a:t>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86500" y="1253625"/>
            <a:ext cx="50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Interest</a:t>
            </a:r>
            <a:r>
              <a:rPr lang="en" sz="2000">
                <a:solidFill>
                  <a:srgbClr val="FF9900"/>
                </a:solidFill>
              </a:rPr>
              <a:t> on loans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67150" y="1670025"/>
            <a:ext cx="752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early bankers would make money by lending out the axcess receipt (money created on paper) to borrowers, </a:t>
            </a:r>
            <a:r>
              <a:rPr lang="en" sz="1800">
                <a:solidFill>
                  <a:schemeClr val="dk1"/>
                </a:solidFill>
              </a:rPr>
              <a:t>charging</a:t>
            </a:r>
            <a:r>
              <a:rPr lang="en" sz="1800">
                <a:solidFill>
                  <a:schemeClr val="dk1"/>
                </a:solidFill>
              </a:rPr>
              <a:t> them interest </a:t>
            </a:r>
            <a:r>
              <a:rPr lang="en" sz="1800">
                <a:solidFill>
                  <a:schemeClr val="dk1"/>
                </a:solidFill>
              </a:rPr>
              <a:t>  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80075" y="2528800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Bretton Wood system 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36925" y="2990500"/>
            <a:ext cx="752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1944, the </a:t>
            </a:r>
            <a:r>
              <a:rPr b="1" lang="en" sz="1800">
                <a:solidFill>
                  <a:srgbClr val="FF9900"/>
                </a:solidFill>
              </a:rPr>
              <a:t>Bretton woods </a:t>
            </a:r>
            <a:r>
              <a:rPr lang="en" sz="1800">
                <a:solidFill>
                  <a:schemeClr val="dk1"/>
                </a:solidFill>
              </a:rPr>
              <a:t>agreement is signed, establishing U.S dollar as the </a:t>
            </a:r>
            <a:r>
              <a:rPr lang="en" sz="1800">
                <a:solidFill>
                  <a:schemeClr val="dk1"/>
                </a:solidFill>
              </a:rPr>
              <a:t>world's</a:t>
            </a:r>
            <a:r>
              <a:rPr lang="en" sz="1800">
                <a:solidFill>
                  <a:schemeClr val="dk1"/>
                </a:solidFill>
              </a:rPr>
              <a:t> reserve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currency and fixing the value of the U.S dollar to the price of gold at a rate of  $35 per ounce. Other currency are pegged to the dollar which helps stabilize international financial markets.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216325" y="32575"/>
            <a:ext cx="864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Bretton Woods System was a post - world war II system that was established during a conference held in Bretton Woods, New </a:t>
            </a:r>
            <a:r>
              <a:rPr lang="en" sz="1800">
                <a:solidFill>
                  <a:schemeClr val="dk1"/>
                </a:solidFill>
              </a:rPr>
              <a:t>Hampshire USA in July 1944 - key features of the Bretton Woods System included fixed exchange rates, U.S dollar to be world's reserve currency and the creation of IMF &amp; world bank.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850" y="956300"/>
            <a:ext cx="3164526" cy="395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