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770ca0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770ca0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770ca006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770ca006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770ca006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770ca006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770ca006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770ca006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770ca006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770ca006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770ca006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770ca006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770ca006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770ca006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770ca006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770ca006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770ca006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770ca006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770ca006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770ca006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09900" y="1269225"/>
            <a:ext cx="34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FELIX MUKUNGU 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95700" y="1732425"/>
            <a:ext cx="18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Founder, The Core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08750" y="237165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Graphic Designer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23063" l="28290" r="21327" t="20506"/>
          <a:stretch/>
        </p:blipFill>
        <p:spPr>
          <a:xfrm>
            <a:off x="6503525" y="4091946"/>
            <a:ext cx="428625" cy="48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0736" l="38616" r="11804" t="28476"/>
          <a:stretch/>
        </p:blipFill>
        <p:spPr>
          <a:xfrm>
            <a:off x="4275850" y="4095600"/>
            <a:ext cx="39067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5">
            <a:alphaModFix/>
          </a:blip>
          <a:srcRect b="30715" l="26282" r="24946" t="18091"/>
          <a:stretch/>
        </p:blipFill>
        <p:spPr>
          <a:xfrm>
            <a:off x="938225" y="4102775"/>
            <a:ext cx="428625" cy="4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6">
            <a:alphaModFix/>
          </a:blip>
          <a:srcRect b="26255" l="20334" r="30020" t="22091"/>
          <a:stretch/>
        </p:blipFill>
        <p:spPr>
          <a:xfrm>
            <a:off x="3888973" y="4104191"/>
            <a:ext cx="428625" cy="44595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295425" y="4131875"/>
            <a:ext cx="13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MukunguFelix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52075" y="4127075"/>
            <a:ext cx="1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Felix Divoar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839725" y="4095600"/>
            <a:ext cx="11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felixdivoar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84950" y="2038350"/>
            <a:ext cx="17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Bitcoin Eductor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24714" l="35416" r="37186" t="25427"/>
          <a:stretch/>
        </p:blipFill>
        <p:spPr>
          <a:xfrm>
            <a:off x="1215525" y="331750"/>
            <a:ext cx="2356776" cy="241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4">
            <a:alphaModFix/>
          </a:blip>
          <a:srcRect b="14400" l="25072" r="28667" t="22907"/>
          <a:stretch/>
        </p:blipFill>
        <p:spPr>
          <a:xfrm>
            <a:off x="4949750" y="292625"/>
            <a:ext cx="3487373" cy="26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119975" y="3293625"/>
            <a:ext cx="300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Bitcoin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Network</a:t>
            </a:r>
            <a:r>
              <a:rPr lang="en" sz="1800">
                <a:solidFill>
                  <a:schemeClr val="dk1"/>
                </a:solidFill>
              </a:rPr>
              <a:t> provides</a:t>
            </a:r>
            <a:r>
              <a:rPr lang="en" sz="1800">
                <a:solidFill>
                  <a:schemeClr val="lt2"/>
                </a:solidFill>
              </a:rPr>
              <a:t>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Infrastructure</a:t>
            </a:r>
            <a:r>
              <a:rPr lang="en" sz="1800">
                <a:solidFill>
                  <a:schemeClr val="dk1"/>
                </a:solidFill>
              </a:rPr>
              <a:t> for </a:t>
            </a:r>
            <a:r>
              <a:rPr lang="en" sz="1800">
                <a:solidFill>
                  <a:srgbClr val="FF9900"/>
                </a:solidFill>
              </a:rPr>
              <a:t>bitcoin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to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Be sent and received</a:t>
            </a:r>
            <a:r>
              <a:rPr lang="en" sz="1800">
                <a:solidFill>
                  <a:schemeClr val="lt2"/>
                </a:solidFill>
              </a:rPr>
              <a:t> 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5126025" y="3282250"/>
            <a:ext cx="300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Internet </a:t>
            </a:r>
            <a:r>
              <a:rPr lang="en" sz="1800">
                <a:solidFill>
                  <a:schemeClr val="dk1"/>
                </a:solidFill>
              </a:rPr>
              <a:t>provides the </a:t>
            </a:r>
            <a:r>
              <a:rPr lang="en" sz="1800">
                <a:solidFill>
                  <a:schemeClr val="dk1"/>
                </a:solidFill>
              </a:rPr>
              <a:t>infrastructure</a:t>
            </a:r>
            <a:r>
              <a:rPr lang="en" sz="1800">
                <a:solidFill>
                  <a:schemeClr val="dk1"/>
                </a:solidFill>
              </a:rPr>
              <a:t> for emails to be sent and received </a:t>
            </a:r>
            <a:r>
              <a:rPr lang="en" sz="1800">
                <a:solidFill>
                  <a:schemeClr val="lt2"/>
                </a:solidFill>
              </a:rPr>
              <a:t>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522850" y="195275"/>
            <a:ext cx="54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9900"/>
                </a:solidFill>
              </a:rPr>
              <a:t>Why learn about bitcoin when you can’t afford it 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70625" y="729850"/>
            <a:ext cx="7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Have you ever thought about using bitcoin but have been put off by the price of a whole bitcoin?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654600" y="1737325"/>
            <a:ext cx="783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don’t have to buy a whole bitcoin to start using it.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2019725" y="2163050"/>
            <a:ext cx="629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UNVEILING THE FUTURE OF MONEY: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     AN INTRODUCTION TO BITCOIN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202625" y="1264425"/>
            <a:ext cx="3893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9900"/>
                </a:solidFill>
              </a:rPr>
              <a:t>CHAPTER 5</a:t>
            </a:r>
            <a:endParaRPr sz="3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562675" y="172525"/>
            <a:ext cx="758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Bitcoin</a:t>
            </a:r>
            <a:r>
              <a:rPr lang="en" sz="2000">
                <a:solidFill>
                  <a:schemeClr val="dk1"/>
                </a:solidFill>
              </a:rPr>
              <a:t> is </a:t>
            </a:r>
            <a:r>
              <a:rPr lang="en" sz="2000">
                <a:solidFill>
                  <a:schemeClr val="dk1"/>
                </a:solidFill>
              </a:rPr>
              <a:t>a revolutionary</a:t>
            </a:r>
            <a:r>
              <a:rPr lang="en" sz="2000">
                <a:solidFill>
                  <a:schemeClr val="dk1"/>
                </a:solidFill>
              </a:rPr>
              <a:t> digital system that allows secure and transparent financial transactions </a:t>
            </a:r>
            <a:r>
              <a:rPr lang="en" sz="2000">
                <a:solidFill>
                  <a:schemeClr val="dk1"/>
                </a:solidFill>
              </a:rPr>
              <a:t>without</a:t>
            </a:r>
            <a:r>
              <a:rPr lang="en" sz="2000">
                <a:solidFill>
                  <a:schemeClr val="dk1"/>
                </a:solidFill>
              </a:rPr>
              <a:t> the need for central authority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9450" y="3735275"/>
            <a:ext cx="758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Satoshi Nakamoto </a:t>
            </a:r>
            <a:r>
              <a:rPr lang="en" sz="2000">
                <a:solidFill>
                  <a:schemeClr val="dk1"/>
                </a:solidFill>
              </a:rPr>
              <a:t>is the </a:t>
            </a:r>
            <a:r>
              <a:rPr lang="en" sz="2000">
                <a:solidFill>
                  <a:schemeClr val="dk1"/>
                </a:solidFill>
              </a:rPr>
              <a:t>pseudonym</a:t>
            </a:r>
            <a:r>
              <a:rPr lang="en" sz="2000">
                <a:solidFill>
                  <a:schemeClr val="dk1"/>
                </a:solidFill>
              </a:rPr>
              <a:t> used by the </a:t>
            </a:r>
            <a:r>
              <a:rPr lang="en" sz="2000">
                <a:solidFill>
                  <a:schemeClr val="dk1"/>
                </a:solidFill>
              </a:rPr>
              <a:t>unknown</a:t>
            </a:r>
            <a:r>
              <a:rPr lang="en" sz="2000">
                <a:solidFill>
                  <a:schemeClr val="dk1"/>
                </a:solidFill>
              </a:rPr>
              <a:t> person or group of people who created </a:t>
            </a:r>
            <a:r>
              <a:rPr lang="en" sz="2000">
                <a:solidFill>
                  <a:srgbClr val="FF9900"/>
                </a:solidFill>
              </a:rPr>
              <a:t>Bitcoin </a:t>
            </a:r>
            <a:r>
              <a:rPr lang="en" sz="2000">
                <a:solidFill>
                  <a:schemeClr val="dk1"/>
                </a:solidFill>
              </a:rPr>
              <a:t>and </a:t>
            </a:r>
            <a:r>
              <a:rPr lang="en" sz="2000">
                <a:solidFill>
                  <a:schemeClr val="dk1"/>
                </a:solidFill>
              </a:rPr>
              <a:t>implemented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first blockchain database.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675" y="919450"/>
            <a:ext cx="3004300" cy="30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562675" y="172525"/>
            <a:ext cx="7587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 </a:t>
            </a:r>
            <a:r>
              <a:rPr lang="en" sz="2000">
                <a:solidFill>
                  <a:srgbClr val="FF9900"/>
                </a:solidFill>
              </a:rPr>
              <a:t>2008</a:t>
            </a:r>
            <a:r>
              <a:rPr lang="en" sz="2000">
                <a:solidFill>
                  <a:schemeClr val="dk1"/>
                </a:solidFill>
              </a:rPr>
              <a:t> Satoshi published a document called “</a:t>
            </a:r>
            <a:r>
              <a:rPr lang="en" sz="2000">
                <a:solidFill>
                  <a:srgbClr val="FF9900"/>
                </a:solidFill>
              </a:rPr>
              <a:t>Bitcoin White Paper”, </a:t>
            </a:r>
            <a:r>
              <a:rPr lang="en" sz="2000">
                <a:solidFill>
                  <a:schemeClr val="dk1"/>
                </a:solidFill>
              </a:rPr>
              <a:t>Which explained in details what Bitcoin is, and how it works. He shared it with the entire community of tech enthusiasts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Known a cypherpunks &amp; it quickly gained attention for its innovative approach to digital currency.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0" y="1953375"/>
            <a:ext cx="5450250" cy="30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562650" y="220300"/>
            <a:ext cx="84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Satoshi Nakamoto’s goal for Bitcoin was to create a decentralized digital currency that is accessible to anyone with an internet connection, with transparent &amp; fair transactions that were permanently recorded on a secure, distributed ledger (</a:t>
            </a:r>
            <a:r>
              <a:rPr lang="en" sz="2100">
                <a:solidFill>
                  <a:srgbClr val="FF9900"/>
                </a:solidFill>
              </a:rPr>
              <a:t>blockchain</a:t>
            </a:r>
            <a:r>
              <a:rPr lang="en" sz="2100">
                <a:solidFill>
                  <a:schemeClr val="dk1"/>
                </a:solidFill>
              </a:rPr>
              <a:t>) 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94525" y="1838900"/>
            <a:ext cx="758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Satoshi Nakamoto is estimated to have around </a:t>
            </a:r>
            <a:r>
              <a:rPr lang="en" sz="2000">
                <a:solidFill>
                  <a:srgbClr val="FF9900"/>
                </a:solidFill>
              </a:rPr>
              <a:t>1 million bitcoin </a:t>
            </a:r>
            <a:r>
              <a:rPr lang="en" sz="2000">
                <a:solidFill>
                  <a:schemeClr val="dk1"/>
                </a:solidFill>
              </a:rPr>
              <a:t>which would make them one of the richest individuals in the world if their identity were to be </a:t>
            </a:r>
            <a:r>
              <a:rPr lang="en" sz="2000">
                <a:solidFill>
                  <a:schemeClr val="dk1"/>
                </a:solidFill>
              </a:rPr>
              <a:t>relieved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62775" y="3175700"/>
            <a:ext cx="758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Satoshi Nakamoto’s authored only a few hundreds forum posts and emails in his time but most are still available online to give you a </a:t>
            </a:r>
            <a:r>
              <a:rPr lang="en" sz="2000">
                <a:solidFill>
                  <a:schemeClr val="dk1"/>
                </a:solidFill>
              </a:rPr>
              <a:t>glimpse</a:t>
            </a:r>
            <a:r>
              <a:rPr lang="en" sz="2000">
                <a:solidFill>
                  <a:schemeClr val="dk1"/>
                </a:solidFill>
              </a:rPr>
              <a:t> into the mind and motivations of Satoshi nakamoto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141226" cy="301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662775" y="3405475"/>
            <a:ext cx="758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 the early days of Bitcoin, satoshi Nakamoto was quite active in the community answering questions and helping to troubleshoot issues, however, he/she/they abruptly </a:t>
            </a:r>
            <a:r>
              <a:rPr lang="en" sz="2000">
                <a:solidFill>
                  <a:schemeClr val="dk1"/>
                </a:solidFill>
              </a:rPr>
              <a:t>disappeared</a:t>
            </a:r>
            <a:r>
              <a:rPr lang="en" sz="2000">
                <a:solidFill>
                  <a:schemeClr val="dk1"/>
                </a:solidFill>
              </a:rPr>
              <a:t> in </a:t>
            </a:r>
            <a:r>
              <a:rPr lang="en" sz="2000">
                <a:solidFill>
                  <a:srgbClr val="FF9900"/>
                </a:solidFill>
              </a:rPr>
              <a:t>2011 </a:t>
            </a:r>
            <a:r>
              <a:rPr lang="en" sz="2000">
                <a:solidFill>
                  <a:schemeClr val="dk1"/>
                </a:solidFill>
              </a:rPr>
              <a:t>&amp; have not been heard from since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575200" y="293450"/>
            <a:ext cx="758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While Satoshi was the primary architecture </a:t>
            </a:r>
            <a:r>
              <a:rPr lang="en" sz="2000">
                <a:solidFill>
                  <a:schemeClr val="dk1"/>
                </a:solidFill>
              </a:rPr>
              <a:t>behind Bitcoin, They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Didn’t work alone, there was undoubtedly influential figure in tech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and  cryptography, including </a:t>
            </a:r>
            <a:r>
              <a:rPr lang="en" sz="2000">
                <a:solidFill>
                  <a:srgbClr val="FF9900"/>
                </a:solidFill>
              </a:rPr>
              <a:t>Wei Dai </a:t>
            </a:r>
            <a:r>
              <a:rPr lang="en" sz="2000">
                <a:solidFill>
                  <a:schemeClr val="dk1"/>
                </a:solidFill>
              </a:rPr>
              <a:t>&amp;</a:t>
            </a:r>
            <a:r>
              <a:rPr lang="en" sz="2000">
                <a:solidFill>
                  <a:srgbClr val="FF9900"/>
                </a:solidFill>
              </a:rPr>
              <a:t> Nick Szabo </a:t>
            </a:r>
            <a:endParaRPr sz="2000">
              <a:solidFill>
                <a:srgbClr val="FF9900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609275" y="1553675"/>
            <a:ext cx="758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Introduction to </a:t>
            </a:r>
            <a:r>
              <a:rPr lang="en" sz="2000">
                <a:solidFill>
                  <a:srgbClr val="FF9900"/>
                </a:solidFill>
              </a:rPr>
              <a:t>Bitcoin</a:t>
            </a:r>
            <a:r>
              <a:rPr lang="en" sz="2000">
                <a:solidFill>
                  <a:schemeClr val="dk1"/>
                </a:solidFill>
              </a:rPr>
              <a:t> &amp; </a:t>
            </a:r>
            <a:r>
              <a:rPr lang="en" sz="2000">
                <a:solidFill>
                  <a:srgbClr val="FF9900"/>
                </a:solidFill>
              </a:rPr>
              <a:t>bitcoin</a:t>
            </a:r>
            <a:endParaRPr sz="2000">
              <a:solidFill>
                <a:srgbClr val="FF9900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38263" l="0" r="0" t="15547"/>
          <a:stretch/>
        </p:blipFill>
        <p:spPr>
          <a:xfrm>
            <a:off x="1620563" y="2198300"/>
            <a:ext cx="5497175" cy="21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819600" y="1963950"/>
            <a:ext cx="15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PESSIMIST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248375" y="1975350"/>
            <a:ext cx="15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OPTIMIST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579900" y="1994625"/>
            <a:ext cx="15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Bitcoiner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282475" y="4127700"/>
            <a:ext cx="119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glass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Is half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full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4035250" y="4127700"/>
            <a:ext cx="119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glass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Is half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empty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674875" y="4051500"/>
            <a:ext cx="156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water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Is totally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Centralized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463725" y="204725"/>
            <a:ext cx="758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On </a:t>
            </a:r>
            <a:r>
              <a:rPr lang="en" sz="2000">
                <a:solidFill>
                  <a:srgbClr val="FF9900"/>
                </a:solidFill>
              </a:rPr>
              <a:t>May 17,  2010</a:t>
            </a:r>
            <a:r>
              <a:rPr lang="en" sz="2000">
                <a:solidFill>
                  <a:schemeClr val="dk1"/>
                </a:solidFill>
              </a:rPr>
              <a:t> the first </a:t>
            </a:r>
            <a:r>
              <a:rPr lang="en" sz="2000">
                <a:solidFill>
                  <a:schemeClr val="dk1"/>
                </a:solidFill>
              </a:rPr>
              <a:t>known exchange of bitcoin for goods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Took place </a:t>
            </a:r>
            <a:r>
              <a:rPr lang="en" sz="2000">
                <a:solidFill>
                  <a:srgbClr val="FF9900"/>
                </a:solidFill>
              </a:rPr>
              <a:t>Lazlo Hanyecz</a:t>
            </a:r>
            <a:r>
              <a:rPr lang="en" sz="2000">
                <a:solidFill>
                  <a:schemeClr val="dk1"/>
                </a:solidFill>
              </a:rPr>
              <a:t> purchased </a:t>
            </a:r>
            <a:r>
              <a:rPr lang="en" sz="2000">
                <a:solidFill>
                  <a:srgbClr val="FF9900"/>
                </a:solidFill>
              </a:rPr>
              <a:t>2 pizzas for 10, 000 BTC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76225" y="1036200"/>
            <a:ext cx="758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In broad terms, bitcoin is similar to traditional money, but </a:t>
            </a:r>
            <a:r>
              <a:rPr lang="en" sz="2000">
                <a:solidFill>
                  <a:schemeClr val="dk1"/>
                </a:solidFill>
              </a:rPr>
              <a:t>instead</a:t>
            </a:r>
            <a:r>
              <a:rPr lang="en" sz="2000">
                <a:solidFill>
                  <a:schemeClr val="dk1"/>
                </a:solidFill>
              </a:rPr>
              <a:t> of being physical, it exists only on the internet.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10375" y="2491075"/>
            <a:ext cx="758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Bitcoin (</a:t>
            </a:r>
            <a:r>
              <a:rPr lang="en" sz="2000">
                <a:solidFill>
                  <a:schemeClr val="dk1"/>
                </a:solidFill>
              </a:rPr>
              <a:t>lowercase</a:t>
            </a:r>
            <a:r>
              <a:rPr lang="en" sz="2000">
                <a:solidFill>
                  <a:srgbClr val="FF9900"/>
                </a:solidFill>
              </a:rPr>
              <a:t> ‘b’) </a:t>
            </a:r>
            <a:r>
              <a:rPr lang="en" sz="2000">
                <a:solidFill>
                  <a:schemeClr val="dk1"/>
                </a:solidFill>
              </a:rPr>
              <a:t>it is the digital cash that runs on the </a:t>
            </a:r>
            <a:r>
              <a:rPr lang="en" sz="2000">
                <a:solidFill>
                  <a:srgbClr val="FF9900"/>
                </a:solidFill>
              </a:rPr>
              <a:t>B</a:t>
            </a:r>
            <a:r>
              <a:rPr lang="en" sz="2000">
                <a:solidFill>
                  <a:schemeClr val="dk1"/>
                </a:solidFill>
              </a:rPr>
              <a:t>itcoin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network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12700" y="2047075"/>
            <a:ext cx="4586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What is </a:t>
            </a:r>
            <a:r>
              <a:rPr lang="en" sz="2300">
                <a:solidFill>
                  <a:srgbClr val="FF9900"/>
                </a:solidFill>
              </a:rPr>
              <a:t>bitcoin</a:t>
            </a:r>
            <a:r>
              <a:rPr lang="en" sz="2300">
                <a:solidFill>
                  <a:schemeClr val="dk1"/>
                </a:solidFill>
              </a:rPr>
              <a:t> ? What is </a:t>
            </a:r>
            <a:r>
              <a:rPr lang="en" sz="2300">
                <a:solidFill>
                  <a:srgbClr val="FF9900"/>
                </a:solidFill>
              </a:rPr>
              <a:t>Bitcoin</a:t>
            </a:r>
            <a:endParaRPr sz="2300">
              <a:solidFill>
                <a:srgbClr val="FF9900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10375" y="3405475"/>
            <a:ext cx="7587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It is a currency bitcoin</a:t>
            </a:r>
            <a:r>
              <a:rPr lang="en" sz="2000">
                <a:solidFill>
                  <a:srgbClr val="FF9900"/>
                </a:solidFill>
              </a:rPr>
              <a:t> ‘bitcoin’ </a:t>
            </a:r>
            <a:r>
              <a:rPr lang="en" sz="2000">
                <a:solidFill>
                  <a:schemeClr val="dk1"/>
                </a:solidFill>
              </a:rPr>
              <a:t>that allows people to send and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Receive payments online, it is called digital because unlike traditional currencies such as the U.S dollar, or the euro, which are physical currencies that can be held in your hand , bitcoin can only be used with the internet 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76150" y="252500"/>
            <a:ext cx="758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rgbClr val="FF9900"/>
                </a:solidFill>
              </a:rPr>
              <a:t>Bitcoin </a:t>
            </a:r>
            <a:r>
              <a:rPr lang="en" sz="2000">
                <a:solidFill>
                  <a:schemeClr val="dk1"/>
                </a:solidFill>
              </a:rPr>
              <a:t>Network (Capital ‘</a:t>
            </a:r>
            <a:r>
              <a:rPr lang="en" sz="2000">
                <a:solidFill>
                  <a:srgbClr val="FF9900"/>
                </a:solidFill>
              </a:rPr>
              <a:t>B</a:t>
            </a:r>
            <a:r>
              <a:rPr lang="en" sz="2000">
                <a:solidFill>
                  <a:schemeClr val="dk1"/>
                </a:solidFill>
              </a:rPr>
              <a:t>’) it’s everything else; the system, the network, the software, the rules, the community.. Satoshi’s creation.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76150" y="1623075"/>
            <a:ext cx="758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Bitcoin network ‘</a:t>
            </a:r>
            <a:r>
              <a:rPr lang="en" sz="2000">
                <a:solidFill>
                  <a:srgbClr val="FF9900"/>
                </a:solidFill>
              </a:rPr>
              <a:t>B</a:t>
            </a:r>
            <a:r>
              <a:rPr lang="en" sz="2000">
                <a:solidFill>
                  <a:schemeClr val="dk1"/>
                </a:solidFill>
              </a:rPr>
              <a:t>’ is made of individuals, companies and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Organizations all </a:t>
            </a:r>
            <a:r>
              <a:rPr lang="en" sz="2000">
                <a:solidFill>
                  <a:schemeClr val="dk1"/>
                </a:solidFill>
              </a:rPr>
              <a:t>around</a:t>
            </a:r>
            <a:r>
              <a:rPr lang="en" sz="2000">
                <a:solidFill>
                  <a:schemeClr val="dk1"/>
                </a:solidFill>
              </a:rPr>
              <a:t> the world. They are the ones who keep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network functional by using and supporting the currency, running the software that powers the network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