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f47b7a68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f47b7a6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f47b7a68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f47b7a68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f47b7a68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f47b7a6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f47b7a68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f47b7a68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f47b7a68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f47b7a68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f485c0b5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f485c0b5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f485c0b5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f485c0b5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f485c0b5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f485c0b5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f485c0b5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f485c0b5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009900" y="1269225"/>
            <a:ext cx="34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FELIX MUKUNGU </a:t>
            </a:r>
            <a:endParaRPr sz="2800">
              <a:solidFill>
                <a:schemeClr val="dk1"/>
              </a:solidFill>
            </a:endParaRPr>
          </a:p>
        </p:txBody>
      </p:sp>
      <p:sp>
        <p:nvSpPr>
          <p:cNvPr id="55" name="Google Shape;55;p13"/>
          <p:cNvSpPr txBox="1"/>
          <p:nvPr/>
        </p:nvSpPr>
        <p:spPr>
          <a:xfrm>
            <a:off x="3632550" y="1701375"/>
            <a:ext cx="18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Founder, The Core</a:t>
            </a:r>
            <a:endParaRPr>
              <a:solidFill>
                <a:schemeClr val="dk1"/>
              </a:solidFill>
            </a:endParaRPr>
          </a:p>
        </p:txBody>
      </p:sp>
      <p:sp>
        <p:nvSpPr>
          <p:cNvPr id="56" name="Google Shape;56;p13"/>
          <p:cNvSpPr txBox="1"/>
          <p:nvPr/>
        </p:nvSpPr>
        <p:spPr>
          <a:xfrm>
            <a:off x="3708750" y="23716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Printing </a:t>
            </a:r>
            <a:r>
              <a:rPr lang="en">
                <a:solidFill>
                  <a:schemeClr val="dk1"/>
                </a:solidFill>
              </a:rPr>
              <a:t>Services</a:t>
            </a:r>
            <a:r>
              <a:rPr lang="en">
                <a:solidFill>
                  <a:schemeClr val="dk1"/>
                </a:solidFill>
              </a:rPr>
              <a:t> </a:t>
            </a:r>
            <a:endParaRPr>
              <a:solidFill>
                <a:schemeClr val="dk1"/>
              </a:solidFill>
            </a:endParaRPr>
          </a:p>
        </p:txBody>
      </p:sp>
      <p:pic>
        <p:nvPicPr>
          <p:cNvPr id="57" name="Google Shape;57;p13"/>
          <p:cNvPicPr preferRelativeResize="0"/>
          <p:nvPr/>
        </p:nvPicPr>
        <p:blipFill rotWithShape="1">
          <a:blip r:embed="rId3">
            <a:alphaModFix/>
          </a:blip>
          <a:srcRect b="23063" l="28290" r="21327" t="20506"/>
          <a:stretch/>
        </p:blipFill>
        <p:spPr>
          <a:xfrm>
            <a:off x="6503525" y="4091946"/>
            <a:ext cx="428625" cy="480054"/>
          </a:xfrm>
          <a:prstGeom prst="rect">
            <a:avLst/>
          </a:prstGeom>
          <a:noFill/>
          <a:ln>
            <a:noFill/>
          </a:ln>
        </p:spPr>
      </p:pic>
      <p:pic>
        <p:nvPicPr>
          <p:cNvPr id="58" name="Google Shape;58;p13"/>
          <p:cNvPicPr preferRelativeResize="0"/>
          <p:nvPr/>
        </p:nvPicPr>
        <p:blipFill rotWithShape="1">
          <a:blip r:embed="rId4">
            <a:alphaModFix/>
          </a:blip>
          <a:srcRect b="20736" l="38616" r="11804" t="28476"/>
          <a:stretch/>
        </p:blipFill>
        <p:spPr>
          <a:xfrm>
            <a:off x="4275850" y="4095600"/>
            <a:ext cx="390675" cy="400200"/>
          </a:xfrm>
          <a:prstGeom prst="rect">
            <a:avLst/>
          </a:prstGeom>
          <a:noFill/>
          <a:ln>
            <a:noFill/>
          </a:ln>
        </p:spPr>
      </p:pic>
      <p:pic>
        <p:nvPicPr>
          <p:cNvPr id="59" name="Google Shape;59;p13"/>
          <p:cNvPicPr preferRelativeResize="0"/>
          <p:nvPr/>
        </p:nvPicPr>
        <p:blipFill rotWithShape="1">
          <a:blip r:embed="rId5">
            <a:alphaModFix/>
          </a:blip>
          <a:srcRect b="30715" l="26282" r="24946" t="18091"/>
          <a:stretch/>
        </p:blipFill>
        <p:spPr>
          <a:xfrm>
            <a:off x="938225" y="4102775"/>
            <a:ext cx="428625" cy="449875"/>
          </a:xfrm>
          <a:prstGeom prst="rect">
            <a:avLst/>
          </a:prstGeom>
          <a:noFill/>
          <a:ln>
            <a:noFill/>
          </a:ln>
        </p:spPr>
      </p:pic>
      <p:pic>
        <p:nvPicPr>
          <p:cNvPr id="60" name="Google Shape;60;p13"/>
          <p:cNvPicPr preferRelativeResize="0"/>
          <p:nvPr/>
        </p:nvPicPr>
        <p:blipFill rotWithShape="1">
          <a:blip r:embed="rId6">
            <a:alphaModFix/>
          </a:blip>
          <a:srcRect b="26255" l="20334" r="30020" t="22091"/>
          <a:stretch/>
        </p:blipFill>
        <p:spPr>
          <a:xfrm>
            <a:off x="3888973" y="4104191"/>
            <a:ext cx="428625" cy="445956"/>
          </a:xfrm>
          <a:prstGeom prst="rect">
            <a:avLst/>
          </a:prstGeom>
          <a:noFill/>
          <a:ln>
            <a:noFill/>
          </a:ln>
        </p:spPr>
      </p:pic>
      <p:sp>
        <p:nvSpPr>
          <p:cNvPr id="61" name="Google Shape;61;p13"/>
          <p:cNvSpPr txBox="1"/>
          <p:nvPr/>
        </p:nvSpPr>
        <p:spPr>
          <a:xfrm>
            <a:off x="1295425" y="4131875"/>
            <a:ext cx="13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MukunguFelix</a:t>
            </a:r>
            <a:endParaRPr>
              <a:solidFill>
                <a:schemeClr val="dk1"/>
              </a:solidFill>
            </a:endParaRPr>
          </a:p>
        </p:txBody>
      </p:sp>
      <p:sp>
        <p:nvSpPr>
          <p:cNvPr id="62" name="Google Shape;62;p13"/>
          <p:cNvSpPr txBox="1"/>
          <p:nvPr/>
        </p:nvSpPr>
        <p:spPr>
          <a:xfrm>
            <a:off x="4552075" y="4127075"/>
            <a:ext cx="12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 Divoar</a:t>
            </a:r>
            <a:endParaRPr>
              <a:solidFill>
                <a:schemeClr val="dk1"/>
              </a:solidFill>
            </a:endParaRPr>
          </a:p>
        </p:txBody>
      </p:sp>
      <p:sp>
        <p:nvSpPr>
          <p:cNvPr id="63" name="Google Shape;63;p13"/>
          <p:cNvSpPr txBox="1"/>
          <p:nvPr/>
        </p:nvSpPr>
        <p:spPr>
          <a:xfrm>
            <a:off x="6839725" y="4095600"/>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felixdivoar</a:t>
            </a:r>
            <a:endParaRPr>
              <a:solidFill>
                <a:schemeClr val="dk1"/>
              </a:solidFill>
            </a:endParaRPr>
          </a:p>
        </p:txBody>
      </p:sp>
      <p:sp>
        <p:nvSpPr>
          <p:cNvPr id="64" name="Google Shape;64;p13"/>
          <p:cNvSpPr txBox="1"/>
          <p:nvPr/>
        </p:nvSpPr>
        <p:spPr>
          <a:xfrm>
            <a:off x="3708750" y="20383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Bitcoin Educator</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24350" y="1996475"/>
            <a:ext cx="297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t>CHAPTER 1</a:t>
            </a:r>
            <a:endParaRPr sz="3420"/>
          </a:p>
        </p:txBody>
      </p:sp>
      <p:pic>
        <p:nvPicPr>
          <p:cNvPr id="70" name="Google Shape;70;p14"/>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71" name="Google Shape;71;p14"/>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72" name="Google Shape;72;p14"/>
          <p:cNvSpPr txBox="1"/>
          <p:nvPr/>
        </p:nvSpPr>
        <p:spPr>
          <a:xfrm>
            <a:off x="2499575" y="3014625"/>
            <a:ext cx="4160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rPr>
              <a:t>Wh</a:t>
            </a:r>
            <a:r>
              <a:rPr lang="en" sz="2600">
                <a:solidFill>
                  <a:schemeClr val="dk1"/>
                </a:solidFill>
              </a:rPr>
              <a:t>y Do we Need Money ?</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78" name="Google Shape;78;p15"/>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79" name="Google Shape;79;p15"/>
          <p:cNvSpPr txBox="1"/>
          <p:nvPr/>
        </p:nvSpPr>
        <p:spPr>
          <a:xfrm>
            <a:off x="1678800" y="2469325"/>
            <a:ext cx="5786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“Money is one of the greatest instruments of freedom ever invented by man.”</a:t>
            </a:r>
            <a:endParaRPr sz="1800">
              <a:solidFill>
                <a:schemeClr val="dk1"/>
              </a:solidFill>
            </a:endParaRPr>
          </a:p>
        </p:txBody>
      </p:sp>
      <p:sp>
        <p:nvSpPr>
          <p:cNvPr id="80" name="Google Shape;80;p15"/>
          <p:cNvSpPr txBox="1"/>
          <p:nvPr/>
        </p:nvSpPr>
        <p:spPr>
          <a:xfrm>
            <a:off x="3561775" y="3395125"/>
            <a:ext cx="1945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Friedrich Hayek</a:t>
            </a:r>
            <a:endParaRPr sz="1800">
              <a:solidFill>
                <a:srgbClr val="FF99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86" name="Google Shape;86;p16"/>
          <p:cNvPicPr preferRelativeResize="0"/>
          <p:nvPr/>
        </p:nvPicPr>
        <p:blipFill>
          <a:blip r:embed="rId4">
            <a:alphaModFix/>
          </a:blip>
          <a:stretch>
            <a:fillRect/>
          </a:stretch>
        </p:blipFill>
        <p:spPr>
          <a:xfrm>
            <a:off x="3352950" y="410875"/>
            <a:ext cx="1295323" cy="691826"/>
          </a:xfrm>
          <a:prstGeom prst="rect">
            <a:avLst/>
          </a:prstGeom>
          <a:noFill/>
          <a:ln>
            <a:noFill/>
          </a:ln>
        </p:spPr>
      </p:pic>
      <p:pic>
        <p:nvPicPr>
          <p:cNvPr id="87" name="Google Shape;87;p16"/>
          <p:cNvPicPr preferRelativeResize="0"/>
          <p:nvPr/>
        </p:nvPicPr>
        <p:blipFill>
          <a:blip r:embed="rId5">
            <a:alphaModFix/>
          </a:blip>
          <a:stretch>
            <a:fillRect/>
          </a:stretch>
        </p:blipFill>
        <p:spPr>
          <a:xfrm>
            <a:off x="462875" y="1625400"/>
            <a:ext cx="8039399" cy="273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93" name="Google Shape;93;p17"/>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94" name="Google Shape;94;p17"/>
          <p:cNvSpPr txBox="1"/>
          <p:nvPr/>
        </p:nvSpPr>
        <p:spPr>
          <a:xfrm>
            <a:off x="-323800" y="1187950"/>
            <a:ext cx="3818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Why Do we need Money ? </a:t>
            </a:r>
            <a:endParaRPr sz="1800">
              <a:solidFill>
                <a:srgbClr val="FF9900"/>
              </a:solidFill>
            </a:endParaRPr>
          </a:p>
        </p:txBody>
      </p:sp>
      <p:sp>
        <p:nvSpPr>
          <p:cNvPr id="95" name="Google Shape;95;p17"/>
          <p:cNvSpPr txBox="1"/>
          <p:nvPr/>
        </p:nvSpPr>
        <p:spPr>
          <a:xfrm>
            <a:off x="211650" y="1514425"/>
            <a:ext cx="8714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Money may not directly equate to happiness, yet it offers vital security and peace of mind for individuals and their families. It serves as the means to access necessities such as housing, nutrition, healthcare, and education, all fundamental to sustaining life. While excessive wealth isn't imperative, financial resources are indispensable throughout one's lifetime. Hence, grasping the principles of personal finance becomes imperative, as it empowers individuals to handle earnings prudently and safeguard their futures, ensuring financial well-being even beyond their working years.</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8"/>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01" name="Google Shape;101;p18"/>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02" name="Google Shape;102;p18"/>
          <p:cNvSpPr txBox="1"/>
          <p:nvPr/>
        </p:nvSpPr>
        <p:spPr>
          <a:xfrm>
            <a:off x="-539125" y="970625"/>
            <a:ext cx="3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What is Money</a:t>
            </a:r>
            <a:endParaRPr sz="1800">
              <a:solidFill>
                <a:srgbClr val="FF9900"/>
              </a:solidFill>
            </a:endParaRPr>
          </a:p>
        </p:txBody>
      </p:sp>
      <p:sp>
        <p:nvSpPr>
          <p:cNvPr id="103" name="Google Shape;103;p18"/>
          <p:cNvSpPr txBox="1"/>
          <p:nvPr/>
        </p:nvSpPr>
        <p:spPr>
          <a:xfrm>
            <a:off x="211650" y="1285825"/>
            <a:ext cx="8714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CECEC"/>
                </a:solidFill>
                <a:highlight>
                  <a:schemeClr val="lt1"/>
                </a:highlight>
              </a:rPr>
              <a:t>Money represents a stable store of worth, capable of being exchanged for goods and services with ease and universal recognition. Throughout history, various items including cowry shells, salt, cocoa beans, gold, and silver have served as mediums of exchange.</a:t>
            </a:r>
            <a:endParaRPr sz="1800">
              <a:solidFill>
                <a:schemeClr val="dk1"/>
              </a:solidFill>
            </a:endParaRPr>
          </a:p>
        </p:txBody>
      </p:sp>
      <p:sp>
        <p:nvSpPr>
          <p:cNvPr id="104" name="Google Shape;104;p18"/>
          <p:cNvSpPr txBox="1"/>
          <p:nvPr/>
        </p:nvSpPr>
        <p:spPr>
          <a:xfrm>
            <a:off x="70475" y="2457125"/>
            <a:ext cx="3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What gives money its value</a:t>
            </a:r>
            <a:endParaRPr sz="1800">
              <a:solidFill>
                <a:srgbClr val="FF9900"/>
              </a:solidFill>
            </a:endParaRPr>
          </a:p>
        </p:txBody>
      </p:sp>
      <p:sp>
        <p:nvSpPr>
          <p:cNvPr id="105" name="Google Shape;105;p18"/>
          <p:cNvSpPr txBox="1"/>
          <p:nvPr/>
        </p:nvSpPr>
        <p:spPr>
          <a:xfrm>
            <a:off x="-732925" y="2873325"/>
            <a:ext cx="3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Fiat Money </a:t>
            </a:r>
            <a:endParaRPr sz="1800">
              <a:solidFill>
                <a:srgbClr val="FF9900"/>
              </a:solidFill>
            </a:endParaRPr>
          </a:p>
        </p:txBody>
      </p:sp>
      <p:sp>
        <p:nvSpPr>
          <p:cNvPr id="106" name="Google Shape;106;p18"/>
          <p:cNvSpPr txBox="1"/>
          <p:nvPr/>
        </p:nvSpPr>
        <p:spPr>
          <a:xfrm>
            <a:off x="213575" y="3144000"/>
            <a:ext cx="7750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Fiat money derives its value from the trust and confidence placed in it by individuals and the stability of the issuing government or central authority. Unlike commodity money, which has </a:t>
            </a:r>
            <a:r>
              <a:rPr lang="en" sz="1800">
                <a:solidFill>
                  <a:srgbClr val="FF9900"/>
                </a:solidFill>
              </a:rPr>
              <a:t>intrinsic value</a:t>
            </a:r>
            <a:r>
              <a:rPr lang="en" sz="1800">
                <a:solidFill>
                  <a:schemeClr val="dk1"/>
                </a:solidFill>
              </a:rPr>
              <a:t> based on the material it's made of (like gold or silver), fiat money is not backed by any physical commodity. Instead, its value is based on the faith that people have in the government's ability to maintain its value and stability.</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12" name="Google Shape;112;p19"/>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13" name="Google Shape;113;p19"/>
          <p:cNvSpPr txBox="1"/>
          <p:nvPr/>
        </p:nvSpPr>
        <p:spPr>
          <a:xfrm>
            <a:off x="-539125" y="970625"/>
            <a:ext cx="3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Intrinsic Value</a:t>
            </a:r>
            <a:endParaRPr sz="1800">
              <a:solidFill>
                <a:srgbClr val="FF9900"/>
              </a:solidFill>
            </a:endParaRPr>
          </a:p>
        </p:txBody>
      </p:sp>
      <p:sp>
        <p:nvSpPr>
          <p:cNvPr id="114" name="Google Shape;114;p19"/>
          <p:cNvSpPr txBox="1"/>
          <p:nvPr/>
        </p:nvSpPr>
        <p:spPr>
          <a:xfrm>
            <a:off x="211650" y="1285825"/>
            <a:ext cx="8714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CECEC"/>
                </a:solidFill>
                <a:highlight>
                  <a:schemeClr val="lt1"/>
                </a:highlight>
                <a:latin typeface="Roboto"/>
                <a:ea typeface="Roboto"/>
                <a:cs typeface="Roboto"/>
                <a:sym typeface="Roboto"/>
              </a:rPr>
              <a:t>Intrinsic value is the actual value or utility that an item has, regardless of its price or market value. It is often associated with tangible assets that have inherent usefulness, scarcity, or desirability. For example, precious metals like </a:t>
            </a:r>
            <a:r>
              <a:rPr lang="en" sz="1800">
                <a:solidFill>
                  <a:srgbClr val="FF9900"/>
                </a:solidFill>
                <a:highlight>
                  <a:schemeClr val="lt1"/>
                </a:highlight>
                <a:latin typeface="Roboto"/>
                <a:ea typeface="Roboto"/>
                <a:cs typeface="Roboto"/>
                <a:sym typeface="Roboto"/>
              </a:rPr>
              <a:t>gold</a:t>
            </a:r>
            <a:r>
              <a:rPr lang="en" sz="1800">
                <a:solidFill>
                  <a:srgbClr val="ECECEC"/>
                </a:solidFill>
                <a:highlight>
                  <a:schemeClr val="lt1"/>
                </a:highlight>
                <a:latin typeface="Roboto"/>
                <a:ea typeface="Roboto"/>
                <a:cs typeface="Roboto"/>
                <a:sym typeface="Roboto"/>
              </a:rPr>
              <a:t> and </a:t>
            </a:r>
            <a:r>
              <a:rPr lang="en" sz="1800">
                <a:solidFill>
                  <a:srgbClr val="FF9900"/>
                </a:solidFill>
                <a:highlight>
                  <a:schemeClr val="lt1"/>
                </a:highlight>
                <a:latin typeface="Roboto"/>
                <a:ea typeface="Roboto"/>
                <a:cs typeface="Roboto"/>
                <a:sym typeface="Roboto"/>
              </a:rPr>
              <a:t>silver</a:t>
            </a:r>
            <a:r>
              <a:rPr lang="en" sz="1800">
                <a:solidFill>
                  <a:srgbClr val="ECECEC"/>
                </a:solidFill>
                <a:highlight>
                  <a:schemeClr val="lt1"/>
                </a:highlight>
                <a:latin typeface="Roboto"/>
                <a:ea typeface="Roboto"/>
                <a:cs typeface="Roboto"/>
                <a:sym typeface="Roboto"/>
              </a:rPr>
              <a:t> have intrinsic value because they are rare, durable, and have industrial and aesthetic applications</a:t>
            </a:r>
            <a:endParaRPr sz="1800">
              <a:solidFill>
                <a:schemeClr val="dk1"/>
              </a:solidFill>
            </a:endParaRPr>
          </a:p>
        </p:txBody>
      </p:sp>
      <p:sp>
        <p:nvSpPr>
          <p:cNvPr id="115" name="Google Shape;115;p19"/>
          <p:cNvSpPr txBox="1"/>
          <p:nvPr/>
        </p:nvSpPr>
        <p:spPr>
          <a:xfrm>
            <a:off x="-299275" y="2851950"/>
            <a:ext cx="3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Commodity Money</a:t>
            </a:r>
            <a:endParaRPr sz="1800">
              <a:solidFill>
                <a:srgbClr val="FF9900"/>
              </a:solidFill>
            </a:endParaRPr>
          </a:p>
        </p:txBody>
      </p:sp>
      <p:sp>
        <p:nvSpPr>
          <p:cNvPr id="116" name="Google Shape;116;p19"/>
          <p:cNvSpPr txBox="1"/>
          <p:nvPr/>
        </p:nvSpPr>
        <p:spPr>
          <a:xfrm>
            <a:off x="211650" y="3237450"/>
            <a:ext cx="8714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CECEC"/>
                </a:solidFill>
                <a:highlight>
                  <a:schemeClr val="lt1"/>
                </a:highlight>
                <a:latin typeface="Roboto"/>
                <a:ea typeface="Roboto"/>
                <a:cs typeface="Roboto"/>
                <a:sym typeface="Roboto"/>
              </a:rPr>
              <a:t>A commodity with intrinsic value refers to a physical item that possesses inherent worth or value due to its qualities, properties, or utility, independent of any external factors such as government decree.</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0"/>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22" name="Google Shape;122;p20"/>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23" name="Google Shape;123;p20"/>
          <p:cNvSpPr txBox="1"/>
          <p:nvPr/>
        </p:nvSpPr>
        <p:spPr>
          <a:xfrm>
            <a:off x="146675" y="1275425"/>
            <a:ext cx="3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What gives money its value </a:t>
            </a:r>
            <a:endParaRPr sz="1800">
              <a:solidFill>
                <a:srgbClr val="FF9900"/>
              </a:solidFill>
            </a:endParaRPr>
          </a:p>
        </p:txBody>
      </p:sp>
      <p:sp>
        <p:nvSpPr>
          <p:cNvPr id="124" name="Google Shape;124;p20"/>
          <p:cNvSpPr txBox="1"/>
          <p:nvPr/>
        </p:nvSpPr>
        <p:spPr>
          <a:xfrm>
            <a:off x="-556975" y="2913400"/>
            <a:ext cx="3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solidFill>
                <a:srgbClr val="FF9900"/>
              </a:solidFill>
            </a:endParaRPr>
          </a:p>
        </p:txBody>
      </p:sp>
      <p:sp>
        <p:nvSpPr>
          <p:cNvPr id="125" name="Google Shape;125;p20"/>
          <p:cNvSpPr txBox="1"/>
          <p:nvPr/>
        </p:nvSpPr>
        <p:spPr>
          <a:xfrm>
            <a:off x="264300" y="1737125"/>
            <a:ext cx="7699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highlight>
                  <a:schemeClr val="lt1"/>
                </a:highlight>
                <a:latin typeface="Roboto"/>
                <a:ea typeface="Roboto"/>
                <a:cs typeface="Roboto"/>
                <a:sym typeface="Roboto"/>
              </a:rPr>
              <a:t>Fiat money</a:t>
            </a:r>
            <a:r>
              <a:rPr lang="en" sz="1800">
                <a:solidFill>
                  <a:srgbClr val="ECECEC"/>
                </a:solidFill>
                <a:highlight>
                  <a:schemeClr val="lt1"/>
                </a:highlight>
                <a:latin typeface="Roboto"/>
                <a:ea typeface="Roboto"/>
                <a:cs typeface="Roboto"/>
                <a:sym typeface="Roboto"/>
              </a:rPr>
              <a:t> derives its value from the trust and confidence placed in it by individuals and institutions, backed by the stability and credibility of the issuing government or central bank.</a:t>
            </a:r>
            <a:endParaRPr sz="1800">
              <a:solidFill>
                <a:schemeClr val="lt2"/>
              </a:solidFill>
            </a:endParaRPr>
          </a:p>
        </p:txBody>
      </p:sp>
      <p:sp>
        <p:nvSpPr>
          <p:cNvPr id="126" name="Google Shape;126;p20"/>
          <p:cNvSpPr txBox="1"/>
          <p:nvPr/>
        </p:nvSpPr>
        <p:spPr>
          <a:xfrm>
            <a:off x="276750" y="2752925"/>
            <a:ext cx="7397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highlight>
                  <a:schemeClr val="lt1"/>
                </a:highlight>
                <a:latin typeface="Roboto"/>
                <a:ea typeface="Roboto"/>
                <a:cs typeface="Roboto"/>
                <a:sym typeface="Roboto"/>
              </a:rPr>
              <a:t>Commodity money</a:t>
            </a:r>
            <a:r>
              <a:rPr lang="en" sz="1800">
                <a:solidFill>
                  <a:srgbClr val="ECECEC"/>
                </a:solidFill>
                <a:highlight>
                  <a:schemeClr val="lt1"/>
                </a:highlight>
                <a:latin typeface="Roboto"/>
                <a:ea typeface="Roboto"/>
                <a:cs typeface="Roboto"/>
                <a:sym typeface="Roboto"/>
              </a:rPr>
              <a:t> derives its value from its intrinsic qualities, such as rarity, durability, and usefulness, rather than government decree.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1"/>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32" name="Google Shape;132;p21"/>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33" name="Google Shape;133;p21"/>
          <p:cNvSpPr txBox="1"/>
          <p:nvPr/>
        </p:nvSpPr>
        <p:spPr>
          <a:xfrm>
            <a:off x="2616350" y="2215025"/>
            <a:ext cx="3144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chemeClr val="dk1"/>
                </a:solidFill>
              </a:rPr>
              <a:t>THANK YOU</a:t>
            </a:r>
            <a:endParaRPr sz="4000">
              <a:solidFill>
                <a:schemeClr val="dk1"/>
              </a:solidFill>
            </a:endParaRPr>
          </a:p>
        </p:txBody>
      </p:sp>
      <p:sp>
        <p:nvSpPr>
          <p:cNvPr id="134" name="Google Shape;134;p21"/>
          <p:cNvSpPr txBox="1"/>
          <p:nvPr/>
        </p:nvSpPr>
        <p:spPr>
          <a:xfrm>
            <a:off x="-556975" y="2913400"/>
            <a:ext cx="314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800">
              <a:solidFill>
                <a:srgbClr val="FF9900"/>
              </a:solidFill>
            </a:endParaRPr>
          </a:p>
        </p:txBody>
      </p:sp>
      <p:sp>
        <p:nvSpPr>
          <p:cNvPr id="135" name="Google Shape;135;p21"/>
          <p:cNvSpPr txBox="1"/>
          <p:nvPr/>
        </p:nvSpPr>
        <p:spPr>
          <a:xfrm>
            <a:off x="264300" y="1737125"/>
            <a:ext cx="769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endParaRPr>
          </a:p>
        </p:txBody>
      </p:sp>
      <p:sp>
        <p:nvSpPr>
          <p:cNvPr id="136" name="Google Shape;136;p21"/>
          <p:cNvSpPr txBox="1"/>
          <p:nvPr/>
        </p:nvSpPr>
        <p:spPr>
          <a:xfrm>
            <a:off x="276750" y="2752925"/>
            <a:ext cx="739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