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f5fb344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f5fb344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9fc7e5a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9fc7e5a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d9fc7e5a8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d9fc7e5a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9fc7e5a8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9fc7e5a8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9fc7e5a8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9fc7e5a8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9fc7e5a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9fc7e5a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a6bac4a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a6bac4a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a6bac53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a6bac53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a6bac53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a6bac53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a6bac53c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a6bac53c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a6bac53c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a6bac53c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9e1b70b7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9e1b70b7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a81ad27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da81ad27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a81ad272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a81ad272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a81ad272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a81ad272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da81ad272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da81ad272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a81ad27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a81ad27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a81ad272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a81ad272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a81ad272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a81ad272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a81ad272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a81ad272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da81ad272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da81ad272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9e1b70b75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9e1b70b75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e1b70b75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e1b70b7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e1b70b7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e1b70b7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9e1b70b7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9e1b70b7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9fc7e5a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d9fc7e5a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9fc7e5a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9fc7e5a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9fc7e5a8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9fc7e5a8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19.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3009900" y="1116825"/>
            <a:ext cx="34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FELIX MUKUNGU </a:t>
            </a:r>
            <a:endParaRPr sz="2800">
              <a:solidFill>
                <a:schemeClr val="dk1"/>
              </a:solidFill>
            </a:endParaRPr>
          </a:p>
        </p:txBody>
      </p:sp>
      <p:sp>
        <p:nvSpPr>
          <p:cNvPr id="100" name="Google Shape;100;p25"/>
          <p:cNvSpPr txBox="1"/>
          <p:nvPr/>
        </p:nvSpPr>
        <p:spPr>
          <a:xfrm>
            <a:off x="3632550" y="1701375"/>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Founder, The Core</a:t>
            </a:r>
            <a:endParaRPr>
              <a:solidFill>
                <a:schemeClr val="dk1"/>
              </a:solidFill>
            </a:endParaRPr>
          </a:p>
        </p:txBody>
      </p:sp>
      <p:sp>
        <p:nvSpPr>
          <p:cNvPr id="101" name="Google Shape;101;p25"/>
          <p:cNvSpPr txBox="1"/>
          <p:nvPr/>
        </p:nvSpPr>
        <p:spPr>
          <a:xfrm>
            <a:off x="3708750" y="23716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Printing Services </a:t>
            </a:r>
            <a:endParaRPr>
              <a:solidFill>
                <a:schemeClr val="dk1"/>
              </a:solidFill>
            </a:endParaRPr>
          </a:p>
        </p:txBody>
      </p:sp>
      <p:pic>
        <p:nvPicPr>
          <p:cNvPr id="102" name="Google Shape;102;p25"/>
          <p:cNvPicPr preferRelativeResize="0"/>
          <p:nvPr/>
        </p:nvPicPr>
        <p:blipFill rotWithShape="1">
          <a:blip r:embed="rId3">
            <a:alphaModFix/>
          </a:blip>
          <a:srcRect b="23063" l="28290" r="21327" t="20506"/>
          <a:stretch/>
        </p:blipFill>
        <p:spPr>
          <a:xfrm>
            <a:off x="6503525" y="4091946"/>
            <a:ext cx="428625" cy="480054"/>
          </a:xfrm>
          <a:prstGeom prst="rect">
            <a:avLst/>
          </a:prstGeom>
          <a:noFill/>
          <a:ln>
            <a:noFill/>
          </a:ln>
        </p:spPr>
      </p:pic>
      <p:pic>
        <p:nvPicPr>
          <p:cNvPr id="103" name="Google Shape;103;p25"/>
          <p:cNvPicPr preferRelativeResize="0"/>
          <p:nvPr/>
        </p:nvPicPr>
        <p:blipFill rotWithShape="1">
          <a:blip r:embed="rId4">
            <a:alphaModFix/>
          </a:blip>
          <a:srcRect b="20736" l="38616" r="11804" t="28476"/>
          <a:stretch/>
        </p:blipFill>
        <p:spPr>
          <a:xfrm>
            <a:off x="4275850" y="4095600"/>
            <a:ext cx="390675" cy="400200"/>
          </a:xfrm>
          <a:prstGeom prst="rect">
            <a:avLst/>
          </a:prstGeom>
          <a:noFill/>
          <a:ln>
            <a:noFill/>
          </a:ln>
        </p:spPr>
      </p:pic>
      <p:pic>
        <p:nvPicPr>
          <p:cNvPr id="104" name="Google Shape;104;p25"/>
          <p:cNvPicPr preferRelativeResize="0"/>
          <p:nvPr/>
        </p:nvPicPr>
        <p:blipFill rotWithShape="1">
          <a:blip r:embed="rId5">
            <a:alphaModFix/>
          </a:blip>
          <a:srcRect b="30715" l="26282" r="24946" t="18091"/>
          <a:stretch/>
        </p:blipFill>
        <p:spPr>
          <a:xfrm>
            <a:off x="938225" y="4102775"/>
            <a:ext cx="428625" cy="449875"/>
          </a:xfrm>
          <a:prstGeom prst="rect">
            <a:avLst/>
          </a:prstGeom>
          <a:noFill/>
          <a:ln>
            <a:noFill/>
          </a:ln>
        </p:spPr>
      </p:pic>
      <p:pic>
        <p:nvPicPr>
          <p:cNvPr id="105" name="Google Shape;105;p25"/>
          <p:cNvPicPr preferRelativeResize="0"/>
          <p:nvPr/>
        </p:nvPicPr>
        <p:blipFill rotWithShape="1">
          <a:blip r:embed="rId6">
            <a:alphaModFix/>
          </a:blip>
          <a:srcRect b="26255" l="20334" r="30020" t="22091"/>
          <a:stretch/>
        </p:blipFill>
        <p:spPr>
          <a:xfrm>
            <a:off x="3888973" y="4104191"/>
            <a:ext cx="428625" cy="445956"/>
          </a:xfrm>
          <a:prstGeom prst="rect">
            <a:avLst/>
          </a:prstGeom>
          <a:noFill/>
          <a:ln>
            <a:noFill/>
          </a:ln>
        </p:spPr>
      </p:pic>
      <p:sp>
        <p:nvSpPr>
          <p:cNvPr id="106" name="Google Shape;106;p25"/>
          <p:cNvSpPr txBox="1"/>
          <p:nvPr/>
        </p:nvSpPr>
        <p:spPr>
          <a:xfrm>
            <a:off x="1295425" y="4131875"/>
            <a:ext cx="13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MukunguFelix</a:t>
            </a:r>
            <a:endParaRPr>
              <a:solidFill>
                <a:schemeClr val="dk1"/>
              </a:solidFill>
            </a:endParaRPr>
          </a:p>
        </p:txBody>
      </p:sp>
      <p:sp>
        <p:nvSpPr>
          <p:cNvPr id="107" name="Google Shape;107;p25"/>
          <p:cNvSpPr txBox="1"/>
          <p:nvPr/>
        </p:nvSpPr>
        <p:spPr>
          <a:xfrm>
            <a:off x="4552075" y="4127075"/>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 Divoar</a:t>
            </a:r>
            <a:endParaRPr>
              <a:solidFill>
                <a:schemeClr val="dk1"/>
              </a:solidFill>
            </a:endParaRPr>
          </a:p>
        </p:txBody>
      </p:sp>
      <p:sp>
        <p:nvSpPr>
          <p:cNvPr id="108" name="Google Shape;108;p25"/>
          <p:cNvSpPr txBox="1"/>
          <p:nvPr/>
        </p:nvSpPr>
        <p:spPr>
          <a:xfrm>
            <a:off x="6839725" y="409560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felixdivoar</a:t>
            </a:r>
            <a:endParaRPr>
              <a:solidFill>
                <a:schemeClr val="dk1"/>
              </a:solidFill>
            </a:endParaRPr>
          </a:p>
        </p:txBody>
      </p:sp>
      <p:sp>
        <p:nvSpPr>
          <p:cNvPr id="109" name="Google Shape;109;p25"/>
          <p:cNvSpPr txBox="1"/>
          <p:nvPr/>
        </p:nvSpPr>
        <p:spPr>
          <a:xfrm>
            <a:off x="3708750" y="20383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Bitcoin Educator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4"/>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179" name="Google Shape;179;p34"/>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180" name="Google Shape;180;p34"/>
          <p:cNvPicPr preferRelativeResize="0"/>
          <p:nvPr/>
        </p:nvPicPr>
        <p:blipFill>
          <a:blip r:embed="rId5">
            <a:alphaModFix/>
          </a:blip>
          <a:stretch>
            <a:fillRect/>
          </a:stretch>
        </p:blipFill>
        <p:spPr>
          <a:xfrm>
            <a:off x="152013" y="1255900"/>
            <a:ext cx="8839974" cy="3717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5"/>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186" name="Google Shape;186;p35"/>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87" name="Google Shape;187;p35"/>
          <p:cNvSpPr txBox="1"/>
          <p:nvPr/>
        </p:nvSpPr>
        <p:spPr>
          <a:xfrm>
            <a:off x="3020875" y="183697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Fiat System</a:t>
            </a:r>
            <a:endParaRPr sz="2200">
              <a:solidFill>
                <a:srgbClr val="FF9900"/>
              </a:solidFill>
            </a:endParaRPr>
          </a:p>
        </p:txBody>
      </p:sp>
      <p:sp>
        <p:nvSpPr>
          <p:cNvPr id="188" name="Google Shape;188;p35"/>
          <p:cNvSpPr txBox="1"/>
          <p:nvPr/>
        </p:nvSpPr>
        <p:spPr>
          <a:xfrm>
            <a:off x="402600" y="2701700"/>
            <a:ext cx="8538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The root problem with conventional currency is all the trust that’s required to make it work. The central bank must be trusted not to debase the currency, but the history of fiat currencies is full of breaches of that trust.</a:t>
            </a:r>
            <a:endParaRPr sz="1800">
              <a:solidFill>
                <a:schemeClr val="dk1"/>
              </a:solidFill>
            </a:endParaRPr>
          </a:p>
        </p:txBody>
      </p:sp>
      <p:sp>
        <p:nvSpPr>
          <p:cNvPr id="189" name="Google Shape;189;p35"/>
          <p:cNvSpPr txBox="1"/>
          <p:nvPr/>
        </p:nvSpPr>
        <p:spPr>
          <a:xfrm>
            <a:off x="4028550" y="2127275"/>
            <a:ext cx="9210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300">
                <a:solidFill>
                  <a:schemeClr val="lt2"/>
                </a:solidFill>
              </a:rPr>
              <a:t>“</a:t>
            </a:r>
            <a:endParaRPr sz="7300">
              <a:solidFill>
                <a:schemeClr val="lt2"/>
              </a:solidFill>
            </a:endParaRPr>
          </a:p>
        </p:txBody>
      </p:sp>
      <p:sp>
        <p:nvSpPr>
          <p:cNvPr id="190" name="Google Shape;190;p35"/>
          <p:cNvSpPr txBox="1"/>
          <p:nvPr/>
        </p:nvSpPr>
        <p:spPr>
          <a:xfrm>
            <a:off x="3387750" y="39119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Satoshi Nakamoto</a:t>
            </a:r>
            <a:endParaRPr sz="1800">
              <a:solidFill>
                <a:srgbClr val="FF99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196" name="Google Shape;196;p36"/>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97" name="Google Shape;197;p36"/>
          <p:cNvSpPr txBox="1"/>
          <p:nvPr/>
        </p:nvSpPr>
        <p:spPr>
          <a:xfrm>
            <a:off x="174875" y="1557550"/>
            <a:ext cx="447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A Monetary System by Decree</a:t>
            </a:r>
            <a:endParaRPr sz="2200">
              <a:solidFill>
                <a:srgbClr val="FF9900"/>
              </a:solidFill>
            </a:endParaRPr>
          </a:p>
        </p:txBody>
      </p:sp>
      <p:sp>
        <p:nvSpPr>
          <p:cNvPr id="198" name="Google Shape;198;p36"/>
          <p:cNvSpPr txBox="1"/>
          <p:nvPr/>
        </p:nvSpPr>
        <p:spPr>
          <a:xfrm>
            <a:off x="192875" y="2058075"/>
            <a:ext cx="8375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Fiat System is marked by its mandatory nature, imposed on people through legal tender laws. The term </a:t>
            </a:r>
            <a:r>
              <a:rPr lang="en" sz="1800">
                <a:solidFill>
                  <a:srgbClr val="FF9900"/>
                </a:solidFill>
              </a:rPr>
              <a:t>"fiat,"</a:t>
            </a:r>
            <a:r>
              <a:rPr lang="en" sz="1800">
                <a:solidFill>
                  <a:schemeClr val="dk1"/>
                </a:solidFill>
              </a:rPr>
              <a:t> originating from Latin, means </a:t>
            </a:r>
            <a:r>
              <a:rPr lang="en" sz="1800">
                <a:solidFill>
                  <a:srgbClr val="FF9900"/>
                </a:solidFill>
              </a:rPr>
              <a:t>“by decree,”</a:t>
            </a:r>
            <a:r>
              <a:rPr lang="en" sz="1800">
                <a:solidFill>
                  <a:schemeClr val="dk1"/>
                </a:solidFill>
              </a:rPr>
              <a:t> representing a directive issued by authorities. Unlike money backed by tangible assets such as gold, fiat money lacks such support. Instead, its use is mandated by law. Everyday currencies like </a:t>
            </a:r>
            <a:r>
              <a:rPr lang="en" sz="1800">
                <a:solidFill>
                  <a:srgbClr val="FF9900"/>
                </a:solidFill>
              </a:rPr>
              <a:t>dollars, euros, pounds, yuans, pesos, and </a:t>
            </a:r>
            <a:r>
              <a:rPr lang="en" sz="1800">
                <a:solidFill>
                  <a:schemeClr val="dk1"/>
                </a:solidFill>
              </a:rPr>
              <a:t>others fall under the category of fiat money.</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204" name="Google Shape;204;p37"/>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05" name="Google Shape;205;p37"/>
          <p:cNvSpPr txBox="1"/>
          <p:nvPr/>
        </p:nvSpPr>
        <p:spPr>
          <a:xfrm>
            <a:off x="174875" y="1481350"/>
            <a:ext cx="447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Pros of Fiat Money</a:t>
            </a:r>
            <a:endParaRPr sz="2200">
              <a:solidFill>
                <a:srgbClr val="FF9900"/>
              </a:solidFill>
            </a:endParaRPr>
          </a:p>
        </p:txBody>
      </p:sp>
      <p:sp>
        <p:nvSpPr>
          <p:cNvPr id="206" name="Google Shape;206;p37"/>
          <p:cNvSpPr txBox="1"/>
          <p:nvPr/>
        </p:nvSpPr>
        <p:spPr>
          <a:xfrm>
            <a:off x="192875" y="2058075"/>
            <a:ext cx="8375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Ease of use:</a:t>
            </a:r>
            <a:r>
              <a:rPr lang="en" sz="1800">
                <a:solidFill>
                  <a:schemeClr val="dk1"/>
                </a:solidFill>
              </a:rPr>
              <a:t> Fiat money is convenient for everyday transactions.</a:t>
            </a:r>
            <a:br>
              <a:rPr lang="en" sz="1800">
                <a:solidFill>
                  <a:schemeClr val="dk1"/>
                </a:solidFill>
              </a:rPr>
            </a:br>
            <a:endParaRPr sz="1800">
              <a:solidFill>
                <a:schemeClr val="dk1"/>
              </a:solidFill>
            </a:endParaRPr>
          </a:p>
          <a:p>
            <a:pPr indent="0" lvl="0" marL="0" rtl="0" algn="l">
              <a:spcBef>
                <a:spcPts val="0"/>
              </a:spcBef>
              <a:spcAft>
                <a:spcPts val="0"/>
              </a:spcAft>
              <a:buNone/>
            </a:pPr>
            <a:r>
              <a:rPr lang="en" sz="1800">
                <a:solidFill>
                  <a:srgbClr val="FF9900"/>
                </a:solidFill>
              </a:rPr>
              <a:t>Lower costs and risks</a:t>
            </a:r>
            <a:r>
              <a:rPr lang="en" sz="1800">
                <a:solidFill>
                  <a:schemeClr val="dk1"/>
                </a:solidFill>
              </a:rPr>
              <a:t>: Fiat money doesn’t require heavy security like gold, making it cheaper and safer.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8"/>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212" name="Google Shape;212;p38"/>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13" name="Google Shape;213;p38"/>
          <p:cNvSpPr txBox="1"/>
          <p:nvPr/>
        </p:nvSpPr>
        <p:spPr>
          <a:xfrm>
            <a:off x="174875" y="1176550"/>
            <a:ext cx="447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Cons of Fiat Money</a:t>
            </a:r>
            <a:endParaRPr sz="2200">
              <a:solidFill>
                <a:srgbClr val="FF9900"/>
              </a:solidFill>
            </a:endParaRPr>
          </a:p>
        </p:txBody>
      </p:sp>
      <p:sp>
        <p:nvSpPr>
          <p:cNvPr id="214" name="Google Shape;214;p38"/>
          <p:cNvSpPr txBox="1"/>
          <p:nvPr/>
        </p:nvSpPr>
        <p:spPr>
          <a:xfrm>
            <a:off x="279425" y="1600875"/>
            <a:ext cx="80196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Inflation risks</a:t>
            </a:r>
            <a:r>
              <a:rPr lang="en" sz="1800">
                <a:solidFill>
                  <a:schemeClr val="dk1"/>
                </a:solidFill>
              </a:rPr>
              <a:t>: Prices can continuously rise, causing inflation and historical instances of hyperinflation.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Centralized control and manipulation</a:t>
            </a:r>
            <a:r>
              <a:rPr lang="en" sz="1800">
                <a:solidFill>
                  <a:schemeClr val="dk1"/>
                </a:solidFill>
              </a:rPr>
              <a:t>: Small groups can influence and manipulate the system, </a:t>
            </a:r>
            <a:r>
              <a:rPr lang="en" sz="1800">
                <a:solidFill>
                  <a:schemeClr val="dk1"/>
                </a:solidFill>
              </a:rPr>
              <a:t>leading</a:t>
            </a:r>
            <a:r>
              <a:rPr lang="en" sz="1800">
                <a:solidFill>
                  <a:schemeClr val="dk1"/>
                </a:solidFill>
              </a:rPr>
              <a:t> to censorship and confiscation.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Counterparty risk</a:t>
            </a:r>
            <a:r>
              <a:rPr lang="en" sz="1800">
                <a:solidFill>
                  <a:schemeClr val="dk1"/>
                </a:solidFill>
              </a:rPr>
              <a:t>: If the government faces challenges, the currency can lose value.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Potential for abuse</a:t>
            </a:r>
            <a:r>
              <a:rPr lang="en" sz="1800">
                <a:solidFill>
                  <a:schemeClr val="dk1"/>
                </a:solidFill>
              </a:rPr>
              <a:t>: The system can be misused, resulting in corruption and       loss of trust.</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9"/>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220" name="Google Shape;220;p39"/>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221" name="Google Shape;221;p39"/>
          <p:cNvPicPr preferRelativeResize="0"/>
          <p:nvPr/>
        </p:nvPicPr>
        <p:blipFill>
          <a:blip r:embed="rId5">
            <a:alphaModFix/>
          </a:blip>
          <a:stretch>
            <a:fillRect/>
          </a:stretch>
        </p:blipFill>
        <p:spPr>
          <a:xfrm>
            <a:off x="328325" y="1507776"/>
            <a:ext cx="8400000" cy="3207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0"/>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227" name="Google Shape;227;p40"/>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28" name="Google Shape;228;p40"/>
          <p:cNvSpPr txBox="1"/>
          <p:nvPr/>
        </p:nvSpPr>
        <p:spPr>
          <a:xfrm>
            <a:off x="238613" y="1660850"/>
            <a:ext cx="752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Fractional Reserve Banking: A System Fueled by Debt</a:t>
            </a:r>
            <a:endParaRPr sz="2200">
              <a:solidFill>
                <a:srgbClr val="FF9900"/>
              </a:solidFill>
            </a:endParaRPr>
          </a:p>
        </p:txBody>
      </p:sp>
      <p:sp>
        <p:nvSpPr>
          <p:cNvPr id="229" name="Google Shape;229;p40"/>
          <p:cNvSpPr txBox="1"/>
          <p:nvPr/>
        </p:nvSpPr>
        <p:spPr>
          <a:xfrm>
            <a:off x="322350" y="2463100"/>
            <a:ext cx="81093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rPr>
              <a:t>It is well enough that people of the nation do not understand our banking and monetary system, for if they did, I believe there would be a revolution before tomorrow morning.</a:t>
            </a:r>
            <a:endParaRPr sz="2200">
              <a:solidFill>
                <a:schemeClr val="dk1"/>
              </a:solidFill>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FF9900"/>
                </a:solidFill>
              </a:rPr>
              <a:t>Henry Ford</a:t>
            </a:r>
            <a:endParaRPr>
              <a:solidFill>
                <a:srgbClr val="FF99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1"/>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235" name="Google Shape;235;p41"/>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36" name="Google Shape;236;p41"/>
          <p:cNvSpPr txBox="1"/>
          <p:nvPr/>
        </p:nvSpPr>
        <p:spPr>
          <a:xfrm>
            <a:off x="352950" y="1521325"/>
            <a:ext cx="793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Fractional Reserve Banking </a:t>
            </a:r>
            <a:r>
              <a:rPr lang="en" sz="1800">
                <a:solidFill>
                  <a:schemeClr val="dk1"/>
                </a:solidFill>
              </a:rPr>
              <a:t>is one of the main parts of the fiat system, allowing banks to lend out a significant portion of their clients' deposits.</a:t>
            </a:r>
            <a:endParaRPr sz="1800">
              <a:solidFill>
                <a:schemeClr val="dk1"/>
              </a:solidFill>
            </a:endParaRPr>
          </a:p>
        </p:txBody>
      </p:sp>
      <p:sp>
        <p:nvSpPr>
          <p:cNvPr id="237" name="Google Shape;237;p41"/>
          <p:cNvSpPr txBox="1"/>
          <p:nvPr/>
        </p:nvSpPr>
        <p:spPr>
          <a:xfrm>
            <a:off x="337775" y="2397250"/>
            <a:ext cx="793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B</a:t>
            </a:r>
            <a:r>
              <a:rPr lang="en" sz="1800">
                <a:solidFill>
                  <a:srgbClr val="FF9900"/>
                </a:solidFill>
              </a:rPr>
              <a:t>anks</a:t>
            </a:r>
            <a:r>
              <a:rPr lang="en" sz="1800">
                <a:solidFill>
                  <a:schemeClr val="dk1"/>
                </a:solidFill>
              </a:rPr>
              <a:t> are </a:t>
            </a:r>
            <a:r>
              <a:rPr lang="en" sz="1800">
                <a:solidFill>
                  <a:srgbClr val="FF9900"/>
                </a:solidFill>
              </a:rPr>
              <a:t>businesses</a:t>
            </a:r>
            <a:r>
              <a:rPr lang="en" sz="1800">
                <a:solidFill>
                  <a:schemeClr val="dk1"/>
                </a:solidFill>
              </a:rPr>
              <a:t> and their primary goal is to make a </a:t>
            </a:r>
            <a:r>
              <a:rPr lang="en" sz="1800">
                <a:solidFill>
                  <a:srgbClr val="FF9900"/>
                </a:solidFill>
              </a:rPr>
              <a:t>profit</a:t>
            </a:r>
            <a:r>
              <a:rPr lang="en" sz="1800">
                <a:solidFill>
                  <a:schemeClr val="dk1"/>
                </a:solidFill>
              </a:rPr>
              <a:t>. But how do they make a profit if they let people borrow money?</a:t>
            </a:r>
            <a:endParaRPr sz="1800">
              <a:solidFill>
                <a:schemeClr val="dk1"/>
              </a:solidFill>
            </a:endParaRPr>
          </a:p>
        </p:txBody>
      </p:sp>
      <p:sp>
        <p:nvSpPr>
          <p:cNvPr id="238" name="Google Shape;238;p41"/>
          <p:cNvSpPr txBox="1"/>
          <p:nvPr/>
        </p:nvSpPr>
        <p:spPr>
          <a:xfrm>
            <a:off x="424325" y="3342750"/>
            <a:ext cx="762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addition to earning interest on deposits, banks generate revenue in other ways, including:</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44" name="Google Shape;244;p42"/>
          <p:cNvPicPr preferRelativeResize="0"/>
          <p:nvPr/>
        </p:nvPicPr>
        <p:blipFill>
          <a:blip r:embed="rId4">
            <a:alphaModFix/>
          </a:blip>
          <a:stretch>
            <a:fillRect/>
          </a:stretch>
        </p:blipFill>
        <p:spPr>
          <a:xfrm>
            <a:off x="3352950" y="334675"/>
            <a:ext cx="1295323" cy="691826"/>
          </a:xfrm>
          <a:prstGeom prst="rect">
            <a:avLst/>
          </a:prstGeom>
          <a:noFill/>
          <a:ln>
            <a:noFill/>
          </a:ln>
        </p:spPr>
      </p:pic>
      <p:sp>
        <p:nvSpPr>
          <p:cNvPr id="245" name="Google Shape;245;p42"/>
          <p:cNvSpPr txBox="1"/>
          <p:nvPr/>
        </p:nvSpPr>
        <p:spPr>
          <a:xfrm>
            <a:off x="589900" y="1199575"/>
            <a:ext cx="81231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Charging interest on loans they give out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Charging fees for services like ATM usage and account</a:t>
            </a:r>
            <a:endParaRPr sz="1800">
              <a:solidFill>
                <a:schemeClr val="dk1"/>
              </a:solidFill>
            </a:endParaRPr>
          </a:p>
          <a:p>
            <a:pPr indent="0" lvl="0" marL="457200" rtl="0" algn="l">
              <a:spcBef>
                <a:spcPts val="0"/>
              </a:spcBef>
              <a:spcAft>
                <a:spcPts val="0"/>
              </a:spcAft>
              <a:buNone/>
            </a:pPr>
            <a:r>
              <a:rPr lang="en" sz="1800">
                <a:solidFill>
                  <a:schemeClr val="dk1"/>
                </a:solidFill>
              </a:rPr>
              <a:t>maintenance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Earning money through investments, like buying and selling</a:t>
            </a:r>
            <a:endParaRPr sz="1800">
              <a:solidFill>
                <a:schemeClr val="dk1"/>
              </a:solidFill>
            </a:endParaRPr>
          </a:p>
          <a:p>
            <a:pPr indent="0" lvl="0" marL="457200" rtl="0" algn="l">
              <a:spcBef>
                <a:spcPts val="0"/>
              </a:spcBef>
              <a:spcAft>
                <a:spcPts val="0"/>
              </a:spcAft>
              <a:buNone/>
            </a:pPr>
            <a:r>
              <a:rPr lang="en" sz="1800">
                <a:solidFill>
                  <a:schemeClr val="dk1"/>
                </a:solidFill>
              </a:rPr>
              <a:t>securities or investing in real estate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Keeping a percentage of loans in reserve and investing or</a:t>
            </a:r>
            <a:endParaRPr sz="1800">
              <a:solidFill>
                <a:schemeClr val="dk1"/>
              </a:solidFill>
            </a:endParaRPr>
          </a:p>
          <a:p>
            <a:pPr indent="0" lvl="0" marL="457200" rtl="0" algn="l">
              <a:spcBef>
                <a:spcPts val="0"/>
              </a:spcBef>
              <a:spcAft>
                <a:spcPts val="0"/>
              </a:spcAft>
              <a:buNone/>
            </a:pPr>
            <a:r>
              <a:rPr lang="en" sz="1800">
                <a:solidFill>
                  <a:schemeClr val="dk1"/>
                </a:solidFill>
              </a:rPr>
              <a:t>lending out the rest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Paying interest on deposits and charging fees on checking and</a:t>
            </a:r>
            <a:endParaRPr sz="1800">
              <a:solidFill>
                <a:schemeClr val="dk1"/>
              </a:solidFill>
            </a:endParaRPr>
          </a:p>
          <a:p>
            <a:pPr indent="0" lvl="0" marL="457200" rtl="0" algn="l">
              <a:spcBef>
                <a:spcPts val="0"/>
              </a:spcBef>
              <a:spcAft>
                <a:spcPts val="0"/>
              </a:spcAft>
              <a:buNone/>
            </a:pPr>
            <a:r>
              <a:rPr lang="en" sz="1800">
                <a:solidFill>
                  <a:schemeClr val="dk1"/>
                </a:solidFill>
              </a:rPr>
              <a:t>savings accounts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51" name="Google Shape;251;p43"/>
          <p:cNvPicPr preferRelativeResize="0"/>
          <p:nvPr/>
        </p:nvPicPr>
        <p:blipFill>
          <a:blip r:embed="rId4">
            <a:alphaModFix/>
          </a:blip>
          <a:stretch>
            <a:fillRect/>
          </a:stretch>
        </p:blipFill>
        <p:spPr>
          <a:xfrm>
            <a:off x="3352950" y="334675"/>
            <a:ext cx="1295323" cy="691826"/>
          </a:xfrm>
          <a:prstGeom prst="rect">
            <a:avLst/>
          </a:prstGeom>
          <a:noFill/>
          <a:ln>
            <a:noFill/>
          </a:ln>
        </p:spPr>
      </p:pic>
      <p:pic>
        <p:nvPicPr>
          <p:cNvPr id="252" name="Google Shape;252;p43"/>
          <p:cNvPicPr preferRelativeResize="0"/>
          <p:nvPr/>
        </p:nvPicPr>
        <p:blipFill rotWithShape="1">
          <a:blip r:embed="rId5">
            <a:alphaModFix/>
          </a:blip>
          <a:srcRect b="28956" l="28278" r="26926" t="29236"/>
          <a:stretch/>
        </p:blipFill>
        <p:spPr>
          <a:xfrm>
            <a:off x="3649238" y="1342763"/>
            <a:ext cx="1707600" cy="1593750"/>
          </a:xfrm>
          <a:prstGeom prst="rect">
            <a:avLst/>
          </a:prstGeom>
          <a:noFill/>
          <a:ln>
            <a:noFill/>
          </a:ln>
        </p:spPr>
      </p:pic>
      <p:pic>
        <p:nvPicPr>
          <p:cNvPr id="253" name="Google Shape;253;p43"/>
          <p:cNvPicPr preferRelativeResize="0"/>
          <p:nvPr/>
        </p:nvPicPr>
        <p:blipFill rotWithShape="1">
          <a:blip r:embed="rId6">
            <a:alphaModFix/>
          </a:blip>
          <a:srcRect b="35487" l="16242" r="40721" t="32100"/>
          <a:stretch/>
        </p:blipFill>
        <p:spPr>
          <a:xfrm>
            <a:off x="94625" y="1465450"/>
            <a:ext cx="2384141" cy="1795475"/>
          </a:xfrm>
          <a:prstGeom prst="rect">
            <a:avLst/>
          </a:prstGeom>
          <a:noFill/>
          <a:ln>
            <a:noFill/>
          </a:ln>
        </p:spPr>
      </p:pic>
      <p:pic>
        <p:nvPicPr>
          <p:cNvPr id="254" name="Google Shape;254;p43"/>
          <p:cNvPicPr preferRelativeResize="0"/>
          <p:nvPr/>
        </p:nvPicPr>
        <p:blipFill rotWithShape="1">
          <a:blip r:embed="rId7">
            <a:alphaModFix/>
          </a:blip>
          <a:srcRect b="26558" l="30232" r="29565" t="29593"/>
          <a:stretch/>
        </p:blipFill>
        <p:spPr>
          <a:xfrm>
            <a:off x="6771050" y="1208400"/>
            <a:ext cx="1707600" cy="1862500"/>
          </a:xfrm>
          <a:prstGeom prst="rect">
            <a:avLst/>
          </a:prstGeom>
          <a:noFill/>
          <a:ln>
            <a:noFill/>
          </a:ln>
        </p:spPr>
      </p:pic>
      <p:sp>
        <p:nvSpPr>
          <p:cNvPr id="255" name="Google Shape;255;p43"/>
          <p:cNvSpPr txBox="1"/>
          <p:nvPr/>
        </p:nvSpPr>
        <p:spPr>
          <a:xfrm>
            <a:off x="-55400" y="3184725"/>
            <a:ext cx="3000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Banks borrow money from</a:t>
            </a:r>
            <a:endParaRPr sz="1800">
              <a:solidFill>
                <a:schemeClr val="dk1"/>
              </a:solidFill>
            </a:endParaRPr>
          </a:p>
          <a:p>
            <a:pPr indent="0" lvl="0" marL="0" rtl="0" algn="ctr">
              <a:spcBef>
                <a:spcPts val="0"/>
              </a:spcBef>
              <a:spcAft>
                <a:spcPts val="0"/>
              </a:spcAft>
              <a:buNone/>
            </a:pPr>
            <a:r>
              <a:rPr lang="en" sz="1800">
                <a:solidFill>
                  <a:schemeClr val="dk1"/>
                </a:solidFill>
              </a:rPr>
              <a:t>depositors at an interest</a:t>
            </a:r>
            <a:endParaRPr sz="1800">
              <a:solidFill>
                <a:schemeClr val="dk1"/>
              </a:solidFill>
            </a:endParaRPr>
          </a:p>
          <a:p>
            <a:pPr indent="0" lvl="0" marL="0" rtl="0" algn="ctr">
              <a:spcBef>
                <a:spcPts val="0"/>
              </a:spcBef>
              <a:spcAft>
                <a:spcPts val="0"/>
              </a:spcAft>
              <a:buNone/>
            </a:pPr>
            <a:r>
              <a:rPr lang="en" sz="1800">
                <a:solidFill>
                  <a:srgbClr val="FF9900"/>
                </a:solidFill>
              </a:rPr>
              <a:t>(let’s say 5%)</a:t>
            </a:r>
            <a:endParaRPr sz="1800">
              <a:solidFill>
                <a:srgbClr val="FF9900"/>
              </a:solidFill>
            </a:endParaRPr>
          </a:p>
        </p:txBody>
      </p:sp>
      <p:pic>
        <p:nvPicPr>
          <p:cNvPr id="256" name="Google Shape;256;p43"/>
          <p:cNvPicPr preferRelativeResize="0"/>
          <p:nvPr/>
        </p:nvPicPr>
        <p:blipFill rotWithShape="1">
          <a:blip r:embed="rId8">
            <a:alphaModFix/>
          </a:blip>
          <a:srcRect b="30911" l="14755" r="17152" t="32718"/>
          <a:stretch/>
        </p:blipFill>
        <p:spPr>
          <a:xfrm>
            <a:off x="5541400" y="2000850"/>
            <a:ext cx="907850" cy="484875"/>
          </a:xfrm>
          <a:prstGeom prst="rect">
            <a:avLst/>
          </a:prstGeom>
          <a:noFill/>
          <a:ln>
            <a:noFill/>
          </a:ln>
        </p:spPr>
      </p:pic>
      <p:pic>
        <p:nvPicPr>
          <p:cNvPr id="257" name="Google Shape;257;p43"/>
          <p:cNvPicPr preferRelativeResize="0"/>
          <p:nvPr/>
        </p:nvPicPr>
        <p:blipFill rotWithShape="1">
          <a:blip r:embed="rId8">
            <a:alphaModFix/>
          </a:blip>
          <a:srcRect b="30911" l="14755" r="17152" t="32718"/>
          <a:stretch/>
        </p:blipFill>
        <p:spPr>
          <a:xfrm>
            <a:off x="2269725" y="2000850"/>
            <a:ext cx="907850" cy="484875"/>
          </a:xfrm>
          <a:prstGeom prst="rect">
            <a:avLst/>
          </a:prstGeom>
          <a:noFill/>
          <a:ln>
            <a:noFill/>
          </a:ln>
        </p:spPr>
      </p:pic>
      <p:sp>
        <p:nvSpPr>
          <p:cNvPr id="258" name="Google Shape;258;p43"/>
          <p:cNvSpPr txBox="1"/>
          <p:nvPr/>
        </p:nvSpPr>
        <p:spPr>
          <a:xfrm>
            <a:off x="2962500" y="3176600"/>
            <a:ext cx="3000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Banks lend this money</a:t>
            </a:r>
            <a:endParaRPr sz="1800">
              <a:solidFill>
                <a:schemeClr val="dk1"/>
              </a:solidFill>
            </a:endParaRPr>
          </a:p>
          <a:p>
            <a:pPr indent="0" lvl="0" marL="0" rtl="0" algn="ctr">
              <a:spcBef>
                <a:spcPts val="0"/>
              </a:spcBef>
              <a:spcAft>
                <a:spcPts val="0"/>
              </a:spcAft>
              <a:buNone/>
            </a:pPr>
            <a:r>
              <a:rPr lang="en" sz="1800">
                <a:solidFill>
                  <a:schemeClr val="dk1"/>
                </a:solidFill>
              </a:rPr>
              <a:t>to borrowers at a higher</a:t>
            </a:r>
            <a:endParaRPr sz="1800">
              <a:solidFill>
                <a:schemeClr val="dk1"/>
              </a:solidFill>
            </a:endParaRPr>
          </a:p>
          <a:p>
            <a:pPr indent="0" lvl="0" marL="0" rtl="0" algn="ctr">
              <a:spcBef>
                <a:spcPts val="0"/>
              </a:spcBef>
              <a:spcAft>
                <a:spcPts val="0"/>
              </a:spcAft>
              <a:buNone/>
            </a:pPr>
            <a:r>
              <a:rPr lang="en" sz="1800">
                <a:solidFill>
                  <a:srgbClr val="FF9900"/>
                </a:solidFill>
              </a:rPr>
              <a:t>(let’s say 9%)</a:t>
            </a:r>
            <a:endParaRPr sz="1800">
              <a:solidFill>
                <a:srgbClr val="FF9900"/>
              </a:solidFill>
            </a:endParaRPr>
          </a:p>
        </p:txBody>
      </p:sp>
      <p:sp>
        <p:nvSpPr>
          <p:cNvPr id="259" name="Google Shape;259;p43"/>
          <p:cNvSpPr txBox="1"/>
          <p:nvPr/>
        </p:nvSpPr>
        <p:spPr>
          <a:xfrm>
            <a:off x="5962500" y="3032325"/>
            <a:ext cx="31623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Banks pay interest from</a:t>
            </a:r>
            <a:endParaRPr sz="1800">
              <a:solidFill>
                <a:schemeClr val="dk1"/>
              </a:solidFill>
            </a:endParaRPr>
          </a:p>
          <a:p>
            <a:pPr indent="0" lvl="0" marL="0" rtl="0" algn="ctr">
              <a:spcBef>
                <a:spcPts val="0"/>
              </a:spcBef>
              <a:spcAft>
                <a:spcPts val="0"/>
              </a:spcAft>
              <a:buNone/>
            </a:pPr>
            <a:r>
              <a:rPr lang="en" sz="1800">
                <a:solidFill>
                  <a:schemeClr val="dk1"/>
                </a:solidFill>
              </a:rPr>
              <a:t>interest received by lending</a:t>
            </a:r>
            <a:endParaRPr sz="1800">
              <a:solidFill>
                <a:schemeClr val="dk1"/>
              </a:solidFill>
            </a:endParaRPr>
          </a:p>
          <a:p>
            <a:pPr indent="0" lvl="0" marL="0" rtl="0" algn="ctr">
              <a:spcBef>
                <a:spcPts val="0"/>
              </a:spcBef>
              <a:spcAft>
                <a:spcPts val="0"/>
              </a:spcAft>
              <a:buNone/>
            </a:pPr>
            <a:r>
              <a:rPr lang="en" sz="1800">
                <a:solidFill>
                  <a:srgbClr val="FF9900"/>
                </a:solidFill>
              </a:rPr>
              <a:t>(9% - 5% = 4%) </a:t>
            </a:r>
            <a:r>
              <a:rPr lang="en" sz="1800">
                <a:solidFill>
                  <a:schemeClr val="dk1"/>
                </a:solidFill>
              </a:rPr>
              <a:t>and kee the</a:t>
            </a:r>
            <a:endParaRPr sz="1800">
              <a:solidFill>
                <a:schemeClr val="dk1"/>
              </a:solidFill>
            </a:endParaRPr>
          </a:p>
          <a:p>
            <a:pPr indent="0" lvl="0" marL="0" rtl="0" algn="ctr">
              <a:spcBef>
                <a:spcPts val="0"/>
              </a:spcBef>
              <a:spcAft>
                <a:spcPts val="0"/>
              </a:spcAft>
              <a:buNone/>
            </a:pPr>
            <a:r>
              <a:rPr lang="en" sz="1800">
                <a:solidFill>
                  <a:schemeClr val="dk1"/>
                </a:solidFill>
              </a:rPr>
              <a:t>rest as their profit</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24350" y="1996475"/>
            <a:ext cx="29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CHAPTER 4</a:t>
            </a:r>
            <a:endParaRPr sz="3420"/>
          </a:p>
        </p:txBody>
      </p:sp>
      <p:pic>
        <p:nvPicPr>
          <p:cNvPr id="115" name="Google Shape;115;p26"/>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16" name="Google Shape;116;p26"/>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17" name="Google Shape;117;p26"/>
          <p:cNvSpPr txBox="1"/>
          <p:nvPr/>
        </p:nvSpPr>
        <p:spPr>
          <a:xfrm>
            <a:off x="2810975" y="2911125"/>
            <a:ext cx="416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What is fiat Money ?</a:t>
            </a:r>
            <a:endParaRPr sz="2800">
              <a:solidFill>
                <a:schemeClr val="dk1"/>
              </a:solidFill>
            </a:endParaRPr>
          </a:p>
        </p:txBody>
      </p:sp>
      <p:sp>
        <p:nvSpPr>
          <p:cNvPr id="118" name="Google Shape;118;p26"/>
          <p:cNvSpPr txBox="1"/>
          <p:nvPr/>
        </p:nvSpPr>
        <p:spPr>
          <a:xfrm>
            <a:off x="2959950" y="3767250"/>
            <a:ext cx="416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&amp; Who Controls it?</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65" name="Google Shape;265;p44"/>
          <p:cNvPicPr preferRelativeResize="0"/>
          <p:nvPr/>
        </p:nvPicPr>
        <p:blipFill>
          <a:blip r:embed="rId4">
            <a:alphaModFix/>
          </a:blip>
          <a:stretch>
            <a:fillRect/>
          </a:stretch>
        </p:blipFill>
        <p:spPr>
          <a:xfrm>
            <a:off x="3352950" y="334675"/>
            <a:ext cx="1295323" cy="691826"/>
          </a:xfrm>
          <a:prstGeom prst="rect">
            <a:avLst/>
          </a:prstGeom>
          <a:noFill/>
          <a:ln>
            <a:noFill/>
          </a:ln>
        </p:spPr>
      </p:pic>
      <p:sp>
        <p:nvSpPr>
          <p:cNvPr id="266" name="Google Shape;266;p44"/>
          <p:cNvSpPr txBox="1"/>
          <p:nvPr/>
        </p:nvSpPr>
        <p:spPr>
          <a:xfrm>
            <a:off x="227700" y="1163850"/>
            <a:ext cx="8505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instance, if you deposit </a:t>
            </a:r>
            <a:r>
              <a:rPr lang="en" sz="1800">
                <a:solidFill>
                  <a:srgbClr val="FF9900"/>
                </a:solidFill>
              </a:rPr>
              <a:t>$100</a:t>
            </a:r>
            <a:r>
              <a:rPr lang="en" sz="1800">
                <a:solidFill>
                  <a:schemeClr val="dk1"/>
                </a:solidFill>
              </a:rPr>
              <a:t> with a </a:t>
            </a:r>
            <a:r>
              <a:rPr lang="en" sz="1800">
                <a:solidFill>
                  <a:srgbClr val="FF9900"/>
                </a:solidFill>
              </a:rPr>
              <a:t>10%</a:t>
            </a:r>
            <a:r>
              <a:rPr lang="en" sz="1800">
                <a:solidFill>
                  <a:schemeClr val="dk1"/>
                </a:solidFill>
              </a:rPr>
              <a:t> reserve requirement, the bank can lend </a:t>
            </a:r>
            <a:r>
              <a:rPr lang="en" sz="1800">
                <a:solidFill>
                  <a:srgbClr val="FF9900"/>
                </a:solidFill>
              </a:rPr>
              <a:t>$90</a:t>
            </a:r>
            <a:r>
              <a:rPr lang="en" sz="1800">
                <a:solidFill>
                  <a:schemeClr val="dk1"/>
                </a:solidFill>
              </a:rPr>
              <a:t>, keeping only </a:t>
            </a:r>
            <a:r>
              <a:rPr lang="en" sz="1800">
                <a:solidFill>
                  <a:srgbClr val="FF9900"/>
                </a:solidFill>
              </a:rPr>
              <a:t>$10 </a:t>
            </a:r>
            <a:r>
              <a:rPr lang="en" sz="1800">
                <a:solidFill>
                  <a:schemeClr val="dk1"/>
                </a:solidFill>
              </a:rPr>
              <a:t>as reserves. The borrower deposits </a:t>
            </a:r>
            <a:r>
              <a:rPr lang="en" sz="1800">
                <a:solidFill>
                  <a:srgbClr val="FF9900"/>
                </a:solidFill>
              </a:rPr>
              <a:t>$90</a:t>
            </a:r>
            <a:r>
              <a:rPr lang="en" sz="1800">
                <a:solidFill>
                  <a:schemeClr val="dk1"/>
                </a:solidFill>
              </a:rPr>
              <a:t> into another bank, allowing the cycle to continue. Despite the initial </a:t>
            </a:r>
            <a:r>
              <a:rPr lang="en" sz="1800">
                <a:solidFill>
                  <a:srgbClr val="FF9900"/>
                </a:solidFill>
              </a:rPr>
              <a:t>$100</a:t>
            </a:r>
            <a:r>
              <a:rPr lang="en" sz="1800">
                <a:solidFill>
                  <a:schemeClr val="dk1"/>
                </a:solidFill>
              </a:rPr>
              <a:t> deposit, the total money in the economy grows to </a:t>
            </a:r>
            <a:r>
              <a:rPr lang="en" sz="1800">
                <a:solidFill>
                  <a:srgbClr val="FF9900"/>
                </a:solidFill>
              </a:rPr>
              <a:t>$271</a:t>
            </a:r>
            <a:r>
              <a:rPr lang="en" sz="1800">
                <a:solidFill>
                  <a:schemeClr val="dk1"/>
                </a:solidFill>
              </a:rPr>
              <a:t>, seemingly appearing out of nowhere – a phenomenon known as the </a:t>
            </a:r>
            <a:r>
              <a:rPr lang="en" sz="1800">
                <a:solidFill>
                  <a:srgbClr val="FF9900"/>
                </a:solidFill>
              </a:rPr>
              <a:t>multiplier effect</a:t>
            </a:r>
            <a:r>
              <a:rPr lang="en" sz="1800">
                <a:solidFill>
                  <a:schemeClr val="dk1"/>
                </a:solidFill>
              </a:rPr>
              <a:t>.</a:t>
            </a:r>
            <a:endParaRPr sz="1800">
              <a:solidFill>
                <a:schemeClr val="dk1"/>
              </a:solidFill>
            </a:endParaRPr>
          </a:p>
        </p:txBody>
      </p:sp>
      <p:sp>
        <p:nvSpPr>
          <p:cNvPr id="267" name="Google Shape;267;p44"/>
          <p:cNvSpPr txBox="1"/>
          <p:nvPr/>
        </p:nvSpPr>
        <p:spPr>
          <a:xfrm>
            <a:off x="346675" y="2733750"/>
            <a:ext cx="7978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process leads to a debt-driven monetary system as banks create new currency with each loan, increasing the overall money supply. </a:t>
            </a:r>
            <a:r>
              <a:rPr lang="en" sz="1800">
                <a:solidFill>
                  <a:srgbClr val="FF9900"/>
                </a:solidFill>
              </a:rPr>
              <a:t>As fractional reserve banking continues</a:t>
            </a:r>
            <a:r>
              <a:rPr lang="en" sz="1800">
                <a:solidFill>
                  <a:schemeClr val="dk1"/>
                </a:solidFill>
              </a:rPr>
              <a:t>, the total debt in the economy rises, contributing to inflation. The system relies on a continuous cycle of currency creation through lending, akin to a steady supply of drugs for an addict. However, if banks lend more money than they have in reserves and depositors rush to withdraw simultaneously, banks could face failure.</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5"/>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273" name="Google Shape;273;p45"/>
          <p:cNvPicPr preferRelativeResize="0"/>
          <p:nvPr/>
        </p:nvPicPr>
        <p:blipFill>
          <a:blip r:embed="rId4">
            <a:alphaModFix/>
          </a:blip>
          <a:stretch>
            <a:fillRect/>
          </a:stretch>
        </p:blipFill>
        <p:spPr>
          <a:xfrm>
            <a:off x="3352950" y="334675"/>
            <a:ext cx="1295323" cy="691826"/>
          </a:xfrm>
          <a:prstGeom prst="rect">
            <a:avLst/>
          </a:prstGeom>
          <a:noFill/>
          <a:ln>
            <a:noFill/>
          </a:ln>
        </p:spPr>
      </p:pic>
      <p:pic>
        <p:nvPicPr>
          <p:cNvPr id="274" name="Google Shape;274;p45"/>
          <p:cNvPicPr preferRelativeResize="0"/>
          <p:nvPr/>
        </p:nvPicPr>
        <p:blipFill rotWithShape="1">
          <a:blip r:embed="rId5">
            <a:alphaModFix/>
          </a:blip>
          <a:srcRect b="592" l="0" r="0" t="592"/>
          <a:stretch/>
        </p:blipFill>
        <p:spPr>
          <a:xfrm>
            <a:off x="514675" y="1088575"/>
            <a:ext cx="7734925" cy="3908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6"/>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280" name="Google Shape;280;p46"/>
          <p:cNvPicPr preferRelativeResize="0"/>
          <p:nvPr/>
        </p:nvPicPr>
        <p:blipFill>
          <a:blip r:embed="rId4">
            <a:alphaModFix/>
          </a:blip>
          <a:stretch>
            <a:fillRect/>
          </a:stretch>
        </p:blipFill>
        <p:spPr>
          <a:xfrm>
            <a:off x="3352950" y="182275"/>
            <a:ext cx="1295323" cy="691826"/>
          </a:xfrm>
          <a:prstGeom prst="rect">
            <a:avLst/>
          </a:prstGeom>
          <a:noFill/>
          <a:ln>
            <a:noFill/>
          </a:ln>
        </p:spPr>
      </p:pic>
      <p:pic>
        <p:nvPicPr>
          <p:cNvPr id="281" name="Google Shape;281;p46"/>
          <p:cNvPicPr preferRelativeResize="0"/>
          <p:nvPr/>
        </p:nvPicPr>
        <p:blipFill rotWithShape="1">
          <a:blip r:embed="rId5">
            <a:alphaModFix/>
          </a:blip>
          <a:srcRect b="5096" l="0" r="0" t="0"/>
          <a:stretch/>
        </p:blipFill>
        <p:spPr>
          <a:xfrm>
            <a:off x="980300" y="1107400"/>
            <a:ext cx="6770150" cy="395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7"/>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287" name="Google Shape;287;p47"/>
          <p:cNvPicPr preferRelativeResize="0"/>
          <p:nvPr/>
        </p:nvPicPr>
        <p:blipFill>
          <a:blip r:embed="rId4">
            <a:alphaModFix/>
          </a:blip>
          <a:stretch>
            <a:fillRect/>
          </a:stretch>
        </p:blipFill>
        <p:spPr>
          <a:xfrm>
            <a:off x="3352950" y="182275"/>
            <a:ext cx="1295323" cy="691826"/>
          </a:xfrm>
          <a:prstGeom prst="rect">
            <a:avLst/>
          </a:prstGeom>
          <a:noFill/>
          <a:ln>
            <a:noFill/>
          </a:ln>
        </p:spPr>
      </p:pic>
      <p:sp>
        <p:nvSpPr>
          <p:cNvPr id="288" name="Google Shape;288;p47"/>
          <p:cNvSpPr txBox="1"/>
          <p:nvPr/>
        </p:nvSpPr>
        <p:spPr>
          <a:xfrm>
            <a:off x="279425" y="1252225"/>
            <a:ext cx="868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Who Controls the Fiat System and How Do They Benefit?</a:t>
            </a:r>
            <a:endParaRPr sz="2200">
              <a:solidFill>
                <a:srgbClr val="FF9900"/>
              </a:solidFill>
            </a:endParaRPr>
          </a:p>
        </p:txBody>
      </p:sp>
      <p:sp>
        <p:nvSpPr>
          <p:cNvPr id="289" name="Google Shape;289;p47"/>
          <p:cNvSpPr txBox="1"/>
          <p:nvPr/>
        </p:nvSpPr>
        <p:spPr>
          <a:xfrm>
            <a:off x="279425" y="1843125"/>
            <a:ext cx="7947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There are four main players: the government, wealthy individuals, the financial sector, and the central bank.Together, they control the fiat system.</a:t>
            </a:r>
            <a:endParaRPr sz="1800">
              <a:solidFill>
                <a:schemeClr val="dk1"/>
              </a:solidFill>
            </a:endParaRPr>
          </a:p>
        </p:txBody>
      </p:sp>
      <p:sp>
        <p:nvSpPr>
          <p:cNvPr id="290" name="Google Shape;290;p47"/>
          <p:cNvSpPr txBox="1"/>
          <p:nvPr/>
        </p:nvSpPr>
        <p:spPr>
          <a:xfrm>
            <a:off x="388175" y="2711475"/>
            <a:ext cx="8464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Government:</a:t>
            </a:r>
            <a:r>
              <a:rPr lang="en" sz="1800"/>
              <a:t> </a:t>
            </a:r>
            <a:r>
              <a:rPr lang="en" sz="1800">
                <a:solidFill>
                  <a:schemeClr val="dk1"/>
                </a:solidFill>
              </a:rPr>
              <a:t>The government is like the director of the fiat show. Along with tax collection, it is funded through new debt (bonds) issued by the Treasury. When there is insufficient demand for these bonds, any remaining debt is purchased by the central bank. This means they can keep doing their activities and pursuing their interests without needing approval from the people. It's like getting a credit card without worrying about paying it back immediately. This might seem good for the government, but it comes at a cost for everyone else.</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8"/>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296" name="Google Shape;296;p48"/>
          <p:cNvPicPr preferRelativeResize="0"/>
          <p:nvPr/>
        </p:nvPicPr>
        <p:blipFill>
          <a:blip r:embed="rId4">
            <a:alphaModFix/>
          </a:blip>
          <a:stretch>
            <a:fillRect/>
          </a:stretch>
        </p:blipFill>
        <p:spPr>
          <a:xfrm>
            <a:off x="3352950" y="182275"/>
            <a:ext cx="1295323" cy="691826"/>
          </a:xfrm>
          <a:prstGeom prst="rect">
            <a:avLst/>
          </a:prstGeom>
          <a:noFill/>
          <a:ln>
            <a:noFill/>
          </a:ln>
        </p:spPr>
      </p:pic>
      <p:sp>
        <p:nvSpPr>
          <p:cNvPr id="297" name="Google Shape;297;p48"/>
          <p:cNvSpPr txBox="1"/>
          <p:nvPr/>
        </p:nvSpPr>
        <p:spPr>
          <a:xfrm>
            <a:off x="288775" y="1210825"/>
            <a:ext cx="8341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Wealthy Individuals:</a:t>
            </a:r>
            <a:r>
              <a:rPr lang="en" sz="1800"/>
              <a:t> </a:t>
            </a:r>
            <a:r>
              <a:rPr lang="en" sz="1800">
                <a:solidFill>
                  <a:schemeClr val="dk1"/>
                </a:solidFill>
              </a:rPr>
              <a:t>Wealthy individuals benefit a lot from the fiat system. With the ability to accumulate more debt, they can invest in assets like commodities, real estate, and stocks, creating new wealth almost effortlessly.</a:t>
            </a:r>
            <a:endParaRPr sz="1800">
              <a:solidFill>
                <a:schemeClr val="dk1"/>
              </a:solidFill>
            </a:endParaRPr>
          </a:p>
        </p:txBody>
      </p:sp>
      <p:sp>
        <p:nvSpPr>
          <p:cNvPr id="298" name="Google Shape;298;p48"/>
          <p:cNvSpPr txBox="1"/>
          <p:nvPr/>
        </p:nvSpPr>
        <p:spPr>
          <a:xfrm>
            <a:off x="337750" y="2359575"/>
            <a:ext cx="8230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Financial Sector (banks)</a:t>
            </a:r>
            <a:r>
              <a:rPr lang="en" sz="1800">
                <a:solidFill>
                  <a:schemeClr val="dk1"/>
                </a:solidFill>
              </a:rPr>
              <a:t>: Banks and other financial institutions do not directly control the fiat system but greatly benefit from it. Free from accountability, they can pursue and accelerate the creation of new currency via fractional reserve lending, benefiting from higher revenue. Banks are virtually free from consequences as they are bailed out with new fiat currency to prevent the whole system from collapsing.</a:t>
            </a:r>
            <a:endParaRPr sz="18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9"/>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304" name="Google Shape;304;p49"/>
          <p:cNvPicPr preferRelativeResize="0"/>
          <p:nvPr/>
        </p:nvPicPr>
        <p:blipFill>
          <a:blip r:embed="rId4">
            <a:alphaModFix/>
          </a:blip>
          <a:stretch>
            <a:fillRect/>
          </a:stretch>
        </p:blipFill>
        <p:spPr>
          <a:xfrm>
            <a:off x="3352950" y="182275"/>
            <a:ext cx="1295323" cy="691826"/>
          </a:xfrm>
          <a:prstGeom prst="rect">
            <a:avLst/>
          </a:prstGeom>
          <a:noFill/>
          <a:ln>
            <a:noFill/>
          </a:ln>
        </p:spPr>
      </p:pic>
      <p:sp>
        <p:nvSpPr>
          <p:cNvPr id="305" name="Google Shape;305;p49"/>
          <p:cNvSpPr txBox="1"/>
          <p:nvPr/>
        </p:nvSpPr>
        <p:spPr>
          <a:xfrm>
            <a:off x="247450" y="1068800"/>
            <a:ext cx="8568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The Central Bank: </a:t>
            </a:r>
            <a:r>
              <a:rPr lang="en" sz="1800">
                <a:solidFill>
                  <a:schemeClr val="dk1"/>
                </a:solidFill>
              </a:rPr>
              <a:t>The central bank is the one pulling the strings, supposedly controlling the growth of the money supply. But here's the trick — the central bank is also subject to the government's laws, serving the government's interests. It's like a puppeteer being controlled by another puppeteer. The central bank might seem like the one in charge, but it's indirectly serving the government's wishes to print money out of thin air when they need it.</a:t>
            </a:r>
            <a:endParaRPr sz="1800">
              <a:solidFill>
                <a:schemeClr val="dk1"/>
              </a:solidFill>
            </a:endParaRPr>
          </a:p>
        </p:txBody>
      </p:sp>
      <p:sp>
        <p:nvSpPr>
          <p:cNvPr id="306" name="Google Shape;306;p49"/>
          <p:cNvSpPr txBox="1"/>
          <p:nvPr/>
        </p:nvSpPr>
        <p:spPr>
          <a:xfrm>
            <a:off x="77100" y="2883650"/>
            <a:ext cx="8217000" cy="212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How They Benefit ??</a:t>
            </a:r>
            <a:endParaRPr sz="1800">
              <a:solidFill>
                <a:srgbClr val="FF9900"/>
              </a:solidFill>
            </a:endParaRPr>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solidFill>
                  <a:schemeClr val="dk1"/>
                </a:solidFill>
              </a:rPr>
              <a:t> These groups benefit in various ways, creating a complex web of control. The government gets funds without immediate consequences, wealthy individuals and banks make money effortlessly, and the central bank keeps the show running. Meanwhile, the rest of the population might feel the effects, facing challenges as the system unfolds.</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0"/>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312" name="Google Shape;312;p50"/>
          <p:cNvPicPr preferRelativeResize="0"/>
          <p:nvPr/>
        </p:nvPicPr>
        <p:blipFill>
          <a:blip r:embed="rId4">
            <a:alphaModFix/>
          </a:blip>
          <a:stretch>
            <a:fillRect/>
          </a:stretch>
        </p:blipFill>
        <p:spPr>
          <a:xfrm>
            <a:off x="3352950" y="182275"/>
            <a:ext cx="1295323" cy="691826"/>
          </a:xfrm>
          <a:prstGeom prst="rect">
            <a:avLst/>
          </a:prstGeom>
          <a:noFill/>
          <a:ln>
            <a:noFill/>
          </a:ln>
        </p:spPr>
      </p:pic>
      <p:pic>
        <p:nvPicPr>
          <p:cNvPr id="313" name="Google Shape;313;p50"/>
          <p:cNvPicPr preferRelativeResize="0"/>
          <p:nvPr/>
        </p:nvPicPr>
        <p:blipFill>
          <a:blip r:embed="rId5">
            <a:alphaModFix/>
          </a:blip>
          <a:stretch>
            <a:fillRect/>
          </a:stretch>
        </p:blipFill>
        <p:spPr>
          <a:xfrm>
            <a:off x="46013" y="1275426"/>
            <a:ext cx="9051975" cy="3286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1"/>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319" name="Google Shape;319;p51"/>
          <p:cNvPicPr preferRelativeResize="0"/>
          <p:nvPr/>
        </p:nvPicPr>
        <p:blipFill>
          <a:blip r:embed="rId4">
            <a:alphaModFix/>
          </a:blip>
          <a:stretch>
            <a:fillRect/>
          </a:stretch>
        </p:blipFill>
        <p:spPr>
          <a:xfrm>
            <a:off x="3352950" y="182275"/>
            <a:ext cx="1295323" cy="691826"/>
          </a:xfrm>
          <a:prstGeom prst="rect">
            <a:avLst/>
          </a:prstGeom>
          <a:noFill/>
          <a:ln>
            <a:noFill/>
          </a:ln>
        </p:spPr>
      </p:pic>
      <p:sp>
        <p:nvSpPr>
          <p:cNvPr id="320" name="Google Shape;320;p51"/>
          <p:cNvSpPr txBox="1"/>
          <p:nvPr/>
        </p:nvSpPr>
        <p:spPr>
          <a:xfrm>
            <a:off x="279425" y="1113025"/>
            <a:ext cx="7750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Central Bank Digital Currencies: The Future of Fiat Money</a:t>
            </a:r>
            <a:endParaRPr sz="2200">
              <a:solidFill>
                <a:srgbClr val="FF9900"/>
              </a:solidFill>
            </a:endParaRPr>
          </a:p>
        </p:txBody>
      </p:sp>
      <p:sp>
        <p:nvSpPr>
          <p:cNvPr id="321" name="Google Shape;321;p51"/>
          <p:cNvSpPr txBox="1"/>
          <p:nvPr/>
        </p:nvSpPr>
        <p:spPr>
          <a:xfrm>
            <a:off x="275675" y="1553775"/>
            <a:ext cx="8195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Central Bank Digital Currencies </a:t>
            </a:r>
            <a:r>
              <a:rPr lang="en" sz="1800">
                <a:solidFill>
                  <a:srgbClr val="FF9900"/>
                </a:solidFill>
              </a:rPr>
              <a:t>(CBDCs)</a:t>
            </a:r>
            <a:r>
              <a:rPr lang="en" sz="1800">
                <a:solidFill>
                  <a:schemeClr val="dk1"/>
                </a:solidFill>
              </a:rPr>
              <a:t> are the next step of fiat currencies. Unlike the combination of physical bills, coins, and digital payments, CBDCs are fully digital forms of fiat currencies issued by governments and controlled by central banks.</a:t>
            </a:r>
            <a:endParaRPr sz="1800">
              <a:solidFill>
                <a:schemeClr val="dk1"/>
              </a:solidFill>
            </a:endParaRPr>
          </a:p>
        </p:txBody>
      </p:sp>
      <p:sp>
        <p:nvSpPr>
          <p:cNvPr id="322" name="Google Shape;322;p51"/>
          <p:cNvSpPr txBox="1"/>
          <p:nvPr/>
        </p:nvSpPr>
        <p:spPr>
          <a:xfrm>
            <a:off x="275675" y="2770575"/>
            <a:ext cx="8381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Imagine the currency you use every day but without any physical presence — no coins to jingle in your pocket or bills to fold. What sets CBDCs apart is the heightened level of control and monitoring they offer to governments and central banks. With CBDCs, authorities gain unprecedented visibility into financial</a:t>
            </a:r>
            <a:endParaRPr sz="1800">
              <a:solidFill>
                <a:schemeClr val="dk1"/>
              </a:solidFill>
            </a:endParaRPr>
          </a:p>
          <a:p>
            <a:pPr indent="0" lvl="0" marL="0" rtl="0" algn="l">
              <a:spcBef>
                <a:spcPts val="0"/>
              </a:spcBef>
              <a:spcAft>
                <a:spcPts val="0"/>
              </a:spcAft>
              <a:buNone/>
            </a:pPr>
            <a:r>
              <a:rPr lang="en" sz="1800">
                <a:solidFill>
                  <a:schemeClr val="dk1"/>
                </a:solidFill>
              </a:rPr>
              <a:t>transactions, making it easier to track and regulate the flow of money.</a:t>
            </a:r>
            <a:endParaRPr sz="1800">
              <a:solidFill>
                <a:schemeClr val="dk1"/>
              </a:solidFill>
            </a:endParaRPr>
          </a:p>
          <a:p>
            <a:pPr indent="0" lvl="0" marL="0" rtl="0" algn="l">
              <a:spcBef>
                <a:spcPts val="0"/>
              </a:spcBef>
              <a:spcAft>
                <a:spcPts val="0"/>
              </a:spcAft>
              <a:buNone/>
            </a:pPr>
            <a:r>
              <a:rPr lang="en" sz="1800">
                <a:solidFill>
                  <a:schemeClr val="dk1"/>
                </a:solidFill>
              </a:rPr>
              <a:t>Governments and central banks can readily adjust the form and supply of CBDCs, manipulate interest rates, and deploy monetary and fiscal policy tools with greater precision.</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id="327" name="Google Shape;327;p52"/>
          <p:cNvPicPr preferRelativeResize="0"/>
          <p:nvPr/>
        </p:nvPicPr>
        <p:blipFill>
          <a:blip r:embed="rId3">
            <a:alphaModFix/>
          </a:blip>
          <a:stretch>
            <a:fillRect/>
          </a:stretch>
        </p:blipFill>
        <p:spPr>
          <a:xfrm>
            <a:off x="4310299" y="-31875"/>
            <a:ext cx="1154898" cy="1154898"/>
          </a:xfrm>
          <a:prstGeom prst="rect">
            <a:avLst/>
          </a:prstGeom>
          <a:noFill/>
          <a:ln>
            <a:noFill/>
          </a:ln>
        </p:spPr>
      </p:pic>
      <p:pic>
        <p:nvPicPr>
          <p:cNvPr id="328" name="Google Shape;328;p52"/>
          <p:cNvPicPr preferRelativeResize="0"/>
          <p:nvPr/>
        </p:nvPicPr>
        <p:blipFill>
          <a:blip r:embed="rId4">
            <a:alphaModFix/>
          </a:blip>
          <a:stretch>
            <a:fillRect/>
          </a:stretch>
        </p:blipFill>
        <p:spPr>
          <a:xfrm>
            <a:off x="3352950" y="182275"/>
            <a:ext cx="1295323" cy="691826"/>
          </a:xfrm>
          <a:prstGeom prst="rect">
            <a:avLst/>
          </a:prstGeom>
          <a:noFill/>
          <a:ln>
            <a:noFill/>
          </a:ln>
        </p:spPr>
      </p:pic>
      <p:sp>
        <p:nvSpPr>
          <p:cNvPr id="329" name="Google Shape;329;p52"/>
          <p:cNvSpPr txBox="1"/>
          <p:nvPr/>
        </p:nvSpPr>
        <p:spPr>
          <a:xfrm>
            <a:off x="557125" y="1210825"/>
            <a:ext cx="7907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While CBDCs seem the future of fiat money, the world's current monetary system already operates on a pure fiat standard. Fiat currencies are no longer tied to gold, resulting in a significant expansion of the monetary supply without any real restriction. Now that you have a clearer understanding of how the fiat system operates, it's time to explore its consequences in Chapter 5.</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7"/>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24" name="Google Shape;124;p27"/>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25" name="Google Shape;125;p27"/>
          <p:cNvSpPr txBox="1"/>
          <p:nvPr/>
        </p:nvSpPr>
        <p:spPr>
          <a:xfrm>
            <a:off x="360600" y="1637975"/>
            <a:ext cx="806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We saw in the previous chapter how money evolved over time and how our </a:t>
            </a:r>
            <a:endParaRPr sz="1800">
              <a:solidFill>
                <a:schemeClr val="dk1"/>
              </a:solidFill>
            </a:endParaRPr>
          </a:p>
          <a:p>
            <a:pPr indent="0" lvl="0" marL="0" rtl="0" algn="l">
              <a:spcBef>
                <a:spcPts val="0"/>
              </a:spcBef>
              <a:spcAft>
                <a:spcPts val="0"/>
              </a:spcAft>
              <a:buNone/>
            </a:pPr>
            <a:r>
              <a:rPr lang="en" sz="1800">
                <a:solidFill>
                  <a:schemeClr val="dk1"/>
                </a:solidFill>
              </a:rPr>
              <a:t>monetary system transitioned from </a:t>
            </a:r>
            <a:r>
              <a:rPr lang="en" sz="1800">
                <a:solidFill>
                  <a:srgbClr val="FF9900"/>
                </a:solidFill>
              </a:rPr>
              <a:t>sound</a:t>
            </a:r>
            <a:r>
              <a:rPr lang="en" sz="1800">
                <a:solidFill>
                  <a:schemeClr val="dk1"/>
                </a:solidFill>
              </a:rPr>
              <a:t> to </a:t>
            </a:r>
            <a:r>
              <a:rPr lang="en" sz="1800">
                <a:solidFill>
                  <a:srgbClr val="FF9900"/>
                </a:solidFill>
              </a:rPr>
              <a:t>unsound money</a:t>
            </a:r>
            <a:r>
              <a:rPr lang="en" sz="1800">
                <a:solidFill>
                  <a:schemeClr val="dk1"/>
                </a:solidFill>
              </a:rPr>
              <a:t>, shaping the </a:t>
            </a:r>
            <a:endParaRPr sz="1800">
              <a:solidFill>
                <a:schemeClr val="dk1"/>
              </a:solidFill>
            </a:endParaRPr>
          </a:p>
          <a:p>
            <a:pPr indent="0" lvl="0" marL="0" rtl="0" algn="l">
              <a:spcBef>
                <a:spcPts val="0"/>
              </a:spcBef>
              <a:spcAft>
                <a:spcPts val="0"/>
              </a:spcAft>
              <a:buNone/>
            </a:pPr>
            <a:r>
              <a:rPr lang="en" sz="1800">
                <a:solidFill>
                  <a:schemeClr val="dk1"/>
                </a:solidFill>
              </a:rPr>
              <a:t>world we live in today. This chapter dives deeper into how these developments led to the fiat system of today and how that fiat system works</a:t>
            </a:r>
            <a:r>
              <a:rPr lang="en" sz="1800"/>
              <a:t>.</a:t>
            </a:r>
            <a:endParaRPr sz="1800"/>
          </a:p>
        </p:txBody>
      </p:sp>
      <p:sp>
        <p:nvSpPr>
          <p:cNvPr id="126" name="Google Shape;126;p27"/>
          <p:cNvSpPr txBox="1"/>
          <p:nvPr/>
        </p:nvSpPr>
        <p:spPr>
          <a:xfrm>
            <a:off x="465725" y="3384150"/>
            <a:ext cx="7219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 what does this </a:t>
            </a:r>
            <a:r>
              <a:rPr lang="en" sz="1800">
                <a:solidFill>
                  <a:srgbClr val="FF9900"/>
                </a:solidFill>
              </a:rPr>
              <a:t>fiat </a:t>
            </a:r>
            <a:r>
              <a:rPr lang="en" sz="1800">
                <a:solidFill>
                  <a:schemeClr val="dk1"/>
                </a:solidFill>
              </a:rPr>
              <a:t>system look like, and how did it come into existence?</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8"/>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32" name="Google Shape;132;p28"/>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133" name="Google Shape;133;p28"/>
          <p:cNvPicPr preferRelativeResize="0"/>
          <p:nvPr/>
        </p:nvPicPr>
        <p:blipFill>
          <a:blip r:embed="rId5">
            <a:alphaModFix/>
          </a:blip>
          <a:stretch>
            <a:fillRect/>
          </a:stretch>
        </p:blipFill>
        <p:spPr>
          <a:xfrm>
            <a:off x="351175" y="1255100"/>
            <a:ext cx="8441650" cy="365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39" name="Google Shape;139;p29"/>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140" name="Google Shape;140;p29"/>
          <p:cNvPicPr preferRelativeResize="0"/>
          <p:nvPr/>
        </p:nvPicPr>
        <p:blipFill>
          <a:blip r:embed="rId5">
            <a:alphaModFix/>
          </a:blip>
          <a:stretch>
            <a:fillRect/>
          </a:stretch>
        </p:blipFill>
        <p:spPr>
          <a:xfrm>
            <a:off x="1176950" y="847775"/>
            <a:ext cx="2915175" cy="2915175"/>
          </a:xfrm>
          <a:prstGeom prst="rect">
            <a:avLst/>
          </a:prstGeom>
          <a:noFill/>
          <a:ln>
            <a:noFill/>
          </a:ln>
        </p:spPr>
      </p:pic>
      <p:sp>
        <p:nvSpPr>
          <p:cNvPr id="141" name="Google Shape;141;p29"/>
          <p:cNvSpPr txBox="1"/>
          <p:nvPr/>
        </p:nvSpPr>
        <p:spPr>
          <a:xfrm>
            <a:off x="610188" y="3632550"/>
            <a:ext cx="747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a:t>
            </a:r>
            <a:r>
              <a:rPr lang="en" sz="1800">
                <a:solidFill>
                  <a:srgbClr val="FF9900"/>
                </a:solidFill>
              </a:rPr>
              <a:t>19th century,</a:t>
            </a:r>
            <a:r>
              <a:rPr lang="en" sz="1800">
                <a:solidFill>
                  <a:schemeClr val="dk1"/>
                </a:solidFill>
              </a:rPr>
              <a:t> civilizations worldwide thrived on a sound</a:t>
            </a:r>
            <a:endParaRPr sz="1800">
              <a:solidFill>
                <a:schemeClr val="dk1"/>
              </a:solidFill>
            </a:endParaRPr>
          </a:p>
          <a:p>
            <a:pPr indent="0" lvl="0" marL="0" rtl="0" algn="l">
              <a:spcBef>
                <a:spcPts val="0"/>
              </a:spcBef>
              <a:spcAft>
                <a:spcPts val="0"/>
              </a:spcAft>
              <a:buNone/>
            </a:pPr>
            <a:r>
              <a:rPr lang="en" sz="1800">
                <a:solidFill>
                  <a:schemeClr val="dk1"/>
                </a:solidFill>
              </a:rPr>
              <a:t>money standard, using precious metals like gold and silver due to</a:t>
            </a:r>
            <a:endParaRPr sz="1800">
              <a:solidFill>
                <a:schemeClr val="dk1"/>
              </a:solidFill>
            </a:endParaRPr>
          </a:p>
          <a:p>
            <a:pPr indent="0" lvl="0" marL="0" rtl="0" algn="l">
              <a:spcBef>
                <a:spcPts val="0"/>
              </a:spcBef>
              <a:spcAft>
                <a:spcPts val="0"/>
              </a:spcAft>
              <a:buNone/>
            </a:pPr>
            <a:r>
              <a:rPr lang="en" sz="1800">
                <a:solidFill>
                  <a:schemeClr val="dk1"/>
                </a:solidFill>
              </a:rPr>
              <a:t>their scarcity, durability, and recognizability.</a:t>
            </a:r>
            <a:endParaRPr sz="1800">
              <a:solidFill>
                <a:schemeClr val="dk1"/>
              </a:solidFill>
            </a:endParaRPr>
          </a:p>
        </p:txBody>
      </p:sp>
      <p:pic>
        <p:nvPicPr>
          <p:cNvPr id="142" name="Google Shape;142;p29"/>
          <p:cNvPicPr preferRelativeResize="0"/>
          <p:nvPr/>
        </p:nvPicPr>
        <p:blipFill>
          <a:blip r:embed="rId6">
            <a:alphaModFix/>
          </a:blip>
          <a:stretch>
            <a:fillRect/>
          </a:stretch>
        </p:blipFill>
        <p:spPr>
          <a:xfrm>
            <a:off x="4772475" y="795738"/>
            <a:ext cx="3019250" cy="301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48" name="Google Shape;148;p3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49" name="Google Shape;149;p30"/>
          <p:cNvSpPr txBox="1"/>
          <p:nvPr/>
        </p:nvSpPr>
        <p:spPr>
          <a:xfrm>
            <a:off x="434650" y="3466950"/>
            <a:ext cx="8381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As global trade grew, carrying large amounts of metal became challenging, leading to the emergence of gold and silver warehouses. These warehouses</a:t>
            </a:r>
            <a:endParaRPr sz="1800">
              <a:solidFill>
                <a:schemeClr val="dk1"/>
              </a:solidFill>
            </a:endParaRPr>
          </a:p>
          <a:p>
            <a:pPr indent="0" lvl="0" marL="0" rtl="0" algn="l">
              <a:spcBef>
                <a:spcPts val="0"/>
              </a:spcBef>
              <a:spcAft>
                <a:spcPts val="0"/>
              </a:spcAft>
              <a:buNone/>
            </a:pPr>
            <a:r>
              <a:rPr lang="en" sz="1800">
                <a:solidFill>
                  <a:schemeClr val="dk1"/>
                </a:solidFill>
              </a:rPr>
              <a:t>securely stored people's valuable metals and provided paper certificates </a:t>
            </a:r>
            <a:r>
              <a:rPr lang="en" sz="1800">
                <a:solidFill>
                  <a:srgbClr val="FF9900"/>
                </a:solidFill>
              </a:rPr>
              <a:t>redeemable</a:t>
            </a:r>
            <a:r>
              <a:rPr lang="en" sz="1800">
                <a:solidFill>
                  <a:schemeClr val="dk1"/>
                </a:solidFill>
              </a:rPr>
              <a:t> for specific amounts of gold or silver.</a:t>
            </a:r>
            <a:endParaRPr sz="1800">
              <a:solidFill>
                <a:schemeClr val="dk1"/>
              </a:solidFill>
            </a:endParaRPr>
          </a:p>
        </p:txBody>
      </p:sp>
      <p:pic>
        <p:nvPicPr>
          <p:cNvPr id="150" name="Google Shape;150;p30"/>
          <p:cNvPicPr preferRelativeResize="0"/>
          <p:nvPr/>
        </p:nvPicPr>
        <p:blipFill>
          <a:blip r:embed="rId5">
            <a:alphaModFix/>
          </a:blip>
          <a:stretch>
            <a:fillRect/>
          </a:stretch>
        </p:blipFill>
        <p:spPr>
          <a:xfrm>
            <a:off x="1818600" y="1228102"/>
            <a:ext cx="5248675" cy="220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31"/>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56" name="Google Shape;156;p3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57" name="Google Shape;157;p31"/>
          <p:cNvSpPr txBox="1"/>
          <p:nvPr/>
        </p:nvSpPr>
        <p:spPr>
          <a:xfrm>
            <a:off x="331175" y="1258825"/>
            <a:ext cx="8381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Initially, banks aimed to safeguard clients' money but later engaged in risky lending practices, issuing certificates for gold they didn't have. This practice posed the threat of bank runs if too many clients claimed their money simultaneously.</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58" name="Google Shape;158;p31"/>
          <p:cNvSpPr txBox="1"/>
          <p:nvPr/>
        </p:nvSpPr>
        <p:spPr>
          <a:xfrm>
            <a:off x="403650" y="2571750"/>
            <a:ext cx="7967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early 1930s, a significant change occurred in the way money was backed by assets in the United States. At that time, a lot of people’s wealth was stored in the form of gold. </a:t>
            </a:r>
            <a:r>
              <a:rPr lang="en" sz="1800">
                <a:solidFill>
                  <a:srgbClr val="FF9900"/>
                </a:solidFill>
              </a:rPr>
              <a:t>However, in 1933, President Roosevelt</a:t>
            </a:r>
            <a:r>
              <a:rPr lang="en" sz="1800">
                <a:solidFill>
                  <a:schemeClr val="dk1"/>
                </a:solidFill>
              </a:rPr>
              <a:t> issued Executive Order 6102, which demanded that every citizen give up their gold. This wasn't a voluntary exchange – people were required to surrender their gold, and if they refused, they faced severe penalties.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2"/>
          <p:cNvPicPr preferRelativeResize="0"/>
          <p:nvPr/>
        </p:nvPicPr>
        <p:blipFill>
          <a:blip r:embed="rId3">
            <a:alphaModFix/>
          </a:blip>
          <a:stretch>
            <a:fillRect/>
          </a:stretch>
        </p:blipFill>
        <p:spPr>
          <a:xfrm>
            <a:off x="4310299" y="44325"/>
            <a:ext cx="1154898" cy="1154898"/>
          </a:xfrm>
          <a:prstGeom prst="rect">
            <a:avLst/>
          </a:prstGeom>
          <a:noFill/>
          <a:ln>
            <a:noFill/>
          </a:ln>
        </p:spPr>
      </p:pic>
      <p:pic>
        <p:nvPicPr>
          <p:cNvPr id="164" name="Google Shape;164;p32"/>
          <p:cNvPicPr preferRelativeResize="0"/>
          <p:nvPr/>
        </p:nvPicPr>
        <p:blipFill>
          <a:blip r:embed="rId4">
            <a:alphaModFix/>
          </a:blip>
          <a:stretch>
            <a:fillRect/>
          </a:stretch>
        </p:blipFill>
        <p:spPr>
          <a:xfrm>
            <a:off x="3352950" y="334675"/>
            <a:ext cx="1295323" cy="691826"/>
          </a:xfrm>
          <a:prstGeom prst="rect">
            <a:avLst/>
          </a:prstGeom>
          <a:noFill/>
          <a:ln>
            <a:noFill/>
          </a:ln>
        </p:spPr>
      </p:pic>
      <p:pic>
        <p:nvPicPr>
          <p:cNvPr id="165" name="Google Shape;165;p32"/>
          <p:cNvPicPr preferRelativeResize="0"/>
          <p:nvPr/>
        </p:nvPicPr>
        <p:blipFill>
          <a:blip r:embed="rId5">
            <a:alphaModFix/>
          </a:blip>
          <a:stretch>
            <a:fillRect/>
          </a:stretch>
        </p:blipFill>
        <p:spPr>
          <a:xfrm>
            <a:off x="949275" y="1154425"/>
            <a:ext cx="6915024" cy="3889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3"/>
          <p:cNvPicPr preferRelativeResize="0"/>
          <p:nvPr/>
        </p:nvPicPr>
        <p:blipFill>
          <a:blip r:embed="rId3">
            <a:alphaModFix/>
          </a:blip>
          <a:stretch>
            <a:fillRect/>
          </a:stretch>
        </p:blipFill>
        <p:spPr>
          <a:xfrm>
            <a:off x="4310299" y="272925"/>
            <a:ext cx="1154898" cy="1154898"/>
          </a:xfrm>
          <a:prstGeom prst="rect">
            <a:avLst/>
          </a:prstGeom>
          <a:noFill/>
          <a:ln>
            <a:noFill/>
          </a:ln>
        </p:spPr>
      </p:pic>
      <p:pic>
        <p:nvPicPr>
          <p:cNvPr id="171" name="Google Shape;171;p33"/>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72" name="Google Shape;172;p33"/>
          <p:cNvSpPr txBox="1"/>
          <p:nvPr/>
        </p:nvSpPr>
        <p:spPr>
          <a:xfrm>
            <a:off x="327425" y="1234375"/>
            <a:ext cx="8071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In 1934</a:t>
            </a:r>
            <a:r>
              <a:rPr lang="en" sz="1800">
                <a:solidFill>
                  <a:schemeClr val="dk1"/>
                </a:solidFill>
              </a:rPr>
              <a:t>, the Gold Reserve Act allowed people to exchange their paper dollars for gold again. However, there was a catch: the government deliberately devalued the paper dollars by increasing the exchange rate to </a:t>
            </a:r>
            <a:r>
              <a:rPr lang="en" sz="1800">
                <a:solidFill>
                  <a:srgbClr val="FF9900"/>
                </a:solidFill>
              </a:rPr>
              <a:t>$35 per ounce</a:t>
            </a:r>
            <a:r>
              <a:rPr lang="en" sz="1800">
                <a:solidFill>
                  <a:schemeClr val="dk1"/>
                </a:solidFill>
              </a:rPr>
              <a:t> of gold. This devaluation hit hard-working individuals in the lower and middle classes as it meant that their savings, once worth more, were now worth less due to the decrease in the value of the paper dollars.</a:t>
            </a:r>
            <a:endParaRPr sz="1800">
              <a:solidFill>
                <a:schemeClr val="dk1"/>
              </a:solidFill>
            </a:endParaRPr>
          </a:p>
        </p:txBody>
      </p:sp>
      <p:sp>
        <p:nvSpPr>
          <p:cNvPr id="173" name="Google Shape;173;p33"/>
          <p:cNvSpPr txBox="1"/>
          <p:nvPr/>
        </p:nvSpPr>
        <p:spPr>
          <a:xfrm>
            <a:off x="175025" y="3019100"/>
            <a:ext cx="9209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After World War II, the Bretton Woods agreement in</a:t>
            </a:r>
            <a:r>
              <a:rPr lang="en" sz="1800">
                <a:solidFill>
                  <a:srgbClr val="FF9900"/>
                </a:solidFill>
              </a:rPr>
              <a:t> 1944 </a:t>
            </a:r>
            <a:r>
              <a:rPr lang="en" sz="1800">
                <a:solidFill>
                  <a:schemeClr val="dk1"/>
                </a:solidFill>
              </a:rPr>
              <a:t>established the U.S. dollar as the world's reserve currency, and it could be exchanged for gold. However, this link between the U.S. dollar and gold was severed in </a:t>
            </a:r>
            <a:r>
              <a:rPr lang="en" sz="1800">
                <a:solidFill>
                  <a:srgbClr val="FF9900"/>
                </a:solidFill>
              </a:rPr>
              <a:t>1971 when President Nixon</a:t>
            </a:r>
            <a:r>
              <a:rPr lang="en" sz="1800">
                <a:solidFill>
                  <a:schemeClr val="dk1"/>
                </a:solidFill>
              </a:rPr>
              <a:t> ended the redeemability of the U.S. dollar for gold. This marked a significant shift, leading to the adoption of a fiat money system where the value of the currency is not backed by a physical commodity like gold but rather by the trust and confidence of the people who use it.</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