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7586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976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35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9322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3294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97060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724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1710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9482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5451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747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556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1820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8682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8382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679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2477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68448F1-41E4-4DB5-9110-C0B668A10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219" y="1068860"/>
            <a:ext cx="8915399" cy="2262781"/>
          </a:xfrm>
        </p:spPr>
        <p:txBody>
          <a:bodyPr/>
          <a:lstStyle/>
          <a:p>
            <a:pPr algn="ctr"/>
            <a:r>
              <a:rPr lang="es-419" dirty="0"/>
              <a:t>Modelo de negocio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51F71B6-FAFE-4546-A743-0AB3935FC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634" y="3838266"/>
            <a:ext cx="8915399" cy="1535592"/>
          </a:xfrm>
        </p:spPr>
        <p:txBody>
          <a:bodyPr>
            <a:normAutofit fontScale="62500" lnSpcReduction="20000"/>
          </a:bodyPr>
          <a:lstStyle/>
          <a:p>
            <a:r>
              <a:rPr lang="es-419" sz="3200" b="1" dirty="0"/>
              <a:t>INTEGRANTES:</a:t>
            </a:r>
            <a:r>
              <a:rPr lang="es-419" sz="3200" dirty="0"/>
              <a:t> </a:t>
            </a:r>
          </a:p>
          <a:p>
            <a:r>
              <a:rPr lang="es-419" sz="3200" dirty="0" err="1"/>
              <a:t>Yeni</a:t>
            </a:r>
            <a:r>
              <a:rPr lang="es-419" sz="3200" dirty="0"/>
              <a:t> Pedraza</a:t>
            </a:r>
          </a:p>
          <a:p>
            <a:r>
              <a:rPr lang="es-419" sz="3200" dirty="0"/>
              <a:t>Michael Torres</a:t>
            </a:r>
          </a:p>
          <a:p>
            <a:r>
              <a:rPr lang="es-419" sz="3200" dirty="0"/>
              <a:t>Carlos Quesada</a:t>
            </a:r>
          </a:p>
        </p:txBody>
      </p:sp>
    </p:spTree>
    <p:extLst>
      <p:ext uri="{BB962C8B-B14F-4D97-AF65-F5344CB8AC3E}">
        <p14:creationId xmlns:p14="http://schemas.microsoft.com/office/powerpoint/2010/main" val="309914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xmlns="" id="{E491B121-12B5-4977-A064-636AB0B9B0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2ED05F70-AB3E-4472-B26B-EFE6A5A59B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Freeform 11">
            <a:extLst>
              <a:ext uri="{FF2B5EF4-FFF2-40B4-BE49-F238E27FC236}">
                <a16:creationId xmlns:a16="http://schemas.microsoft.com/office/drawing/2014/main" xmlns="" id="{21F6BE39-9E37-45F0-B10C-92305CFB7C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Resultado de imagen para segmento de clientes">
            <a:extLst>
              <a:ext uri="{FF2B5EF4-FFF2-40B4-BE49-F238E27FC236}">
                <a16:creationId xmlns:a16="http://schemas.microsoft.com/office/drawing/2014/main" xmlns="" id="{B6C2D0B5-84F7-4EE9-858B-E532757E6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37443" y="1905000"/>
            <a:ext cx="3721423" cy="255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C8C725-797F-4130-AD47-7BD8264B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s-419" b="1" dirty="0"/>
              <a:t>SEGMENTOS DE CLIENTES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078B48B-6C22-4A62-8F36-33A66A97C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664043"/>
            <a:ext cx="6574535" cy="4267200"/>
          </a:xfrm>
        </p:spPr>
        <p:txBody>
          <a:bodyPr>
            <a:noAutofit/>
          </a:bodyPr>
          <a:lstStyle/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Personal Médico: Son los que publican las imágenes después de las consultas</a:t>
            </a:r>
          </a:p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Investigadores: Analizan y clasifican para la detección de posibles enfermedades.</a:t>
            </a:r>
          </a:p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Centros de salud: Reciben la recopilación de la información.</a:t>
            </a:r>
          </a:p>
          <a:p>
            <a:pPr marL="0" indent="0">
              <a:buNone/>
            </a:pP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222334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1EDD21E1-BAF0-4314-AB31-82ECB8AC9E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FDC8619C-F25D-468E-95FA-2A2151D7DD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2">
            <a:extLst>
              <a:ext uri="{FF2B5EF4-FFF2-40B4-BE49-F238E27FC236}">
                <a16:creationId xmlns:a16="http://schemas.microsoft.com/office/drawing/2014/main" xmlns="" id="{7D9439D6-DEAD-4CEB-A61B-BE3D64D1B5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Resultado de imagen para costos">
            <a:extLst>
              <a:ext uri="{FF2B5EF4-FFF2-40B4-BE49-F238E27FC236}">
                <a16:creationId xmlns:a16="http://schemas.microsoft.com/office/drawing/2014/main" xmlns="" id="{B96D9BD6-739B-46CC-B465-714E1F7AC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362" y="1905000"/>
            <a:ext cx="3832927" cy="321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55FDCD-6B4E-43B4-B2AD-D672C914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011965" cy="1259894"/>
          </a:xfrm>
        </p:spPr>
        <p:txBody>
          <a:bodyPr>
            <a:normAutofit/>
          </a:bodyPr>
          <a:lstStyle/>
          <a:p>
            <a:r>
              <a:rPr lang="es-419" b="1" dirty="0"/>
              <a:t>ESTRUCTURA DE COSTOS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523189B-53B4-433F-8DCF-B5A2723AE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762897"/>
            <a:ext cx="6048137" cy="3759253"/>
          </a:xfrm>
        </p:spPr>
        <p:txBody>
          <a:bodyPr>
            <a:normAutofit/>
          </a:bodyPr>
          <a:lstStyle/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La clínica necesita de servidores de almacenamiento y de apoyo para el trabajo de imágenes.</a:t>
            </a:r>
          </a:p>
          <a:p>
            <a:pPr marL="0" indent="0">
              <a:buNone/>
            </a:pPr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El salario del personal</a:t>
            </a: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7170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1EDD21E1-BAF0-4314-AB31-82ECB8AC9E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FDC8619C-F25D-468E-95FA-2A2151D7DD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2">
            <a:extLst>
              <a:ext uri="{FF2B5EF4-FFF2-40B4-BE49-F238E27FC236}">
                <a16:creationId xmlns:a16="http://schemas.microsoft.com/office/drawing/2014/main" xmlns="" id="{7D9439D6-DEAD-4CEB-A61B-BE3D64D1B5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Resultado de imagen para ingresos">
            <a:extLst>
              <a:ext uri="{FF2B5EF4-FFF2-40B4-BE49-F238E27FC236}">
                <a16:creationId xmlns:a16="http://schemas.microsoft.com/office/drawing/2014/main" xmlns="" id="{2BE4160D-A15A-4B63-A1CE-E2CDDFE2D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259" y="1905000"/>
            <a:ext cx="3017381" cy="293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E425AD-2DFE-476C-BF63-FAB95C393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419" b="1" dirty="0"/>
              <a:t>FUENTES DE INGRESOS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22BD53B-81EF-4780-ADA9-14219999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357249"/>
            <a:ext cx="7296170" cy="4957054"/>
          </a:xfrm>
        </p:spPr>
        <p:txBody>
          <a:bodyPr>
            <a:noAutofit/>
          </a:bodyPr>
          <a:lstStyle/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Tenemos en cuenta, de que la clínica es patrocinada por diferentes entidades privadas o personas, incluidos médicos, otras fundaciones, grupo de voluntariados y compañías farmacéuticas, sin excluir también la participación de entidades públicas como los Institutos Nacionales de la Salud y el Departamento de Asuntos de Veteranos.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9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xmlns="" id="{CC3F9B19-625F-4A96-B011-A09FC94BE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81297"/>
              </p:ext>
            </p:extLst>
          </p:nvPr>
        </p:nvGraphicFramePr>
        <p:xfrm>
          <a:off x="447822" y="228600"/>
          <a:ext cx="11296355" cy="6225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9271">
                  <a:extLst>
                    <a:ext uri="{9D8B030D-6E8A-4147-A177-3AD203B41FA5}">
                      <a16:colId xmlns:a16="http://schemas.microsoft.com/office/drawing/2014/main" xmlns="" val="3335071721"/>
                    </a:ext>
                  </a:extLst>
                </a:gridCol>
                <a:gridCol w="2259271">
                  <a:extLst>
                    <a:ext uri="{9D8B030D-6E8A-4147-A177-3AD203B41FA5}">
                      <a16:colId xmlns:a16="http://schemas.microsoft.com/office/drawing/2014/main" xmlns="" val="1792423070"/>
                    </a:ext>
                  </a:extLst>
                </a:gridCol>
                <a:gridCol w="2259271">
                  <a:extLst>
                    <a:ext uri="{9D8B030D-6E8A-4147-A177-3AD203B41FA5}">
                      <a16:colId xmlns:a16="http://schemas.microsoft.com/office/drawing/2014/main" xmlns="" val="1524007070"/>
                    </a:ext>
                  </a:extLst>
                </a:gridCol>
                <a:gridCol w="2259271">
                  <a:extLst>
                    <a:ext uri="{9D8B030D-6E8A-4147-A177-3AD203B41FA5}">
                      <a16:colId xmlns:a16="http://schemas.microsoft.com/office/drawing/2014/main" xmlns="" val="3774471311"/>
                    </a:ext>
                  </a:extLst>
                </a:gridCol>
                <a:gridCol w="2259271">
                  <a:extLst>
                    <a:ext uri="{9D8B030D-6E8A-4147-A177-3AD203B41FA5}">
                      <a16:colId xmlns:a16="http://schemas.microsoft.com/office/drawing/2014/main" xmlns="" val="1312559295"/>
                    </a:ext>
                  </a:extLst>
                </a:gridCol>
              </a:tblGrid>
              <a:tr h="2702451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SOCIOS ESTRATÉGICOS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Personal médico de la clínica.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apoyo de otras clínicas para alimentar el conocimiento.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Entidades publicas y privadas interesadas en el proyecto.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Colaboradores particulares</a:t>
                      </a:r>
                    </a:p>
                  </a:txBody>
                  <a:tcPr marL="38938" marR="389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CLAVES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Dar a los beneficiarios, una base de datos de imágenes más ágil, organizándola por secciones, historial de generación, disponibilidad en el menor tiempo posible.</a:t>
                      </a:r>
                    </a:p>
                  </a:txBody>
                  <a:tcPr marL="38938" marR="389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PROPUESTA DE VALOR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 software que permita almacenar las imágenes obtenidas, clasificarlas de acuerdo con el análisis de la investigación, y un sistema de búsqueda dinámico que permita identificar patrones entre las imágenes.</a:t>
                      </a:r>
                    </a:p>
                  </a:txBody>
                  <a:tcPr marL="38938" marR="389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RELACIÓN CON LOS CLIENTES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Contar con la confianza de la clínica para el desarrollo pleno del producto.  Esta confianza la iríamos construyendo poco a poco mediante reuniones semanales y al final de estas tener claro cada uno de los puntos a tratar. Se estudiaría en que actividades es donde es más vital la necesidad de la ejecución del programa.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8938" marR="389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SEGMENTOS DE CLIENTES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Personal Médico: Son los que publican las imágenes después de las consultas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Investigadores: Analizan y clasifican para la detección de posibles enfermedades.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Centros de salud: Reciben la recopilación de la información.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8938" marR="389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3811480"/>
                  </a:ext>
                </a:extLst>
              </a:tr>
              <a:tr h="1531626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RECURSOS CLAVES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Repositorio de imágenes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Personal (médicos, investigadores, ingenieros)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Infraestructura (servidores, equipos)</a:t>
                      </a:r>
                    </a:p>
                  </a:txBody>
                  <a:tcPr marL="38938" marR="389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CANALES DE DISTRIBUCIÓN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Reuniones a través de videollamadas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Correo electrónico</a:t>
                      </a:r>
                    </a:p>
                  </a:txBody>
                  <a:tcPr marL="38938" marR="389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695640"/>
                  </a:ext>
                </a:extLst>
              </a:tr>
              <a:tr h="101341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ESTRUCTURA DE COSTOS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clínica necesita de servidores de almacenamiento y de apoyo para el trabajo de imágenes.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salario del personal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8938" marR="389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FUENTES DE INGRESOS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Tenemos en cuenta, de que la clínica es patrocinada por diferentes entidades privadas o personas, incluidos médicos, otras fundaciones, grupo de voluntariados y compañías farmacéuticas, sin excluir también la participación de entidades públicas como los Institutos Nacionales de la Salud y el Departamento de Asuntos de Veteranos.</a:t>
                      </a:r>
                    </a:p>
                  </a:txBody>
                  <a:tcPr marL="38938" marR="389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072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20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xmlns="" id="{1EDD21E1-BAF0-4314-AB31-82ECB8AC9E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FDC8619C-F25D-468E-95FA-2A2151D7DD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Freeform 12">
            <a:extLst>
              <a:ext uri="{FF2B5EF4-FFF2-40B4-BE49-F238E27FC236}">
                <a16:creationId xmlns:a16="http://schemas.microsoft.com/office/drawing/2014/main" xmlns="" id="{7D9439D6-DEAD-4CEB-A61B-BE3D64D1B5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Resultado de imagen para sistema de informacion">
            <a:extLst>
              <a:ext uri="{FF2B5EF4-FFF2-40B4-BE49-F238E27FC236}">
                <a16:creationId xmlns:a16="http://schemas.microsoft.com/office/drawing/2014/main" xmlns="" id="{59EB2673-7856-43C2-80D2-0191990B9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1622065"/>
            <a:ext cx="4456153" cy="348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7080B4-9DA0-4B19-86E3-E8F56295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051727" cy="837104"/>
          </a:xfrm>
        </p:spPr>
        <p:txBody>
          <a:bodyPr>
            <a:normAutofit/>
          </a:bodyPr>
          <a:lstStyle/>
          <a:p>
            <a:r>
              <a:rPr lang="es-419" b="1" dirty="0"/>
              <a:t>PROPUESTA DE VALOR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9FA671A-43C6-49D8-8307-127E306E2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4" y="1486958"/>
            <a:ext cx="5122652" cy="5080542"/>
          </a:xfrm>
        </p:spPr>
        <p:txBody>
          <a:bodyPr>
            <a:noAutofit/>
          </a:bodyPr>
          <a:lstStyle/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Un software que permita almacenar las imágenes obtenidas, clasificarlas de acuerdo con el análisis de la investigación, y un sistema de búsqueda dinámico que permita identificar patrones entre las imágenes.</a:t>
            </a:r>
          </a:p>
          <a:p>
            <a:pPr marL="0" indent="0">
              <a:buNone/>
            </a:pPr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128381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 de Valor: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Generador de Citas Medicas por </a:t>
            </a:r>
            <a:r>
              <a:rPr lang="es-ES" dirty="0" err="1" smtClean="0"/>
              <a:t>via</a:t>
            </a:r>
            <a:r>
              <a:rPr lang="es-ES" dirty="0" smtClean="0"/>
              <a:t> Web.</a:t>
            </a:r>
          </a:p>
          <a:p>
            <a:r>
              <a:rPr lang="es-ES" dirty="0" smtClean="0"/>
              <a:t>Calificación de servicios tomados en la clínica, de los pacientes.</a:t>
            </a:r>
          </a:p>
          <a:p>
            <a:r>
              <a:rPr lang="es-ES" dirty="0" smtClean="0"/>
              <a:t>Consultas de Historias </a:t>
            </a:r>
            <a:r>
              <a:rPr lang="es-ES" dirty="0" err="1" smtClean="0"/>
              <a:t>Clinicas</a:t>
            </a:r>
            <a:r>
              <a:rPr lang="es-ES" dirty="0" smtClean="0"/>
              <a:t> online </a:t>
            </a:r>
            <a:r>
              <a:rPr lang="es-ES" smtClean="0"/>
              <a:t>del paciente.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156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xmlns="" id="{2F21E579-4785-4A4E-8D09-42E5246D8E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3BE96D34-9D7C-4984-961D-7165FA2161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12">
            <a:extLst>
              <a:ext uri="{FF2B5EF4-FFF2-40B4-BE49-F238E27FC236}">
                <a16:creationId xmlns:a16="http://schemas.microsoft.com/office/drawing/2014/main" xmlns="" id="{C8DE1BEC-DAE3-43F4-8D9F-384C3D6941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Resultado de imagen para actividades">
            <a:extLst>
              <a:ext uri="{FF2B5EF4-FFF2-40B4-BE49-F238E27FC236}">
                <a16:creationId xmlns:a16="http://schemas.microsoft.com/office/drawing/2014/main" xmlns="" id="{8BCB4C77-F26E-42B7-B646-F040C3236A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r="13032" b="-3"/>
          <a:stretch/>
        </p:blipFill>
        <p:spPr bwMode="auto">
          <a:xfrm>
            <a:off x="6091916" y="645106"/>
            <a:ext cx="5451627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771D90-D946-448D-B76D-F9752C84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419" b="1" dirty="0"/>
              <a:t>ACTIVIDADES CLAVES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09288CE-8D94-4ABA-AB97-159E06D22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17" y="1389352"/>
            <a:ext cx="5122652" cy="4121762"/>
          </a:xfrm>
        </p:spPr>
        <p:txBody>
          <a:bodyPr>
            <a:noAutofit/>
          </a:bodyPr>
          <a:lstStyle/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Dar a los beneficiarios, una base de datos de imágenes más ágil, organizándola por secciones, historial de generación, disponibilidad en el menor tiempo posible.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97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1EDD21E1-BAF0-4314-AB31-82ECB8AC9E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FDC8619C-F25D-468E-95FA-2A2151D7DD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2">
            <a:extLst>
              <a:ext uri="{FF2B5EF4-FFF2-40B4-BE49-F238E27FC236}">
                <a16:creationId xmlns:a16="http://schemas.microsoft.com/office/drawing/2014/main" xmlns="" id="{7D9439D6-DEAD-4CEB-A61B-BE3D64D1B5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n relacionada">
            <a:extLst>
              <a:ext uri="{FF2B5EF4-FFF2-40B4-BE49-F238E27FC236}">
                <a16:creationId xmlns:a16="http://schemas.microsoft.com/office/drawing/2014/main" xmlns="" id="{4DF9BC4A-C9B8-4D9C-B46A-4868C87FF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38" y="1002957"/>
            <a:ext cx="3483852" cy="415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BD1D5CE-33AB-4819-9980-7650AD73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419" b="1" dirty="0"/>
              <a:t>RECURSOS CLAVES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7508307-CC34-442A-A4E9-2016FFE46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973997" cy="3759253"/>
          </a:xfrm>
        </p:spPr>
        <p:txBody>
          <a:bodyPr>
            <a:normAutofit/>
          </a:bodyPr>
          <a:lstStyle/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Repositorio de imágenes</a:t>
            </a:r>
          </a:p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Personal (médicos, investigadores, ingenieros)</a:t>
            </a:r>
          </a:p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Infraestructura (servidores, equipos)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9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1EDD21E1-BAF0-4314-AB31-82ECB8AC9E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FDC8619C-F25D-468E-95FA-2A2151D7DD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2">
            <a:extLst>
              <a:ext uri="{FF2B5EF4-FFF2-40B4-BE49-F238E27FC236}">
                <a16:creationId xmlns:a16="http://schemas.microsoft.com/office/drawing/2014/main" xmlns="" id="{7D9439D6-DEAD-4CEB-A61B-BE3D64D1B5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Resultado de imagen para socios">
            <a:extLst>
              <a:ext uri="{FF2B5EF4-FFF2-40B4-BE49-F238E27FC236}">
                <a16:creationId xmlns:a16="http://schemas.microsoft.com/office/drawing/2014/main" xmlns="" id="{FFF1FDCD-DDA1-4AA9-B34A-731984003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916" y="1224619"/>
            <a:ext cx="5451627" cy="40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9FE825-0620-4491-A464-5216CDE3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442692" cy="1259894"/>
          </a:xfrm>
        </p:spPr>
        <p:txBody>
          <a:bodyPr>
            <a:normAutofit/>
          </a:bodyPr>
          <a:lstStyle/>
          <a:p>
            <a:r>
              <a:rPr lang="es-419" b="1" dirty="0"/>
              <a:t>SOCIOS ESTRATÉGICOS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C58FDA0-505B-4BFC-A634-5397FFB40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544661"/>
            <a:ext cx="6195431" cy="3904669"/>
          </a:xfrm>
        </p:spPr>
        <p:txBody>
          <a:bodyPr>
            <a:noAutofit/>
          </a:bodyPr>
          <a:lstStyle/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Personal médico de la clínica.</a:t>
            </a:r>
          </a:p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El apoyo de otras clínicas para alimentar el conocimiento.</a:t>
            </a:r>
          </a:p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Entidades publicas y privadas interesadas en el proyecto.</a:t>
            </a:r>
          </a:p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Colaboradores particulares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3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1EDD21E1-BAF0-4314-AB31-82ECB8AC9E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FDC8619C-F25D-468E-95FA-2A2151D7DD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2">
            <a:extLst>
              <a:ext uri="{FF2B5EF4-FFF2-40B4-BE49-F238E27FC236}">
                <a16:creationId xmlns:a16="http://schemas.microsoft.com/office/drawing/2014/main" xmlns="" id="{7D9439D6-DEAD-4CEB-A61B-BE3D64D1B5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Resultado de imagen para relacion con los clientes">
            <a:extLst>
              <a:ext uri="{FF2B5EF4-FFF2-40B4-BE49-F238E27FC236}">
                <a16:creationId xmlns:a16="http://schemas.microsoft.com/office/drawing/2014/main" xmlns="" id="{72A2F9F2-9FDB-4A76-8684-7D5AFD406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616" y="1851406"/>
            <a:ext cx="2798759" cy="314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2708C9-346A-4FEC-B7F7-49684320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CO" b="1" dirty="0"/>
              <a:t>RELACIÓN CON LOS CLIENTES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F600BB9-FE74-4662-A45E-CE640AA49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7061391" cy="3759253"/>
          </a:xfrm>
        </p:spPr>
        <p:txBody>
          <a:bodyPr>
            <a:normAutofit fontScale="92500" lnSpcReduction="20000"/>
          </a:bodyPr>
          <a:lstStyle/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Contar con la confianza de la clínica para el desarrollo pleno del producto.  Esta confianza la iríamos construyendo poco a poco mediante reuniones semanales y al final de estas tener claro cada uno de los puntos a tratar. Se estudiaría en que actividades es donde es más vital la necesidad de la ejecución del programa.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3585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1EDD21E1-BAF0-4314-AB31-82ECB8AC9E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FDC8619C-F25D-468E-95FA-2A2151D7DD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2">
            <a:extLst>
              <a:ext uri="{FF2B5EF4-FFF2-40B4-BE49-F238E27FC236}">
                <a16:creationId xmlns:a16="http://schemas.microsoft.com/office/drawing/2014/main" xmlns="" id="{7D9439D6-DEAD-4CEB-A61B-BE3D64D1B5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Resultado de imagen para canales contacto">
            <a:extLst>
              <a:ext uri="{FF2B5EF4-FFF2-40B4-BE49-F238E27FC236}">
                <a16:creationId xmlns:a16="http://schemas.microsoft.com/office/drawing/2014/main" xmlns="" id="{4AA1C03C-2B2D-4353-BBFF-C7C915BCD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931" y="1275053"/>
            <a:ext cx="3707494" cy="401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F7A97C-3BD7-4272-8894-718B5214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419" b="1" dirty="0"/>
              <a:t>CANALES DE DISTRIBUCIÓN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CF57162-1EBD-4244-B337-A76AB756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Reuniones a través de videollamadas</a:t>
            </a:r>
          </a:p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Correo electrónico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9886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537</Words>
  <Application>Microsoft Office PowerPoint</Application>
  <PresentationFormat>Panorámica</PresentationFormat>
  <Paragraphs>80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Espiral</vt:lpstr>
      <vt:lpstr>Modelo de negocio</vt:lpstr>
      <vt:lpstr>Presentación de PowerPoint</vt:lpstr>
      <vt:lpstr>PROPUESTA DE VALOR</vt:lpstr>
      <vt:lpstr>Propuesta de Valor:</vt:lpstr>
      <vt:lpstr>ACTIVIDADES CLAVES</vt:lpstr>
      <vt:lpstr>RECURSOS CLAVES</vt:lpstr>
      <vt:lpstr>SOCIOS ESTRATÉGICOS</vt:lpstr>
      <vt:lpstr>RELACIÓN CON LOS CLIENTES</vt:lpstr>
      <vt:lpstr>CANALES DE DISTRIBUCIÓN</vt:lpstr>
      <vt:lpstr>SEGMENTOS DE CLIENTES</vt:lpstr>
      <vt:lpstr>ESTRUCTURA DE COSTOS</vt:lpstr>
      <vt:lpstr>FUENTES DE INGRESOS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ANDRES QUESADA MARTINEZ</dc:creator>
  <cp:lastModifiedBy>Michael T</cp:lastModifiedBy>
  <cp:revision>13</cp:revision>
  <dcterms:created xsi:type="dcterms:W3CDTF">2018-02-13T03:50:43Z</dcterms:created>
  <dcterms:modified xsi:type="dcterms:W3CDTF">2018-02-24T01:53:02Z</dcterms:modified>
</cp:coreProperties>
</file>