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0" r:id="rId10"/>
    <p:sldId id="263" r:id="rId11"/>
    <p:sldId id="265" r:id="rId12"/>
    <p:sldId id="264"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27652EC-0AAF-432E-A589-AAF126A535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27652EC-0AAF-432E-A589-AAF126A535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27652EC-0AAF-432E-A589-AAF126A535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27652EC-0AAF-432E-A589-AAF126A535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7652EC-0AAF-432E-A589-AAF126A535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652EC-0AAF-432E-A589-AAF126A535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27652EC-0AAF-432E-A589-AAF126A535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27652EC-0AAF-432E-A589-AAF126A535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F921A-7C03-43DB-9559-9FE3D72617D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652EC-0AAF-432E-A589-AAF126A535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F921A-7C03-43DB-9559-9FE3D72617D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www.g2.com/articles/structured-vs-unstructured-data" TargetMode="External"/><Relationship Id="rId4" Type="http://schemas.openxmlformats.org/officeDocument/2006/relationships/hyperlink" Target="https://www.datastax.com/guides/nosql-use-cases" TargetMode="External"/><Relationship Id="rId3" Type="http://schemas.openxmlformats.org/officeDocument/2006/relationships/hyperlink" Target="https://hapy.co/journal/advantages-of-relational-database/#advantages-of-relational-database" TargetMode="External"/><Relationship Id="rId2" Type="http://schemas.openxmlformats.org/officeDocument/2006/relationships/hyperlink" Target="https://www.redswitches.com/blog/relational-database-management-systems/" TargetMode="External"/><Relationship Id="rId1" Type="http://schemas.openxmlformats.org/officeDocument/2006/relationships/hyperlink" Target="https://bit.ly/2Okyz2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Relational vs. Non-Relational Databases</a:t>
            </a:r>
            <a:endParaRPr lang="en-US" b="1" dirty="0"/>
          </a:p>
        </p:txBody>
      </p:sp>
      <p:sp>
        <p:nvSpPr>
          <p:cNvPr id="3" name="Subtitle 2"/>
          <p:cNvSpPr>
            <a:spLocks noGrp="1"/>
          </p:cNvSpPr>
          <p:nvPr>
            <p:ph type="subTitle" idx="1"/>
          </p:nvPr>
        </p:nvSpPr>
        <p:spPr/>
        <p:txBody>
          <a:bodyPr/>
          <a:lstStyle/>
          <a:p>
            <a:r>
              <a:rPr lang="en-US" dirty="0" smtClean="0"/>
              <a:t>Understanding the Differences, Characteristics, and Use Cases</a:t>
            </a:r>
            <a:endParaRPr lang="en-US" dirty="0" smtClean="0"/>
          </a:p>
          <a:p>
            <a:r>
              <a:rPr lang="en-US" dirty="0" smtClean="0"/>
              <a:t>ABBA AKINOLA </a:t>
            </a:r>
            <a:endParaRPr lang="en-US" dirty="0" smtClean="0"/>
          </a:p>
          <a:p>
            <a:r>
              <a:rPr lang="en-US" dirty="0" smtClean="0"/>
              <a:t>28</a:t>
            </a:r>
            <a:r>
              <a:rPr lang="en-US" baseline="30000" dirty="0" smtClean="0"/>
              <a:t>th</a:t>
            </a:r>
            <a:r>
              <a:rPr lang="en-US" dirty="0" smtClean="0"/>
              <a:t> August 2024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88658" y="936625"/>
            <a:ext cx="5186084"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Non-Relational Databases</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b="1" dirty="0" smtClean="0"/>
              <a:t>Flexible Schema: Dynamic or Schema-Less Data Models</a:t>
            </a:r>
            <a:endParaRPr lang="en-US" b="1" dirty="0" smtClean="0"/>
          </a:p>
          <a:p>
            <a:r>
              <a:rPr lang="en-US" dirty="0" smtClean="0"/>
              <a:t>Flexible Schema: In traditional relational databases, the schema (structure of data) must be predefined and strictly followed, meaning any change to the structure, such as adding a new column, requires alterations to the database schema. In contrast, databases with flexible schemas, such as many non-relational (NoSQL) databases, allow for a more dynamic approach.</a:t>
            </a:r>
            <a:endParaRPr lang="en-US" dirty="0" smtClean="0"/>
          </a:p>
          <a:p>
            <a:endParaRPr lang="en-US" dirty="0" smtClean="0"/>
          </a:p>
          <a:p>
            <a:r>
              <a:rPr lang="en-US" dirty="0" smtClean="0"/>
              <a:t>Dynamic Schema: These databases permit different records (or documents) to have different fields or attributes. For example, one record might have a field for "address" while another might not. This flexibility supports rapid changes and evolution of data models without needing to redefine the entire schema.</a:t>
            </a:r>
            <a:endParaRPr lang="en-US" dirty="0" smtClean="0"/>
          </a:p>
          <a:p>
            <a:endParaRPr lang="en-US" dirty="0" smtClean="0"/>
          </a:p>
          <a:p>
            <a:r>
              <a:rPr lang="en-US" dirty="0" smtClean="0"/>
              <a:t>Schema-Less Models: Some NoSQL databases do not require any predefined schema at all. This allows for even greater flexibility, as data can be stored in any format, and new types of data can be introduced without impacting existing data or requiring significant structural changes.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541963"/>
          </a:xfrm>
        </p:spPr>
        <p:txBody>
          <a:bodyPr>
            <a:normAutofit/>
          </a:bodyPr>
          <a:lstStyle/>
          <a:p>
            <a:pPr marL="0" indent="0" algn="ctr">
              <a:buNone/>
            </a:pPr>
            <a:r>
              <a:rPr lang="en-US" sz="2000" dirty="0" smtClean="0"/>
              <a:t>High Performance for Unstructured Data Optimized Storage: </a:t>
            </a:r>
            <a:endParaRPr lang="en-US" sz="2000" dirty="0" smtClean="0"/>
          </a:p>
          <a:p>
            <a:pPr marL="0" indent="0">
              <a:buNone/>
            </a:pPr>
            <a:r>
              <a:rPr lang="en-US" sz="2000" dirty="0" smtClean="0"/>
              <a:t>Efficiently stores unstructured data like JSON, logs, and multimedia files without requiring a fixed schema. </a:t>
            </a:r>
            <a:endParaRPr lang="en-US" sz="2000" dirty="0" smtClean="0"/>
          </a:p>
          <a:p>
            <a:r>
              <a:rPr lang="en-US" sz="2000" dirty="0" smtClean="0"/>
              <a:t>Flexible Indexing &amp; Querying: Supports advanced indexing for quick retrieval of diverse data types, enabling real-time analysis. </a:t>
            </a:r>
            <a:endParaRPr lang="en-US" sz="2000" dirty="0" smtClean="0"/>
          </a:p>
          <a:p>
            <a:r>
              <a:rPr lang="en-US" sz="2000" dirty="0" smtClean="0"/>
              <a:t>Scalable: Designed to scale horizontally, maintaining performance as data volume grows. </a:t>
            </a:r>
            <a:endParaRPr lang="en-US" sz="2000" dirty="0" smtClean="0"/>
          </a:p>
          <a:p>
            <a:r>
              <a:rPr lang="en-US" sz="2000" dirty="0" smtClean="0"/>
              <a:t>Real-Time Processing: Capable of ingesting and analyzing data streams in real time, crucial for monitoring and immediate insights.</a:t>
            </a:r>
            <a:endParaRPr lang="en-US" sz="2000" dirty="0" smtClean="0"/>
          </a:p>
          <a:p>
            <a:pPr marL="0" indent="0">
              <a:buNone/>
            </a:pPr>
            <a:r>
              <a:rPr lang="en-US" sz="2000" dirty="0" smtClean="0"/>
              <a:t>Example: </a:t>
            </a:r>
            <a:r>
              <a:rPr lang="en-US" sz="2000" dirty="0" err="1" smtClean="0"/>
              <a:t>ElasticSearch</a:t>
            </a:r>
            <a:r>
              <a:rPr lang="en-US" sz="2000" dirty="0" smtClean="0"/>
              <a:t> – excels in indexing and searching vast amounts of log data, enabling real-time log analysis and monitoring.</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700"/>
            <a:ext cx="10515600" cy="1028700"/>
          </a:xfrm>
        </p:spPr>
        <p:txBody>
          <a:bodyPr/>
          <a:lstStyle/>
          <a:p>
            <a:pPr algn="ctr"/>
            <a:r>
              <a:rPr lang="en-US" b="1" dirty="0" smtClean="0"/>
              <a:t>Advantages of Non-Relational Databases</a:t>
            </a:r>
            <a:endParaRPr lang="en-US" dirty="0"/>
          </a:p>
        </p:txBody>
      </p:sp>
      <p:sp>
        <p:nvSpPr>
          <p:cNvPr id="3" name="Content Placeholder 2"/>
          <p:cNvSpPr>
            <a:spLocks noGrp="1"/>
          </p:cNvSpPr>
          <p:nvPr>
            <p:ph idx="1"/>
          </p:nvPr>
        </p:nvSpPr>
        <p:spPr>
          <a:xfrm>
            <a:off x="838200" y="1879600"/>
            <a:ext cx="10515600" cy="4978400"/>
          </a:xfrm>
        </p:spPr>
        <p:txBody>
          <a:bodyPr>
            <a:noAutofit/>
          </a:bodyPr>
          <a:lstStyle/>
          <a:p>
            <a:pPr marL="514350" indent="-514350">
              <a:buFont typeface="+mj-lt"/>
              <a:buAutoNum type="arabicPeriod"/>
            </a:pPr>
            <a:r>
              <a:rPr lang="en-US" sz="2000" dirty="0" smtClean="0"/>
              <a:t>Eases Application Development: NoSQL databases streamline development by using formats like JSON, aligning data storage with application structures, and minimizing the need for data transformation. This simplifies storing and retrieving data, reduces reliance on ETL processes, and leverages a strong developer community for support.</a:t>
            </a:r>
            <a:endParaRPr lang="en-US" sz="2000" dirty="0" smtClean="0"/>
          </a:p>
          <a:p>
            <a:pPr marL="514350" indent="-514350">
              <a:buFont typeface="+mj-lt"/>
              <a:buAutoNum type="arabicPeriod"/>
            </a:pPr>
            <a:r>
              <a:rPr lang="en-US" sz="2000" dirty="0" smtClean="0"/>
              <a:t>Flexible Data Model: NoSQL databases offer flexibility by allowing data to be stored in formats that mirror application usage, without requiring a fixed schema. This adaptability supports a variety of data types and enables easy schema adjustments, facilitating efficient handling of diverse and evolving data.</a:t>
            </a:r>
            <a:endParaRPr lang="en-US" sz="2000" dirty="0" smtClean="0"/>
          </a:p>
          <a:p>
            <a:pPr marL="514350" indent="-514350">
              <a:buFont typeface="+mj-lt"/>
              <a:buAutoNum type="arabicPeriod"/>
            </a:pPr>
            <a:r>
              <a:rPr lang="en-US" sz="2000" dirty="0" smtClean="0"/>
              <a:t>Scale-Out Architecture: NoSQL databases scale horizontally by distributing data across multiple servers, allowing capacity to be increased by adding more machines. This design is ideal for handling large datasets and high traffic, especially in cloud environments where resources can be dynamically adjusted.</a:t>
            </a:r>
            <a:endParaRPr lang="en-US" sz="2000" dirty="0" smtClean="0"/>
          </a:p>
          <a:p>
            <a:pPr marL="514350" indent="-514350">
              <a:buFont typeface="+mj-lt"/>
              <a:buAutoNum type="arabicPeriod"/>
            </a:pPr>
            <a:r>
              <a:rPr lang="en-US" sz="2000" dirty="0" smtClean="0"/>
              <a:t>Cloud-Friendly: NoSQL databases are optimized for cloud environments, supporting dynamic scaling to handle large datasets and high traffic. They enable seamless expansion and contraction of resources and allow for upgrades or changes with minimal downtime, ensuring high availability and flexibility.</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Cases For Non-Relational Database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Big data </a:t>
            </a:r>
            <a:r>
              <a:rPr lang="en-US" dirty="0"/>
              <a:t>analytics has become a crucial tool for companies seeking to gain insights into their operations, customers, and markets. However, traditional relational databases are often not well-suited for big data analytics because they struggle to handle large volumes of unstructured data.</a:t>
            </a:r>
            <a:endParaRPr lang="en-US" dirty="0"/>
          </a:p>
          <a:p>
            <a:r>
              <a:rPr lang="en-US" dirty="0"/>
              <a:t>This is where NoSQL databases come in. NoSQL databases are designed to handle large volumes of unstructured data, making them an excellent choice for big data analytics. Whether it's text data, sensor data, or multimedia data, NoSQL databases can handle it all, providing fast and flexible access to data.</a:t>
            </a:r>
            <a:endParaRPr lang="en-US" dirty="0"/>
          </a:p>
          <a:p>
            <a:r>
              <a:rPr lang="en-US" dirty="0"/>
              <a:t>One of the primary advantages of NoSQL databases for big data analytics is their ability to handle large volumes of data. NoSQL databases can scale horizontally, allowing companies to add more computing power and storage as needed. This scalability means that NoSQL databases can handle even the largest data sets, providing fast and efficient data access.</a:t>
            </a:r>
            <a:endParaRPr lang="en-US" dirty="0"/>
          </a:p>
          <a:p>
            <a:r>
              <a:rPr lang="en-US" dirty="0"/>
              <a:t>NoSQL databases also offer flexible data models, which is essential for big data analytics. In traditional relational databases, data must be organized into a rigid structure, which can be limiting when dealing with unstructured data. NoSQL databases, on the other hand, can handle a variety of data models, including key-value, document, and graph models. This flexibility means that companies can store and analyze data in a way that best suits their needs.</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normAutofit/>
          </a:bodyPr>
          <a:lstStyle/>
          <a:p>
            <a:r>
              <a:rPr lang="en-US" sz="2000" dirty="0"/>
              <a:t>E.F. </a:t>
            </a:r>
            <a:r>
              <a:rPr lang="en-US" sz="2000" dirty="0" err="1"/>
              <a:t>Codd</a:t>
            </a:r>
            <a:r>
              <a:rPr lang="en-US" sz="2000" dirty="0"/>
              <a:t>, et al. 1998. “Providing </a:t>
            </a:r>
            <a:r>
              <a:rPr lang="en-US" sz="2000" dirty="0" err="1"/>
              <a:t>Olap</a:t>
            </a:r>
            <a:r>
              <a:rPr lang="en-US" sz="2000" dirty="0"/>
              <a:t> to User-Analysts: An It Mandate.” </a:t>
            </a:r>
            <a:r>
              <a:rPr lang="en-US" sz="2000" dirty="0">
                <a:hlinkClick r:id="rId1"/>
              </a:rPr>
              <a:t>https://</a:t>
            </a:r>
            <a:r>
              <a:rPr lang="en-US" sz="2000" dirty="0" smtClean="0">
                <a:hlinkClick r:id="rId1"/>
              </a:rPr>
              <a:t>bit.ly/2Okyz2H</a:t>
            </a:r>
            <a:r>
              <a:rPr lang="en-US" sz="2000" dirty="0" smtClean="0"/>
              <a:t>.</a:t>
            </a:r>
            <a:endParaRPr lang="en-US" sz="2000" dirty="0" smtClean="0"/>
          </a:p>
          <a:p>
            <a:r>
              <a:rPr lang="en-US" sz="2000" dirty="0" smtClean="0"/>
              <a:t>Rachelle</a:t>
            </a:r>
            <a:r>
              <a:rPr lang="en-US" sz="2000" cap="all" dirty="0" smtClean="0"/>
              <a:t>, 2023. “</a:t>
            </a:r>
            <a:r>
              <a:rPr lang="en-US" sz="2000" dirty="0" smtClean="0"/>
              <a:t>What </a:t>
            </a:r>
            <a:r>
              <a:rPr lang="en-US" sz="2000" dirty="0"/>
              <a:t>Is RDBMS And How It’s Different From DBMS</a:t>
            </a:r>
            <a:r>
              <a:rPr lang="en-US" sz="2000" dirty="0" smtClean="0"/>
              <a:t>?” </a:t>
            </a:r>
            <a:r>
              <a:rPr lang="en-US" sz="2000" dirty="0" smtClean="0">
                <a:hlinkClick r:id="rId2"/>
              </a:rPr>
              <a:t>https://www.redswitches.com/blog/relational-database-management-systems/</a:t>
            </a:r>
            <a:r>
              <a:rPr lang="en-US" sz="2000" dirty="0" smtClean="0"/>
              <a:t> </a:t>
            </a:r>
            <a:endParaRPr lang="en-US" sz="2000" dirty="0" smtClean="0"/>
          </a:p>
          <a:p>
            <a:r>
              <a:rPr lang="en-US" sz="2000" dirty="0" smtClean="0"/>
              <a:t>A. Aisha, June 28, 2024. “</a:t>
            </a:r>
            <a:r>
              <a:rPr lang="en-US" sz="2000" dirty="0" smtClean="0"/>
              <a:t>What </a:t>
            </a:r>
            <a:r>
              <a:rPr lang="en-US" sz="2000" dirty="0"/>
              <a:t>are the Main Advantages of Relational Database Model</a:t>
            </a:r>
            <a:r>
              <a:rPr lang="en-US" sz="2000" dirty="0" smtClean="0"/>
              <a:t>?” </a:t>
            </a:r>
            <a:r>
              <a:rPr lang="en-US" sz="2000" dirty="0" smtClean="0">
                <a:hlinkClick r:id="rId3"/>
              </a:rPr>
              <a:t>https://hapy.co/journal/advantages-of-relational-database/#advantages-of-relational-database</a:t>
            </a:r>
            <a:endParaRPr lang="en-US" sz="2000" dirty="0" smtClean="0"/>
          </a:p>
          <a:p>
            <a:r>
              <a:rPr lang="en-US" sz="2000" cap="all" dirty="0" smtClean="0"/>
              <a:t>April  </a:t>
            </a:r>
            <a:r>
              <a:rPr lang="en-US" sz="2000" cap="all" dirty="0"/>
              <a:t>04, </a:t>
            </a:r>
            <a:r>
              <a:rPr lang="en-US" sz="2000" cap="all" dirty="0" smtClean="0"/>
              <a:t>2023. “</a:t>
            </a:r>
            <a:r>
              <a:rPr lang="en-US" sz="2000" dirty="0" smtClean="0"/>
              <a:t>Real-World </a:t>
            </a:r>
            <a:r>
              <a:rPr lang="en-US" sz="2000" dirty="0"/>
              <a:t>NoSQL Database Use Cases: Examples and Use Cases for </a:t>
            </a:r>
            <a:r>
              <a:rPr lang="en-US" sz="2000" dirty="0" smtClean="0"/>
              <a:t>Developers.” </a:t>
            </a:r>
            <a:r>
              <a:rPr lang="en-US" sz="2000" dirty="0" smtClean="0">
                <a:hlinkClick r:id="rId4"/>
              </a:rPr>
              <a:t>https://www.datastax.com/guides/nosql-use-cases</a:t>
            </a:r>
            <a:endParaRPr lang="en-US" sz="2000" dirty="0"/>
          </a:p>
          <a:p>
            <a:r>
              <a:rPr lang="en-US" sz="2000" dirty="0" smtClean="0"/>
              <a:t>P. </a:t>
            </a:r>
            <a:r>
              <a:rPr lang="en-US" sz="2000" dirty="0" smtClean="0"/>
              <a:t>Devin.</a:t>
            </a:r>
            <a:r>
              <a:rPr lang="en-US" sz="2000" b="1" dirty="0" smtClean="0"/>
              <a:t> </a:t>
            </a:r>
            <a:r>
              <a:rPr lang="en-US" sz="2000" dirty="0" smtClean="0"/>
              <a:t>May 3, 2023. “</a:t>
            </a:r>
            <a:r>
              <a:rPr lang="en-US" sz="2000" dirty="0" smtClean="0"/>
              <a:t>Structured </a:t>
            </a:r>
            <a:r>
              <a:rPr lang="en-US" sz="2000" dirty="0"/>
              <a:t>vs. Unstructured Data: What's the Difference</a:t>
            </a:r>
            <a:r>
              <a:rPr lang="en-US" sz="2000" dirty="0" smtClean="0"/>
              <a:t>?” </a:t>
            </a:r>
            <a:r>
              <a:rPr lang="en-US" sz="2000" dirty="0" smtClean="0">
                <a:hlinkClick r:id="rId5"/>
              </a:rPr>
              <a:t>https://www.g2.com/articles/structured-vs-unstructured-data</a:t>
            </a:r>
            <a:r>
              <a:rPr lang="en-US" sz="2000" dirty="0" smtClean="0"/>
              <a:t> </a:t>
            </a:r>
            <a:endParaRPr lang="en-US" sz="2000" dirty="0"/>
          </a:p>
          <a:p>
            <a:endParaRPr lang="en-US" sz="2000" dirty="0" smtClean="0"/>
          </a:p>
          <a:p>
            <a:endParaRPr lang="en-US" sz="2000" dirty="0"/>
          </a:p>
          <a:p>
            <a:pPr marL="0" indent="0">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0000"/>
                </a:solidFill>
                <a:latin typeface="Georgia" panose="02040502050405020303" pitchFamily="18" charset="0"/>
              </a:rPr>
              <a:t>What is a relational database?</a:t>
            </a:r>
            <a:endParaRPr lang="en-US" dirty="0"/>
          </a:p>
        </p:txBody>
      </p:sp>
      <p:sp>
        <p:nvSpPr>
          <p:cNvPr id="3" name="Content Placeholder 2"/>
          <p:cNvSpPr>
            <a:spLocks noGrp="1"/>
          </p:cNvSpPr>
          <p:nvPr>
            <p:ph idx="1"/>
          </p:nvPr>
        </p:nvSpPr>
        <p:spPr/>
        <p:txBody>
          <a:bodyPr>
            <a:normAutofit/>
          </a:bodyPr>
          <a:lstStyle/>
          <a:p>
            <a:pPr>
              <a:spcAft>
                <a:spcPts val="900"/>
              </a:spcAft>
              <a:buSzPts val="1600"/>
            </a:pPr>
            <a:r>
              <a:rPr lang="en-US" sz="2000" dirty="0" smtClean="0">
                <a:solidFill>
                  <a:srgbClr val="000000"/>
                </a:solidFill>
              </a:rPr>
              <a:t>A </a:t>
            </a:r>
            <a:r>
              <a:rPr lang="en-US" sz="2000" b="1" dirty="0" smtClean="0">
                <a:solidFill>
                  <a:srgbClr val="000000"/>
                </a:solidFill>
              </a:rPr>
              <a:t>relational database </a:t>
            </a:r>
            <a:r>
              <a:rPr lang="en-US" sz="2000" dirty="0" smtClean="0">
                <a:solidFill>
                  <a:srgbClr val="000000"/>
                </a:solidFill>
              </a:rPr>
              <a:t>is a collection of data that organizes data in tables and maintains relationships between the tables for information retrieval</a:t>
            </a:r>
            <a:endParaRPr lang="en-US" sz="2000" dirty="0" smtClean="0"/>
          </a:p>
          <a:p>
            <a:pPr>
              <a:spcAft>
                <a:spcPts val="900"/>
              </a:spcAft>
              <a:buSzPts val="1600"/>
            </a:pPr>
            <a:r>
              <a:rPr lang="en-US" sz="2000" dirty="0" smtClean="0">
                <a:solidFill>
                  <a:srgbClr val="000000"/>
                </a:solidFill>
              </a:rPr>
              <a:t>A </a:t>
            </a:r>
            <a:r>
              <a:rPr lang="en-US" sz="2000" b="1" dirty="0" smtClean="0">
                <a:solidFill>
                  <a:srgbClr val="000000"/>
                </a:solidFill>
              </a:rPr>
              <a:t>relational database management system</a:t>
            </a:r>
            <a:r>
              <a:rPr lang="en-US" sz="2000" dirty="0" smtClean="0">
                <a:solidFill>
                  <a:srgbClr val="000000"/>
                </a:solidFill>
              </a:rPr>
              <a:t> (RDBMS) is computer software that enables users to create, modify, and analyze data in a relational database</a:t>
            </a:r>
            <a:endParaRPr lang="en-US" sz="2000" dirty="0" smtClean="0">
              <a:solidFill>
                <a:srgbClr val="000000"/>
              </a:solidFill>
            </a:endParaRPr>
          </a:p>
          <a:p>
            <a:r>
              <a:rPr lang="en-US" sz="2000" dirty="0"/>
              <a:t>Some of the most well-known RDBMSs include MySQL, PostgreSQL, </a:t>
            </a:r>
            <a:r>
              <a:rPr lang="en-US" sz="2000" dirty="0" err="1"/>
              <a:t>MariaDB</a:t>
            </a:r>
            <a:r>
              <a:rPr lang="en-US" sz="2000" dirty="0"/>
              <a:t>, Microsoft SQL Server, and Oracle Database</a:t>
            </a:r>
            <a:r>
              <a:rPr lang="en-US" sz="2000" dirty="0" smtClean="0"/>
              <a:t>.</a:t>
            </a: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Relational Databases</a:t>
            </a:r>
            <a:endParaRPr lang="en-US" dirty="0"/>
          </a:p>
        </p:txBody>
      </p:sp>
      <p:sp>
        <p:nvSpPr>
          <p:cNvPr id="3" name="Content Placeholder 2"/>
          <p:cNvSpPr>
            <a:spLocks noGrp="1"/>
          </p:cNvSpPr>
          <p:nvPr>
            <p:ph idx="1"/>
          </p:nvPr>
        </p:nvSpPr>
        <p:spPr/>
        <p:txBody>
          <a:bodyPr>
            <a:normAutofit/>
          </a:bodyPr>
          <a:lstStyle/>
          <a:p>
            <a:r>
              <a:rPr lang="en-US" sz="2000" dirty="0" smtClean="0"/>
              <a:t>Structured data is data that has a standardized format for efficient access by software and humans alike. It is typically tabular with rows and columns that clearly define data attributes. Computers can effectively process structured data for insights due to its quantitative nature.</a:t>
            </a:r>
            <a:endParaRPr lang="en-US" sz="2000" dirty="0" smtClean="0"/>
          </a:p>
          <a:p>
            <a:pPr marL="0" indent="0">
              <a:buNone/>
            </a:pPr>
            <a:r>
              <a:rPr lang="en-US" sz="2000" dirty="0"/>
              <a:t> </a:t>
            </a:r>
            <a:r>
              <a:rPr lang="en-US" sz="2000" dirty="0" smtClean="0"/>
              <a:t>  Examples </a:t>
            </a:r>
            <a:r>
              <a:rPr lang="en-US" sz="2000" dirty="0"/>
              <a:t>of structured data include names, dates, addresses, credit card numbers, stock information, geolocation, and more.</a:t>
            </a: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61989" y="1038225"/>
            <a:ext cx="7617221" cy="43513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9300"/>
            <a:ext cx="10515600" cy="5427663"/>
          </a:xfrm>
        </p:spPr>
        <p:txBody>
          <a:bodyPr>
            <a:normAutofit/>
          </a:bodyPr>
          <a:lstStyle/>
          <a:p>
            <a:r>
              <a:rPr lang="en-US" sz="2000" dirty="0"/>
              <a:t>ACID stands for atomicity, consistency, isolation, and durability. It describes a set of expectations that ensure any database transactions are processed in a reliable way, resulting in correctness. A database is considered ACID-compliant when it meets these expectations or </a:t>
            </a:r>
            <a:r>
              <a:rPr lang="en-US" sz="2000" dirty="0" smtClean="0"/>
              <a:t>principles.</a:t>
            </a:r>
            <a:endParaRPr lang="en-US" sz="2000" dirty="0" smtClean="0"/>
          </a:p>
          <a:p>
            <a:pPr marL="0" indent="0">
              <a:buNone/>
            </a:pPr>
            <a:endParaRPr lang="en-US" sz="2000" dirty="0" smtClean="0"/>
          </a:p>
          <a:p>
            <a:pPr marL="0" indent="0">
              <a:buNone/>
            </a:pPr>
            <a:r>
              <a:rPr lang="en-US" sz="2000" dirty="0" smtClean="0"/>
              <a:t>The four elements of ACID compliance ensure reliable database transactions:</a:t>
            </a:r>
            <a:endParaRPr lang="en-US" sz="2000" dirty="0" smtClean="0"/>
          </a:p>
          <a:p>
            <a:pPr marL="514350" indent="-514350">
              <a:buFont typeface="+mj-lt"/>
              <a:buAutoNum type="arabicPeriod"/>
            </a:pPr>
            <a:r>
              <a:rPr lang="en-US" sz="2000" dirty="0" smtClean="0"/>
              <a:t> Atomicity: All parts of a transaction must succeed or fail together, preventing partial transactions.</a:t>
            </a: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000" dirty="0" smtClean="0"/>
              <a:t> Consistency: Transactions must adhere to database rules, rolling back if they violate constraints.</a:t>
            </a:r>
            <a:endParaRPr lang="en-US" sz="2000" dirty="0" smtClean="0"/>
          </a:p>
          <a:p>
            <a:pPr marL="514350" indent="-514350">
              <a:buFont typeface="+mj-lt"/>
              <a:buAutoNum type="arabicPeriod"/>
            </a:pPr>
            <a:endParaRPr lang="en-US" sz="2000" dirty="0"/>
          </a:p>
          <a:p>
            <a:pPr marL="514350" indent="-514350">
              <a:buFont typeface="+mj-lt"/>
              <a:buAutoNum type="arabicPeriod"/>
            </a:pPr>
            <a:r>
              <a:rPr lang="en-US" sz="2000" dirty="0" smtClean="0"/>
              <a:t> Isolation: Transactions operate independently, avoiding interference with one another.</a:t>
            </a:r>
            <a:endParaRPr lang="en-US" sz="2000" dirty="0" smtClean="0"/>
          </a:p>
          <a:p>
            <a:pPr marL="514350" indent="-514350">
              <a:buFont typeface="+mj-lt"/>
              <a:buAutoNum type="arabicPeriod"/>
            </a:pPr>
            <a:endParaRPr lang="en-US" sz="2000" dirty="0"/>
          </a:p>
          <a:p>
            <a:pPr marL="514350" indent="-514350">
              <a:buFont typeface="+mj-lt"/>
              <a:buAutoNum type="arabicPeriod"/>
            </a:pPr>
            <a:r>
              <a:rPr lang="en-US" sz="2000" dirty="0" smtClean="0"/>
              <a:t> Durability: Once a transaction is completed, its changes are permanently saved, even in case of system failures.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45070" y="1063625"/>
            <a:ext cx="6746260" cy="43513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206500"/>
          </a:xfrm>
        </p:spPr>
        <p:txBody>
          <a:bodyPr/>
          <a:lstStyle/>
          <a:p>
            <a:pPr algn="ctr"/>
            <a:r>
              <a:rPr lang="en-US" b="1" dirty="0" smtClean="0"/>
              <a:t>Advantages of Relational Databases</a:t>
            </a:r>
            <a:endParaRPr lang="en-US" b="1" dirty="0"/>
          </a:p>
        </p:txBody>
      </p:sp>
      <p:sp>
        <p:nvSpPr>
          <p:cNvPr id="3" name="Content Placeholder 2"/>
          <p:cNvSpPr>
            <a:spLocks noGrp="1"/>
          </p:cNvSpPr>
          <p:nvPr>
            <p:ph idx="1"/>
          </p:nvPr>
        </p:nvSpPr>
        <p:spPr>
          <a:xfrm>
            <a:off x="838200" y="1879600"/>
            <a:ext cx="10515600" cy="4533900"/>
          </a:xfrm>
        </p:spPr>
        <p:txBody>
          <a:bodyPr>
            <a:noAutofit/>
          </a:bodyPr>
          <a:lstStyle/>
          <a:p>
            <a:pPr marL="514350" indent="-514350">
              <a:buFont typeface="+mj-lt"/>
              <a:buAutoNum type="arabicPeriod"/>
            </a:pPr>
            <a:r>
              <a:rPr lang="en-US" sz="2000" dirty="0" smtClean="0"/>
              <a:t>High Security: Relational databases enhance security by organizing data into tables and controlling access permissions, ensuring that unauthorized users cannot access sensitive information.</a:t>
            </a:r>
            <a:endParaRPr lang="en-US" sz="2000" dirty="0" smtClean="0"/>
          </a:p>
          <a:p>
            <a:pPr marL="514350" indent="-514350">
              <a:buFont typeface="+mj-lt"/>
              <a:buAutoNum type="arabicPeriod"/>
            </a:pPr>
            <a:r>
              <a:rPr lang="en-US" sz="2000" dirty="0" smtClean="0"/>
              <a:t>Data Integrity: They maintain accuracy through data validation and relationships, ensuring consistent and reliable data storage and retrieval, preventing data from being imperfect or isolated.</a:t>
            </a:r>
            <a:endParaRPr lang="en-US" sz="2000" dirty="0" smtClean="0"/>
          </a:p>
          <a:p>
            <a:pPr marL="514350" indent="-514350">
              <a:buFont typeface="+mj-lt"/>
              <a:buAutoNum type="arabicPeriod"/>
            </a:pPr>
            <a:r>
              <a:rPr lang="en-US" sz="2000" dirty="0" smtClean="0"/>
              <a:t>Flexibility: Relational databases can handle large amounts of data with ease, allowing users to add, update, or delete data without crashes, and they support unlimited tables, columns, and rows.</a:t>
            </a:r>
            <a:endParaRPr lang="en-US" sz="2000" dirty="0" smtClean="0"/>
          </a:p>
          <a:p>
            <a:pPr marL="514350" indent="-514350">
              <a:buFont typeface="+mj-lt"/>
              <a:buAutoNum type="arabicPeriod"/>
            </a:pPr>
            <a:r>
              <a:rPr lang="en-US" sz="2000" dirty="0" smtClean="0"/>
              <a:t>Easy Access to Data: SQL queries facilitate efficient data retrieval from well-organized tables, allowing users to access relevant information without complex navigation.</a:t>
            </a:r>
            <a:endParaRPr lang="en-US" sz="2000" dirty="0" smtClean="0"/>
          </a:p>
          <a:p>
            <a:pPr marL="514350" indent="-514350">
              <a:buFont typeface="+mj-lt"/>
              <a:buAutoNum type="arabicPeriod"/>
            </a:pPr>
            <a:r>
              <a:rPr lang="en-US" sz="2000" dirty="0" smtClean="0"/>
              <a:t>SQL: SQL allows for the management of data through queries for adding, updating, deleting, and retrieving information, aiding in analytics and transaction processing.</a:t>
            </a: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 Cases For Relational Database</a:t>
            </a:r>
            <a:endParaRPr lang="en-US" b="1" dirty="0"/>
          </a:p>
        </p:txBody>
      </p:sp>
      <p:sp>
        <p:nvSpPr>
          <p:cNvPr id="3" name="Content Placeholder 2"/>
          <p:cNvSpPr>
            <a:spLocks noGrp="1"/>
          </p:cNvSpPr>
          <p:nvPr>
            <p:ph idx="1"/>
          </p:nvPr>
        </p:nvSpPr>
        <p:spPr/>
        <p:txBody>
          <a:bodyPr>
            <a:normAutofit/>
          </a:bodyPr>
          <a:lstStyle/>
          <a:p>
            <a:r>
              <a:rPr lang="en-US" sz="2000" dirty="0" smtClean="0"/>
              <a:t>IT should never forget that technology is a means to an end, and not an end in itself. Technologies must be evaluated individually in terms of their ability to satisfy the needs of their respective users. IT should never be reluctant to use the most appropriate interface to satisfy users’ requirements. Attempting to force one technology or tool to satisfy a particular need for which another tool is more effective and efficient is like attempting to drive a screw into a wall with a hammer when a screwdriver is at hand: the screw may eventually enter the wall but at what cost? (E.F. </a:t>
            </a:r>
            <a:r>
              <a:rPr lang="en-US" sz="2000" dirty="0" err="1" smtClean="0"/>
              <a:t>Codd</a:t>
            </a:r>
            <a:r>
              <a:rPr lang="en-US" sz="2000" dirty="0" smtClean="0"/>
              <a:t>, et al. 1998)</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 Non-Relational Database?</a:t>
            </a:r>
            <a:endParaRPr lang="en-US" dirty="0"/>
          </a:p>
        </p:txBody>
      </p:sp>
      <p:sp>
        <p:nvSpPr>
          <p:cNvPr id="3" name="Content Placeholder 2"/>
          <p:cNvSpPr>
            <a:spLocks noGrp="1"/>
          </p:cNvSpPr>
          <p:nvPr>
            <p:ph idx="1"/>
          </p:nvPr>
        </p:nvSpPr>
        <p:spPr/>
        <p:txBody>
          <a:bodyPr>
            <a:normAutofit/>
          </a:bodyPr>
          <a:lstStyle/>
          <a:p>
            <a:r>
              <a:rPr lang="en-US" sz="2000" dirty="0"/>
              <a:t>A </a:t>
            </a:r>
            <a:r>
              <a:rPr lang="en-US" sz="2000" i="1" dirty="0"/>
              <a:t>non-relational database</a:t>
            </a:r>
            <a:r>
              <a:rPr lang="en-US" sz="2000" dirty="0"/>
              <a:t> is a database that does not use the tabular schema of rows and columns found in most traditional database systems. Instead, non-relational databases use a storage model that is optimized for the specific requirements of the type of data being stored</a:t>
            </a:r>
            <a:r>
              <a:rPr lang="en-US" sz="2000" dirty="0" smtClean="0"/>
              <a:t>.</a:t>
            </a:r>
            <a:endParaRPr lang="en-US" sz="2000" dirty="0" smtClean="0"/>
          </a:p>
          <a:p>
            <a:r>
              <a:rPr lang="en-US" sz="2000" dirty="0" smtClean="0"/>
              <a:t> </a:t>
            </a:r>
            <a:r>
              <a:rPr lang="en-US" sz="2000" dirty="0"/>
              <a:t>For example, data may be stored as simple key/value pairs, as JSON documents, or as a graph consisting of edges and vertices.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8935</Words>
  <Application>WPS Presentation</Application>
  <PresentationFormat>Widescreen</PresentationFormat>
  <Paragraphs>88</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Georgia</vt:lpstr>
      <vt:lpstr>Calibri Light</vt:lpstr>
      <vt:lpstr>Calibri</vt:lpstr>
      <vt:lpstr>Microsoft YaHei</vt:lpstr>
      <vt:lpstr>Arial Unicode MS</vt:lpstr>
      <vt:lpstr>Office Theme</vt:lpstr>
      <vt:lpstr>Relational vs. Non-Relational Databases</vt:lpstr>
      <vt:lpstr>What is a relational database?</vt:lpstr>
      <vt:lpstr>Characteristics of Relational Databases</vt:lpstr>
      <vt:lpstr>PowerPoint 演示文稿</vt:lpstr>
      <vt:lpstr>PowerPoint 演示文稿</vt:lpstr>
      <vt:lpstr>PowerPoint 演示文稿</vt:lpstr>
      <vt:lpstr>Advantages of Relational Databases</vt:lpstr>
      <vt:lpstr>Use Cases For Relational Database</vt:lpstr>
      <vt:lpstr>What is a Non-Relational Database?</vt:lpstr>
      <vt:lpstr>PowerPoint 演示文稿</vt:lpstr>
      <vt:lpstr>Characteristics of Non-Relational Databases</vt:lpstr>
      <vt:lpstr>PowerPoint 演示文稿</vt:lpstr>
      <vt:lpstr>Advantages of Non-Relational Databases</vt:lpstr>
      <vt:lpstr>Use Cases For Non-Relational Database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vs. Non-Relational Databases</dc:title>
  <dc:creator>HP</dc:creator>
  <cp:lastModifiedBy>hp</cp:lastModifiedBy>
  <cp:revision>10</cp:revision>
  <dcterms:created xsi:type="dcterms:W3CDTF">2024-08-28T14:54:00Z</dcterms:created>
  <dcterms:modified xsi:type="dcterms:W3CDTF">2024-10-02T15:56:57Z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B3F65490971045CA9D5C055B4965984B_12</vt:lpwstr>
  </property>
  <property fmtid="{D5CDD505-2E9C-101B-9397-08002B2CF9AE}" pid="3" name="KSOProductBuildVer">
    <vt:lpwstr>1033-12.2.0.18283</vt:lpwstr>
  </property>
</Properties>
</file>