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3" r:id="rId9"/>
    <p:sldId id="265" r:id="rId10"/>
    <p:sldId id="266"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525F08-73A1-4E48-ADA5-CEE89167B352}"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9ED5E-8CA5-49A7-BEEE-2564007D14B6}" type="slidenum">
              <a:rPr lang="en-US" smtClean="0"/>
              <a:t>‹#›</a:t>
            </a:fld>
            <a:endParaRPr lang="en-US"/>
          </a:p>
        </p:txBody>
      </p:sp>
    </p:spTree>
    <p:extLst>
      <p:ext uri="{BB962C8B-B14F-4D97-AF65-F5344CB8AC3E}">
        <p14:creationId xmlns:p14="http://schemas.microsoft.com/office/powerpoint/2010/main" val="218682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525F08-73A1-4E48-ADA5-CEE89167B352}"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9ED5E-8CA5-49A7-BEEE-2564007D14B6}" type="slidenum">
              <a:rPr lang="en-US" smtClean="0"/>
              <a:t>‹#›</a:t>
            </a:fld>
            <a:endParaRPr lang="en-US"/>
          </a:p>
        </p:txBody>
      </p:sp>
    </p:spTree>
    <p:extLst>
      <p:ext uri="{BB962C8B-B14F-4D97-AF65-F5344CB8AC3E}">
        <p14:creationId xmlns:p14="http://schemas.microsoft.com/office/powerpoint/2010/main" val="172734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525F08-73A1-4E48-ADA5-CEE89167B352}"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9ED5E-8CA5-49A7-BEEE-2564007D14B6}" type="slidenum">
              <a:rPr lang="en-US" smtClean="0"/>
              <a:t>‹#›</a:t>
            </a:fld>
            <a:endParaRPr lang="en-US"/>
          </a:p>
        </p:txBody>
      </p:sp>
    </p:spTree>
    <p:extLst>
      <p:ext uri="{BB962C8B-B14F-4D97-AF65-F5344CB8AC3E}">
        <p14:creationId xmlns:p14="http://schemas.microsoft.com/office/powerpoint/2010/main" val="4080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525F08-73A1-4E48-ADA5-CEE89167B352}"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9ED5E-8CA5-49A7-BEEE-2564007D14B6}" type="slidenum">
              <a:rPr lang="en-US" smtClean="0"/>
              <a:t>‹#›</a:t>
            </a:fld>
            <a:endParaRPr lang="en-US"/>
          </a:p>
        </p:txBody>
      </p:sp>
    </p:spTree>
    <p:extLst>
      <p:ext uri="{BB962C8B-B14F-4D97-AF65-F5344CB8AC3E}">
        <p14:creationId xmlns:p14="http://schemas.microsoft.com/office/powerpoint/2010/main" val="197977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525F08-73A1-4E48-ADA5-CEE89167B352}"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9ED5E-8CA5-49A7-BEEE-2564007D14B6}" type="slidenum">
              <a:rPr lang="en-US" smtClean="0"/>
              <a:t>‹#›</a:t>
            </a:fld>
            <a:endParaRPr lang="en-US"/>
          </a:p>
        </p:txBody>
      </p:sp>
    </p:spTree>
    <p:extLst>
      <p:ext uri="{BB962C8B-B14F-4D97-AF65-F5344CB8AC3E}">
        <p14:creationId xmlns:p14="http://schemas.microsoft.com/office/powerpoint/2010/main" val="3367321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525F08-73A1-4E48-ADA5-CEE89167B352}"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9ED5E-8CA5-49A7-BEEE-2564007D14B6}" type="slidenum">
              <a:rPr lang="en-US" smtClean="0"/>
              <a:t>‹#›</a:t>
            </a:fld>
            <a:endParaRPr lang="en-US"/>
          </a:p>
        </p:txBody>
      </p:sp>
    </p:spTree>
    <p:extLst>
      <p:ext uri="{BB962C8B-B14F-4D97-AF65-F5344CB8AC3E}">
        <p14:creationId xmlns:p14="http://schemas.microsoft.com/office/powerpoint/2010/main" val="324959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525F08-73A1-4E48-ADA5-CEE89167B352}" type="datetimeFigureOut">
              <a:rPr lang="en-US" smtClean="0"/>
              <a:t>8/17/2024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69ED5E-8CA5-49A7-BEEE-2564007D14B6}" type="slidenum">
              <a:rPr lang="en-US" smtClean="0"/>
              <a:t>‹#›</a:t>
            </a:fld>
            <a:endParaRPr lang="en-US"/>
          </a:p>
        </p:txBody>
      </p:sp>
    </p:spTree>
    <p:extLst>
      <p:ext uri="{BB962C8B-B14F-4D97-AF65-F5344CB8AC3E}">
        <p14:creationId xmlns:p14="http://schemas.microsoft.com/office/powerpoint/2010/main" val="48711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525F08-73A1-4E48-ADA5-CEE89167B352}" type="datetimeFigureOut">
              <a:rPr lang="en-US" smtClean="0"/>
              <a:t>8/17/2024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69ED5E-8CA5-49A7-BEEE-2564007D14B6}" type="slidenum">
              <a:rPr lang="en-US" smtClean="0"/>
              <a:t>‹#›</a:t>
            </a:fld>
            <a:endParaRPr lang="en-US"/>
          </a:p>
        </p:txBody>
      </p:sp>
    </p:spTree>
    <p:extLst>
      <p:ext uri="{BB962C8B-B14F-4D97-AF65-F5344CB8AC3E}">
        <p14:creationId xmlns:p14="http://schemas.microsoft.com/office/powerpoint/2010/main" val="158060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25F08-73A1-4E48-ADA5-CEE89167B352}" type="datetimeFigureOut">
              <a:rPr lang="en-US" smtClean="0"/>
              <a:t>8/17/2024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69ED5E-8CA5-49A7-BEEE-2564007D14B6}" type="slidenum">
              <a:rPr lang="en-US" smtClean="0"/>
              <a:t>‹#›</a:t>
            </a:fld>
            <a:endParaRPr lang="en-US"/>
          </a:p>
        </p:txBody>
      </p:sp>
    </p:spTree>
    <p:extLst>
      <p:ext uri="{BB962C8B-B14F-4D97-AF65-F5344CB8AC3E}">
        <p14:creationId xmlns:p14="http://schemas.microsoft.com/office/powerpoint/2010/main" val="347935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525F08-73A1-4E48-ADA5-CEE89167B352}"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9ED5E-8CA5-49A7-BEEE-2564007D14B6}" type="slidenum">
              <a:rPr lang="en-US" smtClean="0"/>
              <a:t>‹#›</a:t>
            </a:fld>
            <a:endParaRPr lang="en-US"/>
          </a:p>
        </p:txBody>
      </p:sp>
    </p:spTree>
    <p:extLst>
      <p:ext uri="{BB962C8B-B14F-4D97-AF65-F5344CB8AC3E}">
        <p14:creationId xmlns:p14="http://schemas.microsoft.com/office/powerpoint/2010/main" val="173793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525F08-73A1-4E48-ADA5-CEE89167B352}"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9ED5E-8CA5-49A7-BEEE-2564007D14B6}" type="slidenum">
              <a:rPr lang="en-US" smtClean="0"/>
              <a:t>‹#›</a:t>
            </a:fld>
            <a:endParaRPr lang="en-US"/>
          </a:p>
        </p:txBody>
      </p:sp>
    </p:spTree>
    <p:extLst>
      <p:ext uri="{BB962C8B-B14F-4D97-AF65-F5344CB8AC3E}">
        <p14:creationId xmlns:p14="http://schemas.microsoft.com/office/powerpoint/2010/main" val="26406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25F08-73A1-4E48-ADA5-CEE89167B352}" type="datetimeFigureOut">
              <a:rPr lang="en-US" smtClean="0"/>
              <a:t>8/17/2024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9ED5E-8CA5-49A7-BEEE-2564007D14B6}" type="slidenum">
              <a:rPr lang="en-US" smtClean="0"/>
              <a:t>‹#›</a:t>
            </a:fld>
            <a:endParaRPr lang="en-US"/>
          </a:p>
        </p:txBody>
      </p:sp>
    </p:spTree>
    <p:extLst>
      <p:ext uri="{BB962C8B-B14F-4D97-AF65-F5344CB8AC3E}">
        <p14:creationId xmlns:p14="http://schemas.microsoft.com/office/powerpoint/2010/main" val="1636769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astdatascience.com/ai-for-business/data-science-e-commerce/" TargetMode="External"/><Relationship Id="rId7" Type="http://schemas.openxmlformats.org/officeDocument/2006/relationships/hyperlink" Target="https://ioaglobal.org/blogdetails/role-of-data-science-in-gaming-industry/" TargetMode="External"/><Relationship Id="rId2" Type="http://schemas.openxmlformats.org/officeDocument/2006/relationships/hyperlink" Target="https://www.researchgate.net/publication/342640553_Introduction_of_Data_Science" TargetMode="External"/><Relationship Id="rId1" Type="http://schemas.openxmlformats.org/officeDocument/2006/relationships/slideLayout" Target="../slideLayouts/slideLayout2.xml"/><Relationship Id="rId6" Type="http://schemas.openxmlformats.org/officeDocument/2006/relationships/hyperlink" Target="https://www.schweser.com/cfa/blog/career-information/data-science-in-finance" TargetMode="External"/><Relationship Id="rId5" Type="http://schemas.openxmlformats.org/officeDocument/2006/relationships/hyperlink" Target="https://onlinedegrees.sandiego.edu/data-science-health-care/" TargetMode="External"/><Relationship Id="rId4" Type="http://schemas.openxmlformats.org/officeDocument/2006/relationships/hyperlink" Target="https://www.turing.com/resources/data-science-case-studies#case-study-5:-e-commerce-personalization-and-recommendation-syste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APPLICATIONS OF DATA SCIENCE: CASE STUDIES ACROSS INDUSTRIES</a:t>
            </a:r>
            <a:endParaRPr lang="en-US" b="1" dirty="0"/>
          </a:p>
        </p:txBody>
      </p:sp>
      <p:sp>
        <p:nvSpPr>
          <p:cNvPr id="3" name="Subtitle 2"/>
          <p:cNvSpPr>
            <a:spLocks noGrp="1"/>
          </p:cNvSpPr>
          <p:nvPr>
            <p:ph type="subTitle" idx="1"/>
          </p:nvPr>
        </p:nvSpPr>
        <p:spPr/>
        <p:txBody>
          <a:bodyPr/>
          <a:lstStyle/>
          <a:p>
            <a:r>
              <a:rPr kumimoji="0" lang="en-US" altLang="en-US" b="0" i="0" u="none" strike="noStrike" cap="none" normalizeH="0" baseline="0" dirty="0" smtClean="0">
                <a:ln>
                  <a:noFill/>
                </a:ln>
                <a:solidFill>
                  <a:schemeClr val="tx1"/>
                </a:solidFill>
                <a:effectLst/>
                <a:latin typeface="Arial" panose="020B0604020202020204" pitchFamily="34" charset="0"/>
              </a:rPr>
              <a:t>Exploring How Data Science Transforms Healthcare, Finance, and Marketing </a:t>
            </a:r>
            <a:endParaRPr lang="en-US" dirty="0"/>
          </a:p>
        </p:txBody>
      </p:sp>
    </p:spTree>
    <p:extLst>
      <p:ext uri="{BB962C8B-B14F-4D97-AF65-F5344CB8AC3E}">
        <p14:creationId xmlns:p14="http://schemas.microsoft.com/office/powerpoint/2010/main" val="2836035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Science in Gaming</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t>The gaming industry has evolved rapidly over the past few decades, transforming from simple arcade games to complex, immersive experiences available on various platforms. A critical driver behind this transformation is data science, which leverages large datasets to enhance game development, player engagement and revenue generation. </a:t>
            </a:r>
            <a:endParaRPr lang="en-US" sz="2000" dirty="0" smtClean="0"/>
          </a:p>
          <a:p>
            <a:pPr marL="0" indent="0">
              <a:buNone/>
            </a:pPr>
            <a:r>
              <a:rPr lang="en-US" sz="2000" dirty="0"/>
              <a:t>Case Study: Electronic Arts (EA)</a:t>
            </a:r>
          </a:p>
          <a:p>
            <a:pPr marL="0" indent="0">
              <a:buNone/>
            </a:pPr>
            <a:r>
              <a:rPr lang="en-US" sz="2000" dirty="0"/>
              <a:t>Electronic Arts (EA) is a leading game developer known for titles like FIFA and Madden NFL. EA uses data science to </a:t>
            </a:r>
            <a:r>
              <a:rPr lang="en-US" sz="2000" dirty="0" smtClean="0"/>
              <a:t>analyze </a:t>
            </a:r>
            <a:r>
              <a:rPr lang="en-US" sz="2000" dirty="0"/>
              <a:t>player </a:t>
            </a:r>
            <a:r>
              <a:rPr lang="en-US" sz="2000" dirty="0" smtClean="0"/>
              <a:t>behavior </a:t>
            </a:r>
            <a:r>
              <a:rPr lang="en-US" sz="2000" dirty="0"/>
              <a:t>and feedback, allowing them to make data-driven decisions about game updates and new features. For example, by </a:t>
            </a:r>
            <a:r>
              <a:rPr lang="en-US" sz="2000" dirty="0" smtClean="0"/>
              <a:t>analyzing </a:t>
            </a:r>
            <a:r>
              <a:rPr lang="en-US" sz="2000" dirty="0"/>
              <a:t>in-game data, EA can identify which features are most popular and which ones need improvement, leading to a more engaging gaming experience.</a:t>
            </a:r>
          </a:p>
          <a:p>
            <a:pPr marL="0" indent="0">
              <a:buNone/>
            </a:pPr>
            <a:r>
              <a:rPr lang="en-US" sz="2000" dirty="0"/>
              <a:t>EA’s use of telemetry data, which involves tracking every button press, movement and decision made by players, provides deep insights into how games are played. This data helps in understanding player engagement, identifying bugs and </a:t>
            </a:r>
            <a:r>
              <a:rPr lang="en-US" sz="2000" dirty="0" smtClean="0"/>
              <a:t>optimizing </a:t>
            </a:r>
            <a:r>
              <a:rPr lang="en-US" sz="2000" dirty="0"/>
              <a:t>game balance. EA also leverages machine learning algorithms to predict player </a:t>
            </a:r>
            <a:r>
              <a:rPr lang="en-US" sz="2000" dirty="0" smtClean="0"/>
              <a:t>behavior, </a:t>
            </a:r>
            <a:r>
              <a:rPr lang="en-US" sz="2000" dirty="0"/>
              <a:t>which informs the development of new game modes and features that are likely to resonate with players.</a:t>
            </a:r>
          </a:p>
          <a:p>
            <a:pPr marL="0" indent="0">
              <a:buNone/>
            </a:pPr>
            <a:r>
              <a:rPr lang="en-US" sz="2000" dirty="0"/>
              <a:t>EA's approach extends to their online multiplayer games, where matchmaking algorithms ensure fair and competitive play by pairing players of similar skill levels. This not only enhances player satisfaction but also fosters a more vibrant and engaged gaming community.</a:t>
            </a:r>
          </a:p>
          <a:p>
            <a:pPr marL="0" indent="0">
              <a:buNone/>
            </a:pPr>
            <a:endParaRPr lang="en-US" sz="2000" dirty="0"/>
          </a:p>
        </p:txBody>
      </p:sp>
    </p:spTree>
    <p:extLst>
      <p:ext uri="{BB962C8B-B14F-4D97-AF65-F5344CB8AC3E}">
        <p14:creationId xmlns:p14="http://schemas.microsoft.com/office/powerpoint/2010/main" val="1745196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REFERNCES</a:t>
            </a:r>
            <a:endParaRPr lang="en-US" b="1" dirty="0"/>
          </a:p>
        </p:txBody>
      </p:sp>
      <p:sp>
        <p:nvSpPr>
          <p:cNvPr id="3" name="Content Placeholder 2"/>
          <p:cNvSpPr>
            <a:spLocks noGrp="1"/>
          </p:cNvSpPr>
          <p:nvPr>
            <p:ph idx="1"/>
          </p:nvPr>
        </p:nvSpPr>
        <p:spPr/>
        <p:txBody>
          <a:bodyPr>
            <a:normAutofit/>
          </a:bodyPr>
          <a:lstStyle/>
          <a:p>
            <a:r>
              <a:rPr lang="en-US" sz="2000" dirty="0" err="1" smtClean="0"/>
              <a:t>Nilu</a:t>
            </a:r>
            <a:r>
              <a:rPr lang="en-US" sz="2000" dirty="0" smtClean="0"/>
              <a:t> Singh (2020 June) Introduction To Data Science </a:t>
            </a:r>
            <a:r>
              <a:rPr lang="en-US" sz="2000" dirty="0" smtClean="0">
                <a:hlinkClick r:id="rId2"/>
              </a:rPr>
              <a:t>https://www.researchgate.net/publication/342640553_Introduction_of_Data_Science</a:t>
            </a:r>
            <a:endParaRPr lang="en-US" sz="2000" dirty="0" smtClean="0"/>
          </a:p>
          <a:p>
            <a:r>
              <a:rPr lang="en-US" sz="2000" dirty="0" smtClean="0"/>
              <a:t>Thomas Wood (2023 November) Data Science and E-commerce – The 2023 Guide </a:t>
            </a:r>
            <a:r>
              <a:rPr lang="en-US" sz="2000" dirty="0" smtClean="0">
                <a:hlinkClick r:id="rId3"/>
              </a:rPr>
              <a:t>https://fastdatascience.com/ai-for-business/data-science-e-commerce/</a:t>
            </a:r>
            <a:r>
              <a:rPr lang="en-US" sz="2000" dirty="0" smtClean="0"/>
              <a:t> </a:t>
            </a:r>
          </a:p>
          <a:p>
            <a:r>
              <a:rPr lang="en-US" sz="2000" dirty="0"/>
              <a:t>Aditya </a:t>
            </a:r>
            <a:r>
              <a:rPr lang="en-US" sz="2000" dirty="0" smtClean="0"/>
              <a:t>Sharma</a:t>
            </a:r>
            <a:r>
              <a:rPr lang="en-US" sz="2000" dirty="0"/>
              <a:t> </a:t>
            </a:r>
            <a:r>
              <a:rPr lang="en-US" sz="2000" dirty="0" smtClean="0"/>
              <a:t>(2019) </a:t>
            </a:r>
            <a:r>
              <a:rPr lang="en-US" sz="2000" dirty="0"/>
              <a:t>Top 10 Real-World Data Science Case </a:t>
            </a:r>
            <a:r>
              <a:rPr lang="en-US" sz="2000" dirty="0" smtClean="0"/>
              <a:t>Studies </a:t>
            </a:r>
            <a:r>
              <a:rPr lang="en-US" sz="2000" dirty="0" smtClean="0">
                <a:hlinkClick r:id="rId4"/>
              </a:rPr>
              <a:t>https://www.turing.com/resources/data-science-case-studies#case-study-5:-e-commerce-personalization-and-recommendation-systems</a:t>
            </a:r>
            <a:endParaRPr lang="en-US" sz="2000" dirty="0" smtClean="0"/>
          </a:p>
          <a:p>
            <a:r>
              <a:rPr lang="en-US" sz="2000" dirty="0" smtClean="0"/>
              <a:t>Johnathan Mark (2022) How Data Science is Reshaping Health Care </a:t>
            </a:r>
            <a:r>
              <a:rPr lang="en-US" sz="2000" dirty="0" smtClean="0">
                <a:hlinkClick r:id="rId5"/>
              </a:rPr>
              <a:t>https://onlinedegrees.sandiego.edu/data-science-health-care/</a:t>
            </a:r>
            <a:endParaRPr lang="en-US" sz="2000" dirty="0"/>
          </a:p>
          <a:p>
            <a:r>
              <a:rPr lang="en-US" sz="2000" dirty="0" smtClean="0"/>
              <a:t> Kaplan </a:t>
            </a:r>
            <a:r>
              <a:rPr lang="en-US" sz="2000" dirty="0" err="1" smtClean="0"/>
              <a:t>Schweser</a:t>
            </a:r>
            <a:r>
              <a:rPr lang="en-US" sz="2000" dirty="0"/>
              <a:t> </a:t>
            </a:r>
            <a:r>
              <a:rPr lang="en-US" sz="2000" dirty="0" smtClean="0"/>
              <a:t>(</a:t>
            </a:r>
            <a:r>
              <a:rPr lang="en-US" sz="2000" dirty="0" smtClean="0"/>
              <a:t>February 13, 2024)</a:t>
            </a:r>
            <a:r>
              <a:rPr lang="en-US" sz="2000" dirty="0"/>
              <a:t> </a:t>
            </a:r>
            <a:r>
              <a:rPr lang="en-US" sz="2000" dirty="0" smtClean="0"/>
              <a:t>Applying Data Science in Finance </a:t>
            </a:r>
            <a:r>
              <a:rPr lang="en-US" sz="2000" dirty="0" smtClean="0">
                <a:hlinkClick r:id="rId6"/>
              </a:rPr>
              <a:t>https://www.schweser.com/cfa/blog/career-information/data-science-in-finance</a:t>
            </a:r>
            <a:endParaRPr lang="en-US" sz="2000" dirty="0" smtClean="0"/>
          </a:p>
          <a:p>
            <a:r>
              <a:rPr lang="en-US" sz="2000" dirty="0" smtClean="0"/>
              <a:t>Rohan Whitehead (</a:t>
            </a:r>
            <a:r>
              <a:rPr lang="en-US" sz="2000" dirty="0" smtClean="0"/>
              <a:t>2024 May</a:t>
            </a:r>
            <a:r>
              <a:rPr lang="en-US" sz="2000" dirty="0" smtClean="0"/>
              <a:t>) Data Training Specialist </a:t>
            </a:r>
            <a:r>
              <a:rPr lang="en-US" sz="2000" dirty="0" smtClean="0">
                <a:hlinkClick r:id="rId7"/>
              </a:rPr>
              <a:t>https://ioaglobal.org/blogdetails/role-of-data-science-in-gaming-industry/</a:t>
            </a:r>
            <a:endParaRPr lang="en-US" sz="2000" dirty="0" smtClean="0"/>
          </a:p>
          <a:p>
            <a:pPr marL="0" indent="0">
              <a:buNone/>
            </a:pPr>
            <a:endParaRPr lang="en-US" sz="2000" dirty="0" smtClean="0"/>
          </a:p>
          <a:p>
            <a:pPr marL="0" indent="0">
              <a:buNone/>
            </a:pPr>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106627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 to Data Science</a:t>
            </a:r>
            <a:endParaRPr lang="en-US" b="1" dirty="0"/>
          </a:p>
        </p:txBody>
      </p:sp>
      <p:sp>
        <p:nvSpPr>
          <p:cNvPr id="3" name="Content Placeholder 2"/>
          <p:cNvSpPr>
            <a:spLocks noGrp="1"/>
          </p:cNvSpPr>
          <p:nvPr>
            <p:ph idx="1"/>
          </p:nvPr>
        </p:nvSpPr>
        <p:spPr/>
        <p:txBody>
          <a:bodyPr>
            <a:normAutofit/>
          </a:bodyPr>
          <a:lstStyle/>
          <a:p>
            <a:pPr marL="0" indent="0">
              <a:buNone/>
            </a:pPr>
            <a:r>
              <a:rPr lang="en-US" sz="2000" dirty="0" smtClean="0"/>
              <a:t>The simplest definition of data science is the extraction of actionable insights from raw data.</a:t>
            </a:r>
          </a:p>
          <a:p>
            <a:pPr marL="0" indent="0">
              <a:buNone/>
            </a:pPr>
            <a:r>
              <a:rPr lang="en-US" sz="2000" dirty="0" smtClean="0"/>
              <a:t>Data science is a deep study of the massive amount of data, which involves extracting meaningful insights from raw, structured, and unstructured data that is processed using the scientific method, different technologies, and algorithms. (NILU S. 2020)</a:t>
            </a:r>
            <a:endParaRPr lang="en-US" sz="2000" dirty="0"/>
          </a:p>
        </p:txBody>
      </p:sp>
    </p:spTree>
    <p:extLst>
      <p:ext uri="{BB962C8B-B14F-4D97-AF65-F5344CB8AC3E}">
        <p14:creationId xmlns:p14="http://schemas.microsoft.com/office/powerpoint/2010/main" val="187530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Application of Data Science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040" y="1825625"/>
            <a:ext cx="9033919" cy="4351338"/>
          </a:xfrm>
        </p:spPr>
      </p:pic>
    </p:spTree>
    <p:extLst>
      <p:ext uri="{BB962C8B-B14F-4D97-AF65-F5344CB8AC3E}">
        <p14:creationId xmlns:p14="http://schemas.microsoft.com/office/powerpoint/2010/main" val="31132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700"/>
            <a:ext cx="10515600" cy="5783263"/>
          </a:xfrm>
        </p:spPr>
        <p:txBody>
          <a:bodyPr>
            <a:normAutofit/>
          </a:bodyPr>
          <a:lstStyle/>
          <a:p>
            <a:pPr marL="514350" indent="-514350">
              <a:lnSpc>
                <a:spcPct val="150000"/>
              </a:lnSpc>
              <a:buFont typeface="+mj-lt"/>
              <a:buAutoNum type="arabicPeriod"/>
            </a:pPr>
            <a:r>
              <a:rPr lang="en-US" sz="2000" dirty="0" smtClean="0"/>
              <a:t>E-commerce</a:t>
            </a:r>
          </a:p>
          <a:p>
            <a:pPr marL="514350" indent="-514350">
              <a:lnSpc>
                <a:spcPct val="150000"/>
              </a:lnSpc>
              <a:buFont typeface="+mj-lt"/>
              <a:buAutoNum type="arabicPeriod"/>
            </a:pPr>
            <a:r>
              <a:rPr lang="en-US" sz="2000" dirty="0" smtClean="0"/>
              <a:t>Banking</a:t>
            </a:r>
          </a:p>
          <a:p>
            <a:pPr marL="514350" indent="-514350">
              <a:lnSpc>
                <a:spcPct val="150000"/>
              </a:lnSpc>
              <a:buFont typeface="+mj-lt"/>
              <a:buAutoNum type="arabicPeriod"/>
            </a:pPr>
            <a:r>
              <a:rPr lang="en-US" sz="2000" dirty="0" smtClean="0"/>
              <a:t>Healthcare</a:t>
            </a:r>
          </a:p>
          <a:p>
            <a:pPr marL="514350" indent="-514350">
              <a:lnSpc>
                <a:spcPct val="150000"/>
              </a:lnSpc>
              <a:buFont typeface="+mj-lt"/>
              <a:buAutoNum type="arabicPeriod"/>
            </a:pPr>
            <a:r>
              <a:rPr lang="en-US" sz="2000" dirty="0" smtClean="0"/>
              <a:t>Banking</a:t>
            </a:r>
          </a:p>
          <a:p>
            <a:pPr marL="514350" indent="-514350">
              <a:lnSpc>
                <a:spcPct val="150000"/>
              </a:lnSpc>
              <a:buFont typeface="+mj-lt"/>
              <a:buAutoNum type="arabicPeriod"/>
            </a:pPr>
            <a:r>
              <a:rPr lang="en-US" sz="2000" dirty="0" smtClean="0"/>
              <a:t>Gaming</a:t>
            </a:r>
          </a:p>
          <a:p>
            <a:pPr marL="514350" indent="-514350">
              <a:lnSpc>
                <a:spcPct val="150000"/>
              </a:lnSpc>
              <a:buFont typeface="+mj-lt"/>
              <a:buAutoNum type="arabicPeriod"/>
            </a:pPr>
            <a:r>
              <a:rPr lang="en-US" sz="2000" dirty="0" smtClean="0"/>
              <a:t>Transport</a:t>
            </a:r>
          </a:p>
          <a:p>
            <a:pPr marL="514350" indent="-514350">
              <a:lnSpc>
                <a:spcPct val="150000"/>
              </a:lnSpc>
              <a:buFont typeface="+mj-lt"/>
              <a:buAutoNum type="arabicPeriod"/>
            </a:pPr>
            <a:endParaRPr lang="en-US" sz="2000" dirty="0" smtClean="0"/>
          </a:p>
          <a:p>
            <a:pPr marL="514350" indent="-514350">
              <a:lnSpc>
                <a:spcPct val="150000"/>
              </a:lnSpc>
              <a:buFont typeface="+mj-lt"/>
              <a:buAutoNum type="arabicPeriod"/>
            </a:pPr>
            <a:endParaRPr lang="en-US" sz="2000" dirty="0" smtClean="0"/>
          </a:p>
          <a:p>
            <a:pPr marL="514350" indent="-514350">
              <a:lnSpc>
                <a:spcPct val="150000"/>
              </a:lnSpc>
              <a:buFont typeface="+mj-lt"/>
              <a:buAutoNum type="arabicPeriod"/>
            </a:pPr>
            <a:endParaRPr lang="en-US" sz="2000" dirty="0" smtClean="0"/>
          </a:p>
          <a:p>
            <a:pPr marL="514350" indent="-514350">
              <a:lnSpc>
                <a:spcPct val="150000"/>
              </a:lnSpc>
              <a:buFont typeface="+mj-lt"/>
              <a:buAutoNum type="arabicPeriod"/>
            </a:pPr>
            <a:endParaRPr lang="en-US" sz="2000" dirty="0"/>
          </a:p>
        </p:txBody>
      </p:sp>
    </p:spTree>
    <p:extLst>
      <p:ext uri="{BB962C8B-B14F-4D97-AF65-F5344CB8AC3E}">
        <p14:creationId xmlns:p14="http://schemas.microsoft.com/office/powerpoint/2010/main" val="80217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Science In E-commerce</a:t>
            </a:r>
            <a:endParaRPr lang="en-US" b="1" dirty="0"/>
          </a:p>
        </p:txBody>
      </p:sp>
      <p:sp>
        <p:nvSpPr>
          <p:cNvPr id="3" name="Content Placeholder 2"/>
          <p:cNvSpPr>
            <a:spLocks noGrp="1"/>
          </p:cNvSpPr>
          <p:nvPr>
            <p:ph idx="1"/>
          </p:nvPr>
        </p:nvSpPr>
        <p:spPr>
          <a:xfrm>
            <a:off x="838200" y="1825624"/>
            <a:ext cx="10515600" cy="4905375"/>
          </a:xfrm>
        </p:spPr>
        <p:txBody>
          <a:bodyPr>
            <a:normAutofit/>
          </a:bodyPr>
          <a:lstStyle/>
          <a:p>
            <a:pPr marL="0" indent="0">
              <a:buNone/>
            </a:pPr>
            <a:r>
              <a:rPr lang="en-US" sz="2000" dirty="0" smtClean="0"/>
              <a:t>When you shop online from a particular merchant for the first time, you handpick a few items you really like. The successive searches you do to buy again in future reveals a nice selection of products which you both find appealing and valuable. </a:t>
            </a:r>
          </a:p>
          <a:p>
            <a:pPr marL="0" indent="0">
              <a:buNone/>
            </a:pPr>
            <a:r>
              <a:rPr lang="en-US" sz="2000" dirty="0" smtClean="0"/>
              <a:t>In reality, this is big data e-commerce and data science e-commerce at work. ML (machine learning) algorithms have actually handpicked those items for you, because they have learned from the choices you made when buying products and what you searched for. </a:t>
            </a:r>
          </a:p>
          <a:p>
            <a:pPr marL="0" indent="0">
              <a:buNone/>
            </a:pPr>
            <a:r>
              <a:rPr lang="en-US" sz="2000" b="1" dirty="0" smtClean="0"/>
              <a:t>CASE STUDY: </a:t>
            </a:r>
          </a:p>
          <a:p>
            <a:pPr marL="0" indent="0">
              <a:buNone/>
            </a:pPr>
            <a:r>
              <a:rPr lang="en-US" sz="2000" dirty="0" smtClean="0"/>
              <a:t>Amazon, the e-commerce giant, heavily relies on data science to personalize the shopping experience for its customers. They use algorithms to analyze customers' browsing and purchasing history, making product recommendations tailored to individual preferences. This approach has contributed significantly to Amazon's success and customer satisfaction by reducing customer service response times by 40%.</a:t>
            </a:r>
          </a:p>
          <a:p>
            <a:pPr marL="0" indent="0">
              <a:buNone/>
            </a:pPr>
            <a:r>
              <a:rPr lang="en-US" sz="2000" dirty="0" smtClean="0"/>
              <a:t>Additionally, Amazon leverages data science for:</a:t>
            </a:r>
          </a:p>
          <a:p>
            <a:pPr marL="0" indent="0">
              <a:buNone/>
            </a:pPr>
            <a:r>
              <a:rPr lang="en-US" sz="2000" dirty="0" smtClean="0"/>
              <a:t>A study found that Amazon's personalized shopping experience has resulted in a 68% improvement in click-through rates on recommended products compared to non-personalized suggestions.</a:t>
            </a:r>
          </a:p>
        </p:txBody>
      </p:sp>
    </p:spTree>
    <p:extLst>
      <p:ext uri="{BB962C8B-B14F-4D97-AF65-F5344CB8AC3E}">
        <p14:creationId xmlns:p14="http://schemas.microsoft.com/office/powerpoint/2010/main" val="282990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Science In Healthcare</a:t>
            </a:r>
            <a:endParaRPr lang="en-US" b="1" dirty="0"/>
          </a:p>
        </p:txBody>
      </p:sp>
      <p:sp>
        <p:nvSpPr>
          <p:cNvPr id="3" name="Content Placeholder 2"/>
          <p:cNvSpPr>
            <a:spLocks noGrp="1"/>
          </p:cNvSpPr>
          <p:nvPr>
            <p:ph idx="1"/>
          </p:nvPr>
        </p:nvSpPr>
        <p:spPr>
          <a:xfrm>
            <a:off x="838200" y="1473200"/>
            <a:ext cx="10515600" cy="5384800"/>
          </a:xfrm>
        </p:spPr>
        <p:txBody>
          <a:bodyPr>
            <a:normAutofit lnSpcReduction="10000"/>
          </a:bodyPr>
          <a:lstStyle/>
          <a:p>
            <a:pPr marL="0" indent="0">
              <a:buNone/>
            </a:pPr>
            <a:r>
              <a:rPr lang="en-US" sz="2000" dirty="0" smtClean="0"/>
              <a:t>Health care has a long tradition of utilizing research and in-depth data analysis to generate new insights into disease progression, drug development and more. Modern health care has shifted its focus to leveraging massive amounts of available data to improve patient outcomes and quality of care. Health care data science efforts are also prioritizing patient care initiatives.</a:t>
            </a:r>
          </a:p>
          <a:p>
            <a:pPr marL="0" indent="0">
              <a:buNone/>
            </a:pPr>
            <a:r>
              <a:rPr lang="en-US" sz="2000" dirty="0" smtClean="0"/>
              <a:t>Using emerging tools and technologies such as artificial intelligence, machine learning and predictive analytics, data scientists are now able to harness the insights and power of existing and future health care data. </a:t>
            </a:r>
          </a:p>
          <a:p>
            <a:pPr marL="0" indent="0">
              <a:buNone/>
            </a:pPr>
            <a:r>
              <a:rPr lang="en-US" sz="2000" b="1" dirty="0" smtClean="0"/>
              <a:t>CASE STUDY:</a:t>
            </a:r>
          </a:p>
          <a:p>
            <a:pPr marL="0" indent="0">
              <a:buNone/>
            </a:pPr>
            <a:r>
              <a:rPr lang="en-US" sz="2000" dirty="0" smtClean="0"/>
              <a:t>IBM Watson Health employs data science to enhance healthcare by providing personalized diagnostic and treatment recommendations. Watson's natural language processing capabilities enable it to sift through vast medical literature and patient records to assist doctors in making more informed decisions.</a:t>
            </a:r>
          </a:p>
          <a:p>
            <a:pPr marL="0" indent="0">
              <a:buNone/>
            </a:pPr>
            <a:r>
              <a:rPr lang="en-US" sz="2000" dirty="0" smtClean="0"/>
              <a:t>Data science has significantly aided IBM Watson Health in healthcare diagnostics and personalized treatment in:</a:t>
            </a:r>
          </a:p>
          <a:p>
            <a:pPr marL="0" indent="0">
              <a:buNone/>
            </a:pPr>
            <a:r>
              <a:rPr lang="en-US" sz="2000" dirty="0" smtClean="0"/>
              <a:t>IBM Watson Health has demonstrated a 15% increase in the accuracy of cancer diagnoses when assisting oncologists in analyzing complex medical data, including genomic information and medical journals.</a:t>
            </a:r>
            <a:endParaRPr lang="en-US" sz="2000" dirty="0"/>
          </a:p>
        </p:txBody>
      </p:sp>
    </p:spTree>
    <p:extLst>
      <p:ext uri="{BB962C8B-B14F-4D97-AF65-F5344CB8AC3E}">
        <p14:creationId xmlns:p14="http://schemas.microsoft.com/office/powerpoint/2010/main" val="1082297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863600"/>
            <a:ext cx="9893300" cy="5168900"/>
          </a:xfrm>
        </p:spPr>
      </p:pic>
    </p:spTree>
    <p:extLst>
      <p:ext uri="{BB962C8B-B14F-4D97-AF65-F5344CB8AC3E}">
        <p14:creationId xmlns:p14="http://schemas.microsoft.com/office/powerpoint/2010/main" val="228195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Science In Finance</a:t>
            </a:r>
            <a:endParaRPr lang="en-US" b="1" dirty="0"/>
          </a:p>
        </p:txBody>
      </p:sp>
      <p:sp>
        <p:nvSpPr>
          <p:cNvPr id="3" name="Content Placeholder 2"/>
          <p:cNvSpPr>
            <a:spLocks noGrp="1"/>
          </p:cNvSpPr>
          <p:nvPr>
            <p:ph idx="1"/>
          </p:nvPr>
        </p:nvSpPr>
        <p:spPr>
          <a:xfrm>
            <a:off x="838200" y="1346200"/>
            <a:ext cx="10515600" cy="5511800"/>
          </a:xfrm>
        </p:spPr>
        <p:txBody>
          <a:bodyPr>
            <a:noAutofit/>
          </a:bodyPr>
          <a:lstStyle/>
          <a:p>
            <a:pPr marL="0" indent="0">
              <a:buNone/>
            </a:pPr>
            <a:r>
              <a:rPr lang="en-US" sz="2000" dirty="0" smtClean="0"/>
              <a:t>Data science can be applied to finance in several ways, An example include fraud prevention</a:t>
            </a:r>
          </a:p>
          <a:p>
            <a:pPr marL="0" indent="0">
              <a:buNone/>
            </a:pPr>
            <a:r>
              <a:rPr lang="en-US" sz="2000" dirty="0" smtClean="0"/>
              <a:t>Fraud Prevention: Traditional fraud detection uses rule-based models that identify unusual transactions. These models often flag legal transactions based on broken rules or fraudulent activities when millions of transactions are happening at the same time. By contrast, machine learning creates algorithms that process large datasets with many variables to find hidden correlations between user behavior and the likelihood of fraudulent actions.</a:t>
            </a:r>
          </a:p>
          <a:p>
            <a:pPr marL="0" indent="0">
              <a:buNone/>
            </a:pPr>
            <a:r>
              <a:rPr lang="en-US" sz="2000" b="1" dirty="0" smtClean="0"/>
              <a:t>CASE STUDY:</a:t>
            </a:r>
          </a:p>
          <a:p>
            <a:pPr marL="0" indent="0">
              <a:buNone/>
            </a:pPr>
            <a:r>
              <a:rPr lang="en-US" sz="2000" dirty="0" smtClean="0"/>
              <a:t>PayPal</a:t>
            </a:r>
            <a:r>
              <a:rPr lang="en-US" sz="2000" dirty="0"/>
              <a:t>, a leader in online payments, employs advanced data science techniques to detect and prevent fraudulent transactions in real-time. They analyze transaction data, user behavior, and other relevant factors to identify suspicious activity.</a:t>
            </a:r>
          </a:p>
          <a:p>
            <a:pPr marL="0" indent="0" fontAlgn="base">
              <a:buNone/>
            </a:pPr>
            <a:r>
              <a:rPr lang="en-US" sz="2000" dirty="0"/>
              <a:t>Here's how data science has helped PayPal in this regard:</a:t>
            </a:r>
          </a:p>
          <a:p>
            <a:pPr fontAlgn="base"/>
            <a:r>
              <a:rPr lang="en-US" sz="2000" dirty="0"/>
              <a:t>PayPal's real-time fraud detection system reported an impressive 99.9% accuracy rate in identifying and blocking fraudulent transactions, minimizing financial losses for both the company and its users.</a:t>
            </a:r>
          </a:p>
          <a:p>
            <a:pPr fontAlgn="base"/>
            <a:r>
              <a:rPr lang="en-US" sz="2000" dirty="0"/>
              <a:t>In a recent report, PayPal reported that their proactive fraud prevention measures saved users an estimated $2 billion in potential losses due to unauthorized transactions in a single year.</a:t>
            </a:r>
          </a:p>
          <a:p>
            <a:pPr marL="0" indent="0">
              <a:buNone/>
            </a:pPr>
            <a:endParaRPr lang="en-US" sz="2000" dirty="0" smtClean="0"/>
          </a:p>
        </p:txBody>
      </p:sp>
    </p:spTree>
    <p:extLst>
      <p:ext uri="{BB962C8B-B14F-4D97-AF65-F5344CB8AC3E}">
        <p14:creationId xmlns:p14="http://schemas.microsoft.com/office/powerpoint/2010/main" val="171112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900" y="1000124"/>
            <a:ext cx="5626100" cy="5108575"/>
          </a:xfrm>
        </p:spPr>
      </p:pic>
    </p:spTree>
    <p:extLst>
      <p:ext uri="{BB962C8B-B14F-4D97-AF65-F5344CB8AC3E}">
        <p14:creationId xmlns:p14="http://schemas.microsoft.com/office/powerpoint/2010/main" val="2738394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1030</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APPLICATIONS OF DATA SCIENCE: CASE STUDIES ACROSS INDUSTRIES</vt:lpstr>
      <vt:lpstr>Introduction to Data Science</vt:lpstr>
      <vt:lpstr>Application of Data Science</vt:lpstr>
      <vt:lpstr>PowerPoint Presentation</vt:lpstr>
      <vt:lpstr>Data Science In E-commerce</vt:lpstr>
      <vt:lpstr>Data Science In Healthcare</vt:lpstr>
      <vt:lpstr>PowerPoint Presentation</vt:lpstr>
      <vt:lpstr>Data Science In Finance</vt:lpstr>
      <vt:lpstr>PowerPoint Presentation</vt:lpstr>
      <vt:lpstr>Data Science in Gaming</vt:lpstr>
      <vt:lpstr>REFERNCES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DATA SCIENCE: CASE STUDIES ACROSS INDUSTRIES</dc:title>
  <dc:creator>HP</dc:creator>
  <cp:lastModifiedBy>HP</cp:lastModifiedBy>
  <cp:revision>11</cp:revision>
  <dcterms:created xsi:type="dcterms:W3CDTF">2024-08-17T08:12:20Z</dcterms:created>
  <dcterms:modified xsi:type="dcterms:W3CDTF">2024-08-17T11:30:04Z</dcterms:modified>
</cp:coreProperties>
</file>