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DA8C92-8F1E-46E1-AB3D-7E3BFB22A705}"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412855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A8C92-8F1E-46E1-AB3D-7E3BFB22A705}"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32562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A8C92-8F1E-46E1-AB3D-7E3BFB22A705}"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328149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A8C92-8F1E-46E1-AB3D-7E3BFB22A705}"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310440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DA8C92-8F1E-46E1-AB3D-7E3BFB22A705}"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10893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DA8C92-8F1E-46E1-AB3D-7E3BFB22A705}"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206164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DA8C92-8F1E-46E1-AB3D-7E3BFB22A705}" type="datetimeFigureOut">
              <a:rPr lang="en-US" smtClean="0"/>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338075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DA8C92-8F1E-46E1-AB3D-7E3BFB22A705}" type="datetimeFigureOut">
              <a:rPr lang="en-US" smtClean="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158135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A8C92-8F1E-46E1-AB3D-7E3BFB22A705}" type="datetimeFigureOut">
              <a:rPr lang="en-US" smtClean="0"/>
              <a:t>5/14/2022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56709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DA8C92-8F1E-46E1-AB3D-7E3BFB22A705}"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135240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DA8C92-8F1E-46E1-AB3D-7E3BFB22A705}"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ABF3D-D005-4901-B4E4-0EE468BEEE88}" type="slidenum">
              <a:rPr lang="en-US" smtClean="0"/>
              <a:t>‹#›</a:t>
            </a:fld>
            <a:endParaRPr lang="en-US"/>
          </a:p>
        </p:txBody>
      </p:sp>
    </p:spTree>
    <p:extLst>
      <p:ext uri="{BB962C8B-B14F-4D97-AF65-F5344CB8AC3E}">
        <p14:creationId xmlns:p14="http://schemas.microsoft.com/office/powerpoint/2010/main" val="29162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A8C92-8F1E-46E1-AB3D-7E3BFB22A705}" type="datetimeFigureOut">
              <a:rPr lang="en-US" smtClean="0"/>
              <a:t>5/14/2022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ABF3D-D005-4901-B4E4-0EE468BEEE88}" type="slidenum">
              <a:rPr lang="en-US" smtClean="0"/>
              <a:t>‹#›</a:t>
            </a:fld>
            <a:endParaRPr lang="en-US"/>
          </a:p>
        </p:txBody>
      </p:sp>
    </p:spTree>
    <p:extLst>
      <p:ext uri="{BB962C8B-B14F-4D97-AF65-F5344CB8AC3E}">
        <p14:creationId xmlns:p14="http://schemas.microsoft.com/office/powerpoint/2010/main" val="223378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9054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sp>
        <p:nvSpPr>
          <p:cNvPr id="11" name="TextBox 10"/>
          <p:cNvSpPr txBox="1"/>
          <p:nvPr/>
        </p:nvSpPr>
        <p:spPr>
          <a:xfrm>
            <a:off x="2310334" y="933031"/>
            <a:ext cx="6818812" cy="2800767"/>
          </a:xfrm>
          <a:prstGeom prst="rect">
            <a:avLst/>
          </a:prstGeom>
          <a:noFill/>
        </p:spPr>
        <p:txBody>
          <a:bodyPr wrap="square" rtlCol="0">
            <a:spAutoFit/>
          </a:bodyPr>
          <a:lstStyle/>
          <a:p>
            <a:pPr algn="ctr"/>
            <a:r>
              <a:rPr lang="en-GB" sz="8800" dirty="0" smtClean="0">
                <a:latin typeface="Britannic Bold" panose="020B0903060703020204" pitchFamily="34" charset="0"/>
              </a:rPr>
              <a:t>SBIC </a:t>
            </a:r>
          </a:p>
          <a:p>
            <a:pPr algn="ctr"/>
            <a:r>
              <a:rPr lang="en-GB" sz="8800" dirty="0" smtClean="0">
                <a:latin typeface="Britannic Bold" panose="020B0903060703020204" pitchFamily="34" charset="0"/>
              </a:rPr>
              <a:t>Flexi Pay</a:t>
            </a:r>
          </a:p>
        </p:txBody>
      </p:sp>
      <p:sp>
        <p:nvSpPr>
          <p:cNvPr id="12" name="TextBox 11"/>
          <p:cNvSpPr txBox="1"/>
          <p:nvPr/>
        </p:nvSpPr>
        <p:spPr>
          <a:xfrm>
            <a:off x="2769330" y="42484"/>
            <a:ext cx="5242559" cy="769441"/>
          </a:xfrm>
          <a:prstGeom prst="rect">
            <a:avLst/>
          </a:prstGeom>
          <a:noFill/>
        </p:spPr>
        <p:txBody>
          <a:bodyPr wrap="square" rtlCol="0">
            <a:spAutoFit/>
          </a:bodyPr>
          <a:lstStyle>
            <a:defPPr>
              <a:defRPr lang="en-US"/>
            </a:defPPr>
            <a:lvl1pPr algn="ctr">
              <a:defRPr sz="7200">
                <a:latin typeface="Britannic Bold" panose="020B0903060703020204" pitchFamily="34" charset="0"/>
              </a:defRPr>
            </a:lvl1pPr>
          </a:lstStyle>
          <a:p>
            <a:r>
              <a:rPr lang="en-GB" sz="4400" dirty="0">
                <a:solidFill>
                  <a:schemeClr val="bg1"/>
                </a:solidFill>
              </a:rPr>
              <a:t>Training Module </a:t>
            </a:r>
            <a:endParaRPr lang="en-US" sz="4400" dirty="0">
              <a:solidFill>
                <a:schemeClr val="bg1"/>
              </a:solidFill>
            </a:endParaRPr>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1380308"/>
            <a:ext cx="3581400" cy="34540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4"/>
          <a:srcRect l="586" t="18622" r="73532" b="9102"/>
          <a:stretch/>
        </p:blipFill>
        <p:spPr>
          <a:xfrm>
            <a:off x="842145" y="1380308"/>
            <a:ext cx="2524125" cy="3657600"/>
          </a:xfrm>
          <a:prstGeom prst="rect">
            <a:avLst/>
          </a:prstGeom>
          <a:ln>
            <a:noFill/>
          </a:ln>
          <a:effectLst>
            <a:softEdge rad="11250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8659" y="3715182"/>
            <a:ext cx="3333750" cy="2238375"/>
          </a:xfrm>
          <a:prstGeom prst="rect">
            <a:avLst/>
          </a:prstGeom>
        </p:spPr>
      </p:pic>
    </p:spTree>
    <p:extLst>
      <p:ext uri="{BB962C8B-B14F-4D97-AF65-F5344CB8AC3E}">
        <p14:creationId xmlns:p14="http://schemas.microsoft.com/office/powerpoint/2010/main" val="300824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itannic Bold" panose="020B0903060703020204" pitchFamily="34" charset="0"/>
              </a:rPr>
              <a:t>Flexipay FAQ’s</a:t>
            </a: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C:\Nikhil Important\Projects\Encash-Auto Tele Shop\Pics folder\ques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052" y="1504951"/>
            <a:ext cx="3491173" cy="45841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26275" y="1584765"/>
            <a:ext cx="7678782" cy="95410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Flexipay is a facility offered to existing SBI credit cardholders to convert their big purchases into easy monthly installments. Any SBI Cardholder, with a transaction greater than </a:t>
            </a:r>
            <a:r>
              <a:rPr kumimoji="0" lang="en-US" sz="1400" b="0" i="1" u="none" strike="noStrike" kern="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rPr>
              <a:t>Rs</a:t>
            </a:r>
            <a:r>
              <a:rPr kumimoji="0" lang="en-US" sz="1400" b="0" i="1"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2,500 can convert the said transaction into Flexipay within 30 days. Please note, delinquent or blocked cardholders would not be able to avail this service.  </a:t>
            </a:r>
          </a:p>
        </p:txBody>
      </p:sp>
      <p:sp>
        <p:nvSpPr>
          <p:cNvPr id="9" name="TextBox 8"/>
          <p:cNvSpPr txBox="1"/>
          <p:nvPr/>
        </p:nvSpPr>
        <p:spPr>
          <a:xfrm flipH="1">
            <a:off x="152400" y="2600323"/>
            <a:ext cx="5473336" cy="584775"/>
          </a:xfrm>
          <a:prstGeom prst="rect">
            <a:avLst/>
          </a:prstGeom>
          <a:noFill/>
        </p:spPr>
        <p:txBody>
          <a:bodyPr wrap="square" rtlCol="0">
            <a:spAutoFit/>
          </a:bodyPr>
          <a:lstStyle/>
          <a:p>
            <a:r>
              <a:rPr lang="en-GB" sz="3200" dirty="0">
                <a:latin typeface="Britannic Bold" panose="020B0903060703020204" pitchFamily="34" charset="0"/>
              </a:rPr>
              <a:t>2</a:t>
            </a:r>
            <a:r>
              <a:rPr lang="en-GB" sz="3200" dirty="0" smtClean="0">
                <a:latin typeface="Britannic Bold" panose="020B0903060703020204" pitchFamily="34" charset="0"/>
              </a:rPr>
              <a:t>. How to book Flexipay ? </a:t>
            </a:r>
            <a:endParaRPr lang="en-US" sz="3200" dirty="0">
              <a:latin typeface="Britannic Bold" panose="020B0903060703020204" pitchFamily="34" charset="0"/>
            </a:endParaRPr>
          </a:p>
        </p:txBody>
      </p:sp>
      <p:sp>
        <p:nvSpPr>
          <p:cNvPr id="10" name="Rectangle 9"/>
          <p:cNvSpPr/>
          <p:nvPr/>
        </p:nvSpPr>
        <p:spPr>
          <a:xfrm>
            <a:off x="251938" y="3246549"/>
            <a:ext cx="8978854" cy="33239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You can convert your transaction into Flexipay instantly in 3 simple ways, as per your convenience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Website</a:t>
            </a:r>
            <a:endPar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Log in to your SBI Card online account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Click on ‘Flexipay under the Benefits section ’ on the left hand navigation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Select the transaction(s) &gt;= </a:t>
            </a:r>
            <a:r>
              <a:rPr kumimoji="0" lang="en-US" sz="1400" b="0" i="1" u="none" strike="noStrike" kern="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rPr>
              <a:t>Rs</a:t>
            </a:r>
            <a:r>
              <a:rPr kumimoji="0" lang="en-US" sz="1400" b="0" i="1"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2,500 you want to convert into Flexipay, select the tenure and rate of interest and confirm the booking</a:t>
            </a:r>
          </a:p>
          <a:p>
            <a:pPr marR="0" lvl="1" defTabSz="914400" eaLnBrk="1" fontAlgn="auto" latinLnBrk="0" hangingPunct="1">
              <a:lnSpc>
                <a:spcPct val="100000"/>
              </a:lnSpc>
              <a:spcBef>
                <a:spcPts val="0"/>
              </a:spcBef>
              <a:spcAft>
                <a:spcPts val="0"/>
              </a:spcAft>
              <a:buClrTx/>
              <a:buSzTx/>
              <a:tabLst/>
              <a:defRPr/>
            </a:pPr>
            <a:endPar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Mobile App</a:t>
            </a:r>
            <a:endPar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Log in with the website log in Username &amp; Password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Click on ‘Benefits’ option in the main menu and select Flexipay</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Enter the required details and confirm to book Flexipay in 3 simple steps</a:t>
            </a:r>
          </a:p>
          <a:p>
            <a:pPr marL="0" marR="0" lvl="0" indent="0" defTabSz="914400" eaLnBrk="1" fontAlgn="auto" latinLnBrk="0" hangingPunct="1">
              <a:lnSpc>
                <a:spcPct val="100000"/>
              </a:lnSpc>
              <a:spcBef>
                <a:spcPts val="0"/>
              </a:spcBef>
              <a:spcAft>
                <a:spcPts val="0"/>
              </a:spcAft>
              <a:buClrTx/>
              <a:buSzTx/>
              <a:tabLst/>
              <a:defRPr/>
            </a:pPr>
            <a:endPar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Helpline</a:t>
            </a:r>
            <a:endPar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Call up our SBI Card helpline at 1860 180 1290 / 39 02 02 02 (</a:t>
            </a:r>
            <a:r>
              <a:rPr lang="en-US" sz="1400" kern="0" dirty="0" smtClean="0">
                <a:solidFill>
                  <a:prstClr val="black"/>
                </a:solidFill>
                <a:latin typeface="Times New Roman" panose="02020603050405020304" pitchFamily="18" charset="0"/>
                <a:cs typeface="Times New Roman" panose="02020603050405020304" pitchFamily="18" charset="0"/>
              </a:rPr>
              <a:t>with </a:t>
            </a: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local STD code)</a:t>
            </a:r>
            <a:endPar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 name="TextBox 10"/>
          <p:cNvSpPr txBox="1"/>
          <p:nvPr/>
        </p:nvSpPr>
        <p:spPr>
          <a:xfrm flipH="1">
            <a:off x="126275" y="1005208"/>
            <a:ext cx="5473336" cy="584775"/>
          </a:xfrm>
          <a:prstGeom prst="rect">
            <a:avLst/>
          </a:prstGeom>
          <a:noFill/>
        </p:spPr>
        <p:txBody>
          <a:bodyPr wrap="square" rtlCol="0">
            <a:spAutoFit/>
          </a:bodyPr>
          <a:lstStyle/>
          <a:p>
            <a:r>
              <a:rPr lang="en-GB" sz="3200" dirty="0" smtClean="0">
                <a:latin typeface="Britannic Bold" panose="020B0903060703020204" pitchFamily="34" charset="0"/>
              </a:rPr>
              <a:t>1. What is flexipay ? </a:t>
            </a:r>
            <a:endParaRPr lang="en-US" sz="3200" dirty="0">
              <a:latin typeface="Britannic Bold" panose="020B0903060703020204" pitchFamily="34" charset="0"/>
            </a:endParaRPr>
          </a:p>
        </p:txBody>
      </p:sp>
    </p:spTree>
    <p:extLst>
      <p:ext uri="{BB962C8B-B14F-4D97-AF65-F5344CB8AC3E}">
        <p14:creationId xmlns:p14="http://schemas.microsoft.com/office/powerpoint/2010/main" val="579809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itannic Bold" panose="020B0903060703020204" pitchFamily="34" charset="0"/>
              </a:rPr>
              <a:t>Flexipay FAQ’s</a:t>
            </a: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0099" y="1698209"/>
            <a:ext cx="9894025" cy="4339650"/>
          </a:xfrm>
          <a:prstGeom prst="rect">
            <a:avLst/>
          </a:prstGeom>
        </p:spPr>
        <p:txBody>
          <a:bodyPr wrap="square">
            <a:spAutoFit/>
          </a:bodyPr>
          <a:lstStyle/>
          <a:p>
            <a:pPr>
              <a:lnSpc>
                <a:spcPct val="150000"/>
              </a:lnSpc>
            </a:pPr>
            <a:r>
              <a:rPr lang="en-GB" sz="2400" b="1" dirty="0" smtClean="0">
                <a:solidFill>
                  <a:srgbClr val="0070C0"/>
                </a:solidFill>
                <a:latin typeface="Times New Roman" panose="02020603050405020304" pitchFamily="18" charset="0"/>
                <a:cs typeface="Times New Roman" panose="02020603050405020304" pitchFamily="18" charset="0"/>
              </a:rPr>
              <a:t>Convert the transactions with the below conditions </a:t>
            </a:r>
          </a:p>
          <a:p>
            <a:pPr marL="742950" lvl="1" indent="-285750">
              <a:lnSpc>
                <a:spcPct val="250000"/>
              </a:lnSpc>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Retail purchase which is done by using your SBI Credit Card</a:t>
            </a:r>
          </a:p>
          <a:p>
            <a:pPr marL="742950" lvl="1" indent="-285750">
              <a:lnSpc>
                <a:spcPct val="250000"/>
              </a:lnSpc>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Transactions which were done within last 30 days Transactions, whose value is &gt;=Rs.2,500.</a:t>
            </a:r>
          </a:p>
          <a:p>
            <a:pPr marL="742950" lvl="1" indent="-285750">
              <a:lnSpc>
                <a:spcPct val="250000"/>
              </a:lnSpc>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Multiple retail transactions, whose value is &gt;=Rs.2,500 can be converted into a single Flexipay plan</a:t>
            </a:r>
          </a:p>
          <a:p>
            <a:pPr marL="742950" lvl="1" indent="-285750">
              <a:lnSpc>
                <a:spcPct val="250000"/>
              </a:lnSpc>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Transactions settled by the merchant, from whom you have made a purchase, using your SBI Card</a:t>
            </a:r>
          </a:p>
          <a:p>
            <a:pPr>
              <a:lnSpc>
                <a:spcPct val="250000"/>
              </a:lnSpc>
            </a:pPr>
            <a:r>
              <a:rPr lang="en-GB" sz="2400" b="1" dirty="0" smtClean="0">
                <a:solidFill>
                  <a:srgbClr val="0070C0"/>
                </a:solidFill>
                <a:latin typeface="Times New Roman" panose="02020603050405020304" pitchFamily="18" charset="0"/>
                <a:cs typeface="Times New Roman" panose="02020603050405020304" pitchFamily="18" charset="0"/>
              </a:rPr>
              <a:t>Conditions which can not convert the transactions into Flexipay</a:t>
            </a:r>
            <a:endParaRPr lang="en-US" sz="2400" b="1" dirty="0">
              <a:solidFill>
                <a:srgbClr val="0070C0"/>
              </a:solidFill>
              <a:latin typeface="Times New Roman" panose="02020603050405020304" pitchFamily="18" charset="0"/>
              <a:cs typeface="Times New Roman" panose="02020603050405020304" pitchFamily="18" charset="0"/>
            </a:endParaRPr>
          </a:p>
          <a:p>
            <a:pPr marL="742950" lvl="1" indent="-285750">
              <a:lnSpc>
                <a:spcPct val="250000"/>
              </a:lnSpc>
              <a:buFont typeface="Wingdings" panose="05000000000000000000" pitchFamily="2" charset="2"/>
              <a:buChar char="ü"/>
            </a:pPr>
            <a:r>
              <a:rPr lang="en-US" sz="1400" dirty="0" smtClean="0">
                <a:latin typeface="Times New Roman" panose="02020603050405020304" pitchFamily="18" charset="0"/>
                <a:cs typeface="Times New Roman" panose="02020603050405020304" pitchFamily="18" charset="0"/>
              </a:rPr>
              <a:t>Interest, fees or any other charges levied on your card</a:t>
            </a:r>
            <a:endParaRPr lang="en-US" sz="1400" b="1" u="sng" dirty="0">
              <a:solidFill>
                <a:srgbClr val="0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flipH="1">
            <a:off x="126274" y="1005208"/>
            <a:ext cx="10598875" cy="584775"/>
          </a:xfrm>
          <a:prstGeom prst="rect">
            <a:avLst/>
          </a:prstGeom>
          <a:noFill/>
        </p:spPr>
        <p:txBody>
          <a:bodyPr wrap="square" rtlCol="0">
            <a:spAutoFit/>
          </a:bodyPr>
          <a:lstStyle>
            <a:defPPr>
              <a:defRPr lang="en-US"/>
            </a:defPPr>
            <a:lvl1pPr>
              <a:defRPr sz="3200">
                <a:latin typeface="Britannic Bold" panose="020B0903060703020204" pitchFamily="34" charset="0"/>
              </a:defRPr>
            </a:lvl1pPr>
          </a:lstStyle>
          <a:p>
            <a:r>
              <a:rPr lang="en-US" dirty="0"/>
              <a:t>3. Can I convert all my card transactions into Flexipay?</a:t>
            </a:r>
          </a:p>
        </p:txBody>
      </p:sp>
      <p:pic>
        <p:nvPicPr>
          <p:cNvPr id="12" name="Picture 2" descr="C:\Nikhil Important\Projects\Encash-Auto Tele Shop\Pics folder\question 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6580" y="1849998"/>
            <a:ext cx="2497138" cy="2746852"/>
          </a:xfrm>
          <a:prstGeom prst="rect">
            <a:avLst/>
          </a:prstGeom>
          <a:ln>
            <a:noFill/>
          </a:ln>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50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itannic Bold" panose="020B0903060703020204" pitchFamily="34" charset="0"/>
              </a:rPr>
              <a:t>Flexipay FAQ’s</a:t>
            </a: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flipH="1">
            <a:off x="123821" y="1065942"/>
            <a:ext cx="8021111" cy="461665"/>
          </a:xfrm>
          <a:prstGeom prst="rect">
            <a:avLst/>
          </a:prstGeom>
          <a:noFill/>
        </p:spPr>
        <p:txBody>
          <a:bodyPr wrap="square" rtlCol="0">
            <a:spAutoFit/>
          </a:bodyPr>
          <a:lstStyle>
            <a:defPPr>
              <a:defRPr lang="en-US"/>
            </a:defPPr>
            <a:lvl1pPr>
              <a:defRPr sz="3200">
                <a:latin typeface="Britannic Bold" panose="020B0903060703020204" pitchFamily="34" charset="0"/>
              </a:defRPr>
            </a:lvl1pPr>
          </a:lstStyle>
          <a:p>
            <a:r>
              <a:rPr lang="en-US" sz="2400" dirty="0" smtClean="0"/>
              <a:t>4. Can </a:t>
            </a:r>
            <a:r>
              <a:rPr lang="en-US" sz="2400" dirty="0"/>
              <a:t>I convert all my card transactions into Flexipay?</a:t>
            </a:r>
          </a:p>
        </p:txBody>
      </p:sp>
      <p:sp>
        <p:nvSpPr>
          <p:cNvPr id="10" name="Rectangle 9"/>
          <p:cNvSpPr/>
          <p:nvPr/>
        </p:nvSpPr>
        <p:spPr>
          <a:xfrm>
            <a:off x="123821" y="1542678"/>
            <a:ext cx="8978854" cy="307777"/>
          </a:xfrm>
          <a:prstGeom prst="rect">
            <a:avLst/>
          </a:prstGeom>
        </p:spPr>
        <p:txBody>
          <a:bodyPr wrap="square">
            <a:spAutoFit/>
          </a:bodyPr>
          <a:lstStyle/>
          <a:p>
            <a:pPr algn="just"/>
            <a:r>
              <a:rPr lang="en-US" sz="1400" dirty="0" smtClean="0">
                <a:latin typeface="Times New Roman" panose="02020603050405020304" pitchFamily="18" charset="0"/>
                <a:cs typeface="Times New Roman" panose="02020603050405020304" pitchFamily="18" charset="0"/>
              </a:rPr>
              <a:t>The minimum booking amount for Flexipay is ₹ 2,500. This may vary in case of specific offers.</a:t>
            </a:r>
            <a:endParaRPr lang="en-US" sz="1400" dirty="0">
              <a:latin typeface="Times New Roman" panose="02020603050405020304" pitchFamily="18" charset="0"/>
              <a:cs typeface="Times New Roman" panose="02020603050405020304" pitchFamily="18" charset="0"/>
            </a:endParaRPr>
          </a:p>
        </p:txBody>
      </p:sp>
      <p:sp>
        <p:nvSpPr>
          <p:cNvPr id="2" name="Rectangle 1"/>
          <p:cNvSpPr/>
          <p:nvPr/>
        </p:nvSpPr>
        <p:spPr>
          <a:xfrm>
            <a:off x="123821" y="2173303"/>
            <a:ext cx="8613845" cy="461665"/>
          </a:xfrm>
          <a:prstGeom prst="rect">
            <a:avLst/>
          </a:prstGeom>
          <a:noFill/>
        </p:spPr>
        <p:txBody>
          <a:bodyPr wrap="square" rtlCol="0">
            <a:spAutoFit/>
          </a:bodyPr>
          <a:lstStyle/>
          <a:p>
            <a:r>
              <a:rPr lang="en-US" sz="2400" dirty="0" smtClean="0">
                <a:latin typeface="Britannic Bold" panose="020B0903060703020204" pitchFamily="34" charset="0"/>
              </a:rPr>
              <a:t>5. What </a:t>
            </a:r>
            <a:r>
              <a:rPr lang="en-US" sz="2400" dirty="0">
                <a:latin typeface="Britannic Bold" panose="020B0903060703020204" pitchFamily="34" charset="0"/>
              </a:rPr>
              <a:t>is the interest rate applicable for Flexipay?</a:t>
            </a:r>
          </a:p>
        </p:txBody>
      </p:sp>
      <p:sp>
        <p:nvSpPr>
          <p:cNvPr id="12" name="Rectangle 11"/>
          <p:cNvSpPr/>
          <p:nvPr/>
        </p:nvSpPr>
        <p:spPr>
          <a:xfrm>
            <a:off x="166153" y="2831260"/>
            <a:ext cx="6096000" cy="738664"/>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The interest rate applicable on Flexipay might vary from based on different offers provided by SBI card. You can visit our website or call SBI Card helpline to know about the Flexi-pay rates.</a:t>
            </a:r>
            <a:endPar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3" name="Rectangle 12"/>
          <p:cNvSpPr/>
          <p:nvPr/>
        </p:nvSpPr>
        <p:spPr>
          <a:xfrm>
            <a:off x="123822" y="3813683"/>
            <a:ext cx="7682446" cy="830997"/>
          </a:xfrm>
          <a:prstGeom prst="rect">
            <a:avLst/>
          </a:prstGeom>
          <a:noFill/>
        </p:spPr>
        <p:txBody>
          <a:bodyPr wrap="square" rtlCol="0">
            <a:spAutoFit/>
          </a:bodyPr>
          <a:lstStyle/>
          <a:p>
            <a:r>
              <a:rPr lang="en-US" sz="2400" dirty="0">
                <a:latin typeface="Britannic Bold" panose="020B0903060703020204" pitchFamily="34" charset="0"/>
              </a:rPr>
              <a:t>6. What is the processing </a:t>
            </a:r>
            <a:r>
              <a:rPr lang="en-US" sz="2400" dirty="0" smtClean="0">
                <a:latin typeface="Britannic Bold" panose="020B0903060703020204" pitchFamily="34" charset="0"/>
              </a:rPr>
              <a:t>fee </a:t>
            </a:r>
            <a:r>
              <a:rPr lang="en-US" sz="2400" dirty="0">
                <a:latin typeface="Britannic Bold" panose="020B0903060703020204" pitchFamily="34" charset="0"/>
              </a:rPr>
              <a:t>applicable to convert the </a:t>
            </a:r>
            <a:r>
              <a:rPr lang="en-US" sz="2400" dirty="0" smtClean="0">
                <a:latin typeface="Britannic Bold" panose="020B0903060703020204" pitchFamily="34" charset="0"/>
              </a:rPr>
              <a:t>transactions </a:t>
            </a:r>
            <a:r>
              <a:rPr lang="en-US" sz="2400" dirty="0">
                <a:latin typeface="Britannic Bold" panose="020B0903060703020204" pitchFamily="34" charset="0"/>
              </a:rPr>
              <a:t>into Flexi-pay?</a:t>
            </a:r>
          </a:p>
        </p:txBody>
      </p:sp>
      <p:sp>
        <p:nvSpPr>
          <p:cNvPr id="14" name="Rectangle 13"/>
          <p:cNvSpPr/>
          <p:nvPr/>
        </p:nvSpPr>
        <p:spPr>
          <a:xfrm>
            <a:off x="166153" y="4841019"/>
            <a:ext cx="6835780"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You need to pay </a:t>
            </a:r>
            <a:r>
              <a:rPr lang="en-US" sz="1400" dirty="0" smtClean="0">
                <a:latin typeface="Times New Roman" panose="02020603050405020304" pitchFamily="18" charset="0"/>
                <a:cs typeface="Times New Roman" panose="02020603050405020304" pitchFamily="18" charset="0"/>
              </a:rPr>
              <a:t>a one time processing </a:t>
            </a:r>
            <a:r>
              <a:rPr lang="en-US" sz="1400" dirty="0">
                <a:latin typeface="Times New Roman" panose="02020603050405020304" pitchFamily="18" charset="0"/>
                <a:cs typeface="Times New Roman" panose="02020603050405020304" pitchFamily="18" charset="0"/>
              </a:rPr>
              <a:t>fee of 2% </a:t>
            </a:r>
            <a:r>
              <a:rPr lang="en-US" sz="1400" dirty="0" smtClean="0">
                <a:latin typeface="Times New Roman" panose="02020603050405020304" pitchFamily="18" charset="0"/>
                <a:cs typeface="Times New Roman" panose="02020603050405020304" pitchFamily="18" charset="0"/>
              </a:rPr>
              <a:t>on the principle </a:t>
            </a:r>
            <a:r>
              <a:rPr lang="en-US" sz="1400" dirty="0">
                <a:latin typeface="Times New Roman" panose="02020603050405020304" pitchFamily="18" charset="0"/>
                <a:cs typeface="Times New Roman" panose="02020603050405020304" pitchFamily="18" charset="0"/>
              </a:rPr>
              <a:t>amount </a:t>
            </a:r>
            <a:r>
              <a:rPr lang="en-US" sz="1400" dirty="0" smtClean="0">
                <a:latin typeface="Times New Roman" panose="02020603050405020304" pitchFamily="18" charset="0"/>
                <a:cs typeface="Times New Roman" panose="02020603050405020304" pitchFamily="18" charset="0"/>
              </a:rPr>
              <a:t>which is being </a:t>
            </a:r>
            <a:r>
              <a:rPr lang="en-US" sz="1400" dirty="0">
                <a:latin typeface="Times New Roman" panose="02020603050405020304" pitchFamily="18" charset="0"/>
                <a:cs typeface="Times New Roman" panose="02020603050405020304" pitchFamily="18" charset="0"/>
              </a:rPr>
              <a:t>converted </a:t>
            </a:r>
            <a:r>
              <a:rPr lang="en-US" sz="1400" dirty="0" smtClean="0">
                <a:latin typeface="Times New Roman" panose="02020603050405020304" pitchFamily="18" charset="0"/>
                <a:cs typeface="Times New Roman" panose="02020603050405020304" pitchFamily="18" charset="0"/>
              </a:rPr>
              <a:t>into </a:t>
            </a:r>
            <a:r>
              <a:rPr lang="en-US" sz="1400" dirty="0">
                <a:latin typeface="Times New Roman" panose="02020603050405020304" pitchFamily="18" charset="0"/>
                <a:cs typeface="Times New Roman" panose="02020603050405020304" pitchFamily="18" charset="0"/>
              </a:rPr>
              <a:t>Flexipay,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Subject </a:t>
            </a:r>
            <a:r>
              <a:rPr lang="en-US" sz="1400" dirty="0">
                <a:latin typeface="Times New Roman" panose="02020603050405020304" pitchFamily="18" charset="0"/>
                <a:cs typeface="Times New Roman" panose="02020603050405020304" pitchFamily="18" charset="0"/>
              </a:rPr>
              <a:t>to a minimum of ₹ 249 and a maximum of ₹ 1,500 + Applicable Taxes.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316" y="1510191"/>
            <a:ext cx="3045818" cy="4409617"/>
          </a:xfrm>
          <a:prstGeom prst="rect">
            <a:avLst/>
          </a:prstGeom>
        </p:spPr>
      </p:pic>
    </p:spTree>
    <p:extLst>
      <p:ext uri="{BB962C8B-B14F-4D97-AF65-F5344CB8AC3E}">
        <p14:creationId xmlns:p14="http://schemas.microsoft.com/office/powerpoint/2010/main" val="1418468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itannic Bold" panose="020B0903060703020204" pitchFamily="34" charset="0"/>
              </a:rPr>
              <a:t>Flexipay FAQ’s</a:t>
            </a: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0583" y="997583"/>
            <a:ext cx="9008534" cy="461665"/>
          </a:xfrm>
          <a:prstGeom prst="rect">
            <a:avLst/>
          </a:prstGeom>
          <a:noFill/>
        </p:spPr>
        <p:txBody>
          <a:bodyPr wrap="square" rtlCol="0">
            <a:spAutoFit/>
          </a:bodyPr>
          <a:lstStyle/>
          <a:p>
            <a:r>
              <a:rPr lang="en-US" sz="2400" dirty="0">
                <a:latin typeface="Britannic Bold" panose="020B0903060703020204" pitchFamily="34" charset="0"/>
              </a:rPr>
              <a:t>7. What are the different tenures available </a:t>
            </a:r>
            <a:r>
              <a:rPr lang="en-US" sz="2400" dirty="0" smtClean="0">
                <a:latin typeface="Britannic Bold" panose="020B0903060703020204" pitchFamily="34" charset="0"/>
              </a:rPr>
              <a:t>to book </a:t>
            </a:r>
            <a:r>
              <a:rPr lang="en-US" sz="2400" dirty="0">
                <a:latin typeface="Britannic Bold" panose="020B0903060703020204" pitchFamily="34" charset="0"/>
              </a:rPr>
              <a:t>Flexipay?</a:t>
            </a:r>
          </a:p>
        </p:txBody>
      </p:sp>
      <p:sp>
        <p:nvSpPr>
          <p:cNvPr id="7" name="Rectangle 6"/>
          <p:cNvSpPr/>
          <p:nvPr/>
        </p:nvSpPr>
        <p:spPr>
          <a:xfrm>
            <a:off x="287867" y="1613031"/>
            <a:ext cx="7560732" cy="52322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Flexipay can be booked for a period of 3, 6, 9, 12 or 24 months. 36 months tenure is also available, however it can only be availed for booking amount greater than or equal to ₹ 30,000.</a:t>
            </a:r>
          </a:p>
        </p:txBody>
      </p:sp>
      <p:sp>
        <p:nvSpPr>
          <p:cNvPr id="8" name="Rectangle 7"/>
          <p:cNvSpPr/>
          <p:nvPr/>
        </p:nvSpPr>
        <p:spPr>
          <a:xfrm>
            <a:off x="2116" y="2236146"/>
            <a:ext cx="8000908" cy="461665"/>
          </a:xfrm>
          <a:prstGeom prst="rect">
            <a:avLst/>
          </a:prstGeom>
          <a:noFill/>
        </p:spPr>
        <p:txBody>
          <a:bodyPr wrap="square" rtlCol="0">
            <a:spAutoFit/>
          </a:bodyPr>
          <a:lstStyle/>
          <a:p>
            <a:r>
              <a:rPr lang="en-US" sz="2400" dirty="0" smtClean="0">
                <a:latin typeface="Britannic Bold" panose="020B0903060703020204" pitchFamily="34" charset="0"/>
              </a:rPr>
              <a:t>8. </a:t>
            </a:r>
            <a:r>
              <a:rPr lang="en-US" sz="2400" dirty="0">
                <a:latin typeface="Britannic Bold" panose="020B0903060703020204" pitchFamily="34" charset="0"/>
              </a:rPr>
              <a:t>How do I know how much Flexipay amount I can book?</a:t>
            </a:r>
          </a:p>
        </p:txBody>
      </p:sp>
      <p:sp>
        <p:nvSpPr>
          <p:cNvPr id="11" name="Rectangle 10"/>
          <p:cNvSpPr/>
          <p:nvPr/>
        </p:nvSpPr>
        <p:spPr>
          <a:xfrm>
            <a:off x="169333" y="2708815"/>
            <a:ext cx="7188200" cy="954107"/>
          </a:xfrm>
          <a:prstGeom prst="rect">
            <a:avLst/>
          </a:prstGeom>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Flexipay can be booked for a minimum amount of ₹ 2,500 and above. The maximum amount would be determined by your retail balance and the available credit limit at the time of booking.</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Please call </a:t>
            </a:r>
            <a:r>
              <a:rPr lang="en-US" sz="1400" dirty="0" smtClean="0">
                <a:latin typeface="Times New Roman" panose="02020603050405020304" pitchFamily="18" charset="0"/>
                <a:cs typeface="Times New Roman" panose="02020603050405020304" pitchFamily="18" charset="0"/>
              </a:rPr>
              <a:t>on SBI </a:t>
            </a:r>
            <a:r>
              <a:rPr lang="en-US" sz="1400" dirty="0">
                <a:latin typeface="Times New Roman" panose="02020603050405020304" pitchFamily="18" charset="0"/>
                <a:cs typeface="Times New Roman" panose="02020603050405020304" pitchFamily="18" charset="0"/>
              </a:rPr>
              <a:t>Card helpline for more </a:t>
            </a:r>
            <a:r>
              <a:rPr lang="en-US" sz="1400" dirty="0" smtClean="0">
                <a:latin typeface="Times New Roman" panose="02020603050405020304" pitchFamily="18" charset="0"/>
                <a:cs typeface="Times New Roman" panose="02020603050405020304" pitchFamily="18" charset="0"/>
              </a:rPr>
              <a:t>information.</a:t>
            </a:r>
            <a:endParaRPr lang="en-US" sz="1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1166" y="3715922"/>
            <a:ext cx="9494309" cy="1000274"/>
          </a:xfrm>
          <a:prstGeom prst="rect">
            <a:avLst/>
          </a:prstGeom>
          <a:noFill/>
        </p:spPr>
        <p:txBody>
          <a:bodyPr wrap="square" rtlCol="0">
            <a:spAutoFit/>
          </a:bodyPr>
          <a:lstStyle/>
          <a:p>
            <a:r>
              <a:rPr lang="en-US" sz="2400" dirty="0">
                <a:latin typeface="Britannic Bold" panose="020B0903060703020204" pitchFamily="34" charset="0"/>
              </a:rPr>
              <a:t>9</a:t>
            </a:r>
            <a:r>
              <a:rPr lang="en-US" sz="2400" dirty="0" smtClean="0">
                <a:latin typeface="Britannic Bold" panose="020B0903060703020204" pitchFamily="34" charset="0"/>
              </a:rPr>
              <a:t>. </a:t>
            </a:r>
            <a:r>
              <a:rPr lang="en-US" sz="2400" dirty="0">
                <a:latin typeface="Britannic Bold" panose="020B0903060703020204" pitchFamily="34" charset="0"/>
              </a:rPr>
              <a:t>I am an add-on </a:t>
            </a:r>
            <a:r>
              <a:rPr lang="en-US" sz="2400" dirty="0" smtClean="0">
                <a:latin typeface="Britannic Bold" panose="020B0903060703020204" pitchFamily="34" charset="0"/>
              </a:rPr>
              <a:t>cardholder, </a:t>
            </a:r>
            <a:r>
              <a:rPr lang="en-US" sz="2400" dirty="0">
                <a:latin typeface="Britannic Bold" panose="020B0903060703020204" pitchFamily="34" charset="0"/>
              </a:rPr>
              <a:t>Can I book Flexipay on </a:t>
            </a:r>
            <a:r>
              <a:rPr lang="en-US" sz="2400" dirty="0" smtClean="0">
                <a:latin typeface="Britannic Bold" panose="020B0903060703020204" pitchFamily="34" charset="0"/>
              </a:rPr>
              <a:t>my card?</a:t>
            </a:r>
            <a:endParaRPr lang="en-US" sz="2400" dirty="0">
              <a:latin typeface="Britannic Bold" panose="020B0903060703020204" pitchFamily="34" charset="0"/>
            </a:endParaRPr>
          </a:p>
          <a:p>
            <a:pPr algn="just">
              <a:lnSpc>
                <a:spcPct val="250000"/>
              </a:lnSpc>
            </a:pPr>
            <a:r>
              <a:rPr lang="en-US" sz="1400" dirty="0">
                <a:latin typeface="Times New Roman" panose="02020603050405020304" pitchFamily="18" charset="0"/>
                <a:cs typeface="Times New Roman" panose="02020603050405020304" pitchFamily="18" charset="0"/>
              </a:rPr>
              <a:t>No, Flexipay can </a:t>
            </a:r>
            <a:r>
              <a:rPr lang="en-US" sz="1400" dirty="0" smtClean="0">
                <a:latin typeface="Times New Roman" panose="02020603050405020304" pitchFamily="18" charset="0"/>
                <a:cs typeface="Times New Roman" panose="02020603050405020304" pitchFamily="18" charset="0"/>
              </a:rPr>
              <a:t>be only booked </a:t>
            </a:r>
            <a:r>
              <a:rPr lang="en-US" sz="1400" dirty="0">
                <a:latin typeface="Times New Roman" panose="02020603050405020304" pitchFamily="18" charset="0"/>
                <a:cs typeface="Times New Roman" panose="02020603050405020304" pitchFamily="18" charset="0"/>
              </a:rPr>
              <a:t>on a primary </a:t>
            </a:r>
            <a:r>
              <a:rPr lang="en-US" sz="1400" dirty="0" smtClean="0">
                <a:latin typeface="Times New Roman" panose="02020603050405020304" pitchFamily="18" charset="0"/>
                <a:cs typeface="Times New Roman" panose="02020603050405020304" pitchFamily="18" charset="0"/>
              </a:rPr>
              <a:t>card by the primary card holder of the particular card.</a:t>
            </a:r>
          </a:p>
        </p:txBody>
      </p:sp>
      <p:sp>
        <p:nvSpPr>
          <p:cNvPr id="16" name="TextBox 15"/>
          <p:cNvSpPr txBox="1"/>
          <p:nvPr/>
        </p:nvSpPr>
        <p:spPr>
          <a:xfrm>
            <a:off x="24129" y="4954485"/>
            <a:ext cx="8376921" cy="1261884"/>
          </a:xfrm>
          <a:prstGeom prst="rect">
            <a:avLst/>
          </a:prstGeom>
          <a:noFill/>
        </p:spPr>
        <p:txBody>
          <a:bodyPr wrap="square" rtlCol="0">
            <a:spAutoFit/>
          </a:bodyPr>
          <a:lstStyle/>
          <a:p>
            <a:pPr lvl="0" algn="just"/>
            <a:r>
              <a:rPr lang="en-US" sz="2400" dirty="0" smtClean="0">
                <a:latin typeface="Britannic Bold" panose="020B0903060703020204" pitchFamily="34" charset="0"/>
              </a:rPr>
              <a:t>10. </a:t>
            </a:r>
            <a:r>
              <a:rPr lang="en-US" sz="2400" dirty="0">
                <a:latin typeface="Britannic Bold" panose="020B0903060703020204" pitchFamily="34" charset="0"/>
              </a:rPr>
              <a:t>How and when would the Flexi-pay installment be billed</a:t>
            </a:r>
            <a:r>
              <a:rPr lang="en-US" sz="2400" dirty="0" smtClean="0">
                <a:latin typeface="Britannic Bold" panose="020B0903060703020204" pitchFamily="34" charset="0"/>
              </a:rPr>
              <a:t>?</a:t>
            </a:r>
          </a:p>
          <a:p>
            <a:pPr lvl="0" algn="just"/>
            <a:endParaRPr lang="en-US" sz="2400" dirty="0">
              <a:latin typeface="Britannic Bold" panose="020B0903060703020204" pitchFamily="34" charset="0"/>
            </a:endParaRPr>
          </a:p>
          <a:p>
            <a:pPr lvl="0" algn="just"/>
            <a:r>
              <a:rPr lang="en-US" sz="1400" dirty="0">
                <a:latin typeface="Times New Roman" panose="02020603050405020304" pitchFamily="18" charset="0"/>
                <a:cs typeface="Times New Roman" panose="02020603050405020304" pitchFamily="18" charset="0"/>
              </a:rPr>
              <a:t>Flexipay installments would be billed as a part of the monthly card statement. The first installment would reflect in the first card statement generated after you have booked Flexipay.</a:t>
            </a:r>
            <a:endParaRPr lang="en-US" sz="1400" b="1" u="sng" dirty="0">
              <a:solidFill>
                <a:srgbClr val="00000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8824383" y="1793312"/>
            <a:ext cx="3112903" cy="3603292"/>
          </a:xfrm>
          <a:prstGeom prst="rect">
            <a:avLst/>
          </a:prstGeom>
        </p:spPr>
      </p:pic>
    </p:spTree>
    <p:extLst>
      <p:ext uri="{BB962C8B-B14F-4D97-AF65-F5344CB8AC3E}">
        <p14:creationId xmlns:p14="http://schemas.microsoft.com/office/powerpoint/2010/main" val="354488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itannic Bold" panose="020B0903060703020204" pitchFamily="34" charset="0"/>
              </a:rPr>
              <a:t>Flexipay FAQ’s- </a:t>
            </a:r>
            <a:r>
              <a:rPr lang="en-US" sz="3600" dirty="0" smtClean="0">
                <a:latin typeface="Britannic Bold" panose="020B0903060703020204" pitchFamily="34" charset="0"/>
              </a:rPr>
              <a:t>Cancellation/Foreclosure</a:t>
            </a:r>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flipH="1">
            <a:off x="126275" y="1005208"/>
            <a:ext cx="10779850" cy="584775"/>
          </a:xfrm>
          <a:prstGeom prst="rect">
            <a:avLst/>
          </a:prstGeom>
          <a:noFill/>
        </p:spPr>
        <p:txBody>
          <a:bodyPr wrap="square" rtlCol="0">
            <a:spAutoFit/>
          </a:bodyPr>
          <a:lstStyle/>
          <a:p>
            <a:r>
              <a:rPr lang="en-GB" sz="3200" dirty="0" smtClean="0">
                <a:latin typeface="Britannic Bold" panose="020B0903060703020204" pitchFamily="34" charset="0"/>
              </a:rPr>
              <a:t>11. Can I cancel/pre-close my flexipay request ? </a:t>
            </a:r>
            <a:endParaRPr lang="en-US" sz="3200" dirty="0">
              <a:latin typeface="Britannic Bold" panose="020B0903060703020204" pitchFamily="34" charset="0"/>
            </a:endParaRPr>
          </a:p>
        </p:txBody>
      </p:sp>
      <p:pic>
        <p:nvPicPr>
          <p:cNvPr id="13" name="Picture 12"/>
          <p:cNvPicPr/>
          <p:nvPr/>
        </p:nvPicPr>
        <p:blipFill rotWithShape="1">
          <a:blip r:embed="rId3"/>
          <a:srcRect l="35449" t="28125" r="35547" b="33333"/>
          <a:stretch/>
        </p:blipFill>
        <p:spPr bwMode="auto">
          <a:xfrm>
            <a:off x="9029700" y="1907812"/>
            <a:ext cx="3162300" cy="3324225"/>
          </a:xfrm>
          <a:prstGeom prst="rect">
            <a:avLst/>
          </a:prstGeom>
          <a:ln>
            <a:noFill/>
          </a:ln>
          <a:effectLst>
            <a:softEdge rad="127000"/>
          </a:effectLst>
          <a:extLst>
            <a:ext uri="{53640926-AAD7-44D8-BBD7-CCE9431645EC}">
              <a14:shadowObscured xmlns:a14="http://schemas.microsoft.com/office/drawing/2010/main"/>
            </a:ext>
          </a:extLst>
        </p:spPr>
      </p:pic>
      <p:sp>
        <p:nvSpPr>
          <p:cNvPr id="9" name="Rectangle 8"/>
          <p:cNvSpPr/>
          <p:nvPr/>
        </p:nvSpPr>
        <p:spPr>
          <a:xfrm>
            <a:off x="238124" y="1723264"/>
            <a:ext cx="9782175" cy="267765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You can place a request for cancellation by calling </a:t>
            </a:r>
            <a:r>
              <a:rPr lang="en-US" sz="1600" dirty="0" smtClean="0">
                <a:latin typeface="Times New Roman" panose="02020603050405020304" pitchFamily="18" charset="0"/>
                <a:cs typeface="Times New Roman" panose="02020603050405020304" pitchFamily="18" charset="0"/>
              </a:rPr>
              <a:t>on SBI </a:t>
            </a:r>
            <a:r>
              <a:rPr lang="en-US" sz="1600" dirty="0">
                <a:latin typeface="Times New Roman" panose="02020603050405020304" pitchFamily="18" charset="0"/>
                <a:cs typeface="Times New Roman" panose="02020603050405020304" pitchFamily="18" charset="0"/>
              </a:rPr>
              <a:t>Card helpline. If the cancellation request is placed within 45 days of booking, no charges would be levied on </a:t>
            </a:r>
            <a:r>
              <a:rPr lang="en-US" sz="1600" dirty="0" smtClean="0">
                <a:latin typeface="Times New Roman" panose="02020603050405020304" pitchFamily="18" charset="0"/>
                <a:cs typeface="Times New Roman" panose="02020603050405020304" pitchFamily="18" charset="0"/>
              </a:rPr>
              <a:t>the customer’s SBI credit card.</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event of cancellation request </a:t>
            </a:r>
            <a:r>
              <a:rPr lang="en-US" sz="1600" dirty="0" smtClean="0">
                <a:latin typeface="Times New Roman" panose="02020603050405020304" pitchFamily="18" charset="0"/>
                <a:cs typeface="Times New Roman" panose="02020603050405020304" pitchFamily="18" charset="0"/>
              </a:rPr>
              <a:t>is being </a:t>
            </a:r>
            <a:r>
              <a:rPr lang="en-US" sz="1600" dirty="0">
                <a:latin typeface="Times New Roman" panose="02020603050405020304" pitchFamily="18" charset="0"/>
                <a:cs typeface="Times New Roman" panose="02020603050405020304" pitchFamily="18" charset="0"/>
              </a:rPr>
              <a:t>placed post 45 days of booking, a foreclosure fees of 3% </a:t>
            </a:r>
            <a:r>
              <a:rPr lang="en-US" sz="1600" dirty="0" smtClean="0">
                <a:latin typeface="Times New Roman" panose="02020603050405020304" pitchFamily="18" charset="0"/>
                <a:cs typeface="Times New Roman" panose="02020603050405020304" pitchFamily="18" charset="0"/>
              </a:rPr>
              <a:t>on </a:t>
            </a: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remaining </a:t>
            </a:r>
            <a:r>
              <a:rPr lang="en-US" sz="1600" dirty="0">
                <a:latin typeface="Times New Roman" panose="02020603050405020304" pitchFamily="18" charset="0"/>
                <a:cs typeface="Times New Roman" panose="02020603050405020304" pitchFamily="18" charset="0"/>
              </a:rPr>
              <a:t>principal </a:t>
            </a:r>
            <a:r>
              <a:rPr lang="en-US" sz="1600" dirty="0" smtClean="0">
                <a:latin typeface="Times New Roman" panose="02020603050405020304" pitchFamily="18" charset="0"/>
                <a:cs typeface="Times New Roman" panose="02020603050405020304" pitchFamily="18" charset="0"/>
              </a:rPr>
              <a:t>amount plus applicable taxes would </a:t>
            </a:r>
            <a:r>
              <a:rPr lang="en-US" sz="1600" dirty="0">
                <a:latin typeface="Times New Roman" panose="02020603050405020304" pitchFamily="18" charset="0"/>
                <a:cs typeface="Times New Roman" panose="02020603050405020304" pitchFamily="18" charset="0"/>
              </a:rPr>
              <a:t>be levied </a:t>
            </a:r>
            <a:r>
              <a:rPr lang="en-US" sz="1600" dirty="0" smtClean="0">
                <a:latin typeface="Times New Roman" panose="02020603050405020304" pitchFamily="18" charset="0"/>
                <a:cs typeface="Times New Roman" panose="02020603050405020304" pitchFamily="18" charset="0"/>
              </a:rPr>
              <a:t>from customer’s SBI credit card and customer needs to pay the remaining outstanding amount in one shot payment.</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17" name="Picture 16"/>
          <p:cNvPicPr/>
          <p:nvPr/>
        </p:nvPicPr>
        <p:blipFill rotWithShape="1">
          <a:blip r:embed="rId4"/>
          <a:srcRect l="32520" t="5208" r="28223" b="7553"/>
          <a:stretch/>
        </p:blipFill>
        <p:spPr bwMode="auto">
          <a:xfrm>
            <a:off x="3933825" y="4269242"/>
            <a:ext cx="2057400" cy="2127408"/>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929802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latin typeface="Britannic Bold" panose="020B0903060703020204" pitchFamily="34" charset="0"/>
              </a:rPr>
              <a:t>SBIC Flexipay Script-Call Flow</a:t>
            </a:r>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088661967"/>
              </p:ext>
            </p:extLst>
          </p:nvPr>
        </p:nvGraphicFramePr>
        <p:xfrm>
          <a:off x="198967" y="1139555"/>
          <a:ext cx="11578166" cy="3999711"/>
        </p:xfrm>
        <a:graphic>
          <a:graphicData uri="http://schemas.openxmlformats.org/drawingml/2006/table">
            <a:tbl>
              <a:tblPr/>
              <a:tblGrid>
                <a:gridCol w="1887400">
                  <a:extLst>
                    <a:ext uri="{9D8B030D-6E8A-4147-A177-3AD203B41FA5}">
                      <a16:colId xmlns:a16="http://schemas.microsoft.com/office/drawing/2014/main" val="1545577900"/>
                    </a:ext>
                  </a:extLst>
                </a:gridCol>
                <a:gridCol w="9690766">
                  <a:extLst>
                    <a:ext uri="{9D8B030D-6E8A-4147-A177-3AD203B41FA5}">
                      <a16:colId xmlns:a16="http://schemas.microsoft.com/office/drawing/2014/main" val="2010668442"/>
                    </a:ext>
                  </a:extLst>
                </a:gridCol>
              </a:tblGrid>
              <a:tr h="325254">
                <a:tc gridSpan="2">
                  <a:txBody>
                    <a:bodyPr/>
                    <a:lstStyle/>
                    <a:p>
                      <a:pPr algn="ctr" fontAlgn="ctr"/>
                      <a:r>
                        <a:rPr lang="en-US" sz="1800" b="1" i="0" u="none" strike="noStrike" dirty="0">
                          <a:solidFill>
                            <a:srgbClr val="FFFFFF"/>
                          </a:solidFill>
                          <a:effectLst/>
                          <a:latin typeface="Times New Roman" panose="02020603050405020304" pitchFamily="18" charset="0"/>
                          <a:cs typeface="Times New Roman" panose="02020603050405020304" pitchFamily="18" charset="0"/>
                        </a:rPr>
                        <a:t>Flexipay Script-Updated </a:t>
                      </a:r>
                      <a:r>
                        <a:rPr lang="en-US" sz="1800" b="1" i="0" u="none" strike="noStrike" dirty="0" smtClean="0">
                          <a:solidFill>
                            <a:srgbClr val="FFFFFF"/>
                          </a:solidFill>
                          <a:effectLst/>
                          <a:latin typeface="Times New Roman" panose="02020603050405020304" pitchFamily="18" charset="0"/>
                          <a:cs typeface="Times New Roman" panose="02020603050405020304" pitchFamily="18" charset="0"/>
                        </a:rPr>
                        <a:t>2.6</a:t>
                      </a:r>
                      <a:endParaRPr lang="en-US" sz="18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hMerge="1">
                  <a:txBody>
                    <a:bodyPr/>
                    <a:lstStyle/>
                    <a:p>
                      <a:endParaRPr lang="en-US"/>
                    </a:p>
                  </a:txBody>
                  <a:tcPr/>
                </a:tc>
                <a:extLst>
                  <a:ext uri="{0D108BD9-81ED-4DB2-BD59-A6C34878D82A}">
                    <a16:rowId xmlns:a16="http://schemas.microsoft.com/office/drawing/2014/main" val="2527225012"/>
                  </a:ext>
                </a:extLst>
              </a:tr>
              <a:tr h="349499">
                <a:tc>
                  <a:txBody>
                    <a:bodyPr/>
                    <a:lstStyle/>
                    <a:p>
                      <a:pPr algn="ctr" fontAlgn="ctr"/>
                      <a:r>
                        <a:rPr lang="en-US" sz="900" b="1" i="0" u="none" strike="noStrike">
                          <a:solidFill>
                            <a:srgbClr val="000000"/>
                          </a:solidFill>
                          <a:effectLst/>
                          <a:latin typeface="Calibri" panose="020F0502020204030204" pitchFamily="34" charset="0"/>
                        </a:rPr>
                        <a:t>Opening &amp; RPC</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GB" sz="900" b="0" i="0" u="none" strike="noStrike" dirty="0">
                          <a:solidFill>
                            <a:srgbClr val="000000"/>
                          </a:solidFill>
                          <a:effectLst/>
                          <a:latin typeface="Calibri" panose="020F0502020204030204" pitchFamily="34" charset="0"/>
                        </a:rPr>
                        <a:t>Good Morning/Afternoon/Evening Sir/Ma’am, my name is ____ &amp; I am calling from premium servicing team, on behalf of SBI Card, </a:t>
                      </a:r>
                      <a:br>
                        <a:rPr lang="en-GB" sz="900" b="0" i="0" u="none" strike="noStrike" dirty="0">
                          <a:solidFill>
                            <a:srgbClr val="000000"/>
                          </a:solidFill>
                          <a:effectLst/>
                          <a:latin typeface="Calibri" panose="020F0502020204030204" pitchFamily="34" charset="0"/>
                        </a:rPr>
                      </a:br>
                      <a:r>
                        <a:rPr lang="en-GB" sz="900" b="0" i="0" u="none" strike="noStrike" dirty="0" err="1">
                          <a:solidFill>
                            <a:srgbClr val="000000"/>
                          </a:solidFill>
                          <a:effectLst/>
                          <a:latin typeface="Calibri" panose="020F0502020204030204" pitchFamily="34" charset="0"/>
                        </a:rPr>
                        <a:t>kya</a:t>
                      </a:r>
                      <a:r>
                        <a:rPr lang="en-GB" sz="900" b="0" i="0" u="none" strike="noStrike" dirty="0">
                          <a:solidFill>
                            <a:srgbClr val="000000"/>
                          </a:solidFill>
                          <a:effectLst/>
                          <a:latin typeface="Calibri" panose="020F0502020204030204" pitchFamily="34" charset="0"/>
                        </a:rPr>
                        <a:t> </a:t>
                      </a:r>
                      <a:r>
                        <a:rPr lang="en-GB" sz="900" b="0" i="0" u="none" strike="noStrike" dirty="0" err="1">
                          <a:solidFill>
                            <a:srgbClr val="000000"/>
                          </a:solidFill>
                          <a:effectLst/>
                          <a:latin typeface="Calibri" panose="020F0502020204030204" pitchFamily="34" charset="0"/>
                        </a:rPr>
                        <a:t>meri</a:t>
                      </a:r>
                      <a:r>
                        <a:rPr lang="en-GB" sz="900" b="0" i="0" u="none" strike="noStrike" dirty="0">
                          <a:solidFill>
                            <a:srgbClr val="000000"/>
                          </a:solidFill>
                          <a:effectLst/>
                          <a:latin typeface="Calibri" panose="020F0502020204030204" pitchFamily="34" charset="0"/>
                        </a:rPr>
                        <a:t> </a:t>
                      </a:r>
                      <a:r>
                        <a:rPr lang="en-GB" sz="900" b="0" i="0" u="none" strike="noStrike" dirty="0" err="1">
                          <a:solidFill>
                            <a:srgbClr val="000000"/>
                          </a:solidFill>
                          <a:effectLst/>
                          <a:latin typeface="Calibri" panose="020F0502020204030204" pitchFamily="34" charset="0"/>
                        </a:rPr>
                        <a:t>baat</a:t>
                      </a:r>
                      <a:r>
                        <a:rPr lang="en-GB" sz="900" b="0" i="0" u="none" strike="noStrike" dirty="0">
                          <a:solidFill>
                            <a:srgbClr val="000000"/>
                          </a:solidFill>
                          <a:effectLst/>
                          <a:latin typeface="Calibri" panose="020F0502020204030204" pitchFamily="34" charset="0"/>
                        </a:rPr>
                        <a:t> Mr./Ms. ____ se </a:t>
                      </a:r>
                      <a:r>
                        <a:rPr lang="en-GB" sz="900" b="0" i="0" u="none" strike="noStrike" dirty="0" err="1">
                          <a:solidFill>
                            <a:srgbClr val="000000"/>
                          </a:solidFill>
                          <a:effectLst/>
                          <a:latin typeface="Calibri" panose="020F0502020204030204" pitchFamily="34" charset="0"/>
                        </a:rPr>
                        <a:t>ho</a:t>
                      </a:r>
                      <a:r>
                        <a:rPr lang="en-GB" sz="900" b="0" i="0" u="none" strike="noStrike" dirty="0">
                          <a:solidFill>
                            <a:srgbClr val="000000"/>
                          </a:solidFill>
                          <a:effectLst/>
                          <a:latin typeface="Calibri" panose="020F0502020204030204" pitchFamily="34" charset="0"/>
                        </a:rPr>
                        <a:t> </a:t>
                      </a:r>
                      <a:r>
                        <a:rPr lang="en-GB" sz="900" b="0" i="0" u="none" strike="noStrike" dirty="0" err="1">
                          <a:solidFill>
                            <a:srgbClr val="000000"/>
                          </a:solidFill>
                          <a:effectLst/>
                          <a:latin typeface="Calibri" panose="020F0502020204030204" pitchFamily="34" charset="0"/>
                        </a:rPr>
                        <a:t>rahi</a:t>
                      </a:r>
                      <a:r>
                        <a:rPr lang="en-GB" sz="900" b="0" i="0" u="none" strike="noStrike" dirty="0">
                          <a:solidFill>
                            <a:srgbClr val="000000"/>
                          </a:solidFill>
                          <a:effectLst/>
                          <a:latin typeface="Calibri" panose="020F0502020204030204" pitchFamily="34" charset="0"/>
                        </a:rPr>
                        <a:t> </a:t>
                      </a:r>
                      <a:r>
                        <a:rPr lang="en-GB" sz="900" b="0" i="0" u="none" strike="noStrike" dirty="0" err="1">
                          <a:solidFill>
                            <a:srgbClr val="000000"/>
                          </a:solidFill>
                          <a:effectLst/>
                          <a:latin typeface="Calibri" panose="020F0502020204030204" pitchFamily="34" charset="0"/>
                        </a:rPr>
                        <a:t>hai</a:t>
                      </a:r>
                      <a:r>
                        <a:rPr lang="en-GB" sz="9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635047828"/>
                  </a:ext>
                </a:extLst>
              </a:tr>
              <a:tr h="226702">
                <a:tc>
                  <a:txBody>
                    <a:bodyPr/>
                    <a:lstStyle/>
                    <a:p>
                      <a:pPr algn="ctr" fontAlgn="ctr"/>
                      <a:r>
                        <a:rPr lang="en-US" sz="900" b="1" i="0" u="none" strike="noStrike">
                          <a:solidFill>
                            <a:srgbClr val="000000"/>
                          </a:solidFill>
                          <a:effectLst/>
                          <a:latin typeface="Calibri" panose="020F0502020204030204" pitchFamily="34" charset="0"/>
                        </a:rPr>
                        <a:t>If Yes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900" b="0" i="0" u="none" strike="noStrike" dirty="0">
                          <a:solidFill>
                            <a:srgbClr val="000000"/>
                          </a:solidFill>
                          <a:effectLst/>
                          <a:latin typeface="Calibri" panose="020F0502020204030204" pitchFamily="34" charset="0"/>
                        </a:rPr>
                        <a:t>Kya ye </a:t>
                      </a:r>
                      <a:r>
                        <a:rPr lang="en-US" sz="900" b="0" i="0" u="none" strike="noStrike" dirty="0" err="1">
                          <a:solidFill>
                            <a:srgbClr val="000000"/>
                          </a:solidFill>
                          <a:effectLst/>
                          <a:latin typeface="Calibri" panose="020F0502020204030204" pitchFamily="34" charset="0"/>
                        </a:rPr>
                        <a:t>sahi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samay</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hoga</a:t>
                      </a:r>
                      <a:r>
                        <a:rPr lang="en-US" sz="900" b="0" i="0" u="none" strike="noStrike" dirty="0">
                          <a:solidFill>
                            <a:srgbClr val="000000"/>
                          </a:solidFill>
                          <a:effectLst/>
                          <a:latin typeface="Calibri" panose="020F0502020204030204" pitchFamily="34" charset="0"/>
                        </a:rPr>
                        <a:t> apse </a:t>
                      </a:r>
                      <a:r>
                        <a:rPr lang="en-US" sz="900" b="0" i="0" u="none" strike="noStrike" dirty="0" err="1">
                          <a:solidFill>
                            <a:srgbClr val="000000"/>
                          </a:solidFill>
                          <a:effectLst/>
                          <a:latin typeface="Calibri" panose="020F0502020204030204" pitchFamily="34" charset="0"/>
                        </a:rPr>
                        <a:t>baat</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karne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ke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liye</a:t>
                      </a:r>
                      <a:endParaRPr lang="en-US" sz="9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523302676"/>
                  </a:ext>
                </a:extLst>
              </a:tr>
              <a:tr h="226702">
                <a:tc>
                  <a:txBody>
                    <a:bodyPr/>
                    <a:lstStyle/>
                    <a:p>
                      <a:pPr algn="ctr" fontAlgn="ctr"/>
                      <a:r>
                        <a:rPr lang="en-US" sz="900" b="1" i="0" u="none" strike="noStrike">
                          <a:solidFill>
                            <a:srgbClr val="000000"/>
                          </a:solidFill>
                          <a:effectLst/>
                          <a:latin typeface="Calibri" panose="020F0502020204030204" pitchFamily="34" charset="0"/>
                        </a:rPr>
                        <a:t>If No</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900" b="0" i="0" u="none" strike="noStrike">
                          <a:solidFill>
                            <a:srgbClr val="000000"/>
                          </a:solidFill>
                          <a:effectLst/>
                          <a:latin typeface="Calibri" panose="020F0502020204030204" pitchFamily="34" charset="0"/>
                        </a:rPr>
                        <a:t>Apse baat karne ke liye sahi samay kya hoga takie main apko apke credit card pe jo offer diya jara ha hai uski jankari de saku</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248092091"/>
                  </a:ext>
                </a:extLst>
              </a:tr>
              <a:tr h="566754">
                <a:tc>
                  <a:txBody>
                    <a:bodyPr/>
                    <a:lstStyle/>
                    <a:p>
                      <a:pPr algn="ctr" fontAlgn="ctr"/>
                      <a:r>
                        <a:rPr lang="en-US" sz="900" b="1" i="0" u="none" strike="noStrike">
                          <a:solidFill>
                            <a:srgbClr val="000000"/>
                          </a:solidFill>
                          <a:effectLst/>
                          <a:latin typeface="Calibri" panose="020F0502020204030204" pitchFamily="34" charset="0"/>
                        </a:rPr>
                        <a:t>Purpose of Call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900" b="0" i="0" u="none" strike="noStrike">
                          <a:solidFill>
                            <a:srgbClr val="000000"/>
                          </a:solidFill>
                          <a:effectLst/>
                          <a:latin typeface="Calibri" panose="020F0502020204030204" pitchFamily="34" charset="0"/>
                        </a:rPr>
                        <a:t>Aap hamare valuable customer hai isliye ab hum apkko offer de rahe hai- agar apka eligible amount </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30,000 ya use zayada hai or aap 12 month ka tenure choose karte hain to apki processing fee Maaf </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ker di jaegi, sath hi apka rate of interest bhi 1% Mahine ka charge hoga.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795410016"/>
                  </a:ext>
                </a:extLst>
              </a:tr>
              <a:tr h="377836">
                <a:tc>
                  <a:txBody>
                    <a:bodyPr/>
                    <a:lstStyle/>
                    <a:p>
                      <a:pPr algn="ctr" fontAlgn="ctr"/>
                      <a:r>
                        <a:rPr lang="en-US" sz="900" b="1" i="0" u="none" strike="noStrike">
                          <a:solidFill>
                            <a:srgbClr val="000000"/>
                          </a:solidFill>
                          <a:effectLst/>
                          <a:latin typeface="Calibri" panose="020F0502020204030204" pitchFamily="34" charset="0"/>
                        </a:rPr>
                        <a:t>If interested (Security  Check)</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900" b="0" i="0" u="none" strike="noStrike">
                          <a:solidFill>
                            <a:srgbClr val="000000"/>
                          </a:solidFill>
                          <a:effectLst/>
                          <a:latin typeface="Calibri" panose="020F0502020204030204" pitchFamily="34" charset="0"/>
                        </a:rPr>
                        <a:t>Sir/Ma’am, verification purpose ke liye , Apke Regd. address ka Area Pincode aur Year of Birth Jaan Sakta hu taki mein aapko aapke card per diye ja rahe offer ki jaankari de sakoon.</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482886003"/>
                  </a:ext>
                </a:extLst>
              </a:tr>
              <a:tr h="377836">
                <a:tc>
                  <a:txBody>
                    <a:bodyPr/>
                    <a:lstStyle/>
                    <a:p>
                      <a:pPr algn="ctr" fontAlgn="ctr"/>
                      <a:r>
                        <a:rPr lang="en-US" sz="900" b="1" i="0" u="none" strike="noStrike">
                          <a:solidFill>
                            <a:srgbClr val="000000"/>
                          </a:solidFill>
                          <a:effectLst/>
                          <a:latin typeface="Calibri" panose="020F0502020204030204" pitchFamily="34" charset="0"/>
                        </a:rPr>
                        <a:t>Confirm Mode of Payment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900" b="0" i="0" u="none" strike="noStrike">
                          <a:solidFill>
                            <a:srgbClr val="000000"/>
                          </a:solidFill>
                          <a:effectLst/>
                          <a:latin typeface="Calibri" panose="020F0502020204030204" pitchFamily="34" charset="0"/>
                        </a:rPr>
                        <a:t>Kya main jaan sakta hu ke aap apne credit card ki payment khud se karte hai ya auto debit hota hai (Agar Auto Debit hota hai toh CBR batana hai according to CBR Conditions).</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902736663"/>
                  </a:ext>
                </a:extLst>
              </a:tr>
              <a:tr h="377836">
                <a:tc rowSpan="4">
                  <a:txBody>
                    <a:bodyPr/>
                    <a:lstStyle/>
                    <a:p>
                      <a:pPr algn="ctr" fontAlgn="ctr"/>
                      <a:r>
                        <a:rPr lang="en-US" sz="900" b="1" i="0" u="none" strike="noStrike">
                          <a:solidFill>
                            <a:srgbClr val="000000"/>
                          </a:solidFill>
                          <a:effectLst/>
                          <a:latin typeface="Calibri" panose="020F0502020204030204" pitchFamily="34" charset="0"/>
                        </a:rPr>
                        <a:t>Product Presentation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900" b="0" i="0" u="none" strike="noStrike">
                          <a:solidFill>
                            <a:srgbClr val="000000"/>
                          </a:solidFill>
                          <a:effectLst/>
                          <a:latin typeface="Calibri" panose="020F0502020204030204" pitchFamily="34" charset="0"/>
                        </a:rPr>
                        <a:t>Mr/Ms___ aapki transaction details ke anusar aap eligible hue hain ___amount ko EMI main convert karwane ke lye. Kya main jaan sakta hu ke ap kitne amount ko EMI main convert karvana chahenge 12 mahine ke tenure ke liye?</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31997440"/>
                  </a:ext>
                </a:extLst>
              </a:tr>
              <a:tr h="566754">
                <a:tc vMerge="1">
                  <a:txBody>
                    <a:bodyPr/>
                    <a:lstStyle/>
                    <a:p>
                      <a:endParaRPr lang="en-US"/>
                    </a:p>
                  </a:txBody>
                  <a:tcPr/>
                </a:tc>
                <a:tc>
                  <a:txBody>
                    <a:bodyPr/>
                    <a:lstStyle/>
                    <a:p>
                      <a:pPr algn="ctr" fontAlgn="ctr"/>
                      <a:r>
                        <a:rPr lang="en-US" sz="900" b="0" i="0" u="none" strike="noStrike" dirty="0" err="1">
                          <a:solidFill>
                            <a:srgbClr val="000000"/>
                          </a:solidFill>
                          <a:effectLst/>
                          <a:latin typeface="Calibri" panose="020F0502020204030204" pitchFamily="34" charset="0"/>
                        </a:rPr>
                        <a:t>Jaise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ki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aapne</a:t>
                      </a:r>
                      <a:r>
                        <a:rPr lang="en-US" sz="900" b="0" i="0" u="none" strike="noStrike" dirty="0">
                          <a:solidFill>
                            <a:srgbClr val="000000"/>
                          </a:solidFill>
                          <a:effectLst/>
                          <a:latin typeface="Calibri" panose="020F0502020204030204" pitchFamily="34" charset="0"/>
                        </a:rPr>
                        <a:t> ___months </a:t>
                      </a:r>
                      <a:r>
                        <a:rPr lang="en-US" sz="900" b="0" i="0" u="none" strike="noStrike" dirty="0" err="1">
                          <a:solidFill>
                            <a:srgbClr val="000000"/>
                          </a:solidFill>
                          <a:effectLst/>
                          <a:latin typeface="Calibri" panose="020F0502020204030204" pitchFamily="34" charset="0"/>
                        </a:rPr>
                        <a:t>ka</a:t>
                      </a:r>
                      <a:r>
                        <a:rPr lang="en-US" sz="900" b="0" i="0" u="none" strike="noStrike" dirty="0">
                          <a:solidFill>
                            <a:srgbClr val="000000"/>
                          </a:solidFill>
                          <a:effectLst/>
                          <a:latin typeface="Calibri" panose="020F0502020204030204" pitchFamily="34" charset="0"/>
                        </a:rPr>
                        <a:t> tenure select </a:t>
                      </a:r>
                      <a:r>
                        <a:rPr lang="en-US" sz="900" b="0" i="0" u="none" strike="noStrike" dirty="0" err="1">
                          <a:solidFill>
                            <a:srgbClr val="000000"/>
                          </a:solidFill>
                          <a:effectLst/>
                          <a:latin typeface="Calibri" panose="020F0502020204030204" pitchFamily="34" charset="0"/>
                        </a:rPr>
                        <a:t>kiya</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jiski</a:t>
                      </a:r>
                      <a:r>
                        <a:rPr lang="en-US" sz="900" b="0" i="0" u="none" strike="noStrike" dirty="0">
                          <a:solidFill>
                            <a:srgbClr val="000000"/>
                          </a:solidFill>
                          <a:effectLst/>
                          <a:latin typeface="Calibri" panose="020F0502020204030204" pitchFamily="34" charset="0"/>
                        </a:rPr>
                        <a:t> EMI ____</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 Applicable Taxes, Applicable Taxes </a:t>
                      </a:r>
                      <a:r>
                        <a:rPr lang="en-US" sz="900" b="0" i="0" u="none" strike="noStrike" dirty="0" err="1">
                          <a:solidFill>
                            <a:srgbClr val="000000"/>
                          </a:solidFill>
                          <a:effectLst/>
                          <a:latin typeface="Calibri" panose="020F0502020204030204" pitchFamily="34" charset="0"/>
                        </a:rPr>
                        <a:t>aapke</a:t>
                      </a:r>
                      <a:r>
                        <a:rPr lang="en-US" sz="900" b="0" i="0" u="none" strike="noStrike" dirty="0">
                          <a:solidFill>
                            <a:srgbClr val="000000"/>
                          </a:solidFill>
                          <a:effectLst/>
                          <a:latin typeface="Calibri" panose="020F0502020204030204" pitchFamily="34" charset="0"/>
                        </a:rPr>
                        <a:t> EMI </a:t>
                      </a:r>
                      <a:r>
                        <a:rPr lang="en-US" sz="900" b="0" i="0" u="none" strike="noStrike" dirty="0" err="1">
                          <a:solidFill>
                            <a:srgbClr val="000000"/>
                          </a:solidFill>
                          <a:effectLst/>
                          <a:latin typeface="Calibri" panose="020F0502020204030204" pitchFamily="34" charset="0"/>
                        </a:rPr>
                        <a:t>ke</a:t>
                      </a:r>
                      <a:r>
                        <a:rPr lang="en-US" sz="900" b="0" i="0" u="none" strike="noStrike" dirty="0">
                          <a:solidFill>
                            <a:srgbClr val="000000"/>
                          </a:solidFill>
                          <a:effectLst/>
                          <a:latin typeface="Calibri" panose="020F0502020204030204" pitchFamily="34" charset="0"/>
                        </a:rPr>
                        <a:t> interest part par charge </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jo </a:t>
                      </a:r>
                      <a:r>
                        <a:rPr lang="en-US" sz="900" b="0" i="0" u="none" strike="noStrike" dirty="0" err="1">
                          <a:solidFill>
                            <a:srgbClr val="000000"/>
                          </a:solidFill>
                          <a:effectLst/>
                          <a:latin typeface="Calibri" panose="020F0502020204030204" pitchFamily="34" charset="0"/>
                        </a:rPr>
                        <a:t>har</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mahine</a:t>
                      </a:r>
                      <a:r>
                        <a:rPr lang="en-US" sz="900" b="0" i="0" u="none" strike="noStrike" dirty="0">
                          <a:solidFill>
                            <a:srgbClr val="000000"/>
                          </a:solidFill>
                          <a:effectLst/>
                          <a:latin typeface="Calibri" panose="020F0502020204030204" pitchFamily="34" charset="0"/>
                        </a:rPr>
                        <a:t> reduce </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rehti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Isi </a:t>
                      </a:r>
                      <a:r>
                        <a:rPr lang="en-US" sz="900" b="0" i="0" u="none" strike="noStrike" dirty="0" err="1">
                          <a:solidFill>
                            <a:srgbClr val="000000"/>
                          </a:solidFill>
                          <a:effectLst/>
                          <a:latin typeface="Calibri" panose="020F0502020204030204" pitchFamily="34" charset="0"/>
                        </a:rPr>
                        <a:t>ke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sath</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sath</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apko</a:t>
                      </a:r>
                      <a:r>
                        <a:rPr lang="en-US" sz="900" b="0" i="0" u="none" strike="noStrike" dirty="0">
                          <a:solidFill>
                            <a:srgbClr val="000000"/>
                          </a:solidFill>
                          <a:effectLst/>
                          <a:latin typeface="Calibri" panose="020F0502020204030204" pitchFamily="34" charset="0"/>
                        </a:rPr>
                        <a:t> 1 time processing fee charge </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jo </a:t>
                      </a:r>
                      <a:r>
                        <a:rPr lang="en-US" sz="900" b="0" i="0" u="none" strike="noStrike" dirty="0" err="1">
                          <a:solidFill>
                            <a:srgbClr val="000000"/>
                          </a:solidFill>
                          <a:effectLst/>
                          <a:latin typeface="Calibri" panose="020F0502020204030204" pitchFamily="34" charset="0"/>
                        </a:rPr>
                        <a:t>ki</a:t>
                      </a:r>
                      <a:r>
                        <a:rPr lang="en-US" sz="900" b="0" i="0" u="none" strike="noStrike" dirty="0">
                          <a:solidFill>
                            <a:srgbClr val="000000"/>
                          </a:solidFill>
                          <a:effectLst/>
                          <a:latin typeface="Calibri" panose="020F0502020204030204" pitchFamily="34" charset="0"/>
                        </a:rPr>
                        <a:t> transaction amount </a:t>
                      </a:r>
                      <a:r>
                        <a:rPr lang="en-US" sz="900" b="0" i="0" u="none" strike="noStrike" dirty="0" err="1">
                          <a:solidFill>
                            <a:srgbClr val="000000"/>
                          </a:solidFill>
                          <a:effectLst/>
                          <a:latin typeface="Calibri" panose="020F0502020204030204" pitchFamily="34" charset="0"/>
                        </a:rPr>
                        <a:t>ka</a:t>
                      </a:r>
                      <a:r>
                        <a:rPr lang="en-US" sz="900" b="0" i="0" u="none" strike="noStrike" dirty="0">
                          <a:solidFill>
                            <a:srgbClr val="000000"/>
                          </a:solidFill>
                          <a:effectLst/>
                          <a:latin typeface="Calibri" panose="020F0502020204030204" pitchFamily="34" charset="0"/>
                        </a:rPr>
                        <a:t> 2% </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 min.249 &amp; max.1500 + GST. </a:t>
                      </a:r>
                      <a:r>
                        <a:rPr lang="en-US" sz="900" b="0" i="0" u="none" strike="noStrike" dirty="0" err="1">
                          <a:solidFill>
                            <a:srgbClr val="000000"/>
                          </a:solidFill>
                          <a:effectLst/>
                          <a:latin typeface="Calibri" panose="020F0502020204030204" pitchFamily="34" charset="0"/>
                        </a:rPr>
                        <a:t>Apki</a:t>
                      </a:r>
                      <a:r>
                        <a:rPr lang="en-US" sz="900" b="0" i="0" u="none" strike="noStrike" dirty="0">
                          <a:solidFill>
                            <a:srgbClr val="000000"/>
                          </a:solidFill>
                          <a:effectLst/>
                          <a:latin typeface="Calibri" panose="020F0502020204030204" pitchFamily="34" charset="0"/>
                        </a:rPr>
                        <a:t> processing fee </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___including Applicable Taxes</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500863397"/>
                  </a:ext>
                </a:extLst>
              </a:tr>
              <a:tr h="226702">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Lekin Apko Btana Chahenga jaisa ki apka Amount ______ hai toh Aapki processing fee maaf ker di jaegi</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371381515"/>
                  </a:ext>
                </a:extLst>
              </a:tr>
              <a:tr h="377836">
                <a:tc vMerge="1">
                  <a:txBody>
                    <a:bodyPr/>
                    <a:lstStyle/>
                    <a:p>
                      <a:endParaRPr lang="en-US"/>
                    </a:p>
                  </a:txBody>
                  <a:tcPr/>
                </a:tc>
                <a:tc>
                  <a:txBody>
                    <a:bodyPr/>
                    <a:lstStyle/>
                    <a:p>
                      <a:pPr algn="ctr" fontAlgn="ctr"/>
                      <a:r>
                        <a:rPr lang="en-US" sz="900" b="0" i="0" u="none" strike="noStrike" dirty="0" err="1">
                          <a:solidFill>
                            <a:srgbClr val="000000"/>
                          </a:solidFill>
                          <a:effectLst/>
                          <a:latin typeface="Calibri" panose="020F0502020204030204" pitchFamily="34" charset="0"/>
                        </a:rPr>
                        <a:t>Aapko</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batana</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chahunga</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ki</a:t>
                      </a:r>
                      <a:r>
                        <a:rPr lang="en-US" sz="900" b="0" i="0" u="none" strike="noStrike" dirty="0">
                          <a:solidFill>
                            <a:srgbClr val="000000"/>
                          </a:solidFill>
                          <a:effectLst/>
                          <a:latin typeface="Calibri" panose="020F0502020204030204" pitchFamily="34" charset="0"/>
                        </a:rPr>
                        <a:t> future </a:t>
                      </a:r>
                      <a:r>
                        <a:rPr lang="en-US" sz="900" b="0" i="0" u="none" strike="noStrike" dirty="0" err="1">
                          <a:solidFill>
                            <a:srgbClr val="000000"/>
                          </a:solidFill>
                          <a:effectLst/>
                          <a:latin typeface="Calibri" panose="020F0502020204030204" pitchFamily="34" charset="0"/>
                        </a:rPr>
                        <a:t>mein</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aap</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iss</a:t>
                      </a:r>
                      <a:r>
                        <a:rPr lang="en-US" sz="900" b="0" i="0" u="none" strike="noStrike" dirty="0">
                          <a:solidFill>
                            <a:srgbClr val="000000"/>
                          </a:solidFill>
                          <a:effectLst/>
                          <a:latin typeface="Calibri" panose="020F0502020204030204" pitchFamily="34" charset="0"/>
                        </a:rPr>
                        <a:t> EMI </a:t>
                      </a:r>
                      <a:r>
                        <a:rPr lang="en-US" sz="900" b="0" i="0" u="none" strike="noStrike" dirty="0" err="1">
                          <a:solidFill>
                            <a:srgbClr val="000000"/>
                          </a:solidFill>
                          <a:effectLst/>
                          <a:latin typeface="Calibri" panose="020F0502020204030204" pitchFamily="34" charset="0"/>
                        </a:rPr>
                        <a:t>ko</a:t>
                      </a:r>
                      <a:r>
                        <a:rPr lang="en-US" sz="900" b="0" i="0" u="none" strike="noStrike" dirty="0">
                          <a:solidFill>
                            <a:srgbClr val="000000"/>
                          </a:solidFill>
                          <a:effectLst/>
                          <a:latin typeface="Calibri" panose="020F0502020204030204" pitchFamily="34" charset="0"/>
                        </a:rPr>
                        <a:t> foreclose </a:t>
                      </a:r>
                      <a:r>
                        <a:rPr lang="en-US" sz="900" b="0" i="0" u="none" strike="noStrike" dirty="0" err="1">
                          <a:solidFill>
                            <a:srgbClr val="000000"/>
                          </a:solidFill>
                          <a:effectLst/>
                          <a:latin typeface="Calibri" panose="020F0502020204030204" pitchFamily="34" charset="0"/>
                        </a:rPr>
                        <a:t>karvana</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chahte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hain</a:t>
                      </a:r>
                      <a:r>
                        <a:rPr lang="en-US" sz="900" b="0" i="0" u="none" strike="noStrike" dirty="0">
                          <a:solidFill>
                            <a:srgbClr val="000000"/>
                          </a:solidFill>
                          <a:effectLst/>
                          <a:latin typeface="Calibri" panose="020F0502020204030204" pitchFamily="34" charset="0"/>
                        </a:rPr>
                        <a:t> to </a:t>
                      </a:r>
                      <a:r>
                        <a:rPr lang="en-US" sz="900" b="0" i="0" u="none" strike="noStrike" dirty="0" err="1">
                          <a:solidFill>
                            <a:srgbClr val="000000"/>
                          </a:solidFill>
                          <a:effectLst/>
                          <a:latin typeface="Calibri" panose="020F0502020204030204" pitchFamily="34" charset="0"/>
                        </a:rPr>
                        <a:t>aap</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isko</a:t>
                      </a:r>
                      <a:r>
                        <a:rPr lang="en-US" sz="900" b="0" i="0" u="none" strike="noStrike" dirty="0">
                          <a:solidFill>
                            <a:srgbClr val="000000"/>
                          </a:solidFill>
                          <a:effectLst/>
                          <a:latin typeface="Calibri" panose="020F0502020204030204" pitchFamily="34" charset="0"/>
                        </a:rPr>
                        <a:t> 45 days </a:t>
                      </a:r>
                      <a:r>
                        <a:rPr lang="en-US" sz="900" b="0" i="0" u="none" strike="noStrike" dirty="0" err="1">
                          <a:solidFill>
                            <a:srgbClr val="000000"/>
                          </a:solidFill>
                          <a:effectLst/>
                          <a:latin typeface="Calibri" panose="020F0502020204030204" pitchFamily="34" charset="0"/>
                        </a:rPr>
                        <a:t>ke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baad</a:t>
                      </a:r>
                      <a:r>
                        <a:rPr lang="en-US" sz="900" b="0" i="0" u="none" strike="noStrike" dirty="0">
                          <a:solidFill>
                            <a:srgbClr val="000000"/>
                          </a:solidFill>
                          <a:effectLst/>
                          <a:latin typeface="Calibri" panose="020F0502020204030204" pitchFamily="34" charset="0"/>
                        </a:rPr>
                        <a:t> foreclose </a:t>
                      </a:r>
                      <a:r>
                        <a:rPr lang="en-US" sz="900" b="0" i="0" u="none" strike="noStrike" dirty="0" err="1">
                          <a:solidFill>
                            <a:srgbClr val="000000"/>
                          </a:solidFill>
                          <a:effectLst/>
                          <a:latin typeface="Calibri" panose="020F0502020204030204" pitchFamily="34" charset="0"/>
                        </a:rPr>
                        <a:t>karva</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sakte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hain</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jisme</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apko</a:t>
                      </a:r>
                      <a:r>
                        <a:rPr lang="en-US" sz="900" b="0" i="0" u="none" strike="noStrike" dirty="0">
                          <a:solidFill>
                            <a:srgbClr val="000000"/>
                          </a:solidFill>
                          <a:effectLst/>
                          <a:latin typeface="Calibri" panose="020F0502020204030204" pitchFamily="34" charset="0"/>
                        </a:rPr>
                        <a:t> 3% foreclosure fee jo </a:t>
                      </a:r>
                      <a:r>
                        <a:rPr lang="en-US" sz="900" b="0" i="0" u="none" strike="noStrike" dirty="0" err="1">
                          <a:solidFill>
                            <a:srgbClr val="000000"/>
                          </a:solidFill>
                          <a:effectLst/>
                          <a:latin typeface="Calibri" panose="020F0502020204030204" pitchFamily="34" charset="0"/>
                        </a:rPr>
                        <a:t>ki</a:t>
                      </a:r>
                      <a:r>
                        <a:rPr lang="en-US" sz="900" b="0" i="0" u="none" strike="noStrike" dirty="0">
                          <a:solidFill>
                            <a:srgbClr val="000000"/>
                          </a:solidFill>
                          <a:effectLst/>
                          <a:latin typeface="Calibri" panose="020F0502020204030204" pitchFamily="34" charset="0"/>
                        </a:rPr>
                        <a:t> principal outstanding amount par charge </a:t>
                      </a:r>
                      <a:r>
                        <a:rPr lang="en-US" sz="900" b="0" i="0" u="none" strike="noStrike" dirty="0" err="1">
                          <a:solidFill>
                            <a:srgbClr val="000000"/>
                          </a:solidFill>
                          <a:effectLst/>
                          <a:latin typeface="Calibri" panose="020F0502020204030204" pitchFamily="34" charset="0"/>
                        </a:rPr>
                        <a:t>hoti</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hai</a:t>
                      </a:r>
                      <a:r>
                        <a:rPr lang="en-US" sz="900" b="0" i="0" u="none" strike="noStrike" dirty="0">
                          <a:solidFill>
                            <a:srgbClr val="000000"/>
                          </a:solidFill>
                          <a:effectLst/>
                          <a:latin typeface="Calibri" panose="020F0502020204030204" pitchFamily="34" charset="0"/>
                        </a:rPr>
                        <a:t> + Applicable Taxes.</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8430284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39032501"/>
              </p:ext>
            </p:extLst>
          </p:nvPr>
        </p:nvGraphicFramePr>
        <p:xfrm>
          <a:off x="744537" y="5374631"/>
          <a:ext cx="9817100" cy="840644"/>
        </p:xfrm>
        <a:graphic>
          <a:graphicData uri="http://schemas.openxmlformats.org/drawingml/2006/table">
            <a:tbl>
              <a:tblPr/>
              <a:tblGrid>
                <a:gridCol w="3488721">
                  <a:extLst>
                    <a:ext uri="{9D8B030D-6E8A-4147-A177-3AD203B41FA5}">
                      <a16:colId xmlns:a16="http://schemas.microsoft.com/office/drawing/2014/main" val="569259030"/>
                    </a:ext>
                  </a:extLst>
                </a:gridCol>
                <a:gridCol w="2001282">
                  <a:extLst>
                    <a:ext uri="{9D8B030D-6E8A-4147-A177-3AD203B41FA5}">
                      <a16:colId xmlns:a16="http://schemas.microsoft.com/office/drawing/2014/main" val="466348150"/>
                    </a:ext>
                  </a:extLst>
                </a:gridCol>
                <a:gridCol w="1893105">
                  <a:extLst>
                    <a:ext uri="{9D8B030D-6E8A-4147-A177-3AD203B41FA5}">
                      <a16:colId xmlns:a16="http://schemas.microsoft.com/office/drawing/2014/main" val="2136566970"/>
                    </a:ext>
                  </a:extLst>
                </a:gridCol>
                <a:gridCol w="2433992">
                  <a:extLst>
                    <a:ext uri="{9D8B030D-6E8A-4147-A177-3AD203B41FA5}">
                      <a16:colId xmlns:a16="http://schemas.microsoft.com/office/drawing/2014/main" val="2002374401"/>
                    </a:ext>
                  </a:extLst>
                </a:gridCol>
              </a:tblGrid>
              <a:tr h="264112">
                <a:tc>
                  <a:txBody>
                    <a:bodyPr/>
                    <a:lstStyle/>
                    <a:p>
                      <a:pPr algn="ctr" fontAlgn="ctr"/>
                      <a:r>
                        <a:rPr lang="en-US" sz="2000" b="1" i="0" u="none" strike="noStrike" dirty="0">
                          <a:solidFill>
                            <a:srgbClr val="FFFFFF"/>
                          </a:solidFill>
                          <a:effectLst/>
                          <a:latin typeface="Calibri" panose="020F0502020204030204" pitchFamily="34" charset="0"/>
                        </a:rPr>
                        <a:t>Tenure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2000" b="1" i="0" u="none" strike="noStrike" dirty="0">
                          <a:solidFill>
                            <a:srgbClr val="FFFFFF"/>
                          </a:solidFill>
                          <a:effectLst/>
                          <a:latin typeface="Calibri" panose="020F0502020204030204" pitchFamily="34" charset="0"/>
                        </a:rPr>
                        <a:t>ROI-P.A</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2000" b="1" i="0" u="none" strike="noStrike" dirty="0">
                          <a:solidFill>
                            <a:srgbClr val="FFFFFF"/>
                          </a:solidFill>
                          <a:effectLst/>
                          <a:latin typeface="Calibri" panose="020F0502020204030204" pitchFamily="34" charset="0"/>
                        </a:rPr>
                        <a:t>ROI-P.M</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2000" b="1" i="0" u="none" strike="noStrike" dirty="0">
                          <a:solidFill>
                            <a:srgbClr val="FFFFFF"/>
                          </a:solidFill>
                          <a:effectLst/>
                          <a:latin typeface="Calibri" panose="020F0502020204030204" pitchFamily="34" charset="0"/>
                        </a:rPr>
                        <a:t>Save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extLst>
                  <a:ext uri="{0D108BD9-81ED-4DB2-BD59-A6C34878D82A}">
                    <a16:rowId xmlns:a16="http://schemas.microsoft.com/office/drawing/2014/main" val="1097660265"/>
                  </a:ext>
                </a:extLst>
              </a:tr>
              <a:tr h="264112">
                <a:tc>
                  <a:txBody>
                    <a:bodyPr/>
                    <a:lstStyle/>
                    <a:p>
                      <a:pPr algn="ctr" fontAlgn="ctr"/>
                      <a:r>
                        <a:rPr lang="en-US" sz="1400" b="1" i="0" u="none" strike="noStrike" dirty="0">
                          <a:solidFill>
                            <a:srgbClr val="000000"/>
                          </a:solidFill>
                          <a:effectLst/>
                          <a:latin typeface="Calibri" panose="020F0502020204030204" pitchFamily="34" charset="0"/>
                        </a:rPr>
                        <a:t>3,6,9 &amp; 12 Months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12%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2.35%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051768067"/>
                  </a:ext>
                </a:extLst>
              </a:tr>
              <a:tr h="264112">
                <a:tc>
                  <a:txBody>
                    <a:bodyPr/>
                    <a:lstStyle/>
                    <a:p>
                      <a:pPr algn="ctr" fontAlgn="ctr"/>
                      <a:r>
                        <a:rPr lang="en-US" sz="1400" b="1" i="0" u="none" strike="noStrike" dirty="0">
                          <a:solidFill>
                            <a:srgbClr val="000000"/>
                          </a:solidFill>
                          <a:effectLst/>
                          <a:latin typeface="Calibri" panose="020F0502020204030204" pitchFamily="34" charset="0"/>
                        </a:rPr>
                        <a:t>24 &amp; 36 Months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13%</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1.08%</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2.27%</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144876997"/>
                  </a:ext>
                </a:extLst>
              </a:tr>
            </a:tbl>
          </a:graphicData>
        </a:graphic>
      </p:graphicFrame>
    </p:spTree>
    <p:extLst>
      <p:ext uri="{BB962C8B-B14F-4D97-AF65-F5344CB8AC3E}">
        <p14:creationId xmlns:p14="http://schemas.microsoft.com/office/powerpoint/2010/main" val="4192046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latin typeface="Britannic Bold" panose="020B0903060703020204" pitchFamily="34" charset="0"/>
              </a:rPr>
              <a:t>SBIC Flexipay Script- Talk Offs </a:t>
            </a:r>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0066" y="1293331"/>
            <a:ext cx="5985934" cy="338554"/>
          </a:xfrm>
          <a:prstGeom prst="rect">
            <a:avLst/>
          </a:prstGeom>
        </p:spPr>
        <p:txBody>
          <a:bodyPr wrap="none">
            <a:spAutoFit/>
          </a:bodyPr>
          <a:lstStyle/>
          <a:p>
            <a:r>
              <a:rPr lang="en-US" sz="1600" b="1" dirty="0" err="1" smtClean="0">
                <a:latin typeface="Times New Roman" panose="02020603050405020304" pitchFamily="18" charset="0"/>
                <a:cs typeface="Times New Roman" panose="02020603050405020304" pitchFamily="18" charset="0"/>
              </a:rPr>
              <a:t>Kuch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zaruri</a:t>
            </a:r>
            <a:r>
              <a:rPr lang="en-US" sz="1600" b="1" dirty="0" smtClean="0">
                <a:latin typeface="Times New Roman" panose="02020603050405020304" pitchFamily="18" charset="0"/>
                <a:cs typeface="Times New Roman" panose="02020603050405020304" pitchFamily="18" charset="0"/>
              </a:rPr>
              <a:t> information </a:t>
            </a:r>
            <a:r>
              <a:rPr lang="en-US" sz="1600" b="1" dirty="0" err="1" smtClean="0">
                <a:latin typeface="Times New Roman" panose="02020603050405020304" pitchFamily="18" charset="0"/>
                <a:cs typeface="Times New Roman" panose="02020603050405020304" pitchFamily="18" charset="0"/>
              </a:rPr>
              <a:t>dena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chahunga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kripya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dhyaan</a:t>
            </a:r>
            <a:r>
              <a:rPr lang="en-US" sz="1600" b="1" dirty="0" smtClean="0">
                <a:latin typeface="Times New Roman" panose="02020603050405020304" pitchFamily="18" charset="0"/>
                <a:cs typeface="Times New Roman" panose="02020603050405020304" pitchFamily="18" charset="0"/>
              </a:rPr>
              <a:t> se </a:t>
            </a:r>
            <a:r>
              <a:rPr lang="en-US" sz="1600" b="1" dirty="0" err="1" smtClean="0">
                <a:latin typeface="Times New Roman" panose="02020603050405020304" pitchFamily="18" charset="0"/>
                <a:cs typeface="Times New Roman" panose="02020603050405020304" pitchFamily="18" charset="0"/>
              </a:rPr>
              <a:t>suneh</a:t>
            </a:r>
            <a:r>
              <a:rPr lang="en-US" sz="1600" b="1" dirty="0">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827641565"/>
              </p:ext>
            </p:extLst>
          </p:nvPr>
        </p:nvGraphicFramePr>
        <p:xfrm>
          <a:off x="181767" y="2028234"/>
          <a:ext cx="11195051" cy="3390946"/>
        </p:xfrm>
        <a:graphic>
          <a:graphicData uri="http://schemas.openxmlformats.org/drawingml/2006/table">
            <a:tbl>
              <a:tblPr/>
              <a:tblGrid>
                <a:gridCol w="1262788">
                  <a:extLst>
                    <a:ext uri="{9D8B030D-6E8A-4147-A177-3AD203B41FA5}">
                      <a16:colId xmlns:a16="http://schemas.microsoft.com/office/drawing/2014/main" val="1074149519"/>
                    </a:ext>
                  </a:extLst>
                </a:gridCol>
                <a:gridCol w="4924190">
                  <a:extLst>
                    <a:ext uri="{9D8B030D-6E8A-4147-A177-3AD203B41FA5}">
                      <a16:colId xmlns:a16="http://schemas.microsoft.com/office/drawing/2014/main" val="3799584837"/>
                    </a:ext>
                  </a:extLst>
                </a:gridCol>
                <a:gridCol w="5008073">
                  <a:extLst>
                    <a:ext uri="{9D8B030D-6E8A-4147-A177-3AD203B41FA5}">
                      <a16:colId xmlns:a16="http://schemas.microsoft.com/office/drawing/2014/main" val="3118055235"/>
                    </a:ext>
                  </a:extLst>
                </a:gridCol>
              </a:tblGrid>
              <a:tr h="385514">
                <a:tc rowSpan="3">
                  <a:txBody>
                    <a:bodyPr/>
                    <a:lstStyle/>
                    <a:p>
                      <a:pPr algn="ctr" fontAlgn="ctr"/>
                      <a:r>
                        <a:rPr lang="en-US" sz="3600" b="1" i="0" u="none" strike="noStrike" dirty="0">
                          <a:solidFill>
                            <a:srgbClr val="000000"/>
                          </a:solidFill>
                          <a:effectLst/>
                          <a:latin typeface="Calibri" panose="020F0502020204030204" pitchFamily="34" charset="0"/>
                        </a:rPr>
                        <a:t>Talk Offs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tc>
                  <a:txBody>
                    <a:bodyPr/>
                    <a:lstStyle/>
                    <a:p>
                      <a:pPr algn="ctr" fontAlgn="ctr"/>
                      <a:r>
                        <a:rPr lang="en-US" sz="2400" b="1" i="0" u="none" strike="noStrike" dirty="0">
                          <a:solidFill>
                            <a:srgbClr val="FFFFFF"/>
                          </a:solidFill>
                          <a:effectLst/>
                          <a:latin typeface="Calibri" panose="020F0502020204030204" pitchFamily="34" charset="0"/>
                        </a:rPr>
                        <a:t>English</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2400" b="1" i="0" u="none" strike="noStrike" dirty="0">
                          <a:solidFill>
                            <a:srgbClr val="FFFFFF"/>
                          </a:solidFill>
                          <a:effectLst/>
                          <a:latin typeface="Calibri" panose="020F0502020204030204" pitchFamily="34" charset="0"/>
                        </a:rPr>
                        <a:t>Hindi</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extLst>
                  <a:ext uri="{0D108BD9-81ED-4DB2-BD59-A6C34878D82A}">
                    <a16:rowId xmlns:a16="http://schemas.microsoft.com/office/drawing/2014/main" val="2517780283"/>
                  </a:ext>
                </a:extLst>
              </a:tr>
              <a:tr h="2438963">
                <a:tc vMerge="1">
                  <a:txBody>
                    <a:bodyPr/>
                    <a:lstStyle/>
                    <a:p>
                      <a:endParaRPr lang="en-US"/>
                    </a:p>
                  </a:txBody>
                  <a:tcPr/>
                </a:tc>
                <a:tc>
                  <a:txBody>
                    <a:bodyPr/>
                    <a:lstStyle/>
                    <a:p>
                      <a:pPr algn="ctr" fontAlgn="ctr"/>
                      <a:r>
                        <a:rPr lang="en-GB" sz="1100" b="0" i="0" u="none" strike="noStrike" dirty="0">
                          <a:solidFill>
                            <a:srgbClr val="000000"/>
                          </a:solidFill>
                          <a:effectLst/>
                          <a:latin typeface="Calibri" panose="020F0502020204030204" pitchFamily="34" charset="0"/>
                        </a:rPr>
                        <a:t>This is to let you know that there is an exclusive offer on your card where you can convert transactions above Rs.500 done in last 30 days into easy monthly </a:t>
                      </a:r>
                      <a:r>
                        <a:rPr lang="en-GB" sz="1100" b="0" i="0" u="none" strike="noStrike" dirty="0" smtClean="0">
                          <a:solidFill>
                            <a:srgbClr val="000000"/>
                          </a:solidFill>
                          <a:effectLst/>
                          <a:latin typeface="Calibri" panose="020F0502020204030204" pitchFamily="34" charset="0"/>
                        </a:rPr>
                        <a:t>installments </a:t>
                      </a:r>
                      <a:r>
                        <a:rPr lang="en-GB" sz="1100" b="0" i="0" u="none" strike="noStrike" dirty="0">
                          <a:solidFill>
                            <a:srgbClr val="000000"/>
                          </a:solidFill>
                          <a:effectLst/>
                          <a:latin typeface="Calibri" panose="020F0502020204030204" pitchFamily="34" charset="0"/>
                        </a:rPr>
                        <a:t>(with minimum booking amount </a:t>
                      </a:r>
                      <a:r>
                        <a:rPr lang="en-GB" sz="1100" b="0" i="0" u="none" strike="noStrike" dirty="0" err="1">
                          <a:solidFill>
                            <a:srgbClr val="000000"/>
                          </a:solidFill>
                          <a:effectLst/>
                          <a:latin typeface="Calibri" panose="020F0502020204030204" pitchFamily="34" charset="0"/>
                        </a:rPr>
                        <a:t>Rs</a:t>
                      </a:r>
                      <a:r>
                        <a:rPr lang="en-GB" sz="1100" b="0" i="0" u="none" strike="noStrike" dirty="0">
                          <a:solidFill>
                            <a:srgbClr val="000000"/>
                          </a:solidFill>
                          <a:effectLst/>
                          <a:latin typeface="Calibri" panose="020F0502020204030204" pitchFamily="34" charset="0"/>
                        </a:rPr>
                        <a:t>. 2500) at a ____% rate of interest annually. Currently on your card, you are paying monthly interest of 3.35% p.m. approximately, but if you opt for easy </a:t>
                      </a:r>
                      <a:r>
                        <a:rPr lang="en-GB" sz="1100" b="0" i="0" u="none" strike="noStrike" dirty="0" smtClean="0">
                          <a:solidFill>
                            <a:srgbClr val="000000"/>
                          </a:solidFill>
                          <a:effectLst/>
                          <a:latin typeface="Calibri" panose="020F0502020204030204" pitchFamily="34" charset="0"/>
                        </a:rPr>
                        <a:t>installments</a:t>
                      </a:r>
                      <a:r>
                        <a:rPr lang="en-GB" sz="1100" b="0" i="0" u="none" strike="noStrike" dirty="0">
                          <a:solidFill>
                            <a:srgbClr val="000000"/>
                          </a:solidFill>
                          <a:effectLst/>
                          <a:latin typeface="Calibri" panose="020F0502020204030204" pitchFamily="34" charset="0"/>
                        </a:rPr>
                        <a:t>, you will save interest of _____p.m. approximately. You can repay the amount in </a:t>
                      </a:r>
                      <a:r>
                        <a:rPr lang="en-GB" sz="1100" b="0" i="0" u="none" strike="noStrike" dirty="0" smtClean="0">
                          <a:solidFill>
                            <a:srgbClr val="000000"/>
                          </a:solidFill>
                          <a:effectLst/>
                          <a:latin typeface="Calibri" panose="020F0502020204030204" pitchFamily="34" charset="0"/>
                        </a:rPr>
                        <a:t>installments </a:t>
                      </a:r>
                      <a:r>
                        <a:rPr lang="en-GB" sz="1100" b="0" i="0" u="none" strike="noStrike" dirty="0">
                          <a:solidFill>
                            <a:srgbClr val="000000"/>
                          </a:solidFill>
                          <a:effectLst/>
                          <a:latin typeface="Calibri" panose="020F0502020204030204" pitchFamily="34" charset="0"/>
                        </a:rPr>
                        <a:t>of 3,6, 9, 12, 24, 36 months at a onetime Processing fee of 2% with a minimum of Rs249 and maximum of Rs.1500 plus Applicable Taxes.</a:t>
                      </a:r>
                      <a:br>
                        <a:rPr lang="en-GB" sz="1100" b="0" i="0" u="none" strike="noStrike" dirty="0">
                          <a:solidFill>
                            <a:srgbClr val="000000"/>
                          </a:solidFill>
                          <a:effectLst/>
                          <a:latin typeface="Calibri" panose="020F0502020204030204" pitchFamily="34" charset="0"/>
                        </a:rPr>
                      </a:br>
                      <a:r>
                        <a:rPr lang="en-GB" sz="1100" b="0" i="0" u="none" strike="noStrike" dirty="0">
                          <a:solidFill>
                            <a:srgbClr val="000000"/>
                          </a:solidFill>
                          <a:effectLst/>
                          <a:latin typeface="Calibri" panose="020F0502020204030204" pitchFamily="34" charset="0"/>
                        </a:rPr>
                        <a:t/>
                      </a:r>
                      <a:br>
                        <a:rPr lang="en-GB" sz="1100" b="0" i="0" u="none" strike="noStrike" dirty="0">
                          <a:solidFill>
                            <a:srgbClr val="000000"/>
                          </a:solidFill>
                          <a:effectLst/>
                          <a:latin typeface="Calibri" panose="020F0502020204030204" pitchFamily="34" charset="0"/>
                        </a:rPr>
                      </a:br>
                      <a:r>
                        <a:rPr lang="en-GB" sz="1100" b="0" i="0" u="none" strike="noStrike" dirty="0">
                          <a:solidFill>
                            <a:srgbClr val="000000"/>
                          </a:solidFill>
                          <a:effectLst/>
                          <a:latin typeface="Calibri" panose="020F0502020204030204" pitchFamily="34" charset="0"/>
                        </a:rPr>
                        <a:t>IN CASE OF PROCESSING FEE WAIVER – However as informed to you earlier the processing fee has been waived-off for you</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Apko</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bataya</a:t>
                      </a:r>
                      <a:r>
                        <a:rPr lang="en-US" sz="1100" b="0" i="0" u="none" strike="noStrike" dirty="0">
                          <a:solidFill>
                            <a:srgbClr val="000000"/>
                          </a:solidFill>
                          <a:effectLst/>
                          <a:latin typeface="Calibri" panose="020F0502020204030204" pitchFamily="34" charset="0"/>
                        </a:rPr>
                        <a:t> ja </a:t>
                      </a:r>
                      <a:r>
                        <a:rPr lang="en-US" sz="1100" b="0" i="0" u="none" strike="noStrike" dirty="0" err="1">
                          <a:solidFill>
                            <a:srgbClr val="000000"/>
                          </a:solidFill>
                          <a:effectLst/>
                          <a:latin typeface="Calibri" panose="020F0502020204030204" pitchFamily="34" charset="0"/>
                        </a:rPr>
                        <a:t>raha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aapke</a:t>
                      </a:r>
                      <a:r>
                        <a:rPr lang="en-US" sz="1100" b="0" i="0" u="none" strike="noStrike" dirty="0">
                          <a:solidFill>
                            <a:srgbClr val="000000"/>
                          </a:solidFill>
                          <a:effectLst/>
                          <a:latin typeface="Calibri" panose="020F0502020204030204" pitchFamily="34" charset="0"/>
                        </a:rPr>
                        <a:t> Credit Card par exclusive offer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jahan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aap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Rs</a:t>
                      </a:r>
                      <a:r>
                        <a:rPr lang="en-US" sz="1100" b="0" i="0" u="none" strike="noStrike" dirty="0">
                          <a:solidFill>
                            <a:srgbClr val="000000"/>
                          </a:solidFill>
                          <a:effectLst/>
                          <a:latin typeface="Calibri" panose="020F0502020204030204" pitchFamily="34" charset="0"/>
                        </a:rPr>
                        <a:t>. 500 </a:t>
                      </a:r>
                      <a:r>
                        <a:rPr lang="en-US" sz="1100" b="0" i="0" u="none" strike="noStrike" dirty="0" err="1">
                          <a:solidFill>
                            <a:srgbClr val="000000"/>
                          </a:solidFill>
                          <a:effectLst/>
                          <a:latin typeface="Calibri" panose="020F0502020204030204" pitchFamily="34" charset="0"/>
                        </a:rPr>
                        <a:t>ya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usse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zyada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ke</a:t>
                      </a:r>
                      <a:r>
                        <a:rPr lang="en-US" sz="1100" b="0" i="0" u="none" strike="noStrike" dirty="0">
                          <a:solidFill>
                            <a:srgbClr val="000000"/>
                          </a:solidFill>
                          <a:effectLst/>
                          <a:latin typeface="Calibri" panose="020F0502020204030204" pitchFamily="34" charset="0"/>
                        </a:rPr>
                        <a:t> amount </a:t>
                      </a:r>
                      <a:r>
                        <a:rPr lang="en-US" sz="1100" b="0" i="0" u="none" strike="noStrike" dirty="0" err="1">
                          <a:solidFill>
                            <a:srgbClr val="000000"/>
                          </a:solidFill>
                          <a:effectLst/>
                          <a:latin typeface="Calibri" panose="020F0502020204030204" pitchFamily="34" charset="0"/>
                        </a:rPr>
                        <a:t>ko</a:t>
                      </a:r>
                      <a:r>
                        <a:rPr lang="en-US" sz="1100" b="0" i="0" u="none" strike="noStrike" dirty="0">
                          <a:solidFill>
                            <a:srgbClr val="000000"/>
                          </a:solidFill>
                          <a:effectLst/>
                          <a:latin typeface="Calibri" panose="020F0502020204030204" pitchFamily="34" charset="0"/>
                        </a:rPr>
                        <a:t> 30 </a:t>
                      </a:r>
                      <a:r>
                        <a:rPr lang="en-US" sz="1100" b="0" i="0" u="none" strike="noStrike" dirty="0" err="1">
                          <a:solidFill>
                            <a:srgbClr val="000000"/>
                          </a:solidFill>
                          <a:effectLst/>
                          <a:latin typeface="Calibri" panose="020F0502020204030204" pitchFamily="34" charset="0"/>
                        </a:rPr>
                        <a:t>dino</a:t>
                      </a:r>
                      <a:r>
                        <a:rPr lang="en-US" sz="1100" b="0" i="0" u="none" strike="noStrike" dirty="0">
                          <a:solidFill>
                            <a:srgbClr val="000000"/>
                          </a:solidFill>
                          <a:effectLst/>
                          <a:latin typeface="Calibri" panose="020F0502020204030204" pitchFamily="34" charset="0"/>
                        </a:rPr>
                        <a:t> k </a:t>
                      </a:r>
                      <a:r>
                        <a:rPr lang="en-US" sz="1100" b="0" i="0" u="none" strike="noStrike" dirty="0" err="1">
                          <a:solidFill>
                            <a:srgbClr val="000000"/>
                          </a:solidFill>
                          <a:effectLst/>
                          <a:latin typeface="Calibri" panose="020F0502020204030204" pitchFamily="34" charset="0"/>
                        </a:rPr>
                        <a:t>andar</a:t>
                      </a:r>
                      <a:r>
                        <a:rPr lang="en-US" sz="1100" b="0" i="0" u="none" strike="noStrike" dirty="0">
                          <a:solidFill>
                            <a:srgbClr val="000000"/>
                          </a:solidFill>
                          <a:effectLst/>
                          <a:latin typeface="Calibri" panose="020F0502020204030204" pitchFamily="34" charset="0"/>
                        </a:rPr>
                        <a:t> EMI main convert </a:t>
                      </a:r>
                      <a:r>
                        <a:rPr lang="en-US" sz="1100" b="0" i="0" u="none" strike="noStrike" dirty="0" err="1">
                          <a:solidFill>
                            <a:srgbClr val="000000"/>
                          </a:solidFill>
                          <a:effectLst/>
                          <a:latin typeface="Calibri" panose="020F0502020204030204" pitchFamily="34" charset="0"/>
                        </a:rPr>
                        <a:t>kara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sakte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jiska</a:t>
                      </a:r>
                      <a:r>
                        <a:rPr lang="en-US" sz="1100" b="0" i="0" u="none" strike="noStrike" dirty="0">
                          <a:solidFill>
                            <a:srgbClr val="000000"/>
                          </a:solidFill>
                          <a:effectLst/>
                          <a:latin typeface="Calibri" panose="020F0502020204030204" pitchFamily="34" charset="0"/>
                        </a:rPr>
                        <a:t> minimum booking amount </a:t>
                      </a:r>
                      <a:r>
                        <a:rPr lang="en-US" sz="1100" b="0" i="0" u="none" strike="noStrike" dirty="0" err="1">
                          <a:solidFill>
                            <a:srgbClr val="000000"/>
                          </a:solidFill>
                          <a:effectLst/>
                          <a:latin typeface="Calibri" panose="020F0502020204030204" pitchFamily="34" charset="0"/>
                        </a:rPr>
                        <a:t>Rs</a:t>
                      </a:r>
                      <a:r>
                        <a:rPr lang="en-US" sz="1100" b="0" i="0" u="none" strike="noStrike" dirty="0">
                          <a:solidFill>
                            <a:srgbClr val="000000"/>
                          </a:solidFill>
                          <a:effectLst/>
                          <a:latin typeface="Calibri" panose="020F0502020204030204" pitchFamily="34" charset="0"/>
                        </a:rPr>
                        <a:t>. 2500 </a:t>
                      </a:r>
                      <a:r>
                        <a:rPr lang="en-US" sz="1100" b="0" i="0" u="none" strike="noStrike" dirty="0" err="1">
                          <a:solidFill>
                            <a:srgbClr val="000000"/>
                          </a:solidFill>
                          <a:effectLst/>
                          <a:latin typeface="Calibri" panose="020F0502020204030204" pitchFamily="34" charset="0"/>
                        </a:rPr>
                        <a:t>ya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usse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zyada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hona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Chahiye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jisko</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aap</a:t>
                      </a:r>
                      <a:r>
                        <a:rPr lang="en-US" sz="1100" b="0" i="0" u="none" strike="noStrike" dirty="0">
                          <a:solidFill>
                            <a:srgbClr val="000000"/>
                          </a:solidFill>
                          <a:effectLst/>
                          <a:latin typeface="Calibri" panose="020F0502020204030204" pitchFamily="34" charset="0"/>
                        </a:rPr>
                        <a:t> ____% rate of interest annually </a:t>
                      </a:r>
                      <a:r>
                        <a:rPr lang="en-US" sz="1100" b="0" i="0" u="none" strike="noStrike" dirty="0" err="1">
                          <a:solidFill>
                            <a:srgbClr val="000000"/>
                          </a:solidFill>
                          <a:effectLst/>
                          <a:latin typeface="Calibri" panose="020F0502020204030204" pitchFamily="34" charset="0"/>
                        </a:rPr>
                        <a:t>mein</a:t>
                      </a:r>
                      <a:r>
                        <a:rPr lang="en-US" sz="1100" b="0" i="0" u="none" strike="noStrike" dirty="0">
                          <a:solidFill>
                            <a:srgbClr val="000000"/>
                          </a:solidFill>
                          <a:effectLst/>
                          <a:latin typeface="Calibri" panose="020F0502020204030204" pitchFamily="34" charset="0"/>
                        </a:rPr>
                        <a:t> pay </a:t>
                      </a:r>
                      <a:r>
                        <a:rPr lang="en-US" sz="1100" b="0" i="0" u="none" strike="noStrike" dirty="0" err="1">
                          <a:solidFill>
                            <a:srgbClr val="000000"/>
                          </a:solidFill>
                          <a:effectLst/>
                          <a:latin typeface="Calibri" panose="020F0502020204030204" pitchFamily="34" charset="0"/>
                        </a:rPr>
                        <a:t>kar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sakte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hain</a:t>
                      </a:r>
                      <a:r>
                        <a:rPr lang="en-US" sz="1100" b="0" i="0" u="none" strike="noStrike" dirty="0">
                          <a:solidFill>
                            <a:srgbClr val="000000"/>
                          </a:solidFill>
                          <a:effectLst/>
                          <a:latin typeface="Calibri" panose="020F0502020204030204" pitchFamily="34" charset="0"/>
                        </a:rPr>
                        <a:t>. Agar </a:t>
                      </a:r>
                      <a:r>
                        <a:rPr lang="en-US" sz="1100" b="0" i="0" u="none" strike="noStrike" dirty="0" err="1">
                          <a:solidFill>
                            <a:srgbClr val="000000"/>
                          </a:solidFill>
                          <a:effectLst/>
                          <a:latin typeface="Calibri" panose="020F0502020204030204" pitchFamily="34" charset="0"/>
                        </a:rPr>
                        <a:t>aap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purey</a:t>
                      </a:r>
                      <a:r>
                        <a:rPr lang="en-US" sz="1100" b="0" i="0" u="none" strike="noStrike" dirty="0">
                          <a:solidFill>
                            <a:srgbClr val="000000"/>
                          </a:solidFill>
                          <a:effectLst/>
                          <a:latin typeface="Calibri" panose="020F0502020204030204" pitchFamily="34" charset="0"/>
                        </a:rPr>
                        <a:t> amount </a:t>
                      </a:r>
                      <a:r>
                        <a:rPr lang="en-US" sz="1100" b="0" i="0" u="none" strike="noStrike" dirty="0" err="1">
                          <a:solidFill>
                            <a:srgbClr val="000000"/>
                          </a:solidFill>
                          <a:effectLst/>
                          <a:latin typeface="Calibri" panose="020F0502020204030204" pitchFamily="34" charset="0"/>
                        </a:rPr>
                        <a:t>ko</a:t>
                      </a:r>
                      <a:r>
                        <a:rPr lang="en-US" sz="1100" b="0" i="0" u="none" strike="noStrike" dirty="0">
                          <a:solidFill>
                            <a:srgbClr val="000000"/>
                          </a:solidFill>
                          <a:effectLst/>
                          <a:latin typeface="Calibri" panose="020F0502020204030204" pitchFamily="34" charset="0"/>
                        </a:rPr>
                        <a:t> pay </a:t>
                      </a:r>
                      <a:r>
                        <a:rPr lang="en-US" sz="1100" b="0" i="0" u="none" strike="noStrike" dirty="0" err="1">
                          <a:solidFill>
                            <a:srgbClr val="000000"/>
                          </a:solidFill>
                          <a:effectLst/>
                          <a:latin typeface="Calibri" panose="020F0502020204030204" pitchFamily="34" charset="0"/>
                        </a:rPr>
                        <a:t>nahi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paatey</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hain</a:t>
                      </a:r>
                      <a:r>
                        <a:rPr lang="en-US" sz="1100" b="0" i="0" u="none" strike="noStrike" dirty="0">
                          <a:solidFill>
                            <a:srgbClr val="000000"/>
                          </a:solidFill>
                          <a:effectLst/>
                          <a:latin typeface="Calibri" panose="020F0502020204030204" pitchFamily="34" charset="0"/>
                        </a:rPr>
                        <a:t> to 3.35% monthly interest </a:t>
                      </a:r>
                      <a:r>
                        <a:rPr lang="en-US" sz="1100" b="0" i="0" u="none" strike="noStrike" dirty="0" err="1">
                          <a:solidFill>
                            <a:srgbClr val="000000"/>
                          </a:solidFill>
                          <a:effectLst/>
                          <a:latin typeface="Calibri" panose="020F0502020204030204" pitchFamily="34" charset="0"/>
                        </a:rPr>
                        <a:t>lagta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EMI main convert </a:t>
                      </a:r>
                      <a:r>
                        <a:rPr lang="en-US" sz="1100" b="0" i="0" u="none" strike="noStrike" dirty="0" err="1">
                          <a:solidFill>
                            <a:srgbClr val="000000"/>
                          </a:solidFill>
                          <a:effectLst/>
                          <a:latin typeface="Calibri" panose="020F0502020204030204" pitchFamily="34" charset="0"/>
                        </a:rPr>
                        <a:t>karvane</a:t>
                      </a:r>
                      <a:r>
                        <a:rPr lang="en-US" sz="1100" b="0" i="0" u="none" strike="noStrike" dirty="0">
                          <a:solidFill>
                            <a:srgbClr val="000000"/>
                          </a:solidFill>
                          <a:effectLst/>
                          <a:latin typeface="Calibri" panose="020F0502020204030204" pitchFamily="34" charset="0"/>
                        </a:rPr>
                        <a:t> se </a:t>
                      </a:r>
                      <a:r>
                        <a:rPr lang="en-US" sz="1100" b="0" i="0" u="none" strike="noStrike" dirty="0" err="1">
                          <a:solidFill>
                            <a:srgbClr val="000000"/>
                          </a:solidFill>
                          <a:effectLst/>
                          <a:latin typeface="Calibri" panose="020F0502020204030204" pitchFamily="34" charset="0"/>
                        </a:rPr>
                        <a:t>aap</a:t>
                      </a:r>
                      <a:r>
                        <a:rPr lang="en-US" sz="1100" b="0" i="0" u="none" strike="noStrike" dirty="0">
                          <a:solidFill>
                            <a:srgbClr val="000000"/>
                          </a:solidFill>
                          <a:effectLst/>
                          <a:latin typeface="Calibri" panose="020F0502020204030204" pitchFamily="34" charset="0"/>
                        </a:rPr>
                        <a:t> ______( approximately) </a:t>
                      </a:r>
                      <a:r>
                        <a:rPr lang="en-US" sz="1100" b="0" i="0" u="none" strike="noStrike" dirty="0" err="1">
                          <a:solidFill>
                            <a:srgbClr val="000000"/>
                          </a:solidFill>
                          <a:effectLst/>
                          <a:latin typeface="Calibri" panose="020F0502020204030204" pitchFamily="34" charset="0"/>
                        </a:rPr>
                        <a:t>har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mahine</a:t>
                      </a:r>
                      <a:r>
                        <a:rPr lang="en-US" sz="1100" b="0" i="0" u="none" strike="noStrike" dirty="0">
                          <a:solidFill>
                            <a:srgbClr val="000000"/>
                          </a:solidFill>
                          <a:effectLst/>
                          <a:latin typeface="Calibri" panose="020F0502020204030204" pitchFamily="34" charset="0"/>
                        </a:rPr>
                        <a:t> save </a:t>
                      </a:r>
                      <a:r>
                        <a:rPr lang="en-US" sz="1100" b="0" i="0" u="none" strike="noStrike" dirty="0" err="1">
                          <a:solidFill>
                            <a:srgbClr val="000000"/>
                          </a:solidFill>
                          <a:effectLst/>
                          <a:latin typeface="Calibri" panose="020F0502020204030204" pitchFamily="34" charset="0"/>
                        </a:rPr>
                        <a:t>kar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skte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hain</a:t>
                      </a:r>
                      <a:r>
                        <a:rPr lang="en-US" sz="1100" b="0" i="0" u="none" strike="noStrike" dirty="0">
                          <a:solidFill>
                            <a:srgbClr val="000000"/>
                          </a:solidFill>
                          <a:effectLst/>
                          <a:latin typeface="Calibri" panose="020F0502020204030204" pitchFamily="34" charset="0"/>
                        </a:rPr>
                        <a:t>. Is amount </a:t>
                      </a:r>
                      <a:r>
                        <a:rPr lang="en-US" sz="1100" b="0" i="0" u="none" strike="noStrike" dirty="0" err="1">
                          <a:solidFill>
                            <a:srgbClr val="000000"/>
                          </a:solidFill>
                          <a:effectLst/>
                          <a:latin typeface="Calibri" panose="020F0502020204030204" pitchFamily="34" charset="0"/>
                        </a:rPr>
                        <a:t>ko</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aap</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vapas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sakte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hain</a:t>
                      </a:r>
                      <a:r>
                        <a:rPr lang="en-US" sz="1100" b="0" i="0" u="none" strike="noStrike" dirty="0">
                          <a:solidFill>
                            <a:srgbClr val="000000"/>
                          </a:solidFill>
                          <a:effectLst/>
                          <a:latin typeface="Calibri" panose="020F0502020204030204" pitchFamily="34" charset="0"/>
                        </a:rPr>
                        <a:t> 3/6/9/12/24/36 months main </a:t>
                      </a:r>
                      <a:r>
                        <a:rPr lang="en-US" sz="1100" b="0" i="0" u="none" strike="noStrike" dirty="0" err="1">
                          <a:solidFill>
                            <a:srgbClr val="000000"/>
                          </a:solidFill>
                          <a:effectLst/>
                          <a:latin typeface="Calibri" panose="020F0502020204030204" pitchFamily="34" charset="0"/>
                        </a:rPr>
                        <a:t>aur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isme</a:t>
                      </a:r>
                      <a:r>
                        <a:rPr lang="en-US" sz="1100" b="0" i="0" u="none" strike="noStrike" dirty="0">
                          <a:solidFill>
                            <a:srgbClr val="000000"/>
                          </a:solidFill>
                          <a:effectLst/>
                          <a:latin typeface="Calibri" panose="020F0502020204030204" pitchFamily="34" charset="0"/>
                        </a:rPr>
                        <a:t> 1 time processing fee </a:t>
                      </a:r>
                      <a:r>
                        <a:rPr lang="en-US" sz="1100" b="0" i="0" u="none" strike="noStrike" dirty="0" err="1">
                          <a:solidFill>
                            <a:srgbClr val="000000"/>
                          </a:solidFill>
                          <a:effectLst/>
                          <a:latin typeface="Calibri" panose="020F0502020204030204" pitchFamily="34" charset="0"/>
                        </a:rPr>
                        <a:t>lagegi</a:t>
                      </a:r>
                      <a:r>
                        <a:rPr lang="en-US" sz="1100" b="0" i="0" u="none" strike="noStrike" dirty="0">
                          <a:solidFill>
                            <a:srgbClr val="000000"/>
                          </a:solidFill>
                          <a:effectLst/>
                          <a:latin typeface="Calibri" panose="020F0502020204030204" pitchFamily="34" charset="0"/>
                        </a:rPr>
                        <a:t> jo 2% charge </a:t>
                      </a:r>
                      <a:r>
                        <a:rPr lang="en-US" sz="1100" b="0" i="0" u="none" strike="noStrike" dirty="0" err="1">
                          <a:solidFill>
                            <a:srgbClr val="000000"/>
                          </a:solidFill>
                          <a:effectLst/>
                          <a:latin typeface="Calibri" panose="020F0502020204030204" pitchFamily="34" charset="0"/>
                        </a:rPr>
                        <a:t>hoti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min.249 </a:t>
                      </a:r>
                      <a:r>
                        <a:rPr lang="en-US" sz="1100" b="0" i="0" u="none" strike="noStrike" dirty="0" err="1">
                          <a:solidFill>
                            <a:srgbClr val="000000"/>
                          </a:solidFill>
                          <a:effectLst/>
                          <a:latin typeface="Calibri" panose="020F0502020204030204" pitchFamily="34" charset="0"/>
                        </a:rPr>
                        <a:t>aur</a:t>
                      </a:r>
                      <a:r>
                        <a:rPr lang="en-US" sz="1100" b="0" i="0" u="none" strike="noStrike" dirty="0">
                          <a:solidFill>
                            <a:srgbClr val="000000"/>
                          </a:solidFill>
                          <a:effectLst/>
                          <a:latin typeface="Calibri" panose="020F0502020204030204" pitchFamily="34" charset="0"/>
                        </a:rPr>
                        <a:t> max.1500 </a:t>
                      </a:r>
                      <a:r>
                        <a:rPr lang="en-US" sz="1100" b="0" i="0" u="none" strike="noStrike" dirty="0" err="1">
                          <a:solidFill>
                            <a:srgbClr val="000000"/>
                          </a:solidFill>
                          <a:effectLst/>
                          <a:latin typeface="Calibri" panose="020F0502020204030204" pitchFamily="34" charset="0"/>
                        </a:rPr>
                        <a:t>hoti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plus applicable taxes. Applicable taxes </a:t>
                      </a:r>
                      <a:r>
                        <a:rPr lang="en-US" sz="1100" b="0" i="0" u="none" strike="noStrike" dirty="0" err="1">
                          <a:solidFill>
                            <a:srgbClr val="000000"/>
                          </a:solidFill>
                          <a:effectLst/>
                          <a:latin typeface="Calibri" panose="020F0502020204030204" pitchFamily="34" charset="0"/>
                        </a:rPr>
                        <a:t>aapke</a:t>
                      </a:r>
                      <a:r>
                        <a:rPr lang="en-US" sz="1100" b="0" i="0" u="none" strike="noStrike" dirty="0">
                          <a:solidFill>
                            <a:srgbClr val="000000"/>
                          </a:solidFill>
                          <a:effectLst/>
                          <a:latin typeface="Calibri" panose="020F0502020204030204" pitchFamily="34" charset="0"/>
                        </a:rPr>
                        <a:t> EMI </a:t>
                      </a:r>
                      <a:r>
                        <a:rPr lang="en-US" sz="1100" b="0" i="0" u="none" strike="noStrike" dirty="0" err="1">
                          <a:solidFill>
                            <a:srgbClr val="000000"/>
                          </a:solidFill>
                          <a:effectLst/>
                          <a:latin typeface="Calibri" panose="020F0502020204030204" pitchFamily="34" charset="0"/>
                        </a:rPr>
                        <a:t>ke</a:t>
                      </a:r>
                      <a:r>
                        <a:rPr lang="en-US" sz="1100" b="0" i="0" u="none" strike="noStrike" dirty="0">
                          <a:solidFill>
                            <a:srgbClr val="000000"/>
                          </a:solidFill>
                          <a:effectLst/>
                          <a:latin typeface="Calibri" panose="020F0502020204030204" pitchFamily="34" charset="0"/>
                        </a:rPr>
                        <a:t> interest part par </a:t>
                      </a:r>
                      <a:r>
                        <a:rPr lang="en-US" sz="1100" b="0" i="0" u="none" strike="noStrike" dirty="0" err="1">
                          <a:solidFill>
                            <a:srgbClr val="000000"/>
                          </a:solidFill>
                          <a:effectLst/>
                          <a:latin typeface="Calibri" panose="020F0502020204030204" pitchFamily="34" charset="0"/>
                        </a:rPr>
                        <a:t>aur</a:t>
                      </a:r>
                      <a:r>
                        <a:rPr lang="en-US" sz="1100" b="0" i="0" u="none" strike="noStrike" dirty="0">
                          <a:solidFill>
                            <a:srgbClr val="000000"/>
                          </a:solidFill>
                          <a:effectLst/>
                          <a:latin typeface="Calibri" panose="020F0502020204030204" pitchFamily="34" charset="0"/>
                        </a:rPr>
                        <a:t> processing fee par charge </a:t>
                      </a:r>
                      <a:r>
                        <a:rPr lang="en-US" sz="1100" b="0" i="0" u="none" strike="noStrike" dirty="0" err="1">
                          <a:solidFill>
                            <a:srgbClr val="000000"/>
                          </a:solidFill>
                          <a:effectLst/>
                          <a:latin typeface="Calibri" panose="020F0502020204030204" pitchFamily="34" charset="0"/>
                        </a:rPr>
                        <a:t>hota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Jaisa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apko</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bataya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gaya</a:t>
                      </a:r>
                      <a:r>
                        <a:rPr lang="en-US" sz="1100" b="0" i="0" u="none" strike="noStrike" dirty="0">
                          <a:solidFill>
                            <a:srgbClr val="000000"/>
                          </a:solidFill>
                          <a:effectLst/>
                          <a:latin typeface="Calibri" panose="020F0502020204030204" pitchFamily="34" charset="0"/>
                        </a:rPr>
                        <a:t> h </a:t>
                      </a:r>
                      <a:r>
                        <a:rPr lang="en-US" sz="1100" b="0" i="0" u="none" strike="noStrike" dirty="0" err="1">
                          <a:solidFill>
                            <a:srgbClr val="000000"/>
                          </a:solidFill>
                          <a:effectLst/>
                          <a:latin typeface="Calibri" panose="020F0502020204030204" pitchFamily="34" charset="0"/>
                        </a:rPr>
                        <a:t>apko</a:t>
                      </a:r>
                      <a:r>
                        <a:rPr lang="en-US" sz="1100" b="0" i="0" u="none" strike="noStrike" dirty="0">
                          <a:solidFill>
                            <a:srgbClr val="000000"/>
                          </a:solidFill>
                          <a:effectLst/>
                          <a:latin typeface="Calibri" panose="020F0502020204030204" pitchFamily="34" charset="0"/>
                        </a:rPr>
                        <a:t> processing fee </a:t>
                      </a:r>
                      <a:r>
                        <a:rPr lang="en-US" sz="1100" b="0" i="0" u="none" strike="noStrike" dirty="0" err="1">
                          <a:solidFill>
                            <a:srgbClr val="000000"/>
                          </a:solidFill>
                          <a:effectLst/>
                          <a:latin typeface="Calibri" panose="020F0502020204030204" pitchFamily="34" charset="0"/>
                        </a:rPr>
                        <a:t>maaf</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ker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diya</a:t>
                      </a:r>
                      <a:r>
                        <a:rPr lang="en-US" sz="1100" b="0" i="0" u="none" strike="noStrike" dirty="0">
                          <a:solidFill>
                            <a:srgbClr val="000000"/>
                          </a:solidFill>
                          <a:effectLst/>
                          <a:latin typeface="Calibri" panose="020F0502020204030204" pitchFamily="34" charset="0"/>
                        </a:rPr>
                        <a:t> ja </a:t>
                      </a:r>
                      <a:r>
                        <a:rPr lang="en-US" sz="1100" b="0" i="0" u="none" strike="noStrike" dirty="0" err="1">
                          <a:solidFill>
                            <a:srgbClr val="000000"/>
                          </a:solidFill>
                          <a:effectLst/>
                          <a:latin typeface="Calibri" panose="020F0502020204030204" pitchFamily="34" charset="0"/>
                        </a:rPr>
                        <a:t>rha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Yeh</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ek</a:t>
                      </a:r>
                      <a:r>
                        <a:rPr lang="en-US" sz="1100" b="0" i="0" u="none" strike="noStrike" dirty="0">
                          <a:solidFill>
                            <a:srgbClr val="000000"/>
                          </a:solidFill>
                          <a:effectLst/>
                          <a:latin typeface="Calibri" panose="020F0502020204030204" pitchFamily="34" charset="0"/>
                        </a:rPr>
                        <a:t> hassle free process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jisme</a:t>
                      </a:r>
                      <a:r>
                        <a:rPr lang="en-US" sz="1100" b="0" i="0" u="none" strike="noStrike" dirty="0">
                          <a:solidFill>
                            <a:srgbClr val="000000"/>
                          </a:solidFill>
                          <a:effectLst/>
                          <a:latin typeface="Calibri" panose="020F0502020204030204" pitchFamily="34" charset="0"/>
                        </a:rPr>
                        <a:t> documentation </a:t>
                      </a:r>
                      <a:r>
                        <a:rPr lang="en-US" sz="1100" b="0" i="0" u="none" strike="noStrike" dirty="0" err="1">
                          <a:solidFill>
                            <a:srgbClr val="000000"/>
                          </a:solidFill>
                          <a:effectLst/>
                          <a:latin typeface="Calibri" panose="020F0502020204030204" pitchFamily="34" charset="0"/>
                        </a:rPr>
                        <a:t>ki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zarurat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nahi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hoti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437769643"/>
                  </a:ext>
                </a:extLst>
              </a:tr>
              <a:tr h="566469">
                <a:tc vMerge="1">
                  <a:txBody>
                    <a:bodyPr/>
                    <a:lstStyle/>
                    <a:p>
                      <a:endParaRPr lang="en-US"/>
                    </a:p>
                  </a:txBody>
                  <a:tcPr/>
                </a:tc>
                <a:tc>
                  <a:txBody>
                    <a:bodyPr/>
                    <a:lstStyle/>
                    <a:p>
                      <a:pPr algn="ctr" fontAlgn="ctr"/>
                      <a:r>
                        <a:rPr lang="en-GB" sz="1100" b="0" i="0" u="none" strike="noStrike" dirty="0">
                          <a:solidFill>
                            <a:srgbClr val="000000"/>
                          </a:solidFill>
                          <a:effectLst/>
                          <a:latin typeface="Calibri" panose="020F0502020204030204" pitchFamily="34" charset="0"/>
                        </a:rPr>
                        <a:t>Applicable Taxes will be charged on the Interest component of EMI &amp; Processing Fee. This is a hassle free process with no requirement of documentation.</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Aapki</a:t>
                      </a:r>
                      <a:r>
                        <a:rPr lang="en-US" sz="1100" b="0" i="0" u="none" strike="noStrike" dirty="0">
                          <a:solidFill>
                            <a:srgbClr val="000000"/>
                          </a:solidFill>
                          <a:effectLst/>
                          <a:latin typeface="Calibri" panose="020F0502020204030204" pitchFamily="34" charset="0"/>
                        </a:rPr>
                        <a:t> Flexipay EMI </a:t>
                      </a:r>
                      <a:r>
                        <a:rPr lang="en-US" sz="1100" b="0" i="0" u="none" strike="noStrike" dirty="0" err="1">
                          <a:solidFill>
                            <a:srgbClr val="000000"/>
                          </a:solidFill>
                          <a:effectLst/>
                          <a:latin typeface="Calibri" panose="020F0502020204030204" pitchFamily="34" charset="0"/>
                        </a:rPr>
                        <a:t>ki</a:t>
                      </a:r>
                      <a:r>
                        <a:rPr lang="en-US" sz="1100" b="0" i="0" u="none" strike="noStrike" dirty="0">
                          <a:solidFill>
                            <a:srgbClr val="000000"/>
                          </a:solidFill>
                          <a:effectLst/>
                          <a:latin typeface="Calibri" panose="020F0502020204030204" pitchFamily="34" charset="0"/>
                        </a:rPr>
                        <a:t> request book ho </a:t>
                      </a:r>
                      <a:r>
                        <a:rPr lang="en-US" sz="1100" b="0" i="0" u="none" strike="noStrike" dirty="0" err="1">
                          <a:solidFill>
                            <a:srgbClr val="000000"/>
                          </a:solidFill>
                          <a:effectLst/>
                          <a:latin typeface="Calibri" panose="020F0502020204030204" pitchFamily="34" charset="0"/>
                        </a:rPr>
                        <a:t>gae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jiska</a:t>
                      </a:r>
                      <a:r>
                        <a:rPr lang="en-US" sz="1100" b="0" i="0" u="none" strike="noStrike" dirty="0">
                          <a:solidFill>
                            <a:srgbClr val="000000"/>
                          </a:solidFill>
                          <a:effectLst/>
                          <a:latin typeface="Calibri" panose="020F0502020204030204" pitchFamily="34" charset="0"/>
                        </a:rPr>
                        <a:t> Service Request Number </a:t>
                      </a:r>
                      <a:r>
                        <a:rPr lang="en-US" sz="1100" b="0" i="0" u="none" strike="noStrike" dirty="0" err="1">
                          <a:solidFill>
                            <a:srgbClr val="000000"/>
                          </a:solidFill>
                          <a:effectLst/>
                          <a:latin typeface="Calibri" panose="020F0502020204030204" pitchFamily="34" charset="0"/>
                        </a:rPr>
                        <a:t>aapko</a:t>
                      </a:r>
                      <a:r>
                        <a:rPr lang="en-US" sz="1100" b="0" i="0" u="none" strike="noStrike" dirty="0">
                          <a:solidFill>
                            <a:srgbClr val="000000"/>
                          </a:solidFill>
                          <a:effectLst/>
                          <a:latin typeface="Calibri" panose="020F0502020204030204" pitchFamily="34" charset="0"/>
                        </a:rPr>
                        <a:t> SMS </a:t>
                      </a:r>
                      <a:r>
                        <a:rPr lang="en-US" sz="1100" b="0" i="0" u="none" strike="noStrike" dirty="0" err="1">
                          <a:solidFill>
                            <a:srgbClr val="000000"/>
                          </a:solidFill>
                          <a:effectLst/>
                          <a:latin typeface="Calibri" panose="020F0502020204030204" pitchFamily="34" charset="0"/>
                        </a:rPr>
                        <a:t>ke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dwara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agle</a:t>
                      </a:r>
                      <a:r>
                        <a:rPr lang="en-US" sz="1100" b="0" i="0" u="none" strike="noStrike" dirty="0">
                          <a:solidFill>
                            <a:srgbClr val="000000"/>
                          </a:solidFill>
                          <a:effectLst/>
                          <a:latin typeface="Calibri" panose="020F0502020204030204" pitchFamily="34" charset="0"/>
                        </a:rPr>
                        <a:t> 24 </a:t>
                      </a:r>
                      <a:r>
                        <a:rPr lang="en-US" sz="1100" b="0" i="0" u="none" strike="noStrike" dirty="0" err="1">
                          <a:solidFill>
                            <a:srgbClr val="000000"/>
                          </a:solidFill>
                          <a:effectLst/>
                          <a:latin typeface="Calibri" panose="020F0502020204030204" pitchFamily="34" charset="0"/>
                        </a:rPr>
                        <a:t>ghante</a:t>
                      </a:r>
                      <a:r>
                        <a:rPr lang="en-US" sz="1100" b="0" i="0" u="none" strike="noStrike" dirty="0">
                          <a:solidFill>
                            <a:srgbClr val="000000"/>
                          </a:solidFill>
                          <a:effectLst/>
                          <a:latin typeface="Calibri" panose="020F0502020204030204" pitchFamily="34" charset="0"/>
                        </a:rPr>
                        <a:t> main </a:t>
                      </a:r>
                      <a:r>
                        <a:rPr lang="en-US" sz="1100" b="0" i="0" u="none" strike="noStrike" dirty="0" err="1">
                          <a:solidFill>
                            <a:srgbClr val="000000"/>
                          </a:solidFill>
                          <a:effectLst/>
                          <a:latin typeface="Calibri" panose="020F0502020204030204" pitchFamily="34" charset="0"/>
                        </a:rPr>
                        <a:t>prapt</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hoga</a:t>
                      </a:r>
                      <a:r>
                        <a:rPr lang="en-US" sz="11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010066597"/>
                  </a:ext>
                </a:extLst>
              </a:tr>
            </a:tbl>
          </a:graphicData>
        </a:graphic>
      </p:graphicFrame>
    </p:spTree>
    <p:extLst>
      <p:ext uri="{BB962C8B-B14F-4D97-AF65-F5344CB8AC3E}">
        <p14:creationId xmlns:p14="http://schemas.microsoft.com/office/powerpoint/2010/main" val="2258142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latin typeface="Britannic Bold" panose="020B0903060703020204" pitchFamily="34" charset="0"/>
              </a:rPr>
              <a:t>SBIC Flexipay Script- Closing </a:t>
            </a:r>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1793261176"/>
              </p:ext>
            </p:extLst>
          </p:nvPr>
        </p:nvGraphicFramePr>
        <p:xfrm>
          <a:off x="408517" y="1327156"/>
          <a:ext cx="11374966" cy="2088985"/>
        </p:xfrm>
        <a:graphic>
          <a:graphicData uri="http://schemas.openxmlformats.org/drawingml/2006/table">
            <a:tbl>
              <a:tblPr/>
              <a:tblGrid>
                <a:gridCol w="1613010">
                  <a:extLst>
                    <a:ext uri="{9D8B030D-6E8A-4147-A177-3AD203B41FA5}">
                      <a16:colId xmlns:a16="http://schemas.microsoft.com/office/drawing/2014/main" val="2063598446"/>
                    </a:ext>
                  </a:extLst>
                </a:gridCol>
                <a:gridCol w="9761956">
                  <a:extLst>
                    <a:ext uri="{9D8B030D-6E8A-4147-A177-3AD203B41FA5}">
                      <a16:colId xmlns:a16="http://schemas.microsoft.com/office/drawing/2014/main" val="246132472"/>
                    </a:ext>
                  </a:extLst>
                </a:gridCol>
              </a:tblGrid>
              <a:tr h="575662">
                <a:tc gridSpan="2">
                  <a:txBody>
                    <a:bodyPr/>
                    <a:lstStyle/>
                    <a:p>
                      <a:pPr algn="ctr" fontAlgn="ctr"/>
                      <a:r>
                        <a:rPr lang="en-US" sz="3600" b="1" i="0" u="none" strike="noStrike" dirty="0">
                          <a:solidFill>
                            <a:srgbClr val="FFFFFF"/>
                          </a:solidFill>
                          <a:effectLst/>
                          <a:latin typeface="Calibri" panose="020F0502020204030204" pitchFamily="34" charset="0"/>
                        </a:rPr>
                        <a:t>Closing &amp; Transfer to Verifier </a:t>
                      </a:r>
                    </a:p>
                  </a:txBody>
                  <a:tcPr marL="7620" marR="7620" marT="7620" marB="0" anchor="ctr">
                    <a:lnL>
                      <a:noFill/>
                    </a:lnL>
                    <a:lnR>
                      <a:noFill/>
                    </a:lnR>
                    <a:lnT>
                      <a:noFill/>
                    </a:lnT>
                    <a:lnB w="6350" cap="flat" cmpd="sng" algn="ctr">
                      <a:solidFill>
                        <a:srgbClr val="00B0F0"/>
                      </a:solidFill>
                      <a:prstDash val="solid"/>
                      <a:round/>
                      <a:headEnd type="none" w="med" len="med"/>
                      <a:tailEnd type="none" w="med" len="med"/>
                    </a:lnB>
                    <a:solidFill>
                      <a:srgbClr val="002060"/>
                    </a:solidFill>
                  </a:tcPr>
                </a:tc>
                <a:tc hMerge="1">
                  <a:txBody>
                    <a:bodyPr/>
                    <a:lstStyle/>
                    <a:p>
                      <a:endParaRPr lang="en-US"/>
                    </a:p>
                  </a:txBody>
                  <a:tcPr/>
                </a:tc>
                <a:extLst>
                  <a:ext uri="{0D108BD9-81ED-4DB2-BD59-A6C34878D82A}">
                    <a16:rowId xmlns:a16="http://schemas.microsoft.com/office/drawing/2014/main" val="1573603471"/>
                  </a:ext>
                </a:extLst>
              </a:tr>
              <a:tr h="834937">
                <a:tc>
                  <a:txBody>
                    <a:bodyPr/>
                    <a:lstStyle/>
                    <a:p>
                      <a:pPr algn="ctr" fontAlgn="ctr"/>
                      <a:r>
                        <a:rPr lang="en-US" sz="1800" b="1" i="0" u="none" strike="noStrike" dirty="0">
                          <a:solidFill>
                            <a:srgbClr val="000000"/>
                          </a:solidFill>
                          <a:effectLst/>
                          <a:latin typeface="Calibri" panose="020F0502020204030204" pitchFamily="34" charset="0"/>
                        </a:rPr>
                        <a:t>Consent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9E1F2"/>
                    </a:solidFill>
                  </a:tcPr>
                </a:tc>
                <a:tc>
                  <a:txBody>
                    <a:bodyPr/>
                    <a:lstStyle/>
                    <a:p>
                      <a:pPr algn="ctr" fontAlgn="ctr"/>
                      <a:r>
                        <a:rPr lang="en-US" sz="1100" b="0" i="0" u="none" strike="noStrike">
                          <a:solidFill>
                            <a:srgbClr val="000000"/>
                          </a:solidFill>
                          <a:effectLst/>
                          <a:latin typeface="Calibri" panose="020F0502020204030204" pitchFamily="34" charset="0"/>
                        </a:rPr>
                        <a:t>Mr./Ms._____ aapki request aage proceed kar sakta hu. Please apna reply YES ya No main dein.</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Apki Flexipay ki request book kardi gae hai jiska service request number aapko SMS ke dwara agle 24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ghante main prapt hoga aur agle 4-5 business day’s main process kar diya jaega.</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689774953"/>
                  </a:ext>
                </a:extLst>
              </a:tr>
              <a:tr h="678386">
                <a:tc>
                  <a:txBody>
                    <a:bodyPr/>
                    <a:lstStyle/>
                    <a:p>
                      <a:pPr algn="ctr" fontAlgn="ctr"/>
                      <a:r>
                        <a:rPr lang="en-US" sz="1800" b="1" i="0" u="none" strike="noStrike" dirty="0">
                          <a:solidFill>
                            <a:srgbClr val="000000"/>
                          </a:solidFill>
                          <a:effectLst/>
                          <a:latin typeface="Calibri" panose="020F0502020204030204" pitchFamily="34" charset="0"/>
                        </a:rPr>
                        <a:t>Verification Transfer</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9E1F2"/>
                    </a:solidFill>
                  </a:tcPr>
                </a:tc>
                <a:tc>
                  <a:txBody>
                    <a:bodyPr/>
                    <a:lstStyle/>
                    <a:p>
                      <a:pPr algn="ctr" fontAlgn="ctr"/>
                      <a:r>
                        <a:rPr lang="en-US" sz="1100" b="0" i="0" u="none" strike="noStrike" dirty="0">
                          <a:solidFill>
                            <a:srgbClr val="000000"/>
                          </a:solidFill>
                          <a:effectLst/>
                          <a:latin typeface="Calibri" panose="020F0502020204030204" pitchFamily="34" charset="0"/>
                        </a:rPr>
                        <a:t>Please / </a:t>
                      </a:r>
                      <a:r>
                        <a:rPr lang="en-US" sz="1100" b="0" i="0" u="none" strike="noStrike" dirty="0" err="1">
                          <a:solidFill>
                            <a:srgbClr val="000000"/>
                          </a:solidFill>
                          <a:effectLst/>
                          <a:latin typeface="Calibri" panose="020F0502020204030204" pitchFamily="34" charset="0"/>
                        </a:rPr>
                        <a:t>Kripya</a:t>
                      </a:r>
                      <a:r>
                        <a:rPr lang="en-US" sz="1100" b="0" i="0" u="none" strike="noStrike" dirty="0">
                          <a:solidFill>
                            <a:srgbClr val="000000"/>
                          </a:solidFill>
                          <a:effectLst/>
                          <a:latin typeface="Calibri" panose="020F0502020204030204" pitchFamily="34" charset="0"/>
                        </a:rPr>
                        <a:t> line </a:t>
                      </a:r>
                      <a:r>
                        <a:rPr lang="en-US" sz="1100" b="0" i="0" u="none" strike="noStrike" dirty="0" err="1">
                          <a:solidFill>
                            <a:srgbClr val="000000"/>
                          </a:solidFill>
                          <a:effectLst/>
                          <a:latin typeface="Calibri" panose="020F0502020204030204" pitchFamily="34" charset="0"/>
                        </a:rPr>
                        <a:t>pe</a:t>
                      </a:r>
                      <a:r>
                        <a:rPr lang="en-US" sz="1100" b="0" i="0" u="none" strike="noStrike" dirty="0">
                          <a:solidFill>
                            <a:srgbClr val="000000"/>
                          </a:solidFill>
                          <a:effectLst/>
                          <a:latin typeface="Calibri" panose="020F0502020204030204" pitchFamily="34" charset="0"/>
                        </a:rPr>
                        <a:t> bane </a:t>
                      </a:r>
                      <a:r>
                        <a:rPr lang="en-US" sz="1100" b="0" i="0" u="none" strike="noStrike" dirty="0" err="1">
                          <a:solidFill>
                            <a:srgbClr val="000000"/>
                          </a:solidFill>
                          <a:effectLst/>
                          <a:latin typeface="Calibri" panose="020F0502020204030204" pitchFamily="34" charset="0"/>
                        </a:rPr>
                        <a:t>rahe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aapki</a:t>
                      </a:r>
                      <a:r>
                        <a:rPr lang="en-US" sz="1100" b="0" i="0" u="none" strike="noStrike" dirty="0">
                          <a:solidFill>
                            <a:srgbClr val="000000"/>
                          </a:solidFill>
                          <a:effectLst/>
                          <a:latin typeface="Calibri" panose="020F0502020204030204" pitchFamily="34" charset="0"/>
                        </a:rPr>
                        <a:t> call </a:t>
                      </a:r>
                      <a:r>
                        <a:rPr lang="en-US" sz="1100" b="0" i="0" u="none" strike="noStrike" dirty="0" err="1">
                          <a:solidFill>
                            <a:srgbClr val="000000"/>
                          </a:solidFill>
                          <a:effectLst/>
                          <a:latin typeface="Calibri" panose="020F0502020204030204" pitchFamily="34" charset="0"/>
                        </a:rPr>
                        <a:t>ko</a:t>
                      </a:r>
                      <a:r>
                        <a:rPr lang="en-US" sz="1100" b="0" i="0" u="none" strike="noStrike" dirty="0">
                          <a:solidFill>
                            <a:srgbClr val="000000"/>
                          </a:solidFill>
                          <a:effectLst/>
                          <a:latin typeface="Calibri" panose="020F0502020204030204" pitchFamily="34" charset="0"/>
                        </a:rPr>
                        <a:t> verification department </a:t>
                      </a:r>
                      <a:r>
                        <a:rPr lang="en-US" sz="1100" b="0" i="0" u="none" strike="noStrike" dirty="0" err="1">
                          <a:solidFill>
                            <a:srgbClr val="000000"/>
                          </a:solidFill>
                          <a:effectLst/>
                          <a:latin typeface="Calibri" panose="020F0502020204030204" pitchFamily="34" charset="0"/>
                        </a:rPr>
                        <a:t>mein</a:t>
                      </a:r>
                      <a:r>
                        <a:rPr lang="en-US" sz="1100" b="0" i="0" u="none" strike="noStrike" dirty="0">
                          <a:solidFill>
                            <a:srgbClr val="000000"/>
                          </a:solidFill>
                          <a:effectLst/>
                          <a:latin typeface="Calibri" panose="020F0502020204030204" pitchFamily="34" charset="0"/>
                        </a:rPr>
                        <a:t> transfer </a:t>
                      </a:r>
                      <a:r>
                        <a:rPr lang="en-US" sz="1100" b="0" i="0" u="none" strike="noStrike" dirty="0" err="1">
                          <a:solidFill>
                            <a:srgbClr val="000000"/>
                          </a:solidFill>
                          <a:effectLst/>
                          <a:latin typeface="Calibri" panose="020F0502020204030204" pitchFamily="34" charset="0"/>
                        </a:rPr>
                        <a:t>kiya</a:t>
                      </a:r>
                      <a:r>
                        <a:rPr lang="en-US" sz="1100" b="0" i="0" u="none" strike="noStrike" dirty="0">
                          <a:solidFill>
                            <a:srgbClr val="000000"/>
                          </a:solidFill>
                          <a:effectLst/>
                          <a:latin typeface="Calibri" panose="020F0502020204030204" pitchFamily="34" charset="0"/>
                        </a:rPr>
                        <a:t> ja </a:t>
                      </a:r>
                      <a:r>
                        <a:rPr lang="en-US" sz="1100" b="0" i="0" u="none" strike="noStrike" dirty="0" err="1">
                          <a:solidFill>
                            <a:srgbClr val="000000"/>
                          </a:solidFill>
                          <a:effectLst/>
                          <a:latin typeface="Calibri" panose="020F0502020204030204" pitchFamily="34" charset="0"/>
                        </a:rPr>
                        <a:t>raha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hai</a:t>
                      </a:r>
                      <a:r>
                        <a:rPr lang="en-US" sz="1100" b="0" i="0" u="none" strike="noStrike" dirty="0">
                          <a:solidFill>
                            <a:srgbClr val="000000"/>
                          </a:solidFill>
                          <a:effectLst/>
                          <a:latin typeface="Calibri" panose="020F0502020204030204" pitchFamily="34" charset="0"/>
                        </a:rPr>
                        <a:t> for further verification. Call disconnect </a:t>
                      </a:r>
                      <a:r>
                        <a:rPr lang="en-US" sz="1100" b="0" i="0" u="none" strike="noStrike" dirty="0" err="1">
                          <a:solidFill>
                            <a:srgbClr val="000000"/>
                          </a:solidFill>
                          <a:effectLst/>
                          <a:latin typeface="Calibri" panose="020F0502020204030204" pitchFamily="34" charset="0"/>
                        </a:rPr>
                        <a:t>na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karey</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bina</a:t>
                      </a:r>
                      <a:r>
                        <a:rPr lang="en-US" sz="1100" b="0" i="0" u="none" strike="noStrike" dirty="0">
                          <a:solidFill>
                            <a:srgbClr val="000000"/>
                          </a:solidFill>
                          <a:effectLst/>
                          <a:latin typeface="Calibri" panose="020F0502020204030204" pitchFamily="34" charset="0"/>
                        </a:rPr>
                        <a:t> verification </a:t>
                      </a:r>
                      <a:r>
                        <a:rPr lang="en-US" sz="1100" b="0" i="0" u="none" strike="noStrike" dirty="0" err="1">
                          <a:solidFill>
                            <a:srgbClr val="000000"/>
                          </a:solidFill>
                          <a:effectLst/>
                          <a:latin typeface="Calibri" panose="020F0502020204030204" pitchFamily="34" charset="0"/>
                        </a:rPr>
                        <a:t>ke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apki</a:t>
                      </a:r>
                      <a:r>
                        <a:rPr lang="en-US" sz="1100" b="0" i="0" u="none" strike="noStrike" dirty="0">
                          <a:solidFill>
                            <a:srgbClr val="000000"/>
                          </a:solidFill>
                          <a:effectLst/>
                          <a:latin typeface="Calibri" panose="020F0502020204030204" pitchFamily="34" charset="0"/>
                        </a:rPr>
                        <a:t> Flexipay request </a:t>
                      </a:r>
                      <a:r>
                        <a:rPr lang="en-US" sz="1100" b="0" i="0" u="none" strike="noStrike" dirty="0" err="1">
                          <a:solidFill>
                            <a:srgbClr val="000000"/>
                          </a:solidFill>
                          <a:effectLst/>
                          <a:latin typeface="Calibri" panose="020F0502020204030204" pitchFamily="34" charset="0"/>
                        </a:rPr>
                        <a:t>ko</a:t>
                      </a:r>
                      <a:r>
                        <a:rPr lang="en-US" sz="1100" b="0" i="0" u="none" strike="noStrike" dirty="0">
                          <a:solidFill>
                            <a:srgbClr val="000000"/>
                          </a:solidFill>
                          <a:effectLst/>
                          <a:latin typeface="Calibri" panose="020F0502020204030204" pitchFamily="34" charset="0"/>
                        </a:rPr>
                        <a:t> proceed </a:t>
                      </a:r>
                      <a:r>
                        <a:rPr lang="en-US" sz="1100" b="0" i="0" u="none" strike="noStrike" dirty="0" err="1">
                          <a:solidFill>
                            <a:srgbClr val="000000"/>
                          </a:solidFill>
                          <a:effectLst/>
                          <a:latin typeface="Calibri" panose="020F0502020204030204" pitchFamily="34" charset="0"/>
                        </a:rPr>
                        <a:t>nahi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kiya</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jaega</a:t>
                      </a:r>
                      <a:r>
                        <a:rPr lang="en-US" sz="11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19660704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01102647"/>
              </p:ext>
            </p:extLst>
          </p:nvPr>
        </p:nvGraphicFramePr>
        <p:xfrm>
          <a:off x="3026832" y="3745031"/>
          <a:ext cx="5482167" cy="1257414"/>
        </p:xfrm>
        <a:graphic>
          <a:graphicData uri="http://schemas.openxmlformats.org/drawingml/2006/table">
            <a:tbl>
              <a:tblPr/>
              <a:tblGrid>
                <a:gridCol w="2818845">
                  <a:extLst>
                    <a:ext uri="{9D8B030D-6E8A-4147-A177-3AD203B41FA5}">
                      <a16:colId xmlns:a16="http://schemas.microsoft.com/office/drawing/2014/main" val="2849708216"/>
                    </a:ext>
                  </a:extLst>
                </a:gridCol>
                <a:gridCol w="2663322">
                  <a:extLst>
                    <a:ext uri="{9D8B030D-6E8A-4147-A177-3AD203B41FA5}">
                      <a16:colId xmlns:a16="http://schemas.microsoft.com/office/drawing/2014/main" val="493342952"/>
                    </a:ext>
                  </a:extLst>
                </a:gridCol>
              </a:tblGrid>
              <a:tr h="419138">
                <a:tc>
                  <a:txBody>
                    <a:bodyPr/>
                    <a:lstStyle/>
                    <a:p>
                      <a:pPr algn="ctr" fontAlgn="ctr"/>
                      <a:r>
                        <a:rPr lang="en-US" sz="1800" b="0" i="0" u="none" strike="noStrike">
                          <a:solidFill>
                            <a:srgbClr val="FFFFFF"/>
                          </a:solidFill>
                          <a:effectLst/>
                          <a:latin typeface="Calibri" panose="020F0502020204030204" pitchFamily="34" charset="0"/>
                        </a:rPr>
                        <a:t>Customer Care Numbers</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1800" b="0" i="0" u="none" strike="noStrike">
                          <a:solidFill>
                            <a:srgbClr val="000000"/>
                          </a:solidFill>
                          <a:effectLst/>
                          <a:latin typeface="Calibri" panose="020F0502020204030204" pitchFamily="34" charset="0"/>
                        </a:rPr>
                        <a:t>1800-180-1290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extLst>
                  <a:ext uri="{0D108BD9-81ED-4DB2-BD59-A6C34878D82A}">
                    <a16:rowId xmlns:a16="http://schemas.microsoft.com/office/drawing/2014/main" val="3247549302"/>
                  </a:ext>
                </a:extLst>
              </a:tr>
              <a:tr h="419138">
                <a:tc>
                  <a:txBody>
                    <a:bodyPr/>
                    <a:lstStyle/>
                    <a:p>
                      <a:pPr algn="ctr" fontAlgn="ctr"/>
                      <a:r>
                        <a:rPr lang="en-US" sz="1800" b="0" i="0" u="none" strike="noStrike">
                          <a:solidFill>
                            <a:srgbClr val="FFFFFF"/>
                          </a:solidFill>
                          <a:effectLst/>
                          <a:latin typeface="Calibri" panose="020F0502020204030204" pitchFamily="34" charset="0"/>
                        </a:rPr>
                        <a:t>Toll Free Number</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1800" b="0" i="0" u="none" strike="noStrike">
                          <a:solidFill>
                            <a:srgbClr val="000000"/>
                          </a:solidFill>
                          <a:effectLst/>
                          <a:latin typeface="Calibri" panose="020F0502020204030204" pitchFamily="34" charset="0"/>
                        </a:rPr>
                        <a:t>1860-180- 1290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extLst>
                  <a:ext uri="{0D108BD9-81ED-4DB2-BD59-A6C34878D82A}">
                    <a16:rowId xmlns:a16="http://schemas.microsoft.com/office/drawing/2014/main" val="1549909"/>
                  </a:ext>
                </a:extLst>
              </a:tr>
              <a:tr h="419138">
                <a:tc>
                  <a:txBody>
                    <a:bodyPr/>
                    <a:lstStyle/>
                    <a:p>
                      <a:pPr algn="ctr" fontAlgn="ctr"/>
                      <a:r>
                        <a:rPr lang="en-US" sz="1800" b="0" i="0" u="none" strike="noStrike">
                          <a:solidFill>
                            <a:srgbClr val="FFFFFF"/>
                          </a:solidFill>
                          <a:effectLst/>
                          <a:latin typeface="Calibri" panose="020F0502020204030204" pitchFamily="34" charset="0"/>
                        </a:rPr>
                        <a:t>Chargeable Number</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fontAlgn="ctr"/>
                      <a:r>
                        <a:rPr lang="en-US" sz="1800" b="0" i="0" u="none" strike="noStrike" dirty="0">
                          <a:solidFill>
                            <a:srgbClr val="000000"/>
                          </a:solidFill>
                          <a:effectLst/>
                          <a:latin typeface="Calibri" panose="020F0502020204030204" pitchFamily="34" charset="0"/>
                        </a:rPr>
                        <a:t>STD Code 39-02-02-02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DDEBF7"/>
                    </a:solidFill>
                  </a:tcPr>
                </a:tc>
                <a:extLst>
                  <a:ext uri="{0D108BD9-81ED-4DB2-BD59-A6C34878D82A}">
                    <a16:rowId xmlns:a16="http://schemas.microsoft.com/office/drawing/2014/main" val="3394330623"/>
                  </a:ext>
                </a:extLst>
              </a:tr>
            </a:tbl>
          </a:graphicData>
        </a:graphic>
      </p:graphicFrame>
      <p:pic>
        <p:nvPicPr>
          <p:cNvPr id="9" name="Picture 3" descr="C:\Nikhil Important\Projects\Encash-Auto Tele Shop\Pics folder\wondering m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1051" y="3846315"/>
            <a:ext cx="2690949" cy="241437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02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latin typeface="Britannic Bold" panose="020B0903060703020204" pitchFamily="34" charset="0"/>
              </a:rPr>
              <a:t>SBIC Flexipay Script- CBR Conditions </a:t>
            </a:r>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3246151901"/>
              </p:ext>
            </p:extLst>
          </p:nvPr>
        </p:nvGraphicFramePr>
        <p:xfrm>
          <a:off x="577342" y="1085734"/>
          <a:ext cx="11089725" cy="5010265"/>
        </p:xfrm>
        <a:graphic>
          <a:graphicData uri="http://schemas.openxmlformats.org/drawingml/2006/table">
            <a:tbl>
              <a:tblPr/>
              <a:tblGrid>
                <a:gridCol w="4706892">
                  <a:extLst>
                    <a:ext uri="{9D8B030D-6E8A-4147-A177-3AD203B41FA5}">
                      <a16:colId xmlns:a16="http://schemas.microsoft.com/office/drawing/2014/main" val="2665525080"/>
                    </a:ext>
                  </a:extLst>
                </a:gridCol>
                <a:gridCol w="6382833">
                  <a:extLst>
                    <a:ext uri="{9D8B030D-6E8A-4147-A177-3AD203B41FA5}">
                      <a16:colId xmlns:a16="http://schemas.microsoft.com/office/drawing/2014/main" val="3573445849"/>
                    </a:ext>
                  </a:extLst>
                </a:gridCol>
              </a:tblGrid>
              <a:tr h="436472">
                <a:tc gridSpan="2">
                  <a:txBody>
                    <a:bodyPr/>
                    <a:lstStyle/>
                    <a:p>
                      <a:pPr algn="ctr" fontAlgn="ctr"/>
                      <a:r>
                        <a:rPr lang="en-US" sz="2800" b="1" i="0" u="none" strike="noStrike" dirty="0">
                          <a:solidFill>
                            <a:srgbClr val="FFFFFF"/>
                          </a:solidFill>
                          <a:effectLst/>
                          <a:latin typeface="Times New Roman" panose="02020603050405020304" pitchFamily="18" charset="0"/>
                        </a:rPr>
                        <a:t>CBR  Conditions </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hMerge="1">
                  <a:txBody>
                    <a:bodyPr/>
                    <a:lstStyle/>
                    <a:p>
                      <a:endParaRPr lang="en-US"/>
                    </a:p>
                  </a:txBody>
                  <a:tcPr/>
                </a:tc>
                <a:extLst>
                  <a:ext uri="{0D108BD9-81ED-4DB2-BD59-A6C34878D82A}">
                    <a16:rowId xmlns:a16="http://schemas.microsoft.com/office/drawing/2014/main" val="1232168585"/>
                  </a:ext>
                </a:extLst>
              </a:tr>
              <a:tr h="980099">
                <a:tc>
                  <a:txBody>
                    <a:bodyPr/>
                    <a:lstStyle/>
                    <a:p>
                      <a:pPr algn="ctr" fontAlgn="ctr"/>
                      <a:r>
                        <a:rPr lang="en-GB" sz="1100" b="1" i="0" u="none" strike="noStrike" dirty="0">
                          <a:solidFill>
                            <a:srgbClr val="0070C0"/>
                          </a:solidFill>
                          <a:effectLst/>
                          <a:latin typeface="Calibri" panose="020F0502020204030204" pitchFamily="34" charset="0"/>
                        </a:rPr>
                        <a:t>CONDITION 1- </a:t>
                      </a:r>
                      <a:r>
                        <a:rPr lang="en-GB" sz="1000" b="1" i="0" u="none" strike="noStrike" dirty="0">
                          <a:solidFill>
                            <a:srgbClr val="000000"/>
                          </a:solidFill>
                          <a:effectLst/>
                          <a:latin typeface="Calibri" panose="020F0502020204030204" pitchFamily="34" charset="0"/>
                        </a:rPr>
                        <a:t>Agar Statement date </a:t>
                      </a:r>
                      <a:r>
                        <a:rPr lang="en-GB" sz="1000" b="1" i="0" u="none" strike="noStrike" dirty="0" err="1">
                          <a:solidFill>
                            <a:srgbClr val="000000"/>
                          </a:solidFill>
                          <a:effectLst/>
                          <a:latin typeface="Calibri" panose="020F0502020204030204" pitchFamily="34" charset="0"/>
                        </a:rPr>
                        <a:t>aur</a:t>
                      </a:r>
                      <a:r>
                        <a:rPr lang="en-GB" sz="1000" b="1" i="0" u="none" strike="noStrike" dirty="0">
                          <a:solidFill>
                            <a:srgbClr val="000000"/>
                          </a:solidFill>
                          <a:effectLst/>
                          <a:latin typeface="Calibri" panose="020F0502020204030204" pitchFamily="34" charset="0"/>
                        </a:rPr>
                        <a:t> calling date main 7 din se </a:t>
                      </a:r>
                      <a:r>
                        <a:rPr lang="en-GB" sz="1000" b="1" i="0" u="none" strike="noStrike" dirty="0" err="1">
                          <a:solidFill>
                            <a:srgbClr val="000000"/>
                          </a:solidFill>
                          <a:effectLst/>
                          <a:latin typeface="Calibri" panose="020F0502020204030204" pitchFamily="34" charset="0"/>
                        </a:rPr>
                        <a:t>zyada</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ka</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samay</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hai</a:t>
                      </a:r>
                      <a:r>
                        <a:rPr lang="en-GB" sz="1000" b="1" i="0" u="none" strike="noStrike" dirty="0">
                          <a:solidFill>
                            <a:srgbClr val="000000"/>
                          </a:solidFill>
                          <a:effectLst/>
                          <a:latin typeface="Calibri" panose="020F0502020204030204" pitchFamily="34" charset="0"/>
                        </a:rPr>
                        <a:t>.</a:t>
                      </a:r>
                      <a:br>
                        <a:rPr lang="en-GB" sz="1000" b="1" i="0" u="none" strike="noStrike" dirty="0">
                          <a:solidFill>
                            <a:srgbClr val="000000"/>
                          </a:solidFill>
                          <a:effectLst/>
                          <a:latin typeface="Calibri" panose="020F0502020204030204" pitchFamily="34" charset="0"/>
                        </a:rPr>
                      </a:br>
                      <a:r>
                        <a:rPr lang="en-GB" sz="1000" b="1" i="0" u="none" strike="noStrike" dirty="0">
                          <a:solidFill>
                            <a:srgbClr val="000000"/>
                          </a:solidFill>
                          <a:effectLst/>
                          <a:latin typeface="Calibri" panose="020F0502020204030204" pitchFamily="34" charset="0"/>
                        </a:rPr>
                        <a:t>(If the Mode of payment is Auto Debit)</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Sir, </a:t>
                      </a:r>
                      <a:r>
                        <a:rPr lang="en-US" sz="1000" b="0" i="0" u="none" strike="noStrike" dirty="0" err="1">
                          <a:solidFill>
                            <a:srgbClr val="000000"/>
                          </a:solidFill>
                          <a:effectLst/>
                          <a:latin typeface="Calibri" panose="020F0502020204030204" pitchFamily="34" charset="0"/>
                        </a:rPr>
                        <a:t>batana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chahuga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apko</a:t>
                      </a:r>
                      <a:r>
                        <a:rPr lang="en-US" sz="1000" b="0" i="0" u="none" strike="noStrike" dirty="0">
                          <a:solidFill>
                            <a:srgbClr val="000000"/>
                          </a:solidFill>
                          <a:effectLst/>
                          <a:latin typeface="Calibri" panose="020F0502020204030204" pitchFamily="34" charset="0"/>
                        </a:rPr>
                        <a:t> approval </a:t>
                      </a:r>
                      <a:r>
                        <a:rPr lang="en-US" sz="1000" b="0" i="0" u="none" strike="noStrike" dirty="0" err="1">
                          <a:solidFill>
                            <a:srgbClr val="000000"/>
                          </a:solidFill>
                          <a:effectLst/>
                          <a:latin typeface="Calibri" panose="020F0502020204030204" pitchFamily="34" charset="0"/>
                        </a:rPr>
                        <a:t>sms</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aane</a:t>
                      </a:r>
                      <a:r>
                        <a:rPr lang="en-US" sz="1000" b="0" i="0" u="none" strike="noStrike" dirty="0">
                          <a:solidFill>
                            <a:srgbClr val="000000"/>
                          </a:solidFill>
                          <a:effectLst/>
                          <a:latin typeface="Calibri" panose="020F0502020204030204" pitchFamily="34" charset="0"/>
                        </a:rPr>
                        <a:t> par </a:t>
                      </a:r>
                      <a:r>
                        <a:rPr lang="en-US" sz="1000" b="0" i="0" u="none" strike="noStrike" dirty="0" err="1">
                          <a:solidFill>
                            <a:srgbClr val="000000"/>
                          </a:solidFill>
                          <a:effectLst/>
                          <a:latin typeface="Calibri" panose="020F0502020204030204" pitchFamily="34" charset="0"/>
                        </a:rPr>
                        <a:t>aap</a:t>
                      </a:r>
                      <a:r>
                        <a:rPr lang="en-US" sz="1000" b="0" i="0" u="none" strike="noStrike" dirty="0">
                          <a:solidFill>
                            <a:srgbClr val="000000"/>
                          </a:solidFill>
                          <a:effectLst/>
                          <a:latin typeface="Calibri" panose="020F0502020204030204" pitchFamily="34" charset="0"/>
                        </a:rPr>
                        <a:t> customer care </a:t>
                      </a:r>
                      <a:r>
                        <a:rPr lang="en-US" sz="1000" b="0" i="0" u="none" strike="noStrike" dirty="0" err="1">
                          <a:solidFill>
                            <a:srgbClr val="000000"/>
                          </a:solidFill>
                          <a:effectLst/>
                          <a:latin typeface="Calibri" panose="020F0502020204030204" pitchFamily="34" charset="0"/>
                        </a:rPr>
                        <a:t>pe</a:t>
                      </a:r>
                      <a:r>
                        <a:rPr lang="en-US" sz="1000" b="0" i="0" u="none" strike="noStrike" dirty="0">
                          <a:solidFill>
                            <a:srgbClr val="000000"/>
                          </a:solidFill>
                          <a:effectLst/>
                          <a:latin typeface="Calibri" panose="020F0502020204030204" pitchFamily="34" charset="0"/>
                        </a:rPr>
                        <a:t> call </a:t>
                      </a:r>
                      <a:r>
                        <a:rPr lang="en-US" sz="1000" b="0" i="0" u="none" strike="noStrike" dirty="0" err="1">
                          <a:solidFill>
                            <a:srgbClr val="000000"/>
                          </a:solidFill>
                          <a:effectLst/>
                          <a:latin typeface="Calibri" panose="020F0502020204030204" pitchFamily="34" charset="0"/>
                        </a:rPr>
                        <a:t>karke</a:t>
                      </a:r>
                      <a:r>
                        <a:rPr lang="en-US" sz="1000" b="0" i="0" u="none" strike="noStrike" dirty="0">
                          <a:solidFill>
                            <a:srgbClr val="000000"/>
                          </a:solidFill>
                          <a:effectLst/>
                          <a:latin typeface="Calibri" panose="020F0502020204030204" pitchFamily="34" charset="0"/>
                        </a:rPr>
                        <a:t> CBR(Credit Balance Refund) </a:t>
                      </a:r>
                      <a:r>
                        <a:rPr lang="en-US" sz="1000" b="0" i="0" u="none" strike="noStrike" dirty="0" err="1">
                          <a:solidFill>
                            <a:srgbClr val="000000"/>
                          </a:solidFill>
                          <a:effectLst/>
                          <a:latin typeface="Calibri" panose="020F0502020204030204" pitchFamily="34" charset="0"/>
                        </a:rPr>
                        <a:t>ki</a:t>
                      </a:r>
                      <a:r>
                        <a:rPr lang="en-US" sz="1000" b="0" i="0" u="none" strike="noStrike" dirty="0">
                          <a:solidFill>
                            <a:srgbClr val="000000"/>
                          </a:solidFill>
                          <a:effectLst/>
                          <a:latin typeface="Calibri" panose="020F0502020204030204" pitchFamily="34" charset="0"/>
                        </a:rPr>
                        <a:t> request raise </a:t>
                      </a:r>
                      <a:r>
                        <a:rPr lang="en-US" sz="1000" b="0" i="0" u="none" strike="noStrike" dirty="0" err="1">
                          <a:solidFill>
                            <a:srgbClr val="000000"/>
                          </a:solidFill>
                          <a:effectLst/>
                          <a:latin typeface="Calibri" panose="020F0502020204030204" pitchFamily="34" charset="0"/>
                        </a:rPr>
                        <a:t>karni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hogi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jisme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aapka</a:t>
                      </a:r>
                      <a:r>
                        <a:rPr lang="en-US" sz="1000" b="0" i="0" u="none" strike="noStrike" dirty="0">
                          <a:solidFill>
                            <a:srgbClr val="000000"/>
                          </a:solidFill>
                          <a:effectLst/>
                          <a:latin typeface="Calibri" panose="020F0502020204030204" pitchFamily="34" charset="0"/>
                        </a:rPr>
                        <a:t> jo transaction amount account se debit </a:t>
                      </a:r>
                      <a:r>
                        <a:rPr lang="en-US" sz="1000" b="0" i="0" u="none" strike="noStrike" dirty="0" err="1">
                          <a:solidFill>
                            <a:srgbClr val="000000"/>
                          </a:solidFill>
                          <a:effectLst/>
                          <a:latin typeface="Calibri" panose="020F0502020204030204" pitchFamily="34" charset="0"/>
                        </a:rPr>
                        <a:t>hua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hoga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vo</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ap</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apne</a:t>
                      </a:r>
                      <a:r>
                        <a:rPr lang="en-US" sz="1000" b="0" i="0" u="none" strike="noStrike" dirty="0">
                          <a:solidFill>
                            <a:srgbClr val="000000"/>
                          </a:solidFill>
                          <a:effectLst/>
                          <a:latin typeface="Calibri" panose="020F0502020204030204" pitchFamily="34" charset="0"/>
                        </a:rPr>
                        <a:t> credit card main transfer </a:t>
                      </a:r>
                      <a:r>
                        <a:rPr lang="en-US" sz="1000" b="0" i="0" u="none" strike="noStrike" dirty="0" err="1">
                          <a:solidFill>
                            <a:srgbClr val="000000"/>
                          </a:solidFill>
                          <a:effectLst/>
                          <a:latin typeface="Calibri" panose="020F0502020204030204" pitchFamily="34" charset="0"/>
                        </a:rPr>
                        <a:t>karva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sakte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hai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ya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phir</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apne</a:t>
                      </a:r>
                      <a:r>
                        <a:rPr lang="en-US" sz="1000" b="0" i="0" u="none" strike="noStrike" dirty="0">
                          <a:solidFill>
                            <a:srgbClr val="000000"/>
                          </a:solidFill>
                          <a:effectLst/>
                          <a:latin typeface="Calibri" panose="020F0502020204030204" pitchFamily="34" charset="0"/>
                        </a:rPr>
                        <a:t> personal saving account main </a:t>
                      </a:r>
                      <a:r>
                        <a:rPr lang="en-US" sz="1000" b="0" i="0" u="none" strike="noStrike" dirty="0" err="1">
                          <a:solidFill>
                            <a:srgbClr val="000000"/>
                          </a:solidFill>
                          <a:effectLst/>
                          <a:latin typeface="Calibri" panose="020F0502020204030204" pitchFamily="34" charset="0"/>
                        </a:rPr>
                        <a:t>bhi</a:t>
                      </a:r>
                      <a:r>
                        <a:rPr lang="en-US" sz="1000" b="0" i="0" u="none" strike="noStrike" dirty="0">
                          <a:solidFill>
                            <a:srgbClr val="000000"/>
                          </a:solidFill>
                          <a:effectLst/>
                          <a:latin typeface="Calibri" panose="020F0502020204030204" pitchFamily="34" charset="0"/>
                        </a:rPr>
                        <a:t> transfer </a:t>
                      </a:r>
                      <a:r>
                        <a:rPr lang="en-US" sz="1000" b="0" i="0" u="none" strike="noStrike" dirty="0" err="1">
                          <a:solidFill>
                            <a:srgbClr val="000000"/>
                          </a:solidFill>
                          <a:effectLst/>
                          <a:latin typeface="Calibri" panose="020F0502020204030204" pitchFamily="34" charset="0"/>
                        </a:rPr>
                        <a:t>karva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sakte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hai</a:t>
                      </a:r>
                      <a:r>
                        <a:rPr lang="en-US" sz="1000" b="0" i="0" u="none" strike="noStrike" dirty="0">
                          <a:solidFill>
                            <a:srgbClr val="000000"/>
                          </a:solidFill>
                          <a:effectLst/>
                          <a:latin typeface="Calibri" panose="020F0502020204030204" pitchFamily="34" charset="0"/>
                        </a:rPr>
                        <a:t>. Auto debit main </a:t>
                      </a:r>
                      <a:r>
                        <a:rPr lang="en-US" sz="1000" b="0" i="0" u="none" strike="noStrike" dirty="0" err="1">
                          <a:solidFill>
                            <a:srgbClr val="000000"/>
                          </a:solidFill>
                          <a:effectLst/>
                          <a:latin typeface="Calibri" panose="020F0502020204030204" pitchFamily="34" charset="0"/>
                        </a:rPr>
                        <a:t>apka</a:t>
                      </a:r>
                      <a:r>
                        <a:rPr lang="en-US" sz="1000" b="0" i="0" u="none" strike="noStrike" dirty="0">
                          <a:solidFill>
                            <a:srgbClr val="000000"/>
                          </a:solidFill>
                          <a:effectLst/>
                          <a:latin typeface="Calibri" panose="020F0502020204030204" pitchFamily="34" charset="0"/>
                        </a:rPr>
                        <a:t> amount </a:t>
                      </a:r>
                      <a:r>
                        <a:rPr lang="en-US" sz="1000" b="0" i="0" u="none" strike="noStrike" dirty="0" err="1">
                          <a:solidFill>
                            <a:srgbClr val="000000"/>
                          </a:solidFill>
                          <a:effectLst/>
                          <a:latin typeface="Calibri" panose="020F0502020204030204" pitchFamily="34" charset="0"/>
                        </a:rPr>
                        <a:t>pehle</a:t>
                      </a:r>
                      <a:r>
                        <a:rPr lang="en-US" sz="1000" b="0" i="0" u="none" strike="noStrike" dirty="0">
                          <a:solidFill>
                            <a:srgbClr val="000000"/>
                          </a:solidFill>
                          <a:effectLst/>
                          <a:latin typeface="Calibri" panose="020F0502020204030204" pitchFamily="34" charset="0"/>
                        </a:rPr>
                        <a:t> deduct </a:t>
                      </a:r>
                      <a:r>
                        <a:rPr lang="en-US" sz="1000" b="0" i="0" u="none" strike="noStrike" dirty="0" err="1">
                          <a:solidFill>
                            <a:srgbClr val="000000"/>
                          </a:solidFill>
                          <a:effectLst/>
                          <a:latin typeface="Calibri" panose="020F0502020204030204" pitchFamily="34" charset="0"/>
                        </a:rPr>
                        <a:t>hoga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aur</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phir</a:t>
                      </a:r>
                      <a:r>
                        <a:rPr lang="en-US" sz="1000" b="0" i="0" u="none" strike="noStrike" dirty="0">
                          <a:solidFill>
                            <a:srgbClr val="000000"/>
                          </a:solidFill>
                          <a:effectLst/>
                          <a:latin typeface="Calibri" panose="020F0502020204030204" pitchFamily="34" charset="0"/>
                        </a:rPr>
                        <a:t> CBR </a:t>
                      </a:r>
                      <a:r>
                        <a:rPr lang="en-US" sz="1000" b="0" i="0" u="none" strike="noStrike" dirty="0" err="1">
                          <a:solidFill>
                            <a:srgbClr val="000000"/>
                          </a:solidFill>
                          <a:effectLst/>
                          <a:latin typeface="Calibri" panose="020F0502020204030204" pitchFamily="34" charset="0"/>
                        </a:rPr>
                        <a:t>karne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ke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baad</a:t>
                      </a:r>
                      <a:r>
                        <a:rPr lang="en-US" sz="1000" b="0" i="0" u="none" strike="noStrike" dirty="0">
                          <a:solidFill>
                            <a:srgbClr val="000000"/>
                          </a:solidFill>
                          <a:effectLst/>
                          <a:latin typeface="Calibri" panose="020F0502020204030204" pitchFamily="34" charset="0"/>
                        </a:rPr>
                        <a:t> refund </a:t>
                      </a:r>
                      <a:r>
                        <a:rPr lang="en-US" sz="1000" b="0" i="0" u="none" strike="noStrike" dirty="0" err="1">
                          <a:solidFill>
                            <a:srgbClr val="000000"/>
                          </a:solidFill>
                          <a:effectLst/>
                          <a:latin typeface="Calibri" panose="020F0502020204030204" pitchFamily="34" charset="0"/>
                        </a:rPr>
                        <a:t>hoga</a:t>
                      </a:r>
                      <a:r>
                        <a:rPr lang="en-US" sz="1000" b="0" i="0" u="none" strike="noStrike" dirty="0">
                          <a:solidFill>
                            <a:srgbClr val="000000"/>
                          </a:solidFill>
                          <a:effectLst/>
                          <a:latin typeface="Calibri" panose="020F0502020204030204" pitchFamily="34" charset="0"/>
                        </a:rPr>
                        <a:t>.</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4138025477"/>
                  </a:ext>
                </a:extLst>
              </a:tr>
              <a:tr h="980099">
                <a:tc>
                  <a:txBody>
                    <a:bodyPr/>
                    <a:lstStyle/>
                    <a:p>
                      <a:pPr algn="ctr" fontAlgn="ctr"/>
                      <a:r>
                        <a:rPr lang="en-GB" sz="1100" b="1" i="0" u="none" strike="noStrike" kern="1200" dirty="0">
                          <a:solidFill>
                            <a:srgbClr val="0070C0"/>
                          </a:solidFill>
                          <a:effectLst/>
                          <a:latin typeface="Calibri" panose="020F0502020204030204" pitchFamily="34" charset="0"/>
                          <a:ea typeface="+mn-ea"/>
                          <a:cs typeface="+mn-cs"/>
                        </a:rPr>
                        <a:t>CONDITION 2- </a:t>
                      </a:r>
                      <a:r>
                        <a:rPr lang="en-GB" sz="1000" b="1" i="0" u="none" strike="noStrike" dirty="0">
                          <a:solidFill>
                            <a:srgbClr val="000000"/>
                          </a:solidFill>
                          <a:effectLst/>
                          <a:latin typeface="Calibri" panose="020F0502020204030204" pitchFamily="34" charset="0"/>
                        </a:rPr>
                        <a:t>Agar Statement date </a:t>
                      </a:r>
                      <a:r>
                        <a:rPr lang="en-GB" sz="1000" b="1" i="0" u="none" strike="noStrike" dirty="0" err="1">
                          <a:solidFill>
                            <a:srgbClr val="000000"/>
                          </a:solidFill>
                          <a:effectLst/>
                          <a:latin typeface="Calibri" panose="020F0502020204030204" pitchFamily="34" charset="0"/>
                        </a:rPr>
                        <a:t>aur</a:t>
                      </a:r>
                      <a:r>
                        <a:rPr lang="en-GB" sz="1000" b="1" i="0" u="none" strike="noStrike" dirty="0">
                          <a:solidFill>
                            <a:srgbClr val="000000"/>
                          </a:solidFill>
                          <a:effectLst/>
                          <a:latin typeface="Calibri" panose="020F0502020204030204" pitchFamily="34" charset="0"/>
                        </a:rPr>
                        <a:t> calling date main 7 din se </a:t>
                      </a:r>
                      <a:r>
                        <a:rPr lang="en-GB" sz="1000" b="1" i="0" u="none" strike="noStrike" dirty="0" err="1">
                          <a:solidFill>
                            <a:srgbClr val="000000"/>
                          </a:solidFill>
                          <a:effectLst/>
                          <a:latin typeface="Calibri" panose="020F0502020204030204" pitchFamily="34" charset="0"/>
                        </a:rPr>
                        <a:t>kam</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ka</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samay</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hai</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toh</a:t>
                      </a:r>
                      <a:r>
                        <a:rPr lang="en-GB" sz="1000" b="1" i="0" u="none" strike="noStrike" dirty="0">
                          <a:solidFill>
                            <a:srgbClr val="000000"/>
                          </a:solidFill>
                          <a:effectLst/>
                          <a:latin typeface="Calibri" panose="020F0502020204030204" pitchFamily="34" charset="0"/>
                        </a:rPr>
                        <a:t>.</a:t>
                      </a:r>
                      <a:br>
                        <a:rPr lang="en-GB" sz="1000" b="1" i="0" u="none" strike="noStrike" dirty="0">
                          <a:solidFill>
                            <a:srgbClr val="000000"/>
                          </a:solidFill>
                          <a:effectLst/>
                          <a:latin typeface="Calibri" panose="020F0502020204030204" pitchFamily="34" charset="0"/>
                        </a:rPr>
                      </a:br>
                      <a:r>
                        <a:rPr lang="en-GB" sz="1000" b="1" i="0" u="none" strike="noStrike" dirty="0">
                          <a:solidFill>
                            <a:srgbClr val="000000"/>
                          </a:solidFill>
                          <a:effectLst/>
                          <a:latin typeface="Calibri" panose="020F0502020204030204" pitchFamily="34" charset="0"/>
                        </a:rPr>
                        <a:t>(If the Mode of payment is Auto Debit)</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Sir, batana chahuga apko approval sms aane par aap customer care pe call karke CBR(Credit Balance Refund) ki request raise karni hogi, jisme aapka jo transaction amount account se debit hua hoga vo ap apne credit card main transfer karva sakte hai ya phir apne personal saving account main bhi transfer karva sakte hai. Auto debit main apka amount pehle deduct hoga aur phir CBR karne ke baad refund hoga.</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4013707"/>
                  </a:ext>
                </a:extLst>
              </a:tr>
              <a:tr h="1143447">
                <a:tc>
                  <a:txBody>
                    <a:bodyPr/>
                    <a:lstStyle/>
                    <a:p>
                      <a:pPr algn="ctr" fontAlgn="ctr"/>
                      <a:r>
                        <a:rPr lang="en-GB" sz="1100" b="1" i="0" u="none" strike="noStrike" kern="1200" dirty="0">
                          <a:solidFill>
                            <a:srgbClr val="0070C0"/>
                          </a:solidFill>
                          <a:effectLst/>
                          <a:latin typeface="Calibri" panose="020F0502020204030204" pitchFamily="34" charset="0"/>
                          <a:ea typeface="+mn-ea"/>
                          <a:cs typeface="+mn-cs"/>
                        </a:rPr>
                        <a:t>CONDITION 3 </a:t>
                      </a:r>
                      <a:r>
                        <a:rPr lang="en-GB" sz="1000" b="1" i="0" u="none" strike="noStrike" dirty="0">
                          <a:solidFill>
                            <a:srgbClr val="000000"/>
                          </a:solidFill>
                          <a:effectLst/>
                          <a:latin typeface="Calibri" panose="020F0502020204030204" pitchFamily="34" charset="0"/>
                        </a:rPr>
                        <a:t>- Agar calling date </a:t>
                      </a:r>
                      <a:r>
                        <a:rPr lang="en-GB" sz="1000" b="1" i="0" u="none" strike="noStrike" dirty="0" err="1">
                          <a:solidFill>
                            <a:srgbClr val="000000"/>
                          </a:solidFill>
                          <a:effectLst/>
                          <a:latin typeface="Calibri" panose="020F0502020204030204" pitchFamily="34" charset="0"/>
                        </a:rPr>
                        <a:t>aur</a:t>
                      </a:r>
                      <a:r>
                        <a:rPr lang="en-GB" sz="1000" b="1" i="0" u="none" strike="noStrike" dirty="0">
                          <a:solidFill>
                            <a:srgbClr val="000000"/>
                          </a:solidFill>
                          <a:effectLst/>
                          <a:latin typeface="Calibri" panose="020F0502020204030204" pitchFamily="34" charset="0"/>
                        </a:rPr>
                        <a:t> due date main 2 din </a:t>
                      </a:r>
                      <a:r>
                        <a:rPr lang="en-GB" sz="1000" b="1" i="0" u="none" strike="noStrike" dirty="0" err="1">
                          <a:solidFill>
                            <a:srgbClr val="000000"/>
                          </a:solidFill>
                          <a:effectLst/>
                          <a:latin typeface="Calibri" panose="020F0502020204030204" pitchFamily="34" charset="0"/>
                        </a:rPr>
                        <a:t>ka</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samay</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hai</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aur</a:t>
                      </a:r>
                      <a:r>
                        <a:rPr lang="en-GB" sz="1000" b="1" i="0" u="none" strike="noStrike" dirty="0">
                          <a:solidFill>
                            <a:srgbClr val="000000"/>
                          </a:solidFill>
                          <a:effectLst/>
                          <a:latin typeface="Calibri" panose="020F0502020204030204" pitchFamily="34" charset="0"/>
                        </a:rPr>
                        <a:t> calling time 4pm se </a:t>
                      </a:r>
                      <a:r>
                        <a:rPr lang="en-GB" sz="1000" b="1" i="0" u="none" strike="noStrike" dirty="0" err="1">
                          <a:solidFill>
                            <a:srgbClr val="000000"/>
                          </a:solidFill>
                          <a:effectLst/>
                          <a:latin typeface="Calibri" panose="020F0502020204030204" pitchFamily="34" charset="0"/>
                        </a:rPr>
                        <a:t>pehle</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hai</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ya</a:t>
                      </a:r>
                      <a:r>
                        <a:rPr lang="en-GB" sz="1000" b="1" i="0" u="none" strike="noStrike" dirty="0">
                          <a:solidFill>
                            <a:srgbClr val="000000"/>
                          </a:solidFill>
                          <a:effectLst/>
                          <a:latin typeface="Calibri" panose="020F0502020204030204" pitchFamily="34" charset="0"/>
                        </a:rPr>
                        <a:t> 2 din se </a:t>
                      </a:r>
                      <a:r>
                        <a:rPr lang="en-GB" sz="1000" b="1" i="0" u="none" strike="noStrike" dirty="0" err="1">
                          <a:solidFill>
                            <a:srgbClr val="000000"/>
                          </a:solidFill>
                          <a:effectLst/>
                          <a:latin typeface="Calibri" panose="020F0502020204030204" pitchFamily="34" charset="0"/>
                        </a:rPr>
                        <a:t>zayada</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ka</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samay</a:t>
                      </a:r>
                      <a:r>
                        <a:rPr lang="en-GB" sz="1000" b="1" i="0" u="none" strike="noStrike" dirty="0">
                          <a:solidFill>
                            <a:srgbClr val="000000"/>
                          </a:solidFill>
                          <a:effectLst/>
                          <a:latin typeface="Calibri" panose="020F0502020204030204" pitchFamily="34" charset="0"/>
                        </a:rPr>
                        <a:t> </a:t>
                      </a:r>
                      <a:r>
                        <a:rPr lang="en-GB" sz="1000" b="1" i="0" u="none" strike="noStrike" dirty="0" err="1">
                          <a:solidFill>
                            <a:srgbClr val="000000"/>
                          </a:solidFill>
                          <a:effectLst/>
                          <a:latin typeface="Calibri" panose="020F0502020204030204" pitchFamily="34" charset="0"/>
                        </a:rPr>
                        <a:t>hai</a:t>
                      </a:r>
                      <a:r>
                        <a:rPr lang="en-GB" sz="1000" b="1" i="0" u="none" strike="noStrike" dirty="0">
                          <a:solidFill>
                            <a:srgbClr val="000000"/>
                          </a:solidFill>
                          <a:effectLst/>
                          <a:latin typeface="Calibri" panose="020F0502020204030204" pitchFamily="34" charset="0"/>
                        </a:rPr>
                        <a:t>. (Booking date is 23-Dec-21, advisor can take booking till 4 PM when customer’s due date is 25- Dec-21. For clarity -Not allowed to book when customer’s due date is 24-Dec-21) .</a:t>
                      </a:r>
                      <a:br>
                        <a:rPr lang="en-GB" sz="1000" b="1" i="0" u="none" strike="noStrike" dirty="0">
                          <a:solidFill>
                            <a:srgbClr val="000000"/>
                          </a:solidFill>
                          <a:effectLst/>
                          <a:latin typeface="Calibri" panose="020F0502020204030204" pitchFamily="34" charset="0"/>
                        </a:rPr>
                      </a:br>
                      <a:r>
                        <a:rPr lang="en-GB" sz="1000" b="1" i="0" u="none" strike="noStrike" dirty="0">
                          <a:solidFill>
                            <a:srgbClr val="000000"/>
                          </a:solidFill>
                          <a:effectLst/>
                          <a:latin typeface="Calibri" panose="020F0502020204030204" pitchFamily="34" charset="0"/>
                        </a:rPr>
                        <a:t>(If the Mode of payment is Auto Debit)</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Sir, batana chahuga apko approval sms aane par aap customer care pe call karke CBR (Credit Balance Refund) ki request raise karni hogi, jisme aapka jo transaction amount account se debit hua hoga vo ap apne credit card main transfer karva sakte hai ya phir apne personal saving account main bhi transfer karva sakte hai. Auto debit main apka amount pehle deduct hoga aur phir CBR karne ke baad refund hoga.</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280991271"/>
                  </a:ext>
                </a:extLst>
              </a:tr>
              <a:tr h="980099">
                <a:tc>
                  <a:txBody>
                    <a:bodyPr/>
                    <a:lstStyle/>
                    <a:p>
                      <a:pPr algn="ctr" fontAlgn="ctr"/>
                      <a:r>
                        <a:rPr lang="en-US" sz="1100" b="1" i="0" u="none" strike="noStrike" kern="1200" dirty="0">
                          <a:solidFill>
                            <a:srgbClr val="0070C0"/>
                          </a:solidFill>
                          <a:effectLst/>
                          <a:latin typeface="Calibri" panose="020F0502020204030204" pitchFamily="34" charset="0"/>
                          <a:ea typeface="+mn-ea"/>
                          <a:cs typeface="+mn-cs"/>
                        </a:rPr>
                        <a:t>CONDITION 4- </a:t>
                      </a:r>
                      <a:r>
                        <a:rPr lang="en-US" sz="1000" b="1" i="0" u="none" strike="noStrike" dirty="0">
                          <a:solidFill>
                            <a:srgbClr val="000000"/>
                          </a:solidFill>
                          <a:effectLst/>
                          <a:latin typeface="Calibri" panose="020F0502020204030204" pitchFamily="34" charset="0"/>
                        </a:rPr>
                        <a:t>Agar due date </a:t>
                      </a:r>
                      <a:r>
                        <a:rPr lang="en-US" sz="1000" b="1" i="0" u="none" strike="noStrike" dirty="0" err="1">
                          <a:solidFill>
                            <a:srgbClr val="000000"/>
                          </a:solidFill>
                          <a:effectLst/>
                          <a:latin typeface="Calibri" panose="020F0502020204030204" pitchFamily="34" charset="0"/>
                        </a:rPr>
                        <a:t>aur</a:t>
                      </a:r>
                      <a:r>
                        <a:rPr lang="en-US" sz="1000" b="1" i="0" u="none" strike="noStrike" dirty="0">
                          <a:solidFill>
                            <a:srgbClr val="000000"/>
                          </a:solidFill>
                          <a:effectLst/>
                          <a:latin typeface="Calibri" panose="020F0502020204030204" pitchFamily="34" charset="0"/>
                        </a:rPr>
                        <a:t> calling date main 2 din </a:t>
                      </a:r>
                      <a:r>
                        <a:rPr lang="en-US" sz="1000" b="1" i="0" u="none" strike="noStrike" dirty="0" err="1">
                          <a:solidFill>
                            <a:srgbClr val="000000"/>
                          </a:solidFill>
                          <a:effectLst/>
                          <a:latin typeface="Calibri" panose="020F0502020204030204" pitchFamily="34" charset="0"/>
                        </a:rPr>
                        <a:t>ka</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samay</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hai</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aur</a:t>
                      </a:r>
                      <a:r>
                        <a:rPr lang="en-US" sz="1000" b="1" i="0" u="none" strike="noStrike" dirty="0">
                          <a:solidFill>
                            <a:srgbClr val="000000"/>
                          </a:solidFill>
                          <a:effectLst/>
                          <a:latin typeface="Calibri" panose="020F0502020204030204" pitchFamily="34" charset="0"/>
                        </a:rPr>
                        <a:t> calling time 4pm </a:t>
                      </a:r>
                      <a:r>
                        <a:rPr lang="en-US" sz="1000" b="1" i="0" u="none" strike="noStrike" dirty="0" err="1">
                          <a:solidFill>
                            <a:srgbClr val="000000"/>
                          </a:solidFill>
                          <a:effectLst/>
                          <a:latin typeface="Calibri" panose="020F0502020204030204" pitchFamily="34" charset="0"/>
                        </a:rPr>
                        <a:t>ke</a:t>
                      </a:r>
                      <a:r>
                        <a:rPr lang="en-US" sz="1000" b="1" i="0" u="none" strike="noStrike" dirty="0">
                          <a:solidFill>
                            <a:srgbClr val="000000"/>
                          </a:solidFill>
                          <a:effectLst/>
                          <a:latin typeface="Calibri" panose="020F0502020204030204" pitchFamily="34" charset="0"/>
                        </a:rPr>
                        <a:t> bad </a:t>
                      </a:r>
                      <a:r>
                        <a:rPr lang="en-US" sz="1000" b="1" i="0" u="none" strike="noStrike" dirty="0" err="1">
                          <a:solidFill>
                            <a:srgbClr val="000000"/>
                          </a:solidFill>
                          <a:effectLst/>
                          <a:latin typeface="Calibri" panose="020F0502020204030204" pitchFamily="34" charset="0"/>
                        </a:rPr>
                        <a:t>hai</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ya</a:t>
                      </a:r>
                      <a:r>
                        <a:rPr lang="en-US" sz="1000" b="1" i="0" u="none" strike="noStrike" dirty="0">
                          <a:solidFill>
                            <a:srgbClr val="000000"/>
                          </a:solidFill>
                          <a:effectLst/>
                          <a:latin typeface="Calibri" panose="020F0502020204030204" pitchFamily="34" charset="0"/>
                        </a:rPr>
                        <a:t> 2 din se </a:t>
                      </a:r>
                      <a:r>
                        <a:rPr lang="en-US" sz="1000" b="1" i="0" u="none" strike="noStrike" dirty="0" err="1">
                          <a:solidFill>
                            <a:srgbClr val="000000"/>
                          </a:solidFill>
                          <a:effectLst/>
                          <a:latin typeface="Calibri" panose="020F0502020204030204" pitchFamily="34" charset="0"/>
                        </a:rPr>
                        <a:t>kam</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ka</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samay</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hai</a:t>
                      </a:r>
                      <a:r>
                        <a:rPr lang="en-US" sz="1000" b="1" i="0" u="none" strike="noStrike" dirty="0">
                          <a:solidFill>
                            <a:srgbClr val="000000"/>
                          </a:solidFill>
                          <a:effectLst/>
                          <a:latin typeface="Calibri" panose="020F0502020204030204" pitchFamily="34" charset="0"/>
                        </a:rPr>
                        <a:t>: (Booking date is 23-Dec-21, advisor can take booking post 4 PM when customer’s due date is 26- Dec-21. For clarity Not allowed to book when customer’s due date is 25-Dec-21)</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Mafi chahege sir, apki flexipay ki request hum nahi le paege, iske liye apko customer care pe call karke apni transaction ko emi main convert karva sakte hai.</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30196120"/>
                  </a:ext>
                </a:extLst>
              </a:tr>
              <a:tr h="490049">
                <a:tc>
                  <a:txBody>
                    <a:bodyPr/>
                    <a:lstStyle/>
                    <a:p>
                      <a:pPr algn="ctr" fontAlgn="ctr"/>
                      <a:r>
                        <a:rPr lang="en-US" sz="1100" b="1" i="0" u="none" strike="noStrike" kern="1200" dirty="0">
                          <a:solidFill>
                            <a:srgbClr val="0070C0"/>
                          </a:solidFill>
                          <a:effectLst/>
                          <a:latin typeface="Calibri" panose="020F0502020204030204" pitchFamily="34" charset="0"/>
                          <a:ea typeface="+mn-ea"/>
                          <a:cs typeface="+mn-cs"/>
                        </a:rPr>
                        <a:t>CONDITION 5- </a:t>
                      </a:r>
                      <a:r>
                        <a:rPr lang="en-US" sz="1000" b="1" i="0" u="none" strike="noStrike" dirty="0">
                          <a:solidFill>
                            <a:srgbClr val="000000"/>
                          </a:solidFill>
                          <a:effectLst/>
                          <a:latin typeface="Calibri" panose="020F0502020204030204" pitchFamily="34" charset="0"/>
                        </a:rPr>
                        <a:t>Agar calling date due date </a:t>
                      </a:r>
                      <a:r>
                        <a:rPr lang="en-US" sz="1000" b="1" i="0" u="none" strike="noStrike" dirty="0" err="1">
                          <a:solidFill>
                            <a:srgbClr val="000000"/>
                          </a:solidFill>
                          <a:effectLst/>
                          <a:latin typeface="Calibri" panose="020F0502020204030204" pitchFamily="34" charset="0"/>
                        </a:rPr>
                        <a:t>ko</a:t>
                      </a:r>
                      <a:r>
                        <a:rPr lang="en-US" sz="1000" b="1" i="0" u="none" strike="noStrike" dirty="0">
                          <a:solidFill>
                            <a:srgbClr val="000000"/>
                          </a:solidFill>
                          <a:effectLst/>
                          <a:latin typeface="Calibri" panose="020F0502020204030204" pitchFamily="34" charset="0"/>
                        </a:rPr>
                        <a:t> cross </a:t>
                      </a:r>
                      <a:r>
                        <a:rPr lang="en-US" sz="1000" b="1" i="0" u="none" strike="noStrike" dirty="0" err="1">
                          <a:solidFill>
                            <a:srgbClr val="000000"/>
                          </a:solidFill>
                          <a:effectLst/>
                          <a:latin typeface="Calibri" panose="020F0502020204030204" pitchFamily="34" charset="0"/>
                        </a:rPr>
                        <a:t>kar</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gae</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hai</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toh</a:t>
                      </a:r>
                      <a:r>
                        <a:rPr lang="en-US" sz="1000" b="1" i="0" u="none" strike="noStrike" dirty="0">
                          <a:solidFill>
                            <a:srgbClr val="000000"/>
                          </a:solidFill>
                          <a:effectLst/>
                          <a:latin typeface="Calibri" panose="020F0502020204030204" pitchFamily="34" charset="0"/>
                        </a:rPr>
                        <a:t> YA transaction expire ho </a:t>
                      </a:r>
                      <a:r>
                        <a:rPr lang="en-US" sz="1000" b="1" i="0" u="none" strike="noStrike" dirty="0" err="1">
                          <a:solidFill>
                            <a:srgbClr val="000000"/>
                          </a:solidFill>
                          <a:effectLst/>
                          <a:latin typeface="Calibri" panose="020F0502020204030204" pitchFamily="34" charset="0"/>
                        </a:rPr>
                        <a:t>gayi</a:t>
                      </a:r>
                      <a:r>
                        <a:rPr lang="en-US" sz="1000" b="1" i="0" u="none" strike="noStrike" dirty="0">
                          <a:solidFill>
                            <a:srgbClr val="000000"/>
                          </a:solidFill>
                          <a:effectLst/>
                          <a:latin typeface="Calibri" panose="020F0502020204030204" pitchFamily="34" charset="0"/>
                        </a:rPr>
                        <a:t> </a:t>
                      </a:r>
                      <a:r>
                        <a:rPr lang="en-US" sz="1000" b="1" i="0" u="none" strike="noStrike" dirty="0" err="1">
                          <a:solidFill>
                            <a:srgbClr val="000000"/>
                          </a:solidFill>
                          <a:effectLst/>
                          <a:latin typeface="Calibri" panose="020F0502020204030204" pitchFamily="34" charset="0"/>
                        </a:rPr>
                        <a:t>hai</a:t>
                      </a:r>
                      <a:endParaRPr lang="en-US" sz="1000" b="1" i="0" u="none" strike="noStrike" dirty="0">
                        <a:solidFill>
                          <a:srgbClr val="000000"/>
                        </a:solidFill>
                        <a:effectLst/>
                        <a:latin typeface="Calibri" panose="020F0502020204030204" pitchFamily="34" charset="0"/>
                      </a:endParaRP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fontAlgn="ctr"/>
                      <a:r>
                        <a:rPr lang="en-US" sz="1000" b="0" i="0" u="none" strike="noStrike" dirty="0" err="1">
                          <a:solidFill>
                            <a:srgbClr val="000000"/>
                          </a:solidFill>
                          <a:effectLst/>
                          <a:latin typeface="Calibri" panose="020F0502020204030204" pitchFamily="34" charset="0"/>
                        </a:rPr>
                        <a:t>Mafi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chahege</a:t>
                      </a:r>
                      <a:r>
                        <a:rPr lang="en-US" sz="1000" b="0" i="0" u="none" strike="noStrike" dirty="0">
                          <a:solidFill>
                            <a:srgbClr val="000000"/>
                          </a:solidFill>
                          <a:effectLst/>
                          <a:latin typeface="Calibri" panose="020F0502020204030204" pitchFamily="34" charset="0"/>
                        </a:rPr>
                        <a:t> sir, </a:t>
                      </a:r>
                      <a:r>
                        <a:rPr lang="en-US" sz="1000" b="0" i="0" u="none" strike="noStrike" dirty="0" err="1">
                          <a:solidFill>
                            <a:srgbClr val="000000"/>
                          </a:solidFill>
                          <a:effectLst/>
                          <a:latin typeface="Calibri" panose="020F0502020204030204" pitchFamily="34" charset="0"/>
                        </a:rPr>
                        <a:t>apki</a:t>
                      </a:r>
                      <a:r>
                        <a:rPr lang="en-US" sz="1000" b="0" i="0" u="none" strike="noStrike" dirty="0">
                          <a:solidFill>
                            <a:srgbClr val="000000"/>
                          </a:solidFill>
                          <a:effectLst/>
                          <a:latin typeface="Calibri" panose="020F0502020204030204" pitchFamily="34" charset="0"/>
                        </a:rPr>
                        <a:t> transaction expire ho </a:t>
                      </a:r>
                      <a:r>
                        <a:rPr lang="en-US" sz="1000" b="0" i="0" u="none" strike="noStrike" dirty="0" err="1">
                          <a:solidFill>
                            <a:srgbClr val="000000"/>
                          </a:solidFill>
                          <a:effectLst/>
                          <a:latin typeface="Calibri" panose="020F0502020204030204" pitchFamily="34" charset="0"/>
                        </a:rPr>
                        <a:t>gae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hai</a:t>
                      </a:r>
                      <a:r>
                        <a:rPr lang="en-US" sz="1000" b="0" i="0" u="none" strike="noStrike" dirty="0">
                          <a:solidFill>
                            <a:srgbClr val="000000"/>
                          </a:solidFill>
                          <a:effectLst/>
                          <a:latin typeface="Calibri" panose="020F0502020204030204" pitchFamily="34" charset="0"/>
                        </a:rPr>
                        <a:t>// YA // </a:t>
                      </a:r>
                      <a:r>
                        <a:rPr lang="en-US" sz="1000" b="0" i="0" u="none" strike="noStrike" dirty="0" err="1">
                          <a:solidFill>
                            <a:srgbClr val="000000"/>
                          </a:solidFill>
                          <a:effectLst/>
                          <a:latin typeface="Calibri" panose="020F0502020204030204" pitchFamily="34" charset="0"/>
                        </a:rPr>
                        <a:t>apke</a:t>
                      </a:r>
                      <a:r>
                        <a:rPr lang="en-US" sz="1000" b="0" i="0" u="none" strike="noStrike" dirty="0">
                          <a:solidFill>
                            <a:srgbClr val="000000"/>
                          </a:solidFill>
                          <a:effectLst/>
                          <a:latin typeface="Calibri" panose="020F0502020204030204" pitchFamily="34" charset="0"/>
                        </a:rPr>
                        <a:t> statement </a:t>
                      </a:r>
                      <a:r>
                        <a:rPr lang="en-US" sz="1000" b="0" i="0" u="none" strike="noStrike" dirty="0" err="1">
                          <a:solidFill>
                            <a:srgbClr val="000000"/>
                          </a:solidFill>
                          <a:effectLst/>
                          <a:latin typeface="Calibri" panose="020F0502020204030204" pitchFamily="34" charset="0"/>
                        </a:rPr>
                        <a:t>ki</a:t>
                      </a:r>
                      <a:r>
                        <a:rPr lang="en-US" sz="1000" b="0" i="0" u="none" strike="noStrike" dirty="0">
                          <a:solidFill>
                            <a:srgbClr val="000000"/>
                          </a:solidFill>
                          <a:effectLst/>
                          <a:latin typeface="Calibri" panose="020F0502020204030204" pitchFamily="34" charset="0"/>
                        </a:rPr>
                        <a:t> due date cross ho </a:t>
                      </a:r>
                      <a:r>
                        <a:rPr lang="en-US" sz="1000" b="0" i="0" u="none" strike="noStrike" dirty="0" err="1">
                          <a:solidFill>
                            <a:srgbClr val="000000"/>
                          </a:solidFill>
                          <a:effectLst/>
                          <a:latin typeface="Calibri" panose="020F0502020204030204" pitchFamily="34" charset="0"/>
                        </a:rPr>
                        <a:t>chuki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hai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iss</a:t>
                      </a:r>
                      <a:r>
                        <a:rPr lang="en-US" sz="1000" b="0" i="0" u="none" strike="noStrike" dirty="0">
                          <a:solidFill>
                            <a:srgbClr val="000000"/>
                          </a:solidFill>
                          <a:effectLst/>
                          <a:latin typeface="Calibri" panose="020F0502020204030204" pitchFamily="34" charset="0"/>
                        </a:rPr>
                        <a:t> amount </a:t>
                      </a:r>
                      <a:r>
                        <a:rPr lang="en-US" sz="1000" b="0" i="0" u="none" strike="noStrike" dirty="0" err="1">
                          <a:solidFill>
                            <a:srgbClr val="000000"/>
                          </a:solidFill>
                          <a:effectLst/>
                          <a:latin typeface="Calibri" panose="020F0502020204030204" pitchFamily="34" charset="0"/>
                        </a:rPr>
                        <a:t>ko</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ap</a:t>
                      </a:r>
                      <a:r>
                        <a:rPr lang="en-US" sz="1000" b="0" i="0" u="none" strike="noStrike" dirty="0">
                          <a:solidFill>
                            <a:srgbClr val="000000"/>
                          </a:solidFill>
                          <a:effectLst/>
                          <a:latin typeface="Calibri" panose="020F0502020204030204" pitchFamily="34" charset="0"/>
                        </a:rPr>
                        <a:t> EMI main convert </a:t>
                      </a:r>
                      <a:r>
                        <a:rPr lang="en-US" sz="1000" b="0" i="0" u="none" strike="noStrike" dirty="0" err="1">
                          <a:solidFill>
                            <a:srgbClr val="000000"/>
                          </a:solidFill>
                          <a:effectLst/>
                          <a:latin typeface="Calibri" panose="020F0502020204030204" pitchFamily="34" charset="0"/>
                        </a:rPr>
                        <a:t>nahi</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karwa</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paenge</a:t>
                      </a:r>
                      <a:r>
                        <a:rPr lang="en-US" sz="1000" b="0" i="0" u="none" strike="noStrike" dirty="0">
                          <a:solidFill>
                            <a:srgbClr val="000000"/>
                          </a:solidFill>
                          <a:effectLst/>
                          <a:latin typeface="Calibri" panose="020F0502020204030204" pitchFamily="34" charset="0"/>
                        </a:rPr>
                        <a:t>.</a:t>
                      </a:r>
                    </a:p>
                  </a:txBody>
                  <a:tcPr marL="6103" marR="6103" marT="6103"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438842653"/>
                  </a:ext>
                </a:extLst>
              </a:tr>
            </a:tbl>
          </a:graphicData>
        </a:graphic>
      </p:graphicFrame>
    </p:spTree>
    <p:extLst>
      <p:ext uri="{BB962C8B-B14F-4D97-AF65-F5344CB8AC3E}">
        <p14:creationId xmlns:p14="http://schemas.microsoft.com/office/powerpoint/2010/main" val="2070029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latin typeface="Britannic Bold" panose="020B0903060703020204" pitchFamily="34" charset="0"/>
              </a:rPr>
              <a:t>SBIC Flexipay Script- Guru Mantra  </a:t>
            </a:r>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0531" y="987025"/>
            <a:ext cx="9629687" cy="830997"/>
          </a:xfrm>
          <a:prstGeom prst="rect">
            <a:avLst/>
          </a:prstGeom>
        </p:spPr>
        <p:txBody>
          <a:bodyPr wrap="none">
            <a:spAutoFit/>
          </a:bodyPr>
          <a:lstStyle/>
          <a:p>
            <a:r>
              <a:rPr lang="en-GB" sz="48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Points to be informed before closing</a:t>
            </a:r>
            <a:endParaRPr lang="en-US" sz="48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50531" y="2000398"/>
            <a:ext cx="9205136" cy="369332"/>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Agar Customer </a:t>
            </a:r>
            <a:r>
              <a:rPr lang="en-GB" b="1" dirty="0" err="1" smtClean="0">
                <a:latin typeface="Times New Roman" panose="02020603050405020304" pitchFamily="18" charset="0"/>
                <a:cs typeface="Times New Roman" panose="02020603050405020304" pitchFamily="18" charset="0"/>
              </a:rPr>
              <a:t>puchta</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hai</a:t>
            </a:r>
            <a:r>
              <a:rPr lang="en-GB" b="1" dirty="0" smtClean="0">
                <a:latin typeface="Times New Roman" panose="02020603050405020304" pitchFamily="18" charset="0"/>
                <a:cs typeface="Times New Roman" panose="02020603050405020304" pitchFamily="18" charset="0"/>
              </a:rPr>
              <a:t> Current Month Due Date Per Kya pay </a:t>
            </a:r>
            <a:r>
              <a:rPr lang="en-GB" b="1" dirty="0" err="1" smtClean="0">
                <a:latin typeface="Times New Roman" panose="02020603050405020304" pitchFamily="18" charset="0"/>
                <a:cs typeface="Times New Roman" panose="02020603050405020304" pitchFamily="18" charset="0"/>
              </a:rPr>
              <a:t>karna</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hai</a:t>
            </a:r>
            <a:endParaRPr lang="en-US" b="1" dirty="0">
              <a:latin typeface="Times New Roman" panose="02020603050405020304" pitchFamily="18" charset="0"/>
              <a:cs typeface="Times New Roman" panose="02020603050405020304" pitchFamily="18" charset="0"/>
            </a:endParaRPr>
          </a:p>
        </p:txBody>
      </p:sp>
      <p:pic>
        <p:nvPicPr>
          <p:cNvPr id="10" name="Picture 2" descr="C:\Nikhil Important\Projects\Encash-Auto Tele Shop\Pics folder\h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214" y="3473146"/>
            <a:ext cx="4139985" cy="30754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Rectangle 10"/>
          <p:cNvSpPr/>
          <p:nvPr/>
        </p:nvSpPr>
        <p:spPr>
          <a:xfrm>
            <a:off x="338666" y="2627537"/>
            <a:ext cx="11116734" cy="1569660"/>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Iss</a:t>
            </a:r>
            <a:r>
              <a:rPr lang="en-US" sz="1600" dirty="0" smtClean="0">
                <a:latin typeface="Times New Roman" panose="02020603050405020304" pitchFamily="18" charset="0"/>
                <a:cs typeface="Times New Roman" panose="02020603050405020304" pitchFamily="18" charset="0"/>
              </a:rPr>
              <a:t> Call </a:t>
            </a:r>
            <a:r>
              <a:rPr lang="en-US" sz="1600" dirty="0" err="1" smtClean="0">
                <a:latin typeface="Times New Roman" panose="02020603050405020304" pitchFamily="18" charset="0"/>
                <a:cs typeface="Times New Roman" panose="02020603050405020304" pitchFamily="18" charset="0"/>
              </a:rPr>
              <a:t>ke</a:t>
            </a:r>
            <a:r>
              <a:rPr lang="en-US" sz="1600" dirty="0" smtClean="0">
                <a:latin typeface="Times New Roman" panose="02020603050405020304" pitchFamily="18" charset="0"/>
                <a:cs typeface="Times New Roman" panose="02020603050405020304" pitchFamily="18" charset="0"/>
              </a:rPr>
              <a:t> bad </a:t>
            </a:r>
            <a:r>
              <a:rPr lang="en-US" sz="1600" dirty="0" err="1" smtClean="0">
                <a:latin typeface="Times New Roman" panose="02020603050405020304" pitchFamily="18" charset="0"/>
                <a:cs typeface="Times New Roman" panose="02020603050405020304" pitchFamily="18" charset="0"/>
              </a:rPr>
              <a:t>apko</a:t>
            </a:r>
            <a:r>
              <a:rPr lang="en-US" sz="1600" dirty="0" smtClean="0">
                <a:latin typeface="Times New Roman" panose="02020603050405020304" pitchFamily="18" charset="0"/>
                <a:cs typeface="Times New Roman" panose="02020603050405020304" pitchFamily="18" charset="0"/>
              </a:rPr>
              <a:t> customer care per call </a:t>
            </a:r>
            <a:r>
              <a:rPr lang="en-US" sz="1600" dirty="0" err="1" smtClean="0">
                <a:latin typeface="Times New Roman" panose="02020603050405020304" pitchFamily="18" charset="0"/>
                <a:cs typeface="Times New Roman" panose="02020603050405020304" pitchFamily="18" charset="0"/>
              </a:rPr>
              <a:t>karke</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batana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hoga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apne</a:t>
            </a:r>
            <a:r>
              <a:rPr lang="en-US" sz="1600" dirty="0" smtClean="0">
                <a:latin typeface="Times New Roman" panose="02020603050405020304" pitchFamily="18" charset="0"/>
                <a:cs typeface="Times New Roman" panose="02020603050405020304" pitchFamily="18" charset="0"/>
              </a:rPr>
              <a:t> is amount / </a:t>
            </a:r>
            <a:r>
              <a:rPr lang="en-US" sz="1600" dirty="0" err="1" smtClean="0">
                <a:latin typeface="Times New Roman" panose="02020603050405020304" pitchFamily="18" charset="0"/>
                <a:cs typeface="Times New Roman" panose="02020603050405020304" pitchFamily="18" charset="0"/>
              </a:rPr>
              <a:t>txn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ko</a:t>
            </a:r>
            <a:r>
              <a:rPr lang="en-US" sz="1600" dirty="0" smtClean="0">
                <a:latin typeface="Times New Roman" panose="02020603050405020304" pitchFamily="18" charset="0"/>
                <a:cs typeface="Times New Roman" panose="02020603050405020304" pitchFamily="18" charset="0"/>
              </a:rPr>
              <a:t> EMI me convert </a:t>
            </a:r>
            <a:r>
              <a:rPr lang="en-US" sz="1600" dirty="0" err="1" smtClean="0">
                <a:latin typeface="Times New Roman" panose="02020603050405020304" pitchFamily="18" charset="0"/>
                <a:cs typeface="Times New Roman" panose="02020603050405020304" pitchFamily="18" charset="0"/>
              </a:rPr>
              <a:t>karwa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lia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hai</a:t>
            </a:r>
            <a:r>
              <a:rPr lang="en-US" sz="1600" dirty="0" smtClean="0">
                <a:latin typeface="Times New Roman" panose="02020603050405020304" pitchFamily="18" charset="0"/>
                <a:cs typeface="Times New Roman" panose="02020603050405020304" pitchFamily="18" charset="0"/>
              </a:rPr>
              <a:t>. </a:t>
            </a:r>
          </a:p>
          <a:p>
            <a:pPr marL="285750" indent="-285750">
              <a:lnSpc>
                <a:spcPct val="200000"/>
              </a:lnSpc>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S</a:t>
            </a:r>
            <a:r>
              <a:rPr lang="en-US" sz="1600" dirty="0" err="1" smtClean="0">
                <a:latin typeface="Times New Roman" panose="02020603050405020304" pitchFamily="18" charset="0"/>
                <a:cs typeface="Times New Roman" panose="02020603050405020304" pitchFamily="18" charset="0"/>
              </a:rPr>
              <a:t>ath</a:t>
            </a:r>
            <a:r>
              <a:rPr lang="en-US" sz="1600" dirty="0" smtClean="0">
                <a:latin typeface="Times New Roman" panose="02020603050405020304" pitchFamily="18" charset="0"/>
                <a:cs typeface="Times New Roman" panose="02020603050405020304" pitchFamily="18" charset="0"/>
              </a:rPr>
              <a:t> hi </a:t>
            </a:r>
            <a:r>
              <a:rPr lang="en-US" sz="1600" dirty="0" err="1" smtClean="0">
                <a:latin typeface="Times New Roman" panose="02020603050405020304" pitchFamily="18" charset="0"/>
                <a:cs typeface="Times New Roman" panose="02020603050405020304" pitchFamily="18" charset="0"/>
              </a:rPr>
              <a:t>apke</a:t>
            </a:r>
            <a:r>
              <a:rPr lang="en-US" sz="1600" dirty="0" smtClean="0">
                <a:latin typeface="Times New Roman" panose="02020603050405020304" pitchFamily="18" charset="0"/>
                <a:cs typeface="Times New Roman" panose="02020603050405020304" pitchFamily="18" charset="0"/>
              </a:rPr>
              <a:t> current month </a:t>
            </a:r>
            <a:r>
              <a:rPr lang="en-US" sz="1600" dirty="0" err="1" smtClean="0">
                <a:latin typeface="Times New Roman" panose="02020603050405020304" pitchFamily="18" charset="0"/>
                <a:cs typeface="Times New Roman" panose="02020603050405020304" pitchFamily="18" charset="0"/>
              </a:rPr>
              <a:t>ki</a:t>
            </a:r>
            <a:r>
              <a:rPr lang="en-US" sz="1600" dirty="0" smtClean="0">
                <a:latin typeface="Times New Roman" panose="02020603050405020304" pitchFamily="18" charset="0"/>
                <a:cs typeface="Times New Roman" panose="02020603050405020304" pitchFamily="18" charset="0"/>
              </a:rPr>
              <a:t> outstanding amount </a:t>
            </a:r>
            <a:r>
              <a:rPr lang="en-US" sz="1600" dirty="0" err="1" smtClean="0">
                <a:latin typeface="Times New Roman" panose="02020603050405020304" pitchFamily="18" charset="0"/>
                <a:cs typeface="Times New Roman" panose="02020603050405020304" pitchFamily="18" charset="0"/>
              </a:rPr>
              <a:t>ki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jankari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bhi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apko</a:t>
            </a:r>
            <a:r>
              <a:rPr lang="en-US" sz="1600" dirty="0" smtClean="0">
                <a:latin typeface="Times New Roman" panose="02020603050405020304" pitchFamily="18" charset="0"/>
                <a:cs typeface="Times New Roman" panose="02020603050405020304" pitchFamily="18" charset="0"/>
              </a:rPr>
              <a:t> customer care se mill </a:t>
            </a:r>
            <a:r>
              <a:rPr lang="en-US" sz="1600" dirty="0" err="1" smtClean="0">
                <a:latin typeface="Times New Roman" panose="02020603050405020304" pitchFamily="18" charset="0"/>
                <a:cs typeface="Times New Roman" panose="02020603050405020304" pitchFamily="18" charset="0"/>
              </a:rPr>
              <a:t>paegi</a:t>
            </a:r>
            <a:r>
              <a:rPr lang="en-US" sz="1600" dirty="0" smtClean="0">
                <a:latin typeface="Times New Roman" panose="02020603050405020304" pitchFamily="18" charset="0"/>
                <a:cs typeface="Times New Roman" panose="02020603050405020304" pitchFamily="18" charset="0"/>
              </a:rPr>
              <a:t>. </a:t>
            </a:r>
          </a:p>
          <a:p>
            <a:pPr marL="285750" indent="-285750">
              <a:lnSpc>
                <a:spcPct val="200000"/>
              </a:lnSpc>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Apke</a:t>
            </a:r>
            <a:r>
              <a:rPr lang="en-US" sz="1600" dirty="0" smtClean="0">
                <a:latin typeface="Times New Roman" panose="02020603050405020304" pitchFamily="18" charset="0"/>
                <a:cs typeface="Times New Roman" panose="02020603050405020304" pitchFamily="18" charset="0"/>
              </a:rPr>
              <a:t> current statement </a:t>
            </a:r>
            <a:r>
              <a:rPr lang="en-US" sz="1600" dirty="0" err="1" smtClean="0">
                <a:latin typeface="Times New Roman" panose="02020603050405020304" pitchFamily="18" charset="0"/>
                <a:cs typeface="Times New Roman" panose="02020603050405020304" pitchFamily="18" charset="0"/>
              </a:rPr>
              <a:t>ka</a:t>
            </a:r>
            <a:r>
              <a:rPr lang="en-US" sz="1600" dirty="0" smtClean="0">
                <a:latin typeface="Times New Roman" panose="02020603050405020304" pitchFamily="18" charset="0"/>
                <a:cs typeface="Times New Roman" panose="02020603050405020304" pitchFamily="18" charset="0"/>
              </a:rPr>
              <a:t> Minimum amount due same </a:t>
            </a:r>
            <a:r>
              <a:rPr lang="en-US" sz="1600" dirty="0" err="1" smtClean="0">
                <a:latin typeface="Times New Roman" panose="02020603050405020304" pitchFamily="18" charset="0"/>
                <a:cs typeface="Times New Roman" panose="02020603050405020304" pitchFamily="18" charset="0"/>
              </a:rPr>
              <a:t>rahega</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25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dirty="0" smtClean="0">
                <a:latin typeface="Britannic Bold" panose="020B0903060703020204" pitchFamily="34" charset="0"/>
              </a:rPr>
              <a:t>What is Flexipay….?</a:t>
            </a:r>
            <a:endParaRPr lang="en-US" sz="44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827520" y="896982"/>
            <a:ext cx="2656114" cy="3770263"/>
          </a:xfrm>
          <a:prstGeom prst="rect">
            <a:avLst/>
          </a:prstGeom>
          <a:noFill/>
        </p:spPr>
        <p:txBody>
          <a:bodyPr wrap="square" lIns="91440" tIns="45720" rIns="91440" bIns="45720">
            <a:spAutoFit/>
          </a:bodyPr>
          <a:lstStyle>
            <a:defPPr>
              <a:defRPr lang="en-US"/>
            </a:defPPr>
            <a:lvl1pPr marR="0" lvl="0" indent="0" algn="ctr" fontAlgn="auto">
              <a:lnSpc>
                <a:spcPct val="100000"/>
              </a:lnSpc>
              <a:spcBef>
                <a:spcPts val="0"/>
              </a:spcBef>
              <a:spcAft>
                <a:spcPts val="0"/>
              </a:spcAft>
              <a:buClrTx/>
              <a:buSzTx/>
              <a:buFontTx/>
              <a:buNone/>
              <a:tabLst/>
              <a:defRPr kumimoji="0" sz="9600" b="1" i="0" u="none" strike="noStrike" kern="0" cap="none" spc="0" normalizeH="0" baseline="0">
                <a:ln w="10541" cmpd="sng">
                  <a:solidFill>
                    <a:srgbClr val="7D7D7D">
                      <a:tint val="100000"/>
                      <a:shade val="100000"/>
                      <a:satMod val="110000"/>
                    </a:srgbClr>
                  </a:solidFill>
                  <a:prstDash val="solid"/>
                </a:ln>
                <a:solidFill>
                  <a:schemeClr val="accent5">
                    <a:lumMod val="50000"/>
                  </a:schemeClr>
                </a:solidFill>
                <a:effectLst>
                  <a:outerShdw blurRad="60007" dist="310007" dir="7680000" sy="30000" kx="1300200" algn="ctr" rotWithShape="0">
                    <a:prstClr val="black">
                      <a:alpha val="32000"/>
                    </a:prstClr>
                  </a:outerShdw>
                </a:effectLst>
                <a:uLnTx/>
                <a:uFillTx/>
                <a:latin typeface="Britannic Bold" panose="020B0903060703020204" pitchFamily="34" charset="0"/>
              </a:defRPr>
            </a:lvl1pPr>
          </a:lstStyle>
          <a:p>
            <a:r>
              <a:rPr lang="en-GB" sz="23900" dirty="0"/>
              <a:t>?</a:t>
            </a:r>
            <a:endParaRPr lang="en-US" sz="23900" dirty="0"/>
          </a:p>
        </p:txBody>
      </p:sp>
      <p:sp>
        <p:nvSpPr>
          <p:cNvPr id="8" name="Rectangle 7"/>
          <p:cNvSpPr/>
          <p:nvPr/>
        </p:nvSpPr>
        <p:spPr>
          <a:xfrm>
            <a:off x="509453" y="1417319"/>
            <a:ext cx="6318067" cy="2308324"/>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600" b="1" i="0" u="none" strike="noStrike" kern="0" cap="none" spc="0" normalizeH="0" baseline="0" noProof="0" dirty="0" smtClean="0">
                <a:ln w="10541" cmpd="sng">
                  <a:solidFill>
                    <a:srgbClr val="7D7D7D">
                      <a:tint val="100000"/>
                      <a:shade val="100000"/>
                      <a:satMod val="110000"/>
                    </a:srgbClr>
                  </a:solidFill>
                  <a:prstDash val="solid"/>
                </a:ln>
                <a:solidFill>
                  <a:schemeClr val="accent5">
                    <a:lumMod val="50000"/>
                  </a:schemeClr>
                </a:solidFill>
                <a:effectLst>
                  <a:outerShdw blurRad="60007" dist="310007" dir="7680000" sy="30000" kx="1300200" algn="ctr" rotWithShape="0">
                    <a:prstClr val="black">
                      <a:alpha val="32000"/>
                    </a:prstClr>
                  </a:outerShdw>
                </a:effectLst>
                <a:uLnTx/>
                <a:uFillTx/>
                <a:latin typeface="Britannic Bold" panose="020B0903060703020204" pitchFamily="34" charset="0"/>
              </a:rPr>
              <a:t>Flexi pay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smtClean="0">
                <a:ln w="10541" cmpd="sng">
                  <a:solidFill>
                    <a:srgbClr val="7D7D7D">
                      <a:tint val="100000"/>
                      <a:shade val="100000"/>
                      <a:satMod val="110000"/>
                    </a:srgbClr>
                  </a:solidFill>
                  <a:prstDash val="solid"/>
                </a:ln>
                <a:solidFill>
                  <a:schemeClr val="accent5">
                    <a:lumMod val="50000"/>
                  </a:schemeClr>
                </a:solidFill>
                <a:effectLst>
                  <a:outerShdw blurRad="60007" dist="310007" dir="7680000" sy="30000" kx="1300200" algn="ctr" rotWithShape="0">
                    <a:prstClr val="black">
                      <a:alpha val="32000"/>
                    </a:prstClr>
                  </a:outerShdw>
                </a:effectLst>
                <a:uLnTx/>
                <a:uFillTx/>
                <a:latin typeface="Britannic Bold" panose="020B0903060703020204" pitchFamily="34" charset="0"/>
              </a:rPr>
              <a:t>By SBI Card</a:t>
            </a:r>
            <a:endParaRPr kumimoji="0" lang="en-US" sz="4800" b="1" i="0" u="none" strike="noStrike" kern="0" cap="none" spc="0" normalizeH="0" baseline="0" noProof="0" dirty="0">
              <a:ln w="10541" cmpd="sng">
                <a:solidFill>
                  <a:srgbClr val="7D7D7D">
                    <a:tint val="100000"/>
                    <a:shade val="100000"/>
                    <a:satMod val="110000"/>
                  </a:srgbClr>
                </a:solidFill>
                <a:prstDash val="solid"/>
              </a:ln>
              <a:solidFill>
                <a:schemeClr val="accent5">
                  <a:lumMod val="50000"/>
                </a:schemeClr>
              </a:solidFill>
              <a:effectLst>
                <a:outerShdw blurRad="60007" dist="310007" dir="7680000" sy="30000" kx="1300200" algn="ctr" rotWithShape="0">
                  <a:prstClr val="black">
                    <a:alpha val="32000"/>
                  </a:prstClr>
                </a:outerShdw>
              </a:effectLst>
              <a:uLnTx/>
              <a:uFillTx/>
              <a:latin typeface="Britannic Bold" panose="020B0903060703020204" pitchFamily="34" charset="0"/>
            </a:endParaRPr>
          </a:p>
        </p:txBody>
      </p:sp>
      <p:sp>
        <p:nvSpPr>
          <p:cNvPr id="9" name="Rectangle 8"/>
          <p:cNvSpPr/>
          <p:nvPr/>
        </p:nvSpPr>
        <p:spPr>
          <a:xfrm>
            <a:off x="0" y="4584040"/>
            <a:ext cx="6481355" cy="461665"/>
          </a:xfrm>
          <a:prstGeom prst="rect">
            <a:avLst/>
          </a:prstGeom>
          <a:noFill/>
        </p:spPr>
        <p:txBody>
          <a:bodyPr wrap="square" lIns="91440" tIns="45720" rIns="91440" bIns="45720">
            <a:spAutoFit/>
          </a:bodyPr>
          <a:lstStyle/>
          <a:p>
            <a:r>
              <a:rPr kumimoji="0" lang="en-US" sz="2400" b="1" i="0" strike="noStrike" kern="0" cap="none" spc="0" normalizeH="0" baseline="0" noProof="0" dirty="0" smtClean="0">
                <a:ln w="10541" cmpd="sng">
                  <a:solidFill>
                    <a:srgbClr val="7D7D7D">
                      <a:tint val="100000"/>
                      <a:shade val="100000"/>
                      <a:satMod val="110000"/>
                    </a:srgbClr>
                  </a:solidFill>
                  <a:prstDash val="solid"/>
                </a:ln>
                <a:effectLst/>
                <a:uLnTx/>
                <a:uFillTx/>
                <a:latin typeface="Times New Roman" panose="02020603050405020304" pitchFamily="18" charset="0"/>
                <a:cs typeface="Times New Roman" panose="02020603050405020304" pitchFamily="18" charset="0"/>
              </a:rPr>
              <a:t>Customer Care- STD Code-39020202</a:t>
            </a:r>
          </a:p>
        </p:txBody>
      </p:sp>
      <p:sp>
        <p:nvSpPr>
          <p:cNvPr id="10" name="Rectangle 9"/>
          <p:cNvSpPr/>
          <p:nvPr/>
        </p:nvSpPr>
        <p:spPr>
          <a:xfrm>
            <a:off x="7778" y="4981317"/>
            <a:ext cx="7049588" cy="830997"/>
          </a:xfrm>
          <a:prstGeom prst="rect">
            <a:avLst/>
          </a:prstGeom>
          <a:noFill/>
        </p:spPr>
        <p:txBody>
          <a:bodyPr wrap="square" lIns="91440" tIns="45720" rIns="91440" bIns="45720">
            <a:spAutoFit/>
          </a:bodyPr>
          <a:lstStyle/>
          <a:p>
            <a:r>
              <a:rPr lang="en-US" sz="2400" b="1" kern="0" dirty="0" smtClean="0">
                <a:ln w="10541" cmpd="sng">
                  <a:solidFill>
                    <a:srgbClr val="7D7D7D">
                      <a:tint val="100000"/>
                      <a:shade val="100000"/>
                      <a:satMod val="110000"/>
                    </a:srgbClr>
                  </a:solidFill>
                  <a:prstDash val="solid"/>
                </a:ln>
                <a:latin typeface="Times New Roman" panose="02020603050405020304" pitchFamily="18" charset="0"/>
                <a:cs typeface="Times New Roman" panose="02020603050405020304" pitchFamily="18" charset="0"/>
              </a:rPr>
              <a:t>Chargeable  1860 </a:t>
            </a:r>
            <a:r>
              <a:rPr lang="en-US" sz="2400" b="1" kern="0" dirty="0">
                <a:ln w="10541" cmpd="sng">
                  <a:solidFill>
                    <a:srgbClr val="7D7D7D">
                      <a:tint val="100000"/>
                      <a:shade val="100000"/>
                      <a:satMod val="110000"/>
                    </a:srgbClr>
                  </a:solidFill>
                  <a:prstDash val="solid"/>
                </a:ln>
                <a:latin typeface="Times New Roman" panose="02020603050405020304" pitchFamily="18" charset="0"/>
                <a:cs typeface="Times New Roman" panose="02020603050405020304" pitchFamily="18" charset="0"/>
              </a:rPr>
              <a:t>180 1290</a:t>
            </a:r>
          </a:p>
          <a:p>
            <a:r>
              <a:rPr lang="en-US" sz="2400" b="1" kern="0" dirty="0" smtClean="0">
                <a:ln w="10541" cmpd="sng">
                  <a:solidFill>
                    <a:srgbClr val="7D7D7D">
                      <a:tint val="100000"/>
                      <a:shade val="100000"/>
                      <a:satMod val="110000"/>
                    </a:srgbClr>
                  </a:solidFill>
                  <a:prstDash val="solid"/>
                </a:ln>
                <a:latin typeface="Times New Roman" panose="02020603050405020304" pitchFamily="18" charset="0"/>
                <a:cs typeface="Times New Roman" panose="02020603050405020304" pitchFamily="18" charset="0"/>
              </a:rPr>
              <a:t>Toll Free      1800 </a:t>
            </a:r>
            <a:r>
              <a:rPr lang="en-US" sz="2400" b="1" kern="0" dirty="0">
                <a:ln w="10541" cmpd="sng">
                  <a:solidFill>
                    <a:srgbClr val="7D7D7D">
                      <a:tint val="100000"/>
                      <a:shade val="100000"/>
                      <a:satMod val="110000"/>
                    </a:srgbClr>
                  </a:solidFill>
                  <a:prstDash val="solid"/>
                </a:ln>
                <a:latin typeface="Times New Roman" panose="02020603050405020304" pitchFamily="18" charset="0"/>
                <a:cs typeface="Times New Roman" panose="02020603050405020304" pitchFamily="18" charset="0"/>
              </a:rPr>
              <a:t>180 1290</a:t>
            </a:r>
          </a:p>
        </p:txBody>
      </p:sp>
      <p:sp>
        <p:nvSpPr>
          <p:cNvPr id="11" name="Rectangle 10"/>
          <p:cNvSpPr/>
          <p:nvPr/>
        </p:nvSpPr>
        <p:spPr>
          <a:xfrm rot="178721">
            <a:off x="4481670" y="5195168"/>
            <a:ext cx="8061409" cy="830997"/>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50" normalizeH="0" baseline="0" noProof="0" dirty="0" smtClean="0">
                <a:ln w="12700" cmpd="sng">
                  <a:solidFill>
                    <a:srgbClr val="855D5D">
                      <a:satMod val="120000"/>
                      <a:shade val="80000"/>
                    </a:srgbClr>
                  </a:solidFill>
                  <a:prstDash val="solid"/>
                </a:ln>
                <a:solidFill>
                  <a:schemeClr val="accent1">
                    <a:lumMod val="60000"/>
                    <a:lumOff val="40000"/>
                  </a:schemeClr>
                </a:solidFill>
                <a:effectLst>
                  <a:glow rad="53100">
                    <a:srgbClr val="855D5D">
                      <a:satMod val="180000"/>
                      <a:alpha val="30000"/>
                    </a:srgbClr>
                  </a:glow>
                </a:effectLst>
                <a:uLnTx/>
                <a:uFillTx/>
              </a:rPr>
              <a:t>Wondering What is Flexi pay?</a:t>
            </a:r>
            <a:endParaRPr kumimoji="0" lang="en-US" sz="4800" b="1" i="0" u="none" strike="noStrike" kern="0" cap="none" spc="50" normalizeH="0" baseline="0" noProof="0" dirty="0">
              <a:ln w="12700" cmpd="sng">
                <a:solidFill>
                  <a:srgbClr val="855D5D">
                    <a:satMod val="120000"/>
                    <a:shade val="80000"/>
                  </a:srgbClr>
                </a:solidFill>
                <a:prstDash val="solid"/>
              </a:ln>
              <a:solidFill>
                <a:schemeClr val="accent1">
                  <a:lumMod val="60000"/>
                  <a:lumOff val="40000"/>
                </a:schemeClr>
              </a:solidFill>
              <a:effectLst>
                <a:glow rad="53100">
                  <a:srgbClr val="855D5D">
                    <a:satMod val="180000"/>
                    <a:alpha val="30000"/>
                  </a:srgbClr>
                </a:glow>
              </a:effectLst>
              <a:uLnTx/>
              <a:uFillTx/>
            </a:endParaRPr>
          </a:p>
        </p:txBody>
      </p:sp>
    </p:spTree>
    <p:extLst>
      <p:ext uri="{BB962C8B-B14F-4D97-AF65-F5344CB8AC3E}">
        <p14:creationId xmlns:p14="http://schemas.microsoft.com/office/powerpoint/2010/main" val="36050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iterate type="lt">
                                    <p:tmPct val="0"/>
                                  </p:iterate>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8" presetClass="emph" presetSubtype="0" fill="hold" grpId="1" nodeType="clickEffect">
                                  <p:stCondLst>
                                    <p:cond delay="0"/>
                                  </p:stCondLst>
                                  <p:iterate type="lt">
                                    <p:tmPct val="4000"/>
                                  </p:iterate>
                                  <p:childTnLst>
                                    <p:set>
                                      <p:cBhvr override="childStyle">
                                        <p:cTn id="28" dur="500" fill="hold"/>
                                        <p:tgtEl>
                                          <p:spTgt spid="9"/>
                                        </p:tgtEl>
                                        <p:attrNameLst>
                                          <p:attrName>style.textDecorationUnderline</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71546" y="896982"/>
            <a:ext cx="6721712" cy="4339650"/>
          </a:xfrm>
          <a:prstGeom prst="rect">
            <a:avLst/>
          </a:prstGeom>
        </p:spPr>
        <p:txBody>
          <a:bodyPr wrap="none">
            <a:spAutoFit/>
          </a:bodyPr>
          <a:lstStyle/>
          <a:p>
            <a:pPr algn="ctr"/>
            <a:r>
              <a:rPr lang="en-GB" sz="13800" b="1" i="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a:t>
            </a:r>
          </a:p>
          <a:p>
            <a:pPr algn="ctr"/>
            <a:r>
              <a:rPr lang="en-GB" sz="13800" b="1" i="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 </a:t>
            </a:r>
            <a:endParaRPr lang="en-US" sz="138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9309058" y="5528733"/>
            <a:ext cx="2882942" cy="646331"/>
          </a:xfrm>
          <a:prstGeom prst="rect">
            <a:avLst/>
          </a:prstGeom>
          <a:noFill/>
        </p:spPr>
        <p:txBody>
          <a:bodyPr wrap="square" rtlCol="0">
            <a:spAutoFit/>
          </a:bodyPr>
          <a:lstStyle/>
          <a:p>
            <a:pPr algn="r"/>
            <a:r>
              <a:rPr lang="en-GB" dirty="0" smtClean="0">
                <a:latin typeface="Impact" panose="020B0806030902050204" pitchFamily="34" charset="0"/>
              </a:rPr>
              <a:t>-Presented By</a:t>
            </a:r>
          </a:p>
          <a:p>
            <a:pPr algn="r"/>
            <a:r>
              <a:rPr lang="en-GB" dirty="0" smtClean="0">
                <a:latin typeface="Impact" panose="020B0806030902050204" pitchFamily="34" charset="0"/>
              </a:rPr>
              <a:t>Flexipay Training Team</a:t>
            </a:r>
            <a:endParaRPr lang="en-US" dirty="0">
              <a:latin typeface="Impact" panose="020B0806030902050204" pitchFamily="34" charset="0"/>
            </a:endParaRPr>
          </a:p>
        </p:txBody>
      </p:sp>
      <p:pic>
        <p:nvPicPr>
          <p:cNvPr id="7" name="Picture 6" descr="agen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63356">
            <a:off x="865516" y="2558068"/>
            <a:ext cx="2515891" cy="30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89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400" dirty="0" smtClean="0">
                <a:latin typeface="Britannic Bold" panose="020B0903060703020204" pitchFamily="34" charset="0"/>
              </a:rPr>
              <a:t>Content…..</a:t>
            </a:r>
            <a:endParaRPr lang="en-US" sz="44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43840" y="1272170"/>
            <a:ext cx="8847909" cy="4524315"/>
          </a:xfrm>
          <a:prstGeom prst="rect">
            <a:avLst/>
          </a:prstGeom>
        </p:spPr>
        <p:txBody>
          <a:bodyPr wrap="square">
            <a:spAutoFit/>
          </a:bodyPr>
          <a:lstStyle/>
          <a:p>
            <a:pPr marL="342900" lvl="0" indent="-342900" algn="just">
              <a:lnSpc>
                <a:spcPct val="200000"/>
              </a:lnSpc>
              <a:buFont typeface="+mj-lt"/>
              <a:buAutoNum type="arabicPeriod"/>
            </a:pPr>
            <a:r>
              <a:rPr lang="en-IN" b="1" dirty="0">
                <a:latin typeface="Times New Roman" panose="02020603050405020304" pitchFamily="18" charset="0"/>
                <a:cs typeface="Times New Roman" panose="02020603050405020304" pitchFamily="18" charset="0"/>
              </a:rPr>
              <a:t>About </a:t>
            </a:r>
            <a:r>
              <a:rPr lang="en-IN" b="1" dirty="0" smtClean="0">
                <a:latin typeface="Times New Roman" panose="02020603050405020304" pitchFamily="18" charset="0"/>
                <a:cs typeface="Times New Roman" panose="02020603050405020304" pitchFamily="18" charset="0"/>
              </a:rPr>
              <a:t>Flexipay by SBI							</a:t>
            </a:r>
            <a:endParaRPr lang="en-US" b="1" dirty="0">
              <a:latin typeface="Times New Roman" panose="02020603050405020304" pitchFamily="18" charset="0"/>
              <a:cs typeface="Times New Roman" panose="02020603050405020304" pitchFamily="18" charset="0"/>
            </a:endParaRPr>
          </a:p>
          <a:p>
            <a:pPr marL="342900" lvl="0" indent="-342900" algn="just">
              <a:lnSpc>
                <a:spcPct val="200000"/>
              </a:lnSpc>
              <a:buFont typeface="+mj-lt"/>
              <a:buAutoNum type="arabicPeriod"/>
            </a:pPr>
            <a:r>
              <a:rPr lang="en-IN" b="1" dirty="0" smtClean="0">
                <a:latin typeface="Times New Roman" panose="02020603050405020304" pitchFamily="18" charset="0"/>
                <a:cs typeface="Times New Roman" panose="02020603050405020304" pitchFamily="18" charset="0"/>
              </a:rPr>
              <a:t>Definition of Out-Line &amp; In-Line						</a:t>
            </a:r>
            <a:endParaRPr lang="en-US" b="1" dirty="0">
              <a:latin typeface="Times New Roman" panose="02020603050405020304" pitchFamily="18" charset="0"/>
              <a:cs typeface="Times New Roman" panose="02020603050405020304" pitchFamily="18" charset="0"/>
            </a:endParaRPr>
          </a:p>
          <a:p>
            <a:pPr marL="342900" lvl="0" indent="-342900" algn="just">
              <a:lnSpc>
                <a:spcPct val="200000"/>
              </a:lnSpc>
              <a:buFont typeface="+mj-lt"/>
              <a:buAutoNum type="arabicPeriod"/>
            </a:pPr>
            <a:r>
              <a:rPr lang="en-IN" b="1" dirty="0" smtClean="0">
                <a:latin typeface="Times New Roman" panose="02020603050405020304" pitchFamily="18" charset="0"/>
                <a:cs typeface="Times New Roman" panose="02020603050405020304" pitchFamily="18" charset="0"/>
              </a:rPr>
              <a:t>Feature &amp; Benefits							</a:t>
            </a:r>
            <a:endParaRPr lang="en-US" b="1" dirty="0">
              <a:latin typeface="Times New Roman" panose="02020603050405020304" pitchFamily="18" charset="0"/>
              <a:cs typeface="Times New Roman" panose="02020603050405020304" pitchFamily="18" charset="0"/>
            </a:endParaRPr>
          </a:p>
          <a:p>
            <a:pPr marL="342900" lvl="0" indent="-342900" algn="just">
              <a:lnSpc>
                <a:spcPct val="200000"/>
              </a:lnSpc>
              <a:buFont typeface="+mj-lt"/>
              <a:buAutoNum type="arabicPeriod"/>
            </a:pPr>
            <a:r>
              <a:rPr lang="en-IN" b="1" dirty="0" smtClean="0">
                <a:latin typeface="Times New Roman" panose="02020603050405020304" pitchFamily="18" charset="0"/>
                <a:cs typeface="Times New Roman" panose="02020603050405020304" pitchFamily="18" charset="0"/>
              </a:rPr>
              <a:t>Types of Interest Rate							</a:t>
            </a:r>
            <a:endParaRPr lang="en-US" b="1" dirty="0">
              <a:latin typeface="Times New Roman" panose="02020603050405020304" pitchFamily="18" charset="0"/>
              <a:cs typeface="Times New Roman" panose="02020603050405020304" pitchFamily="18" charset="0"/>
            </a:endParaRPr>
          </a:p>
          <a:p>
            <a:pPr marL="342900" lvl="0" indent="-342900" algn="just">
              <a:lnSpc>
                <a:spcPct val="200000"/>
              </a:lnSpc>
              <a:buFont typeface="+mj-lt"/>
              <a:buAutoNum type="arabicPeriod"/>
            </a:pPr>
            <a:r>
              <a:rPr lang="en-IN" b="1" dirty="0" smtClean="0">
                <a:latin typeface="Times New Roman" panose="02020603050405020304" pitchFamily="18" charset="0"/>
                <a:cs typeface="Times New Roman" panose="02020603050405020304" pitchFamily="18" charset="0"/>
              </a:rPr>
              <a:t>Benefits-Reducing &amp; Flat ROI			</a:t>
            </a:r>
            <a:endParaRPr lang="en-US" sz="2000" b="1" dirty="0">
              <a:latin typeface="Times New Roman" panose="02020603050405020304" pitchFamily="18" charset="0"/>
              <a:cs typeface="Times New Roman" panose="02020603050405020304" pitchFamily="18" charset="0"/>
            </a:endParaRPr>
          </a:p>
          <a:p>
            <a:pPr marL="342900" lvl="0" indent="-34290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Fees &amp; Charges							</a:t>
            </a:r>
          </a:p>
          <a:p>
            <a:pPr marL="342900" lvl="0" indent="-34290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Calling Script &amp; Talk Offs						</a:t>
            </a:r>
          </a:p>
          <a:p>
            <a:pPr marL="342900" lvl="0" indent="-34290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FAQ’s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868" y="1027611"/>
            <a:ext cx="6224768" cy="5514114"/>
          </a:xfrm>
          <a:prstGeom prst="rect">
            <a:avLst/>
          </a:prstGeom>
        </p:spPr>
      </p:pic>
    </p:spTree>
    <p:extLst>
      <p:ext uri="{BB962C8B-B14F-4D97-AF65-F5344CB8AC3E}">
        <p14:creationId xmlns:p14="http://schemas.microsoft.com/office/powerpoint/2010/main" val="466560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Britannic Bold" panose="020B0903060703020204" pitchFamily="34" charset="0"/>
              </a:rPr>
              <a:t>Flexi-pay by SBI card</a:t>
            </a: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698171" y="1115213"/>
            <a:ext cx="9144000" cy="1144929"/>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Pay back your big purchases in flexible installments </a:t>
            </a:r>
            <a:r>
              <a:rPr kumimoji="0" lang="en-US" sz="2400" b="1" i="0" u="none" strike="noStrike" kern="0" cap="none" spc="0" normalizeH="0" baseline="0" noProof="0" dirty="0" smtClean="0">
                <a:ln>
                  <a:noFill/>
                </a:ln>
                <a:solidFill>
                  <a:prstClr val="black"/>
                </a:solidFill>
                <a:effectLst/>
                <a:uLnTx/>
                <a:uFillTx/>
              </a:rPr>
              <a:t>!</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  </a:t>
            </a:r>
            <a:endParaRPr kumimoji="0" lang="en-US" sz="24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black"/>
                </a:solidFill>
                <a:effectLst/>
                <a:uLnTx/>
                <a:uFillTx/>
              </a:rPr>
              <a:t>“Training Pitch”</a:t>
            </a:r>
          </a:p>
        </p:txBody>
      </p:sp>
      <p:sp>
        <p:nvSpPr>
          <p:cNvPr id="10" name="Rectangle 9"/>
          <p:cNvSpPr/>
          <p:nvPr/>
        </p:nvSpPr>
        <p:spPr>
          <a:xfrm>
            <a:off x="0" y="2974767"/>
            <a:ext cx="12192000" cy="3194721"/>
          </a:xfrm>
          <a:prstGeom prst="rect">
            <a:avLst/>
          </a:prstGeom>
          <a:solidFill>
            <a:schemeClr val="accent1">
              <a:lumMod val="60000"/>
              <a:lumOff val="40000"/>
            </a:schemeClr>
          </a:solidFill>
        </p:spPr>
        <p:txBody>
          <a:bodyPr wrap="square" rtlCol="0">
            <a:spAutoFit/>
          </a:bodyPr>
          <a:lstStyle/>
          <a:p>
            <a:pPr algn="ctr">
              <a:lnSpc>
                <a:spcPct val="90000"/>
              </a:lnSpc>
            </a:pPr>
            <a:endParaRPr lang="en-US" sz="3200" b="1" kern="0" dirty="0" smtClean="0">
              <a:solidFill>
                <a:prstClr val="black"/>
              </a:solidFill>
              <a:latin typeface="Times New Roman" panose="02020603050405020304" pitchFamily="18" charset="0"/>
              <a:cs typeface="Times New Roman" panose="02020603050405020304" pitchFamily="18" charset="0"/>
            </a:endParaRPr>
          </a:p>
          <a:p>
            <a:pPr algn="ctr">
              <a:lnSpc>
                <a:spcPct val="90000"/>
              </a:lnSpc>
            </a:pPr>
            <a:r>
              <a:rPr lang="en-US" sz="3200" b="1" kern="0" dirty="0" smtClean="0">
                <a:solidFill>
                  <a:prstClr val="black"/>
                </a:solidFill>
                <a:latin typeface="Times New Roman" panose="02020603050405020304" pitchFamily="18" charset="0"/>
                <a:cs typeface="Times New Roman" panose="02020603050405020304" pitchFamily="18" charset="0"/>
              </a:rPr>
              <a:t>With </a:t>
            </a:r>
            <a:r>
              <a:rPr lang="en-US" sz="3200" b="1" kern="0" dirty="0">
                <a:solidFill>
                  <a:prstClr val="black"/>
                </a:solidFill>
                <a:latin typeface="Times New Roman" panose="02020603050405020304" pitchFamily="18" charset="0"/>
                <a:cs typeface="Times New Roman" panose="02020603050405020304" pitchFamily="18" charset="0"/>
              </a:rPr>
              <a:t>SBI Card, you can convert your transactions into easy </a:t>
            </a:r>
            <a:r>
              <a:rPr lang="en-US" sz="3200" b="1" kern="0" dirty="0" smtClean="0">
                <a:solidFill>
                  <a:prstClr val="black"/>
                </a:solidFill>
                <a:latin typeface="Times New Roman" panose="02020603050405020304" pitchFamily="18" charset="0"/>
                <a:cs typeface="Times New Roman" panose="02020603050405020304" pitchFamily="18" charset="0"/>
              </a:rPr>
              <a:t>installment.</a:t>
            </a:r>
          </a:p>
          <a:p>
            <a:pPr algn="ctr">
              <a:lnSpc>
                <a:spcPct val="90000"/>
              </a:lnSpc>
            </a:pPr>
            <a:endParaRPr lang="en-US" sz="3200" b="1" kern="0" dirty="0">
              <a:solidFill>
                <a:prstClr val="black"/>
              </a:solidFill>
              <a:latin typeface="Times New Roman" panose="02020603050405020304" pitchFamily="18" charset="0"/>
              <a:cs typeface="Times New Roman" panose="02020603050405020304" pitchFamily="18" charset="0"/>
            </a:endParaRPr>
          </a:p>
          <a:p>
            <a:pPr algn="ctr">
              <a:lnSpc>
                <a:spcPct val="90000"/>
              </a:lnSpc>
            </a:pPr>
            <a:r>
              <a:rPr lang="en-US" sz="3200" b="1" kern="0" dirty="0" smtClean="0">
                <a:solidFill>
                  <a:prstClr val="black"/>
                </a:solidFill>
                <a:latin typeface="Times New Roman" panose="02020603050405020304" pitchFamily="18" charset="0"/>
                <a:cs typeface="Times New Roman" panose="02020603050405020304" pitchFamily="18" charset="0"/>
              </a:rPr>
              <a:t> </a:t>
            </a:r>
            <a:r>
              <a:rPr lang="en-US" sz="3200" b="1" kern="0" dirty="0">
                <a:solidFill>
                  <a:prstClr val="black"/>
                </a:solidFill>
                <a:latin typeface="Times New Roman" panose="02020603050405020304" pitchFamily="18" charset="0"/>
                <a:cs typeface="Times New Roman" panose="02020603050405020304" pitchFamily="18" charset="0"/>
              </a:rPr>
              <a:t>Make big purchases and enjoy paying back with our flexible pay back </a:t>
            </a:r>
            <a:r>
              <a:rPr lang="en-US" sz="3200" b="1" kern="0" dirty="0" smtClean="0">
                <a:solidFill>
                  <a:prstClr val="black"/>
                </a:solidFill>
                <a:latin typeface="Times New Roman" panose="02020603050405020304" pitchFamily="18" charset="0"/>
                <a:cs typeface="Times New Roman" panose="02020603050405020304" pitchFamily="18" charset="0"/>
              </a:rPr>
              <a:t>options</a:t>
            </a:r>
          </a:p>
          <a:p>
            <a:pPr algn="ctr">
              <a:lnSpc>
                <a:spcPct val="90000"/>
              </a:lnSpc>
            </a:pPr>
            <a:endParaRPr lang="en-US" sz="3200" b="1" kern="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33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Britannic Bold" panose="020B0903060703020204" pitchFamily="34" charset="0"/>
              </a:rPr>
              <a:t>Out-Line &amp; </a:t>
            </a:r>
            <a:r>
              <a:rPr lang="en-US" sz="4400" dirty="0" smtClean="0">
                <a:latin typeface="Britannic Bold" panose="020B0903060703020204" pitchFamily="34" charset="0"/>
              </a:rPr>
              <a:t>In-Line……. </a:t>
            </a:r>
            <a:endParaRPr lang="en-US" sz="44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156754" y="1319348"/>
            <a:ext cx="9144000" cy="18157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r>
              <a:rPr kumimoji="0" lang="en-US" sz="3600" b="1" i="0" u="none" strike="noStrike" kern="1200" cap="none" spc="0" normalizeH="0" baseline="0" noProof="0" dirty="0" smtClean="0">
                <a:ln>
                  <a:noFill/>
                </a:ln>
                <a:solidFill>
                  <a:srgbClr val="002060"/>
                </a:solidFill>
                <a:effectLst/>
                <a:uLnTx/>
                <a:uFillTx/>
                <a:latin typeface="Times New Roman" panose="02020603050405020304" pitchFamily="18" charset="0"/>
                <a:cs typeface="Times New Roman" panose="02020603050405020304" pitchFamily="18" charset="0"/>
              </a:rPr>
              <a:t>What is Flexi-pay?</a:t>
            </a:r>
          </a:p>
          <a:p>
            <a:pPr marL="0" marR="0" lvl="0" indent="0" algn="l" defTabSz="914400" rtl="0" eaLnBrk="1" fontAlgn="auto" latinLnBrk="0" hangingPunct="1">
              <a:lnSpc>
                <a:spcPct val="100000"/>
              </a:lnSpc>
              <a:spcBef>
                <a:spcPct val="20000"/>
              </a:spcBef>
              <a:spcAft>
                <a:spcPts val="0"/>
              </a:spcAft>
              <a:buClrTx/>
              <a:buSzTx/>
              <a:buNone/>
              <a:tabLst/>
              <a:defRPr/>
            </a:pPr>
            <a:endParaRPr kumimoji="0" lang="en-US" sz="16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None/>
              <a:tabLst/>
              <a:defRPr/>
            </a:pPr>
            <a:r>
              <a:rPr kumimoji="0" lang="en-US" sz="20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a:t>With SBI Card, you can convert your transactions into easy installments. Make big purchases and enjoy paying back with our flexible pay back options.</a:t>
            </a:r>
          </a:p>
        </p:txBody>
      </p:sp>
      <p:pic>
        <p:nvPicPr>
          <p:cNvPr id="9" name="Picture 8"/>
          <p:cNvPicPr>
            <a:picLocks noChangeAspect="1"/>
          </p:cNvPicPr>
          <p:nvPr/>
        </p:nvPicPr>
        <p:blipFill rotWithShape="1">
          <a:blip r:embed="rId3"/>
          <a:srcRect l="586" t="18622" r="73532" b="9102"/>
          <a:stretch/>
        </p:blipFill>
        <p:spPr>
          <a:xfrm>
            <a:off x="641847" y="3328037"/>
            <a:ext cx="2698917" cy="2776672"/>
          </a:xfrm>
          <a:prstGeom prst="rect">
            <a:avLst/>
          </a:prstGeom>
          <a:ln>
            <a:noFill/>
          </a:ln>
          <a:effectLst>
            <a:softEdge rad="112500"/>
          </a:effectLst>
        </p:spPr>
      </p:pic>
      <p:sp>
        <p:nvSpPr>
          <p:cNvPr id="10" name="TextBox 9"/>
          <p:cNvSpPr txBox="1"/>
          <p:nvPr/>
        </p:nvSpPr>
        <p:spPr>
          <a:xfrm>
            <a:off x="4173583" y="3442651"/>
            <a:ext cx="5614851" cy="2392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4400">
                <a:solidFill>
                  <a:schemeClr val="lt1"/>
                </a:solidFill>
                <a:latin typeface="Britannic Bold" panose="020B09030607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7200" dirty="0">
                <a:solidFill>
                  <a:schemeClr val="tx1"/>
                </a:solidFill>
              </a:rPr>
              <a:t>Multiple options</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9803" y="2711130"/>
            <a:ext cx="2868311" cy="2823141"/>
          </a:xfrm>
          <a:prstGeom prst="rect">
            <a:avLst/>
          </a:prstGeom>
        </p:spPr>
      </p:pic>
    </p:spTree>
    <p:extLst>
      <p:ext uri="{BB962C8B-B14F-4D97-AF65-F5344CB8AC3E}">
        <p14:creationId xmlns:p14="http://schemas.microsoft.com/office/powerpoint/2010/main" val="707310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dirty="0">
                <a:latin typeface="Britannic Bold" panose="020B0903060703020204" pitchFamily="34" charset="0"/>
              </a:rPr>
              <a:t>FAB Technique - Features and Benefits </a:t>
            </a:r>
            <a:endParaRPr lang="en-US" sz="40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313507" y="1015036"/>
            <a:ext cx="11355979" cy="5324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Pre-approved</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indent="-285750">
              <a:lnSpc>
                <a:spcPct val="200000"/>
              </a:lnSpc>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 documentation </a:t>
            </a:r>
            <a:r>
              <a:rPr lang="en-US" sz="1600" dirty="0">
                <a:solidFill>
                  <a:prstClr val="black"/>
                </a:solidFill>
                <a:latin typeface="Times New Roman" panose="02020603050405020304" pitchFamily="18" charset="0"/>
                <a:cs typeface="Times New Roman" panose="02020603050405020304" pitchFamily="18" charset="0"/>
              </a:rPr>
              <a:t>required &amp; No </a:t>
            </a:r>
            <a:r>
              <a:rPr lang="en-US" sz="1600" dirty="0" smtClean="0">
                <a:solidFill>
                  <a:prstClr val="black"/>
                </a:solidFill>
                <a:latin typeface="Times New Roman" panose="02020603050405020304" pitchFamily="18" charset="0"/>
                <a:cs typeface="Times New Roman" panose="02020603050405020304" pitchFamily="18" charset="0"/>
              </a:rPr>
              <a:t>Paperwork </a:t>
            </a:r>
            <a:r>
              <a:rPr lang="en-US" sz="1600" b="1" dirty="0" smtClean="0">
                <a:solidFill>
                  <a:prstClr val="black"/>
                </a:solidFill>
                <a:latin typeface="Times New Roman" panose="02020603050405020304" pitchFamily="18" charset="0"/>
                <a:cs typeface="Times New Roman" panose="02020603050405020304" pitchFamily="18" charset="0"/>
              </a:rPr>
              <a:t>( Hassle Free Process ) </a:t>
            </a:r>
            <a:r>
              <a:rPr lang="en-US" sz="1600" b="1" dirty="0" smtClean="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a:t>
            </a:r>
            <a:r>
              <a:rPr lang="en-US" sz="1600" b="1" dirty="0" smtClean="0">
                <a:solidFill>
                  <a:prstClr val="black"/>
                </a:solidFill>
                <a:latin typeface="Times New Roman" panose="02020603050405020304" pitchFamily="18" charset="0"/>
                <a:cs typeface="Times New Roman" panose="02020603050405020304" pitchFamily="18" charset="0"/>
              </a:rPr>
              <a:t> </a:t>
            </a: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Convert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your transactions into </a:t>
            </a:r>
            <a:r>
              <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Flexi </a:t>
            </a:r>
            <a:r>
              <a:rPr lang="en-US" sz="1600" b="1" dirty="0" smtClean="0">
                <a:solidFill>
                  <a:prstClr val="black"/>
                </a:solidFill>
                <a:latin typeface="Times New Roman" panose="02020603050405020304" pitchFamily="18" charset="0"/>
                <a:cs typeface="Times New Roman" panose="02020603050405020304" pitchFamily="18" charset="0"/>
              </a:rPr>
              <a:t>EMI </a:t>
            </a:r>
            <a:r>
              <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within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30 days of the purchase</a:t>
            </a: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Any transaction of </a:t>
            </a: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Min. </a:t>
            </a:r>
            <a:r>
              <a:rPr kumimoji="0" lang="en-US" sz="1600" b="0" i="0" u="none" strike="noStrike" kern="120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rPr>
              <a:t>Rs</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2,500 or above can be converted </a:t>
            </a: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into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Flexipay </a:t>
            </a:r>
          </a:p>
          <a:p>
            <a:pPr marL="285750" lvl="0" indent="-285750">
              <a:lnSpc>
                <a:spcPct val="200000"/>
              </a:lnSpc>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Flexible repayment </a:t>
            </a:r>
            <a:r>
              <a:rPr lang="en-US" sz="1600" dirty="0">
                <a:solidFill>
                  <a:prstClr val="black"/>
                </a:solidFill>
                <a:latin typeface="Times New Roman" panose="02020603050405020304" pitchFamily="18" charset="0"/>
                <a:cs typeface="Times New Roman" panose="02020603050405020304" pitchFamily="18" charset="0"/>
              </a:rPr>
              <a:t>Tenure option</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of </a:t>
            </a:r>
            <a:r>
              <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3, 6</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9, 12</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24 &amp; 36 </a:t>
            </a: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months with</a:t>
            </a:r>
            <a:r>
              <a:rPr kumimoji="0" lang="en-US" sz="1600" b="0" i="0" u="none" strike="noStrike" kern="1200" cap="none" spc="0" normalizeH="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600" b="1" i="0" u="none" strike="noStrike" kern="1200" cap="none" spc="0" normalizeH="0" noProof="0" dirty="0" smtClean="0">
                <a:ln>
                  <a:noFill/>
                </a:ln>
                <a:solidFill>
                  <a:prstClr val="black"/>
                </a:solidFill>
                <a:effectLst/>
                <a:uLnTx/>
                <a:uFillTx/>
                <a:latin typeface="Times New Roman" panose="02020603050405020304" pitchFamily="18" charset="0"/>
                <a:cs typeface="Times New Roman" panose="02020603050405020304" pitchFamily="18" charset="0"/>
              </a:rPr>
              <a:t>attractive ROI</a:t>
            </a: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Rate of interest at </a:t>
            </a:r>
            <a:r>
              <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20%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per annum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(It is </a:t>
            </a:r>
            <a:r>
              <a:rPr kumimoji="0" lang="en-US" sz="16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reducing</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however need not to tell proactively</a:t>
            </a: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lang="en-US" sz="1600" dirty="0" smtClean="0">
                <a:solidFill>
                  <a:prstClr val="black"/>
                </a:solidFill>
                <a:latin typeface="Times New Roman" panose="02020603050405020304" pitchFamily="18" charset="0"/>
                <a:cs typeface="Times New Roman" panose="02020603050405020304" pitchFamily="18" charset="0"/>
              </a:rPr>
              <a:t>Attractive Rate of interests also being provided to our valuable customers during the offers </a:t>
            </a: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Terms and Condition applicable)</a:t>
            </a: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lang="en-GB" sz="1600" b="1" dirty="0" smtClean="0">
                <a:solidFill>
                  <a:prstClr val="black"/>
                </a:solidFill>
                <a:latin typeface="Times New Roman" panose="02020603050405020304" pitchFamily="18" charset="0"/>
                <a:cs typeface="Times New Roman" panose="02020603050405020304" pitchFamily="18" charset="0"/>
              </a:rPr>
              <a:t>Current Offer- 12% ROI P.A (Tenure- 3,6,9 &amp; 12 months</a:t>
            </a:r>
            <a:r>
              <a:rPr lang="en-GB" sz="1600" dirty="0" smtClean="0">
                <a:solidFill>
                  <a:prstClr val="black"/>
                </a:solidFill>
                <a:latin typeface="Times New Roman" panose="02020603050405020304" pitchFamily="18" charset="0"/>
                <a:cs typeface="Times New Roman" panose="02020603050405020304" pitchFamily="18" charset="0"/>
              </a:rPr>
              <a:t>)/ 13% ROI P.A (Tenure- 24 &amp; 36 months)</a:t>
            </a: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For the</a:t>
            </a:r>
            <a:r>
              <a:rPr kumimoji="0" lang="en-GB" sz="1600" b="0" i="0" u="none" strike="noStrike" kern="1200" cap="none" spc="0" normalizeH="0" noProof="0" dirty="0" smtClean="0">
                <a:ln>
                  <a:noFill/>
                </a:ln>
                <a:solidFill>
                  <a:prstClr val="black"/>
                </a:solidFill>
                <a:effectLst/>
                <a:uLnTx/>
                <a:uFillTx/>
                <a:latin typeface="Times New Roman" panose="02020603050405020304" pitchFamily="18" charset="0"/>
                <a:cs typeface="Times New Roman" panose="02020603050405020304" pitchFamily="18" charset="0"/>
              </a:rPr>
              <a:t> tenure of 36 months the eligible amount should be Rs.30,000/- or  more than Rs.30,000/-</a:t>
            </a: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r>
              <a:rPr lang="en-GB" sz="1600" b="1" baseline="0" dirty="0" smtClean="0">
                <a:solidFill>
                  <a:prstClr val="black"/>
                </a:solidFill>
                <a:latin typeface="Times New Roman" panose="02020603050405020304" pitchFamily="18" charset="0"/>
                <a:cs typeface="Times New Roman" panose="02020603050405020304" pitchFamily="18" charset="0"/>
              </a:rPr>
              <a:t>Waiver of Processing</a:t>
            </a:r>
            <a:r>
              <a:rPr lang="en-GB" sz="1600" b="1" dirty="0" smtClean="0">
                <a:solidFill>
                  <a:prstClr val="black"/>
                </a:solidFill>
                <a:latin typeface="Times New Roman" panose="02020603050405020304" pitchFamily="18" charset="0"/>
                <a:cs typeface="Times New Roman" panose="02020603050405020304" pitchFamily="18" charset="0"/>
              </a:rPr>
              <a:t> Fees- Tenure should be 12 months and above &amp; Eligible amount should be Rs.30,000/- or above.</a:t>
            </a:r>
            <a:endParaRPr kumimoji="0" lang="en-US" sz="16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03" t="11200" r="2515"/>
          <a:stretch/>
        </p:blipFill>
        <p:spPr>
          <a:xfrm>
            <a:off x="8290897" y="1358537"/>
            <a:ext cx="3639846" cy="2429691"/>
          </a:xfrm>
          <a:prstGeom prst="rect">
            <a:avLst/>
          </a:prstGeom>
          <a:ln>
            <a:noFill/>
          </a:ln>
          <a:effectLst>
            <a:softEdge rad="112500"/>
          </a:effectLst>
        </p:spPr>
      </p:pic>
    </p:spTree>
    <p:extLst>
      <p:ext uri="{BB962C8B-B14F-4D97-AF65-F5344CB8AC3E}">
        <p14:creationId xmlns:p14="http://schemas.microsoft.com/office/powerpoint/2010/main" val="1028254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dirty="0" smtClean="0">
                <a:latin typeface="Britannic Bold" panose="020B0903060703020204" pitchFamily="34" charset="0"/>
              </a:rPr>
              <a:t> Let’s understand the type of ROI</a:t>
            </a:r>
            <a:endParaRPr lang="en-US" sz="40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2250" y="1431731"/>
            <a:ext cx="6043750" cy="1646605"/>
          </a:xfrm>
          <a:prstGeom prst="rect">
            <a:avLst/>
          </a:prstGeom>
        </p:spPr>
        <p:txBody>
          <a:bodyPr wrap="square">
            <a:spAutoFit/>
          </a:bodyPr>
          <a:lstStyle/>
          <a:p>
            <a:pPr marL="171450" indent="-171450">
              <a:buFont typeface="Wingdings" panose="05000000000000000000" pitchFamily="2" charset="2"/>
              <a:buChar char="§"/>
            </a:pPr>
            <a:endParaRPr lang="en-US" sz="500" dirty="0" smtClean="0"/>
          </a:p>
          <a:p>
            <a:pPr marL="342900" indent="-342900">
              <a:buFont typeface="Wingdings" panose="05000000000000000000" pitchFamily="2" charset="2"/>
              <a:buChar char="§"/>
            </a:pPr>
            <a:r>
              <a:rPr lang="en-US" sz="1600" dirty="0"/>
              <a:t>Flat interest rate, as the term implies, interest rate is calculated on the full amount of the EMI throughout its tenure without considering that monthly EMIs gradually reduce the principal amount. </a:t>
            </a:r>
            <a:endParaRPr lang="en-US" sz="1600" dirty="0" smtClean="0"/>
          </a:p>
          <a:p>
            <a:endParaRPr lang="en-US" sz="1600" dirty="0"/>
          </a:p>
          <a:p>
            <a:pPr marL="342900" indent="-342900">
              <a:buFont typeface="Wingdings" panose="05000000000000000000" pitchFamily="2" charset="2"/>
              <a:buChar char="§"/>
            </a:pPr>
            <a:r>
              <a:rPr lang="en-US" sz="1600" dirty="0"/>
              <a:t>Interest amount remains same as Principal remains same.</a:t>
            </a:r>
          </a:p>
        </p:txBody>
      </p:sp>
      <p:sp>
        <p:nvSpPr>
          <p:cNvPr id="3" name="TextBox 2"/>
          <p:cNvSpPr txBox="1"/>
          <p:nvPr/>
        </p:nvSpPr>
        <p:spPr>
          <a:xfrm flipH="1">
            <a:off x="0" y="912160"/>
            <a:ext cx="4343401" cy="584775"/>
          </a:xfrm>
          <a:prstGeom prst="rect">
            <a:avLst/>
          </a:prstGeom>
          <a:noFill/>
        </p:spPr>
        <p:txBody>
          <a:bodyPr wrap="square" rtlCol="0">
            <a:spAutoFit/>
          </a:bodyPr>
          <a:lstStyle/>
          <a:p>
            <a:r>
              <a:rPr lang="en-GB" sz="3200" dirty="0" smtClean="0">
                <a:latin typeface="Britannic Bold" panose="020B0903060703020204" pitchFamily="34" charset="0"/>
              </a:rPr>
              <a:t>Flat Rate of interest </a:t>
            </a:r>
            <a:endParaRPr lang="en-US" sz="3200" dirty="0">
              <a:latin typeface="Britannic Bold" panose="020B0903060703020204" pitchFamily="34" charset="0"/>
            </a:endParaRPr>
          </a:p>
        </p:txBody>
      </p:sp>
      <p:sp>
        <p:nvSpPr>
          <p:cNvPr id="8" name="Rectangle 7"/>
          <p:cNvSpPr/>
          <p:nvPr/>
        </p:nvSpPr>
        <p:spPr>
          <a:xfrm>
            <a:off x="4995614" y="3934543"/>
            <a:ext cx="7029529" cy="2308324"/>
          </a:xfrm>
          <a:prstGeom prst="rect">
            <a:avLst/>
          </a:prstGeom>
        </p:spPr>
        <p:txBody>
          <a:bodyPr wrap="square">
            <a:spAutoFit/>
          </a:bodyPr>
          <a:lstStyle/>
          <a:p>
            <a:pPr marL="171450" indent="-171450">
              <a:buFont typeface="Wingdings" panose="05000000000000000000" pitchFamily="2" charset="2"/>
              <a:buChar char="§"/>
            </a:pPr>
            <a:r>
              <a:rPr lang="en-US" sz="1600" dirty="0"/>
              <a:t>Reducing interest rate, means an interest rate that is calculated every month on the outstanding loan amount. In this method, the EMI includes interest payable for the outstanding loan amount for the month in addition to the principal repayment. </a:t>
            </a:r>
            <a:endParaRPr lang="en-US" sz="1600" dirty="0" smtClean="0"/>
          </a:p>
          <a:p>
            <a:endParaRPr lang="en-US" sz="1600" dirty="0"/>
          </a:p>
          <a:p>
            <a:pPr marL="171450" indent="-171450">
              <a:buFont typeface="Wingdings" panose="05000000000000000000" pitchFamily="2" charset="2"/>
              <a:buChar char="§"/>
            </a:pPr>
            <a:r>
              <a:rPr lang="en-US" sz="1600" dirty="0"/>
              <a:t>After every EMI payment, the outstanding loan amount gets reduced</a:t>
            </a:r>
            <a:r>
              <a:rPr lang="en-US" sz="1600" dirty="0" smtClean="0"/>
              <a:t>.</a:t>
            </a:r>
          </a:p>
          <a:p>
            <a:endParaRPr lang="en-US" sz="1600" dirty="0"/>
          </a:p>
          <a:p>
            <a:pPr marL="171450" indent="-171450">
              <a:buFont typeface="Wingdings" panose="05000000000000000000" pitchFamily="2" charset="2"/>
              <a:buChar char="§"/>
            </a:pPr>
            <a:r>
              <a:rPr lang="en-US" sz="1600" dirty="0"/>
              <a:t>Therefore, the interest for the next month is calculated only on the outstanding loan amount. </a:t>
            </a:r>
            <a:r>
              <a:rPr lang="en-US" sz="1600" dirty="0" smtClean="0"/>
              <a:t> </a:t>
            </a:r>
            <a:endParaRPr lang="en-US" sz="1600" dirty="0"/>
          </a:p>
        </p:txBody>
      </p:sp>
      <p:sp>
        <p:nvSpPr>
          <p:cNvPr id="9" name="TextBox 8"/>
          <p:cNvSpPr txBox="1"/>
          <p:nvPr/>
        </p:nvSpPr>
        <p:spPr>
          <a:xfrm flipH="1">
            <a:off x="4454434" y="3390119"/>
            <a:ext cx="5473336" cy="584775"/>
          </a:xfrm>
          <a:prstGeom prst="rect">
            <a:avLst/>
          </a:prstGeom>
          <a:noFill/>
        </p:spPr>
        <p:txBody>
          <a:bodyPr wrap="square" rtlCol="0">
            <a:spAutoFit/>
          </a:bodyPr>
          <a:lstStyle/>
          <a:p>
            <a:r>
              <a:rPr lang="en-GB" sz="3200" dirty="0" smtClean="0">
                <a:latin typeface="Britannic Bold" panose="020B0903060703020204" pitchFamily="34" charset="0"/>
              </a:rPr>
              <a:t>Reducing Rate of interest </a:t>
            </a:r>
            <a:endParaRPr lang="en-US" sz="3200" dirty="0">
              <a:latin typeface="Britannic Bold" panose="020B0903060703020204" pitchFamily="34"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368" t="5010" r="3001" b="21847"/>
          <a:stretch/>
        </p:blipFill>
        <p:spPr>
          <a:xfrm>
            <a:off x="6574971" y="1240484"/>
            <a:ext cx="4732497" cy="202909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40" y="3515329"/>
            <a:ext cx="4004719" cy="2727538"/>
          </a:xfrm>
          <a:prstGeom prst="rect">
            <a:avLst/>
          </a:prstGeom>
        </p:spPr>
      </p:pic>
    </p:spTree>
    <p:extLst>
      <p:ext uri="{BB962C8B-B14F-4D97-AF65-F5344CB8AC3E}">
        <p14:creationId xmlns:p14="http://schemas.microsoft.com/office/powerpoint/2010/main" val="412457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dirty="0" smtClean="0">
                <a:latin typeface="Britannic Bold" panose="020B0903060703020204" pitchFamily="34" charset="0"/>
              </a:rPr>
              <a:t> Fees &amp; Charges</a:t>
            </a:r>
            <a:endParaRPr lang="en-US" sz="4000" dirty="0">
              <a:latin typeface="Britannic Bold" panose="020B0903060703020204" pitchFamily="34" charset="0"/>
            </a:endParaRP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87087" y="1097280"/>
            <a:ext cx="8247016" cy="5016758"/>
          </a:xfrm>
          <a:prstGeom prst="rect">
            <a:avLst/>
          </a:prstGeom>
        </p:spPr>
        <p:txBody>
          <a:bodyPr wrap="square">
            <a:spAutoFit/>
          </a:bodyPr>
          <a:lstStyle/>
          <a:p>
            <a:pPr marL="342900" indent="-342900">
              <a:lnSpc>
                <a:spcPct val="200000"/>
              </a:lnSpc>
              <a:buFont typeface="Wingdings" panose="05000000000000000000" pitchFamily="2" charset="2"/>
              <a:buChar char="q"/>
            </a:pPr>
            <a:r>
              <a:rPr lang="en-US" sz="1600" dirty="0" smtClean="0"/>
              <a:t>Interest rate of 20% per annum as communicated in the credit card offer is applicable.</a:t>
            </a:r>
          </a:p>
          <a:p>
            <a:pPr marL="342900" lvl="0" indent="-342900">
              <a:lnSpc>
                <a:spcPct val="200000"/>
              </a:lnSpc>
              <a:buFont typeface="Wingdings" panose="05000000000000000000" pitchFamily="2" charset="2"/>
              <a:buChar char="q"/>
            </a:pPr>
            <a:r>
              <a:rPr lang="en-US" sz="1600" dirty="0" smtClean="0"/>
              <a:t>Interest Rate may change based on the offers provided by SBI CARD.</a:t>
            </a:r>
          </a:p>
          <a:p>
            <a:pPr marL="342900" lvl="0" indent="-342900">
              <a:lnSpc>
                <a:spcPct val="200000"/>
              </a:lnSpc>
              <a:buFont typeface="Wingdings" panose="05000000000000000000" pitchFamily="2" charset="2"/>
              <a:buChar char="q"/>
            </a:pPr>
            <a:r>
              <a:rPr lang="en-GB" sz="1600" b="1" dirty="0" smtClean="0">
                <a:solidFill>
                  <a:prstClr val="black"/>
                </a:solidFill>
                <a:latin typeface="Times New Roman" panose="02020603050405020304" pitchFamily="18" charset="0"/>
                <a:cs typeface="Times New Roman" panose="02020603050405020304" pitchFamily="18" charset="0"/>
              </a:rPr>
              <a:t> </a:t>
            </a:r>
            <a:r>
              <a:rPr lang="en-GB" sz="1600" b="1" dirty="0">
                <a:solidFill>
                  <a:prstClr val="black"/>
                </a:solidFill>
                <a:latin typeface="Times New Roman" panose="02020603050405020304" pitchFamily="18" charset="0"/>
                <a:cs typeface="Times New Roman" panose="02020603050405020304" pitchFamily="18" charset="0"/>
              </a:rPr>
              <a:t>Current Offer- 12% ROI P.A (Tenure- 3,6,9 &amp; 12 months</a:t>
            </a:r>
            <a:r>
              <a:rPr lang="en-GB" sz="1600" dirty="0">
                <a:solidFill>
                  <a:prstClr val="black"/>
                </a:solidFill>
                <a:latin typeface="Times New Roman" panose="02020603050405020304" pitchFamily="18" charset="0"/>
                <a:cs typeface="Times New Roman" panose="02020603050405020304" pitchFamily="18" charset="0"/>
              </a:rPr>
              <a:t>)/ 13% ROI P.A (Tenure- 24 &amp; 36 months</a:t>
            </a:r>
            <a:r>
              <a:rPr lang="en-GB" sz="1600" dirty="0" smtClean="0">
                <a:solidFill>
                  <a:prstClr val="black"/>
                </a:solidFill>
                <a:latin typeface="Times New Roman" panose="02020603050405020304" pitchFamily="18" charset="0"/>
                <a:cs typeface="Times New Roman" panose="02020603050405020304" pitchFamily="18" charset="0"/>
              </a:rPr>
              <a:t>)</a:t>
            </a:r>
            <a:endParaRPr lang="en-US" sz="1600" dirty="0" smtClean="0"/>
          </a:p>
          <a:p>
            <a:pPr marL="342900" indent="-342900">
              <a:lnSpc>
                <a:spcPct val="200000"/>
              </a:lnSpc>
              <a:buFont typeface="Wingdings" panose="05000000000000000000" pitchFamily="2" charset="2"/>
              <a:buChar char="q"/>
            </a:pPr>
            <a:r>
              <a:rPr lang="en-US" sz="1600" dirty="0" smtClean="0"/>
              <a:t>A one-time processing fee will be charged at the rate of 2% of the principal amount subject to a minimum of Rs.249 &amp; maximum of up to Rs.1500 + GST.</a:t>
            </a:r>
            <a:endParaRPr lang="en-US" sz="900" dirty="0" smtClean="0"/>
          </a:p>
          <a:p>
            <a:pPr marL="342900" indent="-342900">
              <a:lnSpc>
                <a:spcPct val="200000"/>
              </a:lnSpc>
              <a:buFont typeface="Wingdings" panose="05000000000000000000" pitchFamily="2" charset="2"/>
              <a:buChar char="q"/>
            </a:pPr>
            <a:r>
              <a:rPr lang="en-US" sz="1600" dirty="0" smtClean="0"/>
              <a:t>In case Customer wish to foreclose their Flexi-pay Plan, after 45 days they can foreclose and a 3% of foreclosure fee will be levied on the remaining outstanding principal amount will be charged Plus GST.</a:t>
            </a:r>
          </a:p>
          <a:p>
            <a:pPr marL="342900" indent="-342900">
              <a:lnSpc>
                <a:spcPct val="200000"/>
              </a:lnSpc>
              <a:buFont typeface="Wingdings" panose="05000000000000000000" pitchFamily="2" charset="2"/>
              <a:buChar char="q"/>
            </a:pPr>
            <a:endParaRPr lang="en-US" sz="1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5046" y="1915060"/>
            <a:ext cx="3675171" cy="3617295"/>
          </a:xfrm>
          <a:prstGeom prst="rect">
            <a:avLst/>
          </a:prstGeom>
        </p:spPr>
      </p:pic>
    </p:spTree>
    <p:extLst>
      <p:ext uri="{BB962C8B-B14F-4D97-AF65-F5344CB8AC3E}">
        <p14:creationId xmlns:p14="http://schemas.microsoft.com/office/powerpoint/2010/main" val="152832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78" y="0"/>
            <a:ext cx="12192000" cy="89698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Britannic Bold" panose="020B0903060703020204" pitchFamily="34" charset="0"/>
              </a:rPr>
              <a:t>Understanding Amortization Schedule</a:t>
            </a:r>
          </a:p>
        </p:txBody>
      </p:sp>
      <p:sp>
        <p:nvSpPr>
          <p:cNvPr id="5" name="Rectangle 4"/>
          <p:cNvSpPr/>
          <p:nvPr/>
        </p:nvSpPr>
        <p:spPr>
          <a:xfrm>
            <a:off x="7778" y="6550433"/>
            <a:ext cx="10553860" cy="30756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Website- www.sbicard.com</a:t>
            </a:r>
            <a:endParaRPr lang="en-US" dirty="0"/>
          </a:p>
        </p:txBody>
      </p:sp>
      <p:pic>
        <p:nvPicPr>
          <p:cNvPr id="6" name="Picture 1" descr="Description: Description: Description: Description: Description: Description: Description: Description: Description: Description: Description: Description: image004"/>
          <p:cNvPicPr>
            <a:picLocks noChangeAspect="1" noChangeArrowheads="1"/>
          </p:cNvPicPr>
          <p:nvPr/>
        </p:nvPicPr>
        <p:blipFill rotWithShape="1">
          <a:blip r:embed="rId2">
            <a:extLst>
              <a:ext uri="{28A0092B-C50C-407E-A947-70E740481C1C}">
                <a14:useLocalDpi xmlns:a14="http://schemas.microsoft.com/office/drawing/2010/main" val="0"/>
              </a:ext>
            </a:extLst>
          </a:blip>
          <a:srcRect b="41906"/>
          <a:stretch/>
        </p:blipFill>
        <p:spPr bwMode="auto">
          <a:xfrm>
            <a:off x="10561637" y="6242867"/>
            <a:ext cx="1630363" cy="6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123" y="978117"/>
            <a:ext cx="6629400"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Illustrative </a:t>
            </a:r>
            <a:r>
              <a:rPr kumimoji="0" lang="en-US" sz="2800" b="1"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Examples</a:t>
            </a:r>
            <a:endParaRPr kumimoji="0" lang="en-US" sz="28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59164648"/>
              </p:ext>
            </p:extLst>
          </p:nvPr>
        </p:nvGraphicFramePr>
        <p:xfrm>
          <a:off x="90713" y="1694210"/>
          <a:ext cx="4063276" cy="3763058"/>
        </p:xfrm>
        <a:graphic>
          <a:graphicData uri="http://schemas.openxmlformats.org/drawingml/2006/table">
            <a:tbl>
              <a:tblPr/>
              <a:tblGrid>
                <a:gridCol w="1952483">
                  <a:extLst>
                    <a:ext uri="{9D8B030D-6E8A-4147-A177-3AD203B41FA5}">
                      <a16:colId xmlns:a16="http://schemas.microsoft.com/office/drawing/2014/main" val="1158620032"/>
                    </a:ext>
                  </a:extLst>
                </a:gridCol>
                <a:gridCol w="2110793">
                  <a:extLst>
                    <a:ext uri="{9D8B030D-6E8A-4147-A177-3AD203B41FA5}">
                      <a16:colId xmlns:a16="http://schemas.microsoft.com/office/drawing/2014/main" val="2983918365"/>
                    </a:ext>
                  </a:extLst>
                </a:gridCol>
              </a:tblGrid>
              <a:tr h="289466">
                <a:tc>
                  <a:txBody>
                    <a:bodyPr/>
                    <a:lstStyle/>
                    <a:p>
                      <a:pPr algn="ctr" rtl="0" fontAlgn="ctr"/>
                      <a:r>
                        <a:rPr lang="en-US" sz="1600" b="0" i="0" u="none" strike="noStrike">
                          <a:solidFill>
                            <a:srgbClr val="FFFFFF"/>
                          </a:solidFill>
                          <a:effectLst/>
                          <a:latin typeface="Calibri" panose="020F0502020204030204" pitchFamily="34" charset="0"/>
                        </a:rPr>
                        <a:t>Amount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1" i="0" u="none" strike="noStrike" dirty="0">
                          <a:solidFill>
                            <a:srgbClr val="000000"/>
                          </a:solidFill>
                          <a:effectLst/>
                          <a:latin typeface="Calibri" panose="020F0502020204030204" pitchFamily="34" charset="0"/>
                        </a:rPr>
                        <a:t>21000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459942456"/>
                  </a:ext>
                </a:extLst>
              </a:tr>
              <a:tr h="289466">
                <a:tc>
                  <a:txBody>
                    <a:bodyPr/>
                    <a:lstStyle/>
                    <a:p>
                      <a:pPr algn="ctr" rtl="0" fontAlgn="ctr"/>
                      <a:r>
                        <a:rPr lang="en-US" sz="1600" b="0" i="0" u="none" strike="noStrike">
                          <a:solidFill>
                            <a:srgbClr val="FFFFFF"/>
                          </a:solidFill>
                          <a:effectLst/>
                          <a:latin typeface="Calibri" panose="020F0502020204030204" pitchFamily="34" charset="0"/>
                        </a:rPr>
                        <a:t>Rate Of Interest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12.00</a:t>
                      </a:r>
                      <a:r>
                        <a:rPr lang="en-US" sz="16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561953871"/>
                  </a:ext>
                </a:extLst>
              </a:tr>
              <a:tr h="289466">
                <a:tc>
                  <a:txBody>
                    <a:bodyPr/>
                    <a:lstStyle/>
                    <a:p>
                      <a:pPr algn="ctr" rtl="0" fontAlgn="ctr"/>
                      <a:r>
                        <a:rPr lang="en-US" sz="1600" b="0" i="0" u="none" strike="noStrike">
                          <a:solidFill>
                            <a:srgbClr val="FFFFFF"/>
                          </a:solidFill>
                          <a:effectLst/>
                          <a:latin typeface="Calibri" panose="020F0502020204030204" pitchFamily="34" charset="0"/>
                        </a:rPr>
                        <a:t>Tenure</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a:solidFill>
                            <a:srgbClr val="000000"/>
                          </a:solidFill>
                          <a:effectLst/>
                          <a:latin typeface="Calibri" panose="020F0502020204030204" pitchFamily="34" charset="0"/>
                        </a:rPr>
                        <a:t>9</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816420558"/>
                  </a:ext>
                </a:extLst>
              </a:tr>
              <a:tr h="289466">
                <a:tc>
                  <a:txBody>
                    <a:bodyPr/>
                    <a:lstStyle/>
                    <a:p>
                      <a:pPr algn="ctr" rtl="0" fontAlgn="ctr"/>
                      <a:r>
                        <a:rPr lang="en-US" sz="1600" b="0" i="0" u="none" strike="noStrike">
                          <a:solidFill>
                            <a:srgbClr val="FFFFFF"/>
                          </a:solidFill>
                          <a:effectLst/>
                          <a:latin typeface="Calibri" panose="020F0502020204030204" pitchFamily="34" charset="0"/>
                        </a:rPr>
                        <a:t>Simple Interest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1,063.93</a:t>
                      </a:r>
                      <a:endParaRPr lang="en-U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965253097"/>
                  </a:ext>
                </a:extLst>
              </a:tr>
              <a:tr h="289466">
                <a:tc>
                  <a:txBody>
                    <a:bodyPr/>
                    <a:lstStyle/>
                    <a:p>
                      <a:pPr algn="ctr" rtl="0" fontAlgn="ctr"/>
                      <a:r>
                        <a:rPr lang="en-US" sz="1600" b="0" i="0" u="none" strike="noStrike">
                          <a:solidFill>
                            <a:srgbClr val="FFFFFF"/>
                          </a:solidFill>
                          <a:effectLst/>
                          <a:latin typeface="Calibri" panose="020F0502020204030204" pitchFamily="34" charset="0"/>
                        </a:rPr>
                        <a:t>EMI'S</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2451.55</a:t>
                      </a:r>
                      <a:endParaRPr lang="en-U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384946540"/>
                  </a:ext>
                </a:extLst>
              </a:tr>
              <a:tr h="289466">
                <a:tc>
                  <a:txBody>
                    <a:bodyPr/>
                    <a:lstStyle/>
                    <a:p>
                      <a:pPr algn="ctr" rtl="0" fontAlgn="ctr"/>
                      <a:r>
                        <a:rPr lang="en-US" sz="1600" b="0" i="0" u="none" strike="noStrike">
                          <a:solidFill>
                            <a:srgbClr val="FFFFFF"/>
                          </a:solidFill>
                          <a:effectLst/>
                          <a:latin typeface="Calibri" panose="020F0502020204030204" pitchFamily="34" charset="0"/>
                        </a:rPr>
                        <a:t>IRR/Month</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0.01</a:t>
                      </a:r>
                      <a:endParaRPr lang="en-U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733626630"/>
                  </a:ext>
                </a:extLst>
              </a:tr>
              <a:tr h="289466">
                <a:tc>
                  <a:txBody>
                    <a:bodyPr/>
                    <a:lstStyle/>
                    <a:p>
                      <a:pPr algn="ctr" rtl="0" fontAlgn="ctr"/>
                      <a:r>
                        <a:rPr lang="en-US" sz="1600" b="0" i="0" u="none" strike="noStrike">
                          <a:solidFill>
                            <a:srgbClr val="FFFFFF"/>
                          </a:solidFill>
                          <a:effectLst/>
                          <a:latin typeface="Calibri" panose="020F0502020204030204" pitchFamily="34" charset="0"/>
                        </a:rPr>
                        <a:t>IRR/Year</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12.00</a:t>
                      </a:r>
                      <a:r>
                        <a:rPr lang="en-US" sz="16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979051130"/>
                  </a:ext>
                </a:extLst>
              </a:tr>
              <a:tr h="289466">
                <a:tc>
                  <a:txBody>
                    <a:bodyPr/>
                    <a:lstStyle/>
                    <a:p>
                      <a:pPr algn="ctr" rtl="0" fontAlgn="ctr"/>
                      <a:r>
                        <a:rPr lang="en-US" sz="1600" b="0" i="0" u="none" strike="noStrike">
                          <a:solidFill>
                            <a:srgbClr val="FFFFFF"/>
                          </a:solidFill>
                          <a:effectLst/>
                          <a:latin typeface="Calibri" panose="020F0502020204030204" pitchFamily="34" charset="0"/>
                        </a:rPr>
                        <a:t>Asset Revolved</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GB" sz="1600" b="0" i="0" u="none" strike="noStrike" dirty="0" smtClean="0">
                          <a:solidFill>
                            <a:srgbClr val="000000"/>
                          </a:solidFill>
                          <a:effectLst/>
                          <a:latin typeface="Calibri" panose="020F0502020204030204" pitchFamily="34" charset="0"/>
                        </a:rPr>
                        <a:t>FALSE</a:t>
                      </a:r>
                      <a:endParaRPr lang="en-U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182991882"/>
                  </a:ext>
                </a:extLst>
              </a:tr>
              <a:tr h="289466">
                <a:tc>
                  <a:txBody>
                    <a:bodyPr/>
                    <a:lstStyle/>
                    <a:p>
                      <a:pPr algn="ctr" rtl="0" fontAlgn="ctr"/>
                      <a:r>
                        <a:rPr lang="en-US" sz="1600" b="0" i="0" u="none" strike="noStrike">
                          <a:solidFill>
                            <a:srgbClr val="FFFFFF"/>
                          </a:solidFill>
                          <a:effectLst/>
                          <a:latin typeface="Calibri" panose="020F0502020204030204" pitchFamily="34" charset="0"/>
                        </a:rPr>
                        <a:t>Date</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5/12/2022</a:t>
                      </a:r>
                      <a:endParaRPr lang="en-U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443195671"/>
                  </a:ext>
                </a:extLst>
              </a:tr>
              <a:tr h="289466">
                <a:tc>
                  <a:txBody>
                    <a:bodyPr/>
                    <a:lstStyle/>
                    <a:p>
                      <a:pPr algn="ctr" rtl="0" fontAlgn="ctr"/>
                      <a:r>
                        <a:rPr lang="en-US" sz="1600" b="0" i="0" u="none" strike="noStrike">
                          <a:solidFill>
                            <a:srgbClr val="FFFFFF"/>
                          </a:solidFill>
                          <a:effectLst/>
                          <a:latin typeface="Calibri" panose="020F0502020204030204" pitchFamily="34" charset="0"/>
                        </a:rPr>
                        <a:t>S.tax</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a:solidFill>
                            <a:srgbClr val="000000"/>
                          </a:solidFill>
                          <a:effectLst/>
                          <a:latin typeface="Calibri" panose="020F0502020204030204" pitchFamily="34" charset="0"/>
                        </a:rPr>
                        <a:t>24</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657813292"/>
                  </a:ext>
                </a:extLst>
              </a:tr>
              <a:tr h="289466">
                <a:tc>
                  <a:txBody>
                    <a:bodyPr/>
                    <a:lstStyle/>
                    <a:p>
                      <a:pPr algn="ctr" rtl="0" fontAlgn="ctr"/>
                      <a:r>
                        <a:rPr lang="en-US" sz="1600" b="0" i="0" u="none" strike="noStrike">
                          <a:solidFill>
                            <a:srgbClr val="FFFFFF"/>
                          </a:solidFill>
                          <a:effectLst/>
                          <a:latin typeface="Calibri" panose="020F0502020204030204" pitchFamily="34" charset="0"/>
                        </a:rPr>
                        <a:t>Processing Fee</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a:solidFill>
                            <a:srgbClr val="000000"/>
                          </a:solidFill>
                          <a:effectLst/>
                          <a:latin typeface="Calibri" panose="020F0502020204030204" pitchFamily="34" charset="0"/>
                        </a:rPr>
                        <a:t>420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68930832"/>
                  </a:ext>
                </a:extLst>
              </a:tr>
              <a:tr h="289466">
                <a:tc>
                  <a:txBody>
                    <a:bodyPr/>
                    <a:lstStyle/>
                    <a:p>
                      <a:pPr algn="ctr" rtl="0" fontAlgn="ctr"/>
                      <a:r>
                        <a:rPr lang="en-US" sz="1600" b="0" i="0" u="none" strike="noStrike">
                          <a:solidFill>
                            <a:srgbClr val="FFFFFF"/>
                          </a:solidFill>
                          <a:effectLst/>
                          <a:latin typeface="Calibri" panose="020F0502020204030204" pitchFamily="34" charset="0"/>
                        </a:rPr>
                        <a:t>GST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a:solidFill>
                            <a:srgbClr val="000000"/>
                          </a:solidFill>
                          <a:effectLst/>
                          <a:latin typeface="Calibri" panose="020F0502020204030204" pitchFamily="34" charset="0"/>
                        </a:rPr>
                        <a:t>75.6</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278066919"/>
                  </a:ext>
                </a:extLst>
              </a:tr>
              <a:tr h="289466">
                <a:tc>
                  <a:txBody>
                    <a:bodyPr/>
                    <a:lstStyle/>
                    <a:p>
                      <a:pPr algn="ctr" rtl="0" fontAlgn="ctr"/>
                      <a:r>
                        <a:rPr lang="en-US" sz="1600" b="0" i="0" u="none" strike="noStrike">
                          <a:solidFill>
                            <a:srgbClr val="FFFFFF"/>
                          </a:solidFill>
                          <a:effectLst/>
                          <a:latin typeface="Calibri" panose="020F0502020204030204" pitchFamily="34" charset="0"/>
                        </a:rPr>
                        <a:t>Total</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a:txBody>
                    <a:bodyPr/>
                    <a:lstStyle/>
                    <a:p>
                      <a:pPr algn="ctr" rtl="0" fontAlgn="ctr"/>
                      <a:r>
                        <a:rPr lang="en-US" sz="1600" b="0" i="0" u="none" strike="noStrike" dirty="0" smtClean="0">
                          <a:solidFill>
                            <a:srgbClr val="000000"/>
                          </a:solidFill>
                          <a:effectLst/>
                          <a:latin typeface="Calibri" panose="020F0502020204030204" pitchFamily="34" charset="0"/>
                        </a:rPr>
                        <a:t>495.60</a:t>
                      </a:r>
                      <a:endParaRPr lang="en-U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60843211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63389170"/>
              </p:ext>
            </p:extLst>
          </p:nvPr>
        </p:nvGraphicFramePr>
        <p:xfrm>
          <a:off x="4368797" y="1694212"/>
          <a:ext cx="7696202" cy="3763054"/>
        </p:xfrm>
        <a:graphic>
          <a:graphicData uri="http://schemas.openxmlformats.org/drawingml/2006/table">
            <a:tbl>
              <a:tblPr/>
              <a:tblGrid>
                <a:gridCol w="1235068">
                  <a:extLst>
                    <a:ext uri="{9D8B030D-6E8A-4147-A177-3AD203B41FA5}">
                      <a16:colId xmlns:a16="http://schemas.microsoft.com/office/drawing/2014/main" val="366130755"/>
                    </a:ext>
                  </a:extLst>
                </a:gridCol>
                <a:gridCol w="1000302">
                  <a:extLst>
                    <a:ext uri="{9D8B030D-6E8A-4147-A177-3AD203B41FA5}">
                      <a16:colId xmlns:a16="http://schemas.microsoft.com/office/drawing/2014/main" val="1697087865"/>
                    </a:ext>
                  </a:extLst>
                </a:gridCol>
                <a:gridCol w="1163617">
                  <a:extLst>
                    <a:ext uri="{9D8B030D-6E8A-4147-A177-3AD203B41FA5}">
                      <a16:colId xmlns:a16="http://schemas.microsoft.com/office/drawing/2014/main" val="188953825"/>
                    </a:ext>
                  </a:extLst>
                </a:gridCol>
                <a:gridCol w="755329">
                  <a:extLst>
                    <a:ext uri="{9D8B030D-6E8A-4147-A177-3AD203B41FA5}">
                      <a16:colId xmlns:a16="http://schemas.microsoft.com/office/drawing/2014/main" val="3881004875"/>
                    </a:ext>
                  </a:extLst>
                </a:gridCol>
                <a:gridCol w="1582111">
                  <a:extLst>
                    <a:ext uri="{9D8B030D-6E8A-4147-A177-3AD203B41FA5}">
                      <a16:colId xmlns:a16="http://schemas.microsoft.com/office/drawing/2014/main" val="681805250"/>
                    </a:ext>
                  </a:extLst>
                </a:gridCol>
                <a:gridCol w="1163617">
                  <a:extLst>
                    <a:ext uri="{9D8B030D-6E8A-4147-A177-3AD203B41FA5}">
                      <a16:colId xmlns:a16="http://schemas.microsoft.com/office/drawing/2014/main" val="3644300931"/>
                    </a:ext>
                  </a:extLst>
                </a:gridCol>
                <a:gridCol w="796158">
                  <a:extLst>
                    <a:ext uri="{9D8B030D-6E8A-4147-A177-3AD203B41FA5}">
                      <a16:colId xmlns:a16="http://schemas.microsoft.com/office/drawing/2014/main" val="1225827243"/>
                    </a:ext>
                  </a:extLst>
                </a:gridCol>
              </a:tblGrid>
              <a:tr h="517669">
                <a:tc gridSpan="7">
                  <a:txBody>
                    <a:bodyPr/>
                    <a:lstStyle/>
                    <a:p>
                      <a:pPr algn="ctr" rtl="0" fontAlgn="ctr"/>
                      <a:r>
                        <a:rPr lang="en-US" sz="2400" b="1" i="0" u="none" strike="noStrike">
                          <a:solidFill>
                            <a:srgbClr val="FFFFFF"/>
                          </a:solidFill>
                          <a:effectLst/>
                          <a:latin typeface="Calibri" panose="020F0502020204030204" pitchFamily="34" charset="0"/>
                        </a:rPr>
                        <a:t>Reducing Rate Calculator</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8604003"/>
                  </a:ext>
                </a:extLst>
              </a:tr>
              <a:tr h="258835">
                <a:tc>
                  <a:txBody>
                    <a:bodyPr/>
                    <a:lstStyle/>
                    <a:p>
                      <a:pPr algn="ctr" rtl="0" fontAlgn="ctr"/>
                      <a:r>
                        <a:rPr lang="en-US" sz="1200" b="1" i="0" u="none" strike="noStrike">
                          <a:solidFill>
                            <a:srgbClr val="000000"/>
                          </a:solidFill>
                          <a:effectLst/>
                          <a:latin typeface="Calibri" panose="020F0502020204030204" pitchFamily="34" charset="0"/>
                        </a:rPr>
                        <a:t>MRA Billing Date</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Calibri" panose="020F0502020204030204" pitchFamily="34" charset="0"/>
                        </a:rPr>
                        <a:t>EMI</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Calibri" panose="020F0502020204030204" pitchFamily="34" charset="0"/>
                        </a:rPr>
                        <a:t>Simple Interest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Calibri" panose="020F0502020204030204" pitchFamily="34" charset="0"/>
                        </a:rPr>
                        <a:t>Prinicpal</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Calibri" panose="020F0502020204030204" pitchFamily="34" charset="0"/>
                        </a:rPr>
                        <a:t>Principal Outstanding</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Calibri" panose="020F0502020204030204" pitchFamily="34" charset="0"/>
                        </a:rPr>
                        <a:t>GST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tc>
                  <a:txBody>
                    <a:bodyPr/>
                    <a:lstStyle/>
                    <a:p>
                      <a:pPr algn="ctr" rtl="0" fontAlgn="ctr"/>
                      <a:r>
                        <a:rPr lang="en-US" sz="1200" b="1" i="0" u="none" strike="noStrike">
                          <a:solidFill>
                            <a:srgbClr val="000000"/>
                          </a:solidFill>
                          <a:effectLst/>
                          <a:latin typeface="Calibri" panose="020F0502020204030204" pitchFamily="34" charset="0"/>
                        </a:rPr>
                        <a:t>EMI &amp; GST</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solidFill>
                      <a:srgbClr val="B4C6E7"/>
                    </a:solidFill>
                  </a:tcPr>
                </a:tc>
                <a:extLst>
                  <a:ext uri="{0D108BD9-81ED-4DB2-BD59-A6C34878D82A}">
                    <a16:rowId xmlns:a16="http://schemas.microsoft.com/office/drawing/2014/main" val="866020596"/>
                  </a:ext>
                </a:extLst>
              </a:tr>
              <a:tr h="298655">
                <a:tc>
                  <a:txBody>
                    <a:bodyPr/>
                    <a:lstStyle/>
                    <a:p>
                      <a:pPr algn="ctr" rtl="0" fontAlgn="ctr"/>
                      <a:r>
                        <a:rPr lang="en-US" sz="14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Rs. (21,000)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n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21000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54885458"/>
                  </a:ext>
                </a:extLst>
              </a:tr>
              <a:tr h="298655">
                <a:tc>
                  <a:txBody>
                    <a:bodyPr/>
                    <a:lstStyle/>
                    <a:p>
                      <a:pPr algn="ctr" rtl="0" fontAlgn="ctr"/>
                      <a:r>
                        <a:rPr lang="en-US" sz="1400" b="0" i="0" u="none" strike="noStrike">
                          <a:solidFill>
                            <a:srgbClr val="000000"/>
                          </a:solidFill>
                          <a:effectLst/>
                          <a:latin typeface="Calibri" panose="020F0502020204030204" pitchFamily="34" charset="0"/>
                        </a:rPr>
                        <a:t>5/12/2022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210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2,241.55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18,758.45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37.8</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2,489.35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77420434"/>
                  </a:ext>
                </a:extLst>
              </a:tr>
              <a:tr h="298655">
                <a:tc>
                  <a:txBody>
                    <a:bodyPr/>
                    <a:lstStyle/>
                    <a:p>
                      <a:pPr algn="ctr" rtl="0" fontAlgn="ctr"/>
                      <a:r>
                        <a:rPr lang="en-US" sz="1400" b="0" i="0" u="none" strike="noStrike">
                          <a:solidFill>
                            <a:srgbClr val="000000"/>
                          </a:solidFill>
                          <a:effectLst/>
                          <a:latin typeface="Calibri" panose="020F0502020204030204" pitchFamily="34" charset="0"/>
                        </a:rPr>
                        <a:t>6/12/2022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187.58</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2,263.97</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16,494.48</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33.76</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2,485.32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882741247"/>
                  </a:ext>
                </a:extLst>
              </a:tr>
              <a:tr h="298655">
                <a:tc>
                  <a:txBody>
                    <a:bodyPr/>
                    <a:lstStyle/>
                    <a:p>
                      <a:pPr algn="ctr" rtl="0" fontAlgn="ctr"/>
                      <a:r>
                        <a:rPr lang="en-US" sz="1400" b="0" i="0" u="none" strike="noStrike">
                          <a:solidFill>
                            <a:srgbClr val="000000"/>
                          </a:solidFill>
                          <a:effectLst/>
                          <a:latin typeface="Calibri" panose="020F0502020204030204" pitchFamily="34" charset="0"/>
                        </a:rPr>
                        <a:t>7/12/2022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164.94</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2,286.61</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14,207.88</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29.69</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2,481.24</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402605833"/>
                  </a:ext>
                </a:extLst>
              </a:tr>
              <a:tr h="298655">
                <a:tc>
                  <a:txBody>
                    <a:bodyPr/>
                    <a:lstStyle/>
                    <a:p>
                      <a:pPr algn="ctr" rtl="0" fontAlgn="ctr"/>
                      <a:r>
                        <a:rPr lang="en-US" sz="1400" b="0" i="0" u="none" strike="noStrike">
                          <a:solidFill>
                            <a:srgbClr val="000000"/>
                          </a:solidFill>
                          <a:effectLst/>
                          <a:latin typeface="Calibri" panose="020F0502020204030204" pitchFamily="34" charset="0"/>
                        </a:rPr>
                        <a:t>8/12/2022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142.078</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2,309.47</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11,898.41</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25.57</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2,477.12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682604343"/>
                  </a:ext>
                </a:extLst>
              </a:tr>
              <a:tr h="298655">
                <a:tc>
                  <a:txBody>
                    <a:bodyPr/>
                    <a:lstStyle/>
                    <a:p>
                      <a:pPr algn="ctr" rtl="0" fontAlgn="ctr"/>
                      <a:r>
                        <a:rPr lang="en-US" sz="1400" b="0" i="0" u="none" strike="noStrike">
                          <a:solidFill>
                            <a:srgbClr val="000000"/>
                          </a:solidFill>
                          <a:effectLst/>
                          <a:latin typeface="Calibri" panose="020F0502020204030204" pitchFamily="34" charset="0"/>
                        </a:rPr>
                        <a:t>9/12/2022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118.98</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2,332.57</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9,565.84</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21.41</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2,472.97</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949509483"/>
                  </a:ext>
                </a:extLst>
              </a:tr>
              <a:tr h="298655">
                <a:tc>
                  <a:txBody>
                    <a:bodyPr/>
                    <a:lstStyle/>
                    <a:p>
                      <a:pPr algn="ctr" rtl="0" fontAlgn="ctr"/>
                      <a:r>
                        <a:rPr lang="en-US" sz="1400" b="0" i="0" u="none" strike="noStrike">
                          <a:solidFill>
                            <a:srgbClr val="000000"/>
                          </a:solidFill>
                          <a:effectLst/>
                          <a:latin typeface="Calibri" panose="020F0502020204030204" pitchFamily="34" charset="0"/>
                        </a:rPr>
                        <a:t>10/12/2022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95.65</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2,355.89</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7,209.95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17.21</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2,468.77</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09648376"/>
                  </a:ext>
                </a:extLst>
              </a:tr>
              <a:tr h="298655">
                <a:tc>
                  <a:txBody>
                    <a:bodyPr/>
                    <a:lstStyle/>
                    <a:p>
                      <a:pPr algn="ctr" rtl="0" fontAlgn="ctr"/>
                      <a:r>
                        <a:rPr lang="en-US" sz="1400" b="0" i="0" u="none" strike="noStrike">
                          <a:solidFill>
                            <a:srgbClr val="000000"/>
                          </a:solidFill>
                          <a:effectLst/>
                          <a:latin typeface="Calibri" panose="020F0502020204030204" pitchFamily="34" charset="0"/>
                        </a:rPr>
                        <a:t>11/12/2022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72.09</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2,379.45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4,830.50</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12.97</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2,464.53</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972974813"/>
                  </a:ext>
                </a:extLst>
              </a:tr>
              <a:tr h="298655">
                <a:tc>
                  <a:txBody>
                    <a:bodyPr/>
                    <a:lstStyle/>
                    <a:p>
                      <a:pPr algn="ctr" rtl="0" fontAlgn="ctr"/>
                      <a:r>
                        <a:rPr lang="en-US" sz="1400" b="0" i="0" u="none" strike="noStrike">
                          <a:solidFill>
                            <a:srgbClr val="000000"/>
                          </a:solidFill>
                          <a:effectLst/>
                          <a:latin typeface="Calibri" panose="020F0502020204030204" pitchFamily="34" charset="0"/>
                        </a:rPr>
                        <a:t>12/12/2022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48.30</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2,403.24</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2,427.26</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8.69</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2,460.24</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635020494"/>
                  </a:ext>
                </a:extLst>
              </a:tr>
              <a:tr h="298655">
                <a:tc>
                  <a:txBody>
                    <a:bodyPr/>
                    <a:lstStyle/>
                    <a:p>
                      <a:pPr algn="ctr" rtl="0" fontAlgn="ctr"/>
                      <a:r>
                        <a:rPr lang="en-US" sz="1400" b="0" i="0" u="none" strike="noStrike">
                          <a:solidFill>
                            <a:srgbClr val="000000"/>
                          </a:solidFill>
                          <a:effectLst/>
                          <a:latin typeface="Calibri" panose="020F0502020204030204" pitchFamily="34" charset="0"/>
                        </a:rPr>
                        <a:t>1/12/2023</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Calibri" panose="020F0502020204030204" pitchFamily="34" charset="0"/>
                        </a:rPr>
                        <a:t>2,451.55</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24.27</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2,427.28</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r" rtl="0" fontAlgn="ctr"/>
                      <a:r>
                        <a:rPr lang="en-US" sz="1400" b="0" i="0" u="none" strike="noStrike" dirty="0">
                          <a:solidFill>
                            <a:srgbClr val="000000"/>
                          </a:solidFill>
                          <a:effectLst/>
                          <a:latin typeface="Calibri" panose="020F0502020204030204" pitchFamily="34" charset="0"/>
                        </a:rPr>
                        <a:t>-</a:t>
                      </a:r>
                      <a:r>
                        <a:rPr lang="en-US" sz="1400" b="0" i="0" u="none" strike="noStrike" dirty="0" smtClean="0">
                          <a:solidFill>
                            <a:srgbClr val="000000"/>
                          </a:solidFill>
                          <a:effectLst/>
                          <a:latin typeface="Calibri" panose="020F0502020204030204" pitchFamily="34" charset="0"/>
                        </a:rPr>
                        <a:t>0.02</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smtClean="0">
                          <a:solidFill>
                            <a:srgbClr val="000000"/>
                          </a:solidFill>
                          <a:effectLst/>
                          <a:latin typeface="Calibri" panose="020F0502020204030204" pitchFamily="34" charset="0"/>
                        </a:rPr>
                        <a:t>4.36</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2,455.92</a:t>
                      </a:r>
                    </a:p>
                  </a:txBody>
                  <a:tcPr marL="7620" marR="7620" marT="7620" marB="0" anchor="ctr">
                    <a:lnL w="6350" cap="flat" cmpd="sng" algn="ctr">
                      <a:solidFill>
                        <a:srgbClr val="00B0F0"/>
                      </a:solidFill>
                      <a:prstDash val="solid"/>
                      <a:round/>
                      <a:headEnd type="none" w="med" len="med"/>
                      <a:tailEnd type="none" w="med" len="med"/>
                    </a:lnL>
                    <a:lnR w="6350" cap="flat" cmpd="sng" algn="ctr">
                      <a:solidFill>
                        <a:srgbClr val="00B0F0"/>
                      </a:solidFill>
                      <a:prstDash val="solid"/>
                      <a:round/>
                      <a:headEnd type="none" w="med" len="med"/>
                      <a:tailEnd type="none" w="med" len="med"/>
                    </a:lnR>
                    <a:lnT w="6350" cap="flat" cmpd="sng" algn="ctr">
                      <a:solidFill>
                        <a:srgbClr val="00B0F0"/>
                      </a:solidFill>
                      <a:prstDash val="solid"/>
                      <a:round/>
                      <a:headEnd type="none" w="med" len="med"/>
                      <a:tailEnd type="none" w="med" len="med"/>
                    </a:lnT>
                    <a:lnB w="635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207252655"/>
                  </a:ext>
                </a:extLst>
              </a:tr>
            </a:tbl>
          </a:graphicData>
        </a:graphic>
      </p:graphicFrame>
    </p:spTree>
    <p:extLst>
      <p:ext uri="{BB962C8B-B14F-4D97-AF65-F5344CB8AC3E}">
        <p14:creationId xmlns:p14="http://schemas.microsoft.com/office/powerpoint/2010/main" val="1081703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2626</Words>
  <Application>Microsoft Office PowerPoint</Application>
  <PresentationFormat>Widescreen</PresentationFormat>
  <Paragraphs>314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Britannic Bold</vt:lpstr>
      <vt:lpstr>Calibri</vt:lpstr>
      <vt:lpstr>Calibri Light</vt:lpstr>
      <vt:lpstr>Impact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Sauda</dc:creator>
  <cp:lastModifiedBy>Amit Sauda</cp:lastModifiedBy>
  <cp:revision>82</cp:revision>
  <dcterms:created xsi:type="dcterms:W3CDTF">2022-05-12T05:00:55Z</dcterms:created>
  <dcterms:modified xsi:type="dcterms:W3CDTF">2022-05-14T09:14:19Z</dcterms:modified>
</cp:coreProperties>
</file>