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sldIdLst>
    <p:sldId id="257" r:id="rId4"/>
    <p:sldId id="258" r:id="rId6"/>
    <p:sldId id="259" r:id="rId7"/>
    <p:sldId id="318" r:id="rId8"/>
    <p:sldId id="319" r:id="rId9"/>
    <p:sldId id="320" r:id="rId10"/>
    <p:sldId id="321" r:id="rId11"/>
    <p:sldId id="322" r:id="rId12"/>
    <p:sldId id="323" r:id="rId13"/>
    <p:sldId id="260" r:id="rId14"/>
    <p:sldId id="284" r:id="rId15"/>
    <p:sldId id="324" r:id="rId16"/>
    <p:sldId id="325" r:id="rId17"/>
    <p:sldId id="285" r:id="rId18"/>
    <p:sldId id="261" r:id="rId19"/>
    <p:sldId id="262" r:id="rId20"/>
    <p:sldId id="263" r:id="rId21"/>
    <p:sldId id="264" r:id="rId22"/>
    <p:sldId id="293" r:id="rId23"/>
    <p:sldId id="311" r:id="rId24"/>
    <p:sldId id="313" r:id="rId25"/>
    <p:sldId id="295" r:id="rId26"/>
    <p:sldId id="314" r:id="rId27"/>
    <p:sldId id="315" r:id="rId28"/>
    <p:sldId id="316" r:id="rId29"/>
    <p:sldId id="317" r:id="rId30"/>
    <p:sldId id="329" r:id="rId31"/>
    <p:sldId id="305" r:id="rId32"/>
    <p:sldId id="266" r:id="rId33"/>
    <p:sldId id="306" r:id="rId34"/>
    <p:sldId id="267" r:id="rId35"/>
    <p:sldId id="268" r:id="rId36"/>
    <p:sldId id="330" r:id="rId37"/>
    <p:sldId id="269" r:id="rId38"/>
    <p:sldId id="270" r:id="rId39"/>
    <p:sldId id="271" r:id="rId40"/>
    <p:sldId id="272" r:id="rId41"/>
    <p:sldId id="273" r:id="rId42"/>
    <p:sldId id="327" r:id="rId43"/>
    <p:sldId id="274" r:id="rId44"/>
    <p:sldId id="275" r:id="rId45"/>
    <p:sldId id="276" r:id="rId46"/>
    <p:sldId id="328" r:id="rId47"/>
    <p:sldId id="277" r:id="rId48"/>
    <p:sldId id="278" r:id="rId49"/>
    <p:sldId id="279" r:id="rId50"/>
    <p:sldId id="280" r:id="rId51"/>
    <p:sldId id="281" r:id="rId52"/>
    <p:sldId id="282" r:id="rId53"/>
    <p:sldId id="283"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1F28"/>
    <a:srgbClr val="FFFF00"/>
    <a:srgbClr val="FF9900"/>
    <a:srgbClr val="6FAA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45" autoAdjust="0"/>
    <p:restoredTop sz="86019" autoAdjust="0"/>
  </p:normalViewPr>
  <p:slideViewPr>
    <p:cSldViewPr>
      <p:cViewPr>
        <p:scale>
          <a:sx n="60" d="100"/>
          <a:sy n="60" d="100"/>
        </p:scale>
        <p:origin x="1674" y="213"/>
      </p:cViewPr>
      <p:guideLst>
        <p:guide orient="horz" pos="2700"/>
        <p:guide pos="5184"/>
      </p:guideLst>
    </p:cSldViewPr>
  </p:slideViewPr>
  <p:outlineViewPr>
    <p:cViewPr>
      <p:scale>
        <a:sx n="33" d="100"/>
        <a:sy n="33" d="100"/>
      </p:scale>
      <p:origin x="0" y="-13744"/>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30" d="100"/>
        <a:sy n="3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0.xml"/><Relationship Id="rId8" Type="http://schemas.openxmlformats.org/officeDocument/2006/relationships/slide" Target="slides/slide19.xml"/><Relationship Id="rId7" Type="http://schemas.openxmlformats.org/officeDocument/2006/relationships/slide" Target="slides/slide18.xml"/><Relationship Id="rId6" Type="http://schemas.openxmlformats.org/officeDocument/2006/relationships/slide" Target="slides/slide17.xml"/><Relationship Id="rId5" Type="http://schemas.openxmlformats.org/officeDocument/2006/relationships/slide" Target="slides/slide15.xml"/><Relationship Id="rId4" Type="http://schemas.openxmlformats.org/officeDocument/2006/relationships/slide" Target="slides/slide10.xml"/><Relationship Id="rId30" Type="http://schemas.openxmlformats.org/officeDocument/2006/relationships/slide" Target="slides/slide50.xml"/><Relationship Id="rId3" Type="http://schemas.openxmlformats.org/officeDocument/2006/relationships/slide" Target="slides/slide3.xml"/><Relationship Id="rId29" Type="http://schemas.openxmlformats.org/officeDocument/2006/relationships/slide" Target="slides/slide49.xml"/><Relationship Id="rId28" Type="http://schemas.openxmlformats.org/officeDocument/2006/relationships/slide" Target="slides/slide48.xml"/><Relationship Id="rId27" Type="http://schemas.openxmlformats.org/officeDocument/2006/relationships/slide" Target="slides/slide45.xml"/><Relationship Id="rId26" Type="http://schemas.openxmlformats.org/officeDocument/2006/relationships/slide" Target="slides/slide43.xml"/><Relationship Id="rId25" Type="http://schemas.openxmlformats.org/officeDocument/2006/relationships/slide" Target="slides/slide42.xml"/><Relationship Id="rId24" Type="http://schemas.openxmlformats.org/officeDocument/2006/relationships/slide" Target="slides/slide41.xml"/><Relationship Id="rId23" Type="http://schemas.openxmlformats.org/officeDocument/2006/relationships/slide" Target="slides/slide38.xml"/><Relationship Id="rId22" Type="http://schemas.openxmlformats.org/officeDocument/2006/relationships/slide" Target="slides/slide36.xml"/><Relationship Id="rId21" Type="http://schemas.openxmlformats.org/officeDocument/2006/relationships/slide" Target="slides/slide35.xml"/><Relationship Id="rId20" Type="http://schemas.openxmlformats.org/officeDocument/2006/relationships/slide" Target="slides/slide34.xml"/><Relationship Id="rId2" Type="http://schemas.openxmlformats.org/officeDocument/2006/relationships/slide" Target="slides/slide2.xml"/><Relationship Id="rId19" Type="http://schemas.openxmlformats.org/officeDocument/2006/relationships/slide" Target="slides/slide31.xml"/><Relationship Id="rId18" Type="http://schemas.openxmlformats.org/officeDocument/2006/relationships/slide" Target="slides/slide30.xml"/><Relationship Id="rId17" Type="http://schemas.openxmlformats.org/officeDocument/2006/relationships/slide" Target="slides/slide29.xml"/><Relationship Id="rId16" Type="http://schemas.openxmlformats.org/officeDocument/2006/relationships/slide" Target="slides/slide28.xml"/><Relationship Id="rId15" Type="http://schemas.openxmlformats.org/officeDocument/2006/relationships/slide" Target="slides/slide26.xml"/><Relationship Id="rId14" Type="http://schemas.openxmlformats.org/officeDocument/2006/relationships/slide" Target="slides/slide25.xml"/><Relationship Id="rId13" Type="http://schemas.openxmlformats.org/officeDocument/2006/relationships/slide" Target="slides/slide24.xml"/><Relationship Id="rId12" Type="http://schemas.openxmlformats.org/officeDocument/2006/relationships/slide" Target="slides/slide23.xml"/><Relationship Id="rId11" Type="http://schemas.openxmlformats.org/officeDocument/2006/relationships/slide" Target="slides/slide22.xml"/><Relationship Id="rId10" Type="http://schemas.openxmlformats.org/officeDocument/2006/relationships/slide" Target="slides/slide21.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E7B2F-76B0-4CCC-83FA-00CA85CD8DA2}"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DA6495-08A5-4780-AF01-64577BB694E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Times New Roman" charset="0"/>
            </a:endParaRPr>
          </a:p>
        </p:txBody>
      </p:sp>
      <p:sp>
        <p:nvSpPr>
          <p:cNvPr id="1638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2662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p:sp>
      <p:sp>
        <p:nvSpPr>
          <p:cNvPr id="2867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4138613" y="0"/>
            <a:ext cx="31638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dirty="0">
              <a:latin typeface="Helvetica Neue Regular" charset="0"/>
            </a:endParaRPr>
          </a:p>
        </p:txBody>
      </p:sp>
      <p:sp>
        <p:nvSpPr>
          <p:cNvPr id="30722" name="Rectangle 3"/>
          <p:cNvSpPr>
            <a:spLocks noChangeArrowheads="1"/>
          </p:cNvSpPr>
          <p:nvPr/>
        </p:nvSpPr>
        <p:spPr bwMode="auto">
          <a:xfrm>
            <a:off x="4138613" y="9109075"/>
            <a:ext cx="316388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107" tIns="0" rIns="20107" bIns="0" anchor="b"/>
          <a:lstStyle>
            <a:lvl1pPr defTabSz="965200">
              <a:defRPr sz="3600">
                <a:solidFill>
                  <a:srgbClr val="CF0E30"/>
                </a:solidFill>
                <a:latin typeface="Book Antiqua" charset="0"/>
                <a:ea typeface="MS PGothic" charset="-128"/>
              </a:defRPr>
            </a:lvl1pPr>
            <a:lvl2pPr marL="742950" indent="-285750" defTabSz="965200">
              <a:defRPr sz="3600">
                <a:solidFill>
                  <a:srgbClr val="CF0E30"/>
                </a:solidFill>
                <a:latin typeface="Book Antiqua" charset="0"/>
                <a:ea typeface="MS PGothic" charset="-128"/>
              </a:defRPr>
            </a:lvl2pPr>
            <a:lvl3pPr marL="1143000" indent="-228600" defTabSz="965200">
              <a:defRPr sz="3600">
                <a:solidFill>
                  <a:srgbClr val="CF0E30"/>
                </a:solidFill>
                <a:latin typeface="Book Antiqua" charset="0"/>
                <a:ea typeface="MS PGothic" charset="-128"/>
              </a:defRPr>
            </a:lvl3pPr>
            <a:lvl4pPr marL="1600200" indent="-228600" defTabSz="965200">
              <a:defRPr sz="3600">
                <a:solidFill>
                  <a:srgbClr val="CF0E30"/>
                </a:solidFill>
                <a:latin typeface="Book Antiqua" charset="0"/>
                <a:ea typeface="MS PGothic" charset="-128"/>
              </a:defRPr>
            </a:lvl4pPr>
            <a:lvl5pPr marL="2057400" indent="-228600" defTabSz="965200">
              <a:defRPr sz="3600">
                <a:solidFill>
                  <a:srgbClr val="CF0E30"/>
                </a:solidFill>
                <a:latin typeface="Book Antiqua" charset="0"/>
                <a:ea typeface="MS PGothic" charset="-128"/>
              </a:defRPr>
            </a:lvl5pPr>
            <a:lvl6pPr marL="2514600" indent="-228600" defTabSz="965200" eaLnBrk="0" fontAlgn="base" hangingPunct="0">
              <a:spcBef>
                <a:spcPct val="0"/>
              </a:spcBef>
              <a:spcAft>
                <a:spcPct val="0"/>
              </a:spcAft>
              <a:defRPr sz="3600">
                <a:solidFill>
                  <a:srgbClr val="CF0E30"/>
                </a:solidFill>
                <a:latin typeface="Book Antiqua" charset="0"/>
                <a:ea typeface="MS PGothic" charset="-128"/>
              </a:defRPr>
            </a:lvl6pPr>
            <a:lvl7pPr marL="2971800" indent="-228600" defTabSz="965200" eaLnBrk="0" fontAlgn="base" hangingPunct="0">
              <a:spcBef>
                <a:spcPct val="0"/>
              </a:spcBef>
              <a:spcAft>
                <a:spcPct val="0"/>
              </a:spcAft>
              <a:defRPr sz="3600">
                <a:solidFill>
                  <a:srgbClr val="CF0E30"/>
                </a:solidFill>
                <a:latin typeface="Book Antiqua" charset="0"/>
                <a:ea typeface="MS PGothic" charset="-128"/>
              </a:defRPr>
            </a:lvl7pPr>
            <a:lvl8pPr marL="3429000" indent="-228600" defTabSz="965200" eaLnBrk="0" fontAlgn="base" hangingPunct="0">
              <a:spcBef>
                <a:spcPct val="0"/>
              </a:spcBef>
              <a:spcAft>
                <a:spcPct val="0"/>
              </a:spcAft>
              <a:defRPr sz="3600">
                <a:solidFill>
                  <a:srgbClr val="CF0E30"/>
                </a:solidFill>
                <a:latin typeface="Book Antiqua" charset="0"/>
                <a:ea typeface="MS PGothic" charset="-128"/>
              </a:defRPr>
            </a:lvl8pPr>
            <a:lvl9pPr marL="3886200" indent="-228600" defTabSz="965200" eaLnBrk="0" fontAlgn="base" hangingPunct="0">
              <a:spcBef>
                <a:spcPct val="0"/>
              </a:spcBef>
              <a:spcAft>
                <a:spcPct val="0"/>
              </a:spcAft>
              <a:defRPr sz="3600">
                <a:solidFill>
                  <a:srgbClr val="CF0E30"/>
                </a:solidFill>
                <a:latin typeface="Book Antiqua" charset="0"/>
                <a:ea typeface="MS PGothic" charset="-128"/>
              </a:defRPr>
            </a:lvl9pPr>
          </a:lstStyle>
          <a:p>
            <a:pPr algn="r"/>
            <a:r>
              <a:rPr lang="en-US" altLang="x-none" sz="1100" dirty="0">
                <a:solidFill>
                  <a:schemeClr val="tx1"/>
                </a:solidFill>
                <a:latin typeface="Helvetica Neue Regular" charset="0"/>
              </a:rPr>
              <a:t>7</a:t>
            </a:r>
            <a:endParaRPr lang="en-US" altLang="x-none" sz="1100" dirty="0">
              <a:solidFill>
                <a:schemeClr val="tx1"/>
              </a:solidFill>
              <a:latin typeface="Helvetica Neue Regular" charset="0"/>
            </a:endParaRPr>
          </a:p>
        </p:txBody>
      </p:sp>
      <p:sp>
        <p:nvSpPr>
          <p:cNvPr id="30723" name="Rectangle 4"/>
          <p:cNvSpPr>
            <a:spLocks noChangeArrowheads="1"/>
          </p:cNvSpPr>
          <p:nvPr/>
        </p:nvSpPr>
        <p:spPr bwMode="auto">
          <a:xfrm>
            <a:off x="0" y="9109075"/>
            <a:ext cx="3163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dirty="0">
              <a:latin typeface="Helvetica Neue Regular" charset="0"/>
            </a:endParaRPr>
          </a:p>
        </p:txBody>
      </p:sp>
      <p:sp>
        <p:nvSpPr>
          <p:cNvPr id="30724" name="Rectangle 5"/>
          <p:cNvSpPr>
            <a:spLocks noChangeArrowheads="1"/>
          </p:cNvSpPr>
          <p:nvPr/>
        </p:nvSpPr>
        <p:spPr bwMode="auto">
          <a:xfrm>
            <a:off x="0" y="0"/>
            <a:ext cx="3163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dirty="0">
              <a:latin typeface="Helvetica Neue Regular" charset="0"/>
            </a:endParaRPr>
          </a:p>
        </p:txBody>
      </p:sp>
      <p:sp>
        <p:nvSpPr>
          <p:cNvPr id="30725" name="Rectangle 6"/>
          <p:cNvSpPr>
            <a:spLocks noGrp="1" noRot="1" noChangeAspect="1" noChangeArrowheads="1" noTextEdit="1"/>
          </p:cNvSpPr>
          <p:nvPr>
            <p:ph type="sldImg"/>
          </p:nvPr>
        </p:nvSpPr>
        <p:spPr>
          <a:xfrm>
            <a:off x="468313" y="725488"/>
            <a:ext cx="6367462" cy="3582987"/>
          </a:xfrm>
          <a:ln cap="flat"/>
        </p:spPr>
      </p:sp>
      <p:sp>
        <p:nvSpPr>
          <p:cNvPr id="30726"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32770"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18434"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dirty="0">
              <a:latin typeface="Times New Roman" charset="0"/>
            </a:endParaRPr>
          </a:p>
        </p:txBody>
      </p:sp>
      <p:sp>
        <p:nvSpPr>
          <p:cNvPr id="3481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3686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3686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3686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38914"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43010"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4505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4710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20482"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51202"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53250"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5529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5734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5734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p:sp>
      <p:sp>
        <p:nvSpPr>
          <p:cNvPr id="5939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61442"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63490"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A6495-08A5-4780-AF01-64577BB694EC}" type="slidenum">
              <a:rPr lang="en-US" smtClean="0"/>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6553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67586"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69634"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71682"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A6495-08A5-4780-AF01-64577BB694EC}"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22530"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DA6495-08A5-4780-AF01-64577BB694EC}"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x-none" altLang="x-none">
              <a:latin typeface="Times New Roman" charset="0"/>
            </a:endParaRPr>
          </a:p>
        </p:txBody>
      </p:sp>
      <p:sp>
        <p:nvSpPr>
          <p:cNvPr id="24578" name="Rectangle 3"/>
          <p:cNvSpPr>
            <a:spLocks noGrp="1" noRot="1" noChangeAspect="1" noChangeArrowheads="1" noTextEdit="1"/>
          </p:cNvSpPr>
          <p:nvPr>
            <p:ph type="sldImg"/>
          </p:nvPr>
        </p:nvSpPr>
        <p:spPr>
          <a:xfrm>
            <a:off x="468313" y="725488"/>
            <a:ext cx="6367462" cy="358298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Cover">
    <p:spTree>
      <p:nvGrpSpPr>
        <p:cNvPr id="1" name=""/>
        <p:cNvGrpSpPr/>
        <p:nvPr/>
      </p:nvGrpSpPr>
      <p:grpSpPr>
        <a:xfrm>
          <a:off x="0" y="0"/>
          <a:ext cx="0" cy="0"/>
          <a:chOff x="0" y="0"/>
          <a:chExt cx="0" cy="0"/>
        </a:xfrm>
      </p:grpSpPr>
      <p:sp>
        <p:nvSpPr>
          <p:cNvPr id="15" name="Title 1"/>
          <p:cNvSpPr>
            <a:spLocks noGrp="1"/>
          </p:cNvSpPr>
          <p:nvPr>
            <p:ph type="title"/>
          </p:nvPr>
        </p:nvSpPr>
        <p:spPr>
          <a:xfrm>
            <a:off x="246888" y="971550"/>
            <a:ext cx="6629400" cy="1600200"/>
          </a:xfrm>
        </p:spPr>
        <p:txBody>
          <a:bodyPr anchor="t">
            <a:norm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hasCustomPrompt="1"/>
          </p:nvPr>
        </p:nvSpPr>
        <p:spPr>
          <a:xfrm>
            <a:off x="246888" y="2771486"/>
            <a:ext cx="5437632" cy="1565401"/>
          </a:xfrm>
        </p:spPr>
        <p:txBody>
          <a:bodyPr>
            <a:noAutofit/>
          </a:bodyPr>
          <a:lstStyle>
            <a:lvl1pPr marL="0" indent="0" algn="r">
              <a:buNone/>
              <a:defRPr sz="2800" baseline="0">
                <a:solidFill>
                  <a:sysClr val="windowText" lastClr="000000"/>
                </a:solidFill>
                <a:latin typeface="Helvetica Neue" charset="0"/>
              </a:defRPr>
            </a:lvl1pPr>
          </a:lstStyle>
          <a:p>
            <a:pPr lvl="0"/>
            <a:r>
              <a:rPr lang="en-US" dirty="0"/>
              <a:t>Lecture Name</a:t>
            </a:r>
            <a:endParaRPr lang="en-US" dirty="0"/>
          </a:p>
        </p:txBody>
      </p:sp>
      <p:pic>
        <p:nvPicPr>
          <p:cNvPr id="6" name="Shape 15" descr="skitched-3-4.jpg"/>
          <p:cNvPicPr preferRelativeResize="0"/>
          <p:nvPr userDrawn="1"/>
        </p:nvPicPr>
        <p:blipFill rotWithShape="1">
          <a:blip r:embed="rId2"/>
          <a:srcRect/>
          <a:stretch>
            <a:fillRect/>
          </a:stretch>
        </p:blipFill>
        <p:spPr>
          <a:xfrm>
            <a:off x="5791200" y="3257550"/>
            <a:ext cx="3132137" cy="1727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F783B0-C189-9248-9374-C3851D12A0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370013"/>
            <a:ext cx="3867150" cy="32623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370013"/>
            <a:ext cx="3867150" cy="326231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9F783B0-C189-9248-9374-C3851D12A0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1879600"/>
            <a:ext cx="3868737" cy="27622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9600"/>
            <a:ext cx="3887788" cy="27622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9F783B0-C189-9248-9374-C3851D12A00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9F783B0-C189-9248-9374-C3851D12A00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783B0-C189-9248-9374-C3851D12A00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F783B0-C189-9248-9374-C3851D12A0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F783B0-C189-9248-9374-C3851D12A0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F783B0-C189-9248-9374-C3851D12A0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274638"/>
            <a:ext cx="5762625" cy="435768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F783B0-C189-9248-9374-C3851D12A0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lined Cover">
    <p:bg>
      <p:bgPr>
        <a:solidFill>
          <a:schemeClr val="bg1"/>
        </a:solid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246888" y="285750"/>
            <a:ext cx="6534912" cy="1340358"/>
          </a:xfrm>
        </p:spPr>
        <p:txBody>
          <a:bodyPr anchor="t">
            <a:noAutofit/>
          </a:bodyPr>
          <a:lstStyle>
            <a:lvl1pPr algn="l">
              <a:defRPr sz="4400" b="1" baseline="0">
                <a:solidFill>
                  <a:schemeClr val="tx1"/>
                </a:solidFill>
                <a:latin typeface="Helvetica Neue" charset="0"/>
                <a:cs typeface="Helvetica" panose="020B0604020202020204" pitchFamily="34" charset="0"/>
              </a:defRPr>
            </a:lvl1pPr>
          </a:lstStyle>
          <a:p>
            <a:r>
              <a:rPr lang="en-US"/>
              <a:t>Click to edit Master title style</a:t>
            </a:r>
            <a:endParaRPr lang="en-US" dirty="0"/>
          </a:p>
        </p:txBody>
      </p:sp>
      <p:sp>
        <p:nvSpPr>
          <p:cNvPr id="10" name="Content Placeholder 1"/>
          <p:cNvSpPr>
            <a:spLocks noGrp="1"/>
          </p:cNvSpPr>
          <p:nvPr>
            <p:ph sz="quarter" idx="10"/>
          </p:nvPr>
        </p:nvSpPr>
        <p:spPr>
          <a:xfrm>
            <a:off x="246888" y="1962150"/>
            <a:ext cx="8741664" cy="2743200"/>
          </a:xfrm>
        </p:spPr>
        <p:txBody>
          <a:bodyPr>
            <a:noAutofit/>
          </a:bodyPr>
          <a:lstStyle>
            <a:lvl1pPr marL="0" indent="0" algn="l">
              <a:buNone/>
              <a:defRPr sz="3200" baseline="0">
                <a:solidFill>
                  <a:schemeClr val="tx1"/>
                </a:solidFill>
                <a:latin typeface="Helvetica Neue" charset="0"/>
                <a:cs typeface="Helvetica" panose="020B0604020202020204" pitchFamily="34" charset="0"/>
              </a:defRPr>
            </a:lvl1pPr>
          </a:lstStyle>
          <a:p>
            <a:pPr lvl="0"/>
            <a:r>
              <a:rPr lang="en-US"/>
              <a:t>Click to edit Master text styles</a:t>
            </a:r>
            <a:endParaRPr lang="en-US"/>
          </a:p>
        </p:txBody>
      </p:sp>
      <p:pic>
        <p:nvPicPr>
          <p:cNvPr id="5" name="Shape 15" descr="skitched-3-4.jpg"/>
          <p:cNvPicPr preferRelativeResize="0"/>
          <p:nvPr userDrawn="1"/>
        </p:nvPicPr>
        <p:blipFill rotWithShape="1">
          <a:blip r:embed="rId2"/>
          <a:srcRect/>
          <a:stretch>
            <a:fillRect/>
          </a:stretch>
        </p:blipFill>
        <p:spPr>
          <a:xfrm>
            <a:off x="7186942" y="285750"/>
            <a:ext cx="1830918" cy="1009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144512" cy="768096"/>
          </a:xfrm>
        </p:spPr>
        <p:txBody>
          <a:bodyPr anchor="t">
            <a:no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078992"/>
            <a:ext cx="4343400" cy="3017520"/>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sz="half" idx="10"/>
          </p:nvPr>
        </p:nvSpPr>
        <p:spPr>
          <a:xfrm>
            <a:off x="4663440" y="1078992"/>
            <a:ext cx="4224528" cy="304495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p:txBody>
      </p:sp>
      <p:pic>
        <p:nvPicPr>
          <p:cNvPr id="4" name="Picture 3"/>
          <p:cNvPicPr>
            <a:picLocks noChangeAspect="1"/>
          </p:cNvPicPr>
          <p:nvPr userDrawn="1"/>
        </p:nvPicPr>
        <p:blipFill>
          <a:blip r:embed="rId2"/>
          <a:stretch>
            <a:fillRect/>
          </a:stretch>
        </p:blipFill>
        <p:spPr>
          <a:xfrm>
            <a:off x="7487293" y="320736"/>
            <a:ext cx="1377815" cy="7620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068312" cy="667512"/>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Click3 to edit Master title style</a:t>
            </a:r>
            <a:endParaRPr lang="en-US" dirty="0"/>
          </a:p>
        </p:txBody>
      </p:sp>
      <p:sp>
        <p:nvSpPr>
          <p:cNvPr id="7" name="Content Placeholder 1"/>
          <p:cNvSpPr>
            <a:spLocks noGrp="1"/>
          </p:cNvSpPr>
          <p:nvPr>
            <p:ph sz="quarter" idx="13"/>
          </p:nvPr>
        </p:nvSpPr>
        <p:spPr>
          <a:xfrm>
            <a:off x="246888" y="1060704"/>
            <a:ext cx="8668512" cy="3090672"/>
          </a:xfrm>
        </p:spPr>
        <p:txBody>
          <a:bodyPr>
            <a:normAutofit/>
          </a:bodyPr>
          <a:lstStyle>
            <a:lvl1pPr marL="342900" indent="-342900">
              <a:buClr>
                <a:schemeClr val="accent2"/>
              </a:buClr>
              <a:buFont typeface="Arial" panose="02080604020202020204" pitchFamily="34" charset="0"/>
              <a:buChar char="•"/>
              <a:defRPr sz="2800">
                <a:solidFill>
                  <a:schemeClr val="tx1"/>
                </a:solidFill>
              </a:defRPr>
            </a:lvl1pPr>
            <a:lvl2pPr marL="742950" indent="-285750">
              <a:buClr>
                <a:schemeClr val="accent2"/>
              </a:buClr>
              <a:buFont typeface="Arial" panose="02080604020202020204" pitchFamily="34" charset="0"/>
              <a:buChar char="•"/>
              <a:defRPr sz="2600">
                <a:solidFill>
                  <a:schemeClr val="tx1"/>
                </a:solidFill>
              </a:defRPr>
            </a:lvl2pPr>
            <a:lvl3pPr marL="1143000" indent="-228600">
              <a:buClr>
                <a:schemeClr val="accent2"/>
              </a:buClr>
              <a:buFont typeface="Arial" panose="02080604020202020204" pitchFamily="34" charset="0"/>
              <a:buChar char="•"/>
              <a:defRPr sz="2400">
                <a:solidFill>
                  <a:schemeClr val="tx1"/>
                </a:solidFill>
              </a:defRPr>
            </a:lvl3pPr>
            <a:lvl4pPr marL="1600200" indent="-228600">
              <a:buClr>
                <a:schemeClr val="accent2"/>
              </a:buClr>
              <a:buFont typeface="Arial" panose="02080604020202020204" pitchFamily="34" charset="0"/>
              <a:buChar char="•"/>
              <a:defRPr sz="18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6" name="Slide Deck Title text box"/>
          <p:cNvSpPr txBox="1">
            <a:spLocks noChangeArrowheads="1"/>
          </p:cNvSpPr>
          <p:nvPr userDrawn="1"/>
        </p:nvSpPr>
        <p:spPr bwMode="auto">
          <a:xfrm>
            <a:off x="4667250" y="4379976"/>
            <a:ext cx="4224338" cy="307777"/>
          </a:xfrm>
          <a:prstGeom prst="rect">
            <a:avLst/>
          </a:prstGeom>
          <a:noFill/>
          <a:ln>
            <a:noFill/>
          </a:ln>
        </p:spPr>
        <p:txBody>
          <a:bodyPr>
            <a:spAutoFit/>
          </a:bodyPr>
          <a:lstStyle>
            <a:lvl1pPr eaLnBrk="0" hangingPunct="0">
              <a:defRPr sz="2400">
                <a:solidFill>
                  <a:schemeClr val="tx1"/>
                </a:solidFill>
                <a:latin typeface="Rockwell" charset="0"/>
                <a:ea typeface="MS PGothic" charset="0"/>
                <a:cs typeface="MS PGothic" charset="0"/>
              </a:defRPr>
            </a:lvl1pPr>
            <a:lvl2pPr marL="742950" indent="-285750" eaLnBrk="0" hangingPunct="0">
              <a:defRPr sz="2400">
                <a:solidFill>
                  <a:schemeClr val="tx1"/>
                </a:solidFill>
                <a:latin typeface="Rockwell" charset="0"/>
                <a:ea typeface="MS PGothic" charset="0"/>
              </a:defRPr>
            </a:lvl2pPr>
            <a:lvl3pPr marL="1143000" indent="-228600" eaLnBrk="0" hangingPunct="0">
              <a:defRPr sz="2400">
                <a:solidFill>
                  <a:schemeClr val="tx1"/>
                </a:solidFill>
                <a:latin typeface="Rockwell" charset="0"/>
                <a:ea typeface="MS PGothic" charset="0"/>
              </a:defRPr>
            </a:lvl3pPr>
            <a:lvl4pPr marL="1600200" indent="-228600" eaLnBrk="0" hangingPunct="0">
              <a:defRPr sz="2400">
                <a:solidFill>
                  <a:schemeClr val="tx1"/>
                </a:solidFill>
                <a:latin typeface="Rockwell" charset="0"/>
                <a:ea typeface="MS PGothic" charset="0"/>
              </a:defRPr>
            </a:lvl4pPr>
            <a:lvl5pPr marL="2057400" indent="-228600" eaLnBrk="0" hangingPunct="0">
              <a:defRPr sz="2400">
                <a:solidFill>
                  <a:schemeClr val="tx1"/>
                </a:solidFill>
                <a:latin typeface="Rockwell" charset="0"/>
                <a:ea typeface="MS PGothic" charset="0"/>
              </a:defRPr>
            </a:lvl5pPr>
            <a:lvl6pPr marL="2514600" indent="-228600" eaLnBrk="0" fontAlgn="base" hangingPunct="0">
              <a:spcBef>
                <a:spcPct val="0"/>
              </a:spcBef>
              <a:spcAft>
                <a:spcPct val="0"/>
              </a:spcAft>
              <a:defRPr sz="2400">
                <a:solidFill>
                  <a:schemeClr val="tx1"/>
                </a:solidFill>
                <a:latin typeface="Rockwell" charset="0"/>
                <a:ea typeface="MS PGothic" charset="0"/>
              </a:defRPr>
            </a:lvl6pPr>
            <a:lvl7pPr marL="2971800" indent="-228600" eaLnBrk="0" fontAlgn="base" hangingPunct="0">
              <a:spcBef>
                <a:spcPct val="0"/>
              </a:spcBef>
              <a:spcAft>
                <a:spcPct val="0"/>
              </a:spcAft>
              <a:defRPr sz="2400">
                <a:solidFill>
                  <a:schemeClr val="tx1"/>
                </a:solidFill>
                <a:latin typeface="Rockwell" charset="0"/>
                <a:ea typeface="MS PGothic" charset="0"/>
              </a:defRPr>
            </a:lvl7pPr>
            <a:lvl8pPr marL="3429000" indent="-228600" eaLnBrk="0" fontAlgn="base" hangingPunct="0">
              <a:spcBef>
                <a:spcPct val="0"/>
              </a:spcBef>
              <a:spcAft>
                <a:spcPct val="0"/>
              </a:spcAft>
              <a:defRPr sz="2400">
                <a:solidFill>
                  <a:schemeClr val="tx1"/>
                </a:solidFill>
                <a:latin typeface="Rockwell" charset="0"/>
                <a:ea typeface="MS PGothic" charset="0"/>
              </a:defRPr>
            </a:lvl8pPr>
            <a:lvl9pPr marL="3886200" indent="-228600" eaLnBrk="0" fontAlgn="base" hangingPunct="0">
              <a:spcBef>
                <a:spcPct val="0"/>
              </a:spcBef>
              <a:spcAft>
                <a:spcPct val="0"/>
              </a:spcAft>
              <a:defRPr sz="2400">
                <a:solidFill>
                  <a:schemeClr val="tx1"/>
                </a:solidFill>
                <a:latin typeface="Rockwell" charset="0"/>
                <a:ea typeface="MS PGothic" charset="0"/>
              </a:defRPr>
            </a:lvl9pPr>
          </a:lstStyle>
          <a:p>
            <a:pPr algn="r" eaLnBrk="1" hangingPunct="1">
              <a:defRPr/>
            </a:pPr>
            <a:r>
              <a:rPr lang="en-US" sz="1400" dirty="0">
                <a:solidFill>
                  <a:schemeClr val="bg1"/>
                </a:solidFill>
                <a:latin typeface="Century Gothic" charset="0"/>
                <a:cs typeface="Century Gothic" charset="0"/>
              </a:rPr>
              <a:t>Slide Deck Title</a:t>
            </a:r>
            <a:endParaRPr lang="en-US" sz="1400" dirty="0">
              <a:solidFill>
                <a:schemeClr val="bg1"/>
              </a:solidFill>
              <a:latin typeface="Century Gothic" charset="0"/>
              <a:cs typeface="Century Gothic" charset="0"/>
            </a:endParaRPr>
          </a:p>
        </p:txBody>
      </p:sp>
      <p:pic>
        <p:nvPicPr>
          <p:cNvPr id="3" name="Picture 2"/>
          <p:cNvPicPr>
            <a:picLocks noChangeAspect="1"/>
          </p:cNvPicPr>
          <p:nvPr userDrawn="1"/>
        </p:nvPicPr>
        <p:blipFill>
          <a:blip r:embed="rId2"/>
          <a:stretch>
            <a:fillRect/>
          </a:stretch>
        </p:blipFill>
        <p:spPr>
          <a:xfrm>
            <a:off x="7513773" y="310896"/>
            <a:ext cx="1377815" cy="7620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lined Title and 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6888" y="310896"/>
            <a:ext cx="7525512" cy="1143000"/>
          </a:xfrm>
        </p:spPr>
        <p:txBody>
          <a:bodyPr anchor="t">
            <a:normAutofit/>
          </a:bodyPr>
          <a:lstStyle>
            <a:lvl1pPr algn="l">
              <a:defRPr sz="3200">
                <a:latin typeface="Helvetica" panose="020B0604020202020204" pitchFamily="34" charset="0"/>
                <a:cs typeface="Helvetica" panose="020B0604020202020204" pitchFamily="34" charset="0"/>
              </a:defRPr>
            </a:lvl1pPr>
          </a:lstStyle>
          <a:p>
            <a:r>
              <a:rPr lang="en-US" dirty="0"/>
              <a:t>Click to edit Master title style</a:t>
            </a:r>
            <a:br>
              <a:rPr lang="en-US" dirty="0"/>
            </a:br>
            <a:endParaRPr lang="en-US" dirty="0"/>
          </a:p>
        </p:txBody>
      </p:sp>
      <p:sp>
        <p:nvSpPr>
          <p:cNvPr id="7" name="Content Placeholder 1"/>
          <p:cNvSpPr>
            <a:spLocks noGrp="1"/>
          </p:cNvSpPr>
          <p:nvPr>
            <p:ph sz="quarter" idx="13"/>
          </p:nvPr>
        </p:nvSpPr>
        <p:spPr>
          <a:xfrm>
            <a:off x="228600" y="1536192"/>
            <a:ext cx="8668512" cy="2615184"/>
          </a:xfrm>
        </p:spPr>
        <p:txBody>
          <a:bodyPr>
            <a:normAutofit/>
          </a:bodyPr>
          <a:lstStyle>
            <a:lvl1pPr marL="342900" indent="-342900">
              <a:buClr>
                <a:schemeClr val="accent2"/>
              </a:buClr>
              <a:buFont typeface="Arial" panose="02080604020202020204" pitchFamily="34" charset="0"/>
              <a:buChar char="•"/>
              <a:defRPr sz="2800"/>
            </a:lvl1pPr>
            <a:lvl2pPr marL="742950" indent="-285750">
              <a:buClr>
                <a:schemeClr val="accent2"/>
              </a:buClr>
              <a:buFont typeface="Arial" panose="02080604020202020204" pitchFamily="34" charset="0"/>
              <a:buChar char="•"/>
              <a:defRPr sz="2600"/>
            </a:lvl2pPr>
            <a:lvl3pPr marL="1143000" indent="-228600">
              <a:buClr>
                <a:schemeClr val="accent2"/>
              </a:buClr>
              <a:buFont typeface="Arial" panose="02080604020202020204" pitchFamily="34" charset="0"/>
              <a:buChar char="•"/>
              <a:defRPr sz="2400"/>
            </a:lvl3pPr>
            <a:lvl4pPr marL="1600200" indent="-228600">
              <a:buClr>
                <a:schemeClr val="accent2"/>
              </a:buClr>
              <a:buFont typeface="Arial" panose="02080604020202020204" pitchFamily="34" charset="0"/>
              <a:buChar char="•"/>
              <a:defRPr sz="18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p:txBody>
      </p:sp>
      <p:pic>
        <p:nvPicPr>
          <p:cNvPr id="3" name="Picture 2"/>
          <p:cNvPicPr>
            <a:picLocks noChangeAspect="1"/>
          </p:cNvPicPr>
          <p:nvPr userDrawn="1"/>
        </p:nvPicPr>
        <p:blipFill>
          <a:blip r:embed="rId2"/>
          <a:stretch>
            <a:fillRect/>
          </a:stretch>
        </p:blipFill>
        <p:spPr>
          <a:xfrm>
            <a:off x="7513773" y="545526"/>
            <a:ext cx="1377815" cy="76206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lined Content and Image R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6888" y="310896"/>
            <a:ext cx="7449312" cy="1161288"/>
          </a:xfrm>
          <a:solidFill>
            <a:schemeClr val="bg1"/>
          </a:solidFill>
        </p:spPr>
        <p:txBody>
          <a:bodyPr anchor="t">
            <a:normAutofit/>
          </a:bodyPr>
          <a:lstStyle>
            <a:lvl1pPr algn="l">
              <a:defRPr sz="3200" baseline="0">
                <a:latin typeface="Helvetica Neue" charset="0"/>
                <a:cs typeface="Helvetica" panose="020B0604020202020204" pitchFamily="34" charset="0"/>
              </a:defRPr>
            </a:lvl1pPr>
          </a:lstStyle>
          <a:p>
            <a:r>
              <a:rPr lang="en-US"/>
              <a:t>Click to edit Master title style</a:t>
            </a:r>
            <a:endParaRPr lang="en-US" dirty="0"/>
          </a:p>
        </p:txBody>
      </p:sp>
      <p:sp>
        <p:nvSpPr>
          <p:cNvPr id="3" name="Content Placeholder 1"/>
          <p:cNvSpPr>
            <a:spLocks noGrp="1"/>
          </p:cNvSpPr>
          <p:nvPr>
            <p:ph sz="half" idx="1"/>
          </p:nvPr>
        </p:nvSpPr>
        <p:spPr>
          <a:xfrm>
            <a:off x="246888" y="1554480"/>
            <a:ext cx="4343400"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p:txBody>
      </p:sp>
      <p:sp>
        <p:nvSpPr>
          <p:cNvPr id="8" name="Content Placeholder 2"/>
          <p:cNvSpPr>
            <a:spLocks noGrp="1"/>
          </p:cNvSpPr>
          <p:nvPr>
            <p:ph sz="half" idx="10"/>
          </p:nvPr>
        </p:nvSpPr>
        <p:spPr>
          <a:xfrm>
            <a:off x="4663440" y="1554480"/>
            <a:ext cx="4224528" cy="2633472"/>
          </a:xfrm>
        </p:spPr>
        <p:txBody>
          <a:bodyPr>
            <a:normAutofit/>
          </a:bodyPr>
          <a:lstStyle>
            <a:lvl1pPr>
              <a:defRPr sz="2600"/>
            </a:lvl1pPr>
            <a:lvl2pPr>
              <a:defRPr sz="2400"/>
            </a:lvl2pPr>
            <a:lvl3pPr>
              <a:defRPr sz="22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p:txBody>
      </p:sp>
      <p:pic>
        <p:nvPicPr>
          <p:cNvPr id="4" name="Picture 3"/>
          <p:cNvPicPr>
            <a:picLocks noChangeAspect="1"/>
          </p:cNvPicPr>
          <p:nvPr userDrawn="1"/>
        </p:nvPicPr>
        <p:blipFill>
          <a:blip r:embed="rId2"/>
          <a:stretch>
            <a:fillRect/>
          </a:stretch>
        </p:blipFill>
        <p:spPr>
          <a:xfrm>
            <a:off x="7510153" y="444147"/>
            <a:ext cx="1377815" cy="76206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sldNum" sz="quarter" idx="10"/>
          </p:nvPr>
        </p:nvSpPr>
        <p:spPr/>
        <p:txBody>
          <a:bodyPr/>
          <a:lstStyle>
            <a:lvl1pPr>
              <a:defRPr/>
            </a:lvl1pPr>
          </a:lstStyle>
          <a:p>
            <a:pPr>
              <a:defRPr/>
            </a:pPr>
            <a:fld id="{68884267-D271-3C43-A608-FB4A870ECEE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9F783B0-C189-9248-9374-C3851D12A0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F783B0-C189-9248-9374-C3851D12A0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DBE92-7D83-6C40-B90C-DDFD8E85BD1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2" Type="http://schemas.openxmlformats.org/officeDocument/2006/relationships/theme" Target="../theme/theme2.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F8FFD81-3213-4789-B5DF-194594E817CD}"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2FCA20-D3C1-4D02-835D-77BA55FE14B2}" type="slidenum">
              <a:rPr lang="en-US" smtClean="0"/>
            </a:fld>
            <a:endParaRPr lang="en-US"/>
          </a:p>
        </p:txBody>
      </p:sp>
      <p:sp>
        <p:nvSpPr>
          <p:cNvPr id="7" name="Rectangle 6"/>
          <p:cNvSpPr/>
          <p:nvPr userDrawn="1"/>
        </p:nvSpPr>
        <p:spPr>
          <a:xfrm>
            <a:off x="6574971" y="3692071"/>
            <a:ext cx="2569029" cy="145142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spcBef>
          <a:spcPct val="0"/>
        </a:spcBef>
        <a:buNone/>
        <a:defRPr sz="3200" kern="1200" baseline="0">
          <a:solidFill>
            <a:schemeClr val="tx1"/>
          </a:solidFill>
          <a:latin typeface="Helvetica Neue" charset="0"/>
          <a:ea typeface="+mj-ea"/>
          <a:cs typeface="+mj-cs"/>
        </a:defRPr>
      </a:lvl1pPr>
    </p:titleStyle>
    <p:bodyStyle>
      <a:lvl1pPr marL="342900" indent="-342900" algn="l" defTabSz="914400" rtl="0" eaLnBrk="1" latinLnBrk="0" hangingPunct="1">
        <a:spcBef>
          <a:spcPct val="20000"/>
        </a:spcBef>
        <a:buClr>
          <a:schemeClr val="accent2"/>
        </a:buClr>
        <a:buFont typeface="Arial" panose="02080604020202020204" pitchFamily="34" charset="0"/>
        <a:buChar char="•"/>
        <a:defRPr sz="2000" kern="1200" baseline="0">
          <a:solidFill>
            <a:schemeClr val="tx1"/>
          </a:solidFill>
          <a:latin typeface="Helvetica Neue" charset="0"/>
          <a:ea typeface="+mn-ea"/>
          <a:cs typeface="+mn-cs"/>
        </a:defRPr>
      </a:lvl1pPr>
      <a:lvl2pPr marL="742950" indent="-285750" algn="l" defTabSz="914400" rtl="0" eaLnBrk="1" latinLnBrk="0" hangingPunct="1">
        <a:spcBef>
          <a:spcPct val="20000"/>
        </a:spcBef>
        <a:buClr>
          <a:schemeClr val="accent2"/>
        </a:buClr>
        <a:buFont typeface="Arial" panose="02080604020202020204" pitchFamily="34" charset="0"/>
        <a:buChar char="•"/>
        <a:defRPr sz="1800" kern="1200" baseline="0">
          <a:solidFill>
            <a:schemeClr val="tx1"/>
          </a:solidFill>
          <a:latin typeface="Helvetica Neue" charset="0"/>
          <a:ea typeface="+mn-ea"/>
          <a:cs typeface="+mn-cs"/>
        </a:defRPr>
      </a:lvl2pPr>
      <a:lvl3pPr marL="1143000" indent="-228600" algn="l" defTabSz="914400" rtl="0" eaLnBrk="1" latinLnBrk="0" hangingPunct="1">
        <a:spcBef>
          <a:spcPct val="20000"/>
        </a:spcBef>
        <a:buClr>
          <a:schemeClr val="accent2"/>
        </a:buClr>
        <a:buFont typeface="Arial" panose="02080604020202020204" pitchFamily="34" charset="0"/>
        <a:buChar char="•"/>
        <a:defRPr sz="1600" kern="1200" baseline="0">
          <a:solidFill>
            <a:schemeClr val="tx1"/>
          </a:solidFill>
          <a:latin typeface="Helvetica Neue" charset="0"/>
          <a:ea typeface="+mn-ea"/>
          <a:cs typeface="+mn-cs"/>
        </a:defRPr>
      </a:lvl3pPr>
      <a:lvl4pPr marL="1600200" indent="-228600" algn="l" defTabSz="914400" rtl="0" eaLnBrk="1" latinLnBrk="0" hangingPunct="1">
        <a:spcBef>
          <a:spcPct val="20000"/>
        </a:spcBef>
        <a:buClr>
          <a:schemeClr val="accent2"/>
        </a:buClr>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9F783B0-C189-9248-9374-C3851D12A000}" type="datetimeFigureOut">
              <a:rPr lang="en-US" smtClean="0"/>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D0DBE92-7D83-6C40-B90C-DDFD8E85BD1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jpe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jpeg"/><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2.jpe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image" Target="../media/image14.jpe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image" Target="../media/image14.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altLang="x-none" dirty="0"/>
              <a:t>Recovery</a:t>
            </a:r>
            <a:endParaRPr lang="en-US" altLang="x-none" dirty="0"/>
          </a:p>
        </p:txBody>
      </p:sp>
      <p:sp>
        <p:nvSpPr>
          <p:cNvPr id="15364" name="Rectangle 5"/>
          <p:cNvSpPr>
            <a:spLocks noGrp="1" noChangeArrowheads="1"/>
          </p:cNvSpPr>
          <p:nvPr>
            <p:ph sz="quarter" idx="10"/>
          </p:nvPr>
        </p:nvSpPr>
        <p:spPr/>
        <p:txBody>
          <a:bodyPr/>
          <a:lstStyle/>
          <a:p>
            <a:r>
              <a:rPr lang="en-US" altLang="x-none"/>
              <a:t>R&amp;G - Chapter 20</a:t>
            </a:r>
            <a:endParaRPr lang="en-US" altLang="x-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US" altLang="x-none" dirty="0"/>
              <a:t>Assumptions for Our Recovery Discussion</a:t>
            </a:r>
            <a:endParaRPr lang="en-US" altLang="x-none" dirty="0"/>
          </a:p>
        </p:txBody>
      </p:sp>
      <p:sp>
        <p:nvSpPr>
          <p:cNvPr id="21509" name="Rectangle 5"/>
          <p:cNvSpPr>
            <a:spLocks noGrp="1" noChangeArrowheads="1"/>
          </p:cNvSpPr>
          <p:nvPr>
            <p:ph type="body" idx="1"/>
          </p:nvPr>
        </p:nvSpPr>
        <p:spPr/>
        <p:txBody>
          <a:bodyPr/>
          <a:lstStyle/>
          <a:p>
            <a:r>
              <a:rPr lang="en-US" altLang="x-none" dirty="0"/>
              <a:t>Concurrency control is in effect. </a:t>
            </a:r>
            <a:endParaRPr lang="en-US" altLang="x-none" dirty="0"/>
          </a:p>
          <a:p>
            <a:pPr lvl="1"/>
            <a:r>
              <a:rPr lang="en-US" altLang="x-none" b="1" dirty="0"/>
              <a:t>Strict 2PL</a:t>
            </a:r>
            <a:r>
              <a:rPr lang="en-US" altLang="x-none" dirty="0"/>
              <a:t>, in particular.</a:t>
            </a:r>
            <a:endParaRPr lang="en-US" altLang="x-none" dirty="0"/>
          </a:p>
          <a:p>
            <a:r>
              <a:rPr lang="en-US" altLang="x-none" dirty="0"/>
              <a:t>Updates are happening “</a:t>
            </a:r>
            <a:r>
              <a:rPr lang="en-US" altLang="ja-JP" dirty="0"/>
              <a:t>in place”.</a:t>
            </a:r>
            <a:endParaRPr lang="en-US" altLang="ja-JP" dirty="0"/>
          </a:p>
          <a:p>
            <a:pPr lvl="1"/>
            <a:r>
              <a:rPr lang="en-US" altLang="x-none" dirty="0"/>
              <a:t>i.e. data is modified in buffer pool and pages in DB are overwritten </a:t>
            </a:r>
            <a:endParaRPr lang="en-US" altLang="x-none" dirty="0"/>
          </a:p>
          <a:p>
            <a:pPr lvl="2"/>
            <a:r>
              <a:rPr lang="en-US" altLang="x-none" dirty="0"/>
              <a:t>Transactions are not done on “private copies” of the data.</a:t>
            </a:r>
            <a:endParaRPr lang="en-US" alt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in Simplicity</a:t>
            </a:r>
            <a:endParaRPr lang="en-US" dirty="0"/>
          </a:p>
        </p:txBody>
      </p:sp>
      <p:sp>
        <p:nvSpPr>
          <p:cNvPr id="3" name="Content Placeholder 2"/>
          <p:cNvSpPr>
            <a:spLocks noGrp="1"/>
          </p:cNvSpPr>
          <p:nvPr>
            <p:ph idx="1"/>
          </p:nvPr>
        </p:nvSpPr>
        <p:spPr/>
        <p:txBody>
          <a:bodyPr/>
          <a:lstStyle/>
          <a:p>
            <a:pPr>
              <a:spcAft>
                <a:spcPts val="2000"/>
              </a:spcAft>
            </a:pPr>
            <a:r>
              <a:rPr lang="en-US" altLang="x-none" sz="1800" dirty="0"/>
              <a:t>Devise a </a:t>
            </a:r>
            <a:r>
              <a:rPr lang="en-US" altLang="x-none" sz="1800" u="sng" dirty="0"/>
              <a:t>simple</a:t>
            </a:r>
            <a:r>
              <a:rPr lang="en-US" altLang="x-none" sz="1800" dirty="0"/>
              <a:t> scheme (requiring no logging) for Atomicity &amp; Durability</a:t>
            </a:r>
            <a:endParaRPr lang="en-US" altLang="x-none" dirty="0"/>
          </a:p>
          <a:p>
            <a:r>
              <a:rPr lang="en-US" altLang="x-none" sz="1800" dirty="0"/>
              <a:t>Questions:</a:t>
            </a:r>
            <a:endParaRPr lang="en-US" altLang="x-none" sz="1800" dirty="0"/>
          </a:p>
          <a:p>
            <a:pPr lvl="1"/>
            <a:r>
              <a:rPr lang="en-US" altLang="x-none" dirty="0"/>
              <a:t>What is happening during the transaction?</a:t>
            </a:r>
            <a:endParaRPr lang="en-US" altLang="x-none" dirty="0"/>
          </a:p>
          <a:p>
            <a:pPr lvl="1"/>
            <a:r>
              <a:rPr lang="en-US" altLang="x-none" dirty="0"/>
              <a:t>What happens at commit for Durability?</a:t>
            </a:r>
            <a:endParaRPr lang="en-US" altLang="x-none" dirty="0"/>
          </a:p>
          <a:p>
            <a:pPr lvl="1"/>
            <a:r>
              <a:rPr lang="en-US" altLang="x-none" dirty="0"/>
              <a:t>How do you rollback on abort?</a:t>
            </a:r>
            <a:endParaRPr lang="en-US" altLang="x-none" dirty="0"/>
          </a:p>
          <a:p>
            <a:pPr lvl="1"/>
            <a:r>
              <a:rPr lang="en-US" altLang="x-none" dirty="0"/>
              <a:t>How is Atomicity guaranteed?</a:t>
            </a:r>
            <a:endParaRPr lang="en-US" altLang="x-none" dirty="0"/>
          </a:p>
          <a:p>
            <a:pPr lvl="1"/>
            <a:r>
              <a:rPr lang="en-US" altLang="x-none" dirty="0"/>
              <a:t>Any limitations/assumptions?</a:t>
            </a:r>
            <a:endParaRPr lang="en-US" altLang="x-none" dirty="0"/>
          </a:p>
        </p:txBody>
      </p:sp>
      <p:grpSp>
        <p:nvGrpSpPr>
          <p:cNvPr id="12" name="Group 11" title="Diagram"/>
          <p:cNvGrpSpPr/>
          <p:nvPr/>
        </p:nvGrpSpPr>
        <p:grpSpPr>
          <a:xfrm>
            <a:off x="7028961" y="1665084"/>
            <a:ext cx="1674629" cy="1861092"/>
            <a:chOff x="7028961" y="1665084"/>
            <a:chExt cx="1674629" cy="1861092"/>
          </a:xfrm>
        </p:grpSpPr>
        <p:sp>
          <p:nvSpPr>
            <p:cNvPr id="6" name="Rectangle 5"/>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endParaRPr lang="en-US" sz="1500" b="1" dirty="0">
                <a:solidFill>
                  <a:schemeClr val="bg1"/>
                </a:solidFill>
                <a:latin typeface="Helvetica Neue" charset="0"/>
              </a:endParaRPr>
            </a:p>
          </p:txBody>
        </p:sp>
        <p:grpSp>
          <p:nvGrpSpPr>
            <p:cNvPr id="10" name="Group 9"/>
            <p:cNvGrpSpPr/>
            <p:nvPr/>
          </p:nvGrpSpPr>
          <p:grpSpPr>
            <a:xfrm>
              <a:off x="7028961" y="2815214"/>
              <a:ext cx="1674629" cy="710962"/>
              <a:chOff x="5863582" y="4974281"/>
              <a:chExt cx="3132137" cy="1727200"/>
            </a:xfrm>
          </p:grpSpPr>
          <p:pic>
            <p:nvPicPr>
              <p:cNvPr id="4"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7" name="Rectangle 6"/>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endParaRPr lang="en-US" sz="1500" b="1" dirty="0">
                  <a:solidFill>
                    <a:srgbClr val="000000"/>
                  </a:solidFill>
                </a:endParaRPr>
              </a:p>
            </p:txBody>
          </p:sp>
        </p:grpSp>
        <p:cxnSp>
          <p:nvCxnSpPr>
            <p:cNvPr id="9" name="Straight Connector 8"/>
            <p:cNvCxnSpPr>
              <a:stCxn id="6"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in Simplicity, </a:t>
            </a:r>
            <a:r>
              <a:rPr lang="en-US" dirty="0" err="1"/>
              <a:t>cont</a:t>
            </a:r>
            <a:endParaRPr lang="en-US" dirty="0"/>
          </a:p>
        </p:txBody>
      </p:sp>
      <p:sp>
        <p:nvSpPr>
          <p:cNvPr id="3" name="Content Placeholder 2"/>
          <p:cNvSpPr>
            <a:spLocks noGrp="1"/>
          </p:cNvSpPr>
          <p:nvPr>
            <p:ph idx="1"/>
          </p:nvPr>
        </p:nvSpPr>
        <p:spPr/>
        <p:txBody>
          <a:bodyPr>
            <a:normAutofit lnSpcReduction="10000"/>
          </a:bodyPr>
          <a:lstStyle/>
          <a:p>
            <a:pPr>
              <a:spcAft>
                <a:spcPts val="2000"/>
              </a:spcAft>
            </a:pPr>
            <a:r>
              <a:rPr lang="en-US" altLang="x-none" sz="1800" dirty="0"/>
              <a:t>Devise a </a:t>
            </a:r>
            <a:r>
              <a:rPr lang="en-US" altLang="x-none" sz="1800" u="sng" dirty="0"/>
              <a:t>simple</a:t>
            </a:r>
            <a:r>
              <a:rPr lang="en-US" altLang="x-none" sz="1800" dirty="0"/>
              <a:t> scheme (requiring no logging) for Atomicity &amp; Durability</a:t>
            </a:r>
            <a:endParaRPr lang="en-US" altLang="x-none" dirty="0"/>
          </a:p>
          <a:p>
            <a:r>
              <a:rPr lang="en-US" altLang="x-none" sz="1800" dirty="0"/>
              <a:t>Example:</a:t>
            </a:r>
            <a:endParaRPr lang="en-US" altLang="x-none" sz="1800" dirty="0"/>
          </a:p>
          <a:p>
            <a:pPr marL="800100" lvl="1" indent="-342900">
              <a:buFont typeface="+mj-lt"/>
              <a:buAutoNum type="arabicPeriod"/>
            </a:pPr>
            <a:r>
              <a:rPr lang="en-US" altLang="x-none" dirty="0"/>
              <a:t>Dirty buffer pages stay pinned in the buffer pool</a:t>
            </a:r>
            <a:endParaRPr lang="en-US" altLang="x-none" dirty="0"/>
          </a:p>
          <a:p>
            <a:pPr marL="1200150" lvl="2" indent="-342900"/>
            <a:r>
              <a:rPr lang="en-US" altLang="x-none" dirty="0"/>
              <a:t>Can’t be “stolen” by replacement policy</a:t>
            </a:r>
            <a:endParaRPr lang="en-US" altLang="x-none" dirty="0"/>
          </a:p>
          <a:p>
            <a:pPr marL="1200150" lvl="2" indent="-342900"/>
            <a:r>
              <a:rPr lang="en-US" altLang="x-none" dirty="0"/>
              <a:t>Page-level locking to ensure 1 transaction per page</a:t>
            </a:r>
            <a:endParaRPr lang="en-US" altLang="x-none" dirty="0"/>
          </a:p>
          <a:p>
            <a:pPr marL="800100" lvl="1" indent="-342900">
              <a:buFont typeface="+mj-lt"/>
              <a:buAutoNum type="arabicPeriod"/>
            </a:pPr>
            <a:r>
              <a:rPr lang="en-US" altLang="x-none" dirty="0"/>
              <a:t>At commit, we:</a:t>
            </a:r>
            <a:endParaRPr lang="en-US" altLang="x-none" dirty="0"/>
          </a:p>
          <a:p>
            <a:pPr marL="1257300" lvl="2" indent="-342900">
              <a:buFont typeface="+mj-lt"/>
              <a:buAutoNum type="alphaLcPeriod"/>
            </a:pPr>
            <a:r>
              <a:rPr lang="en-US" altLang="x-none" dirty="0"/>
              <a:t>Force dirty pages to disk</a:t>
            </a:r>
            <a:endParaRPr lang="en-US" altLang="x-none" dirty="0"/>
          </a:p>
          <a:p>
            <a:pPr marL="1257300" lvl="2" indent="-342900">
              <a:buFont typeface="+mj-lt"/>
              <a:buAutoNum type="alphaLcPeriod"/>
            </a:pPr>
            <a:r>
              <a:rPr lang="en-US" altLang="x-none" dirty="0"/>
              <a:t>Unpin those pages</a:t>
            </a:r>
            <a:endParaRPr lang="en-US" altLang="x-none" dirty="0"/>
          </a:p>
          <a:p>
            <a:pPr marL="1257300" lvl="2" indent="-342900">
              <a:buFont typeface="+mj-lt"/>
              <a:buAutoNum type="alphaLcPeriod"/>
            </a:pPr>
            <a:r>
              <a:rPr lang="en-US" altLang="x-none" i="1" dirty="0"/>
              <a:t>Then</a:t>
            </a:r>
            <a:r>
              <a:rPr lang="en-US" altLang="x-none" b="1" i="1" dirty="0"/>
              <a:t> </a:t>
            </a:r>
            <a:r>
              <a:rPr lang="en-US" altLang="x-none" dirty="0"/>
              <a:t>we commit</a:t>
            </a:r>
            <a:endParaRPr lang="en-US" altLang="x-none" i="1" dirty="0"/>
          </a:p>
          <a:p>
            <a:r>
              <a:rPr lang="en-US" altLang="x-none" sz="1800" dirty="0" err="1"/>
              <a:t>Unfotunately</a:t>
            </a:r>
            <a:r>
              <a:rPr lang="en-US" altLang="x-none" sz="1800" dirty="0"/>
              <a:t>, this doesn’t work!</a:t>
            </a:r>
            <a:endParaRPr lang="en-US" altLang="x-none" sz="1800" dirty="0"/>
          </a:p>
          <a:p>
            <a:pPr lvl="1"/>
            <a:endParaRPr lang="en-US" altLang="x-none" dirty="0"/>
          </a:p>
        </p:txBody>
      </p:sp>
      <p:grpSp>
        <p:nvGrpSpPr>
          <p:cNvPr id="12" name="Group 11" title="Diagram"/>
          <p:cNvGrpSpPr/>
          <p:nvPr/>
        </p:nvGrpSpPr>
        <p:grpSpPr>
          <a:xfrm>
            <a:off x="7028961" y="1665084"/>
            <a:ext cx="1674629" cy="1861092"/>
            <a:chOff x="7028961" y="1665084"/>
            <a:chExt cx="1674629" cy="1861092"/>
          </a:xfrm>
        </p:grpSpPr>
        <p:sp>
          <p:nvSpPr>
            <p:cNvPr id="6" name="Rectangle 5"/>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endParaRPr lang="en-US" sz="1500" b="1" dirty="0">
                <a:solidFill>
                  <a:schemeClr val="bg1"/>
                </a:solidFill>
                <a:latin typeface="Helvetica Neue" charset="0"/>
              </a:endParaRPr>
            </a:p>
          </p:txBody>
        </p:sp>
        <p:grpSp>
          <p:nvGrpSpPr>
            <p:cNvPr id="10" name="Group 9"/>
            <p:cNvGrpSpPr/>
            <p:nvPr/>
          </p:nvGrpSpPr>
          <p:grpSpPr>
            <a:xfrm>
              <a:off x="7028961" y="2815214"/>
              <a:ext cx="1674629" cy="710962"/>
              <a:chOff x="5863582" y="4974281"/>
              <a:chExt cx="3132137" cy="1727200"/>
            </a:xfrm>
          </p:grpSpPr>
          <p:pic>
            <p:nvPicPr>
              <p:cNvPr id="4"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7" name="Rectangle 6"/>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endParaRPr lang="en-US" sz="1500" b="1" dirty="0">
                  <a:solidFill>
                    <a:srgbClr val="000000"/>
                  </a:solidFill>
                </a:endParaRPr>
              </a:p>
            </p:txBody>
          </p:sp>
        </p:grpSp>
        <p:cxnSp>
          <p:nvCxnSpPr>
            <p:cNvPr id="9" name="Straight Connector 8"/>
            <p:cNvCxnSpPr>
              <a:stCxn id="6"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Our Simplistic Solution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altLang="x-none" dirty="0"/>
              <a:t>All dirty pages stay pinned in the buffer pool</a:t>
            </a:r>
            <a:br>
              <a:rPr lang="en-US" altLang="x-none" dirty="0"/>
            </a:br>
            <a:r>
              <a:rPr lang="en-US" altLang="x-none" dirty="0"/>
              <a:t>	</a:t>
            </a:r>
            <a:r>
              <a:rPr lang="en-US" altLang="x-none" i="1" dirty="0">
                <a:solidFill>
                  <a:schemeClr val="accent1"/>
                </a:solidFill>
              </a:rPr>
              <a:t>What happens if buffer pool fills up?</a:t>
            </a:r>
            <a:br>
              <a:rPr lang="en-US" altLang="x-none" i="1" dirty="0">
                <a:solidFill>
                  <a:schemeClr val="accent1"/>
                </a:solidFill>
              </a:rPr>
            </a:br>
            <a:r>
              <a:rPr lang="en-US" altLang="x-none" i="1" dirty="0">
                <a:solidFill>
                  <a:schemeClr val="accent1"/>
                </a:solidFill>
              </a:rPr>
              <a:t>	Not scalable!</a:t>
            </a:r>
            <a:endParaRPr lang="en-US" altLang="x-none" dirty="0"/>
          </a:p>
          <a:p>
            <a:pPr marL="457200" indent="-457200">
              <a:buFont typeface="+mj-lt"/>
              <a:buAutoNum type="arabicPeriod"/>
            </a:pPr>
            <a:r>
              <a:rPr lang="en-US" altLang="x-none" dirty="0"/>
              <a:t>At commit, we:</a:t>
            </a:r>
            <a:endParaRPr lang="en-US" altLang="x-none" dirty="0"/>
          </a:p>
          <a:p>
            <a:pPr marL="800100" lvl="1" indent="-342900">
              <a:buFont typeface="+mj-lt"/>
              <a:buAutoNum type="alphaLcPeriod"/>
            </a:pPr>
            <a:r>
              <a:rPr lang="en-US" altLang="x-none" dirty="0"/>
              <a:t>Force dirty pages to disk</a:t>
            </a:r>
            <a:endParaRPr lang="en-US" altLang="x-none" dirty="0"/>
          </a:p>
          <a:p>
            <a:pPr marL="800100" lvl="1" indent="-342900">
              <a:buFont typeface="+mj-lt"/>
              <a:buAutoNum type="alphaLcPeriod"/>
            </a:pPr>
            <a:r>
              <a:rPr lang="en-US" altLang="x-none" dirty="0"/>
              <a:t>Unpin those pages</a:t>
            </a:r>
            <a:endParaRPr lang="en-US" altLang="x-none" dirty="0"/>
          </a:p>
          <a:p>
            <a:pPr marL="800100" lvl="1" indent="-342900">
              <a:buFont typeface="+mj-lt"/>
              <a:buAutoNum type="alphaLcPeriod"/>
            </a:pPr>
            <a:r>
              <a:rPr lang="en-US" altLang="x-none" i="1" dirty="0"/>
              <a:t>Then</a:t>
            </a:r>
            <a:r>
              <a:rPr lang="en-US" altLang="x-none" b="1" i="1" dirty="0"/>
              <a:t> </a:t>
            </a:r>
            <a:r>
              <a:rPr lang="en-US" altLang="x-none" dirty="0"/>
              <a:t>we commit</a:t>
            </a:r>
            <a:br>
              <a:rPr lang="en-US" altLang="x-none" dirty="0"/>
            </a:br>
            <a:r>
              <a:rPr lang="en-US" altLang="x-none" i="1" dirty="0">
                <a:solidFill>
                  <a:schemeClr val="accent1"/>
                </a:solidFill>
              </a:rPr>
              <a:t>What if DBMS crashes halfway through step a?</a:t>
            </a:r>
            <a:br>
              <a:rPr lang="en-US" altLang="x-none" i="1" dirty="0">
                <a:solidFill>
                  <a:schemeClr val="accent1"/>
                </a:solidFill>
              </a:rPr>
            </a:br>
            <a:r>
              <a:rPr lang="en-US" altLang="x-none" i="1" dirty="0">
                <a:solidFill>
                  <a:schemeClr val="accent1"/>
                </a:solidFill>
              </a:rPr>
              <a:t>Not atomic!</a:t>
            </a:r>
            <a:endParaRPr lang="en-US" altLang="x-none" dirty="0"/>
          </a:p>
          <a:p>
            <a:endParaRPr lang="en-US" altLang="x-none" i="1" dirty="0"/>
          </a:p>
          <a:p>
            <a:pPr marL="457200" lvl="1" indent="0">
              <a:buNone/>
            </a:pPr>
            <a:endParaRPr lang="en-US" altLang="x-none" dirty="0"/>
          </a:p>
        </p:txBody>
      </p:sp>
      <p:grpSp>
        <p:nvGrpSpPr>
          <p:cNvPr id="12" name="Group 11" title="Diagram"/>
          <p:cNvGrpSpPr/>
          <p:nvPr/>
        </p:nvGrpSpPr>
        <p:grpSpPr>
          <a:xfrm>
            <a:off x="7028961" y="1665084"/>
            <a:ext cx="1674629" cy="1861092"/>
            <a:chOff x="7028961" y="1665084"/>
            <a:chExt cx="1674629" cy="1861092"/>
          </a:xfrm>
        </p:grpSpPr>
        <p:sp>
          <p:nvSpPr>
            <p:cNvPr id="6" name="Rectangle 5"/>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endParaRPr lang="en-US" sz="1500" b="1" dirty="0">
                <a:solidFill>
                  <a:schemeClr val="bg1"/>
                </a:solidFill>
                <a:latin typeface="Helvetica Neue" charset="0"/>
              </a:endParaRPr>
            </a:p>
          </p:txBody>
        </p:sp>
        <p:grpSp>
          <p:nvGrpSpPr>
            <p:cNvPr id="10" name="Group 9"/>
            <p:cNvGrpSpPr/>
            <p:nvPr/>
          </p:nvGrpSpPr>
          <p:grpSpPr>
            <a:xfrm>
              <a:off x="7028961" y="2815214"/>
              <a:ext cx="1674629" cy="710962"/>
              <a:chOff x="5863582" y="4974281"/>
              <a:chExt cx="3132137" cy="1727200"/>
            </a:xfrm>
          </p:grpSpPr>
          <p:pic>
            <p:nvPicPr>
              <p:cNvPr id="4"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7" name="Rectangle 6"/>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endParaRPr lang="en-US" sz="1500" b="1" dirty="0">
                  <a:solidFill>
                    <a:srgbClr val="000000"/>
                  </a:solidFill>
                </a:endParaRPr>
              </a:p>
            </p:txBody>
          </p:sp>
        </p:grpSp>
        <p:cxnSp>
          <p:nvCxnSpPr>
            <p:cNvPr id="9" name="Straight Connector 8"/>
            <p:cNvCxnSpPr>
              <a:stCxn id="6"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ltLang="x-none" dirty="0"/>
              <a:t>Buffer Management Plays a Key Role</a:t>
            </a:r>
            <a:endParaRPr lang="en-US" altLang="x-none" dirty="0"/>
          </a:p>
        </p:txBody>
      </p:sp>
      <p:sp>
        <p:nvSpPr>
          <p:cNvPr id="2" name="Content Placeholder 1"/>
          <p:cNvSpPr>
            <a:spLocks noGrp="1"/>
          </p:cNvSpPr>
          <p:nvPr>
            <p:ph idx="1"/>
          </p:nvPr>
        </p:nvSpPr>
        <p:spPr>
          <a:xfrm>
            <a:off x="457200" y="1200151"/>
            <a:ext cx="6284371" cy="3394472"/>
          </a:xfrm>
        </p:spPr>
        <p:txBody>
          <a:bodyPr>
            <a:normAutofit fontScale="77500" lnSpcReduction="20000"/>
          </a:bodyPr>
          <a:lstStyle/>
          <a:p>
            <a:r>
              <a:rPr lang="en-US" altLang="x-none" b="1" dirty="0"/>
              <a:t>NO STEAL policy </a:t>
            </a:r>
            <a:r>
              <a:rPr lang="en-US" altLang="x-none" dirty="0"/>
              <a:t>– </a:t>
            </a:r>
            <a:r>
              <a:rPr lang="en-US" altLang="x-none" sz="1800" dirty="0"/>
              <a:t>don’t</a:t>
            </a:r>
            <a:r>
              <a:rPr lang="en-US" altLang="ja-JP" sz="1800" dirty="0"/>
              <a:t> allow buffer-pool frames with </a:t>
            </a:r>
            <a:r>
              <a:rPr lang="en-US" altLang="ja-JP" sz="1800" dirty="0" err="1"/>
              <a:t>uncommited</a:t>
            </a:r>
            <a:r>
              <a:rPr lang="en-US" altLang="ja-JP" sz="1800" dirty="0"/>
              <a:t> </a:t>
            </a:r>
            <a:endParaRPr lang="en-US" altLang="ja-JP" sz="1800" dirty="0"/>
          </a:p>
          <a:p>
            <a:pPr marL="2560320" indent="0">
              <a:buNone/>
            </a:pPr>
            <a:r>
              <a:rPr lang="en-US" altLang="ja-JP" sz="1800" dirty="0"/>
              <a:t>updates to be replaced (or otherwise flushed to disk).</a:t>
            </a:r>
            <a:endParaRPr lang="en-US" altLang="ja-JP" sz="1800" dirty="0"/>
          </a:p>
          <a:p>
            <a:pPr lvl="1"/>
            <a:r>
              <a:rPr lang="en-US" altLang="x-none" dirty="0"/>
              <a:t>Useful for achieving atomicity without UNDO logging.</a:t>
            </a:r>
            <a:endParaRPr lang="en-US" altLang="x-none" dirty="0"/>
          </a:p>
          <a:p>
            <a:pPr lvl="1"/>
            <a:r>
              <a:rPr lang="en-US" altLang="x-none" dirty="0"/>
              <a:t>But can cause poor performance (</a:t>
            </a:r>
            <a:r>
              <a:rPr lang="en-US" altLang="x-none" dirty="0">
                <a:solidFill>
                  <a:schemeClr val="accent1"/>
                </a:solidFill>
              </a:rPr>
              <a:t>pinned pages limit buffer replacement</a:t>
            </a:r>
            <a:r>
              <a:rPr lang="en-US" altLang="x-none" dirty="0"/>
              <a:t>)</a:t>
            </a:r>
            <a:endParaRPr lang="en-US" altLang="x-none" dirty="0"/>
          </a:p>
          <a:p>
            <a:r>
              <a:rPr lang="en-US" altLang="x-none" b="1" dirty="0"/>
              <a:t>FORCE policy</a:t>
            </a:r>
            <a:r>
              <a:rPr lang="en-US" altLang="x-none" dirty="0"/>
              <a:t>: </a:t>
            </a:r>
            <a:r>
              <a:rPr lang="en-US" altLang="x-none" sz="1800" dirty="0"/>
              <a:t>make sure every update is “forced” onto the DB disk </a:t>
            </a:r>
            <a:endParaRPr lang="en-US" altLang="x-none" sz="1800" dirty="0"/>
          </a:p>
          <a:p>
            <a:pPr marL="2103120" indent="0">
              <a:buNone/>
            </a:pPr>
            <a:r>
              <a:rPr lang="en-US" altLang="x-none" sz="1800" dirty="0"/>
              <a:t>before commit.</a:t>
            </a:r>
            <a:endParaRPr lang="en-US" altLang="x-none" sz="1800" dirty="0"/>
          </a:p>
          <a:p>
            <a:pPr lvl="1"/>
            <a:r>
              <a:rPr lang="en-US" altLang="x-none" dirty="0"/>
              <a:t>Provides durability without REDO logging.</a:t>
            </a:r>
            <a:endParaRPr lang="en-US" altLang="x-none" dirty="0"/>
          </a:p>
          <a:p>
            <a:pPr lvl="1"/>
            <a:r>
              <a:rPr lang="en-US" altLang="x-none" dirty="0"/>
              <a:t>But, can cause poor performance (</a:t>
            </a:r>
            <a:r>
              <a:rPr lang="en-US" altLang="x-none" dirty="0">
                <a:solidFill>
                  <a:schemeClr val="accent1"/>
                </a:solidFill>
              </a:rPr>
              <a:t>lots of random I/O to commit</a:t>
            </a:r>
            <a:r>
              <a:rPr lang="en-US" altLang="x-none" dirty="0"/>
              <a:t>)</a:t>
            </a:r>
            <a:endParaRPr lang="en-US" altLang="x-none" dirty="0"/>
          </a:p>
          <a:p>
            <a:pPr>
              <a:spcBef>
                <a:spcPts val="2000"/>
              </a:spcBef>
            </a:pPr>
            <a:r>
              <a:rPr lang="en-US" altLang="x-none" dirty="0">
                <a:latin typeface="Helvetica Neue Regular" charset="0"/>
              </a:rPr>
              <a:t>Our simple idea was NO STEAL/FORCE</a:t>
            </a:r>
            <a:endParaRPr lang="en-US" altLang="x-none" dirty="0">
              <a:latin typeface="Helvetica Neue Regular" charset="0"/>
            </a:endParaRPr>
          </a:p>
          <a:p>
            <a:pPr lvl="1">
              <a:spcBef>
                <a:spcPts val="410"/>
              </a:spcBef>
            </a:pPr>
            <a:r>
              <a:rPr lang="en-US" altLang="x-none" dirty="0">
                <a:latin typeface="Helvetica Neue Regular" charset="0"/>
              </a:rPr>
              <a:t>And even that </a:t>
            </a:r>
            <a:r>
              <a:rPr lang="en-US" altLang="x-none" dirty="0">
                <a:solidFill>
                  <a:schemeClr val="accent1"/>
                </a:solidFill>
                <a:latin typeface="Helvetica Neue Regular" charset="0"/>
              </a:rPr>
              <a:t>didn’t really achieve atomicity</a:t>
            </a:r>
            <a:endParaRPr lang="en-US" altLang="x-none" dirty="0">
              <a:solidFill>
                <a:schemeClr val="accent1"/>
              </a:solidFill>
              <a:latin typeface="Helvetica Neue Regular" charset="0"/>
            </a:endParaRPr>
          </a:p>
          <a:p>
            <a:pPr marL="0" indent="0">
              <a:buNone/>
            </a:pPr>
            <a:endParaRPr lang="en-US" altLang="x-none" dirty="0"/>
          </a:p>
          <a:p>
            <a:endParaRPr lang="en-US" altLang="x-none" dirty="0"/>
          </a:p>
        </p:txBody>
      </p:sp>
      <p:grpSp>
        <p:nvGrpSpPr>
          <p:cNvPr id="4" name="Group 3" title="Diagram"/>
          <p:cNvGrpSpPr/>
          <p:nvPr/>
        </p:nvGrpSpPr>
        <p:grpSpPr>
          <a:xfrm>
            <a:off x="7028961" y="1665084"/>
            <a:ext cx="1674629" cy="1861092"/>
            <a:chOff x="7028961" y="1665084"/>
            <a:chExt cx="1674629" cy="1861092"/>
          </a:xfrm>
        </p:grpSpPr>
        <p:sp>
          <p:nvSpPr>
            <p:cNvPr id="5" name="Rectangle 4"/>
            <p:cNvSpPr/>
            <p:nvPr/>
          </p:nvSpPr>
          <p:spPr bwMode="auto">
            <a:xfrm>
              <a:off x="7325963" y="1665084"/>
              <a:ext cx="1225537" cy="605279"/>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Buffer Pool</a:t>
              </a:r>
              <a:endParaRPr lang="en-US" sz="1500" b="1" dirty="0">
                <a:solidFill>
                  <a:schemeClr val="bg1"/>
                </a:solidFill>
                <a:latin typeface="Helvetica Neue" charset="0"/>
              </a:endParaRPr>
            </a:p>
          </p:txBody>
        </p:sp>
        <p:grpSp>
          <p:nvGrpSpPr>
            <p:cNvPr id="6" name="Group 5"/>
            <p:cNvGrpSpPr/>
            <p:nvPr/>
          </p:nvGrpSpPr>
          <p:grpSpPr>
            <a:xfrm>
              <a:off x="7028961" y="2815214"/>
              <a:ext cx="1674629" cy="710962"/>
              <a:chOff x="5863582" y="4974281"/>
              <a:chExt cx="3132137" cy="1727200"/>
            </a:xfrm>
          </p:grpSpPr>
          <p:pic>
            <p:nvPicPr>
              <p:cNvPr id="8" name="Picture 7"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9" name="Rectangle 8"/>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Database</a:t>
                </a:r>
                <a:endParaRPr lang="en-US" sz="1500" b="1" dirty="0">
                  <a:solidFill>
                    <a:srgbClr val="000000"/>
                  </a:solidFill>
                </a:endParaRPr>
              </a:p>
            </p:txBody>
          </p:sp>
        </p:grpSp>
        <p:cxnSp>
          <p:nvCxnSpPr>
            <p:cNvPr id="7" name="Straight Connector 6"/>
            <p:cNvCxnSpPr>
              <a:stCxn id="8" idx="2"/>
            </p:cNvCxnSpPr>
            <p:nvPr/>
          </p:nvCxnSpPr>
          <p:spPr bwMode="auto">
            <a:xfrm>
              <a:off x="7938732" y="2270363"/>
              <a:ext cx="0" cy="682387"/>
            </a:xfrm>
            <a:prstGeom prst="line">
              <a:avLst/>
            </a:prstGeom>
            <a:solidFill>
              <a:srgbClr val="3366FF"/>
            </a:solidFill>
            <a:ln w="12700" cap="flat" cmpd="sng" algn="ctr">
              <a:solidFill>
                <a:srgbClr val="000000"/>
              </a:solidFill>
              <a:prstDash val="solid"/>
              <a:round/>
              <a:headEnd type="none" w="med" len="med"/>
              <a:tailEnd type="none" w="med" len="med"/>
            </a:ln>
            <a:effectLst/>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altLang="x-none"/>
              <a:t>Preferred Policy: Steal/No-Force</a:t>
            </a:r>
            <a:endParaRPr lang="en-US" altLang="x-none"/>
          </a:p>
        </p:txBody>
      </p:sp>
      <p:sp>
        <p:nvSpPr>
          <p:cNvPr id="14341" name="Rectangle 5"/>
          <p:cNvSpPr>
            <a:spLocks noGrp="1" noChangeArrowheads="1"/>
          </p:cNvSpPr>
          <p:nvPr>
            <p:ph idx="1"/>
          </p:nvPr>
        </p:nvSpPr>
        <p:spPr/>
        <p:txBody>
          <a:bodyPr>
            <a:normAutofit fontScale="92500" lnSpcReduction="10000"/>
          </a:bodyPr>
          <a:lstStyle/>
          <a:p>
            <a:r>
              <a:rPr lang="en-US" altLang="x-none" dirty="0"/>
              <a:t>Most complicated, but highest performance.</a:t>
            </a:r>
            <a:endParaRPr lang="en-US" altLang="x-none" dirty="0"/>
          </a:p>
          <a:p>
            <a:r>
              <a:rPr lang="en-US" altLang="x-none" b="1" dirty="0"/>
              <a:t>NO FORCE  </a:t>
            </a:r>
            <a:r>
              <a:rPr lang="en-US" altLang="x-none" dirty="0"/>
              <a:t>(complicates enforcing Durability)</a:t>
            </a:r>
            <a:endParaRPr lang="en-US" altLang="x-none" dirty="0"/>
          </a:p>
          <a:p>
            <a:pPr lvl="1"/>
            <a:r>
              <a:rPr lang="en-US" altLang="x-none" dirty="0"/>
              <a:t>Problem: System crash before dirty buffer page of a committed transaction is flushed to DB disk.</a:t>
            </a:r>
            <a:endParaRPr lang="en-US" altLang="x-none" dirty="0"/>
          </a:p>
          <a:p>
            <a:pPr lvl="1"/>
            <a:r>
              <a:rPr lang="en-US" altLang="x-none" dirty="0"/>
              <a:t>Solution: Flush as little as possible, in a convenient place, prior to commit. Allows </a:t>
            </a:r>
            <a:r>
              <a:rPr lang="en-US" altLang="x-none" dirty="0" err="1"/>
              <a:t>REDOing</a:t>
            </a:r>
            <a:r>
              <a:rPr lang="en-US" altLang="x-none" dirty="0"/>
              <a:t> modifications.</a:t>
            </a:r>
            <a:endParaRPr lang="en-US" altLang="x-none" dirty="0"/>
          </a:p>
          <a:p>
            <a:pPr>
              <a:spcBef>
                <a:spcPts val="1500"/>
              </a:spcBef>
            </a:pPr>
            <a:r>
              <a:rPr lang="en-US" altLang="x-none" b="1" dirty="0"/>
              <a:t>STEAL </a:t>
            </a:r>
            <a:r>
              <a:rPr lang="en-US" altLang="x-none" dirty="0"/>
              <a:t> (complicates enforcing Atomicity)</a:t>
            </a:r>
            <a:endParaRPr lang="en-US" altLang="x-none" dirty="0"/>
          </a:p>
          <a:p>
            <a:pPr lvl="1"/>
            <a:r>
              <a:rPr lang="en-US" altLang="x-none" dirty="0"/>
              <a:t>What if a Xact that flushed updates to DB disk aborts?</a:t>
            </a:r>
            <a:endParaRPr lang="en-US" altLang="x-none" dirty="0"/>
          </a:p>
          <a:p>
            <a:pPr lvl="1"/>
            <a:r>
              <a:rPr lang="en-US" altLang="x-none" dirty="0"/>
              <a:t>What if system crashes before Xact is finished?</a:t>
            </a:r>
            <a:endParaRPr lang="en-US" altLang="x-none" dirty="0"/>
          </a:p>
          <a:p>
            <a:pPr lvl="1"/>
            <a:r>
              <a:rPr lang="en-US" altLang="x-none" dirty="0"/>
              <a:t>Must remember the old value of flushed pages</a:t>
            </a:r>
            <a:endParaRPr lang="en-US" altLang="x-none" dirty="0"/>
          </a:p>
          <a:p>
            <a:pPr lvl="2"/>
            <a:r>
              <a:rPr lang="en-US" altLang="x-none" dirty="0"/>
              <a:t>(to support </a:t>
            </a:r>
            <a:r>
              <a:rPr lang="en-US" altLang="x-none" dirty="0" err="1"/>
              <a:t>UNDOing</a:t>
            </a:r>
            <a:r>
              <a:rPr lang="en-US" altLang="x-none" dirty="0"/>
              <a:t> the write to those pages).</a:t>
            </a:r>
            <a:endParaRPr lang="en-US" altLang="x-none" dirty="0"/>
          </a:p>
        </p:txBody>
      </p:sp>
      <p:sp>
        <p:nvSpPr>
          <p:cNvPr id="2" name="TextBox 1"/>
          <p:cNvSpPr txBox="1"/>
          <p:nvPr/>
        </p:nvSpPr>
        <p:spPr>
          <a:xfrm>
            <a:off x="228600" y="4552950"/>
            <a:ext cx="3762568" cy="523220"/>
          </a:xfrm>
          <a:prstGeom prst="rect">
            <a:avLst/>
          </a:prstGeom>
          <a:noFill/>
        </p:spPr>
        <p:txBody>
          <a:bodyPr wrap="none" rtlCol="0">
            <a:spAutoFit/>
          </a:bodyPr>
          <a:lstStyle/>
          <a:p>
            <a:r>
              <a:rPr lang="en-US" sz="1400" i="1" dirty="0">
                <a:solidFill>
                  <a:schemeClr val="accent1"/>
                </a:solidFill>
              </a:rPr>
              <a:t>This is a dense slide … and the crux of the lecture.</a:t>
            </a:r>
            <a:br>
              <a:rPr lang="en-US" sz="1400" i="1" dirty="0">
                <a:solidFill>
                  <a:schemeClr val="accent1"/>
                </a:solidFill>
              </a:rPr>
            </a:br>
            <a:r>
              <a:rPr lang="en-US" sz="1400" i="1" dirty="0">
                <a:solidFill>
                  <a:schemeClr val="accent1"/>
                </a:solidFill>
              </a:rPr>
              <a:t>Read it over carefully, and return to it later!</a:t>
            </a:r>
            <a:endParaRPr lang="en-US" sz="1400" i="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3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3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34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34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3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x-none"/>
              <a:t>Buffer Management summary</a:t>
            </a:r>
            <a:endParaRPr lang="en-US" altLang="x-none"/>
          </a:p>
        </p:txBody>
      </p:sp>
      <p:sp>
        <p:nvSpPr>
          <p:cNvPr id="4" name="Content Placeholder 3"/>
          <p:cNvSpPr>
            <a:spLocks noGrp="1"/>
          </p:cNvSpPr>
          <p:nvPr>
            <p:ph idx="1"/>
          </p:nvPr>
        </p:nvSpPr>
        <p:spPr/>
        <p:txBody>
          <a:bodyPr/>
          <a:lstStyle/>
          <a:p>
            <a:endParaRPr lang="en-US" dirty="0"/>
          </a:p>
        </p:txBody>
      </p:sp>
      <p:grpSp>
        <p:nvGrpSpPr>
          <p:cNvPr id="6" name="Group 5" descr="4 quadrants. 1) No Force, No Steal 2) No force, Steal (Fastest), 3) Force, No Steal (Slowest) 4) Force, Steal" title="Performance Implicatinos"/>
          <p:cNvGrpSpPr/>
          <p:nvPr/>
        </p:nvGrpSpPr>
        <p:grpSpPr>
          <a:xfrm>
            <a:off x="228600" y="1657350"/>
            <a:ext cx="2856309" cy="2899649"/>
            <a:chOff x="228600" y="1657350"/>
            <a:chExt cx="2856309" cy="2899649"/>
          </a:xfrm>
        </p:grpSpPr>
        <p:sp>
          <p:nvSpPr>
            <p:cNvPr id="27663" name="Rectangle 24"/>
            <p:cNvSpPr>
              <a:spLocks noChangeArrowheads="1"/>
            </p:cNvSpPr>
            <p:nvPr/>
          </p:nvSpPr>
          <p:spPr bwMode="auto">
            <a:xfrm>
              <a:off x="979884" y="1926431"/>
              <a:ext cx="2105025" cy="170497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7664" name="Rectangle 25"/>
            <p:cNvSpPr>
              <a:spLocks noChangeArrowheads="1"/>
            </p:cNvSpPr>
            <p:nvPr/>
          </p:nvSpPr>
          <p:spPr bwMode="auto">
            <a:xfrm>
              <a:off x="228600" y="2971800"/>
              <a:ext cx="5642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rgbClr val="3365FB"/>
                  </a:solidFill>
                  <a:latin typeface="Helvetica Neue Regular" charset="0"/>
                </a:rPr>
                <a:t>Force</a:t>
              </a:r>
              <a:endParaRPr lang="en-US" altLang="x-none" sz="1500" b="1" dirty="0">
                <a:solidFill>
                  <a:srgbClr val="3365FB"/>
                </a:solidFill>
                <a:latin typeface="Helvetica Neue Regular" charset="0"/>
              </a:endParaRPr>
            </a:p>
          </p:txBody>
        </p:sp>
        <p:sp>
          <p:nvSpPr>
            <p:cNvPr id="27665" name="Rectangle 26"/>
            <p:cNvSpPr>
              <a:spLocks noChangeArrowheads="1"/>
            </p:cNvSpPr>
            <p:nvPr/>
          </p:nvSpPr>
          <p:spPr bwMode="auto">
            <a:xfrm>
              <a:off x="278416" y="2129289"/>
              <a:ext cx="564290"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gn="ctr"/>
              <a:r>
                <a:rPr lang="en-US" altLang="x-none" sz="1500" b="1">
                  <a:solidFill>
                    <a:srgbClr val="3365FB"/>
                  </a:solidFill>
                  <a:latin typeface="Helvetica Neue Regular" charset="0"/>
                </a:rPr>
                <a:t>No</a:t>
              </a:r>
              <a:br>
                <a:rPr lang="en-US" altLang="x-none" sz="1500" b="1">
                  <a:solidFill>
                    <a:srgbClr val="3365FB"/>
                  </a:solidFill>
                  <a:latin typeface="Helvetica Neue Regular" charset="0"/>
                </a:rPr>
              </a:br>
              <a:r>
                <a:rPr lang="en-US" altLang="x-none" sz="1500" b="1">
                  <a:solidFill>
                    <a:srgbClr val="3365FB"/>
                  </a:solidFill>
                  <a:latin typeface="Helvetica Neue Regular" charset="0"/>
                </a:rPr>
                <a:t>Force</a:t>
              </a:r>
              <a:endParaRPr lang="en-US" altLang="x-none" sz="1500" b="1" dirty="0">
                <a:solidFill>
                  <a:srgbClr val="3365FB"/>
                </a:solidFill>
                <a:latin typeface="Helvetica Neue Regular" charset="0"/>
              </a:endParaRPr>
            </a:p>
          </p:txBody>
        </p:sp>
        <p:sp>
          <p:nvSpPr>
            <p:cNvPr id="27666" name="Rectangle 27"/>
            <p:cNvSpPr>
              <a:spLocks noChangeArrowheads="1"/>
            </p:cNvSpPr>
            <p:nvPr/>
          </p:nvSpPr>
          <p:spPr bwMode="auto">
            <a:xfrm>
              <a:off x="1015603" y="1657350"/>
              <a:ext cx="80230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chemeClr val="accent1"/>
                  </a:solidFill>
                  <a:latin typeface="Helvetica Neue Regular" charset="0"/>
                </a:rPr>
                <a:t>No Steal</a:t>
              </a:r>
              <a:endParaRPr lang="en-US" altLang="x-none" sz="1500" b="1" dirty="0">
                <a:solidFill>
                  <a:schemeClr val="accent1"/>
                </a:solidFill>
                <a:latin typeface="Helvetica Neue Regular" charset="0"/>
              </a:endParaRPr>
            </a:p>
          </p:txBody>
        </p:sp>
        <p:sp>
          <p:nvSpPr>
            <p:cNvPr id="27667" name="Rectangle 28"/>
            <p:cNvSpPr>
              <a:spLocks noChangeArrowheads="1"/>
            </p:cNvSpPr>
            <p:nvPr/>
          </p:nvSpPr>
          <p:spPr bwMode="auto">
            <a:xfrm>
              <a:off x="2272903" y="1658541"/>
              <a:ext cx="5281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chemeClr val="accent1"/>
                  </a:solidFill>
                  <a:latin typeface="Helvetica Neue Regular" charset="0"/>
                </a:rPr>
                <a:t>Steal</a:t>
              </a:r>
              <a:endParaRPr lang="en-US" altLang="x-none" sz="1500" b="1" dirty="0">
                <a:solidFill>
                  <a:schemeClr val="accent1"/>
                </a:solidFill>
                <a:latin typeface="Helvetica Neue Regular" charset="0"/>
              </a:endParaRPr>
            </a:p>
          </p:txBody>
        </p:sp>
        <p:sp>
          <p:nvSpPr>
            <p:cNvPr id="27668" name="Line 29"/>
            <p:cNvSpPr>
              <a:spLocks noChangeShapeType="1"/>
            </p:cNvSpPr>
            <p:nvPr/>
          </p:nvSpPr>
          <p:spPr bwMode="auto">
            <a:xfrm>
              <a:off x="979884" y="2778919"/>
              <a:ext cx="2105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69" name="Line 30"/>
            <p:cNvSpPr>
              <a:spLocks noChangeShapeType="1"/>
            </p:cNvSpPr>
            <p:nvPr/>
          </p:nvSpPr>
          <p:spPr bwMode="auto">
            <a:xfrm>
              <a:off x="2060972" y="1926431"/>
              <a:ext cx="0" cy="170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70" name="Rectangle 31"/>
            <p:cNvSpPr>
              <a:spLocks noChangeArrowheads="1"/>
            </p:cNvSpPr>
            <p:nvPr/>
          </p:nvSpPr>
          <p:spPr bwMode="auto">
            <a:xfrm>
              <a:off x="2057400" y="1943100"/>
              <a:ext cx="1019175" cy="847725"/>
            </a:xfrm>
            <a:prstGeom prst="rect">
              <a:avLst/>
            </a:prstGeom>
            <a:gradFill rotWithShape="0">
              <a:gsLst>
                <a:gs pos="0">
                  <a:srgbClr val="394C4A"/>
                </a:gs>
                <a:gs pos="50000">
                  <a:srgbClr val="C0FEF9"/>
                </a:gs>
                <a:gs pos="100000">
                  <a:srgbClr val="394C4A"/>
                </a:gs>
              </a:gsLst>
              <a:lin ang="5400000" scaled="1"/>
            </a:gradFill>
            <a:ln w="12700">
              <a:solidFill>
                <a:schemeClr val="tx2"/>
              </a:solidFill>
              <a:miter lim="800000"/>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7671" name="Text Box 44"/>
            <p:cNvSpPr txBox="1">
              <a:spLocks noChangeArrowheads="1"/>
            </p:cNvSpPr>
            <p:nvPr/>
          </p:nvSpPr>
          <p:spPr bwMode="auto">
            <a:xfrm>
              <a:off x="1099013" y="2971800"/>
              <a:ext cx="80579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Slowest</a:t>
              </a:r>
              <a:endParaRPr lang="en-US" altLang="x-none" sz="1500" b="1">
                <a:solidFill>
                  <a:schemeClr val="accent2"/>
                </a:solidFill>
                <a:latin typeface="+mn-lt"/>
              </a:endParaRPr>
            </a:p>
          </p:txBody>
        </p:sp>
        <p:sp>
          <p:nvSpPr>
            <p:cNvPr id="27672" name="Text Box 45"/>
            <p:cNvSpPr txBox="1">
              <a:spLocks noChangeArrowheads="1"/>
            </p:cNvSpPr>
            <p:nvPr/>
          </p:nvSpPr>
          <p:spPr bwMode="auto">
            <a:xfrm>
              <a:off x="2155098" y="2171700"/>
              <a:ext cx="7401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chemeClr val="accent2"/>
                  </a:solidFill>
                  <a:latin typeface="+mn-lt"/>
                </a:rPr>
                <a:t>Fastest</a:t>
              </a:r>
              <a:endParaRPr lang="en-US" altLang="x-none" sz="1500" b="1" dirty="0">
                <a:solidFill>
                  <a:schemeClr val="accent2"/>
                </a:solidFill>
                <a:latin typeface="+mn-lt"/>
              </a:endParaRPr>
            </a:p>
          </p:txBody>
        </p:sp>
        <p:sp>
          <p:nvSpPr>
            <p:cNvPr id="27673" name="Text Box 46"/>
            <p:cNvSpPr txBox="1">
              <a:spLocks noChangeArrowheads="1"/>
            </p:cNvSpPr>
            <p:nvPr/>
          </p:nvSpPr>
          <p:spPr bwMode="auto">
            <a:xfrm>
              <a:off x="993723" y="3818335"/>
              <a:ext cx="172835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gn="ctr"/>
              <a:r>
                <a:rPr lang="en-US" altLang="x-none" sz="2100" dirty="0">
                  <a:latin typeface="Helvetica Neue Regular" charset="0"/>
                </a:rPr>
                <a:t>Performance</a:t>
              </a:r>
              <a:endParaRPr lang="en-US" altLang="x-none" sz="2100" dirty="0">
                <a:latin typeface="Helvetica Neue Regular" charset="0"/>
              </a:endParaRPr>
            </a:p>
            <a:p>
              <a:pPr algn="ctr"/>
              <a:r>
                <a:rPr lang="en-US" altLang="x-none" sz="2100" dirty="0">
                  <a:latin typeface="Helvetica Neue Regular" charset="0"/>
                </a:rPr>
                <a:t>Implications</a:t>
              </a:r>
              <a:endParaRPr lang="en-US" altLang="x-none" sz="2100" dirty="0">
                <a:latin typeface="Helvetica Neue Regular" charset="0"/>
              </a:endParaRPr>
            </a:p>
          </p:txBody>
        </p:sp>
      </p:grpSp>
      <p:grpSp>
        <p:nvGrpSpPr>
          <p:cNvPr id="7" name="Group 6" descr="4 quadrants. 1) No Force, No Steal (No UNDO/REDO) 2) No force, Steal (UNDO/REDO), 3) Force, No Steal (NO UNDO/REDO) 4) Force, Steal (UNDO/ NO REDO)" title="Logging/Recovery Impications"/>
          <p:cNvGrpSpPr/>
          <p:nvPr/>
        </p:nvGrpSpPr>
        <p:grpSpPr>
          <a:xfrm>
            <a:off x="3389709" y="1657350"/>
            <a:ext cx="3075027" cy="2853568"/>
            <a:chOff x="3389709" y="1657350"/>
            <a:chExt cx="3075027" cy="2853568"/>
          </a:xfrm>
        </p:grpSpPr>
        <p:sp>
          <p:nvSpPr>
            <p:cNvPr id="27651" name="Rectangle 4"/>
            <p:cNvSpPr>
              <a:spLocks noChangeArrowheads="1"/>
            </p:cNvSpPr>
            <p:nvPr/>
          </p:nvSpPr>
          <p:spPr bwMode="auto">
            <a:xfrm>
              <a:off x="4133850" y="1926431"/>
              <a:ext cx="2105025" cy="170497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7654" name="Rectangle 7"/>
            <p:cNvSpPr>
              <a:spLocks noChangeArrowheads="1"/>
            </p:cNvSpPr>
            <p:nvPr/>
          </p:nvSpPr>
          <p:spPr bwMode="auto">
            <a:xfrm>
              <a:off x="4169569" y="1657350"/>
              <a:ext cx="80230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chemeClr val="accent1"/>
                  </a:solidFill>
                  <a:latin typeface="Helvetica Neue Regular" charset="0"/>
                </a:rPr>
                <a:t>No Steal</a:t>
              </a:r>
              <a:endParaRPr lang="en-US" altLang="x-none" sz="1500" b="1" dirty="0">
                <a:solidFill>
                  <a:schemeClr val="accent1"/>
                </a:solidFill>
                <a:latin typeface="Helvetica Neue Regular" charset="0"/>
              </a:endParaRPr>
            </a:p>
          </p:txBody>
        </p:sp>
        <p:sp>
          <p:nvSpPr>
            <p:cNvPr id="27655" name="Rectangle 8"/>
            <p:cNvSpPr>
              <a:spLocks noChangeArrowheads="1"/>
            </p:cNvSpPr>
            <p:nvPr/>
          </p:nvSpPr>
          <p:spPr bwMode="auto">
            <a:xfrm>
              <a:off x="5426869" y="1658541"/>
              <a:ext cx="5281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chemeClr val="accent1"/>
                  </a:solidFill>
                  <a:latin typeface="Helvetica Neue Regular" charset="0"/>
                </a:rPr>
                <a:t>Steal</a:t>
              </a:r>
              <a:endParaRPr lang="en-US" altLang="x-none" sz="1500" b="1" dirty="0">
                <a:solidFill>
                  <a:schemeClr val="accent1"/>
                </a:solidFill>
                <a:latin typeface="Helvetica Neue Regular" charset="0"/>
              </a:endParaRPr>
            </a:p>
          </p:txBody>
        </p:sp>
        <p:sp>
          <p:nvSpPr>
            <p:cNvPr id="27656" name="Line 9"/>
            <p:cNvSpPr>
              <a:spLocks noChangeShapeType="1"/>
            </p:cNvSpPr>
            <p:nvPr/>
          </p:nvSpPr>
          <p:spPr bwMode="auto">
            <a:xfrm>
              <a:off x="4133850" y="2778919"/>
              <a:ext cx="2105025"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57" name="Line 10"/>
            <p:cNvSpPr>
              <a:spLocks noChangeShapeType="1"/>
            </p:cNvSpPr>
            <p:nvPr/>
          </p:nvSpPr>
          <p:spPr bwMode="auto">
            <a:xfrm>
              <a:off x="5214938" y="1926431"/>
              <a:ext cx="0" cy="1704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658" name="Rectangle 11"/>
            <p:cNvSpPr>
              <a:spLocks noChangeArrowheads="1"/>
            </p:cNvSpPr>
            <p:nvPr/>
          </p:nvSpPr>
          <p:spPr bwMode="auto">
            <a:xfrm>
              <a:off x="5211366" y="1943100"/>
              <a:ext cx="1019175" cy="847725"/>
            </a:xfrm>
            <a:prstGeom prst="rect">
              <a:avLst/>
            </a:prstGeom>
            <a:gradFill rotWithShape="0">
              <a:gsLst>
                <a:gs pos="0">
                  <a:srgbClr val="394C4A"/>
                </a:gs>
                <a:gs pos="50000">
                  <a:srgbClr val="C0FEF9"/>
                </a:gs>
                <a:gs pos="100000">
                  <a:srgbClr val="394C4A"/>
                </a:gs>
              </a:gsLst>
              <a:lin ang="5400000" scaled="1"/>
            </a:gradFill>
            <a:ln w="12700">
              <a:solidFill>
                <a:schemeClr val="tx2"/>
              </a:solidFill>
              <a:miter lim="800000"/>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7681" name="Rectangle 13"/>
            <p:cNvSpPr>
              <a:spLocks noChangeArrowheads="1"/>
            </p:cNvSpPr>
            <p:nvPr/>
          </p:nvSpPr>
          <p:spPr bwMode="auto">
            <a:xfrm>
              <a:off x="4151777" y="3200401"/>
              <a:ext cx="866776"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No REDO</a:t>
              </a:r>
              <a:endParaRPr lang="en-US" altLang="x-none" sz="1500" b="1">
                <a:solidFill>
                  <a:schemeClr val="accent2"/>
                </a:solidFill>
                <a:latin typeface="+mn-lt"/>
              </a:endParaRPr>
            </a:p>
          </p:txBody>
        </p:sp>
        <p:sp>
          <p:nvSpPr>
            <p:cNvPr id="27682" name="Rectangle 14"/>
            <p:cNvSpPr>
              <a:spLocks noChangeArrowheads="1"/>
            </p:cNvSpPr>
            <p:nvPr/>
          </p:nvSpPr>
          <p:spPr bwMode="auto">
            <a:xfrm>
              <a:off x="4151777" y="2857501"/>
              <a:ext cx="914401"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No UNDO</a:t>
              </a:r>
              <a:endParaRPr lang="en-US" altLang="x-none" sz="1500" b="1">
                <a:solidFill>
                  <a:schemeClr val="accent2"/>
                </a:solidFill>
                <a:latin typeface="+mn-lt"/>
              </a:endParaRPr>
            </a:p>
          </p:txBody>
        </p:sp>
        <p:sp>
          <p:nvSpPr>
            <p:cNvPr id="27679" name="Rectangle 16"/>
            <p:cNvSpPr>
              <a:spLocks noChangeArrowheads="1"/>
            </p:cNvSpPr>
            <p:nvPr/>
          </p:nvSpPr>
          <p:spPr bwMode="auto">
            <a:xfrm>
              <a:off x="5294781" y="2859882"/>
              <a:ext cx="68342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 UNDO</a:t>
              </a:r>
              <a:endParaRPr lang="en-US" altLang="x-none" sz="1500" b="1">
                <a:solidFill>
                  <a:schemeClr val="accent2"/>
                </a:solidFill>
                <a:latin typeface="+mn-lt"/>
              </a:endParaRPr>
            </a:p>
          </p:txBody>
        </p:sp>
        <p:sp>
          <p:nvSpPr>
            <p:cNvPr id="27680" name="Rectangle 17"/>
            <p:cNvSpPr>
              <a:spLocks noChangeArrowheads="1"/>
            </p:cNvSpPr>
            <p:nvPr/>
          </p:nvSpPr>
          <p:spPr bwMode="auto">
            <a:xfrm>
              <a:off x="5249537" y="3202782"/>
              <a:ext cx="866776"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No REDO</a:t>
              </a:r>
              <a:endParaRPr lang="en-US" altLang="x-none" sz="1500" b="1">
                <a:solidFill>
                  <a:schemeClr val="accent2"/>
                </a:solidFill>
                <a:latin typeface="+mn-lt"/>
              </a:endParaRPr>
            </a:p>
          </p:txBody>
        </p:sp>
        <p:sp>
          <p:nvSpPr>
            <p:cNvPr id="27677" name="Rectangle 19"/>
            <p:cNvSpPr>
              <a:spLocks noChangeArrowheads="1"/>
            </p:cNvSpPr>
            <p:nvPr/>
          </p:nvSpPr>
          <p:spPr bwMode="auto">
            <a:xfrm>
              <a:off x="5336447" y="2116932"/>
              <a:ext cx="683418"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 UNDO</a:t>
              </a:r>
              <a:endParaRPr lang="en-US" altLang="x-none" sz="1500" b="1">
                <a:solidFill>
                  <a:schemeClr val="accent2"/>
                </a:solidFill>
                <a:latin typeface="+mn-lt"/>
              </a:endParaRPr>
            </a:p>
          </p:txBody>
        </p:sp>
        <p:sp>
          <p:nvSpPr>
            <p:cNvPr id="27678" name="Rectangle 20"/>
            <p:cNvSpPr>
              <a:spLocks noChangeArrowheads="1"/>
            </p:cNvSpPr>
            <p:nvPr/>
          </p:nvSpPr>
          <p:spPr bwMode="auto">
            <a:xfrm>
              <a:off x="5412647" y="2345532"/>
              <a:ext cx="591740"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REDO</a:t>
              </a:r>
              <a:endParaRPr lang="en-US" altLang="x-none" sz="1500" b="1">
                <a:solidFill>
                  <a:schemeClr val="accent2"/>
                </a:solidFill>
                <a:latin typeface="+mn-lt"/>
              </a:endParaRPr>
            </a:p>
          </p:txBody>
        </p:sp>
        <p:sp>
          <p:nvSpPr>
            <p:cNvPr id="27675" name="Rectangle 22"/>
            <p:cNvSpPr>
              <a:spLocks noChangeArrowheads="1"/>
            </p:cNvSpPr>
            <p:nvPr/>
          </p:nvSpPr>
          <p:spPr bwMode="auto">
            <a:xfrm>
              <a:off x="4163681" y="2116931"/>
              <a:ext cx="914401"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a:solidFill>
                    <a:schemeClr val="accent2"/>
                  </a:solidFill>
                  <a:latin typeface="+mn-lt"/>
                </a:rPr>
                <a:t>No UNDO</a:t>
              </a:r>
              <a:endParaRPr lang="en-US" altLang="x-none" sz="1500" b="1">
                <a:solidFill>
                  <a:schemeClr val="accent2"/>
                </a:solidFill>
                <a:latin typeface="+mn-lt"/>
              </a:endParaRPr>
            </a:p>
          </p:txBody>
        </p:sp>
        <p:sp>
          <p:nvSpPr>
            <p:cNvPr id="27676" name="Rectangle 23"/>
            <p:cNvSpPr>
              <a:spLocks noChangeArrowheads="1"/>
            </p:cNvSpPr>
            <p:nvPr/>
          </p:nvSpPr>
          <p:spPr bwMode="auto">
            <a:xfrm>
              <a:off x="4383947" y="2343150"/>
              <a:ext cx="591741" cy="29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chemeClr val="accent2"/>
                  </a:solidFill>
                  <a:latin typeface="+mn-lt"/>
                </a:rPr>
                <a:t>REDO</a:t>
              </a:r>
              <a:endParaRPr lang="en-US" altLang="x-none" sz="1500" b="1" dirty="0">
                <a:solidFill>
                  <a:schemeClr val="accent2"/>
                </a:solidFill>
                <a:latin typeface="+mn-lt"/>
              </a:endParaRPr>
            </a:p>
          </p:txBody>
        </p:sp>
        <p:sp>
          <p:nvSpPr>
            <p:cNvPr id="27674" name="Text Box 47"/>
            <p:cNvSpPr txBox="1">
              <a:spLocks noChangeArrowheads="1"/>
            </p:cNvSpPr>
            <p:nvPr/>
          </p:nvSpPr>
          <p:spPr bwMode="auto">
            <a:xfrm>
              <a:off x="4087162" y="3772254"/>
              <a:ext cx="237757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gn="ctr"/>
              <a:r>
                <a:rPr lang="en-US" altLang="x-none" sz="2100" dirty="0">
                  <a:latin typeface="Helvetica Neue Regular" charset="0"/>
                </a:rPr>
                <a:t>Logging/Recovery</a:t>
              </a:r>
              <a:endParaRPr lang="en-US" altLang="x-none" sz="2100" dirty="0">
                <a:latin typeface="Helvetica Neue Regular" charset="0"/>
              </a:endParaRPr>
            </a:p>
            <a:p>
              <a:pPr algn="ctr"/>
              <a:r>
                <a:rPr lang="en-US" altLang="x-none" sz="2100" dirty="0">
                  <a:latin typeface="Helvetica Neue Regular" charset="0"/>
                </a:rPr>
                <a:t>Implications</a:t>
              </a:r>
              <a:endParaRPr lang="en-US" altLang="x-none" sz="2100" dirty="0">
                <a:latin typeface="Helvetica Neue Regular" charset="0"/>
              </a:endParaRPr>
            </a:p>
          </p:txBody>
        </p:sp>
        <p:sp>
          <p:nvSpPr>
            <p:cNvPr id="27652" name="Rectangle 5"/>
            <p:cNvSpPr>
              <a:spLocks noChangeArrowheads="1"/>
            </p:cNvSpPr>
            <p:nvPr/>
          </p:nvSpPr>
          <p:spPr bwMode="auto">
            <a:xfrm>
              <a:off x="3389709" y="3028950"/>
              <a:ext cx="56429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b="1" dirty="0">
                  <a:solidFill>
                    <a:srgbClr val="3365FB"/>
                  </a:solidFill>
                  <a:latin typeface="Helvetica Neue Regular" charset="0"/>
                </a:rPr>
                <a:t>Force</a:t>
              </a:r>
              <a:endParaRPr lang="en-US" altLang="x-none" sz="1500" b="1" dirty="0">
                <a:solidFill>
                  <a:srgbClr val="3365FB"/>
                </a:solidFill>
                <a:latin typeface="Helvetica Neue Regular" charset="0"/>
              </a:endParaRPr>
            </a:p>
          </p:txBody>
        </p:sp>
        <p:sp>
          <p:nvSpPr>
            <p:cNvPr id="37" name="Rectangle 26"/>
            <p:cNvSpPr>
              <a:spLocks noChangeArrowheads="1"/>
            </p:cNvSpPr>
            <p:nvPr/>
          </p:nvSpPr>
          <p:spPr bwMode="auto">
            <a:xfrm>
              <a:off x="3441543" y="2143834"/>
              <a:ext cx="564290"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gn="ctr"/>
              <a:r>
                <a:rPr lang="en-US" altLang="x-none" sz="1500" b="1" dirty="0">
                  <a:solidFill>
                    <a:srgbClr val="3365FB"/>
                  </a:solidFill>
                  <a:latin typeface="Helvetica Neue Regular" charset="0"/>
                </a:rPr>
                <a:t>No</a:t>
              </a:r>
              <a:br>
                <a:rPr lang="en-US" altLang="x-none" sz="1500" b="1" dirty="0">
                  <a:solidFill>
                    <a:srgbClr val="3365FB"/>
                  </a:solidFill>
                  <a:latin typeface="Helvetica Neue Regular" charset="0"/>
                </a:rPr>
              </a:br>
              <a:r>
                <a:rPr lang="en-US" altLang="x-none" sz="1500" b="1" dirty="0">
                  <a:solidFill>
                    <a:srgbClr val="3365FB"/>
                  </a:solidFill>
                  <a:latin typeface="Helvetica Neue Regular" charset="0"/>
                </a:rPr>
                <a:t>Force</a:t>
              </a:r>
              <a:endParaRPr lang="en-US" altLang="x-none" sz="1500" b="1" dirty="0">
                <a:solidFill>
                  <a:srgbClr val="3365FB"/>
                </a:solidFill>
                <a:latin typeface="Helvetica Neue Regular"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r>
              <a:rPr lang="en-US" altLang="x-none"/>
              <a:t>Basic Idea: Logging</a:t>
            </a:r>
            <a:endParaRPr lang="en-US" altLang="x-none"/>
          </a:p>
        </p:txBody>
      </p:sp>
      <p:sp>
        <p:nvSpPr>
          <p:cNvPr id="29701" name="Rectangle 5"/>
          <p:cNvSpPr>
            <a:spLocks noGrp="1" noChangeArrowheads="1"/>
          </p:cNvSpPr>
          <p:nvPr>
            <p:ph idx="1"/>
          </p:nvPr>
        </p:nvSpPr>
        <p:spPr/>
        <p:txBody>
          <a:bodyPr/>
          <a:lstStyle/>
          <a:p>
            <a:r>
              <a:rPr lang="en-US" altLang="x-none" dirty="0"/>
              <a:t>For every update, record info to allow REDO/UNDO in a log.</a:t>
            </a:r>
            <a:endParaRPr lang="en-US" altLang="x-none" dirty="0"/>
          </a:p>
          <a:p>
            <a:pPr lvl="1"/>
            <a:r>
              <a:rPr lang="en-US" altLang="x-none" dirty="0"/>
              <a:t>Sequential writes to log (on a separate disk).</a:t>
            </a:r>
            <a:endParaRPr lang="en-US" altLang="x-none" dirty="0"/>
          </a:p>
          <a:p>
            <a:pPr lvl="1"/>
            <a:r>
              <a:rPr lang="en-US" altLang="x-none" dirty="0"/>
              <a:t>Minimal info written to log: pack multiple updates in a single log page.</a:t>
            </a:r>
            <a:endParaRPr lang="en-US" altLang="x-none" dirty="0"/>
          </a:p>
          <a:p>
            <a:r>
              <a:rPr lang="en-US" altLang="x-none" u="sng" dirty="0"/>
              <a:t>Log</a:t>
            </a:r>
            <a:r>
              <a:rPr lang="en-US" altLang="x-none" dirty="0"/>
              <a:t>: An </a:t>
            </a:r>
            <a:r>
              <a:rPr lang="en-US" altLang="x-none" b="1" dirty="0"/>
              <a:t>ordered list </a:t>
            </a:r>
            <a:r>
              <a:rPr lang="en-US" altLang="x-none" dirty="0"/>
              <a:t>of log records to allow REDO/UNDO</a:t>
            </a:r>
            <a:endParaRPr lang="en-US" altLang="x-none" dirty="0"/>
          </a:p>
          <a:p>
            <a:pPr lvl="1"/>
            <a:r>
              <a:rPr lang="en-US" altLang="x-none" dirty="0"/>
              <a:t>Log record contains: </a:t>
            </a:r>
            <a:endParaRPr lang="en-US" altLang="x-none" dirty="0"/>
          </a:p>
          <a:p>
            <a:pPr lvl="2"/>
            <a:r>
              <a:rPr lang="en-US" altLang="x-none" b="1" dirty="0"/>
              <a:t>&lt;XID, </a:t>
            </a:r>
            <a:r>
              <a:rPr lang="en-US" altLang="x-none" b="1" dirty="0" err="1"/>
              <a:t>pageID</a:t>
            </a:r>
            <a:r>
              <a:rPr lang="en-US" altLang="x-none" b="1" dirty="0"/>
              <a:t>, offset, length, old data, new data&gt; </a:t>
            </a:r>
            <a:endParaRPr lang="en-US" altLang="x-none" b="1" dirty="0"/>
          </a:p>
          <a:p>
            <a:pPr lvl="1"/>
            <a:r>
              <a:rPr lang="en-US" altLang="x-none" dirty="0"/>
              <a:t>and additional control info (which we’</a:t>
            </a:r>
            <a:r>
              <a:rPr lang="en-US" altLang="ja-JP" dirty="0"/>
              <a:t>ll see soon).</a:t>
            </a:r>
            <a:endParaRPr lang="en-US" altLang="x-none" dirty="0"/>
          </a:p>
        </p:txBody>
      </p:sp>
      <p:grpSp>
        <p:nvGrpSpPr>
          <p:cNvPr id="8" name="Group 7" descr="Left database looks normal. Right database has a tape rolling out (log)" title="Two databases"/>
          <p:cNvGrpSpPr/>
          <p:nvPr/>
        </p:nvGrpSpPr>
        <p:grpSpPr>
          <a:xfrm>
            <a:off x="302064" y="3867149"/>
            <a:ext cx="5184336" cy="1073976"/>
            <a:chOff x="302064" y="3867149"/>
            <a:chExt cx="5184336" cy="1073976"/>
          </a:xfrm>
        </p:grpSpPr>
        <p:sp>
          <p:nvSpPr>
            <p:cNvPr id="29698" name="Rectangle 2"/>
            <p:cNvSpPr>
              <a:spLocks noChangeArrowheads="1"/>
            </p:cNvSpPr>
            <p:nvPr/>
          </p:nvSpPr>
          <p:spPr bwMode="auto">
            <a:xfrm>
              <a:off x="302064" y="4662536"/>
              <a:ext cx="1248075"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9699" name="Rectangle 3"/>
            <p:cNvSpPr>
              <a:spLocks noChangeArrowheads="1"/>
            </p:cNvSpPr>
            <p:nvPr/>
          </p:nvSpPr>
          <p:spPr bwMode="auto">
            <a:xfrm>
              <a:off x="2130864" y="4662536"/>
              <a:ext cx="1897074"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14" name="Group 13"/>
            <p:cNvGrpSpPr/>
            <p:nvPr/>
          </p:nvGrpSpPr>
          <p:grpSpPr>
            <a:xfrm>
              <a:off x="762000" y="3881502"/>
              <a:ext cx="2052043" cy="1052447"/>
              <a:chOff x="5863582" y="4974281"/>
              <a:chExt cx="3132137" cy="1727200"/>
            </a:xfrm>
          </p:grpSpPr>
          <p:pic>
            <p:nvPicPr>
              <p:cNvPr id="15"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6" name="Rectangle 15"/>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DB</a:t>
                </a:r>
                <a:endParaRPr lang="en-US" sz="1500" b="1" dirty="0">
                  <a:solidFill>
                    <a:srgbClr val="000000"/>
                  </a:solidFill>
                </a:endParaRPr>
              </a:p>
            </p:txBody>
          </p:sp>
        </p:grpSp>
        <p:grpSp>
          <p:nvGrpSpPr>
            <p:cNvPr id="3" name="Group 2"/>
            <p:cNvGrpSpPr/>
            <p:nvPr/>
          </p:nvGrpSpPr>
          <p:grpSpPr>
            <a:xfrm>
              <a:off x="3434357" y="3867149"/>
              <a:ext cx="2052043" cy="1052447"/>
              <a:chOff x="4862190" y="4949695"/>
              <a:chExt cx="3132137" cy="1727200"/>
            </a:xfrm>
          </p:grpSpPr>
          <p:grpSp>
            <p:nvGrpSpPr>
              <p:cNvPr id="17" name="Group 16"/>
              <p:cNvGrpSpPr/>
              <p:nvPr/>
            </p:nvGrpSpPr>
            <p:grpSpPr>
              <a:xfrm>
                <a:off x="4862190" y="4949695"/>
                <a:ext cx="3132137" cy="1727200"/>
                <a:chOff x="5863582" y="4974281"/>
                <a:chExt cx="3132137" cy="1727200"/>
              </a:xfrm>
            </p:grpSpPr>
            <p:pic>
              <p:nvPicPr>
                <p:cNvPr id="18" name="Picture 17"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9" name="Rectangle 18"/>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sp>
            <p:nvSpPr>
              <p:cNvPr id="40" name="Rectangle 39"/>
              <p:cNvSpPr/>
              <p:nvPr/>
            </p:nvSpPr>
            <p:spPr bwMode="auto">
              <a:xfrm>
                <a:off x="5253546" y="5621606"/>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Log</a:t>
                </a:r>
                <a:endParaRPr lang="en-US" sz="1500" b="1" dirty="0">
                  <a:solidFill>
                    <a:srgbClr val="000000"/>
                  </a:solidFill>
                </a:endParaRPr>
              </a:p>
            </p:txBody>
          </p:sp>
          <p:grpSp>
            <p:nvGrpSpPr>
              <p:cNvPr id="2" name="Group 1"/>
              <p:cNvGrpSpPr/>
              <p:nvPr/>
            </p:nvGrpSpPr>
            <p:grpSpPr>
              <a:xfrm>
                <a:off x="5182637" y="5654935"/>
                <a:ext cx="753226" cy="757411"/>
                <a:chOff x="5160933" y="5424076"/>
                <a:chExt cx="1073701" cy="1079666"/>
              </a:xfrm>
            </p:grpSpPr>
            <p:sp>
              <p:nvSpPr>
                <p:cNvPr id="39" name="Oval 14" descr="Oak"/>
                <p:cNvSpPr>
                  <a:spLocks noChangeArrowheads="1"/>
                </p:cNvSpPr>
                <p:nvPr/>
              </p:nvSpPr>
              <p:spPr bwMode="auto">
                <a:xfrm>
                  <a:off x="5160933" y="5424076"/>
                  <a:ext cx="1073701" cy="1079666"/>
                </a:xfrm>
                <a:prstGeom prst="ellipse">
                  <a:avLst/>
                </a:prstGeom>
                <a:blipFill dpi="0" rotWithShape="0">
                  <a:blip r:embed="rId2"/>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41"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42"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r>
              <a:rPr lang="en-US" altLang="x-none"/>
              <a:t>Write-Ahead Logging (WAL)</a:t>
            </a:r>
            <a:endParaRPr lang="en-US" altLang="x-none"/>
          </a:p>
        </p:txBody>
      </p:sp>
      <p:sp>
        <p:nvSpPr>
          <p:cNvPr id="31749" name="Rectangle 5"/>
          <p:cNvSpPr>
            <a:spLocks noGrp="1" noChangeArrowheads="1"/>
          </p:cNvSpPr>
          <p:nvPr>
            <p:ph idx="1"/>
          </p:nvPr>
        </p:nvSpPr>
        <p:spPr>
          <a:xfrm>
            <a:off x="457200" y="1047750"/>
            <a:ext cx="8229600" cy="3394472"/>
          </a:xfrm>
        </p:spPr>
        <p:txBody>
          <a:bodyPr>
            <a:normAutofit/>
          </a:bodyPr>
          <a:lstStyle/>
          <a:p>
            <a:r>
              <a:rPr lang="en-US" altLang="x-none" dirty="0"/>
              <a:t>The </a:t>
            </a:r>
            <a:r>
              <a:rPr lang="en-US" altLang="x-none" b="1" dirty="0"/>
              <a:t>Write-Ahead Logging Protocol</a:t>
            </a:r>
            <a:r>
              <a:rPr lang="en-US" altLang="x-none" dirty="0"/>
              <a:t>:</a:t>
            </a:r>
            <a:endParaRPr lang="en-US" altLang="x-none" dirty="0"/>
          </a:p>
          <a:p>
            <a:pPr marL="800100" lvl="1" indent="-342900">
              <a:buFont typeface="+mj-lt"/>
              <a:buAutoNum type="arabicPeriod"/>
            </a:pPr>
            <a:r>
              <a:rPr lang="en-US" altLang="x-none" dirty="0"/>
              <a:t>Must </a:t>
            </a:r>
            <a:r>
              <a:rPr lang="en-US" altLang="x-none" b="1" dirty="0"/>
              <a:t>force</a:t>
            </a:r>
            <a:r>
              <a:rPr lang="en-US" altLang="x-none" dirty="0"/>
              <a:t> the </a:t>
            </a:r>
            <a:r>
              <a:rPr lang="en-US" altLang="x-none" b="1" dirty="0"/>
              <a:t>log record </a:t>
            </a:r>
            <a:r>
              <a:rPr lang="en-US" altLang="x-none" dirty="0"/>
              <a:t>for an update </a:t>
            </a:r>
            <a:r>
              <a:rPr lang="en-US" altLang="x-none" b="1" u="sng" dirty="0"/>
              <a:t>before</a:t>
            </a:r>
            <a:r>
              <a:rPr lang="en-US" altLang="x-none" dirty="0"/>
              <a:t> the corresponding </a:t>
            </a:r>
            <a:r>
              <a:rPr lang="en-US" altLang="x-none" b="1" dirty="0"/>
              <a:t>data page</a:t>
            </a:r>
            <a:r>
              <a:rPr lang="en-US" altLang="x-none" dirty="0"/>
              <a:t> gets to the DB disk.</a:t>
            </a:r>
            <a:endParaRPr lang="en-US" altLang="x-none" dirty="0"/>
          </a:p>
          <a:p>
            <a:pPr marL="800100" lvl="1" indent="-342900">
              <a:spcAft>
                <a:spcPts val="500"/>
              </a:spcAft>
              <a:buFont typeface="+mj-lt"/>
              <a:buAutoNum type="arabicPeriod"/>
            </a:pPr>
            <a:r>
              <a:rPr lang="en-US" altLang="x-none" dirty="0"/>
              <a:t>Must </a:t>
            </a:r>
            <a:r>
              <a:rPr lang="en-US" altLang="x-none" b="1" dirty="0"/>
              <a:t>force all log records </a:t>
            </a:r>
            <a:r>
              <a:rPr lang="en-US" altLang="x-none" dirty="0"/>
              <a:t>for a Xact </a:t>
            </a:r>
            <a:r>
              <a:rPr lang="en-US" altLang="x-none" b="1" u="sng" dirty="0"/>
              <a:t>before commit</a:t>
            </a:r>
            <a:r>
              <a:rPr lang="en-US" altLang="x-none" dirty="0"/>
              <a:t>.</a:t>
            </a:r>
            <a:endParaRPr lang="en-US" altLang="x-none" u="sng" dirty="0"/>
          </a:p>
          <a:p>
            <a:pPr lvl="2"/>
            <a:r>
              <a:rPr lang="en-US" altLang="x-none" dirty="0"/>
              <a:t>I.e. transaction is not committed until </a:t>
            </a:r>
            <a:br>
              <a:rPr lang="en-US" altLang="x-none" dirty="0"/>
            </a:br>
            <a:r>
              <a:rPr lang="en-US" altLang="x-none" dirty="0"/>
              <a:t>all of its log records including its </a:t>
            </a:r>
            <a:r>
              <a:rPr lang="ja-JP" altLang="en-US" dirty="0"/>
              <a:t>“</a:t>
            </a:r>
            <a:r>
              <a:rPr lang="en-US" altLang="ja-JP" dirty="0"/>
              <a:t>commit</a:t>
            </a:r>
            <a:r>
              <a:rPr lang="ja-JP" altLang="en-US" dirty="0"/>
              <a:t>”</a:t>
            </a:r>
            <a:r>
              <a:rPr lang="en-US" altLang="ja-JP" dirty="0"/>
              <a:t> record are on the stable log.</a:t>
            </a:r>
            <a:endParaRPr lang="en-US" altLang="ja-JP" dirty="0"/>
          </a:p>
          <a:p>
            <a:r>
              <a:rPr lang="en-US" altLang="x-none" dirty="0"/>
              <a:t>#1 (with </a:t>
            </a:r>
            <a:r>
              <a:rPr lang="en-US" altLang="x-none" b="1" dirty="0"/>
              <a:t>UNDO</a:t>
            </a:r>
            <a:r>
              <a:rPr lang="en-US" altLang="x-none" dirty="0"/>
              <a:t> info) helps guarantee Atomicity.</a:t>
            </a:r>
            <a:endParaRPr lang="en-US" altLang="x-none" dirty="0"/>
          </a:p>
          <a:p>
            <a:r>
              <a:rPr lang="en-US" altLang="x-none" dirty="0"/>
              <a:t>#2 (with </a:t>
            </a:r>
            <a:r>
              <a:rPr lang="en-US" altLang="x-none" b="1" dirty="0"/>
              <a:t>REDO</a:t>
            </a:r>
            <a:r>
              <a:rPr lang="en-US" altLang="x-none" dirty="0"/>
              <a:t> info) helps guarantee Durability.</a:t>
            </a:r>
            <a:endParaRPr lang="en-US" altLang="x-none" dirty="0"/>
          </a:p>
          <a:p>
            <a:r>
              <a:rPr lang="en-US" altLang="x-none" dirty="0"/>
              <a:t>This allows us to implement Steal/No-Force</a:t>
            </a:r>
            <a:endParaRPr lang="en-US" altLang="x-none" dirty="0"/>
          </a:p>
          <a:p>
            <a:endParaRPr lang="en-US" altLang="x-none" dirty="0"/>
          </a:p>
        </p:txBody>
      </p:sp>
      <p:grpSp>
        <p:nvGrpSpPr>
          <p:cNvPr id="20" name="Group 19" descr="Left database looks normal. Right database has a tape rolling out (log)" title="Two databases"/>
          <p:cNvGrpSpPr/>
          <p:nvPr/>
        </p:nvGrpSpPr>
        <p:grpSpPr>
          <a:xfrm>
            <a:off x="1657350" y="4301712"/>
            <a:ext cx="4269936" cy="769175"/>
            <a:chOff x="302064" y="3867149"/>
            <a:chExt cx="5184336" cy="1073976"/>
          </a:xfrm>
        </p:grpSpPr>
        <p:sp>
          <p:nvSpPr>
            <p:cNvPr id="21" name="Rectangle 2"/>
            <p:cNvSpPr>
              <a:spLocks noChangeArrowheads="1"/>
            </p:cNvSpPr>
            <p:nvPr/>
          </p:nvSpPr>
          <p:spPr bwMode="auto">
            <a:xfrm>
              <a:off x="302064" y="4662536"/>
              <a:ext cx="1248075"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2" name="Rectangle 3"/>
            <p:cNvSpPr>
              <a:spLocks noChangeArrowheads="1"/>
            </p:cNvSpPr>
            <p:nvPr/>
          </p:nvSpPr>
          <p:spPr bwMode="auto">
            <a:xfrm>
              <a:off x="2130864" y="4662536"/>
              <a:ext cx="1897074" cy="27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23" name="Group 22"/>
            <p:cNvGrpSpPr/>
            <p:nvPr/>
          </p:nvGrpSpPr>
          <p:grpSpPr>
            <a:xfrm>
              <a:off x="762000" y="3881502"/>
              <a:ext cx="2052043" cy="1052447"/>
              <a:chOff x="5863582" y="4974281"/>
              <a:chExt cx="3132137" cy="1727200"/>
            </a:xfrm>
          </p:grpSpPr>
          <p:pic>
            <p:nvPicPr>
              <p:cNvPr id="47"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48" name="Rectangle 47"/>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DB</a:t>
                </a:r>
                <a:endParaRPr lang="en-US" sz="1500" b="1" dirty="0">
                  <a:solidFill>
                    <a:srgbClr val="000000"/>
                  </a:solidFill>
                </a:endParaRPr>
              </a:p>
            </p:txBody>
          </p:sp>
        </p:grpSp>
        <p:grpSp>
          <p:nvGrpSpPr>
            <p:cNvPr id="24" name="Group 23"/>
            <p:cNvGrpSpPr/>
            <p:nvPr/>
          </p:nvGrpSpPr>
          <p:grpSpPr>
            <a:xfrm>
              <a:off x="3434357" y="3867149"/>
              <a:ext cx="2052043" cy="1052447"/>
              <a:chOff x="4862190" y="4949695"/>
              <a:chExt cx="3132137" cy="1727200"/>
            </a:xfrm>
          </p:grpSpPr>
          <p:grpSp>
            <p:nvGrpSpPr>
              <p:cNvPr id="25" name="Group 24"/>
              <p:cNvGrpSpPr/>
              <p:nvPr/>
            </p:nvGrpSpPr>
            <p:grpSpPr>
              <a:xfrm>
                <a:off x="4862190" y="4949695"/>
                <a:ext cx="3132137" cy="1727200"/>
                <a:chOff x="5863582" y="4974281"/>
                <a:chExt cx="3132137" cy="1727200"/>
              </a:xfrm>
            </p:grpSpPr>
            <p:pic>
              <p:nvPicPr>
                <p:cNvPr id="45" name="Picture 44"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46" name="Rectangle 45"/>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sp>
            <p:nvSpPr>
              <p:cNvPr id="39" name="Rectangle 38"/>
              <p:cNvSpPr/>
              <p:nvPr/>
            </p:nvSpPr>
            <p:spPr bwMode="auto">
              <a:xfrm>
                <a:off x="5253546" y="5621606"/>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Log</a:t>
                </a:r>
                <a:endParaRPr lang="en-US" sz="1500" b="1" dirty="0">
                  <a:solidFill>
                    <a:srgbClr val="000000"/>
                  </a:solidFill>
                </a:endParaRPr>
              </a:p>
            </p:txBody>
          </p:sp>
          <p:grpSp>
            <p:nvGrpSpPr>
              <p:cNvPr id="40" name="Group 39"/>
              <p:cNvGrpSpPr/>
              <p:nvPr/>
            </p:nvGrpSpPr>
            <p:grpSpPr>
              <a:xfrm>
                <a:off x="5182637" y="5654935"/>
                <a:ext cx="753226" cy="757411"/>
                <a:chOff x="5160933" y="5424076"/>
                <a:chExt cx="1073701" cy="1079666"/>
              </a:xfrm>
            </p:grpSpPr>
            <p:sp>
              <p:nvSpPr>
                <p:cNvPr id="42" name="Oval 14" descr="Oak"/>
                <p:cNvSpPr>
                  <a:spLocks noChangeArrowheads="1"/>
                </p:cNvSpPr>
                <p:nvPr/>
              </p:nvSpPr>
              <p:spPr bwMode="auto">
                <a:xfrm>
                  <a:off x="5160933" y="5424076"/>
                  <a:ext cx="1073701" cy="1079666"/>
                </a:xfrm>
                <a:prstGeom prst="ellipse">
                  <a:avLst/>
                </a:prstGeom>
                <a:blipFill dpi="0" rotWithShape="0">
                  <a:blip r:embed="rId2"/>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43"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44"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a:t>
            </a:r>
            <a:endParaRPr lang="en-US" altLang="x-none" dirty="0"/>
          </a:p>
        </p:txBody>
      </p:sp>
      <p:sp>
        <p:nvSpPr>
          <p:cNvPr id="33797" name="Rectangle 5"/>
          <p:cNvSpPr>
            <a:spLocks noGrp="1" noChangeArrowheads="1"/>
          </p:cNvSpPr>
          <p:nvPr>
            <p:ph type="body" idx="1"/>
          </p:nvPr>
        </p:nvSpPr>
        <p:spPr/>
        <p:txBody>
          <a:bodyPr>
            <a:normAutofit/>
          </a:bodyPr>
          <a:lstStyle/>
          <a:p>
            <a:r>
              <a:rPr lang="en-US" altLang="x-none" sz="1800" dirty="0"/>
              <a:t>Log: an ordered file, with a write buffer (“tail”) in RAM.</a:t>
            </a:r>
            <a:endParaRPr lang="en-US" altLang="x-none" sz="1800" dirty="0"/>
          </a:p>
          <a:p>
            <a:r>
              <a:rPr lang="en-US" altLang="x-none" sz="1800" dirty="0"/>
              <a:t>Each log record has a </a:t>
            </a:r>
            <a:r>
              <a:rPr lang="en-US" altLang="x-none" sz="1800" b="1" dirty="0"/>
              <a:t>Log Sequence Number</a:t>
            </a:r>
            <a:r>
              <a:rPr lang="en-US" altLang="x-none" sz="1800" dirty="0"/>
              <a:t> (LSN). </a:t>
            </a:r>
            <a:endParaRPr lang="en-US" altLang="x-none" sz="1800" dirty="0"/>
          </a:p>
          <a:p>
            <a:pPr lvl="1"/>
            <a:r>
              <a:rPr lang="en-US" altLang="x-none" sz="1600" dirty="0"/>
              <a:t>LSNs unique and increasing.</a:t>
            </a:r>
            <a:endParaRPr lang="en-US" altLang="x-none" sz="1600" dirty="0"/>
          </a:p>
          <a:p>
            <a:endParaRPr lang="en-US" altLang="x-none" sz="1800" dirty="0"/>
          </a:p>
        </p:txBody>
      </p:sp>
      <p:grpSp>
        <p:nvGrpSpPr>
          <p:cNvPr id="3" name="Group 2" descr="LSNs are on the tape. Flushed LSN (in RAM)" title="LSN and Flushed LSN"/>
          <p:cNvGrpSpPr/>
          <p:nvPr/>
        </p:nvGrpSpPr>
        <p:grpSpPr>
          <a:xfrm>
            <a:off x="4485984" y="130391"/>
            <a:ext cx="3362325" cy="962025"/>
            <a:chOff x="4485984" y="130391"/>
            <a:chExt cx="3362325" cy="962025"/>
          </a:xfrm>
        </p:grpSpPr>
        <p:sp>
          <p:nvSpPr>
            <p:cNvPr id="2" name="Rectangle 1"/>
            <p:cNvSpPr/>
            <p:nvPr/>
          </p:nvSpPr>
          <p:spPr bwMode="auto">
            <a:xfrm>
              <a:off x="6773689" y="223658"/>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3798" name="Rectangle 6"/>
            <p:cNvSpPr>
              <a:spLocks noChangeArrowheads="1"/>
            </p:cNvSpPr>
            <p:nvPr/>
          </p:nvSpPr>
          <p:spPr bwMode="auto">
            <a:xfrm>
              <a:off x="4636002" y="716178"/>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33802" name="Rectangle 39"/>
            <p:cNvSpPr>
              <a:spLocks noChangeArrowheads="1"/>
            </p:cNvSpPr>
            <p:nvPr/>
          </p:nvSpPr>
          <p:spPr bwMode="auto">
            <a:xfrm>
              <a:off x="6626728" y="716178"/>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33803" name="Rectangle 40"/>
            <p:cNvSpPr>
              <a:spLocks noChangeArrowheads="1"/>
            </p:cNvSpPr>
            <p:nvPr/>
          </p:nvSpPr>
          <p:spPr bwMode="auto">
            <a:xfrm>
              <a:off x="4485984" y="130391"/>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133" name="Parallelogram 132" descr="LSNs are on the tape. Flushed LSN (in RAM)" title="LSN and FlushedLSN"/>
            <p:cNvSpPr/>
            <p:nvPr/>
          </p:nvSpPr>
          <p:spPr bwMode="auto">
            <a:xfrm>
              <a:off x="4894754" y="576581"/>
              <a:ext cx="582847" cy="85181"/>
            </a:xfrm>
            <a:prstGeom prst="parallelogram">
              <a:avLst>
                <a:gd name="adj" fmla="val 137851"/>
              </a:avLst>
            </a:prstGeom>
            <a:blipFill>
              <a:blip r:embed="rId1"/>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4" name="Oval 14" descr="Oak"/>
            <p:cNvSpPr>
              <a:spLocks noChangeArrowheads="1"/>
            </p:cNvSpPr>
            <p:nvPr/>
          </p:nvSpPr>
          <p:spPr bwMode="auto">
            <a:xfrm>
              <a:off x="4654633" y="211309"/>
              <a:ext cx="457594" cy="457595"/>
            </a:xfrm>
            <a:prstGeom prst="ellipse">
              <a:avLst/>
            </a:prstGeom>
            <a:blipFill dpi="0" rotWithShape="0">
              <a:blip r:embed="rId2"/>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35" name="Oval 19"/>
            <p:cNvSpPr>
              <a:spLocks noChangeArrowheads="1"/>
            </p:cNvSpPr>
            <p:nvPr/>
          </p:nvSpPr>
          <p:spPr bwMode="auto">
            <a:xfrm>
              <a:off x="4729809" y="286485"/>
              <a:ext cx="307242" cy="307243"/>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36" name="Oval 20"/>
            <p:cNvSpPr>
              <a:spLocks noChangeArrowheads="1"/>
            </p:cNvSpPr>
            <p:nvPr/>
          </p:nvSpPr>
          <p:spPr bwMode="auto">
            <a:xfrm>
              <a:off x="4808254" y="364930"/>
              <a:ext cx="150352" cy="150353"/>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nvGrpSpPr>
            <p:cNvPr id="15" name="Group 14"/>
            <p:cNvGrpSpPr/>
            <p:nvPr/>
          </p:nvGrpSpPr>
          <p:grpSpPr>
            <a:xfrm>
              <a:off x="6796730" y="252766"/>
              <a:ext cx="874229" cy="461258"/>
              <a:chOff x="4768081" y="3045380"/>
              <a:chExt cx="3862832" cy="933387"/>
            </a:xfrm>
          </p:grpSpPr>
          <p:pic>
            <p:nvPicPr>
              <p:cNvPr id="13" name="Picture 12" title="RAM"/>
              <p:cNvPicPr>
                <a:picLocks noChangeAspect="1"/>
              </p:cNvPicPr>
              <p:nvPr/>
            </p:nvPicPr>
            <p:blipFill rotWithShape="1">
              <a:blip r:embed="rId3"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4" name="Rectangle 13" descr="LSNs are on the tape. Flushed LSN (in RAM)" title="LSN And flushedLSN"/>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
        <p:nvSpPr>
          <p:cNvPr id="48"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17" name="Group 16" descr="A database with a log rolling back in time. " title="DB with Log"/>
          <p:cNvGrpSpPr/>
          <p:nvPr/>
        </p:nvGrpSpPr>
        <p:grpSpPr>
          <a:xfrm>
            <a:off x="3555552" y="3703427"/>
            <a:ext cx="2833292" cy="1449565"/>
            <a:chOff x="3708533" y="3729163"/>
            <a:chExt cx="2833292" cy="1449565"/>
          </a:xfrm>
        </p:grpSpPr>
        <p:sp>
          <p:nvSpPr>
            <p:cNvPr id="3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43"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 name="Group 7"/>
            <p:cNvGrpSpPr/>
            <p:nvPr/>
          </p:nvGrpSpPr>
          <p:grpSpPr>
            <a:xfrm>
              <a:off x="3708533" y="3729163"/>
              <a:ext cx="2608120" cy="1414337"/>
              <a:chOff x="4767273" y="4632915"/>
              <a:chExt cx="4113202" cy="2120052"/>
            </a:xfrm>
          </p:grpSpPr>
          <p:grpSp>
            <p:nvGrpSpPr>
              <p:cNvPr id="7" name="Group 6"/>
              <p:cNvGrpSpPr/>
              <p:nvPr/>
            </p:nvGrpSpPr>
            <p:grpSpPr>
              <a:xfrm>
                <a:off x="4767273" y="4632915"/>
                <a:ext cx="4113202" cy="2120052"/>
                <a:chOff x="4767273" y="4632915"/>
                <a:chExt cx="4113202" cy="2120052"/>
              </a:xfrm>
            </p:grpSpPr>
            <p:grpSp>
              <p:nvGrpSpPr>
                <p:cNvPr id="40" name="Group 39"/>
                <p:cNvGrpSpPr/>
                <p:nvPr/>
              </p:nvGrpSpPr>
              <p:grpSpPr>
                <a:xfrm>
                  <a:off x="4767273" y="4632915"/>
                  <a:ext cx="4113202" cy="2120052"/>
                  <a:chOff x="5863582" y="4974281"/>
                  <a:chExt cx="3132137" cy="1727200"/>
                </a:xfrm>
              </p:grpSpPr>
              <p:pic>
                <p:nvPicPr>
                  <p:cNvPr id="41" name="Picture 40" descr="skitched-3-4.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42" name="Rectangle 41"/>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6" name="Group 5"/>
                <p:cNvGrpSpPr/>
                <p:nvPr/>
              </p:nvGrpSpPr>
              <p:grpSpPr>
                <a:xfrm>
                  <a:off x="5160933" y="5424076"/>
                  <a:ext cx="2876272" cy="1084107"/>
                  <a:chOff x="5160933" y="5424076"/>
                  <a:chExt cx="2876272" cy="1084107"/>
                </a:xfrm>
              </p:grpSpPr>
              <p:sp>
                <p:nvSpPr>
                  <p:cNvPr id="44" name="Parallelogram 43" descr="The end of the log record representing time" title="Time"/>
                  <p:cNvSpPr/>
                  <p:nvPr/>
                </p:nvSpPr>
                <p:spPr bwMode="auto">
                  <a:xfrm>
                    <a:off x="5724355" y="6326368"/>
                    <a:ext cx="2312850" cy="181815"/>
                  </a:xfrm>
                  <a:prstGeom prst="parallelogram">
                    <a:avLst>
                      <a:gd name="adj" fmla="val 137851"/>
                    </a:avLst>
                  </a:prstGeom>
                  <a:blipFill>
                    <a:blip r:embed="rId1"/>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45" name="Oval 14" descr="Oak"/>
                  <p:cNvSpPr>
                    <a:spLocks noChangeArrowheads="1"/>
                  </p:cNvSpPr>
                  <p:nvPr/>
                </p:nvSpPr>
                <p:spPr bwMode="auto">
                  <a:xfrm>
                    <a:off x="5160933" y="5424076"/>
                    <a:ext cx="1073701" cy="1079666"/>
                  </a:xfrm>
                  <a:prstGeom prst="ellipse">
                    <a:avLst/>
                  </a:prstGeom>
                  <a:blipFill dpi="0" rotWithShape="0">
                    <a:blip r:embed="rId2"/>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46"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47"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cxnSp>
          <p:nvCxnSpPr>
            <p:cNvPr id="53" name="Straight Arrow Connector 52"/>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54" name="TextBox 53"/>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grpSp>
        <p:nvGrpSpPr>
          <p:cNvPr id="16" name="Group 15" descr="RAM holds the log tail with time going backwards" title="RAM"/>
          <p:cNvGrpSpPr/>
          <p:nvPr/>
        </p:nvGrpSpPr>
        <p:grpSpPr>
          <a:xfrm>
            <a:off x="3414589" y="2296189"/>
            <a:ext cx="2786186" cy="1395824"/>
            <a:chOff x="5107732" y="1981327"/>
            <a:chExt cx="2854175" cy="1452164"/>
          </a:xfrm>
        </p:grpSpPr>
        <p:grpSp>
          <p:nvGrpSpPr>
            <p:cNvPr id="52" name="Group 51"/>
            <p:cNvGrpSpPr/>
            <p:nvPr/>
          </p:nvGrpSpPr>
          <p:grpSpPr>
            <a:xfrm>
              <a:off x="5107732" y="1981327"/>
              <a:ext cx="2854175" cy="1452164"/>
              <a:chOff x="5286310" y="2641772"/>
              <a:chExt cx="3805566" cy="1936223"/>
            </a:xfrm>
          </p:grpSpPr>
          <p:grpSp>
            <p:nvGrpSpPr>
              <p:cNvPr id="142" name="Group 141"/>
              <p:cNvGrpSpPr/>
              <p:nvPr/>
            </p:nvGrpSpPr>
            <p:grpSpPr>
              <a:xfrm>
                <a:off x="5286310" y="2641772"/>
                <a:ext cx="3805566" cy="1936223"/>
                <a:chOff x="4768081" y="3045380"/>
                <a:chExt cx="3862832" cy="933387"/>
              </a:xfrm>
            </p:grpSpPr>
            <p:pic>
              <p:nvPicPr>
                <p:cNvPr id="143" name="Picture 142" descr="RAM including the time and logtail moving back in time" title="RAM"/>
                <p:cNvPicPr>
                  <a:picLocks noChangeAspect="1"/>
                </p:cNvPicPr>
                <p:nvPr/>
              </p:nvPicPr>
              <p:blipFill rotWithShape="1">
                <a:blip r:embed="rId5">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44" name="Rectangle 143"/>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4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49" name="Straight Arrow Connector 148"/>
            <p:cNvCxnSpPr/>
            <p:nvPr/>
          </p:nvCxnSpPr>
          <p:spPr bwMode="auto">
            <a:xfrm>
              <a:off x="6306172" y="2860183"/>
              <a:ext cx="1446186"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56" name="TextBox 55"/>
            <p:cNvSpPr txBox="1"/>
            <p:nvPr/>
          </p:nvSpPr>
          <p:spPr>
            <a:xfrm>
              <a:off x="6373063" y="2810335"/>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57"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p:txBody>
          <a:bodyPr/>
          <a:lstStyle/>
          <a:p>
            <a:r>
              <a:rPr lang="en-US" altLang="x-none"/>
              <a:t>Review: The ACID properties</a:t>
            </a:r>
            <a:endParaRPr lang="en-US" altLang="x-none"/>
          </a:p>
        </p:txBody>
      </p:sp>
      <p:sp>
        <p:nvSpPr>
          <p:cNvPr id="6149" name="Rectangle 5"/>
          <p:cNvSpPr>
            <a:spLocks noGrp="1" noChangeArrowheads="1"/>
          </p:cNvSpPr>
          <p:nvPr>
            <p:ph type="body" idx="1"/>
          </p:nvPr>
        </p:nvSpPr>
        <p:spPr>
          <a:xfrm>
            <a:off x="457200" y="1200151"/>
            <a:ext cx="8610600" cy="3394472"/>
          </a:xfrm>
        </p:spPr>
        <p:txBody>
          <a:bodyPr/>
          <a:lstStyle/>
          <a:p>
            <a:r>
              <a:rPr lang="en-US" b="1" dirty="0"/>
              <a:t>Atomicity:  </a:t>
            </a:r>
            <a:r>
              <a:rPr lang="en-US" sz="1600" dirty="0"/>
              <a:t>All actions in the Xact happen, or none happen.</a:t>
            </a:r>
            <a:endParaRPr lang="en-US" sz="1600" dirty="0"/>
          </a:p>
          <a:p>
            <a:r>
              <a:rPr lang="en-US" b="1" dirty="0"/>
              <a:t>Consistency</a:t>
            </a:r>
            <a:r>
              <a:rPr lang="en-US" dirty="0"/>
              <a:t>:  </a:t>
            </a:r>
            <a:r>
              <a:rPr lang="en-US" sz="1600" dirty="0"/>
              <a:t>If the DB starts consistent before the </a:t>
            </a:r>
            <a:r>
              <a:rPr lang="en-US" sz="1600" dirty="0" err="1"/>
              <a:t>Xact</a:t>
            </a:r>
            <a:r>
              <a:rPr lang="en-US" sz="1600" dirty="0"/>
              <a:t>…</a:t>
            </a:r>
            <a:endParaRPr lang="en-US" sz="1600" dirty="0"/>
          </a:p>
          <a:p>
            <a:pPr marL="2011680" indent="0">
              <a:buNone/>
            </a:pPr>
            <a:r>
              <a:rPr lang="en-US" sz="1600" dirty="0"/>
              <a:t> it ends up consistent after.</a:t>
            </a:r>
            <a:endParaRPr lang="en-US" sz="1600" dirty="0"/>
          </a:p>
          <a:p>
            <a:r>
              <a:rPr lang="en-US" b="1" dirty="0"/>
              <a:t>Isolation</a:t>
            </a:r>
            <a:r>
              <a:rPr lang="en-US" dirty="0"/>
              <a:t>:  </a:t>
            </a:r>
            <a:r>
              <a:rPr lang="en-US" sz="1600" dirty="0"/>
              <a:t>Execution of one Xact is isolated from that of other </a:t>
            </a:r>
            <a:r>
              <a:rPr lang="en-US" sz="1600" dirty="0" err="1"/>
              <a:t>Xacts</a:t>
            </a:r>
            <a:r>
              <a:rPr lang="en-US" dirty="0"/>
              <a:t>.</a:t>
            </a:r>
            <a:endParaRPr lang="en-US" dirty="0"/>
          </a:p>
          <a:p>
            <a:r>
              <a:rPr lang="en-US" b="1" dirty="0"/>
              <a:t>Durability:  </a:t>
            </a:r>
            <a:r>
              <a:rPr lang="en-US" sz="1600" dirty="0"/>
              <a:t>If a Xact commits, its effects persist.</a:t>
            </a:r>
            <a:endParaRPr lang="en-US" dirty="0"/>
          </a:p>
          <a:p>
            <a:pPr>
              <a:spcBef>
                <a:spcPts val="2000"/>
              </a:spcBef>
            </a:pPr>
            <a:r>
              <a:rPr lang="en-US" dirty="0"/>
              <a:t>Recovery Manager</a:t>
            </a:r>
            <a:endParaRPr lang="en-US" dirty="0"/>
          </a:p>
          <a:p>
            <a:pPr lvl="1"/>
            <a:r>
              <a:rPr lang="en-US" altLang="x-none" sz="1600" dirty="0">
                <a:latin typeface="Helvetica Neue Regular" charset="0"/>
              </a:rPr>
              <a:t>Atomicity &amp; Durability </a:t>
            </a:r>
            <a:endParaRPr lang="en-US" altLang="x-none" sz="1600" dirty="0">
              <a:latin typeface="Helvetica Neue Regular" charset="0"/>
            </a:endParaRPr>
          </a:p>
          <a:p>
            <a:pPr lvl="1"/>
            <a:r>
              <a:rPr lang="en-US" altLang="x-none" sz="1600" dirty="0">
                <a:latin typeface="Helvetica Neue Regular" charset="0"/>
              </a:rPr>
              <a:t>Also to rollback transactions that violate Consistency</a:t>
            </a:r>
            <a:endParaRPr lang="en-US" altLang="x-none" sz="1600" dirty="0">
              <a:latin typeface="Helvetica Neue Regular" charset="0"/>
            </a:endParaRPr>
          </a:p>
          <a:p>
            <a:pPr lvl="1">
              <a:spcBef>
                <a:spcPts val="2000"/>
              </a:spcBef>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457200" y="205979"/>
            <a:ext cx="8229600" cy="857250"/>
          </a:xfrm>
        </p:spPr>
        <p:txBody>
          <a:bodyPr/>
          <a:lstStyle/>
          <a:p>
            <a:r>
              <a:rPr lang="en-US" altLang="x-none" dirty="0"/>
              <a:t>WAL &amp; the Log, Pt 2</a:t>
            </a:r>
            <a:endParaRPr lang="en-US" altLang="x-none" dirty="0"/>
          </a:p>
        </p:txBody>
      </p:sp>
      <p:sp>
        <p:nvSpPr>
          <p:cNvPr id="33797" name="Rectangle 5"/>
          <p:cNvSpPr>
            <a:spLocks noGrp="1" noChangeArrowheads="1"/>
          </p:cNvSpPr>
          <p:nvPr>
            <p:ph type="body" idx="1"/>
          </p:nvPr>
        </p:nvSpPr>
        <p:spPr>
          <a:xfrm>
            <a:off x="457200" y="1200151"/>
            <a:ext cx="8229600" cy="3394472"/>
          </a:xfrm>
        </p:spPr>
        <p:txBody>
          <a:bodyPr>
            <a:normAutofit/>
          </a:bodyPr>
          <a:lstStyle/>
          <a:p>
            <a:r>
              <a:rPr lang="en-US" altLang="x-none" sz="1800" dirty="0"/>
              <a:t>Log: an ordered file, with a write buffer (“tail”) in RAM.</a:t>
            </a:r>
            <a:endParaRPr lang="en-US" altLang="x-none" sz="1800" dirty="0"/>
          </a:p>
          <a:p>
            <a:r>
              <a:rPr lang="en-US" altLang="x-none" sz="1800" dirty="0"/>
              <a:t>Each log record has a </a:t>
            </a:r>
            <a:r>
              <a:rPr lang="en-US" altLang="x-none" sz="1800" b="1" dirty="0"/>
              <a:t>Log Sequence Number</a:t>
            </a:r>
            <a:r>
              <a:rPr lang="en-US" altLang="x-none" sz="1800" dirty="0"/>
              <a:t> (LSN). </a:t>
            </a:r>
            <a:endParaRPr lang="en-US" altLang="x-none" sz="1800" dirty="0"/>
          </a:p>
          <a:p>
            <a:pPr lvl="1"/>
            <a:r>
              <a:rPr lang="en-US" altLang="x-none" sz="1600" dirty="0"/>
              <a:t>LSNs unique and increasing.</a:t>
            </a:r>
            <a:endParaRPr lang="en-US" altLang="x-none" sz="1600" dirty="0"/>
          </a:p>
          <a:p>
            <a:pPr lvl="1"/>
            <a:r>
              <a:rPr lang="en-US" altLang="x-none" sz="1600" b="1" dirty="0" err="1"/>
              <a:t>flushedLSN</a:t>
            </a:r>
            <a:r>
              <a:rPr lang="en-US" altLang="x-none" sz="1600" dirty="0"/>
              <a:t> tracked</a:t>
            </a:r>
            <a:br>
              <a:rPr lang="en-US" altLang="x-none" sz="1600" dirty="0"/>
            </a:br>
            <a:r>
              <a:rPr lang="en-US" altLang="x-none" sz="1600" dirty="0"/>
              <a:t>in RAM</a:t>
            </a:r>
            <a:endParaRPr lang="en-US" altLang="x-none" sz="1600" dirty="0"/>
          </a:p>
          <a:p>
            <a:endParaRPr lang="en-US" altLang="x-none" sz="1800" dirty="0"/>
          </a:p>
        </p:txBody>
      </p:sp>
      <p:sp>
        <p:nvSpPr>
          <p:cNvPr id="48"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55" name="Group 54" descr="A database with a log rolling back in time. " title="DB with Log"/>
          <p:cNvGrpSpPr/>
          <p:nvPr/>
        </p:nvGrpSpPr>
        <p:grpSpPr>
          <a:xfrm>
            <a:off x="3555552" y="3703427"/>
            <a:ext cx="2833292" cy="1449565"/>
            <a:chOff x="3708533" y="3729163"/>
            <a:chExt cx="2833292" cy="1449565"/>
          </a:xfrm>
        </p:grpSpPr>
        <p:sp>
          <p:nvSpPr>
            <p:cNvPr id="58"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5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60" name="Group 59"/>
            <p:cNvGrpSpPr/>
            <p:nvPr/>
          </p:nvGrpSpPr>
          <p:grpSpPr>
            <a:xfrm>
              <a:off x="3708533" y="3729163"/>
              <a:ext cx="2608120" cy="1414337"/>
              <a:chOff x="4767273" y="4632915"/>
              <a:chExt cx="4113202" cy="2120052"/>
            </a:xfrm>
          </p:grpSpPr>
          <p:grpSp>
            <p:nvGrpSpPr>
              <p:cNvPr id="63" name="Group 62"/>
              <p:cNvGrpSpPr/>
              <p:nvPr/>
            </p:nvGrpSpPr>
            <p:grpSpPr>
              <a:xfrm>
                <a:off x="4767273" y="4632915"/>
                <a:ext cx="4113202" cy="2120052"/>
                <a:chOff x="4767273" y="4632915"/>
                <a:chExt cx="4113202" cy="2120052"/>
              </a:xfrm>
            </p:grpSpPr>
            <p:grpSp>
              <p:nvGrpSpPr>
                <p:cNvPr id="66" name="Group 65"/>
                <p:cNvGrpSpPr/>
                <p:nvPr/>
              </p:nvGrpSpPr>
              <p:grpSpPr>
                <a:xfrm>
                  <a:off x="4767273" y="4632915"/>
                  <a:ext cx="4113202" cy="2120052"/>
                  <a:chOff x="5863582" y="4974281"/>
                  <a:chExt cx="3132137" cy="1727200"/>
                </a:xfrm>
              </p:grpSpPr>
              <p:pic>
                <p:nvPicPr>
                  <p:cNvPr id="70" name="Picture 69"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71" name="Rectangle 70"/>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67" name="Group 66"/>
                <p:cNvGrpSpPr/>
                <p:nvPr/>
              </p:nvGrpSpPr>
              <p:grpSpPr>
                <a:xfrm>
                  <a:off x="5160933" y="5424076"/>
                  <a:ext cx="2876272" cy="1084107"/>
                  <a:chOff x="5160933" y="5424076"/>
                  <a:chExt cx="2876272" cy="1084107"/>
                </a:xfrm>
              </p:grpSpPr>
              <p:sp>
                <p:nvSpPr>
                  <p:cNvPr id="68" name="Parallelogram 67" descr="Time as it is represented as rolling back the LSN" title="Time"/>
                  <p:cNvSpPr/>
                  <p:nvPr/>
                </p:nvSpPr>
                <p:spPr bwMode="auto">
                  <a:xfrm>
                    <a:off x="5724355" y="6326368"/>
                    <a:ext cx="2312850" cy="181815"/>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9" name="Oval 14" descr="Oak"/>
                  <p:cNvSpPr>
                    <a:spLocks noChangeArrowheads="1"/>
                  </p:cNvSpPr>
                  <p:nvPr/>
                </p:nvSpPr>
                <p:spPr bwMode="auto">
                  <a:xfrm>
                    <a:off x="5160933" y="5424076"/>
                    <a:ext cx="1073701" cy="1079666"/>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64"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65"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cxnSp>
          <p:nvCxnSpPr>
            <p:cNvPr id="61" name="Straight Arrow Connector 60"/>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62" name="TextBox 61"/>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grpSp>
        <p:nvGrpSpPr>
          <p:cNvPr id="9" name="Group 8" descr="RAM holds the log tail with time going backwards. Flushed LSN points to the most recent part of the log " title="RAM"/>
          <p:cNvGrpSpPr/>
          <p:nvPr/>
        </p:nvGrpSpPr>
        <p:grpSpPr>
          <a:xfrm>
            <a:off x="3414589" y="2296188"/>
            <a:ext cx="2786186" cy="2597629"/>
            <a:chOff x="3414589" y="2296188"/>
            <a:chExt cx="2786186" cy="2597629"/>
          </a:xfrm>
        </p:grpSpPr>
        <p:grpSp>
          <p:nvGrpSpPr>
            <p:cNvPr id="4" name="Group 3"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16" name="Group 15" descr="RAM holds the log tail with time going backwards" title="RAM"/>
              <p:cNvGrpSpPr/>
              <p:nvPr/>
            </p:nvGrpSpPr>
            <p:grpSpPr>
              <a:xfrm>
                <a:off x="3414589" y="2296188"/>
                <a:ext cx="2786186" cy="1395824"/>
                <a:chOff x="5107732" y="1981330"/>
                <a:chExt cx="2854175" cy="1452167"/>
              </a:xfrm>
            </p:grpSpPr>
            <p:grpSp>
              <p:nvGrpSpPr>
                <p:cNvPr id="52" name="Group 51"/>
                <p:cNvGrpSpPr/>
                <p:nvPr/>
              </p:nvGrpSpPr>
              <p:grpSpPr>
                <a:xfrm>
                  <a:off x="5107732" y="1981330"/>
                  <a:ext cx="2854175" cy="1452167"/>
                  <a:chOff x="5286310" y="2641772"/>
                  <a:chExt cx="3805566" cy="1936223"/>
                </a:xfrm>
              </p:grpSpPr>
              <p:grpSp>
                <p:nvGrpSpPr>
                  <p:cNvPr id="142" name="Group 141"/>
                  <p:cNvGrpSpPr/>
                  <p:nvPr/>
                </p:nvGrpSpPr>
                <p:grpSpPr>
                  <a:xfrm>
                    <a:off x="5286310" y="2641772"/>
                    <a:ext cx="3805566" cy="1936223"/>
                    <a:chOff x="4768081" y="3045380"/>
                    <a:chExt cx="3862832" cy="933387"/>
                  </a:xfrm>
                </p:grpSpPr>
                <p:pic>
                  <p:nvPicPr>
                    <p:cNvPr id="143" name="Picture 142" descr="RAM holds the log tail with time going backwards. Flushed LSN points to the most recent part of the log " title="RAM"/>
                    <p:cNvPicPr>
                      <a:picLocks noChangeAspect="1"/>
                    </p:cNvPicPr>
                    <p:nvPr/>
                  </p:nvPicPr>
                  <p:blipFill rotWithShape="1">
                    <a:blip r:embed="rId4">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44" name="Rectangle 143" descr="RAM holds the log tail with time going backwards" title="RAM"/>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4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49" name="Straight Arrow Connector 148"/>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56" name="TextBox 55"/>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57"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
            <p:nvSpPr>
              <p:cNvPr id="49" name="Text Box 60"/>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50" name="Rectangle 49"/>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72" name="Straight Arrow Connector 71"/>
            <p:cNvCxnSpPr>
              <a:endCxn id="68" idx="2"/>
            </p:cNvCxnSpPr>
            <p:nvPr/>
          </p:nvCxnSpPr>
          <p:spPr bwMode="auto">
            <a:xfrm>
              <a:off x="4508784" y="3226414"/>
              <a:ext cx="1036581" cy="166740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a:t>WAL &amp; the Log, Pt 3</a:t>
            </a:r>
            <a:endParaRPr lang="en-US" altLang="x-none" dirty="0"/>
          </a:p>
        </p:txBody>
      </p:sp>
      <p:sp>
        <p:nvSpPr>
          <p:cNvPr id="33797" name="Rectangle 5"/>
          <p:cNvSpPr>
            <a:spLocks noGrp="1" noChangeArrowheads="1"/>
          </p:cNvSpPr>
          <p:nvPr>
            <p:ph type="body" idx="1"/>
          </p:nvPr>
        </p:nvSpPr>
        <p:spPr>
          <a:xfrm>
            <a:off x="457200" y="1200151"/>
            <a:ext cx="8229600" cy="3394472"/>
          </a:xfrm>
        </p:spPr>
        <p:txBody>
          <a:bodyPr>
            <a:normAutofit/>
          </a:bodyPr>
          <a:lstStyle/>
          <a:p>
            <a:r>
              <a:rPr lang="en-US" altLang="x-none" sz="1800" dirty="0"/>
              <a:t>Each </a:t>
            </a:r>
            <a:r>
              <a:rPr lang="en-US" altLang="x-none" sz="1800" b="1" dirty="0"/>
              <a:t>data page </a:t>
            </a:r>
            <a:r>
              <a:rPr lang="en-US" altLang="x-none" sz="1800" dirty="0"/>
              <a:t>in the DB contains a </a:t>
            </a:r>
            <a:r>
              <a:rPr lang="en-US" altLang="x-none" sz="1800" dirty="0" err="1"/>
              <a:t>pageLSN</a:t>
            </a:r>
            <a:r>
              <a:rPr lang="en-US" altLang="x-none" sz="1800" dirty="0"/>
              <a:t>.</a:t>
            </a:r>
            <a:endParaRPr lang="en-US" altLang="x-none" sz="1800" dirty="0"/>
          </a:p>
          <a:p>
            <a:pPr lvl="1"/>
            <a:r>
              <a:rPr lang="en-US" altLang="x-none" sz="1600" dirty="0"/>
              <a:t>A “pointer” into the log</a:t>
            </a:r>
            <a:endParaRPr lang="en-US" altLang="x-none" sz="1600" dirty="0"/>
          </a:p>
          <a:p>
            <a:pPr lvl="1"/>
            <a:r>
              <a:rPr lang="en-US" altLang="x-none" sz="1600" dirty="0"/>
              <a:t>The LSN of the most recent log record for an update to that page.</a:t>
            </a:r>
            <a:endParaRPr lang="en-US" altLang="x-none" sz="1600" dirty="0"/>
          </a:p>
        </p:txBody>
      </p:sp>
      <p:sp>
        <p:nvSpPr>
          <p:cNvPr id="48"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55" name="Group 54" descr="A database with a log rolling back in time. " title="DB with Log"/>
          <p:cNvGrpSpPr/>
          <p:nvPr/>
        </p:nvGrpSpPr>
        <p:grpSpPr>
          <a:xfrm>
            <a:off x="3555552" y="3703427"/>
            <a:ext cx="2833292" cy="1449565"/>
            <a:chOff x="3708533" y="3729163"/>
            <a:chExt cx="2833292" cy="1449565"/>
          </a:xfrm>
        </p:grpSpPr>
        <p:sp>
          <p:nvSpPr>
            <p:cNvPr id="58"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5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60" name="Group 59"/>
            <p:cNvGrpSpPr/>
            <p:nvPr/>
          </p:nvGrpSpPr>
          <p:grpSpPr>
            <a:xfrm>
              <a:off x="3708533" y="3729163"/>
              <a:ext cx="2608120" cy="1414337"/>
              <a:chOff x="4767273" y="4632915"/>
              <a:chExt cx="4113202" cy="2120052"/>
            </a:xfrm>
          </p:grpSpPr>
          <p:grpSp>
            <p:nvGrpSpPr>
              <p:cNvPr id="63" name="Group 62"/>
              <p:cNvGrpSpPr/>
              <p:nvPr/>
            </p:nvGrpSpPr>
            <p:grpSpPr>
              <a:xfrm>
                <a:off x="4767273" y="4632915"/>
                <a:ext cx="4113202" cy="2120052"/>
                <a:chOff x="4767273" y="4632915"/>
                <a:chExt cx="4113202" cy="2120052"/>
              </a:xfrm>
            </p:grpSpPr>
            <p:grpSp>
              <p:nvGrpSpPr>
                <p:cNvPr id="66" name="Group 65"/>
                <p:cNvGrpSpPr/>
                <p:nvPr/>
              </p:nvGrpSpPr>
              <p:grpSpPr>
                <a:xfrm>
                  <a:off x="4767273" y="4632915"/>
                  <a:ext cx="4113202" cy="2120052"/>
                  <a:chOff x="5863582" y="4974281"/>
                  <a:chExt cx="3132137" cy="1727200"/>
                </a:xfrm>
              </p:grpSpPr>
              <p:pic>
                <p:nvPicPr>
                  <p:cNvPr id="70" name="Picture 69"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71" name="Rectangle 70"/>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67" name="Group 66"/>
                <p:cNvGrpSpPr/>
                <p:nvPr/>
              </p:nvGrpSpPr>
              <p:grpSpPr>
                <a:xfrm>
                  <a:off x="5160933" y="5424076"/>
                  <a:ext cx="2876272" cy="1084107"/>
                  <a:chOff x="5160933" y="5424076"/>
                  <a:chExt cx="2876272" cy="1084107"/>
                </a:xfrm>
              </p:grpSpPr>
              <p:sp>
                <p:nvSpPr>
                  <p:cNvPr id="68" name="Parallelogram 67" descr="Using rolling LSN to keep track of time" title="LSN"/>
                  <p:cNvSpPr/>
                  <p:nvPr/>
                </p:nvSpPr>
                <p:spPr bwMode="auto">
                  <a:xfrm>
                    <a:off x="5724355" y="6326368"/>
                    <a:ext cx="2312850" cy="181815"/>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9" name="Oval 14" descr="Oak"/>
                  <p:cNvSpPr>
                    <a:spLocks noChangeArrowheads="1"/>
                  </p:cNvSpPr>
                  <p:nvPr/>
                </p:nvSpPr>
                <p:spPr bwMode="auto">
                  <a:xfrm>
                    <a:off x="5160933" y="5424076"/>
                    <a:ext cx="1073701" cy="1079666"/>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64"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65"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cxnSp>
          <p:nvCxnSpPr>
            <p:cNvPr id="61" name="Straight Arrow Connector 60"/>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62" name="TextBox 61"/>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grpSp>
        <p:nvGrpSpPr>
          <p:cNvPr id="9" name="Group 8" descr="RAM holds the log tail with time going backwards. Flushed LSN points to the most recent part of the log " title="RAM"/>
          <p:cNvGrpSpPr/>
          <p:nvPr/>
        </p:nvGrpSpPr>
        <p:grpSpPr>
          <a:xfrm>
            <a:off x="3414589" y="2296188"/>
            <a:ext cx="2786186" cy="2597629"/>
            <a:chOff x="3414589" y="2296188"/>
            <a:chExt cx="2786186" cy="2597629"/>
          </a:xfrm>
        </p:grpSpPr>
        <p:grpSp>
          <p:nvGrpSpPr>
            <p:cNvPr id="4" name="Group 3"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16" name="Group 15" descr="RAM holds the log tail with time going backwards" title="RAM"/>
              <p:cNvGrpSpPr/>
              <p:nvPr/>
            </p:nvGrpSpPr>
            <p:grpSpPr>
              <a:xfrm>
                <a:off x="3414589" y="2296188"/>
                <a:ext cx="2786186" cy="1395824"/>
                <a:chOff x="5107732" y="1981330"/>
                <a:chExt cx="2854175" cy="1452167"/>
              </a:xfrm>
            </p:grpSpPr>
            <p:grpSp>
              <p:nvGrpSpPr>
                <p:cNvPr id="52" name="Group 51"/>
                <p:cNvGrpSpPr/>
                <p:nvPr/>
              </p:nvGrpSpPr>
              <p:grpSpPr>
                <a:xfrm>
                  <a:off x="5107732" y="1981330"/>
                  <a:ext cx="2854175" cy="1452167"/>
                  <a:chOff x="5286310" y="2641772"/>
                  <a:chExt cx="3805566" cy="1936223"/>
                </a:xfrm>
              </p:grpSpPr>
              <p:grpSp>
                <p:nvGrpSpPr>
                  <p:cNvPr id="142" name="Group 141"/>
                  <p:cNvGrpSpPr/>
                  <p:nvPr/>
                </p:nvGrpSpPr>
                <p:grpSpPr>
                  <a:xfrm>
                    <a:off x="5286310" y="2641772"/>
                    <a:ext cx="3805566" cy="1936223"/>
                    <a:chOff x="4768081" y="3045380"/>
                    <a:chExt cx="3862832" cy="933387"/>
                  </a:xfrm>
                </p:grpSpPr>
                <p:pic>
                  <p:nvPicPr>
                    <p:cNvPr id="143" name="Picture 142" descr="RAM holds the log tail with time going backwards. Flushed LSN points to the most recent part of the log. Buffer pool holds data pages. One page in the bugger pool holds the flushed LSN, which is at the end of the logtail" title="RAM"/>
                    <p:cNvPicPr>
                      <a:picLocks noChangeAspect="1"/>
                    </p:cNvPicPr>
                    <p:nvPr/>
                  </p:nvPicPr>
                  <p:blipFill rotWithShape="1">
                    <a:blip r:embed="rId4">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44" name="Rectangle 143"/>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4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49" name="Straight Arrow Connector 148"/>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56" name="TextBox 55"/>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57"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
            <p:nvSpPr>
              <p:cNvPr id="49" name="Text Box 60"/>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50" name="Rectangle 49"/>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72" name="Straight Arrow Connector 71"/>
            <p:cNvCxnSpPr>
              <a:endCxn id="68" idx="2"/>
            </p:cNvCxnSpPr>
            <p:nvPr/>
          </p:nvCxnSpPr>
          <p:spPr bwMode="auto">
            <a:xfrm>
              <a:off x="4508784" y="3226414"/>
              <a:ext cx="1036581" cy="166740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51" name="Group 50" descr="Another DB has a page LSN pointing some point in the first DB's log" title="DB2"/>
          <p:cNvGrpSpPr/>
          <p:nvPr/>
        </p:nvGrpSpPr>
        <p:grpSpPr>
          <a:xfrm>
            <a:off x="346740" y="3356239"/>
            <a:ext cx="2792761" cy="1306629"/>
            <a:chOff x="5863582" y="4974281"/>
            <a:chExt cx="3132137" cy="1727200"/>
          </a:xfrm>
        </p:grpSpPr>
        <p:pic>
          <p:nvPicPr>
            <p:cNvPr id="53" name="Picture 5"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54" name="Rectangle 53"/>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endParaRPr lang="en-US" sz="2100" b="1" dirty="0">
                <a:solidFill>
                  <a:srgbClr val="000000"/>
                </a:solidFill>
              </a:endParaRPr>
            </a:p>
          </p:txBody>
        </p:sp>
      </p:grpSp>
      <p:grpSp>
        <p:nvGrpSpPr>
          <p:cNvPr id="73" name="Group 72" descr="Another DB has a page LSN pointing some point in the first DB's log" title="DB2"/>
          <p:cNvGrpSpPr/>
          <p:nvPr/>
        </p:nvGrpSpPr>
        <p:grpSpPr>
          <a:xfrm>
            <a:off x="854602" y="3912554"/>
            <a:ext cx="1055042" cy="441145"/>
            <a:chOff x="1985831" y="4124654"/>
            <a:chExt cx="1406723" cy="588193"/>
          </a:xfrm>
        </p:grpSpPr>
        <p:sp>
          <p:nvSpPr>
            <p:cNvPr id="74" name="Rectangle 73"/>
            <p:cNvSpPr/>
            <p:nvPr/>
          </p:nvSpPr>
          <p:spPr bwMode="auto">
            <a:xfrm>
              <a:off x="2057827" y="4124654"/>
              <a:ext cx="1334727" cy="58819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5" name="Rectangle 74"/>
            <p:cNvSpPr/>
            <p:nvPr/>
          </p:nvSpPr>
          <p:spPr bwMode="auto">
            <a:xfrm>
              <a:off x="2108563" y="4155472"/>
              <a:ext cx="227443" cy="148584"/>
            </a:xfrm>
            <a:prstGeom prst="rect">
              <a:avLst/>
            </a:prstGeom>
            <a:solidFill>
              <a:schemeClr val="bg1"/>
            </a:solidFill>
            <a:ln w="12700" cap="flat" cmpd="sng" algn="ctr">
              <a:solidFill>
                <a:schemeClr val="bg2">
                  <a:lumMod val="10000"/>
                </a:schemeClr>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6" name="Text Box 60"/>
            <p:cNvSpPr txBox="1">
              <a:spLocks noChangeArrowheads="1"/>
            </p:cNvSpPr>
            <p:nvPr/>
          </p:nvSpPr>
          <p:spPr bwMode="auto">
            <a:xfrm>
              <a:off x="1985831" y="4284161"/>
              <a:ext cx="11011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pageLSN</a:t>
              </a:r>
              <a:endParaRPr lang="en-US" altLang="x-none" sz="1200" dirty="0">
                <a:solidFill>
                  <a:schemeClr val="bg1"/>
                </a:solidFill>
                <a:latin typeface="Helvetica Neue Regular" charset="0"/>
              </a:endParaRPr>
            </a:p>
          </p:txBody>
        </p:sp>
      </p:grpSp>
      <p:cxnSp>
        <p:nvCxnSpPr>
          <p:cNvPr id="77" name="Curved Connector 76" descr="Another DB has a page LSN pointing some point in the first DB's log" title="DB2"/>
          <p:cNvCxnSpPr>
            <a:endCxn id="68" idx="0"/>
          </p:cNvCxnSpPr>
          <p:nvPr/>
        </p:nvCxnSpPr>
        <p:spPr bwMode="auto">
          <a:xfrm>
            <a:off x="1030281" y="4014066"/>
            <a:ext cx="3865414" cy="819104"/>
          </a:xfrm>
          <a:prstGeom prst="curvedConnector2">
            <a:avLst/>
          </a:prstGeom>
          <a:solidFill>
            <a:srgbClr val="3366FF"/>
          </a:solidFill>
          <a:ln w="28575" cap="flat" cmpd="sng" algn="ctr">
            <a:solidFill>
              <a:srgbClr val="000000"/>
            </a:solidFill>
            <a:prstDash val="solid"/>
            <a:round/>
            <a:headEnd type="none" w="med" len="med"/>
            <a:tailEnd type="stealth" w="lg" len="lg"/>
          </a:ln>
          <a:effectLst/>
        </p:spPr>
      </p:cxnSp>
      <p:grpSp>
        <p:nvGrpSpPr>
          <p:cNvPr id="90" name="Group 89" descr="Roll out log: LSNs&#10;DB: PageLSNs&#10;RAM: flushedLSN" title="KEY"/>
          <p:cNvGrpSpPr/>
          <p:nvPr/>
        </p:nvGrpSpPr>
        <p:grpSpPr>
          <a:xfrm>
            <a:off x="4519613" y="119063"/>
            <a:ext cx="3362325" cy="962025"/>
            <a:chOff x="4519613" y="119063"/>
            <a:chExt cx="3362325" cy="962025"/>
          </a:xfrm>
        </p:grpSpPr>
        <p:sp>
          <p:nvSpPr>
            <p:cNvPr id="91" name="Rectangle 90"/>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92"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93"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94"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95"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96" name="Group 95"/>
            <p:cNvGrpSpPr/>
            <p:nvPr/>
          </p:nvGrpSpPr>
          <p:grpSpPr>
            <a:xfrm>
              <a:off x="5715436" y="247055"/>
              <a:ext cx="816082" cy="450024"/>
              <a:chOff x="5863582" y="4974281"/>
              <a:chExt cx="3132137" cy="1727200"/>
            </a:xfrm>
          </p:grpSpPr>
          <p:pic>
            <p:nvPicPr>
              <p:cNvPr id="105" name="Picture 5" descr="skitched-3-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06" name="Rectangle 105"/>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97" name="Group 96"/>
            <p:cNvGrpSpPr/>
            <p:nvPr/>
          </p:nvGrpSpPr>
          <p:grpSpPr>
            <a:xfrm>
              <a:off x="4694389" y="230956"/>
              <a:ext cx="822968" cy="457595"/>
              <a:chOff x="979247" y="3371546"/>
              <a:chExt cx="2656685" cy="1477194"/>
            </a:xfrm>
          </p:grpSpPr>
          <p:sp>
            <p:nvSpPr>
              <p:cNvPr id="101" name="Parallelogram 100"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2"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03"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04"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98" name="Group 97"/>
            <p:cNvGrpSpPr/>
            <p:nvPr/>
          </p:nvGrpSpPr>
          <p:grpSpPr>
            <a:xfrm>
              <a:off x="6830359" y="241438"/>
              <a:ext cx="874229" cy="461258"/>
              <a:chOff x="4768081" y="3045380"/>
              <a:chExt cx="3862832" cy="933387"/>
            </a:xfrm>
          </p:grpSpPr>
          <p:pic>
            <p:nvPicPr>
              <p:cNvPr id="99" name="Picture 98" descr="Roll out log: LSNs&#10;DB: PageLSNs&#10;RAM: flushedLSN" title="Key"/>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00" name="Rectangle 99"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 Pt 4</a:t>
            </a:r>
            <a:endParaRPr lang="en-US" altLang="x-none" dirty="0"/>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flushed to DB, log must satisfy:</a:t>
            </a:r>
            <a:endParaRPr lang="en-US" altLang="x-none" sz="1800" dirty="0"/>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panose="05050102010706020507" charset="2"/>
              </a:rPr>
              <a:t>£</a:t>
            </a:r>
            <a:r>
              <a:rPr lang="en-US" altLang="x-none" sz="1600" b="1" dirty="0"/>
              <a:t> </a:t>
            </a:r>
            <a:r>
              <a:rPr lang="en-US" altLang="x-none" sz="1600" b="1" dirty="0" err="1"/>
              <a:t>flushedLSN</a:t>
            </a:r>
            <a:endParaRPr lang="en-US" altLang="x-none" sz="1600" b="1" dirty="0"/>
          </a:p>
        </p:txBody>
      </p:sp>
      <p:sp>
        <p:nvSpPr>
          <p:cNvPr id="75"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78" name="Group 77" descr="A database with a log rolling back in time. " title="DB with Log"/>
          <p:cNvGrpSpPr/>
          <p:nvPr/>
        </p:nvGrpSpPr>
        <p:grpSpPr>
          <a:xfrm>
            <a:off x="3555552" y="3703427"/>
            <a:ext cx="2833292" cy="1449565"/>
            <a:chOff x="3708533" y="3729163"/>
            <a:chExt cx="2833292" cy="1449565"/>
          </a:xfrm>
        </p:grpSpPr>
        <p:sp>
          <p:nvSpPr>
            <p:cNvPr id="7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p:cNvGrpSpPr/>
            <p:nvPr/>
          </p:nvGrpSpPr>
          <p:grpSpPr>
            <a:xfrm>
              <a:off x="3708533" y="3729163"/>
              <a:ext cx="2608120" cy="1414337"/>
              <a:chOff x="4767273" y="4632915"/>
              <a:chExt cx="4113202" cy="2120052"/>
            </a:xfrm>
          </p:grpSpPr>
          <p:grpSp>
            <p:nvGrpSpPr>
              <p:cNvPr id="84" name="Group 83"/>
              <p:cNvGrpSpPr/>
              <p:nvPr/>
            </p:nvGrpSpPr>
            <p:grpSpPr>
              <a:xfrm>
                <a:off x="4767273" y="4632915"/>
                <a:ext cx="4113202" cy="2120052"/>
                <a:chOff x="4767273" y="4632915"/>
                <a:chExt cx="4113202" cy="2120052"/>
              </a:xfrm>
            </p:grpSpPr>
            <p:grpSp>
              <p:nvGrpSpPr>
                <p:cNvPr id="101" name="Group 100"/>
                <p:cNvGrpSpPr/>
                <p:nvPr/>
              </p:nvGrpSpPr>
              <p:grpSpPr>
                <a:xfrm>
                  <a:off x="4767273" y="4632915"/>
                  <a:ext cx="4113202" cy="2120052"/>
                  <a:chOff x="5863582" y="4974281"/>
                  <a:chExt cx="3132137" cy="1727200"/>
                </a:xfrm>
              </p:grpSpPr>
              <p:pic>
                <p:nvPicPr>
                  <p:cNvPr id="105" name="Picture 104"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06" name="Rectangle 105"/>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p:cNvGrpSpPr/>
                <p:nvPr/>
              </p:nvGrpSpPr>
              <p:grpSpPr>
                <a:xfrm>
                  <a:off x="5160933" y="5424076"/>
                  <a:ext cx="2876272" cy="1084107"/>
                  <a:chOff x="5160933" y="5424076"/>
                  <a:chExt cx="2876272" cy="1084107"/>
                </a:xfrm>
              </p:grpSpPr>
              <p:sp>
                <p:nvSpPr>
                  <p:cNvPr id="103" name="Parallelogram 102" descr="Rolling LSN to keep track of time" title="LSN"/>
                  <p:cNvSpPr/>
                  <p:nvPr/>
                </p:nvSpPr>
                <p:spPr bwMode="auto">
                  <a:xfrm>
                    <a:off x="5724355" y="6326368"/>
                    <a:ext cx="2312850" cy="181815"/>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p:cNvSpPr>
                    <a:spLocks noChangeArrowheads="1"/>
                  </p:cNvSpPr>
                  <p:nvPr/>
                </p:nvSpPr>
                <p:spPr bwMode="auto">
                  <a:xfrm>
                    <a:off x="5160933" y="5424076"/>
                    <a:ext cx="1073701" cy="1079666"/>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86"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cxnSp>
          <p:nvCxnSpPr>
            <p:cNvPr id="82" name="Straight Arrow Connector 81"/>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83" name="TextBox 82"/>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grpSp>
        <p:nvGrpSpPr>
          <p:cNvPr id="121" name="Group 120" descr="Another DB " title="DB2"/>
          <p:cNvGrpSpPr/>
          <p:nvPr/>
        </p:nvGrpSpPr>
        <p:grpSpPr>
          <a:xfrm>
            <a:off x="346740" y="3356239"/>
            <a:ext cx="2792761" cy="1306629"/>
            <a:chOff x="5863582" y="4974281"/>
            <a:chExt cx="3132137" cy="1727200"/>
          </a:xfrm>
        </p:grpSpPr>
        <p:pic>
          <p:nvPicPr>
            <p:cNvPr id="122" name="Picture 5"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3" name="Rectangle 122"/>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endParaRPr lang="en-US" sz="2100" b="1" dirty="0">
                <a:solidFill>
                  <a:srgbClr val="000000"/>
                </a:solidFill>
              </a:endParaRPr>
            </a:p>
          </p:txBody>
        </p:sp>
      </p:grpSp>
      <p:grpSp>
        <p:nvGrpSpPr>
          <p:cNvPr id="9" name="Group 8"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597629"/>
            <a:chOff x="3414589" y="2296188"/>
            <a:chExt cx="2786186" cy="2597629"/>
          </a:xfrm>
        </p:grpSpPr>
        <p:grpSp>
          <p:nvGrpSpPr>
            <p:cNvPr id="107" name="Group 106" descr="RAM holds the log tail with time going backwards. Flushed LSN points to the most recent part of the log " title="RAM"/>
            <p:cNvGrpSpPr/>
            <p:nvPr/>
          </p:nvGrpSpPr>
          <p:grpSpPr>
            <a:xfrm>
              <a:off x="3414589" y="2296188"/>
              <a:ext cx="2786186" cy="2597629"/>
              <a:chOff x="3414589" y="2296188"/>
              <a:chExt cx="2786186" cy="2597629"/>
            </a:xfrm>
          </p:grpSpPr>
          <p:grpSp>
            <p:nvGrpSpPr>
              <p:cNvPr id="108" name="Group 107"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110" name="Group 109" descr="RAM holds the log tail with time going backwards" title="RAM"/>
                <p:cNvGrpSpPr/>
                <p:nvPr/>
              </p:nvGrpSpPr>
              <p:grpSpPr>
                <a:xfrm>
                  <a:off x="3414589" y="2296188"/>
                  <a:ext cx="2786186" cy="1395824"/>
                  <a:chOff x="5107732" y="1981330"/>
                  <a:chExt cx="2854175" cy="1452167"/>
                </a:xfrm>
              </p:grpSpPr>
              <p:grpSp>
                <p:nvGrpSpPr>
                  <p:cNvPr id="113" name="Group 112"/>
                  <p:cNvGrpSpPr/>
                  <p:nvPr/>
                </p:nvGrpSpPr>
                <p:grpSpPr>
                  <a:xfrm>
                    <a:off x="5107732" y="1981330"/>
                    <a:ext cx="2854175" cy="1452167"/>
                    <a:chOff x="5286310" y="2641772"/>
                    <a:chExt cx="3805566" cy="1936223"/>
                  </a:xfrm>
                </p:grpSpPr>
                <p:grpSp>
                  <p:nvGrpSpPr>
                    <p:cNvPr id="117" name="Group 116"/>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p:cNvPicPr>
                        <a:picLocks noChangeAspect="1"/>
                      </p:cNvPicPr>
                      <p:nvPr/>
                    </p:nvPicPr>
                    <p:blipFill rotWithShape="1">
                      <a:blip r:embed="rId4">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20" name="Rectangle 119"/>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14" name="Straight Arrow Connector 113"/>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116"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
              <p:nvSpPr>
                <p:cNvPr id="111" name="Text Box 60"/>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p:cNvCxnSpPr>
                <a:endCxn id="103" idx="2"/>
              </p:cNvCxnSpPr>
              <p:nvPr/>
            </p:nvCxnSpPr>
            <p:spPr bwMode="auto">
              <a:xfrm>
                <a:off x="4508784" y="3226414"/>
                <a:ext cx="1036581" cy="166740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p:cNvGrpSpPr/>
            <p:nvPr/>
          </p:nvGrpSpPr>
          <p:grpSpPr>
            <a:xfrm>
              <a:off x="3558565" y="2464362"/>
              <a:ext cx="2519315" cy="932210"/>
              <a:chOff x="3558565" y="2464362"/>
              <a:chExt cx="2519315" cy="932210"/>
            </a:xfrm>
          </p:grpSpPr>
          <p:sp>
            <p:nvSpPr>
              <p:cNvPr id="129" name="Rectangle 128"/>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p:cNvSpPr/>
              <p:nvPr/>
            </p:nvSpPr>
            <p:spPr bwMode="auto">
              <a:xfrm>
                <a:off x="46693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p:cNvSpPr/>
              <p:nvPr/>
            </p:nvSpPr>
            <p:spPr bwMode="auto">
              <a:xfrm>
                <a:off x="4669322" y="2714909"/>
                <a:ext cx="417449" cy="18396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Buffer Pool</a:t>
                </a:r>
                <a:endParaRPr lang="en-US" altLang="x-none" sz="1200" dirty="0">
                  <a:solidFill>
                    <a:schemeClr val="bg1"/>
                  </a:solidFill>
                  <a:latin typeface="Helvetica Neue Regular" charset="0"/>
                </a:endParaRPr>
              </a:p>
            </p:txBody>
          </p:sp>
          <p:sp>
            <p:nvSpPr>
              <p:cNvPr id="145" name="Rectangle 144"/>
              <p:cNvSpPr/>
              <p:nvPr/>
            </p:nvSpPr>
            <p:spPr bwMode="auto">
              <a:xfrm>
                <a:off x="4677394" y="2725129"/>
                <a:ext cx="155351" cy="82071"/>
              </a:xfrm>
              <a:prstGeom prst="rect">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146" name="Curved Connector 145"/>
              <p:cNvCxnSpPr>
                <a:stCxn id="145" idx="3"/>
              </p:cNvCxnSpPr>
              <p:nvPr/>
            </p:nvCxnSpPr>
            <p:spPr bwMode="auto">
              <a:xfrm flipH="1">
                <a:off x="4755070" y="2766165"/>
                <a:ext cx="77675" cy="475827"/>
              </a:xfrm>
              <a:prstGeom prst="curvedConnector3">
                <a:avLst>
                  <a:gd name="adj1" fmla="val -220727"/>
                </a:avLst>
              </a:prstGeom>
              <a:solidFill>
                <a:srgbClr val="3366FF"/>
              </a:solidFill>
              <a:ln w="25400" cap="flat" cmpd="sng" algn="ctr">
                <a:solidFill>
                  <a:srgbClr val="000000"/>
                </a:solidFill>
                <a:prstDash val="solid"/>
                <a:round/>
                <a:headEnd type="none" w="med" len="med"/>
                <a:tailEnd type="stealth" w="lg" len="lg"/>
              </a:ln>
              <a:effectLst/>
            </p:spPr>
          </p:cxnSp>
          <p:sp>
            <p:nvSpPr>
              <p:cNvPr id="147" name="Parallelogram 146" descr="RAM holds the log tail with time going backwards. Flushed LSN points to the most recent part of the log. Buffer pool holds data pages. One page in the bugger pool holds the flushed LSN, which is at the end of the logtail" title="RAM"/>
              <p:cNvSpPr/>
              <p:nvPr/>
            </p:nvSpPr>
            <p:spPr bwMode="auto">
              <a:xfrm>
                <a:off x="4623640" y="3081369"/>
                <a:ext cx="131430" cy="315203"/>
              </a:xfrm>
              <a:prstGeom prst="parallelogram">
                <a:avLst>
                  <a:gd name="adj" fmla="val 0"/>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grpSp>
      <p:grpSp>
        <p:nvGrpSpPr>
          <p:cNvPr id="71" name="Group 70" descr="Roll out log: LSNs&#10;DB: PageLSNs&#10;RAM: flushedLSN" title="KEY"/>
          <p:cNvGrpSpPr/>
          <p:nvPr/>
        </p:nvGrpSpPr>
        <p:grpSpPr>
          <a:xfrm>
            <a:off x="4519613" y="119063"/>
            <a:ext cx="3362325" cy="962025"/>
            <a:chOff x="4519613" y="119063"/>
            <a:chExt cx="3362325" cy="962025"/>
          </a:xfrm>
        </p:grpSpPr>
        <p:sp>
          <p:nvSpPr>
            <p:cNvPr id="72" name="Rectangle 71"/>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3"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74"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76"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77"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87" name="Group 86"/>
            <p:cNvGrpSpPr/>
            <p:nvPr/>
          </p:nvGrpSpPr>
          <p:grpSpPr>
            <a:xfrm>
              <a:off x="5715436" y="247055"/>
              <a:ext cx="816082" cy="450024"/>
              <a:chOff x="5863582" y="4974281"/>
              <a:chExt cx="3132137" cy="1727200"/>
            </a:xfrm>
          </p:grpSpPr>
          <p:pic>
            <p:nvPicPr>
              <p:cNvPr id="99" name="Picture 5" descr="skitched-3-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00" name="Rectangle 99"/>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88" name="Group 87"/>
            <p:cNvGrpSpPr/>
            <p:nvPr/>
          </p:nvGrpSpPr>
          <p:grpSpPr>
            <a:xfrm>
              <a:off x="4694389" y="230956"/>
              <a:ext cx="822968" cy="457595"/>
              <a:chOff x="979247" y="3371546"/>
              <a:chExt cx="2656685" cy="1477194"/>
            </a:xfrm>
          </p:grpSpPr>
          <p:sp>
            <p:nvSpPr>
              <p:cNvPr id="95" name="Parallelogram 94"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96"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97"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98"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89" name="Group 88"/>
            <p:cNvGrpSpPr/>
            <p:nvPr/>
          </p:nvGrpSpPr>
          <p:grpSpPr>
            <a:xfrm>
              <a:off x="6830359" y="241438"/>
              <a:ext cx="874229" cy="461258"/>
              <a:chOff x="4768081" y="3045380"/>
              <a:chExt cx="3862832" cy="933387"/>
            </a:xfrm>
          </p:grpSpPr>
          <p:pic>
            <p:nvPicPr>
              <p:cNvPr id="90" name="Picture 89" descr="Roll out log: LSNs&#10;DB: PageLSNs&#10;RAM: flushedLSN" title="Key"/>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91" name="Rectangle 90"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rallelogram 70" descr="RAM holds the log tail with time going backwards. Flushed LSN points to the most recent part of the log. Buffer pool holds data pages. One page in the bugger pool holds the flushed LSN, which is at the end of the logtail" title="RAM"/>
          <p:cNvSpPr/>
          <p:nvPr/>
        </p:nvSpPr>
        <p:spPr bwMode="auto">
          <a:xfrm>
            <a:off x="5746989" y="4675927"/>
            <a:ext cx="131430" cy="315203"/>
          </a:xfrm>
          <a:prstGeom prst="parallelogram">
            <a:avLst>
              <a:gd name="adj" fmla="val 0"/>
            </a:avLst>
          </a:prstGeom>
          <a:blipFill>
            <a:blip r:embed="rId1"/>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3796" name="Rectangle 4"/>
          <p:cNvSpPr>
            <a:spLocks noGrp="1" noChangeArrowheads="1"/>
          </p:cNvSpPr>
          <p:nvPr>
            <p:ph type="title"/>
          </p:nvPr>
        </p:nvSpPr>
        <p:spPr/>
        <p:txBody>
          <a:bodyPr/>
          <a:lstStyle/>
          <a:p>
            <a:r>
              <a:rPr lang="en-US" altLang="x-none" dirty="0"/>
              <a:t>WAL &amp; the Log, Pt 5</a:t>
            </a:r>
            <a:endParaRPr lang="en-US" altLang="x-none" dirty="0"/>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flushed to DB, log must satisfy:</a:t>
            </a:r>
            <a:endParaRPr lang="en-US" altLang="x-none" sz="1800" dirty="0"/>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panose="05050102010706020507" charset="2"/>
              </a:rPr>
              <a:t>£</a:t>
            </a:r>
            <a:r>
              <a:rPr lang="en-US" altLang="x-none" sz="1600" b="1" dirty="0"/>
              <a:t> </a:t>
            </a:r>
            <a:r>
              <a:rPr lang="en-US" altLang="x-none" sz="1600" b="1" dirty="0" err="1"/>
              <a:t>flushedLSN</a:t>
            </a:r>
            <a:endParaRPr lang="en-US" altLang="x-none" sz="1600" b="1" dirty="0"/>
          </a:p>
        </p:txBody>
      </p:sp>
      <p:sp>
        <p:nvSpPr>
          <p:cNvPr id="75"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78" name="Group 77" descr="A database with a log rolling back in time. " title="DB with Log"/>
          <p:cNvGrpSpPr/>
          <p:nvPr/>
        </p:nvGrpSpPr>
        <p:grpSpPr>
          <a:xfrm>
            <a:off x="3555552" y="3703427"/>
            <a:ext cx="2833292" cy="1449565"/>
            <a:chOff x="3708533" y="3729163"/>
            <a:chExt cx="2833292" cy="1449565"/>
          </a:xfrm>
        </p:grpSpPr>
        <p:sp>
          <p:nvSpPr>
            <p:cNvPr id="7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p:cNvGrpSpPr/>
            <p:nvPr/>
          </p:nvGrpSpPr>
          <p:grpSpPr>
            <a:xfrm>
              <a:off x="3708533" y="3729163"/>
              <a:ext cx="2608120" cy="1414337"/>
              <a:chOff x="4767273" y="4632915"/>
              <a:chExt cx="4113202" cy="2120052"/>
            </a:xfrm>
          </p:grpSpPr>
          <p:grpSp>
            <p:nvGrpSpPr>
              <p:cNvPr id="84" name="Group 83"/>
              <p:cNvGrpSpPr/>
              <p:nvPr/>
            </p:nvGrpSpPr>
            <p:grpSpPr>
              <a:xfrm>
                <a:off x="4767273" y="4632915"/>
                <a:ext cx="4113202" cy="2120052"/>
                <a:chOff x="4767273" y="4632915"/>
                <a:chExt cx="4113202" cy="2120052"/>
              </a:xfrm>
            </p:grpSpPr>
            <p:grpSp>
              <p:nvGrpSpPr>
                <p:cNvPr id="101" name="Group 100"/>
                <p:cNvGrpSpPr/>
                <p:nvPr/>
              </p:nvGrpSpPr>
              <p:grpSpPr>
                <a:xfrm>
                  <a:off x="4767273" y="4632915"/>
                  <a:ext cx="4113202" cy="2120052"/>
                  <a:chOff x="5863582" y="4974281"/>
                  <a:chExt cx="3132137" cy="1727200"/>
                </a:xfrm>
              </p:grpSpPr>
              <p:pic>
                <p:nvPicPr>
                  <p:cNvPr id="105" name="Picture 104"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06" name="Rectangle 105"/>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p:cNvGrpSpPr/>
                <p:nvPr/>
              </p:nvGrpSpPr>
              <p:grpSpPr>
                <a:xfrm>
                  <a:off x="5160933" y="5424076"/>
                  <a:ext cx="3447786" cy="1096776"/>
                  <a:chOff x="5160933" y="5424076"/>
                  <a:chExt cx="3447786" cy="1096776"/>
                </a:xfrm>
              </p:grpSpPr>
              <p:sp>
                <p:nvSpPr>
                  <p:cNvPr id="103" name="Parallelogram 102" descr="Using rolling LSN To keep track of time" title="LSN"/>
                  <p:cNvSpPr/>
                  <p:nvPr/>
                </p:nvSpPr>
                <p:spPr bwMode="auto">
                  <a:xfrm>
                    <a:off x="5724353" y="6326368"/>
                    <a:ext cx="2884366" cy="194484"/>
                  </a:xfrm>
                  <a:prstGeom prst="parallelogram">
                    <a:avLst>
                      <a:gd name="adj" fmla="val 137851"/>
                    </a:avLst>
                  </a:prstGeom>
                  <a:blipFill>
                    <a:blip r:embed="rId1"/>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p:cNvSpPr>
                    <a:spLocks noChangeArrowheads="1"/>
                  </p:cNvSpPr>
                  <p:nvPr/>
                </p:nvSpPr>
                <p:spPr bwMode="auto">
                  <a:xfrm>
                    <a:off x="5160933" y="5424076"/>
                    <a:ext cx="1073701" cy="1079666"/>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86"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cxnSp>
          <p:nvCxnSpPr>
            <p:cNvPr id="82" name="Straight Arrow Connector 81"/>
            <p:cNvCxnSpPr/>
            <p:nvPr/>
          </p:nvCxnSpPr>
          <p:spPr bwMode="auto">
            <a:xfrm>
              <a:off x="4227506" y="4829978"/>
              <a:ext cx="1403076" cy="0"/>
            </a:xfrm>
            <a:prstGeom prst="straightConnector1">
              <a:avLst/>
            </a:prstGeom>
            <a:solidFill>
              <a:srgbClr val="3366FF"/>
            </a:solidFill>
            <a:ln w="12700" cap="flat" cmpd="sng" algn="ctr">
              <a:solidFill>
                <a:schemeClr val="bg2">
                  <a:lumMod val="10000"/>
                </a:schemeClr>
              </a:solidFill>
              <a:prstDash val="sysDash"/>
              <a:round/>
              <a:headEnd type="none" w="med" len="med"/>
              <a:tailEnd type="triangle" w="lg" len="lg"/>
            </a:ln>
            <a:effectLst/>
          </p:spPr>
        </p:cxnSp>
        <p:sp>
          <p:nvSpPr>
            <p:cNvPr id="83" name="TextBox 82"/>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grpSp>
        <p:nvGrpSpPr>
          <p:cNvPr id="121" name="Group 120" descr="Another DB " title="DB2"/>
          <p:cNvGrpSpPr/>
          <p:nvPr/>
        </p:nvGrpSpPr>
        <p:grpSpPr>
          <a:xfrm>
            <a:off x="346740" y="3356239"/>
            <a:ext cx="2792761" cy="1306629"/>
            <a:chOff x="5863582" y="4974281"/>
            <a:chExt cx="3132137" cy="1727200"/>
          </a:xfrm>
        </p:grpSpPr>
        <p:pic>
          <p:nvPicPr>
            <p:cNvPr id="122" name="Picture 5" descr="skitched-3-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3" name="Rectangle 122"/>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endParaRPr lang="en-US" sz="2100" b="1" dirty="0">
                <a:solidFill>
                  <a:srgbClr val="000000"/>
                </a:solidFill>
              </a:endParaRPr>
            </a:p>
          </p:txBody>
        </p:sp>
      </p:grpSp>
      <p:grpSp>
        <p:nvGrpSpPr>
          <p:cNvPr id="9" name="Group 8"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110" name="Group 109" descr="RAM holds the log tail with time going backwards" title="RAM"/>
                <p:cNvGrpSpPr/>
                <p:nvPr/>
              </p:nvGrpSpPr>
              <p:grpSpPr>
                <a:xfrm>
                  <a:off x="3414589" y="2296188"/>
                  <a:ext cx="2786186" cy="1395824"/>
                  <a:chOff x="5107732" y="1981330"/>
                  <a:chExt cx="2854175" cy="1452167"/>
                </a:xfrm>
              </p:grpSpPr>
              <p:grpSp>
                <p:nvGrpSpPr>
                  <p:cNvPr id="113" name="Group 112"/>
                  <p:cNvGrpSpPr/>
                  <p:nvPr/>
                </p:nvGrpSpPr>
                <p:grpSpPr>
                  <a:xfrm>
                    <a:off x="5107732" y="1981330"/>
                    <a:ext cx="2854175" cy="1452167"/>
                    <a:chOff x="5286310" y="2641772"/>
                    <a:chExt cx="3805566" cy="1936223"/>
                  </a:xfrm>
                </p:grpSpPr>
                <p:grpSp>
                  <p:nvGrpSpPr>
                    <p:cNvPr id="117" name="Group 116"/>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p:cNvPicPr>
                        <a:picLocks noChangeAspect="1"/>
                      </p:cNvPicPr>
                      <p:nvPr/>
                    </p:nvPicPr>
                    <p:blipFill rotWithShape="1">
                      <a:blip r:embed="rId4">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20" name="Rectangle 119"/>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14" name="Straight Arrow Connector 113"/>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116"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
              <p:nvSpPr>
                <p:cNvPr id="111" name="Text Box 60"/>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p:cNvCxnSpPr>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p:cNvGrpSpPr/>
            <p:nvPr/>
          </p:nvGrpSpPr>
          <p:grpSpPr>
            <a:xfrm>
              <a:off x="3558565" y="2464362"/>
              <a:ext cx="2519315" cy="2433680"/>
              <a:chOff x="3558565" y="2464362"/>
              <a:chExt cx="2519315" cy="2433680"/>
            </a:xfrm>
          </p:grpSpPr>
          <p:sp>
            <p:nvSpPr>
              <p:cNvPr id="129" name="Rectangle 128"/>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p:cNvSpPr/>
              <p:nvPr/>
            </p:nvSpPr>
            <p:spPr bwMode="auto">
              <a:xfrm>
                <a:off x="46693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p:cNvSpPr/>
              <p:nvPr/>
            </p:nvSpPr>
            <p:spPr bwMode="auto">
              <a:xfrm>
                <a:off x="4669322" y="2714909"/>
                <a:ext cx="417449" cy="18396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Buffer Pool</a:t>
                </a:r>
                <a:endParaRPr lang="en-US" altLang="x-none" sz="1200" dirty="0">
                  <a:solidFill>
                    <a:schemeClr val="bg1"/>
                  </a:solidFill>
                  <a:latin typeface="Helvetica Neue Regular" charset="0"/>
                </a:endParaRPr>
              </a:p>
            </p:txBody>
          </p:sp>
          <p:sp>
            <p:nvSpPr>
              <p:cNvPr id="145" name="Rectangle 144"/>
              <p:cNvSpPr/>
              <p:nvPr/>
            </p:nvSpPr>
            <p:spPr bwMode="auto">
              <a:xfrm>
                <a:off x="4677394" y="2725129"/>
                <a:ext cx="155351" cy="82071"/>
              </a:xfrm>
              <a:prstGeom prst="rect">
                <a:avLst/>
              </a:prstGeom>
              <a:solidFill>
                <a:schemeClr val="bg1"/>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146" name="Curved Connector 145"/>
              <p:cNvCxnSpPr>
                <a:stCxn id="145" idx="3"/>
                <a:endCxn id="103" idx="2"/>
              </p:cNvCxnSpPr>
              <p:nvPr/>
            </p:nvCxnSpPr>
            <p:spPr bwMode="auto">
              <a:xfrm>
                <a:off x="4832745" y="2766165"/>
                <a:ext cx="1069184" cy="2131877"/>
              </a:xfrm>
              <a:prstGeom prst="curvedConnector3">
                <a:avLst>
                  <a:gd name="adj1" fmla="val 100812"/>
                </a:avLst>
              </a:prstGeom>
              <a:solidFill>
                <a:srgbClr val="3366FF"/>
              </a:solidFill>
              <a:ln w="25400" cap="flat" cmpd="sng" algn="ctr">
                <a:solidFill>
                  <a:srgbClr val="000000"/>
                </a:solidFill>
                <a:prstDash val="solid"/>
                <a:round/>
                <a:headEnd type="none" w="med" len="med"/>
                <a:tailEnd type="stealth" w="lg" len="lg"/>
              </a:ln>
              <a:effectLst/>
            </p:spPr>
          </p:cxnSp>
        </p:grpSp>
      </p:grpSp>
      <p:sp>
        <p:nvSpPr>
          <p:cNvPr id="72" name="TextBox 71"/>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endParaRPr lang="en-US" dirty="0">
              <a:solidFill>
                <a:schemeClr val="tx2"/>
              </a:solidFill>
              <a:latin typeface="Helvetica Neue" charset="0"/>
              <a:ea typeface="Helvetica Neue" charset="0"/>
              <a:cs typeface="Helvetica Neue" charset="0"/>
            </a:endParaRPr>
          </a:p>
        </p:txBody>
      </p:sp>
      <p:sp>
        <p:nvSpPr>
          <p:cNvPr id="73" name="TextBox 72"/>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endParaRPr lang="en-US" dirty="0">
              <a:solidFill>
                <a:schemeClr val="bg1"/>
              </a:solidFill>
              <a:latin typeface="Helvetica Neue" charset="0"/>
              <a:ea typeface="Helvetica Neue" charset="0"/>
              <a:cs typeface="Helvetica Neue" charset="0"/>
            </a:endParaRPr>
          </a:p>
        </p:txBody>
      </p:sp>
      <p:grpSp>
        <p:nvGrpSpPr>
          <p:cNvPr id="74" name="Group 73" descr="Roll out log: LSNs&#10;DB: PageLSNs&#10;RAM: flushedLSN" title="KEY"/>
          <p:cNvGrpSpPr/>
          <p:nvPr/>
        </p:nvGrpSpPr>
        <p:grpSpPr>
          <a:xfrm>
            <a:off x="4519613" y="119063"/>
            <a:ext cx="3362325" cy="962025"/>
            <a:chOff x="4519613" y="119063"/>
            <a:chExt cx="3362325" cy="962025"/>
          </a:xfrm>
        </p:grpSpPr>
        <p:sp>
          <p:nvSpPr>
            <p:cNvPr id="76" name="Rectangle 75"/>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77"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87"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88"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89"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90" name="Group 89"/>
            <p:cNvGrpSpPr/>
            <p:nvPr/>
          </p:nvGrpSpPr>
          <p:grpSpPr>
            <a:xfrm>
              <a:off x="5715436" y="247055"/>
              <a:ext cx="816082" cy="450024"/>
              <a:chOff x="5863582" y="4974281"/>
              <a:chExt cx="3132137" cy="1727200"/>
            </a:xfrm>
          </p:grpSpPr>
          <p:pic>
            <p:nvPicPr>
              <p:cNvPr id="125" name="Picture 5" descr="skitched-3-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6" name="Rectangle 125"/>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91" name="Group 90"/>
            <p:cNvGrpSpPr/>
            <p:nvPr/>
          </p:nvGrpSpPr>
          <p:grpSpPr>
            <a:xfrm>
              <a:off x="4694389" y="230956"/>
              <a:ext cx="822968" cy="457595"/>
              <a:chOff x="979247" y="3371546"/>
              <a:chExt cx="2656685" cy="1477194"/>
            </a:xfrm>
          </p:grpSpPr>
          <p:sp>
            <p:nvSpPr>
              <p:cNvPr id="98" name="Parallelogram 97" descr="Roll out log: LSNs&#10;DB: PageLSNs&#10;RAM: flushedLSN" title="KEY"/>
              <p:cNvSpPr/>
              <p:nvPr/>
            </p:nvSpPr>
            <p:spPr bwMode="auto">
              <a:xfrm>
                <a:off x="1754401" y="4550707"/>
                <a:ext cx="1881531" cy="274980"/>
              </a:xfrm>
              <a:prstGeom prst="parallelogram">
                <a:avLst>
                  <a:gd name="adj" fmla="val 137851"/>
                </a:avLst>
              </a:prstGeom>
              <a:blipFill>
                <a:blip r:embed="rId1"/>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99"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00"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24"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95" name="Group 94"/>
            <p:cNvGrpSpPr/>
            <p:nvPr/>
          </p:nvGrpSpPr>
          <p:grpSpPr>
            <a:xfrm>
              <a:off x="6830359" y="241438"/>
              <a:ext cx="874229" cy="461258"/>
              <a:chOff x="4768081" y="3045380"/>
              <a:chExt cx="3862832" cy="933387"/>
            </a:xfrm>
          </p:grpSpPr>
          <p:pic>
            <p:nvPicPr>
              <p:cNvPr id="96" name="Picture 95" descr="Roll out log: LSNs&#10;DB: PageLSNs&#10;RAM: flushedLSN" title="Key"/>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97" name="Rectangle 96"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style.rotation</p:attrName>
                                        </p:attrNameLst>
                                      </p:cBhvr>
                                      <p:tavLst>
                                        <p:tav tm="0">
                                          <p:val>
                                            <p:fltVal val="360"/>
                                          </p:val>
                                        </p:tav>
                                        <p:tav tm="100000">
                                          <p:val>
                                            <p:fltVal val="0"/>
                                          </p:val>
                                        </p:tav>
                                      </p:tavLst>
                                    </p:anim>
                                    <p:animEffect transition="in" filter="fade">
                                      <p:cBhvr>
                                        <p:cTn id="10" dur="500"/>
                                        <p:tgtEl>
                                          <p:spTgt spid="72"/>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73"/>
                                        </p:tgtEl>
                                        <p:attrNameLst>
                                          <p:attrName>style.visibility</p:attrName>
                                        </p:attrNameLst>
                                      </p:cBhvr>
                                      <p:to>
                                        <p:strVal val="visible"/>
                                      </p:to>
                                    </p:set>
                                    <p:anim calcmode="lin" valueType="num">
                                      <p:cBhvr>
                                        <p:cTn id="14" dur="500" fill="hold"/>
                                        <p:tgtEl>
                                          <p:spTgt spid="73"/>
                                        </p:tgtEl>
                                        <p:attrNameLst>
                                          <p:attrName>ppt_w</p:attrName>
                                        </p:attrNameLst>
                                      </p:cBhvr>
                                      <p:tavLst>
                                        <p:tav tm="0">
                                          <p:val>
                                            <p:fltVal val="0"/>
                                          </p:val>
                                        </p:tav>
                                        <p:tav tm="100000">
                                          <p:val>
                                            <p:strVal val="#ppt_w"/>
                                          </p:val>
                                        </p:tav>
                                      </p:tavLst>
                                    </p:anim>
                                    <p:anim calcmode="lin" valueType="num">
                                      <p:cBhvr>
                                        <p:cTn id="15" dur="500" fill="hold"/>
                                        <p:tgtEl>
                                          <p:spTgt spid="73"/>
                                        </p:tgtEl>
                                        <p:attrNameLst>
                                          <p:attrName>ppt_h</p:attrName>
                                        </p:attrNameLst>
                                      </p:cBhvr>
                                      <p:tavLst>
                                        <p:tav tm="0">
                                          <p:val>
                                            <p:fltVal val="0"/>
                                          </p:val>
                                        </p:tav>
                                        <p:tav tm="100000">
                                          <p:val>
                                            <p:strVal val="#ppt_h"/>
                                          </p:val>
                                        </p:tav>
                                      </p:tavLst>
                                    </p:anim>
                                    <p:anim calcmode="lin" valueType="num">
                                      <p:cBhvr>
                                        <p:cTn id="16" dur="500" fill="hold"/>
                                        <p:tgtEl>
                                          <p:spTgt spid="73"/>
                                        </p:tgtEl>
                                        <p:attrNameLst>
                                          <p:attrName>style.rotation</p:attrName>
                                        </p:attrNameLst>
                                      </p:cBhvr>
                                      <p:tavLst>
                                        <p:tav tm="0">
                                          <p:val>
                                            <p:fltVal val="360"/>
                                          </p:val>
                                        </p:tav>
                                        <p:tav tm="100000">
                                          <p:val>
                                            <p:fltVal val="0"/>
                                          </p:val>
                                        </p:tav>
                                      </p:tavLst>
                                    </p:anim>
                                    <p:animEffect transition="in" filter="fade">
                                      <p:cBhvr>
                                        <p:cTn id="1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 Pt 6</a:t>
            </a:r>
            <a:endParaRPr lang="en-US" altLang="x-none" dirty="0"/>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written to DB, log must satisfy:</a:t>
            </a:r>
            <a:endParaRPr lang="en-US" altLang="x-none" sz="1800" dirty="0"/>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panose="05050102010706020507" charset="2"/>
              </a:rPr>
              <a:t>£</a:t>
            </a:r>
            <a:r>
              <a:rPr lang="en-US" altLang="x-none" sz="1600" b="1" dirty="0"/>
              <a:t> </a:t>
            </a:r>
            <a:r>
              <a:rPr lang="en-US" altLang="x-none" sz="1600" b="1" dirty="0" err="1"/>
              <a:t>flushedLSN</a:t>
            </a:r>
            <a:endParaRPr lang="en-US" altLang="x-none" sz="1600" b="1" dirty="0"/>
          </a:p>
        </p:txBody>
      </p:sp>
      <p:sp>
        <p:nvSpPr>
          <p:cNvPr id="75"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78" name="Group 77" descr="A database with a log rolling back in time. " title="DB with Log"/>
          <p:cNvGrpSpPr/>
          <p:nvPr/>
        </p:nvGrpSpPr>
        <p:grpSpPr>
          <a:xfrm>
            <a:off x="3555552" y="3703427"/>
            <a:ext cx="2833292" cy="1449565"/>
            <a:chOff x="3708533" y="3729163"/>
            <a:chExt cx="2833292" cy="1449565"/>
          </a:xfrm>
        </p:grpSpPr>
        <p:sp>
          <p:nvSpPr>
            <p:cNvPr id="7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p:cNvGrpSpPr/>
            <p:nvPr/>
          </p:nvGrpSpPr>
          <p:grpSpPr>
            <a:xfrm>
              <a:off x="3708533" y="3729163"/>
              <a:ext cx="2608120" cy="1414337"/>
              <a:chOff x="4767273" y="4632915"/>
              <a:chExt cx="4113202" cy="2120052"/>
            </a:xfrm>
          </p:grpSpPr>
          <p:grpSp>
            <p:nvGrpSpPr>
              <p:cNvPr id="84" name="Group 83"/>
              <p:cNvGrpSpPr/>
              <p:nvPr/>
            </p:nvGrpSpPr>
            <p:grpSpPr>
              <a:xfrm>
                <a:off x="4767273" y="4632915"/>
                <a:ext cx="4113202" cy="2120052"/>
                <a:chOff x="4767273" y="4632915"/>
                <a:chExt cx="4113202" cy="2120052"/>
              </a:xfrm>
            </p:grpSpPr>
            <p:grpSp>
              <p:nvGrpSpPr>
                <p:cNvPr id="101" name="Group 100"/>
                <p:cNvGrpSpPr/>
                <p:nvPr/>
              </p:nvGrpSpPr>
              <p:grpSpPr>
                <a:xfrm>
                  <a:off x="4767273" y="4632915"/>
                  <a:ext cx="4113202" cy="2120052"/>
                  <a:chOff x="5863582" y="4974281"/>
                  <a:chExt cx="3132137" cy="1727200"/>
                </a:xfrm>
              </p:grpSpPr>
              <p:pic>
                <p:nvPicPr>
                  <p:cNvPr id="105" name="Picture 104"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06" name="Rectangle 105"/>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p:cNvGrpSpPr/>
                <p:nvPr/>
              </p:nvGrpSpPr>
              <p:grpSpPr>
                <a:xfrm>
                  <a:off x="5160933" y="5424076"/>
                  <a:ext cx="3447786" cy="1096776"/>
                  <a:chOff x="5160933" y="5424076"/>
                  <a:chExt cx="3447786" cy="1096776"/>
                </a:xfrm>
              </p:grpSpPr>
              <p:sp>
                <p:nvSpPr>
                  <p:cNvPr id="103" name="Parallelogram 102" descr="Using rolling LSN to keep track of time" title="LSN"/>
                  <p:cNvSpPr/>
                  <p:nvPr/>
                </p:nvSpPr>
                <p:spPr bwMode="auto">
                  <a:xfrm>
                    <a:off x="5724353" y="6326368"/>
                    <a:ext cx="2884366" cy="194484"/>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p:cNvSpPr>
                    <a:spLocks noChangeArrowheads="1"/>
                  </p:cNvSpPr>
                  <p:nvPr/>
                </p:nvSpPr>
                <p:spPr bwMode="auto">
                  <a:xfrm>
                    <a:off x="5160933" y="5424076"/>
                    <a:ext cx="1073701" cy="1079666"/>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86"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sp>
          <p:nvSpPr>
            <p:cNvPr id="83" name="TextBox 82"/>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grpSp>
        <p:nvGrpSpPr>
          <p:cNvPr id="9" name="Group 8" descr="RAM holds the log tail with time going backwards. Flushed LSN points to the most recent part of the log. Buffer pool holds data pages" title="RAM"/>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110" name="Group 109" descr="RAM holds the log tail with time going backwards" title="RAM"/>
                <p:cNvGrpSpPr/>
                <p:nvPr/>
              </p:nvGrpSpPr>
              <p:grpSpPr>
                <a:xfrm>
                  <a:off x="3414589" y="2296188"/>
                  <a:ext cx="2786186" cy="1395824"/>
                  <a:chOff x="5107732" y="1981330"/>
                  <a:chExt cx="2854175" cy="1452167"/>
                </a:xfrm>
              </p:grpSpPr>
              <p:grpSp>
                <p:nvGrpSpPr>
                  <p:cNvPr id="113" name="Group 112"/>
                  <p:cNvGrpSpPr/>
                  <p:nvPr/>
                </p:nvGrpSpPr>
                <p:grpSpPr>
                  <a:xfrm>
                    <a:off x="5107732" y="1981330"/>
                    <a:ext cx="2854175" cy="1452167"/>
                    <a:chOff x="5286310" y="2641772"/>
                    <a:chExt cx="3805566" cy="1936223"/>
                  </a:xfrm>
                </p:grpSpPr>
                <p:grpSp>
                  <p:nvGrpSpPr>
                    <p:cNvPr id="117" name="Group 116"/>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p:cNvPicPr>
                        <a:picLocks noChangeAspect="1"/>
                      </p:cNvPicPr>
                      <p:nvPr/>
                    </p:nvPicPr>
                    <p:blipFill rotWithShape="1">
                      <a:blip r:embed="rId4">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20" name="Rectangle 119"/>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14" name="Straight Arrow Connector 113"/>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116"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
              <p:nvSpPr>
                <p:cNvPr id="111" name="Text Box 60"/>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p:cNvCxnSpPr>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p:cNvGrpSpPr/>
            <p:nvPr/>
          </p:nvGrpSpPr>
          <p:grpSpPr>
            <a:xfrm>
              <a:off x="3558565" y="2464362"/>
              <a:ext cx="2519315" cy="545352"/>
              <a:chOff x="3558565" y="2464362"/>
              <a:chExt cx="2519315" cy="545352"/>
            </a:xfrm>
          </p:grpSpPr>
          <p:sp>
            <p:nvSpPr>
              <p:cNvPr id="129" name="Rectangle 128"/>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p:cNvSpPr/>
              <p:nvPr/>
            </p:nvSpPr>
            <p:spPr bwMode="auto">
              <a:xfrm>
                <a:off x="46693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p:cNvSpPr/>
              <p:nvPr/>
            </p:nvSpPr>
            <p:spPr bwMode="auto">
              <a:xfrm>
                <a:off x="4669322" y="2714909"/>
                <a:ext cx="417449" cy="183963"/>
              </a:xfrm>
              <a:prstGeom prst="rect">
                <a:avLst/>
              </a:prstGeom>
              <a:solidFill>
                <a:srgbClr val="6FAAA6"/>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Buffer Pool</a:t>
                </a:r>
                <a:endParaRPr lang="en-US" altLang="x-none" sz="1200" dirty="0">
                  <a:solidFill>
                    <a:schemeClr val="bg1"/>
                  </a:solidFill>
                  <a:latin typeface="Helvetica Neue Regular" charset="0"/>
                </a:endParaRPr>
              </a:p>
            </p:txBody>
          </p:sp>
        </p:grpSp>
      </p:grpSp>
      <p:sp>
        <p:nvSpPr>
          <p:cNvPr id="72" name="TextBox 71"/>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endParaRPr lang="en-US" dirty="0">
              <a:solidFill>
                <a:schemeClr val="tx2"/>
              </a:solidFill>
              <a:latin typeface="Helvetica Neue" charset="0"/>
              <a:ea typeface="Helvetica Neue" charset="0"/>
              <a:cs typeface="Helvetica Neue" charset="0"/>
            </a:endParaRPr>
          </a:p>
        </p:txBody>
      </p:sp>
      <p:sp>
        <p:nvSpPr>
          <p:cNvPr id="73" name="TextBox 72"/>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endParaRPr lang="en-US" dirty="0">
              <a:solidFill>
                <a:schemeClr val="bg1"/>
              </a:solidFill>
              <a:latin typeface="Helvetica Neue" charset="0"/>
              <a:ea typeface="Helvetica Neue" charset="0"/>
              <a:cs typeface="Helvetica Neue" charset="0"/>
            </a:endParaRPr>
          </a:p>
        </p:txBody>
      </p:sp>
      <p:grpSp>
        <p:nvGrpSpPr>
          <p:cNvPr id="11" name="Group 10" descr="Another DB has a pageLSN pointing to the log at a point before the flushed LSN" title="DB2"/>
          <p:cNvGrpSpPr/>
          <p:nvPr/>
        </p:nvGrpSpPr>
        <p:grpSpPr>
          <a:xfrm>
            <a:off x="346740" y="3356239"/>
            <a:ext cx="5555189" cy="1541803"/>
            <a:chOff x="346740" y="3356239"/>
            <a:chExt cx="5555189" cy="1541803"/>
          </a:xfrm>
        </p:grpSpPr>
        <p:grpSp>
          <p:nvGrpSpPr>
            <p:cNvPr id="121" name="Group 120" descr="Another DB has a page LSN pointing some point in the first DB's log" title="DB2"/>
            <p:cNvGrpSpPr/>
            <p:nvPr/>
          </p:nvGrpSpPr>
          <p:grpSpPr>
            <a:xfrm>
              <a:off x="346740" y="3356239"/>
              <a:ext cx="2792761" cy="1306629"/>
              <a:chOff x="5863582" y="4974281"/>
              <a:chExt cx="3132137" cy="1727200"/>
            </a:xfrm>
          </p:grpSpPr>
          <p:pic>
            <p:nvPicPr>
              <p:cNvPr id="122" name="Picture 5"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3" name="Rectangle 122"/>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endParaRPr lang="en-US" sz="2100" b="1" dirty="0">
                  <a:solidFill>
                    <a:srgbClr val="000000"/>
                  </a:solidFill>
                </a:endParaRPr>
              </a:p>
            </p:txBody>
          </p:sp>
        </p:grpSp>
        <p:sp>
          <p:nvSpPr>
            <p:cNvPr id="74" name="Rectangle 73"/>
            <p:cNvSpPr/>
            <p:nvPr/>
          </p:nvSpPr>
          <p:spPr bwMode="auto">
            <a:xfrm>
              <a:off x="1139020" y="4172110"/>
              <a:ext cx="417449" cy="183963"/>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76" name="Curved Connector 75"/>
            <p:cNvCxnSpPr>
              <a:endCxn id="103" idx="2"/>
            </p:cNvCxnSpPr>
            <p:nvPr/>
          </p:nvCxnSpPr>
          <p:spPr bwMode="auto">
            <a:xfrm>
              <a:off x="1282804" y="4222912"/>
              <a:ext cx="4619125" cy="675130"/>
            </a:xfrm>
            <a:prstGeom prst="curvedConnector3">
              <a:avLst>
                <a:gd name="adj1" fmla="val 87975"/>
              </a:avLst>
            </a:prstGeom>
            <a:solidFill>
              <a:srgbClr val="3366FF"/>
            </a:solidFill>
            <a:ln w="25400" cap="flat" cmpd="sng" algn="ctr">
              <a:solidFill>
                <a:srgbClr val="000000"/>
              </a:solidFill>
              <a:prstDash val="solid"/>
              <a:round/>
              <a:headEnd type="none" w="med" len="med"/>
              <a:tailEnd type="stealth" w="lg" len="lg"/>
            </a:ln>
            <a:effectLst/>
          </p:spPr>
        </p:cxnSp>
      </p:grpSp>
      <p:sp>
        <p:nvSpPr>
          <p:cNvPr id="77" name="TextBox 76"/>
          <p:cNvSpPr txBox="1"/>
          <p:nvPr/>
        </p:nvSpPr>
        <p:spPr>
          <a:xfrm>
            <a:off x="737981" y="4080817"/>
            <a:ext cx="461986" cy="369332"/>
          </a:xfrm>
          <a:prstGeom prst="rect">
            <a:avLst/>
          </a:prstGeom>
          <a:noFill/>
        </p:spPr>
        <p:txBody>
          <a:bodyPr wrap="square" rtlCol="0">
            <a:spAutoFit/>
          </a:bodyPr>
          <a:lstStyle/>
          <a:p>
            <a:r>
              <a:rPr lang="en-US">
                <a:solidFill>
                  <a:schemeClr val="tx2"/>
                </a:solidFill>
                <a:latin typeface="Helvetica Neue" charset="0"/>
                <a:ea typeface="Helvetica Neue" charset="0"/>
                <a:cs typeface="Helvetica Neue" charset="0"/>
              </a:rPr>
              <a:t>②</a:t>
            </a:r>
            <a:endParaRPr lang="en-US" dirty="0">
              <a:solidFill>
                <a:schemeClr val="tx2"/>
              </a:solidFill>
              <a:latin typeface="Helvetica Neue" charset="0"/>
              <a:ea typeface="Helvetica Neue" charset="0"/>
              <a:cs typeface="Helvetica Neue" charset="0"/>
            </a:endParaRPr>
          </a:p>
        </p:txBody>
      </p:sp>
      <p:grpSp>
        <p:nvGrpSpPr>
          <p:cNvPr id="82" name="Group 81" descr="Roll out log: LSNs&#10;DB: PageLSNs&#10;RAM: flushedLSN" title="KEY"/>
          <p:cNvGrpSpPr/>
          <p:nvPr/>
        </p:nvGrpSpPr>
        <p:grpSpPr>
          <a:xfrm>
            <a:off x="4519613" y="119063"/>
            <a:ext cx="3362325" cy="962025"/>
            <a:chOff x="4519613" y="119063"/>
            <a:chExt cx="3362325" cy="962025"/>
          </a:xfrm>
        </p:grpSpPr>
        <p:sp>
          <p:nvSpPr>
            <p:cNvPr id="87" name="Rectangle 86"/>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88"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89"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90"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91"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95" name="Group 94"/>
            <p:cNvGrpSpPr/>
            <p:nvPr/>
          </p:nvGrpSpPr>
          <p:grpSpPr>
            <a:xfrm>
              <a:off x="5715436" y="247055"/>
              <a:ext cx="816082" cy="450024"/>
              <a:chOff x="5863582" y="4974281"/>
              <a:chExt cx="3132137" cy="1727200"/>
            </a:xfrm>
          </p:grpSpPr>
          <p:pic>
            <p:nvPicPr>
              <p:cNvPr id="127" name="Picture 5" descr="skitched-3-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8" name="Rectangle 127"/>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96" name="Group 95"/>
            <p:cNvGrpSpPr/>
            <p:nvPr/>
          </p:nvGrpSpPr>
          <p:grpSpPr>
            <a:xfrm>
              <a:off x="4694389" y="230956"/>
              <a:ext cx="822968" cy="457595"/>
              <a:chOff x="979247" y="3371546"/>
              <a:chExt cx="2656685" cy="1477194"/>
            </a:xfrm>
          </p:grpSpPr>
          <p:sp>
            <p:nvSpPr>
              <p:cNvPr id="100" name="Parallelogram 99"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24"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25"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26"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97" name="Group 96"/>
            <p:cNvGrpSpPr/>
            <p:nvPr/>
          </p:nvGrpSpPr>
          <p:grpSpPr>
            <a:xfrm>
              <a:off x="6830359" y="241438"/>
              <a:ext cx="874229" cy="461258"/>
              <a:chOff x="4768081" y="3045380"/>
              <a:chExt cx="3862832" cy="933387"/>
            </a:xfrm>
          </p:grpSpPr>
          <p:pic>
            <p:nvPicPr>
              <p:cNvPr id="98" name="Picture 97" descr="Roll out log: LSNs&#10;DB: PageLSNs&#10;RAM: flushedLSN" title="Key"/>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99" name="Rectangle 98"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 calcmode="lin" valueType="num">
                                      <p:cBhvr>
                                        <p:cTn id="9" dur="500" fill="hold"/>
                                        <p:tgtEl>
                                          <p:spTgt spid="77"/>
                                        </p:tgtEl>
                                        <p:attrNameLst>
                                          <p:attrName>style.rotation</p:attrName>
                                        </p:attrNameLst>
                                      </p:cBhvr>
                                      <p:tavLst>
                                        <p:tav tm="0">
                                          <p:val>
                                            <p:fltVal val="360"/>
                                          </p:val>
                                        </p:tav>
                                        <p:tav tm="100000">
                                          <p:val>
                                            <p:fltVal val="0"/>
                                          </p:val>
                                        </p:tav>
                                      </p:tavLst>
                                    </p:anim>
                                    <p:animEffect transition="in" filter="fade">
                                      <p:cBhvr>
                                        <p:cTn id="1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WAL &amp; the Log, Pt 7</a:t>
            </a:r>
            <a:endParaRPr lang="en-US" altLang="x-none" dirty="0"/>
          </a:p>
        </p:txBody>
      </p:sp>
      <p:sp>
        <p:nvSpPr>
          <p:cNvPr id="33797" name="Rectangle 5"/>
          <p:cNvSpPr>
            <a:spLocks noGrp="1" noChangeArrowheads="1"/>
          </p:cNvSpPr>
          <p:nvPr>
            <p:ph type="body" idx="1"/>
          </p:nvPr>
        </p:nvSpPr>
        <p:spPr>
          <a:xfrm>
            <a:off x="457200" y="1200151"/>
            <a:ext cx="8229600" cy="3394472"/>
          </a:xfrm>
        </p:spPr>
        <p:txBody>
          <a:bodyPr>
            <a:normAutofit/>
          </a:bodyPr>
          <a:lstStyle/>
          <a:p>
            <a:r>
              <a:rPr lang="en-US" altLang="x-none" sz="1800" dirty="0"/>
              <a:t>WAL:  Before page </a:t>
            </a:r>
            <a:r>
              <a:rPr lang="en-US" altLang="x-none" sz="1800" dirty="0" err="1"/>
              <a:t>i</a:t>
            </a:r>
            <a:r>
              <a:rPr lang="en-US" altLang="x-none" sz="1800" dirty="0"/>
              <a:t> is written to DB, log must satisfy:</a:t>
            </a:r>
            <a:endParaRPr lang="en-US" altLang="x-none" sz="1800" dirty="0"/>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panose="05050102010706020507" charset="2"/>
              </a:rPr>
              <a:t>£</a:t>
            </a:r>
            <a:r>
              <a:rPr lang="en-US" altLang="x-none" sz="1600" b="1" dirty="0"/>
              <a:t> </a:t>
            </a:r>
            <a:r>
              <a:rPr lang="en-US" altLang="x-none" sz="1600" b="1" dirty="0" err="1"/>
              <a:t>flushedLSN</a:t>
            </a:r>
            <a:endParaRPr lang="en-US" altLang="x-none" sz="1600" b="1" dirty="0"/>
          </a:p>
          <a:p>
            <a:pPr>
              <a:lnSpc>
                <a:spcPct val="90000"/>
              </a:lnSpc>
            </a:pPr>
            <a:r>
              <a:rPr lang="en-US" altLang="x-none" sz="1600" dirty="0"/>
              <a:t>Don’t need to steal buffer frame if page is hot</a:t>
            </a:r>
            <a:endParaRPr lang="en-US" altLang="x-none" sz="1600" dirty="0"/>
          </a:p>
          <a:p>
            <a:pPr lvl="1">
              <a:lnSpc>
                <a:spcPct val="90000"/>
              </a:lnSpc>
            </a:pPr>
            <a:r>
              <a:rPr lang="en-US" altLang="x-none" sz="1400" dirty="0"/>
              <a:t>can write back later</a:t>
            </a:r>
            <a:br>
              <a:rPr lang="en-US" altLang="x-none" sz="1600" b="1" dirty="0"/>
            </a:br>
            <a:r>
              <a:rPr lang="en-US" altLang="x-none" sz="1600" b="1" dirty="0"/>
              <a:t>	</a:t>
            </a:r>
            <a:endParaRPr lang="en-US" altLang="x-none" sz="1600" b="1" dirty="0"/>
          </a:p>
        </p:txBody>
      </p:sp>
      <p:sp>
        <p:nvSpPr>
          <p:cNvPr id="75"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78" name="Group 77" descr="A database with a log rolling back in time. " title="DB with Log"/>
          <p:cNvGrpSpPr/>
          <p:nvPr/>
        </p:nvGrpSpPr>
        <p:grpSpPr>
          <a:xfrm>
            <a:off x="3555552" y="3703427"/>
            <a:ext cx="2833292" cy="1449565"/>
            <a:chOff x="3708533" y="3729163"/>
            <a:chExt cx="2833292" cy="1449565"/>
          </a:xfrm>
        </p:grpSpPr>
        <p:sp>
          <p:nvSpPr>
            <p:cNvPr id="7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p:cNvGrpSpPr/>
            <p:nvPr/>
          </p:nvGrpSpPr>
          <p:grpSpPr>
            <a:xfrm>
              <a:off x="3708533" y="3729163"/>
              <a:ext cx="2608120" cy="1414337"/>
              <a:chOff x="4767273" y="4632915"/>
              <a:chExt cx="4113202" cy="2120052"/>
            </a:xfrm>
          </p:grpSpPr>
          <p:grpSp>
            <p:nvGrpSpPr>
              <p:cNvPr id="84" name="Group 83"/>
              <p:cNvGrpSpPr/>
              <p:nvPr/>
            </p:nvGrpSpPr>
            <p:grpSpPr>
              <a:xfrm>
                <a:off x="4767273" y="4632915"/>
                <a:ext cx="4113202" cy="2120052"/>
                <a:chOff x="4767273" y="4632915"/>
                <a:chExt cx="4113202" cy="2120052"/>
              </a:xfrm>
            </p:grpSpPr>
            <p:grpSp>
              <p:nvGrpSpPr>
                <p:cNvPr id="101" name="Group 100"/>
                <p:cNvGrpSpPr/>
                <p:nvPr/>
              </p:nvGrpSpPr>
              <p:grpSpPr>
                <a:xfrm>
                  <a:off x="4767273" y="4632915"/>
                  <a:ext cx="4113202" cy="2120052"/>
                  <a:chOff x="5863582" y="4974281"/>
                  <a:chExt cx="3132137" cy="1727200"/>
                </a:xfrm>
              </p:grpSpPr>
              <p:pic>
                <p:nvPicPr>
                  <p:cNvPr id="105" name="Picture 104"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06" name="Rectangle 105"/>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p:cNvGrpSpPr/>
                <p:nvPr/>
              </p:nvGrpSpPr>
              <p:grpSpPr>
                <a:xfrm>
                  <a:off x="5160933" y="5424076"/>
                  <a:ext cx="3447786" cy="1096776"/>
                  <a:chOff x="5160933" y="5424076"/>
                  <a:chExt cx="3447786" cy="1096776"/>
                </a:xfrm>
              </p:grpSpPr>
              <p:sp>
                <p:nvSpPr>
                  <p:cNvPr id="103" name="Parallelogram 102" descr="Using rolling LSN to keep track of time" title="LSN"/>
                  <p:cNvSpPr/>
                  <p:nvPr/>
                </p:nvSpPr>
                <p:spPr bwMode="auto">
                  <a:xfrm>
                    <a:off x="5724353" y="6326368"/>
                    <a:ext cx="2884366" cy="194484"/>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p:cNvSpPr>
                    <a:spLocks noChangeArrowheads="1"/>
                  </p:cNvSpPr>
                  <p:nvPr/>
                </p:nvSpPr>
                <p:spPr bwMode="auto">
                  <a:xfrm>
                    <a:off x="5160933" y="5424076"/>
                    <a:ext cx="1073701" cy="1079666"/>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86"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sp>
          <p:nvSpPr>
            <p:cNvPr id="83" name="TextBox 82"/>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sp>
        <p:nvSpPr>
          <p:cNvPr id="72" name="TextBox 71"/>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endParaRPr lang="en-US" dirty="0">
              <a:solidFill>
                <a:schemeClr val="tx2"/>
              </a:solidFill>
              <a:latin typeface="Helvetica Neue" charset="0"/>
              <a:ea typeface="Helvetica Neue" charset="0"/>
              <a:cs typeface="Helvetica Neue" charset="0"/>
            </a:endParaRPr>
          </a:p>
        </p:txBody>
      </p:sp>
      <p:grpSp>
        <p:nvGrpSpPr>
          <p:cNvPr id="11" name="Group 10" descr="Another DB has a pageLSN pointing to the log at a point before the flushed LSN" title="DB2"/>
          <p:cNvGrpSpPr/>
          <p:nvPr/>
        </p:nvGrpSpPr>
        <p:grpSpPr>
          <a:xfrm>
            <a:off x="346740" y="3356239"/>
            <a:ext cx="4338081" cy="1564883"/>
            <a:chOff x="346740" y="3356239"/>
            <a:chExt cx="4338081" cy="1564883"/>
          </a:xfrm>
        </p:grpSpPr>
        <p:grpSp>
          <p:nvGrpSpPr>
            <p:cNvPr id="121" name="Group 120" descr="Another DB has a page LSN pointing some point in the first DB's log" title="DB2"/>
            <p:cNvGrpSpPr/>
            <p:nvPr/>
          </p:nvGrpSpPr>
          <p:grpSpPr>
            <a:xfrm>
              <a:off x="346740" y="3356239"/>
              <a:ext cx="2792761" cy="1306629"/>
              <a:chOff x="5863582" y="4974281"/>
              <a:chExt cx="3132137" cy="1727200"/>
            </a:xfrm>
          </p:grpSpPr>
          <p:pic>
            <p:nvPicPr>
              <p:cNvPr id="122" name="Picture 5"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3" name="Rectangle 122"/>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endParaRPr lang="en-US" sz="2100" b="1" dirty="0">
                  <a:solidFill>
                    <a:srgbClr val="000000"/>
                  </a:solidFill>
                </a:endParaRPr>
              </a:p>
            </p:txBody>
          </p:sp>
        </p:grpSp>
        <p:sp>
          <p:nvSpPr>
            <p:cNvPr id="74" name="Rectangle 73"/>
            <p:cNvSpPr/>
            <p:nvPr/>
          </p:nvSpPr>
          <p:spPr bwMode="auto">
            <a:xfrm>
              <a:off x="664378" y="3917571"/>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76" name="Curved Connector 75"/>
            <p:cNvCxnSpPr>
              <a:stCxn id="74" idx="0"/>
            </p:cNvCxnSpPr>
            <p:nvPr/>
          </p:nvCxnSpPr>
          <p:spPr bwMode="auto">
            <a:xfrm rot="16200000" flipH="1">
              <a:off x="2277187" y="2513487"/>
              <a:ext cx="1003550" cy="3811719"/>
            </a:xfrm>
            <a:prstGeom prst="curvedConnector4">
              <a:avLst>
                <a:gd name="adj1" fmla="val -22779"/>
                <a:gd name="adj2" fmla="val 52738"/>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17" name="Group 16"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15834"/>
            <a:chOff x="3414589" y="2296188"/>
            <a:chExt cx="2786186" cy="2615834"/>
          </a:xfrm>
        </p:grpSpPr>
        <p:grpSp>
          <p:nvGrpSpPr>
            <p:cNvPr id="9" name="Group 8"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110" name="Group 109" descr="RAM holds the log tail with time going backwards" title="RAM"/>
                  <p:cNvGrpSpPr/>
                  <p:nvPr/>
                </p:nvGrpSpPr>
                <p:grpSpPr>
                  <a:xfrm>
                    <a:off x="3414589" y="2296188"/>
                    <a:ext cx="2786186" cy="1395824"/>
                    <a:chOff x="5107732" y="1981330"/>
                    <a:chExt cx="2854175" cy="1452167"/>
                  </a:xfrm>
                </p:grpSpPr>
                <p:grpSp>
                  <p:nvGrpSpPr>
                    <p:cNvPr id="113" name="Group 112"/>
                    <p:cNvGrpSpPr/>
                    <p:nvPr/>
                  </p:nvGrpSpPr>
                  <p:grpSpPr>
                    <a:xfrm>
                      <a:off x="5107732" y="1981330"/>
                      <a:ext cx="2854175" cy="1452167"/>
                      <a:chOff x="5286310" y="2641772"/>
                      <a:chExt cx="3805566" cy="1936223"/>
                    </a:xfrm>
                  </p:grpSpPr>
                  <p:grpSp>
                    <p:nvGrpSpPr>
                      <p:cNvPr id="117" name="Group 116"/>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gger pool holds the flushed LSN, which is at the end of the logtail" title="RAM"/>
                        <p:cNvPicPr>
                          <a:picLocks noChangeAspect="1"/>
                        </p:cNvPicPr>
                        <p:nvPr/>
                      </p:nvPicPr>
                      <p:blipFill rotWithShape="1">
                        <a:blip r:embed="rId4">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20" name="Rectangle 119"/>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14" name="Straight Arrow Connector 113"/>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116"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
                <p:nvSpPr>
                  <p:cNvPr id="111" name="Text Box 60"/>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p:cNvCxnSpPr>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p:cNvGrpSpPr/>
              <p:nvPr/>
            </p:nvGrpSpPr>
            <p:grpSpPr>
              <a:xfrm>
                <a:off x="3558565" y="2464362"/>
                <a:ext cx="2519315" cy="545352"/>
                <a:chOff x="3558565" y="2464362"/>
                <a:chExt cx="2519315" cy="545352"/>
              </a:xfrm>
            </p:grpSpPr>
            <p:sp>
              <p:nvSpPr>
                <p:cNvPr id="129" name="Rectangle 128"/>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p:cNvSpPr/>
                <p:nvPr/>
              </p:nvSpPr>
              <p:spPr bwMode="auto">
                <a:xfrm>
                  <a:off x="3636529"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p:cNvSpPr/>
                <p:nvPr/>
              </p:nvSpPr>
              <p:spPr bwMode="auto">
                <a:xfrm>
                  <a:off x="3636529"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p:cNvSpPr/>
                <p:nvPr/>
              </p:nvSpPr>
              <p:spPr bwMode="auto">
                <a:xfrm>
                  <a:off x="4152925"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p:cNvSpPr/>
                <p:nvPr/>
              </p:nvSpPr>
              <p:spPr bwMode="auto">
                <a:xfrm>
                  <a:off x="4669322" y="2496361"/>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p:cNvSpPr/>
                <p:nvPr/>
              </p:nvSpPr>
              <p:spPr bwMode="auto">
                <a:xfrm>
                  <a:off x="4669322" y="2714909"/>
                  <a:ext cx="417449" cy="183963"/>
                </a:xfrm>
                <a:prstGeom prst="rect">
                  <a:avLst/>
                </a:prstGeom>
                <a:solidFill>
                  <a:srgbClr val="6FAAA6"/>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Buffer Pool</a:t>
                  </a:r>
                  <a:endParaRPr lang="en-US" altLang="x-none" sz="1200" dirty="0">
                    <a:solidFill>
                      <a:schemeClr val="bg1"/>
                    </a:solidFill>
                    <a:latin typeface="Helvetica Neue Regular" charset="0"/>
                  </a:endParaRPr>
                </a:p>
              </p:txBody>
            </p:sp>
          </p:grpSp>
        </p:grpSp>
        <p:sp>
          <p:nvSpPr>
            <p:cNvPr id="73" name="TextBox 72"/>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endParaRPr lang="en-US" dirty="0">
                <a:solidFill>
                  <a:schemeClr val="bg1"/>
                </a:solidFill>
                <a:latin typeface="Helvetica Neue" charset="0"/>
                <a:ea typeface="Helvetica Neue" charset="0"/>
                <a:cs typeface="Helvetica Neue" charset="0"/>
              </a:endParaRPr>
            </a:p>
          </p:txBody>
        </p:sp>
        <p:cxnSp>
          <p:nvCxnSpPr>
            <p:cNvPr id="82" name="Straight Arrow Connector 81"/>
            <p:cNvCxnSpPr/>
            <p:nvPr/>
          </p:nvCxnSpPr>
          <p:spPr bwMode="auto">
            <a:xfrm>
              <a:off x="4960094" y="2680324"/>
              <a:ext cx="557263" cy="223169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77" name="Group 76" descr="Roll out log: LSNs&#10;DB: PageLSNs&#10;RAM: flushedLSN" title="KEY"/>
          <p:cNvGrpSpPr/>
          <p:nvPr/>
        </p:nvGrpSpPr>
        <p:grpSpPr>
          <a:xfrm>
            <a:off x="4519613" y="119063"/>
            <a:ext cx="3362325" cy="962025"/>
            <a:chOff x="4519613" y="119063"/>
            <a:chExt cx="3362325" cy="962025"/>
          </a:xfrm>
        </p:grpSpPr>
        <p:sp>
          <p:nvSpPr>
            <p:cNvPr id="87" name="Rectangle 86"/>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88"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89"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90"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91"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95" name="Group 94"/>
            <p:cNvGrpSpPr/>
            <p:nvPr/>
          </p:nvGrpSpPr>
          <p:grpSpPr>
            <a:xfrm>
              <a:off x="5715436" y="247055"/>
              <a:ext cx="816082" cy="450024"/>
              <a:chOff x="5863582" y="4974281"/>
              <a:chExt cx="3132137" cy="1727200"/>
            </a:xfrm>
          </p:grpSpPr>
          <p:pic>
            <p:nvPicPr>
              <p:cNvPr id="127" name="Picture 5" descr="skitched-3-4.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8" name="Rectangle 127"/>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96" name="Group 95"/>
            <p:cNvGrpSpPr/>
            <p:nvPr/>
          </p:nvGrpSpPr>
          <p:grpSpPr>
            <a:xfrm>
              <a:off x="4694389" y="230956"/>
              <a:ext cx="822968" cy="457595"/>
              <a:chOff x="979247" y="3371546"/>
              <a:chExt cx="2656685" cy="1477194"/>
            </a:xfrm>
          </p:grpSpPr>
          <p:sp>
            <p:nvSpPr>
              <p:cNvPr id="100" name="Parallelogram 99"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24"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25"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26"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97" name="Group 96"/>
            <p:cNvGrpSpPr/>
            <p:nvPr/>
          </p:nvGrpSpPr>
          <p:grpSpPr>
            <a:xfrm>
              <a:off x="6830359" y="241438"/>
              <a:ext cx="874229" cy="461258"/>
              <a:chOff x="4768081" y="3045380"/>
              <a:chExt cx="3862832" cy="933387"/>
            </a:xfrm>
          </p:grpSpPr>
          <p:pic>
            <p:nvPicPr>
              <p:cNvPr id="98" name="Picture 97" descr="Roll out log: LSNs&#10;DB: PageLSNs&#10;RAM: flushedLSN" title="Key"/>
              <p:cNvPicPr>
                <a:picLocks noChangeAspect="1"/>
              </p:cNvPicPr>
              <p:nvPr/>
            </p:nvPicPr>
            <p:blipFill rotWithShape="1">
              <a:blip r:embed="rId6"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99" name="Rectangle 98"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style.rotation</p:attrName>
                                        </p:attrNameLst>
                                      </p:cBhvr>
                                      <p:tavLst>
                                        <p:tav tm="0">
                                          <p:val>
                                            <p:fltVal val="360"/>
                                          </p:val>
                                        </p:tav>
                                        <p:tav tm="100000">
                                          <p:val>
                                            <p:fltVal val="0"/>
                                          </p:val>
                                        </p:tav>
                                      </p:tavLst>
                                    </p:anim>
                                    <p:animEffect transition="in" filter="fade">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ltLang="x-none" dirty="0"/>
              <a:t>Summary</a:t>
            </a:r>
            <a:endParaRPr lang="en-US" altLang="x-none" dirty="0"/>
          </a:p>
        </p:txBody>
      </p:sp>
      <p:sp>
        <p:nvSpPr>
          <p:cNvPr id="33797" name="Rectangle 5"/>
          <p:cNvSpPr>
            <a:spLocks noGrp="1" noChangeArrowheads="1"/>
          </p:cNvSpPr>
          <p:nvPr>
            <p:ph type="body" idx="1"/>
          </p:nvPr>
        </p:nvSpPr>
        <p:spPr/>
        <p:txBody>
          <a:bodyPr>
            <a:normAutofit/>
          </a:bodyPr>
          <a:lstStyle/>
          <a:p>
            <a:r>
              <a:rPr lang="en-US" altLang="x-none" sz="1800" dirty="0"/>
              <a:t>WAL:  Before page </a:t>
            </a:r>
            <a:r>
              <a:rPr lang="en-US" altLang="x-none" sz="1800" dirty="0" err="1"/>
              <a:t>i</a:t>
            </a:r>
            <a:r>
              <a:rPr lang="en-US" altLang="x-none" sz="1800" dirty="0"/>
              <a:t> is written to DB, log must satisfy:</a:t>
            </a:r>
            <a:endParaRPr lang="en-US" altLang="x-none" sz="1800" dirty="0"/>
          </a:p>
          <a:p>
            <a:pPr lvl="1"/>
            <a:r>
              <a:rPr lang="en-US" altLang="x-none" sz="1600" b="1" dirty="0" err="1"/>
              <a:t>pageLSN</a:t>
            </a:r>
            <a:r>
              <a:rPr lang="en-US" altLang="x-none" sz="1600" b="1" baseline="-25000" dirty="0" err="1"/>
              <a:t>i</a:t>
            </a:r>
            <a:r>
              <a:rPr lang="en-US" altLang="x-none" sz="1600" b="1" dirty="0"/>
              <a:t> </a:t>
            </a:r>
            <a:r>
              <a:rPr lang="en-US" altLang="x-none" sz="1600" b="1" dirty="0">
                <a:latin typeface="Symbol" panose="05050102010706020507" charset="2"/>
              </a:rPr>
              <a:t>£</a:t>
            </a:r>
            <a:r>
              <a:rPr lang="en-US" altLang="x-none" sz="1600" b="1" dirty="0"/>
              <a:t> </a:t>
            </a:r>
            <a:r>
              <a:rPr lang="en-US" altLang="x-none" sz="1600" b="1" dirty="0" err="1"/>
              <a:t>flushedLSN</a:t>
            </a:r>
            <a:endParaRPr lang="en-US" altLang="x-none" sz="1600" b="1" dirty="0"/>
          </a:p>
          <a:p>
            <a:r>
              <a:rPr lang="en-US" altLang="x-none" sz="1800" dirty="0"/>
              <a:t>Exactly how is logging (and recovery!) done?</a:t>
            </a:r>
            <a:endParaRPr lang="en-US" altLang="x-none" sz="1800" dirty="0"/>
          </a:p>
          <a:p>
            <a:pPr lvl="1"/>
            <a:r>
              <a:rPr lang="en-US" altLang="x-none" sz="1600" dirty="0"/>
              <a:t>We’</a:t>
            </a:r>
            <a:r>
              <a:rPr lang="en-US" altLang="ja-JP" sz="1600" dirty="0"/>
              <a:t>ll look at the </a:t>
            </a:r>
            <a:br>
              <a:rPr lang="en-US" altLang="ja-JP" sz="1600" dirty="0"/>
            </a:br>
            <a:r>
              <a:rPr lang="en-US" altLang="ja-JP" sz="1600" dirty="0"/>
              <a:t>ARIES algorithm</a:t>
            </a:r>
            <a:br>
              <a:rPr lang="en-US" altLang="ja-JP" sz="1600" dirty="0"/>
            </a:br>
            <a:r>
              <a:rPr lang="en-US" altLang="ja-JP" sz="1600" dirty="0"/>
              <a:t>from IBM.</a:t>
            </a:r>
            <a:endParaRPr lang="en-US" altLang="x-none" sz="1600" dirty="0"/>
          </a:p>
        </p:txBody>
      </p:sp>
      <p:grpSp>
        <p:nvGrpSpPr>
          <p:cNvPr id="5" name="Group 4" descr="Roll out log: LSNs&#10;DB: PageLSNs&#10;RAM: flushedLSN" title="KEY"/>
          <p:cNvGrpSpPr/>
          <p:nvPr/>
        </p:nvGrpSpPr>
        <p:grpSpPr>
          <a:xfrm>
            <a:off x="4519613" y="119063"/>
            <a:ext cx="3362325" cy="962025"/>
            <a:chOff x="4519613" y="119063"/>
            <a:chExt cx="3362325" cy="962025"/>
          </a:xfrm>
        </p:grpSpPr>
        <p:sp>
          <p:nvSpPr>
            <p:cNvPr id="2" name="Rectangle 1"/>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3798"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33799"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33802"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33803"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92" name="Group 91"/>
            <p:cNvGrpSpPr/>
            <p:nvPr/>
          </p:nvGrpSpPr>
          <p:grpSpPr>
            <a:xfrm>
              <a:off x="5715436" y="247055"/>
              <a:ext cx="816082" cy="450024"/>
              <a:chOff x="5863582" y="4974281"/>
              <a:chExt cx="3132137" cy="1727200"/>
            </a:xfrm>
          </p:grpSpPr>
          <p:pic>
            <p:nvPicPr>
              <p:cNvPr id="93"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94" name="Rectangle 93"/>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132" name="Group 131"/>
            <p:cNvGrpSpPr/>
            <p:nvPr/>
          </p:nvGrpSpPr>
          <p:grpSpPr>
            <a:xfrm>
              <a:off x="4694389" y="230956"/>
              <a:ext cx="822968" cy="457595"/>
              <a:chOff x="979247" y="3371546"/>
              <a:chExt cx="2656685" cy="1477194"/>
            </a:xfrm>
          </p:grpSpPr>
          <p:sp>
            <p:nvSpPr>
              <p:cNvPr id="133" name="Parallelogram 132"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4"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35"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136"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15" name="Group 14"/>
            <p:cNvGrpSpPr/>
            <p:nvPr/>
          </p:nvGrpSpPr>
          <p:grpSpPr>
            <a:xfrm>
              <a:off x="6830359" y="241438"/>
              <a:ext cx="874229" cy="461258"/>
              <a:chOff x="4768081" y="3045380"/>
              <a:chExt cx="3862832" cy="933387"/>
            </a:xfrm>
          </p:grpSpPr>
          <p:pic>
            <p:nvPicPr>
              <p:cNvPr id="13" name="Picture 12" descr="Roll out log: LSNs&#10;DB: PageLSNs&#10;RAM: flushedLSN" title="Key"/>
              <p:cNvPicPr>
                <a:picLocks noChangeAspect="1"/>
              </p:cNvPicPr>
              <p:nvPr/>
            </p:nvPicPr>
            <p:blipFill rotWithShape="1">
              <a:blip r:embed="rId4"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4" name="Rectangle 13"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
        <p:nvSpPr>
          <p:cNvPr id="75" name="Rectangle 57" descr="Log records flushed to disk&#10;" title="Logs"/>
          <p:cNvSpPr>
            <a:spLocks noChangeArrowheads="1"/>
          </p:cNvSpPr>
          <p:nvPr/>
        </p:nvSpPr>
        <p:spPr bwMode="auto">
          <a:xfrm>
            <a:off x="1186856" y="4731114"/>
            <a:ext cx="22851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Log records flushed to disk</a:t>
            </a:r>
            <a:endParaRPr lang="en-US" altLang="x-none" sz="1350" dirty="0">
              <a:solidFill>
                <a:schemeClr val="tx1"/>
              </a:solidFill>
              <a:latin typeface="Helvetica Neue Regular" charset="0"/>
            </a:endParaRPr>
          </a:p>
        </p:txBody>
      </p:sp>
      <p:grpSp>
        <p:nvGrpSpPr>
          <p:cNvPr id="78" name="Group 77" descr="A database with a log rolling back in time. " title="DB with Log"/>
          <p:cNvGrpSpPr/>
          <p:nvPr/>
        </p:nvGrpSpPr>
        <p:grpSpPr>
          <a:xfrm>
            <a:off x="3555552" y="3703427"/>
            <a:ext cx="2833292" cy="1449565"/>
            <a:chOff x="3708533" y="3729163"/>
            <a:chExt cx="2833292" cy="1449565"/>
          </a:xfrm>
        </p:grpSpPr>
        <p:sp>
          <p:nvSpPr>
            <p:cNvPr id="79"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80"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81" name="Group 80"/>
            <p:cNvGrpSpPr/>
            <p:nvPr/>
          </p:nvGrpSpPr>
          <p:grpSpPr>
            <a:xfrm>
              <a:off x="3708533" y="3729163"/>
              <a:ext cx="2608120" cy="1414337"/>
              <a:chOff x="4767273" y="4632915"/>
              <a:chExt cx="4113202" cy="2120052"/>
            </a:xfrm>
          </p:grpSpPr>
          <p:grpSp>
            <p:nvGrpSpPr>
              <p:cNvPr id="84" name="Group 83"/>
              <p:cNvGrpSpPr/>
              <p:nvPr/>
            </p:nvGrpSpPr>
            <p:grpSpPr>
              <a:xfrm>
                <a:off x="4767273" y="4632915"/>
                <a:ext cx="4113202" cy="2120052"/>
                <a:chOff x="4767273" y="4632915"/>
                <a:chExt cx="4113202" cy="2120052"/>
              </a:xfrm>
            </p:grpSpPr>
            <p:grpSp>
              <p:nvGrpSpPr>
                <p:cNvPr id="101" name="Group 100"/>
                <p:cNvGrpSpPr/>
                <p:nvPr/>
              </p:nvGrpSpPr>
              <p:grpSpPr>
                <a:xfrm>
                  <a:off x="4767273" y="4632915"/>
                  <a:ext cx="4113202" cy="2120052"/>
                  <a:chOff x="5863582" y="4974281"/>
                  <a:chExt cx="3132137" cy="1727200"/>
                </a:xfrm>
              </p:grpSpPr>
              <p:pic>
                <p:nvPicPr>
                  <p:cNvPr id="105" name="Picture 104" descr="skitched-3-4.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06" name="Rectangle 105"/>
                  <p:cNvSpPr/>
                  <p:nvPr/>
                </p:nvSpPr>
                <p:spPr bwMode="auto">
                  <a:xfrm>
                    <a:off x="6166022" y="5634681"/>
                    <a:ext cx="2292178"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102" name="Group 101"/>
                <p:cNvGrpSpPr/>
                <p:nvPr/>
              </p:nvGrpSpPr>
              <p:grpSpPr>
                <a:xfrm>
                  <a:off x="5160933" y="5424076"/>
                  <a:ext cx="3447786" cy="1096776"/>
                  <a:chOff x="5160933" y="5424076"/>
                  <a:chExt cx="3447786" cy="1096776"/>
                </a:xfrm>
              </p:grpSpPr>
              <p:sp>
                <p:nvSpPr>
                  <p:cNvPr id="103" name="Parallelogram 102" descr="Going back in time in the LSNS" title="LSN"/>
                  <p:cNvSpPr/>
                  <p:nvPr/>
                </p:nvSpPr>
                <p:spPr bwMode="auto">
                  <a:xfrm>
                    <a:off x="5724353" y="6326368"/>
                    <a:ext cx="2884366" cy="194484"/>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04" name="Oval 14" descr="Oak"/>
                  <p:cNvSpPr>
                    <a:spLocks noChangeArrowheads="1"/>
                  </p:cNvSpPr>
                  <p:nvPr/>
                </p:nvSpPr>
                <p:spPr bwMode="auto">
                  <a:xfrm>
                    <a:off x="5160933" y="5424076"/>
                    <a:ext cx="1073701" cy="1079666"/>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85"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86"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sp>
          <p:nvSpPr>
            <p:cNvPr id="83" name="TextBox 82"/>
            <p:cNvSpPr txBox="1"/>
            <p:nvPr/>
          </p:nvSpPr>
          <p:spPr>
            <a:xfrm>
              <a:off x="5131015" y="4773737"/>
              <a:ext cx="481222" cy="276999"/>
            </a:xfrm>
            <a:prstGeom prst="rect">
              <a:avLst/>
            </a:prstGeom>
            <a:noFill/>
          </p:spPr>
          <p:txBody>
            <a:bodyPr wrap="none" rtlCol="0">
              <a:spAutoFit/>
            </a:bodyPr>
            <a:lstStyle/>
            <a:p>
              <a:r>
                <a:rPr lang="en-US" sz="1200" dirty="0">
                  <a:solidFill>
                    <a:schemeClr val="bg2">
                      <a:lumMod val="10000"/>
                    </a:schemeClr>
                  </a:solidFill>
                  <a:latin typeface="Helvetica Neue" charset="0"/>
                  <a:ea typeface="Helvetica Neue" charset="0"/>
                  <a:cs typeface="Helvetica Neue" charset="0"/>
                </a:rPr>
                <a:t>time</a:t>
              </a:r>
              <a:endParaRPr lang="en-US" sz="1200" dirty="0">
                <a:solidFill>
                  <a:schemeClr val="bg2">
                    <a:lumMod val="10000"/>
                  </a:schemeClr>
                </a:solidFill>
                <a:latin typeface="Helvetica Neue" charset="0"/>
                <a:ea typeface="Helvetica Neue" charset="0"/>
                <a:cs typeface="Helvetica Neue" charset="0"/>
              </a:endParaRPr>
            </a:p>
          </p:txBody>
        </p:sp>
      </p:grpSp>
      <p:sp>
        <p:nvSpPr>
          <p:cNvPr id="72" name="TextBox 71"/>
          <p:cNvSpPr txBox="1"/>
          <p:nvPr/>
        </p:nvSpPr>
        <p:spPr>
          <a:xfrm>
            <a:off x="6069532" y="4662868"/>
            <a:ext cx="461986" cy="369332"/>
          </a:xfrm>
          <a:prstGeom prst="rect">
            <a:avLst/>
          </a:prstGeom>
          <a:noFill/>
        </p:spPr>
        <p:txBody>
          <a:bodyPr wrap="none" rtlCol="0">
            <a:spAutoFit/>
          </a:bodyPr>
          <a:lstStyle/>
          <a:p>
            <a:r>
              <a:rPr lang="en-US" dirty="0">
                <a:solidFill>
                  <a:schemeClr val="tx2"/>
                </a:solidFill>
                <a:latin typeface="Helvetica Neue" charset="0"/>
                <a:ea typeface="Helvetica Neue" charset="0"/>
                <a:cs typeface="Helvetica Neue" charset="0"/>
              </a:rPr>
              <a:t>①</a:t>
            </a:r>
            <a:endParaRPr lang="en-US" dirty="0">
              <a:solidFill>
                <a:schemeClr val="tx2"/>
              </a:solidFill>
              <a:latin typeface="Helvetica Neue" charset="0"/>
              <a:ea typeface="Helvetica Neue" charset="0"/>
              <a:cs typeface="Helvetica Neue" charset="0"/>
            </a:endParaRPr>
          </a:p>
        </p:txBody>
      </p:sp>
      <p:grpSp>
        <p:nvGrpSpPr>
          <p:cNvPr id="11" name="Group 10" descr="Another DB has a pageLSN pointing to the log at a point before the flushed LSN" title="DB2"/>
          <p:cNvGrpSpPr/>
          <p:nvPr/>
        </p:nvGrpSpPr>
        <p:grpSpPr>
          <a:xfrm>
            <a:off x="346740" y="3356239"/>
            <a:ext cx="4338081" cy="1564883"/>
            <a:chOff x="346740" y="3356239"/>
            <a:chExt cx="4338081" cy="1564883"/>
          </a:xfrm>
        </p:grpSpPr>
        <p:grpSp>
          <p:nvGrpSpPr>
            <p:cNvPr id="121" name="Group 120" descr="Another DB has a page LSN pointing some point in the first DB's log" title="DB2"/>
            <p:cNvGrpSpPr/>
            <p:nvPr/>
          </p:nvGrpSpPr>
          <p:grpSpPr>
            <a:xfrm>
              <a:off x="346740" y="3356239"/>
              <a:ext cx="2792761" cy="1306629"/>
              <a:chOff x="5863582" y="4974281"/>
              <a:chExt cx="3132137" cy="1727200"/>
            </a:xfrm>
          </p:grpSpPr>
          <p:pic>
            <p:nvPicPr>
              <p:cNvPr id="122" name="Picture 5" descr="skitched-3-4.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123" name="Rectangle 122"/>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2100" b="1" dirty="0">
                    <a:solidFill>
                      <a:srgbClr val="000000"/>
                    </a:solidFill>
                  </a:rPr>
                  <a:t>DB</a:t>
                </a:r>
                <a:endParaRPr lang="en-US" sz="2100" b="1" dirty="0">
                  <a:solidFill>
                    <a:srgbClr val="000000"/>
                  </a:solidFill>
                </a:endParaRPr>
              </a:p>
            </p:txBody>
          </p:sp>
        </p:grpSp>
        <p:sp>
          <p:nvSpPr>
            <p:cNvPr id="74" name="Rectangle 73"/>
            <p:cNvSpPr/>
            <p:nvPr/>
          </p:nvSpPr>
          <p:spPr bwMode="auto">
            <a:xfrm>
              <a:off x="664378" y="3917571"/>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cxnSp>
          <p:nvCxnSpPr>
            <p:cNvPr id="76" name="Curved Connector 75"/>
            <p:cNvCxnSpPr>
              <a:stCxn id="74" idx="0"/>
            </p:cNvCxnSpPr>
            <p:nvPr/>
          </p:nvCxnSpPr>
          <p:spPr bwMode="auto">
            <a:xfrm rot="16200000" flipH="1">
              <a:off x="2277187" y="2513487"/>
              <a:ext cx="1003550" cy="3811719"/>
            </a:xfrm>
            <a:prstGeom prst="curvedConnector4">
              <a:avLst>
                <a:gd name="adj1" fmla="val -22779"/>
                <a:gd name="adj2" fmla="val 52738"/>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3" name="Group 2"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p:cNvGrpSpPr/>
          <p:nvPr/>
        </p:nvGrpSpPr>
        <p:grpSpPr>
          <a:xfrm>
            <a:off x="3414589" y="2296188"/>
            <a:ext cx="2786186" cy="2601854"/>
            <a:chOff x="3414589" y="2296188"/>
            <a:chExt cx="2786186" cy="2601854"/>
          </a:xfrm>
        </p:grpSpPr>
        <p:grpSp>
          <p:nvGrpSpPr>
            <p:cNvPr id="25" name="Group 24"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p:cNvGrpSpPr/>
            <p:nvPr/>
          </p:nvGrpSpPr>
          <p:grpSpPr>
            <a:xfrm>
              <a:off x="3414589" y="2296188"/>
              <a:ext cx="2786186" cy="2601854"/>
              <a:chOff x="3414589" y="2296188"/>
              <a:chExt cx="2786186" cy="2601854"/>
            </a:xfrm>
          </p:grpSpPr>
          <p:grpSp>
            <p:nvGrpSpPr>
              <p:cNvPr id="17" name="Group 16"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9" name="Group 8" descr="RAM holds the log tail with time going backwards. Flushed LSN points to the most recent part of the log. Buffer pool holds data pages. One page in the bugger pool holds the flushed LSN, which is at the end of the logtail" title="RAM"/>
                <p:cNvGrpSpPr/>
                <p:nvPr/>
              </p:nvGrpSpPr>
              <p:grpSpPr>
                <a:xfrm>
                  <a:off x="3414589" y="2296188"/>
                  <a:ext cx="2786186" cy="2601854"/>
                  <a:chOff x="3414589" y="2296188"/>
                  <a:chExt cx="2786186" cy="2601854"/>
                </a:xfrm>
              </p:grpSpPr>
              <p:grpSp>
                <p:nvGrpSpPr>
                  <p:cNvPr id="107" name="Group 106" descr="RAM holds the log tail with time going backwards. Flushed LSN points to the most recent part of the log " title="RAM"/>
                  <p:cNvGrpSpPr/>
                  <p:nvPr/>
                </p:nvGrpSpPr>
                <p:grpSpPr>
                  <a:xfrm>
                    <a:off x="3414589" y="2296188"/>
                    <a:ext cx="2786186" cy="2601854"/>
                    <a:chOff x="3414589" y="2296188"/>
                    <a:chExt cx="2786186" cy="2601854"/>
                  </a:xfrm>
                </p:grpSpPr>
                <p:grpSp>
                  <p:nvGrpSpPr>
                    <p:cNvPr id="108" name="Group 107" descr="RAM holds the log tail with time going backwards. Flushed LSN points to the most recent part of the log " title="RAM"/>
                    <p:cNvGrpSpPr/>
                    <p:nvPr/>
                  </p:nvGrpSpPr>
                  <p:grpSpPr>
                    <a:xfrm>
                      <a:off x="3414589" y="2296188"/>
                      <a:ext cx="2786186" cy="1395824"/>
                      <a:chOff x="3414589" y="2296188"/>
                      <a:chExt cx="2786186" cy="1395824"/>
                    </a:xfrm>
                  </p:grpSpPr>
                  <p:grpSp>
                    <p:nvGrpSpPr>
                      <p:cNvPr id="110" name="Group 109" descr="RAM holds the log tail with time going backwards" title="RAM"/>
                      <p:cNvGrpSpPr/>
                      <p:nvPr/>
                    </p:nvGrpSpPr>
                    <p:grpSpPr>
                      <a:xfrm>
                        <a:off x="3414589" y="2296188"/>
                        <a:ext cx="2786186" cy="1395824"/>
                        <a:chOff x="5107732" y="1981330"/>
                        <a:chExt cx="2854175" cy="1452167"/>
                      </a:xfrm>
                    </p:grpSpPr>
                    <p:grpSp>
                      <p:nvGrpSpPr>
                        <p:cNvPr id="113" name="Group 112"/>
                        <p:cNvGrpSpPr/>
                        <p:nvPr/>
                      </p:nvGrpSpPr>
                      <p:grpSpPr>
                        <a:xfrm>
                          <a:off x="5107732" y="1981330"/>
                          <a:ext cx="2854175" cy="1452167"/>
                          <a:chOff x="5286310" y="2641772"/>
                          <a:chExt cx="3805566" cy="1936223"/>
                        </a:xfrm>
                      </p:grpSpPr>
                      <p:grpSp>
                        <p:nvGrpSpPr>
                          <p:cNvPr id="117" name="Group 116"/>
                          <p:cNvGrpSpPr/>
                          <p:nvPr/>
                        </p:nvGrpSpPr>
                        <p:grpSpPr>
                          <a:xfrm>
                            <a:off x="5286310" y="2641772"/>
                            <a:ext cx="3805566" cy="1936223"/>
                            <a:chOff x="4768081" y="3045380"/>
                            <a:chExt cx="3862832" cy="933387"/>
                          </a:xfrm>
                        </p:grpSpPr>
                        <p:pic>
                          <p:nvPicPr>
                            <p:cNvPr id="119" name="Picture 118" descr="RAM holds the log tail with time going backwards. Flushed LSN points to the most recent part of the log. Buffer pool holds data pages. One page in the buffer pool holds the flushed LSN, which is at the end of the logtail Buffer full of pages pointing to different parts of the log" title="RAM"/>
                            <p:cNvPicPr>
                              <a:picLocks noChangeAspect="1"/>
                            </p:cNvPicPr>
                            <p:nvPr/>
                          </p:nvPicPr>
                          <p:blipFill rotWithShape="1">
                            <a:blip r:embed="rId6">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120" name="Rectangle 119"/>
                            <p:cNvSpPr/>
                            <p:nvPr/>
                          </p:nvSpPr>
                          <p:spPr bwMode="auto">
                            <a:xfrm>
                              <a:off x="5008120" y="3174218"/>
                              <a:ext cx="3382752" cy="599930"/>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chemeClr val="bg1"/>
                                </a:solidFill>
                                <a:latin typeface="Helvetica Neue" charset="0"/>
                              </a:endParaRPr>
                            </a:p>
                          </p:txBody>
                        </p:sp>
                      </p:grpSp>
                      <p:sp>
                        <p:nvSpPr>
                          <p:cNvPr id="118" name="Rectangle 51"/>
                          <p:cNvSpPr>
                            <a:spLocks noChangeArrowheads="1"/>
                          </p:cNvSpPr>
                          <p:nvPr/>
                        </p:nvSpPr>
                        <p:spPr bwMode="auto">
                          <a:xfrm rot="16200000">
                            <a:off x="7631579" y="2977295"/>
                            <a:ext cx="420269" cy="1928247"/>
                          </a:xfrm>
                          <a:prstGeom prst="rect">
                            <a:avLst/>
                          </a:prstGeom>
                          <a:solidFill>
                            <a:schemeClr val="accent2"/>
                          </a:solidFill>
                          <a:ln w="12700">
                            <a:solidFill>
                              <a:schemeClr val="tx2"/>
                            </a:solidFill>
                            <a:miter lim="800000"/>
                            <a:tailEnd w="lg" len="lg"/>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cxnSp>
                      <p:nvCxnSpPr>
                        <p:cNvPr id="114" name="Straight Arrow Connector 113"/>
                        <p:cNvCxnSpPr/>
                        <p:nvPr/>
                      </p:nvCxnSpPr>
                      <p:spPr bwMode="auto">
                        <a:xfrm>
                          <a:off x="6306170" y="2860188"/>
                          <a:ext cx="1446185" cy="0"/>
                        </a:xfrm>
                        <a:prstGeom prst="straightConnector1">
                          <a:avLst/>
                        </a:prstGeom>
                        <a:solidFill>
                          <a:srgbClr val="3366FF"/>
                        </a:solidFill>
                        <a:ln w="12700" cap="flat" cmpd="sng" algn="ctr">
                          <a:solidFill>
                            <a:schemeClr val="bg1"/>
                          </a:solidFill>
                          <a:prstDash val="sysDash"/>
                          <a:round/>
                          <a:headEnd type="none" w="med" len="med"/>
                          <a:tailEnd type="triangle" w="lg" len="lg"/>
                        </a:ln>
                        <a:effectLst/>
                      </p:spPr>
                    </p:cxnSp>
                    <p:sp>
                      <p:nvSpPr>
                        <p:cNvPr id="115" name="TextBox 114"/>
                        <p:cNvSpPr txBox="1"/>
                        <p:nvPr/>
                      </p:nvSpPr>
                      <p:spPr>
                        <a:xfrm>
                          <a:off x="6373063" y="2810339"/>
                          <a:ext cx="481222" cy="276999"/>
                        </a:xfrm>
                        <a:prstGeom prst="rect">
                          <a:avLst/>
                        </a:prstGeom>
                        <a:noFill/>
                      </p:spPr>
                      <p:txBody>
                        <a:bodyPr wrap="none" rtlCol="0">
                          <a:spAutoFit/>
                        </a:bodyPr>
                        <a:lstStyle/>
                        <a:p>
                          <a:r>
                            <a:rPr lang="en-US" sz="1200" dirty="0">
                              <a:solidFill>
                                <a:schemeClr val="bg1"/>
                              </a:solidFill>
                              <a:latin typeface="Helvetica Neue" charset="0"/>
                              <a:ea typeface="Helvetica Neue" charset="0"/>
                              <a:cs typeface="Helvetica Neue" charset="0"/>
                            </a:rPr>
                            <a:t>time</a:t>
                          </a:r>
                          <a:endParaRPr lang="en-US" sz="1200" dirty="0">
                            <a:solidFill>
                              <a:schemeClr val="bg1"/>
                            </a:solidFill>
                            <a:latin typeface="Helvetica Neue" charset="0"/>
                            <a:ea typeface="Helvetica Neue" charset="0"/>
                            <a:cs typeface="Helvetica Neue" charset="0"/>
                          </a:endParaRPr>
                        </a:p>
                      </p:txBody>
                    </p:sp>
                    <p:sp>
                      <p:nvSpPr>
                        <p:cNvPr id="116" name="Text Box 60"/>
                        <p:cNvSpPr txBox="1">
                          <a:spLocks noChangeArrowheads="1"/>
                        </p:cNvSpPr>
                        <p:nvPr/>
                      </p:nvSpPr>
                      <p:spPr bwMode="auto">
                        <a:xfrm>
                          <a:off x="7133468" y="2883049"/>
                          <a:ext cx="6880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Log tail</a:t>
                          </a:r>
                          <a:endParaRPr lang="en-US" altLang="x-none" sz="1200" dirty="0">
                            <a:solidFill>
                              <a:schemeClr val="bg1"/>
                            </a:solidFill>
                            <a:latin typeface="Helvetica Neue Regular" charset="0"/>
                          </a:endParaRPr>
                        </a:p>
                      </p:txBody>
                    </p:sp>
                  </p:grpSp>
                  <p:sp>
                    <p:nvSpPr>
                      <p:cNvPr id="111" name="Text Box 60"/>
                      <p:cNvSpPr txBox="1">
                        <a:spLocks noChangeArrowheads="1"/>
                      </p:cNvSpPr>
                      <p:nvPr/>
                    </p:nvSpPr>
                    <p:spPr bwMode="auto">
                      <a:xfrm>
                        <a:off x="3529029" y="3087914"/>
                        <a:ext cx="9797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err="1">
                            <a:solidFill>
                              <a:schemeClr val="bg1"/>
                            </a:solidFill>
                            <a:latin typeface="Helvetica Neue Regular" charset="0"/>
                          </a:rPr>
                          <a:t>flushedLSN</a:t>
                        </a:r>
                        <a:endParaRPr lang="en-US" altLang="x-none" sz="1200" dirty="0">
                          <a:solidFill>
                            <a:schemeClr val="bg1"/>
                          </a:solidFill>
                          <a:latin typeface="Helvetica Neue Regular" charset="0"/>
                        </a:endParaRPr>
                      </a:p>
                    </p:txBody>
                  </p:sp>
                  <p:sp>
                    <p:nvSpPr>
                      <p:cNvPr id="112" name="Rectangle 111"/>
                      <p:cNvSpPr/>
                      <p:nvPr/>
                    </p:nvSpPr>
                    <p:spPr bwMode="auto">
                      <a:xfrm>
                        <a:off x="4459007" y="3158237"/>
                        <a:ext cx="63852" cy="91186"/>
                      </a:xfrm>
                      <a:prstGeom prst="rect">
                        <a:avLst/>
                      </a:prstGeom>
                      <a:solidFill>
                        <a:srgbClr val="3366FF"/>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cxnSp>
                  <p:nvCxnSpPr>
                    <p:cNvPr id="109" name="Straight Arrow Connector 108"/>
                    <p:cNvCxnSpPr>
                      <a:endCxn id="103" idx="2"/>
                    </p:cNvCxnSpPr>
                    <p:nvPr/>
                  </p:nvCxnSpPr>
                  <p:spPr bwMode="auto">
                    <a:xfrm>
                      <a:off x="4508784" y="3226414"/>
                      <a:ext cx="1393145" cy="1671628"/>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6" name="Group 5"/>
                  <p:cNvGrpSpPr/>
                  <p:nvPr/>
                </p:nvGrpSpPr>
                <p:grpSpPr>
                  <a:xfrm>
                    <a:off x="3558565" y="2464362"/>
                    <a:ext cx="2519315" cy="545352"/>
                    <a:chOff x="3558565" y="2464362"/>
                    <a:chExt cx="2519315" cy="545352"/>
                  </a:xfrm>
                </p:grpSpPr>
                <p:sp>
                  <p:nvSpPr>
                    <p:cNvPr id="129" name="Rectangle 128"/>
                    <p:cNvSpPr/>
                    <p:nvPr/>
                  </p:nvSpPr>
                  <p:spPr bwMode="auto">
                    <a:xfrm>
                      <a:off x="3558565" y="2464362"/>
                      <a:ext cx="2456030" cy="490505"/>
                    </a:xfrm>
                    <a:prstGeom prst="rect">
                      <a:avLst/>
                    </a:prstGeom>
                    <a:solidFill>
                      <a:schemeClr val="bg2">
                        <a:lumMod val="50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0" name="Rectangle 129"/>
                    <p:cNvSpPr/>
                    <p:nvPr/>
                  </p:nvSpPr>
                  <p:spPr bwMode="auto">
                    <a:xfrm>
                      <a:off x="3636529" y="2496361"/>
                      <a:ext cx="417449" cy="183963"/>
                    </a:xfrm>
                    <a:prstGeom prst="rect">
                      <a:avLst/>
                    </a:prstGeom>
                    <a:solidFill>
                      <a:srgbClr val="FFC00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1" name="Rectangle 130"/>
                    <p:cNvSpPr/>
                    <p:nvPr/>
                  </p:nvSpPr>
                  <p:spPr bwMode="auto">
                    <a:xfrm>
                      <a:off x="3636529" y="2714909"/>
                      <a:ext cx="417449" cy="183963"/>
                    </a:xfrm>
                    <a:prstGeom prst="rect">
                      <a:avLst/>
                    </a:prstGeom>
                    <a:solidFill>
                      <a:srgbClr val="00B0F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7" name="Rectangle 136"/>
                    <p:cNvSpPr/>
                    <p:nvPr/>
                  </p:nvSpPr>
                  <p:spPr bwMode="auto">
                    <a:xfrm>
                      <a:off x="4152925" y="2496361"/>
                      <a:ext cx="417449" cy="183963"/>
                    </a:xfrm>
                    <a:prstGeom prst="rect">
                      <a:avLst/>
                    </a:prstGeom>
                    <a:solidFill>
                      <a:srgbClr val="92D05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8" name="Rectangle 137"/>
                    <p:cNvSpPr/>
                    <p:nvPr/>
                  </p:nvSpPr>
                  <p:spPr bwMode="auto">
                    <a:xfrm>
                      <a:off x="4152925"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39" name="Rectangle 138"/>
                    <p:cNvSpPr/>
                    <p:nvPr/>
                  </p:nvSpPr>
                  <p:spPr bwMode="auto">
                    <a:xfrm>
                      <a:off x="4669322" y="2496361"/>
                      <a:ext cx="417449" cy="183963"/>
                    </a:xfrm>
                    <a:prstGeom prst="rect">
                      <a:avLst/>
                    </a:prstGeom>
                    <a:solidFill>
                      <a:srgbClr val="6FAAA6"/>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0" name="Rectangle 139"/>
                    <p:cNvSpPr/>
                    <p:nvPr/>
                  </p:nvSpPr>
                  <p:spPr bwMode="auto">
                    <a:xfrm>
                      <a:off x="4675843" y="2500110"/>
                      <a:ext cx="417449" cy="183963"/>
                    </a:xfrm>
                    <a:prstGeom prst="rect">
                      <a:avLst/>
                    </a:prstGeom>
                    <a:solidFill>
                      <a:srgbClr val="7030A0"/>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1" name="Rectangle 140"/>
                    <p:cNvSpPr/>
                    <p:nvPr/>
                  </p:nvSpPr>
                  <p:spPr bwMode="auto">
                    <a:xfrm>
                      <a:off x="5185722" y="2496361"/>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2" name="Rectangle 141"/>
                    <p:cNvSpPr/>
                    <p:nvPr/>
                  </p:nvSpPr>
                  <p:spPr bwMode="auto">
                    <a:xfrm>
                      <a:off x="5185722" y="2714909"/>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143" name="Text Box 60"/>
                    <p:cNvSpPr txBox="1">
                      <a:spLocks noChangeArrowheads="1"/>
                    </p:cNvSpPr>
                    <p:nvPr/>
                  </p:nvSpPr>
                  <p:spPr bwMode="auto">
                    <a:xfrm>
                      <a:off x="5104882" y="2732715"/>
                      <a:ext cx="9729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200" dirty="0">
                          <a:solidFill>
                            <a:schemeClr val="bg1"/>
                          </a:solidFill>
                          <a:latin typeface="Helvetica Neue Regular" charset="0"/>
                        </a:rPr>
                        <a:t>Buffer Pool</a:t>
                      </a:r>
                      <a:endParaRPr lang="en-US" altLang="x-none" sz="1200" dirty="0">
                        <a:solidFill>
                          <a:schemeClr val="bg1"/>
                        </a:solidFill>
                        <a:latin typeface="Helvetica Neue Regular" charset="0"/>
                      </a:endParaRPr>
                    </a:p>
                  </p:txBody>
                </p:sp>
              </p:grpSp>
            </p:grpSp>
            <p:sp>
              <p:nvSpPr>
                <p:cNvPr id="73" name="TextBox 72"/>
                <p:cNvSpPr txBox="1"/>
                <p:nvPr/>
              </p:nvSpPr>
              <p:spPr>
                <a:xfrm>
                  <a:off x="4218334" y="2872660"/>
                  <a:ext cx="461986" cy="369332"/>
                </a:xfrm>
                <a:prstGeom prst="rect">
                  <a:avLst/>
                </a:prstGeom>
                <a:noFill/>
              </p:spPr>
              <p:txBody>
                <a:bodyPr wrap="none" rtlCol="0">
                  <a:spAutoFit/>
                </a:bodyPr>
                <a:lstStyle/>
                <a:p>
                  <a:r>
                    <a:rPr lang="en-US" dirty="0">
                      <a:solidFill>
                        <a:schemeClr val="bg1"/>
                      </a:solidFill>
                      <a:latin typeface="Helvetica Neue" charset="0"/>
                      <a:ea typeface="Helvetica Neue" charset="0"/>
                      <a:cs typeface="Helvetica Neue" charset="0"/>
                    </a:rPr>
                    <a:t>①</a:t>
                  </a:r>
                  <a:endParaRPr lang="en-US" dirty="0">
                    <a:solidFill>
                      <a:schemeClr val="bg1"/>
                    </a:solidFill>
                    <a:latin typeface="Helvetica Neue" charset="0"/>
                    <a:ea typeface="Helvetica Neue" charset="0"/>
                    <a:cs typeface="Helvetica Neue" charset="0"/>
                  </a:endParaRPr>
                </a:p>
              </p:txBody>
            </p:sp>
            <p:cxnSp>
              <p:nvCxnSpPr>
                <p:cNvPr id="82" name="Straight Arrow Connector 81"/>
                <p:cNvCxnSpPr/>
                <p:nvPr/>
              </p:nvCxnSpPr>
              <p:spPr bwMode="auto">
                <a:xfrm>
                  <a:off x="4998362" y="2680324"/>
                  <a:ext cx="469919" cy="2150333"/>
                </a:xfrm>
                <a:prstGeom prst="straightConnector1">
                  <a:avLst/>
                </a:prstGeom>
                <a:solidFill>
                  <a:srgbClr val="3366FF"/>
                </a:solidFill>
                <a:ln w="25400" cap="flat" cmpd="sng" algn="ctr">
                  <a:solidFill>
                    <a:srgbClr val="000000"/>
                  </a:solidFill>
                  <a:prstDash val="solid"/>
                  <a:round/>
                  <a:headEnd type="none" w="med" len="med"/>
                  <a:tailEnd type="stealth" w="lg" len="lg"/>
                </a:ln>
                <a:effectLst/>
              </p:spPr>
            </p:cxnSp>
          </p:grpSp>
          <p:grpSp>
            <p:nvGrpSpPr>
              <p:cNvPr id="24" name="Group 23"/>
              <p:cNvGrpSpPr/>
              <p:nvPr/>
            </p:nvGrpSpPr>
            <p:grpSpPr>
              <a:xfrm>
                <a:off x="3747613" y="2610084"/>
                <a:ext cx="2316077" cy="685963"/>
                <a:chOff x="3747613" y="2610084"/>
                <a:chExt cx="2316077" cy="685963"/>
              </a:xfrm>
            </p:grpSpPr>
            <p:cxnSp>
              <p:nvCxnSpPr>
                <p:cNvPr id="90" name="Curved Connector 89"/>
                <p:cNvCxnSpPr/>
                <p:nvPr/>
              </p:nvCxnSpPr>
              <p:spPr bwMode="auto">
                <a:xfrm>
                  <a:off x="3747613" y="2610084"/>
                  <a:ext cx="1021952" cy="580675"/>
                </a:xfrm>
                <a:prstGeom prst="curvedConnector3">
                  <a:avLst>
                    <a:gd name="adj1" fmla="val 50000"/>
                  </a:avLst>
                </a:prstGeom>
                <a:solidFill>
                  <a:srgbClr val="3366FF"/>
                </a:solidFill>
                <a:ln w="25400" cap="flat" cmpd="sng" algn="ctr">
                  <a:solidFill>
                    <a:srgbClr val="000000"/>
                  </a:solidFill>
                  <a:prstDash val="solid"/>
                  <a:round/>
                  <a:headEnd type="none" w="med" len="med"/>
                  <a:tailEnd type="stealth" w="lg" len="lg"/>
                </a:ln>
                <a:effectLst/>
              </p:spPr>
            </p:cxnSp>
            <p:cxnSp>
              <p:nvCxnSpPr>
                <p:cNvPr id="95" name="Curved Connector 94"/>
                <p:cNvCxnSpPr/>
                <p:nvPr/>
              </p:nvCxnSpPr>
              <p:spPr bwMode="auto">
                <a:xfrm>
                  <a:off x="4391000" y="2613927"/>
                  <a:ext cx="1268932" cy="532401"/>
                </a:xfrm>
                <a:prstGeom prst="curvedConnector3">
                  <a:avLst>
                    <a:gd name="adj1" fmla="val 101848"/>
                  </a:avLst>
                </a:prstGeom>
                <a:solidFill>
                  <a:srgbClr val="3366FF"/>
                </a:solidFill>
                <a:ln w="25400" cap="flat" cmpd="sng" algn="ctr">
                  <a:solidFill>
                    <a:srgbClr val="000000"/>
                  </a:solidFill>
                  <a:prstDash val="solid"/>
                  <a:round/>
                  <a:headEnd type="none" w="med" len="med"/>
                  <a:tailEnd type="stealth" w="lg" len="lg"/>
                </a:ln>
                <a:effectLst/>
              </p:spPr>
            </p:cxnSp>
            <p:cxnSp>
              <p:nvCxnSpPr>
                <p:cNvPr id="91" name="Curved Connector 90"/>
                <p:cNvCxnSpPr>
                  <a:endCxn id="116" idx="3"/>
                </p:cNvCxnSpPr>
                <p:nvPr/>
              </p:nvCxnSpPr>
              <p:spPr bwMode="auto">
                <a:xfrm>
                  <a:off x="3898768" y="2846212"/>
                  <a:ext cx="2164922" cy="449835"/>
                </a:xfrm>
                <a:prstGeom prst="curvedConnector3">
                  <a:avLst>
                    <a:gd name="adj1" fmla="val 71461"/>
                  </a:avLst>
                </a:prstGeom>
                <a:solidFill>
                  <a:srgbClr val="3366FF"/>
                </a:solidFill>
                <a:ln w="25400" cap="flat" cmpd="sng" algn="ctr">
                  <a:solidFill>
                    <a:srgbClr val="000000"/>
                  </a:solidFill>
                  <a:prstDash val="solid"/>
                  <a:round/>
                  <a:headEnd type="none" w="med" len="med"/>
                  <a:tailEnd type="stealth" w="lg" len="lg"/>
                </a:ln>
                <a:effectLst/>
              </p:spPr>
            </p:cxnSp>
          </p:grpSp>
        </p:grpSp>
        <p:sp>
          <p:nvSpPr>
            <p:cNvPr id="87" name="Rectangle 86"/>
            <p:cNvSpPr/>
            <p:nvPr/>
          </p:nvSpPr>
          <p:spPr bwMode="auto">
            <a:xfrm>
              <a:off x="4669322" y="2722993"/>
              <a:ext cx="417449" cy="183963"/>
            </a:xfrm>
            <a:prstGeom prst="rect">
              <a:avLst/>
            </a:prstGeom>
            <a:solidFill>
              <a:schemeClr val="bg2">
                <a:lumMod val="75000"/>
              </a:scheme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anim calcmode="lin" valueType="num">
                                      <p:cBhvr>
                                        <p:cTn id="9" dur="500" fill="hold"/>
                                        <p:tgtEl>
                                          <p:spTgt spid="72"/>
                                        </p:tgtEl>
                                        <p:attrNameLst>
                                          <p:attrName>style.rotation</p:attrName>
                                        </p:attrNameLst>
                                      </p:cBhvr>
                                      <p:tavLst>
                                        <p:tav tm="0">
                                          <p:val>
                                            <p:fltVal val="360"/>
                                          </p:val>
                                        </p:tav>
                                        <p:tav tm="100000">
                                          <p:val>
                                            <p:fltVal val="0"/>
                                          </p:val>
                                        </p:tav>
                                      </p:tavLst>
                                    </p:anim>
                                    <p:animEffect transition="in" filter="fade">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x-none" dirty="0"/>
              <a:t>ARIES Log Records</a:t>
            </a:r>
            <a:endParaRPr lang="en-US" altLang="x-none" dirty="0"/>
          </a:p>
        </p:txBody>
      </p:sp>
      <p:sp>
        <p:nvSpPr>
          <p:cNvPr id="35845" name="Rectangle 5"/>
          <p:cNvSpPr>
            <a:spLocks noGrp="1" noChangeArrowheads="1"/>
          </p:cNvSpPr>
          <p:nvPr>
            <p:ph type="body" idx="1"/>
          </p:nvPr>
        </p:nvSpPr>
        <p:spPr>
          <a:xfrm>
            <a:off x="457200" y="971550"/>
            <a:ext cx="8229600" cy="3394472"/>
          </a:xfrm>
        </p:spPr>
        <p:txBody>
          <a:bodyPr/>
          <a:lstStyle/>
          <a:p>
            <a:r>
              <a:rPr lang="en-US" altLang="x-none" b="1" dirty="0" err="1"/>
              <a:t>prevLSN</a:t>
            </a:r>
            <a:r>
              <a:rPr lang="en-US" altLang="x-none" dirty="0"/>
              <a:t> is the LSN of the previous log record written by this </a:t>
            </a:r>
            <a:r>
              <a:rPr lang="en-US" altLang="x-none" b="1" dirty="0"/>
              <a:t>XID</a:t>
            </a:r>
            <a:endParaRPr lang="en-US" altLang="x-none" b="1" dirty="0"/>
          </a:p>
          <a:p>
            <a:pPr lvl="1"/>
            <a:r>
              <a:rPr lang="en-US" altLang="x-none" dirty="0"/>
              <a:t>So records of an Xact form a linked list backwards in time</a:t>
            </a:r>
            <a:endParaRPr lang="en-US" altLang="x-none" dirty="0"/>
          </a:p>
        </p:txBody>
      </p:sp>
      <p:grpSp>
        <p:nvGrpSpPr>
          <p:cNvPr id="24" name="Group 23" descr="A database with a log rolling back in time. " title="DB with Log"/>
          <p:cNvGrpSpPr/>
          <p:nvPr/>
        </p:nvGrpSpPr>
        <p:grpSpPr>
          <a:xfrm>
            <a:off x="4114800" y="1797226"/>
            <a:ext cx="4267200" cy="1449565"/>
            <a:chOff x="3708533" y="3729163"/>
            <a:chExt cx="4267200" cy="1449565"/>
          </a:xfrm>
        </p:grpSpPr>
        <p:sp>
          <p:nvSpPr>
            <p:cNvPr id="25"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sp>
          <p:nvSpPr>
            <p:cNvPr id="26" name="Footer Placeholder 3"/>
            <p:cNvSpPr txBox="1"/>
            <p:nvPr/>
          </p:nvSpPr>
          <p:spPr bwMode="auto">
            <a:xfrm>
              <a:off x="5113075" y="4835828"/>
              <a:ext cx="1428750" cy="3429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defPPr>
                <a:defRPr lang="en-US"/>
              </a:defPPr>
              <a:lvl1pPr algn="r"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1pPr>
              <a:lvl2pPr marL="742950" indent="-28575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2pPr>
              <a:lvl3pPr marL="11430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3pPr>
              <a:lvl4pPr marL="16002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4pPr>
              <a:lvl5pPr marL="2057400" indent="-228600" algn="l" rtl="0" eaLnBrk="0" fontAlgn="base" hangingPunct="0">
                <a:spcBef>
                  <a:spcPct val="0"/>
                </a:spcBef>
                <a:spcAft>
                  <a:spcPct val="0"/>
                </a:spcAft>
                <a:defRPr sz="3600" kern="1200">
                  <a:solidFill>
                    <a:srgbClr val="CF0E30"/>
                  </a:solidFill>
                  <a:latin typeface="Book Antiqua" charset="0"/>
                  <a:ea typeface="MS PGothic" charset="-128"/>
                  <a:cs typeface="MS PGothic" charset="0"/>
                </a:defRPr>
              </a:lvl5pPr>
              <a:lvl6pPr marL="25146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6pPr>
              <a:lvl7pPr marL="29718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7pPr>
              <a:lvl8pPr marL="34290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8pPr>
              <a:lvl9pPr marL="3886200" indent="-228600" algn="l" defTabSz="457200" rtl="0" eaLnBrk="0" fontAlgn="base" latinLnBrk="0" hangingPunct="0">
                <a:spcBef>
                  <a:spcPct val="0"/>
                </a:spcBef>
                <a:spcAft>
                  <a:spcPct val="0"/>
                </a:spcAft>
                <a:defRPr sz="3600" kern="1200">
                  <a:solidFill>
                    <a:srgbClr val="CF0E30"/>
                  </a:solidFill>
                  <a:latin typeface="Book Antiqua" charset="0"/>
                  <a:ea typeface="MS PGothic" charset="-128"/>
                  <a:cs typeface="MS PGothic" charset="0"/>
                </a:defRPr>
              </a:lvl9pPr>
            </a:lstStyle>
            <a:p>
              <a:endParaRPr lang="en-US" altLang="x-none" sz="900">
                <a:solidFill>
                  <a:schemeClr val="tx1"/>
                </a:solidFill>
                <a:latin typeface="Times New Roman" charset="0"/>
              </a:endParaRPr>
            </a:p>
            <a:p>
              <a:endParaRPr lang="en-US" altLang="x-none" sz="900">
                <a:solidFill>
                  <a:schemeClr val="tx2"/>
                </a:solidFill>
                <a:latin typeface="Times New Roman" charset="0"/>
              </a:endParaRPr>
            </a:p>
          </p:txBody>
        </p:sp>
        <p:grpSp>
          <p:nvGrpSpPr>
            <p:cNvPr id="27" name="Group 26"/>
            <p:cNvGrpSpPr/>
            <p:nvPr/>
          </p:nvGrpSpPr>
          <p:grpSpPr>
            <a:xfrm>
              <a:off x="3708533" y="3729163"/>
              <a:ext cx="4267200" cy="1414337"/>
              <a:chOff x="4767273" y="4632915"/>
              <a:chExt cx="6729696" cy="2120052"/>
            </a:xfrm>
          </p:grpSpPr>
          <p:grpSp>
            <p:nvGrpSpPr>
              <p:cNvPr id="29" name="Group 28"/>
              <p:cNvGrpSpPr/>
              <p:nvPr/>
            </p:nvGrpSpPr>
            <p:grpSpPr>
              <a:xfrm>
                <a:off x="4767273" y="4632915"/>
                <a:ext cx="6729696" cy="2120052"/>
                <a:chOff x="4767273" y="4632915"/>
                <a:chExt cx="6729696" cy="2120052"/>
              </a:xfrm>
            </p:grpSpPr>
            <p:grpSp>
              <p:nvGrpSpPr>
                <p:cNvPr id="32" name="Group 31"/>
                <p:cNvGrpSpPr/>
                <p:nvPr/>
              </p:nvGrpSpPr>
              <p:grpSpPr>
                <a:xfrm>
                  <a:off x="4767273" y="4632915"/>
                  <a:ext cx="6729696" cy="2120052"/>
                  <a:chOff x="5863582" y="4974281"/>
                  <a:chExt cx="5124555" cy="1727200"/>
                </a:xfrm>
              </p:grpSpPr>
              <p:pic>
                <p:nvPicPr>
                  <p:cNvPr id="36" name="Picture 35" descr="skitched-3-4.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863582" y="4974281"/>
                    <a:ext cx="5124555" cy="1727200"/>
                  </a:xfrm>
                  <a:prstGeom prst="rect">
                    <a:avLst/>
                  </a:prstGeom>
                  <a:noFill/>
                  <a:ln>
                    <a:noFill/>
                  </a:ln>
                </p:spPr>
              </p:pic>
              <p:sp>
                <p:nvSpPr>
                  <p:cNvPr id="37" name="Rectangle 36"/>
                  <p:cNvSpPr/>
                  <p:nvPr/>
                </p:nvSpPr>
                <p:spPr bwMode="auto">
                  <a:xfrm>
                    <a:off x="6166022" y="5634681"/>
                    <a:ext cx="3998526"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ct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1500" b="1" dirty="0">
                      <a:solidFill>
                        <a:srgbClr val="000000"/>
                      </a:solidFill>
                    </a:endParaRPr>
                  </a:p>
                </p:txBody>
              </p:sp>
            </p:grpSp>
            <p:grpSp>
              <p:nvGrpSpPr>
                <p:cNvPr id="33" name="Group 32"/>
                <p:cNvGrpSpPr/>
                <p:nvPr/>
              </p:nvGrpSpPr>
              <p:grpSpPr>
                <a:xfrm>
                  <a:off x="5160933" y="5424076"/>
                  <a:ext cx="5735170" cy="1096778"/>
                  <a:chOff x="5160933" y="5424076"/>
                  <a:chExt cx="5735170" cy="1096778"/>
                </a:xfrm>
              </p:grpSpPr>
              <p:sp>
                <p:nvSpPr>
                  <p:cNvPr id="34" name="Parallelogram 33" descr="Going back in time in the LSNS" title="LSN"/>
                  <p:cNvSpPr/>
                  <p:nvPr/>
                </p:nvSpPr>
                <p:spPr bwMode="auto">
                  <a:xfrm>
                    <a:off x="5724353" y="6326368"/>
                    <a:ext cx="5171750" cy="194486"/>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5" name="Oval 14" descr="Oak"/>
                  <p:cNvSpPr>
                    <a:spLocks noChangeArrowheads="1"/>
                  </p:cNvSpPr>
                  <p:nvPr/>
                </p:nvSpPr>
                <p:spPr bwMode="auto">
                  <a:xfrm>
                    <a:off x="5160933" y="5424076"/>
                    <a:ext cx="1073701" cy="1079667"/>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30" name="Oval 19"/>
              <p:cNvSpPr>
                <a:spLocks noChangeArrowheads="1"/>
              </p:cNvSpPr>
              <p:nvPr/>
            </p:nvSpPr>
            <p:spPr bwMode="auto">
              <a:xfrm>
                <a:off x="5337327" y="5601450"/>
                <a:ext cx="720914" cy="724919"/>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31" name="Oval 20"/>
              <p:cNvSpPr>
                <a:spLocks noChangeArrowheads="1"/>
              </p:cNvSpPr>
              <p:nvPr/>
            </p:nvSpPr>
            <p:spPr bwMode="auto">
              <a:xfrm>
                <a:off x="5521390" y="5786535"/>
                <a:ext cx="352788" cy="354747"/>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sp>
        <p:nvSpPr>
          <p:cNvPr id="12" name="Freeform: Shape 11" descr="Arrows jumping back in small arcs over the log showing how following the prevLSNs in a chain to undo &#10;" title="Arrows"/>
          <p:cNvSpPr/>
          <p:nvPr/>
        </p:nvSpPr>
        <p:spPr>
          <a:xfrm>
            <a:off x="7328848" y="2761196"/>
            <a:ext cx="445827"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descr="Arrows jumping back in small arcs over the log showing how following the prevLSNs in a chain to undo &#10;" title="Arrows"/>
          <p:cNvSpPr/>
          <p:nvPr/>
        </p:nvSpPr>
        <p:spPr>
          <a:xfrm>
            <a:off x="6662397" y="2777909"/>
            <a:ext cx="680817"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descr="Arrows jumping back in small arcs over the log showing how following the prevLSNs in a chain to undo &#10;"/>
          <p:cNvSpPr/>
          <p:nvPr/>
        </p:nvSpPr>
        <p:spPr>
          <a:xfrm>
            <a:off x="6550549" y="2794622"/>
            <a:ext cx="127785"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descr="Arrows jumping back in small arcs over the log showing how following the prevLSNs in a chain to undo &#10;" title="Arrows"/>
          <p:cNvSpPr/>
          <p:nvPr/>
        </p:nvSpPr>
        <p:spPr>
          <a:xfrm>
            <a:off x="6420910" y="2794621"/>
            <a:ext cx="127785"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descr="Arrows jumping back in small arcs over the log showing how following the prevLSNs in a chain to undo &#10;" title="Arrows"/>
          <p:cNvSpPr/>
          <p:nvPr/>
        </p:nvSpPr>
        <p:spPr>
          <a:xfrm>
            <a:off x="6055072" y="2803604"/>
            <a:ext cx="360830" cy="227664"/>
          </a:xfrm>
          <a:custGeom>
            <a:avLst/>
            <a:gdLst>
              <a:gd name="connsiteX0" fmla="*/ 445827 w 445827"/>
              <a:gd name="connsiteY0" fmla="*/ 195819 h 227664"/>
              <a:gd name="connsiteX1" fmla="*/ 218364 w 445827"/>
              <a:gd name="connsiteY1" fmla="*/ 201 h 227664"/>
              <a:gd name="connsiteX2" fmla="*/ 0 w 445827"/>
              <a:gd name="connsiteY2" fmla="*/ 227664 h 227664"/>
            </a:gdLst>
            <a:ahLst/>
            <a:cxnLst>
              <a:cxn ang="0">
                <a:pos x="connsiteX0" y="connsiteY0"/>
              </a:cxn>
              <a:cxn ang="0">
                <a:pos x="connsiteX1" y="connsiteY1"/>
              </a:cxn>
              <a:cxn ang="0">
                <a:pos x="connsiteX2" y="connsiteY2"/>
              </a:cxn>
            </a:cxnLst>
            <a:rect l="l" t="t" r="r" b="b"/>
            <a:pathLst>
              <a:path w="445827" h="227664">
                <a:moveTo>
                  <a:pt x="445827" y="195819"/>
                </a:moveTo>
                <a:cubicBezTo>
                  <a:pt x="369247" y="95356"/>
                  <a:pt x="292668" y="-5106"/>
                  <a:pt x="218364" y="201"/>
                </a:cubicBezTo>
                <a:cubicBezTo>
                  <a:pt x="144060" y="5508"/>
                  <a:pt x="72030" y="116586"/>
                  <a:pt x="0" y="22766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286925" y="2387591"/>
            <a:ext cx="971741" cy="307777"/>
          </a:xfrm>
          <a:prstGeom prst="rect">
            <a:avLst/>
          </a:prstGeom>
          <a:noFill/>
        </p:spPr>
        <p:txBody>
          <a:bodyPr wrap="none" rtlCol="0">
            <a:spAutoFit/>
          </a:bodyPr>
          <a:lstStyle/>
          <a:p>
            <a:r>
              <a:rPr lang="en-US" sz="1400" dirty="0" err="1">
                <a:solidFill>
                  <a:schemeClr val="accent1"/>
                </a:solidFill>
                <a:latin typeface="Helvetica Neue"/>
              </a:rPr>
              <a:t>prevLSNs</a:t>
            </a:r>
            <a:endParaRPr lang="en-US" dirty="0">
              <a:solidFill>
                <a:schemeClr val="accent1"/>
              </a:solidFill>
              <a:latin typeface="Helvetica Neue"/>
            </a:endParaRPr>
          </a:p>
        </p:txBody>
      </p:sp>
      <p:grpSp>
        <p:nvGrpSpPr>
          <p:cNvPr id="54" name="Group 53" descr="Roll out log: LSNs&#10;DB: PageLSNs&#10;RAM: flushedLSN" title="KEY"/>
          <p:cNvGrpSpPr/>
          <p:nvPr/>
        </p:nvGrpSpPr>
        <p:grpSpPr>
          <a:xfrm>
            <a:off x="4519613" y="119063"/>
            <a:ext cx="3362325" cy="962025"/>
            <a:chOff x="4519613" y="119063"/>
            <a:chExt cx="3362325" cy="962025"/>
          </a:xfrm>
        </p:grpSpPr>
        <p:sp>
          <p:nvSpPr>
            <p:cNvPr id="55" name="Rectangle 54"/>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56"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57"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58"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59"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60" name="Group 59"/>
            <p:cNvGrpSpPr/>
            <p:nvPr/>
          </p:nvGrpSpPr>
          <p:grpSpPr>
            <a:xfrm>
              <a:off x="5715436" y="247055"/>
              <a:ext cx="816082" cy="450024"/>
              <a:chOff x="5863582" y="4974281"/>
              <a:chExt cx="3132137" cy="1727200"/>
            </a:xfrm>
          </p:grpSpPr>
          <p:pic>
            <p:nvPicPr>
              <p:cNvPr id="69" name="Picture 5" descr="skitched-3-4.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70" name="Rectangle 69"/>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61" name="Group 60"/>
            <p:cNvGrpSpPr/>
            <p:nvPr/>
          </p:nvGrpSpPr>
          <p:grpSpPr>
            <a:xfrm>
              <a:off x="4694389" y="230956"/>
              <a:ext cx="822968" cy="457595"/>
              <a:chOff x="979247" y="3371546"/>
              <a:chExt cx="2656685" cy="1477194"/>
            </a:xfrm>
          </p:grpSpPr>
          <p:sp>
            <p:nvSpPr>
              <p:cNvPr id="65" name="Parallelogram 64"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6"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67"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68"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62" name="Group 61"/>
            <p:cNvGrpSpPr/>
            <p:nvPr/>
          </p:nvGrpSpPr>
          <p:grpSpPr>
            <a:xfrm>
              <a:off x="6830359" y="241438"/>
              <a:ext cx="874229" cy="461258"/>
              <a:chOff x="4768081" y="3045380"/>
              <a:chExt cx="3862832" cy="933387"/>
            </a:xfrm>
          </p:grpSpPr>
          <p:pic>
            <p:nvPicPr>
              <p:cNvPr id="63" name="Picture 62" descr="Roll out log: LSNs&#10;DB: PageLSNs&#10;RAM: flushedLSN" title="Key"/>
              <p:cNvPicPr>
                <a:picLocks noChangeAspect="1"/>
              </p:cNvPicPr>
              <p:nvPr/>
            </p:nvPicPr>
            <p:blipFill rotWithShape="1">
              <a:blip r:embed="rId5"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64" name="Rectangle 63"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
        <p:nvSpPr>
          <p:cNvPr id="71" name="Rectangle 6"/>
          <p:cNvSpPr>
            <a:spLocks noChangeArrowheads="1"/>
          </p:cNvSpPr>
          <p:nvPr/>
        </p:nvSpPr>
        <p:spPr bwMode="auto">
          <a:xfrm>
            <a:off x="4572000" y="851963"/>
            <a:ext cx="9834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prevLSNs</a:t>
            </a:r>
            <a:endParaRPr lang="en-US" altLang="x-none" sz="1500" dirty="0">
              <a:solidFill>
                <a:schemeClr val="accent2"/>
              </a:solidFill>
              <a:latin typeface="Helvetica Neue Regular"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x-none" dirty="0"/>
              <a:t>Log Records, Pt 2</a:t>
            </a:r>
            <a:endParaRPr lang="en-US" altLang="x-none" dirty="0"/>
          </a:p>
        </p:txBody>
      </p:sp>
      <p:sp>
        <p:nvSpPr>
          <p:cNvPr id="35845" name="Rectangle 5"/>
          <p:cNvSpPr>
            <a:spLocks noGrp="1" noChangeArrowheads="1"/>
          </p:cNvSpPr>
          <p:nvPr>
            <p:ph type="body" idx="1"/>
          </p:nvPr>
        </p:nvSpPr>
        <p:spPr>
          <a:xfrm>
            <a:off x="457200" y="971550"/>
            <a:ext cx="8534400" cy="3394472"/>
          </a:xfrm>
        </p:spPr>
        <p:txBody>
          <a:bodyPr/>
          <a:lstStyle/>
          <a:p>
            <a:r>
              <a:rPr lang="en-US" altLang="x-none" b="1" dirty="0" err="1"/>
              <a:t>prevLSN</a:t>
            </a:r>
            <a:r>
              <a:rPr lang="en-US" altLang="x-none" dirty="0"/>
              <a:t> is the LSN of the previous log record written by this </a:t>
            </a:r>
            <a:r>
              <a:rPr lang="en-US" altLang="x-none" b="1" dirty="0"/>
              <a:t>XID</a:t>
            </a:r>
            <a:endParaRPr lang="en-US" altLang="x-none" b="1" dirty="0"/>
          </a:p>
          <a:p>
            <a:pPr lvl="1"/>
            <a:r>
              <a:rPr lang="en-US" altLang="x-none" dirty="0"/>
              <a:t>So records of an Xact form a linked list backwards in time</a:t>
            </a:r>
            <a:endParaRPr lang="en-US" altLang="x-none" dirty="0"/>
          </a:p>
          <a:p>
            <a:pPr marL="3657600"/>
            <a:r>
              <a:rPr lang="en-US" altLang="x-none" dirty="0"/>
              <a:t>Possible log record types:</a:t>
            </a:r>
            <a:endParaRPr lang="en-US" altLang="x-none" dirty="0"/>
          </a:p>
          <a:p>
            <a:pPr marL="4057650" lvl="1"/>
            <a:r>
              <a:rPr lang="en-US" altLang="x-none" dirty="0"/>
              <a:t>Update, Commit, Abort</a:t>
            </a:r>
            <a:endParaRPr lang="en-US" altLang="x-none" dirty="0"/>
          </a:p>
          <a:p>
            <a:pPr marL="4057650" lvl="1"/>
            <a:r>
              <a:rPr lang="en-US" altLang="x-none" dirty="0"/>
              <a:t>Checkpoint (for log </a:t>
            </a:r>
            <a:r>
              <a:rPr lang="en-US" altLang="x-none" dirty="0" err="1"/>
              <a:t>maintainence</a:t>
            </a:r>
            <a:r>
              <a:rPr lang="en-US" altLang="x-none" dirty="0"/>
              <a:t>)</a:t>
            </a:r>
            <a:endParaRPr lang="en-US" altLang="x-none" dirty="0"/>
          </a:p>
          <a:p>
            <a:pPr marL="4057650" lvl="1"/>
            <a:r>
              <a:rPr lang="en-US" altLang="x-none" dirty="0"/>
              <a:t>Compensation Log Records (CLRs) </a:t>
            </a:r>
            <a:endParaRPr lang="en-US" altLang="x-none" dirty="0"/>
          </a:p>
          <a:p>
            <a:pPr marL="4457700" lvl="2"/>
            <a:r>
              <a:rPr lang="en-US" altLang="x-none" dirty="0"/>
              <a:t>(for UNDO actions)</a:t>
            </a:r>
            <a:endParaRPr lang="en-US" altLang="x-none" dirty="0"/>
          </a:p>
          <a:p>
            <a:pPr marL="4057650" lvl="1"/>
            <a:r>
              <a:rPr lang="en-US" altLang="x-none" dirty="0"/>
              <a:t>End (end of commit or abort)</a:t>
            </a:r>
            <a:endParaRPr lang="en-US" altLang="x-none" dirty="0"/>
          </a:p>
        </p:txBody>
      </p:sp>
      <p:grpSp>
        <p:nvGrpSpPr>
          <p:cNvPr id="47" name="Group 46" descr="LSN&#10;prevLSN&#10;XID&#10;for updates:&#10;type, pageId, length, offset, before-image, after-image" title="LogRecord Fields"/>
          <p:cNvGrpSpPr/>
          <p:nvPr/>
        </p:nvGrpSpPr>
        <p:grpSpPr>
          <a:xfrm>
            <a:off x="990600" y="2038349"/>
            <a:ext cx="4114800" cy="3341915"/>
            <a:chOff x="1314450" y="857250"/>
            <a:chExt cx="4343400" cy="4171950"/>
          </a:xfrm>
        </p:grpSpPr>
        <p:sp>
          <p:nvSpPr>
            <p:cNvPr id="48" name="Rectangle 2"/>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49" name="Rectangle 3"/>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50" name="Rectangle 6"/>
            <p:cNvSpPr>
              <a:spLocks noChangeArrowheads="1"/>
            </p:cNvSpPr>
            <p:nvPr/>
          </p:nvSpPr>
          <p:spPr bwMode="auto">
            <a:xfrm>
              <a:off x="2669381" y="1567688"/>
              <a:ext cx="983391" cy="69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600" u="sng" dirty="0">
                  <a:solidFill>
                    <a:srgbClr val="FF0000"/>
                  </a:solidFill>
                  <a:latin typeface="Helvetica Neue Regular" charset="0"/>
                </a:rPr>
                <a:t>LSN</a:t>
              </a:r>
              <a:endParaRPr lang="en-US" altLang="x-none" sz="1600" u="sng" dirty="0">
                <a:solidFill>
                  <a:srgbClr val="FF0000"/>
                </a:solidFill>
                <a:latin typeface="Helvetica Neue Regular" charset="0"/>
              </a:endParaRPr>
            </a:p>
            <a:p>
              <a:r>
                <a:rPr lang="en-US" altLang="x-none" sz="1600" dirty="0" err="1">
                  <a:solidFill>
                    <a:srgbClr val="FF0000"/>
                  </a:solidFill>
                  <a:latin typeface="Helvetica Neue Regular" charset="0"/>
                </a:rPr>
                <a:t>prevLSN</a:t>
              </a:r>
              <a:endParaRPr lang="en-US" altLang="x-none" sz="1600" dirty="0">
                <a:solidFill>
                  <a:srgbClr val="FF0000"/>
                </a:solidFill>
                <a:latin typeface="Helvetica Neue Regular" charset="0"/>
              </a:endParaRPr>
            </a:p>
          </p:txBody>
        </p:sp>
        <p:sp>
          <p:nvSpPr>
            <p:cNvPr id="51" name="Rectangle 7"/>
            <p:cNvSpPr>
              <a:spLocks noChangeArrowheads="1"/>
            </p:cNvSpPr>
            <p:nvPr/>
          </p:nvSpPr>
          <p:spPr bwMode="auto">
            <a:xfrm>
              <a:off x="2669381" y="2211604"/>
              <a:ext cx="816769"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rgbClr val="FF0000"/>
                  </a:solidFill>
                  <a:latin typeface="Helvetica Neue Regular" charset="0"/>
                </a:rPr>
                <a:t>XID</a:t>
              </a:r>
              <a:endParaRPr lang="en-US" altLang="x-none" sz="1800" dirty="0">
                <a:solidFill>
                  <a:srgbClr val="FF0000"/>
                </a:solidFill>
                <a:latin typeface="Helvetica Neue Regular" charset="0"/>
              </a:endParaRPr>
            </a:p>
          </p:txBody>
        </p:sp>
        <p:sp>
          <p:nvSpPr>
            <p:cNvPr id="52" name="Rectangle 8"/>
            <p:cNvSpPr>
              <a:spLocks noChangeArrowheads="1"/>
            </p:cNvSpPr>
            <p:nvPr/>
          </p:nvSpPr>
          <p:spPr bwMode="auto">
            <a:xfrm>
              <a:off x="2669381" y="2456260"/>
              <a:ext cx="616757"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rgbClr val="FF0000"/>
                  </a:solidFill>
                  <a:latin typeface="Helvetica Neue Regular" charset="0"/>
                </a:rPr>
                <a:t>type</a:t>
              </a:r>
              <a:endParaRPr lang="en-US" altLang="x-none" sz="1800" dirty="0">
                <a:solidFill>
                  <a:srgbClr val="FF0000"/>
                </a:solidFill>
                <a:latin typeface="Helvetica Neue Regular" charset="0"/>
              </a:endParaRPr>
            </a:p>
          </p:txBody>
        </p:sp>
        <p:sp>
          <p:nvSpPr>
            <p:cNvPr id="53" name="Rectangle 9"/>
            <p:cNvSpPr>
              <a:spLocks noChangeArrowheads="1"/>
            </p:cNvSpPr>
            <p:nvPr/>
          </p:nvSpPr>
          <p:spPr bwMode="auto">
            <a:xfrm>
              <a:off x="2669381" y="3027760"/>
              <a:ext cx="77345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length</a:t>
              </a:r>
              <a:endParaRPr lang="en-US" altLang="x-none" sz="1800" dirty="0">
                <a:solidFill>
                  <a:schemeClr val="tx2"/>
                </a:solidFill>
                <a:latin typeface="Helvetica Neue Regular" charset="0"/>
              </a:endParaRPr>
            </a:p>
          </p:txBody>
        </p:sp>
        <p:sp>
          <p:nvSpPr>
            <p:cNvPr id="54" name="Rectangle 10"/>
            <p:cNvSpPr>
              <a:spLocks noChangeArrowheads="1"/>
            </p:cNvSpPr>
            <p:nvPr/>
          </p:nvSpPr>
          <p:spPr bwMode="auto">
            <a:xfrm>
              <a:off x="2669382" y="2742010"/>
              <a:ext cx="87443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err="1">
                  <a:solidFill>
                    <a:schemeClr val="tx2"/>
                  </a:solidFill>
                  <a:latin typeface="Helvetica Neue Regular" charset="0"/>
                </a:rPr>
                <a:t>pageID</a:t>
              </a:r>
              <a:endParaRPr lang="en-US" altLang="x-none" sz="1800" dirty="0">
                <a:solidFill>
                  <a:schemeClr val="tx2"/>
                </a:solidFill>
                <a:latin typeface="Helvetica Neue Regular" charset="0"/>
              </a:endParaRPr>
            </a:p>
          </p:txBody>
        </p:sp>
        <p:sp>
          <p:nvSpPr>
            <p:cNvPr id="55" name="Rectangle 11"/>
            <p:cNvSpPr>
              <a:spLocks noChangeArrowheads="1"/>
            </p:cNvSpPr>
            <p:nvPr/>
          </p:nvSpPr>
          <p:spPr bwMode="auto">
            <a:xfrm>
              <a:off x="2669381" y="3314701"/>
              <a:ext cx="71478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offset</a:t>
              </a:r>
              <a:endParaRPr lang="en-US" altLang="x-none" sz="1800" dirty="0">
                <a:solidFill>
                  <a:schemeClr val="tx2"/>
                </a:solidFill>
                <a:latin typeface="Helvetica Neue Regular" charset="0"/>
              </a:endParaRPr>
            </a:p>
          </p:txBody>
        </p:sp>
        <p:sp>
          <p:nvSpPr>
            <p:cNvPr id="56" name="Rectangle 12"/>
            <p:cNvSpPr>
              <a:spLocks noChangeArrowheads="1"/>
            </p:cNvSpPr>
            <p:nvPr/>
          </p:nvSpPr>
          <p:spPr bwMode="auto">
            <a:xfrm>
              <a:off x="2669382" y="3600451"/>
              <a:ext cx="151307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before-image</a:t>
              </a:r>
              <a:endParaRPr lang="en-US" altLang="x-none" sz="1800" dirty="0">
                <a:solidFill>
                  <a:schemeClr val="tx2"/>
                </a:solidFill>
                <a:latin typeface="Helvetica Neue Regular" charset="0"/>
              </a:endParaRPr>
            </a:p>
          </p:txBody>
        </p:sp>
        <p:sp>
          <p:nvSpPr>
            <p:cNvPr id="57" name="Rectangle 13"/>
            <p:cNvSpPr>
              <a:spLocks noChangeArrowheads="1"/>
            </p:cNvSpPr>
            <p:nvPr/>
          </p:nvSpPr>
          <p:spPr bwMode="auto">
            <a:xfrm>
              <a:off x="2669381" y="3888582"/>
              <a:ext cx="1307378"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after-image</a:t>
              </a:r>
              <a:endParaRPr lang="en-US" altLang="x-none" sz="1800" dirty="0">
                <a:solidFill>
                  <a:schemeClr val="tx2"/>
                </a:solidFill>
                <a:latin typeface="Helvetica Neue Regular" charset="0"/>
              </a:endParaRPr>
            </a:p>
          </p:txBody>
        </p:sp>
        <p:sp>
          <p:nvSpPr>
            <p:cNvPr id="58" name="Rectangle 15"/>
            <p:cNvSpPr>
              <a:spLocks noChangeArrowheads="1"/>
            </p:cNvSpPr>
            <p:nvPr/>
          </p:nvSpPr>
          <p:spPr bwMode="auto">
            <a:xfrm>
              <a:off x="1563533" y="997241"/>
              <a:ext cx="2254560"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2100" dirty="0" err="1">
                  <a:solidFill>
                    <a:schemeClr val="tx2"/>
                  </a:solidFill>
                  <a:latin typeface="Helvetica Neue Regular" charset="0"/>
                </a:rPr>
                <a:t>LogRecord</a:t>
              </a:r>
              <a:r>
                <a:rPr lang="en-US" altLang="x-none" sz="2100" dirty="0">
                  <a:solidFill>
                    <a:schemeClr val="tx2"/>
                  </a:solidFill>
                  <a:latin typeface="Helvetica Neue Regular" charset="0"/>
                </a:rPr>
                <a:t> fields:</a:t>
              </a:r>
              <a:endParaRPr lang="en-US" altLang="x-none" sz="2100" dirty="0">
                <a:solidFill>
                  <a:schemeClr val="tx2"/>
                </a:solidFill>
                <a:latin typeface="Helvetica Neue Regular" charset="0"/>
              </a:endParaRPr>
            </a:p>
          </p:txBody>
        </p:sp>
        <p:sp>
          <p:nvSpPr>
            <p:cNvPr id="59" name="Line 16"/>
            <p:cNvSpPr>
              <a:spLocks noChangeShapeType="1"/>
            </p:cNvSpPr>
            <p:nvPr/>
          </p:nvSpPr>
          <p:spPr bwMode="auto">
            <a:xfrm>
              <a:off x="2514600" y="304561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17"/>
            <p:cNvSpPr>
              <a:spLocks noChangeShapeType="1"/>
            </p:cNvSpPr>
            <p:nvPr/>
          </p:nvSpPr>
          <p:spPr bwMode="auto">
            <a:xfrm>
              <a:off x="2514600" y="355996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18"/>
            <p:cNvSpPr>
              <a:spLocks noChangeShapeType="1"/>
            </p:cNvSpPr>
            <p:nvPr/>
          </p:nvSpPr>
          <p:spPr bwMode="auto">
            <a:xfrm flipH="1" flipV="1">
              <a:off x="2452688" y="3493294"/>
              <a:ext cx="6667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 name="Line 19"/>
            <p:cNvSpPr>
              <a:spLocks noChangeShapeType="1"/>
            </p:cNvSpPr>
            <p:nvPr/>
          </p:nvSpPr>
          <p:spPr bwMode="auto">
            <a:xfrm flipV="1">
              <a:off x="2462213" y="3436144"/>
              <a:ext cx="4762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3" name="Line 20"/>
            <p:cNvSpPr>
              <a:spLocks noChangeShapeType="1"/>
            </p:cNvSpPr>
            <p:nvPr/>
          </p:nvSpPr>
          <p:spPr bwMode="auto">
            <a:xfrm flipV="1">
              <a:off x="2519363" y="2864644"/>
              <a:ext cx="16192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 name="Line 21"/>
            <p:cNvSpPr>
              <a:spLocks noChangeShapeType="1"/>
            </p:cNvSpPr>
            <p:nvPr/>
          </p:nvSpPr>
          <p:spPr bwMode="auto">
            <a:xfrm flipH="1" flipV="1">
              <a:off x="2509838" y="3950494"/>
              <a:ext cx="18097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5" name="Rectangle 22"/>
            <p:cNvSpPr>
              <a:spLocks noChangeArrowheads="1"/>
            </p:cNvSpPr>
            <p:nvPr/>
          </p:nvSpPr>
          <p:spPr bwMode="auto">
            <a:xfrm>
              <a:off x="1584723" y="3082529"/>
              <a:ext cx="914193" cy="89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update</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records</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only</a:t>
              </a:r>
              <a:endParaRPr lang="en-US" altLang="x-none" sz="1800" dirty="0">
                <a:solidFill>
                  <a:schemeClr val="tx2"/>
                </a:solidFill>
                <a:latin typeface="Helvetica Neue Regular" charset="0"/>
              </a:endParaRPr>
            </a:p>
          </p:txBody>
        </p:sp>
        <p:sp>
          <p:nvSpPr>
            <p:cNvPr id="66" name="Rectangle 23" descr="LSN&#10;prevLSN&#10;XID&#10;for updates:&#10;type, pageId, length, offset, before-image, after-image" title="LogRecrod Fields"/>
            <p:cNvSpPr>
              <a:spLocks noChangeArrowheads="1"/>
            </p:cNvSpPr>
            <p:nvPr/>
          </p:nvSpPr>
          <p:spPr bwMode="auto">
            <a:xfrm>
              <a:off x="1314450" y="857250"/>
              <a:ext cx="2857500" cy="3771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grpSp>
        <p:nvGrpSpPr>
          <p:cNvPr id="24" name="Group 23" descr="Roll out log: LSNs&#10;DB: PageLSNs&#10;RAM: flushedLSN" title="KEY"/>
          <p:cNvGrpSpPr/>
          <p:nvPr/>
        </p:nvGrpSpPr>
        <p:grpSpPr>
          <a:xfrm>
            <a:off x="4519613" y="119063"/>
            <a:ext cx="3362325" cy="962025"/>
            <a:chOff x="4519613" y="119063"/>
            <a:chExt cx="3362325" cy="962025"/>
          </a:xfrm>
        </p:grpSpPr>
        <p:sp>
          <p:nvSpPr>
            <p:cNvPr id="25" name="Rectangle 24"/>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6"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27"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28"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29"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30" name="Group 29"/>
            <p:cNvGrpSpPr/>
            <p:nvPr/>
          </p:nvGrpSpPr>
          <p:grpSpPr>
            <a:xfrm>
              <a:off x="5715436" y="247055"/>
              <a:ext cx="816082" cy="450024"/>
              <a:chOff x="5863582" y="4974281"/>
              <a:chExt cx="3132137" cy="1727200"/>
            </a:xfrm>
          </p:grpSpPr>
          <p:pic>
            <p:nvPicPr>
              <p:cNvPr id="39"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40" name="Rectangle 39"/>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31" name="Group 30"/>
            <p:cNvGrpSpPr/>
            <p:nvPr/>
          </p:nvGrpSpPr>
          <p:grpSpPr>
            <a:xfrm>
              <a:off x="4694389" y="230956"/>
              <a:ext cx="822968" cy="457595"/>
              <a:chOff x="979247" y="3371546"/>
              <a:chExt cx="2656685" cy="1477194"/>
            </a:xfrm>
          </p:grpSpPr>
          <p:sp>
            <p:nvSpPr>
              <p:cNvPr id="35" name="Parallelogram 34"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6"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37"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38"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32" name="Group 31"/>
            <p:cNvGrpSpPr/>
            <p:nvPr/>
          </p:nvGrpSpPr>
          <p:grpSpPr>
            <a:xfrm>
              <a:off x="6830359" y="241438"/>
              <a:ext cx="874229" cy="461258"/>
              <a:chOff x="4768081" y="3045380"/>
              <a:chExt cx="3862832" cy="933387"/>
            </a:xfrm>
          </p:grpSpPr>
          <p:pic>
            <p:nvPicPr>
              <p:cNvPr id="33" name="Picture 32" descr="Roll out log: LSNs&#10;DB: PageLSNs&#10;RAM: flushedLSN" title="Key"/>
              <p:cNvPicPr>
                <a:picLocks noChangeAspect="1"/>
              </p:cNvPicPr>
              <p:nvPr/>
            </p:nvPicPr>
            <p:blipFill rotWithShape="1">
              <a:blip r:embed="rId4"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34" name="Rectangle 33"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
        <p:nvSpPr>
          <p:cNvPr id="41" name="Rectangle 6"/>
          <p:cNvSpPr>
            <a:spLocks noChangeArrowheads="1"/>
          </p:cNvSpPr>
          <p:nvPr/>
        </p:nvSpPr>
        <p:spPr bwMode="auto">
          <a:xfrm>
            <a:off x="4572000" y="851963"/>
            <a:ext cx="9834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prevLSNs</a:t>
            </a:r>
            <a:endParaRPr lang="en-US" altLang="x-none" sz="1500" dirty="0">
              <a:solidFill>
                <a:schemeClr val="accent2"/>
              </a:solidFill>
              <a:latin typeface="Helvetica Neue Regular"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ltLang="x-none"/>
              <a:t>Motivation</a:t>
            </a:r>
            <a:endParaRPr lang="en-US" altLang="x-none"/>
          </a:p>
        </p:txBody>
      </p:sp>
      <p:sp>
        <p:nvSpPr>
          <p:cNvPr id="19461" name="Rectangle 5"/>
          <p:cNvSpPr>
            <a:spLocks noGrp="1" noChangeArrowheads="1"/>
          </p:cNvSpPr>
          <p:nvPr>
            <p:ph type="body" idx="1"/>
          </p:nvPr>
        </p:nvSpPr>
        <p:spPr/>
        <p:txBody>
          <a:bodyPr>
            <a:normAutofit fontScale="92500" lnSpcReduction="10000"/>
          </a:bodyPr>
          <a:lstStyle/>
          <a:p>
            <a:r>
              <a:rPr lang="en-US" altLang="x-none" dirty="0"/>
              <a:t>Atomicity: </a:t>
            </a:r>
            <a:endParaRPr lang="en-US" altLang="x-none" dirty="0"/>
          </a:p>
          <a:p>
            <a:pPr lvl="1"/>
            <a:r>
              <a:rPr lang="en-US" altLang="x-none" dirty="0"/>
              <a:t>Transactions may abort (</a:t>
            </a:r>
            <a:r>
              <a:rPr lang="ja-JP" altLang="en-US" dirty="0"/>
              <a:t>“</a:t>
            </a:r>
            <a:r>
              <a:rPr lang="en-US" altLang="ja-JP" dirty="0"/>
              <a:t>Rollback</a:t>
            </a:r>
            <a:r>
              <a:rPr lang="ja-JP" altLang="en-US" dirty="0"/>
              <a:t>”</a:t>
            </a:r>
            <a:r>
              <a:rPr lang="en-US" altLang="ja-JP" dirty="0"/>
              <a:t>).</a:t>
            </a:r>
            <a:endParaRPr lang="en-US" altLang="ja-JP" dirty="0"/>
          </a:p>
          <a:p>
            <a:r>
              <a:rPr lang="en-US" altLang="x-none" dirty="0"/>
              <a:t>Durability:</a:t>
            </a:r>
            <a:endParaRPr lang="en-US" altLang="x-none" dirty="0"/>
          </a:p>
          <a:p>
            <a:pPr lvl="1"/>
            <a:r>
              <a:rPr lang="en-US" altLang="x-none" dirty="0"/>
              <a:t>What if DBMS stops running?</a:t>
            </a:r>
            <a:endParaRPr lang="en-US" altLang="x-none" dirty="0"/>
          </a:p>
          <a:p>
            <a:pPr>
              <a:spcBef>
                <a:spcPts val="1500"/>
              </a:spcBef>
            </a:pPr>
            <a:r>
              <a:rPr lang="en-US" altLang="x-none" dirty="0">
                <a:latin typeface="Helvetica Neue Regular" charset="0"/>
              </a:rPr>
              <a:t>Desired state after system restarts:</a:t>
            </a:r>
            <a:endParaRPr lang="en-US" altLang="x-none" sz="2300" dirty="0">
              <a:latin typeface="Helvetica Neue Regular" charset="0"/>
            </a:endParaRPr>
          </a:p>
          <a:p>
            <a:pPr>
              <a:buClr>
                <a:schemeClr val="tx1"/>
              </a:buClr>
            </a:pPr>
            <a:r>
              <a:rPr lang="en-US" altLang="x-none" sz="1800" dirty="0">
                <a:solidFill>
                  <a:srgbClr val="0000FF"/>
                </a:solidFill>
                <a:latin typeface="Helvetica Neue Regular" charset="0"/>
              </a:rPr>
              <a:t>T1</a:t>
            </a:r>
            <a:r>
              <a:rPr lang="en-US" altLang="x-none" sz="1800" dirty="0">
                <a:latin typeface="Helvetica Neue Regular" charset="0"/>
              </a:rPr>
              <a:t> &amp; </a:t>
            </a:r>
            <a:r>
              <a:rPr lang="en-US" altLang="x-none" sz="1800" dirty="0">
                <a:solidFill>
                  <a:srgbClr val="0000FF"/>
                </a:solidFill>
                <a:latin typeface="Helvetica Neue Regular" charset="0"/>
              </a:rPr>
              <a:t>T3</a:t>
            </a:r>
            <a:r>
              <a:rPr lang="en-US" altLang="x-none" sz="1800" dirty="0">
                <a:latin typeface="Helvetica Neue Regular" charset="0"/>
              </a:rPr>
              <a:t> should be </a:t>
            </a:r>
            <a:r>
              <a:rPr lang="en-US" altLang="x-none" sz="1800" dirty="0">
                <a:solidFill>
                  <a:srgbClr val="0000FF"/>
                </a:solidFill>
                <a:latin typeface="Helvetica Neue Regular" charset="0"/>
              </a:rPr>
              <a:t>durable.</a:t>
            </a:r>
            <a:endParaRPr lang="en-US" altLang="x-none" sz="1800" dirty="0">
              <a:latin typeface="Helvetica Neue Regular" charset="0"/>
            </a:endParaRPr>
          </a:p>
          <a:p>
            <a:pPr>
              <a:buClr>
                <a:schemeClr val="tx1"/>
              </a:buClr>
            </a:pPr>
            <a:r>
              <a:rPr lang="en-US" altLang="x-none" sz="1800" dirty="0">
                <a:solidFill>
                  <a:srgbClr val="FF0000"/>
                </a:solidFill>
                <a:latin typeface="Helvetica Neue Regular" charset="0"/>
              </a:rPr>
              <a:t>T2, T4 </a:t>
            </a:r>
            <a:r>
              <a:rPr lang="en-US" altLang="x-none" sz="1800" dirty="0">
                <a:latin typeface="Helvetica Neue Regular" charset="0"/>
              </a:rPr>
              <a:t>&amp; </a:t>
            </a:r>
            <a:r>
              <a:rPr lang="en-US" altLang="x-none" sz="1800" dirty="0">
                <a:solidFill>
                  <a:srgbClr val="FF0000"/>
                </a:solidFill>
                <a:latin typeface="Helvetica Neue Regular" charset="0"/>
              </a:rPr>
              <a:t>T5 </a:t>
            </a:r>
            <a:r>
              <a:rPr lang="en-US" altLang="x-none" sz="1800" dirty="0">
                <a:latin typeface="Helvetica Neue Regular" charset="0"/>
              </a:rPr>
              <a:t>should be </a:t>
            </a:r>
            <a:r>
              <a:rPr lang="en-US" altLang="x-none" sz="1800" dirty="0">
                <a:solidFill>
                  <a:srgbClr val="FF0000"/>
                </a:solidFill>
                <a:latin typeface="Helvetica Neue Regular" charset="0"/>
              </a:rPr>
              <a:t>aborted </a:t>
            </a:r>
            <a:r>
              <a:rPr lang="en-US" altLang="x-none" sz="1800" dirty="0">
                <a:latin typeface="Helvetica Neue Regular" charset="0"/>
              </a:rPr>
              <a:t>(effects not seen).</a:t>
            </a:r>
            <a:endParaRPr lang="en-US" altLang="x-none" sz="1800" dirty="0">
              <a:latin typeface="Helvetica Neue Regular" charset="0"/>
            </a:endParaRPr>
          </a:p>
          <a:p>
            <a:pPr>
              <a:buClr>
                <a:schemeClr val="tx1"/>
              </a:buClr>
            </a:pPr>
            <a:endParaRPr lang="en-US" altLang="x-none" sz="1800" dirty="0">
              <a:latin typeface="Helvetica Neue Regular" charset="0"/>
            </a:endParaRPr>
          </a:p>
          <a:p>
            <a:pPr>
              <a:buClr>
                <a:schemeClr val="tx1"/>
              </a:buClr>
            </a:pPr>
            <a:r>
              <a:rPr lang="en-US" altLang="x-none" sz="1800" dirty="0">
                <a:latin typeface="Helvetica Neue Regular" charset="0"/>
              </a:rPr>
              <a:t>Questions:</a:t>
            </a:r>
            <a:endParaRPr lang="en-US" altLang="x-none" sz="1800" dirty="0">
              <a:latin typeface="Helvetica Neue Regular" charset="0"/>
            </a:endParaRPr>
          </a:p>
          <a:p>
            <a:pPr lvl="1">
              <a:buClr>
                <a:schemeClr val="tx1"/>
              </a:buClr>
            </a:pPr>
            <a:r>
              <a:rPr lang="en-US" altLang="x-none" sz="1600" dirty="0">
                <a:latin typeface="Helvetica Neue Regular" charset="0"/>
              </a:rPr>
              <a:t>Why do transactions abort?</a:t>
            </a:r>
            <a:endParaRPr lang="en-US" altLang="x-none" sz="1600" dirty="0">
              <a:latin typeface="Helvetica Neue Regular" charset="0"/>
            </a:endParaRPr>
          </a:p>
          <a:p>
            <a:pPr lvl="1">
              <a:buClr>
                <a:schemeClr val="tx1"/>
              </a:buClr>
            </a:pPr>
            <a:r>
              <a:rPr lang="en-US" altLang="x-none" sz="1600" dirty="0">
                <a:latin typeface="Helvetica Neue Regular" charset="0"/>
              </a:rPr>
              <a:t>Why do DBMSs stop running?</a:t>
            </a:r>
            <a:endParaRPr lang="en-US" altLang="x-none" sz="1600" dirty="0">
              <a:latin typeface="Helvetica Neue Regular" charset="0"/>
            </a:endParaRPr>
          </a:p>
          <a:p>
            <a:pPr lvl="1"/>
            <a:endParaRPr lang="en-US" altLang="x-none" dirty="0"/>
          </a:p>
        </p:txBody>
      </p:sp>
      <p:grpSp>
        <p:nvGrpSpPr>
          <p:cNvPr id="5" name="Group 4" descr="T1: Does something, commits&#10;T2: Does something, aborts&#10;T3: Does something, commits&#10;T4: Does something, neither commits not aborts&#10;T5: Does something, neither commits not aborts&#10;CRASH" title="Diagram"/>
          <p:cNvGrpSpPr/>
          <p:nvPr/>
        </p:nvGrpSpPr>
        <p:grpSpPr>
          <a:xfrm>
            <a:off x="5657850" y="1200151"/>
            <a:ext cx="3387969" cy="1751169"/>
            <a:chOff x="5657850" y="1200151"/>
            <a:chExt cx="3387969" cy="1751169"/>
          </a:xfrm>
        </p:grpSpPr>
        <p:sp>
          <p:nvSpPr>
            <p:cNvPr id="19462" name="Rectangle 6"/>
            <p:cNvSpPr>
              <a:spLocks noChangeArrowheads="1"/>
            </p:cNvSpPr>
            <p:nvPr/>
          </p:nvSpPr>
          <p:spPr bwMode="auto">
            <a:xfrm>
              <a:off x="8281987" y="1245395"/>
              <a:ext cx="763832"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accent2"/>
                  </a:solidFill>
                  <a:latin typeface="Helvetica Neue Regular" charset="0"/>
                </a:rPr>
                <a:t>crash!</a:t>
              </a:r>
              <a:endParaRPr lang="en-US" altLang="x-none" sz="1800" dirty="0">
                <a:solidFill>
                  <a:schemeClr val="accent2"/>
                </a:solidFill>
                <a:latin typeface="Helvetica Neue Regular" charset="0"/>
              </a:endParaRPr>
            </a:p>
          </p:txBody>
        </p:sp>
        <p:sp>
          <p:nvSpPr>
            <p:cNvPr id="19464" name="Rectangle 8"/>
            <p:cNvSpPr>
              <a:spLocks noChangeArrowheads="1"/>
            </p:cNvSpPr>
            <p:nvPr/>
          </p:nvSpPr>
          <p:spPr bwMode="auto">
            <a:xfrm>
              <a:off x="5720953" y="1498998"/>
              <a:ext cx="398347" cy="145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T1</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T2</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T3</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T4</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T5</a:t>
              </a:r>
              <a:endParaRPr lang="en-US" altLang="x-none" sz="1800" dirty="0">
                <a:solidFill>
                  <a:schemeClr val="tx2"/>
                </a:solidFill>
                <a:latin typeface="Helvetica Neue Regular" charset="0"/>
              </a:endParaRPr>
            </a:p>
          </p:txBody>
        </p:sp>
        <p:sp>
          <p:nvSpPr>
            <p:cNvPr id="19465" name="Line 9"/>
            <p:cNvSpPr>
              <a:spLocks noChangeShapeType="1"/>
            </p:cNvSpPr>
            <p:nvPr/>
          </p:nvSpPr>
          <p:spPr bwMode="auto">
            <a:xfrm>
              <a:off x="6222206" y="1646635"/>
              <a:ext cx="852488" cy="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6" name="Line 10"/>
            <p:cNvSpPr>
              <a:spLocks noChangeShapeType="1"/>
            </p:cNvSpPr>
            <p:nvPr/>
          </p:nvSpPr>
          <p:spPr bwMode="auto">
            <a:xfrm>
              <a:off x="6644878" y="1872854"/>
              <a:ext cx="851297" cy="0"/>
            </a:xfrm>
            <a:prstGeom prst="line">
              <a:avLst/>
            </a:prstGeom>
            <a:noFill/>
            <a:ln w="508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7" name="Line 11"/>
            <p:cNvSpPr>
              <a:spLocks noChangeShapeType="1"/>
            </p:cNvSpPr>
            <p:nvPr/>
          </p:nvSpPr>
          <p:spPr bwMode="auto">
            <a:xfrm>
              <a:off x="6962774" y="2159794"/>
              <a:ext cx="852488" cy="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8" name="Line 12"/>
            <p:cNvSpPr>
              <a:spLocks noChangeShapeType="1"/>
            </p:cNvSpPr>
            <p:nvPr/>
          </p:nvSpPr>
          <p:spPr bwMode="auto">
            <a:xfrm>
              <a:off x="6123384" y="2439592"/>
              <a:ext cx="2543175" cy="0"/>
            </a:xfrm>
            <a:prstGeom prst="line">
              <a:avLst/>
            </a:prstGeom>
            <a:noFill/>
            <a:ln w="508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69" name="Line 13"/>
            <p:cNvSpPr>
              <a:spLocks noChangeShapeType="1"/>
            </p:cNvSpPr>
            <p:nvPr/>
          </p:nvSpPr>
          <p:spPr bwMode="auto">
            <a:xfrm>
              <a:off x="8097441" y="2674144"/>
              <a:ext cx="571500" cy="0"/>
            </a:xfrm>
            <a:prstGeom prst="line">
              <a:avLst/>
            </a:prstGeom>
            <a:noFill/>
            <a:ln w="50800">
              <a:solidFill>
                <a:srgbClr val="C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0" name="Line 14"/>
            <p:cNvSpPr>
              <a:spLocks noChangeShapeType="1"/>
            </p:cNvSpPr>
            <p:nvPr/>
          </p:nvSpPr>
          <p:spPr bwMode="auto">
            <a:xfrm>
              <a:off x="8687991" y="1657351"/>
              <a:ext cx="0" cy="1179910"/>
            </a:xfrm>
            <a:prstGeom prst="line">
              <a:avLst/>
            </a:prstGeom>
            <a:noFill/>
            <a:ln w="508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1" name="Line 15"/>
            <p:cNvSpPr>
              <a:spLocks noChangeShapeType="1"/>
            </p:cNvSpPr>
            <p:nvPr/>
          </p:nvSpPr>
          <p:spPr bwMode="auto">
            <a:xfrm>
              <a:off x="6203156" y="1621632"/>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2" name="Line 16"/>
            <p:cNvSpPr>
              <a:spLocks noChangeShapeType="1"/>
            </p:cNvSpPr>
            <p:nvPr/>
          </p:nvSpPr>
          <p:spPr bwMode="auto">
            <a:xfrm>
              <a:off x="7093743" y="1621632"/>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3" name="Line 17"/>
            <p:cNvSpPr>
              <a:spLocks noChangeShapeType="1"/>
            </p:cNvSpPr>
            <p:nvPr/>
          </p:nvSpPr>
          <p:spPr bwMode="auto">
            <a:xfrm>
              <a:off x="6625828" y="1846660"/>
              <a:ext cx="0" cy="51197"/>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4" name="Line 18"/>
            <p:cNvSpPr>
              <a:spLocks noChangeShapeType="1"/>
            </p:cNvSpPr>
            <p:nvPr/>
          </p:nvSpPr>
          <p:spPr bwMode="auto">
            <a:xfrm>
              <a:off x="7515225" y="1846660"/>
              <a:ext cx="0" cy="51197"/>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5" name="Line 19"/>
            <p:cNvSpPr>
              <a:spLocks noChangeShapeType="1"/>
            </p:cNvSpPr>
            <p:nvPr/>
          </p:nvSpPr>
          <p:spPr bwMode="auto">
            <a:xfrm>
              <a:off x="6991350" y="2133600"/>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6" name="Line 20"/>
            <p:cNvSpPr>
              <a:spLocks noChangeShapeType="1"/>
            </p:cNvSpPr>
            <p:nvPr/>
          </p:nvSpPr>
          <p:spPr bwMode="auto">
            <a:xfrm>
              <a:off x="7824787" y="2133600"/>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7" name="Line 21"/>
            <p:cNvSpPr>
              <a:spLocks noChangeShapeType="1"/>
            </p:cNvSpPr>
            <p:nvPr/>
          </p:nvSpPr>
          <p:spPr bwMode="auto">
            <a:xfrm>
              <a:off x="6121003" y="2413398"/>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8" name="Line 22"/>
            <p:cNvSpPr>
              <a:spLocks noChangeShapeType="1"/>
            </p:cNvSpPr>
            <p:nvPr/>
          </p:nvSpPr>
          <p:spPr bwMode="auto">
            <a:xfrm>
              <a:off x="8078391" y="2646760"/>
              <a:ext cx="0" cy="52388"/>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19479" name="Rectangle 23"/>
            <p:cNvSpPr>
              <a:spLocks noChangeArrowheads="1"/>
            </p:cNvSpPr>
            <p:nvPr/>
          </p:nvSpPr>
          <p:spPr bwMode="auto">
            <a:xfrm>
              <a:off x="5657850" y="1200151"/>
              <a:ext cx="3362325" cy="170497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19480" name="Text Box 24"/>
            <p:cNvSpPr txBox="1">
              <a:spLocks noChangeArrowheads="1"/>
            </p:cNvSpPr>
            <p:nvPr/>
          </p:nvSpPr>
          <p:spPr bwMode="auto">
            <a:xfrm>
              <a:off x="7521179" y="1709738"/>
              <a:ext cx="65915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latin typeface="Helvetica Neue Regular" charset="0"/>
                </a:rPr>
                <a:t>Abort</a:t>
              </a:r>
              <a:endParaRPr lang="en-US" altLang="x-none" sz="1500" dirty="0">
                <a:latin typeface="Helvetica Neue Regular" charset="0"/>
              </a:endParaRPr>
            </a:p>
          </p:txBody>
        </p:sp>
        <p:sp>
          <p:nvSpPr>
            <p:cNvPr id="19481" name="Text Box 25"/>
            <p:cNvSpPr txBox="1">
              <a:spLocks noChangeArrowheads="1"/>
            </p:cNvSpPr>
            <p:nvPr/>
          </p:nvSpPr>
          <p:spPr bwMode="auto">
            <a:xfrm>
              <a:off x="7138988" y="1481138"/>
              <a:ext cx="86594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latin typeface="Helvetica Neue Regular" charset="0"/>
                </a:rPr>
                <a:t>Commit</a:t>
              </a:r>
              <a:endParaRPr lang="en-US" altLang="x-none" sz="1500" dirty="0">
                <a:latin typeface="Helvetica Neue Regular" charset="0"/>
              </a:endParaRPr>
            </a:p>
          </p:txBody>
        </p:sp>
        <p:sp>
          <p:nvSpPr>
            <p:cNvPr id="19482" name="Text Box 26"/>
            <p:cNvSpPr txBox="1">
              <a:spLocks noChangeArrowheads="1"/>
            </p:cNvSpPr>
            <p:nvPr/>
          </p:nvSpPr>
          <p:spPr bwMode="auto">
            <a:xfrm>
              <a:off x="7824788" y="1995488"/>
              <a:ext cx="86594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latin typeface="Helvetica Neue Regular" charset="0"/>
                </a:rPr>
                <a:t>Commit</a:t>
              </a:r>
              <a:endParaRPr lang="en-US" altLang="x-none" sz="1500" dirty="0">
                <a:latin typeface="Helvetica Neue Regular"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ltLang="x-none" dirty="0"/>
              <a:t>Log Records, Pt 3</a:t>
            </a:r>
            <a:endParaRPr lang="en-US" altLang="x-none" dirty="0"/>
          </a:p>
        </p:txBody>
      </p:sp>
      <p:sp>
        <p:nvSpPr>
          <p:cNvPr id="35845" name="Rectangle 5"/>
          <p:cNvSpPr>
            <a:spLocks noGrp="1" noChangeArrowheads="1"/>
          </p:cNvSpPr>
          <p:nvPr>
            <p:ph type="body" idx="1"/>
          </p:nvPr>
        </p:nvSpPr>
        <p:spPr>
          <a:xfrm>
            <a:off x="457200" y="1200151"/>
            <a:ext cx="8915400" cy="3394472"/>
          </a:xfrm>
        </p:spPr>
        <p:txBody>
          <a:bodyPr/>
          <a:lstStyle/>
          <a:p>
            <a:r>
              <a:rPr lang="en-US" altLang="x-none" dirty="0"/>
              <a:t>Update records contain sufficient information for </a:t>
            </a:r>
            <a:r>
              <a:rPr lang="en-US" altLang="x-none" b="1" dirty="0"/>
              <a:t>REDO and UNDO</a:t>
            </a:r>
            <a:endParaRPr lang="en-US" altLang="x-none" b="1" dirty="0"/>
          </a:p>
          <a:p>
            <a:pPr marL="3657600"/>
            <a:r>
              <a:rPr lang="en-US" altLang="x-none" dirty="0"/>
              <a:t>Our “physical diff” to the left works fine.</a:t>
            </a:r>
            <a:endParaRPr lang="en-US" altLang="x-none" dirty="0"/>
          </a:p>
          <a:p>
            <a:pPr marL="3657600"/>
            <a:r>
              <a:rPr lang="en-US" altLang="x-none" dirty="0"/>
              <a:t>There are other encodings that can be more space-efficient</a:t>
            </a:r>
            <a:endParaRPr lang="en-US" altLang="x-none" dirty="0"/>
          </a:p>
        </p:txBody>
      </p:sp>
      <p:grpSp>
        <p:nvGrpSpPr>
          <p:cNvPr id="44" name="Group 43" descr="LSN&#10;prevLSN&#10;XID&#10;for updates:&#10;type, pageId, length, offset, before-image, after-image" title="LogRecord fields"/>
          <p:cNvGrpSpPr/>
          <p:nvPr/>
        </p:nvGrpSpPr>
        <p:grpSpPr>
          <a:xfrm>
            <a:off x="990600" y="2038349"/>
            <a:ext cx="4114800" cy="3341915"/>
            <a:chOff x="1314450" y="857250"/>
            <a:chExt cx="4343400" cy="4171950"/>
          </a:xfrm>
        </p:grpSpPr>
        <p:sp>
          <p:nvSpPr>
            <p:cNvPr id="45" name="Rectangle 2"/>
            <p:cNvSpPr>
              <a:spLocks noChangeArrowheads="1"/>
            </p:cNvSpPr>
            <p:nvPr/>
          </p:nvSpPr>
          <p:spPr bwMode="auto">
            <a:xfrm>
              <a:off x="1657350" y="468630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46" name="Rectangle 3"/>
            <p:cNvSpPr>
              <a:spLocks noChangeArrowheads="1"/>
            </p:cNvSpPr>
            <p:nvPr/>
          </p:nvSpPr>
          <p:spPr bwMode="auto">
            <a:xfrm>
              <a:off x="3486150" y="468630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47" name="Rectangle 6"/>
            <p:cNvSpPr>
              <a:spLocks noChangeArrowheads="1"/>
            </p:cNvSpPr>
            <p:nvPr/>
          </p:nvSpPr>
          <p:spPr bwMode="auto">
            <a:xfrm>
              <a:off x="2669381" y="1567688"/>
              <a:ext cx="983391" cy="69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600" u="sng" dirty="0">
                  <a:solidFill>
                    <a:srgbClr val="FF0000"/>
                  </a:solidFill>
                  <a:latin typeface="Helvetica Neue Regular" charset="0"/>
                </a:rPr>
                <a:t>LSN</a:t>
              </a:r>
              <a:endParaRPr lang="en-US" altLang="x-none" sz="1600" u="sng" dirty="0">
                <a:solidFill>
                  <a:srgbClr val="FF0000"/>
                </a:solidFill>
                <a:latin typeface="Helvetica Neue Regular" charset="0"/>
              </a:endParaRPr>
            </a:p>
            <a:p>
              <a:r>
                <a:rPr lang="en-US" altLang="x-none" sz="1600" dirty="0" err="1">
                  <a:solidFill>
                    <a:srgbClr val="FF0000"/>
                  </a:solidFill>
                  <a:latin typeface="Helvetica Neue Regular" charset="0"/>
                </a:rPr>
                <a:t>prevLSN</a:t>
              </a:r>
              <a:endParaRPr lang="en-US" altLang="x-none" sz="1600" dirty="0">
                <a:solidFill>
                  <a:srgbClr val="FF0000"/>
                </a:solidFill>
                <a:latin typeface="Helvetica Neue Regular" charset="0"/>
              </a:endParaRPr>
            </a:p>
          </p:txBody>
        </p:sp>
        <p:sp>
          <p:nvSpPr>
            <p:cNvPr id="48" name="Rectangle 7"/>
            <p:cNvSpPr>
              <a:spLocks noChangeArrowheads="1"/>
            </p:cNvSpPr>
            <p:nvPr/>
          </p:nvSpPr>
          <p:spPr bwMode="auto">
            <a:xfrm>
              <a:off x="2669381" y="2211604"/>
              <a:ext cx="816769"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rgbClr val="FF0000"/>
                  </a:solidFill>
                  <a:latin typeface="Helvetica Neue Regular" charset="0"/>
                </a:rPr>
                <a:t>XID</a:t>
              </a:r>
              <a:endParaRPr lang="en-US" altLang="x-none" sz="1800" dirty="0">
                <a:solidFill>
                  <a:srgbClr val="FF0000"/>
                </a:solidFill>
                <a:latin typeface="Helvetica Neue Regular" charset="0"/>
              </a:endParaRPr>
            </a:p>
          </p:txBody>
        </p:sp>
        <p:sp>
          <p:nvSpPr>
            <p:cNvPr id="49" name="Rectangle 8"/>
            <p:cNvSpPr>
              <a:spLocks noChangeArrowheads="1"/>
            </p:cNvSpPr>
            <p:nvPr/>
          </p:nvSpPr>
          <p:spPr bwMode="auto">
            <a:xfrm>
              <a:off x="2669381" y="2456260"/>
              <a:ext cx="616757" cy="42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rgbClr val="FF0000"/>
                  </a:solidFill>
                  <a:latin typeface="Helvetica Neue Regular" charset="0"/>
                </a:rPr>
                <a:t>type</a:t>
              </a:r>
              <a:endParaRPr lang="en-US" altLang="x-none" sz="1800" dirty="0">
                <a:solidFill>
                  <a:srgbClr val="FF0000"/>
                </a:solidFill>
                <a:latin typeface="Helvetica Neue Regular" charset="0"/>
              </a:endParaRPr>
            </a:p>
          </p:txBody>
        </p:sp>
        <p:sp>
          <p:nvSpPr>
            <p:cNvPr id="50" name="Rectangle 9"/>
            <p:cNvSpPr>
              <a:spLocks noChangeArrowheads="1"/>
            </p:cNvSpPr>
            <p:nvPr/>
          </p:nvSpPr>
          <p:spPr bwMode="auto">
            <a:xfrm>
              <a:off x="2669381" y="3027760"/>
              <a:ext cx="77345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length</a:t>
              </a:r>
              <a:endParaRPr lang="en-US" altLang="x-none" sz="1800" dirty="0">
                <a:solidFill>
                  <a:schemeClr val="tx2"/>
                </a:solidFill>
                <a:latin typeface="Helvetica Neue Regular" charset="0"/>
              </a:endParaRPr>
            </a:p>
          </p:txBody>
        </p:sp>
        <p:sp>
          <p:nvSpPr>
            <p:cNvPr id="51" name="Rectangle 10"/>
            <p:cNvSpPr>
              <a:spLocks noChangeArrowheads="1"/>
            </p:cNvSpPr>
            <p:nvPr/>
          </p:nvSpPr>
          <p:spPr bwMode="auto">
            <a:xfrm>
              <a:off x="2669382" y="2742010"/>
              <a:ext cx="87443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err="1">
                  <a:solidFill>
                    <a:schemeClr val="tx2"/>
                  </a:solidFill>
                  <a:latin typeface="Helvetica Neue Regular" charset="0"/>
                </a:rPr>
                <a:t>pageID</a:t>
              </a:r>
              <a:endParaRPr lang="en-US" altLang="x-none" sz="1800" dirty="0">
                <a:solidFill>
                  <a:schemeClr val="tx2"/>
                </a:solidFill>
                <a:latin typeface="Helvetica Neue Regular" charset="0"/>
              </a:endParaRPr>
            </a:p>
          </p:txBody>
        </p:sp>
        <p:sp>
          <p:nvSpPr>
            <p:cNvPr id="52" name="Rectangle 11"/>
            <p:cNvSpPr>
              <a:spLocks noChangeArrowheads="1"/>
            </p:cNvSpPr>
            <p:nvPr/>
          </p:nvSpPr>
          <p:spPr bwMode="auto">
            <a:xfrm>
              <a:off x="2669381" y="3314701"/>
              <a:ext cx="71478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offset</a:t>
              </a:r>
              <a:endParaRPr lang="en-US" altLang="x-none" sz="1800" dirty="0">
                <a:solidFill>
                  <a:schemeClr val="tx2"/>
                </a:solidFill>
                <a:latin typeface="Helvetica Neue Regular" charset="0"/>
              </a:endParaRPr>
            </a:p>
          </p:txBody>
        </p:sp>
        <p:sp>
          <p:nvSpPr>
            <p:cNvPr id="53" name="Rectangle 12"/>
            <p:cNvSpPr>
              <a:spLocks noChangeArrowheads="1"/>
            </p:cNvSpPr>
            <p:nvPr/>
          </p:nvSpPr>
          <p:spPr bwMode="auto">
            <a:xfrm>
              <a:off x="2669382" y="3600451"/>
              <a:ext cx="151307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before-image</a:t>
              </a:r>
              <a:endParaRPr lang="en-US" altLang="x-none" sz="1800" dirty="0">
                <a:solidFill>
                  <a:schemeClr val="tx2"/>
                </a:solidFill>
                <a:latin typeface="Helvetica Neue Regular" charset="0"/>
              </a:endParaRPr>
            </a:p>
          </p:txBody>
        </p:sp>
        <p:sp>
          <p:nvSpPr>
            <p:cNvPr id="54" name="Rectangle 13"/>
            <p:cNvSpPr>
              <a:spLocks noChangeArrowheads="1"/>
            </p:cNvSpPr>
            <p:nvPr/>
          </p:nvSpPr>
          <p:spPr bwMode="auto">
            <a:xfrm>
              <a:off x="2669381" y="3888582"/>
              <a:ext cx="1307378"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after-image</a:t>
              </a:r>
              <a:endParaRPr lang="en-US" altLang="x-none" sz="1800" dirty="0">
                <a:solidFill>
                  <a:schemeClr val="tx2"/>
                </a:solidFill>
                <a:latin typeface="Helvetica Neue Regular" charset="0"/>
              </a:endParaRPr>
            </a:p>
          </p:txBody>
        </p:sp>
        <p:sp>
          <p:nvSpPr>
            <p:cNvPr id="55" name="Rectangle 15"/>
            <p:cNvSpPr>
              <a:spLocks noChangeArrowheads="1"/>
            </p:cNvSpPr>
            <p:nvPr/>
          </p:nvSpPr>
          <p:spPr bwMode="auto">
            <a:xfrm>
              <a:off x="1563533" y="997241"/>
              <a:ext cx="2254560"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2100" dirty="0" err="1">
                  <a:solidFill>
                    <a:schemeClr val="tx2"/>
                  </a:solidFill>
                  <a:latin typeface="Helvetica Neue Regular" charset="0"/>
                </a:rPr>
                <a:t>LogRecord</a:t>
              </a:r>
              <a:r>
                <a:rPr lang="en-US" altLang="x-none" sz="2100" dirty="0">
                  <a:solidFill>
                    <a:schemeClr val="tx2"/>
                  </a:solidFill>
                  <a:latin typeface="Helvetica Neue Regular" charset="0"/>
                </a:rPr>
                <a:t> fields:</a:t>
              </a:r>
              <a:endParaRPr lang="en-US" altLang="x-none" sz="2100" dirty="0">
                <a:solidFill>
                  <a:schemeClr val="tx2"/>
                </a:solidFill>
                <a:latin typeface="Helvetica Neue Regular" charset="0"/>
              </a:endParaRPr>
            </a:p>
          </p:txBody>
        </p:sp>
        <p:sp>
          <p:nvSpPr>
            <p:cNvPr id="56" name="Line 16"/>
            <p:cNvSpPr>
              <a:spLocks noChangeShapeType="1"/>
            </p:cNvSpPr>
            <p:nvPr/>
          </p:nvSpPr>
          <p:spPr bwMode="auto">
            <a:xfrm>
              <a:off x="2514600" y="304561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7" name="Line 17"/>
            <p:cNvSpPr>
              <a:spLocks noChangeShapeType="1"/>
            </p:cNvSpPr>
            <p:nvPr/>
          </p:nvSpPr>
          <p:spPr bwMode="auto">
            <a:xfrm>
              <a:off x="2514600" y="3559969"/>
              <a:ext cx="0" cy="3905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8" name="Line 18"/>
            <p:cNvSpPr>
              <a:spLocks noChangeShapeType="1"/>
            </p:cNvSpPr>
            <p:nvPr/>
          </p:nvSpPr>
          <p:spPr bwMode="auto">
            <a:xfrm flipH="1" flipV="1">
              <a:off x="2452688" y="3493294"/>
              <a:ext cx="6667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9" name="Line 19"/>
            <p:cNvSpPr>
              <a:spLocks noChangeShapeType="1"/>
            </p:cNvSpPr>
            <p:nvPr/>
          </p:nvSpPr>
          <p:spPr bwMode="auto">
            <a:xfrm flipV="1">
              <a:off x="2462213" y="3436144"/>
              <a:ext cx="47625" cy="666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0" name="Line 20"/>
            <p:cNvSpPr>
              <a:spLocks noChangeShapeType="1"/>
            </p:cNvSpPr>
            <p:nvPr/>
          </p:nvSpPr>
          <p:spPr bwMode="auto">
            <a:xfrm flipV="1">
              <a:off x="2519363" y="2864644"/>
              <a:ext cx="16192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1" name="Line 21"/>
            <p:cNvSpPr>
              <a:spLocks noChangeShapeType="1"/>
            </p:cNvSpPr>
            <p:nvPr/>
          </p:nvSpPr>
          <p:spPr bwMode="auto">
            <a:xfrm flipH="1" flipV="1">
              <a:off x="2509838" y="3950494"/>
              <a:ext cx="180975" cy="18097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 name="Rectangle 22"/>
            <p:cNvSpPr>
              <a:spLocks noChangeArrowheads="1"/>
            </p:cNvSpPr>
            <p:nvPr/>
          </p:nvSpPr>
          <p:spPr bwMode="auto">
            <a:xfrm>
              <a:off x="1584723" y="3082529"/>
              <a:ext cx="914193" cy="89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2"/>
                  </a:solidFill>
                  <a:latin typeface="Helvetica Neue Regular" charset="0"/>
                </a:rPr>
                <a:t>update</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records</a:t>
              </a:r>
              <a:endParaRPr lang="en-US" altLang="x-none" sz="1800" dirty="0">
                <a:solidFill>
                  <a:schemeClr val="tx2"/>
                </a:solidFill>
                <a:latin typeface="Helvetica Neue Regular" charset="0"/>
              </a:endParaRPr>
            </a:p>
            <a:p>
              <a:r>
                <a:rPr lang="en-US" altLang="x-none" sz="1800" dirty="0">
                  <a:solidFill>
                    <a:schemeClr val="tx2"/>
                  </a:solidFill>
                  <a:latin typeface="Helvetica Neue Regular" charset="0"/>
                </a:rPr>
                <a:t>only</a:t>
              </a:r>
              <a:endParaRPr lang="en-US" altLang="x-none" sz="1800" dirty="0">
                <a:solidFill>
                  <a:schemeClr val="tx2"/>
                </a:solidFill>
                <a:latin typeface="Helvetica Neue Regular" charset="0"/>
              </a:endParaRPr>
            </a:p>
          </p:txBody>
        </p:sp>
        <p:sp>
          <p:nvSpPr>
            <p:cNvPr id="63" name="Rectangle 23" descr="LSN&#10;prevLSN&#10;XID&#10;for updates:&#10;type, pageId, length, offset, before-image, after-image" title="LogRecrod Fields"/>
            <p:cNvSpPr>
              <a:spLocks noChangeArrowheads="1"/>
            </p:cNvSpPr>
            <p:nvPr/>
          </p:nvSpPr>
          <p:spPr bwMode="auto">
            <a:xfrm>
              <a:off x="1314450" y="857250"/>
              <a:ext cx="2857500" cy="37719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grpSp>
        <p:nvGrpSpPr>
          <p:cNvPr id="24" name="Group 23" descr="Roll out log: LSNs&#10;DB: PageLSNs&#10;RAM: flushedLSN" title="KEY"/>
          <p:cNvGrpSpPr/>
          <p:nvPr/>
        </p:nvGrpSpPr>
        <p:grpSpPr>
          <a:xfrm>
            <a:off x="4519613" y="119063"/>
            <a:ext cx="3362325" cy="962025"/>
            <a:chOff x="4519613" y="119063"/>
            <a:chExt cx="3362325" cy="962025"/>
          </a:xfrm>
        </p:grpSpPr>
        <p:sp>
          <p:nvSpPr>
            <p:cNvPr id="25" name="Rectangle 24"/>
            <p:cNvSpPr/>
            <p:nvPr/>
          </p:nvSpPr>
          <p:spPr bwMode="auto">
            <a:xfrm>
              <a:off x="6807318" y="212330"/>
              <a:ext cx="1045369" cy="561975"/>
            </a:xfrm>
            <a:prstGeom prst="rect">
              <a:avLst/>
            </a:prstGeom>
            <a:solidFill>
              <a:schemeClr val="bg1"/>
            </a:solidFill>
            <a:ln w="12700" cap="flat" cmpd="sng" algn="ctr">
              <a:no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26" name="Rectangle 6"/>
            <p:cNvSpPr>
              <a:spLocks noChangeArrowheads="1"/>
            </p:cNvSpPr>
            <p:nvPr/>
          </p:nvSpPr>
          <p:spPr bwMode="auto">
            <a:xfrm>
              <a:off x="4669631" y="704850"/>
              <a:ext cx="60513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accent2"/>
                  </a:solidFill>
                  <a:latin typeface="Helvetica Neue Regular" charset="0"/>
                </a:rPr>
                <a:t>LSNs</a:t>
              </a:r>
              <a:endParaRPr lang="en-US" altLang="x-none" sz="1500" dirty="0">
                <a:solidFill>
                  <a:schemeClr val="accent2"/>
                </a:solidFill>
                <a:latin typeface="Helvetica Neue Regular" charset="0"/>
              </a:endParaRPr>
            </a:p>
          </p:txBody>
        </p:sp>
        <p:sp>
          <p:nvSpPr>
            <p:cNvPr id="27" name="Rectangle 14"/>
            <p:cNvSpPr>
              <a:spLocks noChangeArrowheads="1"/>
            </p:cNvSpPr>
            <p:nvPr/>
          </p:nvSpPr>
          <p:spPr bwMode="auto">
            <a:xfrm>
              <a:off x="5517357" y="704850"/>
              <a:ext cx="10347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pageLSNs</a:t>
              </a:r>
              <a:endParaRPr lang="en-US" altLang="x-none" sz="1500" dirty="0">
                <a:solidFill>
                  <a:schemeClr val="accent2"/>
                </a:solidFill>
                <a:latin typeface="Helvetica Neue Regular" charset="0"/>
              </a:endParaRPr>
            </a:p>
          </p:txBody>
        </p:sp>
        <p:sp>
          <p:nvSpPr>
            <p:cNvPr id="28" name="Rectangle 39"/>
            <p:cNvSpPr>
              <a:spLocks noChangeArrowheads="1"/>
            </p:cNvSpPr>
            <p:nvPr/>
          </p:nvSpPr>
          <p:spPr bwMode="auto">
            <a:xfrm>
              <a:off x="6660357" y="704850"/>
              <a:ext cx="113733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flushedLSN</a:t>
              </a:r>
              <a:endParaRPr lang="en-US" altLang="x-none" sz="1500" dirty="0">
                <a:solidFill>
                  <a:schemeClr val="accent2"/>
                </a:solidFill>
                <a:latin typeface="Helvetica Neue Regular" charset="0"/>
              </a:endParaRPr>
            </a:p>
          </p:txBody>
        </p:sp>
        <p:sp>
          <p:nvSpPr>
            <p:cNvPr id="29" name="Rectangle 40"/>
            <p:cNvSpPr>
              <a:spLocks noChangeArrowheads="1"/>
            </p:cNvSpPr>
            <p:nvPr/>
          </p:nvSpPr>
          <p:spPr bwMode="auto">
            <a:xfrm>
              <a:off x="4519613" y="119063"/>
              <a:ext cx="3362325" cy="96202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nvGrpSpPr>
            <p:cNvPr id="30" name="Group 29"/>
            <p:cNvGrpSpPr/>
            <p:nvPr/>
          </p:nvGrpSpPr>
          <p:grpSpPr>
            <a:xfrm>
              <a:off x="5715436" y="247055"/>
              <a:ext cx="816082" cy="450024"/>
              <a:chOff x="5863582" y="4974281"/>
              <a:chExt cx="3132137" cy="1727200"/>
            </a:xfrm>
          </p:grpSpPr>
          <p:pic>
            <p:nvPicPr>
              <p:cNvPr id="39"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40" name="Rectangle 39"/>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rgbClr val="000000"/>
                    </a:solidFill>
                  </a:rPr>
                  <a:t>DB</a:t>
                </a:r>
                <a:endParaRPr lang="en-US" sz="1500" b="1" dirty="0">
                  <a:solidFill>
                    <a:srgbClr val="000000"/>
                  </a:solidFill>
                </a:endParaRPr>
              </a:p>
            </p:txBody>
          </p:sp>
        </p:grpSp>
        <p:grpSp>
          <p:nvGrpSpPr>
            <p:cNvPr id="31" name="Group 30"/>
            <p:cNvGrpSpPr/>
            <p:nvPr/>
          </p:nvGrpSpPr>
          <p:grpSpPr>
            <a:xfrm>
              <a:off x="4694389" y="230956"/>
              <a:ext cx="822968" cy="457595"/>
              <a:chOff x="979247" y="3371546"/>
              <a:chExt cx="2656685" cy="1477194"/>
            </a:xfrm>
          </p:grpSpPr>
          <p:sp>
            <p:nvSpPr>
              <p:cNvPr id="35" name="Parallelogram 34" descr="Roll out log: LSNs&#10;DB: PageLSNs&#10;RAM: flushedLSN" title="KEY"/>
              <p:cNvSpPr/>
              <p:nvPr/>
            </p:nvSpPr>
            <p:spPr bwMode="auto">
              <a:xfrm>
                <a:off x="1754401" y="4550707"/>
                <a:ext cx="1881531" cy="274980"/>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36"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37"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38"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nvGrpSpPr>
            <p:cNvPr id="32" name="Group 31"/>
            <p:cNvGrpSpPr/>
            <p:nvPr/>
          </p:nvGrpSpPr>
          <p:grpSpPr>
            <a:xfrm>
              <a:off x="6830359" y="241438"/>
              <a:ext cx="874229" cy="461258"/>
              <a:chOff x="4768081" y="3045380"/>
              <a:chExt cx="3862832" cy="933387"/>
            </a:xfrm>
          </p:grpSpPr>
          <p:pic>
            <p:nvPicPr>
              <p:cNvPr id="33" name="Picture 32" descr="Roll out log: LSNs&#10;DB: PageLSNs&#10;RAM: flushedLSN" title="Key"/>
              <p:cNvPicPr>
                <a:picLocks noChangeAspect="1"/>
              </p:cNvPicPr>
              <p:nvPr/>
            </p:nvPicPr>
            <p:blipFill rotWithShape="1">
              <a:blip r:embed="rId4" cstate="print">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34" name="Rectangle 33" descr="Roll out log: LSNs&#10;DB: PageLSNs&#10;RAM: flushedLSN" title="KEY"/>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
        <p:nvSpPr>
          <p:cNvPr id="41" name="Rectangle 6"/>
          <p:cNvSpPr>
            <a:spLocks noChangeArrowheads="1"/>
          </p:cNvSpPr>
          <p:nvPr/>
        </p:nvSpPr>
        <p:spPr bwMode="auto">
          <a:xfrm>
            <a:off x="4572000" y="851963"/>
            <a:ext cx="9834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accent2"/>
                </a:solidFill>
                <a:latin typeface="Helvetica Neue Regular" charset="0"/>
              </a:rPr>
              <a:t>prevLSNs</a:t>
            </a:r>
            <a:endParaRPr lang="en-US" altLang="x-none" sz="1500" dirty="0">
              <a:solidFill>
                <a:schemeClr val="accent2"/>
              </a:solidFill>
              <a:latin typeface="Helvetica Neue Regular"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p:txBody>
          <a:bodyPr/>
          <a:lstStyle/>
          <a:p>
            <a:r>
              <a:rPr lang="en-US" altLang="x-none"/>
              <a:t>Other Log-Related State</a:t>
            </a:r>
            <a:endParaRPr lang="en-US" altLang="x-none"/>
          </a:p>
        </p:txBody>
      </p:sp>
      <p:sp>
        <p:nvSpPr>
          <p:cNvPr id="37893" name="Rectangle 5"/>
          <p:cNvSpPr>
            <a:spLocks noGrp="1" noChangeArrowheads="1"/>
          </p:cNvSpPr>
          <p:nvPr>
            <p:ph idx="1"/>
          </p:nvPr>
        </p:nvSpPr>
        <p:spPr>
          <a:xfrm>
            <a:off x="152400" y="1200151"/>
            <a:ext cx="8229600" cy="3394472"/>
          </a:xfrm>
        </p:spPr>
        <p:txBody>
          <a:bodyPr>
            <a:normAutofit fontScale="92500" lnSpcReduction="10000"/>
          </a:bodyPr>
          <a:lstStyle/>
          <a:p>
            <a:r>
              <a:rPr lang="en-US" altLang="x-none" dirty="0"/>
              <a:t>Two in-memory tables:</a:t>
            </a:r>
            <a:endParaRPr lang="en-US" altLang="x-none" dirty="0"/>
          </a:p>
          <a:p>
            <a:r>
              <a:rPr lang="en-US" altLang="x-none" dirty="0"/>
              <a:t>Transaction Table</a:t>
            </a:r>
            <a:endParaRPr lang="en-US" altLang="x-none" dirty="0"/>
          </a:p>
          <a:p>
            <a:pPr lvl="1"/>
            <a:r>
              <a:rPr lang="en-US" altLang="x-none" dirty="0"/>
              <a:t>One entry per currently active Xact.</a:t>
            </a:r>
            <a:endParaRPr lang="en-US" altLang="x-none" dirty="0"/>
          </a:p>
          <a:p>
            <a:pPr lvl="2"/>
            <a:r>
              <a:rPr lang="en-US" altLang="x-none" dirty="0"/>
              <a:t>removed when Xact commits or aborts</a:t>
            </a:r>
            <a:endParaRPr lang="en-US" altLang="x-none" dirty="0"/>
          </a:p>
          <a:p>
            <a:pPr lvl="1"/>
            <a:r>
              <a:rPr lang="en-US" altLang="x-none" dirty="0"/>
              <a:t>Contains:</a:t>
            </a:r>
            <a:endParaRPr lang="en-US" altLang="x-none" dirty="0"/>
          </a:p>
          <a:p>
            <a:pPr lvl="2"/>
            <a:r>
              <a:rPr lang="en-US" altLang="x-none" b="1" dirty="0"/>
              <a:t>XID</a:t>
            </a:r>
            <a:endParaRPr lang="en-US" altLang="x-none" b="1" dirty="0"/>
          </a:p>
          <a:p>
            <a:pPr lvl="2"/>
            <a:r>
              <a:rPr lang="en-US" altLang="x-none" b="1" dirty="0"/>
              <a:t>Status </a:t>
            </a:r>
            <a:r>
              <a:rPr lang="en-US" altLang="x-none" dirty="0"/>
              <a:t>(running, committing, aborting) </a:t>
            </a:r>
            <a:endParaRPr lang="en-US" altLang="x-none" dirty="0"/>
          </a:p>
          <a:p>
            <a:pPr lvl="2"/>
            <a:r>
              <a:rPr lang="en-US" altLang="x-none" b="1" dirty="0" err="1"/>
              <a:t>lastLSN</a:t>
            </a:r>
            <a:r>
              <a:rPr lang="en-US" altLang="x-none" b="1" dirty="0"/>
              <a:t> </a:t>
            </a:r>
            <a:r>
              <a:rPr lang="en-US" altLang="x-none" dirty="0"/>
              <a:t>(most recent LSN written by Xact).</a:t>
            </a:r>
            <a:endParaRPr lang="en-US" altLang="x-none" dirty="0"/>
          </a:p>
          <a:p>
            <a:r>
              <a:rPr lang="en-US" altLang="x-none" dirty="0"/>
              <a:t>Dirty Page Table</a:t>
            </a:r>
            <a:endParaRPr lang="en-US" altLang="x-none" dirty="0"/>
          </a:p>
          <a:p>
            <a:pPr lvl="1"/>
            <a:r>
              <a:rPr lang="en-US" altLang="x-none" dirty="0"/>
              <a:t>One entry per dirty page currently in buffer pool.</a:t>
            </a:r>
            <a:endParaRPr lang="en-US" altLang="x-none" dirty="0"/>
          </a:p>
          <a:p>
            <a:pPr lvl="1"/>
            <a:r>
              <a:rPr lang="en-US" altLang="x-none" dirty="0"/>
              <a:t>Contains </a:t>
            </a:r>
            <a:r>
              <a:rPr lang="en-US" altLang="x-none" b="1" dirty="0" err="1"/>
              <a:t>recLSN</a:t>
            </a:r>
            <a:r>
              <a:rPr lang="en-US" altLang="x-none" dirty="0"/>
              <a:t> </a:t>
            </a:r>
            <a:endParaRPr lang="en-US" altLang="x-none" dirty="0"/>
          </a:p>
          <a:p>
            <a:pPr lvl="2"/>
            <a:r>
              <a:rPr lang="en-US" altLang="x-none" dirty="0"/>
              <a:t>LSN of the log record which first caused the page to be dirty.</a:t>
            </a:r>
            <a:endParaRPr lang="en-US" altLang="x-none" dirty="0"/>
          </a:p>
        </p:txBody>
      </p:sp>
      <p:graphicFrame>
        <p:nvGraphicFramePr>
          <p:cNvPr id="2" name="Table 1" descr="Holds XID, Status, lastLSN of all transactions" title="Transaction Table"/>
          <p:cNvGraphicFramePr>
            <a:graphicFrameLocks noGrp="1"/>
          </p:cNvGraphicFramePr>
          <p:nvPr/>
        </p:nvGraphicFramePr>
        <p:xfrm>
          <a:off x="6253842" y="1233451"/>
          <a:ext cx="2122715" cy="845820"/>
        </p:xfrm>
        <a:graphic>
          <a:graphicData uri="http://schemas.openxmlformats.org/drawingml/2006/table">
            <a:tbl>
              <a:tblPr firstRow="1" bandRow="1">
                <a:tableStyleId>{5C22544A-7EE6-4342-B048-85BDC9FD1C3A}</a:tableStyleId>
              </a:tblPr>
              <a:tblGrid>
                <a:gridCol w="506186"/>
                <a:gridCol w="707571"/>
                <a:gridCol w="908958"/>
              </a:tblGrid>
              <a:tr h="274320">
                <a:tc>
                  <a:txBody>
                    <a:bodyPr/>
                    <a:lstStyle/>
                    <a:p>
                      <a:pPr algn="ctr"/>
                      <a:r>
                        <a:rPr lang="en-US" sz="1400" u="sng" dirty="0"/>
                        <a:t>XID</a:t>
                      </a:r>
                      <a:endParaRPr lang="en-US" sz="1400" u="sng" dirty="0"/>
                    </a:p>
                  </a:txBody>
                  <a:tcPr marL="68580" marR="68580" marT="34290" marB="34290"/>
                </a:tc>
                <a:tc>
                  <a:txBody>
                    <a:bodyPr/>
                    <a:lstStyle/>
                    <a:p>
                      <a:pPr algn="ctr"/>
                      <a:r>
                        <a:rPr lang="en-US" sz="1400" dirty="0"/>
                        <a:t>Status</a:t>
                      </a:r>
                      <a:endParaRPr lang="en-US" sz="1400" dirty="0"/>
                    </a:p>
                  </a:txBody>
                  <a:tcPr marL="68580" marR="68580" marT="34290" marB="34290"/>
                </a:tc>
                <a:tc>
                  <a:txBody>
                    <a:bodyPr/>
                    <a:lstStyle/>
                    <a:p>
                      <a:pPr algn="ctr"/>
                      <a:r>
                        <a:rPr lang="en-US" sz="1400" dirty="0" err="1"/>
                        <a:t>lastLSN</a:t>
                      </a:r>
                      <a:endParaRPr lang="en-US" sz="1400" dirty="0"/>
                    </a:p>
                  </a:txBody>
                  <a:tcPr marL="68580" marR="68580" marT="34290" marB="34290"/>
                </a:tc>
              </a:tr>
              <a:tr h="274320">
                <a:tc>
                  <a:txBody>
                    <a:bodyPr/>
                    <a:lstStyle/>
                    <a:p>
                      <a:pPr algn="ctr"/>
                      <a:r>
                        <a:rPr lang="en-US" sz="1400" dirty="0"/>
                        <a:t>1</a:t>
                      </a:r>
                      <a:endParaRPr lang="en-US" sz="1400" dirty="0"/>
                    </a:p>
                  </a:txBody>
                  <a:tcPr marL="68580" marR="68580" marT="34290" marB="34290"/>
                </a:tc>
                <a:tc>
                  <a:txBody>
                    <a:bodyPr/>
                    <a:lstStyle/>
                    <a:p>
                      <a:pPr algn="ctr"/>
                      <a:r>
                        <a:rPr lang="en-US" sz="1400" dirty="0"/>
                        <a:t>R</a:t>
                      </a:r>
                      <a:endParaRPr lang="en-US" sz="1400" dirty="0"/>
                    </a:p>
                  </a:txBody>
                  <a:tcPr marL="68580" marR="68580" marT="34290" marB="34290"/>
                </a:tc>
                <a:tc>
                  <a:txBody>
                    <a:bodyPr/>
                    <a:lstStyle/>
                    <a:p>
                      <a:pPr algn="ctr"/>
                      <a:r>
                        <a:rPr lang="en-US" sz="1400" dirty="0"/>
                        <a:t>33</a:t>
                      </a:r>
                      <a:endParaRPr lang="en-US" sz="1400" dirty="0"/>
                    </a:p>
                  </a:txBody>
                  <a:tcPr marL="68580" marR="68580" marT="34290" marB="34290"/>
                </a:tc>
              </a:tr>
              <a:tr h="274320">
                <a:tc>
                  <a:txBody>
                    <a:bodyPr/>
                    <a:lstStyle/>
                    <a:p>
                      <a:pPr algn="ctr"/>
                      <a:r>
                        <a:rPr lang="en-US" sz="1400" dirty="0"/>
                        <a:t>2</a:t>
                      </a:r>
                      <a:endParaRPr lang="en-US" sz="1400" dirty="0"/>
                    </a:p>
                  </a:txBody>
                  <a:tcPr marL="68580" marR="68580" marT="34290" marB="34290"/>
                </a:tc>
                <a:tc>
                  <a:txBody>
                    <a:bodyPr/>
                    <a:lstStyle/>
                    <a:p>
                      <a:pPr algn="ctr"/>
                      <a:r>
                        <a:rPr lang="en-US" sz="1400" dirty="0"/>
                        <a:t>C</a:t>
                      </a:r>
                      <a:endParaRPr lang="en-US" sz="1400" dirty="0"/>
                    </a:p>
                  </a:txBody>
                  <a:tcPr marL="68580" marR="68580" marT="34290" marB="34290"/>
                </a:tc>
                <a:tc>
                  <a:txBody>
                    <a:bodyPr/>
                    <a:lstStyle/>
                    <a:p>
                      <a:pPr algn="ctr"/>
                      <a:r>
                        <a:rPr lang="en-US" sz="1400" dirty="0"/>
                        <a:t>42</a:t>
                      </a:r>
                      <a:endParaRPr lang="en-US" sz="1400" dirty="0"/>
                    </a:p>
                  </a:txBody>
                  <a:tcPr marL="68580" marR="68580" marT="34290" marB="34290"/>
                </a:tc>
              </a:tr>
            </a:tbl>
          </a:graphicData>
        </a:graphic>
      </p:graphicFrame>
      <p:graphicFrame>
        <p:nvGraphicFramePr>
          <p:cNvPr id="8" name="Table 7" descr="holds pageID and recLSN of dirty pages" title="Dirty Page Table"/>
          <p:cNvGraphicFramePr>
            <a:graphicFrameLocks noGrp="1"/>
          </p:cNvGraphicFramePr>
          <p:nvPr/>
        </p:nvGraphicFramePr>
        <p:xfrm>
          <a:off x="6327319" y="2337598"/>
          <a:ext cx="1676402" cy="845820"/>
        </p:xfrm>
        <a:graphic>
          <a:graphicData uri="http://schemas.openxmlformats.org/drawingml/2006/table">
            <a:tbl>
              <a:tblPr firstRow="1" bandRow="1">
                <a:tableStyleId>{5C22544A-7EE6-4342-B048-85BDC9FD1C3A}</a:tableStyleId>
              </a:tblPr>
              <a:tblGrid>
                <a:gridCol w="915574"/>
                <a:gridCol w="760828"/>
              </a:tblGrid>
              <a:tr h="274320">
                <a:tc>
                  <a:txBody>
                    <a:bodyPr/>
                    <a:lstStyle/>
                    <a:p>
                      <a:pPr algn="ctr"/>
                      <a:r>
                        <a:rPr lang="en-US" sz="1400" u="sng" dirty="0" err="1"/>
                        <a:t>PageID</a:t>
                      </a:r>
                      <a:endParaRPr lang="en-US" sz="1400" u="sng" dirty="0"/>
                    </a:p>
                  </a:txBody>
                  <a:tcPr marL="68580" marR="68580" marT="34290" marB="34290"/>
                </a:tc>
                <a:tc>
                  <a:txBody>
                    <a:bodyPr/>
                    <a:lstStyle/>
                    <a:p>
                      <a:pPr algn="ctr"/>
                      <a:r>
                        <a:rPr lang="en-US" sz="1400" dirty="0" err="1"/>
                        <a:t>recLSN</a:t>
                      </a:r>
                      <a:endParaRPr lang="en-US" sz="1400" dirty="0"/>
                    </a:p>
                  </a:txBody>
                  <a:tcPr marL="68580" marR="68580" marT="34290" marB="34290"/>
                </a:tc>
              </a:tr>
              <a:tr h="274320">
                <a:tc>
                  <a:txBody>
                    <a:bodyPr/>
                    <a:lstStyle/>
                    <a:p>
                      <a:pPr algn="ctr"/>
                      <a:r>
                        <a:rPr lang="en-US" sz="1400" dirty="0"/>
                        <a:t>46</a:t>
                      </a:r>
                      <a:endParaRPr lang="en-US" sz="1400" dirty="0"/>
                    </a:p>
                  </a:txBody>
                  <a:tcPr marL="68580" marR="68580" marT="34290" marB="34290"/>
                </a:tc>
                <a:tc>
                  <a:txBody>
                    <a:bodyPr/>
                    <a:lstStyle/>
                    <a:p>
                      <a:pPr algn="ctr"/>
                      <a:r>
                        <a:rPr lang="en-US" sz="1400" dirty="0"/>
                        <a:t>11</a:t>
                      </a:r>
                      <a:endParaRPr lang="en-US" sz="1400" dirty="0"/>
                    </a:p>
                  </a:txBody>
                  <a:tcPr marL="68580" marR="68580" marT="34290" marB="34290"/>
                </a:tc>
              </a:tr>
              <a:tr h="274320">
                <a:tc>
                  <a:txBody>
                    <a:bodyPr/>
                    <a:lstStyle/>
                    <a:p>
                      <a:pPr algn="ctr"/>
                      <a:r>
                        <a:rPr lang="en-US" sz="1400" dirty="0"/>
                        <a:t>63</a:t>
                      </a:r>
                      <a:endParaRPr lang="en-US" sz="1400" dirty="0"/>
                    </a:p>
                  </a:txBody>
                  <a:tcPr marL="68580" marR="68580" marT="34290" marB="34290"/>
                </a:tc>
                <a:tc>
                  <a:txBody>
                    <a:bodyPr/>
                    <a:lstStyle/>
                    <a:p>
                      <a:pPr algn="ctr"/>
                      <a:r>
                        <a:rPr lang="en-US" sz="1400" dirty="0"/>
                        <a:t>24</a:t>
                      </a:r>
                      <a:endParaRPr lang="en-US" sz="1400" dirty="0"/>
                    </a:p>
                  </a:txBody>
                  <a:tcPr marL="68580" marR="68580" marT="34290" marB="34290"/>
                </a:tc>
              </a:tr>
            </a:tbl>
          </a:graphicData>
        </a:graphic>
      </p:graphicFrame>
      <p:sp>
        <p:nvSpPr>
          <p:cNvPr id="3" name="TextBox 2"/>
          <p:cNvSpPr txBox="1"/>
          <p:nvPr/>
        </p:nvSpPr>
        <p:spPr>
          <a:xfrm>
            <a:off x="6612282" y="975124"/>
            <a:ext cx="1382943" cy="276999"/>
          </a:xfrm>
          <a:prstGeom prst="rect">
            <a:avLst/>
          </a:prstGeom>
          <a:noFill/>
        </p:spPr>
        <p:txBody>
          <a:bodyPr wrap="none" rtlCol="0">
            <a:spAutoFit/>
          </a:bodyPr>
          <a:lstStyle/>
          <a:p>
            <a:r>
              <a:rPr lang="en-US" sz="1200" dirty="0">
                <a:solidFill>
                  <a:schemeClr val="tx2"/>
                </a:solidFill>
                <a:latin typeface="Helvetica Neue" charset="0"/>
                <a:ea typeface="Helvetica Neue" charset="0"/>
                <a:cs typeface="Helvetica Neue" charset="0"/>
              </a:rPr>
              <a:t>Transaction Table</a:t>
            </a:r>
            <a:endParaRPr lang="en-US" sz="1200" dirty="0">
              <a:solidFill>
                <a:schemeClr val="tx2"/>
              </a:solidFill>
              <a:latin typeface="Helvetica Neue" charset="0"/>
              <a:ea typeface="Helvetica Neue" charset="0"/>
              <a:cs typeface="Helvetica Neue" charset="0"/>
            </a:endParaRPr>
          </a:p>
        </p:txBody>
      </p:sp>
      <p:sp>
        <p:nvSpPr>
          <p:cNvPr id="10" name="TextBox 9"/>
          <p:cNvSpPr txBox="1"/>
          <p:nvPr/>
        </p:nvSpPr>
        <p:spPr>
          <a:xfrm>
            <a:off x="6511847" y="2130638"/>
            <a:ext cx="1307346" cy="276999"/>
          </a:xfrm>
          <a:prstGeom prst="rect">
            <a:avLst/>
          </a:prstGeom>
          <a:noFill/>
        </p:spPr>
        <p:txBody>
          <a:bodyPr wrap="none" rtlCol="0">
            <a:spAutoFit/>
          </a:bodyPr>
          <a:lstStyle/>
          <a:p>
            <a:r>
              <a:rPr lang="en-US" sz="1200" dirty="0">
                <a:solidFill>
                  <a:schemeClr val="tx2"/>
                </a:solidFill>
                <a:latin typeface="Helvetica Neue" charset="0"/>
                <a:ea typeface="Helvetica Neue" charset="0"/>
                <a:cs typeface="Helvetica Neue" charset="0"/>
              </a:rPr>
              <a:t>Dirty Page Table</a:t>
            </a:r>
            <a:endParaRPr lang="en-US" sz="1200" dirty="0">
              <a:solidFill>
                <a:schemeClr val="tx2"/>
              </a:solidFill>
              <a:latin typeface="Helvetica Neue" charset="0"/>
              <a:ea typeface="Helvetica Neue" charset="0"/>
              <a:cs typeface="Helvetica Neue"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7" name="Rectangle 11"/>
          <p:cNvSpPr>
            <a:spLocks noGrp="1" noChangeArrowheads="1"/>
          </p:cNvSpPr>
          <p:nvPr>
            <p:ph type="title"/>
          </p:nvPr>
        </p:nvSpPr>
        <p:spPr/>
        <p:txBody>
          <a:bodyPr/>
          <a:lstStyle/>
          <a:p>
            <a:r>
              <a:rPr lang="en-US" altLang="x-none" dirty="0"/>
              <a:t>ARIES Big Picture:  What’s</a:t>
            </a:r>
            <a:r>
              <a:rPr lang="ja-JP" altLang="en-US" dirty="0"/>
              <a:t> </a:t>
            </a:r>
            <a:r>
              <a:rPr lang="en-US" altLang="ja-JP" dirty="0"/>
              <a:t>Stored Where</a:t>
            </a:r>
            <a:endParaRPr lang="en-US" altLang="x-none" dirty="0"/>
          </a:p>
        </p:txBody>
      </p:sp>
      <p:grpSp>
        <p:nvGrpSpPr>
          <p:cNvPr id="6" name="Group 5" descr="Data pages: each with a pageLSN&#10;Master record" title="DB"/>
          <p:cNvGrpSpPr/>
          <p:nvPr/>
        </p:nvGrpSpPr>
        <p:grpSpPr>
          <a:xfrm>
            <a:off x="2062179" y="911660"/>
            <a:ext cx="2171700" cy="4000500"/>
            <a:chOff x="2062179" y="911660"/>
            <a:chExt cx="2171700" cy="4000500"/>
          </a:xfrm>
        </p:grpSpPr>
        <p:sp>
          <p:nvSpPr>
            <p:cNvPr id="39946" name="Rectangle 10"/>
            <p:cNvSpPr>
              <a:spLocks noChangeArrowheads="1"/>
            </p:cNvSpPr>
            <p:nvPr/>
          </p:nvSpPr>
          <p:spPr bwMode="auto">
            <a:xfrm>
              <a:off x="2062179" y="456926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39948" name="Rectangle 18"/>
            <p:cNvSpPr>
              <a:spLocks noChangeArrowheads="1"/>
            </p:cNvSpPr>
            <p:nvPr/>
          </p:nvSpPr>
          <p:spPr bwMode="auto">
            <a:xfrm>
              <a:off x="2220533" y="2364223"/>
              <a:ext cx="1316065" cy="80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bg2">
                      <a:lumMod val="10000"/>
                    </a:schemeClr>
                  </a:solidFill>
                  <a:latin typeface="Helvetica Neue Regular" charset="0"/>
                </a:rPr>
                <a:t>Data pages</a:t>
              </a:r>
              <a:endParaRPr lang="en-US" altLang="x-none" sz="1500" dirty="0">
                <a:solidFill>
                  <a:schemeClr val="bg2">
                    <a:lumMod val="10000"/>
                  </a:schemeClr>
                </a:solidFill>
                <a:latin typeface="Helvetica Neue Regular" charset="0"/>
              </a:endParaRPr>
            </a:p>
            <a:p>
              <a:r>
                <a:rPr lang="en-US" altLang="x-none" sz="1500" dirty="0">
                  <a:solidFill>
                    <a:schemeClr val="bg2">
                      <a:lumMod val="10000"/>
                    </a:schemeClr>
                  </a:solidFill>
                  <a:latin typeface="Helvetica Neue Regular" charset="0"/>
                </a:rPr>
                <a:t>each with a</a:t>
              </a:r>
              <a:endParaRPr lang="en-US" altLang="x-none" sz="1500" dirty="0">
                <a:solidFill>
                  <a:schemeClr val="bg2">
                    <a:lumMod val="10000"/>
                  </a:schemeClr>
                </a:solidFill>
                <a:latin typeface="Helvetica Neue Regular" charset="0"/>
              </a:endParaRPr>
            </a:p>
            <a:p>
              <a:r>
                <a:rPr lang="en-US" altLang="x-none" sz="1500" dirty="0" err="1">
                  <a:latin typeface="Helvetica Neue Regular" charset="0"/>
                </a:rPr>
                <a:t>pageLSN</a:t>
              </a:r>
              <a:endParaRPr lang="en-US" altLang="x-none" sz="1500" dirty="0">
                <a:latin typeface="Helvetica Neue Regular" charset="0"/>
              </a:endParaRPr>
            </a:p>
          </p:txBody>
        </p:sp>
        <p:sp>
          <p:nvSpPr>
            <p:cNvPr id="39986" name="Rectangle 57"/>
            <p:cNvSpPr>
              <a:spLocks noChangeArrowheads="1"/>
            </p:cNvSpPr>
            <p:nvPr/>
          </p:nvSpPr>
          <p:spPr bwMode="auto">
            <a:xfrm>
              <a:off x="2221367" y="3528456"/>
              <a:ext cx="1577034"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gn="ctr"/>
              <a:r>
                <a:rPr lang="en-US" altLang="x-none" sz="1800" dirty="0">
                  <a:solidFill>
                    <a:schemeClr val="bg2">
                      <a:lumMod val="10000"/>
                    </a:schemeClr>
                  </a:solidFill>
                  <a:latin typeface="Helvetica Neue Regular" charset="0"/>
                </a:rPr>
                <a:t>Master record</a:t>
              </a:r>
              <a:endParaRPr lang="en-US" altLang="x-none" sz="1800" dirty="0">
                <a:solidFill>
                  <a:schemeClr val="bg2">
                    <a:lumMod val="10000"/>
                  </a:schemeClr>
                </a:solidFill>
                <a:latin typeface="Helvetica Neue Regular" charset="0"/>
              </a:endParaRPr>
            </a:p>
          </p:txBody>
        </p:sp>
        <p:sp>
          <p:nvSpPr>
            <p:cNvPr id="39988" name="Line 59"/>
            <p:cNvSpPr>
              <a:spLocks noChangeShapeType="1"/>
            </p:cNvSpPr>
            <p:nvPr/>
          </p:nvSpPr>
          <p:spPr bwMode="auto">
            <a:xfrm>
              <a:off x="4119579" y="911660"/>
              <a:ext cx="0" cy="37147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6" name="Group 55"/>
            <p:cNvGrpSpPr/>
            <p:nvPr/>
          </p:nvGrpSpPr>
          <p:grpSpPr>
            <a:xfrm>
              <a:off x="2455643" y="1076836"/>
              <a:ext cx="1281761" cy="706820"/>
              <a:chOff x="5863582" y="4974281"/>
              <a:chExt cx="3132137" cy="1727200"/>
            </a:xfrm>
          </p:grpSpPr>
          <p:pic>
            <p:nvPicPr>
              <p:cNvPr id="57" name="Picture 5" descr="skitched-3-4.jp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63582" y="4974281"/>
                <a:ext cx="3132137" cy="1727200"/>
              </a:xfrm>
              <a:prstGeom prst="rect">
                <a:avLst/>
              </a:prstGeom>
              <a:noFill/>
              <a:ln>
                <a:noFill/>
              </a:ln>
            </p:spPr>
          </p:pic>
          <p:sp>
            <p:nvSpPr>
              <p:cNvPr id="58" name="Rectangle 57"/>
              <p:cNvSpPr/>
              <p:nvPr/>
            </p:nvSpPr>
            <p:spPr bwMode="auto">
              <a:xfrm>
                <a:off x="6269767" y="5664844"/>
                <a:ext cx="2470899" cy="815546"/>
              </a:xfrm>
              <a:prstGeom prst="rect">
                <a:avLst/>
              </a:prstGeom>
              <a:solidFill>
                <a:srgbClr val="F8B210"/>
              </a:solidFill>
              <a:ln w="12700" cap="flat" cmpd="sng" algn="ctr">
                <a:noFill/>
                <a:prstDash val="solid"/>
                <a:round/>
                <a:headEnd type="none" w="med" len="med"/>
                <a:tailEnd type="none" w="med" len="med"/>
              </a:ln>
              <a:effectLst/>
            </p:spPr>
            <p:txBody>
              <a:bodyPr vert="horz" wrap="square" lIns="68580" tIns="34290" rIns="68580" bIns="34290" numCol="1" rtlCol="0" anchor="ctr"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a:solidFill>
                      <a:srgbClr val="000000"/>
                    </a:solidFill>
                  </a:rPr>
                  <a:t>DB</a:t>
                </a:r>
                <a:endParaRPr lang="en-US" sz="1500" b="1" dirty="0">
                  <a:solidFill>
                    <a:srgbClr val="000000"/>
                  </a:solidFill>
                </a:endParaRPr>
              </a:p>
            </p:txBody>
          </p:sp>
        </p:grpSp>
      </p:grpSp>
      <p:grpSp>
        <p:nvGrpSpPr>
          <p:cNvPr id="5" name="Group 4" descr="LSN, prevLSN,XID,type, pageId, length, offset, before-image, after-image" title="Log Records"/>
          <p:cNvGrpSpPr/>
          <p:nvPr/>
        </p:nvGrpSpPr>
        <p:grpSpPr>
          <a:xfrm>
            <a:off x="233379" y="911660"/>
            <a:ext cx="1885950" cy="4000500"/>
            <a:chOff x="233379" y="911660"/>
            <a:chExt cx="1885950" cy="4000500"/>
          </a:xfrm>
        </p:grpSpPr>
        <p:sp>
          <p:nvSpPr>
            <p:cNvPr id="39945" name="Rectangle 9"/>
            <p:cNvSpPr>
              <a:spLocks noChangeArrowheads="1"/>
            </p:cNvSpPr>
            <p:nvPr/>
          </p:nvSpPr>
          <p:spPr bwMode="auto">
            <a:xfrm>
              <a:off x="233379" y="456926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39972" name="Rectangle 43"/>
            <p:cNvSpPr>
              <a:spLocks noChangeArrowheads="1"/>
            </p:cNvSpPr>
            <p:nvPr/>
          </p:nvSpPr>
          <p:spPr bwMode="auto">
            <a:xfrm>
              <a:off x="817977" y="2226110"/>
              <a:ext cx="884601" cy="53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u="sng" dirty="0">
                  <a:solidFill>
                    <a:srgbClr val="FF0000"/>
                  </a:solidFill>
                  <a:latin typeface="Helvetica Neue Regular" charset="0"/>
                </a:rPr>
                <a:t>LSN</a:t>
              </a:r>
              <a:endParaRPr lang="en-US" altLang="x-none" sz="1500" u="sng" dirty="0">
                <a:solidFill>
                  <a:srgbClr val="FF0000"/>
                </a:solidFill>
                <a:latin typeface="Helvetica Neue Regular" charset="0"/>
              </a:endParaRPr>
            </a:p>
            <a:p>
              <a:r>
                <a:rPr lang="en-US" altLang="x-none" sz="1500" dirty="0" err="1">
                  <a:solidFill>
                    <a:srgbClr val="FF0000"/>
                  </a:solidFill>
                  <a:latin typeface="Helvetica Neue Regular" charset="0"/>
                </a:rPr>
                <a:t>prevLSN</a:t>
              </a:r>
              <a:endParaRPr lang="en-US" altLang="x-none" sz="1500" dirty="0">
                <a:solidFill>
                  <a:srgbClr val="FF0000"/>
                </a:solidFill>
                <a:latin typeface="Helvetica Neue Regular" charset="0"/>
              </a:endParaRPr>
            </a:p>
          </p:txBody>
        </p:sp>
        <p:sp>
          <p:nvSpPr>
            <p:cNvPr id="39973" name="Rectangle 44"/>
            <p:cNvSpPr>
              <a:spLocks noChangeArrowheads="1"/>
            </p:cNvSpPr>
            <p:nvPr/>
          </p:nvSpPr>
          <p:spPr bwMode="auto">
            <a:xfrm>
              <a:off x="819167" y="2704741"/>
              <a:ext cx="440825"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tx2"/>
                  </a:solidFill>
                  <a:latin typeface="Helvetica Neue Regular" charset="0"/>
                </a:rPr>
                <a:t>XID</a:t>
              </a:r>
              <a:endParaRPr lang="en-US" altLang="x-none" sz="1500" dirty="0">
                <a:solidFill>
                  <a:schemeClr val="tx2"/>
                </a:solidFill>
                <a:latin typeface="Helvetica Neue Regular" charset="0"/>
              </a:endParaRPr>
            </a:p>
          </p:txBody>
        </p:sp>
        <p:sp>
          <p:nvSpPr>
            <p:cNvPr id="39974" name="Rectangle 45"/>
            <p:cNvSpPr>
              <a:spLocks noChangeArrowheads="1"/>
            </p:cNvSpPr>
            <p:nvPr/>
          </p:nvSpPr>
          <p:spPr bwMode="auto">
            <a:xfrm>
              <a:off x="819167" y="2938104"/>
              <a:ext cx="512961"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tx2"/>
                  </a:solidFill>
                  <a:latin typeface="Helvetica Neue Regular" charset="0"/>
                </a:rPr>
                <a:t>type</a:t>
              </a:r>
              <a:endParaRPr lang="en-US" altLang="x-none" sz="1500" dirty="0">
                <a:solidFill>
                  <a:schemeClr val="tx2"/>
                </a:solidFill>
                <a:latin typeface="Helvetica Neue Regular" charset="0"/>
              </a:endParaRPr>
            </a:p>
          </p:txBody>
        </p:sp>
        <p:sp>
          <p:nvSpPr>
            <p:cNvPr id="39975" name="Rectangle 46"/>
            <p:cNvSpPr>
              <a:spLocks noChangeArrowheads="1"/>
            </p:cNvSpPr>
            <p:nvPr/>
          </p:nvSpPr>
          <p:spPr bwMode="auto">
            <a:xfrm>
              <a:off x="819167" y="3401257"/>
              <a:ext cx="671658"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tx2"/>
                  </a:solidFill>
                  <a:latin typeface="Helvetica Neue Regular" charset="0"/>
                </a:rPr>
                <a:t>length</a:t>
              </a:r>
              <a:endParaRPr lang="en-US" altLang="x-none" sz="1500" dirty="0">
                <a:solidFill>
                  <a:schemeClr val="tx2"/>
                </a:solidFill>
                <a:latin typeface="Helvetica Neue Regular" charset="0"/>
              </a:endParaRPr>
            </a:p>
          </p:txBody>
        </p:sp>
        <p:sp>
          <p:nvSpPr>
            <p:cNvPr id="39976" name="Rectangle 47"/>
            <p:cNvSpPr>
              <a:spLocks noChangeArrowheads="1"/>
            </p:cNvSpPr>
            <p:nvPr/>
          </p:nvSpPr>
          <p:spPr bwMode="auto">
            <a:xfrm>
              <a:off x="819167" y="3167895"/>
              <a:ext cx="753411"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tx2"/>
                  </a:solidFill>
                  <a:latin typeface="Helvetica Neue Regular" charset="0"/>
                </a:rPr>
                <a:t>pageID</a:t>
              </a:r>
              <a:endParaRPr lang="en-US" altLang="x-none" sz="1500" dirty="0">
                <a:solidFill>
                  <a:schemeClr val="tx2"/>
                </a:solidFill>
                <a:latin typeface="Helvetica Neue Regular" charset="0"/>
              </a:endParaRPr>
            </a:p>
          </p:txBody>
        </p:sp>
        <p:sp>
          <p:nvSpPr>
            <p:cNvPr id="39977" name="Rectangle 48"/>
            <p:cNvSpPr>
              <a:spLocks noChangeArrowheads="1"/>
            </p:cNvSpPr>
            <p:nvPr/>
          </p:nvSpPr>
          <p:spPr bwMode="auto">
            <a:xfrm>
              <a:off x="819167" y="3633429"/>
              <a:ext cx="621709"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tx2"/>
                  </a:solidFill>
                  <a:latin typeface="Helvetica Neue Regular" charset="0"/>
                </a:rPr>
                <a:t>offset</a:t>
              </a:r>
              <a:endParaRPr lang="en-US" altLang="x-none" sz="1500" dirty="0">
                <a:solidFill>
                  <a:schemeClr val="tx2"/>
                </a:solidFill>
                <a:latin typeface="Helvetica Neue Regular" charset="0"/>
              </a:endParaRPr>
            </a:p>
          </p:txBody>
        </p:sp>
        <p:sp>
          <p:nvSpPr>
            <p:cNvPr id="39978" name="Rectangle 49"/>
            <p:cNvSpPr>
              <a:spLocks noChangeArrowheads="1"/>
            </p:cNvSpPr>
            <p:nvPr/>
          </p:nvSpPr>
          <p:spPr bwMode="auto">
            <a:xfrm>
              <a:off x="819167" y="3864410"/>
              <a:ext cx="1285352"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tx2"/>
                  </a:solidFill>
                  <a:latin typeface="Helvetica Neue Regular" charset="0"/>
                </a:rPr>
                <a:t>before-image</a:t>
              </a:r>
              <a:endParaRPr lang="en-US" altLang="x-none" sz="1500" dirty="0">
                <a:solidFill>
                  <a:schemeClr val="tx2"/>
                </a:solidFill>
                <a:latin typeface="Helvetica Neue Regular" charset="0"/>
              </a:endParaRPr>
            </a:p>
          </p:txBody>
        </p:sp>
        <p:sp>
          <p:nvSpPr>
            <p:cNvPr id="39979" name="Rectangle 50"/>
            <p:cNvSpPr>
              <a:spLocks noChangeArrowheads="1"/>
            </p:cNvSpPr>
            <p:nvPr/>
          </p:nvSpPr>
          <p:spPr bwMode="auto">
            <a:xfrm>
              <a:off x="819167" y="4100154"/>
              <a:ext cx="1114728"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a:solidFill>
                    <a:schemeClr val="tx2"/>
                  </a:solidFill>
                  <a:latin typeface="Helvetica Neue Regular" charset="0"/>
                </a:rPr>
                <a:t>after-image</a:t>
              </a:r>
              <a:endParaRPr lang="en-US" altLang="x-none" sz="1500" dirty="0">
                <a:solidFill>
                  <a:schemeClr val="tx2"/>
                </a:solidFill>
                <a:latin typeface="Helvetica Neue Regular" charset="0"/>
              </a:endParaRPr>
            </a:p>
          </p:txBody>
        </p:sp>
        <p:sp>
          <p:nvSpPr>
            <p:cNvPr id="39980" name="Rectangle 51"/>
            <p:cNvSpPr>
              <a:spLocks noChangeArrowheads="1"/>
            </p:cNvSpPr>
            <p:nvPr/>
          </p:nvSpPr>
          <p:spPr bwMode="auto">
            <a:xfrm>
              <a:off x="448883" y="1885950"/>
              <a:ext cx="1396856"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err="1">
                  <a:solidFill>
                    <a:schemeClr val="bg2">
                      <a:lumMod val="10000"/>
                    </a:schemeClr>
                  </a:solidFill>
                  <a:latin typeface="Helvetica Neue Regular" charset="0"/>
                </a:rPr>
                <a:t>LogRecords</a:t>
              </a:r>
              <a:endParaRPr lang="en-US" altLang="x-none" sz="1800" dirty="0">
                <a:solidFill>
                  <a:schemeClr val="bg2">
                    <a:lumMod val="10000"/>
                  </a:schemeClr>
                </a:solidFill>
                <a:latin typeface="Helvetica Neue Regular" charset="0"/>
              </a:endParaRPr>
            </a:p>
          </p:txBody>
        </p:sp>
        <p:sp>
          <p:nvSpPr>
            <p:cNvPr id="39981" name="Line 52"/>
            <p:cNvSpPr>
              <a:spLocks noChangeShapeType="1"/>
            </p:cNvSpPr>
            <p:nvPr/>
          </p:nvSpPr>
          <p:spPr bwMode="auto">
            <a:xfrm>
              <a:off x="692960" y="3147654"/>
              <a:ext cx="0" cy="32742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sz="1350"/>
            </a:p>
          </p:txBody>
        </p:sp>
        <p:sp>
          <p:nvSpPr>
            <p:cNvPr id="39982" name="Line 53"/>
            <p:cNvSpPr>
              <a:spLocks noChangeShapeType="1"/>
            </p:cNvSpPr>
            <p:nvPr/>
          </p:nvSpPr>
          <p:spPr bwMode="auto">
            <a:xfrm flipV="1">
              <a:off x="692960" y="3220282"/>
              <a:ext cx="139304" cy="1381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sz="1350"/>
            </a:p>
          </p:txBody>
        </p:sp>
        <p:sp>
          <p:nvSpPr>
            <p:cNvPr id="39983" name="Line 54"/>
            <p:cNvSpPr>
              <a:spLocks noChangeShapeType="1"/>
            </p:cNvSpPr>
            <p:nvPr/>
          </p:nvSpPr>
          <p:spPr bwMode="auto">
            <a:xfrm flipH="1" flipV="1">
              <a:off x="692960" y="4101345"/>
              <a:ext cx="139304" cy="14049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en-US" sz="1350"/>
            </a:p>
          </p:txBody>
        </p:sp>
        <p:sp>
          <p:nvSpPr>
            <p:cNvPr id="39987" name="Line 58"/>
            <p:cNvSpPr>
              <a:spLocks noChangeShapeType="1"/>
            </p:cNvSpPr>
            <p:nvPr/>
          </p:nvSpPr>
          <p:spPr bwMode="auto">
            <a:xfrm>
              <a:off x="2119329" y="911660"/>
              <a:ext cx="0" cy="37147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nvGrpSpPr>
            <p:cNvPr id="59" name="Group 58"/>
            <p:cNvGrpSpPr/>
            <p:nvPr/>
          </p:nvGrpSpPr>
          <p:grpSpPr>
            <a:xfrm>
              <a:off x="420779" y="1192609"/>
              <a:ext cx="1285662" cy="457595"/>
              <a:chOff x="979247" y="3371546"/>
              <a:chExt cx="4150341" cy="1477194"/>
            </a:xfrm>
          </p:grpSpPr>
          <p:sp>
            <p:nvSpPr>
              <p:cNvPr id="60" name="Parallelogram 59" descr="LSN, prevLSN,XID,type, pageId, length, offset, before-image, after-image" title="LSN"/>
              <p:cNvSpPr/>
              <p:nvPr/>
            </p:nvSpPr>
            <p:spPr bwMode="auto">
              <a:xfrm>
                <a:off x="1754401" y="4550706"/>
                <a:ext cx="3375187" cy="289809"/>
              </a:xfrm>
              <a:prstGeom prst="parallelogram">
                <a:avLst>
                  <a:gd name="adj" fmla="val 137851"/>
                </a:avLst>
              </a:prstGeom>
              <a:blipFill>
                <a:blip r:embed="rId2"/>
                <a:tile tx="0" ty="0" sx="100000" sy="100000" flip="none" algn="tl"/>
              </a:blip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t" anchorCtr="0" compatLnSpc="1"/>
              <a:lstStyle/>
              <a:p>
                <a:pP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endParaRPr lang="en-US" sz="900">
                  <a:solidFill>
                    <a:srgbClr val="000000"/>
                  </a:solidFill>
                  <a:latin typeface="Helvetica Neue" charset="0"/>
                </a:endParaRPr>
              </a:p>
            </p:txBody>
          </p:sp>
          <p:sp>
            <p:nvSpPr>
              <p:cNvPr id="61" name="Oval 14" descr="Oak"/>
              <p:cNvSpPr>
                <a:spLocks noChangeArrowheads="1"/>
              </p:cNvSpPr>
              <p:nvPr/>
            </p:nvSpPr>
            <p:spPr bwMode="auto">
              <a:xfrm>
                <a:off x="979247" y="3371546"/>
                <a:ext cx="1477195" cy="1477194"/>
              </a:xfrm>
              <a:prstGeom prst="ellipse">
                <a:avLst/>
              </a:prstGeom>
              <a:blipFill dpi="0" rotWithShape="0">
                <a:blip r:embed="rId3"/>
                <a:srcRect/>
                <a:tile tx="0" ty="0" sx="100000" sy="100000" flip="none" algn="tl"/>
              </a:blipFill>
              <a:ln w="25400">
                <a:solidFill>
                  <a:schemeClr val="bg2">
                    <a:lumMod val="10000"/>
                  </a:schemeClr>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62" name="Oval 19"/>
              <p:cNvSpPr>
                <a:spLocks noChangeArrowheads="1"/>
              </p:cNvSpPr>
              <p:nvPr/>
            </p:nvSpPr>
            <p:spPr bwMode="auto">
              <a:xfrm>
                <a:off x="1221929" y="3614228"/>
                <a:ext cx="991831" cy="991831"/>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sp>
            <p:nvSpPr>
              <p:cNvPr id="63" name="Oval 20"/>
              <p:cNvSpPr>
                <a:spLocks noChangeArrowheads="1"/>
              </p:cNvSpPr>
              <p:nvPr/>
            </p:nvSpPr>
            <p:spPr bwMode="auto">
              <a:xfrm>
                <a:off x="1475162" y="3867461"/>
                <a:ext cx="485364" cy="485364"/>
              </a:xfrm>
              <a:prstGeom prst="ellipse">
                <a:avLst/>
              </a:prstGeom>
              <a:noFill/>
              <a:ln w="12700">
                <a:solidFill>
                  <a:schemeClr val="bg2">
                    <a:lumMod val="10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solidFill>
                    <a:schemeClr val="bg2">
                      <a:lumMod val="10000"/>
                    </a:schemeClr>
                  </a:solidFill>
                  <a:latin typeface="Helvetica Neue Regular" charset="0"/>
                </a:endParaRPr>
              </a:p>
            </p:txBody>
          </p:sp>
        </p:grpSp>
      </p:grpSp>
      <p:grpSp>
        <p:nvGrpSpPr>
          <p:cNvPr id="7" name="Group 6" descr="Xact Table: xid, lastLSN, status&#10;Dirty Page Table: pid, recLSN&#10;Log Tail: FlushedLSN&#10;Buffer Pool" title="RAM"/>
          <p:cNvGrpSpPr/>
          <p:nvPr/>
        </p:nvGrpSpPr>
        <p:grpSpPr>
          <a:xfrm>
            <a:off x="4496744" y="1086901"/>
            <a:ext cx="1619885" cy="3713514"/>
            <a:chOff x="4496744" y="1086901"/>
            <a:chExt cx="1619885" cy="3713514"/>
          </a:xfrm>
        </p:grpSpPr>
        <p:sp>
          <p:nvSpPr>
            <p:cNvPr id="39949" name="Rectangle 19"/>
            <p:cNvSpPr>
              <a:spLocks noChangeArrowheads="1"/>
            </p:cNvSpPr>
            <p:nvPr/>
          </p:nvSpPr>
          <p:spPr bwMode="auto">
            <a:xfrm>
              <a:off x="4496744" y="1846395"/>
              <a:ext cx="1619885" cy="295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chemeClr val="bg2">
                      <a:lumMod val="10000"/>
                    </a:schemeClr>
                  </a:solidFill>
                  <a:latin typeface="Helvetica Neue Regular" charset="0"/>
                </a:rPr>
                <a:t>Xact</a:t>
              </a:r>
              <a:r>
                <a:rPr lang="en-US" altLang="x-none" sz="1500" dirty="0">
                  <a:solidFill>
                    <a:schemeClr val="bg2">
                      <a:lumMod val="10000"/>
                    </a:schemeClr>
                  </a:solidFill>
                  <a:latin typeface="Helvetica Neue Regular" charset="0"/>
                </a:rPr>
                <a:t> Table</a:t>
              </a:r>
              <a:br>
                <a:rPr lang="en-US" altLang="x-none" sz="1500" dirty="0">
                  <a:solidFill>
                    <a:schemeClr val="bg2">
                      <a:lumMod val="10000"/>
                    </a:schemeClr>
                  </a:solidFill>
                  <a:latin typeface="Helvetica Neue Regular" charset="0"/>
                </a:rPr>
              </a:br>
              <a:r>
                <a:rPr lang="en-US" altLang="x-none" sz="1500" dirty="0">
                  <a:solidFill>
                    <a:schemeClr val="bg2">
                      <a:lumMod val="10000"/>
                    </a:schemeClr>
                  </a:solidFill>
                  <a:latin typeface="Helvetica Neue Regular" charset="0"/>
                </a:rPr>
                <a:t>           </a:t>
              </a:r>
              <a:r>
                <a:rPr lang="en-US" altLang="x-none" sz="1350" u="sng" dirty="0" err="1">
                  <a:solidFill>
                    <a:schemeClr val="bg2">
                      <a:lumMod val="10000"/>
                    </a:schemeClr>
                  </a:solidFill>
                  <a:latin typeface="Helvetica Neue Regular" charset="0"/>
                </a:rPr>
                <a:t>xid</a:t>
              </a:r>
              <a:endParaRPr lang="en-US" altLang="x-none" sz="1350" u="sng" dirty="0">
                <a:solidFill>
                  <a:schemeClr val="bg2">
                    <a:lumMod val="10000"/>
                  </a:schemeClr>
                </a:solidFill>
                <a:latin typeface="Helvetica Neue Regular" charset="0"/>
              </a:endParaRPr>
            </a:p>
            <a:p>
              <a:r>
                <a:rPr lang="en-US" altLang="x-none" sz="1350" dirty="0">
                  <a:solidFill>
                    <a:schemeClr val="tx2"/>
                  </a:solidFill>
                  <a:latin typeface="Helvetica Neue Regular" charset="0"/>
                </a:rPr>
                <a:t>	</a:t>
              </a:r>
              <a:r>
                <a:rPr lang="en-US" altLang="x-none" sz="1350" dirty="0" err="1">
                  <a:solidFill>
                    <a:srgbClr val="FF0000"/>
                  </a:solidFill>
                  <a:latin typeface="Helvetica Neue Regular" charset="0"/>
                </a:rPr>
                <a:t>lastLSN</a:t>
              </a:r>
              <a:endParaRPr lang="en-US" altLang="x-none" sz="1350" dirty="0">
                <a:solidFill>
                  <a:srgbClr val="FF0000"/>
                </a:solidFill>
                <a:latin typeface="Helvetica Neue Regular" charset="0"/>
              </a:endParaRPr>
            </a:p>
            <a:p>
              <a:r>
                <a:rPr lang="en-US" altLang="x-none" sz="1350" dirty="0">
                  <a:solidFill>
                    <a:srgbClr val="FF0000"/>
                  </a:solidFill>
                  <a:latin typeface="Helvetica Neue Regular" charset="0"/>
                </a:rPr>
                <a:t>	</a:t>
              </a:r>
              <a:r>
                <a:rPr lang="en-US" altLang="x-none" sz="1350" dirty="0">
                  <a:solidFill>
                    <a:schemeClr val="bg2">
                      <a:lumMod val="10000"/>
                    </a:schemeClr>
                  </a:solidFill>
                  <a:latin typeface="Helvetica Neue Regular" charset="0"/>
                </a:rPr>
                <a:t>status</a:t>
              </a:r>
              <a:endParaRPr lang="en-US" altLang="x-none" sz="1350" dirty="0">
                <a:solidFill>
                  <a:schemeClr val="bg2">
                    <a:lumMod val="10000"/>
                  </a:schemeClr>
                </a:solidFill>
                <a:latin typeface="Helvetica Neue Regular" charset="0"/>
              </a:endParaRPr>
            </a:p>
            <a:p>
              <a:endParaRPr lang="en-US" altLang="x-none" sz="1350" dirty="0">
                <a:solidFill>
                  <a:schemeClr val="tx2"/>
                </a:solidFill>
                <a:latin typeface="Helvetica Neue Regular" charset="0"/>
              </a:endParaRPr>
            </a:p>
            <a:p>
              <a:r>
                <a:rPr lang="en-US" altLang="x-none" sz="1500" dirty="0">
                  <a:solidFill>
                    <a:schemeClr val="bg2">
                      <a:lumMod val="10000"/>
                    </a:schemeClr>
                  </a:solidFill>
                  <a:latin typeface="Helvetica Neue Regular" charset="0"/>
                </a:rPr>
                <a:t>Dirty Page Table</a:t>
              </a:r>
              <a:endParaRPr lang="en-US" altLang="x-none" sz="1500" dirty="0">
                <a:solidFill>
                  <a:schemeClr val="bg2">
                    <a:lumMod val="10000"/>
                  </a:schemeClr>
                </a:solidFill>
                <a:latin typeface="Helvetica Neue Regular" charset="0"/>
              </a:endParaRPr>
            </a:p>
            <a:p>
              <a:r>
                <a:rPr lang="en-US" altLang="x-none" sz="1500" dirty="0">
                  <a:solidFill>
                    <a:schemeClr val="bg2">
                      <a:lumMod val="10000"/>
                    </a:schemeClr>
                  </a:solidFill>
                  <a:latin typeface="Helvetica Neue Regular" charset="0"/>
                </a:rPr>
                <a:t>           </a:t>
              </a:r>
              <a:r>
                <a:rPr lang="en-US" altLang="x-none" sz="1350" u="sng" dirty="0" err="1">
                  <a:solidFill>
                    <a:schemeClr val="bg2">
                      <a:lumMod val="10000"/>
                    </a:schemeClr>
                  </a:solidFill>
                  <a:latin typeface="Helvetica Neue Regular" charset="0"/>
                </a:rPr>
                <a:t>pid</a:t>
              </a:r>
              <a:endParaRPr lang="en-US" altLang="x-none" sz="1350" u="sng" dirty="0">
                <a:solidFill>
                  <a:schemeClr val="bg2">
                    <a:lumMod val="10000"/>
                  </a:schemeClr>
                </a:solidFill>
                <a:latin typeface="Helvetica Neue Regular" charset="0"/>
              </a:endParaRPr>
            </a:p>
            <a:p>
              <a:r>
                <a:rPr lang="en-US" altLang="x-none" sz="1350" dirty="0">
                  <a:solidFill>
                    <a:schemeClr val="tx2"/>
                  </a:solidFill>
                  <a:latin typeface="Helvetica Neue Regular" charset="0"/>
                </a:rPr>
                <a:t>	</a:t>
              </a:r>
              <a:r>
                <a:rPr lang="en-US" altLang="x-none" sz="1350" dirty="0" err="1">
                  <a:solidFill>
                    <a:srgbClr val="FF0000"/>
                  </a:solidFill>
                  <a:latin typeface="Helvetica Neue Regular" charset="0"/>
                </a:rPr>
                <a:t>recLSN</a:t>
              </a:r>
              <a:endParaRPr lang="en-US" altLang="x-none" sz="1350" dirty="0">
                <a:solidFill>
                  <a:srgbClr val="FF0000"/>
                </a:solidFill>
                <a:latin typeface="Helvetica Neue Regular" charset="0"/>
              </a:endParaRPr>
            </a:p>
            <a:p>
              <a:endParaRPr lang="en-US" altLang="x-none" sz="1350" dirty="0">
                <a:solidFill>
                  <a:schemeClr val="tx2"/>
                </a:solidFill>
                <a:latin typeface="Helvetica Neue Regular" charset="0"/>
              </a:endParaRPr>
            </a:p>
            <a:p>
              <a:r>
                <a:rPr lang="en-US" altLang="x-none" sz="1500" dirty="0">
                  <a:solidFill>
                    <a:schemeClr val="bg2">
                      <a:lumMod val="10000"/>
                    </a:schemeClr>
                  </a:solidFill>
                  <a:latin typeface="Helvetica Neue Regular" charset="0"/>
                </a:rPr>
                <a:t>Log tail</a:t>
              </a:r>
              <a:endParaRPr lang="en-US" altLang="x-none" sz="1500" dirty="0">
                <a:solidFill>
                  <a:schemeClr val="bg2">
                    <a:lumMod val="10000"/>
                  </a:schemeClr>
                </a:solidFill>
                <a:latin typeface="Helvetica Neue Regular" charset="0"/>
              </a:endParaRPr>
            </a:p>
            <a:p>
              <a:r>
                <a:rPr lang="en-US" altLang="x-none" sz="1500" dirty="0" err="1">
                  <a:solidFill>
                    <a:srgbClr val="FF0000"/>
                  </a:solidFill>
                  <a:latin typeface="Helvetica Neue Regular" charset="0"/>
                </a:rPr>
                <a:t>flushedLSN</a:t>
              </a:r>
              <a:endParaRPr lang="en-US" altLang="x-none" sz="1500" dirty="0">
                <a:solidFill>
                  <a:srgbClr val="FF0000"/>
                </a:solidFill>
                <a:latin typeface="Helvetica Neue Regular" charset="0"/>
              </a:endParaRPr>
            </a:p>
            <a:p>
              <a:endParaRPr lang="en-US" altLang="x-none" sz="1500" dirty="0">
                <a:solidFill>
                  <a:srgbClr val="AD6900"/>
                </a:solidFill>
                <a:latin typeface="Helvetica Neue Regular" charset="0"/>
              </a:endParaRPr>
            </a:p>
            <a:p>
              <a:r>
                <a:rPr lang="en-US" altLang="x-none" sz="1500" dirty="0">
                  <a:solidFill>
                    <a:schemeClr val="bg2">
                      <a:lumMod val="10000"/>
                    </a:schemeClr>
                  </a:solidFill>
                  <a:latin typeface="Helvetica Neue Regular" charset="0"/>
                </a:rPr>
                <a:t>Buffer pool</a:t>
              </a:r>
              <a:endParaRPr lang="en-US" altLang="x-none" sz="1500" dirty="0">
                <a:solidFill>
                  <a:schemeClr val="bg2">
                    <a:lumMod val="10000"/>
                  </a:schemeClr>
                </a:solidFill>
                <a:latin typeface="Helvetica Neue Regular" charset="0"/>
              </a:endParaRPr>
            </a:p>
          </p:txBody>
        </p:sp>
        <p:grpSp>
          <p:nvGrpSpPr>
            <p:cNvPr id="64" name="Group 63"/>
            <p:cNvGrpSpPr/>
            <p:nvPr/>
          </p:nvGrpSpPr>
          <p:grpSpPr>
            <a:xfrm>
              <a:off x="4572000" y="1086901"/>
              <a:ext cx="1152559" cy="608110"/>
              <a:chOff x="4768081" y="3045380"/>
              <a:chExt cx="3862832" cy="933387"/>
            </a:xfrm>
          </p:grpSpPr>
          <p:pic>
            <p:nvPicPr>
              <p:cNvPr id="65" name="Picture 64" descr="Xact Table: xid, lastLSN, status&#10;Dirty Page Table: pid, recLSN&#10;Log Tail: FlushedLSN&#10;Buffer Pool" title="RAM"/>
              <p:cNvPicPr>
                <a:picLocks noChangeAspect="1"/>
              </p:cNvPicPr>
              <p:nvPr/>
            </p:nvPicPr>
            <p:blipFill rotWithShape="1">
              <a:blip r:embed="rId4">
                <a:extLst>
                  <a:ext uri="{28A0092B-C50C-407E-A947-70E740481C1C}">
                    <a14:useLocalDpi xmlns:a14="http://schemas.microsoft.com/office/drawing/2010/main" val="0"/>
                  </a:ext>
                </a:extLst>
              </a:blip>
              <a:srcRect t="31964" b="31779"/>
              <a:stretch>
                <a:fillRect/>
              </a:stretch>
            </p:blipFill>
            <p:spPr>
              <a:xfrm>
                <a:off x="4768081" y="3045380"/>
                <a:ext cx="3862832" cy="933387"/>
              </a:xfrm>
              <a:prstGeom prst="rect">
                <a:avLst/>
              </a:prstGeom>
            </p:spPr>
          </p:pic>
          <p:sp>
            <p:nvSpPr>
              <p:cNvPr id="66" name="Rectangle 65" descr="Xact Table: xid, lastLSN, status&#10;Dirty Page Table: pid, recLSN&#10;Log Tail: FlushedLSN&#10;Buffer Pool" title="RAM"/>
              <p:cNvSpPr/>
              <p:nvPr/>
            </p:nvSpPr>
            <p:spPr bwMode="auto">
              <a:xfrm>
                <a:off x="5011155" y="3180795"/>
                <a:ext cx="3382751" cy="596115"/>
              </a:xfrm>
              <a:prstGeom prst="rect">
                <a:avLst/>
              </a:prstGeom>
              <a:solidFill>
                <a:srgbClr val="217821"/>
              </a:solidFill>
              <a:ln w="12700" cap="flat" cmpd="sng" algn="ctr">
                <a:noFill/>
                <a:prstDash val="solid"/>
                <a:round/>
                <a:headEnd type="none" w="med" len="med"/>
                <a:tailEnd type="none" w="med" len="med"/>
              </a:ln>
              <a:effectLst/>
            </p:spPr>
            <p:txBody>
              <a:bodyPr vert="horz" wrap="square" lIns="68580" tIns="34290" rIns="68580" bIns="34290" numCol="1" rtlCol="0" anchor="b" anchorCtr="0" compatLnSpc="1"/>
              <a:lstStyle/>
              <a:p>
                <a:pPr algn="r" defTabSz="685800" fontAlgn="base">
                  <a:spcBef>
                    <a:spcPct val="0"/>
                  </a:spcBef>
                  <a:spcAft>
                    <a:spcPct val="0"/>
                  </a:spcAft>
                  <a:tabLst>
                    <a:tab pos="266700" algn="l"/>
                    <a:tab pos="533400" algn="l"/>
                    <a:tab pos="800100" algn="l"/>
                    <a:tab pos="1066800" algn="l"/>
                    <a:tab pos="1333500" algn="l"/>
                    <a:tab pos="1600200" algn="l"/>
                    <a:tab pos="1866900" algn="l"/>
                    <a:tab pos="2133600" algn="l"/>
                    <a:tab pos="2400300" algn="l"/>
                    <a:tab pos="2667000" algn="l"/>
                    <a:tab pos="2933700" algn="l"/>
                    <a:tab pos="3200400" algn="l"/>
                  </a:tabLst>
                </a:pPr>
                <a:r>
                  <a:rPr lang="en-US" sz="1500" b="1" dirty="0">
                    <a:solidFill>
                      <a:schemeClr val="bg1"/>
                    </a:solidFill>
                    <a:latin typeface="Helvetica Neue" charset="0"/>
                  </a:rPr>
                  <a:t>RAM</a:t>
                </a:r>
                <a:endParaRPr lang="en-US" sz="1500" b="1" dirty="0">
                  <a:solidFill>
                    <a:schemeClr val="bg1"/>
                  </a:solidFill>
                  <a:latin typeface="Helvetica Neue" charset="0"/>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LOGGING</a:t>
            </a:r>
            <a:endParaRPr lang="en-US" dirty="0">
              <a:latin typeface="Helvetica Neue" charset="0"/>
              <a:ea typeface="Helvetica Neue" charset="0"/>
              <a:cs typeface="Helvetica Neue" charset="0"/>
            </a:endParaRP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lstStyle/>
          <a:p>
            <a:r>
              <a:rPr lang="en-US" altLang="x-none"/>
              <a:t>Normal Execution of an Xact</a:t>
            </a:r>
            <a:endParaRPr lang="en-US" altLang="x-none"/>
          </a:p>
        </p:txBody>
      </p:sp>
      <p:sp>
        <p:nvSpPr>
          <p:cNvPr id="41989" name="Rectangle 5"/>
          <p:cNvSpPr>
            <a:spLocks noGrp="1" noChangeArrowheads="1"/>
          </p:cNvSpPr>
          <p:nvPr>
            <p:ph type="body" idx="1"/>
          </p:nvPr>
        </p:nvSpPr>
        <p:spPr/>
        <p:txBody>
          <a:bodyPr>
            <a:normAutofit fontScale="92500" lnSpcReduction="10000"/>
          </a:bodyPr>
          <a:lstStyle/>
          <a:p>
            <a:r>
              <a:rPr lang="en-US" altLang="x-none" dirty="0"/>
              <a:t>Series of </a:t>
            </a:r>
            <a:r>
              <a:rPr lang="en-US" altLang="x-none" b="1" dirty="0"/>
              <a:t>reads</a:t>
            </a:r>
            <a:r>
              <a:rPr lang="en-US" altLang="x-none" dirty="0"/>
              <a:t> &amp; </a:t>
            </a:r>
            <a:r>
              <a:rPr lang="en-US" altLang="x-none" b="1" dirty="0"/>
              <a:t>writes</a:t>
            </a:r>
            <a:r>
              <a:rPr lang="en-US" altLang="x-none" dirty="0"/>
              <a:t>, followed by </a:t>
            </a:r>
            <a:r>
              <a:rPr lang="en-US" altLang="x-none" b="1" dirty="0"/>
              <a:t>commit</a:t>
            </a:r>
            <a:r>
              <a:rPr lang="en-US" altLang="x-none" dirty="0"/>
              <a:t> or </a:t>
            </a:r>
            <a:r>
              <a:rPr lang="en-US" altLang="x-none" b="1" dirty="0"/>
              <a:t>abort</a:t>
            </a:r>
            <a:r>
              <a:rPr lang="en-US" altLang="x-none" dirty="0"/>
              <a:t>.</a:t>
            </a:r>
            <a:endParaRPr lang="en-US" altLang="x-none" dirty="0"/>
          </a:p>
          <a:p>
            <a:pPr lvl="1"/>
            <a:r>
              <a:rPr lang="en-US" altLang="x-none" dirty="0"/>
              <a:t>For our discussion, the recovery manager sees page-level reads/writes</a:t>
            </a:r>
            <a:endParaRPr lang="en-US" altLang="x-none" dirty="0"/>
          </a:p>
          <a:p>
            <a:pPr lvl="1"/>
            <a:r>
              <a:rPr lang="en-US" altLang="x-none" dirty="0"/>
              <a:t>We will assume that disk write is atomic.</a:t>
            </a:r>
            <a:endParaRPr lang="en-US" altLang="x-none" dirty="0"/>
          </a:p>
          <a:p>
            <a:pPr lvl="2"/>
            <a:r>
              <a:rPr lang="en-US" altLang="x-none" dirty="0"/>
              <a:t>In practice, kind of tricky!</a:t>
            </a:r>
            <a:endParaRPr lang="en-US" altLang="x-none" dirty="0"/>
          </a:p>
          <a:p>
            <a:r>
              <a:rPr lang="en-US" altLang="x-none" dirty="0"/>
              <a:t>STEAL, NO-FORCE buffer management, with Write-Ahead Logging.</a:t>
            </a:r>
            <a:endParaRPr lang="en-US" altLang="x-none" dirty="0"/>
          </a:p>
          <a:p>
            <a:pPr lvl="1"/>
            <a:r>
              <a:rPr lang="en-US" altLang="x-none" dirty="0"/>
              <a:t>Update, Commit, Abort log records written to log tail as we go</a:t>
            </a:r>
            <a:endParaRPr lang="en-US" altLang="x-none" dirty="0"/>
          </a:p>
          <a:p>
            <a:pPr lvl="1"/>
            <a:r>
              <a:rPr lang="en-US" altLang="x-none" dirty="0"/>
              <a:t>Transaction Table and Dirty Page Table being kept current</a:t>
            </a:r>
            <a:endParaRPr lang="en-US" altLang="x-none" dirty="0"/>
          </a:p>
          <a:p>
            <a:pPr lvl="1"/>
            <a:r>
              <a:rPr lang="en-US" altLang="x-none" dirty="0" err="1"/>
              <a:t>PageLSNs</a:t>
            </a:r>
            <a:r>
              <a:rPr lang="en-US" altLang="x-none" dirty="0"/>
              <a:t> updated in buffer pool</a:t>
            </a:r>
            <a:endParaRPr lang="en-US" altLang="x-none" dirty="0"/>
          </a:p>
          <a:p>
            <a:pPr lvl="1"/>
            <a:r>
              <a:rPr lang="en-US" altLang="x-none" dirty="0"/>
              <a:t>Log tail flushed to disk periodically in background</a:t>
            </a:r>
            <a:endParaRPr lang="en-US" altLang="x-none" dirty="0"/>
          </a:p>
          <a:p>
            <a:pPr lvl="2"/>
            <a:r>
              <a:rPr lang="en-US" altLang="x-none" dirty="0"/>
              <a:t>And </a:t>
            </a:r>
            <a:r>
              <a:rPr lang="en-US" altLang="x-none" dirty="0" err="1"/>
              <a:t>flushedLSN</a:t>
            </a:r>
            <a:r>
              <a:rPr lang="en-US" altLang="x-none" dirty="0"/>
              <a:t> changed as needed</a:t>
            </a:r>
            <a:endParaRPr lang="en-US" altLang="x-none" dirty="0"/>
          </a:p>
          <a:p>
            <a:pPr lvl="1"/>
            <a:r>
              <a:rPr lang="en-US" altLang="x-none" dirty="0"/>
              <a:t>Buffer manager stealing pages subject to WAL</a:t>
            </a:r>
            <a:endParaRPr lang="en-US" altLang="x-none"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ltLang="x-none"/>
              <a:t>Transaction Commit</a:t>
            </a:r>
            <a:endParaRPr lang="en-US" altLang="x-none"/>
          </a:p>
        </p:txBody>
      </p:sp>
      <p:sp>
        <p:nvSpPr>
          <p:cNvPr id="44037" name="Rectangle 5"/>
          <p:cNvSpPr>
            <a:spLocks noGrp="1" noChangeArrowheads="1"/>
          </p:cNvSpPr>
          <p:nvPr>
            <p:ph type="body" idx="1"/>
          </p:nvPr>
        </p:nvSpPr>
        <p:spPr/>
        <p:txBody>
          <a:bodyPr/>
          <a:lstStyle/>
          <a:p>
            <a:r>
              <a:rPr lang="en-US" altLang="x-none" dirty="0"/>
              <a:t>Write </a:t>
            </a:r>
            <a:r>
              <a:rPr lang="en-US" altLang="x-none" b="1" dirty="0"/>
              <a:t>commit</a:t>
            </a:r>
            <a:r>
              <a:rPr lang="en-US" altLang="x-none" dirty="0"/>
              <a:t> record to log.</a:t>
            </a:r>
            <a:endParaRPr lang="en-US" altLang="x-none" dirty="0"/>
          </a:p>
          <a:p>
            <a:r>
              <a:rPr lang="en-US" altLang="x-none" dirty="0"/>
              <a:t>All log records up to </a:t>
            </a:r>
            <a:r>
              <a:rPr lang="en-US" altLang="x-none" dirty="0" err="1"/>
              <a:t>Xact’</a:t>
            </a:r>
            <a:r>
              <a:rPr lang="en-US" altLang="ja-JP" dirty="0" err="1"/>
              <a:t>s</a:t>
            </a:r>
            <a:r>
              <a:rPr lang="en-US" altLang="ja-JP" dirty="0"/>
              <a:t> commit record are flushed to disk.</a:t>
            </a:r>
            <a:endParaRPr lang="en-US" altLang="ja-JP" dirty="0"/>
          </a:p>
          <a:p>
            <a:pPr lvl="1"/>
            <a:r>
              <a:rPr lang="en-US" altLang="x-none" dirty="0"/>
              <a:t>Guarantees that </a:t>
            </a:r>
            <a:r>
              <a:rPr lang="en-US" altLang="x-none" b="1" dirty="0" err="1"/>
              <a:t>flushedLSN</a:t>
            </a:r>
            <a:r>
              <a:rPr lang="en-US" altLang="x-none" b="1" dirty="0"/>
              <a:t> </a:t>
            </a:r>
            <a:r>
              <a:rPr lang="en-US" altLang="x-none" b="1" dirty="0">
                <a:latin typeface="Symbol" panose="05050102010706020507" charset="2"/>
              </a:rPr>
              <a:t>³</a:t>
            </a:r>
            <a:r>
              <a:rPr lang="en-US" altLang="x-none" b="1" dirty="0"/>
              <a:t> </a:t>
            </a:r>
            <a:r>
              <a:rPr lang="en-US" altLang="x-none" b="1" dirty="0" err="1"/>
              <a:t>lastLSN</a:t>
            </a:r>
            <a:r>
              <a:rPr lang="en-US" altLang="x-none" dirty="0"/>
              <a:t>.</a:t>
            </a:r>
            <a:endParaRPr lang="en-US" altLang="x-none" dirty="0"/>
          </a:p>
          <a:p>
            <a:pPr lvl="1"/>
            <a:r>
              <a:rPr lang="en-US" altLang="x-none" dirty="0"/>
              <a:t>Note that log flushes are sequential, synchronous writes to disk.</a:t>
            </a:r>
            <a:endParaRPr lang="en-US" altLang="x-none" dirty="0"/>
          </a:p>
          <a:p>
            <a:pPr lvl="1"/>
            <a:r>
              <a:rPr lang="en-US" altLang="x-none" dirty="0"/>
              <a:t>Many log records per log page.</a:t>
            </a:r>
            <a:endParaRPr lang="en-US" altLang="x-none" dirty="0"/>
          </a:p>
          <a:p>
            <a:r>
              <a:rPr lang="en-US" altLang="x-none" dirty="0"/>
              <a:t>Commit() returns.</a:t>
            </a:r>
            <a:endParaRPr lang="en-US" altLang="x-none" dirty="0"/>
          </a:p>
          <a:p>
            <a:r>
              <a:rPr lang="en-US" altLang="x-none" dirty="0"/>
              <a:t>Write end record to log.</a:t>
            </a:r>
            <a:endParaRPr lang="en-US" altLang="x-none"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r>
              <a:rPr lang="en-US" altLang="x-none"/>
              <a:t>Simple Transaction Abort</a:t>
            </a:r>
            <a:endParaRPr lang="en-US" altLang="x-none"/>
          </a:p>
        </p:txBody>
      </p:sp>
      <p:sp>
        <p:nvSpPr>
          <p:cNvPr id="46085" name="Rectangle 5"/>
          <p:cNvSpPr>
            <a:spLocks noGrp="1" noChangeArrowheads="1"/>
          </p:cNvSpPr>
          <p:nvPr>
            <p:ph type="body" idx="1"/>
          </p:nvPr>
        </p:nvSpPr>
        <p:spPr/>
        <p:txBody>
          <a:bodyPr>
            <a:normAutofit/>
          </a:bodyPr>
          <a:lstStyle/>
          <a:p>
            <a:r>
              <a:rPr lang="en-US" altLang="x-none" dirty="0"/>
              <a:t>For now, consider an explicit abort of a Xact.</a:t>
            </a:r>
            <a:endParaRPr lang="en-US" altLang="x-none" dirty="0"/>
          </a:p>
          <a:p>
            <a:pPr lvl="1"/>
            <a:r>
              <a:rPr lang="en-US" altLang="x-none" dirty="0"/>
              <a:t>No crash involved.</a:t>
            </a:r>
            <a:endParaRPr lang="en-US" altLang="x-none" dirty="0"/>
          </a:p>
          <a:p>
            <a:r>
              <a:rPr lang="en-US" altLang="x-none" dirty="0"/>
              <a:t>We want to </a:t>
            </a:r>
            <a:r>
              <a:rPr lang="ja-JP" altLang="en-US"/>
              <a:t>“</a:t>
            </a:r>
            <a:r>
              <a:rPr lang="en-US" altLang="ja-JP" dirty="0"/>
              <a:t>play back</a:t>
            </a:r>
            <a:r>
              <a:rPr lang="ja-JP" altLang="en-US"/>
              <a:t>”</a:t>
            </a:r>
            <a:r>
              <a:rPr lang="en-US" altLang="ja-JP" dirty="0"/>
              <a:t> the log in reverse order, </a:t>
            </a:r>
            <a:r>
              <a:rPr lang="en-US" altLang="ja-JP" dirty="0" err="1"/>
              <a:t>UNDOing</a:t>
            </a:r>
            <a:r>
              <a:rPr lang="en-US" altLang="ja-JP" dirty="0"/>
              <a:t> updates.</a:t>
            </a:r>
            <a:endParaRPr lang="en-US" altLang="ja-JP" dirty="0"/>
          </a:p>
          <a:p>
            <a:pPr lvl="1"/>
            <a:r>
              <a:rPr lang="en-US" altLang="x-none" dirty="0"/>
              <a:t>Get </a:t>
            </a:r>
            <a:r>
              <a:rPr lang="en-US" altLang="x-none" b="1" dirty="0" err="1"/>
              <a:t>lastLSN</a:t>
            </a:r>
            <a:r>
              <a:rPr lang="en-US" altLang="x-none" dirty="0"/>
              <a:t> of Xact from Xact table.</a:t>
            </a:r>
            <a:endParaRPr lang="en-US" altLang="x-none" dirty="0"/>
          </a:p>
          <a:p>
            <a:pPr lvl="1"/>
            <a:r>
              <a:rPr lang="en-US" altLang="x-none" dirty="0"/>
              <a:t>Write an </a:t>
            </a:r>
            <a:r>
              <a:rPr lang="en-US" altLang="x-none" b="1" dirty="0"/>
              <a:t>Abort</a:t>
            </a:r>
            <a:r>
              <a:rPr lang="en-US" altLang="x-none" dirty="0"/>
              <a:t> log record before starting to rollback operations </a:t>
            </a:r>
            <a:endParaRPr lang="en-US" altLang="x-none" dirty="0"/>
          </a:p>
          <a:p>
            <a:pPr lvl="1"/>
            <a:r>
              <a:rPr lang="en-US" altLang="x-none" dirty="0"/>
              <a:t>Can follow chain of log records backward via the </a:t>
            </a:r>
            <a:r>
              <a:rPr lang="en-US" altLang="x-none" dirty="0" err="1"/>
              <a:t>prevLSN</a:t>
            </a:r>
            <a:r>
              <a:rPr lang="en-US" altLang="x-none" dirty="0"/>
              <a:t> field.</a:t>
            </a:r>
            <a:endParaRPr lang="en-US" altLang="x-none" dirty="0"/>
          </a:p>
          <a:p>
            <a:pPr lvl="1"/>
            <a:r>
              <a:rPr lang="en-US" altLang="x-none" dirty="0"/>
              <a:t>Write a </a:t>
            </a:r>
            <a:r>
              <a:rPr lang="ja-JP" altLang="en-US"/>
              <a:t>“</a:t>
            </a:r>
            <a:r>
              <a:rPr lang="en-US" altLang="ja-JP" b="1" dirty="0"/>
              <a:t>CLR</a:t>
            </a:r>
            <a:r>
              <a:rPr lang="ja-JP" altLang="en-US"/>
              <a:t>”</a:t>
            </a:r>
            <a:r>
              <a:rPr lang="en-US" altLang="ja-JP" dirty="0"/>
              <a:t> (compensation log record) for each undone operation.</a:t>
            </a:r>
            <a:endParaRPr lang="en-US" altLang="ja-JP" dirty="0"/>
          </a:p>
          <a:p>
            <a:endParaRPr lang="en-US" altLang="x-none" dirty="0"/>
          </a:p>
          <a:p>
            <a:pPr marL="0" indent="0">
              <a:buNone/>
            </a:pPr>
            <a:r>
              <a:rPr lang="en-US" altLang="x-none" sz="1500" dirty="0"/>
              <a:t>Note: CLRs are a different type of log record we glossed over before</a:t>
            </a:r>
            <a:endParaRPr lang="en-US" altLang="x-none" sz="15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r>
              <a:rPr lang="en-US" altLang="x-none"/>
              <a:t>Abort, cont.</a:t>
            </a:r>
            <a:endParaRPr lang="en-US" altLang="x-none"/>
          </a:p>
        </p:txBody>
      </p:sp>
      <p:sp>
        <p:nvSpPr>
          <p:cNvPr id="48133" name="Rectangle 5"/>
          <p:cNvSpPr>
            <a:spLocks noGrp="1" noChangeArrowheads="1"/>
          </p:cNvSpPr>
          <p:nvPr>
            <p:ph type="body" idx="1"/>
          </p:nvPr>
        </p:nvSpPr>
        <p:spPr>
          <a:xfrm>
            <a:off x="457200" y="1200151"/>
            <a:ext cx="8229600" cy="3394472"/>
          </a:xfrm>
        </p:spPr>
        <p:txBody>
          <a:bodyPr>
            <a:normAutofit fontScale="92500" lnSpcReduction="20000"/>
          </a:bodyPr>
          <a:lstStyle/>
          <a:p>
            <a:r>
              <a:rPr lang="en-US" altLang="x-none" dirty="0"/>
              <a:t>To perform UNDO, must have a lock on data!</a:t>
            </a:r>
            <a:endParaRPr lang="en-US" altLang="x-none" dirty="0"/>
          </a:p>
          <a:p>
            <a:pPr lvl="1"/>
            <a:r>
              <a:rPr lang="en-US" altLang="x-none" dirty="0"/>
              <a:t>No problem!</a:t>
            </a:r>
            <a:endParaRPr lang="en-US" altLang="x-none" dirty="0"/>
          </a:p>
          <a:p>
            <a:r>
              <a:rPr lang="en-US" altLang="x-none" dirty="0"/>
              <a:t>Before restoring old value of a page, write a CLR:</a:t>
            </a:r>
            <a:endParaRPr lang="en-US" altLang="x-none" dirty="0"/>
          </a:p>
          <a:p>
            <a:pPr lvl="1"/>
            <a:r>
              <a:rPr lang="en-US" altLang="x-none" dirty="0"/>
              <a:t>You continue logging while you UNDO!!</a:t>
            </a:r>
            <a:endParaRPr lang="en-US" altLang="x-none" dirty="0"/>
          </a:p>
          <a:p>
            <a:pPr lvl="1"/>
            <a:r>
              <a:rPr lang="en-US" altLang="x-none" dirty="0"/>
              <a:t>CLR has one extra field: </a:t>
            </a:r>
            <a:r>
              <a:rPr lang="en-US" altLang="x-none" b="1" dirty="0" err="1"/>
              <a:t>undonextLSN</a:t>
            </a:r>
            <a:endParaRPr lang="en-US" altLang="x-none" b="1" dirty="0"/>
          </a:p>
          <a:p>
            <a:pPr lvl="2"/>
            <a:r>
              <a:rPr lang="en-US" altLang="x-none" dirty="0"/>
              <a:t>Points to the next LSN to undo </a:t>
            </a:r>
            <a:endParaRPr lang="en-US" altLang="x-none" dirty="0"/>
          </a:p>
          <a:p>
            <a:pPr lvl="3"/>
            <a:r>
              <a:rPr lang="en-US" altLang="x-none" sz="1500" dirty="0"/>
              <a:t>i.e. the </a:t>
            </a:r>
            <a:r>
              <a:rPr lang="en-US" altLang="x-none" sz="1500" dirty="0" err="1"/>
              <a:t>prevLSN</a:t>
            </a:r>
            <a:r>
              <a:rPr lang="en-US" altLang="x-none" sz="1500" dirty="0"/>
              <a:t> of the record we’</a:t>
            </a:r>
            <a:r>
              <a:rPr lang="en-US" altLang="ja-JP" sz="1500" dirty="0"/>
              <a:t>re currently undoing</a:t>
            </a:r>
            <a:endParaRPr lang="en-US" altLang="ja-JP" sz="1500" dirty="0"/>
          </a:p>
          <a:p>
            <a:pPr lvl="1"/>
            <a:r>
              <a:rPr lang="en-US" altLang="x-none" dirty="0"/>
              <a:t>CLR contains REDO info</a:t>
            </a:r>
            <a:endParaRPr lang="en-US" altLang="x-none" dirty="0"/>
          </a:p>
          <a:p>
            <a:pPr lvl="1"/>
            <a:r>
              <a:rPr lang="en-US" altLang="x-none" dirty="0"/>
              <a:t>CLRs </a:t>
            </a:r>
            <a:r>
              <a:rPr lang="en-US" altLang="x-none" b="1" dirty="0"/>
              <a:t>never</a:t>
            </a:r>
            <a:r>
              <a:rPr lang="en-US" altLang="x-none" dirty="0"/>
              <a:t> Undone </a:t>
            </a:r>
            <a:endParaRPr lang="en-US" altLang="x-none" dirty="0"/>
          </a:p>
          <a:p>
            <a:pPr lvl="2"/>
            <a:r>
              <a:rPr lang="en-US" altLang="x-none" dirty="0"/>
              <a:t>Undo needn’</a:t>
            </a:r>
            <a:r>
              <a:rPr lang="en-US" altLang="ja-JP" dirty="0"/>
              <a:t>t be idempotent (&gt;1 UNDO won’t happen)</a:t>
            </a:r>
            <a:endParaRPr lang="en-US" altLang="ja-JP" dirty="0"/>
          </a:p>
          <a:p>
            <a:pPr lvl="2"/>
            <a:r>
              <a:rPr lang="en-US" altLang="x-none" dirty="0"/>
              <a:t>But they might be Redone when repeating history</a:t>
            </a:r>
            <a:endParaRPr lang="en-US" altLang="x-none" dirty="0"/>
          </a:p>
          <a:p>
            <a:pPr lvl="3"/>
            <a:r>
              <a:rPr lang="en-US" altLang="x-none" sz="1500" dirty="0"/>
              <a:t> (=1 UNDO guaranteed)</a:t>
            </a:r>
            <a:endParaRPr lang="en-US" altLang="x-none" sz="1500" dirty="0"/>
          </a:p>
          <a:p>
            <a:r>
              <a:rPr lang="en-US" altLang="x-none" dirty="0"/>
              <a:t>At end of all UNDOs, write an </a:t>
            </a:r>
            <a:r>
              <a:rPr lang="ja-JP" altLang="en-US" dirty="0"/>
              <a:t>“</a:t>
            </a:r>
            <a:r>
              <a:rPr lang="en-US" altLang="ja-JP" dirty="0"/>
              <a:t>end</a:t>
            </a:r>
            <a:r>
              <a:rPr lang="ja-JP" altLang="en-US" dirty="0"/>
              <a:t>”</a:t>
            </a:r>
            <a:r>
              <a:rPr lang="en-US" altLang="ja-JP" dirty="0"/>
              <a:t> log record.</a:t>
            </a:r>
            <a:endParaRPr lang="en-US" altLang="x-none" dirty="0"/>
          </a:p>
        </p:txBody>
      </p:sp>
      <p:grpSp>
        <p:nvGrpSpPr>
          <p:cNvPr id="2" name="Group 1" descr="LSN looks like a roll of paper being unrolled. The very end of it is the lsnLSN(CLR) undoNextLSN = 1234 XactTable, DPT. Currently undoing an LSN a little further back in time. The prevLSN for that LSN is 1234" title="LSN"/>
          <p:cNvGrpSpPr/>
          <p:nvPr/>
        </p:nvGrpSpPr>
        <p:grpSpPr>
          <a:xfrm>
            <a:off x="3981450" y="156144"/>
            <a:ext cx="3876796" cy="959370"/>
            <a:chOff x="3981450" y="156144"/>
            <a:chExt cx="3876796" cy="959370"/>
          </a:xfrm>
        </p:grpSpPr>
        <p:sp>
          <p:nvSpPr>
            <p:cNvPr id="48137" name="Line 9"/>
            <p:cNvSpPr>
              <a:spLocks noChangeShapeType="1"/>
            </p:cNvSpPr>
            <p:nvPr/>
          </p:nvSpPr>
          <p:spPr bwMode="auto">
            <a:xfrm flipV="1">
              <a:off x="695325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8138" name="Line 10"/>
            <p:cNvSpPr>
              <a:spLocks noChangeShapeType="1"/>
            </p:cNvSpPr>
            <p:nvPr/>
          </p:nvSpPr>
          <p:spPr bwMode="auto">
            <a:xfrm flipV="1">
              <a:off x="518160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48139" name="Freeform 11" descr="Sand"/>
            <p:cNvSpPr/>
            <p:nvPr/>
          </p:nvSpPr>
          <p:spPr bwMode="auto">
            <a:xfrm>
              <a:off x="6937773" y="718119"/>
              <a:ext cx="172640" cy="115491"/>
            </a:xfrm>
            <a:custGeom>
              <a:avLst/>
              <a:gdLst>
                <a:gd name="T0" fmla="*/ 0 w 145"/>
                <a:gd name="T1" fmla="*/ 0 h 97"/>
                <a:gd name="T2" fmla="*/ 0 w 145"/>
                <a:gd name="T3" fmla="*/ 2147483647 h 97"/>
                <a:gd name="T4" fmla="*/ 2147483647 w 145"/>
                <a:gd name="T5" fmla="*/ 0 h 97"/>
                <a:gd name="T6" fmla="*/ 0 w 145"/>
                <a:gd name="T7" fmla="*/ 0 h 97"/>
                <a:gd name="T8" fmla="*/ 0 60000 65536"/>
                <a:gd name="T9" fmla="*/ 0 60000 65536"/>
                <a:gd name="T10" fmla="*/ 0 60000 65536"/>
                <a:gd name="T11" fmla="*/ 0 60000 65536"/>
                <a:gd name="T12" fmla="*/ 0 w 145"/>
                <a:gd name="T13" fmla="*/ 0 h 97"/>
                <a:gd name="T14" fmla="*/ 145 w 145"/>
                <a:gd name="T15" fmla="*/ 97 h 97"/>
              </a:gdLst>
              <a:ahLst/>
              <a:cxnLst>
                <a:cxn ang="T8">
                  <a:pos x="T0" y="T1"/>
                </a:cxn>
                <a:cxn ang="T9">
                  <a:pos x="T2" y="T3"/>
                </a:cxn>
                <a:cxn ang="T10">
                  <a:pos x="T4" y="T5"/>
                </a:cxn>
                <a:cxn ang="T11">
                  <a:pos x="T6" y="T7"/>
                </a:cxn>
              </a:cxnLst>
              <a:rect l="T12" t="T13" r="T14" b="T15"/>
              <a:pathLst>
                <a:path w="145" h="97">
                  <a:moveTo>
                    <a:pt x="0" y="0"/>
                  </a:moveTo>
                  <a:lnTo>
                    <a:pt x="0" y="96"/>
                  </a:lnTo>
                  <a:lnTo>
                    <a:pt x="144" y="0"/>
                  </a:lnTo>
                  <a:lnTo>
                    <a:pt x="0" y="0"/>
                  </a:lnTo>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en-US" sz="1350"/>
            </a:p>
          </p:txBody>
        </p:sp>
        <p:sp>
          <p:nvSpPr>
            <p:cNvPr id="48140" name="Rectangle 12" descr="Sand"/>
            <p:cNvSpPr>
              <a:spLocks noChangeArrowheads="1"/>
            </p:cNvSpPr>
            <p:nvPr/>
          </p:nvSpPr>
          <p:spPr bwMode="auto">
            <a:xfrm>
              <a:off x="4371975" y="718119"/>
              <a:ext cx="2571750" cy="1143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48141" name="Line 13"/>
            <p:cNvSpPr>
              <a:spLocks noChangeShapeType="1"/>
            </p:cNvSpPr>
            <p:nvPr/>
          </p:nvSpPr>
          <p:spPr bwMode="auto">
            <a:xfrm>
              <a:off x="4314825" y="832419"/>
              <a:ext cx="26289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2" name="Oval 14" descr="Oak"/>
            <p:cNvSpPr>
              <a:spLocks noChangeArrowheads="1"/>
            </p:cNvSpPr>
            <p:nvPr/>
          </p:nvSpPr>
          <p:spPr bwMode="auto">
            <a:xfrm>
              <a:off x="3981450" y="156144"/>
              <a:ext cx="666750" cy="666750"/>
            </a:xfrm>
            <a:prstGeom prst="ellipse">
              <a:avLst/>
            </a:prstGeom>
            <a:blipFill dpi="0" rotWithShape="0">
              <a:blip r:embed="rId3"/>
              <a:srcRect/>
              <a:tile tx="0" ty="0" sx="100000" sy="100000" flip="none" algn="tl"/>
            </a:blipFill>
            <a:ln w="25400">
              <a:solidFill>
                <a:schemeClr val="tx2"/>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48143" name="Line 15"/>
            <p:cNvSpPr>
              <a:spLocks noChangeShapeType="1"/>
            </p:cNvSpPr>
            <p:nvPr/>
          </p:nvSpPr>
          <p:spPr bwMode="auto">
            <a:xfrm>
              <a:off x="4543425" y="718119"/>
              <a:ext cx="257175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4" name="Line 16"/>
            <p:cNvSpPr>
              <a:spLocks noChangeShapeType="1"/>
            </p:cNvSpPr>
            <p:nvPr/>
          </p:nvSpPr>
          <p:spPr bwMode="auto">
            <a:xfrm flipV="1">
              <a:off x="694372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5" name="Line 17"/>
            <p:cNvSpPr>
              <a:spLocks noChangeShapeType="1"/>
            </p:cNvSpPr>
            <p:nvPr/>
          </p:nvSpPr>
          <p:spPr bwMode="auto">
            <a:xfrm flipV="1">
              <a:off x="5172075" y="718119"/>
              <a:ext cx="11430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6" name="Line 18"/>
            <p:cNvSpPr>
              <a:spLocks noChangeShapeType="1"/>
            </p:cNvSpPr>
            <p:nvPr/>
          </p:nvSpPr>
          <p:spPr bwMode="auto">
            <a:xfrm flipV="1">
              <a:off x="688657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48147" name="Oval 19"/>
            <p:cNvSpPr>
              <a:spLocks noChangeArrowheads="1"/>
            </p:cNvSpPr>
            <p:nvPr/>
          </p:nvSpPr>
          <p:spPr bwMode="auto">
            <a:xfrm>
              <a:off x="4090988" y="265682"/>
              <a:ext cx="447675" cy="447675"/>
            </a:xfrm>
            <a:prstGeom prst="ellipse">
              <a:avLst/>
            </a:prstGeom>
            <a:noFill/>
            <a:ln w="127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48148" name="Oval 20"/>
            <p:cNvSpPr>
              <a:spLocks noChangeArrowheads="1"/>
            </p:cNvSpPr>
            <p:nvPr/>
          </p:nvSpPr>
          <p:spPr bwMode="auto">
            <a:xfrm>
              <a:off x="4205288" y="379982"/>
              <a:ext cx="219075" cy="219075"/>
            </a:xfrm>
            <a:prstGeom prst="ellipse">
              <a:avLst/>
            </a:prstGeom>
            <a:noFill/>
            <a:ln w="127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8" name="TextBox 7" descr="Currently Undoing&#10;PrevLsn=1234&#10;" title="Currently Undoing"/>
            <p:cNvSpPr txBox="1"/>
            <p:nvPr/>
          </p:nvSpPr>
          <p:spPr>
            <a:xfrm>
              <a:off x="4769984" y="192309"/>
              <a:ext cx="1325748" cy="461665"/>
            </a:xfrm>
            <a:prstGeom prst="rect">
              <a:avLst/>
            </a:prstGeom>
            <a:noFill/>
          </p:spPr>
          <p:txBody>
            <a:bodyPr wrap="none" rtlCol="0">
              <a:spAutoFit/>
            </a:bodyPr>
            <a:lstStyle/>
            <a:p>
              <a:r>
                <a:rPr lang="en-US" sz="1200" dirty="0"/>
                <a:t>Currently Undoing</a:t>
              </a:r>
              <a:endParaRPr lang="en-US" sz="1200" dirty="0"/>
            </a:p>
            <a:p>
              <a:r>
                <a:rPr lang="en-US" sz="1200" dirty="0" err="1"/>
                <a:t>PrevLsn</a:t>
              </a:r>
              <a:r>
                <a:rPr lang="en-US" sz="1200" dirty="0"/>
                <a:t>=1234</a:t>
              </a:r>
              <a:endParaRPr lang="en-US" sz="1200" dirty="0"/>
            </a:p>
          </p:txBody>
        </p:sp>
        <p:sp>
          <p:nvSpPr>
            <p:cNvPr id="9" name="TextBox 8" descr="lastLSN(CLR)&#10;undoNextLSN = 1234&#10;" title="lastLSN"/>
            <p:cNvSpPr txBox="1"/>
            <p:nvPr/>
          </p:nvSpPr>
          <p:spPr>
            <a:xfrm>
              <a:off x="6362580" y="190332"/>
              <a:ext cx="1495666" cy="461665"/>
            </a:xfrm>
            <a:prstGeom prst="rect">
              <a:avLst/>
            </a:prstGeom>
            <a:noFill/>
          </p:spPr>
          <p:txBody>
            <a:bodyPr wrap="none" rtlCol="0">
              <a:spAutoFit/>
            </a:bodyPr>
            <a:lstStyle/>
            <a:p>
              <a:r>
                <a:rPr lang="en-US" sz="1200" dirty="0" err="1"/>
                <a:t>lastLSN</a:t>
              </a:r>
              <a:r>
                <a:rPr lang="en-US" sz="1200" dirty="0"/>
                <a:t>(CLR)</a:t>
              </a:r>
              <a:endParaRPr lang="en-US" sz="1200" dirty="0"/>
            </a:p>
            <a:p>
              <a:r>
                <a:rPr lang="en-US" sz="1200" dirty="0" err="1"/>
                <a:t>undoNextLSN</a:t>
              </a:r>
              <a:r>
                <a:rPr lang="en-US" sz="1200" dirty="0"/>
                <a:t> = 1234</a:t>
              </a:r>
              <a:endParaRPr lang="en-US" sz="1200" dirty="0"/>
            </a:p>
          </p:txBody>
        </p:sp>
      </p:grpSp>
      <p:sp>
        <p:nvSpPr>
          <p:cNvPr id="3" name="Line Callout 1 2"/>
          <p:cNvSpPr/>
          <p:nvPr/>
        </p:nvSpPr>
        <p:spPr>
          <a:xfrm>
            <a:off x="6629399" y="1575369"/>
            <a:ext cx="2164917" cy="1322018"/>
          </a:xfrm>
          <a:prstGeom prst="borderCallout1">
            <a:avLst>
              <a:gd name="adj1" fmla="val 18750"/>
              <a:gd name="adj2" fmla="val -8333"/>
              <a:gd name="adj3" fmla="val 149848"/>
              <a:gd name="adj4" fmla="val -121527"/>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t>Idempotent:</a:t>
            </a:r>
            <a:r>
              <a:rPr lang="en-US" sz="1400" dirty="0"/>
              <a:t> can be applied multiple times without changing the result beyond the initial application</a:t>
            </a:r>
            <a:endParaRPr 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ltLang="x-none"/>
              <a:t>Checkpointing</a:t>
            </a:r>
            <a:endParaRPr lang="en-US" altLang="x-none" dirty="0"/>
          </a:p>
        </p:txBody>
      </p:sp>
      <p:sp>
        <p:nvSpPr>
          <p:cNvPr id="50181" name="Rectangle 5"/>
          <p:cNvSpPr>
            <a:spLocks noGrp="1" noChangeArrowheads="1"/>
          </p:cNvSpPr>
          <p:nvPr>
            <p:ph idx="1"/>
          </p:nvPr>
        </p:nvSpPr>
        <p:spPr>
          <a:xfrm>
            <a:off x="381000" y="1123950"/>
            <a:ext cx="8229600" cy="3394472"/>
          </a:xfrm>
        </p:spPr>
        <p:txBody>
          <a:bodyPr>
            <a:normAutofit/>
          </a:bodyPr>
          <a:lstStyle/>
          <a:p>
            <a:r>
              <a:rPr lang="en-US" altLang="x-none" dirty="0"/>
              <a:t>Conceptually, keep log around for all time.  </a:t>
            </a:r>
            <a:endParaRPr lang="en-US" altLang="x-none" dirty="0"/>
          </a:p>
          <a:p>
            <a:pPr lvl="1"/>
            <a:r>
              <a:rPr lang="en-US" altLang="x-none" dirty="0"/>
              <a:t>Performance/implementation problems…</a:t>
            </a:r>
            <a:endParaRPr lang="en-US" altLang="x-none" dirty="0"/>
          </a:p>
          <a:p>
            <a:r>
              <a:rPr lang="en-US" altLang="x-none" dirty="0"/>
              <a:t>Periodically, the DBMS creates a </a:t>
            </a:r>
            <a:r>
              <a:rPr lang="en-US" altLang="x-none" b="1" u="sng" dirty="0"/>
              <a:t>checkpoint</a:t>
            </a:r>
            <a:endParaRPr lang="en-US" altLang="x-none" b="1" u="sng" dirty="0"/>
          </a:p>
          <a:p>
            <a:pPr lvl="1"/>
            <a:r>
              <a:rPr lang="en-US" altLang="x-none" dirty="0"/>
              <a:t>Minimizes recovery time after crash.  Write to log:</a:t>
            </a:r>
            <a:endParaRPr lang="en-US" altLang="x-none" dirty="0"/>
          </a:p>
          <a:p>
            <a:pPr lvl="2"/>
            <a:r>
              <a:rPr lang="en-US" altLang="x-none" b="1" dirty="0" err="1"/>
              <a:t>begin_checkpoint</a:t>
            </a:r>
            <a:r>
              <a:rPr lang="en-US" altLang="x-none" b="1" dirty="0"/>
              <a:t> </a:t>
            </a:r>
            <a:r>
              <a:rPr lang="en-US" altLang="x-none" dirty="0"/>
              <a:t>record:  Indicates when chkpt began.</a:t>
            </a:r>
            <a:endParaRPr lang="en-US" altLang="x-none" dirty="0"/>
          </a:p>
          <a:p>
            <a:pPr lvl="2"/>
            <a:r>
              <a:rPr lang="en-US" altLang="x-none" b="1" dirty="0" err="1"/>
              <a:t>end_checkpoint</a:t>
            </a:r>
            <a:r>
              <a:rPr lang="en-US" altLang="x-none" b="1" dirty="0"/>
              <a:t> </a:t>
            </a:r>
            <a:r>
              <a:rPr lang="en-US" altLang="x-none" dirty="0"/>
              <a:t>record:  Contains current Xact table DPT</a:t>
            </a:r>
            <a:endParaRPr lang="en-US" altLang="x-none" dirty="0"/>
          </a:p>
          <a:p>
            <a:pPr lvl="2"/>
            <a:r>
              <a:rPr lang="en-US" altLang="x-none" dirty="0"/>
              <a:t>.  A “</a:t>
            </a:r>
            <a:r>
              <a:rPr lang="en-US" altLang="x-none" b="1" dirty="0"/>
              <a:t>fuzzy checkpoint</a:t>
            </a:r>
            <a:r>
              <a:rPr lang="en-US" altLang="x-none" dirty="0"/>
              <a:t>”</a:t>
            </a:r>
            <a:r>
              <a:rPr lang="en-US" altLang="ja-JP" dirty="0"/>
              <a:t>: </a:t>
            </a:r>
            <a:r>
              <a:rPr lang="en-US" altLang="x-none" sz="1400" dirty="0"/>
              <a:t>Other </a:t>
            </a:r>
            <a:r>
              <a:rPr lang="en-US" altLang="x-none" sz="1400" dirty="0" err="1"/>
              <a:t>Xacts</a:t>
            </a:r>
            <a:r>
              <a:rPr lang="en-US" altLang="x-none" sz="1400" dirty="0"/>
              <a:t> continue to run;</a:t>
            </a:r>
            <a:endParaRPr lang="en-US" altLang="x-none" sz="1400" dirty="0"/>
          </a:p>
          <a:p>
            <a:pPr lvl="3"/>
            <a:r>
              <a:rPr lang="en-US" altLang="x-none" sz="1400" dirty="0"/>
              <a:t> So all we know is that these tables are after the time of the </a:t>
            </a:r>
            <a:r>
              <a:rPr lang="en-US" altLang="x-none" sz="1400" dirty="0" err="1"/>
              <a:t>begin_checkpoint</a:t>
            </a:r>
            <a:r>
              <a:rPr lang="en-US" altLang="x-none" sz="1400" dirty="0"/>
              <a:t> record.</a:t>
            </a:r>
            <a:endParaRPr lang="en-US" altLang="x-none" sz="1400" dirty="0"/>
          </a:p>
          <a:p>
            <a:pPr lvl="2"/>
            <a:r>
              <a:rPr lang="en-US" altLang="x-none" dirty="0"/>
              <a:t>Store LSN of most recent chkpt record in a safe place </a:t>
            </a:r>
            <a:endParaRPr lang="en-US" altLang="x-none" dirty="0"/>
          </a:p>
          <a:p>
            <a:pPr lvl="2"/>
            <a:r>
              <a:rPr lang="en-US" altLang="x-none" dirty="0"/>
              <a:t>(</a:t>
            </a:r>
            <a:r>
              <a:rPr lang="en-US" altLang="x-none" b="1" dirty="0"/>
              <a:t>master record</a:t>
            </a:r>
            <a:r>
              <a:rPr lang="en-US" altLang="x-none" dirty="0"/>
              <a:t>, often block 0 of the log file).</a:t>
            </a:r>
            <a:endParaRPr lang="en-US" altLang="x-none" dirty="0"/>
          </a:p>
        </p:txBody>
      </p:sp>
      <p:grpSp>
        <p:nvGrpSpPr>
          <p:cNvPr id="3" name="Group 2" descr="LSN looks like a roll of paper being unrolled. The very end of it is the lsnLSN(CLR) undoNextLSN = 1234 XactTable, DPT. Currently undoing an LSN a little further back in time. The prevLSN for that LSN is 1234" title="LSN"/>
          <p:cNvGrpSpPr/>
          <p:nvPr/>
        </p:nvGrpSpPr>
        <p:grpSpPr>
          <a:xfrm>
            <a:off x="3981450" y="83166"/>
            <a:ext cx="3876796" cy="1032348"/>
            <a:chOff x="3981450" y="83166"/>
            <a:chExt cx="3876796" cy="1032348"/>
          </a:xfrm>
        </p:grpSpPr>
        <p:grpSp>
          <p:nvGrpSpPr>
            <p:cNvPr id="2" name="Group 1"/>
            <p:cNvGrpSpPr/>
            <p:nvPr/>
          </p:nvGrpSpPr>
          <p:grpSpPr>
            <a:xfrm>
              <a:off x="3981450" y="156144"/>
              <a:ext cx="3133725" cy="959370"/>
              <a:chOff x="3981450" y="156144"/>
              <a:chExt cx="3133725" cy="959370"/>
            </a:xfrm>
          </p:grpSpPr>
          <p:sp>
            <p:nvSpPr>
              <p:cNvPr id="21" name="Line 9"/>
              <p:cNvSpPr>
                <a:spLocks noChangeShapeType="1"/>
              </p:cNvSpPr>
              <p:nvPr/>
            </p:nvSpPr>
            <p:spPr bwMode="auto">
              <a:xfrm flipV="1">
                <a:off x="695325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10"/>
              <p:cNvSpPr>
                <a:spLocks noChangeShapeType="1"/>
              </p:cNvSpPr>
              <p:nvPr/>
            </p:nvSpPr>
            <p:spPr bwMode="auto">
              <a:xfrm flipV="1">
                <a:off x="5181600" y="829764"/>
                <a:ext cx="0" cy="285750"/>
              </a:xfrm>
              <a:prstGeom prst="line">
                <a:avLst/>
              </a:prstGeom>
              <a:noFill/>
              <a:ln w="25400">
                <a:solidFill>
                  <a:schemeClr val="tx2"/>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Freeform 11" descr="Sand"/>
              <p:cNvSpPr/>
              <p:nvPr/>
            </p:nvSpPr>
            <p:spPr bwMode="auto">
              <a:xfrm>
                <a:off x="6937773" y="718119"/>
                <a:ext cx="172640" cy="115491"/>
              </a:xfrm>
              <a:custGeom>
                <a:avLst/>
                <a:gdLst>
                  <a:gd name="T0" fmla="*/ 0 w 145"/>
                  <a:gd name="T1" fmla="*/ 0 h 97"/>
                  <a:gd name="T2" fmla="*/ 0 w 145"/>
                  <a:gd name="T3" fmla="*/ 2147483647 h 97"/>
                  <a:gd name="T4" fmla="*/ 2147483647 w 145"/>
                  <a:gd name="T5" fmla="*/ 0 h 97"/>
                  <a:gd name="T6" fmla="*/ 0 w 145"/>
                  <a:gd name="T7" fmla="*/ 0 h 97"/>
                  <a:gd name="T8" fmla="*/ 0 60000 65536"/>
                  <a:gd name="T9" fmla="*/ 0 60000 65536"/>
                  <a:gd name="T10" fmla="*/ 0 60000 65536"/>
                  <a:gd name="T11" fmla="*/ 0 60000 65536"/>
                  <a:gd name="T12" fmla="*/ 0 w 145"/>
                  <a:gd name="T13" fmla="*/ 0 h 97"/>
                  <a:gd name="T14" fmla="*/ 145 w 145"/>
                  <a:gd name="T15" fmla="*/ 97 h 97"/>
                </a:gdLst>
                <a:ahLst/>
                <a:cxnLst>
                  <a:cxn ang="T8">
                    <a:pos x="T0" y="T1"/>
                  </a:cxn>
                  <a:cxn ang="T9">
                    <a:pos x="T2" y="T3"/>
                  </a:cxn>
                  <a:cxn ang="T10">
                    <a:pos x="T4" y="T5"/>
                  </a:cxn>
                  <a:cxn ang="T11">
                    <a:pos x="T6" y="T7"/>
                  </a:cxn>
                </a:cxnLst>
                <a:rect l="T12" t="T13" r="T14" b="T15"/>
                <a:pathLst>
                  <a:path w="145" h="97">
                    <a:moveTo>
                      <a:pt x="0" y="0"/>
                    </a:moveTo>
                    <a:lnTo>
                      <a:pt x="0" y="96"/>
                    </a:lnTo>
                    <a:lnTo>
                      <a:pt x="144" y="0"/>
                    </a:lnTo>
                    <a:lnTo>
                      <a:pt x="0" y="0"/>
                    </a:lnTo>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en-US" sz="1350"/>
              </a:p>
            </p:txBody>
          </p:sp>
          <p:sp>
            <p:nvSpPr>
              <p:cNvPr id="25" name="Rectangle 12" descr="Sand"/>
              <p:cNvSpPr>
                <a:spLocks noChangeArrowheads="1"/>
              </p:cNvSpPr>
              <p:nvPr/>
            </p:nvSpPr>
            <p:spPr bwMode="auto">
              <a:xfrm>
                <a:off x="4371975" y="718119"/>
                <a:ext cx="2571750" cy="1143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6" name="Line 13"/>
              <p:cNvSpPr>
                <a:spLocks noChangeShapeType="1"/>
              </p:cNvSpPr>
              <p:nvPr/>
            </p:nvSpPr>
            <p:spPr bwMode="auto">
              <a:xfrm>
                <a:off x="4314825" y="832419"/>
                <a:ext cx="262890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7" name="Oval 14" descr="Oak"/>
              <p:cNvSpPr>
                <a:spLocks noChangeArrowheads="1"/>
              </p:cNvSpPr>
              <p:nvPr/>
            </p:nvSpPr>
            <p:spPr bwMode="auto">
              <a:xfrm>
                <a:off x="3981450" y="156144"/>
                <a:ext cx="666750" cy="666750"/>
              </a:xfrm>
              <a:prstGeom prst="ellipse">
                <a:avLst/>
              </a:prstGeom>
              <a:blipFill dpi="0" rotWithShape="0">
                <a:blip r:embed="rId3"/>
                <a:srcRect/>
                <a:tile tx="0" ty="0" sx="100000" sy="100000" flip="none" algn="tl"/>
              </a:blipFill>
              <a:ln w="25400">
                <a:solidFill>
                  <a:schemeClr val="tx2"/>
                </a:solidFill>
                <a:round/>
              </a:ln>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28" name="Line 15"/>
              <p:cNvSpPr>
                <a:spLocks noChangeShapeType="1"/>
              </p:cNvSpPr>
              <p:nvPr/>
            </p:nvSpPr>
            <p:spPr bwMode="auto">
              <a:xfrm>
                <a:off x="4543425" y="718119"/>
                <a:ext cx="2571750" cy="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16"/>
              <p:cNvSpPr>
                <a:spLocks noChangeShapeType="1"/>
              </p:cNvSpPr>
              <p:nvPr/>
            </p:nvSpPr>
            <p:spPr bwMode="auto">
              <a:xfrm flipV="1">
                <a:off x="694372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17"/>
              <p:cNvSpPr>
                <a:spLocks noChangeShapeType="1"/>
              </p:cNvSpPr>
              <p:nvPr/>
            </p:nvSpPr>
            <p:spPr bwMode="auto">
              <a:xfrm flipV="1">
                <a:off x="5172075" y="718119"/>
                <a:ext cx="11430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18"/>
              <p:cNvSpPr>
                <a:spLocks noChangeShapeType="1"/>
              </p:cNvSpPr>
              <p:nvPr/>
            </p:nvSpPr>
            <p:spPr bwMode="auto">
              <a:xfrm flipV="1">
                <a:off x="6886575" y="718119"/>
                <a:ext cx="171450" cy="11430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Oval 19"/>
              <p:cNvSpPr>
                <a:spLocks noChangeArrowheads="1"/>
              </p:cNvSpPr>
              <p:nvPr/>
            </p:nvSpPr>
            <p:spPr bwMode="auto">
              <a:xfrm>
                <a:off x="4090988" y="265682"/>
                <a:ext cx="447675" cy="447675"/>
              </a:xfrm>
              <a:prstGeom prst="ellipse">
                <a:avLst/>
              </a:prstGeom>
              <a:noFill/>
              <a:ln w="127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33" name="Oval 20"/>
              <p:cNvSpPr>
                <a:spLocks noChangeArrowheads="1"/>
              </p:cNvSpPr>
              <p:nvPr/>
            </p:nvSpPr>
            <p:spPr bwMode="auto">
              <a:xfrm>
                <a:off x="4205288" y="379982"/>
                <a:ext cx="219075" cy="219075"/>
              </a:xfrm>
              <a:prstGeom prst="ellipse">
                <a:avLst/>
              </a:prstGeom>
              <a:noFill/>
              <a:ln w="127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34" name="TextBox 33" descr="Currently Undoing&#10;PrevLsn=1234&#10;" title="Currently Undoing"/>
              <p:cNvSpPr txBox="1"/>
              <p:nvPr/>
            </p:nvSpPr>
            <p:spPr>
              <a:xfrm>
                <a:off x="4769984" y="192309"/>
                <a:ext cx="1325748" cy="461665"/>
              </a:xfrm>
              <a:prstGeom prst="rect">
                <a:avLst/>
              </a:prstGeom>
              <a:noFill/>
            </p:spPr>
            <p:txBody>
              <a:bodyPr wrap="none" rtlCol="0">
                <a:spAutoFit/>
              </a:bodyPr>
              <a:lstStyle/>
              <a:p>
                <a:r>
                  <a:rPr lang="en-US" sz="1200" dirty="0"/>
                  <a:t>Currently Undoing</a:t>
                </a:r>
                <a:endParaRPr lang="en-US" sz="1200" dirty="0"/>
              </a:p>
              <a:p>
                <a:r>
                  <a:rPr lang="en-US" sz="1200" dirty="0" err="1"/>
                  <a:t>PrevLsn</a:t>
                </a:r>
                <a:r>
                  <a:rPr lang="en-US" sz="1200" dirty="0"/>
                  <a:t>=1234</a:t>
                </a:r>
                <a:endParaRPr lang="en-US" sz="1200" dirty="0"/>
              </a:p>
            </p:txBody>
          </p:sp>
        </p:grpSp>
        <p:sp>
          <p:nvSpPr>
            <p:cNvPr id="35" name="TextBox 34" descr="lastLSN(CLR)&#10;undoNextLSN = 1234&#10;Xact Table, DPT&#10;" title="lastLSN"/>
            <p:cNvSpPr txBox="1"/>
            <p:nvPr/>
          </p:nvSpPr>
          <p:spPr>
            <a:xfrm>
              <a:off x="6362580" y="83166"/>
              <a:ext cx="1495666" cy="646331"/>
            </a:xfrm>
            <a:prstGeom prst="rect">
              <a:avLst/>
            </a:prstGeom>
            <a:noFill/>
          </p:spPr>
          <p:txBody>
            <a:bodyPr wrap="none" rtlCol="0">
              <a:spAutoFit/>
            </a:bodyPr>
            <a:lstStyle/>
            <a:p>
              <a:r>
                <a:rPr lang="en-US" sz="1200" dirty="0" err="1"/>
                <a:t>lastLSN</a:t>
              </a:r>
              <a:r>
                <a:rPr lang="en-US" sz="1200" dirty="0"/>
                <a:t>(CLR)</a:t>
              </a:r>
              <a:endParaRPr lang="en-US" sz="1200" dirty="0"/>
            </a:p>
            <a:p>
              <a:r>
                <a:rPr lang="en-US" sz="1200" dirty="0" err="1"/>
                <a:t>undoNextLSN</a:t>
              </a:r>
              <a:r>
                <a:rPr lang="en-US" sz="1200" dirty="0"/>
                <a:t> = 1234</a:t>
              </a:r>
              <a:endParaRPr lang="en-US" sz="1200" dirty="0"/>
            </a:p>
            <a:p>
              <a:r>
                <a:rPr lang="en-US" sz="1200" dirty="0"/>
                <a:t>Xact Table, DPT</a:t>
              </a:r>
              <a:endParaRPr lang="en-US" sz="1200" dirty="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Neue" charset="0"/>
                <a:ea typeface="Helvetica Neue" charset="0"/>
                <a:cs typeface="Helvetica Neue" charset="0"/>
              </a:rPr>
              <a:t>CRASH RECOVERY</a:t>
            </a:r>
            <a:endParaRPr lang="en-US" dirty="0">
              <a:latin typeface="Helvetica Neue" charset="0"/>
              <a:ea typeface="Helvetica Neue" charset="0"/>
              <a:cs typeface="Helvetica Neue" charset="0"/>
            </a:endParaRP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 Why Do Transactions Abort?</a:t>
            </a:r>
            <a:endParaRPr lang="en-US" dirty="0"/>
          </a:p>
        </p:txBody>
      </p:sp>
      <p:sp>
        <p:nvSpPr>
          <p:cNvPr id="3" name="Content Placeholder 2"/>
          <p:cNvSpPr>
            <a:spLocks noGrp="1"/>
          </p:cNvSpPr>
          <p:nvPr>
            <p:ph idx="1"/>
          </p:nvPr>
        </p:nvSpPr>
        <p:spPr/>
        <p:txBody>
          <a:bodyPr/>
          <a:lstStyle/>
          <a:p>
            <a:r>
              <a:rPr lang="en-US" dirty="0"/>
              <a:t>User/Application explicitly aborts</a:t>
            </a:r>
            <a:endParaRPr lang="en-US" dirty="0"/>
          </a:p>
          <a:p>
            <a:r>
              <a:rPr lang="en-US" dirty="0"/>
              <a:t>Failed Consistency check</a:t>
            </a:r>
            <a:endParaRPr lang="en-US" dirty="0"/>
          </a:p>
          <a:p>
            <a:pPr lvl="1"/>
            <a:r>
              <a:rPr lang="en-US" dirty="0"/>
              <a:t>Integrity constraint violated</a:t>
            </a:r>
            <a:endParaRPr lang="en-US" dirty="0"/>
          </a:p>
          <a:p>
            <a:r>
              <a:rPr lang="en-US" dirty="0"/>
              <a:t>Deadlock</a:t>
            </a:r>
            <a:endParaRPr lang="en-US" dirty="0"/>
          </a:p>
          <a:p>
            <a:r>
              <a:rPr lang="en-US" dirty="0"/>
              <a:t>System failure prior to successful commit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title"/>
          </p:nvPr>
        </p:nvSpPr>
        <p:spPr/>
        <p:txBody>
          <a:bodyPr/>
          <a:lstStyle/>
          <a:p>
            <a:r>
              <a:rPr lang="en-US" altLang="x-none"/>
              <a:t>Crash Recovery: Big Picture</a:t>
            </a:r>
            <a:endParaRPr lang="en-US" altLang="x-none"/>
          </a:p>
        </p:txBody>
      </p:sp>
      <p:sp>
        <p:nvSpPr>
          <p:cNvPr id="4" name="Content Placeholder 3"/>
          <p:cNvSpPr>
            <a:spLocks noGrp="1"/>
          </p:cNvSpPr>
          <p:nvPr>
            <p:ph idx="1"/>
          </p:nvPr>
        </p:nvSpPr>
        <p:spPr>
          <a:xfrm>
            <a:off x="457200" y="1200151"/>
            <a:ext cx="5268516" cy="3394472"/>
          </a:xfrm>
        </p:spPr>
        <p:txBody>
          <a:bodyPr/>
          <a:lstStyle/>
          <a:p>
            <a:r>
              <a:rPr lang="en-US" altLang="x-none" dirty="0"/>
              <a:t>Start from a </a:t>
            </a:r>
            <a:r>
              <a:rPr lang="en-US" altLang="x-none" b="1" dirty="0"/>
              <a:t>checkpoint</a:t>
            </a:r>
            <a:r>
              <a:rPr lang="en-US" altLang="x-none" dirty="0"/>
              <a:t> </a:t>
            </a:r>
            <a:endParaRPr lang="en-US" altLang="x-none" dirty="0"/>
          </a:p>
          <a:p>
            <a:pPr lvl="1"/>
            <a:r>
              <a:rPr lang="en-US" altLang="x-none" dirty="0"/>
              <a:t>found via master record.</a:t>
            </a:r>
            <a:endParaRPr lang="en-US" altLang="x-none" dirty="0"/>
          </a:p>
          <a:p>
            <a:r>
              <a:rPr lang="en-US" altLang="x-none" dirty="0"/>
              <a:t>Three phases.  Need to do:</a:t>
            </a:r>
            <a:endParaRPr lang="en-US" altLang="x-none" dirty="0"/>
          </a:p>
          <a:p>
            <a:pPr lvl="1"/>
            <a:r>
              <a:rPr lang="en-US" altLang="x-none" b="1" dirty="0"/>
              <a:t>Analysis</a:t>
            </a:r>
            <a:r>
              <a:rPr lang="en-US" altLang="x-none" dirty="0"/>
              <a:t> - Figure out which </a:t>
            </a:r>
            <a:r>
              <a:rPr lang="en-US" altLang="x-none" dirty="0" err="1"/>
              <a:t>Xacts</a:t>
            </a:r>
            <a:r>
              <a:rPr lang="en-US" altLang="x-none" dirty="0"/>
              <a:t> committed since checkpoint, which failed.</a:t>
            </a:r>
            <a:endParaRPr lang="en-US" altLang="x-none" dirty="0"/>
          </a:p>
          <a:p>
            <a:pPr lvl="1"/>
            <a:r>
              <a:rPr lang="en-US" altLang="x-none" b="1" dirty="0"/>
              <a:t>REDO</a:t>
            </a:r>
            <a:r>
              <a:rPr lang="en-US" altLang="x-none" dirty="0"/>
              <a:t> all actions.</a:t>
            </a:r>
            <a:endParaRPr lang="en-US" altLang="x-none" dirty="0"/>
          </a:p>
          <a:p>
            <a:pPr lvl="2"/>
            <a:r>
              <a:rPr lang="en-US" altLang="x-none" dirty="0"/>
              <a:t>(repeat history)</a:t>
            </a:r>
            <a:endParaRPr lang="en-US" altLang="x-none" dirty="0"/>
          </a:p>
          <a:p>
            <a:pPr lvl="1"/>
            <a:r>
              <a:rPr lang="en-US" altLang="x-none" b="1" dirty="0"/>
              <a:t>UNDO</a:t>
            </a:r>
            <a:r>
              <a:rPr lang="en-US" altLang="x-none" dirty="0"/>
              <a:t> effects of failed </a:t>
            </a:r>
            <a:r>
              <a:rPr lang="en-US" altLang="x-none" dirty="0" err="1"/>
              <a:t>Xacts</a:t>
            </a:r>
            <a:r>
              <a:rPr lang="en-US" altLang="x-none" dirty="0"/>
              <a:t>.</a:t>
            </a:r>
            <a:endParaRPr lang="en-US" altLang="x-none" dirty="0"/>
          </a:p>
        </p:txBody>
      </p:sp>
      <p:grpSp>
        <p:nvGrpSpPr>
          <p:cNvPr id="8" name="Group 7"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GrpSpPr/>
          <p:nvPr/>
        </p:nvGrpSpPr>
        <p:grpSpPr>
          <a:xfrm>
            <a:off x="5932288" y="170934"/>
            <a:ext cx="2546313" cy="3583787"/>
            <a:chOff x="5932288" y="170934"/>
            <a:chExt cx="2546313" cy="3583787"/>
          </a:xfrm>
        </p:grpSpPr>
        <p:sp>
          <p:nvSpPr>
            <p:cNvPr id="52226" name="Rectangle 2"/>
            <p:cNvSpPr>
              <a:spLocks noChangeArrowheads="1"/>
            </p:cNvSpPr>
            <p:nvPr/>
          </p:nvSpPr>
          <p:spPr bwMode="auto">
            <a:xfrm>
              <a:off x="6305550" y="3411821"/>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52230" name="Line 6"/>
            <p:cNvSpPr>
              <a:spLocks noChangeShapeType="1"/>
            </p:cNvSpPr>
            <p:nvPr/>
          </p:nvSpPr>
          <p:spPr bwMode="auto">
            <a:xfrm>
              <a:off x="7333060" y="205979"/>
              <a:ext cx="1190" cy="2958192"/>
            </a:xfrm>
            <a:prstGeom prst="line">
              <a:avLst/>
            </a:prstGeom>
            <a:noFill/>
            <a:ln w="508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1" name="Rectangle 7"/>
            <p:cNvSpPr>
              <a:spLocks noChangeArrowheads="1"/>
            </p:cNvSpPr>
            <p:nvPr/>
          </p:nvSpPr>
          <p:spPr bwMode="auto">
            <a:xfrm>
              <a:off x="5932288" y="170934"/>
              <a:ext cx="1263254" cy="6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Oldest log rec. of </a:t>
              </a:r>
              <a:r>
                <a:rPr lang="en-US" altLang="x-none" sz="1350" dirty="0" err="1">
                  <a:solidFill>
                    <a:schemeClr val="tx1"/>
                  </a:solidFill>
                  <a:latin typeface="Helvetica Neue Regular" charset="0"/>
                </a:rPr>
                <a:t>Xact</a:t>
              </a:r>
              <a:r>
                <a:rPr lang="en-US" altLang="x-none" sz="1350" dirty="0">
                  <a:solidFill>
                    <a:schemeClr val="tx1"/>
                  </a:solidFill>
                  <a:latin typeface="Helvetica Neue Regular" charset="0"/>
                </a:rPr>
                <a:t> active at crash</a:t>
              </a:r>
              <a:endParaRPr lang="en-US" altLang="x-none" sz="1350" dirty="0">
                <a:solidFill>
                  <a:schemeClr val="tx1"/>
                </a:solidFill>
                <a:latin typeface="Helvetica Neue Regular" charset="0"/>
              </a:endParaRPr>
            </a:p>
          </p:txBody>
        </p:sp>
        <p:sp>
          <p:nvSpPr>
            <p:cNvPr id="52232" name="Rectangle 8"/>
            <p:cNvSpPr>
              <a:spLocks noChangeArrowheads="1"/>
            </p:cNvSpPr>
            <p:nvPr/>
          </p:nvSpPr>
          <p:spPr bwMode="auto">
            <a:xfrm>
              <a:off x="6012657" y="1051421"/>
              <a:ext cx="1263253" cy="110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Smallest </a:t>
              </a:r>
              <a:r>
                <a:rPr lang="en-US" altLang="x-none" sz="1350" dirty="0" err="1">
                  <a:solidFill>
                    <a:schemeClr val="tx1"/>
                  </a:solidFill>
                  <a:latin typeface="Helvetica Neue Regular" charset="0"/>
                </a:rPr>
                <a:t>recLSN</a:t>
              </a:r>
              <a:r>
                <a:rPr lang="en-US" altLang="x-none" sz="1350" dirty="0">
                  <a:solidFill>
                    <a:schemeClr val="tx1"/>
                  </a:solidFill>
                  <a:latin typeface="Helvetica Neue Regular" charset="0"/>
                </a:rPr>
                <a:t> in dirty page table after Analysis</a:t>
              </a:r>
              <a:endParaRPr lang="en-US" altLang="x-none" sz="1350" dirty="0">
                <a:solidFill>
                  <a:schemeClr val="tx1"/>
                </a:solidFill>
                <a:latin typeface="Helvetica Neue Regular" charset="0"/>
              </a:endParaRPr>
            </a:p>
          </p:txBody>
        </p:sp>
        <p:sp>
          <p:nvSpPr>
            <p:cNvPr id="52233" name="Rectangle 9"/>
            <p:cNvSpPr>
              <a:spLocks noChangeArrowheads="1"/>
            </p:cNvSpPr>
            <p:nvPr/>
          </p:nvSpPr>
          <p:spPr bwMode="auto">
            <a:xfrm>
              <a:off x="6012656" y="2539094"/>
              <a:ext cx="126325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Last </a:t>
              </a:r>
              <a:r>
                <a:rPr lang="en-US" altLang="x-none" sz="1350" dirty="0" err="1">
                  <a:solidFill>
                    <a:schemeClr val="tx1"/>
                  </a:solidFill>
                  <a:latin typeface="Helvetica Neue Regular" charset="0"/>
                </a:rPr>
                <a:t>chkpt</a:t>
              </a:r>
              <a:endParaRPr lang="en-US" altLang="x-none" sz="1350" dirty="0">
                <a:solidFill>
                  <a:schemeClr val="tx1"/>
                </a:solidFill>
                <a:latin typeface="Helvetica Neue Regular" charset="0"/>
              </a:endParaRPr>
            </a:p>
          </p:txBody>
        </p:sp>
        <p:sp>
          <p:nvSpPr>
            <p:cNvPr id="52234" name="Rectangle 10"/>
            <p:cNvSpPr>
              <a:spLocks noChangeArrowheads="1"/>
            </p:cNvSpPr>
            <p:nvPr/>
          </p:nvSpPr>
          <p:spPr bwMode="auto">
            <a:xfrm>
              <a:off x="6069806" y="3053444"/>
              <a:ext cx="126325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a:solidFill>
                    <a:schemeClr val="tx1"/>
                  </a:solidFill>
                  <a:latin typeface="Helvetica Neue Regular" charset="0"/>
                </a:rPr>
                <a:t>CRASH</a:t>
              </a:r>
              <a:endParaRPr lang="en-US" altLang="x-none" sz="1350" dirty="0">
                <a:solidFill>
                  <a:schemeClr val="tx1"/>
                </a:solidFill>
                <a:latin typeface="Helvetica Neue Regular" charset="0"/>
              </a:endParaRPr>
            </a:p>
          </p:txBody>
        </p:sp>
        <p:sp>
          <p:nvSpPr>
            <p:cNvPr id="52235" name="Line 11"/>
            <p:cNvSpPr>
              <a:spLocks noChangeShapeType="1"/>
            </p:cNvSpPr>
            <p:nvPr/>
          </p:nvSpPr>
          <p:spPr bwMode="auto">
            <a:xfrm>
              <a:off x="7229475" y="44002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6" name="Line 12"/>
            <p:cNvSpPr>
              <a:spLocks noChangeShapeType="1"/>
            </p:cNvSpPr>
            <p:nvPr/>
          </p:nvSpPr>
          <p:spPr bwMode="auto">
            <a:xfrm>
              <a:off x="7229475" y="146872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7" name="Line 13"/>
            <p:cNvSpPr>
              <a:spLocks noChangeShapeType="1"/>
            </p:cNvSpPr>
            <p:nvPr/>
          </p:nvSpPr>
          <p:spPr bwMode="auto">
            <a:xfrm>
              <a:off x="7229475" y="266887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8" name="Line 14"/>
            <p:cNvSpPr>
              <a:spLocks noChangeShapeType="1"/>
            </p:cNvSpPr>
            <p:nvPr/>
          </p:nvSpPr>
          <p:spPr bwMode="auto">
            <a:xfrm>
              <a:off x="7229475" y="3240371"/>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39" name="Line 15"/>
            <p:cNvSpPr>
              <a:spLocks noChangeShapeType="1"/>
            </p:cNvSpPr>
            <p:nvPr/>
          </p:nvSpPr>
          <p:spPr bwMode="auto">
            <a:xfrm>
              <a:off x="7620000" y="2687921"/>
              <a:ext cx="0" cy="533400"/>
            </a:xfrm>
            <a:prstGeom prst="line">
              <a:avLst/>
            </a:prstGeom>
            <a:noFill/>
            <a:ln w="50800">
              <a:solidFill>
                <a:srgbClr val="0000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40" name="Line 16"/>
            <p:cNvSpPr>
              <a:spLocks noChangeShapeType="1"/>
            </p:cNvSpPr>
            <p:nvPr/>
          </p:nvSpPr>
          <p:spPr bwMode="auto">
            <a:xfrm>
              <a:off x="7962900" y="1487771"/>
              <a:ext cx="0" cy="1733550"/>
            </a:xfrm>
            <a:prstGeom prst="line">
              <a:avLst/>
            </a:prstGeom>
            <a:noFill/>
            <a:ln w="508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52241" name="Line 17"/>
            <p:cNvSpPr>
              <a:spLocks noChangeShapeType="1"/>
            </p:cNvSpPr>
            <p:nvPr/>
          </p:nvSpPr>
          <p:spPr bwMode="auto">
            <a:xfrm>
              <a:off x="8305800" y="459071"/>
              <a:ext cx="0" cy="2762250"/>
            </a:xfrm>
            <a:prstGeom prst="line">
              <a:avLst/>
            </a:prstGeom>
            <a:noFill/>
            <a:ln w="50800">
              <a:solidFill>
                <a:srgbClr val="009900"/>
              </a:solidFill>
              <a:round/>
              <a:headEnd type="stealth" w="med" len="med"/>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52242" name="Rectangle 18"/>
            <p:cNvSpPr>
              <a:spLocks noChangeArrowheads="1"/>
            </p:cNvSpPr>
            <p:nvPr/>
          </p:nvSpPr>
          <p:spPr bwMode="auto">
            <a:xfrm>
              <a:off x="7489032" y="3339194"/>
              <a:ext cx="286137"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rgbClr val="0000FF"/>
                  </a:solidFill>
                  <a:latin typeface="Helvetica Neue Regular" charset="0"/>
                </a:rPr>
                <a:t>A</a:t>
              </a:r>
              <a:endParaRPr lang="en-US" altLang="x-none" sz="1800" dirty="0">
                <a:solidFill>
                  <a:srgbClr val="0000FF"/>
                </a:solidFill>
                <a:latin typeface="Helvetica Neue Regular" charset="0"/>
              </a:endParaRPr>
            </a:p>
          </p:txBody>
        </p:sp>
        <p:sp>
          <p:nvSpPr>
            <p:cNvPr id="52243" name="Rectangle 19"/>
            <p:cNvSpPr>
              <a:spLocks noChangeArrowheads="1"/>
            </p:cNvSpPr>
            <p:nvPr/>
          </p:nvSpPr>
          <p:spPr bwMode="auto">
            <a:xfrm>
              <a:off x="7831932" y="3340384"/>
              <a:ext cx="29575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accent2"/>
                  </a:solidFill>
                  <a:latin typeface="Helvetica Neue Regular" charset="0"/>
                </a:rPr>
                <a:t>R</a:t>
              </a:r>
              <a:endParaRPr lang="en-US" altLang="x-none" sz="1800" dirty="0">
                <a:solidFill>
                  <a:schemeClr val="accent2"/>
                </a:solidFill>
                <a:latin typeface="Helvetica Neue Regular" charset="0"/>
              </a:endParaRPr>
            </a:p>
          </p:txBody>
        </p:sp>
        <p:sp>
          <p:nvSpPr>
            <p:cNvPr id="52244" name="Rectangle 20"/>
            <p:cNvSpPr>
              <a:spLocks noChangeArrowheads="1"/>
            </p:cNvSpPr>
            <p:nvPr/>
          </p:nvSpPr>
          <p:spPr bwMode="auto">
            <a:xfrm>
              <a:off x="8174831" y="3340384"/>
              <a:ext cx="30377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rgbClr val="009900"/>
                  </a:solidFill>
                  <a:latin typeface="Helvetica Neue Regular" charset="0"/>
                </a:rPr>
                <a:t>U</a:t>
              </a:r>
              <a:endParaRPr lang="en-US" altLang="x-none" sz="1800" dirty="0">
                <a:solidFill>
                  <a:srgbClr val="009900"/>
                </a:solidFill>
                <a:latin typeface="Helvetica Neue Regular" charset="0"/>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4"/>
          <p:cNvSpPr>
            <a:spLocks noGrp="1" noChangeArrowheads="1"/>
          </p:cNvSpPr>
          <p:nvPr>
            <p:ph type="title"/>
          </p:nvPr>
        </p:nvSpPr>
        <p:spPr/>
        <p:txBody>
          <a:bodyPr/>
          <a:lstStyle/>
          <a:p>
            <a:r>
              <a:rPr lang="en-US" altLang="x-none"/>
              <a:t>Recovery: The Analysis Phase</a:t>
            </a:r>
            <a:endParaRPr lang="en-US" altLang="x-none"/>
          </a:p>
        </p:txBody>
      </p:sp>
      <p:sp>
        <p:nvSpPr>
          <p:cNvPr id="54277" name="Rectangle 5"/>
          <p:cNvSpPr>
            <a:spLocks noGrp="1" noChangeArrowheads="1"/>
          </p:cNvSpPr>
          <p:nvPr>
            <p:ph type="body" idx="1"/>
          </p:nvPr>
        </p:nvSpPr>
        <p:spPr>
          <a:xfrm>
            <a:off x="457200" y="1200150"/>
            <a:ext cx="8229600" cy="4114799"/>
          </a:xfrm>
        </p:spPr>
        <p:txBody>
          <a:bodyPr>
            <a:normAutofit fontScale="77500" lnSpcReduction="20000"/>
          </a:bodyPr>
          <a:lstStyle/>
          <a:p>
            <a:r>
              <a:rPr lang="en-US" dirty="0"/>
              <a:t>Re-establish knowledge of state at checkpoint.</a:t>
            </a:r>
            <a:endParaRPr lang="en-US" dirty="0"/>
          </a:p>
          <a:p>
            <a:pPr lvl="1"/>
            <a:r>
              <a:rPr lang="en-US" dirty="0"/>
              <a:t>via transaction table and dirty page table stored in the checkpoint</a:t>
            </a:r>
            <a:endParaRPr lang="en-US" dirty="0"/>
          </a:p>
          <a:p>
            <a:pPr>
              <a:spcBef>
                <a:spcPts val="2000"/>
              </a:spcBef>
            </a:pPr>
            <a:r>
              <a:rPr lang="en-US" dirty="0"/>
              <a:t>Scan log forward from checkpoint.</a:t>
            </a:r>
            <a:endParaRPr lang="en-US" dirty="0"/>
          </a:p>
          <a:p>
            <a:pPr lvl="1"/>
            <a:r>
              <a:rPr lang="en-US" b="1" dirty="0"/>
              <a:t>End</a:t>
            </a:r>
            <a:r>
              <a:rPr lang="en-US" dirty="0"/>
              <a:t> record: </a:t>
            </a:r>
            <a:endParaRPr lang="en-US" dirty="0"/>
          </a:p>
          <a:p>
            <a:pPr lvl="2"/>
            <a:r>
              <a:rPr lang="en-US" dirty="0"/>
              <a:t>Remove Xact from Xact table</a:t>
            </a:r>
            <a:endParaRPr lang="en-US" dirty="0"/>
          </a:p>
          <a:p>
            <a:pPr lvl="1"/>
            <a:r>
              <a:rPr lang="en-US" b="1" dirty="0"/>
              <a:t>Update</a:t>
            </a:r>
            <a:r>
              <a:rPr lang="en-US" dirty="0"/>
              <a:t> record: </a:t>
            </a:r>
            <a:endParaRPr lang="en-US" dirty="0"/>
          </a:p>
          <a:p>
            <a:pPr lvl="2"/>
            <a:r>
              <a:rPr lang="en-US" dirty="0"/>
              <a:t>If page P not in Dirty Page Table, Add P to DPT, set its </a:t>
            </a:r>
            <a:r>
              <a:rPr lang="en-US" b="1" dirty="0" err="1"/>
              <a:t>recLSN</a:t>
            </a:r>
            <a:r>
              <a:rPr lang="en-US" b="1" dirty="0"/>
              <a:t>=LSN.</a:t>
            </a:r>
            <a:endParaRPr lang="en-US" b="1" dirty="0"/>
          </a:p>
          <a:p>
            <a:pPr lvl="1"/>
            <a:r>
              <a:rPr lang="en-US" dirty="0"/>
              <a:t>!</a:t>
            </a:r>
            <a:r>
              <a:rPr lang="en-US" b="1" dirty="0"/>
              <a:t>End</a:t>
            </a:r>
            <a:r>
              <a:rPr lang="en-US" dirty="0"/>
              <a:t> record: </a:t>
            </a:r>
            <a:endParaRPr lang="en-US" dirty="0"/>
          </a:p>
          <a:p>
            <a:pPr lvl="2"/>
            <a:r>
              <a:rPr lang="en-US" dirty="0"/>
              <a:t>Add Xact to Xact table</a:t>
            </a:r>
            <a:endParaRPr lang="en-US" dirty="0"/>
          </a:p>
          <a:p>
            <a:pPr lvl="2"/>
            <a:r>
              <a:rPr lang="en-US" dirty="0"/>
              <a:t>set </a:t>
            </a:r>
            <a:r>
              <a:rPr lang="en-US" dirty="0" err="1"/>
              <a:t>lastLSN</a:t>
            </a:r>
            <a:r>
              <a:rPr lang="en-US" dirty="0"/>
              <a:t>=LSN</a:t>
            </a:r>
            <a:endParaRPr lang="en-US" dirty="0"/>
          </a:p>
          <a:p>
            <a:pPr lvl="2"/>
            <a:r>
              <a:rPr lang="en-US" dirty="0"/>
              <a:t>change Xact status on commit.</a:t>
            </a:r>
            <a:endParaRPr lang="en-US" dirty="0"/>
          </a:p>
          <a:p>
            <a:pPr>
              <a:spcBef>
                <a:spcPts val="1500"/>
              </a:spcBef>
            </a:pPr>
            <a:r>
              <a:rPr lang="en-US" dirty="0"/>
              <a:t>At end of Analysis…</a:t>
            </a:r>
            <a:endParaRPr lang="en-US" dirty="0"/>
          </a:p>
          <a:p>
            <a:pPr lvl="1"/>
            <a:r>
              <a:rPr lang="en-US" dirty="0"/>
              <a:t>For any </a:t>
            </a:r>
            <a:r>
              <a:rPr lang="en-US" dirty="0" err="1"/>
              <a:t>Xacts</a:t>
            </a:r>
            <a:r>
              <a:rPr lang="en-US" dirty="0"/>
              <a:t> in the Xact table in Committing state,:</a:t>
            </a:r>
            <a:endParaRPr lang="en-US" dirty="0"/>
          </a:p>
          <a:p>
            <a:pPr lvl="2"/>
            <a:r>
              <a:rPr lang="en-US" dirty="0"/>
              <a:t>Write a corresponding END log record</a:t>
            </a:r>
            <a:endParaRPr lang="en-US" dirty="0"/>
          </a:p>
          <a:p>
            <a:pPr lvl="2"/>
            <a:r>
              <a:rPr lang="en-US" dirty="0"/>
              <a:t>…and Remove Xact from Xact table.</a:t>
            </a:r>
            <a:endParaRPr lang="en-US" dirty="0"/>
          </a:p>
          <a:p>
            <a:pPr lvl="1"/>
            <a:r>
              <a:rPr lang="en-US" dirty="0"/>
              <a:t>Now, Xact table says which </a:t>
            </a:r>
            <a:r>
              <a:rPr lang="en-US" dirty="0" err="1"/>
              <a:t>xacts</a:t>
            </a:r>
            <a:r>
              <a:rPr lang="en-US" dirty="0"/>
              <a:t> were active at time of crash.</a:t>
            </a:r>
            <a:endParaRPr lang="en-US" dirty="0"/>
          </a:p>
          <a:p>
            <a:pPr lvl="1"/>
            <a:r>
              <a:rPr lang="en-US" dirty="0"/>
              <a:t>DPT says which dirty pages might not have made it to disk</a:t>
            </a:r>
            <a:endParaRPr lang="en-US" dirty="0"/>
          </a:p>
        </p:txBody>
      </p:sp>
      <p:pic>
        <p:nvPicPr>
          <p:cNvPr id="2" name="Picture 1"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a:picLocks noChangeAspect="1"/>
          </p:cNvPicPr>
          <p:nvPr/>
        </p:nvPicPr>
        <p:blipFill>
          <a:blip r:embed="rId1"/>
          <a:stretch>
            <a:fillRect/>
          </a:stretch>
        </p:blipFill>
        <p:spPr>
          <a:xfrm>
            <a:off x="7391400" y="205979"/>
            <a:ext cx="1551644" cy="212461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x-none"/>
              <a:t>Phase 2: The REDO Phase</a:t>
            </a:r>
            <a:endParaRPr lang="en-US" altLang="x-none"/>
          </a:p>
        </p:txBody>
      </p:sp>
      <p:sp>
        <p:nvSpPr>
          <p:cNvPr id="56325" name="Rectangle 5"/>
          <p:cNvSpPr>
            <a:spLocks noGrp="1" noChangeArrowheads="1"/>
          </p:cNvSpPr>
          <p:nvPr>
            <p:ph type="body" idx="1"/>
          </p:nvPr>
        </p:nvSpPr>
        <p:spPr/>
        <p:txBody>
          <a:bodyPr>
            <a:normAutofit fontScale="85000" lnSpcReduction="10000"/>
          </a:bodyPr>
          <a:lstStyle/>
          <a:p>
            <a:r>
              <a:rPr lang="en-US" altLang="x-none" dirty="0"/>
              <a:t>We </a:t>
            </a:r>
            <a:r>
              <a:rPr lang="en-US" altLang="x-none" b="1" dirty="0"/>
              <a:t>Repeat History </a:t>
            </a:r>
            <a:r>
              <a:rPr lang="en-US" altLang="x-none" dirty="0"/>
              <a:t>to reconstruct state at crash:</a:t>
            </a:r>
            <a:endParaRPr lang="en-US" altLang="x-none" dirty="0"/>
          </a:p>
          <a:p>
            <a:pPr lvl="1"/>
            <a:r>
              <a:rPr lang="en-US" altLang="x-none" dirty="0"/>
              <a:t>Reapply </a:t>
            </a:r>
            <a:r>
              <a:rPr lang="en-US" altLang="x-none" b="1" dirty="0"/>
              <a:t>all</a:t>
            </a:r>
            <a:r>
              <a:rPr lang="en-US" altLang="x-none" dirty="0"/>
              <a:t> updates (even of aborted </a:t>
            </a:r>
            <a:r>
              <a:rPr lang="en-US" altLang="x-none" dirty="0" err="1"/>
              <a:t>Xacts</a:t>
            </a:r>
            <a:r>
              <a:rPr lang="en-US" altLang="x-none" dirty="0"/>
              <a:t>!), redo CLRs.</a:t>
            </a:r>
            <a:endParaRPr lang="en-US" altLang="x-none" dirty="0"/>
          </a:p>
          <a:p>
            <a:r>
              <a:rPr lang="en-US" altLang="x-none" dirty="0"/>
              <a:t>Scan forward from log rec containing smallest </a:t>
            </a:r>
            <a:r>
              <a:rPr lang="en-US" altLang="x-none" dirty="0" err="1"/>
              <a:t>recLSN</a:t>
            </a:r>
            <a:r>
              <a:rPr lang="en-US" altLang="x-none" dirty="0"/>
              <a:t> in DPT.    </a:t>
            </a:r>
            <a:endParaRPr lang="en-US" altLang="x-none" dirty="0"/>
          </a:p>
          <a:p>
            <a:pPr lvl="1"/>
            <a:r>
              <a:rPr lang="en-US" altLang="x-none" dirty="0"/>
              <a:t>Q: why start here?</a:t>
            </a:r>
            <a:endParaRPr lang="en-US" altLang="x-none" dirty="0"/>
          </a:p>
          <a:p>
            <a:pPr>
              <a:spcBef>
                <a:spcPts val="2000"/>
              </a:spcBef>
            </a:pPr>
            <a:r>
              <a:rPr lang="en-US" altLang="x-none" dirty="0"/>
              <a:t>For each update log record or CLR  with a given LSN, </a:t>
            </a:r>
            <a:r>
              <a:rPr lang="en-US" altLang="x-none" b="1" dirty="0"/>
              <a:t>REDO</a:t>
            </a:r>
            <a:r>
              <a:rPr lang="en-US" altLang="x-none" dirty="0"/>
              <a:t> the action unless:  </a:t>
            </a:r>
            <a:endParaRPr lang="en-US" altLang="x-none" dirty="0"/>
          </a:p>
          <a:p>
            <a:pPr lvl="1"/>
            <a:r>
              <a:rPr lang="en-US" altLang="x-none" dirty="0">
                <a:solidFill>
                  <a:srgbClr val="C00000"/>
                </a:solidFill>
              </a:rPr>
              <a:t>Affected page is not in the Dirty Page Table, or</a:t>
            </a:r>
            <a:endParaRPr lang="en-US" altLang="x-none" dirty="0">
              <a:solidFill>
                <a:srgbClr val="C00000"/>
              </a:solidFill>
            </a:endParaRPr>
          </a:p>
          <a:p>
            <a:pPr lvl="1"/>
            <a:r>
              <a:rPr lang="en-US" altLang="x-none" dirty="0">
                <a:solidFill>
                  <a:srgbClr val="C00000"/>
                </a:solidFill>
              </a:rPr>
              <a:t>Affected page is in D.P.T., but has </a:t>
            </a:r>
            <a:r>
              <a:rPr lang="en-US" altLang="x-none" dirty="0" err="1">
                <a:solidFill>
                  <a:srgbClr val="C00000"/>
                </a:solidFill>
              </a:rPr>
              <a:t>recLSN</a:t>
            </a:r>
            <a:r>
              <a:rPr lang="en-US" altLang="x-none" dirty="0">
                <a:solidFill>
                  <a:srgbClr val="C00000"/>
                </a:solidFill>
              </a:rPr>
              <a:t> &gt; LSN, or</a:t>
            </a:r>
            <a:endParaRPr lang="en-US" altLang="x-none" dirty="0">
              <a:solidFill>
                <a:srgbClr val="C00000"/>
              </a:solidFill>
            </a:endParaRPr>
          </a:p>
          <a:p>
            <a:pPr lvl="1"/>
            <a:r>
              <a:rPr lang="en-US" altLang="x-none" dirty="0" err="1">
                <a:solidFill>
                  <a:srgbClr val="C00000"/>
                </a:solidFill>
              </a:rPr>
              <a:t>pageLSN</a:t>
            </a:r>
            <a:r>
              <a:rPr lang="en-US" altLang="x-none" dirty="0">
                <a:solidFill>
                  <a:srgbClr val="C00000"/>
                </a:solidFill>
              </a:rPr>
              <a:t> (in DB) &gt;= LSN. (this last case requires I/O)</a:t>
            </a:r>
            <a:endParaRPr lang="en-US" altLang="x-none" dirty="0">
              <a:solidFill>
                <a:srgbClr val="C00000"/>
              </a:solidFill>
            </a:endParaRPr>
          </a:p>
          <a:p>
            <a:r>
              <a:rPr lang="en-US" altLang="x-none" dirty="0"/>
              <a:t>To REDO an action:</a:t>
            </a:r>
            <a:endParaRPr lang="en-US" altLang="x-none" dirty="0"/>
          </a:p>
          <a:p>
            <a:pPr lvl="1"/>
            <a:r>
              <a:rPr lang="en-US" altLang="x-none" dirty="0"/>
              <a:t>Reapply logged action.</a:t>
            </a:r>
            <a:endParaRPr lang="en-US" altLang="x-none" dirty="0"/>
          </a:p>
          <a:p>
            <a:pPr lvl="1"/>
            <a:r>
              <a:rPr lang="en-US" altLang="x-none" dirty="0"/>
              <a:t>Set </a:t>
            </a:r>
            <a:r>
              <a:rPr lang="en-US" altLang="x-none" dirty="0" err="1"/>
              <a:t>pageLSN</a:t>
            </a:r>
            <a:r>
              <a:rPr lang="en-US" altLang="x-none" dirty="0"/>
              <a:t> to LSN.  No additional logging, no forcing!</a:t>
            </a:r>
            <a:endParaRPr lang="en-US" altLang="x-none" dirty="0"/>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a:picLocks noChangeAspect="1"/>
          </p:cNvPicPr>
          <p:nvPr/>
        </p:nvPicPr>
        <p:blipFill>
          <a:blip r:embed="rId1"/>
          <a:stretch>
            <a:fillRect/>
          </a:stretch>
        </p:blipFill>
        <p:spPr>
          <a:xfrm>
            <a:off x="7391400" y="205979"/>
            <a:ext cx="1551644" cy="212461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p:txBody>
          <a:bodyPr/>
          <a:lstStyle/>
          <a:p>
            <a:r>
              <a:rPr lang="en-US" altLang="x-none" dirty="0">
                <a:solidFill>
                  <a:srgbClr val="C00000"/>
                </a:solidFill>
              </a:rPr>
              <a:t>Scenarios When We Do Not REDO </a:t>
            </a:r>
            <a:endParaRPr lang="en-US" altLang="x-none" dirty="0">
              <a:solidFill>
                <a:srgbClr val="C00000"/>
              </a:solidFill>
            </a:endParaRPr>
          </a:p>
        </p:txBody>
      </p:sp>
      <p:sp>
        <p:nvSpPr>
          <p:cNvPr id="56325" name="Rectangle 5"/>
          <p:cNvSpPr>
            <a:spLocks noGrp="1" noChangeArrowheads="1"/>
          </p:cNvSpPr>
          <p:nvPr>
            <p:ph type="body" idx="1"/>
          </p:nvPr>
        </p:nvSpPr>
        <p:spPr/>
        <p:txBody>
          <a:bodyPr>
            <a:normAutofit/>
          </a:bodyPr>
          <a:lstStyle/>
          <a:p>
            <a:pPr marL="0" indent="0">
              <a:buNone/>
            </a:pPr>
            <a:r>
              <a:rPr lang="en-US" altLang="x-none" sz="1600" dirty="0"/>
              <a:t>Given an update log record…</a:t>
            </a:r>
            <a:endParaRPr lang="en-US" altLang="x-none" sz="1600" dirty="0"/>
          </a:p>
          <a:p>
            <a:r>
              <a:rPr lang="en-US" altLang="x-none" sz="1600" dirty="0"/>
              <a:t>Affected page is not in the Dirty Page Table.</a:t>
            </a:r>
            <a:r>
              <a:rPr lang="en-US" altLang="x-none" sz="1600" i="1" dirty="0"/>
              <a:t>   How did that happen?</a:t>
            </a:r>
            <a:endParaRPr lang="en-US" altLang="x-none" sz="1600" dirty="0"/>
          </a:p>
          <a:p>
            <a:pPr lvl="1"/>
            <a:r>
              <a:rPr lang="en-US" altLang="x-none" sz="1400" dirty="0"/>
              <a:t>This page was flushed to DB, removed from DPT before checkpoint</a:t>
            </a:r>
            <a:endParaRPr lang="en-US" altLang="x-none" sz="1400" dirty="0"/>
          </a:p>
          <a:p>
            <a:pPr lvl="1"/>
            <a:r>
              <a:rPr lang="en-US" altLang="x-none" sz="1400" i="1" dirty="0"/>
              <a:t>Then</a:t>
            </a:r>
            <a:r>
              <a:rPr lang="en-US" altLang="x-none" sz="1400" dirty="0"/>
              <a:t> DPT flushed to checkpoint</a:t>
            </a:r>
            <a:endParaRPr lang="en-US" altLang="x-none" sz="1400" dirty="0"/>
          </a:p>
          <a:p>
            <a:r>
              <a:rPr lang="en-US" altLang="x-none" sz="1600" dirty="0"/>
              <a:t>Affected page is in DPT, but has DPT </a:t>
            </a:r>
            <a:r>
              <a:rPr lang="en-US" altLang="x-none" sz="1600" dirty="0" err="1"/>
              <a:t>recLSN</a:t>
            </a:r>
            <a:r>
              <a:rPr lang="en-US" altLang="x-none" sz="1600" dirty="0"/>
              <a:t> &gt; LSN.   </a:t>
            </a:r>
            <a:r>
              <a:rPr lang="en-US" altLang="x-none" sz="1600" i="1" dirty="0"/>
              <a:t>H.D.T.H.?</a:t>
            </a:r>
            <a:endParaRPr lang="en-US" altLang="x-none" sz="1600" dirty="0"/>
          </a:p>
          <a:p>
            <a:pPr lvl="1"/>
            <a:r>
              <a:rPr lang="en-US" altLang="x-none" sz="1400" dirty="0"/>
              <a:t>This page was flushed to DB, removed from DPT before checkpoint</a:t>
            </a:r>
            <a:endParaRPr lang="en-US" altLang="x-none" sz="1400" dirty="0"/>
          </a:p>
          <a:p>
            <a:pPr lvl="1"/>
            <a:r>
              <a:rPr lang="en-US" altLang="x-none" sz="1400" i="1" dirty="0"/>
              <a:t>Then </a:t>
            </a:r>
            <a:r>
              <a:rPr lang="en-US" altLang="x-none" sz="1400" dirty="0"/>
              <a:t>this page was referenced </a:t>
            </a:r>
            <a:r>
              <a:rPr lang="en-US" altLang="x-none" sz="1400" i="1" dirty="0"/>
              <a:t>again</a:t>
            </a:r>
            <a:r>
              <a:rPr lang="en-US" altLang="x-none" sz="1400" dirty="0"/>
              <a:t> and reinserted in DPT with larger </a:t>
            </a:r>
            <a:r>
              <a:rPr lang="en-US" altLang="x-none" sz="1400" dirty="0" err="1"/>
              <a:t>recLSN</a:t>
            </a:r>
            <a:r>
              <a:rPr lang="en-US" altLang="x-none" sz="1400" dirty="0"/>
              <a:t> </a:t>
            </a:r>
            <a:endParaRPr lang="en-US" altLang="x-none" sz="1400" dirty="0"/>
          </a:p>
          <a:p>
            <a:r>
              <a:rPr lang="en-US" altLang="x-none" sz="1600" dirty="0" err="1"/>
              <a:t>pageLSN</a:t>
            </a:r>
            <a:r>
              <a:rPr lang="en-US" altLang="x-none" sz="1600" dirty="0"/>
              <a:t> (in DB) &gt;= LSN. (this last case requires DB I/O). </a:t>
            </a:r>
            <a:r>
              <a:rPr lang="en-US" altLang="x-none" sz="1600" i="1" dirty="0"/>
              <a:t>H.D.T.H.?</a:t>
            </a:r>
            <a:endParaRPr lang="en-US" altLang="x-none" sz="1600" i="1" dirty="0"/>
          </a:p>
          <a:p>
            <a:pPr lvl="1"/>
            <a:r>
              <a:rPr lang="en-US" altLang="x-none" sz="1400" dirty="0"/>
              <a:t>This page was updated again and flushed to DB</a:t>
            </a:r>
            <a:br>
              <a:rPr lang="en-US" altLang="x-none" sz="1400" dirty="0"/>
            </a:br>
            <a:r>
              <a:rPr lang="en-US" altLang="x-none" sz="1400" dirty="0"/>
              <a:t>after this log record</a:t>
            </a:r>
            <a:endParaRPr lang="en-US" altLang="x-none" sz="1400" dirty="0"/>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a:picLocks noChangeAspect="1"/>
          </p:cNvPicPr>
          <p:nvPr/>
        </p:nvPicPr>
        <p:blipFill>
          <a:blip r:embed="rId1"/>
          <a:stretch>
            <a:fillRect/>
          </a:stretch>
        </p:blipFill>
        <p:spPr>
          <a:xfrm>
            <a:off x="7391400" y="205979"/>
            <a:ext cx="1551644" cy="2124614"/>
          </a:xfrm>
          <a:prstGeom prst="rect">
            <a:avLst/>
          </a:prstGeom>
        </p:spPr>
      </p:pic>
      <p:cxnSp>
        <p:nvCxnSpPr>
          <p:cNvPr id="3" name="Straight Arrow Connector 2" descr="If a page was flushed to DB and removed to DPT before checkpoint it has a lower LSN" title="Arrow 1"/>
          <p:cNvCxnSpPr/>
          <p:nvPr/>
        </p:nvCxnSpPr>
        <p:spPr>
          <a:xfrm flipV="1">
            <a:off x="6705600" y="1352550"/>
            <a:ext cx="14478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descr="If affected Page is in DPT, but has DPT recLSN &gt; LSN then this page was flushed to DB and removed from DPT but referenced again and reinserted ot the DPT with a larger recLSN" title="Arrow 2 and 3"/>
          <p:cNvCxnSpPr/>
          <p:nvPr/>
        </p:nvCxnSpPr>
        <p:spPr>
          <a:xfrm flipV="1">
            <a:off x="6705600" y="1428750"/>
            <a:ext cx="14478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descr="If affected Page is in DPT, but has DPT recLSN &gt; LSN then this page was flushed to DB and removed from DPT but referenced again and reinserted ot the DPT with a larger recLSN" title="Arrow 2 and 3"/>
          <p:cNvCxnSpPr/>
          <p:nvPr/>
        </p:nvCxnSpPr>
        <p:spPr>
          <a:xfrm flipV="1">
            <a:off x="7924800" y="1581150"/>
            <a:ext cx="228600"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x-none"/>
              <a:t>Phase 3: The UNDO Phase</a:t>
            </a:r>
            <a:endParaRPr lang="en-US" altLang="x-none"/>
          </a:p>
        </p:txBody>
      </p:sp>
      <p:sp>
        <p:nvSpPr>
          <p:cNvPr id="58371" name="Rectangle 3"/>
          <p:cNvSpPr>
            <a:spLocks noGrp="1" noChangeArrowheads="1"/>
          </p:cNvSpPr>
          <p:nvPr>
            <p:ph type="body" idx="1"/>
          </p:nvPr>
        </p:nvSpPr>
        <p:spPr/>
        <p:txBody>
          <a:bodyPr/>
          <a:lstStyle/>
          <a:p>
            <a:r>
              <a:rPr lang="en-US" altLang="x-none" dirty="0"/>
              <a:t>A simple solution:</a:t>
            </a:r>
            <a:endParaRPr lang="en-US" altLang="x-none" dirty="0"/>
          </a:p>
          <a:p>
            <a:pPr lvl="1"/>
            <a:r>
              <a:rPr lang="en-US" altLang="x-none" dirty="0"/>
              <a:t>The </a:t>
            </a:r>
            <a:r>
              <a:rPr lang="en-US" altLang="x-none" dirty="0" err="1"/>
              <a:t>xacts</a:t>
            </a:r>
            <a:r>
              <a:rPr lang="en-US" altLang="x-none" dirty="0"/>
              <a:t> in the Xact Table are losers.</a:t>
            </a:r>
            <a:endParaRPr lang="en-US" altLang="x-none" dirty="0"/>
          </a:p>
          <a:p>
            <a:pPr lvl="1"/>
            <a:r>
              <a:rPr lang="en-US" altLang="x-none" dirty="0"/>
              <a:t>For each loser, perform simple transaction abort.</a:t>
            </a:r>
            <a:endParaRPr lang="en-US" altLang="x-none" dirty="0"/>
          </a:p>
          <a:p>
            <a:pPr lvl="1"/>
            <a:r>
              <a:rPr lang="en-US" altLang="x-none" dirty="0"/>
              <a:t>Problem?</a:t>
            </a:r>
            <a:endParaRPr lang="en-US" altLang="x-none" dirty="0"/>
          </a:p>
          <a:p>
            <a:pPr lvl="2"/>
            <a:r>
              <a:rPr lang="en-US" altLang="x-none" dirty="0"/>
              <a:t>Lots of random I/O in the log following </a:t>
            </a:r>
            <a:r>
              <a:rPr lang="en-US" altLang="x-none" dirty="0" err="1"/>
              <a:t>undoNextLSN</a:t>
            </a:r>
            <a:r>
              <a:rPr lang="en-US" altLang="x-none" dirty="0"/>
              <a:t> chains.</a:t>
            </a:r>
            <a:endParaRPr lang="en-US" altLang="x-none" dirty="0"/>
          </a:p>
          <a:p>
            <a:pPr lvl="2"/>
            <a:r>
              <a:rPr lang="en-US" altLang="x-none" dirty="0"/>
              <a:t>Can we do this in one backwards pass of log? </a:t>
            </a:r>
            <a:endParaRPr lang="en-US" altLang="x-none" dirty="0"/>
          </a:p>
          <a:p>
            <a:pPr lvl="3"/>
            <a:r>
              <a:rPr lang="en-US" altLang="x-none" sz="1400" dirty="0">
                <a:latin typeface="Helvetica Neue"/>
              </a:rPr>
              <a:t>Next slide!</a:t>
            </a:r>
            <a:r>
              <a:rPr lang="en-US" altLang="x-none" dirty="0"/>
              <a:t> </a:t>
            </a:r>
            <a:endParaRPr lang="en-US" altLang="x-none" dirty="0"/>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a:picLocks noChangeAspect="1"/>
          </p:cNvPicPr>
          <p:nvPr/>
        </p:nvPicPr>
        <p:blipFill>
          <a:blip r:embed="rId1"/>
          <a:stretch>
            <a:fillRect/>
          </a:stretch>
        </p:blipFill>
        <p:spPr>
          <a:xfrm>
            <a:off x="7391400" y="205979"/>
            <a:ext cx="1551644" cy="212461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altLang="x-none" dirty="0"/>
              <a:t>Phase 3: The UNDO Phase, </a:t>
            </a:r>
            <a:r>
              <a:rPr lang="en-US" altLang="x-none" dirty="0" err="1"/>
              <a:t>cont</a:t>
            </a:r>
            <a:endParaRPr lang="en-US" altLang="x-none" dirty="0"/>
          </a:p>
        </p:txBody>
      </p:sp>
      <p:sp>
        <p:nvSpPr>
          <p:cNvPr id="60421" name="Rectangle 5"/>
          <p:cNvSpPr>
            <a:spLocks noGrp="1" noChangeArrowheads="1"/>
          </p:cNvSpPr>
          <p:nvPr>
            <p:ph type="body" idx="1"/>
          </p:nvPr>
        </p:nvSpPr>
        <p:spPr>
          <a:xfrm>
            <a:off x="444759" y="1063229"/>
            <a:ext cx="8229600" cy="3943349"/>
          </a:xfrm>
        </p:spPr>
        <p:txBody>
          <a:bodyPr>
            <a:normAutofit fontScale="47500" lnSpcReduction="20000"/>
          </a:bodyPr>
          <a:lstStyle/>
          <a:p>
            <a:pPr marL="0" indent="0">
              <a:lnSpc>
                <a:spcPct val="120000"/>
              </a:lnSpc>
              <a:buNone/>
              <a:tabLst>
                <a:tab pos="226695" algn="l"/>
                <a:tab pos="458470" algn="l"/>
                <a:tab pos="687070" algn="l"/>
                <a:tab pos="914400" algn="l"/>
              </a:tabLst>
            </a:pPr>
            <a:r>
              <a:rPr lang="en-US" altLang="x-none" sz="2400" dirty="0" err="1">
                <a:latin typeface="Lucida Console" panose="020B0609040504020204" pitchFamily="49" charset="0"/>
              </a:rPr>
              <a:t>toUndo</a:t>
            </a:r>
            <a:r>
              <a:rPr lang="en-US" altLang="x-none" sz="2400" dirty="0">
                <a:latin typeface="Lucida Console" panose="020B0609040504020204" pitchFamily="49" charset="0"/>
              </a:rPr>
              <a:t> = {</a:t>
            </a:r>
            <a:r>
              <a:rPr lang="en-US" altLang="x-none" sz="2400" dirty="0" err="1">
                <a:latin typeface="Lucida Console" panose="020B0609040504020204" pitchFamily="49" charset="0"/>
              </a:rPr>
              <a:t>lastLSNs</a:t>
            </a:r>
            <a:r>
              <a:rPr lang="en-US" altLang="x-none" sz="2400" dirty="0">
                <a:latin typeface="Lucida Console" panose="020B0609040504020204" pitchFamily="49" charset="0"/>
              </a:rPr>
              <a:t> of all </a:t>
            </a:r>
            <a:r>
              <a:rPr lang="en-US" altLang="x-none" sz="2400" dirty="0" err="1">
                <a:latin typeface="Lucida Console" panose="020B0609040504020204" pitchFamily="49" charset="0"/>
              </a:rPr>
              <a:t>Xacts</a:t>
            </a:r>
            <a:r>
              <a:rPr lang="en-US" altLang="x-none" sz="2400" dirty="0">
                <a:latin typeface="Lucida Console" panose="020B0609040504020204" pitchFamily="49" charset="0"/>
              </a:rPr>
              <a:t> in the Xact Table}</a:t>
            </a:r>
            <a:endParaRPr lang="en-US" altLang="x-none" sz="2400" dirty="0">
              <a:latin typeface="Lucida Console" panose="020B0609040504020204" pitchFamily="49" charset="0"/>
            </a:endParaRPr>
          </a:p>
          <a:p>
            <a:pPr marL="0" indent="0">
              <a:lnSpc>
                <a:spcPct val="120000"/>
              </a:lnSpc>
              <a:buNone/>
              <a:tabLst>
                <a:tab pos="226695" algn="l"/>
                <a:tab pos="458470" algn="l"/>
                <a:tab pos="687070" algn="l"/>
                <a:tab pos="914400" algn="l"/>
              </a:tabLst>
            </a:pPr>
            <a:r>
              <a:rPr lang="en-US" altLang="x-none" sz="2400" dirty="0">
                <a:latin typeface="Lucida Console" panose="020B0609040504020204" pitchFamily="49" charset="0"/>
              </a:rPr>
              <a:t>while !</a:t>
            </a:r>
            <a:r>
              <a:rPr lang="en-US" altLang="x-none" sz="2400" dirty="0" err="1">
                <a:latin typeface="Lucida Console" panose="020B0609040504020204" pitchFamily="49" charset="0"/>
              </a:rPr>
              <a:t>toUndo.empty</a:t>
            </a:r>
            <a:r>
              <a:rPr lang="en-US" altLang="x-none" sz="2400" dirty="0">
                <a:latin typeface="Lucida Console" panose="020B0609040504020204" pitchFamily="49" charset="0"/>
              </a:rPr>
              <a:t>():</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thisLR</a:t>
            </a:r>
            <a:r>
              <a:rPr lang="en-US" altLang="x-none" sz="2400" dirty="0">
                <a:latin typeface="Lucida Console" panose="020B0609040504020204" pitchFamily="49" charset="0"/>
              </a:rPr>
              <a:t> = </a:t>
            </a:r>
            <a:r>
              <a:rPr lang="en-US" altLang="x-none" sz="2400" dirty="0" err="1">
                <a:latin typeface="Lucida Console" panose="020B0609040504020204" pitchFamily="49" charset="0"/>
              </a:rPr>
              <a:t>toUndo.find_and_remove_largest_LSN</a:t>
            </a:r>
            <a:r>
              <a:rPr lang="en-US" altLang="x-none" sz="2400" dirty="0">
                <a:latin typeface="Lucida Console" panose="020B0609040504020204" pitchFamily="49" charset="0"/>
              </a:rPr>
              <a:t>()</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thisLR.type</a:t>
            </a:r>
            <a:r>
              <a:rPr lang="en-US" altLang="x-none" sz="2400" dirty="0">
                <a:latin typeface="Lucida Console" panose="020B0609040504020204" pitchFamily="49" charset="0"/>
              </a:rPr>
              <a:t> </a:t>
            </a:r>
            <a:r>
              <a:rPr lang="en-US" altLang="x-none" sz="2400">
                <a:latin typeface="Lucida Console" panose="020B0609040504020204" pitchFamily="49" charset="0"/>
              </a:rPr>
              <a:t>== CLR:</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thisLR.undoNextLSN</a:t>
            </a:r>
            <a:r>
              <a:rPr lang="en-US" altLang="x-none" sz="2400" dirty="0">
                <a:latin typeface="Lucida Console" panose="020B0609040504020204" pitchFamily="49" charset="0"/>
              </a:rPr>
              <a:t> != NULL:</a:t>
            </a:r>
            <a:endParaRPr lang="en-US" altLang="x-none" sz="2400" dirty="0">
              <a:latin typeface="Lucida Console" panose="020B0609040504020204" pitchFamily="49" charset="0"/>
            </a:endParaRPr>
          </a:p>
          <a:p>
            <a:pPr marL="0" indent="0">
              <a:lnSpc>
                <a:spcPct val="120000"/>
              </a:lnSpc>
              <a:buNone/>
              <a:tabLst>
                <a:tab pos="226695" algn="l"/>
                <a:tab pos="458470" algn="l"/>
                <a:tab pos="687070"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toUndo.insert</a:t>
            </a:r>
            <a:r>
              <a:rPr lang="en-US" altLang="x-none" sz="2400" dirty="0">
                <a:latin typeface="Lucida Console" panose="020B0609040504020204" pitchFamily="49" charset="0"/>
              </a:rPr>
              <a:t>(</a:t>
            </a:r>
            <a:r>
              <a:rPr lang="en-US" altLang="x-none" sz="2400" dirty="0" err="1">
                <a:latin typeface="Lucida Console" panose="020B0609040504020204" pitchFamily="49" charset="0"/>
              </a:rPr>
              <a:t>thisLR.undonextLSN</a:t>
            </a:r>
            <a:r>
              <a:rPr lang="en-US" altLang="x-none" sz="2400" dirty="0">
                <a:latin typeface="Lucida Console" panose="020B0609040504020204" pitchFamily="49" charset="0"/>
              </a:rPr>
              <a:t>)</a:t>
            </a:r>
            <a:endParaRPr lang="en-US" altLang="x-none" sz="2400" dirty="0">
              <a:latin typeface="Lucida Console" panose="020B0609040504020204" pitchFamily="49" charset="0"/>
            </a:endParaRPr>
          </a:p>
          <a:p>
            <a:pPr marL="0" indent="0">
              <a:lnSpc>
                <a:spcPct val="120000"/>
              </a:lnSpc>
              <a:buNone/>
              <a:tabLst>
                <a:tab pos="226695" algn="l"/>
                <a:tab pos="458470" algn="l"/>
                <a:tab pos="687070" algn="l"/>
                <a:tab pos="914400" algn="l"/>
              </a:tabLst>
            </a:pPr>
            <a:r>
              <a:rPr lang="en-US" altLang="x-none" sz="2400" dirty="0">
                <a:latin typeface="Lucida Console" panose="020B0609040504020204" pitchFamily="49" charset="0"/>
              </a:rPr>
              <a:t>		else: </a:t>
            </a:r>
            <a:r>
              <a:rPr lang="en-US" altLang="x-none" sz="2400" dirty="0">
                <a:solidFill>
                  <a:schemeClr val="accent6">
                    <a:lumMod val="50000"/>
                  </a:schemeClr>
                </a:solidFill>
                <a:latin typeface="Lucida Console" panose="020B0609040504020204" pitchFamily="49" charset="0"/>
              </a:rPr>
              <a:t>// </a:t>
            </a:r>
            <a:r>
              <a:rPr lang="en-US" altLang="x-none" sz="2400" dirty="0" err="1">
                <a:solidFill>
                  <a:schemeClr val="accent6">
                    <a:lumMod val="50000"/>
                  </a:schemeClr>
                </a:solidFill>
                <a:latin typeface="Lucida Console" panose="020B0609040504020204" pitchFamily="49" charset="0"/>
              </a:rPr>
              <a:t>thisLR.undonextLSN</a:t>
            </a:r>
            <a:r>
              <a:rPr lang="en-US" altLang="x-none" sz="2400" dirty="0">
                <a:solidFill>
                  <a:schemeClr val="accent6">
                    <a:lumMod val="50000"/>
                  </a:schemeClr>
                </a:solidFill>
                <a:latin typeface="Lucida Console" panose="020B0609040504020204" pitchFamily="49" charset="0"/>
              </a:rPr>
              <a:t> == NULL</a:t>
            </a:r>
            <a:endParaRPr lang="en-US" altLang="x-none" sz="2400" dirty="0">
              <a:solidFill>
                <a:schemeClr val="accent6">
                  <a:lumMod val="50000"/>
                </a:schemeClr>
              </a:solidFill>
              <a:latin typeface="Lucida Console" panose="020B0609040504020204" pitchFamily="49" charset="0"/>
            </a:endParaRPr>
          </a:p>
          <a:p>
            <a:pPr marL="0" indent="0">
              <a:lnSpc>
                <a:spcPct val="120000"/>
              </a:lnSpc>
              <a:buNone/>
              <a:tabLst>
                <a:tab pos="226695" algn="l"/>
                <a:tab pos="458470" algn="l"/>
                <a:tab pos="687070" algn="l"/>
                <a:tab pos="914400" algn="l"/>
              </a:tabLst>
            </a:pPr>
            <a:r>
              <a:rPr lang="en-US" altLang="x-none" sz="2400" dirty="0">
                <a:latin typeface="Lucida Console" panose="020B0609040504020204" pitchFamily="49" charset="0"/>
              </a:rPr>
              <a:t>			 write an End record for </a:t>
            </a:r>
            <a:r>
              <a:rPr lang="en-US" altLang="x-none" sz="2400" dirty="0" err="1">
                <a:latin typeface="Lucida Console" panose="020B0609040504020204" pitchFamily="49" charset="0"/>
              </a:rPr>
              <a:t>thisLR.xid</a:t>
            </a:r>
            <a:r>
              <a:rPr lang="en-US" altLang="x-none" sz="2400" dirty="0">
                <a:latin typeface="Lucida Console" panose="020B0609040504020204" pitchFamily="49" charset="0"/>
              </a:rPr>
              <a:t> in the log</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else: </a:t>
            </a:r>
            <a:endParaRPr lang="en-US" altLang="x-none" sz="2400" dirty="0">
              <a:solidFill>
                <a:schemeClr val="accent6">
                  <a:lumMod val="50000"/>
                </a:schemeClr>
              </a:solidFill>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thisLR.type</a:t>
            </a:r>
            <a:r>
              <a:rPr lang="en-US" altLang="x-none" sz="2400" dirty="0">
                <a:latin typeface="Lucida Console" panose="020B0609040504020204" pitchFamily="49" charset="0"/>
              </a:rPr>
              <a:t> == UPDATE:  </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write a CLR for the undo in the log </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undo the update in the database</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if </a:t>
            </a:r>
            <a:r>
              <a:rPr lang="en-US" altLang="x-none" sz="2400" dirty="0" err="1">
                <a:latin typeface="Lucida Console" panose="020B0609040504020204" pitchFamily="49" charset="0"/>
              </a:rPr>
              <a:t>thisLR.prevLSN</a:t>
            </a:r>
            <a:r>
              <a:rPr lang="en-US" altLang="x-none" sz="2400" dirty="0">
                <a:latin typeface="Lucida Console" panose="020B0609040504020204" pitchFamily="49" charset="0"/>
              </a:rPr>
              <a:t> != NULL:</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toUndo.insert</a:t>
            </a:r>
            <a:r>
              <a:rPr lang="en-US" altLang="x-none" sz="2400" dirty="0">
                <a:latin typeface="Lucida Console" panose="020B0609040504020204" pitchFamily="49" charset="0"/>
              </a:rPr>
              <a:t>(</a:t>
            </a:r>
            <a:r>
              <a:rPr lang="en-US" altLang="x-none" sz="2400" dirty="0" err="1">
                <a:latin typeface="Lucida Console" panose="020B0609040504020204" pitchFamily="49" charset="0"/>
              </a:rPr>
              <a:t>thisLR.prevLSN</a:t>
            </a:r>
            <a:r>
              <a:rPr lang="en-US" altLang="x-none" sz="2400" dirty="0">
                <a:latin typeface="Lucida Console" panose="020B0609040504020204" pitchFamily="49" charset="0"/>
              </a:rPr>
              <a:t>)</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a:t>
            </a:r>
            <a:r>
              <a:rPr lang="en-US" altLang="x-none" sz="2400" dirty="0" err="1">
                <a:latin typeface="Lucida Console" panose="020B0609040504020204" pitchFamily="49" charset="0"/>
              </a:rPr>
              <a:t>elif</a:t>
            </a:r>
            <a:r>
              <a:rPr lang="en-US" altLang="x-none" sz="2400" dirty="0">
                <a:latin typeface="Lucida Console" panose="020B0609040504020204" pitchFamily="49" charset="0"/>
              </a:rPr>
              <a:t> </a:t>
            </a:r>
            <a:r>
              <a:rPr lang="en-US" altLang="x-none" sz="2400" dirty="0" err="1">
                <a:latin typeface="Lucida Console" panose="020B0609040504020204" pitchFamily="49" charset="0"/>
              </a:rPr>
              <a:t>thisLR.prevLSN</a:t>
            </a:r>
            <a:r>
              <a:rPr lang="en-US" altLang="x-none" sz="2400" dirty="0">
                <a:latin typeface="Lucida Console" panose="020B0609040504020204" pitchFamily="49" charset="0"/>
              </a:rPr>
              <a:t> == NULL:</a:t>
            </a:r>
            <a:endParaRPr lang="en-US" altLang="x-none" sz="2400" dirty="0">
              <a:latin typeface="Lucida Console" panose="020B0609040504020204" pitchFamily="49" charset="0"/>
            </a:endParaRPr>
          </a:p>
          <a:p>
            <a:pPr marL="0" indent="0">
              <a:lnSpc>
                <a:spcPct val="120000"/>
              </a:lnSpc>
              <a:spcBef>
                <a:spcPts val="600"/>
              </a:spcBef>
              <a:buNone/>
              <a:tabLst>
                <a:tab pos="226695" algn="l"/>
                <a:tab pos="458470" algn="l"/>
                <a:tab pos="687070" algn="l"/>
                <a:tab pos="914400" algn="l"/>
              </a:tabLst>
            </a:pPr>
            <a:r>
              <a:rPr lang="en-US" altLang="x-none" sz="2400" dirty="0">
                <a:latin typeface="Lucida Console" panose="020B0609040504020204" pitchFamily="49" charset="0"/>
              </a:rPr>
              <a:t>			write an END record for </a:t>
            </a:r>
            <a:r>
              <a:rPr lang="en-US" altLang="x-none" sz="2400" dirty="0" err="1">
                <a:latin typeface="Lucida Console" panose="020B0609040504020204" pitchFamily="49" charset="0"/>
              </a:rPr>
              <a:t>thisLR.xid</a:t>
            </a:r>
            <a:endParaRPr lang="en-US" altLang="x-none" sz="2400" dirty="0">
              <a:latin typeface="Lucida Console" panose="020B0609040504020204" pitchFamily="49" charset="0"/>
            </a:endParaRPr>
          </a:p>
          <a:p>
            <a:pPr marL="0" indent="0">
              <a:lnSpc>
                <a:spcPct val="120000"/>
              </a:lnSpc>
              <a:buNone/>
              <a:tabLst>
                <a:tab pos="226695" algn="l"/>
                <a:tab pos="458470" algn="l"/>
                <a:tab pos="687070" algn="l"/>
                <a:tab pos="914400" algn="l"/>
              </a:tabLst>
            </a:pPr>
            <a:endParaRPr lang="en-US" altLang="x-none" dirty="0">
              <a:latin typeface="Lucida Console" panose="020B0609040504020204" pitchFamily="49" charset="0"/>
            </a:endParaRPr>
          </a:p>
        </p:txBody>
      </p:sp>
      <p:pic>
        <p:nvPicPr>
          <p:cNvPr id="4" name="Picture 3" descr="Vertical line representing time where top is past and bottom is present. Analysis: downward arrow pointing from last checkpoint to crash. Redo: downward arrow pointing from smallest reclSN in DPT after Analysis to CRASH. Undo: upward arrow from crash to Oldest log record of Xact active at crash" title="Recovery Diagram"/>
          <p:cNvPicPr>
            <a:picLocks noChangeAspect="1"/>
          </p:cNvPicPr>
          <p:nvPr/>
        </p:nvPicPr>
        <p:blipFill>
          <a:blip r:embed="rId1"/>
          <a:stretch>
            <a:fillRect/>
          </a:stretch>
        </p:blipFill>
        <p:spPr>
          <a:xfrm>
            <a:off x="7391400" y="205979"/>
            <a:ext cx="1551644" cy="212461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US" altLang="x-none" dirty="0"/>
              <a:t>Example of Recovery</a:t>
            </a:r>
            <a:endParaRPr lang="en-US" altLang="x-none" dirty="0"/>
          </a:p>
        </p:txBody>
      </p:sp>
      <p:grpSp>
        <p:nvGrpSpPr>
          <p:cNvPr id="9" name="Group 8" descr="LSN: 0 begin_checkpoint&#10;LSN 05:  end_checkpoint&#10;LSN 10: update: T1 writes P5&#10;LSN 20: update T2 writes P3&#10;LSN 30: T1 abort (arrow to LSN 10 prevLSN)&#10;LSN 40 CLR: Undo T1 LSN 10&#10;LSN 45 T1 End (arrow to LSN 30 - prevLSN)&#10;LSN 50: update: T3 writes P1&#10;LSN 60: update: T2 writes P5 (arrow to LSN 20 - prevLSN)&#10;CRASH, RESTART&#10;" title="Recovery"/>
          <p:cNvGrpSpPr/>
          <p:nvPr/>
        </p:nvGrpSpPr>
        <p:grpSpPr>
          <a:xfrm>
            <a:off x="2286000" y="1047750"/>
            <a:ext cx="4515622" cy="3901677"/>
            <a:chOff x="2286000" y="1047750"/>
            <a:chExt cx="4515622" cy="3901677"/>
          </a:xfrm>
        </p:grpSpPr>
        <p:sp>
          <p:nvSpPr>
            <p:cNvPr id="62467" name="Rectangle 3"/>
            <p:cNvSpPr>
              <a:spLocks noChangeArrowheads="1"/>
            </p:cNvSpPr>
            <p:nvPr/>
          </p:nvSpPr>
          <p:spPr bwMode="auto">
            <a:xfrm>
              <a:off x="2286000" y="4606527"/>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62469" name="Rectangle 5"/>
            <p:cNvSpPr>
              <a:spLocks noChangeArrowheads="1"/>
            </p:cNvSpPr>
            <p:nvPr/>
          </p:nvSpPr>
          <p:spPr bwMode="auto">
            <a:xfrm>
              <a:off x="3224212" y="1488281"/>
              <a:ext cx="2055853" cy="303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nSpc>
                  <a:spcPct val="130000"/>
                </a:lnSpc>
              </a:pPr>
              <a:r>
                <a:rPr lang="en-US" altLang="x-none" sz="1500" dirty="0" err="1">
                  <a:solidFill>
                    <a:schemeClr val="tx1"/>
                  </a:solidFill>
                  <a:latin typeface="Helvetica Neue Regular" charset="0"/>
                </a:rPr>
                <a:t>begin_checkpoint</a:t>
              </a:r>
              <a:endParaRPr lang="en-US" altLang="x-none" sz="1500" dirty="0">
                <a:solidFill>
                  <a:schemeClr val="tx1"/>
                </a:solidFill>
                <a:latin typeface="Helvetica Neue Regular" charset="0"/>
              </a:endParaRPr>
            </a:p>
            <a:p>
              <a:pPr>
                <a:lnSpc>
                  <a:spcPct val="130000"/>
                </a:lnSpc>
              </a:pPr>
              <a:r>
                <a:rPr lang="en-US" altLang="x-none" sz="1500" dirty="0" err="1">
                  <a:solidFill>
                    <a:schemeClr val="tx1"/>
                  </a:solidFill>
                  <a:latin typeface="Helvetica Neue Regular" charset="0"/>
                </a:rPr>
                <a:t>end_checkpoint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T1 writes P5</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T2 writes P3</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T1 abort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CLR: Undo T1 LSN 10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T1 End</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T3 writes P1</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T2 writes P5</a:t>
              </a:r>
              <a:endParaRPr lang="en-US" altLang="x-none" sz="1500" dirty="0">
                <a:solidFill>
                  <a:schemeClr val="tx1"/>
                </a:solidFill>
                <a:latin typeface="Helvetica Neue Regular" charset="0"/>
              </a:endParaRPr>
            </a:p>
            <a:p>
              <a:pPr>
                <a:lnSpc>
                  <a:spcPct val="130000"/>
                </a:lnSpc>
              </a:pPr>
              <a:r>
                <a:rPr lang="en-US" altLang="x-none" sz="1500" dirty="0">
                  <a:solidFill>
                    <a:schemeClr val="accent2"/>
                  </a:solidFill>
                  <a:latin typeface="Helvetica Neue Regular" charset="0"/>
                </a:rPr>
                <a:t>CRASH, RESTART</a:t>
              </a:r>
              <a:endParaRPr lang="en-US" altLang="x-none" sz="1500" dirty="0">
                <a:solidFill>
                  <a:schemeClr val="accent2"/>
                </a:solidFill>
                <a:latin typeface="Helvetica Neue Regular" charset="0"/>
              </a:endParaRPr>
            </a:p>
          </p:txBody>
        </p:sp>
        <p:sp>
          <p:nvSpPr>
            <p:cNvPr id="62470" name="Line 6"/>
            <p:cNvSpPr>
              <a:spLocks noChangeShapeType="1"/>
            </p:cNvSpPr>
            <p:nvPr/>
          </p:nvSpPr>
          <p:spPr bwMode="auto">
            <a:xfrm>
              <a:off x="3124200" y="1310877"/>
              <a:ext cx="0" cy="3048000"/>
            </a:xfrm>
            <a:prstGeom prst="line">
              <a:avLst/>
            </a:prstGeom>
            <a:noFill/>
            <a:ln w="508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1" name="Line 7"/>
            <p:cNvSpPr>
              <a:spLocks noChangeShapeType="1"/>
            </p:cNvSpPr>
            <p:nvPr/>
          </p:nvSpPr>
          <p:spPr bwMode="auto">
            <a:xfrm>
              <a:off x="3019425" y="40350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2" name="Line 8"/>
            <p:cNvSpPr>
              <a:spLocks noChangeShapeType="1"/>
            </p:cNvSpPr>
            <p:nvPr/>
          </p:nvSpPr>
          <p:spPr bwMode="auto">
            <a:xfrm>
              <a:off x="3019425" y="37492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3" name="Line 9"/>
            <p:cNvSpPr>
              <a:spLocks noChangeShapeType="1"/>
            </p:cNvSpPr>
            <p:nvPr/>
          </p:nvSpPr>
          <p:spPr bwMode="auto">
            <a:xfrm>
              <a:off x="3019425" y="34635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4" name="Line 10"/>
            <p:cNvSpPr>
              <a:spLocks noChangeShapeType="1"/>
            </p:cNvSpPr>
            <p:nvPr/>
          </p:nvSpPr>
          <p:spPr bwMode="auto">
            <a:xfrm>
              <a:off x="3019425" y="31777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5" name="Line 11"/>
            <p:cNvSpPr>
              <a:spLocks noChangeShapeType="1"/>
            </p:cNvSpPr>
            <p:nvPr/>
          </p:nvSpPr>
          <p:spPr bwMode="auto">
            <a:xfrm>
              <a:off x="3019425" y="28920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6" name="Line 12"/>
            <p:cNvSpPr>
              <a:spLocks noChangeShapeType="1"/>
            </p:cNvSpPr>
            <p:nvPr/>
          </p:nvSpPr>
          <p:spPr bwMode="auto">
            <a:xfrm>
              <a:off x="3019425" y="25491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7" name="Line 13"/>
            <p:cNvSpPr>
              <a:spLocks noChangeShapeType="1"/>
            </p:cNvSpPr>
            <p:nvPr/>
          </p:nvSpPr>
          <p:spPr bwMode="auto">
            <a:xfrm>
              <a:off x="3019425" y="16918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78" name="Rectangle 14"/>
            <p:cNvSpPr>
              <a:spLocks noChangeArrowheads="1"/>
            </p:cNvSpPr>
            <p:nvPr/>
          </p:nvSpPr>
          <p:spPr bwMode="auto">
            <a:xfrm>
              <a:off x="2421731" y="1047750"/>
              <a:ext cx="163586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u="sng" dirty="0">
                  <a:solidFill>
                    <a:schemeClr val="tx1"/>
                  </a:solidFill>
                  <a:latin typeface="Helvetica Neue Regular" charset="0"/>
                </a:rPr>
                <a:t>LSN         LOG</a:t>
              </a:r>
              <a:endParaRPr lang="en-US" altLang="x-none" sz="1800" u="sng" dirty="0">
                <a:solidFill>
                  <a:schemeClr val="tx1"/>
                </a:solidFill>
                <a:latin typeface="Helvetica Neue Regular" charset="0"/>
              </a:endParaRPr>
            </a:p>
          </p:txBody>
        </p:sp>
        <p:sp>
          <p:nvSpPr>
            <p:cNvPr id="62479" name="Rectangle 15"/>
            <p:cNvSpPr>
              <a:spLocks noChangeArrowheads="1"/>
            </p:cNvSpPr>
            <p:nvPr/>
          </p:nvSpPr>
          <p:spPr bwMode="auto">
            <a:xfrm>
              <a:off x="2421731" y="1487089"/>
              <a:ext cx="616356" cy="27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nSpc>
                  <a:spcPct val="130000"/>
                </a:lnSpc>
              </a:pPr>
              <a:r>
                <a:rPr lang="en-US" altLang="x-none" sz="1500" dirty="0">
                  <a:solidFill>
                    <a:schemeClr val="tx1"/>
                  </a:solidFill>
                  <a:latin typeface="Helvetica Neue Regular" charset="0"/>
                </a:rPr>
                <a:t>     00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05</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10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20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30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40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45</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50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60</a:t>
              </a:r>
              <a:endParaRPr lang="en-US" altLang="x-none" sz="1500" dirty="0">
                <a:solidFill>
                  <a:schemeClr val="tx1"/>
                </a:solidFill>
                <a:latin typeface="Helvetica Neue Regular" charset="0"/>
              </a:endParaRPr>
            </a:p>
          </p:txBody>
        </p:sp>
        <p:grpSp>
          <p:nvGrpSpPr>
            <p:cNvPr id="62480" name="Group 18"/>
            <p:cNvGrpSpPr/>
            <p:nvPr/>
          </p:nvGrpSpPr>
          <p:grpSpPr bwMode="auto">
            <a:xfrm>
              <a:off x="3000375" y="4273152"/>
              <a:ext cx="247650" cy="152400"/>
              <a:chOff x="2440" y="3656"/>
              <a:chExt cx="208" cy="128"/>
            </a:xfrm>
          </p:grpSpPr>
          <p:sp>
            <p:nvSpPr>
              <p:cNvPr id="62518" name="Line 16"/>
              <p:cNvSpPr>
                <a:spLocks noChangeShapeType="1"/>
              </p:cNvSpPr>
              <p:nvPr/>
            </p:nvSpPr>
            <p:spPr bwMode="auto">
              <a:xfrm>
                <a:off x="2456" y="3656"/>
                <a:ext cx="176" cy="12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519" name="Line 17"/>
              <p:cNvSpPr>
                <a:spLocks noChangeShapeType="1"/>
              </p:cNvSpPr>
              <p:nvPr/>
            </p:nvSpPr>
            <p:spPr bwMode="auto">
              <a:xfrm flipH="1">
                <a:off x="2440" y="3656"/>
                <a:ext cx="208" cy="128"/>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grpSp>
        <p:sp>
          <p:nvSpPr>
            <p:cNvPr id="62484" name="Rectangle 22"/>
            <p:cNvSpPr>
              <a:spLocks noChangeArrowheads="1"/>
            </p:cNvSpPr>
            <p:nvPr/>
          </p:nvSpPr>
          <p:spPr bwMode="auto">
            <a:xfrm>
              <a:off x="5907882" y="2127646"/>
              <a:ext cx="89374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err="1">
                  <a:solidFill>
                    <a:schemeClr val="tx2"/>
                  </a:solidFill>
                  <a:latin typeface="Helvetica Neue Regular" charset="0"/>
                </a:rPr>
                <a:t>prevLSNs</a:t>
              </a:r>
              <a:endParaRPr lang="en-US" altLang="x-none" sz="1350" dirty="0">
                <a:solidFill>
                  <a:schemeClr val="tx2"/>
                </a:solidFill>
                <a:latin typeface="Helvetica Neue Regular" charset="0"/>
              </a:endParaRPr>
            </a:p>
          </p:txBody>
        </p:sp>
        <p:sp>
          <p:nvSpPr>
            <p:cNvPr id="62485" name="Line 23"/>
            <p:cNvSpPr>
              <a:spLocks noChangeShapeType="1"/>
            </p:cNvSpPr>
            <p:nvPr/>
          </p:nvSpPr>
          <p:spPr bwMode="auto">
            <a:xfrm flipH="1">
              <a:off x="5229225" y="2272902"/>
              <a:ext cx="704850" cy="209550"/>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2486" name="Line 24"/>
            <p:cNvSpPr>
              <a:spLocks noChangeShapeType="1"/>
            </p:cNvSpPr>
            <p:nvPr/>
          </p:nvSpPr>
          <p:spPr bwMode="auto">
            <a:xfrm flipH="1">
              <a:off x="5407819" y="2387202"/>
              <a:ext cx="812006" cy="502444"/>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2488" name="Line 50"/>
            <p:cNvSpPr>
              <a:spLocks noChangeShapeType="1"/>
            </p:cNvSpPr>
            <p:nvPr/>
          </p:nvSpPr>
          <p:spPr bwMode="auto">
            <a:xfrm>
              <a:off x="3019425" y="197762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89" name="Line 51"/>
            <p:cNvSpPr>
              <a:spLocks noChangeShapeType="1"/>
            </p:cNvSpPr>
            <p:nvPr/>
          </p:nvSpPr>
          <p:spPr bwMode="auto">
            <a:xfrm>
              <a:off x="3019425" y="2263377"/>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2491" name="Arc 53" descr="Arrow from LSN 30 to LSN 20" title="Arrow 3"/>
            <p:cNvSpPr/>
            <p:nvPr/>
          </p:nvSpPr>
          <p:spPr bwMode="auto">
            <a:xfrm>
              <a:off x="4381500" y="2299096"/>
              <a:ext cx="795338" cy="590550"/>
            </a:xfrm>
            <a:custGeom>
              <a:avLst/>
              <a:gdLst>
                <a:gd name="T0" fmla="*/ 2147483647 w 21600"/>
                <a:gd name="T1" fmla="*/ 0 h 32267"/>
                <a:gd name="T2" fmla="*/ 0 w 21600"/>
                <a:gd name="T3" fmla="*/ 2147483647 h 32267"/>
                <a:gd name="T4" fmla="*/ 0 w 21600"/>
                <a:gd name="T5" fmla="*/ 2147483647 h 32267"/>
                <a:gd name="T6" fmla="*/ 0 60000 65536"/>
                <a:gd name="T7" fmla="*/ 0 60000 65536"/>
                <a:gd name="T8" fmla="*/ 0 60000 65536"/>
                <a:gd name="T9" fmla="*/ 0 w 21600"/>
                <a:gd name="T10" fmla="*/ 0 h 32267"/>
                <a:gd name="T11" fmla="*/ 21600 w 21600"/>
                <a:gd name="T12" fmla="*/ 32267 h 32267"/>
              </a:gdLst>
              <a:ahLst/>
              <a:cxnLst>
                <a:cxn ang="T6">
                  <a:pos x="T0" y="T1"/>
                </a:cxn>
                <a:cxn ang="T7">
                  <a:pos x="T2" y="T3"/>
                </a:cxn>
                <a:cxn ang="T8">
                  <a:pos x="T4" y="T5"/>
                </a:cxn>
              </a:cxnLst>
              <a:rect l="T9" t="T10" r="T11" b="T12"/>
              <a:pathLst>
                <a:path w="21600" h="32267" fill="none" extrusionOk="0">
                  <a:moveTo>
                    <a:pt x="18782" y="-1"/>
                  </a:moveTo>
                  <a:cubicBezTo>
                    <a:pt x="20629" y="3251"/>
                    <a:pt x="21600" y="6927"/>
                    <a:pt x="21600" y="10667"/>
                  </a:cubicBezTo>
                  <a:cubicBezTo>
                    <a:pt x="21600" y="22596"/>
                    <a:pt x="11929" y="32266"/>
                    <a:pt x="0" y="32267"/>
                  </a:cubicBezTo>
                </a:path>
                <a:path w="21600" h="32267" stroke="0" extrusionOk="0">
                  <a:moveTo>
                    <a:pt x="18782" y="-1"/>
                  </a:moveTo>
                  <a:cubicBezTo>
                    <a:pt x="20629" y="3251"/>
                    <a:pt x="21600" y="6927"/>
                    <a:pt x="21600" y="10667"/>
                  </a:cubicBezTo>
                  <a:cubicBezTo>
                    <a:pt x="21600" y="22596"/>
                    <a:pt x="11929" y="32266"/>
                    <a:pt x="0" y="32267"/>
                  </a:cubicBezTo>
                  <a:lnTo>
                    <a:pt x="0" y="10667"/>
                  </a:lnTo>
                  <a:lnTo>
                    <a:pt x="18782" y="-1"/>
                  </a:lnTo>
                  <a:close/>
                </a:path>
              </a:pathLst>
            </a:custGeom>
            <a:noFill/>
            <a:ln w="12700" cap="rnd">
              <a:solidFill>
                <a:schemeClr val="tx2"/>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2492" name="Arc 54" descr="Arrow from LSN 60 to LSN 20" title="Arrow 4"/>
            <p:cNvSpPr/>
            <p:nvPr/>
          </p:nvSpPr>
          <p:spPr bwMode="auto">
            <a:xfrm>
              <a:off x="5074444" y="2583656"/>
              <a:ext cx="333375" cy="1506140"/>
            </a:xfrm>
            <a:custGeom>
              <a:avLst/>
              <a:gdLst>
                <a:gd name="T0" fmla="*/ 0 w 25617"/>
                <a:gd name="T1" fmla="*/ 2147483647 h 43200"/>
                <a:gd name="T2" fmla="*/ 2147483647 w 25617"/>
                <a:gd name="T3" fmla="*/ 2147483647 h 43200"/>
                <a:gd name="T4" fmla="*/ 2147483647 w 25617"/>
                <a:gd name="T5" fmla="*/ 2147483647 h 43200"/>
                <a:gd name="T6" fmla="*/ 0 60000 65536"/>
                <a:gd name="T7" fmla="*/ 0 60000 65536"/>
                <a:gd name="T8" fmla="*/ 0 60000 65536"/>
                <a:gd name="T9" fmla="*/ 0 w 25617"/>
                <a:gd name="T10" fmla="*/ 0 h 43200"/>
                <a:gd name="T11" fmla="*/ 25617 w 25617"/>
                <a:gd name="T12" fmla="*/ 43200 h 43200"/>
              </a:gdLst>
              <a:ahLst/>
              <a:cxnLst>
                <a:cxn ang="T6">
                  <a:pos x="T0" y="T1"/>
                </a:cxn>
                <a:cxn ang="T7">
                  <a:pos x="T2" y="T3"/>
                </a:cxn>
                <a:cxn ang="T8">
                  <a:pos x="T4" y="T5"/>
                </a:cxn>
              </a:cxnLst>
              <a:rect l="T9" t="T10" r="T11" b="T12"/>
              <a:pathLst>
                <a:path w="25617" h="43200" fill="none" extrusionOk="0">
                  <a:moveTo>
                    <a:pt x="-1" y="376"/>
                  </a:moveTo>
                  <a:cubicBezTo>
                    <a:pt x="1324" y="126"/>
                    <a:pt x="2669" y="-1"/>
                    <a:pt x="4017" y="0"/>
                  </a:cubicBezTo>
                  <a:cubicBezTo>
                    <a:pt x="15946" y="0"/>
                    <a:pt x="25617" y="9670"/>
                    <a:pt x="25617" y="21600"/>
                  </a:cubicBezTo>
                  <a:cubicBezTo>
                    <a:pt x="25617" y="33529"/>
                    <a:pt x="15946" y="43199"/>
                    <a:pt x="4017" y="43200"/>
                  </a:cubicBezTo>
                </a:path>
                <a:path w="25617" h="43200" stroke="0" extrusionOk="0">
                  <a:moveTo>
                    <a:pt x="-1" y="376"/>
                  </a:moveTo>
                  <a:cubicBezTo>
                    <a:pt x="1324" y="126"/>
                    <a:pt x="2669" y="-1"/>
                    <a:pt x="4017" y="0"/>
                  </a:cubicBezTo>
                  <a:cubicBezTo>
                    <a:pt x="15946" y="0"/>
                    <a:pt x="25617" y="9670"/>
                    <a:pt x="25617" y="21600"/>
                  </a:cubicBezTo>
                  <a:cubicBezTo>
                    <a:pt x="25617" y="33529"/>
                    <a:pt x="15946" y="43199"/>
                    <a:pt x="4017" y="43200"/>
                  </a:cubicBezTo>
                  <a:lnTo>
                    <a:pt x="4017" y="21600"/>
                  </a:lnTo>
                  <a:lnTo>
                    <a:pt x="-1" y="376"/>
                  </a:lnTo>
                  <a:close/>
                </a:path>
              </a:pathLst>
            </a:custGeom>
            <a:noFill/>
            <a:ln w="12700" cap="rnd">
              <a:solidFill>
                <a:schemeClr val="tx2"/>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sp>
          <p:nvSpPr>
            <p:cNvPr id="62493" name="Line 55"/>
            <p:cNvSpPr>
              <a:spLocks noChangeShapeType="1"/>
            </p:cNvSpPr>
            <p:nvPr/>
          </p:nvSpPr>
          <p:spPr bwMode="auto">
            <a:xfrm flipH="1">
              <a:off x="5457825" y="2444352"/>
              <a:ext cx="1104900" cy="838200"/>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63" name="Group 62" descr="Xact Table: lastLSN, status&#10;DPT: recLSN&#10;flushedLSN&#10;ToUndo" title="RAM"/>
          <p:cNvGrpSpPr/>
          <p:nvPr/>
        </p:nvGrpSpPr>
        <p:grpSpPr>
          <a:xfrm>
            <a:off x="451757" y="939233"/>
            <a:ext cx="1902618" cy="3995737"/>
            <a:chOff x="451757" y="939233"/>
            <a:chExt cx="1902618" cy="3995737"/>
          </a:xfrm>
        </p:grpSpPr>
        <p:sp>
          <p:nvSpPr>
            <p:cNvPr id="64" name="Rectangle 2"/>
            <p:cNvSpPr>
              <a:spLocks noChangeArrowheads="1"/>
            </p:cNvSpPr>
            <p:nvPr/>
          </p:nvSpPr>
          <p:spPr bwMode="auto">
            <a:xfrm>
              <a:off x="582725" y="459207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65" name="Rectangle 23"/>
            <p:cNvSpPr>
              <a:spLocks noChangeArrowheads="1"/>
            </p:cNvSpPr>
            <p:nvPr/>
          </p:nvSpPr>
          <p:spPr bwMode="auto">
            <a:xfrm>
              <a:off x="480331" y="2139383"/>
              <a:ext cx="1735252" cy="1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rgbClr val="0000FF"/>
                  </a:solidFill>
                  <a:latin typeface="Helvetica Neue Regular" charset="0"/>
                </a:rPr>
                <a:t>Xact</a:t>
              </a:r>
              <a:r>
                <a:rPr lang="en-US" altLang="x-none" sz="1500" dirty="0">
                  <a:solidFill>
                    <a:srgbClr val="0000FF"/>
                  </a:solidFill>
                  <a:latin typeface="Helvetica Neue Regular" charset="0"/>
                </a:rPr>
                <a:t> Table</a:t>
              </a:r>
              <a:endParaRPr lang="en-US" altLang="x-none" sz="1500" dirty="0">
                <a:solidFill>
                  <a:srgbClr val="0000FF"/>
                </a:solidFill>
                <a:latin typeface="Helvetica Neue Regular" charset="0"/>
              </a:endParaRP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lastLSN</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status</a:t>
              </a:r>
              <a:endParaRPr lang="en-US" altLang="x-none" sz="1500" dirty="0">
                <a:solidFill>
                  <a:schemeClr val="tx2"/>
                </a:solidFill>
                <a:latin typeface="Helvetica Neue Regular" charset="0"/>
              </a:endParaRPr>
            </a:p>
            <a:p>
              <a:r>
                <a:rPr lang="en-US" altLang="x-none" sz="1500" dirty="0">
                  <a:solidFill>
                    <a:srgbClr val="0000FF"/>
                  </a:solidFill>
                  <a:latin typeface="Helvetica Neue Regular" charset="0"/>
                </a:rPr>
                <a:t>Dirty Page Table</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recLSN</a:t>
              </a:r>
              <a:endParaRPr lang="en-US" altLang="x-none" sz="1500" dirty="0">
                <a:solidFill>
                  <a:schemeClr val="tx2"/>
                </a:solidFill>
                <a:latin typeface="Helvetica Neue Regular" charset="0"/>
              </a:endParaRPr>
            </a:p>
            <a:p>
              <a:r>
                <a:rPr lang="en-US" altLang="x-none" sz="1500" dirty="0" err="1">
                  <a:solidFill>
                    <a:srgbClr val="0000FF"/>
                  </a:solidFill>
                  <a:latin typeface="Helvetica Neue Regular" charset="0"/>
                </a:rPr>
                <a:t>flushedLSN</a:t>
              </a:r>
              <a:endParaRPr lang="en-US" altLang="x-none" sz="1500" dirty="0">
                <a:solidFill>
                  <a:srgbClr val="0000FF"/>
                </a:solidFill>
                <a:latin typeface="Helvetica Neue Regular" charset="0"/>
              </a:endParaRPr>
            </a:p>
            <a:p>
              <a:endParaRPr lang="en-US" altLang="x-none" sz="1500" dirty="0">
                <a:solidFill>
                  <a:srgbClr val="0000FF"/>
                </a:solidFill>
                <a:latin typeface="Helvetica Neue Regular" charset="0"/>
              </a:endParaRPr>
            </a:p>
          </p:txBody>
        </p:sp>
        <p:sp>
          <p:nvSpPr>
            <p:cNvPr id="66" name="Line 24"/>
            <p:cNvSpPr>
              <a:spLocks noChangeShapeType="1"/>
            </p:cNvSpPr>
            <p:nvPr/>
          </p:nvSpPr>
          <p:spPr bwMode="auto">
            <a:xfrm>
              <a:off x="2354375" y="939233"/>
              <a:ext cx="0" cy="39338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7" name="Rectangle 25"/>
            <p:cNvSpPr>
              <a:spLocks noChangeArrowheads="1"/>
            </p:cNvSpPr>
            <p:nvPr/>
          </p:nvSpPr>
          <p:spPr bwMode="auto">
            <a:xfrm>
              <a:off x="451757" y="3833643"/>
              <a:ext cx="94176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err="1">
                  <a:solidFill>
                    <a:schemeClr val="accent2"/>
                  </a:solidFill>
                  <a:latin typeface="Helvetica Neue Regular" charset="0"/>
                </a:rPr>
                <a:t>ToUndo</a:t>
              </a:r>
              <a:endParaRPr lang="en-US" altLang="x-none" sz="1800" dirty="0">
                <a:solidFill>
                  <a:schemeClr val="accent2"/>
                </a:solidFill>
                <a:latin typeface="Helvetica Neue Regular" charset="0"/>
              </a:endParaRPr>
            </a:p>
          </p:txBody>
        </p:sp>
        <p:grpSp>
          <p:nvGrpSpPr>
            <p:cNvPr id="68" name="Group 52"/>
            <p:cNvGrpSpPr/>
            <p:nvPr/>
          </p:nvGrpSpPr>
          <p:grpSpPr bwMode="auto">
            <a:xfrm>
              <a:off x="586298" y="1328568"/>
              <a:ext cx="1258490" cy="686990"/>
              <a:chOff x="435" y="1195"/>
              <a:chExt cx="1057" cy="577"/>
            </a:xfrm>
          </p:grpSpPr>
          <p:sp>
            <p:nvSpPr>
              <p:cNvPr id="69" name="Rectangle 28"/>
              <p:cNvSpPr>
                <a:spLocks noChangeArrowheads="1"/>
              </p:cNvSpPr>
              <p:nvPr/>
            </p:nvSpPr>
            <p:spPr bwMode="auto">
              <a:xfrm>
                <a:off x="658" y="1380"/>
                <a:ext cx="54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1"/>
                    </a:solidFill>
                    <a:latin typeface="Helvetica Neue Regular" charset="0"/>
                  </a:rPr>
                  <a:t>RAM</a:t>
                </a:r>
                <a:endParaRPr lang="en-US" altLang="x-none" sz="1800" dirty="0">
                  <a:solidFill>
                    <a:schemeClr val="tx1"/>
                  </a:solidFill>
                  <a:latin typeface="Helvetica Neue Regular" charset="0"/>
                </a:endParaRPr>
              </a:p>
            </p:txBody>
          </p:sp>
          <p:grpSp>
            <p:nvGrpSpPr>
              <p:cNvPr id="70" name="Group 51"/>
              <p:cNvGrpSpPr/>
              <p:nvPr/>
            </p:nvGrpSpPr>
            <p:grpSpPr bwMode="auto">
              <a:xfrm>
                <a:off x="435" y="1195"/>
                <a:ext cx="1057" cy="577"/>
                <a:chOff x="435" y="1195"/>
                <a:chExt cx="1057" cy="577"/>
              </a:xfrm>
            </p:grpSpPr>
            <p:sp>
              <p:nvSpPr>
                <p:cNvPr id="71" name="Rectangle 29"/>
                <p:cNvSpPr>
                  <a:spLocks noChangeArrowheads="1"/>
                </p:cNvSpPr>
                <p:nvPr/>
              </p:nvSpPr>
              <p:spPr bwMode="auto">
                <a:xfrm>
                  <a:off x="436" y="1245"/>
                  <a:ext cx="1019" cy="527"/>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72" name="Line 30"/>
                <p:cNvSpPr>
                  <a:spLocks noChangeShapeType="1"/>
                </p:cNvSpPr>
                <p:nvPr/>
              </p:nvSpPr>
              <p:spPr bwMode="auto">
                <a:xfrm flipV="1">
                  <a:off x="435"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3" name="Line 31"/>
                <p:cNvSpPr>
                  <a:spLocks noChangeShapeType="1"/>
                </p:cNvSpPr>
                <p:nvPr/>
              </p:nvSpPr>
              <p:spPr bwMode="auto">
                <a:xfrm flipV="1">
                  <a:off x="492"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4" name="Line 32"/>
                <p:cNvSpPr>
                  <a:spLocks noChangeShapeType="1"/>
                </p:cNvSpPr>
                <p:nvPr/>
              </p:nvSpPr>
              <p:spPr bwMode="auto">
                <a:xfrm flipH="1">
                  <a:off x="542"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5" name="Line 33"/>
                <p:cNvSpPr>
                  <a:spLocks noChangeShapeType="1"/>
                </p:cNvSpPr>
                <p:nvPr/>
              </p:nvSpPr>
              <p:spPr bwMode="auto">
                <a:xfrm flipH="1">
                  <a:off x="599"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6" name="Line 34"/>
                <p:cNvSpPr>
                  <a:spLocks noChangeShapeType="1"/>
                </p:cNvSpPr>
                <p:nvPr/>
              </p:nvSpPr>
              <p:spPr bwMode="auto">
                <a:xfrm flipV="1">
                  <a:off x="663"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7" name="Line 35"/>
                <p:cNvSpPr>
                  <a:spLocks noChangeShapeType="1"/>
                </p:cNvSpPr>
                <p:nvPr/>
              </p:nvSpPr>
              <p:spPr bwMode="auto">
                <a:xfrm flipV="1">
                  <a:off x="7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8" name="Line 36"/>
                <p:cNvSpPr>
                  <a:spLocks noChangeShapeType="1"/>
                </p:cNvSpPr>
                <p:nvPr/>
              </p:nvSpPr>
              <p:spPr bwMode="auto">
                <a:xfrm flipH="1">
                  <a:off x="770"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79" name="Line 37"/>
                <p:cNvSpPr>
                  <a:spLocks noChangeShapeType="1"/>
                </p:cNvSpPr>
                <p:nvPr/>
              </p:nvSpPr>
              <p:spPr bwMode="auto">
                <a:xfrm flipH="1">
                  <a:off x="828"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0" name="Line 38"/>
                <p:cNvSpPr>
                  <a:spLocks noChangeShapeType="1"/>
                </p:cNvSpPr>
                <p:nvPr/>
              </p:nvSpPr>
              <p:spPr bwMode="auto">
                <a:xfrm flipV="1">
                  <a:off x="893"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1" name="Line 39"/>
                <p:cNvSpPr>
                  <a:spLocks noChangeShapeType="1"/>
                </p:cNvSpPr>
                <p:nvPr/>
              </p:nvSpPr>
              <p:spPr bwMode="auto">
                <a:xfrm flipV="1">
                  <a:off x="950"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2" name="Line 40"/>
                <p:cNvSpPr>
                  <a:spLocks noChangeShapeType="1"/>
                </p:cNvSpPr>
                <p:nvPr/>
              </p:nvSpPr>
              <p:spPr bwMode="auto">
                <a:xfrm flipH="1">
                  <a:off x="999"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3" name="Line 41"/>
                <p:cNvSpPr>
                  <a:spLocks noChangeShapeType="1"/>
                </p:cNvSpPr>
                <p:nvPr/>
              </p:nvSpPr>
              <p:spPr bwMode="auto">
                <a:xfrm flipH="1">
                  <a:off x="1056"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4" name="Line 42"/>
                <p:cNvSpPr>
                  <a:spLocks noChangeShapeType="1"/>
                </p:cNvSpPr>
                <p:nvPr/>
              </p:nvSpPr>
              <p:spPr bwMode="auto">
                <a:xfrm flipV="1">
                  <a:off x="11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5" name="Line 43"/>
                <p:cNvSpPr>
                  <a:spLocks noChangeShapeType="1"/>
                </p:cNvSpPr>
                <p:nvPr/>
              </p:nvSpPr>
              <p:spPr bwMode="auto">
                <a:xfrm flipV="1">
                  <a:off x="1177"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6" name="Line 44"/>
                <p:cNvSpPr>
                  <a:spLocks noChangeShapeType="1"/>
                </p:cNvSpPr>
                <p:nvPr/>
              </p:nvSpPr>
              <p:spPr bwMode="auto">
                <a:xfrm flipH="1">
                  <a:off x="1227"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7" name="Line 45"/>
                <p:cNvSpPr>
                  <a:spLocks noChangeShapeType="1"/>
                </p:cNvSpPr>
                <p:nvPr/>
              </p:nvSpPr>
              <p:spPr bwMode="auto">
                <a:xfrm flipH="1">
                  <a:off x="1284"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8" name="Line 46"/>
                <p:cNvSpPr>
                  <a:spLocks noChangeShapeType="1"/>
                </p:cNvSpPr>
                <p:nvPr/>
              </p:nvSpPr>
              <p:spPr bwMode="auto">
                <a:xfrm flipV="1">
                  <a:off x="1348"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89" name="Line 47"/>
                <p:cNvSpPr>
                  <a:spLocks noChangeShapeType="1"/>
                </p:cNvSpPr>
                <p:nvPr/>
              </p:nvSpPr>
              <p:spPr bwMode="auto">
                <a:xfrm flipH="1">
                  <a:off x="1398"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0" name="Line 48"/>
                <p:cNvSpPr>
                  <a:spLocks noChangeShapeType="1"/>
                </p:cNvSpPr>
                <p:nvPr/>
              </p:nvSpPr>
              <p:spPr bwMode="auto">
                <a:xfrm flipH="1">
                  <a:off x="1455"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1" name="Line 49"/>
                <p:cNvSpPr>
                  <a:spLocks noChangeShapeType="1"/>
                </p:cNvSpPr>
                <p:nvPr/>
              </p:nvSpPr>
              <p:spPr bwMode="auto">
                <a:xfrm flipH="1">
                  <a:off x="1455" y="1739"/>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92" name="Rectangle 50"/>
                <p:cNvSpPr>
                  <a:spLocks noChangeArrowheads="1"/>
                </p:cNvSpPr>
                <p:nvPr/>
              </p:nvSpPr>
              <p:spPr bwMode="auto">
                <a:xfrm>
                  <a:off x="465" y="1286"/>
                  <a:ext cx="962" cy="44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grpSp>
      </p:grpSp>
      <p:sp>
        <p:nvSpPr>
          <p:cNvPr id="61" name="TextBox 60"/>
          <p:cNvSpPr txBox="1"/>
          <p:nvPr/>
        </p:nvSpPr>
        <p:spPr>
          <a:xfrm>
            <a:off x="6730094" y="264313"/>
            <a:ext cx="2312191" cy="1815882"/>
          </a:xfrm>
          <a:prstGeom prst="rect">
            <a:avLst/>
          </a:prstGeom>
          <a:noFill/>
        </p:spPr>
        <p:txBody>
          <a:bodyPr wrap="square" rtlCol="0">
            <a:spAutoFit/>
          </a:bodyPr>
          <a:lstStyle/>
          <a:p>
            <a:r>
              <a:rPr lang="en-US" sz="1400" i="1" dirty="0">
                <a:solidFill>
                  <a:srgbClr val="C00000"/>
                </a:solidFill>
                <a:latin typeface="Helvetica Neue"/>
              </a:rPr>
              <a:t>Using pencil and paper, run the ARIES recovery algorithm on this log, assuming you have access to a master record pointing to LSN 05. Maintain all the state on the left as you go!</a:t>
            </a:r>
            <a:endParaRPr lang="en-US" sz="1400" i="1" dirty="0">
              <a:solidFill>
                <a:srgbClr val="C00000"/>
              </a:solidFill>
              <a:latin typeface="Helvetica Neue"/>
            </a:endParaRPr>
          </a:p>
        </p:txBody>
      </p:sp>
      <p:sp>
        <p:nvSpPr>
          <p:cNvPr id="2" name="Freeform 1" descr="Arrow from LSN 40 to LSN 30" title="Arrow 2"/>
          <p:cNvSpPr/>
          <p:nvPr/>
        </p:nvSpPr>
        <p:spPr>
          <a:xfrm>
            <a:off x="4352544" y="2931160"/>
            <a:ext cx="926592" cy="214376"/>
          </a:xfrm>
          <a:custGeom>
            <a:avLst/>
            <a:gdLst>
              <a:gd name="connsiteX0" fmla="*/ 926592 w 926592"/>
              <a:gd name="connsiteY0" fmla="*/ 214376 h 214376"/>
              <a:gd name="connsiteX1" fmla="*/ 694944 w 926592"/>
              <a:gd name="connsiteY1" fmla="*/ 19304 h 214376"/>
              <a:gd name="connsiteX2" fmla="*/ 0 w 926592"/>
              <a:gd name="connsiteY2" fmla="*/ 7112 h 214376"/>
              <a:gd name="connsiteX3" fmla="*/ 0 w 926592"/>
              <a:gd name="connsiteY3" fmla="*/ 7112 h 214376"/>
              <a:gd name="connsiteX4" fmla="*/ 0 w 926592"/>
              <a:gd name="connsiteY4" fmla="*/ 7112 h 214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592" h="214376">
                <a:moveTo>
                  <a:pt x="926592" y="214376"/>
                </a:moveTo>
                <a:cubicBezTo>
                  <a:pt x="887984" y="134112"/>
                  <a:pt x="849376" y="53848"/>
                  <a:pt x="694944" y="19304"/>
                </a:cubicBezTo>
                <a:cubicBezTo>
                  <a:pt x="540512" y="-15240"/>
                  <a:pt x="0" y="7112"/>
                  <a:pt x="0" y="7112"/>
                </a:cubicBezTo>
                <a:lnTo>
                  <a:pt x="0" y="7112"/>
                </a:lnTo>
                <a:lnTo>
                  <a:pt x="0" y="7112"/>
                </a:lnTo>
              </a:path>
            </a:pathLst>
          </a:custGeom>
          <a:noFill/>
          <a:ln w="12700">
            <a:solidFill>
              <a:srgbClr val="4E1F2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descr="Arrow from LSN 45 to LSN 40" title="Arrow 1"/>
          <p:cNvSpPr/>
          <p:nvPr/>
        </p:nvSpPr>
        <p:spPr>
          <a:xfrm>
            <a:off x="4184073" y="3228109"/>
            <a:ext cx="1077302" cy="247525"/>
          </a:xfrm>
          <a:custGeom>
            <a:avLst/>
            <a:gdLst>
              <a:gd name="connsiteX0" fmla="*/ 0 w 1077302"/>
              <a:gd name="connsiteY0" fmla="*/ 235527 h 247525"/>
              <a:gd name="connsiteX1" fmla="*/ 872836 w 1077302"/>
              <a:gd name="connsiteY1" fmla="*/ 235527 h 247525"/>
              <a:gd name="connsiteX2" fmla="*/ 1066800 w 1077302"/>
              <a:gd name="connsiteY2" fmla="*/ 110836 h 247525"/>
              <a:gd name="connsiteX3" fmla="*/ 1052945 w 1077302"/>
              <a:gd name="connsiteY3" fmla="*/ 0 h 247525"/>
            </a:gdLst>
            <a:ahLst/>
            <a:cxnLst>
              <a:cxn ang="0">
                <a:pos x="connsiteX0" y="connsiteY0"/>
              </a:cxn>
              <a:cxn ang="0">
                <a:pos x="connsiteX1" y="connsiteY1"/>
              </a:cxn>
              <a:cxn ang="0">
                <a:pos x="connsiteX2" y="connsiteY2"/>
              </a:cxn>
              <a:cxn ang="0">
                <a:pos x="connsiteX3" y="connsiteY3"/>
              </a:cxn>
            </a:cxnLst>
            <a:rect l="l" t="t" r="r" b="b"/>
            <a:pathLst>
              <a:path w="1077302" h="247525">
                <a:moveTo>
                  <a:pt x="0" y="235527"/>
                </a:moveTo>
                <a:cubicBezTo>
                  <a:pt x="347518" y="245918"/>
                  <a:pt x="695036" y="256309"/>
                  <a:pt x="872836" y="235527"/>
                </a:cubicBezTo>
                <a:cubicBezTo>
                  <a:pt x="1050636" y="214745"/>
                  <a:pt x="1036782" y="150090"/>
                  <a:pt x="1066800" y="110836"/>
                </a:cubicBezTo>
                <a:cubicBezTo>
                  <a:pt x="1096818" y="71582"/>
                  <a:pt x="1052945" y="0"/>
                  <a:pt x="1052945" y="0"/>
                </a:cubicBezTo>
              </a:path>
            </a:pathLst>
          </a:custGeom>
          <a:noFill/>
          <a:ln w="12700">
            <a:solidFill>
              <a:srgbClr val="4E1F28"/>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noFill/>
        </p:spPr>
        <p:txBody>
          <a:bodyPr vert="horz" lIns="67866" tIns="33338" rIns="67866" bIns="33338" rtlCol="0" anchor="ctr">
            <a:normAutofit/>
          </a:bodyPr>
          <a:lstStyle/>
          <a:p>
            <a:r>
              <a:rPr lang="en-US" altLang="x-none" dirty="0"/>
              <a:t>Example: Crash During Restart!</a:t>
            </a:r>
            <a:endParaRPr lang="en-US" altLang="x-none" dirty="0"/>
          </a:p>
        </p:txBody>
      </p:sp>
      <p:grpSp>
        <p:nvGrpSpPr>
          <p:cNvPr id="2" name="Group 1" descr="Xact Table: lastLSN, status&#10;DPT: recLSN&#10;flushedLSN&#10;ToUndo" title="RAM"/>
          <p:cNvGrpSpPr/>
          <p:nvPr/>
        </p:nvGrpSpPr>
        <p:grpSpPr>
          <a:xfrm>
            <a:off x="451757" y="939233"/>
            <a:ext cx="1902618" cy="3995737"/>
            <a:chOff x="451757" y="939233"/>
            <a:chExt cx="1902618" cy="3995737"/>
          </a:xfrm>
        </p:grpSpPr>
        <p:sp>
          <p:nvSpPr>
            <p:cNvPr id="64514" name="Rectangle 2"/>
            <p:cNvSpPr>
              <a:spLocks noChangeArrowheads="1"/>
            </p:cNvSpPr>
            <p:nvPr/>
          </p:nvSpPr>
          <p:spPr bwMode="auto">
            <a:xfrm>
              <a:off x="582725" y="4592070"/>
              <a:ext cx="14287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64535" name="Rectangle 23"/>
            <p:cNvSpPr>
              <a:spLocks noChangeArrowheads="1"/>
            </p:cNvSpPr>
            <p:nvPr/>
          </p:nvSpPr>
          <p:spPr bwMode="auto">
            <a:xfrm>
              <a:off x="480331" y="2139383"/>
              <a:ext cx="1735252" cy="168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500" dirty="0" err="1">
                  <a:solidFill>
                    <a:srgbClr val="0000FF"/>
                  </a:solidFill>
                  <a:latin typeface="Helvetica Neue Regular" charset="0"/>
                </a:rPr>
                <a:t>Xact</a:t>
              </a:r>
              <a:r>
                <a:rPr lang="en-US" altLang="x-none" sz="1500" dirty="0">
                  <a:solidFill>
                    <a:srgbClr val="0000FF"/>
                  </a:solidFill>
                  <a:latin typeface="Helvetica Neue Regular" charset="0"/>
                </a:rPr>
                <a:t> Table</a:t>
              </a:r>
              <a:endParaRPr lang="en-US" altLang="x-none" sz="1500" dirty="0">
                <a:solidFill>
                  <a:srgbClr val="0000FF"/>
                </a:solidFill>
                <a:latin typeface="Helvetica Neue Regular" charset="0"/>
              </a:endParaRP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lastLSN</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status</a:t>
              </a:r>
              <a:endParaRPr lang="en-US" altLang="x-none" sz="1500" dirty="0">
                <a:solidFill>
                  <a:schemeClr val="tx2"/>
                </a:solidFill>
                <a:latin typeface="Helvetica Neue Regular" charset="0"/>
              </a:endParaRPr>
            </a:p>
            <a:p>
              <a:r>
                <a:rPr lang="en-US" altLang="x-none" sz="1500" dirty="0">
                  <a:solidFill>
                    <a:srgbClr val="0000FF"/>
                  </a:solidFill>
                  <a:latin typeface="Helvetica Neue Regular" charset="0"/>
                </a:rPr>
                <a:t>Dirty Page Table</a:t>
              </a:r>
              <a:endParaRPr lang="en-US" altLang="x-none" sz="1500" dirty="0">
                <a:solidFill>
                  <a:schemeClr val="tx2"/>
                </a:solidFill>
                <a:latin typeface="Helvetica Neue Regular" charset="0"/>
              </a:endParaRPr>
            </a:p>
            <a:p>
              <a:r>
                <a:rPr lang="en-US" altLang="x-none" sz="1500" dirty="0">
                  <a:solidFill>
                    <a:schemeClr val="tx2"/>
                  </a:solidFill>
                  <a:latin typeface="Helvetica Neue Regular" charset="0"/>
                </a:rPr>
                <a:t>	</a:t>
              </a:r>
              <a:r>
                <a:rPr lang="en-US" altLang="x-none" sz="1500" dirty="0" err="1">
                  <a:solidFill>
                    <a:schemeClr val="tx2"/>
                  </a:solidFill>
                  <a:latin typeface="Helvetica Neue Regular" charset="0"/>
                </a:rPr>
                <a:t>recLSN</a:t>
              </a:r>
              <a:endParaRPr lang="en-US" altLang="x-none" sz="1500" dirty="0">
                <a:solidFill>
                  <a:schemeClr val="tx2"/>
                </a:solidFill>
                <a:latin typeface="Helvetica Neue Regular" charset="0"/>
              </a:endParaRPr>
            </a:p>
            <a:p>
              <a:r>
                <a:rPr lang="en-US" altLang="x-none" sz="1500" dirty="0" err="1">
                  <a:solidFill>
                    <a:srgbClr val="0000FF"/>
                  </a:solidFill>
                  <a:latin typeface="Helvetica Neue Regular" charset="0"/>
                </a:rPr>
                <a:t>flushedLSN</a:t>
              </a:r>
              <a:endParaRPr lang="en-US" altLang="x-none" sz="1500" dirty="0">
                <a:solidFill>
                  <a:srgbClr val="0000FF"/>
                </a:solidFill>
                <a:latin typeface="Helvetica Neue Regular" charset="0"/>
              </a:endParaRPr>
            </a:p>
            <a:p>
              <a:endParaRPr lang="en-US" altLang="x-none" sz="1500" dirty="0">
                <a:solidFill>
                  <a:srgbClr val="0000FF"/>
                </a:solidFill>
                <a:latin typeface="Helvetica Neue Regular" charset="0"/>
              </a:endParaRPr>
            </a:p>
          </p:txBody>
        </p:sp>
        <p:sp>
          <p:nvSpPr>
            <p:cNvPr id="64536" name="Line 24"/>
            <p:cNvSpPr>
              <a:spLocks noChangeShapeType="1"/>
            </p:cNvSpPr>
            <p:nvPr/>
          </p:nvSpPr>
          <p:spPr bwMode="auto">
            <a:xfrm>
              <a:off x="2354375" y="939233"/>
              <a:ext cx="0" cy="39338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7" name="Rectangle 25"/>
            <p:cNvSpPr>
              <a:spLocks noChangeArrowheads="1"/>
            </p:cNvSpPr>
            <p:nvPr/>
          </p:nvSpPr>
          <p:spPr bwMode="auto">
            <a:xfrm>
              <a:off x="451757" y="3833643"/>
              <a:ext cx="94176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err="1">
                  <a:solidFill>
                    <a:schemeClr val="accent2"/>
                  </a:solidFill>
                  <a:latin typeface="Helvetica Neue Regular" charset="0"/>
                </a:rPr>
                <a:t>ToUndo</a:t>
              </a:r>
              <a:endParaRPr lang="en-US" altLang="x-none" sz="1800" dirty="0">
                <a:solidFill>
                  <a:schemeClr val="accent2"/>
                </a:solidFill>
                <a:latin typeface="Helvetica Neue Regular" charset="0"/>
              </a:endParaRPr>
            </a:p>
          </p:txBody>
        </p:sp>
        <p:grpSp>
          <p:nvGrpSpPr>
            <p:cNvPr id="64540" name="Group 52"/>
            <p:cNvGrpSpPr/>
            <p:nvPr/>
          </p:nvGrpSpPr>
          <p:grpSpPr bwMode="auto">
            <a:xfrm>
              <a:off x="586298" y="1328568"/>
              <a:ext cx="1258490" cy="686990"/>
              <a:chOff x="435" y="1195"/>
              <a:chExt cx="1057" cy="577"/>
            </a:xfrm>
          </p:grpSpPr>
          <p:sp>
            <p:nvSpPr>
              <p:cNvPr id="64542" name="Rectangle 28"/>
              <p:cNvSpPr>
                <a:spLocks noChangeArrowheads="1"/>
              </p:cNvSpPr>
              <p:nvPr/>
            </p:nvSpPr>
            <p:spPr bwMode="auto">
              <a:xfrm>
                <a:off x="658" y="1380"/>
                <a:ext cx="54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dirty="0">
                    <a:solidFill>
                      <a:schemeClr val="tx1"/>
                    </a:solidFill>
                    <a:latin typeface="Helvetica Neue Regular" charset="0"/>
                  </a:rPr>
                  <a:t>RAM</a:t>
                </a:r>
                <a:endParaRPr lang="en-US" altLang="x-none" sz="1800" dirty="0">
                  <a:solidFill>
                    <a:schemeClr val="tx1"/>
                  </a:solidFill>
                  <a:latin typeface="Helvetica Neue Regular" charset="0"/>
                </a:endParaRPr>
              </a:p>
            </p:txBody>
          </p:sp>
          <p:grpSp>
            <p:nvGrpSpPr>
              <p:cNvPr id="64543" name="Group 51"/>
              <p:cNvGrpSpPr/>
              <p:nvPr/>
            </p:nvGrpSpPr>
            <p:grpSpPr bwMode="auto">
              <a:xfrm>
                <a:off x="435" y="1195"/>
                <a:ext cx="1057" cy="577"/>
                <a:chOff x="435" y="1195"/>
                <a:chExt cx="1057" cy="577"/>
              </a:xfrm>
            </p:grpSpPr>
            <p:sp>
              <p:nvSpPr>
                <p:cNvPr id="64544" name="Rectangle 29"/>
                <p:cNvSpPr>
                  <a:spLocks noChangeArrowheads="1"/>
                </p:cNvSpPr>
                <p:nvPr/>
              </p:nvSpPr>
              <p:spPr bwMode="auto">
                <a:xfrm>
                  <a:off x="436" y="1245"/>
                  <a:ext cx="1019" cy="527"/>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64545" name="Line 30"/>
                <p:cNvSpPr>
                  <a:spLocks noChangeShapeType="1"/>
                </p:cNvSpPr>
                <p:nvPr/>
              </p:nvSpPr>
              <p:spPr bwMode="auto">
                <a:xfrm flipV="1">
                  <a:off x="435"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6" name="Line 31"/>
                <p:cNvSpPr>
                  <a:spLocks noChangeShapeType="1"/>
                </p:cNvSpPr>
                <p:nvPr/>
              </p:nvSpPr>
              <p:spPr bwMode="auto">
                <a:xfrm flipV="1">
                  <a:off x="492"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7" name="Line 32"/>
                <p:cNvSpPr>
                  <a:spLocks noChangeShapeType="1"/>
                </p:cNvSpPr>
                <p:nvPr/>
              </p:nvSpPr>
              <p:spPr bwMode="auto">
                <a:xfrm flipH="1">
                  <a:off x="542"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8" name="Line 33"/>
                <p:cNvSpPr>
                  <a:spLocks noChangeShapeType="1"/>
                </p:cNvSpPr>
                <p:nvPr/>
              </p:nvSpPr>
              <p:spPr bwMode="auto">
                <a:xfrm flipH="1">
                  <a:off x="599"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49" name="Line 34"/>
                <p:cNvSpPr>
                  <a:spLocks noChangeShapeType="1"/>
                </p:cNvSpPr>
                <p:nvPr/>
              </p:nvSpPr>
              <p:spPr bwMode="auto">
                <a:xfrm flipV="1">
                  <a:off x="663"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0" name="Line 35"/>
                <p:cNvSpPr>
                  <a:spLocks noChangeShapeType="1"/>
                </p:cNvSpPr>
                <p:nvPr/>
              </p:nvSpPr>
              <p:spPr bwMode="auto">
                <a:xfrm flipV="1">
                  <a:off x="7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1" name="Line 36"/>
                <p:cNvSpPr>
                  <a:spLocks noChangeShapeType="1"/>
                </p:cNvSpPr>
                <p:nvPr/>
              </p:nvSpPr>
              <p:spPr bwMode="auto">
                <a:xfrm flipH="1">
                  <a:off x="770"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2" name="Line 37"/>
                <p:cNvSpPr>
                  <a:spLocks noChangeShapeType="1"/>
                </p:cNvSpPr>
                <p:nvPr/>
              </p:nvSpPr>
              <p:spPr bwMode="auto">
                <a:xfrm flipH="1">
                  <a:off x="828"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3" name="Line 38"/>
                <p:cNvSpPr>
                  <a:spLocks noChangeShapeType="1"/>
                </p:cNvSpPr>
                <p:nvPr/>
              </p:nvSpPr>
              <p:spPr bwMode="auto">
                <a:xfrm flipV="1">
                  <a:off x="893"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4" name="Line 39"/>
                <p:cNvSpPr>
                  <a:spLocks noChangeShapeType="1"/>
                </p:cNvSpPr>
                <p:nvPr/>
              </p:nvSpPr>
              <p:spPr bwMode="auto">
                <a:xfrm flipV="1">
                  <a:off x="950" y="1195"/>
                  <a:ext cx="20"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5" name="Line 40"/>
                <p:cNvSpPr>
                  <a:spLocks noChangeShapeType="1"/>
                </p:cNvSpPr>
                <p:nvPr/>
              </p:nvSpPr>
              <p:spPr bwMode="auto">
                <a:xfrm flipH="1">
                  <a:off x="999"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6" name="Line 41"/>
                <p:cNvSpPr>
                  <a:spLocks noChangeShapeType="1"/>
                </p:cNvSpPr>
                <p:nvPr/>
              </p:nvSpPr>
              <p:spPr bwMode="auto">
                <a:xfrm flipH="1">
                  <a:off x="1056" y="1204"/>
                  <a:ext cx="36"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7" name="Line 42"/>
                <p:cNvSpPr>
                  <a:spLocks noChangeShapeType="1"/>
                </p:cNvSpPr>
                <p:nvPr/>
              </p:nvSpPr>
              <p:spPr bwMode="auto">
                <a:xfrm flipV="1">
                  <a:off x="1120"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8" name="Line 43"/>
                <p:cNvSpPr>
                  <a:spLocks noChangeShapeType="1"/>
                </p:cNvSpPr>
                <p:nvPr/>
              </p:nvSpPr>
              <p:spPr bwMode="auto">
                <a:xfrm flipV="1">
                  <a:off x="1177"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59" name="Line 44"/>
                <p:cNvSpPr>
                  <a:spLocks noChangeShapeType="1"/>
                </p:cNvSpPr>
                <p:nvPr/>
              </p:nvSpPr>
              <p:spPr bwMode="auto">
                <a:xfrm flipH="1">
                  <a:off x="1227"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0" name="Line 45"/>
                <p:cNvSpPr>
                  <a:spLocks noChangeShapeType="1"/>
                </p:cNvSpPr>
                <p:nvPr/>
              </p:nvSpPr>
              <p:spPr bwMode="auto">
                <a:xfrm flipH="1">
                  <a:off x="1284"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1" name="Line 46"/>
                <p:cNvSpPr>
                  <a:spLocks noChangeShapeType="1"/>
                </p:cNvSpPr>
                <p:nvPr/>
              </p:nvSpPr>
              <p:spPr bwMode="auto">
                <a:xfrm flipV="1">
                  <a:off x="1348" y="1195"/>
                  <a:ext cx="21" cy="4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2" name="Line 47"/>
                <p:cNvSpPr>
                  <a:spLocks noChangeShapeType="1"/>
                </p:cNvSpPr>
                <p:nvPr/>
              </p:nvSpPr>
              <p:spPr bwMode="auto">
                <a:xfrm flipH="1">
                  <a:off x="1398"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3" name="Line 48"/>
                <p:cNvSpPr>
                  <a:spLocks noChangeShapeType="1"/>
                </p:cNvSpPr>
                <p:nvPr/>
              </p:nvSpPr>
              <p:spPr bwMode="auto">
                <a:xfrm flipH="1">
                  <a:off x="1455" y="1204"/>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4" name="Line 49"/>
                <p:cNvSpPr>
                  <a:spLocks noChangeShapeType="1"/>
                </p:cNvSpPr>
                <p:nvPr/>
              </p:nvSpPr>
              <p:spPr bwMode="auto">
                <a:xfrm flipH="1">
                  <a:off x="1455" y="1739"/>
                  <a:ext cx="37" cy="3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65" name="Rectangle 50"/>
                <p:cNvSpPr>
                  <a:spLocks noChangeArrowheads="1"/>
                </p:cNvSpPr>
                <p:nvPr/>
              </p:nvSpPr>
              <p:spPr bwMode="auto">
                <a:xfrm>
                  <a:off x="465" y="1286"/>
                  <a:ext cx="962" cy="445"/>
                </a:xfrm>
                <a:prstGeom prst="rect">
                  <a:avLst/>
                </a:prstGeom>
                <a:noFill/>
                <a:ln w="12700">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grpSp>
        </p:grpSp>
      </p:grpSp>
      <p:grpSp>
        <p:nvGrpSpPr>
          <p:cNvPr id="3" name="Group 2" descr="LSN: 0-5 - begin_checkpoint end_checkpoint&#10;LSN: 10 update: T1 writes P5&#10;LSN: 20 update T2 writes P3&#10;LSN 30 T1 abort&#10;LSN: 40, 45 CLR: Undo T1 LSN 10, T1 End&#10;LSN 50 update: T3 writes P1&#10;LSN 60 update: T2 writes P5&#10; CRASH, RESTART&#10;LSN 70: CLR: Undo T2 LSN 60 (arrow to LSN 20- undoNextLSN)&#10;LSN 80, 85: CLR: Undo T3 LSN 50, T3 end&#10;CRASH, RESTART&#10;LSN 90 CLR: Undo T2 LSN 20, T2 end&#10;" title="Log Table"/>
          <p:cNvGrpSpPr/>
          <p:nvPr/>
        </p:nvGrpSpPr>
        <p:grpSpPr>
          <a:xfrm>
            <a:off x="2385863" y="844069"/>
            <a:ext cx="5528222" cy="4248150"/>
            <a:chOff x="2232020" y="1051560"/>
            <a:chExt cx="5528222" cy="4083877"/>
          </a:xfrm>
        </p:grpSpPr>
        <p:sp>
          <p:nvSpPr>
            <p:cNvPr id="64515" name="Rectangle 3"/>
            <p:cNvSpPr>
              <a:spLocks noChangeArrowheads="1"/>
            </p:cNvSpPr>
            <p:nvPr/>
          </p:nvSpPr>
          <p:spPr bwMode="auto">
            <a:xfrm>
              <a:off x="2411525" y="4592070"/>
              <a:ext cx="2171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endParaRPr lang="x-none" altLang="x-none" sz="2700" dirty="0">
                <a:latin typeface="Helvetica Neue Regular" charset="0"/>
              </a:endParaRPr>
            </a:p>
          </p:txBody>
        </p:sp>
        <p:sp>
          <p:nvSpPr>
            <p:cNvPr id="64517" name="Rectangle 5"/>
            <p:cNvSpPr>
              <a:spLocks noChangeArrowheads="1"/>
            </p:cNvSpPr>
            <p:nvPr/>
          </p:nvSpPr>
          <p:spPr bwMode="auto">
            <a:xfrm>
              <a:off x="3198529" y="1244033"/>
              <a:ext cx="3096201" cy="378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nSpc>
                  <a:spcPct val="130000"/>
                </a:lnSpc>
              </a:pPr>
              <a:r>
                <a:rPr lang="en-US" altLang="x-none" sz="1500" dirty="0" err="1">
                  <a:solidFill>
                    <a:schemeClr val="tx1"/>
                  </a:solidFill>
                  <a:latin typeface="Helvetica Neue Regular" charset="0"/>
                </a:rPr>
                <a:t>begin_checkpoint</a:t>
              </a:r>
              <a:r>
                <a:rPr lang="en-US" altLang="x-none" sz="1500" dirty="0">
                  <a:solidFill>
                    <a:schemeClr val="tx1"/>
                  </a:solidFill>
                  <a:latin typeface="Helvetica Neue Regular" charset="0"/>
                </a:rPr>
                <a:t>, </a:t>
              </a:r>
              <a:r>
                <a:rPr lang="en-US" altLang="x-none" sz="1500" dirty="0" err="1">
                  <a:solidFill>
                    <a:schemeClr val="tx1"/>
                  </a:solidFill>
                  <a:latin typeface="Helvetica Neue Regular" charset="0"/>
                </a:rPr>
                <a:t>end_checkpoint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T1 writes P5</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T2 writes P3</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T1 abort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CLR: Undo T1 LSN 10, T1 End</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T3 writes P1</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update: T2 writes P5</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CRASH, RESTART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T2 abort, T3 abort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CLR: Undo T2 LSN 60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CLR: Undo T3 LSN 50, T3 end</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CRASH, RESTART</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CLR: Undo T2 LSN 20, T2 end</a:t>
              </a:r>
              <a:endParaRPr lang="en-US" altLang="x-none" sz="1500" dirty="0">
                <a:solidFill>
                  <a:schemeClr val="tx1"/>
                </a:solidFill>
                <a:latin typeface="Helvetica Neue Regular" charset="0"/>
              </a:endParaRPr>
            </a:p>
          </p:txBody>
        </p:sp>
        <p:sp>
          <p:nvSpPr>
            <p:cNvPr id="64518" name="Line 6"/>
            <p:cNvSpPr>
              <a:spLocks noChangeShapeType="1"/>
            </p:cNvSpPr>
            <p:nvPr/>
          </p:nvSpPr>
          <p:spPr bwMode="auto">
            <a:xfrm>
              <a:off x="3097324" y="1344045"/>
              <a:ext cx="29768" cy="379139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19" name="Line 7"/>
            <p:cNvSpPr>
              <a:spLocks noChangeShapeType="1"/>
            </p:cNvSpPr>
            <p:nvPr/>
          </p:nvSpPr>
          <p:spPr bwMode="auto">
            <a:xfrm>
              <a:off x="3018831" y="49349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0" name="Line 8"/>
            <p:cNvSpPr>
              <a:spLocks noChangeShapeType="1"/>
            </p:cNvSpPr>
            <p:nvPr/>
          </p:nvSpPr>
          <p:spPr bwMode="auto">
            <a:xfrm>
              <a:off x="2989685" y="4053969"/>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1" name="Line 9"/>
            <p:cNvSpPr>
              <a:spLocks noChangeShapeType="1"/>
            </p:cNvSpPr>
            <p:nvPr/>
          </p:nvSpPr>
          <p:spPr bwMode="auto">
            <a:xfrm>
              <a:off x="2992550" y="37919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2" name="Line 10"/>
            <p:cNvSpPr>
              <a:spLocks noChangeShapeType="1"/>
            </p:cNvSpPr>
            <p:nvPr/>
          </p:nvSpPr>
          <p:spPr bwMode="auto">
            <a:xfrm>
              <a:off x="2992550" y="32204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3" name="Line 11"/>
            <p:cNvSpPr>
              <a:spLocks noChangeShapeType="1"/>
            </p:cNvSpPr>
            <p:nvPr/>
          </p:nvSpPr>
          <p:spPr bwMode="auto">
            <a:xfrm>
              <a:off x="2992550" y="293472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4" name="Line 12"/>
            <p:cNvSpPr>
              <a:spLocks noChangeShapeType="1"/>
            </p:cNvSpPr>
            <p:nvPr/>
          </p:nvSpPr>
          <p:spPr bwMode="auto">
            <a:xfrm>
              <a:off x="2992550" y="2639179"/>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5" name="Line 13"/>
            <p:cNvSpPr>
              <a:spLocks noChangeShapeType="1"/>
            </p:cNvSpPr>
            <p:nvPr/>
          </p:nvSpPr>
          <p:spPr bwMode="auto">
            <a:xfrm>
              <a:off x="2992550" y="2272912"/>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6" name="Line 14"/>
            <p:cNvSpPr>
              <a:spLocks noChangeShapeType="1"/>
            </p:cNvSpPr>
            <p:nvPr/>
          </p:nvSpPr>
          <p:spPr bwMode="auto">
            <a:xfrm>
              <a:off x="2991655" y="2016223"/>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7" name="Line 15"/>
            <p:cNvSpPr>
              <a:spLocks noChangeShapeType="1"/>
            </p:cNvSpPr>
            <p:nvPr/>
          </p:nvSpPr>
          <p:spPr bwMode="auto">
            <a:xfrm>
              <a:off x="2992550" y="173457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8" name="Line 16"/>
            <p:cNvSpPr>
              <a:spLocks noChangeShapeType="1"/>
            </p:cNvSpPr>
            <p:nvPr/>
          </p:nvSpPr>
          <p:spPr bwMode="auto">
            <a:xfrm>
              <a:off x="2992550" y="144882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29" name="Rectangle 17"/>
            <p:cNvSpPr>
              <a:spLocks noChangeArrowheads="1"/>
            </p:cNvSpPr>
            <p:nvPr/>
          </p:nvSpPr>
          <p:spPr bwMode="auto">
            <a:xfrm>
              <a:off x="2423160" y="1051560"/>
              <a:ext cx="163586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800" u="sng" dirty="0">
                  <a:solidFill>
                    <a:schemeClr val="tx1"/>
                  </a:solidFill>
                  <a:latin typeface="Helvetica Neue Regular" charset="0"/>
                </a:rPr>
                <a:t>LSN         LOG</a:t>
              </a:r>
              <a:endParaRPr lang="en-US" altLang="x-none" sz="1800" u="sng" dirty="0">
                <a:solidFill>
                  <a:schemeClr val="tx1"/>
                </a:solidFill>
                <a:latin typeface="Helvetica Neue Regular" charset="0"/>
              </a:endParaRPr>
            </a:p>
          </p:txBody>
        </p:sp>
        <p:sp>
          <p:nvSpPr>
            <p:cNvPr id="64530" name="Rectangle 18"/>
            <p:cNvSpPr>
              <a:spLocks noChangeArrowheads="1"/>
            </p:cNvSpPr>
            <p:nvPr/>
          </p:nvSpPr>
          <p:spPr bwMode="auto">
            <a:xfrm>
              <a:off x="2232020" y="1266605"/>
              <a:ext cx="1022874" cy="378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pPr>
                <a:lnSpc>
                  <a:spcPct val="130000"/>
                </a:lnSpc>
              </a:pPr>
              <a:r>
                <a:rPr lang="en-US" altLang="x-none" sz="1500" dirty="0">
                  <a:solidFill>
                    <a:schemeClr val="tx1"/>
                  </a:solidFill>
                  <a:latin typeface="Helvetica Neue Regular" charset="0"/>
                </a:rPr>
                <a:t>   00,05</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10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20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30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40,45</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50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60</a:t>
              </a:r>
              <a:endParaRPr lang="en-US" altLang="x-none" sz="1500" dirty="0">
                <a:solidFill>
                  <a:schemeClr val="tx1"/>
                </a:solidFill>
                <a:latin typeface="Helvetica Neue Regular" charset="0"/>
              </a:endParaRPr>
            </a:p>
            <a:p>
              <a:pPr>
                <a:lnSpc>
                  <a:spcPct val="130000"/>
                </a:lnSpc>
              </a:pP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70,80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        90</a:t>
              </a: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100,105</a:t>
              </a:r>
              <a:endParaRPr lang="en-US" altLang="x-none" sz="1500" dirty="0">
                <a:solidFill>
                  <a:schemeClr val="tx1"/>
                </a:solidFill>
                <a:latin typeface="Helvetica Neue Regular" charset="0"/>
              </a:endParaRPr>
            </a:p>
            <a:p>
              <a:pPr>
                <a:lnSpc>
                  <a:spcPct val="130000"/>
                </a:lnSpc>
              </a:pPr>
              <a:endParaRPr lang="en-US" altLang="x-none" sz="1500" dirty="0">
                <a:solidFill>
                  <a:schemeClr val="tx1"/>
                </a:solidFill>
                <a:latin typeface="Helvetica Neue Regular" charset="0"/>
              </a:endParaRPr>
            </a:p>
            <a:p>
              <a:pPr>
                <a:lnSpc>
                  <a:spcPct val="130000"/>
                </a:lnSpc>
              </a:pPr>
              <a:r>
                <a:rPr lang="en-US" altLang="x-none" sz="1500" dirty="0">
                  <a:solidFill>
                    <a:schemeClr val="tx1"/>
                  </a:solidFill>
                  <a:latin typeface="Helvetica Neue Regular" charset="0"/>
                </a:rPr>
                <a:t>110,115</a:t>
              </a:r>
              <a:endParaRPr lang="en-US" altLang="x-none" sz="1500" dirty="0">
                <a:solidFill>
                  <a:schemeClr val="tx1"/>
                </a:solidFill>
                <a:latin typeface="Helvetica Neue Regular" charset="0"/>
              </a:endParaRPr>
            </a:p>
          </p:txBody>
        </p:sp>
        <p:sp>
          <p:nvSpPr>
            <p:cNvPr id="64531" name="Line 19"/>
            <p:cNvSpPr>
              <a:spLocks noChangeShapeType="1"/>
            </p:cNvSpPr>
            <p:nvPr/>
          </p:nvSpPr>
          <p:spPr bwMode="auto">
            <a:xfrm>
              <a:off x="3049700" y="3458595"/>
              <a:ext cx="1524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2" name="Line 20"/>
            <p:cNvSpPr>
              <a:spLocks noChangeShapeType="1"/>
            </p:cNvSpPr>
            <p:nvPr/>
          </p:nvSpPr>
          <p:spPr bwMode="auto">
            <a:xfrm flipH="1">
              <a:off x="3030650" y="3458595"/>
              <a:ext cx="1905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3" name="Line 21"/>
            <p:cNvSpPr>
              <a:spLocks noChangeShapeType="1"/>
            </p:cNvSpPr>
            <p:nvPr/>
          </p:nvSpPr>
          <p:spPr bwMode="auto">
            <a:xfrm>
              <a:off x="3062142" y="4484784"/>
              <a:ext cx="1524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4" name="Line 22"/>
            <p:cNvSpPr>
              <a:spLocks noChangeShapeType="1"/>
            </p:cNvSpPr>
            <p:nvPr/>
          </p:nvSpPr>
          <p:spPr bwMode="auto">
            <a:xfrm flipH="1">
              <a:off x="3033143" y="4506345"/>
              <a:ext cx="190500" cy="15240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
          <p:nvSpPr>
            <p:cNvPr id="64538" name="Rectangle 26"/>
            <p:cNvSpPr>
              <a:spLocks noChangeArrowheads="1"/>
            </p:cNvSpPr>
            <p:nvPr/>
          </p:nvSpPr>
          <p:spPr bwMode="auto">
            <a:xfrm>
              <a:off x="6561997" y="2016223"/>
              <a:ext cx="1198245"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defRPr sz="3600">
                  <a:solidFill>
                    <a:srgbClr val="CF0E30"/>
                  </a:solidFill>
                  <a:latin typeface="Book Antiqua" charset="0"/>
                  <a:ea typeface="MS PGothic" charset="-128"/>
                </a:defRPr>
              </a:lvl1pPr>
              <a:lvl2pPr marL="742950" indent="-285750">
                <a:defRPr sz="3600">
                  <a:solidFill>
                    <a:srgbClr val="CF0E30"/>
                  </a:solidFill>
                  <a:latin typeface="Book Antiqua" charset="0"/>
                  <a:ea typeface="MS PGothic" charset="-128"/>
                </a:defRPr>
              </a:lvl2pPr>
              <a:lvl3pPr marL="1143000" indent="-228600">
                <a:defRPr sz="3600">
                  <a:solidFill>
                    <a:srgbClr val="CF0E30"/>
                  </a:solidFill>
                  <a:latin typeface="Book Antiqua" charset="0"/>
                  <a:ea typeface="MS PGothic" charset="-128"/>
                </a:defRPr>
              </a:lvl3pPr>
              <a:lvl4pPr marL="1600200" indent="-228600">
                <a:defRPr sz="3600">
                  <a:solidFill>
                    <a:srgbClr val="CF0E30"/>
                  </a:solidFill>
                  <a:latin typeface="Book Antiqua" charset="0"/>
                  <a:ea typeface="MS PGothic" charset="-128"/>
                </a:defRPr>
              </a:lvl4pPr>
              <a:lvl5pPr marL="2057400" indent="-228600">
                <a:defRPr sz="3600">
                  <a:solidFill>
                    <a:srgbClr val="CF0E30"/>
                  </a:solidFill>
                  <a:latin typeface="Book Antiqua" charset="0"/>
                  <a:ea typeface="MS PGothic" charset="-128"/>
                </a:defRPr>
              </a:lvl5pPr>
              <a:lvl6pPr marL="2514600" indent="-228600" eaLnBrk="0" fontAlgn="base" hangingPunct="0">
                <a:spcBef>
                  <a:spcPct val="0"/>
                </a:spcBef>
                <a:spcAft>
                  <a:spcPct val="0"/>
                </a:spcAft>
                <a:defRPr sz="3600">
                  <a:solidFill>
                    <a:srgbClr val="CF0E30"/>
                  </a:solidFill>
                  <a:latin typeface="Book Antiqua" charset="0"/>
                  <a:ea typeface="MS PGothic" charset="-128"/>
                </a:defRPr>
              </a:lvl6pPr>
              <a:lvl7pPr marL="2971800" indent="-228600" eaLnBrk="0" fontAlgn="base" hangingPunct="0">
                <a:spcBef>
                  <a:spcPct val="0"/>
                </a:spcBef>
                <a:spcAft>
                  <a:spcPct val="0"/>
                </a:spcAft>
                <a:defRPr sz="3600">
                  <a:solidFill>
                    <a:srgbClr val="CF0E30"/>
                  </a:solidFill>
                  <a:latin typeface="Book Antiqua" charset="0"/>
                  <a:ea typeface="MS PGothic" charset="-128"/>
                </a:defRPr>
              </a:lvl7pPr>
              <a:lvl8pPr marL="3429000" indent="-228600" eaLnBrk="0" fontAlgn="base" hangingPunct="0">
                <a:spcBef>
                  <a:spcPct val="0"/>
                </a:spcBef>
                <a:spcAft>
                  <a:spcPct val="0"/>
                </a:spcAft>
                <a:defRPr sz="3600">
                  <a:solidFill>
                    <a:srgbClr val="CF0E30"/>
                  </a:solidFill>
                  <a:latin typeface="Book Antiqua" charset="0"/>
                  <a:ea typeface="MS PGothic" charset="-128"/>
                </a:defRPr>
              </a:lvl8pPr>
              <a:lvl9pPr marL="3886200" indent="-228600" eaLnBrk="0" fontAlgn="base" hangingPunct="0">
                <a:spcBef>
                  <a:spcPct val="0"/>
                </a:spcBef>
                <a:spcAft>
                  <a:spcPct val="0"/>
                </a:spcAft>
                <a:defRPr sz="3600">
                  <a:solidFill>
                    <a:srgbClr val="CF0E30"/>
                  </a:solidFill>
                  <a:latin typeface="Book Antiqua" charset="0"/>
                  <a:ea typeface="MS PGothic" charset="-128"/>
                </a:defRPr>
              </a:lvl9pPr>
            </a:lstStyle>
            <a:p>
              <a:r>
                <a:rPr lang="en-US" altLang="x-none" sz="1350" dirty="0" err="1">
                  <a:solidFill>
                    <a:schemeClr val="tx2"/>
                  </a:solidFill>
                  <a:latin typeface="Helvetica Neue Regular" charset="0"/>
                </a:rPr>
                <a:t>undonextLSN</a:t>
              </a:r>
              <a:endParaRPr lang="en-US" altLang="x-none" sz="1350" dirty="0">
                <a:solidFill>
                  <a:schemeClr val="tx2"/>
                </a:solidFill>
                <a:latin typeface="Helvetica Neue Regular" charset="0"/>
              </a:endParaRPr>
            </a:p>
          </p:txBody>
        </p:sp>
        <p:sp>
          <p:nvSpPr>
            <p:cNvPr id="64539" name="Line 27"/>
            <p:cNvSpPr>
              <a:spLocks noChangeShapeType="1"/>
            </p:cNvSpPr>
            <p:nvPr/>
          </p:nvSpPr>
          <p:spPr bwMode="auto">
            <a:xfrm flipH="1">
              <a:off x="6261064" y="2291299"/>
              <a:ext cx="476250" cy="609600"/>
            </a:xfrm>
            <a:prstGeom prst="line">
              <a:avLst/>
            </a:prstGeom>
            <a:noFill/>
            <a:ln w="25400">
              <a:solidFill>
                <a:schemeClr val="tx2"/>
              </a:solidFill>
              <a:prstDash val="sysDot"/>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64541" name="Arc 53"/>
            <p:cNvSpPr/>
            <p:nvPr/>
          </p:nvSpPr>
          <p:spPr bwMode="auto">
            <a:xfrm>
              <a:off x="5257799" y="1970314"/>
              <a:ext cx="898703" cy="2011382"/>
            </a:xfrm>
            <a:custGeom>
              <a:avLst/>
              <a:gdLst>
                <a:gd name="T0" fmla="*/ 0 w 26918"/>
                <a:gd name="T1" fmla="*/ 2147483647 h 43200"/>
                <a:gd name="T2" fmla="*/ 2147483647 w 26918"/>
                <a:gd name="T3" fmla="*/ 2147483647 h 43200"/>
                <a:gd name="T4" fmla="*/ 2147483647 w 26918"/>
                <a:gd name="T5" fmla="*/ 2147483647 h 43200"/>
                <a:gd name="T6" fmla="*/ 0 60000 65536"/>
                <a:gd name="T7" fmla="*/ 0 60000 65536"/>
                <a:gd name="T8" fmla="*/ 0 60000 65536"/>
                <a:gd name="T9" fmla="*/ 0 w 26918"/>
                <a:gd name="T10" fmla="*/ 0 h 43200"/>
                <a:gd name="T11" fmla="*/ 26918 w 26918"/>
                <a:gd name="T12" fmla="*/ 43200 h 43200"/>
              </a:gdLst>
              <a:ahLst/>
              <a:cxnLst>
                <a:cxn ang="T6">
                  <a:pos x="T0" y="T1"/>
                </a:cxn>
                <a:cxn ang="T7">
                  <a:pos x="T2" y="T3"/>
                </a:cxn>
                <a:cxn ang="T8">
                  <a:pos x="T4" y="T5"/>
                </a:cxn>
              </a:cxnLst>
              <a:rect l="T9" t="T10" r="T11" b="T12"/>
              <a:pathLst>
                <a:path w="26918" h="43200" fill="none" extrusionOk="0">
                  <a:moveTo>
                    <a:pt x="-1" y="664"/>
                  </a:moveTo>
                  <a:cubicBezTo>
                    <a:pt x="1738" y="223"/>
                    <a:pt x="3524" y="-1"/>
                    <a:pt x="5318" y="0"/>
                  </a:cubicBezTo>
                  <a:cubicBezTo>
                    <a:pt x="17247" y="0"/>
                    <a:pt x="26918" y="9670"/>
                    <a:pt x="26918" y="21600"/>
                  </a:cubicBezTo>
                  <a:cubicBezTo>
                    <a:pt x="26918" y="33529"/>
                    <a:pt x="17247" y="43200"/>
                    <a:pt x="5318" y="43200"/>
                  </a:cubicBezTo>
                  <a:cubicBezTo>
                    <a:pt x="5294" y="43200"/>
                    <a:pt x="5271" y="43199"/>
                    <a:pt x="5248" y="43199"/>
                  </a:cubicBezTo>
                </a:path>
                <a:path w="26918" h="43200" stroke="0" extrusionOk="0">
                  <a:moveTo>
                    <a:pt x="-1" y="664"/>
                  </a:moveTo>
                  <a:cubicBezTo>
                    <a:pt x="1738" y="223"/>
                    <a:pt x="3524" y="-1"/>
                    <a:pt x="5318" y="0"/>
                  </a:cubicBezTo>
                  <a:cubicBezTo>
                    <a:pt x="17247" y="0"/>
                    <a:pt x="26918" y="9670"/>
                    <a:pt x="26918" y="21600"/>
                  </a:cubicBezTo>
                  <a:cubicBezTo>
                    <a:pt x="26918" y="33529"/>
                    <a:pt x="17247" y="43200"/>
                    <a:pt x="5318" y="43200"/>
                  </a:cubicBezTo>
                  <a:cubicBezTo>
                    <a:pt x="5294" y="43200"/>
                    <a:pt x="5271" y="43199"/>
                    <a:pt x="5248" y="43199"/>
                  </a:cubicBezTo>
                  <a:lnTo>
                    <a:pt x="5318" y="21600"/>
                  </a:lnTo>
                  <a:lnTo>
                    <a:pt x="-1" y="664"/>
                  </a:lnTo>
                  <a:close/>
                </a:path>
              </a:pathLst>
            </a:custGeom>
            <a:noFill/>
            <a:ln w="12700" cap="rnd">
              <a:solidFill>
                <a:schemeClr val="accent2"/>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sz="1350"/>
            </a:p>
          </p:txBody>
        </p:sp>
      </p:grpSp>
      <p:sp>
        <p:nvSpPr>
          <p:cNvPr id="57" name="TextBox 56"/>
          <p:cNvSpPr txBox="1"/>
          <p:nvPr/>
        </p:nvSpPr>
        <p:spPr>
          <a:xfrm>
            <a:off x="6730094" y="264313"/>
            <a:ext cx="2312191" cy="1815882"/>
          </a:xfrm>
          <a:prstGeom prst="rect">
            <a:avLst/>
          </a:prstGeom>
          <a:noFill/>
        </p:spPr>
        <p:txBody>
          <a:bodyPr wrap="square" rtlCol="0">
            <a:spAutoFit/>
          </a:bodyPr>
          <a:lstStyle/>
          <a:p>
            <a:r>
              <a:rPr lang="en-US" sz="1400" i="1" dirty="0">
                <a:solidFill>
                  <a:srgbClr val="C00000"/>
                </a:solidFill>
                <a:latin typeface="Helvetica Neue"/>
              </a:rPr>
              <a:t>Using pencil and paper, run the ARIES recovery algorithm on this log, assuming you have access to a master record pointing to LSN 05. Maintain all the state on the left as you go!</a:t>
            </a:r>
            <a:endParaRPr lang="en-US" sz="1400" i="1" dirty="0">
              <a:solidFill>
                <a:srgbClr val="C00000"/>
              </a:solidFill>
              <a:latin typeface="Helvetica Neue"/>
            </a:endParaRPr>
          </a:p>
        </p:txBody>
      </p:sp>
      <p:sp>
        <p:nvSpPr>
          <p:cNvPr id="59" name="Line 8"/>
          <p:cNvSpPr>
            <a:spLocks noChangeShapeType="1"/>
          </p:cNvSpPr>
          <p:nvPr/>
        </p:nvSpPr>
        <p:spPr bwMode="auto">
          <a:xfrm>
            <a:off x="3199187" y="4248150"/>
            <a:ext cx="209550" cy="0"/>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35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US" altLang="x-none" dirty="0"/>
              <a:t>Additional Crash FAQs to Understand</a:t>
            </a:r>
            <a:endParaRPr lang="en-US" altLang="x-none" dirty="0"/>
          </a:p>
        </p:txBody>
      </p:sp>
      <p:sp>
        <p:nvSpPr>
          <p:cNvPr id="51205" name="Rectangle 5"/>
          <p:cNvSpPr>
            <a:spLocks noGrp="1" noChangeArrowheads="1"/>
          </p:cNvSpPr>
          <p:nvPr>
            <p:ph type="body" idx="1"/>
          </p:nvPr>
        </p:nvSpPr>
        <p:spPr/>
        <p:txBody>
          <a:bodyPr>
            <a:normAutofit fontScale="92500" lnSpcReduction="10000"/>
          </a:bodyPr>
          <a:lstStyle/>
          <a:p>
            <a:pPr marL="0" indent="0">
              <a:buNone/>
            </a:pPr>
            <a:r>
              <a:rPr lang="en-US" altLang="x-none" dirty="0"/>
              <a:t>Q: What happens if system crashes during Analysis?</a:t>
            </a:r>
            <a:endParaRPr lang="en-US" altLang="x-none" dirty="0"/>
          </a:p>
          <a:p>
            <a:pPr marL="57150" indent="0">
              <a:buNone/>
              <a:tabLst>
                <a:tab pos="914400" algn="l"/>
              </a:tabLst>
            </a:pPr>
            <a:r>
              <a:rPr lang="en-US" altLang="x-none" i="1" dirty="0"/>
              <a:t>A: Nothing serious. RAM state lost, need to start over next time.</a:t>
            </a:r>
            <a:endParaRPr lang="en-US" altLang="x-none" i="1" dirty="0"/>
          </a:p>
          <a:p>
            <a:pPr marL="0" indent="0">
              <a:spcBef>
                <a:spcPts val="2400"/>
              </a:spcBef>
              <a:buNone/>
            </a:pPr>
            <a:r>
              <a:rPr lang="en-US" altLang="x-none" dirty="0"/>
              <a:t>Q: What happens if the system crashes during REDO?</a:t>
            </a:r>
            <a:endParaRPr lang="en-US" altLang="x-none" dirty="0"/>
          </a:p>
          <a:p>
            <a:pPr marL="57150" indent="0">
              <a:buNone/>
            </a:pPr>
            <a:r>
              <a:rPr lang="en-US" altLang="x-none" i="1" dirty="0"/>
              <a:t>A: Nothing bad. Some REDOs done, and we’ll detect that next time.</a:t>
            </a:r>
            <a:endParaRPr lang="en-US" altLang="x-none" i="1" dirty="0"/>
          </a:p>
          <a:p>
            <a:pPr marL="0" indent="0">
              <a:spcBef>
                <a:spcPts val="2400"/>
              </a:spcBef>
              <a:buNone/>
            </a:pPr>
            <a:r>
              <a:rPr lang="en-US" altLang="x-none" dirty="0"/>
              <a:t>Q: How do you limit the amount of work in REDO?</a:t>
            </a:r>
            <a:endParaRPr lang="en-US" altLang="x-none" dirty="0"/>
          </a:p>
          <a:p>
            <a:pPr marL="57150" indent="0">
              <a:buNone/>
            </a:pPr>
            <a:r>
              <a:rPr lang="en-US" altLang="x-none" i="1" dirty="0"/>
              <a:t>A: Flush asynchronously in the background. Even</a:t>
            </a:r>
            <a:r>
              <a:rPr lang="ja-JP" altLang="en-US" i="1" dirty="0"/>
              <a:t>“</a:t>
            </a:r>
            <a:r>
              <a:rPr lang="en-US" altLang="ja-JP" i="1" dirty="0"/>
              <a:t>hot” pages!</a:t>
            </a:r>
            <a:endParaRPr lang="en-US" altLang="ja-JP" i="1" dirty="0"/>
          </a:p>
          <a:p>
            <a:pPr marL="0" indent="0">
              <a:spcBef>
                <a:spcPts val="2400"/>
              </a:spcBef>
              <a:buNone/>
            </a:pPr>
            <a:r>
              <a:rPr lang="en-US" altLang="x-none" dirty="0"/>
              <a:t>Q: How do you limit the amount of work in UNDO?</a:t>
            </a:r>
            <a:endParaRPr lang="en-US" altLang="x-none" dirty="0"/>
          </a:p>
          <a:p>
            <a:pPr marL="57150" indent="0">
              <a:buNone/>
            </a:pPr>
            <a:r>
              <a:rPr lang="en-US" altLang="x-none" i="1" dirty="0"/>
              <a:t>A: Avoid long-running </a:t>
            </a:r>
            <a:r>
              <a:rPr lang="en-US" altLang="x-none" i="1" dirty="0" err="1"/>
              <a:t>Xacts</a:t>
            </a:r>
            <a:r>
              <a:rPr lang="en-US" altLang="x-none" i="1" dirty="0"/>
              <a:t>.</a:t>
            </a:r>
            <a:endParaRPr lang="en-US" altLang="x-none"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utoUpdateAnimBg="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US" altLang="x-none"/>
              <a:t>Summary of Logging/Recovery</a:t>
            </a:r>
            <a:endParaRPr lang="en-US" altLang="x-none"/>
          </a:p>
        </p:txBody>
      </p:sp>
      <p:sp>
        <p:nvSpPr>
          <p:cNvPr id="68613" name="Rectangle 5"/>
          <p:cNvSpPr>
            <a:spLocks noGrp="1" noChangeArrowheads="1"/>
          </p:cNvSpPr>
          <p:nvPr>
            <p:ph type="body" idx="1"/>
          </p:nvPr>
        </p:nvSpPr>
        <p:spPr/>
        <p:txBody>
          <a:bodyPr/>
          <a:lstStyle/>
          <a:p>
            <a:r>
              <a:rPr lang="en-US" altLang="x-none" b="1" dirty="0"/>
              <a:t>Recovery Manager </a:t>
            </a:r>
            <a:r>
              <a:rPr lang="en-US" altLang="x-none" dirty="0"/>
              <a:t>guarantees Atomicity &amp; Durability.</a:t>
            </a:r>
            <a:endParaRPr lang="en-US" altLang="x-none" dirty="0"/>
          </a:p>
          <a:p>
            <a:r>
              <a:rPr lang="en-US" altLang="x-none" dirty="0"/>
              <a:t>Use WAL to allow STEAL/NO-FORCE w/o sacrificing correctness.</a:t>
            </a:r>
            <a:endParaRPr lang="en-US" altLang="x-none" dirty="0"/>
          </a:p>
          <a:p>
            <a:r>
              <a:rPr lang="en-US" altLang="x-none" dirty="0"/>
              <a:t>LSNs identify log records; linked into backwards chains per transaction (via </a:t>
            </a:r>
            <a:r>
              <a:rPr lang="en-US" altLang="x-none" dirty="0" err="1"/>
              <a:t>prevLSN</a:t>
            </a:r>
            <a:r>
              <a:rPr lang="en-US" altLang="x-none" dirty="0"/>
              <a:t>).</a:t>
            </a:r>
            <a:endParaRPr lang="en-US" altLang="x-none" dirty="0"/>
          </a:p>
          <a:p>
            <a:r>
              <a:rPr lang="en-US" altLang="x-none" dirty="0" err="1"/>
              <a:t>pageLSN</a:t>
            </a:r>
            <a:r>
              <a:rPr lang="en-US" altLang="x-none" dirty="0"/>
              <a:t> allows comparison of data page and log records.</a:t>
            </a:r>
            <a:endParaRPr lang="en-US" altLang="x-non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and SQL</a:t>
            </a:r>
            <a:endParaRPr lang="en-US" dirty="0"/>
          </a:p>
        </p:txBody>
      </p:sp>
      <p:sp>
        <p:nvSpPr>
          <p:cNvPr id="3" name="Content Placeholder 2"/>
          <p:cNvSpPr>
            <a:spLocks noGrp="1"/>
          </p:cNvSpPr>
          <p:nvPr>
            <p:ph idx="1"/>
          </p:nvPr>
        </p:nvSpPr>
        <p:spPr>
          <a:xfrm>
            <a:off x="457200" y="1200150"/>
            <a:ext cx="8229600" cy="3886199"/>
          </a:xfrm>
        </p:spPr>
        <p:txBody>
          <a:bodyPr>
            <a:normAutofit/>
          </a:bodyPr>
          <a:lstStyle/>
          <a:p>
            <a:r>
              <a:rPr lang="en-US" dirty="0"/>
              <a:t>You don’t need SQL to want transactions and vice versa</a:t>
            </a:r>
            <a:endParaRPr lang="en-US" dirty="0"/>
          </a:p>
          <a:p>
            <a:pPr lvl="1"/>
            <a:r>
              <a:rPr lang="en-US" dirty="0"/>
              <a:t>But they often go together</a:t>
            </a:r>
            <a:endParaRPr lang="en-US" dirty="0"/>
          </a:p>
          <a:p>
            <a:r>
              <a:rPr lang="en-US" dirty="0"/>
              <a:t>SQL Basics</a:t>
            </a:r>
            <a:endParaRPr lang="en-US" dirty="0"/>
          </a:p>
          <a:p>
            <a:pPr lvl="1"/>
            <a:r>
              <a:rPr lang="en-US" dirty="0">
                <a:latin typeface="Courier New" panose="02070309020205020404" pitchFamily="49" charset="0"/>
                <a:cs typeface="Courier New" panose="02070309020205020404" pitchFamily="49" charset="0"/>
              </a:rPr>
              <a:t>BEGIN</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COMMIT</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ROLLBACK</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altLang="x-none"/>
              <a:t>Summary, Cont.</a:t>
            </a:r>
            <a:endParaRPr lang="en-US" altLang="x-none"/>
          </a:p>
        </p:txBody>
      </p:sp>
      <p:sp>
        <p:nvSpPr>
          <p:cNvPr id="70661" name="Rectangle 5"/>
          <p:cNvSpPr>
            <a:spLocks noGrp="1" noChangeArrowheads="1"/>
          </p:cNvSpPr>
          <p:nvPr>
            <p:ph type="body" idx="1"/>
          </p:nvPr>
        </p:nvSpPr>
        <p:spPr>
          <a:xfrm>
            <a:off x="457200" y="1200151"/>
            <a:ext cx="9220200" cy="3394472"/>
          </a:xfrm>
        </p:spPr>
        <p:txBody>
          <a:bodyPr/>
          <a:lstStyle/>
          <a:p>
            <a:r>
              <a:rPr lang="en-US" altLang="x-none" b="1" dirty="0"/>
              <a:t>Checkpointing</a:t>
            </a:r>
            <a:r>
              <a:rPr lang="en-US" altLang="x-none" dirty="0"/>
              <a:t>:  </a:t>
            </a:r>
            <a:r>
              <a:rPr lang="en-US" altLang="x-none" sz="1800" dirty="0"/>
              <a:t>Quick way to limit the amount of log to scan on recovery</a:t>
            </a:r>
            <a:r>
              <a:rPr lang="en-US" altLang="x-none" dirty="0"/>
              <a:t>. </a:t>
            </a:r>
            <a:endParaRPr lang="en-US" altLang="x-none" dirty="0"/>
          </a:p>
          <a:p>
            <a:r>
              <a:rPr lang="en-US" altLang="x-none" dirty="0"/>
              <a:t>Recovery works in 3 phases:</a:t>
            </a:r>
            <a:endParaRPr lang="en-US" altLang="x-none" dirty="0"/>
          </a:p>
          <a:p>
            <a:pPr lvl="1"/>
            <a:r>
              <a:rPr lang="en-US" altLang="x-none" b="1" dirty="0"/>
              <a:t>Analysis</a:t>
            </a:r>
            <a:r>
              <a:rPr lang="en-US" altLang="x-none" dirty="0"/>
              <a:t>: Forward from checkpoint.</a:t>
            </a:r>
            <a:endParaRPr lang="en-US" altLang="x-none" dirty="0"/>
          </a:p>
          <a:p>
            <a:pPr lvl="1"/>
            <a:r>
              <a:rPr lang="en-US" altLang="x-none" b="1" dirty="0"/>
              <a:t>Redo</a:t>
            </a:r>
            <a:r>
              <a:rPr lang="en-US" altLang="x-none" dirty="0"/>
              <a:t>: Forward from oldest </a:t>
            </a:r>
            <a:r>
              <a:rPr lang="en-US" altLang="x-none" dirty="0" err="1"/>
              <a:t>recLSN</a:t>
            </a:r>
            <a:r>
              <a:rPr lang="en-US" altLang="x-none" dirty="0"/>
              <a:t>.</a:t>
            </a:r>
            <a:endParaRPr lang="en-US" altLang="x-none" dirty="0"/>
          </a:p>
          <a:p>
            <a:pPr lvl="1"/>
            <a:r>
              <a:rPr lang="en-US" altLang="x-none" b="1" dirty="0"/>
              <a:t>Undo</a:t>
            </a:r>
            <a:r>
              <a:rPr lang="en-US" altLang="x-none" dirty="0"/>
              <a:t>: Backward from end to first LSN of oldest Xact alive at crash.</a:t>
            </a:r>
            <a:endParaRPr lang="en-US" altLang="x-none" dirty="0"/>
          </a:p>
          <a:p>
            <a:r>
              <a:rPr lang="en-US" altLang="x-none" dirty="0"/>
              <a:t>Upon Undo, write CLRs.</a:t>
            </a:r>
            <a:endParaRPr lang="en-US" altLang="x-none" dirty="0"/>
          </a:p>
          <a:p>
            <a:r>
              <a:rPr lang="en-US" altLang="x-none" dirty="0"/>
              <a:t>Redo </a:t>
            </a:r>
            <a:r>
              <a:rPr lang="ja-JP" altLang="en-US"/>
              <a:t>“</a:t>
            </a:r>
            <a:r>
              <a:rPr lang="en-US" altLang="ja-JP" dirty="0"/>
              <a:t>repeats history</a:t>
            </a:r>
            <a:r>
              <a:rPr lang="ja-JP" altLang="en-US"/>
              <a:t>”</a:t>
            </a:r>
            <a:r>
              <a:rPr lang="en-US" altLang="ja-JP" dirty="0"/>
              <a:t>: Simplifies the logic!</a:t>
            </a:r>
            <a:endParaRPr lang="en-US" altLang="x-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t>
            </a:r>
            <a:r>
              <a:rPr lang="en-US" dirty="0" err="1"/>
              <a:t>Savepoints</a:t>
            </a:r>
            <a:endParaRPr lang="en-US" dirty="0"/>
          </a:p>
        </p:txBody>
      </p:sp>
      <p:sp>
        <p:nvSpPr>
          <p:cNvPr id="3" name="Content Placeholder 2"/>
          <p:cNvSpPr>
            <a:spLocks noGrp="1"/>
          </p:cNvSpPr>
          <p:nvPr>
            <p:ph idx="1"/>
          </p:nvPr>
        </p:nvSpPr>
        <p:spPr>
          <a:xfrm>
            <a:off x="457200" y="1200151"/>
            <a:ext cx="8229600" cy="1752600"/>
          </a:xfrm>
        </p:spPr>
        <p:txBody>
          <a:bodyPr>
            <a:normAutofit fontScale="92500" lnSpcReduction="10000"/>
          </a:bodyPr>
          <a:lstStyle/>
          <a:p>
            <a:r>
              <a:rPr lang="en-US" dirty="0" err="1"/>
              <a:t>Savepoints</a:t>
            </a:r>
            <a:endParaRPr lang="en-US" dirty="0"/>
          </a:p>
          <a:p>
            <a:pPr lvl="1"/>
            <a:r>
              <a:rPr lang="en-US" dirty="0">
                <a:latin typeface="Courier New" panose="02070309020205020404" pitchFamily="49" charset="0"/>
                <a:cs typeface="Courier New" panose="02070309020205020404" pitchFamily="49" charset="0"/>
              </a:rPr>
              <a:t>SAVEPOINT &lt;name&gt;</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RELEASE SAVEPOINT &lt;name&gt;</a:t>
            </a:r>
            <a:endParaRPr lang="en-US" dirty="0">
              <a:latin typeface="Courier New" panose="02070309020205020404" pitchFamily="49" charset="0"/>
              <a:cs typeface="Courier New" panose="02070309020205020404" pitchFamily="49" charset="0"/>
            </a:endParaRPr>
          </a:p>
          <a:p>
            <a:pPr lvl="2"/>
            <a:r>
              <a:rPr lang="en-US" dirty="0">
                <a:latin typeface="Helvetica Neue"/>
                <a:cs typeface="Courier New" panose="02070309020205020404" pitchFamily="49" charset="0"/>
              </a:rPr>
              <a:t>Makes it as if the </a:t>
            </a:r>
            <a:r>
              <a:rPr lang="en-US" dirty="0" err="1">
                <a:latin typeface="Helvetica Neue"/>
                <a:cs typeface="Courier New" panose="02070309020205020404" pitchFamily="49" charset="0"/>
              </a:rPr>
              <a:t>savepoint</a:t>
            </a:r>
            <a:r>
              <a:rPr lang="en-US" dirty="0">
                <a:latin typeface="Helvetica Neue"/>
                <a:cs typeface="Courier New" panose="02070309020205020404" pitchFamily="49" charset="0"/>
              </a:rPr>
              <a:t> never existed</a:t>
            </a:r>
            <a:endParaRPr lang="en-US" dirty="0">
              <a:latin typeface="Helvetica Neue"/>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ROLLBACK TO SAVEPOINT &lt;name&gt;</a:t>
            </a:r>
            <a:endParaRPr lang="en-US" dirty="0">
              <a:latin typeface="Helvetica Neue"/>
              <a:cs typeface="Courier New" panose="02070309020205020404" pitchFamily="49" charset="0"/>
            </a:endParaRPr>
          </a:p>
          <a:p>
            <a:pPr lvl="2"/>
            <a:r>
              <a:rPr lang="en-US" dirty="0">
                <a:latin typeface="Helvetica Neue"/>
                <a:cs typeface="Courier New" panose="02070309020205020404" pitchFamily="49" charset="0"/>
              </a:rPr>
              <a:t>Statements since the </a:t>
            </a:r>
            <a:r>
              <a:rPr lang="en-US" dirty="0" err="1">
                <a:latin typeface="Helvetica Neue"/>
                <a:cs typeface="Courier New" panose="02070309020205020404" pitchFamily="49" charset="0"/>
              </a:rPr>
              <a:t>savepoint</a:t>
            </a:r>
            <a:r>
              <a:rPr lang="en-US" dirty="0">
                <a:latin typeface="Helvetica Neue"/>
                <a:cs typeface="Courier New" panose="02070309020205020404" pitchFamily="49" charset="0"/>
              </a:rPr>
              <a:t> are rolled back</a:t>
            </a:r>
            <a:endParaRPr lang="en-US" dirty="0">
              <a:latin typeface="Helvetica Neue"/>
              <a:cs typeface="Courier New" panose="02070309020205020404" pitchFamily="49" charset="0"/>
            </a:endParaRPr>
          </a:p>
        </p:txBody>
      </p:sp>
      <p:sp>
        <p:nvSpPr>
          <p:cNvPr id="7" name="Rectangle 3"/>
          <p:cNvSpPr>
            <a:spLocks noChangeArrowheads="1"/>
          </p:cNvSpPr>
          <p:nvPr/>
        </p:nvSpPr>
        <p:spPr bwMode="auto">
          <a:xfrm>
            <a:off x="685800" y="3089673"/>
            <a:ext cx="4114800" cy="19389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tabLst>
                <a:tab pos="226695" algn="l"/>
                <a:tab pos="458470" algn="l"/>
              </a:tabLst>
            </a:pP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BEGIN;</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INSERT INTO table1 VALUES ('yes1'); </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SAVEPOINT sp1;</a:t>
            </a:r>
            <a:endPar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tabLst>
                <a:tab pos="226695" algn="l"/>
                <a:tab pos="458470" algn="l"/>
              </a:tabLst>
            </a:pP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INSERT INTO table1 VALUES (</a:t>
            </a:r>
            <a:r>
              <a:rPr lang="en-US" altLang="en-US" sz="1200" dirty="0">
                <a:solidFill>
                  <a:srgbClr val="0D0A0B"/>
                </a:solidFill>
                <a:latin typeface="Courier New" panose="02070309020205020404" pitchFamily="49" charset="0"/>
                <a:cs typeface="Courier New" panose="02070309020205020404" pitchFamily="49" charset="0"/>
              </a:rPr>
              <a:t>'yes2'</a:t>
            </a: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a:t>
            </a:r>
            <a:endPar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tabLst>
                <a:tab pos="226695" algn="l"/>
                <a:tab pos="458470" algn="l"/>
              </a:tabLst>
            </a:pPr>
            <a:r>
              <a:rPr lang="en-US" altLang="en-US" sz="1200" dirty="0">
                <a:solidFill>
                  <a:srgbClr val="0D0A0B"/>
                </a:solidFill>
                <a:latin typeface="Courier New" panose="02070309020205020404" pitchFamily="49" charset="0"/>
                <a:cs typeface="Courier New" panose="02070309020205020404" pitchFamily="49" charset="0"/>
              </a:rPr>
              <a:t>	RELEASE SAVEPOINT sp1;</a:t>
            </a:r>
            <a:endParaRPr lang="en-US" altLang="en-US" sz="1200" dirty="0">
              <a:solidFill>
                <a:srgbClr val="0D0A0B"/>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tabLst>
                <a:tab pos="226695" algn="l"/>
                <a:tab pos="458470" algn="l"/>
              </a:tabLst>
            </a:pPr>
            <a:r>
              <a:rPr lang="en-US" altLang="en-US" sz="1200" dirty="0">
                <a:solidFill>
                  <a:srgbClr val="0D0A0B"/>
                </a:solidFill>
                <a:latin typeface="Courier New" panose="02070309020205020404" pitchFamily="49" charset="0"/>
                <a:cs typeface="Courier New" panose="02070309020205020404" pitchFamily="49" charset="0"/>
              </a:rPr>
              <a:t>	SAVEPOINT sp2;</a:t>
            </a:r>
            <a:endParaRPr lang="en-US" altLang="en-US" sz="1200" dirty="0">
              <a:solidFill>
                <a:srgbClr val="0D0A0B"/>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tabLst>
                <a:tab pos="226695" algn="l"/>
                <a:tab pos="458470" algn="l"/>
              </a:tabLst>
            </a:pPr>
            <a:r>
              <a:rPr lang="en-US" altLang="en-US" sz="1200" dirty="0">
                <a:solidFill>
                  <a:srgbClr val="0D0A0B"/>
                </a:solidFill>
                <a:latin typeface="Courier New" panose="02070309020205020404" pitchFamily="49" charset="0"/>
                <a:cs typeface="Courier New" panose="02070309020205020404" pitchFamily="49" charset="0"/>
              </a:rPr>
              <a:t>		INSERT INTO table1 VALUES ('no');</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ROLLBACK TO SAVEPOINT sp2; </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	INSERT INTO table1 VALUES ('yes3');</a:t>
            </a:r>
            <a:b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a:ln>
                  <a:noFill/>
                </a:ln>
                <a:solidFill>
                  <a:srgbClr val="0D0A0B"/>
                </a:solidFill>
                <a:effectLst/>
                <a:latin typeface="Courier New" panose="02070309020205020404" pitchFamily="49" charset="0"/>
                <a:cs typeface="Courier New" panose="02070309020205020404" pitchFamily="49" charset="0"/>
              </a:rPr>
              <a:t>COMMIT;</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reating SQL tables for Sailors and Reserves. Commit the changes. Begin a check point. Delete some rows from sailors, update rows from sailors. Insert into sailors. Transaction is aborted. " title="SQL "/>
          <p:cNvPicPr>
            <a:picLocks noChangeAspect="1"/>
          </p:cNvPicPr>
          <p:nvPr/>
        </p:nvPicPr>
        <p:blipFill rotWithShape="1">
          <a:blip r:embed="rId1"/>
          <a:srcRect t="3639" b="4854"/>
          <a:stretch>
            <a:fillRect/>
          </a:stretch>
        </p:blipFill>
        <p:spPr>
          <a:xfrm>
            <a:off x="0" y="1685730"/>
            <a:ext cx="6400800" cy="3251791"/>
          </a:xfrm>
          <a:prstGeom prst="rect">
            <a:avLst/>
          </a:prstGeom>
        </p:spPr>
      </p:pic>
      <p:sp>
        <p:nvSpPr>
          <p:cNvPr id="2" name="Title 1"/>
          <p:cNvSpPr>
            <a:spLocks noGrp="1"/>
          </p:cNvSpPr>
          <p:nvPr>
            <p:ph type="title"/>
          </p:nvPr>
        </p:nvSpPr>
        <p:spPr/>
        <p:txBody>
          <a:bodyPr/>
          <a:lstStyle/>
          <a:p>
            <a:r>
              <a:rPr lang="en-US" dirty="0"/>
              <a:t>Example of SQL Integrity Constraints</a:t>
            </a:r>
            <a:endParaRPr lang="en-US" dirty="0"/>
          </a:p>
        </p:txBody>
      </p:sp>
      <p:sp>
        <p:nvSpPr>
          <p:cNvPr id="3" name="Content Placeholder 2"/>
          <p:cNvSpPr>
            <a:spLocks noGrp="1"/>
          </p:cNvSpPr>
          <p:nvPr>
            <p:ph idx="1"/>
          </p:nvPr>
        </p:nvSpPr>
        <p:spPr>
          <a:xfrm>
            <a:off x="457200" y="1200150"/>
            <a:ext cx="8153400" cy="3505199"/>
          </a:xfrm>
        </p:spPr>
        <p:txBody>
          <a:bodyPr>
            <a:normAutofit/>
          </a:bodyPr>
          <a:lstStyle/>
          <a:p>
            <a:r>
              <a:rPr lang="en-US" dirty="0"/>
              <a:t>Constraint violation rolls back transaction</a:t>
            </a:r>
            <a:endParaRPr lang="en-US" dirty="0"/>
          </a:p>
          <a:p>
            <a:endParaRPr lang="en-US" dirty="0">
              <a:latin typeface="Helvetica Neue"/>
              <a:cs typeface="Courier New" panose="02070309020205020404" pitchFamily="49" charset="0"/>
            </a:endParaRPr>
          </a:p>
        </p:txBody>
      </p:sp>
      <p:sp>
        <p:nvSpPr>
          <p:cNvPr id="19" name="Rectangle 18" descr="Highlighting the parts of the SQL that happen during the checkpoint" title="Highlighting"/>
          <p:cNvSpPr/>
          <p:nvPr/>
        </p:nvSpPr>
        <p:spPr>
          <a:xfrm>
            <a:off x="7776" y="2986227"/>
            <a:ext cx="6400800" cy="99060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descr="Highlighting the parts of the SQL that happen during the checkpoint" title="Highlighting"/>
          <p:cNvSpPr/>
          <p:nvPr/>
        </p:nvSpPr>
        <p:spPr>
          <a:xfrm>
            <a:off x="6220" y="4108191"/>
            <a:ext cx="6400800" cy="76860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Durability: Why Do Databases Crash? </a:t>
            </a:r>
            <a:endParaRPr lang="en-US" dirty="0"/>
          </a:p>
        </p:txBody>
      </p:sp>
      <p:sp>
        <p:nvSpPr>
          <p:cNvPr id="3" name="Content Placeholder 2"/>
          <p:cNvSpPr>
            <a:spLocks noGrp="1"/>
          </p:cNvSpPr>
          <p:nvPr>
            <p:ph idx="1"/>
          </p:nvPr>
        </p:nvSpPr>
        <p:spPr>
          <a:xfrm>
            <a:off x="457200" y="1200151"/>
            <a:ext cx="8229600" cy="3394472"/>
          </a:xfrm>
        </p:spPr>
        <p:txBody>
          <a:bodyPr>
            <a:normAutofit lnSpcReduction="10000"/>
          </a:bodyPr>
          <a:lstStyle/>
          <a:p>
            <a:r>
              <a:rPr lang="en-US" dirty="0"/>
              <a:t>Operator Error</a:t>
            </a:r>
            <a:endParaRPr lang="en-US" dirty="0"/>
          </a:p>
          <a:p>
            <a:pPr lvl="1"/>
            <a:r>
              <a:rPr lang="en-US" dirty="0"/>
              <a:t>Trip over the power cord</a:t>
            </a:r>
            <a:endParaRPr lang="en-US" dirty="0"/>
          </a:p>
          <a:p>
            <a:pPr lvl="1"/>
            <a:r>
              <a:rPr lang="en-US" dirty="0"/>
              <a:t>Type the wrong command</a:t>
            </a:r>
            <a:endParaRPr lang="en-US" dirty="0"/>
          </a:p>
          <a:p>
            <a:r>
              <a:rPr lang="en-US" dirty="0"/>
              <a:t>Configuration Error</a:t>
            </a:r>
            <a:endParaRPr lang="en-US" dirty="0"/>
          </a:p>
          <a:p>
            <a:pPr lvl="1"/>
            <a:r>
              <a:rPr lang="en-US" dirty="0"/>
              <a:t>Insufficient resources: disk space</a:t>
            </a:r>
            <a:endParaRPr lang="en-US" dirty="0"/>
          </a:p>
          <a:p>
            <a:pPr lvl="1"/>
            <a:r>
              <a:rPr lang="en-US" dirty="0"/>
              <a:t>File permissions, etc.</a:t>
            </a:r>
            <a:endParaRPr lang="en-US" dirty="0"/>
          </a:p>
          <a:p>
            <a:r>
              <a:rPr lang="en-US" dirty="0"/>
              <a:t>Software Failure</a:t>
            </a:r>
            <a:endParaRPr lang="en-US" dirty="0"/>
          </a:p>
          <a:p>
            <a:pPr lvl="1"/>
            <a:r>
              <a:rPr lang="en-US" dirty="0"/>
              <a:t>DBMS bugs, security flaws, OS bugs</a:t>
            </a:r>
            <a:endParaRPr lang="en-US" dirty="0"/>
          </a:p>
          <a:p>
            <a:r>
              <a:rPr lang="en-US" dirty="0"/>
              <a:t>Hardware Failure</a:t>
            </a:r>
            <a:endParaRPr lang="en-US" dirty="0"/>
          </a:p>
          <a:p>
            <a:pPr lvl="1"/>
            <a:r>
              <a:rPr lang="en-US" dirty="0"/>
              <a:t>Media or Server</a:t>
            </a:r>
            <a:endParaRPr lang="en-US" dirty="0"/>
          </a:p>
        </p:txBody>
      </p:sp>
      <p:pic>
        <p:nvPicPr>
          <p:cNvPr id="2050" name="Picture 2" descr="Related imag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72373" y="1063228"/>
            <a:ext cx="3861392" cy="2575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541B27"/>
      </a:dk2>
      <a:lt2>
        <a:srgbClr val="AACDCA"/>
      </a:lt2>
      <a:accent1>
        <a:srgbClr val="D72C2F"/>
      </a:accent1>
      <a:accent2>
        <a:srgbClr val="44516F"/>
      </a:accent2>
      <a:accent3>
        <a:srgbClr val="79C6C1"/>
      </a:accent3>
      <a:accent4>
        <a:srgbClr val="FFFFFF"/>
      </a:accent4>
      <a:accent5>
        <a:srgbClr val="FFFFFF"/>
      </a:accent5>
      <a:accent6>
        <a:srgbClr val="FFFFF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BRCOE updated template</Template>
  <TotalTime>0</TotalTime>
  <Words>16269</Words>
  <Application>WPS Presentation</Application>
  <PresentationFormat>On-screen Show (16:9)</PresentationFormat>
  <Paragraphs>1027</Paragraphs>
  <Slides>50</Slides>
  <Notes>43</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50</vt:i4>
      </vt:variant>
    </vt:vector>
  </HeadingPairs>
  <TitlesOfParts>
    <vt:vector size="79" baseType="lpstr">
      <vt:lpstr>Arial</vt:lpstr>
      <vt:lpstr>SimSun</vt:lpstr>
      <vt:lpstr>Wingdings</vt:lpstr>
      <vt:lpstr>Helvetica Neue</vt:lpstr>
      <vt:lpstr>Helvetica</vt:lpstr>
      <vt:lpstr>Rockwell</vt:lpstr>
      <vt:lpstr>MS PGothic</vt:lpstr>
      <vt:lpstr>Century Gothic</vt:lpstr>
      <vt:lpstr>Arial</vt:lpstr>
      <vt:lpstr>Times New Roman</vt:lpstr>
      <vt:lpstr>Helvetica Neue Regular</vt:lpstr>
      <vt:lpstr>Book Antiqua</vt:lpstr>
      <vt:lpstr>MS PGothic</vt:lpstr>
      <vt:lpstr>Courier New</vt:lpstr>
      <vt:lpstr>Helvetica Neue</vt:lpstr>
      <vt:lpstr>Symbol</vt:lpstr>
      <vt:lpstr>Lucida Console</vt:lpstr>
      <vt:lpstr>Abyssinica SIL</vt:lpstr>
      <vt:lpstr>微软雅黑</vt:lpstr>
      <vt:lpstr>Monospace</vt:lpstr>
      <vt:lpstr>DejaVu Sans</vt:lpstr>
      <vt:lpstr/>
      <vt:lpstr>Arial Unicode MS</vt:lpstr>
      <vt:lpstr>Calibri</vt:lpstr>
      <vt:lpstr>Calibri Light</vt:lpstr>
      <vt:lpstr>Garuda</vt:lpstr>
      <vt:lpstr>Bitstream Vera Sans Mono</vt:lpstr>
      <vt:lpstr>Office Theme</vt:lpstr>
      <vt:lpstr>Custom Design</vt:lpstr>
      <vt:lpstr>Recovery</vt:lpstr>
      <vt:lpstr>Review: The ACID properties</vt:lpstr>
      <vt:lpstr>Motivation</vt:lpstr>
      <vt:lpstr>Atomicity: Why Do Transactions Abort?</vt:lpstr>
      <vt:lpstr>Transactions and SQL</vt:lpstr>
      <vt:lpstr>SQL Savepoints</vt:lpstr>
      <vt:lpstr>Example of SQL Integrity Constraints</vt:lpstr>
      <vt:lpstr>Durability: Why Do Databases Crash? </vt:lpstr>
      <vt:lpstr>PowerPoint 演示文稿</vt:lpstr>
      <vt:lpstr>Assumptions for Our Recovery Discussion</vt:lpstr>
      <vt:lpstr>Exercise in Simplicity</vt:lpstr>
      <vt:lpstr>Exercise in Simplicity, cont</vt:lpstr>
      <vt:lpstr>Problems with Our Simplistic Solution</vt:lpstr>
      <vt:lpstr>Buffer Management Plays a Key Role</vt:lpstr>
      <vt:lpstr>Preferred Policy: Steal/No-Force</vt:lpstr>
      <vt:lpstr>Buffer Management summary</vt:lpstr>
      <vt:lpstr>Basic Idea: Logging</vt:lpstr>
      <vt:lpstr>Write-Ahead Logging (WAL)</vt:lpstr>
      <vt:lpstr>WAL &amp; the Log</vt:lpstr>
      <vt:lpstr>WAL &amp; the Log, Pt 2</vt:lpstr>
      <vt:lpstr>WAL &amp; the Log, Pt 3</vt:lpstr>
      <vt:lpstr>WAL &amp; the Log, Pt 4</vt:lpstr>
      <vt:lpstr>WAL &amp; the Log, Pt 5</vt:lpstr>
      <vt:lpstr>WAL &amp; the Log, Pt 6</vt:lpstr>
      <vt:lpstr>WAL &amp; the Log, Pt 7</vt:lpstr>
      <vt:lpstr>Summary</vt:lpstr>
      <vt:lpstr>PowerPoint 演示文稿</vt:lpstr>
      <vt:lpstr>ARIES Log Records</vt:lpstr>
      <vt:lpstr>Log Records, Pt 2</vt:lpstr>
      <vt:lpstr>Log Records, Pt 3</vt:lpstr>
      <vt:lpstr>Other Log-Related State</vt:lpstr>
      <vt:lpstr>ARIES Big Picture:  What’s Stored Where</vt:lpstr>
      <vt:lpstr>LOGGING</vt:lpstr>
      <vt:lpstr>Normal Execution of an Xact</vt:lpstr>
      <vt:lpstr>Transaction Commit</vt:lpstr>
      <vt:lpstr>Simple Transaction Abort</vt:lpstr>
      <vt:lpstr>Abort, cont.</vt:lpstr>
      <vt:lpstr>Checkpointing</vt:lpstr>
      <vt:lpstr>CRASH RECOVERY</vt:lpstr>
      <vt:lpstr>Crash Recovery: Big Picture</vt:lpstr>
      <vt:lpstr>Recovery: The Analysis Phase</vt:lpstr>
      <vt:lpstr>Phase 2: The REDO Phase</vt:lpstr>
      <vt:lpstr>Scenarios When We Do Not REDO </vt:lpstr>
      <vt:lpstr>Phase 3: The UNDO Phase</vt:lpstr>
      <vt:lpstr>Phase 3: The UNDO Phase, cont</vt:lpstr>
      <vt:lpstr>Example of Recovery</vt:lpstr>
      <vt:lpstr>Example: Crash During Restart!</vt:lpstr>
      <vt:lpstr>Additional Crash FAQs to Understand</vt:lpstr>
      <vt:lpstr>Summary of Logging/Recovery</vt:lpstr>
      <vt:lpstr>Summary, 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Daphne Nhuch</dc:creator>
  <dc:subject>Name of Course</dc:subject>
  <cp:lastModifiedBy>thecuong</cp:lastModifiedBy>
  <cp:revision>98</cp:revision>
  <dcterms:created xsi:type="dcterms:W3CDTF">2020-04-22T02:27:57Z</dcterms:created>
  <dcterms:modified xsi:type="dcterms:W3CDTF">2020-04-22T02:27:57Z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KSOProductBuildVer">
    <vt:lpwstr>1033-10.1.0.6757</vt:lpwstr>
  </property>
</Properties>
</file>