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xls" ContentType="application/vnd.ms-exce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2"/>
  </p:notesMasterIdLst>
  <p:handoutMasterIdLst>
    <p:handoutMasterId r:id="rId103"/>
  </p:handoutMasterIdLst>
  <p:sldIdLst>
    <p:sldId id="431" r:id="rId2"/>
    <p:sldId id="433" r:id="rId3"/>
    <p:sldId id="434" r:id="rId4"/>
    <p:sldId id="436" r:id="rId5"/>
    <p:sldId id="613" r:id="rId6"/>
    <p:sldId id="437" r:id="rId7"/>
    <p:sldId id="438" r:id="rId8"/>
    <p:sldId id="439" r:id="rId9"/>
    <p:sldId id="440" r:id="rId10"/>
    <p:sldId id="443" r:id="rId11"/>
    <p:sldId id="441" r:id="rId12"/>
    <p:sldId id="442" r:id="rId13"/>
    <p:sldId id="448" r:id="rId14"/>
    <p:sldId id="449" r:id="rId15"/>
    <p:sldId id="450" r:id="rId16"/>
    <p:sldId id="453" r:id="rId17"/>
    <p:sldId id="454" r:id="rId18"/>
    <p:sldId id="455" r:id="rId19"/>
    <p:sldId id="627" r:id="rId20"/>
    <p:sldId id="614" r:id="rId21"/>
    <p:sldId id="615" r:id="rId22"/>
    <p:sldId id="617" r:id="rId23"/>
    <p:sldId id="618" r:id="rId24"/>
    <p:sldId id="619" r:id="rId25"/>
    <p:sldId id="461" r:id="rId26"/>
    <p:sldId id="459" r:id="rId27"/>
    <p:sldId id="462" r:id="rId28"/>
    <p:sldId id="466" r:id="rId29"/>
    <p:sldId id="620" r:id="rId30"/>
    <p:sldId id="624" r:id="rId31"/>
    <p:sldId id="623" r:id="rId32"/>
    <p:sldId id="621" r:id="rId33"/>
    <p:sldId id="464" r:id="rId34"/>
    <p:sldId id="465" r:id="rId35"/>
    <p:sldId id="625" r:id="rId36"/>
    <p:sldId id="626" r:id="rId37"/>
    <p:sldId id="469" r:id="rId38"/>
    <p:sldId id="470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4" r:id="rId51"/>
    <p:sldId id="485" r:id="rId52"/>
    <p:sldId id="486" r:id="rId53"/>
    <p:sldId id="487" r:id="rId54"/>
    <p:sldId id="488" r:id="rId55"/>
    <p:sldId id="673" r:id="rId56"/>
    <p:sldId id="489" r:id="rId57"/>
    <p:sldId id="664" r:id="rId58"/>
    <p:sldId id="493" r:id="rId59"/>
    <p:sldId id="494" r:id="rId60"/>
    <p:sldId id="495" r:id="rId61"/>
    <p:sldId id="496" r:id="rId62"/>
    <p:sldId id="663" r:id="rId63"/>
    <p:sldId id="498" r:id="rId64"/>
    <p:sldId id="499" r:id="rId65"/>
    <p:sldId id="497" r:id="rId66"/>
    <p:sldId id="662" r:id="rId67"/>
    <p:sldId id="628" r:id="rId68"/>
    <p:sldId id="630" r:id="rId69"/>
    <p:sldId id="634" r:id="rId70"/>
    <p:sldId id="502" r:id="rId71"/>
    <p:sldId id="503" r:id="rId72"/>
    <p:sldId id="661" r:id="rId73"/>
    <p:sldId id="589" r:id="rId74"/>
    <p:sldId id="666" r:id="rId75"/>
    <p:sldId id="504" r:id="rId76"/>
    <p:sldId id="505" r:id="rId77"/>
    <p:sldId id="506" r:id="rId78"/>
    <p:sldId id="632" r:id="rId79"/>
    <p:sldId id="635" r:id="rId80"/>
    <p:sldId id="508" r:id="rId81"/>
    <p:sldId id="509" r:id="rId82"/>
    <p:sldId id="510" r:id="rId83"/>
    <p:sldId id="511" r:id="rId84"/>
    <p:sldId id="512" r:id="rId85"/>
    <p:sldId id="513" r:id="rId86"/>
    <p:sldId id="514" r:id="rId87"/>
    <p:sldId id="515" r:id="rId88"/>
    <p:sldId id="516" r:id="rId89"/>
    <p:sldId id="675" r:id="rId90"/>
    <p:sldId id="667" r:id="rId91"/>
    <p:sldId id="668" r:id="rId92"/>
    <p:sldId id="669" r:id="rId93"/>
    <p:sldId id="670" r:id="rId94"/>
    <p:sldId id="671" r:id="rId95"/>
    <p:sldId id="672" r:id="rId96"/>
    <p:sldId id="636" r:id="rId97"/>
    <p:sldId id="641" r:id="rId98"/>
    <p:sldId id="638" r:id="rId99"/>
    <p:sldId id="639" r:id="rId100"/>
    <p:sldId id="612" r:id="rId10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4"/>
    <p:restoredTop sz="86464"/>
  </p:normalViewPr>
  <p:slideViewPr>
    <p:cSldViewPr>
      <p:cViewPr>
        <p:scale>
          <a:sx n="108" d="100"/>
          <a:sy n="108" d="100"/>
        </p:scale>
        <p:origin x="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39772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hape 68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Shape 689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41939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hape 69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Shape 695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87437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78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Shape 78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00753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hape 78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Shape 790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485132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hape 79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Shape 796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42301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89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Shape 89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21199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185137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08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69253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538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1123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75ADC18-C906-0248-82CB-48ECE99B5C8E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471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536104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hape 127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Shape 1275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606818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7EAF196-CF37-0F4C-99A7-F1117FB022F0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105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9376C5C-416F-9543-BA15-05CF955C437B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87374EA-5B0F-584D-8210-6B4342CC1D7E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459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7436546-2716-C84D-BE4F-ED27343AF47B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2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4285A58-8971-F04F-AAC0-786CC8C8FB99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69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5F6F99-5B84-AD4A-98D8-D81E1498C18A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60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384046A-8DDE-704E-8AAC-4BCF34C955E5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6882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41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Shape 416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077470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FCBFB1-2F2D-0042-B9F1-666BEDF06C9C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604650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7B8B575-AABE-144E-830D-DF2F78D33859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325"/>
            <a:ext cx="5035550" cy="4075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663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664774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68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077894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788348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403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discuss at end of lecture…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9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9" name="Shape 8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This plot shows the average queuing delay experienced by a packet arriving at a buffer,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as a function of this entity here, which is the arrival rate divided by the departure rate.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As this entity approaches 1 (the arrival rate approaches the departure rate),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the average delay goes to infinity.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The important thing to note about this curve is the shape.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When we approach close to this area here, the curve goes up very fast.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This means that small changes in arrival rate can have a dramatic impact on delay.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This is what happens when you are driving in a congested highway.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The smallest disturbance (like one car braking) can significantly increase your delay.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When you design a queuing system, you want it to operate far from that point.</a:t>
            </a:r>
          </a:p>
        </p:txBody>
      </p:sp>
    </p:spTree>
    <p:extLst>
      <p:ext uri="{BB962C8B-B14F-4D97-AF65-F5344CB8AC3E}">
        <p14:creationId xmlns:p14="http://schemas.microsoft.com/office/powerpoint/2010/main" val="41814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45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Shape 45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0763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49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Shape 49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92277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500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Shape 50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01950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52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Shape 52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83280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53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Shape 53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80179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64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Shape 6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7433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D6932B-D1EF-524A-B0E9-280F6FACB97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4772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686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5.png"/><Relationship Id="rId7" Type="http://schemas.openxmlformats.org/officeDocument/2006/relationships/oleObject" Target="../embeddings/Microsoft_Excel_97_-_2004_Worksheet3.xls"/><Relationship Id="rId8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4.png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5.png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xcel_97_-_2004_Worksheet11.xls"/><Relationship Id="rId12" Type="http://schemas.openxmlformats.org/officeDocument/2006/relationships/image" Target="../media/image8.png"/><Relationship Id="rId13" Type="http://schemas.openxmlformats.org/officeDocument/2006/relationships/oleObject" Target="../embeddings/Microsoft_Excel_97_-_2004_Worksheet12.xls"/><Relationship Id="rId1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4.png"/><Relationship Id="rId5" Type="http://schemas.openxmlformats.org/officeDocument/2006/relationships/oleObject" Target="../embeddings/Microsoft_Excel_97_-_2004_Worksheet8.xls"/><Relationship Id="rId6" Type="http://schemas.openxmlformats.org/officeDocument/2006/relationships/image" Target="../media/image5.png"/><Relationship Id="rId7" Type="http://schemas.openxmlformats.org/officeDocument/2006/relationships/oleObject" Target="../embeddings/Microsoft_Excel_97_-_2004_Worksheet9.xls"/><Relationship Id="rId8" Type="http://schemas.openxmlformats.org/officeDocument/2006/relationships/image" Target="../media/image6.png"/><Relationship Id="rId9" Type="http://schemas.openxmlformats.org/officeDocument/2006/relationships/oleObject" Target="../embeddings/Microsoft_Excel_97_-_2004_Worksheet10.xls"/><Relationship Id="rId10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3.xls"/><Relationship Id="rId4" Type="http://schemas.openxmlformats.org/officeDocument/2006/relationships/image" Target="../media/image6.png"/><Relationship Id="rId5" Type="http://schemas.openxmlformats.org/officeDocument/2006/relationships/oleObject" Target="../embeddings/Microsoft_Excel_97_-_2004_Worksheet14.xls"/><Relationship Id="rId6" Type="http://schemas.openxmlformats.org/officeDocument/2006/relationships/image" Target="../media/image4.png"/><Relationship Id="rId7" Type="http://schemas.openxmlformats.org/officeDocument/2006/relationships/oleObject" Target="../embeddings/Microsoft_Excel_97_-_2004_Worksheet15.xls"/><Relationship Id="rId8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Microsoft_Excel_97_-_2004_Worksheet16.xls"/><Relationship Id="rId5" Type="http://schemas.openxmlformats.org/officeDocument/2006/relationships/image" Target="../media/image11.png"/><Relationship Id="rId6" Type="http://schemas.openxmlformats.org/officeDocument/2006/relationships/oleObject" Target="../embeddings/Microsoft_Excel_97_-_2004_Worksheet17.xls"/><Relationship Id="rId7" Type="http://schemas.openxmlformats.org/officeDocument/2006/relationships/image" Target="../media/image12.png"/><Relationship Id="rId8" Type="http://schemas.openxmlformats.org/officeDocument/2006/relationships/oleObject" Target="../embeddings/Microsoft_Excel_97_-_2004_Worksheet18.xls"/><Relationship Id="rId9" Type="http://schemas.openxmlformats.org/officeDocument/2006/relationships/image" Target="../media/image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Designing a Network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hape 5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>
                <a:solidFill>
                  <a:srgbClr val="424242"/>
                </a:solidFill>
              </a:rPr>
              <a:t>Digital Subscriber Line (DSL)</a:t>
            </a:r>
          </a:p>
        </p:txBody>
      </p:sp>
      <p:sp>
        <p:nvSpPr>
          <p:cNvPr id="530" name="Shape 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Twisted pair </a:t>
            </a:r>
            <a:r>
              <a:rPr sz="2953" dirty="0" smtClean="0">
                <a:solidFill>
                  <a:srgbClr val="424242"/>
                </a:solidFill>
              </a:rPr>
              <a:t>copper</a:t>
            </a:r>
            <a:endParaRPr lang="en-US" sz="2953" dirty="0" smtClean="0">
              <a:solidFill>
                <a:srgbClr val="424242"/>
              </a:solidFill>
            </a:endParaRPr>
          </a:p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  <a:p>
            <a:pPr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sz="2953" dirty="0" smtClean="0">
                <a:solidFill>
                  <a:srgbClr val="424242"/>
                </a:solidFill>
              </a:rPr>
              <a:t>3 separate channels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lang="en-US" sz="2553" dirty="0">
                <a:solidFill>
                  <a:srgbClr val="424242"/>
                </a:solidFill>
              </a:rPr>
              <a:t>D</a:t>
            </a:r>
            <a:r>
              <a:rPr lang="en-US" sz="2553" dirty="0" smtClean="0">
                <a:solidFill>
                  <a:srgbClr val="424242"/>
                </a:solidFill>
              </a:rPr>
              <a:t>ownstream </a:t>
            </a:r>
            <a:r>
              <a:rPr lang="en-US" sz="2553" dirty="0">
                <a:solidFill>
                  <a:srgbClr val="424242"/>
                </a:solidFill>
              </a:rPr>
              <a:t>data channel</a:t>
            </a:r>
          </a:p>
          <a:p>
            <a:pPr lvl="1"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lang="en-US" sz="2553" dirty="0" smtClean="0">
                <a:solidFill>
                  <a:srgbClr val="424242"/>
                </a:solidFill>
              </a:rPr>
              <a:t>Upstream </a:t>
            </a:r>
            <a:r>
              <a:rPr lang="en-US" sz="2553" dirty="0">
                <a:solidFill>
                  <a:srgbClr val="424242"/>
                </a:solidFill>
              </a:rPr>
              <a:t>data channel</a:t>
            </a:r>
          </a:p>
          <a:p>
            <a:pPr lvl="1"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r>
              <a:rPr lang="en-US" sz="2553" dirty="0">
                <a:solidFill>
                  <a:srgbClr val="424242"/>
                </a:solidFill>
              </a:rPr>
              <a:t>2-way phone channel</a:t>
            </a:r>
          </a:p>
          <a:p>
            <a:pPr>
              <a:spcBef>
                <a:spcPts val="633"/>
              </a:spcBef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</p:txBody>
      </p:sp>
      <p:sp>
        <p:nvSpPr>
          <p:cNvPr id="46083" name="Shape 53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52F4DEAC-F881-DC42-97DB-3D4EDBC59EEA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10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 build="p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Thursday’s lecture….</a:t>
            </a:r>
          </a:p>
        </p:txBody>
      </p:sp>
      <p:sp>
        <p:nvSpPr>
          <p:cNvPr id="300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Layering, principles, the “good stuff”</a:t>
            </a:r>
          </a:p>
          <a:p>
            <a:r>
              <a:rPr lang="en-US" altLang="en-US"/>
              <a:t>Read K&amp;R 1.4-1.8 (mostly for context)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05C700D5-6006-C443-8B4B-218B29869420}" type="slidenum">
              <a:rPr lang="en-US" smtClean="0">
                <a:latin typeface="+mn-lt"/>
                <a:ea typeface="+mn-ea"/>
              </a:rPr>
              <a:pPr algn="l">
                <a:defRPr/>
              </a:pPr>
              <a:t>100</a:t>
            </a:fld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868362"/>
          </a:xfrm>
        </p:spPr>
        <p:txBody>
          <a:bodyPr/>
          <a:lstStyle/>
          <a:p>
            <a:pPr>
              <a:defRPr/>
            </a:pPr>
            <a:r>
              <a:rPr lang="en-US" sz="4219" dirty="0"/>
              <a:t>AT&amp;T Central Offices </a:t>
            </a:r>
            <a:r>
              <a:rPr lang="en-US" sz="4219"/>
              <a:t>in </a:t>
            </a:r>
            <a:r>
              <a:rPr lang="en-US" sz="4219" smtClean="0"/>
              <a:t>Bay </a:t>
            </a:r>
            <a:r>
              <a:rPr lang="en-US" sz="4219" dirty="0"/>
              <a:t>Area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728788"/>
            <a:ext cx="3736975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AT&amp;T Central Office in Berkeley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051050"/>
            <a:ext cx="733901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925" y="2125663"/>
            <a:ext cx="3436938" cy="270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884488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8" name="Shape 628"/>
          <p:cNvSpPr/>
          <p:nvPr/>
        </p:nvSpPr>
        <p:spPr>
          <a:xfrm flipV="1">
            <a:off x="6348413" y="376078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Access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4" name="Shape 6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E727757A-9F98-744B-9967-9D907B5AA97C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13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630" name="Shape 630"/>
          <p:cNvSpPr/>
          <p:nvPr/>
        </p:nvSpPr>
        <p:spPr>
          <a:xfrm flipV="1">
            <a:off x="1443038" y="376713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838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1758950" y="2317750"/>
            <a:ext cx="2019300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10238" y="2751138"/>
            <a:ext cx="1146175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5632522" y="1831963"/>
            <a:ext cx="2930453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3200" i="1" dirty="0">
                <a:solidFill>
                  <a:srgbClr val="000000"/>
                </a:solidFill>
              </a:rPr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025" y="3303588"/>
            <a:ext cx="12287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463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5973763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4948238" y="3303588"/>
            <a:ext cx="808037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19600" y="35988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3" name="Shape 643"/>
          <p:cNvSpPr/>
          <p:nvPr/>
        </p:nvSpPr>
        <p:spPr>
          <a:xfrm flipV="1">
            <a:off x="7688263" y="3775075"/>
            <a:ext cx="68738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8440738" y="3402013"/>
            <a:ext cx="390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40" grpId="0" animBg="1" advAuto="0"/>
      <p:bldP spid="641" grpId="0" animBg="1" advAuto="0"/>
      <p:bldP spid="64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2633663" y="5343525"/>
            <a:ext cx="119380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0" name="Shape 650"/>
          <p:cNvSpPr/>
          <p:nvPr/>
        </p:nvSpPr>
        <p:spPr>
          <a:xfrm flipV="1">
            <a:off x="3487738" y="3859213"/>
            <a:ext cx="1084262" cy="22431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3455988" y="1477963"/>
            <a:ext cx="1146175" cy="22494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2" name="Shape 652"/>
          <p:cNvSpPr/>
          <p:nvPr/>
        </p:nvSpPr>
        <p:spPr>
          <a:xfrm flipV="1">
            <a:off x="1871663" y="3743325"/>
            <a:ext cx="957262" cy="679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3" name="Shape 653"/>
          <p:cNvSpPr/>
          <p:nvPr/>
        </p:nvSpPr>
        <p:spPr>
          <a:xfrm flipV="1">
            <a:off x="2774950" y="2193925"/>
            <a:ext cx="973138" cy="95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1935163" y="3189288"/>
            <a:ext cx="928687" cy="59531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5241925" y="2125663"/>
            <a:ext cx="3436938" cy="270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884488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7" name="Shape 657"/>
          <p:cNvSpPr/>
          <p:nvPr/>
        </p:nvSpPr>
        <p:spPr>
          <a:xfrm flipV="1">
            <a:off x="6348413" y="376078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households share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378" name="Shape 65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64D6C73-513A-E14F-967F-D69B7693C39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14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879475" y="3200400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87388" y="30178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663" name="Shape 663"/>
          <p:cNvSpPr/>
          <p:nvPr/>
        </p:nvSpPr>
        <p:spPr>
          <a:xfrm>
            <a:off x="1608138" y="2857500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5710238" y="2751138"/>
            <a:ext cx="1146175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666" name="Shape 666"/>
          <p:cNvSpPr/>
          <p:nvPr/>
        </p:nvSpPr>
        <p:spPr>
          <a:xfrm>
            <a:off x="4589463" y="3765550"/>
            <a:ext cx="16875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973763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4948238" y="3303588"/>
            <a:ext cx="808037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fiber</a:t>
            </a:r>
          </a:p>
        </p:txBody>
      </p:sp>
      <p:sp>
        <p:nvSpPr>
          <p:cNvPr id="669" name="Shape 669"/>
          <p:cNvSpPr/>
          <p:nvPr/>
        </p:nvSpPr>
        <p:spPr>
          <a:xfrm>
            <a:off x="4419600" y="35988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616200" y="35988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768475" y="2212975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1571625" y="203517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2482850" y="1857375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84238" y="4365625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687388" y="4187825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1598613" y="4010025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7" name="Shape 677"/>
          <p:cNvSpPr/>
          <p:nvPr/>
        </p:nvSpPr>
        <p:spPr>
          <a:xfrm flipV="1">
            <a:off x="2509838" y="1614488"/>
            <a:ext cx="91916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2241550" y="14192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3152775" y="1241425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2438400" y="5991225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2241550" y="58134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152775" y="5634038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652838" y="2035175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3652838" y="5178425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1724025" y="5329238"/>
            <a:ext cx="10636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1527175" y="51530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2438400" y="4973638"/>
            <a:ext cx="374650" cy="714375"/>
          </a:xfrm>
          <a:prstGeom prst="roundRect">
            <a:avLst>
              <a:gd name="adj" fmla="val 3571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637"/>
          <p:cNvSpPr/>
          <p:nvPr/>
        </p:nvSpPr>
        <p:spPr>
          <a:xfrm>
            <a:off x="5632522" y="1831963"/>
            <a:ext cx="2930453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3200" i="1" dirty="0">
                <a:solidFill>
                  <a:srgbClr val="000000"/>
                </a:solidFill>
              </a:rPr>
              <a:t>cable head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hape 6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>
                <a:solidFill>
                  <a:srgbClr val="424242"/>
                </a:solidFill>
              </a:rPr>
              <a:t>Cable</a:t>
            </a:r>
          </a:p>
        </p:txBody>
      </p:sp>
      <p:sp>
        <p:nvSpPr>
          <p:cNvPr id="692" name="Shape 6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Coaxial copper &amp; </a:t>
            </a:r>
            <a:r>
              <a:rPr sz="2953" dirty="0" smtClean="0">
                <a:solidFill>
                  <a:srgbClr val="424242"/>
                </a:solidFill>
              </a:rPr>
              <a:t>fiber</a:t>
            </a:r>
            <a:endParaRPr lang="en-US" sz="2953" dirty="0" smtClean="0">
              <a:solidFill>
                <a:srgbClr val="424242"/>
              </a:solidFill>
            </a:endParaRPr>
          </a:p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424242"/>
                </a:solidFill>
              </a:rPr>
              <a:t>S</a:t>
            </a:r>
            <a:r>
              <a:rPr sz="2953" dirty="0" smtClean="0">
                <a:solidFill>
                  <a:srgbClr val="424242"/>
                </a:solidFill>
              </a:rPr>
              <a:t>hared </a:t>
            </a:r>
            <a:r>
              <a:rPr sz="2953" dirty="0">
                <a:solidFill>
                  <a:srgbClr val="424242"/>
                </a:solidFill>
              </a:rPr>
              <a:t>broadcast </a:t>
            </a:r>
            <a:r>
              <a:rPr sz="2953" dirty="0" smtClean="0">
                <a:solidFill>
                  <a:srgbClr val="424242"/>
                </a:solidFill>
              </a:rPr>
              <a:t>medium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53" dirty="0" smtClean="0">
                <a:solidFill>
                  <a:srgbClr val="424242"/>
                </a:solidFill>
              </a:rPr>
              <a:t>Why?</a:t>
            </a:r>
            <a:endParaRPr sz="2553" dirty="0">
              <a:solidFill>
                <a:srgbClr val="424242"/>
              </a:solidFill>
            </a:endParaRPr>
          </a:p>
        </p:txBody>
      </p:sp>
      <p:sp>
        <p:nvSpPr>
          <p:cNvPr id="60419" name="Shape 69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C6CEC799-75B5-4B4C-A58D-1CF4742C9E06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15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Access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6561" name="Shape 7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93C699A-190D-4C4F-87FE-82F7A54A1A5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774" name="Shape 774"/>
          <p:cNvSpPr/>
          <p:nvPr/>
        </p:nvSpPr>
        <p:spPr>
          <a:xfrm flipV="1">
            <a:off x="1443038" y="3765550"/>
            <a:ext cx="6862762" cy="31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7153275" y="3446463"/>
            <a:ext cx="623888" cy="625475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725" y="4103688"/>
            <a:ext cx="2571750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sz="2953" b="0" dirty="0">
                <a:solidFill>
                  <a:srgbClr val="000000"/>
                </a:solidFill>
              </a:rPr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1906588" y="3196133"/>
            <a:ext cx="28194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4783138" y="4103688"/>
            <a:ext cx="1579562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sz="2953" b="0" dirty="0">
                <a:solidFill>
                  <a:srgbClr val="000000"/>
                </a:solidFill>
              </a:rPr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0738" y="3402013"/>
            <a:ext cx="390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7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>
                <a:solidFill>
                  <a:srgbClr val="424242"/>
                </a:solidFill>
              </a:rPr>
              <a:t>Ethernet</a:t>
            </a:r>
          </a:p>
        </p:txBody>
      </p:sp>
      <p:sp>
        <p:nvSpPr>
          <p:cNvPr id="787" name="Shape 7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Twisted pair </a:t>
            </a:r>
            <a:r>
              <a:rPr sz="2953" dirty="0" smtClean="0">
                <a:solidFill>
                  <a:srgbClr val="424242"/>
                </a:solidFill>
              </a:rPr>
              <a:t>copper</a:t>
            </a:r>
            <a:endParaRPr lang="en-US" sz="2953" dirty="0" smtClean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953" dirty="0">
              <a:solidFill>
                <a:srgbClr val="424242"/>
              </a:solidFill>
            </a:endParaRPr>
          </a:p>
          <a:p>
            <a:pPr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2953" dirty="0" smtClean="0">
                <a:solidFill>
                  <a:srgbClr val="424242"/>
                </a:solidFill>
              </a:rPr>
              <a:t>1 </a:t>
            </a:r>
            <a:r>
              <a:rPr sz="2953" dirty="0">
                <a:solidFill>
                  <a:srgbClr val="424242"/>
                </a:solidFill>
              </a:rPr>
              <a:t>Gbps, 10 </a:t>
            </a:r>
            <a:r>
              <a:rPr sz="2953" dirty="0" smtClean="0">
                <a:solidFill>
                  <a:srgbClr val="424242"/>
                </a:solidFill>
              </a:rPr>
              <a:t>Gbps</a:t>
            </a:r>
            <a:r>
              <a:rPr lang="en-US" sz="2953" dirty="0" smtClean="0">
                <a:solidFill>
                  <a:srgbClr val="424242"/>
                </a:solidFill>
              </a:rPr>
              <a:t>, 100Gbps</a:t>
            </a:r>
            <a:r>
              <a:rPr sz="2953" dirty="0" smtClean="0">
                <a:solidFill>
                  <a:srgbClr val="424242"/>
                </a:solidFill>
              </a:rPr>
              <a:t> </a:t>
            </a:r>
            <a:r>
              <a:rPr sz="2953" dirty="0">
                <a:solidFill>
                  <a:srgbClr val="424242"/>
                </a:solidFill>
              </a:rPr>
              <a:t>(each direction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</p:txBody>
      </p:sp>
      <p:sp>
        <p:nvSpPr>
          <p:cNvPr id="68611" name="Shape 78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178E6D6-EEBC-EC48-A559-11AA08742953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" grpId="0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7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 dirty="0" smtClean="0">
                <a:solidFill>
                  <a:srgbClr val="424242"/>
                </a:solidFill>
              </a:rPr>
              <a:t>Other access technologies</a:t>
            </a:r>
            <a:endParaRPr lang="en-US" altLang="en-US" sz="4500" dirty="0">
              <a:solidFill>
                <a:srgbClr val="424242"/>
              </a:solidFill>
            </a:endParaRPr>
          </a:p>
        </p:txBody>
      </p:sp>
      <p:sp>
        <p:nvSpPr>
          <p:cNvPr id="793" name="Shape 7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Cellular (smart phones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553" dirty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Satellite (remote areas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553" dirty="0">
              <a:solidFill>
                <a:srgbClr val="42424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953" dirty="0">
                <a:solidFill>
                  <a:srgbClr val="424242"/>
                </a:solidFill>
              </a:rPr>
              <a:t>Fiber to the Home (home</a:t>
            </a:r>
            <a:r>
              <a:rPr sz="2953" dirty="0" smtClean="0">
                <a:solidFill>
                  <a:srgbClr val="424242"/>
                </a:solidFill>
              </a:rPr>
              <a:t>)</a:t>
            </a:r>
            <a:endParaRPr lang="en-US" sz="2953" dirty="0" smtClean="0">
              <a:solidFill>
                <a:srgbClr val="42424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553" dirty="0">
              <a:solidFill>
                <a:srgbClr val="424242"/>
              </a:solidFill>
            </a:endParaRPr>
          </a:p>
        </p:txBody>
      </p:sp>
      <p:sp>
        <p:nvSpPr>
          <p:cNvPr id="70659" name="Shape 79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063D49DC-A37E-9041-A9DE-535B6E5F9205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18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uiExpand="1" build="p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dirty="0" smtClean="0"/>
              <a:t>From an architectural perspective…</a:t>
            </a:r>
          </a:p>
          <a:p>
            <a:pPr lvl="1"/>
            <a:r>
              <a:rPr lang="en-US" dirty="0" smtClean="0"/>
              <a:t>Access technologies are a boring detail</a:t>
            </a:r>
          </a:p>
          <a:p>
            <a:pPr lvl="1"/>
            <a:r>
              <a:rPr lang="en-US" dirty="0" smtClean="0"/>
              <a:t>Logical equivalent of a wire to the first-hop switch</a:t>
            </a:r>
          </a:p>
          <a:p>
            <a:pPr lvl="1"/>
            <a:endParaRPr lang="en-US" dirty="0"/>
          </a:p>
          <a:p>
            <a:r>
              <a:rPr lang="en-US" dirty="0" smtClean="0"/>
              <a:t>From an infrastructure perspective…</a:t>
            </a:r>
          </a:p>
          <a:p>
            <a:pPr lvl="1"/>
            <a:r>
              <a:rPr lang="en-US" dirty="0" smtClean="0"/>
              <a:t>That’s where all the money goes</a:t>
            </a:r>
          </a:p>
          <a:p>
            <a:pPr lvl="1"/>
            <a:r>
              <a:rPr lang="en-US" dirty="0" smtClean="0"/>
              <a:t>Deployment, maintenance, speed limitations, etc.</a:t>
            </a:r>
          </a:p>
          <a:p>
            <a:pPr lvl="1"/>
            <a:endParaRPr lang="en-US" dirty="0"/>
          </a:p>
          <a:p>
            <a:r>
              <a:rPr lang="en-US" dirty="0" smtClean="0"/>
              <a:t>We won’t discuss access networks any more</a:t>
            </a:r>
          </a:p>
          <a:p>
            <a:pPr lvl="1"/>
            <a:r>
              <a:rPr lang="en-US" dirty="0" smtClean="0"/>
              <a:t>But this is what keeps ISP CEOs up at night…</a:t>
            </a:r>
          </a:p>
          <a:p>
            <a:pPr lvl="1"/>
            <a:r>
              <a:rPr lang="en-US" dirty="0" smtClean="0"/>
              <a:t>Routing protocols, etc., are the least of their problems..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 err="1">
                <a:solidFill>
                  <a:srgbClr val="000000"/>
                </a:solidFill>
              </a:rPr>
              <a:t>Administrivia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>
                <a:solidFill>
                  <a:srgbClr val="000000"/>
                </a:solidFill>
              </a:rPr>
              <a:t>Discussion sections start </a:t>
            </a:r>
            <a:r>
              <a:rPr lang="en-US" sz="3094" dirty="0" smtClean="0">
                <a:solidFill>
                  <a:srgbClr val="000000"/>
                </a:solidFill>
              </a:rPr>
              <a:t>Wed., </a:t>
            </a:r>
            <a:r>
              <a:rPr lang="en-US" sz="3094" dirty="0">
                <a:solidFill>
                  <a:srgbClr val="000000"/>
                </a:solidFill>
              </a:rPr>
              <a:t>Sep </a:t>
            </a:r>
            <a:r>
              <a:rPr lang="en-US" sz="3094" dirty="0" smtClean="0">
                <a:solidFill>
                  <a:srgbClr val="000000"/>
                </a:solidFill>
              </a:rPr>
              <a:t>9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Reading assignments up for this week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This week: </a:t>
            </a:r>
            <a:r>
              <a:rPr lang="en-US" sz="3094" dirty="0" smtClean="0">
                <a:solidFill>
                  <a:srgbClr val="000000"/>
                </a:solidFill>
              </a:rPr>
              <a:t>basics, philosophy, principles,…</a:t>
            </a: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Next week: routing!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Very full lecture today (</a:t>
            </a:r>
            <a:r>
              <a:rPr lang="en-US" sz="2694" dirty="0" smtClean="0">
                <a:solidFill>
                  <a:srgbClr val="000000"/>
                </a:solidFill>
              </a:rPr>
              <a:t>100 </a:t>
            </a:r>
            <a:r>
              <a:rPr lang="en-US" sz="2694" dirty="0" smtClean="0">
                <a:solidFill>
                  <a:srgbClr val="000000"/>
                </a:solidFill>
              </a:rPr>
              <a:t>slides!)</a:t>
            </a:r>
          </a:p>
        </p:txBody>
      </p:sp>
      <p:sp>
        <p:nvSpPr>
          <p:cNvPr id="27651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3807220-A4CF-2E48-956E-0C8A874248AD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868362"/>
          </a:xfrm>
        </p:spPr>
        <p:txBody>
          <a:bodyPr/>
          <a:lstStyle/>
          <a:p>
            <a:r>
              <a:rPr lang="en-US" smtClean="0"/>
              <a:t>What about the </a:t>
            </a:r>
            <a:r>
              <a:rPr lang="en-US" dirty="0" smtClean="0"/>
              <a:t>rest of the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technologies are specialized</a:t>
            </a:r>
          </a:p>
          <a:p>
            <a:endParaRPr lang="en-US" dirty="0"/>
          </a:p>
          <a:p>
            <a:r>
              <a:rPr lang="en-US" dirty="0" smtClean="0"/>
              <a:t>What about the rest of the network?</a:t>
            </a:r>
          </a:p>
          <a:p>
            <a:endParaRPr lang="en-US" dirty="0"/>
          </a:p>
          <a:p>
            <a:r>
              <a:rPr lang="en-US" dirty="0" smtClean="0"/>
              <a:t>How do you scale such a network?</a:t>
            </a:r>
          </a:p>
          <a:p>
            <a:pPr lvl="1"/>
            <a:r>
              <a:rPr lang="en-US" dirty="0" smtClean="0"/>
              <a:t>Billions of endpoints!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2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design?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343400" cy="4422351"/>
          </a:xfrm>
        </p:spPr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Every source-destination pair has its own link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 sharing</a:t>
            </a:r>
            <a:endParaRPr lang="en-US" dirty="0"/>
          </a:p>
          <a:p>
            <a:pPr lvl="1"/>
            <a:r>
              <a:rPr lang="en-US" dirty="0" smtClean="0"/>
              <a:t>Would require too many links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7947" y="10039"/>
            <a:ext cx="4686300" cy="6135100"/>
            <a:chOff x="571500" y="2136776"/>
            <a:chExt cx="2193925" cy="2762249"/>
          </a:xfrm>
        </p:grpSpPr>
        <p:sp>
          <p:nvSpPr>
            <p:cNvPr id="6" name="Shape 863"/>
            <p:cNvSpPr/>
            <p:nvPr/>
          </p:nvSpPr>
          <p:spPr>
            <a:xfrm flipH="1" flipV="1">
              <a:off x="1074738" y="3360738"/>
              <a:ext cx="0" cy="105727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" name="Shape 863"/>
            <p:cNvSpPr/>
            <p:nvPr/>
          </p:nvSpPr>
          <p:spPr>
            <a:xfrm>
              <a:off x="934863" y="3908425"/>
              <a:ext cx="1422400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Shape 863"/>
            <p:cNvSpPr/>
            <p:nvPr/>
          </p:nvSpPr>
          <p:spPr>
            <a:xfrm flipV="1">
              <a:off x="1127125" y="3249613"/>
              <a:ext cx="1196975" cy="107473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Shape 863"/>
            <p:cNvSpPr/>
            <p:nvPr/>
          </p:nvSpPr>
          <p:spPr>
            <a:xfrm flipV="1">
              <a:off x="1690688" y="3067050"/>
              <a:ext cx="0" cy="15938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" name="Shape 863"/>
            <p:cNvSpPr/>
            <p:nvPr/>
          </p:nvSpPr>
          <p:spPr>
            <a:xfrm flipH="1" flipV="1">
              <a:off x="1127125" y="3249613"/>
              <a:ext cx="1196975" cy="107473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863"/>
            <p:cNvSpPr/>
            <p:nvPr/>
          </p:nvSpPr>
          <p:spPr>
            <a:xfrm flipH="1" flipV="1">
              <a:off x="1127125" y="4432300"/>
              <a:ext cx="1304925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" name="Shape 863"/>
            <p:cNvSpPr/>
            <p:nvPr/>
          </p:nvSpPr>
          <p:spPr>
            <a:xfrm flipH="1">
              <a:off x="1127125" y="3908425"/>
              <a:ext cx="1304925" cy="52387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" name="Shape 863"/>
            <p:cNvSpPr/>
            <p:nvPr/>
          </p:nvSpPr>
          <p:spPr>
            <a:xfrm flipH="1" flipV="1">
              <a:off x="1233488" y="3360738"/>
              <a:ext cx="1198562" cy="54768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" name="Shape 863"/>
            <p:cNvSpPr/>
            <p:nvPr/>
          </p:nvSpPr>
          <p:spPr>
            <a:xfrm flipH="1">
              <a:off x="1209675" y="2990850"/>
              <a:ext cx="350838" cy="293688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" name="Shape 863"/>
            <p:cNvSpPr/>
            <p:nvPr/>
          </p:nvSpPr>
          <p:spPr>
            <a:xfrm flipH="1">
              <a:off x="1690688" y="4514850"/>
              <a:ext cx="571500" cy="2222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" name="Shape 863"/>
            <p:cNvSpPr/>
            <p:nvPr/>
          </p:nvSpPr>
          <p:spPr>
            <a:xfrm>
              <a:off x="2324100" y="3284538"/>
              <a:ext cx="133350" cy="62388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" name="Shape 863"/>
            <p:cNvSpPr/>
            <p:nvPr/>
          </p:nvSpPr>
          <p:spPr>
            <a:xfrm>
              <a:off x="1690688" y="2994025"/>
              <a:ext cx="571500" cy="255588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" name="Shape 863"/>
            <p:cNvSpPr/>
            <p:nvPr/>
          </p:nvSpPr>
          <p:spPr>
            <a:xfrm flipH="1">
              <a:off x="749300" y="3338513"/>
              <a:ext cx="325438" cy="55562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" name="Shape 863"/>
            <p:cNvSpPr/>
            <p:nvPr/>
          </p:nvSpPr>
          <p:spPr>
            <a:xfrm flipH="1" flipV="1">
              <a:off x="749300" y="4002088"/>
              <a:ext cx="325438" cy="43021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" name="Shape 863"/>
            <p:cNvSpPr/>
            <p:nvPr/>
          </p:nvSpPr>
          <p:spPr>
            <a:xfrm flipH="1" flipV="1">
              <a:off x="1127125" y="4514850"/>
              <a:ext cx="449263" cy="2222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" name="Shape 863"/>
            <p:cNvSpPr/>
            <p:nvPr/>
          </p:nvSpPr>
          <p:spPr>
            <a:xfrm flipV="1">
              <a:off x="2403475" y="3951288"/>
              <a:ext cx="106363" cy="46672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Shape 863"/>
            <p:cNvSpPr/>
            <p:nvPr/>
          </p:nvSpPr>
          <p:spPr>
            <a:xfrm flipV="1">
              <a:off x="801688" y="3284538"/>
              <a:ext cx="1460500" cy="60960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Shape 863"/>
            <p:cNvSpPr/>
            <p:nvPr/>
          </p:nvSpPr>
          <p:spPr>
            <a:xfrm>
              <a:off x="779463" y="3951288"/>
              <a:ext cx="1590675" cy="56356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" name="Shape 863"/>
            <p:cNvSpPr/>
            <p:nvPr/>
          </p:nvSpPr>
          <p:spPr>
            <a:xfrm flipV="1">
              <a:off x="1074738" y="3067050"/>
              <a:ext cx="615950" cy="136525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 rot="8294419">
              <a:off x="642938" y="3679825"/>
              <a:ext cx="2008187" cy="360363"/>
              <a:chOff x="1582604" y="5589703"/>
              <a:chExt cx="2947796" cy="510991"/>
            </a:xfrm>
          </p:grpSpPr>
          <p:sp>
            <p:nvSpPr>
              <p:cNvPr id="34" name="Shape 891"/>
              <p:cNvSpPr/>
              <p:nvPr/>
            </p:nvSpPr>
            <p:spPr>
              <a:xfrm>
                <a:off x="1581110" y="5589073"/>
                <a:ext cx="508000" cy="508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5" name="Shape 891"/>
              <p:cNvSpPr/>
              <p:nvPr/>
            </p:nvSpPr>
            <p:spPr>
              <a:xfrm>
                <a:off x="4022157" y="5591086"/>
                <a:ext cx="508000" cy="508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" name="Shape 891"/>
            <p:cNvSpPr/>
            <p:nvPr/>
          </p:nvSpPr>
          <p:spPr>
            <a:xfrm>
              <a:off x="571500" y="371951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Shape 891"/>
            <p:cNvSpPr/>
            <p:nvPr/>
          </p:nvSpPr>
          <p:spPr>
            <a:xfrm>
              <a:off x="2376488" y="3719513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 rot="5400000">
              <a:off x="624681" y="3664744"/>
              <a:ext cx="2111375" cy="357188"/>
              <a:chOff x="1528176" y="5592692"/>
              <a:chExt cx="3002224" cy="508002"/>
            </a:xfrm>
          </p:grpSpPr>
          <p:sp>
            <p:nvSpPr>
              <p:cNvPr id="32" name="Shape 891"/>
              <p:cNvSpPr/>
              <p:nvPr/>
            </p:nvSpPr>
            <p:spPr>
              <a:xfrm>
                <a:off x="1525919" y="5594950"/>
                <a:ext cx="50789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Shape 891"/>
              <p:cNvSpPr/>
              <p:nvPr/>
            </p:nvSpPr>
            <p:spPr>
              <a:xfrm>
                <a:off x="4020246" y="5594949"/>
                <a:ext cx="507896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 rot="2500759">
              <a:off x="654050" y="3722688"/>
              <a:ext cx="2111375" cy="357187"/>
              <a:chOff x="1528176" y="5592692"/>
              <a:chExt cx="3002224" cy="508002"/>
            </a:xfrm>
          </p:grpSpPr>
          <p:sp>
            <p:nvSpPr>
              <p:cNvPr id="30" name="Shape 891"/>
              <p:cNvSpPr/>
              <p:nvPr/>
            </p:nvSpPr>
            <p:spPr>
              <a:xfrm>
                <a:off x="1525830" y="5592940"/>
                <a:ext cx="507894" cy="508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1" name="Shape 891"/>
              <p:cNvSpPr/>
              <p:nvPr/>
            </p:nvSpPr>
            <p:spPr>
              <a:xfrm>
                <a:off x="4021666" y="5592258"/>
                <a:ext cx="507894" cy="5080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" name="Shape 863"/>
            <p:cNvSpPr/>
            <p:nvPr/>
          </p:nvSpPr>
          <p:spPr>
            <a:xfrm flipV="1">
              <a:off x="876962" y="3091849"/>
              <a:ext cx="699425" cy="694711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" name="Shape 863"/>
            <p:cNvSpPr/>
            <p:nvPr/>
          </p:nvSpPr>
          <p:spPr>
            <a:xfrm>
              <a:off x="1736083" y="3118187"/>
              <a:ext cx="568792" cy="1192248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" name="Shape 863"/>
            <p:cNvSpPr/>
            <p:nvPr/>
          </p:nvSpPr>
          <p:spPr>
            <a:xfrm>
              <a:off x="1784213" y="3091849"/>
              <a:ext cx="627025" cy="734026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" name="Shape 863"/>
            <p:cNvSpPr/>
            <p:nvPr/>
          </p:nvSpPr>
          <p:spPr>
            <a:xfrm flipH="1" flipV="1">
              <a:off x="1137531" y="3462777"/>
              <a:ext cx="475369" cy="110094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" name="Shape 863"/>
            <p:cNvSpPr/>
            <p:nvPr/>
          </p:nvSpPr>
          <p:spPr>
            <a:xfrm flipH="1" flipV="1">
              <a:off x="1233488" y="3284538"/>
              <a:ext cx="874229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" name="Shape 863"/>
            <p:cNvSpPr/>
            <p:nvPr/>
          </p:nvSpPr>
          <p:spPr>
            <a:xfrm flipH="1" flipV="1">
              <a:off x="1339851" y="2136776"/>
              <a:ext cx="874229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" name="Shape 863"/>
            <p:cNvSpPr/>
            <p:nvPr/>
          </p:nvSpPr>
          <p:spPr>
            <a:xfrm flipH="1" flipV="1">
              <a:off x="861854" y="3998588"/>
              <a:ext cx="720884" cy="56513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" name="Shape 863"/>
            <p:cNvSpPr/>
            <p:nvPr/>
          </p:nvSpPr>
          <p:spPr>
            <a:xfrm flipV="1">
              <a:off x="1815491" y="3998588"/>
              <a:ext cx="622908" cy="615661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" name="Shape 863"/>
            <p:cNvSpPr/>
            <p:nvPr/>
          </p:nvSpPr>
          <p:spPr>
            <a:xfrm flipV="1">
              <a:off x="1767696" y="3475699"/>
              <a:ext cx="451777" cy="108802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Shape 863"/>
            <p:cNvSpPr/>
            <p:nvPr/>
          </p:nvSpPr>
          <p:spPr>
            <a:xfrm flipH="1" flipV="1">
              <a:off x="2291384" y="3499933"/>
              <a:ext cx="49233" cy="80951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5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design?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343400" cy="4422351"/>
          </a:xfrm>
        </p:spPr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Lots of sharing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Too much sharing</a:t>
            </a:r>
          </a:p>
          <a:p>
            <a:pPr lvl="1"/>
            <a:r>
              <a:rPr lang="en-US" dirty="0" smtClean="0"/>
              <a:t>Per-node capacity O(1/n)</a:t>
            </a:r>
          </a:p>
          <a:p>
            <a:pPr lvl="1"/>
            <a:r>
              <a:rPr lang="en-US" dirty="0" smtClean="0"/>
              <a:t>Not very resilient</a:t>
            </a:r>
          </a:p>
          <a:p>
            <a:pPr lvl="1"/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29492" y="1981200"/>
            <a:ext cx="4038599" cy="4038600"/>
            <a:chOff x="3495675" y="2859088"/>
            <a:chExt cx="2193925" cy="2111375"/>
          </a:xfrm>
        </p:grpSpPr>
        <p:sp>
          <p:nvSpPr>
            <p:cNvPr id="39" name="Shape 863"/>
            <p:cNvSpPr/>
            <p:nvPr/>
          </p:nvSpPr>
          <p:spPr>
            <a:xfrm flipH="1" flipV="1">
              <a:off x="3676650" y="3914775"/>
              <a:ext cx="323850" cy="43021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3495675" y="2859088"/>
              <a:ext cx="2193925" cy="2111375"/>
              <a:chOff x="2312527" y="3379880"/>
              <a:chExt cx="3120274" cy="3002224"/>
            </a:xfrm>
          </p:grpSpPr>
          <p:sp>
            <p:nvSpPr>
              <p:cNvPr id="41" name="Shape 863"/>
              <p:cNvSpPr/>
              <p:nvPr/>
            </p:nvSpPr>
            <p:spPr>
              <a:xfrm flipH="1">
                <a:off x="3220161" y="3625926"/>
                <a:ext cx="498974" cy="417603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2" name="Shape 863"/>
              <p:cNvSpPr/>
              <p:nvPr/>
            </p:nvSpPr>
            <p:spPr>
              <a:xfrm flipH="1">
                <a:off x="3906531" y="5792945"/>
                <a:ext cx="810549" cy="316024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3" name="Shape 863"/>
              <p:cNvSpPr/>
              <p:nvPr/>
            </p:nvSpPr>
            <p:spPr>
              <a:xfrm>
                <a:off x="4807392" y="4043530"/>
                <a:ext cx="189655" cy="887123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Shape 863"/>
              <p:cNvSpPr/>
              <p:nvPr/>
            </p:nvSpPr>
            <p:spPr>
              <a:xfrm>
                <a:off x="3906531" y="3630441"/>
                <a:ext cx="810549" cy="363428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5" name="Shape 863"/>
              <p:cNvSpPr/>
              <p:nvPr/>
            </p:nvSpPr>
            <p:spPr>
              <a:xfrm flipH="1">
                <a:off x="2567659" y="4120278"/>
                <a:ext cx="460590" cy="792316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6" name="Shape 863"/>
              <p:cNvSpPr/>
              <p:nvPr/>
            </p:nvSpPr>
            <p:spPr>
              <a:xfrm flipH="1" flipV="1">
                <a:off x="3102756" y="5792945"/>
                <a:ext cx="641214" cy="316024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7" name="Shape 863"/>
              <p:cNvSpPr/>
              <p:nvPr/>
            </p:nvSpPr>
            <p:spPr>
              <a:xfrm flipV="1">
                <a:off x="4918024" y="4993857"/>
                <a:ext cx="153530" cy="663650"/>
              </a:xfrm>
              <a:prstGeom prst="line">
                <a:avLst/>
              </a:prstGeom>
              <a:ln w="63500">
                <a:solidFill>
                  <a:srgbClr val="797979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defTabSz="321092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8" name="Group 74"/>
              <p:cNvGrpSpPr>
                <a:grpSpLocks/>
              </p:cNvGrpSpPr>
              <p:nvPr/>
            </p:nvGrpSpPr>
            <p:grpSpPr bwMode="auto">
              <a:xfrm rot="8294419">
                <a:off x="2415787" y="4606557"/>
                <a:ext cx="2856081" cy="510991"/>
                <a:chOff x="1582604" y="5589703"/>
                <a:chExt cx="2947796" cy="510991"/>
              </a:xfrm>
            </p:grpSpPr>
            <p:sp>
              <p:nvSpPr>
                <p:cNvPr id="57" name="Shape 891"/>
                <p:cNvSpPr/>
                <p:nvPr/>
              </p:nvSpPr>
              <p:spPr>
                <a:xfrm>
                  <a:off x="1580450" y="5588138"/>
                  <a:ext cx="508005" cy="5101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Shape 891"/>
                <p:cNvSpPr/>
                <p:nvPr/>
              </p:nvSpPr>
              <p:spPr>
                <a:xfrm>
                  <a:off x="4021522" y="5590156"/>
                  <a:ext cx="508005" cy="5101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9" name="Shape 891"/>
              <p:cNvSpPr/>
              <p:nvPr/>
            </p:nvSpPr>
            <p:spPr>
              <a:xfrm>
                <a:off x="2312527" y="4662033"/>
                <a:ext cx="508005" cy="507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Shape 891"/>
              <p:cNvSpPr/>
              <p:nvPr/>
            </p:nvSpPr>
            <p:spPr>
              <a:xfrm>
                <a:off x="4881899" y="4662033"/>
                <a:ext cx="508005" cy="507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grpSp>
            <p:nvGrpSpPr>
              <p:cNvPr id="51" name="Group 79"/>
              <p:cNvGrpSpPr>
                <a:grpSpLocks/>
              </p:cNvGrpSpPr>
              <p:nvPr/>
            </p:nvGrpSpPr>
            <p:grpSpPr bwMode="auto">
              <a:xfrm rot="5400000">
                <a:off x="2390227" y="4626991"/>
                <a:ext cx="3002224" cy="508002"/>
                <a:chOff x="1528176" y="5592692"/>
                <a:chExt cx="3002224" cy="508002"/>
              </a:xfrm>
            </p:grpSpPr>
            <p:sp>
              <p:nvSpPr>
                <p:cNvPr id="55" name="Shape 891"/>
                <p:cNvSpPr/>
                <p:nvPr/>
              </p:nvSpPr>
              <p:spPr>
                <a:xfrm>
                  <a:off x="1525919" y="5594432"/>
                  <a:ext cx="507896" cy="508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Shape 891"/>
                <p:cNvSpPr/>
                <p:nvPr/>
              </p:nvSpPr>
              <p:spPr>
                <a:xfrm>
                  <a:off x="4020249" y="5594433"/>
                  <a:ext cx="507894" cy="508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82"/>
              <p:cNvGrpSpPr>
                <a:grpSpLocks/>
              </p:cNvGrpSpPr>
              <p:nvPr/>
            </p:nvGrpSpPr>
            <p:grpSpPr bwMode="auto">
              <a:xfrm rot="2500759">
                <a:off x="2430577" y="4667335"/>
                <a:ext cx="3002224" cy="508002"/>
                <a:chOff x="1528176" y="5592692"/>
                <a:chExt cx="3002224" cy="508002"/>
              </a:xfrm>
            </p:grpSpPr>
            <p:sp>
              <p:nvSpPr>
                <p:cNvPr id="53" name="Shape 891"/>
                <p:cNvSpPr/>
                <p:nvPr/>
              </p:nvSpPr>
              <p:spPr>
                <a:xfrm>
                  <a:off x="1524707" y="5592580"/>
                  <a:ext cx="508003" cy="5078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" name="Shape 891"/>
                <p:cNvSpPr/>
                <p:nvPr/>
              </p:nvSpPr>
              <p:spPr>
                <a:xfrm>
                  <a:off x="4021078" y="5591897"/>
                  <a:ext cx="508003" cy="507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7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design?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648200" y="1719262"/>
            <a:ext cx="4648200" cy="4422351"/>
          </a:xfrm>
        </p:spPr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Lots of sharing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Too much sharing</a:t>
            </a:r>
          </a:p>
          <a:p>
            <a:pPr lvl="1"/>
            <a:r>
              <a:rPr lang="en-US" dirty="0" smtClean="0"/>
              <a:t>Per-node </a:t>
            </a:r>
            <a:r>
              <a:rPr lang="en-US" dirty="0"/>
              <a:t>capacity O(1/n)</a:t>
            </a:r>
          </a:p>
          <a:p>
            <a:pPr lvl="1"/>
            <a:r>
              <a:rPr lang="en-US" dirty="0" smtClean="0"/>
              <a:t>Not very </a:t>
            </a:r>
            <a:r>
              <a:rPr lang="en-US" dirty="0" smtClean="0"/>
              <a:t>resilient</a:t>
            </a:r>
          </a:p>
          <a:p>
            <a:pPr lvl="6"/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ast two designs were u</a:t>
            </a:r>
            <a:r>
              <a:rPr lang="en-US" dirty="0" smtClean="0"/>
              <a:t>sed for local area nets</a:t>
            </a:r>
          </a:p>
          <a:p>
            <a:pPr lvl="1"/>
            <a:r>
              <a:rPr lang="en-US" dirty="0" smtClean="0"/>
              <a:t>Bad for wide area networks</a:t>
            </a:r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7200" y="2514600"/>
            <a:ext cx="3810000" cy="3124200"/>
            <a:chOff x="6548438" y="3135313"/>
            <a:chExt cx="1814512" cy="1539875"/>
          </a:xfrm>
        </p:grpSpPr>
        <p:grpSp>
          <p:nvGrpSpPr>
            <p:cNvPr id="28" name="Group 146"/>
            <p:cNvGrpSpPr>
              <a:grpSpLocks/>
            </p:cNvGrpSpPr>
            <p:nvPr/>
          </p:nvGrpSpPr>
          <p:grpSpPr bwMode="auto">
            <a:xfrm>
              <a:off x="6548438" y="3452813"/>
              <a:ext cx="1711325" cy="963612"/>
              <a:chOff x="914400" y="3352800"/>
              <a:chExt cx="2432155" cy="1371601"/>
            </a:xfrm>
          </p:grpSpPr>
          <p:cxnSp>
            <p:nvCxnSpPr>
              <p:cNvPr id="64" name="Straight Connector 17460"/>
              <p:cNvCxnSpPr>
                <a:cxnSpLocks noChangeShapeType="1"/>
              </p:cNvCxnSpPr>
              <p:nvPr/>
            </p:nvCxnSpPr>
            <p:spPr bwMode="auto">
              <a:xfrm flipV="1">
                <a:off x="1410448" y="3352800"/>
                <a:ext cx="0" cy="609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Straight Connector 155"/>
              <p:cNvCxnSpPr>
                <a:cxnSpLocks noChangeShapeType="1"/>
              </p:cNvCxnSpPr>
              <p:nvPr/>
            </p:nvCxnSpPr>
            <p:spPr bwMode="auto">
              <a:xfrm>
                <a:off x="2668497" y="34290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Straight Connector 161"/>
              <p:cNvCxnSpPr>
                <a:cxnSpLocks noChangeShapeType="1"/>
              </p:cNvCxnSpPr>
              <p:nvPr/>
            </p:nvCxnSpPr>
            <p:spPr bwMode="auto">
              <a:xfrm flipV="1">
                <a:off x="3063682" y="3962400"/>
                <a:ext cx="0" cy="762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914400" y="3962400"/>
                <a:ext cx="2432155" cy="140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Straight Connector 184"/>
              <p:cNvCxnSpPr>
                <a:cxnSpLocks noChangeShapeType="1"/>
              </p:cNvCxnSpPr>
              <p:nvPr/>
            </p:nvCxnSpPr>
            <p:spPr bwMode="auto">
              <a:xfrm flipV="1">
                <a:off x="1219200" y="3962400"/>
                <a:ext cx="0" cy="762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Shape 891"/>
            <p:cNvSpPr/>
            <p:nvPr/>
          </p:nvSpPr>
          <p:spPr>
            <a:xfrm>
              <a:off x="6732588" y="3135313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0" name="Shape 891"/>
            <p:cNvSpPr/>
            <p:nvPr/>
          </p:nvSpPr>
          <p:spPr>
            <a:xfrm>
              <a:off x="7596188" y="3149600"/>
              <a:ext cx="357187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Shape 891"/>
            <p:cNvSpPr/>
            <p:nvPr/>
          </p:nvSpPr>
          <p:spPr>
            <a:xfrm>
              <a:off x="7881938" y="4314825"/>
              <a:ext cx="357187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Shape 891"/>
            <p:cNvSpPr/>
            <p:nvPr/>
          </p:nvSpPr>
          <p:spPr>
            <a:xfrm>
              <a:off x="6572250" y="430371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33" name="Straight Connector 17460"/>
            <p:cNvCxnSpPr>
              <a:cxnSpLocks noChangeShapeType="1"/>
            </p:cNvCxnSpPr>
            <p:nvPr/>
          </p:nvCxnSpPr>
          <p:spPr bwMode="auto">
            <a:xfrm flipV="1">
              <a:off x="7332663" y="3454400"/>
              <a:ext cx="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17460"/>
            <p:cNvCxnSpPr>
              <a:cxnSpLocks noChangeShapeType="1"/>
            </p:cNvCxnSpPr>
            <p:nvPr/>
          </p:nvCxnSpPr>
          <p:spPr bwMode="auto">
            <a:xfrm flipV="1">
              <a:off x="8188325" y="3455988"/>
              <a:ext cx="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Shape 891"/>
            <p:cNvSpPr/>
            <p:nvPr/>
          </p:nvSpPr>
          <p:spPr>
            <a:xfrm>
              <a:off x="7158038" y="3135313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Shape 891"/>
            <p:cNvSpPr/>
            <p:nvPr/>
          </p:nvSpPr>
          <p:spPr>
            <a:xfrm>
              <a:off x="8005763" y="31575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60" name="Straight Connector 161"/>
            <p:cNvCxnSpPr>
              <a:cxnSpLocks noChangeShapeType="1"/>
            </p:cNvCxnSpPr>
            <p:nvPr/>
          </p:nvCxnSpPr>
          <p:spPr bwMode="auto">
            <a:xfrm flipV="1">
              <a:off x="7621588" y="3884613"/>
              <a:ext cx="0" cy="53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161"/>
            <p:cNvCxnSpPr>
              <a:cxnSpLocks noChangeShapeType="1"/>
            </p:cNvCxnSpPr>
            <p:nvPr/>
          </p:nvCxnSpPr>
          <p:spPr bwMode="auto">
            <a:xfrm flipV="1">
              <a:off x="7191375" y="3897313"/>
              <a:ext cx="0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Shape 891"/>
            <p:cNvSpPr/>
            <p:nvPr/>
          </p:nvSpPr>
          <p:spPr>
            <a:xfrm>
              <a:off x="7464425" y="43180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3" name="Shape 891"/>
            <p:cNvSpPr/>
            <p:nvPr/>
          </p:nvSpPr>
          <p:spPr>
            <a:xfrm>
              <a:off x="7023100" y="43180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network topology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Resilient to failures</a:t>
            </a:r>
          </a:p>
          <a:p>
            <a:pPr lvl="1"/>
            <a:r>
              <a:rPr lang="en-US" dirty="0" smtClean="0"/>
              <a:t>Several paths between each source and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Enough sharing to be feasible</a:t>
            </a:r>
          </a:p>
          <a:p>
            <a:pPr lvl="1"/>
            <a:r>
              <a:rPr lang="en-US" dirty="0" smtClean="0"/>
              <a:t>Number of links not too high</a:t>
            </a:r>
          </a:p>
          <a:p>
            <a:pPr lvl="1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rovide adequate per-node capacity</a:t>
            </a:r>
          </a:p>
          <a:p>
            <a:pPr lvl="1"/>
            <a:r>
              <a:rPr lang="en-US" dirty="0" smtClean="0"/>
              <a:t>Number of links not too small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8F47A-AB51-1E40-84FE-F7055C63668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4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reasonable and flexible compromise</a:t>
            </a:r>
            <a:endParaRPr lang="en-US" dirty="0"/>
          </a:p>
        </p:txBody>
      </p:sp>
      <p:sp>
        <p:nvSpPr>
          <p:cNvPr id="81921" name="Shape 57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ED7A765-296E-AA4A-945C-2FF0AE28BCAD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25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  <p:grpSp>
        <p:nvGrpSpPr>
          <p:cNvPr id="81926" name="Group 1"/>
          <p:cNvGrpSpPr>
            <a:grpSpLocks/>
          </p:cNvGrpSpPr>
          <p:nvPr/>
        </p:nvGrpSpPr>
        <p:grpSpPr bwMode="auto">
          <a:xfrm>
            <a:off x="1374775" y="2819400"/>
            <a:ext cx="5248275" cy="3184525"/>
            <a:chOff x="3542212" y="4006045"/>
            <a:chExt cx="6088913" cy="3449451"/>
          </a:xfrm>
        </p:grpSpPr>
        <p:sp>
          <p:nvSpPr>
            <p:cNvPr id="104" name="Shape 863"/>
            <p:cNvSpPr/>
            <p:nvPr/>
          </p:nvSpPr>
          <p:spPr>
            <a:xfrm flipV="1">
              <a:off x="5537985" y="5331195"/>
              <a:ext cx="1485541" cy="61629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" name="Shape 863"/>
            <p:cNvSpPr/>
            <p:nvPr/>
          </p:nvSpPr>
          <p:spPr>
            <a:xfrm>
              <a:off x="5689248" y="6101000"/>
              <a:ext cx="2657269" cy="36345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" name="Shape 863"/>
            <p:cNvSpPr/>
            <p:nvPr/>
          </p:nvSpPr>
          <p:spPr>
            <a:xfrm>
              <a:off x="7174789" y="5331195"/>
              <a:ext cx="1286867" cy="113326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" name="Shape 863"/>
            <p:cNvSpPr/>
            <p:nvPr/>
          </p:nvSpPr>
          <p:spPr>
            <a:xfrm flipH="1" flipV="1">
              <a:off x="4686846" y="5186715"/>
              <a:ext cx="577961" cy="760775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" name="Shape 863"/>
            <p:cNvSpPr/>
            <p:nvPr/>
          </p:nvSpPr>
          <p:spPr>
            <a:xfrm flipH="1" flipV="1">
              <a:off x="3786039" y="5947490"/>
              <a:ext cx="1478768" cy="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" name="Shape 863"/>
            <p:cNvSpPr/>
            <p:nvPr/>
          </p:nvSpPr>
          <p:spPr>
            <a:xfrm flipH="1">
              <a:off x="4686846" y="6101000"/>
              <a:ext cx="731482" cy="846561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" name="Shape 863"/>
            <p:cNvSpPr/>
            <p:nvPr/>
          </p:nvSpPr>
          <p:spPr>
            <a:xfrm flipH="1">
              <a:off x="7023526" y="4222764"/>
              <a:ext cx="99337" cy="1108430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" name="Shape 863"/>
            <p:cNvSpPr/>
            <p:nvPr/>
          </p:nvSpPr>
          <p:spPr>
            <a:xfrm flipH="1">
              <a:off x="8156873" y="6608936"/>
              <a:ext cx="246084" cy="57340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" name="Shape 863"/>
            <p:cNvSpPr/>
            <p:nvPr/>
          </p:nvSpPr>
          <p:spPr>
            <a:xfrm>
              <a:off x="8461656" y="6464457"/>
              <a:ext cx="661496" cy="48310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" name="Shape 863"/>
            <p:cNvSpPr/>
            <p:nvPr/>
          </p:nvSpPr>
          <p:spPr>
            <a:xfrm flipV="1">
              <a:off x="8461656" y="5947490"/>
              <a:ext cx="837593" cy="449242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" name="Shape 863"/>
            <p:cNvSpPr/>
            <p:nvPr/>
          </p:nvSpPr>
          <p:spPr>
            <a:xfrm flipV="1">
              <a:off x="7204139" y="4739731"/>
              <a:ext cx="837592" cy="44698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81939" name="Group 85"/>
            <p:cNvGrpSpPr>
              <a:grpSpLocks/>
            </p:cNvGrpSpPr>
            <p:nvPr/>
          </p:nvGrpSpPr>
          <p:grpSpPr bwMode="auto">
            <a:xfrm>
              <a:off x="3542212" y="4006045"/>
              <a:ext cx="6088913" cy="3449451"/>
              <a:chOff x="-699462" y="2932654"/>
              <a:chExt cx="6088913" cy="3449451"/>
            </a:xfrm>
          </p:grpSpPr>
          <p:grpSp>
            <p:nvGrpSpPr>
              <p:cNvPr id="81943" name="Group 87"/>
              <p:cNvGrpSpPr>
                <a:grpSpLocks/>
              </p:cNvGrpSpPr>
              <p:nvPr/>
            </p:nvGrpSpPr>
            <p:grpSpPr bwMode="auto">
              <a:xfrm rot="8294419">
                <a:off x="-34586" y="4097102"/>
                <a:ext cx="4427586" cy="1167540"/>
                <a:chOff x="1928666" y="6505230"/>
                <a:chExt cx="4569765" cy="1167540"/>
              </a:xfrm>
            </p:grpSpPr>
            <p:sp>
              <p:nvSpPr>
                <p:cNvPr id="99" name="Shape 891"/>
                <p:cNvSpPr/>
                <p:nvPr/>
              </p:nvSpPr>
              <p:spPr>
                <a:xfrm>
                  <a:off x="1928910" y="6506685"/>
                  <a:ext cx="507975" cy="5079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Shape 891"/>
                <p:cNvSpPr/>
                <p:nvPr/>
              </p:nvSpPr>
              <p:spPr>
                <a:xfrm>
                  <a:off x="5990921" y="7166450"/>
                  <a:ext cx="507975" cy="507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1" name="Shape 891"/>
              <p:cNvSpPr/>
              <p:nvPr/>
            </p:nvSpPr>
            <p:spPr>
              <a:xfrm>
                <a:off x="-699462" y="4661894"/>
                <a:ext cx="507973" cy="50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92" name="Shape 891"/>
              <p:cNvSpPr/>
              <p:nvPr/>
            </p:nvSpPr>
            <p:spPr>
              <a:xfrm>
                <a:off x="4881478" y="4661894"/>
                <a:ext cx="507973" cy="50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solidFill>
                <a:srgbClr val="0096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12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grpSp>
            <p:nvGrpSpPr>
              <p:cNvPr id="81946" name="Group 92"/>
              <p:cNvGrpSpPr>
                <a:grpSpLocks/>
              </p:cNvGrpSpPr>
              <p:nvPr/>
            </p:nvGrpSpPr>
            <p:grpSpPr bwMode="auto">
              <a:xfrm rot="5400000">
                <a:off x="1651890" y="3888654"/>
                <a:ext cx="3449451" cy="1537451"/>
                <a:chOff x="1080949" y="5592692"/>
                <a:chExt cx="3449451" cy="1537451"/>
              </a:xfrm>
            </p:grpSpPr>
            <p:sp>
              <p:nvSpPr>
                <p:cNvPr id="97" name="Shape 891"/>
                <p:cNvSpPr/>
                <p:nvPr/>
              </p:nvSpPr>
              <p:spPr>
                <a:xfrm>
                  <a:off x="1078692" y="6624305"/>
                  <a:ext cx="507935" cy="507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Shape 891"/>
                <p:cNvSpPr/>
                <p:nvPr/>
              </p:nvSpPr>
              <p:spPr>
                <a:xfrm>
                  <a:off x="4020206" y="5594810"/>
                  <a:ext cx="507937" cy="507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1947" name="Group 93"/>
              <p:cNvGrpSpPr>
                <a:grpSpLocks/>
              </p:cNvGrpSpPr>
              <p:nvPr/>
            </p:nvGrpSpPr>
            <p:grpSpPr bwMode="auto">
              <a:xfrm rot="2500759">
                <a:off x="163116" y="3804210"/>
                <a:ext cx="4941134" cy="2234253"/>
                <a:chOff x="-410734" y="5592692"/>
                <a:chExt cx="4941134" cy="2234253"/>
              </a:xfrm>
            </p:grpSpPr>
            <p:sp>
              <p:nvSpPr>
                <p:cNvPr id="95" name="Shape 891"/>
                <p:cNvSpPr/>
                <p:nvPr/>
              </p:nvSpPr>
              <p:spPr>
                <a:xfrm>
                  <a:off x="-413185" y="7320783"/>
                  <a:ext cx="507975" cy="507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Shape 891"/>
                <p:cNvSpPr/>
                <p:nvPr/>
              </p:nvSpPr>
              <p:spPr>
                <a:xfrm>
                  <a:off x="4020666" y="5592099"/>
                  <a:ext cx="507975" cy="507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7" y="2882"/>
                      </a:moveTo>
                      <a:cubicBezTo>
                        <a:pt x="20639" y="6724"/>
                        <a:pt x="20639" y="12954"/>
                        <a:pt x="16797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7" y="2882"/>
                      </a:cubicBezTo>
                    </a:path>
                  </a:pathLst>
                </a:custGeom>
                <a:solidFill>
                  <a:srgbClr val="0096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812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1" name="Rounded Rectangle 100"/>
            <p:cNvSpPr/>
            <p:nvPr/>
          </p:nvSpPr>
          <p:spPr>
            <a:xfrm>
              <a:off x="5151924" y="5550171"/>
              <a:ext cx="559900" cy="7675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5719" tIns="35719" rIns="35719" bIns="35719" spcCol="38100" anchor="ctr">
              <a:spAutoFit/>
            </a:bodyPr>
            <a:lstStyle/>
            <a:p>
              <a:pPr latinLnBrk="1">
                <a:defRPr/>
              </a:pPr>
              <a:endParaRPr lang="en-US"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63232" y="4954193"/>
              <a:ext cx="559900" cy="7675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5719" tIns="35719" rIns="35719" bIns="35719" spcCol="38100" anchor="ctr">
              <a:spAutoFit/>
            </a:bodyPr>
            <a:lstStyle/>
            <a:p>
              <a:pPr latinLnBrk="1">
                <a:defRPr/>
              </a:pPr>
              <a:endParaRPr lang="en-US"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8156873" y="6082940"/>
              <a:ext cx="559900" cy="76529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5719" tIns="35719" rIns="35719" bIns="35719" spcCol="38100" anchor="ctr">
              <a:spAutoFit/>
            </a:bodyPr>
            <a:lstStyle/>
            <a:p>
              <a:pPr latinLnBrk="1">
                <a:defRPr/>
              </a:pPr>
              <a:endParaRPr lang="en-US" sz="2812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9" name="Shape 859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0" name="Shape 860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sharing of links/switches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5" name="Shape 86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CFDA483-764B-C748-942F-4D488F21CE90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26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4" name="Shape 864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2197100" y="57515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2797175" y="1860550"/>
            <a:ext cx="1254125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2" name="Shape 872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4" name="Shape 874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7823200" y="34559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8" name="Shape 878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7823200" y="46339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3" name="Shape 883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4" name="Shape 884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054225"/>
            <a:ext cx="457993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 rot="21345852">
            <a:off x="4103688" y="1970088"/>
            <a:ext cx="3459162" cy="2209800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762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33713" y="1865313"/>
            <a:ext cx="5110162" cy="3346450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76200" cmpd="sng">
            <a:solidFill>
              <a:srgbClr val="00009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50" name="Shape 885"/>
          <p:cNvSpPr/>
          <p:nvPr/>
        </p:nvSpPr>
        <p:spPr>
          <a:xfrm>
            <a:off x="5514975" y="1458913"/>
            <a:ext cx="381317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FF0000"/>
                </a:solidFill>
              </a:rPr>
              <a:t>shared link and </a:t>
            </a:r>
            <a:br>
              <a:rPr lang="en-US" sz="2531" b="0" dirty="0">
                <a:solidFill>
                  <a:srgbClr val="FF0000"/>
                </a:solidFill>
              </a:rPr>
            </a:br>
            <a:r>
              <a:rPr lang="en-US" sz="2531" b="0" dirty="0">
                <a:solidFill>
                  <a:srgbClr val="FF0000"/>
                </a:solidFill>
              </a:rPr>
              <a:t>switch resources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375" y="2374900"/>
            <a:ext cx="2162175" cy="676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/>
          <p:cNvCxnSpPr/>
          <p:nvPr/>
        </p:nvCxnSpPr>
        <p:spPr>
          <a:xfrm flipH="1">
            <a:off x="5265738" y="2374900"/>
            <a:ext cx="1804987" cy="1438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dvAuto="0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 smtClean="0">
                <a:solidFill>
                  <a:srgbClr val="000000"/>
                </a:solidFill>
              </a:rPr>
              <a:t>Reservations</a:t>
            </a:r>
            <a:r>
              <a:rPr lang="en-US" sz="3094" dirty="0" smtClean="0">
                <a:solidFill>
                  <a:srgbClr val="000000"/>
                </a:solidFill>
              </a:rPr>
              <a:t>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“Flows” reserve bandwidth needed in advance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Must reserve their peak bandwidth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>
                <a:solidFill>
                  <a:srgbClr val="000000"/>
                </a:solidFill>
              </a:rPr>
              <a:t>On </a:t>
            </a:r>
            <a:r>
              <a:rPr lang="en-US" sz="3094" b="1" dirty="0" smtClean="0">
                <a:solidFill>
                  <a:srgbClr val="000000"/>
                </a:solidFill>
              </a:rPr>
              <a:t>demand</a:t>
            </a:r>
            <a:r>
              <a:rPr lang="en-US" sz="3094" dirty="0" smtClean="0">
                <a:solidFill>
                  <a:srgbClr val="000000"/>
                </a:solidFill>
              </a:rPr>
              <a:t>: (also known as “best effort”)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Send packets when you have them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Hope for the best….</a:t>
            </a:r>
            <a:endParaRPr lang="en-US" sz="2694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2947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4197344-A4D1-5840-BB89-30077E864C4A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27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915400" cy="868362"/>
          </a:xfrm>
        </p:spPr>
        <p:txBody>
          <a:bodyPr/>
          <a:lstStyle/>
          <a:p>
            <a:r>
              <a:rPr lang="en-US" dirty="0" smtClean="0"/>
              <a:t>Example of “Statistical Multiplexing”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12" dirty="0" smtClean="0"/>
              <a:t>Statistical multiplexing:</a:t>
            </a:r>
          </a:p>
          <a:p>
            <a:pPr lvl="1">
              <a:defRPr/>
            </a:pPr>
            <a:r>
              <a:rPr lang="en-US" sz="2412" dirty="0" smtClean="0"/>
              <a:t>Combining demands to share resources efficiently</a:t>
            </a:r>
          </a:p>
          <a:p>
            <a:pPr lvl="1">
              <a:defRPr/>
            </a:pPr>
            <a:r>
              <a:rPr lang="en-US" sz="2412" dirty="0" smtClean="0"/>
              <a:t>Long history in computer science</a:t>
            </a:r>
          </a:p>
          <a:p>
            <a:pPr lvl="2">
              <a:defRPr/>
            </a:pPr>
            <a:r>
              <a:rPr lang="en-US" sz="2012" dirty="0" smtClean="0"/>
              <a:t>Processes on an OS</a:t>
            </a:r>
          </a:p>
          <a:p>
            <a:pPr lvl="2">
              <a:defRPr/>
            </a:pPr>
            <a:r>
              <a:rPr lang="en-US" sz="2012" dirty="0" smtClean="0"/>
              <a:t>Cloud computing</a:t>
            </a:r>
          </a:p>
          <a:p>
            <a:pPr lvl="2">
              <a:defRPr/>
            </a:pPr>
            <a:r>
              <a:rPr lang="en-US" sz="2012" dirty="0" smtClean="0"/>
              <a:t>…</a:t>
            </a:r>
          </a:p>
          <a:p>
            <a:pPr lvl="3">
              <a:defRPr/>
            </a:pPr>
            <a:endParaRPr lang="en-US" sz="2212" dirty="0"/>
          </a:p>
          <a:p>
            <a:pPr>
              <a:defRPr/>
            </a:pPr>
            <a:r>
              <a:rPr lang="en-US" sz="2812" dirty="0" smtClean="0"/>
              <a:t>Reservation: sharing </a:t>
            </a:r>
            <a:r>
              <a:rPr lang="en-US" sz="2812" dirty="0"/>
              <a:t>at flow </a:t>
            </a:r>
            <a:r>
              <a:rPr lang="en-US" sz="2812" dirty="0" smtClean="0"/>
              <a:t>level</a:t>
            </a:r>
            <a:endParaRPr lang="en-US" sz="2412" dirty="0"/>
          </a:p>
          <a:p>
            <a:pPr lvl="2">
              <a:defRPr/>
            </a:pPr>
            <a:endParaRPr lang="en-US" sz="2012" dirty="0"/>
          </a:p>
          <a:p>
            <a:pPr>
              <a:defRPr/>
            </a:pPr>
            <a:r>
              <a:rPr lang="en-US" sz="2812" dirty="0" smtClean="0"/>
              <a:t>On-demand: sharing </a:t>
            </a:r>
            <a:r>
              <a:rPr lang="en-US" sz="2812" dirty="0"/>
              <a:t>at packet </a:t>
            </a:r>
            <a:r>
              <a:rPr lang="en-US" sz="2812" dirty="0" smtClean="0"/>
              <a:t>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9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Today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What do today’s access networks look like</a:t>
            </a:r>
            <a:r>
              <a:rPr lang="en-US" sz="3094" dirty="0" smtClean="0">
                <a:solidFill>
                  <a:srgbClr val="000000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Just for context</a:t>
            </a:r>
            <a:endParaRPr lang="en-US" sz="2694" dirty="0" smtClean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How would you build the rest of a network?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Keys are efficiency</a:t>
            </a:r>
            <a:r>
              <a:rPr lang="en-US" sz="2694" dirty="0">
                <a:solidFill>
                  <a:srgbClr val="000000"/>
                </a:solidFill>
              </a:rPr>
              <a:t> </a:t>
            </a:r>
            <a:r>
              <a:rPr lang="en-US" sz="2694" dirty="0" smtClean="0">
                <a:solidFill>
                  <a:srgbClr val="000000"/>
                </a:solidFill>
              </a:rPr>
              <a:t>and reliability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Packet dynamics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Delays, queues, and all that….</a:t>
            </a:r>
            <a:endParaRPr sz="2694" dirty="0">
              <a:solidFill>
                <a:srgbClr val="000000"/>
              </a:solidFill>
            </a:endParaRPr>
          </a:p>
        </p:txBody>
      </p:sp>
      <p:sp>
        <p:nvSpPr>
          <p:cNvPr id="29699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D4689D0-5146-AB4D-B99A-19694185285C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three constant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bandwidth 30Mbps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Demands: Each source needs 10Mbps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eservation and on-demand give same result</a:t>
            </a:r>
          </a:p>
          <a:p>
            <a:pPr lvl="1"/>
            <a:r>
              <a:rPr lang="en-US" dirty="0" smtClean="0"/>
              <a:t>Every source gets what they need</a:t>
            </a:r>
          </a:p>
          <a:p>
            <a:pPr lvl="1"/>
            <a:r>
              <a:rPr lang="en-US" dirty="0" smtClean="0"/>
              <a:t>No wasted bandwidth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Example: 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Three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sz="3797" dirty="0" err="1" smtClean="0">
                <a:ea typeface="ＭＳ Ｐゴシック" charset="0"/>
                <a:cs typeface="ＭＳ Ｐゴシック" charset="0"/>
              </a:rPr>
              <a:t>bursty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”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sources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839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23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24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25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>
                <a:ea typeface="ＭＳ Ｐゴシック" charset="0"/>
                <a:cs typeface="ＭＳ Ｐゴシック" charset="0"/>
              </a:rPr>
              <a:t>What happens with reservations?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#1: allow two flows to reserve peak rate</a:t>
            </a:r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3334822" y="1961676"/>
            <a:ext cx="5650428" cy="611599"/>
          </a:xfrm>
          <a:prstGeom prst="rect">
            <a:avLst/>
          </a:prstGeom>
          <a:noFill/>
        </p:spPr>
        <p:txBody>
          <a:bodyPr wrap="square"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Must turn </a:t>
            </a:r>
            <a:r>
              <a:rPr lang="en-US" sz="3375" smtClean="0">
                <a:solidFill>
                  <a:srgbClr val="FF0000"/>
                </a:solidFill>
                <a:latin typeface="+mn-lt"/>
              </a:rPr>
              <a:t>away third flow!</a:t>
            </a:r>
            <a:endParaRPr lang="en-US" sz="3375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1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3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Char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4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reservations?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#2: allow flows to reserve equal rates</a:t>
            </a:r>
            <a:endParaRPr lang="en-US" dirty="0"/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25975" y="3587750"/>
            <a:ext cx="4006850" cy="1560513"/>
            <a:chOff x="6412089" y="5120641"/>
            <a:chExt cx="5698631" cy="2219396"/>
          </a:xfrm>
        </p:grpSpPr>
        <p:grpSp>
          <p:nvGrpSpPr>
            <p:cNvPr id="17444" name="Group 4"/>
            <p:cNvGrpSpPr>
              <a:grpSpLocks/>
            </p:cNvGrpSpPr>
            <p:nvPr/>
          </p:nvGrpSpPr>
          <p:grpSpPr bwMode="auto">
            <a:xfrm>
              <a:off x="6412089" y="5120641"/>
              <a:ext cx="5698631" cy="2217138"/>
              <a:chOff x="5029200" y="3589577"/>
              <a:chExt cx="2840743" cy="155914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029200" y="5148726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029200" y="4629539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29200" y="4108765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029200" y="3589577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7434863" y="5129672"/>
              <a:ext cx="0" cy="7518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563752" y="5872482"/>
              <a:ext cx="0" cy="7518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712960" y="6585939"/>
              <a:ext cx="0" cy="7540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4088" y="5284788"/>
            <a:ext cx="3868737" cy="39528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Each source gets 10Mbps</a:t>
            </a:r>
          </a:p>
        </p:txBody>
      </p:sp>
      <p:graphicFrame>
        <p:nvGraphicFramePr>
          <p:cNvPr id="46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6" r:id="rId9" imgW="3047748" imgH="2090755" progId="Excel.Chart.8">
                  <p:embed/>
                </p:oleObj>
              </mc:Choice>
              <mc:Fallback>
                <p:oleObj r:id="rId9" imgW="3047748" imgH="2090755" progId="Excel.Chart.8">
                  <p:embed/>
                  <p:pic>
                    <p:nvPicPr>
                      <p:cNvPr id="0" name="Char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7" r:id="rId11" imgW="3047748" imgH="2084660" progId="Excel.Chart.8">
                  <p:embed/>
                </p:oleObj>
              </mc:Choice>
              <mc:Fallback>
                <p:oleObj r:id="rId11" imgW="3047748" imgH="2084660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8" name="Chart" r:id="rId13" imgW="3047748" imgH="2084660" progId="Excel.Chart.8">
                  <p:embed/>
                </p:oleObj>
              </mc:Choice>
              <mc:Fallback>
                <p:oleObj name="Chart" r:id="rId13" imgW="3047748" imgH="2084660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209550" y="4135438"/>
            <a:ext cx="3294063" cy="519112"/>
            <a:chOff x="213360" y="2539282"/>
            <a:chExt cx="8829040" cy="51887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209550" y="6022975"/>
            <a:ext cx="3294063" cy="517525"/>
            <a:chOff x="213360" y="2539282"/>
            <a:chExt cx="8829040" cy="51887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38"/>
          <p:cNvGrpSpPr>
            <a:grpSpLocks/>
          </p:cNvGrpSpPr>
          <p:nvPr/>
        </p:nvGrpSpPr>
        <p:grpSpPr bwMode="auto">
          <a:xfrm>
            <a:off x="209550" y="2227263"/>
            <a:ext cx="3294063" cy="519112"/>
            <a:chOff x="213360" y="2539282"/>
            <a:chExt cx="8829040" cy="51887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638901" y="1979119"/>
            <a:ext cx="5486400" cy="611599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smtClean="0">
                <a:solidFill>
                  <a:srgbClr val="FF0000"/>
                </a:solidFill>
                <a:latin typeface="+mn-lt"/>
              </a:rPr>
              <a:t>Frequent </a:t>
            </a: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overloading!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OleChart spid="46" grpId="0"/>
      <p:bldOleChart spid="47" grpId="0"/>
      <p:bldOleChart spid="48" grpId="0"/>
      <p:bldP spid="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9"/>
          <p:cNvGrpSpPr>
            <a:grpSpLocks/>
          </p:cNvGrpSpPr>
          <p:nvPr/>
        </p:nvGrpSpPr>
        <p:grpSpPr bwMode="auto">
          <a:xfrm>
            <a:off x="209550" y="3094038"/>
            <a:ext cx="3294063" cy="1560512"/>
            <a:chOff x="213360" y="1499011"/>
            <a:chExt cx="8829043" cy="155914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" y="1499011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" y="3058160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34" name="Chart 13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r:id="rId3" imgW="3047748" imgH="2084660" progId="Excel.Chart.8">
                  <p:embed/>
                </p:oleObj>
              </mc:Choice>
              <mc:Fallback>
                <p:oleObj r:id="rId3" imgW="3047748" imgH="2084660" progId="Excel.Chart.8">
                  <p:embed/>
                  <p:pic>
                    <p:nvPicPr>
                      <p:cNvPr id="0" name="Char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8750" y="4737100"/>
            <a:ext cx="3344863" cy="2087563"/>
            <a:chOff x="158503" y="4737793"/>
            <a:chExt cx="3345064" cy="208685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09306" y="6540579"/>
              <a:ext cx="3294261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9" name="Chart 12"/>
            <p:cNvGraphicFramePr>
              <a:graphicFrameLocks/>
            </p:cNvGraphicFramePr>
            <p:nvPr/>
          </p:nvGraphicFramePr>
          <p:xfrm>
            <a:off x="158503" y="4737793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6" r:id="rId5" imgW="3047748" imgH="2090755" progId="Excel.Chart.8">
                    <p:embed/>
                  </p:oleObj>
                </mc:Choice>
                <mc:Fallback>
                  <p:oleObj r:id="rId5" imgW="3047748" imgH="2090755" progId="Excel.Chart.8">
                    <p:embed/>
                    <p:pic>
                      <p:nvPicPr>
                        <p:cNvPr id="0" name="Char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4737793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8750" y="950913"/>
            <a:ext cx="3344863" cy="2085975"/>
            <a:chOff x="158503" y="950255"/>
            <a:chExt cx="3345060" cy="208685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306" y="2746472"/>
              <a:ext cx="329425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7" name="Chart 26"/>
            <p:cNvGraphicFramePr>
              <a:graphicFrameLocks/>
            </p:cNvGraphicFramePr>
            <p:nvPr/>
          </p:nvGraphicFramePr>
          <p:xfrm>
            <a:off x="158503" y="950255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7" name="Chart" r:id="rId7" imgW="3047748" imgH="2084660" progId="Excel.Chart.8">
                    <p:embed/>
                  </p:oleObj>
                </mc:Choice>
                <mc:Fallback>
                  <p:oleObj name="Chart" r:id="rId7" imgW="3047748" imgH="2084660" progId="Excel.Chart.8">
                    <p:embed/>
                    <p:pic>
                      <p:nvPicPr>
                        <p:cNvPr id="0" name="Char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950255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5" name="TextBox 27"/>
          <p:cNvSpPr txBox="1">
            <a:spLocks noChangeArrowheads="1"/>
          </p:cNvSpPr>
          <p:nvPr/>
        </p:nvSpPr>
        <p:spPr bwMode="auto">
          <a:xfrm>
            <a:off x="3830638" y="3154363"/>
            <a:ext cx="185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406"/>
          </a:p>
        </p:txBody>
      </p:sp>
      <p:sp>
        <p:nvSpPr>
          <p:cNvPr id="19" name="TextBox 18"/>
          <p:cNvSpPr txBox="1"/>
          <p:nvPr/>
        </p:nvSpPr>
        <p:spPr>
          <a:xfrm>
            <a:off x="3657600" y="1670050"/>
            <a:ext cx="5486400" cy="6111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>
                <a:solidFill>
                  <a:srgbClr val="FF0000"/>
                </a:solidFill>
                <a:latin typeface="+mn-lt"/>
              </a:rPr>
              <a:t>No overloading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on-demand?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5.55556E-7 -0.2761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0104 0.27778 " pathEditMode="relative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Peak vs Average Rates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each flow, define:</a:t>
            </a:r>
          </a:p>
          <a:p>
            <a:pPr lvl="1"/>
            <a:r>
              <a:rPr lang="en-US" altLang="en-US" dirty="0" smtClean="0"/>
              <a:t>P = peak rate</a:t>
            </a:r>
          </a:p>
          <a:p>
            <a:pPr lvl="1"/>
            <a:r>
              <a:rPr lang="en-US" altLang="en-US" dirty="0" smtClean="0"/>
              <a:t>A = average rate</a:t>
            </a:r>
          </a:p>
          <a:p>
            <a:pPr lvl="8"/>
            <a:endParaRPr lang="en-US" altLang="en-US" dirty="0" smtClean="0"/>
          </a:p>
          <a:p>
            <a:r>
              <a:rPr lang="en-US" altLang="en-US" dirty="0" smtClean="0"/>
              <a:t>Reservations must reserve </a:t>
            </a:r>
            <a:r>
              <a:rPr lang="en-US" altLang="en-US" dirty="0" smtClean="0"/>
              <a:t>P: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But flows only use A (on average)</a:t>
            </a:r>
          </a:p>
          <a:p>
            <a:pPr lvl="1"/>
            <a:r>
              <a:rPr lang="en-US" altLang="en-US" dirty="0" smtClean="0"/>
              <a:t>Level of utilization is A/P</a:t>
            </a:r>
          </a:p>
          <a:p>
            <a:pPr lvl="8"/>
            <a:endParaRPr lang="en-US" altLang="en-US" dirty="0"/>
          </a:p>
          <a:p>
            <a:r>
              <a:rPr lang="en-US" altLang="en-US" dirty="0" smtClean="0"/>
              <a:t>On-demand:</a:t>
            </a:r>
          </a:p>
          <a:p>
            <a:pPr lvl="1"/>
            <a:r>
              <a:rPr lang="en-US" altLang="en-US" dirty="0" smtClean="0"/>
              <a:t>Can achieve higher utilizations</a:t>
            </a:r>
          </a:p>
          <a:p>
            <a:pPr lvl="1"/>
            <a:r>
              <a:rPr lang="en-US" altLang="en-US" dirty="0" smtClean="0"/>
              <a:t>Depends on degree of sharing, </a:t>
            </a:r>
            <a:r>
              <a:rPr lang="en-US" altLang="en-US" dirty="0" err="1" smtClean="0"/>
              <a:t>burstiness</a:t>
            </a:r>
            <a:r>
              <a:rPr lang="en-US" altLang="en-US" dirty="0" smtClean="0"/>
              <a:t> of flows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eak of aggregate approaches sum of averages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65DF6DD4-8709-9043-812D-9B12047D3BBA}" type="slidenum">
              <a:rPr lang="en-US" smtClean="0">
                <a:latin typeface="+mn-lt"/>
                <a:ea typeface="+mn-ea"/>
              </a:rPr>
              <a:pPr algn="l">
                <a:defRPr/>
              </a:pPr>
              <a:t>35</a:t>
            </a:fld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vs Bursty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apps </a:t>
            </a:r>
            <a:r>
              <a:rPr lang="en-US" altLang="en-US" dirty="0"/>
              <a:t>have relatively small P/A ratios</a:t>
            </a:r>
          </a:p>
          <a:p>
            <a:pPr lvl="1"/>
            <a:r>
              <a:rPr lang="en-US" altLang="en-US" dirty="0"/>
              <a:t>Voice might have a ratio of 3:1 or so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applications tend to be rather </a:t>
            </a:r>
            <a:r>
              <a:rPr lang="en-US" altLang="en-US" dirty="0" err="1"/>
              <a:t>bursty</a:t>
            </a:r>
            <a:endParaRPr lang="en-US" altLang="en-US" dirty="0"/>
          </a:p>
          <a:p>
            <a:pPr lvl="1"/>
            <a:r>
              <a:rPr lang="en-US" altLang="en-US" dirty="0"/>
              <a:t>Ratios of 100 or greater are common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That’s why the phone network used reservations</a:t>
            </a:r>
          </a:p>
          <a:p>
            <a:pPr lvl="1"/>
            <a:r>
              <a:rPr lang="en-US" altLang="en-US" dirty="0" smtClean="0"/>
              <a:t>And the Internet does not….</a:t>
            </a:r>
          </a:p>
          <a:p>
            <a:pPr lvl="1"/>
            <a:r>
              <a:rPr lang="en-US" altLang="en-US" dirty="0" smtClean="0"/>
              <a:t>More in next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65DF6DD4-8709-9043-812D-9B12047D3BBA}" type="slidenum">
              <a:rPr lang="en-US" smtClean="0">
                <a:latin typeface="+mn-lt"/>
                <a:ea typeface="+mn-ea"/>
              </a:rPr>
              <a:pPr algn="l">
                <a:defRPr/>
              </a:pPr>
              <a:t>36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0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</a:t>
            </a: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</a:t>
            </a: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7043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FAF825E-36DF-D44A-9A20-0820958D242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" name="Shape 849"/>
          <p:cNvSpPr txBox="1">
            <a:spLocks/>
          </p:cNvSpPr>
          <p:nvPr/>
        </p:nvSpPr>
        <p:spPr>
          <a:xfrm>
            <a:off x="990600" y="4518025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/>
          <a:lstStyle>
            <a:lvl1pPr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228367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4567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68509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91346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indent="1141833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indent="137019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indent="159855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indent="18269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rgbClr val="800080"/>
                </a:solidFill>
              </a:rPr>
              <a:t>How are these implemented?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circuit switching</a:t>
            </a:r>
            <a:endParaRPr lang="en-US" sz="3094" b="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packet switching</a:t>
            </a:r>
            <a:endParaRPr lang="en-US" sz="3094" b="1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9091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E027326-0034-244B-B34B-4DE9E1C6877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38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" name="Shape 849"/>
          <p:cNvSpPr txBox="1">
            <a:spLocks/>
          </p:cNvSpPr>
          <p:nvPr/>
        </p:nvSpPr>
        <p:spPr>
          <a:xfrm>
            <a:off x="990600" y="4518025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/>
          <a:lstStyle>
            <a:lvl1pPr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228367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4567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68509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91346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indent="1141833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indent="137019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indent="159855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indent="18269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75">
                <a:solidFill>
                  <a:srgbClr val="800080"/>
                </a:solidFill>
              </a:rPr>
              <a:t>How are these implemented?</a:t>
            </a:r>
            <a:endParaRPr lang="en-US" sz="3375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406" y="5097628"/>
            <a:ext cx="8229600" cy="4835525"/>
          </a:xfrm>
        </p:spPr>
        <p:txBody>
          <a:bodyPr/>
          <a:lstStyle/>
          <a:p>
            <a:pPr marL="0" indent="0">
              <a:spcBef>
                <a:spcPts val="211"/>
              </a:spcBef>
              <a:buNone/>
              <a:defRPr/>
            </a:pPr>
            <a:r>
              <a:rPr lang="en-US" sz="2180" dirty="0" smtClean="0">
                <a:ea typeface="ＭＳ Ｐゴシック" charset="0"/>
                <a:cs typeface="ＭＳ Ｐゴシック" charset="0"/>
              </a:rPr>
              <a:t>(1) </a:t>
            </a:r>
            <a:r>
              <a:rPr lang="en-US" sz="2180" dirty="0" err="1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sends a reservation request 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for 10Mbps to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dst</a:t>
            </a:r>
            <a:endParaRPr lang="en-US" sz="218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(2) Switches “establish a circuit”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(3)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starts sending data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(4)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sends a “teardown circuit” message  </a:t>
            </a:r>
          </a:p>
        </p:txBody>
      </p:sp>
      <p:cxnSp>
        <p:nvCxnSpPr>
          <p:cNvPr id="93185" name="Straight Connector 49"/>
          <p:cNvCxnSpPr>
            <a:cxnSpLocks noChangeShapeType="1"/>
          </p:cNvCxnSpPr>
          <p:nvPr/>
        </p:nvCxnSpPr>
        <p:spPr bwMode="auto">
          <a:xfrm flipH="1">
            <a:off x="5137150" y="22447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59" name="Shape 1247"/>
          <p:cNvSpPr/>
          <p:nvPr/>
        </p:nvSpPr>
        <p:spPr>
          <a:xfrm>
            <a:off x="5357813" y="201295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603750" y="4302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4" name="Rectangle 32"/>
          <p:cNvSpPr>
            <a:spLocks noChangeArrowheads="1"/>
          </p:cNvSpPr>
          <p:nvPr/>
        </p:nvSpPr>
        <p:spPr bwMode="auto">
          <a:xfrm>
            <a:off x="4832350" y="2625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5" name="Rectangle 33"/>
          <p:cNvSpPr>
            <a:spLocks noChangeArrowheads="1"/>
          </p:cNvSpPr>
          <p:nvPr/>
        </p:nvSpPr>
        <p:spPr bwMode="auto">
          <a:xfrm>
            <a:off x="6280150" y="3311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192" name="Straight Connector 12"/>
          <p:cNvCxnSpPr>
            <a:cxnSpLocks noChangeShapeType="1"/>
          </p:cNvCxnSpPr>
          <p:nvPr/>
        </p:nvCxnSpPr>
        <p:spPr bwMode="auto">
          <a:xfrm>
            <a:off x="6584950" y="34496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3" name="Straight Connector 43"/>
          <p:cNvCxnSpPr>
            <a:cxnSpLocks noChangeShapeType="1"/>
            <a:stCxn id="35845" idx="2"/>
          </p:cNvCxnSpPr>
          <p:nvPr/>
        </p:nvCxnSpPr>
        <p:spPr bwMode="auto">
          <a:xfrm flipH="1">
            <a:off x="6356350" y="36163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4" name="Straight Connector 53"/>
          <p:cNvCxnSpPr>
            <a:cxnSpLocks noChangeShapeType="1"/>
            <a:stCxn id="35843" idx="3"/>
            <a:endCxn id="35845" idx="1"/>
          </p:cNvCxnSpPr>
          <p:nvPr/>
        </p:nvCxnSpPr>
        <p:spPr bwMode="auto">
          <a:xfrm flipV="1">
            <a:off x="4908550" y="34639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5" name="Straight Connector 56"/>
          <p:cNvCxnSpPr>
            <a:cxnSpLocks noChangeShapeType="1"/>
            <a:stCxn id="35844" idx="3"/>
            <a:endCxn id="35845" idx="1"/>
          </p:cNvCxnSpPr>
          <p:nvPr/>
        </p:nvCxnSpPr>
        <p:spPr bwMode="auto">
          <a:xfrm>
            <a:off x="5137150" y="27781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6" name="Straight Connector 59"/>
          <p:cNvCxnSpPr>
            <a:cxnSpLocks noChangeShapeType="1"/>
          </p:cNvCxnSpPr>
          <p:nvPr/>
        </p:nvCxnSpPr>
        <p:spPr bwMode="auto">
          <a:xfrm>
            <a:off x="4603750" y="2320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7" name="Straight Connector 62"/>
          <p:cNvCxnSpPr>
            <a:cxnSpLocks noChangeShapeType="1"/>
            <a:stCxn id="35865" idx="2"/>
            <a:endCxn id="35843" idx="1"/>
          </p:cNvCxnSpPr>
          <p:nvPr/>
        </p:nvCxnSpPr>
        <p:spPr bwMode="auto">
          <a:xfrm>
            <a:off x="3994150" y="39211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8" name="Straight Connector 67"/>
          <p:cNvCxnSpPr>
            <a:cxnSpLocks noChangeShapeType="1"/>
          </p:cNvCxnSpPr>
          <p:nvPr/>
        </p:nvCxnSpPr>
        <p:spPr bwMode="auto">
          <a:xfrm flipV="1">
            <a:off x="3384550" y="38449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9" name="Straight Connector 88"/>
          <p:cNvCxnSpPr>
            <a:cxnSpLocks noChangeShapeType="1"/>
            <a:stCxn id="35858" idx="3"/>
          </p:cNvCxnSpPr>
          <p:nvPr/>
        </p:nvCxnSpPr>
        <p:spPr bwMode="auto">
          <a:xfrm>
            <a:off x="3232150" y="3159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Straight Connector 90"/>
          <p:cNvCxnSpPr>
            <a:cxnSpLocks noChangeShapeType="1"/>
          </p:cNvCxnSpPr>
          <p:nvPr/>
        </p:nvCxnSpPr>
        <p:spPr bwMode="auto">
          <a:xfrm>
            <a:off x="2698750" y="2701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Straight Connector 91"/>
          <p:cNvCxnSpPr>
            <a:cxnSpLocks noChangeShapeType="1"/>
          </p:cNvCxnSpPr>
          <p:nvPr/>
        </p:nvCxnSpPr>
        <p:spPr bwMode="auto">
          <a:xfrm flipH="1">
            <a:off x="2470150" y="31591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87"/>
          <p:cNvSpPr>
            <a:spLocks noChangeArrowheads="1"/>
          </p:cNvSpPr>
          <p:nvPr/>
        </p:nvSpPr>
        <p:spPr bwMode="auto">
          <a:xfrm>
            <a:off x="2927350" y="3006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65" name="Rectangle 36"/>
          <p:cNvSpPr>
            <a:spLocks noChangeArrowheads="1"/>
          </p:cNvSpPr>
          <p:nvPr/>
        </p:nvSpPr>
        <p:spPr bwMode="auto">
          <a:xfrm>
            <a:off x="3841750" y="36163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204" name="Straight Connector 34"/>
          <p:cNvCxnSpPr>
            <a:cxnSpLocks noChangeShapeType="1"/>
          </p:cNvCxnSpPr>
          <p:nvPr/>
        </p:nvCxnSpPr>
        <p:spPr bwMode="auto">
          <a:xfrm flipV="1">
            <a:off x="3994150" y="27781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5608638" y="1957388"/>
            <a:ext cx="7826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dst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35300" y="2209800"/>
            <a:ext cx="1171679" cy="533400"/>
            <a:chOff x="7680730" y="3810000"/>
            <a:chExt cx="1182888" cy="533400"/>
          </a:xfrm>
        </p:grpSpPr>
        <p:sp>
          <p:nvSpPr>
            <p:cNvPr id="35878" name="Oval Callout 7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721100" y="2743200"/>
            <a:ext cx="1184616" cy="533400"/>
            <a:chOff x="7680730" y="3810000"/>
            <a:chExt cx="1182888" cy="533400"/>
          </a:xfrm>
        </p:grpSpPr>
        <p:sp>
          <p:nvSpPr>
            <p:cNvPr id="35876" name="Oval Callout 45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718049" y="1885950"/>
            <a:ext cx="1673225" cy="533400"/>
            <a:chOff x="7564193" y="3500455"/>
            <a:chExt cx="1299424" cy="533400"/>
          </a:xfrm>
        </p:grpSpPr>
        <p:sp>
          <p:nvSpPr>
            <p:cNvPr id="35874" name="Oval Callout 48"/>
            <p:cNvSpPr>
              <a:spLocks noChangeArrowheads="1"/>
            </p:cNvSpPr>
            <p:nvPr/>
          </p:nvSpPr>
          <p:spPr bwMode="auto">
            <a:xfrm>
              <a:off x="7564193" y="3500455"/>
              <a:ext cx="97734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80809" y="3589355"/>
              <a:ext cx="1182808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>
            <a:off x="2528888" y="2659063"/>
            <a:ext cx="2957512" cy="1150937"/>
          </a:xfrm>
          <a:custGeom>
            <a:avLst/>
            <a:gdLst>
              <a:gd name="T0" fmla="*/ 0 w 2957286"/>
              <a:gd name="T1" fmla="*/ 72692 h 1150522"/>
              <a:gd name="T2" fmla="*/ 526223 w 2957286"/>
              <a:gd name="T3" fmla="*/ 599215 h 1150522"/>
              <a:gd name="T4" fmla="*/ 1524232 w 2957286"/>
              <a:gd name="T5" fmla="*/ 1143892 h 1150522"/>
              <a:gd name="T6" fmla="*/ 2667408 w 2957286"/>
              <a:gd name="T7" fmla="*/ 181627 h 1150522"/>
              <a:gd name="T8" fmla="*/ 2957738 w 2957286"/>
              <a:gd name="T9" fmla="*/ 68 h 1150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7286" h="1150522">
                <a:moveTo>
                  <a:pt x="0" y="72640"/>
                </a:moveTo>
                <a:cubicBezTo>
                  <a:pt x="136071" y="246509"/>
                  <a:pt x="272143" y="420378"/>
                  <a:pt x="526143" y="598783"/>
                </a:cubicBezTo>
                <a:cubicBezTo>
                  <a:pt x="780143" y="777188"/>
                  <a:pt x="1167191" y="1212616"/>
                  <a:pt x="1524000" y="1143068"/>
                </a:cubicBezTo>
                <a:cubicBezTo>
                  <a:pt x="1880809" y="1073520"/>
                  <a:pt x="2428119" y="371997"/>
                  <a:pt x="2667000" y="181497"/>
                </a:cubicBezTo>
                <a:cubicBezTo>
                  <a:pt x="2905881" y="-9003"/>
                  <a:pt x="2957286" y="68"/>
                  <a:pt x="2957286" y="6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flipH="1">
            <a:off x="1758950" y="2152650"/>
            <a:ext cx="7826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src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6634" y="1994194"/>
            <a:ext cx="2666916" cy="1447800"/>
            <a:chOff x="4487468" y="2753359"/>
            <a:chExt cx="3792947" cy="2059093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487468" y="3295225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3" name="Oval Callout 7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5462828" y="405383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9" name="Oval Callout 45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>
                  <a:latin typeface="+mn-lt"/>
                </a:endParaRP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7088428" y="275335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53" name="Oval Callout 48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</p:grpSp>
      <p:sp>
        <p:nvSpPr>
          <p:cNvPr id="55" name="Shape 1247"/>
          <p:cNvSpPr/>
          <p:nvPr/>
        </p:nvSpPr>
        <p:spPr>
          <a:xfrm>
            <a:off x="2112963" y="33020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Shape 1247"/>
          <p:cNvSpPr/>
          <p:nvPr/>
        </p:nvSpPr>
        <p:spPr>
          <a:xfrm>
            <a:off x="3155950" y="42767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Shape 1247"/>
          <p:cNvSpPr/>
          <p:nvPr/>
        </p:nvSpPr>
        <p:spPr>
          <a:xfrm>
            <a:off x="6178550" y="3970338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Shape 1247"/>
          <p:cNvSpPr/>
          <p:nvPr/>
        </p:nvSpPr>
        <p:spPr>
          <a:xfrm>
            <a:off x="7015163" y="33004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Shape 1247"/>
          <p:cNvSpPr/>
          <p:nvPr/>
        </p:nvSpPr>
        <p:spPr>
          <a:xfrm>
            <a:off x="4392613" y="206533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Shape 1247"/>
          <p:cNvSpPr/>
          <p:nvPr/>
        </p:nvSpPr>
        <p:spPr>
          <a:xfrm>
            <a:off x="2541588" y="243998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1" name="Shape 381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2" name="Shape 382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our Internet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9" name="Shape 3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A4DE506-40DE-B64B-9C04-E6BAC22119BF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6" name="Shape 386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795588" y="1860550"/>
            <a:ext cx="1255712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4" name="Shape 394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6" name="Shape 396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0" name="Shape 400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5" name="Shape 405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6" name="Shape 406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76225" y="36972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end-system</a:t>
            </a:r>
          </a:p>
        </p:txBody>
      </p:sp>
      <p:sp>
        <p:nvSpPr>
          <p:cNvPr id="408" name="Shape 408"/>
          <p:cNvSpPr/>
          <p:nvPr/>
        </p:nvSpPr>
        <p:spPr>
          <a:xfrm>
            <a:off x="5741988" y="3643313"/>
            <a:ext cx="1122362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409" name="Shape 409"/>
          <p:cNvSpPr/>
          <p:nvPr/>
        </p:nvSpPr>
        <p:spPr>
          <a:xfrm>
            <a:off x="4022725" y="2143125"/>
            <a:ext cx="63817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410" name="Shape 410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3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8DC4B83-D8E9-4A42-A1C3-E331B61D2F5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40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2027238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095750" y="3300413"/>
            <a:ext cx="1019175" cy="696912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39195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9736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3911600" y="3821113"/>
            <a:ext cx="268288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4965700" y="3821113"/>
            <a:ext cx="266700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54488" y="2265363"/>
            <a:ext cx="847725" cy="407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6700" y="2997200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19950" y="3711575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877058" y="5246688"/>
            <a:ext cx="7809742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</a:rPr>
              <a:t>Reservation </a:t>
            </a:r>
            <a:r>
              <a:rPr lang="en-US" sz="2531" b="0" smtClean="0">
                <a:solidFill>
                  <a:srgbClr val="000000"/>
                </a:solidFill>
              </a:rPr>
              <a:t>also establishes </a:t>
            </a:r>
            <a:r>
              <a:rPr lang="en-US" sz="2531" b="0" dirty="0">
                <a:solidFill>
                  <a:srgbClr val="000000"/>
                </a:solidFill>
              </a:rPr>
              <a:t>a “circuit” within a switch</a:t>
            </a:r>
            <a:endParaRPr sz="2531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59" grpId="0" animBg="1" advAuto="0"/>
      <p:bldP spid="1260" grpId="0" animBg="1" advAuto="0"/>
      <p:bldP spid="1261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000000"/>
                </a:solidFill>
              </a:rPr>
              <a:t>Many kinds of “circuits”</a:t>
            </a:r>
          </a:p>
        </p:txBody>
      </p:sp>
      <p:sp>
        <p:nvSpPr>
          <p:cNvPr id="1272" name="Shape 12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Time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time in </a:t>
            </a:r>
            <a:r>
              <a:rPr sz="2391" i="0" dirty="0">
                <a:solidFill>
                  <a:srgbClr val="942193"/>
                </a:solidFill>
              </a:rPr>
              <a:t>time slots</a:t>
            </a:r>
            <a:endParaRPr lang="en-US"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time slot per c</a:t>
            </a:r>
            <a:r>
              <a:rPr lang="en-US" sz="2391" i="0" dirty="0">
                <a:solidFill>
                  <a:srgbClr val="000000"/>
                </a:solidFill>
              </a:rPr>
              <a:t>ircuit</a:t>
            </a:r>
            <a:br>
              <a:rPr lang="en-US" sz="2391" i="0" dirty="0">
                <a:solidFill>
                  <a:srgbClr val="000000"/>
                </a:solidFill>
              </a:rPr>
            </a:br>
            <a:endParaRPr sz="2391" i="0" dirty="0">
              <a:solidFill>
                <a:srgbClr val="000000"/>
              </a:solidFill>
            </a:endParaRPr>
          </a:p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Frequency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frequency spectrum in </a:t>
            </a:r>
            <a:r>
              <a:rPr lang="en-US" sz="2391" i="0" dirty="0">
                <a:solidFill>
                  <a:srgbClr val="000000"/>
                </a:solidFill>
              </a:rPr>
              <a:t/>
            </a:r>
            <a:br>
              <a:rPr lang="en-US" sz="2391" i="0" dirty="0">
                <a:solidFill>
                  <a:srgbClr val="000000"/>
                </a:solidFill>
              </a:rPr>
            </a:br>
            <a:r>
              <a:rPr sz="2391" i="0" dirty="0">
                <a:solidFill>
                  <a:srgbClr val="942193"/>
                </a:solidFill>
              </a:rPr>
              <a:t>frequency bands</a:t>
            </a:r>
            <a:endParaRPr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frequency band per </a:t>
            </a:r>
            <a:r>
              <a:rPr lang="en-US" sz="2391" i="0" dirty="0">
                <a:solidFill>
                  <a:srgbClr val="000000"/>
                </a:solidFill>
              </a:rPr>
              <a:t>circuit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endParaRPr lang="en-US" sz="2391" i="0" dirty="0">
              <a:solidFill>
                <a:srgbClr val="000000"/>
              </a:solidFill>
            </a:endParaRPr>
          </a:p>
        </p:txBody>
      </p:sp>
      <p:sp>
        <p:nvSpPr>
          <p:cNvPr id="97283" name="Shape 12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09AC535-987B-614E-96A0-281F2C15184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41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99263" y="2281238"/>
            <a:ext cx="1951037" cy="1300162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0279" y="5257342"/>
              <a:ext cx="1040357" cy="50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1818"/>
              <a:ext cx="2879725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3315" y="3910013"/>
              <a:ext cx="229628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944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914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542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171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799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771" y="3910013"/>
              <a:ext cx="231971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399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370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6998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6627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6255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502400" y="4597400"/>
            <a:ext cx="2195513" cy="1439863"/>
            <a:chOff x="4923115" y="3724777"/>
            <a:chExt cx="3719235" cy="2047870"/>
          </a:xfrm>
        </p:grpSpPr>
        <p:grpSp>
          <p:nvGrpSpPr>
            <p:cNvPr id="97286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6" y="2474"/>
                <a:ext cx="2128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6" y="2716"/>
                <a:ext cx="2128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6" y="2595"/>
                <a:ext cx="2128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6" y="2837"/>
                <a:ext cx="2128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6" y="2958"/>
                <a:ext cx="2128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6" y="3079"/>
                <a:ext cx="2128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1225" y="3927983"/>
              <a:ext cx="0" cy="1151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7423" y="5271404"/>
              <a:ext cx="1191339" cy="50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9779" y="4388113"/>
              <a:ext cx="1923688" cy="597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3777" y="5348171"/>
              <a:ext cx="2455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9934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99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139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13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3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034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549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5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753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75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2391" i="1" dirty="0">
                <a:solidFill>
                  <a:srgbClr val="0000FF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959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9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2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2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2391" i="1" dirty="0">
                <a:solidFill>
                  <a:srgbClr val="0000FF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3088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16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11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4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544513" y="5573713"/>
            <a:ext cx="1298575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teardown</a:t>
            </a:r>
            <a:endParaRPr sz="218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  <p:bldP spid="34" grpId="0" animBg="1" advAuto="0"/>
      <p:bldP spid="35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 dirty="0">
              <a:solidFill>
                <a:srgbClr val="CCFFFF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368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8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0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13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Efficiency in </a:t>
            </a:r>
            <a:r>
              <a:rPr lang="en-US" altLang="en-US" dirty="0"/>
              <a:t>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6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513" y="5573713"/>
            <a:ext cx="1298575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teardown</a:t>
            </a:r>
            <a:endParaRPr sz="218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ISPs have very similar backbone technologies to connect regions and connect to each other</a:t>
            </a:r>
          </a:p>
          <a:p>
            <a:endParaRPr lang="en-US" dirty="0"/>
          </a:p>
          <a:p>
            <a:r>
              <a:rPr lang="en-US" dirty="0" smtClean="0"/>
              <a:t>But they differ substantially in their “last mile”</a:t>
            </a:r>
          </a:p>
          <a:p>
            <a:pPr lvl="1"/>
            <a:r>
              <a:rPr lang="en-US" dirty="0" smtClean="0"/>
              <a:t>The “access technology” that reaches the consumer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5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600" i="1" dirty="0" smtClean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  <a:endParaRPr lang="en-US" altLang="zh-TW" sz="1600" i="1" dirty="0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/>
          </a:extLst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778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17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Efficiency in </a:t>
            </a:r>
            <a:r>
              <a:rPr lang="en-US" altLang="en-US" dirty="0"/>
              <a:t>Circuit Switching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Circuit </a:t>
            </a:r>
            <a:r>
              <a:rPr lang="en-US" altLang="en-US" dirty="0" smtClean="0"/>
              <a:t>Switching </a:t>
            </a:r>
            <a:r>
              <a:rPr lang="en-US" altLang="en-US" smtClean="0"/>
              <a:t>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/>
              <a:t>Circuit switching doesn’t “route around trouble” 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565400" y="2819400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339975" y="3171825"/>
            <a:ext cx="4281488" cy="1857375"/>
          </a:xfrm>
          <a:custGeom>
            <a:avLst/>
            <a:gdLst>
              <a:gd name="T0" fmla="*/ 0 w 4281714"/>
              <a:gd name="T1" fmla="*/ 0 h 1705428"/>
              <a:gd name="T2" fmla="*/ 1959222 w 4281714"/>
              <a:gd name="T3" fmla="*/ 2203626 h 1705428"/>
              <a:gd name="T4" fmla="*/ 1959222 w 4281714"/>
              <a:gd name="T5" fmla="*/ 2203626 h 1705428"/>
              <a:gd name="T6" fmla="*/ 3628187 w 4281714"/>
              <a:gd name="T7" fmla="*/ 984600 h 1705428"/>
              <a:gd name="T8" fmla="*/ 4281262 w 4281714"/>
              <a:gd name="T9" fmla="*/ 1008042 h 1705428"/>
              <a:gd name="T10" fmla="*/ 4281262 w 4281714"/>
              <a:gd name="T11" fmla="*/ 1008042 h 1705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1714" h="1705428">
                <a:moveTo>
                  <a:pt x="0" y="0"/>
                </a:moveTo>
                <a:lnTo>
                  <a:pt x="1959428" y="1705428"/>
                </a:lnTo>
                <a:cubicBezTo>
                  <a:pt x="2237619" y="1548190"/>
                  <a:pt x="3241523" y="916214"/>
                  <a:pt x="3628571" y="762000"/>
                </a:cubicBezTo>
                <a:cubicBezTo>
                  <a:pt x="4015619" y="607786"/>
                  <a:pt x="4281714" y="780143"/>
                  <a:pt x="4281714" y="780143"/>
                </a:cubicBezTo>
              </a:path>
            </a:pathLst>
          </a:custGeom>
          <a:noFill/>
          <a:ln w="38100" cmpd="sng">
            <a:solidFill>
              <a:srgbClr val="3366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" name="TextBox 2"/>
          <p:cNvSpPr txBox="1"/>
          <p:nvPr/>
        </p:nvSpPr>
        <p:spPr>
          <a:xfrm>
            <a:off x="772412" y="1258242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Circuit is established</a:t>
            </a:r>
            <a:endParaRPr lang="en-US" sz="2400" b="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0031" y="1257964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7650" y="1245467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Must establish new circuit</a:t>
            </a:r>
            <a:endParaRPr lang="en-US" sz="24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uiExpand="1" build="p" animBg="1"/>
      <p:bldP spid="3" grpId="0"/>
      <p:bldP spid="3" grpId="1"/>
      <p:bldP spid="34" grpId="0"/>
      <p:bldP spid="34" grpId="1"/>
      <p:bldP spid="35" grpId="0"/>
      <p:bldP spid="3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Pros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P</a:t>
            </a:r>
            <a:r>
              <a:rPr lang="en-US" altLang="en-US" dirty="0" smtClean="0"/>
              <a:t>redictable </a:t>
            </a:r>
            <a:r>
              <a:rPr lang="en-US" altLang="en-US" dirty="0"/>
              <a:t>performance 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imple/fast </a:t>
            </a:r>
            <a:r>
              <a:rPr lang="en-US" altLang="en-US" dirty="0"/>
              <a:t>switching (once circuit established)</a:t>
            </a:r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Cons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 dirty="0" smtClean="0"/>
              <a:t>omplexity </a:t>
            </a:r>
            <a:r>
              <a:rPr lang="en-US" altLang="en-US" dirty="0"/>
              <a:t>of circuit setup/teardown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I</a:t>
            </a:r>
            <a:r>
              <a:rPr lang="en-US" altLang="en-US" dirty="0" smtClean="0"/>
              <a:t>nefficient </a:t>
            </a:r>
            <a:r>
              <a:rPr lang="en-US" altLang="en-US" dirty="0"/>
              <a:t>when traffic is </a:t>
            </a:r>
            <a:r>
              <a:rPr lang="en-US" altLang="en-US" dirty="0" err="1" smtClean="0"/>
              <a:t>bursty</a:t>
            </a:r>
            <a:r>
              <a:rPr lang="en-US" altLang="en-US" dirty="0" smtClean="0"/>
              <a:t> (or very short)</a:t>
            </a:r>
            <a:endParaRPr lang="en-US" altLang="en-US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 dirty="0" smtClean="0"/>
              <a:t>ircuit </a:t>
            </a:r>
            <a:r>
              <a:rPr lang="en-US" altLang="en-US" dirty="0"/>
              <a:t>setup adds delay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witch </a:t>
            </a:r>
            <a:r>
              <a:rPr lang="en-US" altLang="en-US" dirty="0"/>
              <a:t>fails </a:t>
            </a:r>
            <a:r>
              <a:rPr lang="en-US" altLang="en-US" dirty="0">
                <a:sym typeface="Wingdings" charset="2"/>
              </a:rPr>
              <a:t></a:t>
            </a:r>
            <a:r>
              <a:rPr lang="en-US" altLang="en-US" dirty="0"/>
              <a:t> its circuit(s) </a:t>
            </a:r>
            <a:r>
              <a:rPr lang="en-US" altLang="en-US" dirty="0" smtClean="0"/>
              <a:t>fails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en-US" dirty="0" smtClean="0"/>
              <a:t>Requires new circuit establishment phase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882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2C71FE1-B158-2245-AD75-92D6005E5964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53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28950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50" y="3152775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301E-7 -0.00228 L 0.1553 -0.00228 L 0.27107 0.00179 L 0.46273 0.00211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0" y="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60" grpId="0" animBg="1" advAuto="0"/>
      <p:bldP spid="1261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930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DB3E4C8-7BB0-4D49-A5C6-320E521E58C6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54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84513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4414838" y="3335338"/>
            <a:ext cx="595312" cy="550862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2565" y="4330700"/>
              <a:ext cx="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3538"/>
              <a:ext cx="2031982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4857"/>
              <a:ext cx="2026565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392363" y="3136900"/>
            <a:ext cx="284162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Shape 1261"/>
          <p:cNvSpPr/>
          <p:nvPr/>
        </p:nvSpPr>
        <p:spPr>
          <a:xfrm>
            <a:off x="1603375" y="5989638"/>
            <a:ext cx="6075363" cy="460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With buffers to absorb transient overloads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6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9.69421E-7 L 0.0907 -9.69421E-7 L 0.15845 -0.05628 L 0.27051 -0.06067 " pathEditMode="relative" rAng="0" ptsTypes="AAAA">
                                      <p:cBhvr>
                                        <p:cTn id="3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5" y="-30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3618E-7 -0.00114 L 0.08068 -0.00228 L 0.14097 0.03761 L 0.24118 0.04037 " pathEditMode="relative" rAng="0" ptsTypes="AAAA">
                                      <p:cBhvr>
                                        <p:cTn id="4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9" y="2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Packet Switching 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 smtClean="0"/>
              <a:t>Packet switching “routes </a:t>
            </a:r>
            <a:r>
              <a:rPr lang="en-US" sz="2601" dirty="0"/>
              <a:t>around trouble” </a:t>
            </a: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419350" y="3034579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4" name="TextBox 33"/>
          <p:cNvSpPr txBox="1"/>
          <p:nvPr/>
        </p:nvSpPr>
        <p:spPr>
          <a:xfrm>
            <a:off x="774453" y="1305868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375065" y="3170712"/>
            <a:ext cx="3776353" cy="1811158"/>
          </a:xfrm>
          <a:custGeom>
            <a:avLst/>
            <a:gdLst>
              <a:gd name="connsiteX0" fmla="*/ 0 w 3776353"/>
              <a:gd name="connsiteY0" fmla="*/ 0 h 1811158"/>
              <a:gd name="connsiteX1" fmla="*/ 1900052 w 3776353"/>
              <a:gd name="connsiteY1" fmla="*/ 1805049 h 1811158"/>
              <a:gd name="connsiteX2" fmla="*/ 3776353 w 3776353"/>
              <a:gd name="connsiteY2" fmla="*/ 629392 h 181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6353" h="1811158">
                <a:moveTo>
                  <a:pt x="0" y="0"/>
                </a:moveTo>
                <a:cubicBezTo>
                  <a:pt x="635330" y="850075"/>
                  <a:pt x="1270660" y="1700150"/>
                  <a:pt x="1900052" y="1805049"/>
                </a:cubicBezTo>
                <a:cubicBezTo>
                  <a:pt x="2529444" y="1909948"/>
                  <a:pt x="3776353" y="629392"/>
                  <a:pt x="3776353" y="62939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4150" y="1290935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Route recomputed on </a:t>
            </a:r>
            <a:r>
              <a:rPr lang="en-US" sz="2400" b="0" smtClean="0">
                <a:latin typeface="+mn-lt"/>
              </a:rPr>
              <a:t>the fly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6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build="p" animBg="1"/>
      <p:bldP spid="5" grpId="0" animBg="1"/>
      <p:bldP spid="34" grpId="0"/>
      <p:bldP spid="34" grpId="1"/>
      <p:bldP spid="9" grpId="0" animBg="1"/>
      <p:bldP spid="4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Pros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E</a:t>
            </a:r>
            <a:r>
              <a:rPr lang="en-US" altLang="en-US" dirty="0" smtClean="0"/>
              <a:t>fficient </a:t>
            </a:r>
            <a:r>
              <a:rPr lang="en-US" altLang="en-US" dirty="0"/>
              <a:t>use of network resources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impler </a:t>
            </a:r>
            <a:r>
              <a:rPr lang="en-US" altLang="en-US" dirty="0"/>
              <a:t>to implement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/>
              <a:t>R</a:t>
            </a:r>
            <a:r>
              <a:rPr lang="en-US" altLang="en-US" dirty="0" smtClean="0"/>
              <a:t>obust</a:t>
            </a:r>
            <a:r>
              <a:rPr lang="en-US" altLang="en-US" dirty="0"/>
              <a:t>: can “route around trouble” </a:t>
            </a:r>
            <a:r>
              <a:rPr lang="en-US" altLang="en-US" dirty="0" smtClean="0"/>
              <a:t>(covered in routing)</a:t>
            </a:r>
            <a:endParaRPr lang="en-US" altLang="en-US" dirty="0"/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Cons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U</a:t>
            </a:r>
            <a:r>
              <a:rPr lang="en-US" altLang="en-US" dirty="0" smtClean="0"/>
              <a:t>npredictable </a:t>
            </a:r>
            <a:r>
              <a:rPr lang="en-US" altLang="en-US" dirty="0"/>
              <a:t>performance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R</a:t>
            </a:r>
            <a:r>
              <a:rPr lang="en-US" altLang="en-US" dirty="0" smtClean="0"/>
              <a:t>equires </a:t>
            </a:r>
            <a:r>
              <a:rPr lang="en-US" altLang="en-US" dirty="0"/>
              <a:t>buffer management and congestion </a:t>
            </a:r>
            <a:r>
              <a:rPr lang="en-US" altLang="en-US" dirty="0" smtClean="0"/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vs 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Key factors:</a:t>
            </a:r>
          </a:p>
          <a:p>
            <a:pPr lvl="1"/>
            <a:r>
              <a:rPr lang="en-US" b="1" dirty="0" smtClean="0"/>
              <a:t>Resiliency</a:t>
            </a:r>
            <a:r>
              <a:rPr lang="en-US" dirty="0" smtClean="0"/>
              <a:t>: packet switching wins</a:t>
            </a:r>
            <a:endParaRPr lang="en-US" dirty="0"/>
          </a:p>
          <a:p>
            <a:pPr lvl="1"/>
            <a:r>
              <a:rPr lang="en-US" b="1" dirty="0" smtClean="0"/>
              <a:t>Efficiency</a:t>
            </a:r>
            <a:r>
              <a:rPr lang="en-US" dirty="0" smtClean="0"/>
              <a:t>: packet switching wins (</a:t>
            </a:r>
            <a:r>
              <a:rPr lang="en-US" dirty="0" err="1" smtClean="0"/>
              <a:t>bursty</a:t>
            </a:r>
            <a:r>
              <a:rPr lang="en-US" dirty="0" smtClean="0"/>
              <a:t> sources)</a:t>
            </a:r>
          </a:p>
          <a:p>
            <a:pPr lvl="1"/>
            <a:endParaRPr lang="en-US" dirty="0"/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Internet has chosen packet switching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Our focus for rest of course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How can we measure performance of packet switching?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2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Delay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Loss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Throughput</a:t>
            </a:r>
          </a:p>
          <a:p>
            <a:pPr marL="222987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800080"/>
                </a:solidFill>
              </a:rPr>
              <a:t>How long does it take to send a packet from its source to destination?</a:t>
            </a:r>
          </a:p>
          <a:p>
            <a:pPr marL="222987" indent="0">
              <a:buFont typeface="Wingdings" charset="2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ISPs are phone companies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Shape 4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AA064C8-535C-214C-BC56-096CE07E702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3" name="Shape 423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4" name="Shape 424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7" name="Shape 427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795588" y="1860550"/>
            <a:ext cx="1255712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5" name="Shape 435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7" name="Shape 437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1" name="Shape 441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6" name="Shape 446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7" name="Shape 447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446338" y="3152775"/>
            <a:ext cx="2921000" cy="52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phone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</a:t>
            </a:r>
          </a:p>
        </p:txBody>
      </p:sp>
      <p:sp>
        <p:nvSpPr>
          <p:cNvPr id="1361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What fraction of the packets sent to a destination are dropped?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Throughput</a:t>
            </a:r>
          </a:p>
        </p:txBody>
      </p:sp>
      <p:sp>
        <p:nvSpPr>
          <p:cNvPr id="1372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At what rate is the destination receiving data from the </a:t>
            </a:r>
            <a:r>
              <a:rPr lang="en-US" altLang="en-US" i="1" dirty="0" smtClean="0">
                <a:solidFill>
                  <a:srgbClr val="800080"/>
                </a:solidFill>
              </a:rPr>
              <a:t>source?</a:t>
            </a:r>
            <a:endParaRPr lang="en-US" altLang="en-US" i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delay</a:t>
            </a:r>
          </a:p>
          <a:p>
            <a:endParaRPr lang="en-US" dirty="0"/>
          </a:p>
          <a:p>
            <a:r>
              <a:rPr lang="en-US" dirty="0" smtClean="0"/>
              <a:t>Loss and throughput will become relevant in later lectures….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5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Link bandwidth 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sent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per unit time (bits/sec or bps)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Propagation delay </a:t>
            </a:r>
            <a:r>
              <a:rPr lang="en-US" dirty="0" smtClean="0">
                <a:ea typeface="ＭＳ Ｐゴシック" charset="0"/>
                <a:cs typeface="Calibri"/>
              </a:rPr>
              <a:t>(sometimes called latency)</a:t>
            </a:r>
            <a:endParaRPr lang="en-US" dirty="0"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T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ime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for one bit to move through the link (seconds)</a:t>
            </a:r>
            <a:endParaRPr lang="en-US" dirty="0">
              <a:ea typeface="ＭＳ Ｐゴシック" charset="0"/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Bandwidth-Delay Product (BDP)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“in flight” at any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time (sent, not </a:t>
            </a:r>
            <a:r>
              <a:rPr lang="en-US" dirty="0" err="1" smtClean="0">
                <a:solidFill>
                  <a:srgbClr val="000090"/>
                </a:solidFill>
                <a:ea typeface="ＭＳ Ｐゴシック" charset="0"/>
                <a:cs typeface="Calibri"/>
              </a:rPr>
              <a:t>recvd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)</a:t>
            </a:r>
            <a:endParaRPr lang="en-US" dirty="0">
              <a:solidFill>
                <a:srgbClr val="000090"/>
              </a:solidFill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BDP = bandwidth × propagation delay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570" dirty="0">
                <a:ea typeface="ＭＳ Ｐゴシック" charset="0"/>
                <a:cs typeface="Calibri"/>
              </a:rPr>
              <a:t>A network link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26238" y="4959350"/>
            <a:ext cx="422275" cy="692150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68538" y="4953000"/>
            <a:ext cx="4608512" cy="6921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117725" y="4959350"/>
            <a:ext cx="422275" cy="692150"/>
          </a:xfrm>
          <a:prstGeom prst="ellipse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8698" y="5113337"/>
            <a:ext cx="132873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057400" y="4959350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4570413" y="3514724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306763" y="5837237"/>
            <a:ext cx="20891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59163" y="5113337"/>
            <a:ext cx="21256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delay x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Examples of BDP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alibri"/>
              </a:rPr>
              <a:t>Same city over a slow link: 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~100Mbps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10,000bits (1.25KBytes)</a:t>
            </a:r>
          </a:p>
          <a:p>
            <a:pPr marL="0" indent="0">
              <a:buFont typeface="Wingdings" charset="2"/>
              <a:buNone/>
              <a:defRPr/>
            </a:pPr>
            <a:endParaRPr lang="en-US" dirty="0" smtClean="0">
              <a:cs typeface="Calibri"/>
            </a:endParaRPr>
          </a:p>
          <a:p>
            <a:pPr>
              <a:defRPr/>
            </a:pPr>
            <a:r>
              <a:rPr lang="en-US" dirty="0" smtClean="0">
                <a:cs typeface="Calibri"/>
              </a:rPr>
              <a:t>Cross-country over fast link: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~10Gbps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~10msec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</a:t>
            </a:r>
            <a:r>
              <a:rPr lang="en-US" baseline="30000" dirty="0" smtClean="0">
                <a:solidFill>
                  <a:srgbClr val="800080"/>
                </a:solidFill>
                <a:cs typeface="Calibri"/>
              </a:rPr>
              <a:t>8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bits </a:t>
            </a:r>
            <a:r>
              <a:rPr lang="en-US" dirty="0">
                <a:solidFill>
                  <a:srgbClr val="800080"/>
                </a:solidFill>
                <a:cs typeface="Calibri"/>
              </a:rPr>
              <a:t>(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12.5MBytes)</a:t>
            </a:r>
          </a:p>
          <a:p>
            <a:pPr lvl="1">
              <a:defRPr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Consists of four components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dirty="0" smtClean="0"/>
              <a:t>ransmission delay</a:t>
            </a:r>
          </a:p>
          <a:p>
            <a:pPr lvl="1">
              <a:defRPr/>
            </a:pPr>
            <a:r>
              <a:rPr lang="en-US" dirty="0"/>
              <a:t>P</a:t>
            </a:r>
            <a:r>
              <a:rPr lang="en-US" dirty="0" smtClean="0"/>
              <a:t>ropagation delay</a:t>
            </a:r>
          </a:p>
          <a:p>
            <a:pPr lvl="1">
              <a:defRPr/>
            </a:pPr>
            <a:r>
              <a:rPr lang="en-US" dirty="0"/>
              <a:t>Processing delay</a:t>
            </a:r>
          </a:p>
          <a:p>
            <a:pPr lvl="1">
              <a:defRPr/>
            </a:pPr>
            <a:r>
              <a:rPr lang="en-US" dirty="0" smtClean="0"/>
              <a:t>Queueing delay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First consider transmission, propagation delays</a:t>
            </a:r>
          </a:p>
          <a:p>
            <a:pPr>
              <a:defRPr/>
            </a:pPr>
            <a:r>
              <a:rPr lang="en-US" dirty="0" smtClean="0"/>
              <a:t>Then queueing delays</a:t>
            </a:r>
          </a:p>
          <a:p>
            <a:pPr>
              <a:defRPr/>
            </a:pPr>
            <a:r>
              <a:rPr lang="en-US" dirty="0"/>
              <a:t>I</a:t>
            </a:r>
            <a:r>
              <a:rPr lang="en-US" dirty="0" smtClean="0"/>
              <a:t>gnore processing delays (tiny in most cases)</a:t>
            </a:r>
          </a:p>
        </p:txBody>
      </p:sp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291662" y="1828800"/>
            <a:ext cx="369888" cy="935038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267200" y="2819400"/>
            <a:ext cx="369888" cy="93503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4833938" y="2057400"/>
            <a:ext cx="308768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link properties</a:t>
            </a:r>
            <a:endParaRPr sz="2531" b="0" i="1" dirty="0">
              <a:solidFill>
                <a:srgbClr val="800080"/>
              </a:solidFill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833938" y="2895600"/>
            <a:ext cx="3175000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traffic mix and 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switch internals</a:t>
            </a:r>
            <a:endParaRPr sz="2531" b="0" i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66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94" name="Shape 894"/>
          <p:cNvSpPr/>
          <p:nvPr/>
        </p:nvSpPr>
        <p:spPr>
          <a:xfrm>
            <a:off x="892969" y="-98227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 dirty="0"/>
              <a:t>End-to-end delay </a:t>
            </a:r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607793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3959959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6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</a:t>
            </a:r>
            <a:r>
              <a:rPr lang="en-US" dirty="0"/>
              <a:t>long does it take to push all the bits of a packet into a link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Packet </a:t>
            </a:r>
            <a:r>
              <a:rPr lang="en-US" dirty="0"/>
              <a:t>size / Transmission rate of the </a:t>
            </a:r>
            <a:r>
              <a:rPr lang="en-US" dirty="0" smtClean="0"/>
              <a:t>link</a:t>
            </a:r>
          </a:p>
          <a:p>
            <a:endParaRPr lang="en-US" dirty="0"/>
          </a:p>
          <a:p>
            <a:r>
              <a:rPr lang="en-US" dirty="0" smtClean="0"/>
              <a:t>Example: Packet = 1kb, Rate = 100Mbps</a:t>
            </a:r>
          </a:p>
          <a:p>
            <a:pPr lvl="1"/>
            <a:r>
              <a:rPr lang="en-US" dirty="0" smtClean="0"/>
              <a:t>1000 </a:t>
            </a:r>
            <a:r>
              <a:rPr lang="en-US" dirty="0"/>
              <a:t>bits / 100 </a:t>
            </a:r>
            <a:r>
              <a:rPr lang="en-US" dirty="0" err="1"/>
              <a:t>Mbits</a:t>
            </a:r>
            <a:r>
              <a:rPr lang="en-US" dirty="0"/>
              <a:t>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sec = 10μsec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41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Q: How long does it take to move one </a:t>
            </a:r>
            <a:r>
              <a:rPr lang="en-US" dirty="0" smtClean="0"/>
              <a:t>bit from </a:t>
            </a:r>
            <a:r>
              <a:rPr lang="en-US" dirty="0"/>
              <a:t>one end of a link to the other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Link </a:t>
            </a:r>
            <a:r>
              <a:rPr lang="en-US" dirty="0"/>
              <a:t>length / Propagation speed of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Propagation speed ~ some fraction of speed of light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Length = 30 kilometers</a:t>
            </a:r>
          </a:p>
          <a:p>
            <a:pPr lvl="1"/>
            <a:r>
              <a:rPr lang="en-US" dirty="0" smtClean="0"/>
              <a:t>30 kilometers/3x10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meters per sec = 10</a:t>
            </a:r>
            <a:r>
              <a:rPr lang="en-US" baseline="30000" dirty="0"/>
              <a:t>-4</a:t>
            </a:r>
            <a:r>
              <a:rPr lang="en-US" dirty="0"/>
              <a:t> </a:t>
            </a:r>
            <a:r>
              <a:rPr lang="en-US" dirty="0" smtClean="0"/>
              <a:t>sec = 10msec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8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 ask a more practical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long does it take for a </a:t>
            </a:r>
            <a:r>
              <a:rPr lang="en-US" b="1" i="1" dirty="0" smtClean="0"/>
              <a:t>packet</a:t>
            </a:r>
            <a:r>
              <a:rPr lang="en-US" dirty="0" smtClean="0"/>
              <a:t> to travel from A to B?</a:t>
            </a:r>
          </a:p>
          <a:p>
            <a:endParaRPr lang="en-US" dirty="0"/>
          </a:p>
          <a:p>
            <a:r>
              <a:rPr lang="en-US" dirty="0" smtClean="0"/>
              <a:t>A: The delay combines both transmission and propagation delays</a:t>
            </a:r>
          </a:p>
          <a:p>
            <a:pPr lvl="1"/>
            <a:r>
              <a:rPr lang="en-US" dirty="0" smtClean="0"/>
              <a:t>Perhaps also queueing, but ignore those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79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Telephony Access Technology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2" name="Shape 45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0569A29-585F-0449-8F9A-BDEC41903E78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1" name="Shape 461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2" name="Shape 462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5" name="Shape 465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795588" y="1860550"/>
            <a:ext cx="1255712" cy="119062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3" name="Shape 473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5" name="Shape 475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9" name="Shape 479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4" name="Shape 484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5" name="Shape 485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446338" y="3152775"/>
            <a:ext cx="2921000" cy="52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phone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0"/>
            <a:ext cx="1077912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time=0</a:t>
            </a:r>
          </a:p>
        </p:txBody>
      </p:sp>
      <p:pic>
        <p:nvPicPr>
          <p:cNvPr id="14336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364" name="Straight Connector 6"/>
          <p:cNvCxnSpPr>
            <a:cxnSpLocks noChangeShapeType="1"/>
            <a:stCxn id="143362" idx="3"/>
            <a:endCxn id="143363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3389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0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274685" tIns="45779" rIns="91555" bIns="228904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cxnSp>
          <p:nvCxnSpPr>
            <p:cNvPr id="14338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505200"/>
            <a:ext cx="2743200" cy="1600200"/>
            <a:chOff x="0" y="3200400"/>
            <a:chExt cx="2743200" cy="1600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765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200400"/>
              <a:ext cx="381000" cy="990600"/>
            </a:xfrm>
            <a:prstGeom prst="leftBrace">
              <a:avLst>
                <a:gd name="adj1" fmla="val 8330"/>
                <a:gd name="adj2" fmla="val 883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4338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6764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reaches B at 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= 1.8ms</a:t>
              </a:r>
            </a:p>
          </p:txBody>
        </p:sp>
        <p:cxnSp>
          <p:nvCxnSpPr>
            <p:cNvPr id="14337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Example: </a:t>
            </a:r>
            <a:r>
              <a:rPr lang="en-US" i="1" dirty="0" smtClean="0">
                <a:ea typeface="ＭＳ Ｐゴシック" charset="0"/>
                <a:cs typeface="Calibri"/>
              </a:rPr>
              <a:t>100B packet from A to B</a:t>
            </a:r>
            <a:endParaRPr lang="en-US" i="1" dirty="0"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Calibri"/>
              </a:rPr>
              <a:t>Example: </a:t>
            </a:r>
            <a:r>
              <a:rPr lang="en-US" i="1" dirty="0">
                <a:ea typeface="ＭＳ Ｐゴシック" charset="0"/>
                <a:cs typeface="Calibri"/>
              </a:rPr>
              <a:t>100B packet from A to B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438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388" name="Straight Connector 6"/>
          <p:cNvCxnSpPr>
            <a:cxnSpLocks noChangeShapeType="1"/>
            <a:stCxn id="144386" idx="3"/>
            <a:endCxn id="144387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82019"/>
            <a:ext cx="1392238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144392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357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7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4411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3733800" y="16002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1Gbps, 1ms?</a:t>
            </a:r>
          </a:p>
        </p:txBody>
      </p:sp>
      <p:sp>
        <p:nvSpPr>
          <p:cNvPr id="23563" name="Rounded Rectangle 40"/>
          <p:cNvSpPr>
            <a:spLocks noChangeArrowheads="1"/>
          </p:cNvSpPr>
          <p:nvPr/>
        </p:nvSpPr>
        <p:spPr bwMode="auto">
          <a:xfrm>
            <a:off x="6705600" y="4953000"/>
            <a:ext cx="23622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6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1.8ms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2935184" y="1054100"/>
            <a:ext cx="3657600" cy="5334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 file in 100B packets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743200" y="3429000"/>
            <a:ext cx="38862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3352800"/>
            <a:ext cx="3886200" cy="3962400"/>
            <a:chOff x="-4800600" y="1676400"/>
            <a:chExt cx="3886200" cy="3962400"/>
          </a:xfrm>
        </p:grpSpPr>
        <p:sp>
          <p:nvSpPr>
            <p:cNvPr id="23570" name="AutoShape 17"/>
            <p:cNvSpPr>
              <a:spLocks noChangeArrowheads="1"/>
            </p:cNvSpPr>
            <p:nvPr/>
          </p:nvSpPr>
          <p:spPr bwMode="auto">
            <a:xfrm rot="5400000">
              <a:off x="-4838700" y="1714500"/>
              <a:ext cx="3962400" cy="3886200"/>
            </a:xfrm>
            <a:prstGeom prst="parallelogram">
              <a:avLst>
                <a:gd name="adj" fmla="val 950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endParaRPr lang="en-US" altLang="zh-TW" sz="1617">
                <a:solidFill>
                  <a:srgbClr val="FFFFFF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cxnSp>
          <p:nvCxnSpPr>
            <p:cNvPr id="144403" name="Straight Connector 13"/>
            <p:cNvCxnSpPr>
              <a:cxnSpLocks noChangeShapeType="1"/>
            </p:cNvCxnSpPr>
            <p:nvPr/>
          </p:nvCxnSpPr>
          <p:spPr bwMode="auto">
            <a:xfrm>
              <a:off x="-4800600" y="18288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4" name="Straight Connector 55"/>
            <p:cNvCxnSpPr>
              <a:cxnSpLocks noChangeShapeType="1"/>
            </p:cNvCxnSpPr>
            <p:nvPr/>
          </p:nvCxnSpPr>
          <p:spPr bwMode="auto">
            <a:xfrm>
              <a:off x="-4800600" y="19050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5" name="Straight Connector 56"/>
            <p:cNvCxnSpPr>
              <a:cxnSpLocks noChangeShapeType="1"/>
            </p:cNvCxnSpPr>
            <p:nvPr/>
          </p:nvCxnSpPr>
          <p:spPr bwMode="auto">
            <a:xfrm>
              <a:off x="-4800600" y="19812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6" name="Straight Connector 57"/>
            <p:cNvCxnSpPr>
              <a:cxnSpLocks noChangeShapeType="1"/>
            </p:cNvCxnSpPr>
            <p:nvPr/>
          </p:nvCxnSpPr>
          <p:spPr bwMode="auto">
            <a:xfrm>
              <a:off x="-4800600" y="20574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7" name="Straight Connector 58"/>
            <p:cNvCxnSpPr>
              <a:cxnSpLocks noChangeShapeType="1"/>
            </p:cNvCxnSpPr>
            <p:nvPr/>
          </p:nvCxnSpPr>
          <p:spPr bwMode="auto">
            <a:xfrm>
              <a:off x="-4800600" y="21336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67200" y="5029200"/>
            <a:ext cx="2362200" cy="1371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1.0008ms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838200" y="5029200"/>
            <a:ext cx="32766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in the file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(10</a:t>
            </a:r>
            <a:r>
              <a:rPr lang="en-US" sz="1969" baseline="30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7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x800x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8001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3925" y="4191000"/>
            <a:ext cx="2287588" cy="3730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10</a:t>
            </a:r>
            <a:r>
              <a:rPr lang="en-US" sz="1828" baseline="30000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7</a:t>
            </a: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 x 100B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50" grpId="0" animBg="1"/>
      <p:bldP spid="43" grpId="0" animBg="1"/>
      <p:bldP spid="53" grpId="0" animBg="1"/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hree cases with 1msec prop.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1GB file, 1Gbps link: transmission time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1Gbps link: propagation delay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1Mbps link: </a:t>
            </a:r>
            <a:r>
              <a:rPr lang="en-US" dirty="0" smtClean="0"/>
              <a:t>transmission ~ propagation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differs based on which </a:t>
            </a:r>
            <a:r>
              <a:rPr lang="en-US" dirty="0" smtClean="0"/>
              <a:t>dominates</a:t>
            </a:r>
          </a:p>
          <a:p>
            <a:pPr lvl="1"/>
            <a:r>
              <a:rPr lang="en-US" i="1" dirty="0" smtClean="0"/>
              <a:t>But in the Internet, can’t know in advance!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5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Technology Trends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Propagation delay? </a:t>
            </a:r>
          </a:p>
          <a:p>
            <a:pPr lvl="1"/>
            <a:r>
              <a:rPr lang="en-US" altLang="en-US"/>
              <a:t>No change</a:t>
            </a:r>
          </a:p>
          <a:p>
            <a:r>
              <a:rPr lang="en-US" altLang="en-US"/>
              <a:t>Transmission delay? </a:t>
            </a:r>
          </a:p>
          <a:p>
            <a:pPr lvl="1"/>
            <a:r>
              <a:rPr lang="en-US" altLang="en-US"/>
              <a:t>Getting smaller!</a:t>
            </a:r>
          </a:p>
          <a:p>
            <a:r>
              <a:rPr lang="en-US" altLang="en-US"/>
              <a:t>Queueing delay? </a:t>
            </a:r>
          </a:p>
          <a:p>
            <a:pPr lvl="1"/>
            <a:r>
              <a:rPr lang="en-US" altLang="en-US"/>
              <a:t>Usually smaller</a:t>
            </a:r>
          </a:p>
          <a:p>
            <a:r>
              <a:rPr lang="en-US" altLang="en-US"/>
              <a:t>How does this affect applications?</a:t>
            </a:r>
          </a:p>
          <a:p>
            <a:pPr lvl="1"/>
            <a:r>
              <a:rPr lang="en-US" altLang="en-US"/>
              <a:t>CDNs work very hard to move data near clients</a:t>
            </a:r>
          </a:p>
          <a:p>
            <a:pPr lvl="1"/>
            <a:r>
              <a:rPr lang="en-US" altLang="en-US"/>
              <a:t>Reduces backbone bandwidth requirements</a:t>
            </a:r>
          </a:p>
          <a:p>
            <a:pPr lvl="1"/>
            <a:r>
              <a:rPr lang="en-US" altLang="en-US"/>
              <a:t>But also decreases latency</a:t>
            </a:r>
          </a:p>
          <a:p>
            <a:pPr lvl="1"/>
            <a:r>
              <a:rPr lang="en-US" altLang="en-US"/>
              <a:t>Google: time is money!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CBA423D1-404C-1541-AA5C-95EDF5557816}" type="slidenum">
              <a:rPr lang="en-US" smtClean="0">
                <a:latin typeface="+mn-lt"/>
                <a:ea typeface="+mn-ea"/>
              </a:rPr>
              <a:pPr algn="l">
                <a:defRPr/>
              </a:pPr>
              <a:t>73</a:t>
            </a:fld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Trend Did I Leave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dominance of video</a:t>
            </a:r>
          </a:p>
          <a:p>
            <a:endParaRPr lang="en-US" dirty="0"/>
          </a:p>
          <a:p>
            <a:r>
              <a:rPr lang="en-US" dirty="0" smtClean="0"/>
              <a:t>Very high fraction of traffic is video</a:t>
            </a:r>
          </a:p>
          <a:p>
            <a:endParaRPr lang="en-US" dirty="0"/>
          </a:p>
          <a:p>
            <a:r>
              <a:rPr lang="en-US" dirty="0" smtClean="0"/>
              <a:t>Files getting larger</a:t>
            </a:r>
          </a:p>
          <a:p>
            <a:endParaRPr lang="en-US" dirty="0"/>
          </a:p>
          <a:p>
            <a:r>
              <a:rPr lang="en-US" dirty="0" smtClean="0"/>
              <a:t>But also many, many small flows…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09" name="Group 3"/>
          <p:cNvGrpSpPr>
            <a:grpSpLocks/>
          </p:cNvGrpSpPr>
          <p:nvPr/>
        </p:nvGrpSpPr>
        <p:grpSpPr bwMode="auto">
          <a:xfrm>
            <a:off x="457200" y="1981200"/>
            <a:ext cx="3352800" cy="3962400"/>
            <a:chOff x="381000" y="1676400"/>
            <a:chExt cx="4635500" cy="4876800"/>
          </a:xfrm>
        </p:grpSpPr>
        <p:pic>
          <p:nvPicPr>
            <p:cNvPr id="14542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57400"/>
              <a:ext cx="9017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21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057400"/>
              <a:ext cx="9017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5422" name="Straight Connector 6"/>
            <p:cNvCxnSpPr>
              <a:cxnSpLocks noChangeShapeType="1"/>
              <a:stCxn id="145420" idx="3"/>
              <a:endCxn id="145421" idx="1"/>
            </p:cNvCxnSpPr>
            <p:nvPr/>
          </p:nvCxnSpPr>
          <p:spPr bwMode="auto">
            <a:xfrm>
              <a:off x="1282700" y="2501900"/>
              <a:ext cx="28321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TextBox 1"/>
            <p:cNvSpPr txBox="1">
              <a:spLocks noChangeArrowheads="1"/>
            </p:cNvSpPr>
            <p:nvPr/>
          </p:nvSpPr>
          <p:spPr bwMode="auto">
            <a:xfrm>
              <a:off x="661939" y="1676400"/>
              <a:ext cx="403850" cy="379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r" defTabSz="914259" eaLnBrk="1" hangingPunct="1">
                <a:defRPr/>
              </a:pPr>
              <a:r>
                <a:rPr lang="en-US" sz="1406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592" name="TextBox 12"/>
            <p:cNvSpPr txBox="1">
              <a:spLocks noChangeArrowheads="1"/>
            </p:cNvSpPr>
            <p:nvPr/>
          </p:nvSpPr>
          <p:spPr bwMode="auto">
            <a:xfrm>
              <a:off x="4320737" y="1676400"/>
              <a:ext cx="403850" cy="379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r" defTabSz="914259" eaLnBrk="1" hangingPunct="1">
                <a:defRPr/>
              </a:pPr>
              <a:r>
                <a:rPr lang="en-US" sz="1406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4593" name="AutoShape 17"/>
            <p:cNvSpPr>
              <a:spLocks noChangeArrowheads="1"/>
            </p:cNvSpPr>
            <p:nvPr/>
          </p:nvSpPr>
          <p:spPr bwMode="auto">
            <a:xfrm rot="5400000">
              <a:off x="2054880" y="1850237"/>
              <a:ext cx="1393093" cy="3898034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  <p:grpSp>
          <p:nvGrpSpPr>
            <p:cNvPr id="145426" name="Group 33"/>
            <p:cNvGrpSpPr>
              <a:grpSpLocks/>
            </p:cNvGrpSpPr>
            <p:nvPr/>
          </p:nvGrpSpPr>
          <p:grpSpPr bwMode="auto">
            <a:xfrm>
              <a:off x="749300" y="2959100"/>
              <a:ext cx="3951143" cy="3594099"/>
              <a:chOff x="2743200" y="3048000"/>
              <a:chExt cx="3951143" cy="3594099"/>
            </a:xfrm>
          </p:grpSpPr>
          <p:sp>
            <p:nvSpPr>
              <p:cNvPr id="24598" name="Line 18"/>
              <p:cNvSpPr>
                <a:spLocks noChangeShapeType="1"/>
              </p:cNvSpPr>
              <p:nvPr/>
            </p:nvSpPr>
            <p:spPr bwMode="auto">
              <a:xfrm>
                <a:off x="2743633" y="3048977"/>
                <a:ext cx="0" cy="3507154"/>
              </a:xfrm>
              <a:prstGeom prst="line">
                <a:avLst/>
              </a:prstGeom>
              <a:noFill/>
              <a:ln w="38100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lIns="64289" tIns="32145" rIns="64289" bIns="32145" anchor="ctr"/>
              <a:lstStyle/>
              <a:p>
                <a:pPr algn="r" defTabSz="914259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599" name="Line 18"/>
              <p:cNvSpPr>
                <a:spLocks noChangeShapeType="1"/>
              </p:cNvSpPr>
              <p:nvPr/>
            </p:nvSpPr>
            <p:spPr bwMode="auto">
              <a:xfrm>
                <a:off x="6694343" y="3134946"/>
                <a:ext cx="0" cy="3507154"/>
              </a:xfrm>
              <a:prstGeom prst="line">
                <a:avLst/>
              </a:prstGeom>
              <a:noFill/>
              <a:ln w="38100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lIns="64289" tIns="32145" rIns="64289" bIns="32145" anchor="ctr"/>
              <a:lstStyle/>
              <a:p>
                <a:pPr algn="r" defTabSz="914259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887145" y="5387731"/>
                <a:ext cx="1150096" cy="527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defTabSz="914259">
                  <a:defRPr/>
                </a:pPr>
                <a:r>
                  <a:rPr lang="en-US" sz="2180" dirty="0">
                    <a:solidFill>
                      <a:srgbClr val="000090"/>
                    </a:solidFill>
                    <a:latin typeface="Arial"/>
                    <a:ea typeface="ＭＳ Ｐゴシック" charset="0"/>
                    <a:cs typeface="ＭＳ Ｐゴシック" charset="0"/>
                  </a:rPr>
                  <a:t>Time</a:t>
                </a:r>
              </a:p>
            </p:txBody>
          </p:sp>
          <p:cxnSp>
            <p:nvCxnSpPr>
              <p:cNvPr id="145433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4439819" y="5867400"/>
                <a:ext cx="0" cy="609600"/>
              </a:xfrm>
              <a:prstGeom prst="straightConnector1">
                <a:avLst/>
              </a:prstGeom>
              <a:noFill/>
              <a:ln w="9525">
                <a:solidFill>
                  <a:srgbClr val="0000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1645227" y="1965569"/>
              <a:ext cx="2379205" cy="5294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59">
                <a:lnSpc>
                  <a:spcPct val="120000"/>
                </a:lnSpc>
                <a:defRPr/>
              </a:pPr>
              <a:r>
                <a:rPr lang="en-US" sz="1828" dirty="0">
                  <a:solidFill>
                    <a:srgbClr val="000000"/>
                  </a:solidFill>
                  <a:latin typeface="Arial"/>
                  <a:ea typeface="ＭＳ Ｐゴシック" charset="0"/>
                  <a:cs typeface="ＭＳ Ｐゴシック" charset="0"/>
                </a:rPr>
                <a:t>1Mbps, 10ms </a:t>
              </a:r>
            </a:p>
          </p:txBody>
        </p:sp>
        <p:sp>
          <p:nvSpPr>
            <p:cNvPr id="24596" name="AutoShape 17"/>
            <p:cNvSpPr>
              <a:spLocks noChangeArrowheads="1"/>
            </p:cNvSpPr>
            <p:nvPr/>
          </p:nvSpPr>
          <p:spPr bwMode="auto">
            <a:xfrm rot="5400000">
              <a:off x="2008789" y="2923621"/>
              <a:ext cx="1393093" cy="3884865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  <p:sp>
          <p:nvSpPr>
            <p:cNvPr id="24597" name="AutoShape 17"/>
            <p:cNvSpPr>
              <a:spLocks noChangeArrowheads="1"/>
            </p:cNvSpPr>
            <p:nvPr/>
          </p:nvSpPr>
          <p:spPr bwMode="auto">
            <a:xfrm rot="5400000">
              <a:off x="2008789" y="3914222"/>
              <a:ext cx="1393092" cy="3884865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</p:grp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800600" y="36576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4800600" y="43434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11875" y="43434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>
                <a:solidFill>
                  <a:srgbClr val="000000"/>
                </a:solidFill>
              </a:rPr>
              <a:t>time </a:t>
            </a:r>
            <a:r>
              <a:rPr lang="en-US" sz="1406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 rot="-5400000">
            <a:off x="4106069" y="38171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>
                <a:solidFill>
                  <a:srgbClr val="000000"/>
                </a:solidFill>
              </a:rPr>
              <a:t>BW </a:t>
            </a:r>
            <a:r>
              <a:rPr lang="en-US" sz="1406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181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62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943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73638" y="2667000"/>
            <a:ext cx="876300" cy="7667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 err="1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pkt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lang="en-US" sz="1828" dirty="0" err="1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tx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 </a:t>
            </a:r>
            <a:b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</a:b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time</a:t>
            </a:r>
          </a:p>
        </p:txBody>
      </p:sp>
      <p:sp>
        <p:nvSpPr>
          <p:cNvPr id="18" name="Left Brace 17"/>
          <p:cNvSpPr>
            <a:spLocks/>
          </p:cNvSpPr>
          <p:nvPr/>
        </p:nvSpPr>
        <p:spPr bwMode="auto">
          <a:xfrm rot="5400000">
            <a:off x="5257800" y="3276600"/>
            <a:ext cx="2286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The “pipe” view</a:t>
            </a:r>
            <a:endParaRPr lang="en-US" sz="3586" i="1" dirty="0">
              <a:solidFill>
                <a:srgbClr val="800080"/>
              </a:solidFill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3" grpId="0"/>
      <p:bldP spid="17" grpId="0" animBg="1"/>
      <p:bldP spid="44" grpId="0" animBg="1"/>
      <p:bldP spid="45" grpId="0" animBg="1"/>
      <p:bldP spid="49" grpId="0"/>
      <p:bldP spid="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The “pipe” view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71800" y="18097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146435" name="Straight Connector 25"/>
          <p:cNvCxnSpPr>
            <a:cxnSpLocks noChangeShapeType="1"/>
          </p:cNvCxnSpPr>
          <p:nvPr/>
        </p:nvCxnSpPr>
        <p:spPr bwMode="auto">
          <a:xfrm>
            <a:off x="2819400" y="23622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6" name="Straight Connector 26"/>
          <p:cNvCxnSpPr>
            <a:cxnSpLocks noChangeShapeType="1"/>
          </p:cNvCxnSpPr>
          <p:nvPr/>
        </p:nvCxnSpPr>
        <p:spPr bwMode="auto">
          <a:xfrm>
            <a:off x="2819400" y="30480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27"/>
          <p:cNvSpPr txBox="1">
            <a:spLocks noChangeArrowheads="1"/>
          </p:cNvSpPr>
          <p:nvPr/>
        </p:nvSpPr>
        <p:spPr bwMode="auto">
          <a:xfrm>
            <a:off x="4130675" y="30480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25606" name="TextBox 28"/>
          <p:cNvSpPr txBox="1">
            <a:spLocks noChangeArrowheads="1"/>
          </p:cNvSpPr>
          <p:nvPr/>
        </p:nvSpPr>
        <p:spPr bwMode="auto">
          <a:xfrm rot="-5400000">
            <a:off x="2143919" y="25217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00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81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62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41719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10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Mbps, </a:t>
            </a: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1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ms (BDP=10,000) </a:t>
            </a:r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5486400" y="4724400"/>
            <a:ext cx="6858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73788" y="622935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-5400000">
            <a:off x="4810919" y="51887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6388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5486400" y="6248400"/>
            <a:ext cx="6858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609600" y="4191000"/>
            <a:ext cx="3032125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</a:t>
            </a: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5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ms (BDP=5,000) 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371600" y="4876800"/>
            <a:ext cx="16002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62"/>
          <p:cNvCxnSpPr>
            <a:cxnSpLocks noChangeShapeType="1"/>
            <a:endCxn id="64" idx="0"/>
          </p:cNvCxnSpPr>
          <p:nvPr/>
        </p:nvCxnSpPr>
        <p:spPr bwMode="auto">
          <a:xfrm>
            <a:off x="1357313" y="5562600"/>
            <a:ext cx="1760537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668588" y="55626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 rot="-5400000">
            <a:off x="696119" y="50363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057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8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7912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0" grpId="0" animBg="1"/>
      <p:bldP spid="61" grpId="0"/>
      <p:bldP spid="64" grpId="0"/>
      <p:bldP spid="65" grpId="0"/>
      <p:bldP spid="66" grpId="0" animBg="1"/>
      <p:bldP spid="67" grpId="0" animBg="1"/>
      <p:bldP spid="68" grpId="0" animBg="1"/>
      <p:bldP spid="71" grpId="0" animBg="1"/>
      <p:bldP spid="7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The “pipe” view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71800" y="18097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147459" name="Straight Connector 25"/>
          <p:cNvCxnSpPr>
            <a:cxnSpLocks noChangeShapeType="1"/>
          </p:cNvCxnSpPr>
          <p:nvPr/>
        </p:nvCxnSpPr>
        <p:spPr bwMode="auto">
          <a:xfrm>
            <a:off x="2819400" y="23622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460" name="Straight Connector 26"/>
          <p:cNvCxnSpPr>
            <a:cxnSpLocks noChangeShapeType="1"/>
          </p:cNvCxnSpPr>
          <p:nvPr/>
        </p:nvCxnSpPr>
        <p:spPr bwMode="auto">
          <a:xfrm>
            <a:off x="2819400" y="30480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TextBox 27"/>
          <p:cNvSpPr txBox="1">
            <a:spLocks noChangeArrowheads="1"/>
          </p:cNvSpPr>
          <p:nvPr/>
        </p:nvSpPr>
        <p:spPr bwMode="auto">
          <a:xfrm>
            <a:off x="4130675" y="30480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26630" name="TextBox 28"/>
          <p:cNvSpPr txBox="1">
            <a:spLocks noChangeArrowheads="1"/>
          </p:cNvSpPr>
          <p:nvPr/>
        </p:nvSpPr>
        <p:spPr bwMode="auto">
          <a:xfrm rot="-5400000">
            <a:off x="2143919" y="25217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00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81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62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71800" y="422910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19400" y="478155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130675" y="546735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 rot="-5400000">
            <a:off x="2143919" y="494109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00400" y="478155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038600" y="480060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480060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2819400" y="546735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77000" y="2424409"/>
            <a:ext cx="219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100b packets</a:t>
            </a:r>
            <a:endParaRPr lang="en-US" sz="2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6177" y="4800600"/>
            <a:ext cx="219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250b packets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4" grpId="0"/>
      <p:bldP spid="45" grpId="0" animBg="1"/>
      <p:bldP spid="49" grpId="0" animBg="1"/>
      <p:bldP spid="50" grpId="0" animBg="1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Chart 7"/>
          <p:cNvGraphicFramePr>
            <a:graphicFrameLocks/>
          </p:cNvGraphicFramePr>
          <p:nvPr/>
        </p:nvGraphicFramePr>
        <p:xfrm>
          <a:off x="-965200" y="21590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81" r:id="rId4" imgW="3047748" imgH="2084660" progId="Excel.Chart.8">
                  <p:embed/>
                </p:oleObj>
              </mc:Choice>
              <mc:Fallback>
                <p:oleObj r:id="rId4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65200" y="21590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Chart 5"/>
          <p:cNvGraphicFramePr>
            <a:graphicFrameLocks/>
          </p:cNvGraphicFramePr>
          <p:nvPr/>
        </p:nvGraphicFramePr>
        <p:xfrm>
          <a:off x="1092200" y="14732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82" r:id="rId6" imgW="3047748" imgH="2084660" progId="Excel.Chart.8">
                  <p:embed/>
                </p:oleObj>
              </mc:Choice>
              <mc:Fallback>
                <p:oleObj r:id="rId6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4732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83" name="Chart" r:id="rId8" imgW="3047748" imgH="2084660" progId="Excel.Chart.8">
                  <p:embed/>
                </p:oleObj>
              </mc:Choice>
              <mc:Fallback>
                <p:oleObj name="Chart" r:id="rId8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09550" y="46545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3124200"/>
            <a:ext cx="0" cy="148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3124200"/>
            <a:ext cx="3741738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" y="5943600"/>
            <a:ext cx="6858000" cy="590550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3234" dirty="0">
                <a:solidFill>
                  <a:srgbClr val="FF0000"/>
                </a:solidFill>
                <a:latin typeface="+mn-lt"/>
              </a:rPr>
              <a:t>What do we do under overload?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1300" y="4637088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grpSp>
        <p:nvGrpSpPr>
          <p:cNvPr id="19465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304800" y="122238"/>
            <a:ext cx="8839200" cy="868362"/>
          </a:xfrm>
        </p:spPr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here </a:t>
            </a:r>
            <a:r>
              <a:rPr lang="en-US" sz="3797" smtClean="0">
                <a:ea typeface="ＭＳ Ｐゴシック" charset="0"/>
                <a:cs typeface="ＭＳ Ｐゴシック" charset="0"/>
              </a:rPr>
              <a:t>with on-demand?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temporarily buffered (queueing delays)</a:t>
            </a:r>
          </a:p>
          <a:p>
            <a:endParaRPr lang="en-US" dirty="0"/>
          </a:p>
          <a:p>
            <a:r>
              <a:rPr lang="en-US" dirty="0" smtClean="0"/>
              <a:t>Or dropped (if buffer overflows)</a:t>
            </a:r>
          </a:p>
          <a:p>
            <a:endParaRPr lang="en-US" dirty="0"/>
          </a:p>
          <a:p>
            <a:r>
              <a:rPr lang="en-US" dirty="0" smtClean="0"/>
              <a:t>Let’s talk about queueing for a bit…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3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Mile (logically)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7" name="Shape 49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30F7BEE-D6FA-B74D-9B0E-25EDF036FD70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8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443038" y="3768725"/>
            <a:ext cx="610552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505" name="Straight Connector 16"/>
          <p:cNvCxnSpPr>
            <a:cxnSpLocks noChangeShapeType="1"/>
          </p:cNvCxnSpPr>
          <p:nvPr/>
        </p:nvCxnSpPr>
        <p:spPr bwMode="auto">
          <a:xfrm rot="1739168">
            <a:off x="1236663" y="3071813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506" name="Straight Connector 17"/>
          <p:cNvCxnSpPr>
            <a:cxnSpLocks noChangeShapeType="1"/>
          </p:cNvCxnSpPr>
          <p:nvPr/>
        </p:nvCxnSpPr>
        <p:spPr bwMode="auto">
          <a:xfrm rot="1739168">
            <a:off x="1050925" y="3405188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4888" y="492442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875" y="527367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93850" y="2471738"/>
            <a:ext cx="2640013" cy="3140075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3794" y="5052629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4926" y="4833665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6983" y="4199344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903" y="7438666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150" y="6133908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082" y="6829177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9510" name="Group 38"/>
          <p:cNvGrpSpPr>
            <a:grpSpLocks/>
          </p:cNvGrpSpPr>
          <p:nvPr/>
        </p:nvGrpSpPr>
        <p:grpSpPr bwMode="auto">
          <a:xfrm>
            <a:off x="4876800" y="4038600"/>
            <a:ext cx="3276600" cy="381000"/>
            <a:chOff x="2590800" y="5943600"/>
            <a:chExt cx="3276600" cy="381000"/>
          </a:xfrm>
        </p:grpSpPr>
        <p:cxnSp>
          <p:nvCxnSpPr>
            <p:cNvPr id="149518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19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512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424242"/>
                </a:solidFill>
              </a:rPr>
              <a:t>Queueing </a:t>
            </a:r>
            <a:r>
              <a:rPr lang="en-US" altLang="en-US" dirty="0">
                <a:solidFill>
                  <a:srgbClr val="424242"/>
                </a:solidFill>
              </a:rPr>
              <a:t>delay: “pipe” 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747963" y="2735263"/>
            <a:ext cx="754062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2649538" y="5199063"/>
            <a:ext cx="90170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29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0545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6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0531" name="Group 38"/>
          <p:cNvGrpSpPr>
            <a:grpSpLocks/>
          </p:cNvGrpSpPr>
          <p:nvPr/>
        </p:nvGrpSpPr>
        <p:grpSpPr bwMode="auto">
          <a:xfrm>
            <a:off x="4919663" y="4022725"/>
            <a:ext cx="3276600" cy="396875"/>
            <a:chOff x="2590800" y="5927120"/>
            <a:chExt cx="3276600" cy="397480"/>
          </a:xfrm>
        </p:grpSpPr>
        <p:cxnSp>
          <p:nvCxnSpPr>
            <p:cNvPr id="150539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0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0" y="2667000"/>
            <a:ext cx="3124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No overload!</a:t>
            </a:r>
          </a:p>
        </p:txBody>
      </p:sp>
      <p:sp>
        <p:nvSpPr>
          <p:cNvPr id="1505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424242"/>
                </a:solidFill>
              </a:rPr>
              <a:t>Queueing </a:t>
            </a:r>
            <a:r>
              <a:rPr lang="en-US" altLang="en-US" dirty="0">
                <a:solidFill>
                  <a:srgbClr val="424242"/>
                </a:solidFill>
              </a:rPr>
              <a:t>delay: “pipe” view</a:t>
            </a:r>
            <a:endParaRPr lang="en-US" altLang="en-US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2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50538" name="Straight Arrow Connector 30"/>
          <p:cNvCxnSpPr>
            <a:cxnSpLocks noChangeShapeType="1"/>
          </p:cNvCxnSpPr>
          <p:nvPr/>
        </p:nvCxnSpPr>
        <p:spPr bwMode="auto">
          <a:xfrm>
            <a:off x="5584825" y="3816350"/>
            <a:ext cx="901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3" name="Group 1"/>
          <p:cNvGrpSpPr>
            <a:grpSpLocks/>
          </p:cNvGrpSpPr>
          <p:nvPr/>
        </p:nvGrpSpPr>
        <p:grpSpPr bwMode="auto">
          <a:xfrm rot="1739168">
            <a:off x="1141413" y="3040063"/>
            <a:ext cx="3276600" cy="403225"/>
            <a:chOff x="2590800" y="5936044"/>
            <a:chExt cx="3276600" cy="403532"/>
          </a:xfrm>
        </p:grpSpPr>
        <p:cxnSp>
          <p:nvCxnSpPr>
            <p:cNvPr id="15156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023" y="595256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0509" y="5941889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1565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6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7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561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9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7" name="Group 1"/>
          <p:cNvGrpSpPr>
            <a:grpSpLocks/>
          </p:cNvGrpSpPr>
          <p:nvPr/>
        </p:nvGrpSpPr>
        <p:grpSpPr bwMode="auto">
          <a:xfrm rot="1739168">
            <a:off x="1141413" y="3036888"/>
            <a:ext cx="3276600" cy="406400"/>
            <a:chOff x="2590800" y="5932228"/>
            <a:chExt cx="3276600" cy="407348"/>
          </a:xfrm>
        </p:grpSpPr>
        <p:cxnSp>
          <p:nvCxnSpPr>
            <p:cNvPr id="15259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5832" y="5958836"/>
              <a:ext cx="304800" cy="38029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459496" y="5932380"/>
              <a:ext cx="304800" cy="38029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329947" y="5946690"/>
              <a:ext cx="304800" cy="38188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453" y="4903429"/>
            <a:ext cx="3276600" cy="386802"/>
            <a:chOff x="2590800" y="5099598"/>
            <a:chExt cx="3276600" cy="386802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841375" y="5099598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258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259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258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258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1" name="Group 1"/>
          <p:cNvGrpSpPr>
            <a:grpSpLocks/>
          </p:cNvGrpSpPr>
          <p:nvPr/>
        </p:nvGrpSpPr>
        <p:grpSpPr bwMode="auto">
          <a:xfrm rot="1739168">
            <a:off x="1149350" y="3022600"/>
            <a:ext cx="3276600" cy="407988"/>
            <a:chOff x="2590800" y="5916892"/>
            <a:chExt cx="3276600" cy="407708"/>
          </a:xfrm>
        </p:grpSpPr>
        <p:cxnSp>
          <p:nvCxnSpPr>
            <p:cNvPr id="15361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2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4988050" y="5930926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020359" y="5917135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838" y="4905290"/>
            <a:ext cx="3276600" cy="384861"/>
            <a:chOff x="2590800" y="5101539"/>
            <a:chExt cx="3276600" cy="38486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450310" y="510153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0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3616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7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8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360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361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25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4235"/>
            <a:chExt cx="3276600" cy="400365"/>
          </a:xfrm>
        </p:grpSpPr>
        <p:cxnSp>
          <p:nvCxnSpPr>
            <p:cNvPr id="15464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151427" y="5924559"/>
              <a:ext cx="304800" cy="3813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291868" y="5939680"/>
              <a:ext cx="304800" cy="379712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1710" y="4908968"/>
            <a:ext cx="3276600" cy="381479"/>
            <a:chOff x="2590800" y="5105400"/>
            <a:chExt cx="3276600" cy="381479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614812" y="510587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462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464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462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46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49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5025"/>
            <a:chExt cx="3276600" cy="399575"/>
          </a:xfrm>
        </p:grpSpPr>
        <p:cxnSp>
          <p:nvCxnSpPr>
            <p:cNvPr id="15566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420798" y="5926749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631956" y="5924575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77385" y="4888824"/>
            <a:ext cx="3276600" cy="402053"/>
            <a:chOff x="2590800" y="5084347"/>
            <a:chExt cx="3276600" cy="402053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790655" y="508434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565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566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565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565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669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2" y="4908986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6675" name="Group 38"/>
          <p:cNvGrpSpPr>
            <a:grpSpLocks/>
          </p:cNvGrpSpPr>
          <p:nvPr/>
        </p:nvGrpSpPr>
        <p:grpSpPr bwMode="auto">
          <a:xfrm>
            <a:off x="4953000" y="4022725"/>
            <a:ext cx="3276600" cy="396875"/>
            <a:chOff x="2590800" y="5927120"/>
            <a:chExt cx="3276600" cy="397480"/>
          </a:xfrm>
        </p:grpSpPr>
        <p:cxnSp>
          <p:nvCxnSpPr>
            <p:cNvPr id="156691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2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291138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6482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1148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2004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657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9530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6677" name="Group 34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6688" name="Straight Connector 4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89" name="Straight Connector 46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0" name="Straight Connector 54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386" name="TextBox 55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6679" name="Straight Arrow Connector 56"/>
          <p:cNvCxnSpPr>
            <a:cxnSpLocks noChangeShapeType="1"/>
            <a:stCxn id="101386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8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1000" y="5600699"/>
            <a:ext cx="8486775" cy="8634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80008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1000" y="5800725"/>
            <a:ext cx="8637588" cy="46165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Queues absorb transient bursts but introduce </a:t>
            </a:r>
            <a:r>
              <a:rPr lang="en-US" sz="2400" b="0" dirty="0" smtClean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queueing </a:t>
            </a: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438400" y="5486400"/>
            <a:ext cx="6705600" cy="590550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What about persistent overload?</a:t>
            </a:r>
          </a:p>
        </p:txBody>
      </p:sp>
      <p:grpSp>
        <p:nvGrpSpPr>
          <p:cNvPr id="157698" name="Group 4"/>
          <p:cNvGrpSpPr>
            <a:grpSpLocks/>
          </p:cNvGrpSpPr>
          <p:nvPr/>
        </p:nvGrpSpPr>
        <p:grpSpPr bwMode="auto">
          <a:xfrm rot="1693316">
            <a:off x="1144588" y="3032125"/>
            <a:ext cx="3276600" cy="407988"/>
            <a:chOff x="1146992" y="3032552"/>
            <a:chExt cx="3276600" cy="408682"/>
          </a:xfrm>
        </p:grpSpPr>
        <p:grpSp>
          <p:nvGrpSpPr>
            <p:cNvPr id="157730" name="Group 1"/>
            <p:cNvGrpSpPr>
              <a:grpSpLocks/>
            </p:cNvGrpSpPr>
            <p:nvPr/>
          </p:nvGrpSpPr>
          <p:grpSpPr bwMode="auto">
            <a:xfrm>
              <a:off x="1146992" y="3032552"/>
              <a:ext cx="3276600" cy="397480"/>
              <a:chOff x="2590800" y="5927120"/>
              <a:chExt cx="3276600" cy="397480"/>
            </a:xfrm>
          </p:grpSpPr>
          <p:cxnSp>
            <p:nvCxnSpPr>
              <p:cNvPr id="157735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36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Rectangle 28"/>
              <p:cNvSpPr/>
              <p:nvPr/>
            </p:nvSpPr>
            <p:spPr bwMode="auto">
              <a:xfrm>
                <a:off x="5144117" y="592536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803586" y="5938784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875369" y="594149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886353" y="5940894"/>
                <a:ext cx="304800" cy="38323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747902" y="3046183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072537" y="3059460"/>
              <a:ext cx="304800" cy="3816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0193" y="3048735"/>
              <a:ext cx="304800" cy="38005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040603" y="3047857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20033246">
            <a:off x="1139454" y="4921530"/>
            <a:ext cx="3276600" cy="397480"/>
            <a:chOff x="1146992" y="3032552"/>
            <a:chExt cx="3276600" cy="39748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7" name="Group 56"/>
            <p:cNvGrpSpPr/>
            <p:nvPr/>
          </p:nvGrpSpPr>
          <p:grpSpPr>
            <a:xfrm>
              <a:off x="1146992" y="3032552"/>
              <a:ext cx="3276600" cy="397480"/>
              <a:chOff x="2590800" y="5927120"/>
              <a:chExt cx="3276600" cy="397480"/>
            </a:xfrm>
            <a:grpFill/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Rectangle 63"/>
              <p:cNvSpPr/>
              <p:nvPr/>
            </p:nvSpPr>
            <p:spPr bwMode="auto">
              <a:xfrm>
                <a:off x="5153070" y="592712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812598" y="5941516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8862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28956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 bwMode="auto">
            <a:xfrm>
              <a:off x="1822011" y="304045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76980" y="304472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7432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480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" name="Rectangle 68"/>
          <p:cNvSpPr/>
          <p:nvPr/>
        </p:nvSpPr>
        <p:spPr bwMode="auto">
          <a:xfrm rot="1693316">
            <a:off x="1376363" y="23891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20033246">
            <a:off x="1303338" y="55911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43400" y="2895600"/>
            <a:ext cx="3886200" cy="1524000"/>
            <a:chOff x="4343400" y="2895600"/>
            <a:chExt cx="3886200" cy="1524000"/>
          </a:xfrm>
        </p:grpSpPr>
        <p:grpSp>
          <p:nvGrpSpPr>
            <p:cNvPr id="157711" name="Group 38"/>
            <p:cNvGrpSpPr>
              <a:grpSpLocks/>
            </p:cNvGrpSpPr>
            <p:nvPr/>
          </p:nvGrpSpPr>
          <p:grpSpPr bwMode="auto">
            <a:xfrm>
              <a:off x="4920291" y="4022120"/>
              <a:ext cx="3276600" cy="397480"/>
              <a:chOff x="2590800" y="5927120"/>
              <a:chExt cx="3276600" cy="397480"/>
            </a:xfrm>
          </p:grpSpPr>
          <p:cxnSp>
            <p:nvCxnSpPr>
              <p:cNvPr id="157724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5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5290509" y="5927725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985709" y="5942013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8855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8949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53000" y="4038600"/>
              <a:ext cx="3276600" cy="381000"/>
              <a:chOff x="2590800" y="5105400"/>
              <a:chExt cx="3276600" cy="381000"/>
            </a:xfrm>
            <a:solidFill>
              <a:schemeClr val="tx2">
                <a:lumMod val="40000"/>
                <a:lumOff val="60000"/>
              </a:schemeClr>
            </a:solidFill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90800" y="5105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2590800" y="5486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 bwMode="auto">
              <a:xfrm>
                <a:off x="3200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626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343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 bwMode="auto">
            <a:xfrm>
              <a:off x="7010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477000" y="4038600"/>
              <a:ext cx="2286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867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8768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rot="5400000">
              <a:off x="4381500" y="34671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7718" name="Group 80"/>
            <p:cNvGrpSpPr>
              <a:grpSpLocks/>
            </p:cNvGrpSpPr>
            <p:nvPr/>
          </p:nvGrpSpPr>
          <p:grpSpPr bwMode="auto">
            <a:xfrm>
              <a:off x="4343400" y="2971800"/>
              <a:ext cx="381000" cy="838200"/>
              <a:chOff x="6096000" y="3962400"/>
              <a:chExt cx="381000" cy="838200"/>
            </a:xfrm>
          </p:grpSpPr>
          <p:cxnSp>
            <p:nvCxnSpPr>
              <p:cNvPr id="157721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6096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2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6477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3" name="Straight Connector 83"/>
              <p:cNvCxnSpPr>
                <a:cxnSpLocks noChangeShapeType="1"/>
              </p:cNvCxnSpPr>
              <p:nvPr/>
            </p:nvCxnSpPr>
            <p:spPr bwMode="auto">
              <a:xfrm>
                <a:off x="6096000" y="4800600"/>
                <a:ext cx="3810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" name="Rectangle 84"/>
            <p:cNvSpPr/>
            <p:nvPr/>
          </p:nvSpPr>
          <p:spPr bwMode="auto">
            <a:xfrm rot="5400000">
              <a:off x="4381500" y="31623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 rot="5400000">
              <a:off x="4381500" y="28575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" name="Rectangle 92"/>
          <p:cNvSpPr/>
          <p:nvPr/>
        </p:nvSpPr>
        <p:spPr bwMode="auto">
          <a:xfrm rot="20033246">
            <a:off x="3894138" y="42957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 rot="1693316">
            <a:off x="3805238" y="36845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4267200" y="25908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67119" y="6067512"/>
            <a:ext cx="7239000" cy="58476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Will eventually drop packets (“loss”)</a:t>
            </a:r>
          </a:p>
        </p:txBody>
      </p:sp>
      <p:sp>
        <p:nvSpPr>
          <p:cNvPr id="157707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71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packet animations….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10088" y="5010150"/>
            <a:ext cx="3436937" cy="2490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1993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4" name="Shape 504"/>
          <p:cNvSpPr/>
          <p:nvPr/>
        </p:nvSpPr>
        <p:spPr>
          <a:xfrm flipV="1">
            <a:off x="2736850" y="3983038"/>
            <a:ext cx="0" cy="10334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5224463" y="2241550"/>
            <a:ext cx="3052762" cy="270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2884488" y="3768725"/>
            <a:ext cx="3154362" cy="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930900" y="3767138"/>
            <a:ext cx="167798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Mile (in reality)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90" name="Shape 50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E7AEDF9-71BC-2E4E-A2D0-8252C81CEC3D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9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09" name="Shape 509"/>
          <p:cNvSpPr/>
          <p:nvPr/>
        </p:nvSpPr>
        <p:spPr>
          <a:xfrm flipV="1">
            <a:off x="1443038" y="3767138"/>
            <a:ext cx="1268412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249363" y="359886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84175" y="38750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875" y="3973513"/>
            <a:ext cx="11239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838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6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1795463" y="2751138"/>
            <a:ext cx="2162175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3363" y="2751138"/>
            <a:ext cx="1377950" cy="52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5638800" y="1902111"/>
            <a:ext cx="248602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3200" i="1" dirty="0">
                <a:solidFill>
                  <a:srgbClr val="000000"/>
                </a:solidFill>
              </a:rPr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1563" y="3330575"/>
            <a:ext cx="1814512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225" y="49387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724025" y="5348288"/>
            <a:ext cx="208915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5025" y="4027488"/>
            <a:ext cx="0" cy="10080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5697538" y="3295650"/>
            <a:ext cx="446087" cy="93662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378245" y="5395119"/>
            <a:ext cx="2089150" cy="9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263" y="3775075"/>
            <a:ext cx="68738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7323138" y="355441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8440738" y="3402013"/>
            <a:ext cx="390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953" b="0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9" grpId="0" animBg="1" advAuto="0"/>
      <p:bldP spid="521" grpId="0" animBg="1" advAuto="0"/>
      <p:bldP spid="522" grpId="0" animBg="1" advAuto="0"/>
      <p:bldP spid="525" grpId="0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 of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91185" y="3597275"/>
            <a:ext cx="19904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Excess Packets </a:t>
            </a:r>
          </a:p>
          <a:p>
            <a:r>
              <a:rPr lang="en-US" i="1" dirty="0" smtClean="0">
                <a:latin typeface="Times New Roman" charset="0"/>
              </a:rPr>
              <a:t>Stored in Buffer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69658" y="3124200"/>
            <a:ext cx="1935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 Arriving 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at Switch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34000" y="3200400"/>
            <a:ext cx="16078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Being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 Transmitted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104674" y="2819400"/>
            <a:ext cx="1740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Buffer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783697" y="2571690"/>
            <a:ext cx="7695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Link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038600" y="1295400"/>
            <a:ext cx="2234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Currently </a:t>
            </a:r>
          </a:p>
          <a:p>
            <a:r>
              <a:rPr lang="en-US" i="1" dirty="0" smtClean="0">
                <a:latin typeface="Times New Roman" charset="0"/>
              </a:rPr>
              <a:t>Being Transmitted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156038" y="1981200"/>
            <a:ext cx="25562" cy="609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312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5" grpId="0"/>
      <p:bldP spid="15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3" grpId="3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Delays of Their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643633" y="3597275"/>
            <a:ext cx="17608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err="1" smtClean="0">
                <a:latin typeface="Times New Roman" charset="0"/>
              </a:rPr>
              <a:t>Queueing</a:t>
            </a:r>
            <a:endParaRPr lang="en-US" sz="2800" i="1" dirty="0" smtClean="0">
              <a:latin typeface="Times New Roman" charset="0"/>
            </a:endParaRPr>
          </a:p>
          <a:p>
            <a:pPr algn="ctr"/>
            <a:r>
              <a:rPr lang="en-US" sz="2800" i="1" dirty="0" smtClean="0">
                <a:latin typeface="Times New Roman" charset="0"/>
              </a:rPr>
              <a:t>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84611" y="3236893"/>
            <a:ext cx="23066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smtClean="0">
                <a:latin typeface="Times New Roman" charset="0"/>
              </a:rPr>
              <a:t>Transmission</a:t>
            </a:r>
          </a:p>
          <a:p>
            <a:pPr algn="ctr"/>
            <a:r>
              <a:rPr lang="en-US" sz="2800" i="1" dirty="0" smtClean="0">
                <a:latin typeface="Times New Roman" charset="0"/>
              </a:rPr>
              <a:t> 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923686" y="4495800"/>
            <a:ext cx="75055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Propagation Delay is how long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to reach the next switch after transmission</a:t>
            </a:r>
            <a:endParaRPr lang="en-US" sz="3200" i="1" dirty="0">
              <a:latin typeface="Times New Roman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042774" y="3992940"/>
            <a:ext cx="75536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Round-Trip Time (RTT) is the time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a packet to reach the destination and 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the response to return to the sender</a:t>
            </a:r>
            <a:endParaRPr lang="en-US" sz="32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7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dirty="0" smtClean="0"/>
              <a:t>Smooth Arrivals = No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0" grpId="0" animBg="1"/>
      <p:bldP spid="30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Bursty</a:t>
            </a:r>
            <a:r>
              <a:rPr lang="en-US" dirty="0" smtClean="0"/>
              <a:t> Arrivals =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6482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There is substantial </a:t>
            </a:r>
            <a:r>
              <a:rPr lang="en-US" sz="2800" b="0" dirty="0" err="1" smtClean="0">
                <a:latin typeface="+mn-lt"/>
              </a:rPr>
              <a:t>queueing</a:t>
            </a:r>
            <a:r>
              <a:rPr lang="en-US" sz="2800" b="0" dirty="0" smtClean="0">
                <a:latin typeface="+mn-lt"/>
              </a:rPr>
              <a:t> delay even though link is underutilized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6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1.48148E-6 L 0.55034 0.00046 " pathEditMode="fixed" rAng="0" ptsTypes="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30" grpId="0" animBg="1"/>
      <p:bldP spid="30" grpId="1" animBg="1"/>
      <p:bldP spid="34" grpId="0" animBg="1"/>
      <p:bldP spid="34" grpId="1" animBg="1"/>
      <p:bldP spid="34" grpId="2" animBg="1"/>
      <p:bldP spid="38" grpId="0" animBg="1"/>
      <p:bldP spid="38" grpId="1" animBg="1"/>
      <p:bldP spid="52" grpId="0" animBg="1"/>
      <p:bldP spid="52" grpId="1" animBg="1"/>
      <p:bldP spid="52" grpId="2" animBg="1"/>
      <p:bldP spid="56" grpId="0" animBg="1"/>
      <p:bldP spid="56" grpId="1" animBg="1"/>
      <p:bldP spid="69" grpId="0" animBg="1"/>
      <p:bldP spid="69" grpId="1" animBg="1"/>
      <p:bldP spid="69" grpId="2" animBg="1"/>
      <p:bldP spid="73" grpId="0" animBg="1"/>
      <p:bldP spid="73" grpId="1" animBg="1"/>
      <p:bldP spid="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Buffers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48768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2672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36576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3048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3420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Corruption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Pie 4"/>
          <p:cNvSpPr>
            <a:spLocks noChangeAspect="1"/>
          </p:cNvSpPr>
          <p:nvPr/>
        </p:nvSpPr>
        <p:spPr bwMode="auto">
          <a:xfrm>
            <a:off x="7397496" y="2743200"/>
            <a:ext cx="603504" cy="603504"/>
          </a:xfrm>
          <a:prstGeom prst="pi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19 0.00046 L 0.8920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46 L 0.18299 0.00046 " pathEditMode="relative" ptsTypes="AA">
                                      <p:cBhvr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5" grpId="0" animBg="1"/>
      <p:bldP spid="5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</a:t>
            </a:r>
            <a:r>
              <a:rPr lang="en-US" dirty="0" err="1"/>
              <a:t>bursty</a:t>
            </a:r>
            <a:r>
              <a:rPr lang="en-US" dirty="0"/>
              <a:t>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4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0" name="Shape 85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97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852910" y="1902017"/>
            <a:ext cx="1" cy="3426036"/>
          </a:xfrm>
          <a:prstGeom prst="line">
            <a:avLst/>
          </a:prstGeom>
          <a:ln w="50800">
            <a:solidFill>
              <a:srgbClr val="424242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2" name="Shape 852"/>
          <p:cNvSpPr/>
          <p:nvPr/>
        </p:nvSpPr>
        <p:spPr>
          <a:xfrm flipH="1" flipV="1">
            <a:off x="1839516" y="5333949"/>
            <a:ext cx="6078143" cy="1"/>
          </a:xfrm>
          <a:prstGeom prst="line">
            <a:avLst/>
          </a:prstGeom>
          <a:ln w="50800">
            <a:solidFill>
              <a:srgbClr val="424242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3" name="Shape 853"/>
          <p:cNvSpPr/>
          <p:nvPr/>
        </p:nvSpPr>
        <p:spPr>
          <a:xfrm>
            <a:off x="1836539" y="1434703"/>
            <a:ext cx="4145715" cy="3866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4" h="21600" extrusionOk="0">
                <a:moveTo>
                  <a:pt x="0" y="21600"/>
                </a:moveTo>
                <a:cubicBezTo>
                  <a:pt x="0" y="21600"/>
                  <a:pt x="4259" y="21169"/>
                  <a:pt x="7484" y="19949"/>
                </a:cubicBezTo>
                <a:cubicBezTo>
                  <a:pt x="9445" y="19207"/>
                  <a:pt x="12477" y="18087"/>
                  <a:pt x="15820" y="14636"/>
                </a:cubicBezTo>
                <a:cubicBezTo>
                  <a:pt x="17767" y="12626"/>
                  <a:pt x="19814" y="10781"/>
                  <a:pt x="20687" y="6452"/>
                </a:cubicBezTo>
                <a:cubicBezTo>
                  <a:pt x="21600" y="1929"/>
                  <a:pt x="21432" y="0"/>
                  <a:pt x="21432" y="0"/>
                </a:cubicBezTo>
              </a:path>
            </a:pathLst>
          </a:custGeom>
          <a:ln w="88900">
            <a:solidFill>
              <a:srgbClr val="942193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854" name="Shape 854"/>
          <p:cNvSpPr/>
          <p:nvPr/>
        </p:nvSpPr>
        <p:spPr>
          <a:xfrm>
            <a:off x="6381750" y="1372195"/>
            <a:ext cx="2978" cy="3955864"/>
          </a:xfrm>
          <a:prstGeom prst="line">
            <a:avLst/>
          </a:prstGeom>
          <a:ln w="50800">
            <a:solidFill>
              <a:srgbClr val="42424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5" name="Shape 855"/>
          <p:cNvSpPr/>
          <p:nvPr/>
        </p:nvSpPr>
        <p:spPr>
          <a:xfrm>
            <a:off x="2069404" y="5458547"/>
            <a:ext cx="3912850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0" dirty="0"/>
              <a:t>arrival rate </a:t>
            </a:r>
            <a:r>
              <a:rPr sz="2400" b="0" dirty="0" smtClean="0"/>
              <a:t>/</a:t>
            </a:r>
            <a:r>
              <a:rPr lang="en-US" sz="2400" b="0" dirty="0" smtClean="0"/>
              <a:t> departure </a:t>
            </a:r>
            <a:r>
              <a:rPr lang="en-US" sz="2400" b="0" dirty="0"/>
              <a:t>rate</a:t>
            </a:r>
            <a:endParaRPr sz="2400" b="0" dirty="0"/>
          </a:p>
        </p:txBody>
      </p:sp>
      <p:sp>
        <p:nvSpPr>
          <p:cNvPr id="856" name="Shape 856"/>
          <p:cNvSpPr/>
          <p:nvPr/>
        </p:nvSpPr>
        <p:spPr>
          <a:xfrm>
            <a:off x="6215063" y="5448481"/>
            <a:ext cx="3303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857" name="Shape 857"/>
          <p:cNvSpPr/>
          <p:nvPr/>
        </p:nvSpPr>
        <p:spPr>
          <a:xfrm rot="16200000">
            <a:off x="-295870" y="3207074"/>
            <a:ext cx="3502819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0" dirty="0"/>
              <a:t>Average queuing delay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784" y="6293023"/>
            <a:ext cx="3841154" cy="5048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38098" rtlCol="0" anchor="ctr">
            <a:spAutoFit/>
          </a:bodyPr>
          <a:lstStyle/>
          <a:p>
            <a:pPr defTabSz="410730" latinLnBrk="1"/>
            <a:endParaRPr lang="en-US"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1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 advAuto="0"/>
      <p:bldP spid="854" grpId="0" animBg="1" advAuto="0"/>
      <p:bldP spid="855" grpId="0" animBg="1" advAuto="0"/>
      <p:bldP spid="856" grpId="0" animBg="1" advAuto="0"/>
      <p:bldP spid="857" grpId="0" animBg="1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r>
              <a:rPr lang="en-US" dirty="0"/>
              <a:t>Peak rate P</a:t>
            </a:r>
            <a:br>
              <a:rPr lang="en-US" dirty="0"/>
            </a:br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1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pPr lvl="1"/>
            <a:r>
              <a:rPr lang="en-US" dirty="0"/>
              <a:t>How often does a single packet get counted? W </a:t>
            </a:r>
            <a:r>
              <a:rPr lang="en-US" dirty="0" smtClean="0"/>
              <a:t>times</a:t>
            </a:r>
          </a:p>
          <a:p>
            <a:pPr lvl="1"/>
            <a:endParaRPr lang="en-US" dirty="0"/>
          </a:p>
          <a:p>
            <a:r>
              <a:rPr lang="en-US" dirty="0" smtClean="0"/>
              <a:t>Compute A: count packets sent over 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</a:t>
            </a:r>
            <a:r>
              <a:rPr lang="en-US" dirty="0" smtClean="0"/>
              <a:t>L and A, </a:t>
            </a:r>
            <a:r>
              <a:rPr lang="en-US" dirty="0"/>
              <a:t>harder to compute 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4410</TotalTime>
  <Words>2547</Words>
  <Application>Microsoft Macintosh PowerPoint</Application>
  <PresentationFormat>On-screen Show (4:3)</PresentationFormat>
  <Paragraphs>729</Paragraphs>
  <Slides>100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13" baseType="lpstr">
      <vt:lpstr>Calibri</vt:lpstr>
      <vt:lpstr>Courier New</vt:lpstr>
      <vt:lpstr>Gill Sans</vt:lpstr>
      <vt:lpstr>Helvetica</vt:lpstr>
      <vt:lpstr>ＭＳ Ｐゴシック</vt:lpstr>
      <vt:lpstr>PMingLiU</vt:lpstr>
      <vt:lpstr>Times New Roman</vt:lpstr>
      <vt:lpstr>Wingdings</vt:lpstr>
      <vt:lpstr>Zapf Dingbats</vt:lpstr>
      <vt:lpstr>Arial</vt:lpstr>
      <vt:lpstr>Network</vt:lpstr>
      <vt:lpstr>Excel.Chart.8</vt:lpstr>
      <vt:lpstr>Chart</vt:lpstr>
      <vt:lpstr>CS 168 Designing a Network</vt:lpstr>
      <vt:lpstr>Administrivia</vt:lpstr>
      <vt:lpstr>Today</vt:lpstr>
      <vt:lpstr>Remember our Internet Diagram</vt:lpstr>
      <vt:lpstr>ISP Technologies</vt:lpstr>
      <vt:lpstr>Some ISPs are phone companies</vt:lpstr>
      <vt:lpstr>Telephony Access Technology</vt:lpstr>
      <vt:lpstr>Last Mile (logically)</vt:lpstr>
      <vt:lpstr>Last Mile (in reality)</vt:lpstr>
      <vt:lpstr>Digital Subscriber Line (DSL)</vt:lpstr>
      <vt:lpstr>AT&amp;T Central Offices in Bay Area</vt:lpstr>
      <vt:lpstr>AT&amp;T Central Office in Berkeley</vt:lpstr>
      <vt:lpstr>Cable Access Technology</vt:lpstr>
      <vt:lpstr>Many households share access</vt:lpstr>
      <vt:lpstr>Cable</vt:lpstr>
      <vt:lpstr>Enterprise Access Technology</vt:lpstr>
      <vt:lpstr>Ethernet</vt:lpstr>
      <vt:lpstr>Other access technologies</vt:lpstr>
      <vt:lpstr>Access Technologies</vt:lpstr>
      <vt:lpstr>What about the rest of the network?</vt:lpstr>
      <vt:lpstr>What about this design?</vt:lpstr>
      <vt:lpstr>What about this design?</vt:lpstr>
      <vt:lpstr>What about this design?</vt:lpstr>
      <vt:lpstr>Requirements for network topology</vt:lpstr>
      <vt:lpstr>Switched Networks</vt:lpstr>
      <vt:lpstr>Requires sharing of links/switches</vt:lpstr>
      <vt:lpstr>Two approaches to sharing</vt:lpstr>
      <vt:lpstr>Example of “Statistical Multiplexing”</vt:lpstr>
      <vt:lpstr>Which is better?</vt:lpstr>
      <vt:lpstr>Example: three constant sources</vt:lpstr>
      <vt:lpstr>Example: Three “bursty” sources</vt:lpstr>
      <vt:lpstr>What happens with reservations?</vt:lpstr>
      <vt:lpstr>What happens with reservations?</vt:lpstr>
      <vt:lpstr>What happens with on-demand?</vt:lpstr>
      <vt:lpstr>Peak vs Average Rates</vt:lpstr>
      <vt:lpstr>Smooth vs Bursty Applications</vt:lpstr>
      <vt:lpstr>Two approaches to sharing</vt:lpstr>
      <vt:lpstr>Two approaches to sharing</vt:lpstr>
      <vt:lpstr>Circuit Switching</vt:lpstr>
      <vt:lpstr>Circuit Switching</vt:lpstr>
      <vt:lpstr>Many kinds of “circuits”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Efficiency in Circuit Switching </vt:lpstr>
      <vt:lpstr>Efficiency in Circuit Switching </vt:lpstr>
      <vt:lpstr>Circuit Switching and Failures</vt:lpstr>
      <vt:lpstr>Circuit Switching</vt:lpstr>
      <vt:lpstr>Packet switching</vt:lpstr>
      <vt:lpstr>Packet switching</vt:lpstr>
      <vt:lpstr>Packet Switching and Failures</vt:lpstr>
      <vt:lpstr>Packet Switching</vt:lpstr>
      <vt:lpstr>Packet vs Circuit Switching</vt:lpstr>
      <vt:lpstr>Performance Metrics</vt:lpstr>
      <vt:lpstr>Delay</vt:lpstr>
      <vt:lpstr>Loss</vt:lpstr>
      <vt:lpstr>Throughput</vt:lpstr>
      <vt:lpstr>Today</vt:lpstr>
      <vt:lpstr>A network link</vt:lpstr>
      <vt:lpstr>Examples of BDP</vt:lpstr>
      <vt:lpstr>Delay</vt:lpstr>
      <vt:lpstr>PowerPoint Presentation</vt:lpstr>
      <vt:lpstr>Transmission Delay</vt:lpstr>
      <vt:lpstr>Propagation Delay</vt:lpstr>
      <vt:lpstr>Now ask a more practical question</vt:lpstr>
      <vt:lpstr>Example: 100B packet from A to B</vt:lpstr>
      <vt:lpstr>Example: 100B packet from A to B</vt:lpstr>
      <vt:lpstr>Three cases with 1msec prop. delay</vt:lpstr>
      <vt:lpstr>Technology Trends</vt:lpstr>
      <vt:lpstr>What Trend Did I Leave Out?</vt:lpstr>
      <vt:lpstr>The “pipe” view</vt:lpstr>
      <vt:lpstr>The “pipe” view</vt:lpstr>
      <vt:lpstr>The “pipe” view</vt:lpstr>
      <vt:lpstr>What happens here with on-demand?</vt:lpstr>
      <vt:lpstr>Answer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More packet animations….</vt:lpstr>
      <vt:lpstr>The Lifecycle of Packets</vt:lpstr>
      <vt:lpstr>The Delays of Their Lives</vt:lpstr>
      <vt:lpstr>Smooth Arrivals = No Queueing Delays</vt:lpstr>
      <vt:lpstr>Bursty Arrivals = Queueing Delays</vt:lpstr>
      <vt:lpstr>Packet Losses: Buffers Full</vt:lpstr>
      <vt:lpstr>Packet Losses: Corruption</vt:lpstr>
      <vt:lpstr>Queueing Delay</vt:lpstr>
      <vt:lpstr>PowerPoint Presentation</vt:lpstr>
      <vt:lpstr>Basic Queueing Terminology</vt:lpstr>
      <vt:lpstr>Little’s Law (1961)</vt:lpstr>
      <vt:lpstr>Thursday’s lecture….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112</cp:revision>
  <cp:lastPrinted>2015-08-27T21:18:34Z</cp:lastPrinted>
  <dcterms:created xsi:type="dcterms:W3CDTF">2015-08-27T21:00:58Z</dcterms:created>
  <dcterms:modified xsi:type="dcterms:W3CDTF">2015-09-01T23:28:53Z</dcterms:modified>
</cp:coreProperties>
</file>