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0"/>
  </p:notesMasterIdLst>
  <p:handoutMasterIdLst>
    <p:handoutMasterId r:id="rId91"/>
  </p:handoutMasterIdLst>
  <p:sldIdLst>
    <p:sldId id="431" r:id="rId2"/>
    <p:sldId id="921" r:id="rId3"/>
    <p:sldId id="936" r:id="rId4"/>
    <p:sldId id="938" r:id="rId5"/>
    <p:sldId id="798" r:id="rId6"/>
    <p:sldId id="799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942" r:id="rId22"/>
    <p:sldId id="814" r:id="rId23"/>
    <p:sldId id="815" r:id="rId24"/>
    <p:sldId id="816" r:id="rId25"/>
    <p:sldId id="817" r:id="rId26"/>
    <p:sldId id="818" r:id="rId27"/>
    <p:sldId id="819" r:id="rId28"/>
    <p:sldId id="820" r:id="rId29"/>
    <p:sldId id="821" r:id="rId30"/>
    <p:sldId id="939" r:id="rId31"/>
    <p:sldId id="823" r:id="rId32"/>
    <p:sldId id="824" r:id="rId33"/>
    <p:sldId id="826" r:id="rId34"/>
    <p:sldId id="931" r:id="rId35"/>
    <p:sldId id="829" r:id="rId36"/>
    <p:sldId id="830" r:id="rId37"/>
    <p:sldId id="831" r:id="rId38"/>
    <p:sldId id="832" r:id="rId39"/>
    <p:sldId id="833" r:id="rId40"/>
    <p:sldId id="834" r:id="rId41"/>
    <p:sldId id="835" r:id="rId42"/>
    <p:sldId id="836" r:id="rId43"/>
    <p:sldId id="837" r:id="rId44"/>
    <p:sldId id="838" r:id="rId45"/>
    <p:sldId id="839" r:id="rId46"/>
    <p:sldId id="943" r:id="rId47"/>
    <p:sldId id="840" r:id="rId48"/>
    <p:sldId id="841" r:id="rId49"/>
    <p:sldId id="843" r:id="rId50"/>
    <p:sldId id="844" r:id="rId51"/>
    <p:sldId id="845" r:id="rId52"/>
    <p:sldId id="846" r:id="rId53"/>
    <p:sldId id="937" r:id="rId54"/>
    <p:sldId id="908" r:id="rId55"/>
    <p:sldId id="930" r:id="rId56"/>
    <p:sldId id="909" r:id="rId57"/>
    <p:sldId id="910" r:id="rId58"/>
    <p:sldId id="911" r:id="rId59"/>
    <p:sldId id="912" r:id="rId60"/>
    <p:sldId id="913" r:id="rId61"/>
    <p:sldId id="914" r:id="rId62"/>
    <p:sldId id="915" r:id="rId63"/>
    <p:sldId id="916" r:id="rId64"/>
    <p:sldId id="917" r:id="rId65"/>
    <p:sldId id="918" r:id="rId66"/>
    <p:sldId id="919" r:id="rId67"/>
    <p:sldId id="920" r:id="rId68"/>
    <p:sldId id="784" r:id="rId69"/>
    <p:sldId id="785" r:id="rId70"/>
    <p:sldId id="786" r:id="rId71"/>
    <p:sldId id="787" r:id="rId72"/>
    <p:sldId id="788" r:id="rId73"/>
    <p:sldId id="934" r:id="rId74"/>
    <p:sldId id="935" r:id="rId75"/>
    <p:sldId id="789" r:id="rId76"/>
    <p:sldId id="923" r:id="rId77"/>
    <p:sldId id="926" r:id="rId78"/>
    <p:sldId id="927" r:id="rId79"/>
    <p:sldId id="928" r:id="rId80"/>
    <p:sldId id="929" r:id="rId81"/>
    <p:sldId id="790" r:id="rId82"/>
    <p:sldId id="791" r:id="rId83"/>
    <p:sldId id="792" r:id="rId84"/>
    <p:sldId id="793" r:id="rId85"/>
    <p:sldId id="794" r:id="rId86"/>
    <p:sldId id="795" r:id="rId87"/>
    <p:sldId id="796" r:id="rId88"/>
    <p:sldId id="797" r:id="rId8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CCFF"/>
    <a:srgbClr val="800080"/>
    <a:srgbClr val="FF9857"/>
    <a:srgbClr val="FFFF99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/>
    <p:restoredTop sz="86464"/>
  </p:normalViewPr>
  <p:slideViewPr>
    <p:cSldViewPr>
      <p:cViewPr>
        <p:scale>
          <a:sx n="108" d="100"/>
          <a:sy n="108" d="100"/>
        </p:scale>
        <p:origin x="1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F88E94-EA0D-304D-B4B4-C7323CED4390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Deepest level most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0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9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F15DC3-AEEA-0044-A359-5914E7E8BEF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Contrary to wisdom of the day!</a:t>
            </a:r>
          </a:p>
          <a:p>
            <a:r>
              <a:rPr lang="en-US" dirty="0" smtClean="0"/>
              <a:t>Talmud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5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0873A3-F1E3-814F-BEB5-3D64E53284FB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4887D1-9FEC-774B-B473-95C12AC667C9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4E49A3B-FF92-594E-9F08-E58A41B9CCD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11E0FF-08E2-7C42-806A-D9847F71072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One make hosts as simple as possible.  The other makes the network as simple as possible.  Which do you prefer?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30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59FF91-F48F-A049-82DC-C62A623BAB5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9EDCC1-5CF9-E94D-B907-7FC1E01BDC7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A06B16-E925-A545-953A-589989E00BF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3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30871-2777-E640-A4AF-7229AEFE59E3}" type="slidenum">
              <a:rPr lang="en-US"/>
              <a:pPr/>
              <a:t>54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2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99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9F971-FB2F-2D40-8BF7-D107A6D66A30}" type="slidenum">
              <a:rPr lang="en-US"/>
              <a:pPr/>
              <a:t>59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5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E0EC6-41C9-9D44-91E9-D006DC34A686}" type="slidenum">
              <a:rPr lang="en-US"/>
              <a:pPr/>
              <a:t>60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FE0A2-C2B4-824A-8420-D1C94B756A14}" type="slidenum">
              <a:rPr lang="en-US"/>
              <a:pPr/>
              <a:t>61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AC2AD-59D7-EF42-8354-1C6BCD099DF4}" type="slidenum">
              <a:rPr lang="en-US"/>
              <a:pPr/>
              <a:t>62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3856F7-4759-4F45-8252-FABE3C1A4189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63874C-DBB8-D341-9A45-596A7F08D383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DF67D9-6D40-D341-B011-267D4EDB775B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6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27CB3F-EB39-D74C-BEAD-14214DA78EBB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B4D722B-96C9-894A-8839-45C7FD2D79ED}" type="slidenum">
              <a:rPr lang="en-US" sz="1300" b="0">
                <a:latin typeface="Times New Roman" charset="0"/>
              </a:rPr>
              <a:pPr eaLnBrk="1" hangingPunct="1"/>
              <a:t>86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62A9C8-BEF3-7749-A126-053D90F350CB}" type="slidenum">
              <a:rPr lang="en-US" sz="1300" b="0">
                <a:latin typeface="Times New Roman" charset="0"/>
              </a:rPr>
              <a:pPr eaLnBrk="1" hangingPunct="1"/>
              <a:t>88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Missing:  resource sharing, other considerations of malicious users (traceback, etc.), address concerns of administrative domains visible</a:t>
            </a:r>
          </a:p>
        </p:txBody>
      </p:sp>
    </p:spTree>
    <p:extLst>
      <p:ext uri="{BB962C8B-B14F-4D97-AF65-F5344CB8AC3E}">
        <p14:creationId xmlns:p14="http://schemas.microsoft.com/office/powerpoint/2010/main" val="86973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19A43F-993A-8348-9F5E-16585C747170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3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en-US" dirty="0" err="1" smtClean="0"/>
              <a:t>thatfirst</a:t>
            </a:r>
            <a:r>
              <a:rPr lang="en-US" dirty="0" smtClean="0"/>
              <a:t> three are making unit of delivery bigger, next</a:t>
            </a:r>
            <a:r>
              <a:rPr lang="en-US" baseline="0" dirty="0" smtClean="0"/>
              <a:t> two go from wire to global.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9E2286-9DB7-7F48-B1BC-A53967C70A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EA2A5C-38A0-E648-A60E-3E42752B254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4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7F2108A-BAF6-574E-A307-A72F6263DEFB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Why go up? Why not stay down in the lower levels?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C74E9CE-01EC-5942-AEE1-9CC42F3F6454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37D4AD-B89A-4C4A-96E9-008ADD10A363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3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Designing the </a:t>
            </a:r>
            <a:r>
              <a:rPr lang="en-US" altLang="en-US" dirty="0" smtClean="0"/>
              <a:t>Internet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Network System Modularity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need for modularity still applies</a:t>
            </a:r>
          </a:p>
          <a:p>
            <a:pPr lvl="1"/>
            <a:r>
              <a:rPr lang="en-US" b="1" dirty="0" smtClean="0">
                <a:latin typeface="Arial" charset="0"/>
              </a:rPr>
              <a:t>And is even more important!</a:t>
            </a:r>
            <a:r>
              <a:rPr lang="en-US" dirty="0" smtClean="0">
                <a:latin typeface="Arial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(why?)</a:t>
            </a:r>
          </a:p>
          <a:p>
            <a:pPr lvl="8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Network implementations not just distributed across many lines of code</a:t>
            </a:r>
          </a:p>
          <a:p>
            <a:pPr lvl="1"/>
            <a:r>
              <a:rPr lang="en-US" dirty="0" smtClean="0">
                <a:latin typeface="Arial" charset="0"/>
              </a:rPr>
              <a:t>Normal modularity “organizes” that code</a:t>
            </a:r>
          </a:p>
          <a:p>
            <a:pPr lvl="6"/>
            <a:endParaRPr lang="en-US" dirty="0">
              <a:latin typeface="Arial" charset="0"/>
            </a:endParaRPr>
          </a:p>
          <a:p>
            <a:r>
              <a:rPr lang="en-US" i="1" u="sng" dirty="0" smtClean="0">
                <a:latin typeface="Arial" charset="0"/>
              </a:rPr>
              <a:t>Networking is distributed </a:t>
            </a:r>
            <a:r>
              <a:rPr lang="en-US" i="1" u="sng" dirty="0">
                <a:latin typeface="Arial" charset="0"/>
              </a:rPr>
              <a:t>across many </a:t>
            </a:r>
            <a:r>
              <a:rPr lang="en-US" i="1" u="sng" dirty="0" smtClean="0">
                <a:latin typeface="Arial" charset="0"/>
              </a:rPr>
              <a:t>machines</a:t>
            </a:r>
          </a:p>
          <a:p>
            <a:pPr lvl="1"/>
            <a:r>
              <a:rPr lang="en-US" dirty="0" smtClean="0">
                <a:latin typeface="Arial" charset="0"/>
              </a:rPr>
              <a:t>Hosts</a:t>
            </a:r>
          </a:p>
          <a:p>
            <a:pPr lvl="1"/>
            <a:r>
              <a:rPr lang="en-US" dirty="0" smtClean="0">
                <a:latin typeface="Arial" charset="0"/>
              </a:rPr>
              <a:t>Routers</a:t>
            </a:r>
          </a:p>
        </p:txBody>
      </p:sp>
      <p:sp>
        <p:nvSpPr>
          <p:cNvPr id="1095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F435FF-A42A-6349-AA01-D43BEA785B35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87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Modularity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Classic decomposition into tasks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Hosts?</a:t>
            </a:r>
          </a:p>
          <a:p>
            <a:pPr lvl="1"/>
            <a:r>
              <a:rPr lang="en-US" dirty="0" smtClean="0"/>
              <a:t>Routers?</a:t>
            </a:r>
          </a:p>
          <a:p>
            <a:pPr lvl="1"/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to three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b="1" dirty="0" smtClean="0"/>
              <a:t>Layering</a:t>
            </a:r>
          </a:p>
          <a:p>
            <a:pPr lvl="8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Layering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What does it take to send packets across country?</a:t>
            </a:r>
          </a:p>
          <a:p>
            <a:endParaRPr lang="en-US" dirty="0"/>
          </a:p>
          <a:p>
            <a:r>
              <a:rPr lang="en-US" dirty="0" smtClean="0"/>
              <a:t>Simplistic decomposition:</a:t>
            </a:r>
          </a:p>
          <a:p>
            <a:pPr lvl="1"/>
            <a:r>
              <a:rPr lang="en-US" dirty="0" smtClean="0"/>
              <a:t>Task 1: send along a single wire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 2: stitch these together to go across country</a:t>
            </a:r>
          </a:p>
          <a:p>
            <a:pPr lvl="1"/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This gives idea of what I mean by </a:t>
            </a:r>
            <a:r>
              <a:rPr lang="en-US" dirty="0" smtClean="0"/>
              <a:t>decomposition</a:t>
            </a:r>
          </a:p>
          <a:p>
            <a:pPr lvl="3"/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ext slide presents a much more detailed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670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2672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867400" y="4572000"/>
            <a:ext cx="1600200" cy="0"/>
          </a:xfrm>
          <a:prstGeom prst="line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7912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990600" y="44958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6666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E-6 4.86449E-8 L 0.17506 4.86449E-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501E-6 4.86449E-8 L 0.17506 4.86449E-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001E-6 4.86449E-8 L 0.17506 4.86449E-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019E-7 4.86449E-8 L 0.17506 4.86449E-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1" grpId="0" animBg="1"/>
      <p:bldP spid="31" grpId="1" animBg="1"/>
      <p:bldP spid="31" grpId="2" animBg="1"/>
      <p:bldP spid="26" grpId="0" animBg="1"/>
      <p:bldP spid="26" grpId="1" animBg="1"/>
      <p:bldP spid="26" grpId="2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Networking (bottom 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Electrons on wire</a:t>
            </a:r>
          </a:p>
          <a:p>
            <a:r>
              <a:rPr lang="en-US" dirty="0" smtClean="0"/>
              <a:t>Bits on wire</a:t>
            </a:r>
          </a:p>
          <a:p>
            <a:r>
              <a:rPr lang="en-US" dirty="0" smtClean="0"/>
              <a:t>Packets on wire</a:t>
            </a:r>
          </a:p>
          <a:p>
            <a:r>
              <a:rPr lang="en-US" dirty="0" smtClean="0"/>
              <a:t>Deliver packets across local network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dirty="0" smtClean="0"/>
              <a:t>Deliver packets across country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dirty="0" smtClean="0"/>
              <a:t>Ensure that packets get there</a:t>
            </a:r>
          </a:p>
          <a:p>
            <a:r>
              <a:rPr lang="en-US" dirty="0" smtClean="0"/>
              <a:t>Do something with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Modules (layers)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Electrons on wire (contained in next layer)</a:t>
            </a:r>
          </a:p>
          <a:p>
            <a:r>
              <a:rPr lang="en-US" b="1" dirty="0" smtClean="0"/>
              <a:t>Bits on wire (Physical)</a:t>
            </a:r>
          </a:p>
          <a:p>
            <a:r>
              <a:rPr lang="en-US" dirty="0" smtClean="0"/>
              <a:t>Packets on wire (contained in next layer)</a:t>
            </a:r>
          </a:p>
          <a:p>
            <a:r>
              <a:rPr lang="en-US" b="1" dirty="0" smtClean="0"/>
              <a:t>Deliver packets across local network (</a:t>
            </a:r>
            <a:r>
              <a:rPr lang="en-US" b="1" dirty="0" err="1" smtClean="0"/>
              <a:t>Datalink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Local addresses</a:t>
            </a:r>
          </a:p>
          <a:p>
            <a:r>
              <a:rPr lang="en-US" b="1" dirty="0" smtClean="0"/>
              <a:t>Deliver packets across country (</a:t>
            </a:r>
            <a:r>
              <a:rPr lang="en-US" b="1" dirty="0"/>
              <a:t>N</a:t>
            </a:r>
            <a:r>
              <a:rPr lang="en-US" b="1" dirty="0" smtClean="0"/>
              <a:t>etwork)</a:t>
            </a:r>
          </a:p>
          <a:p>
            <a:pPr lvl="1"/>
            <a:r>
              <a:rPr lang="en-US" dirty="0" smtClean="0"/>
              <a:t>Global addresses</a:t>
            </a:r>
          </a:p>
          <a:p>
            <a:r>
              <a:rPr lang="en-US" b="1" dirty="0" smtClean="0"/>
              <a:t>Ensure that packets get there (Transport)</a:t>
            </a:r>
          </a:p>
          <a:p>
            <a:r>
              <a:rPr lang="en-US" b="1" dirty="0" smtClean="0"/>
              <a:t>Do something with the data (Application)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 (top-down)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</a:t>
            </a:r>
            <a:r>
              <a:rPr lang="en-US" dirty="0" smtClean="0"/>
              <a:t>: Providing network support for apps</a:t>
            </a:r>
          </a:p>
          <a:p>
            <a:r>
              <a:rPr lang="en-US" b="1" dirty="0" smtClean="0"/>
              <a:t>Transport (L4)</a:t>
            </a:r>
            <a:r>
              <a:rPr lang="en-US" dirty="0" smtClean="0"/>
              <a:t>: (Reliable) end-to-end delivery</a:t>
            </a:r>
          </a:p>
          <a:p>
            <a:r>
              <a:rPr lang="en-US" b="1" dirty="0" smtClean="0"/>
              <a:t>Network (L3)</a:t>
            </a:r>
            <a:r>
              <a:rPr lang="en-US" dirty="0" smtClean="0"/>
              <a:t>: Global best-effort delivery</a:t>
            </a:r>
          </a:p>
          <a:p>
            <a:r>
              <a:rPr lang="en-US" b="1" dirty="0" err="1" smtClean="0"/>
              <a:t>Datalink</a:t>
            </a:r>
            <a:r>
              <a:rPr lang="en-US" b="1" dirty="0" smtClean="0"/>
              <a:t> (L2)</a:t>
            </a:r>
            <a:r>
              <a:rPr lang="en-US" dirty="0" smtClean="0"/>
              <a:t>: Local best-effort delivery</a:t>
            </a:r>
          </a:p>
          <a:p>
            <a:r>
              <a:rPr lang="en-US" b="1" dirty="0" smtClean="0"/>
              <a:t>Physical</a:t>
            </a:r>
            <a:r>
              <a:rPr lang="en-US" dirty="0" smtClean="0"/>
              <a:t>: Bits on wire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Interactions between these components?</a:t>
            </a:r>
          </a:p>
          <a:p>
            <a:pPr lvl="1"/>
            <a:r>
              <a:rPr lang="en-US" dirty="0" smtClean="0"/>
              <a:t>Do all components talk to each other?</a:t>
            </a:r>
          </a:p>
          <a:p>
            <a:pPr lvl="1"/>
            <a:r>
              <a:rPr lang="en-US" dirty="0" smtClean="0"/>
              <a:t>Or are the components limited in their interactions?</a:t>
            </a:r>
          </a:p>
          <a:p>
            <a:r>
              <a:rPr lang="en-US" dirty="0" smtClean="0"/>
              <a:t>Answer: they are strictly </a:t>
            </a:r>
            <a:r>
              <a:rPr lang="en-US" b="1" i="1" u="sng" dirty="0" smtClean="0"/>
              <a:t>layered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Layered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75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layer:</a:t>
            </a:r>
          </a:p>
          <a:p>
            <a:pPr lvl="1"/>
            <a:r>
              <a:rPr lang="en-US" dirty="0" smtClean="0"/>
              <a:t>Depends on layer below</a:t>
            </a:r>
          </a:p>
          <a:p>
            <a:pPr lvl="1"/>
            <a:r>
              <a:rPr lang="en-US" dirty="0" smtClean="0"/>
              <a:t>Supports layer above</a:t>
            </a:r>
          </a:p>
          <a:p>
            <a:pPr lvl="1"/>
            <a:r>
              <a:rPr lang="en-US" dirty="0" smtClean="0"/>
              <a:t>Independent of others</a:t>
            </a:r>
          </a:p>
          <a:p>
            <a:pPr lvl="6"/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ultiple versions in layer</a:t>
            </a:r>
          </a:p>
          <a:p>
            <a:pPr lvl="1"/>
            <a:r>
              <a:rPr lang="en-US" dirty="0" smtClean="0"/>
              <a:t>Interfaces differ somewhat</a:t>
            </a:r>
          </a:p>
          <a:p>
            <a:pPr lvl="1"/>
            <a:r>
              <a:rPr lang="en-US" dirty="0" smtClean="0"/>
              <a:t>Components pick which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lower-level </a:t>
            </a:r>
            <a:r>
              <a:rPr lang="en-US" dirty="0" smtClean="0"/>
              <a:t>protocol to use</a:t>
            </a:r>
          </a:p>
          <a:p>
            <a:pPr lvl="6"/>
            <a:endParaRPr lang="en-US" dirty="0"/>
          </a:p>
          <a:p>
            <a:r>
              <a:rPr lang="en-US" dirty="0" smtClean="0"/>
              <a:t>But only one IP layer</a:t>
            </a:r>
          </a:p>
          <a:p>
            <a:pPr lvl="1"/>
            <a:r>
              <a:rPr lang="en-US" dirty="0" smtClean="0"/>
              <a:t>Unifying protocol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56D2-2C54-664C-AB53-F3D5FDE5B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 bwMode="auto">
          <a:xfrm>
            <a:off x="5105400" y="1719263"/>
            <a:ext cx="4038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</a:t>
            </a:r>
            <a:r>
              <a:rPr lang="en-US" i="1" dirty="0" smtClean="0"/>
              <a:t>(technical)</a:t>
            </a:r>
          </a:p>
          <a:p>
            <a:pPr lvl="7"/>
            <a:endParaRPr lang="en-US" i="1" dirty="0"/>
          </a:p>
          <a:p>
            <a:r>
              <a:rPr lang="en-US" dirty="0" smtClean="0"/>
              <a:t>Layering</a:t>
            </a:r>
            <a:r>
              <a:rPr lang="en-US" i="1" dirty="0" smtClean="0"/>
              <a:t> (technical)</a:t>
            </a:r>
            <a:endParaRPr lang="en-US" i="1" dirty="0" smtClean="0"/>
          </a:p>
          <a:p>
            <a:pPr lvl="7"/>
            <a:endParaRPr lang="en-US" dirty="0"/>
          </a:p>
          <a:p>
            <a:r>
              <a:rPr lang="en-US" dirty="0" smtClean="0"/>
              <a:t>Design </a:t>
            </a:r>
            <a:r>
              <a:rPr lang="en-US" dirty="0" smtClean="0"/>
              <a:t>principles </a:t>
            </a:r>
            <a:r>
              <a:rPr lang="en-US" i="1" dirty="0" smtClean="0"/>
              <a:t>(technical)</a:t>
            </a:r>
          </a:p>
          <a:p>
            <a:pPr lvl="6"/>
            <a:endParaRPr lang="en-US" dirty="0"/>
          </a:p>
          <a:p>
            <a:r>
              <a:rPr lang="en-US" dirty="0"/>
              <a:t>If the Internet is the answer, what were the questions</a:t>
            </a:r>
            <a:r>
              <a:rPr lang="en-US" dirty="0" smtClean="0"/>
              <a:t>? </a:t>
            </a:r>
            <a:r>
              <a:rPr lang="en-US" i="1" dirty="0" smtClean="0"/>
              <a:t>(context)</a:t>
            </a:r>
            <a:endParaRPr lang="en-US" i="1" dirty="0"/>
          </a:p>
          <a:p>
            <a:pPr lvl="6"/>
            <a:endParaRPr lang="en-US" dirty="0"/>
          </a:p>
          <a:p>
            <a:r>
              <a:rPr lang="en-US" dirty="0"/>
              <a:t>History of the </a:t>
            </a:r>
            <a:r>
              <a:rPr lang="en-US" dirty="0" smtClean="0"/>
              <a:t>Internet </a:t>
            </a:r>
            <a:r>
              <a:rPr lang="en-US" i="1" dirty="0" smtClean="0"/>
              <a:t>(context)</a:t>
            </a:r>
            <a:endParaRPr lang="en-US" i="1" dirty="0"/>
          </a:p>
          <a:p>
            <a:pPr lvl="6"/>
            <a:endParaRPr lang="en-US" dirty="0"/>
          </a:p>
          <a:p>
            <a:r>
              <a:rPr lang="en-US" dirty="0"/>
              <a:t>Design goals of the </a:t>
            </a:r>
            <a:r>
              <a:rPr lang="en-US" dirty="0" smtClean="0"/>
              <a:t>Internet </a:t>
            </a:r>
            <a:r>
              <a:rPr lang="en-US" i="1" dirty="0" smtClean="0"/>
              <a:t>(both)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 bwMode="auto">
          <a:xfrm>
            <a:off x="5181600" y="1219200"/>
            <a:ext cx="403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Layering Crucial to Internet’s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Innovation </a:t>
            </a:r>
            <a:r>
              <a:rPr lang="en-US" dirty="0"/>
              <a:t>at </a:t>
            </a:r>
            <a:r>
              <a:rPr lang="en-US" dirty="0" smtClean="0"/>
              <a:t>most levels</a:t>
            </a:r>
            <a:endParaRPr lang="en-US" dirty="0"/>
          </a:p>
          <a:p>
            <a:pPr lvl="1"/>
            <a:r>
              <a:rPr lang="en-US" dirty="0" smtClean="0"/>
              <a:t>Applications (lots)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ransport (few)</a:t>
            </a:r>
            <a:endParaRPr lang="en-US" dirty="0"/>
          </a:p>
          <a:p>
            <a:pPr lvl="1"/>
            <a:r>
              <a:rPr lang="en-US" dirty="0" err="1" smtClean="0"/>
              <a:t>Datalink</a:t>
            </a:r>
            <a:r>
              <a:rPr lang="en-US" dirty="0" smtClean="0"/>
              <a:t> (few)</a:t>
            </a:r>
          </a:p>
          <a:p>
            <a:pPr lvl="1"/>
            <a:r>
              <a:rPr lang="en-US" dirty="0" smtClean="0"/>
              <a:t>Physical (lots)</a:t>
            </a:r>
          </a:p>
          <a:p>
            <a:pPr lvl="8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nnovation proceeded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largely in parallel</a:t>
            </a:r>
          </a:p>
          <a:p>
            <a:pPr lvl="8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ursued by very </a:t>
            </a:r>
            <a:br>
              <a:rPr lang="en-US" dirty="0" smtClean="0"/>
            </a:br>
            <a:r>
              <a:rPr lang="en-US" dirty="0" smtClean="0"/>
              <a:t>different communities</a:t>
            </a:r>
          </a:p>
          <a:p>
            <a:pPr lvl="1"/>
            <a:r>
              <a:rPr lang="en-US" dirty="0" smtClean="0"/>
              <a:t>Like PL and chip designs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56D2-2C54-664C-AB53-F3D5FDE5B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4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686800" cy="868362"/>
          </a:xfrm>
        </p:spPr>
        <p:txBody>
          <a:bodyPr/>
          <a:lstStyle/>
          <a:p>
            <a:r>
              <a:rPr lang="en-US" dirty="0" smtClean="0"/>
              <a:t>Distributing Layers Across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Layers are simple if only on a single machine</a:t>
            </a:r>
          </a:p>
          <a:p>
            <a:pPr lvl="1"/>
            <a:r>
              <a:rPr lang="en-US" dirty="0" smtClean="0"/>
              <a:t>Just stack of modules interacting with those above/below</a:t>
            </a:r>
          </a:p>
          <a:p>
            <a:pPr lvl="5"/>
            <a:endParaRPr lang="en-US" dirty="0"/>
          </a:p>
          <a:p>
            <a:r>
              <a:rPr lang="en-US" dirty="0" smtClean="0"/>
              <a:t>But we need to implement layers across machines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Routers (switches)</a:t>
            </a:r>
          </a:p>
          <a:p>
            <a:pPr lvl="3"/>
            <a:endParaRPr lang="en-US" dirty="0"/>
          </a:p>
          <a:p>
            <a:r>
              <a:rPr lang="en-US" dirty="0" smtClean="0"/>
              <a:t>What gets implemented where?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Implemented on Host?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 smtClean="0"/>
              <a:t>Therefore, all layers must exist at host!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686800" cy="868362"/>
          </a:xfrm>
        </p:spPr>
        <p:txBody>
          <a:bodyPr/>
          <a:lstStyle/>
          <a:p>
            <a:r>
              <a:rPr lang="en-US" dirty="0" smtClean="0"/>
              <a:t>What Gets Implemented on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</a:t>
            </a:r>
          </a:p>
          <a:p>
            <a:pPr lvl="1"/>
            <a:r>
              <a:rPr lang="en-US" dirty="0" smtClean="0"/>
              <a:t>Physical layer necessary</a:t>
            </a:r>
          </a:p>
          <a:p>
            <a:pPr lvl="8"/>
            <a:endParaRPr lang="en-US" dirty="0"/>
          </a:p>
          <a:p>
            <a:r>
              <a:rPr lang="en-US" dirty="0" smtClean="0"/>
              <a:t>Packets must be delivered to next-hop </a:t>
            </a:r>
            <a:endParaRPr lang="en-US" dirty="0"/>
          </a:p>
          <a:p>
            <a:pPr lvl="1"/>
            <a:r>
              <a:rPr lang="en-US" dirty="0" err="1" smtClean="0"/>
              <a:t>Datalink</a:t>
            </a:r>
            <a:r>
              <a:rPr lang="en-US" dirty="0" smtClean="0"/>
              <a:t> layer </a:t>
            </a:r>
            <a:r>
              <a:rPr lang="en-US" dirty="0"/>
              <a:t>necessary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Routers participate in global delivery </a:t>
            </a:r>
            <a:endParaRPr lang="en-US" dirty="0"/>
          </a:p>
          <a:p>
            <a:pPr lvl="1"/>
            <a:r>
              <a:rPr lang="en-US" dirty="0" smtClean="0"/>
              <a:t>Network layer necessary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Routers don’t support reliable delivery </a:t>
            </a:r>
            <a:endParaRPr lang="en-US" dirty="0"/>
          </a:p>
          <a:p>
            <a:pPr lvl="1"/>
            <a:r>
              <a:rPr lang="en-US" dirty="0" smtClean="0"/>
              <a:t>Transport layer (and above) </a:t>
            </a:r>
            <a:r>
              <a:rPr lang="en-US" b="1" i="1" u="sng" dirty="0" smtClean="0"/>
              <a:t>not</a:t>
            </a:r>
            <a:r>
              <a:rPr lang="en-US" dirty="0" smtClean="0"/>
              <a:t> supported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What Gets Implemented on Switches?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do what routers do, except they don’t participate in global delivery, just local delivery</a:t>
            </a:r>
          </a:p>
          <a:p>
            <a:pPr lvl="3"/>
            <a:endParaRPr lang="en-US" dirty="0"/>
          </a:p>
          <a:p>
            <a:r>
              <a:rPr lang="en-US" dirty="0" smtClean="0"/>
              <a:t>They only need to support Physical and </a:t>
            </a:r>
            <a:r>
              <a:rPr lang="en-US" dirty="0" err="1" smtClean="0"/>
              <a:t>Datalink</a:t>
            </a:r>
            <a:endParaRPr lang="en-US" dirty="0" smtClean="0"/>
          </a:p>
          <a:p>
            <a:pPr lvl="1"/>
            <a:r>
              <a:rPr lang="en-US" dirty="0" smtClean="0"/>
              <a:t>Don’t need to support Network layer</a:t>
            </a:r>
          </a:p>
          <a:p>
            <a:pPr lvl="4"/>
            <a:endParaRPr lang="en-US" dirty="0"/>
          </a:p>
          <a:p>
            <a:r>
              <a:rPr lang="en-US" dirty="0" smtClean="0"/>
              <a:t>Won’t focus on the router/switch distinction</a:t>
            </a:r>
          </a:p>
          <a:p>
            <a:pPr lvl="1"/>
            <a:r>
              <a:rPr lang="en-US" dirty="0" smtClean="0"/>
              <a:t>When I say switch, I almost always mean router</a:t>
            </a:r>
          </a:p>
          <a:p>
            <a:pPr lvl="1"/>
            <a:r>
              <a:rPr lang="en-US" dirty="0" smtClean="0"/>
              <a:t>Almost all boxes support network layer these days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Complicated Diagram</a:t>
            </a:r>
            <a:endParaRPr lang="en-US" dirty="0">
              <a:latin typeface="Helvetic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24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493AD-8713-B74C-80D4-97A7374098BC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Times New Roman" charset="0"/>
              </a:rPr>
              <a:t>TCP</a:t>
            </a:r>
          </a:p>
        </p:txBody>
      </p:sp>
      <p:grpSp>
        <p:nvGrpSpPr>
          <p:cNvPr id="138247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13831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38248" name="Rectangle 10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Text Box 11"/>
          <p:cNvSpPr txBox="1">
            <a:spLocks noChangeArrowheads="1"/>
          </p:cNvSpPr>
          <p:nvPr/>
        </p:nvSpPr>
        <p:spPr bwMode="auto">
          <a:xfrm>
            <a:off x="679450" y="53879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50" name="Line 12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1" name="Line 13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2" name="Line 14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Rectangle 15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4" name="Rectangle 16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Rectangle 17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Rectangle 18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Rectangle 19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20"/>
          <p:cNvSpPr txBox="1">
            <a:spLocks noChangeArrowheads="1"/>
          </p:cNvSpPr>
          <p:nvPr/>
        </p:nvSpPr>
        <p:spPr bwMode="auto">
          <a:xfrm>
            <a:off x="7761288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38259" name="Text Box 21"/>
          <p:cNvSpPr txBox="1">
            <a:spLocks noChangeArrowheads="1"/>
          </p:cNvSpPr>
          <p:nvPr/>
        </p:nvSpPr>
        <p:spPr bwMode="auto">
          <a:xfrm>
            <a:off x="7845425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Times New Roman" charset="0"/>
              </a:rPr>
              <a:t>TCP</a:t>
            </a:r>
          </a:p>
        </p:txBody>
      </p:sp>
      <p:sp>
        <p:nvSpPr>
          <p:cNvPr id="138260" name="Text Box 22"/>
          <p:cNvSpPr txBox="1">
            <a:spLocks noChangeArrowheads="1"/>
          </p:cNvSpPr>
          <p:nvPr/>
        </p:nvSpPr>
        <p:spPr bwMode="auto">
          <a:xfrm>
            <a:off x="7940675" y="42354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IP</a:t>
            </a:r>
          </a:p>
        </p:txBody>
      </p:sp>
      <p:sp>
        <p:nvSpPr>
          <p:cNvPr id="138261" name="Text Box 23"/>
          <p:cNvSpPr txBox="1">
            <a:spLocks noChangeArrowheads="1"/>
          </p:cNvSpPr>
          <p:nvPr/>
        </p:nvSpPr>
        <p:spPr bwMode="auto">
          <a:xfrm>
            <a:off x="7685088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62" name="Line 24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Line 25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4" name="Line 26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5" name="Rectangle 27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6" name="Line 28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7" name="Line 29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8268" name="Group 30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138308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9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grpSp>
        <p:nvGrpSpPr>
          <p:cNvPr id="138269" name="Group 33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138306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7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38270" name="Rectangle 36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1" name="Text Box 37"/>
          <p:cNvSpPr txBox="1">
            <a:spLocks noChangeArrowheads="1"/>
          </p:cNvSpPr>
          <p:nvPr/>
        </p:nvSpPr>
        <p:spPr bwMode="auto">
          <a:xfrm>
            <a:off x="2308225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grpSp>
        <p:nvGrpSpPr>
          <p:cNvPr id="138272" name="Group 38"/>
          <p:cNvGrpSpPr>
            <a:grpSpLocks/>
          </p:cNvGrpSpPr>
          <p:nvPr/>
        </p:nvGrpSpPr>
        <p:grpSpPr bwMode="auto">
          <a:xfrm>
            <a:off x="6205538" y="5324475"/>
            <a:ext cx="912812" cy="606425"/>
            <a:chOff x="323" y="3421"/>
            <a:chExt cx="580" cy="367"/>
          </a:xfrm>
        </p:grpSpPr>
        <p:sp>
          <p:nvSpPr>
            <p:cNvPr id="138304" name="Rectangle 39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5" name="Text Box 40"/>
            <p:cNvSpPr txBox="1">
              <a:spLocks noChangeArrowheads="1"/>
            </p:cNvSpPr>
            <p:nvPr/>
          </p:nvSpPr>
          <p:spPr bwMode="auto">
            <a:xfrm>
              <a:off x="334" y="3429"/>
              <a:ext cx="569" cy="3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interface</a:t>
              </a:r>
            </a:p>
          </p:txBody>
        </p:sp>
      </p:grpSp>
      <p:sp>
        <p:nvSpPr>
          <p:cNvPr id="138273" name="Line 41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4" name="Line 42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5" name="Line 43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6" name="Rectangle 44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7" name="Text Box 45"/>
          <p:cNvSpPr txBox="1">
            <a:spLocks noChangeArrowheads="1"/>
          </p:cNvSpPr>
          <p:nvPr/>
        </p:nvSpPr>
        <p:spPr bwMode="auto">
          <a:xfrm>
            <a:off x="3636963" y="53498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78" name="Rectangle 46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79" name="Text Box 47"/>
          <p:cNvSpPr txBox="1">
            <a:spLocks noChangeArrowheads="1"/>
          </p:cNvSpPr>
          <p:nvPr/>
        </p:nvSpPr>
        <p:spPr bwMode="auto">
          <a:xfrm>
            <a:off x="4903788" y="5387975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38280" name="Line 48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1" name="Line 49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2" name="Line 50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3" name="Line 51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4" name="Line 52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5" name="Rectangle 53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6" name="Rectangle 54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7" name="Line 55"/>
          <p:cNvSpPr>
            <a:spLocks noChangeShapeType="1"/>
          </p:cNvSpPr>
          <p:nvPr/>
        </p:nvSpPr>
        <p:spPr bwMode="auto">
          <a:xfrm flipH="1">
            <a:off x="4054475" y="5926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8" name="Line 56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89" name="Line 57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0" name="Text Box 58"/>
          <p:cNvSpPr txBox="1">
            <a:spLocks noChangeArrowheads="1"/>
          </p:cNvSpPr>
          <p:nvPr/>
        </p:nvSpPr>
        <p:spPr bwMode="auto">
          <a:xfrm>
            <a:off x="860425" y="11620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Times New Roman" charset="0"/>
              </a:rPr>
              <a:t>host</a:t>
            </a:r>
          </a:p>
        </p:txBody>
      </p:sp>
      <p:sp>
        <p:nvSpPr>
          <p:cNvPr id="138291" name="Text Box 59"/>
          <p:cNvSpPr txBox="1">
            <a:spLocks noChangeArrowheads="1"/>
          </p:cNvSpPr>
          <p:nvPr/>
        </p:nvSpPr>
        <p:spPr bwMode="auto">
          <a:xfrm>
            <a:off x="7815263" y="11477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Times New Roman" charset="0"/>
              </a:rPr>
              <a:t>host</a:t>
            </a:r>
          </a:p>
        </p:txBody>
      </p:sp>
      <p:sp>
        <p:nvSpPr>
          <p:cNvPr id="138292" name="Text Box 60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Times New Roman" charset="0"/>
              </a:rPr>
              <a:t>router</a:t>
            </a:r>
          </a:p>
        </p:txBody>
      </p:sp>
      <p:sp>
        <p:nvSpPr>
          <p:cNvPr id="138293" name="Text Box 61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  <a:latin typeface="Times New Roman" charset="0"/>
              </a:rPr>
              <a:t>router</a:t>
            </a:r>
          </a:p>
        </p:txBody>
      </p:sp>
      <p:sp>
        <p:nvSpPr>
          <p:cNvPr id="138294" name="Line 62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5" name="Line 63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6" name="Text Box 64"/>
          <p:cNvSpPr txBox="1">
            <a:spLocks noChangeArrowheads="1"/>
          </p:cNvSpPr>
          <p:nvPr/>
        </p:nvSpPr>
        <p:spPr bwMode="auto">
          <a:xfrm>
            <a:off x="4005263" y="1668463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HTTP message</a:t>
            </a:r>
          </a:p>
        </p:txBody>
      </p:sp>
      <p:sp>
        <p:nvSpPr>
          <p:cNvPr id="138297" name="Text Box 65"/>
          <p:cNvSpPr txBox="1">
            <a:spLocks noChangeArrowheads="1"/>
          </p:cNvSpPr>
          <p:nvPr/>
        </p:nvSpPr>
        <p:spPr bwMode="auto">
          <a:xfrm>
            <a:off x="4103688" y="2873375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FF9900"/>
                </a:solidFill>
                <a:latin typeface="Times New Roman" charset="0"/>
              </a:rPr>
              <a:t>TCP segment</a:t>
            </a:r>
          </a:p>
        </p:txBody>
      </p:sp>
      <p:sp>
        <p:nvSpPr>
          <p:cNvPr id="138298" name="Line 66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99" name="Line 67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300" name="Line 68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301" name="Text Box 69"/>
          <p:cNvSpPr txBox="1">
            <a:spLocks noChangeArrowheads="1"/>
          </p:cNvSpPr>
          <p:nvPr/>
        </p:nvSpPr>
        <p:spPr bwMode="auto">
          <a:xfrm>
            <a:off x="1776413" y="4105275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  <p:sp>
        <p:nvSpPr>
          <p:cNvPr id="138302" name="Text Box 70"/>
          <p:cNvSpPr txBox="1">
            <a:spLocks noChangeArrowheads="1"/>
          </p:cNvSpPr>
          <p:nvPr/>
        </p:nvSpPr>
        <p:spPr bwMode="auto">
          <a:xfrm>
            <a:off x="6597650" y="4133850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  <p:sp>
        <p:nvSpPr>
          <p:cNvPr id="138303" name="Text Box 71"/>
          <p:cNvSpPr txBox="1">
            <a:spLocks noChangeArrowheads="1"/>
          </p:cNvSpPr>
          <p:nvPr/>
        </p:nvSpPr>
        <p:spPr bwMode="auto">
          <a:xfrm>
            <a:off x="4200525" y="4119563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FF9900"/>
                </a:solidFill>
                <a:latin typeface="Times New Roman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4283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Simple Diagram</a:t>
            </a:r>
            <a:endParaRPr lang="en-US" dirty="0">
              <a:latin typeface="Helvetica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Lower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three layers implemented everywhere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Top two layers implemented only at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hosts</a:t>
            </a:r>
          </a:p>
        </p:txBody>
      </p:sp>
      <p:sp>
        <p:nvSpPr>
          <p:cNvPr id="1320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119968-D343-C642-AAA2-4F689F78B70D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3706813" y="4191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965575" y="41751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3706813" y="4572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3971925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3706813" y="4953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3951288" y="49371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2122" name="AutoShape 26"/>
          <p:cNvCxnSpPr>
            <a:cxnSpLocks noChangeShapeType="1"/>
            <a:stCxn id="132106" idx="3"/>
            <a:endCxn id="132120" idx="1"/>
          </p:cNvCxnSpPr>
          <p:nvPr/>
        </p:nvCxnSpPr>
        <p:spPr bwMode="auto">
          <a:xfrm>
            <a:off x="2782888" y="5143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3" name="AutoShape 27"/>
          <p:cNvCxnSpPr>
            <a:cxnSpLocks noChangeShapeType="1"/>
            <a:stCxn id="132104" idx="3"/>
            <a:endCxn id="132118" idx="1"/>
          </p:cNvCxnSpPr>
          <p:nvPr/>
        </p:nvCxnSpPr>
        <p:spPr bwMode="auto">
          <a:xfrm>
            <a:off x="2782888" y="4762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4" name="AutoShape 28"/>
          <p:cNvCxnSpPr>
            <a:cxnSpLocks noChangeShapeType="1"/>
            <a:stCxn id="132102" idx="3"/>
            <a:endCxn id="132116" idx="1"/>
          </p:cNvCxnSpPr>
          <p:nvPr/>
        </p:nvCxnSpPr>
        <p:spPr bwMode="auto">
          <a:xfrm>
            <a:off x="2782888" y="4381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5" name="AutoShape 29"/>
          <p:cNvCxnSpPr>
            <a:cxnSpLocks noChangeShapeType="1"/>
            <a:stCxn id="132120" idx="3"/>
            <a:endCxn id="132114" idx="1"/>
          </p:cNvCxnSpPr>
          <p:nvPr/>
        </p:nvCxnSpPr>
        <p:spPr bwMode="auto">
          <a:xfrm>
            <a:off x="5422900" y="5143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6" name="AutoShape 30"/>
          <p:cNvCxnSpPr>
            <a:cxnSpLocks noChangeShapeType="1"/>
            <a:stCxn id="132118" idx="3"/>
            <a:endCxn id="132112" idx="1"/>
          </p:cNvCxnSpPr>
          <p:nvPr/>
        </p:nvCxnSpPr>
        <p:spPr bwMode="auto">
          <a:xfrm>
            <a:off x="5422900" y="4762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7" name="AutoShape 31"/>
          <p:cNvCxnSpPr>
            <a:cxnSpLocks noChangeShapeType="1"/>
            <a:stCxn id="132116" idx="3"/>
            <a:endCxn id="132110" idx="1"/>
          </p:cNvCxnSpPr>
          <p:nvPr/>
        </p:nvCxnSpPr>
        <p:spPr bwMode="auto">
          <a:xfrm>
            <a:off x="5422900" y="4381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8" name="AutoShape 32"/>
          <p:cNvCxnSpPr>
            <a:cxnSpLocks noChangeShapeType="1"/>
            <a:stCxn id="132100" idx="3"/>
            <a:endCxn id="132108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213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213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2137" name="AutoShape 38"/>
            <p:cNvCxnSpPr>
              <a:cxnSpLocks noChangeShapeType="1"/>
              <a:stCxn id="132133" idx="3"/>
              <a:endCxn id="13213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130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2131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2132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Logical Communication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Layers interacts with </a:t>
            </a:r>
            <a:r>
              <a:rPr lang="en-US" dirty="0" smtClean="0">
                <a:latin typeface="Arial" charset="0"/>
              </a:rPr>
              <a:t>peer’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corresponding layer</a:t>
            </a:r>
            <a:endParaRPr lang="en-US" dirty="0">
              <a:latin typeface="Arial" charset="0"/>
            </a:endParaRPr>
          </a:p>
        </p:txBody>
      </p:sp>
      <p:sp>
        <p:nvSpPr>
          <p:cNvPr id="1341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3805A8-F7EE-E34A-A0C3-C48B07137149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3733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992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3733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3998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3733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3978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4170" name="AutoShape 26"/>
          <p:cNvCxnSpPr>
            <a:cxnSpLocks noChangeShapeType="1"/>
            <a:stCxn id="134154" idx="3"/>
            <a:endCxn id="134168" idx="1"/>
          </p:cNvCxnSpPr>
          <p:nvPr/>
        </p:nvCxnSpPr>
        <p:spPr bwMode="auto">
          <a:xfrm>
            <a:off x="2782888" y="5143500"/>
            <a:ext cx="9382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7"/>
          <p:cNvCxnSpPr>
            <a:cxnSpLocks noChangeShapeType="1"/>
            <a:stCxn id="134152" idx="3"/>
            <a:endCxn id="134166" idx="1"/>
          </p:cNvCxnSpPr>
          <p:nvPr/>
        </p:nvCxnSpPr>
        <p:spPr bwMode="auto">
          <a:xfrm>
            <a:off x="2782888" y="4762500"/>
            <a:ext cx="9382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172" name="AutoShape 28"/>
          <p:cNvCxnSpPr>
            <a:cxnSpLocks noChangeShapeType="1"/>
            <a:stCxn id="134150" idx="3"/>
            <a:endCxn id="134164" idx="1"/>
          </p:cNvCxnSpPr>
          <p:nvPr/>
        </p:nvCxnSpPr>
        <p:spPr bwMode="auto">
          <a:xfrm>
            <a:off x="2782888" y="4381500"/>
            <a:ext cx="9382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173" name="AutoShape 29"/>
          <p:cNvCxnSpPr>
            <a:cxnSpLocks noChangeShapeType="1"/>
            <a:stCxn id="134168" idx="3"/>
            <a:endCxn id="134162" idx="1"/>
          </p:cNvCxnSpPr>
          <p:nvPr/>
        </p:nvCxnSpPr>
        <p:spPr bwMode="auto">
          <a:xfrm>
            <a:off x="5449888" y="5143500"/>
            <a:ext cx="1014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174" name="AutoShape 30"/>
          <p:cNvCxnSpPr>
            <a:cxnSpLocks noChangeShapeType="1"/>
            <a:stCxn id="134166" idx="3"/>
            <a:endCxn id="134160" idx="1"/>
          </p:cNvCxnSpPr>
          <p:nvPr/>
        </p:nvCxnSpPr>
        <p:spPr bwMode="auto">
          <a:xfrm>
            <a:off x="5449888" y="4762500"/>
            <a:ext cx="1014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175" name="AutoShape 31"/>
          <p:cNvCxnSpPr>
            <a:cxnSpLocks noChangeShapeType="1"/>
            <a:stCxn id="134164" idx="3"/>
            <a:endCxn id="134158" idx="1"/>
          </p:cNvCxnSpPr>
          <p:nvPr/>
        </p:nvCxnSpPr>
        <p:spPr bwMode="auto">
          <a:xfrm>
            <a:off x="5449888" y="4381500"/>
            <a:ext cx="1014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176" name="AutoShape 32"/>
          <p:cNvCxnSpPr>
            <a:cxnSpLocks noChangeShapeType="1"/>
            <a:stCxn id="134148" idx="3"/>
            <a:endCxn id="134156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10668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1143000" y="3429000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34179" name="Rectangle 35"/>
          <p:cNvSpPr>
            <a:spLocks noChangeArrowheads="1"/>
          </p:cNvSpPr>
          <p:nvPr/>
        </p:nvSpPr>
        <p:spPr bwMode="auto">
          <a:xfrm>
            <a:off x="6477000" y="3429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6510338" y="3429000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cxnSp>
        <p:nvCxnSpPr>
          <p:cNvPr id="134181" name="AutoShape 37"/>
          <p:cNvCxnSpPr>
            <a:cxnSpLocks noChangeShapeType="1"/>
            <a:stCxn id="134177" idx="3"/>
            <a:endCxn id="134179" idx="1"/>
          </p:cNvCxnSpPr>
          <p:nvPr/>
        </p:nvCxnSpPr>
        <p:spPr bwMode="auto">
          <a:xfrm>
            <a:off x="2782888" y="3619500"/>
            <a:ext cx="368141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4183" name="Text Box 39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3914979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Physical Communication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Communication goes down to physical network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Then from network peer to peer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Then up to relevant layer</a:t>
            </a: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136229" name="Freeform 42"/>
          <p:cNvSpPr>
            <a:spLocks/>
          </p:cNvSpPr>
          <p:nvPr/>
        </p:nvSpPr>
        <p:spPr bwMode="auto">
          <a:xfrm>
            <a:off x="2438400" y="34290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lecture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…will have heard Internet’s “why” and “when”</a:t>
            </a:r>
          </a:p>
          <a:p>
            <a:pPr lvl="1"/>
            <a:r>
              <a:rPr lang="en-US" dirty="0" smtClean="0"/>
              <a:t>Not the “how”….that will take the rest of the semester</a:t>
            </a:r>
          </a:p>
          <a:p>
            <a:endParaRPr lang="en-US" dirty="0"/>
          </a:p>
          <a:p>
            <a:r>
              <a:rPr lang="en-US" dirty="0" smtClean="0"/>
              <a:t>You won’t understand it all, but that’s ok</a:t>
            </a:r>
          </a:p>
          <a:p>
            <a:pPr lvl="1"/>
            <a:r>
              <a:rPr lang="en-US" dirty="0" smtClean="0"/>
              <a:t>Useful context before diving into details</a:t>
            </a:r>
          </a:p>
          <a:p>
            <a:endParaRPr lang="en-US" dirty="0"/>
          </a:p>
          <a:p>
            <a:r>
              <a:rPr lang="en-US" dirty="0" smtClean="0"/>
              <a:t>We will come back to this at end of the course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71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Layer Encapsulation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0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F162AA8-3EB3-C046-9412-73145509C237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1600200" y="2438400"/>
            <a:ext cx="5791200" cy="3124200"/>
            <a:chOff x="1008" y="1536"/>
            <a:chExt cx="3648" cy="1968"/>
          </a:xfrm>
        </p:grpSpPr>
        <p:sp>
          <p:nvSpPr>
            <p:cNvPr id="140332" name="Line 4"/>
            <p:cNvSpPr>
              <a:spLocks noChangeShapeType="1"/>
            </p:cNvSpPr>
            <p:nvPr/>
          </p:nvSpPr>
          <p:spPr bwMode="auto">
            <a:xfrm>
              <a:off x="1008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5"/>
            <p:cNvSpPr>
              <a:spLocks noChangeShapeType="1"/>
            </p:cNvSpPr>
            <p:nvPr/>
          </p:nvSpPr>
          <p:spPr bwMode="auto">
            <a:xfrm flipV="1">
              <a:off x="4656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4" name="Group 6"/>
            <p:cNvGrpSpPr>
              <a:grpSpLocks/>
            </p:cNvGrpSpPr>
            <p:nvPr/>
          </p:nvGrpSpPr>
          <p:grpSpPr bwMode="auto">
            <a:xfrm>
              <a:off x="1008" y="3264"/>
              <a:ext cx="3648" cy="240"/>
              <a:chOff x="1008" y="3264"/>
              <a:chExt cx="3648" cy="240"/>
            </a:xfrm>
          </p:grpSpPr>
          <p:sp>
            <p:nvSpPr>
              <p:cNvPr id="140335" name="Line 7"/>
              <p:cNvSpPr>
                <a:spLocks noChangeShapeType="1"/>
              </p:cNvSpPr>
              <p:nvPr/>
            </p:nvSpPr>
            <p:spPr bwMode="auto">
              <a:xfrm>
                <a:off x="1008" y="3504"/>
                <a:ext cx="36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6" name="Line 8"/>
              <p:cNvSpPr>
                <a:spLocks noChangeShapeType="1"/>
              </p:cNvSpPr>
              <p:nvPr/>
            </p:nvSpPr>
            <p:spPr bwMode="auto">
              <a:xfrm>
                <a:off x="1008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7" name="Line 9"/>
              <p:cNvSpPr>
                <a:spLocks noChangeShapeType="1"/>
              </p:cNvSpPr>
              <p:nvPr/>
            </p:nvSpPr>
            <p:spPr bwMode="auto">
              <a:xfrm>
                <a:off x="465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14400" y="3429000"/>
            <a:ext cx="7162800" cy="838200"/>
            <a:chOff x="576" y="2160"/>
            <a:chExt cx="4512" cy="528"/>
          </a:xfrm>
        </p:grpSpPr>
        <p:sp>
          <p:nvSpPr>
            <p:cNvPr id="140325" name="Rectangle 11"/>
            <p:cNvSpPr>
              <a:spLocks noChangeArrowheads="1"/>
            </p:cNvSpPr>
            <p:nvPr/>
          </p:nvSpPr>
          <p:spPr bwMode="auto">
            <a:xfrm rot="10800000">
              <a:off x="1727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6" name="Rectangle 12"/>
            <p:cNvSpPr>
              <a:spLocks noChangeArrowheads="1"/>
            </p:cNvSpPr>
            <p:nvPr/>
          </p:nvSpPr>
          <p:spPr bwMode="auto">
            <a:xfrm rot="10800000">
              <a:off x="1631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7" name="Rectangle 13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8" name="Rectangle 14"/>
            <p:cNvSpPr>
              <a:spLocks noChangeArrowheads="1"/>
            </p:cNvSpPr>
            <p:nvPr/>
          </p:nvSpPr>
          <p:spPr bwMode="auto">
            <a:xfrm>
              <a:off x="41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9" name="Rectangle 15"/>
            <p:cNvSpPr>
              <a:spLocks noChangeArrowheads="1"/>
            </p:cNvSpPr>
            <p:nvPr/>
          </p:nvSpPr>
          <p:spPr bwMode="auto">
            <a:xfrm rot="10800000">
              <a:off x="3695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0" name="Rectangle 16"/>
            <p:cNvSpPr>
              <a:spLocks noChangeArrowheads="1"/>
            </p:cNvSpPr>
            <p:nvPr/>
          </p:nvSpPr>
          <p:spPr bwMode="auto">
            <a:xfrm rot="10800000">
              <a:off x="3599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Text Box 17"/>
            <p:cNvSpPr txBox="1">
              <a:spLocks noChangeArrowheads="1"/>
            </p:cNvSpPr>
            <p:nvPr/>
          </p:nvSpPr>
          <p:spPr bwMode="auto">
            <a:xfrm>
              <a:off x="2352" y="2304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Trans: Connection ID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4267200"/>
            <a:ext cx="7162800" cy="457200"/>
            <a:chOff x="576" y="2688"/>
            <a:chExt cx="4512" cy="288"/>
          </a:xfrm>
        </p:grpSpPr>
        <p:sp>
          <p:nvSpPr>
            <p:cNvPr id="140316" name="Rectangle 19"/>
            <p:cNvSpPr>
              <a:spLocks noChangeArrowheads="1"/>
            </p:cNvSpPr>
            <p:nvPr/>
          </p:nvSpPr>
          <p:spPr bwMode="auto">
            <a:xfrm rot="10800000">
              <a:off x="1824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7" name="Rectangle 20"/>
            <p:cNvSpPr>
              <a:spLocks noChangeArrowheads="1"/>
            </p:cNvSpPr>
            <p:nvPr/>
          </p:nvSpPr>
          <p:spPr bwMode="auto">
            <a:xfrm rot="10800000">
              <a:off x="1680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8" name="Rectangle 21"/>
            <p:cNvSpPr>
              <a:spLocks noChangeArrowheads="1"/>
            </p:cNvSpPr>
            <p:nvPr/>
          </p:nvSpPr>
          <p:spPr bwMode="auto">
            <a:xfrm rot="10800000">
              <a:off x="163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9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0" name="Rectangle 23"/>
            <p:cNvSpPr>
              <a:spLocks noChangeArrowheads="1"/>
            </p:cNvSpPr>
            <p:nvPr/>
          </p:nvSpPr>
          <p:spPr bwMode="auto">
            <a:xfrm>
              <a:off x="41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1" name="Rectangle 24"/>
            <p:cNvSpPr>
              <a:spLocks noChangeArrowheads="1"/>
            </p:cNvSpPr>
            <p:nvPr/>
          </p:nvSpPr>
          <p:spPr bwMode="auto">
            <a:xfrm rot="10800000">
              <a:off x="3695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Rectangle 25"/>
            <p:cNvSpPr>
              <a:spLocks noChangeArrowheads="1"/>
            </p:cNvSpPr>
            <p:nvPr/>
          </p:nvSpPr>
          <p:spPr bwMode="auto">
            <a:xfrm rot="10800000">
              <a:off x="3551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Rectangle 26"/>
            <p:cNvSpPr>
              <a:spLocks noChangeArrowheads="1"/>
            </p:cNvSpPr>
            <p:nvPr/>
          </p:nvSpPr>
          <p:spPr bwMode="auto">
            <a:xfrm rot="10800000">
              <a:off x="3503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Text Box 27"/>
            <p:cNvSpPr txBox="1">
              <a:spLocks noChangeArrowheads="1"/>
            </p:cNvSpPr>
            <p:nvPr/>
          </p:nvSpPr>
          <p:spPr bwMode="auto">
            <a:xfrm>
              <a:off x="2165" y="2736"/>
              <a:ext cx="12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    Net: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G Source/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Dest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914400" y="4724400"/>
            <a:ext cx="7162800" cy="457200"/>
            <a:chOff x="576" y="2976"/>
            <a:chExt cx="4512" cy="288"/>
          </a:xfrm>
        </p:grpSpPr>
        <p:sp>
          <p:nvSpPr>
            <p:cNvPr id="140305" name="Rectangle 29"/>
            <p:cNvSpPr>
              <a:spLocks noChangeArrowheads="1"/>
            </p:cNvSpPr>
            <p:nvPr/>
          </p:nvSpPr>
          <p:spPr bwMode="auto">
            <a:xfrm rot="10800000">
              <a:off x="1968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6" name="Rectangle 30"/>
            <p:cNvSpPr>
              <a:spLocks noChangeArrowheads="1"/>
            </p:cNvSpPr>
            <p:nvPr/>
          </p:nvSpPr>
          <p:spPr bwMode="auto">
            <a:xfrm rot="10800000">
              <a:off x="1824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7" name="Rectangle 31"/>
            <p:cNvSpPr>
              <a:spLocks noChangeArrowheads="1"/>
            </p:cNvSpPr>
            <p:nvPr/>
          </p:nvSpPr>
          <p:spPr bwMode="auto">
            <a:xfrm rot="10800000">
              <a:off x="168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8" name="Rectangle 32"/>
            <p:cNvSpPr>
              <a:spLocks noChangeArrowheads="1"/>
            </p:cNvSpPr>
            <p:nvPr/>
          </p:nvSpPr>
          <p:spPr bwMode="auto">
            <a:xfrm rot="10800000">
              <a:off x="1632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9" name="Rectangle 33"/>
            <p:cNvSpPr>
              <a:spLocks noChangeArrowheads="1"/>
            </p:cNvSpPr>
            <p:nvPr/>
          </p:nvSpPr>
          <p:spPr bwMode="auto">
            <a:xfrm>
              <a:off x="5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0" name="Rectangle 34"/>
            <p:cNvSpPr>
              <a:spLocks noChangeArrowheads="1"/>
            </p:cNvSpPr>
            <p:nvPr/>
          </p:nvSpPr>
          <p:spPr bwMode="auto">
            <a:xfrm>
              <a:off x="41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1" name="Rectangle 35"/>
            <p:cNvSpPr>
              <a:spLocks noChangeArrowheads="1"/>
            </p:cNvSpPr>
            <p:nvPr/>
          </p:nvSpPr>
          <p:spPr bwMode="auto">
            <a:xfrm rot="10800000">
              <a:off x="3695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2" name="Rectangle 36"/>
            <p:cNvSpPr>
              <a:spLocks noChangeArrowheads="1"/>
            </p:cNvSpPr>
            <p:nvPr/>
          </p:nvSpPr>
          <p:spPr bwMode="auto">
            <a:xfrm rot="10800000">
              <a:off x="3551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3" name="Rectangle 37"/>
            <p:cNvSpPr>
              <a:spLocks noChangeArrowheads="1"/>
            </p:cNvSpPr>
            <p:nvPr/>
          </p:nvSpPr>
          <p:spPr bwMode="auto">
            <a:xfrm rot="10800000">
              <a:off x="3407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4" name="Rectangle 38"/>
            <p:cNvSpPr>
              <a:spLocks noChangeArrowheads="1"/>
            </p:cNvSpPr>
            <p:nvPr/>
          </p:nvSpPr>
          <p:spPr bwMode="auto">
            <a:xfrm rot="10800000">
              <a:off x="3359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5" name="Text Box 39"/>
            <p:cNvSpPr txBox="1">
              <a:spLocks noChangeArrowheads="1"/>
            </p:cNvSpPr>
            <p:nvPr/>
          </p:nvSpPr>
          <p:spPr bwMode="auto">
            <a:xfrm>
              <a:off x="2400" y="3024"/>
              <a:ext cx="9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Link: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L 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Src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Dest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14400" y="2024063"/>
            <a:ext cx="7162800" cy="1404938"/>
            <a:chOff x="576" y="1275"/>
            <a:chExt cx="4512" cy="885"/>
          </a:xfrm>
        </p:grpSpPr>
        <p:sp>
          <p:nvSpPr>
            <p:cNvPr id="140298" name="Rectangle 41"/>
            <p:cNvSpPr>
              <a:spLocks noChangeArrowheads="1"/>
            </p:cNvSpPr>
            <p:nvPr/>
          </p:nvSpPr>
          <p:spPr bwMode="auto">
            <a:xfrm>
              <a:off x="1632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Rectangle 42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Rectangle 43"/>
            <p:cNvSpPr>
              <a:spLocks noChangeArrowheads="1"/>
            </p:cNvSpPr>
            <p:nvPr/>
          </p:nvSpPr>
          <p:spPr bwMode="auto">
            <a:xfrm>
              <a:off x="41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44"/>
            <p:cNvSpPr>
              <a:spLocks noChangeArrowheads="1"/>
            </p:cNvSpPr>
            <p:nvPr/>
          </p:nvSpPr>
          <p:spPr bwMode="auto">
            <a:xfrm>
              <a:off x="3648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2" name="Text Box 45"/>
            <p:cNvSpPr txBox="1">
              <a:spLocks noChangeArrowheads="1"/>
            </p:cNvSpPr>
            <p:nvPr/>
          </p:nvSpPr>
          <p:spPr bwMode="auto">
            <a:xfrm>
              <a:off x="2345" y="1824"/>
              <a:ext cx="12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Appl: Get index.html</a:t>
              </a:r>
            </a:p>
          </p:txBody>
        </p:sp>
        <p:sp>
          <p:nvSpPr>
            <p:cNvPr id="140303" name="Text Box 46"/>
            <p:cNvSpPr txBox="1">
              <a:spLocks noChangeArrowheads="1"/>
            </p:cNvSpPr>
            <p:nvPr/>
          </p:nvSpPr>
          <p:spPr bwMode="auto">
            <a:xfrm>
              <a:off x="672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A</a:t>
              </a:r>
            </a:p>
          </p:txBody>
        </p:sp>
        <p:sp>
          <p:nvSpPr>
            <p:cNvPr id="140304" name="Text Box 47"/>
            <p:cNvSpPr txBox="1">
              <a:spLocks noChangeArrowheads="1"/>
            </p:cNvSpPr>
            <p:nvPr/>
          </p:nvSpPr>
          <p:spPr bwMode="auto">
            <a:xfrm>
              <a:off x="4337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B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2032" y="1275"/>
              <a:ext cx="177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i="1" dirty="0" smtClean="0">
                  <a:latin typeface="Arial" charset="0"/>
                </a:rPr>
                <a:t>Necessary Header </a:t>
              </a:r>
              <a:br>
                <a:rPr lang="en-US" sz="2400" b="0" i="1" dirty="0" smtClean="0">
                  <a:latin typeface="Arial" charset="0"/>
                </a:rPr>
              </a:br>
              <a:r>
                <a:rPr lang="en-US" sz="2400" b="0" i="1" dirty="0" smtClean="0">
                  <a:latin typeface="Arial" charset="0"/>
                </a:rPr>
                <a:t>Information</a:t>
              </a:r>
              <a:endParaRPr lang="en-US" sz="2400" b="0" i="1" dirty="0">
                <a:latin typeface="Arial" charset="0"/>
              </a:endParaRPr>
            </a:p>
          </p:txBody>
        </p:sp>
      </p:grpSp>
      <p:pic>
        <p:nvPicPr>
          <p:cNvPr id="140296" name="Picture 48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241300"/>
            <a:ext cx="1843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5921" name="Text Box 49"/>
          <p:cNvSpPr txBox="1">
            <a:spLocks noChangeArrowheads="1"/>
          </p:cNvSpPr>
          <p:nvPr/>
        </p:nvSpPr>
        <p:spPr bwMode="auto">
          <a:xfrm>
            <a:off x="403225" y="6086445"/>
            <a:ext cx="8415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On wire, packet has: Local S/D, Global S/D, Transport ID, and Body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2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 writes letter to CEO B</a:t>
            </a:r>
          </a:p>
          <a:p>
            <a:pPr lvl="1"/>
            <a:r>
              <a:rPr lang="en-US" dirty="0" smtClean="0"/>
              <a:t>Folds letter and hands it to administrative aide</a:t>
            </a:r>
          </a:p>
          <a:p>
            <a:r>
              <a:rPr lang="en-US" dirty="0" smtClean="0"/>
              <a:t>Aide:</a:t>
            </a:r>
          </a:p>
          <a:p>
            <a:pPr lvl="1"/>
            <a:r>
              <a:rPr lang="en-US" dirty="0" smtClean="0"/>
              <a:t>Puts letter in envelope with CEO B’s full name</a:t>
            </a:r>
          </a:p>
          <a:p>
            <a:pPr lvl="1"/>
            <a:r>
              <a:rPr lang="en-US" dirty="0" smtClean="0"/>
              <a:t>Takes to FedEx</a:t>
            </a:r>
          </a:p>
          <a:p>
            <a:r>
              <a:rPr lang="en-US" dirty="0" smtClean="0"/>
              <a:t>FedEx Office</a:t>
            </a:r>
          </a:p>
          <a:p>
            <a:pPr lvl="1"/>
            <a:r>
              <a:rPr lang="en-US" dirty="0" smtClean="0"/>
              <a:t>Puts letter in larger envelope</a:t>
            </a:r>
          </a:p>
          <a:p>
            <a:pPr lvl="1"/>
            <a:r>
              <a:rPr lang="en-US" dirty="0" smtClean="0"/>
              <a:t>Puts name and street address on FedEx envelope</a:t>
            </a:r>
          </a:p>
          <a:p>
            <a:pPr lvl="1"/>
            <a:r>
              <a:rPr lang="en-US" dirty="0" smtClean="0"/>
              <a:t>Puts package on FedEx delivery truck</a:t>
            </a:r>
            <a:endParaRPr lang="en-US" dirty="0"/>
          </a:p>
          <a:p>
            <a:r>
              <a:rPr lang="en-US" dirty="0" smtClean="0"/>
              <a:t>FedEx delivers to other company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/>
              <a:t>Dear </a:t>
            </a:r>
            <a:r>
              <a:rPr lang="en-US" sz="3600" dirty="0" smtClean="0"/>
              <a:t>Donald</a:t>
            </a:r>
            <a:r>
              <a:rPr lang="en-US" sz="3600" dirty="0" smtClean="0"/>
              <a:t>,</a:t>
            </a:r>
            <a:endParaRPr lang="en-US" sz="3600" dirty="0" smtClean="0"/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You may have more hair, but I have more money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		</a:t>
            </a:r>
            <a:r>
              <a:rPr lang="en-US" sz="3600" dirty="0" smtClean="0"/>
              <a:t>--</a:t>
            </a:r>
            <a:r>
              <a:rPr lang="en-US" sz="3600" dirty="0" smtClean="0"/>
              <a:t>Michael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525000" cy="868362"/>
          </a:xfrm>
        </p:spPr>
        <p:txBody>
          <a:bodyPr/>
          <a:lstStyle/>
          <a:p>
            <a:r>
              <a:rPr lang="en-US" dirty="0" smtClean="0"/>
              <a:t>Example of Layering in the Real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4600" y="50292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366FF"/>
                </a:solidFill>
                <a:latin typeface="+mn-lt"/>
              </a:rPr>
              <a:t>Fedex</a:t>
            </a:r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 Envelope (FE)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CEO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430" y="4191000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Aide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105400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FedEx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 bwMode="auto">
          <a:xfrm flipH="1">
            <a:off x="1245238" y="3662065"/>
            <a:ext cx="18770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95400" y="4648200"/>
            <a:ext cx="9385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3195935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CEO</a:t>
            </a:r>
            <a:endParaRPr lang="en-US" sz="2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4334" y="4186535"/>
            <a:ext cx="85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Aide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3104" y="5100935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FedEx</a:t>
            </a:r>
            <a:endParaRPr lang="en-US" sz="2400" dirty="0">
              <a:latin typeface="+mn-lt"/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 bwMode="auto">
          <a:xfrm>
            <a:off x="6674208" y="3657600"/>
            <a:ext cx="15934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6740304" y="4643735"/>
            <a:ext cx="9385" cy="5289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>
            <a:stCxn id="8" idx="3"/>
            <a:endCxn id="17" idx="1"/>
          </p:cNvCxnSpPr>
          <p:nvPr/>
        </p:nvCxnSpPr>
        <p:spPr bwMode="auto">
          <a:xfrm flipV="1">
            <a:off x="1946496" y="5331768"/>
            <a:ext cx="4336608" cy="44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62200" y="5029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Location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the Letter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Letter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0" y="4114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Envelope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32004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0" y="4114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12954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“Peers” on each side understand the same things</a:t>
            </a:r>
          </a:p>
          <a:p>
            <a:pPr algn="ctr"/>
            <a:r>
              <a:rPr lang="en-US" sz="2800" b="0" dirty="0" smtClean="0">
                <a:latin typeface="+mn-lt"/>
              </a:rPr>
              <a:t>No one else needs to</a:t>
            </a:r>
          </a:p>
          <a:p>
            <a:pPr algn="ctr"/>
            <a:r>
              <a:rPr lang="en-US" sz="2800" b="0" dirty="0" smtClean="0">
                <a:latin typeface="+mn-lt"/>
              </a:rPr>
              <a:t>Lowest level has most packaging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4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8" grpId="0"/>
      <p:bldP spid="22" grpId="0"/>
      <p:bldP spid="22" grpId="1"/>
      <p:bldP spid="23" grpId="0"/>
      <p:bldP spid="23" grpId="1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Back to Networking Picture</a:t>
            </a:r>
            <a:endParaRPr lang="en-US" dirty="0">
              <a:latin typeface="Helvetica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136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A2D10E8-5246-0541-AF86-AD85AA6D188D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7973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40560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37973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64000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7973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40417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6218" name="AutoShape 26"/>
          <p:cNvCxnSpPr>
            <a:cxnSpLocks noChangeShapeType="1"/>
            <a:stCxn id="136202" idx="3"/>
            <a:endCxn id="136216" idx="1"/>
          </p:cNvCxnSpPr>
          <p:nvPr/>
        </p:nvCxnSpPr>
        <p:spPr bwMode="auto">
          <a:xfrm>
            <a:off x="2782888" y="5143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7"/>
          <p:cNvCxnSpPr>
            <a:cxnSpLocks noChangeShapeType="1"/>
            <a:stCxn id="136200" idx="3"/>
            <a:endCxn id="136214" idx="1"/>
          </p:cNvCxnSpPr>
          <p:nvPr/>
        </p:nvCxnSpPr>
        <p:spPr bwMode="auto">
          <a:xfrm>
            <a:off x="2782888" y="4762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8"/>
          <p:cNvCxnSpPr>
            <a:cxnSpLocks noChangeShapeType="1"/>
            <a:stCxn id="136198" idx="3"/>
            <a:endCxn id="136212" idx="1"/>
          </p:cNvCxnSpPr>
          <p:nvPr/>
        </p:nvCxnSpPr>
        <p:spPr bwMode="auto">
          <a:xfrm>
            <a:off x="2782888" y="43815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9"/>
          <p:cNvCxnSpPr>
            <a:cxnSpLocks noChangeShapeType="1"/>
            <a:stCxn id="136216" idx="3"/>
            <a:endCxn id="136210" idx="1"/>
          </p:cNvCxnSpPr>
          <p:nvPr/>
        </p:nvCxnSpPr>
        <p:spPr bwMode="auto">
          <a:xfrm>
            <a:off x="5513388" y="5143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30"/>
          <p:cNvCxnSpPr>
            <a:cxnSpLocks noChangeShapeType="1"/>
            <a:stCxn id="136214" idx="3"/>
            <a:endCxn id="136208" idx="1"/>
          </p:cNvCxnSpPr>
          <p:nvPr/>
        </p:nvCxnSpPr>
        <p:spPr bwMode="auto">
          <a:xfrm>
            <a:off x="5513388" y="4762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3" name="AutoShape 31"/>
          <p:cNvCxnSpPr>
            <a:cxnSpLocks noChangeShapeType="1"/>
            <a:stCxn id="136212" idx="3"/>
            <a:endCxn id="136206" idx="1"/>
          </p:cNvCxnSpPr>
          <p:nvPr/>
        </p:nvCxnSpPr>
        <p:spPr bwMode="auto">
          <a:xfrm>
            <a:off x="5513388" y="43815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24" name="AutoShape 32"/>
          <p:cNvCxnSpPr>
            <a:cxnSpLocks noChangeShapeType="1"/>
            <a:stCxn id="136196" idx="3"/>
            <a:endCxn id="136204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6230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1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6232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3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6234" name="AutoShape 38"/>
            <p:cNvCxnSpPr>
              <a:cxnSpLocks noChangeShapeType="1"/>
              <a:stCxn id="136230" idx="3"/>
              <a:endCxn id="136233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6226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6227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6228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136229" name="Freeform 42"/>
          <p:cNvSpPr>
            <a:spLocks/>
          </p:cNvSpPr>
          <p:nvPr/>
        </p:nvSpPr>
        <p:spPr bwMode="auto">
          <a:xfrm>
            <a:off x="2438400" y="34290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36069" y="330709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Semantic Content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6213" y="36677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Process Identity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0613" y="408026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Location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45059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Location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88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/>
      <p:bldP spid="45" grpId="1"/>
      <p:bldP spid="47" grpId="1"/>
      <p:bldP spid="4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Design Principles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Internet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Layering</a:t>
            </a:r>
          </a:p>
          <a:p>
            <a:pPr lvl="1"/>
            <a:endParaRPr lang="en-US" dirty="0"/>
          </a:p>
          <a:p>
            <a:r>
              <a:rPr lang="en-US" b="1" dirty="0" smtClean="0"/>
              <a:t>Where are modules implemented?</a:t>
            </a:r>
          </a:p>
          <a:p>
            <a:pPr lvl="1"/>
            <a:r>
              <a:rPr lang="en-US" b="1" dirty="0" smtClean="0"/>
              <a:t>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is state stored?</a:t>
            </a:r>
          </a:p>
          <a:p>
            <a:pPr lvl="1"/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The End-to-End Principle</a:t>
            </a:r>
            <a:endParaRPr lang="en-US" dirty="0">
              <a:latin typeface="Helvetic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Everyone believes it, but no one knows what it means…..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2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Placing Network Functionality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nfluential </a:t>
            </a:r>
            <a:r>
              <a:rPr lang="en-US" dirty="0">
                <a:latin typeface="Arial" charset="0"/>
              </a:rPr>
              <a:t>paper: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End-to-End Arguments in System Design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by </a:t>
            </a:r>
            <a:r>
              <a:rPr lang="en-US" altLang="ja-JP" dirty="0" err="1">
                <a:latin typeface="Arial" charset="0"/>
              </a:rPr>
              <a:t>Saltzer</a:t>
            </a:r>
            <a:r>
              <a:rPr lang="en-US" altLang="ja-JP" dirty="0">
                <a:latin typeface="Arial" charset="0"/>
              </a:rPr>
              <a:t>, Reed, and Clark (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Arial" charset="0"/>
              </a:rPr>
              <a:t>84</a:t>
            </a:r>
            <a:r>
              <a:rPr lang="en-US" altLang="ja-JP" dirty="0" smtClean="0">
                <a:latin typeface="Arial" charset="0"/>
              </a:rPr>
              <a:t>)</a:t>
            </a:r>
          </a:p>
          <a:p>
            <a:pPr lvl="1"/>
            <a:r>
              <a:rPr lang="en-US" altLang="ja-JP" dirty="0" smtClean="0">
                <a:latin typeface="Arial" charset="0"/>
              </a:rPr>
              <a:t>End-to-end principle</a:t>
            </a:r>
            <a:endParaRPr lang="en-US" altLang="ja-JP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Basic observation: some types of network functionality can only be correctly implemented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</a:rPr>
              <a:t>end-to-end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In these cases, end </a:t>
            </a:r>
            <a:r>
              <a:rPr lang="en-US" dirty="0">
                <a:latin typeface="Arial" charset="0"/>
              </a:rPr>
              <a:t>hosts: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satisfy the requirement without 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help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ust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 so, since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ja-JP" b="1" i="1" dirty="0">
                <a:latin typeface="Arial" charset="0"/>
                <a:ea typeface="Arial" charset="0"/>
                <a:cs typeface="Arial" charset="0"/>
              </a:rPr>
              <a:t>rely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on 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help</a:t>
            </a:r>
            <a:endParaRPr lang="en-US" altLang="ja-JP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</a:rPr>
              <a:t>Thus, </a:t>
            </a:r>
            <a:r>
              <a:rPr lang="en-US" b="1" dirty="0" smtClean="0">
                <a:latin typeface="Arial" charset="0"/>
              </a:rPr>
              <a:t>don’</a:t>
            </a:r>
            <a:r>
              <a:rPr lang="en-US" altLang="ja-JP" b="1" dirty="0" smtClean="0">
                <a:latin typeface="Arial" charset="0"/>
              </a:rPr>
              <a:t>t</a:t>
            </a:r>
            <a:r>
              <a:rPr lang="en-US" altLang="ja-JP" dirty="0" smtClean="0">
                <a:latin typeface="Arial" charset="0"/>
              </a:rPr>
              <a:t> need to </a:t>
            </a:r>
            <a:r>
              <a:rPr lang="en-US" altLang="ja-JP" dirty="0">
                <a:latin typeface="Arial" charset="0"/>
              </a:rPr>
              <a:t>implement them in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1"/>
            <a:r>
              <a:rPr lang="en-US" i="1" u="sng" dirty="0">
                <a:latin typeface="Arial" charset="0"/>
              </a:rPr>
              <a:t>D</a:t>
            </a:r>
            <a:r>
              <a:rPr lang="en-US" i="1" u="sng" dirty="0" smtClean="0">
                <a:latin typeface="Arial" charset="0"/>
              </a:rPr>
              <a:t>ebate about what the network does and doesn’t do…</a:t>
            </a:r>
            <a:endParaRPr lang="en-US" i="1" u="sng" dirty="0">
              <a:latin typeface="Arial" charset="0"/>
            </a:endParaRPr>
          </a:p>
        </p:txBody>
      </p:sp>
      <p:sp>
        <p:nvSpPr>
          <p:cNvPr id="1464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45A569-D96C-1F4F-A7EF-98A0CB29489C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Solution </a:t>
            </a:r>
            <a:r>
              <a:rPr lang="en-US" dirty="0">
                <a:latin typeface="Arial" charset="0"/>
              </a:rPr>
              <a:t>1: make each step </a:t>
            </a:r>
            <a:r>
              <a:rPr lang="en-US" dirty="0" smtClean="0">
                <a:latin typeface="Arial" charset="0"/>
              </a:rPr>
              <a:t>reliable, and string them together to make reliable end-to-end </a:t>
            </a:r>
            <a:r>
              <a:rPr lang="en-US" dirty="0" smtClean="0">
                <a:latin typeface="Arial" charset="0"/>
              </a:rPr>
              <a:t>process </a:t>
            </a:r>
            <a:r>
              <a:rPr lang="en-US" i="1" dirty="0" smtClean="0">
                <a:latin typeface="Arial" charset="0"/>
              </a:rPr>
              <a:t>(requires network to handle reliability)</a:t>
            </a:r>
            <a:endParaRPr lang="en-US" i="1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Solution </a:t>
            </a:r>
            <a:r>
              <a:rPr lang="en-US" dirty="0">
                <a:latin typeface="Arial" charset="0"/>
              </a:rPr>
              <a:t>2: </a:t>
            </a:r>
            <a:r>
              <a:rPr lang="en-US" dirty="0" smtClean="0">
                <a:latin typeface="Arial" charset="0"/>
              </a:rPr>
              <a:t>allow steps to be unreliable, but do end</a:t>
            </a:r>
            <a:r>
              <a:rPr lang="en-US" dirty="0">
                <a:latin typeface="Arial" charset="0"/>
              </a:rPr>
              <a:t>-to-end </a:t>
            </a:r>
            <a:r>
              <a:rPr lang="en-US" b="1" dirty="0">
                <a:latin typeface="Arial" charset="0"/>
              </a:rPr>
              <a:t>check</a:t>
            </a:r>
            <a:r>
              <a:rPr lang="en-US" dirty="0">
                <a:latin typeface="Arial" charset="0"/>
              </a:rPr>
              <a:t> and try again if necessary</a:t>
            </a:r>
          </a:p>
        </p:txBody>
      </p:sp>
      <p:sp>
        <p:nvSpPr>
          <p:cNvPr id="1484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A14CB4-F4EF-E648-96B2-EFB3D1146CC2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8482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148494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984092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2667000" cy="865188"/>
            <a:chOff x="2064" y="1392"/>
            <a:chExt cx="1680" cy="545"/>
          </a:xfrm>
        </p:grpSpPr>
        <p:sp>
          <p:nvSpPr>
            <p:cNvPr id="148512" name="Freeform 30"/>
            <p:cNvSpPr>
              <a:spLocks/>
            </p:cNvSpPr>
            <p:nvPr/>
          </p:nvSpPr>
          <p:spPr bwMode="auto">
            <a:xfrm>
              <a:off x="2064" y="1392"/>
              <a:ext cx="1680" cy="528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48513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OK</a:t>
              </a:r>
            </a:p>
          </p:txBody>
        </p:sp>
      </p:grpSp>
      <p:cxnSp>
        <p:nvCxnSpPr>
          <p:cNvPr id="984096" name="AutoShape 32"/>
          <p:cNvCxnSpPr>
            <a:cxnSpLocks noChangeShapeType="1"/>
            <a:stCxn id="148490" idx="1"/>
            <a:endCxn id="148497" idx="2"/>
          </p:cNvCxnSpPr>
          <p:nvPr/>
        </p:nvCxnSpPr>
        <p:spPr bwMode="auto">
          <a:xfrm rot="5400000" flipH="1">
            <a:off x="6344444" y="2458244"/>
            <a:ext cx="747712" cy="914400"/>
          </a:xfrm>
          <a:prstGeom prst="curvedConnector3">
            <a:avLst>
              <a:gd name="adj1" fmla="val 50745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4097" name="AutoShape 33"/>
          <p:cNvCxnSpPr>
            <a:cxnSpLocks noChangeShapeType="1"/>
            <a:stCxn id="148487" idx="4"/>
            <a:endCxn id="984085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648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build="p" autoUpdateAnimBg="0"/>
      <p:bldP spid="984085" grpId="0" animBg="1"/>
      <p:bldP spid="984086" grpId="0" animBg="1"/>
      <p:bldP spid="984087" grpId="0" animBg="1"/>
      <p:bldP spid="984088" grpId="0" animBg="1"/>
      <p:bldP spid="984089" grpId="0" animBg="1"/>
      <p:bldP spid="9840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Solution 1 </a:t>
            </a:r>
            <a:r>
              <a:rPr lang="en-US" dirty="0" smtClean="0"/>
              <a:t>cannot be made perfectly reliable</a:t>
            </a:r>
            <a:endParaRPr lang="en-US" dirty="0"/>
          </a:p>
          <a:p>
            <a:pPr lvl="1"/>
            <a:r>
              <a:rPr lang="en-US" dirty="0"/>
              <a:t>What happens if </a:t>
            </a:r>
            <a:r>
              <a:rPr lang="en-US" dirty="0" smtClean="0"/>
              <a:t>a network </a:t>
            </a:r>
            <a:r>
              <a:rPr lang="en-US" dirty="0"/>
              <a:t>element misbehaves?</a:t>
            </a:r>
          </a:p>
          <a:p>
            <a:pPr lvl="1"/>
            <a:r>
              <a:rPr lang="en-US" dirty="0"/>
              <a:t>Receiver has to do the check anyway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Solution 2 </a:t>
            </a:r>
            <a:r>
              <a:rPr lang="en-US" dirty="0" smtClean="0"/>
              <a:t>can also fail, but only if the end system itself fails (i.e., doesn’t follow its own protocol)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 2 only relies on what it can control</a:t>
            </a:r>
          </a:p>
          <a:p>
            <a:pPr lvl="1"/>
            <a:r>
              <a:rPr lang="en-US" dirty="0" smtClean="0"/>
              <a:t>The endpoint behavior</a:t>
            </a:r>
          </a:p>
          <a:p>
            <a:r>
              <a:rPr lang="en-US" dirty="0" smtClean="0"/>
              <a:t>Solution 1 requires endpoints trust other elements</a:t>
            </a:r>
          </a:p>
          <a:p>
            <a:pPr lvl="1"/>
            <a:r>
              <a:rPr lang="en-US" dirty="0" smtClean="0"/>
              <a:t>That’s not what reliable means!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deep 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Invention of the Internet not due to cleverness…</a:t>
            </a:r>
          </a:p>
          <a:p>
            <a:endParaRPr lang="en-US" dirty="0"/>
          </a:p>
          <a:p>
            <a:r>
              <a:rPr lang="en-US" dirty="0" smtClean="0"/>
              <a:t>…but to </a:t>
            </a:r>
            <a:r>
              <a:rPr lang="en-US" b="1" dirty="0" smtClean="0"/>
              <a:t>wisdom</a:t>
            </a:r>
          </a:p>
          <a:p>
            <a:endParaRPr lang="en-US" b="1" dirty="0"/>
          </a:p>
          <a:p>
            <a:r>
              <a:rPr lang="en-US" dirty="0" smtClean="0"/>
              <a:t>The inventors asked the right </a:t>
            </a:r>
            <a:r>
              <a:rPr lang="en-US" dirty="0" smtClean="0"/>
              <a:t>questions…</a:t>
            </a:r>
          </a:p>
          <a:p>
            <a:pPr lvl="1"/>
            <a:r>
              <a:rPr lang="en-US" dirty="0" smtClean="0"/>
              <a:t>…</a:t>
            </a:r>
            <a:r>
              <a:rPr lang="en-US" dirty="0" smtClean="0"/>
              <a:t>and </a:t>
            </a:r>
            <a:r>
              <a:rPr lang="en-US" dirty="0" smtClean="0"/>
              <a:t>were willing to “think </a:t>
            </a:r>
            <a:r>
              <a:rPr lang="en-US" dirty="0" smtClean="0"/>
              <a:t>differently” to answer them</a:t>
            </a:r>
          </a:p>
          <a:p>
            <a:pPr lvl="1"/>
            <a:endParaRPr lang="en-US" dirty="0"/>
          </a:p>
          <a:p>
            <a:r>
              <a:rPr lang="en-US" dirty="0" smtClean="0"/>
              <a:t>But there were no technology breakthroughs…</a:t>
            </a:r>
          </a:p>
          <a:p>
            <a:pPr lvl="1"/>
            <a:r>
              <a:rPr lang="en-US" dirty="0" smtClean="0"/>
              <a:t>…or brilliant algorithms</a:t>
            </a:r>
            <a:endParaRPr lang="en-US" dirty="0" smtClean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9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Robust (From </a:t>
            </a:r>
            <a:r>
              <a:rPr lang="en-US" dirty="0" smtClean="0">
                <a:latin typeface="Helvetica" charset="0"/>
              </a:rPr>
              <a:t>Clark 1988 Paper</a:t>
            </a:r>
            <a:r>
              <a:rPr lang="en-US" dirty="0" smtClean="0">
                <a:latin typeface="Helvetica" charset="0"/>
              </a:rPr>
              <a:t>)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As long as the network is not partitioned, two endpoints should be able to communicate</a:t>
            </a:r>
          </a:p>
          <a:p>
            <a:r>
              <a:rPr lang="en-US" dirty="0">
                <a:latin typeface="Arial" charset="0"/>
              </a:rPr>
              <a:t>Failures (excepting network partition) should 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The second requirement implies that we must adopt solution 2 (cannot depend on network).</a:t>
            </a:r>
            <a:endParaRPr lang="en-US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Should you ever implement </a:t>
            </a:r>
            <a:r>
              <a:rPr lang="en-US" dirty="0"/>
              <a:t>reliability </a:t>
            </a:r>
            <a:r>
              <a:rPr lang="en-US" dirty="0" smtClean="0"/>
              <a:t>in network?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Perhaps, if needed for reasonable efficiency</a:t>
            </a:r>
          </a:p>
          <a:p>
            <a:pPr lvl="1"/>
            <a:r>
              <a:rPr lang="en-US" dirty="0" smtClean="0"/>
              <a:t>Don’t aim for perfect reliability, but ok to reduce error rate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individual links fail 10% of the time, and are traversing 10 links, then E2E error rate is 65%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Implementing </a:t>
            </a:r>
            <a:r>
              <a:rPr lang="en-US" dirty="0" smtClean="0"/>
              <a:t>two retransmissions </a:t>
            </a:r>
            <a:r>
              <a:rPr lang="en-US" dirty="0" smtClean="0"/>
              <a:t>on links</a:t>
            </a:r>
          </a:p>
          <a:p>
            <a:pPr lvl="1"/>
            <a:r>
              <a:rPr lang="en-US" dirty="0" smtClean="0"/>
              <a:t>Link error rate reduced to </a:t>
            </a:r>
            <a:r>
              <a:rPr lang="en-US" dirty="0" smtClean="0"/>
              <a:t>0.1</a:t>
            </a:r>
            <a:r>
              <a:rPr lang="en-US" dirty="0" smtClean="0"/>
              <a:t>%, E2E error rate is </a:t>
            </a:r>
            <a:r>
              <a:rPr lang="en-US" dirty="0"/>
              <a:t>1</a:t>
            </a:r>
            <a:r>
              <a:rPr lang="en-US" dirty="0" smtClean="0"/>
              <a:t>%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Back to the </a:t>
            </a:r>
            <a:r>
              <a:rPr lang="en-US" dirty="0">
                <a:latin typeface="Helvetica" charset="0"/>
              </a:rPr>
              <a:t>End-to-End Principle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915400" cy="48355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Implementing </a:t>
            </a:r>
            <a:r>
              <a:rPr lang="en-US" dirty="0" smtClean="0">
                <a:latin typeface="Arial" charset="0"/>
              </a:rPr>
              <a:t>such functionality </a:t>
            </a:r>
            <a:r>
              <a:rPr lang="en-US" dirty="0">
                <a:latin typeface="Arial" charset="0"/>
              </a:rPr>
              <a:t>in the network:</a:t>
            </a:r>
          </a:p>
          <a:p>
            <a:r>
              <a:rPr lang="en-US" dirty="0" smtClean="0">
                <a:latin typeface="Arial" charset="0"/>
              </a:rPr>
              <a:t>Doesn’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reduce host implementation complexity</a:t>
            </a:r>
          </a:p>
          <a:p>
            <a:r>
              <a:rPr lang="en-US" dirty="0">
                <a:latin typeface="Arial" charset="0"/>
              </a:rPr>
              <a:t>Does increase network complexity</a:t>
            </a:r>
          </a:p>
          <a:p>
            <a:r>
              <a:rPr lang="en-US" dirty="0" smtClean="0">
                <a:latin typeface="Arial" charset="0"/>
              </a:rPr>
              <a:t>Often imposes delay/overhead </a:t>
            </a:r>
            <a:r>
              <a:rPr lang="en-US" dirty="0">
                <a:latin typeface="Arial" charset="0"/>
              </a:rPr>
              <a:t>on all applications,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even if they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don’</a:t>
            </a:r>
            <a:r>
              <a:rPr lang="en-US" altLang="ja-JP" b="1" dirty="0" smtClean="0">
                <a:solidFill>
                  <a:srgbClr val="FF0000"/>
                </a:solidFill>
                <a:latin typeface="Arial" charset="0"/>
              </a:rPr>
              <a:t>t </a:t>
            </a:r>
            <a:r>
              <a:rPr lang="en-US" altLang="ja-JP" b="1" dirty="0">
                <a:solidFill>
                  <a:srgbClr val="FF0000"/>
                </a:solidFill>
                <a:latin typeface="Arial" charset="0"/>
              </a:rPr>
              <a:t>need </a:t>
            </a:r>
            <a:r>
              <a:rPr lang="en-US" altLang="ja-JP" b="1" dirty="0" smtClean="0">
                <a:solidFill>
                  <a:srgbClr val="FF0000"/>
                </a:solidFill>
                <a:latin typeface="Arial" charset="0"/>
              </a:rPr>
              <a:t>functionality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can</a:t>
            </a:r>
            <a:r>
              <a:rPr lang="en-US" dirty="0">
                <a:latin typeface="Arial" charset="0"/>
              </a:rPr>
              <a:t> enhance performance in some cases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very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lossy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link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Three interpretations of the end-to-end principle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F57A5E-6C3C-9946-BA5D-A821219E6FD7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“Only-if-Sufficient” Interpretation</a:t>
            </a:r>
            <a:endParaRPr lang="en-US" dirty="0">
              <a:latin typeface="Helvetica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implement a function at the lower levels of the system unless it can be completely implemented at this </a:t>
            </a:r>
            <a:r>
              <a:rPr lang="en-US" altLang="ja-JP" dirty="0" smtClean="0">
                <a:latin typeface="Arial" charset="0"/>
              </a:rPr>
              <a:t>level</a:t>
            </a:r>
          </a:p>
          <a:p>
            <a:pPr lvl="1"/>
            <a:r>
              <a:rPr lang="en-US" altLang="ja-JP" i="1" dirty="0" smtClean="0">
                <a:solidFill>
                  <a:srgbClr val="FF0000"/>
                </a:solidFill>
                <a:latin typeface="Arial" charset="0"/>
              </a:rPr>
              <a:t>This argues that multicast can be built in network</a:t>
            </a:r>
            <a:endParaRPr lang="en-US" altLang="ja-JP" i="1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i="1" dirty="0">
                <a:latin typeface="Arial" charset="0"/>
              </a:rPr>
              <a:t>Unless you can relieve the burden from hosts, </a:t>
            </a:r>
            <a:r>
              <a:rPr lang="en-US" i="1" dirty="0" smtClean="0">
                <a:latin typeface="Arial" charset="0"/>
              </a:rPr>
              <a:t>don’</a:t>
            </a:r>
            <a:r>
              <a:rPr lang="en-US" altLang="ja-JP" i="1" dirty="0" smtClean="0">
                <a:latin typeface="Arial" charset="0"/>
              </a:rPr>
              <a:t>t </a:t>
            </a:r>
            <a:r>
              <a:rPr lang="en-US" altLang="ja-JP" i="1" dirty="0">
                <a:latin typeface="Arial" charset="0"/>
              </a:rPr>
              <a:t>bother</a:t>
            </a:r>
            <a:endParaRPr lang="en-US" i="1" dirty="0">
              <a:latin typeface="Arial" charset="0"/>
            </a:endParaRPr>
          </a:p>
        </p:txBody>
      </p:sp>
      <p:sp>
        <p:nvSpPr>
          <p:cNvPr id="1546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48AD962-C9C6-DE4D-91C4-4F8DFB14D3A9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“Only-if</a:t>
            </a:r>
            <a:r>
              <a:rPr lang="en-US" dirty="0" smtClean="0">
                <a:latin typeface="Helvetica" charset="0"/>
              </a:rPr>
              <a:t>-Necessary” </a:t>
            </a:r>
            <a:r>
              <a:rPr lang="en-US" dirty="0">
                <a:latin typeface="Helvetica" charset="0"/>
              </a:rPr>
              <a:t>Interpretation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implement </a:t>
            </a:r>
            <a:r>
              <a:rPr lang="en-US" altLang="ja-JP" i="1" dirty="0">
                <a:latin typeface="Arial" charset="0"/>
              </a:rPr>
              <a:t>anything</a:t>
            </a:r>
            <a:r>
              <a:rPr lang="en-US" altLang="ja-JP" dirty="0">
                <a:latin typeface="Arial" charset="0"/>
              </a:rPr>
              <a:t> in the network that can be implemented correctly by the hosts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This argues that multicast should not be built in network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Make network layer absolutely minimal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E2E interpretation trumps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performance issues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Increases flexibility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since lower layers stay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simple</a:t>
            </a:r>
          </a:p>
        </p:txBody>
      </p:sp>
      <p:sp>
        <p:nvSpPr>
          <p:cNvPr id="156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4FBD5FF-141E-DD45-8297-1660347096F7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“Only-if-Useful” Interpretation</a:t>
            </a:r>
            <a:endParaRPr lang="en-US" dirty="0">
              <a:latin typeface="Helvetica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hosts can implement functionality correctly, implement it in a lower layer 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only</a:t>
            </a:r>
            <a:r>
              <a:rPr lang="en-US" dirty="0">
                <a:latin typeface="Arial" charset="0"/>
              </a:rPr>
              <a:t> as a performance </a:t>
            </a:r>
            <a:r>
              <a:rPr lang="en-US" dirty="0" smtClean="0">
                <a:latin typeface="Arial" charset="0"/>
              </a:rPr>
              <a:t>enhancement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do so only if it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does not impose burden</a:t>
            </a:r>
            <a:r>
              <a:rPr lang="en-US" dirty="0">
                <a:latin typeface="Arial" charset="0"/>
              </a:rPr>
              <a:t> on applications that do not require that functionality</a:t>
            </a:r>
          </a:p>
        </p:txBody>
      </p:sp>
      <p:sp>
        <p:nvSpPr>
          <p:cNvPr id="158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C63283D-1756-3149-BA59-38C88528444A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3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E2E Principle Ignore?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There are other stakeholders besides users</a:t>
            </a:r>
          </a:p>
          <a:p>
            <a:pPr lvl="1"/>
            <a:r>
              <a:rPr lang="en-US" dirty="0" smtClean="0"/>
              <a:t>ISPs care </a:t>
            </a:r>
            <a:r>
              <a:rPr lang="en-US" dirty="0" smtClean="0"/>
              <a:t>about the </a:t>
            </a:r>
            <a:r>
              <a:rPr lang="en-US" dirty="0" smtClean="0"/>
              <a:t>operation/security </a:t>
            </a:r>
            <a:r>
              <a:rPr lang="en-US" dirty="0" smtClean="0"/>
              <a:t>of their network</a:t>
            </a:r>
          </a:p>
          <a:p>
            <a:pPr lvl="1"/>
            <a:endParaRPr lang="en-US" dirty="0"/>
          </a:p>
          <a:p>
            <a:r>
              <a:rPr lang="en-US" dirty="0" smtClean="0"/>
              <a:t>Some </a:t>
            </a:r>
            <a:r>
              <a:rPr lang="en-US" dirty="0" smtClean="0"/>
              <a:t>functions </a:t>
            </a:r>
            <a:r>
              <a:rPr lang="en-US" dirty="0" smtClean="0"/>
              <a:t>more </a:t>
            </a:r>
            <a:r>
              <a:rPr lang="en-US" dirty="0" smtClean="0"/>
              <a:t>easily done in the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Think of firewalls…..</a:t>
            </a:r>
          </a:p>
          <a:p>
            <a:pPr lvl="1"/>
            <a:endParaRPr lang="en-US" dirty="0"/>
          </a:p>
          <a:p>
            <a:r>
              <a:rPr lang="en-US" dirty="0" smtClean="0"/>
              <a:t>Thus, we need “</a:t>
            </a:r>
            <a:r>
              <a:rPr lang="en-US" dirty="0" err="1" smtClean="0"/>
              <a:t>middlebox</a:t>
            </a:r>
            <a:r>
              <a:rPr lang="en-US" dirty="0" smtClean="0"/>
              <a:t>” functionality</a:t>
            </a:r>
          </a:p>
          <a:p>
            <a:pPr lvl="1"/>
            <a:r>
              <a:rPr lang="en-US" dirty="0" smtClean="0"/>
              <a:t>Will cover later in course…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Internet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break system into </a:t>
            </a:r>
            <a:r>
              <a:rPr lang="en-US" dirty="0" smtClean="0"/>
              <a:t>modules?</a:t>
            </a:r>
          </a:p>
          <a:p>
            <a:pPr lvl="1"/>
            <a:r>
              <a:rPr lang="en-US" dirty="0" smtClean="0"/>
              <a:t>Layering</a:t>
            </a:r>
          </a:p>
          <a:p>
            <a:pPr lvl="1"/>
            <a:endParaRPr lang="en-US" dirty="0"/>
          </a:p>
          <a:p>
            <a:r>
              <a:rPr lang="en-US" dirty="0" smtClean="0"/>
              <a:t>Where are modules implemented?</a:t>
            </a:r>
          </a:p>
          <a:p>
            <a:pPr lvl="1"/>
            <a:r>
              <a:rPr lang="en-US" dirty="0" smtClean="0"/>
              <a:t>End-to-End Principle</a:t>
            </a:r>
          </a:p>
          <a:p>
            <a:pPr lvl="1"/>
            <a:endParaRPr lang="en-US" dirty="0"/>
          </a:p>
          <a:p>
            <a:r>
              <a:rPr lang="en-US" b="1" dirty="0" smtClean="0"/>
              <a:t>Where is state stored?</a:t>
            </a:r>
          </a:p>
          <a:p>
            <a:pPr lvl="1"/>
            <a:r>
              <a:rPr lang="en-US" b="1" dirty="0" smtClean="0"/>
              <a:t>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Note that E2E principles relied on “fate-sharing”</a:t>
            </a:r>
          </a:p>
          <a:p>
            <a:pPr lvl="1"/>
            <a:r>
              <a:rPr lang="en-US" dirty="0" smtClean="0"/>
              <a:t>Invariants break only when endpoints themselves break</a:t>
            </a:r>
          </a:p>
          <a:p>
            <a:pPr lvl="1"/>
            <a:r>
              <a:rPr lang="en-US" dirty="0" smtClean="0"/>
              <a:t>Minimize dependence on other network elements</a:t>
            </a:r>
          </a:p>
          <a:p>
            <a:pPr lvl="1"/>
            <a:endParaRPr lang="en-US" dirty="0"/>
          </a:p>
          <a:p>
            <a:r>
              <a:rPr lang="en-US" dirty="0" smtClean="0"/>
              <a:t>This should dictate placement of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Modularity</a:t>
            </a:r>
            <a:endParaRPr lang="en-US" dirty="0">
              <a:latin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General Principle: </a:t>
            </a:r>
            <a:r>
              <a:rPr lang="en-US" i="1" dirty="0" smtClean="0">
                <a:latin typeface="Helvetica" charset="0"/>
              </a:rPr>
              <a:t>Fate</a:t>
            </a:r>
            <a:r>
              <a:rPr lang="en-US" i="1" dirty="0">
                <a:latin typeface="Helvetica" charset="0"/>
              </a:rPr>
              <a:t>-Sharing</a:t>
            </a:r>
            <a:endParaRPr lang="en-US" dirty="0">
              <a:latin typeface="Helvetica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hen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storing state in a distributed system,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co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locate it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with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entities </a:t>
            </a:r>
            <a:r>
              <a:rPr lang="en-US" dirty="0">
                <a:latin typeface="Arial" charset="0"/>
              </a:rPr>
              <a:t>that </a:t>
            </a:r>
            <a:r>
              <a:rPr lang="en-US" dirty="0" smtClean="0">
                <a:latin typeface="Arial" charset="0"/>
              </a:rPr>
              <a:t>rely </a:t>
            </a:r>
            <a:r>
              <a:rPr lang="en-US" dirty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that state</a:t>
            </a:r>
          </a:p>
          <a:p>
            <a:pPr lvl="7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way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cause loss of the critical state is if the entity that cares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about it also fails ...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in which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case it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matter</a:t>
            </a:r>
          </a:p>
          <a:p>
            <a:pPr lvl="7"/>
            <a:endParaRPr lang="en-US" altLang="ja-JP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Often argues for keeping </a:t>
            </a:r>
            <a:r>
              <a:rPr lang="en-US" i="1" dirty="0">
                <a:latin typeface="Arial" charset="0"/>
              </a:rPr>
              <a:t>network state</a:t>
            </a:r>
            <a:r>
              <a:rPr lang="en-US" dirty="0">
                <a:latin typeface="Arial" charset="0"/>
              </a:rPr>
              <a:t> at end hosts rather than inside routers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packet-switching rather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circuit-switching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E22B24-A498-DB45-8F5F-CD2B2C19B2C7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A Cynical View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 distributed system is one in which the failure of a computer you didn't even know existed can render your own computer unusable</a:t>
            </a:r>
            <a:r>
              <a:rPr lang="en-US" dirty="0" smtClean="0"/>
              <a:t>”</a:t>
            </a:r>
            <a:endParaRPr lang="en-US" b="1" dirty="0"/>
          </a:p>
          <a:p>
            <a:pPr marL="339725" lvl="1" indent="0">
              <a:buNone/>
            </a:pPr>
            <a:r>
              <a:rPr lang="en-US" b="1" dirty="0" smtClean="0"/>
              <a:t>					---Leslie </a:t>
            </a:r>
            <a:r>
              <a:rPr lang="en-US" b="1" dirty="0" err="1" smtClean="0"/>
              <a:t>Lamport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19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Fate Sharing tries to prevent this!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2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Their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the Internet is the answer, what were the 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1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Prehistory (late 50’s)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Telephone network is largest </a:t>
            </a:r>
            <a:r>
              <a:rPr lang="en-US" dirty="0" err="1" smtClean="0"/>
              <a:t>comm’n</a:t>
            </a:r>
            <a:r>
              <a:rPr lang="en-US" dirty="0" smtClean="0"/>
              <a:t> system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circuit switching</a:t>
            </a:r>
          </a:p>
          <a:p>
            <a:pPr lvl="8"/>
            <a:endParaRPr lang="en-US" dirty="0"/>
          </a:p>
          <a:p>
            <a:r>
              <a:rPr lang="en-US" dirty="0" smtClean="0"/>
              <a:t>Need to build networks for other tasks</a:t>
            </a:r>
          </a:p>
          <a:p>
            <a:pPr lvl="1"/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…</a:t>
            </a:r>
          </a:p>
          <a:p>
            <a:pPr lvl="8"/>
            <a:endParaRPr lang="en-US" dirty="0"/>
          </a:p>
          <a:p>
            <a:r>
              <a:rPr lang="en-US" dirty="0" smtClean="0"/>
              <a:t>But people knew that circuit switching was:</a:t>
            </a:r>
          </a:p>
          <a:p>
            <a:pPr lvl="1"/>
            <a:r>
              <a:rPr lang="en-US" dirty="0" smtClean="0"/>
              <a:t>Inefficient (for </a:t>
            </a:r>
            <a:r>
              <a:rPr lang="en-US" dirty="0" err="1" smtClean="0"/>
              <a:t>bursty</a:t>
            </a:r>
            <a:r>
              <a:rPr lang="en-US" dirty="0" smtClean="0"/>
              <a:t> loads)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resilient</a:t>
            </a:r>
          </a:p>
          <a:p>
            <a:pPr lvl="2"/>
            <a:r>
              <a:rPr lang="en-US" dirty="0" smtClean="0"/>
              <a:t>Which is why </a:t>
            </a:r>
            <a:r>
              <a:rPr lang="en-US" dirty="0" smtClean="0"/>
              <a:t>AT&amp;T worked so hard to make components reliable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1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smtClean="0"/>
              <a:t>crucial </a:t>
            </a:r>
            <a:r>
              <a:rPr lang="en-US" dirty="0" smtClean="0"/>
              <a:t>questions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/>
              <a:t>Baran</a:t>
            </a:r>
            <a:r>
              <a:rPr lang="en-US" dirty="0"/>
              <a:t> </a:t>
            </a:r>
            <a:r>
              <a:rPr lang="en-US" dirty="0" smtClean="0"/>
              <a:t>(RAND)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resilient network</a:t>
            </a:r>
            <a:r>
              <a:rPr lang="en-US" b="1" i="1" dirty="0" smtClean="0">
                <a:solidFill>
                  <a:srgbClr val="FF3300"/>
                </a:solidFill>
              </a:rPr>
              <a:t>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/>
          </a:p>
          <a:p>
            <a:r>
              <a:rPr lang="en-US" dirty="0"/>
              <a:t>Len </a:t>
            </a:r>
            <a:r>
              <a:rPr lang="en-US" dirty="0" err="1"/>
              <a:t>Kleinrock</a:t>
            </a:r>
            <a:r>
              <a:rPr lang="en-US" dirty="0"/>
              <a:t> </a:t>
            </a:r>
            <a:r>
              <a:rPr lang="en-US" dirty="0" smtClean="0"/>
              <a:t>(UCLA) asked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</a:t>
            </a:r>
            <a:r>
              <a:rPr lang="en-US" b="1" i="1" dirty="0">
                <a:solidFill>
                  <a:srgbClr val="FF3300"/>
                </a:solidFill>
              </a:rPr>
              <a:t>can we design a more efficient </a:t>
            </a:r>
            <a:r>
              <a:rPr lang="en-US" b="1" i="1" dirty="0" smtClean="0">
                <a:solidFill>
                  <a:srgbClr val="FF3300"/>
                </a:solidFill>
              </a:rPr>
              <a:t>network?”</a:t>
            </a:r>
          </a:p>
          <a:p>
            <a:pPr lvl="1"/>
            <a:r>
              <a:rPr lang="en-US" dirty="0" smtClean="0"/>
              <a:t>And invented the notion of packet switching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few years later Bob Kahn (DARPA) asked:</a:t>
            </a:r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“How can we connect these networks together?”</a:t>
            </a:r>
          </a:p>
          <a:p>
            <a:pPr lvl="1"/>
            <a:r>
              <a:rPr lang="en-US" dirty="0" smtClean="0"/>
              <a:t>And invented the notion of the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1961	</a:t>
            </a:r>
            <a:r>
              <a:rPr lang="en-US" dirty="0" err="1" smtClean="0"/>
              <a:t>Baran</a:t>
            </a:r>
            <a:r>
              <a:rPr lang="en-US" dirty="0" smtClean="0"/>
              <a:t>, </a:t>
            </a:r>
            <a:r>
              <a:rPr lang="en-US" dirty="0" err="1" smtClean="0"/>
              <a:t>Kleinrock</a:t>
            </a:r>
            <a:r>
              <a:rPr lang="en-US" dirty="0" smtClean="0"/>
              <a:t> advocate </a:t>
            </a:r>
            <a:r>
              <a:rPr lang="en-US" dirty="0"/>
              <a:t>packet </a:t>
            </a:r>
            <a:r>
              <a:rPr lang="en-US" dirty="0" smtClean="0"/>
              <a:t>switching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1962</a:t>
            </a:r>
            <a:r>
              <a:rPr lang="en-US" dirty="0"/>
              <a:t>	</a:t>
            </a:r>
            <a:r>
              <a:rPr lang="en-US" dirty="0" err="1"/>
              <a:t>Licklider’s</a:t>
            </a:r>
            <a:r>
              <a:rPr lang="en-US" dirty="0"/>
              <a:t> vision of Galactic Network</a:t>
            </a:r>
          </a:p>
          <a:p>
            <a:pPr marL="0" indent="0">
              <a:buNone/>
            </a:pPr>
            <a:r>
              <a:rPr lang="en-US" dirty="0"/>
              <a:t>1965	Roberts connects two computers </a:t>
            </a:r>
            <a:r>
              <a:rPr lang="en-US" dirty="0" smtClean="0"/>
              <a:t>via phone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1967 Roberts </a:t>
            </a:r>
            <a:r>
              <a:rPr lang="en-US" dirty="0"/>
              <a:t>publishes vision of ARPANET</a:t>
            </a:r>
          </a:p>
          <a:p>
            <a:pPr marL="0" indent="0">
              <a:buNone/>
            </a:pPr>
            <a:r>
              <a:rPr lang="en-US" dirty="0" smtClean="0"/>
              <a:t>1969 BBN </a:t>
            </a:r>
            <a:r>
              <a:rPr lang="en-US" dirty="0"/>
              <a:t>installs first IMP at </a:t>
            </a:r>
            <a:r>
              <a:rPr lang="en-US" dirty="0" smtClean="0"/>
              <a:t>UCLA</a:t>
            </a:r>
          </a:p>
          <a:p>
            <a:pPr marL="339725" lvl="1" indent="0">
              <a:buNone/>
            </a:pPr>
            <a:r>
              <a:rPr lang="en-US" dirty="0" smtClean="0"/>
              <a:t>IMP: Interface Message Processor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1971 Network </a:t>
            </a:r>
            <a:r>
              <a:rPr lang="en-US" dirty="0"/>
              <a:t>Control </a:t>
            </a:r>
            <a:r>
              <a:rPr lang="en-US" dirty="0" smtClean="0"/>
              <a:t>Program (protocol)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demonstration of </a:t>
            </a:r>
            <a:r>
              <a:rPr lang="en-US" dirty="0" smtClean="0"/>
              <a:t>ARPANET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opening of the Internet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Kleinrock’s</a:t>
            </a:r>
            <a:r>
              <a:rPr lang="en-US" dirty="0" smtClean="0"/>
              <a:t> group at UCLA tried to log on to Stanford computer: His recollection of the event…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We </a:t>
            </a:r>
            <a:r>
              <a:rPr lang="en-US" dirty="0">
                <a:solidFill>
                  <a:srgbClr val="FF3300"/>
                </a:solidFill>
              </a:rPr>
              <a:t>typed the </a:t>
            </a:r>
            <a:r>
              <a:rPr lang="en-US" dirty="0" smtClean="0">
                <a:solidFill>
                  <a:srgbClr val="FF3300"/>
                </a:solidFill>
              </a:rPr>
              <a:t>L…</a:t>
            </a:r>
          </a:p>
          <a:p>
            <a:pPr lvl="1"/>
            <a:r>
              <a:rPr lang="en-US" dirty="0" smtClean="0"/>
              <a:t>“Do </a:t>
            </a:r>
            <a:r>
              <a:rPr lang="en-US" dirty="0"/>
              <a:t>you see the L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“Yes</a:t>
            </a:r>
            <a:r>
              <a:rPr lang="en-US" dirty="0"/>
              <a:t>, we see the </a:t>
            </a:r>
            <a:r>
              <a:rPr lang="en-US" dirty="0" smtClean="0"/>
              <a:t>L.”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We </a:t>
            </a:r>
            <a:r>
              <a:rPr lang="en-US" dirty="0">
                <a:solidFill>
                  <a:srgbClr val="FF3300"/>
                </a:solidFill>
              </a:rPr>
              <a:t>typed the </a:t>
            </a:r>
            <a:r>
              <a:rPr lang="en-US" dirty="0" smtClean="0">
                <a:solidFill>
                  <a:srgbClr val="FF3300"/>
                </a:solidFill>
              </a:rPr>
              <a:t>O…</a:t>
            </a:r>
          </a:p>
          <a:p>
            <a:pPr lvl="1"/>
            <a:r>
              <a:rPr lang="en-US" dirty="0" smtClean="0"/>
              <a:t>“Do </a:t>
            </a:r>
            <a:r>
              <a:rPr lang="en-US" dirty="0"/>
              <a:t>you see the </a:t>
            </a:r>
            <a:r>
              <a:rPr lang="en-US" dirty="0" smtClean="0"/>
              <a:t>O?”</a:t>
            </a:r>
          </a:p>
          <a:p>
            <a:pPr lvl="1"/>
            <a:r>
              <a:rPr lang="en-US" dirty="0" smtClean="0"/>
              <a:t>“Yes</a:t>
            </a:r>
            <a:r>
              <a:rPr lang="en-US" dirty="0"/>
              <a:t>, we see the </a:t>
            </a:r>
            <a:r>
              <a:rPr lang="en-US" dirty="0" smtClean="0"/>
              <a:t>O.”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Then </a:t>
            </a:r>
            <a:r>
              <a:rPr lang="en-US" dirty="0">
                <a:solidFill>
                  <a:srgbClr val="FF3300"/>
                </a:solidFill>
              </a:rPr>
              <a:t>we typed the </a:t>
            </a:r>
            <a:r>
              <a:rPr lang="en-US" dirty="0" smtClean="0">
                <a:solidFill>
                  <a:srgbClr val="FF3300"/>
                </a:solidFill>
              </a:rPr>
              <a:t>G…</a:t>
            </a:r>
          </a:p>
          <a:p>
            <a:pPr lvl="1"/>
            <a:r>
              <a:rPr lang="en-US" sz="3600" b="1" dirty="0" smtClean="0"/>
              <a:t>…and </a:t>
            </a:r>
            <a:r>
              <a:rPr lang="en-US" sz="3600" b="1" dirty="0"/>
              <a:t>the system </a:t>
            </a:r>
            <a:r>
              <a:rPr lang="en-US" sz="3600" b="1" dirty="0" smtClean="0"/>
              <a:t>crashed!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1972	Email invented</a:t>
            </a:r>
          </a:p>
          <a:p>
            <a:pPr marL="0" indent="0">
              <a:buNone/>
            </a:pPr>
            <a:r>
              <a:rPr lang="en-US" dirty="0" smtClean="0"/>
              <a:t>1972 Telnet introduced </a:t>
            </a:r>
          </a:p>
          <a:p>
            <a:pPr marL="0" indent="0">
              <a:buNone/>
            </a:pPr>
            <a:r>
              <a:rPr lang="en-US" dirty="0" smtClean="0"/>
              <a:t>1972</a:t>
            </a:r>
            <a:r>
              <a:rPr lang="en-US" dirty="0"/>
              <a:t>	Kahn advocates Open Architecture networking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229907"/>
            <a:ext cx="8991600" cy="4835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Many different packet-switching networks </a:t>
            </a:r>
          </a:p>
          <a:p>
            <a:pPr>
              <a:lnSpc>
                <a:spcPct val="80000"/>
              </a:lnSpc>
            </a:pPr>
            <a:r>
              <a:rPr lang="en-US" dirty="0"/>
              <a:t>Only nodes on the same network could communicate</a:t>
            </a:r>
          </a:p>
        </p:txBody>
      </p:sp>
      <p:sp>
        <p:nvSpPr>
          <p:cNvPr id="15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20818D8-47F0-2F43-AEE6-5C2BFBF2E532}" type="slidenum">
              <a:rPr lang="en-US"/>
              <a:pPr/>
              <a:t>59</a:t>
            </a:fld>
            <a:endParaRPr lang="en-US"/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1392238" y="2482850"/>
            <a:ext cx="2179637" cy="1828800"/>
            <a:chOff x="832" y="1344"/>
            <a:chExt cx="1136" cy="1024"/>
          </a:xfrm>
        </p:grpSpPr>
        <p:sp>
          <p:nvSpPr>
            <p:cNvPr id="404485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8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2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3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047875" y="2940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1362075" y="34163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0066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292735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3295650" y="31591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2743200" y="3073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00" name="AutoShape 20"/>
          <p:cNvCxnSpPr>
            <a:cxnSpLocks noChangeShapeType="1"/>
            <a:stCxn id="404495" idx="3"/>
            <a:endCxn id="404494" idx="1"/>
          </p:cNvCxnSpPr>
          <p:nvPr/>
        </p:nvCxnSpPr>
        <p:spPr bwMode="auto">
          <a:xfrm flipV="1">
            <a:off x="1546225" y="30257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1" name="AutoShape 21"/>
          <p:cNvCxnSpPr>
            <a:cxnSpLocks noChangeShapeType="1"/>
            <a:stCxn id="404494" idx="3"/>
            <a:endCxn id="404499" idx="1"/>
          </p:cNvCxnSpPr>
          <p:nvPr/>
        </p:nvCxnSpPr>
        <p:spPr bwMode="auto">
          <a:xfrm>
            <a:off x="2232025" y="302577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2" name="AutoShape 22"/>
          <p:cNvCxnSpPr>
            <a:cxnSpLocks noChangeShapeType="1"/>
            <a:stCxn id="404499" idx="3"/>
            <a:endCxn id="404498" idx="1"/>
          </p:cNvCxnSpPr>
          <p:nvPr/>
        </p:nvCxnSpPr>
        <p:spPr bwMode="auto">
          <a:xfrm>
            <a:off x="2927350" y="315912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3" name="AutoShape 23"/>
          <p:cNvCxnSpPr>
            <a:cxnSpLocks noChangeShapeType="1"/>
            <a:stCxn id="404496" idx="0"/>
            <a:endCxn id="404499" idx="2"/>
          </p:cNvCxnSpPr>
          <p:nvPr/>
        </p:nvCxnSpPr>
        <p:spPr bwMode="auto">
          <a:xfrm flipV="1">
            <a:off x="2098675" y="324485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4" name="AutoShape 24"/>
          <p:cNvCxnSpPr>
            <a:cxnSpLocks noChangeShapeType="1"/>
            <a:stCxn id="404497" idx="0"/>
            <a:endCxn id="404498" idx="2"/>
          </p:cNvCxnSpPr>
          <p:nvPr/>
        </p:nvCxnSpPr>
        <p:spPr bwMode="auto">
          <a:xfrm flipV="1">
            <a:off x="3019425" y="33305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5" name="AutoShape 25"/>
          <p:cNvCxnSpPr>
            <a:cxnSpLocks noChangeShapeType="1"/>
            <a:stCxn id="404496" idx="3"/>
            <a:endCxn id="404497" idx="1"/>
          </p:cNvCxnSpPr>
          <p:nvPr/>
        </p:nvCxnSpPr>
        <p:spPr bwMode="auto">
          <a:xfrm>
            <a:off x="2190750" y="41878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6" name="AutoShape 26"/>
          <p:cNvCxnSpPr>
            <a:cxnSpLocks noChangeShapeType="1"/>
          </p:cNvCxnSpPr>
          <p:nvPr/>
        </p:nvCxnSpPr>
        <p:spPr bwMode="auto">
          <a:xfrm>
            <a:off x="1514475" y="34734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07" name="Group 27"/>
          <p:cNvGrpSpPr>
            <a:grpSpLocks/>
          </p:cNvGrpSpPr>
          <p:nvPr/>
        </p:nvGrpSpPr>
        <p:grpSpPr bwMode="auto">
          <a:xfrm>
            <a:off x="533400" y="3168650"/>
            <a:ext cx="523875" cy="488950"/>
            <a:chOff x="1014" y="912"/>
            <a:chExt cx="574" cy="596"/>
          </a:xfrm>
        </p:grpSpPr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09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0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1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2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4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5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6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8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9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20" name="Group 40"/>
          <p:cNvGrpSpPr>
            <a:grpSpLocks/>
          </p:cNvGrpSpPr>
          <p:nvPr/>
        </p:nvGrpSpPr>
        <p:grpSpPr bwMode="auto">
          <a:xfrm>
            <a:off x="3657600" y="2863850"/>
            <a:ext cx="523875" cy="488950"/>
            <a:chOff x="1014" y="912"/>
            <a:chExt cx="574" cy="596"/>
          </a:xfrm>
        </p:grpSpPr>
        <p:sp>
          <p:nvSpPr>
            <p:cNvPr id="404521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2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4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5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6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7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8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9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0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1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2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33" name="AutoShape 53"/>
          <p:cNvCxnSpPr>
            <a:cxnSpLocks noChangeShapeType="1"/>
            <a:stCxn id="404508" idx="4"/>
            <a:endCxn id="404495" idx="1"/>
          </p:cNvCxnSpPr>
          <p:nvPr/>
        </p:nvCxnSpPr>
        <p:spPr bwMode="auto">
          <a:xfrm>
            <a:off x="1065213" y="34893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34" name="AutoShape 54"/>
          <p:cNvCxnSpPr>
            <a:cxnSpLocks noChangeShapeType="1"/>
            <a:stCxn id="404498" idx="3"/>
            <a:endCxn id="404529" idx="22"/>
          </p:cNvCxnSpPr>
          <p:nvPr/>
        </p:nvCxnSpPr>
        <p:spPr bwMode="auto">
          <a:xfrm flipV="1">
            <a:off x="3479800" y="32004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35" name="Group 55"/>
          <p:cNvGrpSpPr>
            <a:grpSpLocks/>
          </p:cNvGrpSpPr>
          <p:nvPr/>
        </p:nvGrpSpPr>
        <p:grpSpPr bwMode="auto">
          <a:xfrm>
            <a:off x="5287963" y="3244850"/>
            <a:ext cx="2179637" cy="1828800"/>
            <a:chOff x="832" y="1344"/>
            <a:chExt cx="1136" cy="1024"/>
          </a:xfrm>
        </p:grpSpPr>
        <p:sp>
          <p:nvSpPr>
            <p:cNvPr id="404536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7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8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9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0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1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2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3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4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45" name="Rectangle 65"/>
          <p:cNvSpPr>
            <a:spLocks noChangeArrowheads="1"/>
          </p:cNvSpPr>
          <p:nvPr/>
        </p:nvSpPr>
        <p:spPr bwMode="auto">
          <a:xfrm>
            <a:off x="5867400" y="3581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6" name="Rectangle 66"/>
          <p:cNvSpPr>
            <a:spLocks noChangeArrowheads="1"/>
          </p:cNvSpPr>
          <p:nvPr/>
        </p:nvSpPr>
        <p:spPr bwMode="auto">
          <a:xfrm>
            <a:off x="52578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7" name="Rectangle 67"/>
          <p:cNvSpPr>
            <a:spLocks noChangeArrowheads="1"/>
          </p:cNvSpPr>
          <p:nvPr/>
        </p:nvSpPr>
        <p:spPr bwMode="auto">
          <a:xfrm>
            <a:off x="6292850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8" name="Rectangle 68"/>
          <p:cNvSpPr>
            <a:spLocks noChangeArrowheads="1"/>
          </p:cNvSpPr>
          <p:nvPr/>
        </p:nvSpPr>
        <p:spPr bwMode="auto">
          <a:xfrm>
            <a:off x="6823075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9" name="Rectangle 69"/>
          <p:cNvSpPr>
            <a:spLocks noChangeArrowheads="1"/>
          </p:cNvSpPr>
          <p:nvPr/>
        </p:nvSpPr>
        <p:spPr bwMode="auto">
          <a:xfrm>
            <a:off x="7191375" y="3844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50" name="Rectangle 70"/>
          <p:cNvSpPr>
            <a:spLocks noChangeArrowheads="1"/>
          </p:cNvSpPr>
          <p:nvPr/>
        </p:nvSpPr>
        <p:spPr bwMode="auto">
          <a:xfrm>
            <a:off x="6521450" y="35052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51" name="AutoShape 71"/>
          <p:cNvCxnSpPr>
            <a:cxnSpLocks noChangeShapeType="1"/>
            <a:stCxn id="404546" idx="3"/>
            <a:endCxn id="404545" idx="1"/>
          </p:cNvCxnSpPr>
          <p:nvPr/>
        </p:nvCxnSpPr>
        <p:spPr bwMode="auto">
          <a:xfrm flipV="1">
            <a:off x="5441950" y="366712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2" name="AutoShape 72"/>
          <p:cNvCxnSpPr>
            <a:cxnSpLocks noChangeShapeType="1"/>
            <a:stCxn id="404545" idx="3"/>
            <a:endCxn id="404550" idx="1"/>
          </p:cNvCxnSpPr>
          <p:nvPr/>
        </p:nvCxnSpPr>
        <p:spPr bwMode="auto">
          <a:xfrm flipV="1">
            <a:off x="6051550" y="359092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3" name="AutoShape 73"/>
          <p:cNvCxnSpPr>
            <a:cxnSpLocks noChangeShapeType="1"/>
            <a:stCxn id="404550" idx="3"/>
            <a:endCxn id="404549" idx="1"/>
          </p:cNvCxnSpPr>
          <p:nvPr/>
        </p:nvCxnSpPr>
        <p:spPr bwMode="auto">
          <a:xfrm>
            <a:off x="6705600" y="359092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4" name="AutoShape 74"/>
          <p:cNvCxnSpPr>
            <a:cxnSpLocks noChangeShapeType="1"/>
            <a:stCxn id="404547" idx="0"/>
            <a:endCxn id="404550" idx="2"/>
          </p:cNvCxnSpPr>
          <p:nvPr/>
        </p:nvCxnSpPr>
        <p:spPr bwMode="auto">
          <a:xfrm flipV="1">
            <a:off x="6384925" y="367665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5" name="AutoShape 75"/>
          <p:cNvCxnSpPr>
            <a:cxnSpLocks noChangeShapeType="1"/>
            <a:stCxn id="404548" idx="0"/>
            <a:endCxn id="404549" idx="2"/>
          </p:cNvCxnSpPr>
          <p:nvPr/>
        </p:nvCxnSpPr>
        <p:spPr bwMode="auto">
          <a:xfrm flipV="1">
            <a:off x="6915150" y="4016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6" name="AutoShape 76"/>
          <p:cNvCxnSpPr>
            <a:cxnSpLocks noChangeShapeType="1"/>
            <a:stCxn id="404547" idx="3"/>
            <a:endCxn id="404548" idx="1"/>
          </p:cNvCxnSpPr>
          <p:nvPr/>
        </p:nvCxnSpPr>
        <p:spPr bwMode="auto">
          <a:xfrm>
            <a:off x="6477000" y="487362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57" name="Group 77"/>
          <p:cNvGrpSpPr>
            <a:grpSpLocks/>
          </p:cNvGrpSpPr>
          <p:nvPr/>
        </p:nvGrpSpPr>
        <p:grpSpPr bwMode="auto">
          <a:xfrm>
            <a:off x="5791200" y="5073650"/>
            <a:ext cx="523875" cy="488950"/>
            <a:chOff x="1014" y="912"/>
            <a:chExt cx="574" cy="596"/>
          </a:xfrm>
        </p:grpSpPr>
        <p:sp>
          <p:nvSpPr>
            <p:cNvPr id="404558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59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0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1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2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3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4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5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6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7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8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9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70" name="Group 90"/>
          <p:cNvGrpSpPr>
            <a:grpSpLocks/>
          </p:cNvGrpSpPr>
          <p:nvPr/>
        </p:nvGrpSpPr>
        <p:grpSpPr bwMode="auto">
          <a:xfrm>
            <a:off x="7553325" y="3549650"/>
            <a:ext cx="523875" cy="488950"/>
            <a:chOff x="1014" y="912"/>
            <a:chExt cx="574" cy="596"/>
          </a:xfrm>
        </p:grpSpPr>
        <p:sp>
          <p:nvSpPr>
            <p:cNvPr id="404571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2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3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4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5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6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7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8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9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0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1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2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83" name="AutoShape 103"/>
          <p:cNvCxnSpPr>
            <a:cxnSpLocks noChangeShapeType="1"/>
            <a:stCxn id="404566" idx="14"/>
            <a:endCxn id="404547" idx="2"/>
          </p:cNvCxnSpPr>
          <p:nvPr/>
        </p:nvCxnSpPr>
        <p:spPr bwMode="auto">
          <a:xfrm flipV="1">
            <a:off x="6213475" y="495935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4" name="AutoShape 104"/>
          <p:cNvCxnSpPr>
            <a:cxnSpLocks noChangeShapeType="1"/>
            <a:stCxn id="404549" idx="3"/>
            <a:endCxn id="404579" idx="22"/>
          </p:cNvCxnSpPr>
          <p:nvPr/>
        </p:nvCxnSpPr>
        <p:spPr bwMode="auto">
          <a:xfrm flipV="1">
            <a:off x="7375525" y="38862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5" name="AutoShape 105"/>
          <p:cNvCxnSpPr>
            <a:cxnSpLocks noChangeShapeType="1"/>
            <a:stCxn id="404546" idx="3"/>
            <a:endCxn id="404547" idx="1"/>
          </p:cNvCxnSpPr>
          <p:nvPr/>
        </p:nvCxnSpPr>
        <p:spPr bwMode="auto">
          <a:xfrm>
            <a:off x="5441950" y="418782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86" name="Group 106"/>
          <p:cNvGrpSpPr>
            <a:grpSpLocks/>
          </p:cNvGrpSpPr>
          <p:nvPr/>
        </p:nvGrpSpPr>
        <p:grpSpPr bwMode="auto">
          <a:xfrm>
            <a:off x="2849563" y="4387850"/>
            <a:ext cx="2179637" cy="1828800"/>
            <a:chOff x="832" y="1344"/>
            <a:chExt cx="1136" cy="1024"/>
          </a:xfrm>
        </p:grpSpPr>
        <p:sp>
          <p:nvSpPr>
            <p:cNvPr id="404587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8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9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0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1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2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3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4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5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96" name="Rectangle 116"/>
          <p:cNvSpPr>
            <a:spLocks noChangeArrowheads="1"/>
          </p:cNvSpPr>
          <p:nvPr/>
        </p:nvSpPr>
        <p:spPr bwMode="auto">
          <a:xfrm>
            <a:off x="3505200" y="4768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7" name="Rectangle 117"/>
          <p:cNvSpPr>
            <a:spLocks noChangeArrowheads="1"/>
          </p:cNvSpPr>
          <p:nvPr/>
        </p:nvSpPr>
        <p:spPr bwMode="auto">
          <a:xfrm>
            <a:off x="2819400" y="5245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8" name="Rectangle 118"/>
          <p:cNvSpPr>
            <a:spLocks noChangeArrowheads="1"/>
          </p:cNvSpPr>
          <p:nvPr/>
        </p:nvSpPr>
        <p:spPr bwMode="auto">
          <a:xfrm>
            <a:off x="346392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9" name="Rectangle 119"/>
          <p:cNvSpPr>
            <a:spLocks noChangeArrowheads="1"/>
          </p:cNvSpPr>
          <p:nvPr/>
        </p:nvSpPr>
        <p:spPr bwMode="auto">
          <a:xfrm>
            <a:off x="438467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0" name="Rectangle 120"/>
          <p:cNvSpPr>
            <a:spLocks noChangeArrowheads="1"/>
          </p:cNvSpPr>
          <p:nvPr/>
        </p:nvSpPr>
        <p:spPr bwMode="auto">
          <a:xfrm>
            <a:off x="4752975" y="4987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1" name="Rectangle 121"/>
          <p:cNvSpPr>
            <a:spLocks noChangeArrowheads="1"/>
          </p:cNvSpPr>
          <p:nvPr/>
        </p:nvSpPr>
        <p:spPr bwMode="auto">
          <a:xfrm>
            <a:off x="4235450" y="4673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602" name="AutoShape 122"/>
          <p:cNvCxnSpPr>
            <a:cxnSpLocks noChangeShapeType="1"/>
            <a:stCxn id="404597" idx="3"/>
            <a:endCxn id="404596" idx="1"/>
          </p:cNvCxnSpPr>
          <p:nvPr/>
        </p:nvCxnSpPr>
        <p:spPr bwMode="auto">
          <a:xfrm flipV="1">
            <a:off x="3003550" y="48545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3" name="AutoShape 123"/>
          <p:cNvCxnSpPr>
            <a:cxnSpLocks noChangeShapeType="1"/>
            <a:stCxn id="404596" idx="3"/>
            <a:endCxn id="404601" idx="1"/>
          </p:cNvCxnSpPr>
          <p:nvPr/>
        </p:nvCxnSpPr>
        <p:spPr bwMode="auto">
          <a:xfrm flipV="1">
            <a:off x="3689350" y="475932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4" name="AutoShape 124"/>
          <p:cNvCxnSpPr>
            <a:cxnSpLocks noChangeShapeType="1"/>
            <a:stCxn id="404601" idx="3"/>
            <a:endCxn id="404600" idx="1"/>
          </p:cNvCxnSpPr>
          <p:nvPr/>
        </p:nvCxnSpPr>
        <p:spPr bwMode="auto">
          <a:xfrm>
            <a:off x="4419600" y="475932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5" name="AutoShape 125"/>
          <p:cNvCxnSpPr>
            <a:cxnSpLocks noChangeShapeType="1"/>
            <a:stCxn id="404598" idx="0"/>
            <a:endCxn id="404601" idx="2"/>
          </p:cNvCxnSpPr>
          <p:nvPr/>
        </p:nvCxnSpPr>
        <p:spPr bwMode="auto">
          <a:xfrm flipV="1">
            <a:off x="3556000" y="484505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6" name="AutoShape 126"/>
          <p:cNvCxnSpPr>
            <a:cxnSpLocks noChangeShapeType="1"/>
            <a:stCxn id="404599" idx="0"/>
            <a:endCxn id="404600" idx="2"/>
          </p:cNvCxnSpPr>
          <p:nvPr/>
        </p:nvCxnSpPr>
        <p:spPr bwMode="auto">
          <a:xfrm flipV="1">
            <a:off x="4476750" y="5159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7" name="AutoShape 127"/>
          <p:cNvCxnSpPr>
            <a:cxnSpLocks noChangeShapeType="1"/>
            <a:stCxn id="404598" idx="3"/>
            <a:endCxn id="404599" idx="1"/>
          </p:cNvCxnSpPr>
          <p:nvPr/>
        </p:nvCxnSpPr>
        <p:spPr bwMode="auto">
          <a:xfrm>
            <a:off x="3648075" y="60166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8" name="AutoShape 128"/>
          <p:cNvCxnSpPr>
            <a:cxnSpLocks noChangeShapeType="1"/>
          </p:cNvCxnSpPr>
          <p:nvPr/>
        </p:nvCxnSpPr>
        <p:spPr bwMode="auto">
          <a:xfrm>
            <a:off x="2971800" y="53022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609" name="Group 129"/>
          <p:cNvGrpSpPr>
            <a:grpSpLocks/>
          </p:cNvGrpSpPr>
          <p:nvPr/>
        </p:nvGrpSpPr>
        <p:grpSpPr bwMode="auto">
          <a:xfrm>
            <a:off x="1990725" y="4997450"/>
            <a:ext cx="523875" cy="488950"/>
            <a:chOff x="1014" y="912"/>
            <a:chExt cx="574" cy="596"/>
          </a:xfrm>
        </p:grpSpPr>
        <p:sp>
          <p:nvSpPr>
            <p:cNvPr id="404610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1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2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3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4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5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7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8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9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0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1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22" name="Group 142"/>
          <p:cNvGrpSpPr>
            <a:grpSpLocks/>
          </p:cNvGrpSpPr>
          <p:nvPr/>
        </p:nvGrpSpPr>
        <p:grpSpPr bwMode="auto">
          <a:xfrm>
            <a:off x="2981325" y="6216650"/>
            <a:ext cx="523875" cy="488950"/>
            <a:chOff x="1014" y="912"/>
            <a:chExt cx="574" cy="596"/>
          </a:xfrm>
        </p:grpSpPr>
        <p:sp>
          <p:nvSpPr>
            <p:cNvPr id="404623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5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6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7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8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9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0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1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32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3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4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635" name="AutoShape 155"/>
          <p:cNvCxnSpPr>
            <a:cxnSpLocks noChangeShapeType="1"/>
            <a:stCxn id="404631" idx="14"/>
            <a:endCxn id="404598" idx="2"/>
          </p:cNvCxnSpPr>
          <p:nvPr/>
        </p:nvCxnSpPr>
        <p:spPr bwMode="auto">
          <a:xfrm flipV="1">
            <a:off x="3403600" y="610235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36" name="AutoShape 156"/>
          <p:cNvCxnSpPr>
            <a:cxnSpLocks noChangeShapeType="1"/>
            <a:stCxn id="404610" idx="4"/>
            <a:endCxn id="404597" idx="1"/>
          </p:cNvCxnSpPr>
          <p:nvPr/>
        </p:nvCxnSpPr>
        <p:spPr bwMode="auto">
          <a:xfrm>
            <a:off x="2522538" y="53181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98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in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“</a:t>
            </a:r>
            <a:r>
              <a:rPr lang="en-US" sz="3600" b="1" dirty="0"/>
              <a:t>Modularity based on abstraction</a:t>
            </a:r>
            <a:br>
              <a:rPr lang="en-US" sz="3600" b="1" dirty="0"/>
            </a:br>
            <a:r>
              <a:rPr lang="en-US" sz="3600" b="1" dirty="0"/>
              <a:t>is the way things get done”</a:t>
            </a:r>
          </a:p>
          <a:p>
            <a:pPr marL="0" indent="0">
              <a:buNone/>
            </a:pPr>
            <a:r>
              <a:rPr lang="en-US" dirty="0" smtClean="0"/>
              <a:t>					--Barbara </a:t>
            </a:r>
            <a:r>
              <a:rPr lang="en-US" dirty="0" err="1" smtClean="0"/>
              <a:t>Liskov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Rules for Interconnection</a:t>
            </a:r>
            <a:endParaRPr 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network is independent and must not be required to </a:t>
            </a:r>
            <a:r>
              <a:rPr lang="en-US" dirty="0" smtClean="0"/>
              <a:t>change (why?)</a:t>
            </a:r>
          </a:p>
          <a:p>
            <a:pPr lvl="1"/>
            <a:endParaRPr lang="en-US" dirty="0"/>
          </a:p>
          <a:p>
            <a:r>
              <a:rPr lang="en-US" dirty="0"/>
              <a:t>Best-effort </a:t>
            </a:r>
            <a:r>
              <a:rPr lang="en-US" dirty="0" smtClean="0"/>
              <a:t>communication (why?)</a:t>
            </a:r>
          </a:p>
          <a:p>
            <a:pPr lvl="1"/>
            <a:endParaRPr lang="en-US" dirty="0"/>
          </a:p>
          <a:p>
            <a:r>
              <a:rPr lang="en-US" dirty="0"/>
              <a:t>Boxes (routers) connect </a:t>
            </a:r>
            <a:r>
              <a:rPr lang="en-US" dirty="0" smtClean="0"/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No global control at operations </a:t>
            </a:r>
            <a:r>
              <a:rPr lang="en-US" dirty="0" smtClean="0"/>
              <a:t>level (why?)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C0C137-82A1-8B49-8EAC-F6BE43B1ED5B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2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B348285-E869-CB40-B36B-A5151E39C32F}" type="slidenum">
              <a:rPr lang="en-US"/>
              <a:pPr/>
              <a:t>61</a:t>
            </a:fld>
            <a:endParaRPr lang="en-US"/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1392238" y="1752600"/>
            <a:ext cx="2179637" cy="1828800"/>
            <a:chOff x="832" y="1344"/>
            <a:chExt cx="1136" cy="1024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5" name="Oval 5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Oval 6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Oval 7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Oval 8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9" name="Oval 9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Oval 12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047875" y="22098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1362075" y="2686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20066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92735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3295650" y="24288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2743200" y="2343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19" name="AutoShape 19"/>
          <p:cNvCxnSpPr>
            <a:cxnSpLocks noChangeShapeType="1"/>
            <a:stCxn id="409614" idx="3"/>
            <a:endCxn id="409613" idx="1"/>
          </p:cNvCxnSpPr>
          <p:nvPr/>
        </p:nvCxnSpPr>
        <p:spPr bwMode="auto">
          <a:xfrm flipV="1">
            <a:off x="1546225" y="22955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0" name="AutoShape 20"/>
          <p:cNvCxnSpPr>
            <a:cxnSpLocks noChangeShapeType="1"/>
            <a:stCxn id="409613" idx="3"/>
            <a:endCxn id="409618" idx="1"/>
          </p:cNvCxnSpPr>
          <p:nvPr/>
        </p:nvCxnSpPr>
        <p:spPr bwMode="auto">
          <a:xfrm>
            <a:off x="2232025" y="22955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1" name="AutoShape 21"/>
          <p:cNvCxnSpPr>
            <a:cxnSpLocks noChangeShapeType="1"/>
            <a:stCxn id="409618" idx="3"/>
            <a:endCxn id="409617" idx="1"/>
          </p:cNvCxnSpPr>
          <p:nvPr/>
        </p:nvCxnSpPr>
        <p:spPr bwMode="auto">
          <a:xfrm>
            <a:off x="2927350" y="24288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2" name="AutoShape 22"/>
          <p:cNvCxnSpPr>
            <a:cxnSpLocks noChangeShapeType="1"/>
            <a:stCxn id="409615" idx="0"/>
            <a:endCxn id="409618" idx="2"/>
          </p:cNvCxnSpPr>
          <p:nvPr/>
        </p:nvCxnSpPr>
        <p:spPr bwMode="auto">
          <a:xfrm flipV="1">
            <a:off x="2098675" y="25146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3" name="AutoShape 23"/>
          <p:cNvCxnSpPr>
            <a:cxnSpLocks noChangeShapeType="1"/>
            <a:stCxn id="409616" idx="0"/>
            <a:endCxn id="409617" idx="2"/>
          </p:cNvCxnSpPr>
          <p:nvPr/>
        </p:nvCxnSpPr>
        <p:spPr bwMode="auto">
          <a:xfrm flipV="1">
            <a:off x="3019425" y="26003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4" name="AutoShape 24"/>
          <p:cNvCxnSpPr>
            <a:cxnSpLocks noChangeShapeType="1"/>
            <a:stCxn id="409615" idx="3"/>
            <a:endCxn id="409616" idx="1"/>
          </p:cNvCxnSpPr>
          <p:nvPr/>
        </p:nvCxnSpPr>
        <p:spPr bwMode="auto">
          <a:xfrm>
            <a:off x="2190750" y="34575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5" name="AutoShape 25"/>
          <p:cNvCxnSpPr>
            <a:cxnSpLocks noChangeShapeType="1"/>
          </p:cNvCxnSpPr>
          <p:nvPr/>
        </p:nvCxnSpPr>
        <p:spPr bwMode="auto">
          <a:xfrm>
            <a:off x="1514475" y="27432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26" name="Group 26"/>
          <p:cNvGrpSpPr>
            <a:grpSpLocks/>
          </p:cNvGrpSpPr>
          <p:nvPr/>
        </p:nvGrpSpPr>
        <p:grpSpPr bwMode="auto">
          <a:xfrm>
            <a:off x="533400" y="2438400"/>
            <a:ext cx="523875" cy="488950"/>
            <a:chOff x="1014" y="912"/>
            <a:chExt cx="574" cy="596"/>
          </a:xfrm>
        </p:grpSpPr>
        <p:sp>
          <p:nvSpPr>
            <p:cNvPr id="409627" name="Freeform 2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0" name="Freeform 3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5" name="Freeform 3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39" name="Group 39"/>
          <p:cNvGrpSpPr>
            <a:grpSpLocks/>
          </p:cNvGrpSpPr>
          <p:nvPr/>
        </p:nvGrpSpPr>
        <p:grpSpPr bwMode="auto">
          <a:xfrm>
            <a:off x="3657600" y="2133600"/>
            <a:ext cx="523875" cy="488950"/>
            <a:chOff x="1014" y="912"/>
            <a:chExt cx="574" cy="596"/>
          </a:xfrm>
        </p:grpSpPr>
        <p:sp>
          <p:nvSpPr>
            <p:cNvPr id="409640" name="Freeform 4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2" name="Line 4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3" name="Freeform 4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4" name="Line 4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5" name="Line 4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6" name="Line 4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8" name="Freeform 4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9" name="Line 4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0" name="Line 5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652" name="AutoShape 52"/>
          <p:cNvCxnSpPr>
            <a:cxnSpLocks noChangeShapeType="1"/>
            <a:stCxn id="409627" idx="4"/>
            <a:endCxn id="409614" idx="1"/>
          </p:cNvCxnSpPr>
          <p:nvPr/>
        </p:nvCxnSpPr>
        <p:spPr bwMode="auto">
          <a:xfrm>
            <a:off x="1065213" y="27590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53" name="AutoShape 53"/>
          <p:cNvCxnSpPr>
            <a:cxnSpLocks noChangeShapeType="1"/>
            <a:stCxn id="409617" idx="3"/>
            <a:endCxn id="409648" idx="22"/>
          </p:cNvCxnSpPr>
          <p:nvPr/>
        </p:nvCxnSpPr>
        <p:spPr bwMode="auto">
          <a:xfrm flipV="1">
            <a:off x="3479800" y="24701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54" name="Group 54"/>
          <p:cNvGrpSpPr>
            <a:grpSpLocks/>
          </p:cNvGrpSpPr>
          <p:nvPr/>
        </p:nvGrpSpPr>
        <p:grpSpPr bwMode="auto">
          <a:xfrm>
            <a:off x="5287963" y="2514600"/>
            <a:ext cx="2179637" cy="1828800"/>
            <a:chOff x="832" y="1344"/>
            <a:chExt cx="1136" cy="1024"/>
          </a:xfrm>
        </p:grpSpPr>
        <p:sp>
          <p:nvSpPr>
            <p:cNvPr id="409655" name="Oval 5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6" name="Oval 5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7" name="Oval 5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8" name="Oval 5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9" name="Oval 5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0" name="Oval 6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1" name="Oval 6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2" name="Oval 6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3" name="Oval 6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4" name="Rectangle 64"/>
          <p:cNvSpPr>
            <a:spLocks noChangeArrowheads="1"/>
          </p:cNvSpPr>
          <p:nvPr/>
        </p:nvSpPr>
        <p:spPr bwMode="auto">
          <a:xfrm>
            <a:off x="5867400" y="2851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5" name="Rectangle 65"/>
          <p:cNvSpPr>
            <a:spLocks noChangeArrowheads="1"/>
          </p:cNvSpPr>
          <p:nvPr/>
        </p:nvSpPr>
        <p:spPr bwMode="auto">
          <a:xfrm>
            <a:off x="52578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6" name="Rectangle 66"/>
          <p:cNvSpPr>
            <a:spLocks noChangeArrowheads="1"/>
          </p:cNvSpPr>
          <p:nvPr/>
        </p:nvSpPr>
        <p:spPr bwMode="auto">
          <a:xfrm>
            <a:off x="6292850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7" name="Rectangle 67"/>
          <p:cNvSpPr>
            <a:spLocks noChangeArrowheads="1"/>
          </p:cNvSpPr>
          <p:nvPr/>
        </p:nvSpPr>
        <p:spPr bwMode="auto">
          <a:xfrm>
            <a:off x="6823075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8" name="Rectangle 68"/>
          <p:cNvSpPr>
            <a:spLocks noChangeArrowheads="1"/>
          </p:cNvSpPr>
          <p:nvPr/>
        </p:nvSpPr>
        <p:spPr bwMode="auto">
          <a:xfrm>
            <a:off x="7191375" y="3114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9" name="Rectangle 69"/>
          <p:cNvSpPr>
            <a:spLocks noChangeArrowheads="1"/>
          </p:cNvSpPr>
          <p:nvPr/>
        </p:nvSpPr>
        <p:spPr bwMode="auto">
          <a:xfrm>
            <a:off x="6521450" y="27749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70" name="AutoShape 70"/>
          <p:cNvCxnSpPr>
            <a:cxnSpLocks noChangeShapeType="1"/>
            <a:stCxn id="409665" idx="3"/>
            <a:endCxn id="409664" idx="1"/>
          </p:cNvCxnSpPr>
          <p:nvPr/>
        </p:nvCxnSpPr>
        <p:spPr bwMode="auto">
          <a:xfrm flipV="1">
            <a:off x="5441950" y="29368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1" name="AutoShape 71"/>
          <p:cNvCxnSpPr>
            <a:cxnSpLocks noChangeShapeType="1"/>
            <a:stCxn id="409664" idx="3"/>
            <a:endCxn id="409669" idx="1"/>
          </p:cNvCxnSpPr>
          <p:nvPr/>
        </p:nvCxnSpPr>
        <p:spPr bwMode="auto">
          <a:xfrm flipV="1">
            <a:off x="6051550" y="28606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2" name="AutoShape 72"/>
          <p:cNvCxnSpPr>
            <a:cxnSpLocks noChangeShapeType="1"/>
            <a:stCxn id="409669" idx="3"/>
            <a:endCxn id="409668" idx="1"/>
          </p:cNvCxnSpPr>
          <p:nvPr/>
        </p:nvCxnSpPr>
        <p:spPr bwMode="auto">
          <a:xfrm>
            <a:off x="6705600" y="28606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3" name="AutoShape 73"/>
          <p:cNvCxnSpPr>
            <a:cxnSpLocks noChangeShapeType="1"/>
            <a:stCxn id="409666" idx="0"/>
            <a:endCxn id="409669" idx="2"/>
          </p:cNvCxnSpPr>
          <p:nvPr/>
        </p:nvCxnSpPr>
        <p:spPr bwMode="auto">
          <a:xfrm flipV="1">
            <a:off x="6384925" y="29464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4" name="AutoShape 74"/>
          <p:cNvCxnSpPr>
            <a:cxnSpLocks noChangeShapeType="1"/>
            <a:stCxn id="409667" idx="0"/>
            <a:endCxn id="409668" idx="2"/>
          </p:cNvCxnSpPr>
          <p:nvPr/>
        </p:nvCxnSpPr>
        <p:spPr bwMode="auto">
          <a:xfrm flipV="1">
            <a:off x="6915150" y="3286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5" name="AutoShape 75"/>
          <p:cNvCxnSpPr>
            <a:cxnSpLocks noChangeShapeType="1"/>
            <a:stCxn id="409666" idx="3"/>
            <a:endCxn id="409667" idx="1"/>
          </p:cNvCxnSpPr>
          <p:nvPr/>
        </p:nvCxnSpPr>
        <p:spPr bwMode="auto">
          <a:xfrm>
            <a:off x="6477000" y="41433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76" name="Group 76"/>
          <p:cNvGrpSpPr>
            <a:grpSpLocks/>
          </p:cNvGrpSpPr>
          <p:nvPr/>
        </p:nvGrpSpPr>
        <p:grpSpPr bwMode="auto">
          <a:xfrm>
            <a:off x="5791200" y="4343400"/>
            <a:ext cx="523875" cy="488950"/>
            <a:chOff x="1014" y="912"/>
            <a:chExt cx="574" cy="596"/>
          </a:xfrm>
        </p:grpSpPr>
        <p:sp>
          <p:nvSpPr>
            <p:cNvPr id="409677" name="Freeform 7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9" name="Line 7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0" name="Freeform 8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1" name="Line 8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2" name="Line 8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3" name="Line 8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4" name="Rectangle 8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5" name="Freeform 8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6" name="Line 8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7" name="Line 8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89" name="Group 89"/>
          <p:cNvGrpSpPr>
            <a:grpSpLocks/>
          </p:cNvGrpSpPr>
          <p:nvPr/>
        </p:nvGrpSpPr>
        <p:grpSpPr bwMode="auto">
          <a:xfrm>
            <a:off x="7553325" y="2819400"/>
            <a:ext cx="523875" cy="488950"/>
            <a:chOff x="1014" y="912"/>
            <a:chExt cx="574" cy="596"/>
          </a:xfrm>
        </p:grpSpPr>
        <p:sp>
          <p:nvSpPr>
            <p:cNvPr id="409690" name="Freeform 9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1" name="Line 9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2" name="Line 9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3" name="Freeform 9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4" name="Line 9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5" name="Line 9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7" name="Rectangle 9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8" name="Freeform 9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9" name="Line 9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0" name="Line 10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1" name="Line 10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02" name="AutoShape 102"/>
          <p:cNvCxnSpPr>
            <a:cxnSpLocks noChangeShapeType="1"/>
            <a:stCxn id="409685" idx="14"/>
            <a:endCxn id="409666" idx="2"/>
          </p:cNvCxnSpPr>
          <p:nvPr/>
        </p:nvCxnSpPr>
        <p:spPr bwMode="auto">
          <a:xfrm flipV="1">
            <a:off x="6213475" y="42291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3" name="AutoShape 103"/>
          <p:cNvCxnSpPr>
            <a:cxnSpLocks noChangeShapeType="1"/>
            <a:stCxn id="409668" idx="3"/>
            <a:endCxn id="409698" idx="22"/>
          </p:cNvCxnSpPr>
          <p:nvPr/>
        </p:nvCxnSpPr>
        <p:spPr bwMode="auto">
          <a:xfrm flipV="1">
            <a:off x="7375525" y="3155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4" name="AutoShape 104"/>
          <p:cNvCxnSpPr>
            <a:cxnSpLocks noChangeShapeType="1"/>
            <a:stCxn id="409665" idx="3"/>
            <a:endCxn id="409666" idx="1"/>
          </p:cNvCxnSpPr>
          <p:nvPr/>
        </p:nvCxnSpPr>
        <p:spPr bwMode="auto">
          <a:xfrm>
            <a:off x="5441950" y="34575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05" name="Group 105"/>
          <p:cNvGrpSpPr>
            <a:grpSpLocks/>
          </p:cNvGrpSpPr>
          <p:nvPr/>
        </p:nvGrpSpPr>
        <p:grpSpPr bwMode="auto">
          <a:xfrm>
            <a:off x="2849563" y="3657600"/>
            <a:ext cx="2179637" cy="1828800"/>
            <a:chOff x="832" y="1344"/>
            <a:chExt cx="1136" cy="1024"/>
          </a:xfrm>
        </p:grpSpPr>
        <p:sp>
          <p:nvSpPr>
            <p:cNvPr id="409706" name="Oval 10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7" name="Oval 10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8" name="Oval 10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9" name="Oval 10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0" name="Oval 11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1" name="Oval 11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2" name="Oval 11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3" name="Oval 11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4" name="Oval 11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5" name="Rectangle 115"/>
          <p:cNvSpPr>
            <a:spLocks noChangeArrowheads="1"/>
          </p:cNvSpPr>
          <p:nvPr/>
        </p:nvSpPr>
        <p:spPr bwMode="auto">
          <a:xfrm>
            <a:off x="3505200" y="4038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6" name="Rectangle 116"/>
          <p:cNvSpPr>
            <a:spLocks noChangeArrowheads="1"/>
          </p:cNvSpPr>
          <p:nvPr/>
        </p:nvSpPr>
        <p:spPr bwMode="auto">
          <a:xfrm>
            <a:off x="2819400" y="4514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7" name="Rectangle 117"/>
          <p:cNvSpPr>
            <a:spLocks noChangeArrowheads="1"/>
          </p:cNvSpPr>
          <p:nvPr/>
        </p:nvSpPr>
        <p:spPr bwMode="auto">
          <a:xfrm>
            <a:off x="346392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8" name="Rectangle 118"/>
          <p:cNvSpPr>
            <a:spLocks noChangeArrowheads="1"/>
          </p:cNvSpPr>
          <p:nvPr/>
        </p:nvSpPr>
        <p:spPr bwMode="auto">
          <a:xfrm>
            <a:off x="438467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9" name="Rectangle 119"/>
          <p:cNvSpPr>
            <a:spLocks noChangeArrowheads="1"/>
          </p:cNvSpPr>
          <p:nvPr/>
        </p:nvSpPr>
        <p:spPr bwMode="auto">
          <a:xfrm>
            <a:off x="4752975" y="4257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20" name="Rectangle 120"/>
          <p:cNvSpPr>
            <a:spLocks noChangeArrowheads="1"/>
          </p:cNvSpPr>
          <p:nvPr/>
        </p:nvSpPr>
        <p:spPr bwMode="auto">
          <a:xfrm>
            <a:off x="4235450" y="39433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721" name="AutoShape 121"/>
          <p:cNvCxnSpPr>
            <a:cxnSpLocks noChangeShapeType="1"/>
            <a:stCxn id="409716" idx="3"/>
            <a:endCxn id="409715" idx="1"/>
          </p:cNvCxnSpPr>
          <p:nvPr/>
        </p:nvCxnSpPr>
        <p:spPr bwMode="auto">
          <a:xfrm flipV="1">
            <a:off x="3003550" y="4124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2" name="AutoShape 122"/>
          <p:cNvCxnSpPr>
            <a:cxnSpLocks noChangeShapeType="1"/>
            <a:stCxn id="409715" idx="3"/>
            <a:endCxn id="409720" idx="1"/>
          </p:cNvCxnSpPr>
          <p:nvPr/>
        </p:nvCxnSpPr>
        <p:spPr bwMode="auto">
          <a:xfrm flipV="1">
            <a:off x="3689350" y="40290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3" name="AutoShape 123"/>
          <p:cNvCxnSpPr>
            <a:cxnSpLocks noChangeShapeType="1"/>
            <a:stCxn id="409720" idx="3"/>
            <a:endCxn id="409719" idx="1"/>
          </p:cNvCxnSpPr>
          <p:nvPr/>
        </p:nvCxnSpPr>
        <p:spPr bwMode="auto">
          <a:xfrm>
            <a:off x="4419600" y="40290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4" name="AutoShape 124"/>
          <p:cNvCxnSpPr>
            <a:cxnSpLocks noChangeShapeType="1"/>
            <a:stCxn id="409717" idx="0"/>
            <a:endCxn id="409720" idx="2"/>
          </p:cNvCxnSpPr>
          <p:nvPr/>
        </p:nvCxnSpPr>
        <p:spPr bwMode="auto">
          <a:xfrm flipV="1">
            <a:off x="3556000" y="41148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5" name="AutoShape 125"/>
          <p:cNvCxnSpPr>
            <a:cxnSpLocks noChangeShapeType="1"/>
            <a:stCxn id="409718" idx="0"/>
            <a:endCxn id="409719" idx="2"/>
          </p:cNvCxnSpPr>
          <p:nvPr/>
        </p:nvCxnSpPr>
        <p:spPr bwMode="auto">
          <a:xfrm flipV="1">
            <a:off x="4476750" y="4429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6" name="AutoShape 126"/>
          <p:cNvCxnSpPr>
            <a:cxnSpLocks noChangeShapeType="1"/>
            <a:stCxn id="409717" idx="3"/>
            <a:endCxn id="409718" idx="1"/>
          </p:cNvCxnSpPr>
          <p:nvPr/>
        </p:nvCxnSpPr>
        <p:spPr bwMode="auto">
          <a:xfrm>
            <a:off x="3648075" y="5286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7" name="AutoShape 127"/>
          <p:cNvCxnSpPr>
            <a:cxnSpLocks noChangeShapeType="1"/>
          </p:cNvCxnSpPr>
          <p:nvPr/>
        </p:nvCxnSpPr>
        <p:spPr bwMode="auto">
          <a:xfrm>
            <a:off x="2971800" y="4572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28" name="Group 128"/>
          <p:cNvGrpSpPr>
            <a:grpSpLocks/>
          </p:cNvGrpSpPr>
          <p:nvPr/>
        </p:nvGrpSpPr>
        <p:grpSpPr bwMode="auto">
          <a:xfrm>
            <a:off x="1990725" y="4267200"/>
            <a:ext cx="523875" cy="488950"/>
            <a:chOff x="1014" y="912"/>
            <a:chExt cx="574" cy="596"/>
          </a:xfrm>
        </p:grpSpPr>
        <p:sp>
          <p:nvSpPr>
            <p:cNvPr id="409729" name="Freeform 129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2" name="Freeform 132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3" name="Line 133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5" name="Line 135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6" name="Rectangle 136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7" name="Freeform 137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8" name="Line 138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9" name="Line 139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41" name="Group 141"/>
          <p:cNvGrpSpPr>
            <a:grpSpLocks/>
          </p:cNvGrpSpPr>
          <p:nvPr/>
        </p:nvGrpSpPr>
        <p:grpSpPr bwMode="auto">
          <a:xfrm>
            <a:off x="2981325" y="5486400"/>
            <a:ext cx="523875" cy="488950"/>
            <a:chOff x="1014" y="912"/>
            <a:chExt cx="574" cy="596"/>
          </a:xfrm>
        </p:grpSpPr>
        <p:sp>
          <p:nvSpPr>
            <p:cNvPr id="409742" name="Freeform 142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4" name="Line 144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5" name="Freeform 145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8" name="Line 148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9" name="Rectangle 149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0" name="Freeform 150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1" name="Line 151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2" name="Line 152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3" name="Line 153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54" name="AutoShape 154"/>
          <p:cNvCxnSpPr>
            <a:cxnSpLocks noChangeShapeType="1"/>
            <a:stCxn id="409750" idx="14"/>
            <a:endCxn id="409717" idx="2"/>
          </p:cNvCxnSpPr>
          <p:nvPr/>
        </p:nvCxnSpPr>
        <p:spPr bwMode="auto">
          <a:xfrm flipV="1">
            <a:off x="3403600" y="53721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55" name="AutoShape 155"/>
          <p:cNvCxnSpPr>
            <a:cxnSpLocks noChangeShapeType="1"/>
            <a:stCxn id="409729" idx="4"/>
            <a:endCxn id="409716" idx="1"/>
          </p:cNvCxnSpPr>
          <p:nvPr/>
        </p:nvCxnSpPr>
        <p:spPr bwMode="auto">
          <a:xfrm>
            <a:off x="2522538" y="4587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56" name="Group 156"/>
          <p:cNvGrpSpPr>
            <a:grpSpLocks/>
          </p:cNvGrpSpPr>
          <p:nvPr/>
        </p:nvGrpSpPr>
        <p:grpSpPr bwMode="auto">
          <a:xfrm>
            <a:off x="3048000" y="3657600"/>
            <a:ext cx="604838" cy="152400"/>
            <a:chOff x="2211" y="2443"/>
            <a:chExt cx="573" cy="149"/>
          </a:xfrm>
        </p:grpSpPr>
        <p:sp>
          <p:nvSpPr>
            <p:cNvPr id="409757" name="Rectangle 157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8" name="Rectangle 158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9" name="Freeform 159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60" name="Group 160"/>
          <p:cNvGrpSpPr>
            <a:grpSpLocks/>
          </p:cNvGrpSpPr>
          <p:nvPr/>
        </p:nvGrpSpPr>
        <p:grpSpPr bwMode="auto">
          <a:xfrm>
            <a:off x="4576763" y="3657600"/>
            <a:ext cx="604837" cy="152400"/>
            <a:chOff x="2211" y="2443"/>
            <a:chExt cx="573" cy="149"/>
          </a:xfrm>
        </p:grpSpPr>
        <p:sp>
          <p:nvSpPr>
            <p:cNvPr id="409761" name="Rectangle 161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2" name="Rectangle 162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3" name="Freeform 163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4" name="AutoShape 164"/>
          <p:cNvCxnSpPr>
            <a:cxnSpLocks noChangeShapeType="1"/>
            <a:stCxn id="409616" idx="3"/>
            <a:endCxn id="409757" idx="0"/>
          </p:cNvCxnSpPr>
          <p:nvPr/>
        </p:nvCxnSpPr>
        <p:spPr bwMode="auto">
          <a:xfrm>
            <a:off x="3111500" y="3457575"/>
            <a:ext cx="239713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5" name="AutoShape 165"/>
          <p:cNvCxnSpPr>
            <a:cxnSpLocks noChangeShapeType="1"/>
            <a:stCxn id="409757" idx="2"/>
            <a:endCxn id="409715" idx="0"/>
          </p:cNvCxnSpPr>
          <p:nvPr/>
        </p:nvCxnSpPr>
        <p:spPr bwMode="auto">
          <a:xfrm>
            <a:off x="3351213" y="3817938"/>
            <a:ext cx="246062" cy="220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6" name="AutoShape 166"/>
          <p:cNvCxnSpPr>
            <a:cxnSpLocks noChangeShapeType="1"/>
            <a:stCxn id="409720" idx="3"/>
            <a:endCxn id="409761" idx="2"/>
          </p:cNvCxnSpPr>
          <p:nvPr/>
        </p:nvCxnSpPr>
        <p:spPr bwMode="auto">
          <a:xfrm flipV="1">
            <a:off x="4419600" y="3817938"/>
            <a:ext cx="460375" cy="2111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7" name="AutoShape 167"/>
          <p:cNvCxnSpPr>
            <a:cxnSpLocks noChangeShapeType="1"/>
            <a:stCxn id="409761" idx="0"/>
            <a:endCxn id="409665" idx="1"/>
          </p:cNvCxnSpPr>
          <p:nvPr/>
        </p:nvCxnSpPr>
        <p:spPr bwMode="auto">
          <a:xfrm flipV="1">
            <a:off x="4879975" y="3457575"/>
            <a:ext cx="377825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68" name="Text Box 168"/>
          <p:cNvSpPr txBox="1">
            <a:spLocks noChangeArrowheads="1"/>
          </p:cNvSpPr>
          <p:nvPr/>
        </p:nvSpPr>
        <p:spPr bwMode="auto">
          <a:xfrm>
            <a:off x="4495800" y="2057400"/>
            <a:ext cx="124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Gateways</a:t>
            </a:r>
          </a:p>
        </p:txBody>
      </p:sp>
      <p:sp>
        <p:nvSpPr>
          <p:cNvPr id="409769" name="Line 169"/>
          <p:cNvSpPr>
            <a:spLocks noChangeShapeType="1"/>
          </p:cNvSpPr>
          <p:nvPr/>
        </p:nvSpPr>
        <p:spPr bwMode="auto">
          <a:xfrm flipH="1">
            <a:off x="3505200" y="2438400"/>
            <a:ext cx="16002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0" name="Line 170"/>
          <p:cNvSpPr>
            <a:spLocks noChangeShapeType="1"/>
          </p:cNvSpPr>
          <p:nvPr/>
        </p:nvSpPr>
        <p:spPr bwMode="auto">
          <a:xfrm flipH="1">
            <a:off x="4800600" y="2438400"/>
            <a:ext cx="3810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1" name="Rectangle 171"/>
          <p:cNvSpPr>
            <a:spLocks noChangeArrowheads="1"/>
          </p:cNvSpPr>
          <p:nvPr/>
        </p:nvSpPr>
        <p:spPr bwMode="auto">
          <a:xfrm>
            <a:off x="4419600" y="2057400"/>
            <a:ext cx="1295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Kahn’s vision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Kahn imagined there would be only a few networks (~20) and thus only a few </a:t>
            </a:r>
            <a:r>
              <a:rPr lang="en-US" dirty="0" smtClean="0"/>
              <a:t>routers</a:t>
            </a:r>
          </a:p>
          <a:p>
            <a:pPr lvl="1"/>
            <a:r>
              <a:rPr lang="en-US" b="1" dirty="0" smtClean="0"/>
              <a:t>He </a:t>
            </a:r>
            <a:r>
              <a:rPr lang="en-US" b="1" dirty="0"/>
              <a:t>was </a:t>
            </a:r>
            <a:r>
              <a:rPr lang="en-US" b="1" dirty="0" smtClean="0"/>
              <a:t>wrong (why?)</a:t>
            </a:r>
          </a:p>
          <a:p>
            <a:pPr lvl="4"/>
            <a:endParaRPr lang="en-US" dirty="0"/>
          </a:p>
          <a:p>
            <a:r>
              <a:rPr lang="en-US" dirty="0" smtClean="0"/>
              <a:t>Proposed gateways to “translate</a:t>
            </a:r>
            <a:r>
              <a:rPr lang="en-US" dirty="0" smtClean="0"/>
              <a:t>” </a:t>
            </a:r>
            <a:r>
              <a:rPr lang="en-US" dirty="0" err="1" smtClean="0"/>
              <a:t>btwn</a:t>
            </a:r>
            <a:r>
              <a:rPr lang="en-US" dirty="0" smtClean="0"/>
              <a:t> networks</a:t>
            </a:r>
            <a:endParaRPr lang="en-US" dirty="0" smtClean="0"/>
          </a:p>
          <a:p>
            <a:pPr lvl="1"/>
            <a:r>
              <a:rPr lang="en-US" dirty="0" smtClean="0"/>
              <a:t>Via a universal protocol that they all understood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earch for “universal” protocol is birth of Internet</a:t>
            </a:r>
          </a:p>
          <a:p>
            <a:pPr lvl="1"/>
            <a:r>
              <a:rPr lang="en-US" dirty="0" smtClean="0"/>
              <a:t>The actual design of IP came later (Cerf and Kahn)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6D90493-3C75-0246-830F-1059ECDA5995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1973 FTP </a:t>
            </a:r>
            <a:r>
              <a:rPr lang="en-US" dirty="0" smtClean="0"/>
              <a:t>introduced</a:t>
            </a:r>
          </a:p>
          <a:p>
            <a:pPr marL="0" indent="0">
              <a:buNone/>
            </a:pPr>
            <a:r>
              <a:rPr lang="en-US" dirty="0" smtClean="0"/>
              <a:t>1973 Ethernet invented (Xerox PARC)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1974</a:t>
            </a:r>
            <a:r>
              <a:rPr lang="en-US" dirty="0"/>
              <a:t>	Cerf and Kahn paper on TCP/IP</a:t>
            </a:r>
          </a:p>
          <a:p>
            <a:pPr marL="0" indent="0">
              <a:buNone/>
            </a:pPr>
            <a:r>
              <a:rPr lang="en-US" dirty="0"/>
              <a:t>1980	TCP/IP adopted as defense standard</a:t>
            </a:r>
          </a:p>
          <a:p>
            <a:pPr marL="0" indent="0">
              <a:buNone/>
            </a:pPr>
            <a:r>
              <a:rPr lang="en-US" dirty="0"/>
              <a:t>1983	Global NCP to TCP/IP flag day</a:t>
            </a:r>
          </a:p>
          <a:p>
            <a:pPr marL="0" indent="0">
              <a:buNone/>
            </a:pPr>
            <a:r>
              <a:rPr lang="en-US" dirty="0"/>
              <a:t>198x	XNS, </a:t>
            </a:r>
            <a:r>
              <a:rPr lang="en-US" dirty="0" err="1"/>
              <a:t>DECbit</a:t>
            </a:r>
            <a:r>
              <a:rPr lang="en-US" dirty="0"/>
              <a:t>, and other protocols</a:t>
            </a:r>
          </a:p>
          <a:p>
            <a:pPr marL="0" indent="0">
              <a:buNone/>
            </a:pPr>
            <a:r>
              <a:rPr lang="en-US" dirty="0"/>
              <a:t>1984	</a:t>
            </a:r>
            <a:r>
              <a:rPr lang="en-US" dirty="0" smtClean="0"/>
              <a:t>Janet (British research network)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1985	</a:t>
            </a:r>
            <a:r>
              <a:rPr lang="en-US" dirty="0" err="1"/>
              <a:t>NSFnet</a:t>
            </a:r>
            <a:r>
              <a:rPr lang="en-US" dirty="0"/>
              <a:t> (picks TCP/IP</a:t>
            </a:r>
            <a:r>
              <a:rPr lang="en-US" dirty="0" smtClean="0"/>
              <a:t>) </a:t>
            </a:r>
            <a:r>
              <a:rPr lang="en-US" dirty="0" smtClean="0"/>
              <a:t>[</a:t>
            </a:r>
            <a:r>
              <a:rPr lang="en-US" dirty="0" smtClean="0"/>
              <a:t>thank you </a:t>
            </a:r>
            <a:r>
              <a:rPr lang="en-US" dirty="0" smtClean="0"/>
              <a:t>Al Gore!]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198x	Internet meltdowns due to congestion</a:t>
            </a:r>
          </a:p>
          <a:p>
            <a:pPr marL="0" indent="0">
              <a:buNone/>
            </a:pPr>
            <a:r>
              <a:rPr lang="en-US" dirty="0" smtClean="0"/>
              <a:t>1986	Van </a:t>
            </a:r>
            <a:r>
              <a:rPr lang="en-US" dirty="0"/>
              <a:t>Jacobson saves the Internet (BSD </a:t>
            </a:r>
            <a:r>
              <a:rPr lang="en-US" dirty="0" smtClean="0"/>
              <a:t>TCP)</a:t>
            </a:r>
          </a:p>
          <a:p>
            <a:pPr marL="0" indent="0">
              <a:buNone/>
            </a:pPr>
            <a:r>
              <a:rPr lang="en-US" dirty="0" smtClean="0"/>
              <a:t>1988	Dave Clark steps down from IAB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Unsung hero of Internet: 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 smtClean="0"/>
              <a:t>Chief Architect </a:t>
            </a:r>
            <a:r>
              <a:rPr lang="en-US" dirty="0" smtClean="0"/>
              <a:t>1981-1988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Great consistency of </a:t>
            </a:r>
            <a:r>
              <a:rPr lang="en-US" dirty="0" smtClean="0"/>
              <a:t>vision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Kept the Internet true to its basic design </a:t>
            </a:r>
            <a:r>
              <a:rPr lang="en-US" dirty="0" smtClean="0"/>
              <a:t>principles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Authored </a:t>
            </a:r>
            <a:r>
              <a:rPr lang="en-US" dirty="0" smtClean="0"/>
              <a:t>End-to-End </a:t>
            </a:r>
            <a:r>
              <a:rPr lang="en-US" dirty="0"/>
              <a:t>P</a:t>
            </a:r>
            <a:r>
              <a:rPr lang="en-US" dirty="0" smtClean="0"/>
              <a:t>rinciple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Conceives </a:t>
            </a:r>
            <a:r>
              <a:rPr lang="en-US" u="sng" dirty="0" smtClean="0"/>
              <a:t>and</a:t>
            </a:r>
            <a:r>
              <a:rPr lang="en-US" dirty="0" smtClean="0"/>
              <a:t> articulates architectural concepts</a:t>
            </a:r>
          </a:p>
          <a:p>
            <a:pPr lvl="1"/>
            <a:r>
              <a:rPr lang="en-US" dirty="0" smtClean="0"/>
              <a:t>Read “Active </a:t>
            </a:r>
            <a:r>
              <a:rPr lang="en-US" dirty="0"/>
              <a:t>Networking and End-To-End Arguments</a:t>
            </a:r>
            <a:r>
              <a:rPr lang="en-US" dirty="0" smtClean="0"/>
              <a:t>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Perhaps the only “irreplaceable” Internet pioneer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1988	</a:t>
            </a:r>
            <a:r>
              <a:rPr lang="en-US" dirty="0" err="1" smtClean="0"/>
              <a:t>Deering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Cheriton</a:t>
            </a:r>
            <a:r>
              <a:rPr lang="en-US" dirty="0"/>
              <a:t> propose </a:t>
            </a:r>
            <a:r>
              <a:rPr lang="en-US" dirty="0" smtClean="0"/>
              <a:t>multicast</a:t>
            </a:r>
          </a:p>
          <a:p>
            <a:pPr marL="0" indent="0">
              <a:buNone/>
            </a:pPr>
            <a:r>
              <a:rPr lang="en-US" dirty="0" smtClean="0"/>
              <a:t>1989	Birth </a:t>
            </a:r>
            <a:r>
              <a:rPr lang="en-US" dirty="0" smtClean="0"/>
              <a:t>of the web….Tim Berners-Lee (</a:t>
            </a:r>
            <a:r>
              <a:rPr lang="en-US" dirty="0" smtClean="0"/>
              <a:t>CERN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 invented HTTP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sz="3600" dirty="0" smtClean="0"/>
              <a:t>Why did it take a physicist to </a:t>
            </a:r>
            <a:r>
              <a:rPr lang="en-US" sz="3600" smtClean="0"/>
              <a:t>invent web?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i="1" dirty="0" smtClean="0"/>
              <a:t>Physicists are the smartest people in the world?</a:t>
            </a:r>
          </a:p>
          <a:p>
            <a:r>
              <a:rPr lang="en-US" dirty="0" smtClean="0"/>
              <a:t>Computer scientists were trying to invent nirvana</a:t>
            </a:r>
          </a:p>
          <a:p>
            <a:pPr lvl="1"/>
            <a:r>
              <a:rPr lang="en-US" dirty="0" smtClean="0"/>
              <a:t>Well, actually </a:t>
            </a:r>
            <a:r>
              <a:rPr lang="en-US" dirty="0" err="1" smtClean="0"/>
              <a:t>Xanadu</a:t>
            </a:r>
            <a:r>
              <a:rPr lang="en-US" dirty="0" smtClean="0"/>
              <a:t> (Ted Nelson)</a:t>
            </a:r>
            <a:endParaRPr lang="en-US" dirty="0"/>
          </a:p>
          <a:p>
            <a:pPr lvl="1"/>
            <a:r>
              <a:rPr lang="en-US" dirty="0" smtClean="0"/>
              <a:t>More generally, CS researchers focused on </a:t>
            </a:r>
            <a:r>
              <a:rPr lang="en-US" dirty="0" err="1" smtClean="0"/>
              <a:t>hyptertext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sers didn’t need what we wanted to invent</a:t>
            </a:r>
          </a:p>
          <a:p>
            <a:pPr lvl="1"/>
            <a:r>
              <a:rPr lang="en-US" dirty="0" smtClean="0"/>
              <a:t>Think about it: a paper on </a:t>
            </a:r>
            <a:r>
              <a:rPr lang="en-US" dirty="0" smtClean="0"/>
              <a:t>HTTP </a:t>
            </a:r>
            <a:r>
              <a:rPr lang="en-US" dirty="0" smtClean="0"/>
              <a:t>would </a:t>
            </a:r>
            <a:r>
              <a:rPr lang="en-US" dirty="0" smtClean="0"/>
              <a:t>have been rejected by every CS conference and journal</a:t>
            </a:r>
          </a:p>
          <a:p>
            <a:r>
              <a:rPr lang="en-US" dirty="0" smtClean="0"/>
              <a:t>In general, the CS research community is great at solving well-defined problems, but terrible at guessing what users will actually use</a:t>
            </a:r>
          </a:p>
          <a:p>
            <a:pPr lvl="1"/>
            <a:r>
              <a:rPr lang="en-US" i="1" dirty="0" smtClean="0">
                <a:solidFill>
                  <a:srgbClr val="FF3300"/>
                </a:solidFill>
              </a:rPr>
              <a:t>“Academics </a:t>
            </a:r>
            <a:r>
              <a:rPr lang="en-US" i="1" dirty="0">
                <a:solidFill>
                  <a:srgbClr val="FF3300"/>
                </a:solidFill>
              </a:rPr>
              <a:t>get paid for being clever, not for being right</a:t>
            </a:r>
            <a:r>
              <a:rPr lang="en-US" i="1" dirty="0" smtClean="0">
                <a:solidFill>
                  <a:srgbClr val="FF3300"/>
                </a:solidFill>
              </a:rPr>
              <a:t>.”</a:t>
            </a:r>
          </a:p>
          <a:p>
            <a:pPr marL="339725" lvl="1" indent="0">
              <a:buNone/>
            </a:pPr>
            <a:r>
              <a:rPr lang="en-US" dirty="0" smtClean="0"/>
              <a:t>                                          …Don Norman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continued…..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1993 Search engines invented (Excite)</a:t>
            </a:r>
          </a:p>
          <a:p>
            <a:pPr marL="0" indent="0">
              <a:buNone/>
            </a:pPr>
            <a:r>
              <a:rPr lang="en-US" dirty="0" smtClean="0"/>
              <a:t>1994 </a:t>
            </a:r>
            <a:r>
              <a:rPr lang="en-US" dirty="0"/>
              <a:t>Internet goes </a:t>
            </a:r>
            <a:r>
              <a:rPr lang="en-US" dirty="0" smtClean="0"/>
              <a:t>commercial</a:t>
            </a:r>
          </a:p>
          <a:p>
            <a:pPr marL="0" indent="0">
              <a:buNone/>
            </a:pPr>
            <a:r>
              <a:rPr lang="en-US" dirty="0"/>
              <a:t>199x	ATM rises and falls (as internetworking layer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Telcos</a:t>
            </a:r>
            <a:r>
              <a:rPr lang="en-US" i="1" dirty="0" smtClean="0"/>
              <a:t> try to kill the Internet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199x	</a:t>
            </a:r>
            <a:r>
              <a:rPr lang="en-US" dirty="0" err="1"/>
              <a:t>QoS</a:t>
            </a:r>
            <a:r>
              <a:rPr lang="en-US" dirty="0"/>
              <a:t> rises and </a:t>
            </a:r>
            <a:r>
              <a:rPr lang="en-US" dirty="0" smtClean="0"/>
              <a:t>falls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 try to kill the Internet</a:t>
            </a:r>
          </a:p>
          <a:p>
            <a:pPr marL="0" indent="0">
              <a:buNone/>
            </a:pPr>
            <a:r>
              <a:rPr lang="en-US" dirty="0" smtClean="0"/>
              <a:t>1998	IPv6 </a:t>
            </a:r>
            <a:r>
              <a:rPr lang="en-US" dirty="0"/>
              <a:t>specification</a:t>
            </a:r>
          </a:p>
          <a:p>
            <a:pPr marL="0" indent="0">
              <a:buNone/>
            </a:pPr>
            <a:r>
              <a:rPr lang="en-US" dirty="0"/>
              <a:t>1998 Google reinvents search</a:t>
            </a:r>
          </a:p>
          <a:p>
            <a:pPr marL="0" indent="0">
              <a:buNone/>
            </a:pPr>
            <a:r>
              <a:rPr lang="en-US" dirty="0"/>
              <a:t>200x	The Internet boom and bust</a:t>
            </a:r>
          </a:p>
          <a:p>
            <a:pPr marL="0" indent="0">
              <a:buNone/>
            </a:pPr>
            <a:r>
              <a:rPr lang="en-US" dirty="0" smtClean="0"/>
              <a:t>201x</a:t>
            </a:r>
            <a:r>
              <a:rPr lang="en-US" b="1" dirty="0" smtClean="0"/>
              <a:t> CS enrollments suggest boom </a:t>
            </a:r>
            <a:r>
              <a:rPr lang="en-US" b="1" dirty="0"/>
              <a:t>is </a:t>
            </a:r>
            <a:r>
              <a:rPr lang="en-US" b="1" dirty="0" smtClean="0"/>
              <a:t>back!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CS 168: </a:t>
            </a:r>
            <a:r>
              <a:rPr lang="en-US" b="1" dirty="0" smtClean="0"/>
              <a:t>~</a:t>
            </a:r>
            <a:r>
              <a:rPr lang="en-US" dirty="0" smtClean="0"/>
              <a:t>80 in 2010 to ~530 in 2015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Clark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a paper in 1988 that tried to capture why the Internet turned out as it did</a:t>
            </a:r>
          </a:p>
          <a:p>
            <a:r>
              <a:rPr lang="en-US" dirty="0" smtClean="0"/>
              <a:t>In particular, it described an ordered list of priorities that informed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build big systems out of spaghetti code</a:t>
            </a:r>
          </a:p>
          <a:p>
            <a:pPr lvl="1"/>
            <a:r>
              <a:rPr lang="en-US" dirty="0" smtClean="0"/>
              <a:t>Impossible to understand, debug</a:t>
            </a:r>
          </a:p>
          <a:p>
            <a:pPr lvl="1"/>
            <a:r>
              <a:rPr lang="en-US" dirty="0" smtClean="0"/>
              <a:t>Hard to update</a:t>
            </a:r>
          </a:p>
          <a:p>
            <a:pPr lvl="6"/>
            <a:endParaRPr lang="en-US" dirty="0"/>
          </a:p>
          <a:p>
            <a:r>
              <a:rPr lang="en-US" dirty="0" smtClean="0"/>
              <a:t>We need to limit the scope of changes, so that we can update system without rewriting it from scratch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Modularity is how we limit the scope of changes</a:t>
            </a:r>
          </a:p>
          <a:p>
            <a:pPr lvl="1"/>
            <a:r>
              <a:rPr lang="en-US" dirty="0" smtClean="0"/>
              <a:t>And understand the system at a higher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Connect existing networks</a:t>
            </a:r>
          </a:p>
          <a:p>
            <a:r>
              <a:rPr lang="en-US">
                <a:latin typeface="Arial" charset="0"/>
              </a:rPr>
              <a:t>Robust in face of failures </a:t>
            </a:r>
          </a:p>
          <a:p>
            <a:r>
              <a:rPr lang="en-US">
                <a:latin typeface="Arial" charset="0"/>
              </a:rPr>
              <a:t>Support multiple types of delivery services</a:t>
            </a:r>
          </a:p>
          <a:p>
            <a:r>
              <a:rPr lang="en-US">
                <a:latin typeface="Arial" charset="0"/>
              </a:rPr>
              <a:t>Accommodate a variety of networks</a:t>
            </a:r>
          </a:p>
          <a:p>
            <a:r>
              <a:rPr lang="en-US">
                <a:latin typeface="Arial" charset="0"/>
              </a:rPr>
              <a:t>Allow distributed management</a:t>
            </a:r>
          </a:p>
          <a:p>
            <a:r>
              <a:rPr lang="en-US">
                <a:latin typeface="Arial" charset="0"/>
              </a:rPr>
              <a:t>Easy host attachment</a:t>
            </a:r>
          </a:p>
          <a:p>
            <a:r>
              <a:rPr lang="en-US">
                <a:latin typeface="Arial" charset="0"/>
              </a:rPr>
              <a:t>Cost effective</a:t>
            </a:r>
          </a:p>
          <a:p>
            <a:r>
              <a:rPr lang="en-US">
                <a:latin typeface="Arial" charset="0"/>
              </a:rPr>
              <a:t>Allow resource accountability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300740-E28C-7A42-90B4-C7F4F2F79242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Connect Existing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Wanted single protocol that could be used to connect any pair of (existing) networks</a:t>
            </a:r>
          </a:p>
          <a:p>
            <a:pPr lvl="5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Internet Protocol (IP) is that unifying protocol</a:t>
            </a:r>
          </a:p>
          <a:p>
            <a:pPr lvl="1"/>
            <a:r>
              <a:rPr lang="en-US" dirty="0" smtClean="0"/>
              <a:t>All (existing) networks must be able to implement it</a:t>
            </a:r>
          </a:p>
          <a:p>
            <a:pPr lvl="4"/>
            <a:endParaRPr lang="en-US" dirty="0"/>
          </a:p>
          <a:p>
            <a:r>
              <a:rPr lang="en-US" dirty="0" smtClean="0"/>
              <a:t>This is where the need for best effort arose….</a:t>
            </a:r>
          </a:p>
          <a:p>
            <a:pPr lvl="1"/>
            <a:r>
              <a:rPr lang="en-US" dirty="0" smtClean="0"/>
              <a:t>And this is where circuit switching </a:t>
            </a:r>
            <a:r>
              <a:rPr lang="en-US" dirty="0" smtClean="0"/>
              <a:t>died</a:t>
            </a:r>
          </a:p>
          <a:p>
            <a:pPr lvl="1"/>
            <a:r>
              <a:rPr lang="en-US" b="1" i="1" dirty="0" smtClean="0"/>
              <a:t>Why?</a:t>
            </a:r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#2 Robust</a:t>
            </a:r>
            <a:endParaRPr lang="en-US" dirty="0">
              <a:latin typeface="Helvetica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835525"/>
          </a:xfrm>
        </p:spPr>
        <p:txBody>
          <a:bodyPr/>
          <a:lstStyle/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A</a:t>
            </a:r>
            <a:r>
              <a:rPr lang="en-US" dirty="0" smtClean="0">
                <a:latin typeface="Arial" charset="0"/>
              </a:rPr>
              <a:t>: As </a:t>
            </a:r>
            <a:r>
              <a:rPr lang="en-US" dirty="0">
                <a:latin typeface="Arial" charset="0"/>
              </a:rPr>
              <a:t>long as </a:t>
            </a:r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is not partitioned, two </a:t>
            </a:r>
            <a:r>
              <a:rPr lang="en-US" dirty="0" smtClean="0">
                <a:latin typeface="Arial" charset="0"/>
              </a:rPr>
              <a:t>hosts should </a:t>
            </a:r>
            <a:r>
              <a:rPr lang="en-US" dirty="0">
                <a:latin typeface="Arial" charset="0"/>
              </a:rPr>
              <a:t>be able to </a:t>
            </a:r>
            <a:r>
              <a:rPr lang="en-US" dirty="0" smtClean="0">
                <a:latin typeface="Arial" charset="0"/>
              </a:rPr>
              <a:t>communicate (eventually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i="1" dirty="0" smtClean="0">
                <a:latin typeface="Arial" charset="0"/>
              </a:rPr>
              <a:t>Can </a:t>
            </a:r>
            <a:r>
              <a:rPr lang="en-US" b="1" i="1" dirty="0" smtClean="0">
                <a:latin typeface="Arial" charset="0"/>
              </a:rPr>
              <a:t>recover</a:t>
            </a:r>
            <a:r>
              <a:rPr lang="en-US" i="1" dirty="0" smtClean="0">
                <a:latin typeface="Arial" charset="0"/>
              </a:rPr>
              <a:t> from failures</a:t>
            </a:r>
            <a:endParaRPr lang="en-US" i="1" dirty="0">
              <a:latin typeface="Arial" charset="0"/>
            </a:endParaRPr>
          </a:p>
          <a:p>
            <a:r>
              <a:rPr lang="en-US" b="1" dirty="0" err="1" smtClean="0">
                <a:latin typeface="Arial" charset="0"/>
              </a:rPr>
              <a:t>Def’n</a:t>
            </a:r>
            <a:r>
              <a:rPr lang="en-US" b="1" dirty="0" smtClean="0">
                <a:latin typeface="Arial" charset="0"/>
              </a:rPr>
              <a:t> B</a:t>
            </a:r>
            <a:r>
              <a:rPr lang="en-US" dirty="0" smtClean="0">
                <a:latin typeface="Arial" charset="0"/>
              </a:rPr>
              <a:t>: Failures </a:t>
            </a:r>
            <a:r>
              <a:rPr lang="en-US" dirty="0">
                <a:latin typeface="Arial" charset="0"/>
              </a:rPr>
              <a:t>(excepting network partition) should not interfere with endpoint </a:t>
            </a:r>
            <a:r>
              <a:rPr lang="en-US" dirty="0" smtClean="0">
                <a:latin typeface="Arial" charset="0"/>
              </a:rPr>
              <a:t>semantics</a:t>
            </a:r>
          </a:p>
          <a:p>
            <a:pPr lvl="1"/>
            <a:r>
              <a:rPr lang="en-US" i="1" dirty="0" smtClean="0">
                <a:latin typeface="Arial" charset="0"/>
              </a:rPr>
              <a:t>Can </a:t>
            </a:r>
            <a:r>
              <a:rPr lang="en-US" b="1" i="1" dirty="0" smtClean="0">
                <a:latin typeface="Arial" charset="0"/>
              </a:rPr>
              <a:t>isolate</a:t>
            </a:r>
            <a:r>
              <a:rPr lang="en-US" i="1" dirty="0" smtClean="0">
                <a:latin typeface="Arial" charset="0"/>
              </a:rPr>
              <a:t> endpoints from failures</a:t>
            </a:r>
            <a:endParaRPr lang="en-US" i="1" dirty="0" smtClean="0">
              <a:latin typeface="Arial" charset="0"/>
            </a:endParaRPr>
          </a:p>
          <a:p>
            <a:pPr lvl="5"/>
            <a:endParaRPr lang="en-US" dirty="0">
              <a:latin typeface="Arial" charset="0"/>
            </a:endParaRPr>
          </a:p>
          <a:p>
            <a:r>
              <a:rPr lang="en-US" b="1" dirty="0" smtClean="0">
                <a:latin typeface="Arial" charset="0"/>
              </a:rPr>
              <a:t>A: </a:t>
            </a:r>
            <a:r>
              <a:rPr lang="en-US" i="1" dirty="0" smtClean="0">
                <a:latin typeface="Arial" charset="0"/>
              </a:rPr>
              <a:t>Very successful, not clear how relevant now</a:t>
            </a:r>
          </a:p>
          <a:p>
            <a:pPr lvl="1"/>
            <a:r>
              <a:rPr lang="en-US" dirty="0" smtClean="0">
                <a:latin typeface="Arial" charset="0"/>
              </a:rPr>
              <a:t>Availability more important than recovering from disaster</a:t>
            </a:r>
          </a:p>
          <a:p>
            <a:r>
              <a:rPr lang="en-US" b="1" dirty="0" smtClean="0">
                <a:latin typeface="Arial" charset="0"/>
              </a:rPr>
              <a:t>B: </a:t>
            </a:r>
            <a:r>
              <a:rPr lang="en-US" i="1" dirty="0" smtClean="0">
                <a:latin typeface="Arial" charset="0"/>
              </a:rPr>
              <a:t>This notion of robustness is underappreciated</a:t>
            </a:r>
          </a:p>
          <a:p>
            <a:pPr lvl="1"/>
            <a:r>
              <a:rPr lang="en-US" dirty="0" smtClean="0">
                <a:latin typeface="Arial" charset="0"/>
              </a:rPr>
              <a:t>Key to modularity of Internet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BCF9BF-9CA5-4143-9949-EC6E3522235C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691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405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Telephony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1" y="1295400"/>
          <a:ext cx="8534401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1"/>
                <a:gridCol w="1663065"/>
                <a:gridCol w="1663065"/>
                <a:gridCol w="1663065"/>
                <a:gridCol w="1663065"/>
              </a:tblGrid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Unique?</a:t>
                      </a:r>
                      <a:endParaRPr lang="en-US" dirty="0"/>
                    </a:p>
                  </a:txBody>
                  <a:tcPr marL="82296" marR="82296"/>
                </a:tc>
              </a:tr>
              <a:tr h="883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Application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Host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Reliability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Network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Network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Global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Link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Packets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  <a:tr h="752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Physical</a:t>
                      </a:r>
                      <a:endParaRPr lang="en-US" sz="2400" b="1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</a:t>
                      </a:r>
                      <a:endParaRPr lang="en-US" sz="2400" dirty="0"/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82296" marR="822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8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#3 Types </a:t>
            </a:r>
            <a:r>
              <a:rPr lang="en-US" dirty="0">
                <a:latin typeface="Helvetica" charset="0"/>
              </a:rPr>
              <a:t>of </a:t>
            </a:r>
            <a:r>
              <a:rPr lang="en-US" dirty="0" smtClean="0">
                <a:latin typeface="Helvetica" charset="0"/>
              </a:rPr>
              <a:t>Delivery Services</a:t>
            </a:r>
            <a:endParaRPr lang="en-US" dirty="0">
              <a:latin typeface="Helvetica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Use of the term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delivery services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already implied </a:t>
            </a:r>
            <a:r>
              <a:rPr lang="en-US" altLang="ja-JP" dirty="0" smtClean="0">
                <a:latin typeface="Arial" charset="0"/>
              </a:rPr>
              <a:t>an application</a:t>
            </a:r>
            <a:r>
              <a:rPr lang="en-US" altLang="ja-JP" dirty="0">
                <a:latin typeface="Arial" charset="0"/>
              </a:rPr>
              <a:t>-neutral </a:t>
            </a:r>
            <a:r>
              <a:rPr lang="en-US" altLang="ja-JP" dirty="0" smtClean="0">
                <a:latin typeface="Arial" charset="0"/>
              </a:rPr>
              <a:t>network</a:t>
            </a:r>
          </a:p>
          <a:p>
            <a:pPr lvl="8"/>
            <a:endParaRPr lang="en-US" altLang="ja-JP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Built lowest common denominator service</a:t>
            </a:r>
          </a:p>
          <a:p>
            <a:pPr lvl="1"/>
            <a:r>
              <a:rPr lang="en-US" dirty="0" smtClean="0">
                <a:latin typeface="Arial" charset="0"/>
              </a:rPr>
              <a:t>Allow end-based protocols to provide better service</a:t>
            </a:r>
          </a:p>
          <a:p>
            <a:pPr lvl="1"/>
            <a:r>
              <a:rPr lang="en-US" dirty="0" smtClean="0">
                <a:latin typeface="Arial" charset="0"/>
              </a:rPr>
              <a:t>For instance, turn unreliable service into reliable </a:t>
            </a:r>
            <a:r>
              <a:rPr lang="en-US" dirty="0" smtClean="0">
                <a:latin typeface="Arial" charset="0"/>
              </a:rPr>
              <a:t>service</a:t>
            </a:r>
          </a:p>
          <a:p>
            <a:pPr lvl="6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Example: recognition that TCP wasn’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needed (or wanted) by some applications</a:t>
            </a:r>
          </a:p>
          <a:p>
            <a:pPr lvl="1"/>
            <a:r>
              <a:rPr lang="en-US" dirty="0">
                <a:latin typeface="Arial" charset="0"/>
              </a:rPr>
              <a:t>Separated TCP from IP, and introduced </a:t>
            </a:r>
            <a:r>
              <a:rPr lang="en-US" dirty="0" smtClean="0">
                <a:latin typeface="Arial" charset="0"/>
              </a:rPr>
              <a:t>UDP</a:t>
            </a:r>
            <a:endParaRPr lang="en-US" dirty="0">
              <a:latin typeface="Arial" charset="0"/>
            </a:endParaRPr>
          </a:p>
        </p:txBody>
      </p:sp>
      <p:sp>
        <p:nvSpPr>
          <p:cNvPr id="716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B0611C-D5A1-A349-B0C2-FA962B87FF55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5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The paradox of the Internet’s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support many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These applications have different requirements</a:t>
            </a:r>
          </a:p>
          <a:p>
            <a:pPr lvl="1"/>
            <a:endParaRPr lang="en-US" dirty="0"/>
          </a:p>
          <a:p>
            <a:r>
              <a:rPr lang="en-US" dirty="0" smtClean="0"/>
              <a:t>Shouldn’t the Internet support them all?</a:t>
            </a:r>
          </a:p>
          <a:p>
            <a:pPr lvl="1"/>
            <a:r>
              <a:rPr lang="en-US" dirty="0" smtClean="0"/>
              <a:t>That is, provide a service the satisfies all of them</a:t>
            </a:r>
          </a:p>
          <a:p>
            <a:pPr lvl="1"/>
            <a:r>
              <a:rPr lang="en-US" b="1" i="1" dirty="0" smtClean="0"/>
              <a:t>By meeting the most stringent requirements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96400" cy="868362"/>
          </a:xfrm>
        </p:spPr>
        <p:txBody>
          <a:bodyPr/>
          <a:lstStyle/>
          <a:p>
            <a:r>
              <a:rPr lang="en-US" dirty="0" smtClean="0"/>
              <a:t>What service should </a:t>
            </a:r>
            <a:r>
              <a:rPr lang="en-US" smtClean="0"/>
              <a:t>Internet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Strict delay bounds?</a:t>
            </a:r>
          </a:p>
          <a:p>
            <a:pPr lvl="1"/>
            <a:r>
              <a:rPr lang="en-US" dirty="0" smtClean="0"/>
              <a:t>Some applications require them</a:t>
            </a:r>
          </a:p>
          <a:p>
            <a:r>
              <a:rPr lang="en-US" dirty="0" smtClean="0"/>
              <a:t>Guaranteed delivery?</a:t>
            </a:r>
          </a:p>
          <a:p>
            <a:pPr lvl="1"/>
            <a:r>
              <a:rPr lang="en-US" dirty="0" smtClean="0"/>
              <a:t>Some applications are sensitive to packet drops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No applications mind getting good service</a:t>
            </a:r>
          </a:p>
          <a:p>
            <a:pPr lvl="1"/>
            <a:r>
              <a:rPr lang="en-US" dirty="0" smtClean="0"/>
              <a:t>Why not require Internet support </a:t>
            </a:r>
            <a:r>
              <a:rPr lang="en-US" dirty="0" smtClean="0"/>
              <a:t>all these </a:t>
            </a:r>
            <a:r>
              <a:rPr lang="en-US" dirty="0" smtClean="0"/>
              <a:t>guarantees?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life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People (or applications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 smtClean="0"/>
              <a:t>always need what </a:t>
            </a:r>
            <a:r>
              <a:rPr lang="en-US" u="sng" dirty="0" smtClean="0"/>
              <a:t>they</a:t>
            </a:r>
            <a:r>
              <a:rPr lang="en-US" dirty="0" smtClean="0"/>
              <a:t> think they </a:t>
            </a:r>
            <a:r>
              <a:rPr lang="en-US" dirty="0" smtClean="0"/>
              <a:t>need</a:t>
            </a:r>
            <a:endParaRPr lang="en-US" dirty="0" smtClean="0"/>
          </a:p>
          <a:p>
            <a:r>
              <a:rPr lang="en-US" dirty="0" smtClean="0"/>
              <a:t>Almost never </a:t>
            </a:r>
            <a:r>
              <a:rPr lang="en-US" dirty="0" smtClean="0"/>
              <a:t>need </a:t>
            </a:r>
            <a:r>
              <a:rPr lang="en-US" dirty="0" smtClean="0"/>
              <a:t>what </a:t>
            </a:r>
            <a:r>
              <a:rPr lang="en-US" u="sng" dirty="0" smtClean="0"/>
              <a:t>we</a:t>
            </a:r>
            <a:r>
              <a:rPr lang="en-US" dirty="0" smtClean="0"/>
              <a:t> think they need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Flexibility </a:t>
            </a:r>
            <a:r>
              <a:rPr lang="en-US" dirty="0" smtClean="0"/>
              <a:t>often more important than performance</a:t>
            </a:r>
          </a:p>
          <a:p>
            <a:r>
              <a:rPr lang="en-US" b="1" dirty="0" smtClean="0"/>
              <a:t>But typically only in hindsight!</a:t>
            </a:r>
          </a:p>
          <a:p>
            <a:r>
              <a:rPr lang="en-US" dirty="0" smtClean="0"/>
              <a:t>Example: cell phones </a:t>
            </a:r>
            <a:r>
              <a:rPr lang="en-US" dirty="0" err="1" smtClean="0"/>
              <a:t>vs</a:t>
            </a:r>
            <a:r>
              <a:rPr lang="en-US" dirty="0" smtClean="0"/>
              <a:t> landlines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(3) Architect </a:t>
            </a:r>
            <a:r>
              <a:rPr lang="en-US" i="1" dirty="0" smtClean="0"/>
              <a:t>for flexibility, engineer for </a:t>
            </a:r>
            <a:r>
              <a:rPr lang="en-US" i="1" dirty="0" smtClean="0"/>
              <a:t>performance</a:t>
            </a:r>
          </a:p>
          <a:p>
            <a:r>
              <a:rPr lang="en-US" dirty="0" smtClean="0"/>
              <a:t>Flexibility ensures longevity</a:t>
            </a:r>
          </a:p>
          <a:p>
            <a:r>
              <a:rPr lang="en-US" dirty="0"/>
              <a:t>P</a:t>
            </a:r>
            <a:r>
              <a:rPr lang="en-US" dirty="0" smtClean="0"/>
              <a:t>erformance requirements are ephemeral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lessons to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performance guarantees would limit variety of networks that could attach to Internet</a:t>
            </a:r>
          </a:p>
          <a:p>
            <a:r>
              <a:rPr lang="en-US" dirty="0" smtClean="0"/>
              <a:t>Many applications don’t need these guarantees</a:t>
            </a:r>
          </a:p>
          <a:p>
            <a:r>
              <a:rPr lang="en-US" dirty="0" smtClean="0"/>
              <a:t>And those that do?  </a:t>
            </a:r>
          </a:p>
          <a:p>
            <a:pPr lvl="1"/>
            <a:r>
              <a:rPr lang="en-US" dirty="0" smtClean="0"/>
              <a:t>Well, they don’t either (usually)</a:t>
            </a:r>
          </a:p>
          <a:p>
            <a:pPr lvl="1"/>
            <a:r>
              <a:rPr lang="en-US" dirty="0" smtClean="0"/>
              <a:t>Tremendous ability to mask drops, delays</a:t>
            </a:r>
          </a:p>
          <a:p>
            <a:r>
              <a:rPr lang="en-US" dirty="0" smtClean="0"/>
              <a:t>And ISPs can work hard to deliver good service without changing the architecture (engineering)</a:t>
            </a:r>
          </a:p>
          <a:p>
            <a:r>
              <a:rPr lang="en-US" dirty="0" smtClean="0"/>
              <a:t>If the Internet had focused on voice applications early, it might have made different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Computer System Modularity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Partition system into </a:t>
            </a:r>
            <a:r>
              <a:rPr lang="en-US" dirty="0" smtClean="0">
                <a:latin typeface="Arial" charset="0"/>
              </a:rPr>
              <a:t>modules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Each module has well-defined interface</a:t>
            </a:r>
          </a:p>
          <a:p>
            <a:pPr lvl="8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nterfaces </a:t>
            </a:r>
            <a:r>
              <a:rPr lang="en-US" dirty="0">
                <a:latin typeface="Arial" charset="0"/>
              </a:rPr>
              <a:t>give </a:t>
            </a:r>
            <a:r>
              <a:rPr lang="en-US" dirty="0" smtClean="0">
                <a:latin typeface="Arial" charset="0"/>
              </a:rPr>
              <a:t>flexibility in implementation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have limited scope</a:t>
            </a:r>
          </a:p>
          <a:p>
            <a:pPr marL="339725" lvl="1" indent="0">
              <a:lnSpc>
                <a:spcPct val="80000"/>
              </a:lnSpc>
              <a:buNone/>
            </a:pPr>
            <a:r>
              <a:rPr lang="en-US" dirty="0" smtClean="0">
                <a:latin typeface="Arial" charset="0"/>
              </a:rPr>
              <a:t>						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Examples: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</a:t>
            </a:r>
            <a:r>
              <a:rPr lang="en-US" dirty="0" smtClean="0">
                <a:latin typeface="Arial" charset="0"/>
              </a:rPr>
              <a:t>ibraries </a:t>
            </a:r>
            <a:r>
              <a:rPr lang="en-US" dirty="0">
                <a:latin typeface="Arial" charset="0"/>
              </a:rPr>
              <a:t>encapsulating set of </a:t>
            </a:r>
            <a:r>
              <a:rPr lang="en-US" dirty="0" smtClean="0">
                <a:latin typeface="Arial" charset="0"/>
              </a:rPr>
              <a:t>functionality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rogramming </a:t>
            </a:r>
            <a:r>
              <a:rPr lang="en-US" dirty="0">
                <a:latin typeface="Arial" charset="0"/>
              </a:rPr>
              <a:t>language </a:t>
            </a:r>
            <a:r>
              <a:rPr lang="en-US" dirty="0" smtClean="0">
                <a:latin typeface="Arial" charset="0"/>
              </a:rPr>
              <a:t>abstracts </a:t>
            </a:r>
            <a:r>
              <a:rPr lang="en-US" dirty="0">
                <a:latin typeface="Arial" charset="0"/>
              </a:rPr>
              <a:t>away </a:t>
            </a:r>
            <a:r>
              <a:rPr lang="en-US" dirty="0" smtClean="0">
                <a:latin typeface="Arial" charset="0"/>
              </a:rPr>
              <a:t>CPU</a:t>
            </a:r>
          </a:p>
          <a:p>
            <a:pPr lvl="8">
              <a:lnSpc>
                <a:spcPct val="80000"/>
              </a:lnSpc>
            </a:pPr>
            <a:endParaRPr lang="en-US" dirty="0" smtClean="0">
              <a:latin typeface="Arial" charset="0"/>
            </a:endParaRPr>
          </a:p>
          <a:p>
            <a:r>
              <a:rPr lang="en-US" dirty="0"/>
              <a:t>The trick is to find the </a:t>
            </a:r>
            <a:r>
              <a:rPr lang="en-US" i="1" dirty="0"/>
              <a:t>right</a:t>
            </a:r>
            <a:r>
              <a:rPr lang="en-US" dirty="0"/>
              <a:t> modularity</a:t>
            </a:r>
          </a:p>
          <a:p>
            <a:pPr lvl="1"/>
            <a:r>
              <a:rPr lang="en-US" dirty="0"/>
              <a:t>The interfaces should be long-lasting</a:t>
            </a:r>
          </a:p>
          <a:p>
            <a:pPr lvl="1"/>
            <a:r>
              <a:rPr lang="en-US" dirty="0"/>
              <a:t>If interfaces are changing often, modularity is wrong</a:t>
            </a:r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1064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A1FDDE6-2554-2A43-B62F-F18A40663DF1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1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</a:t>
            </a:r>
            <a:r>
              <a:rPr lang="en-US" dirty="0" smtClean="0"/>
              <a:t>packet switching service </a:t>
            </a:r>
            <a:r>
              <a:rPr lang="en-US" dirty="0" smtClean="0"/>
              <a:t>is not as obvious as it might seem today</a:t>
            </a:r>
          </a:p>
          <a:p>
            <a:pPr lvl="4"/>
            <a:endParaRPr lang="en-US" dirty="0"/>
          </a:p>
          <a:p>
            <a:r>
              <a:rPr lang="en-US" dirty="0" smtClean="0"/>
              <a:t>Great vision on the part of the Internet designers</a:t>
            </a:r>
          </a:p>
          <a:p>
            <a:pPr lvl="5"/>
            <a:endParaRPr lang="en-US" dirty="0"/>
          </a:p>
          <a:p>
            <a:r>
              <a:rPr lang="en-US" dirty="0" smtClean="0"/>
              <a:t>And lucky that they were focused on applications that did not need great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#4 Variety </a:t>
            </a:r>
            <a:r>
              <a:rPr lang="en-US" dirty="0">
                <a:latin typeface="Helvetica" charset="0"/>
              </a:rPr>
              <a:t>of Networks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Incredibly successful!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Minimal requirements on networks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need for reliability, in-order, fixed size packets, etc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result of aiming for lowest common denominator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IP over everything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Then: ARPANET, X.25, DARPA satellite network..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Now: ATM, SONET, WDM…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8F42DE-1E48-304B-80DC-E09625EF40D6}" type="slidenum">
              <a:rPr lang="en-US" sz="1400" b="0">
                <a:latin typeface="Times New Roman" charset="0"/>
              </a:rPr>
              <a:pPr eaLnBrk="1" hangingPunct="1"/>
              <a:t>81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Decentralized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curse and a blessing</a:t>
            </a:r>
          </a:p>
          <a:p>
            <a:pPr lvl="1"/>
            <a:r>
              <a:rPr lang="en-US" dirty="0" smtClean="0"/>
              <a:t>Important for easy deployment</a:t>
            </a:r>
          </a:p>
          <a:p>
            <a:pPr lvl="1"/>
            <a:r>
              <a:rPr lang="en-US" dirty="0" smtClean="0"/>
              <a:t>Makes management hard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#6 Host </a:t>
            </a:r>
            <a:r>
              <a:rPr lang="en-US" dirty="0">
                <a:latin typeface="Helvetica" charset="0"/>
              </a:rPr>
              <a:t>Attachment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Clark observes that </a:t>
            </a:r>
            <a:r>
              <a:rPr lang="en-US" dirty="0" smtClean="0">
                <a:latin typeface="Arial" charset="0"/>
              </a:rPr>
              <a:t>cost </a:t>
            </a:r>
            <a:r>
              <a:rPr lang="en-US" dirty="0">
                <a:latin typeface="Arial" charset="0"/>
              </a:rPr>
              <a:t>of host attachment may be </a:t>
            </a:r>
            <a:r>
              <a:rPr lang="en-US" dirty="0" smtClean="0">
                <a:latin typeface="Arial" charset="0"/>
              </a:rPr>
              <a:t>higher </a:t>
            </a:r>
            <a:r>
              <a:rPr lang="en-US" dirty="0">
                <a:latin typeface="Arial" charset="0"/>
              </a:rPr>
              <a:t>because hosts have to be smart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the administrative cost of adding hosts is very low, which is probably more </a:t>
            </a:r>
            <a:r>
              <a:rPr lang="en-US" dirty="0" smtClean="0">
                <a:latin typeface="Arial" charset="0"/>
              </a:rPr>
              <a:t>important</a:t>
            </a:r>
          </a:p>
          <a:p>
            <a:pPr lvl="1"/>
            <a:r>
              <a:rPr lang="en-US" dirty="0" smtClean="0">
                <a:latin typeface="Arial" charset="0"/>
              </a:rPr>
              <a:t>Plug-and-play kind of behavior….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4DE857-130B-C14D-ACD7-3FE1D04F4BAE}" type="slidenum">
              <a:rPr lang="en-US" sz="1400" b="0">
                <a:latin typeface="Times New Roman" charset="0"/>
              </a:rPr>
              <a:pPr eaLnBrk="1" hangingPunct="1"/>
              <a:t>83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Cost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Cheaper than circuit switching at low end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expensive than circuit switching at high end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a bad compromise:</a:t>
            </a:r>
          </a:p>
          <a:p>
            <a:pPr lvl="1"/>
            <a:r>
              <a:rPr lang="en-US" dirty="0" smtClean="0"/>
              <a:t>Cheap where it counts (low-end)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expensive for those who can pay….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Resource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Internet Motto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i="1" dirty="0">
                <a:latin typeface="Arial" charset="0"/>
              </a:rPr>
              <a:t>We reject </a:t>
            </a:r>
            <a:r>
              <a:rPr lang="en-US" i="1" dirty="0" smtClean="0">
                <a:latin typeface="Arial" charset="0"/>
              </a:rPr>
              <a:t>kings, </a:t>
            </a:r>
            <a:r>
              <a:rPr lang="en-US" i="1" dirty="0">
                <a:latin typeface="Arial" charset="0"/>
              </a:rPr>
              <a:t>presidents, and voting. We believe in rough consensus and running code</a:t>
            </a:r>
            <a:r>
              <a:rPr lang="en-US" dirty="0">
                <a:latin typeface="Arial" charset="0"/>
              </a:rPr>
              <a:t>.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David Clark</a:t>
            </a:r>
          </a:p>
        </p:txBody>
      </p:sp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0C1269C-77D8-D34B-A846-BA87186677B9}" type="slidenum">
              <a:rPr lang="en-US" sz="1400" b="0">
                <a:latin typeface="Times New Roman" charset="0"/>
              </a:rPr>
              <a:pPr eaLnBrk="1" hangingPunct="1"/>
              <a:t>86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0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Build something that works!</a:t>
            </a: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FBC673-61D3-7B4D-9EB4-FA337A19D5D1}" type="slidenum">
              <a:rPr lang="en-US" sz="1400" b="0">
                <a:latin typeface="Times New Roman" charset="0"/>
              </a:rPr>
              <a:pPr eaLnBrk="1" hangingPunct="1"/>
              <a:t>87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Questions to think about….</a:t>
            </a:r>
            <a:endParaRPr lang="en-US" dirty="0">
              <a:latin typeface="Helvetica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priorities would </a:t>
            </a:r>
            <a:r>
              <a:rPr lang="en-US" dirty="0">
                <a:latin typeface="Arial" charset="0"/>
              </a:rPr>
              <a:t>a commercial design have?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</a:t>
            </a:r>
            <a:r>
              <a:rPr lang="en-US" dirty="0" smtClean="0">
                <a:latin typeface="Arial" charset="0"/>
              </a:rPr>
              <a:t>would the resulting design look like?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What goals are missing from this list?</a:t>
            </a:r>
          </a:p>
          <a:p>
            <a:pPr marL="339725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6F354A-EC71-A442-9C95-8B956064E6C6}" type="slidenum">
              <a:rPr lang="en-US" sz="1400" b="0">
                <a:latin typeface="Times New Roman" charset="0"/>
              </a:rPr>
              <a:pPr eaLnBrk="1" hangingPunct="1"/>
              <a:t>88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problem into tasks or abstractions</a:t>
            </a:r>
          </a:p>
          <a:p>
            <a:pPr lvl="1"/>
            <a:r>
              <a:rPr lang="en-US" dirty="0" smtClean="0"/>
              <a:t>Task: </a:t>
            </a:r>
            <a:r>
              <a:rPr lang="en-US" i="1" dirty="0" smtClean="0"/>
              <a:t>e.g.</a:t>
            </a:r>
            <a:r>
              <a:rPr lang="en-US" dirty="0" smtClean="0"/>
              <a:t>, compute a function</a:t>
            </a:r>
          </a:p>
          <a:p>
            <a:pPr lvl="1"/>
            <a:r>
              <a:rPr lang="en-US" dirty="0" smtClean="0"/>
              <a:t>Abstraction: </a:t>
            </a:r>
            <a:r>
              <a:rPr lang="en-US" i="1" dirty="0" smtClean="0"/>
              <a:t>e.g.</a:t>
            </a:r>
            <a:r>
              <a:rPr lang="en-US" dirty="0" smtClean="0"/>
              <a:t>, provide reliable storage</a:t>
            </a:r>
          </a:p>
          <a:p>
            <a:pPr lvl="6"/>
            <a:endParaRPr lang="en-US" dirty="0"/>
          </a:p>
          <a:p>
            <a:r>
              <a:rPr lang="en-US" dirty="0" smtClean="0"/>
              <a:t>Define a module for each task/abstraction</a:t>
            </a:r>
          </a:p>
          <a:p>
            <a:pPr lvl="1"/>
            <a:r>
              <a:rPr lang="en-US" dirty="0" smtClean="0"/>
              <a:t>Involves defining a clean interface for each module</a:t>
            </a:r>
          </a:p>
          <a:p>
            <a:pPr lvl="1"/>
            <a:r>
              <a:rPr lang="en-US" dirty="0" smtClean="0"/>
              <a:t>“Clean” means hiding unnecessary details</a:t>
            </a:r>
          </a:p>
          <a:p>
            <a:pPr lvl="6"/>
            <a:endParaRPr lang="en-US" dirty="0"/>
          </a:p>
          <a:p>
            <a:r>
              <a:rPr lang="en-US" dirty="0" smtClean="0"/>
              <a:t>Implement system a few times:</a:t>
            </a:r>
          </a:p>
          <a:p>
            <a:pPr lvl="1"/>
            <a:r>
              <a:rPr lang="en-US" dirty="0" smtClean="0"/>
              <a:t>If interfaces seem to hold, you are on the right track…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4401</TotalTime>
  <Words>3568</Words>
  <Application>Microsoft Macintosh PowerPoint</Application>
  <PresentationFormat>On-screen Show (4:3)</PresentationFormat>
  <Paragraphs>937</Paragraphs>
  <Slides>88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Courier New</vt:lpstr>
      <vt:lpstr>Gill Sans</vt:lpstr>
      <vt:lpstr>Helvetica</vt:lpstr>
      <vt:lpstr>ＭＳ Ｐゴシック</vt:lpstr>
      <vt:lpstr>Times New Roman</vt:lpstr>
      <vt:lpstr>Wingdings</vt:lpstr>
      <vt:lpstr>Arial</vt:lpstr>
      <vt:lpstr>Network</vt:lpstr>
      <vt:lpstr>CS 168  Designing the Internet</vt:lpstr>
      <vt:lpstr>Outline</vt:lpstr>
      <vt:lpstr>At the end of this lecture you…</vt:lpstr>
      <vt:lpstr>No deep technical issues</vt:lpstr>
      <vt:lpstr>Modularity</vt:lpstr>
      <vt:lpstr>Modularity in Computer Science</vt:lpstr>
      <vt:lpstr>The Role of Modularity</vt:lpstr>
      <vt:lpstr>Computer System Modularity</vt:lpstr>
      <vt:lpstr>Finding the Right Modularity</vt:lpstr>
      <vt:lpstr>Network System Modularity</vt:lpstr>
      <vt:lpstr>Network Modularity Decisions</vt:lpstr>
      <vt:lpstr>Leads to three design principles</vt:lpstr>
      <vt:lpstr>Layering</vt:lpstr>
      <vt:lpstr>Tasks in Networking</vt:lpstr>
      <vt:lpstr>Tasks in Networking (bottom up)</vt:lpstr>
      <vt:lpstr>Resulting Modules (layers)</vt:lpstr>
      <vt:lpstr>Five Layers (top-down)</vt:lpstr>
      <vt:lpstr>Strictly Layered Dependencies</vt:lpstr>
      <vt:lpstr>Three Observations</vt:lpstr>
      <vt:lpstr>Layering Crucial to Internet’s Success</vt:lpstr>
      <vt:lpstr>Questions?</vt:lpstr>
      <vt:lpstr>Distributing Layers Across Network</vt:lpstr>
      <vt:lpstr>What Gets Implemented on Host?</vt:lpstr>
      <vt:lpstr>What Gets Implemented on Router?</vt:lpstr>
      <vt:lpstr>What Gets Implemented on Switches?</vt:lpstr>
      <vt:lpstr>Complicated Diagram</vt:lpstr>
      <vt:lpstr>Simple Diagram</vt:lpstr>
      <vt:lpstr>Logical Communication</vt:lpstr>
      <vt:lpstr>Physical Communication</vt:lpstr>
      <vt:lpstr>Layer Encapsulation</vt:lpstr>
      <vt:lpstr>Example of Layering in the Real World</vt:lpstr>
      <vt:lpstr>The Path of the Letter</vt:lpstr>
      <vt:lpstr>Back to Networking Picture</vt:lpstr>
      <vt:lpstr>Design Principles</vt:lpstr>
      <vt:lpstr>Three Internet Design Principles</vt:lpstr>
      <vt:lpstr>The End-to-End Principle</vt:lpstr>
      <vt:lpstr>Placing Network Functionality</vt:lpstr>
      <vt:lpstr>Example: Reliable File Transfer</vt:lpstr>
      <vt:lpstr>Discussion</vt:lpstr>
      <vt:lpstr>Robust (From Clark 1988 Paper)</vt:lpstr>
      <vt:lpstr>Question?</vt:lpstr>
      <vt:lpstr>Back to the End-to-End Principle</vt:lpstr>
      <vt:lpstr>“Only-if-Sufficient” Interpretation</vt:lpstr>
      <vt:lpstr>“Only-if-Necessary” Interpretation</vt:lpstr>
      <vt:lpstr>“Only-if-Useful” Interpretation</vt:lpstr>
      <vt:lpstr>Questions?</vt:lpstr>
      <vt:lpstr>What Does E2E Principle Ignore?</vt:lpstr>
      <vt:lpstr>Three Internet Design Principles</vt:lpstr>
      <vt:lpstr>Fate-Sharing</vt:lpstr>
      <vt:lpstr>General Principle: Fate-Sharing</vt:lpstr>
      <vt:lpstr>A Cynical View of Distributed Systems</vt:lpstr>
      <vt:lpstr>Decisions and Their Principles</vt:lpstr>
      <vt:lpstr>If the Internet is the answer, what were the questions?</vt:lpstr>
      <vt:lpstr>Internet Prehistory (late 50’s)</vt:lpstr>
      <vt:lpstr>Three crucial questions arose</vt:lpstr>
      <vt:lpstr>Internet Timeline</vt:lpstr>
      <vt:lpstr>The opening of the Internet revolution</vt:lpstr>
      <vt:lpstr>Timeline continued…</vt:lpstr>
      <vt:lpstr>The Problem</vt:lpstr>
      <vt:lpstr>Kahn’s Rules for Interconnection</vt:lpstr>
      <vt:lpstr>Solution</vt:lpstr>
      <vt:lpstr>Kahn’s vision</vt:lpstr>
      <vt:lpstr>Timeline continued….</vt:lpstr>
      <vt:lpstr>Unsung hero of Internet: David Clark</vt:lpstr>
      <vt:lpstr>Timeline continued…</vt:lpstr>
      <vt:lpstr>Why did it take a physicist to invent web?</vt:lpstr>
      <vt:lpstr>Timeline continued…..</vt:lpstr>
      <vt:lpstr>Internet Design Goals</vt:lpstr>
      <vt:lpstr>David Clark</vt:lpstr>
      <vt:lpstr>Internet Design Goals (Clark ‘88)</vt:lpstr>
      <vt:lpstr>#1 Connect Existing Networks</vt:lpstr>
      <vt:lpstr>#2 Robust</vt:lpstr>
      <vt:lpstr>The Internet Architecture</vt:lpstr>
      <vt:lpstr>The Telephony Architecture</vt:lpstr>
      <vt:lpstr>#3 Types of Delivery Services</vt:lpstr>
      <vt:lpstr>The paradox of the Internet’s design</vt:lpstr>
      <vt:lpstr>What service should Internet support?</vt:lpstr>
      <vt:lpstr>Important life lessons</vt:lpstr>
      <vt:lpstr>Applying lessons to Internet</vt:lpstr>
      <vt:lpstr>Bottom Line</vt:lpstr>
      <vt:lpstr>#4 Variety of Networks</vt:lpstr>
      <vt:lpstr>#5 Decentralized Management</vt:lpstr>
      <vt:lpstr>#6 Host Attachment</vt:lpstr>
      <vt:lpstr>#7 Cost Effective</vt:lpstr>
      <vt:lpstr>#8 Resource Accountability</vt:lpstr>
      <vt:lpstr>Internet Motto</vt:lpstr>
      <vt:lpstr>Real Goals</vt:lpstr>
      <vt:lpstr>Questions to think about….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115</cp:revision>
  <cp:lastPrinted>2015-08-27T21:00:47Z</cp:lastPrinted>
  <dcterms:created xsi:type="dcterms:W3CDTF">2015-08-26T13:04:16Z</dcterms:created>
  <dcterms:modified xsi:type="dcterms:W3CDTF">2015-09-03T23:45:06Z</dcterms:modified>
</cp:coreProperties>
</file>