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5"/>
  </p:notesMasterIdLst>
  <p:handoutMasterIdLst>
    <p:handoutMasterId r:id="rId86"/>
  </p:handoutMasterIdLst>
  <p:sldIdLst>
    <p:sldId id="431" r:id="rId2"/>
    <p:sldId id="760" r:id="rId3"/>
    <p:sldId id="753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743" r:id="rId16"/>
    <p:sldId id="744" r:id="rId17"/>
    <p:sldId id="745" r:id="rId18"/>
    <p:sldId id="746" r:id="rId19"/>
    <p:sldId id="747" r:id="rId20"/>
    <p:sldId id="748" r:id="rId21"/>
    <p:sldId id="749" r:id="rId22"/>
    <p:sldId id="750" r:id="rId23"/>
    <p:sldId id="751" r:id="rId24"/>
    <p:sldId id="752" r:id="rId25"/>
    <p:sldId id="843" r:id="rId26"/>
    <p:sldId id="754" r:id="rId27"/>
    <p:sldId id="761" r:id="rId28"/>
    <p:sldId id="757" r:id="rId29"/>
    <p:sldId id="758" r:id="rId30"/>
    <p:sldId id="759" r:id="rId31"/>
    <p:sldId id="756" r:id="rId32"/>
    <p:sldId id="762" r:id="rId33"/>
    <p:sldId id="763" r:id="rId34"/>
    <p:sldId id="768" r:id="rId35"/>
    <p:sldId id="769" r:id="rId36"/>
    <p:sldId id="770" r:id="rId37"/>
    <p:sldId id="771" r:id="rId38"/>
    <p:sldId id="772" r:id="rId39"/>
    <p:sldId id="773" r:id="rId40"/>
    <p:sldId id="774" r:id="rId41"/>
    <p:sldId id="775" r:id="rId42"/>
    <p:sldId id="776" r:id="rId43"/>
    <p:sldId id="777" r:id="rId44"/>
    <p:sldId id="550" r:id="rId45"/>
    <p:sldId id="779" r:id="rId46"/>
    <p:sldId id="780" r:id="rId47"/>
    <p:sldId id="781" r:id="rId48"/>
    <p:sldId id="782" r:id="rId49"/>
    <p:sldId id="783" r:id="rId50"/>
    <p:sldId id="784" r:id="rId51"/>
    <p:sldId id="513" r:id="rId52"/>
    <p:sldId id="765" r:id="rId53"/>
    <p:sldId id="517" r:id="rId54"/>
    <p:sldId id="766" r:id="rId55"/>
    <p:sldId id="519" r:id="rId56"/>
    <p:sldId id="785" r:id="rId57"/>
    <p:sldId id="786" r:id="rId58"/>
    <p:sldId id="804" r:id="rId59"/>
    <p:sldId id="790" r:id="rId60"/>
    <p:sldId id="791" r:id="rId61"/>
    <p:sldId id="792" r:id="rId62"/>
    <p:sldId id="854" r:id="rId63"/>
    <p:sldId id="805" r:id="rId64"/>
    <p:sldId id="806" r:id="rId65"/>
    <p:sldId id="807" r:id="rId66"/>
    <p:sldId id="793" r:id="rId67"/>
    <p:sldId id="794" r:id="rId68"/>
    <p:sldId id="795" r:id="rId69"/>
    <p:sldId id="857" r:id="rId70"/>
    <p:sldId id="796" r:id="rId71"/>
    <p:sldId id="797" r:id="rId72"/>
    <p:sldId id="798" r:id="rId73"/>
    <p:sldId id="799" r:id="rId74"/>
    <p:sldId id="800" r:id="rId75"/>
    <p:sldId id="801" r:id="rId76"/>
    <p:sldId id="802" r:id="rId77"/>
    <p:sldId id="803" r:id="rId78"/>
    <p:sldId id="858" r:id="rId79"/>
    <p:sldId id="808" r:id="rId80"/>
    <p:sldId id="815" r:id="rId81"/>
    <p:sldId id="816" r:id="rId82"/>
    <p:sldId id="817" r:id="rId83"/>
    <p:sldId id="818" r:id="rId8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/>
    <p:restoredTop sz="86464"/>
  </p:normalViewPr>
  <p:slideViewPr>
    <p:cSldViewPr>
      <p:cViewPr>
        <p:scale>
          <a:sx n="108" d="100"/>
          <a:sy n="108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part of the network, but the takeaway</a:t>
            </a:r>
            <a:r>
              <a:rPr lang="en-US" baseline="0" dirty="0" smtClean="0"/>
              <a:t> is that the network is very regular, involving levels of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7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coincide?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6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all know what a spanning tree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5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Destination is only safe </a:t>
            </a:r>
            <a:r>
              <a:rPr lang="en-US" dirty="0" err="1" smtClean="0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4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modern routing</a:t>
            </a:r>
            <a:r>
              <a:rPr lang="en-US" baseline="0" dirty="0" smtClean="0"/>
              <a:t> research is about how to make the loop-freeness a more fundamental part of the algorithm.  In what I’m going to present today, it is only loop-free AFTER convergence.  That’s not good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6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that his is an ORDERED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15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3856F7-4759-4F45-8252-FABE3C1A4189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63874C-DBB8-D341-9A45-596A7F08D38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27CB3F-EB39-D74C-BEAD-14214DA78EBB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4D722B-96C9-894A-8839-45C7FD2D79ED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62A9C8-BEF3-7749-A126-053D90F350C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irregular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very detailed, couldn’t get a better one….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D6932B-D1EF-524A-B0E9-280F6FACB97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4772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Routing Fundamentals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Telephony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95400"/>
          <a:ext cx="8534401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83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#3 Types </a:t>
            </a:r>
            <a:r>
              <a:rPr lang="en-US" dirty="0">
                <a:latin typeface="Helvetica" charset="0"/>
              </a:rPr>
              <a:t>of </a:t>
            </a:r>
            <a:r>
              <a:rPr lang="en-US" dirty="0" smtClean="0">
                <a:latin typeface="Helvetica" charset="0"/>
              </a:rPr>
              <a:t>Delivery Services</a:t>
            </a:r>
            <a:endParaRPr lang="en-US" dirty="0">
              <a:latin typeface="Helvetica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Use of the term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delivery services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already implied </a:t>
            </a:r>
            <a:r>
              <a:rPr lang="en-US" altLang="ja-JP" dirty="0" smtClean="0">
                <a:latin typeface="Arial" charset="0"/>
              </a:rPr>
              <a:t>an application</a:t>
            </a:r>
            <a:r>
              <a:rPr lang="en-US" altLang="ja-JP" dirty="0">
                <a:latin typeface="Arial" charset="0"/>
              </a:rPr>
              <a:t>-neutral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8"/>
            <a:endParaRPr lang="en-US" altLang="ja-JP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Built lowest common denominator service</a:t>
            </a:r>
          </a:p>
          <a:p>
            <a:pPr lvl="1"/>
            <a:r>
              <a:rPr lang="en-US" dirty="0" smtClean="0">
                <a:latin typeface="Arial" charset="0"/>
              </a:rPr>
              <a:t>Allow end-based protocols to provide better service</a:t>
            </a:r>
          </a:p>
          <a:p>
            <a:pPr lvl="1"/>
            <a:r>
              <a:rPr lang="en-US" dirty="0" smtClean="0">
                <a:latin typeface="Arial" charset="0"/>
              </a:rPr>
              <a:t>For instance, turn unreliable service into reliable service</a:t>
            </a:r>
          </a:p>
          <a:p>
            <a:pPr lvl="6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Example: recognition that TCP wasn’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needed (or wanted) by some applications</a:t>
            </a:r>
          </a:p>
          <a:p>
            <a:pPr lvl="1"/>
            <a:r>
              <a:rPr lang="en-US" dirty="0">
                <a:latin typeface="Arial" charset="0"/>
              </a:rPr>
              <a:t>Separated TCP from IP, and introduced </a:t>
            </a:r>
            <a:r>
              <a:rPr lang="en-US" dirty="0" smtClean="0">
                <a:latin typeface="Arial" charset="0"/>
              </a:rPr>
              <a:t>UDP</a:t>
            </a:r>
            <a:endParaRPr lang="en-US" dirty="0">
              <a:latin typeface="Arial" charset="0"/>
            </a:endParaRPr>
          </a:p>
        </p:txBody>
      </p:sp>
      <p:sp>
        <p:nvSpPr>
          <p:cNvPr id="716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B0611C-D5A1-A349-B0C2-FA962B87FF55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 of the Internet’s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support many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These applications have different requirements</a:t>
            </a:r>
          </a:p>
          <a:p>
            <a:pPr lvl="1"/>
            <a:endParaRPr lang="en-US" dirty="0"/>
          </a:p>
          <a:p>
            <a:r>
              <a:rPr lang="en-US" dirty="0" smtClean="0"/>
              <a:t>Shouldn’t the Internet support them all?</a:t>
            </a:r>
          </a:p>
          <a:p>
            <a:pPr lvl="1"/>
            <a:r>
              <a:rPr lang="en-US" dirty="0" smtClean="0"/>
              <a:t>That is, provide a service the satisfies all of them</a:t>
            </a:r>
          </a:p>
          <a:p>
            <a:pPr lvl="1"/>
            <a:r>
              <a:rPr lang="en-US" b="1" i="1" dirty="0" smtClean="0"/>
              <a:t>By meeting the most stringent requirements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service should Internet support?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delay bounds?</a:t>
            </a:r>
          </a:p>
          <a:p>
            <a:pPr lvl="1"/>
            <a:r>
              <a:rPr lang="en-US" dirty="0" smtClean="0"/>
              <a:t>Some applications require them</a:t>
            </a:r>
          </a:p>
          <a:p>
            <a:r>
              <a:rPr lang="en-US" dirty="0" smtClean="0"/>
              <a:t>Guaranteed delivery?</a:t>
            </a:r>
          </a:p>
          <a:p>
            <a:pPr lvl="1"/>
            <a:r>
              <a:rPr lang="en-US" dirty="0" smtClean="0"/>
              <a:t>Some applications are sensitive to packet drops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No applications mind getting good service</a:t>
            </a:r>
          </a:p>
          <a:p>
            <a:pPr lvl="1"/>
            <a:r>
              <a:rPr lang="en-US" dirty="0" smtClean="0"/>
              <a:t>Why not require Internet support all these guarantees?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life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People (or applications) </a:t>
            </a:r>
          </a:p>
          <a:p>
            <a:r>
              <a:rPr lang="en-US" dirty="0" smtClean="0"/>
              <a:t>Don’t always need what </a:t>
            </a:r>
            <a:r>
              <a:rPr lang="en-US" u="sng" dirty="0" smtClean="0"/>
              <a:t>they</a:t>
            </a:r>
            <a:r>
              <a:rPr lang="en-US" dirty="0" smtClean="0"/>
              <a:t> think they need</a:t>
            </a:r>
          </a:p>
          <a:p>
            <a:r>
              <a:rPr lang="en-US" dirty="0" smtClean="0"/>
              <a:t>Almost never need what </a:t>
            </a:r>
            <a:r>
              <a:rPr lang="en-US" u="sng" dirty="0" smtClean="0"/>
              <a:t>we</a:t>
            </a:r>
            <a:r>
              <a:rPr lang="en-US" dirty="0" smtClean="0"/>
              <a:t> think they need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Flexibility often more important than performance</a:t>
            </a:r>
          </a:p>
          <a:p>
            <a:r>
              <a:rPr lang="en-US" b="1" dirty="0" smtClean="0"/>
              <a:t>But typically only in hindsight!</a:t>
            </a:r>
          </a:p>
          <a:p>
            <a:r>
              <a:rPr lang="en-US" dirty="0" smtClean="0"/>
              <a:t>Example: cell phones </a:t>
            </a:r>
            <a:r>
              <a:rPr lang="en-US" dirty="0" err="1" smtClean="0"/>
              <a:t>vs</a:t>
            </a:r>
            <a:r>
              <a:rPr lang="en-US" dirty="0" smtClean="0"/>
              <a:t> landlines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(3) Architect for flexibility, engineer for performance</a:t>
            </a:r>
          </a:p>
          <a:p>
            <a:r>
              <a:rPr lang="en-US" dirty="0" smtClean="0"/>
              <a:t>Flexibility ensures longevity</a:t>
            </a:r>
          </a:p>
          <a:p>
            <a:r>
              <a:rPr lang="en-US" dirty="0"/>
              <a:t>P</a:t>
            </a:r>
            <a:r>
              <a:rPr lang="en-US" dirty="0" smtClean="0"/>
              <a:t>erformance requirements are ephemeral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lessons to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Requiring performance guarantees would limit variety of networks that could attach to Internet</a:t>
            </a:r>
          </a:p>
          <a:p>
            <a:pPr marL="3111500" lvl="8" indent="0">
              <a:buNone/>
            </a:pPr>
            <a:endParaRPr lang="en-US" dirty="0" smtClean="0"/>
          </a:p>
          <a:p>
            <a:r>
              <a:rPr lang="en-US" dirty="0" smtClean="0"/>
              <a:t>Many applications don’t need these guarantees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And those that do?  </a:t>
            </a:r>
          </a:p>
          <a:p>
            <a:pPr lvl="1"/>
            <a:r>
              <a:rPr lang="en-US" dirty="0" smtClean="0"/>
              <a:t>Well, they don’t either (usually) </a:t>
            </a:r>
            <a:r>
              <a:rPr lang="en-US" b="1" i="1" dirty="0" smtClean="0"/>
              <a:t>(Why?)</a:t>
            </a:r>
          </a:p>
          <a:p>
            <a:pPr lvl="1"/>
            <a:r>
              <a:rPr lang="en-US" dirty="0" smtClean="0"/>
              <a:t>Tremendous ability to mask drops, delays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And ISPs can work hard to deliver good service without changing the architecture (engineering)</a:t>
            </a:r>
          </a:p>
          <a:p>
            <a:pPr lvl="8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“best-effort” packet switching service is not as obvious as it might seem today</a:t>
            </a:r>
          </a:p>
          <a:p>
            <a:pPr lvl="4"/>
            <a:endParaRPr lang="en-US" dirty="0"/>
          </a:p>
          <a:p>
            <a:r>
              <a:rPr lang="en-US" dirty="0" smtClean="0"/>
              <a:t>Great vision on the part of the Internet designers</a:t>
            </a:r>
          </a:p>
          <a:p>
            <a:pPr lvl="5"/>
            <a:endParaRPr lang="en-US" dirty="0"/>
          </a:p>
          <a:p>
            <a:r>
              <a:rPr lang="en-US" dirty="0" smtClean="0"/>
              <a:t>And lucky that they were focused on applications that did not need great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#4 Variety </a:t>
            </a:r>
            <a:r>
              <a:rPr lang="en-US" dirty="0">
                <a:latin typeface="Helvetica" charset="0"/>
              </a:rPr>
              <a:t>of Networks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Incredibly successful!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Minimal requirements on networks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need for reliability, in-order, fixed size packets, etc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 result of aiming for lowest common denominator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IP over everything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Then: ARPANET, X.25, DARPA satellite network..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Now: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Wifi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Cellular, ATM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SONET, WDM…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7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8F42DE-1E48-304B-80DC-E09625EF40D6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Decentralized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 curse and a blessing</a:t>
            </a:r>
          </a:p>
          <a:p>
            <a:pPr lvl="1"/>
            <a:r>
              <a:rPr lang="en-US" dirty="0" smtClean="0"/>
              <a:t>Important for easy deployment</a:t>
            </a:r>
          </a:p>
          <a:p>
            <a:pPr lvl="1"/>
            <a:r>
              <a:rPr lang="en-US" dirty="0" smtClean="0"/>
              <a:t>Makes management hard today</a:t>
            </a:r>
          </a:p>
          <a:p>
            <a:pPr lvl="1"/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ecent efforts have improved management of individual networks</a:t>
            </a:r>
          </a:p>
          <a:p>
            <a:pPr lvl="1"/>
            <a:r>
              <a:rPr lang="en-US" dirty="0" smtClean="0"/>
              <a:t>But no attempt to manage the Internet as a whole….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#6 Host </a:t>
            </a:r>
            <a:r>
              <a:rPr lang="en-US" dirty="0">
                <a:latin typeface="Helvetica" charset="0"/>
              </a:rPr>
              <a:t>Attachment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Clark observes that </a:t>
            </a:r>
            <a:r>
              <a:rPr lang="en-US" dirty="0" smtClean="0">
                <a:latin typeface="Arial" charset="0"/>
              </a:rPr>
              <a:t>cost </a:t>
            </a:r>
            <a:r>
              <a:rPr lang="en-US" dirty="0">
                <a:latin typeface="Arial" charset="0"/>
              </a:rPr>
              <a:t>of host attachment may be </a:t>
            </a:r>
            <a:r>
              <a:rPr lang="en-US" dirty="0" smtClean="0">
                <a:latin typeface="Arial" charset="0"/>
              </a:rPr>
              <a:t>higher </a:t>
            </a:r>
            <a:r>
              <a:rPr lang="en-US" dirty="0">
                <a:latin typeface="Arial" charset="0"/>
              </a:rPr>
              <a:t>because hosts have to be smart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the administrative cost of adding hosts is very low, which is probably more </a:t>
            </a:r>
            <a:r>
              <a:rPr lang="en-US" dirty="0" smtClean="0">
                <a:latin typeface="Arial" charset="0"/>
              </a:rPr>
              <a:t>important</a:t>
            </a:r>
          </a:p>
          <a:p>
            <a:pPr lvl="1"/>
            <a:r>
              <a:rPr lang="en-US" dirty="0" smtClean="0">
                <a:latin typeface="Arial" charset="0"/>
              </a:rPr>
              <a:t>Plug-and-play kind of behavior….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757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4DE857-130B-C14D-ACD7-3FE1D04F4BAE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should have an account</a:t>
            </a:r>
          </a:p>
          <a:p>
            <a:endParaRPr lang="en-US" dirty="0"/>
          </a:p>
          <a:p>
            <a:r>
              <a:rPr lang="en-US" dirty="0" smtClean="0"/>
              <a:t>Homework #1 will be posted tomorrow morning</a:t>
            </a:r>
          </a:p>
          <a:p>
            <a:endParaRPr lang="en-US" dirty="0"/>
          </a:p>
          <a:p>
            <a:r>
              <a:rPr lang="en-US" dirty="0" smtClean="0"/>
              <a:t>No, I have no control over the waiting list</a:t>
            </a:r>
          </a:p>
          <a:p>
            <a:endParaRPr lang="en-US" dirty="0"/>
          </a:p>
          <a:p>
            <a:r>
              <a:rPr lang="en-US" dirty="0" smtClean="0"/>
              <a:t>We have a new 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8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Cost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Cheaper than circuit switching at low end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expensive than circuit switching at high end</a:t>
            </a:r>
          </a:p>
          <a:p>
            <a:pPr lvl="1"/>
            <a:r>
              <a:rPr lang="en-US" b="1" i="1" dirty="0" smtClean="0"/>
              <a:t>Why?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 a bad compromise:</a:t>
            </a:r>
          </a:p>
          <a:p>
            <a:pPr lvl="1"/>
            <a:r>
              <a:rPr lang="en-US" dirty="0" smtClean="0"/>
              <a:t>Cheap where it counts (low-end)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expensive for those who can pay….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Resource 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Motto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i="1" dirty="0">
                <a:latin typeface="Arial" charset="0"/>
              </a:rPr>
              <a:t>We reject </a:t>
            </a:r>
            <a:r>
              <a:rPr lang="en-US" i="1" dirty="0" smtClean="0">
                <a:latin typeface="Arial" charset="0"/>
              </a:rPr>
              <a:t>kings, </a:t>
            </a:r>
            <a:r>
              <a:rPr lang="en-US" i="1" dirty="0">
                <a:latin typeface="Arial" charset="0"/>
              </a:rPr>
              <a:t>presidents, and voting. We believe in rough consensus and running code</a:t>
            </a:r>
            <a:r>
              <a:rPr lang="en-US" dirty="0">
                <a:latin typeface="Arial" charset="0"/>
              </a:rPr>
              <a:t>.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</a:rPr>
              <a:t>						David Clark</a:t>
            </a:r>
          </a:p>
        </p:txBody>
      </p:sp>
      <p:sp>
        <p:nvSpPr>
          <p:cNvPr id="79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0C1269C-77D8-D34B-A846-BA87186677B9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Real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Build something that works!</a:t>
            </a:r>
          </a:p>
          <a:p>
            <a:r>
              <a:rPr lang="en-US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FBC673-61D3-7B4D-9EB4-FA337A19D5D1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Questions to think about….</a:t>
            </a:r>
            <a:endParaRPr lang="en-US" dirty="0">
              <a:latin typeface="Helvetica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priorities would </a:t>
            </a:r>
            <a:r>
              <a:rPr lang="en-US" dirty="0">
                <a:latin typeface="Arial" charset="0"/>
              </a:rPr>
              <a:t>a commercial design have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/>
            <a:r>
              <a:rPr lang="en-US" dirty="0" smtClean="0">
                <a:latin typeface="Arial" charset="0"/>
              </a:rPr>
              <a:t>Probably focus on high-revenue applications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would the resulting design look like? </a:t>
            </a:r>
          </a:p>
          <a:p>
            <a:pPr lvl="1"/>
            <a:r>
              <a:rPr lang="en-US" dirty="0" smtClean="0">
                <a:latin typeface="Arial" charset="0"/>
              </a:rPr>
              <a:t>Probably bake some of the application into the 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goals are missing from this list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/>
            <a:r>
              <a:rPr lang="en-US" b="1" i="1" dirty="0" smtClean="0">
                <a:latin typeface="Arial" charset="0"/>
              </a:rPr>
              <a:t>Suggestions?</a:t>
            </a:r>
            <a:endParaRPr lang="en-US" b="1" i="1" dirty="0">
              <a:latin typeface="Arial" charset="0"/>
            </a:endParaRPr>
          </a:p>
          <a:p>
            <a:pPr marL="339725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6F354A-EC71-A442-9C95-8B956064E6C6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missing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835525"/>
          </a:xfrm>
        </p:spPr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Resilience </a:t>
            </a:r>
            <a:r>
              <a:rPr lang="en-US" dirty="0"/>
              <a:t>to attacks (denial-of-service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Endpoint security</a:t>
            </a:r>
          </a:p>
          <a:p>
            <a:pPr lvl="1"/>
            <a:r>
              <a:rPr lang="en-US" dirty="0" smtClean="0"/>
              <a:t>Tracking down misbehaving users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Resource sharing (fairness, etc.)</a:t>
            </a:r>
          </a:p>
          <a:p>
            <a:r>
              <a:rPr lang="en-US" dirty="0" smtClean="0"/>
              <a:t>ISP-level concerns</a:t>
            </a:r>
          </a:p>
          <a:p>
            <a:pPr lvl="1"/>
            <a:r>
              <a:rPr lang="en-US" dirty="0" smtClean="0"/>
              <a:t>Technical issues of interconnection and internal management</a:t>
            </a:r>
          </a:p>
          <a:p>
            <a:pPr lvl="1"/>
            <a:r>
              <a:rPr lang="en-US" dirty="0" smtClean="0"/>
              <a:t>Economic issues of interconnection</a:t>
            </a:r>
          </a:p>
          <a:p>
            <a:pPr lvl="1"/>
            <a:r>
              <a:rPr lang="en-US" dirty="0" smtClean="0"/>
              <a:t>Value flow (who should get paid for these bits?)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2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Course So Far….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1173162"/>
          </a:xfrm>
        </p:spPr>
        <p:txBody>
          <a:bodyPr/>
          <a:lstStyle/>
          <a:p>
            <a:r>
              <a:rPr lang="en-US" dirty="0" smtClean="0"/>
              <a:t>Internet Architecture is an</a:t>
            </a:r>
            <a:br>
              <a:rPr lang="en-US" dirty="0" smtClean="0"/>
            </a:br>
            <a:r>
              <a:rPr lang="en-US" dirty="0" smtClean="0"/>
              <a:t> Exercise in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534400" cy="4835525"/>
          </a:xfrm>
        </p:spPr>
        <p:txBody>
          <a:bodyPr/>
          <a:lstStyle/>
          <a:p>
            <a:r>
              <a:rPr lang="en-US" dirty="0" smtClean="0"/>
              <a:t>Modularity led to the basic design decisions</a:t>
            </a:r>
          </a:p>
          <a:p>
            <a:endParaRPr lang="en-US" dirty="0"/>
          </a:p>
          <a:p>
            <a:r>
              <a:rPr lang="en-US" dirty="0" smtClean="0"/>
              <a:t>And these design decisions have enabled the Internet to scale in: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Diversity of technologies</a:t>
            </a:r>
          </a:p>
          <a:p>
            <a:pPr lvl="1"/>
            <a:r>
              <a:rPr lang="en-US" dirty="0" smtClean="0"/>
              <a:t>Diversity of applications</a:t>
            </a:r>
          </a:p>
          <a:p>
            <a:pPr lvl="1"/>
            <a:r>
              <a:rPr lang="en-US" dirty="0" smtClean="0"/>
              <a:t>Diversity of end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7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Their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break system into </a:t>
            </a:r>
            <a:r>
              <a:rPr lang="en-US" dirty="0" smtClean="0"/>
              <a:t>modules</a:t>
            </a:r>
          </a:p>
          <a:p>
            <a:pPr lvl="1"/>
            <a:r>
              <a:rPr lang="en-US" b="1" dirty="0" smtClean="0"/>
              <a:t>Dictated by Layering</a:t>
            </a:r>
          </a:p>
          <a:p>
            <a:pPr lvl="1"/>
            <a:endParaRPr lang="en-US" b="1" dirty="0"/>
          </a:p>
          <a:p>
            <a:r>
              <a:rPr lang="en-US" dirty="0"/>
              <a:t>Where modules are </a:t>
            </a:r>
            <a:r>
              <a:rPr lang="en-US" dirty="0" smtClean="0"/>
              <a:t>implemented</a:t>
            </a:r>
          </a:p>
          <a:p>
            <a:pPr lvl="1"/>
            <a:r>
              <a:rPr lang="en-US" b="1" dirty="0" smtClean="0"/>
              <a:t>Dictated by 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</a:t>
            </a:r>
            <a:r>
              <a:rPr lang="en-US" dirty="0"/>
              <a:t>state is </a:t>
            </a:r>
            <a:r>
              <a:rPr lang="en-US" dirty="0" smtClean="0"/>
              <a:t>stored</a:t>
            </a:r>
          </a:p>
          <a:p>
            <a:pPr lvl="1"/>
            <a:r>
              <a:rPr lang="en-US" b="1" dirty="0" smtClean="0"/>
              <a:t>Dictated by 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04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up last lecture (Design </a:t>
            </a:r>
            <a:r>
              <a:rPr lang="en-US" dirty="0"/>
              <a:t>G</a:t>
            </a:r>
            <a:r>
              <a:rPr lang="en-US" dirty="0" smtClean="0"/>
              <a:t>oals)</a:t>
            </a:r>
          </a:p>
          <a:p>
            <a:endParaRPr lang="en-US" dirty="0"/>
          </a:p>
          <a:p>
            <a:r>
              <a:rPr lang="en-US" dirty="0" smtClean="0"/>
              <a:t>Review the course so far</a:t>
            </a:r>
          </a:p>
          <a:p>
            <a:endParaRPr lang="en-US" dirty="0" smtClean="0"/>
          </a:p>
          <a:p>
            <a:r>
              <a:rPr lang="en-US" dirty="0" smtClean="0"/>
              <a:t>Fundamentals of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1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each layer in order (as in our textbook)</a:t>
            </a:r>
          </a:p>
          <a:p>
            <a:pPr lvl="1"/>
            <a:r>
              <a:rPr lang="en-US" dirty="0" smtClean="0"/>
              <a:t>Philosophies differ as to top-down vs bottom-up</a:t>
            </a:r>
          </a:p>
          <a:p>
            <a:pPr lvl="1"/>
            <a:endParaRPr lang="en-US" dirty="0"/>
          </a:p>
          <a:p>
            <a:r>
              <a:rPr lang="en-US" dirty="0" smtClean="0"/>
              <a:t>I prefer to focus on the distinction between</a:t>
            </a:r>
          </a:p>
          <a:p>
            <a:pPr lvl="1"/>
            <a:r>
              <a:rPr lang="en-US" dirty="0" smtClean="0"/>
              <a:t>Fundamental intellectual challenges</a:t>
            </a:r>
          </a:p>
          <a:p>
            <a:pPr lvl="1"/>
            <a:r>
              <a:rPr lang="en-US" dirty="0" smtClean="0"/>
              <a:t>Design/implementation choices in today’s Internet</a:t>
            </a:r>
          </a:p>
          <a:p>
            <a:pPr lvl="1"/>
            <a:endParaRPr lang="en-US" dirty="0"/>
          </a:p>
          <a:p>
            <a:r>
              <a:rPr lang="en-US" dirty="0" smtClean="0"/>
              <a:t>We will next address fundamental challenges</a:t>
            </a:r>
          </a:p>
          <a:p>
            <a:endParaRPr lang="en-US" dirty="0"/>
          </a:p>
          <a:p>
            <a:r>
              <a:rPr lang="en-US" dirty="0" smtClean="0"/>
              <a:t>Later will discuss current designs in each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41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tasks are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Application: not a fundamental challenge</a:t>
            </a:r>
          </a:p>
          <a:p>
            <a:pPr lvl="1"/>
            <a:r>
              <a:rPr lang="en-US" dirty="0" smtClean="0"/>
              <a:t>Not general, and not necessarily hard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Reliable transport: a fundamental challenge</a:t>
            </a:r>
          </a:p>
          <a:p>
            <a:pPr lvl="1"/>
            <a:r>
              <a:rPr lang="en-US" dirty="0" smtClean="0"/>
              <a:t>General, and difficult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Global and local packet delivery: </a:t>
            </a:r>
          </a:p>
          <a:p>
            <a:pPr lvl="1"/>
            <a:r>
              <a:rPr lang="en-US" dirty="0" smtClean="0"/>
              <a:t>Local and global packet delivery both require routing</a:t>
            </a:r>
          </a:p>
          <a:p>
            <a:pPr lvl="1"/>
            <a:r>
              <a:rPr lang="en-US" dirty="0" smtClean="0"/>
              <a:t>This is a general and difficult challenge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Physical transfer: not a fundamental challenge</a:t>
            </a:r>
          </a:p>
          <a:p>
            <a:pPr lvl="1"/>
            <a:r>
              <a:rPr lang="en-US" dirty="0" smtClean="0"/>
              <a:t>Not general, and not conceptually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8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Fundamental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i="1" u="sng" dirty="0" smtClean="0"/>
              <a:t>Routing</a:t>
            </a:r>
            <a:r>
              <a:rPr lang="en-US" dirty="0" smtClean="0"/>
              <a:t>: guiding packets from source to destination</a:t>
            </a:r>
          </a:p>
          <a:p>
            <a:pPr lvl="6"/>
            <a:endParaRPr lang="en-US" dirty="0" smtClean="0"/>
          </a:p>
          <a:p>
            <a:r>
              <a:rPr lang="en-US" i="1" u="sng" dirty="0" smtClean="0"/>
              <a:t>Reliable delivery</a:t>
            </a:r>
            <a:r>
              <a:rPr lang="en-US" dirty="0" smtClean="0"/>
              <a:t>: building a reliable transport service on top of best-effort delivery</a:t>
            </a:r>
          </a:p>
          <a:p>
            <a:pPr lvl="7"/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ther pieces required to build operational networks</a:t>
            </a:r>
          </a:p>
          <a:p>
            <a:pPr lvl="1"/>
            <a:r>
              <a:rPr lang="en-US" dirty="0" smtClean="0"/>
              <a:t>Naming, addressing, congestion control,….</a:t>
            </a:r>
          </a:p>
          <a:p>
            <a:pPr lvl="1"/>
            <a:r>
              <a:rPr lang="en-US" dirty="0" smtClean="0"/>
              <a:t>We will get to those later in the course</a:t>
            </a:r>
          </a:p>
          <a:p>
            <a:pPr lvl="8"/>
            <a:endParaRPr lang="en-US" dirty="0"/>
          </a:p>
          <a:p>
            <a:r>
              <a:rPr lang="en-US" dirty="0" smtClean="0"/>
              <a:t>But these two are </a:t>
            </a:r>
            <a:r>
              <a:rPr lang="en-US" b="1" i="1" dirty="0" smtClean="0"/>
              <a:t>inherent</a:t>
            </a:r>
            <a:r>
              <a:rPr lang="en-US" dirty="0" smtClean="0"/>
              <a:t> and </a:t>
            </a:r>
            <a:r>
              <a:rPr lang="en-US" b="1" i="1" dirty="0" smtClean="0"/>
              <a:t>hard</a:t>
            </a:r>
          </a:p>
          <a:p>
            <a:pPr lvl="1"/>
            <a:r>
              <a:rPr lang="en-US" dirty="0" smtClean="0"/>
              <a:t>Routing: next few lectures</a:t>
            </a:r>
          </a:p>
          <a:p>
            <a:pPr lvl="1"/>
            <a:r>
              <a:rPr lang="en-US" dirty="0" smtClean="0"/>
              <a:t>Reliable transport: lecture after that</a:t>
            </a:r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1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study routing, we need to clarify:</a:t>
            </a:r>
          </a:p>
          <a:p>
            <a:pPr lvl="1"/>
            <a:r>
              <a:rPr lang="en-US" dirty="0" smtClean="0"/>
              <a:t>Network Topologies</a:t>
            </a:r>
          </a:p>
          <a:p>
            <a:pPr lvl="1"/>
            <a:r>
              <a:rPr lang="en-US" dirty="0" smtClean="0"/>
              <a:t>Switches/Routers</a:t>
            </a:r>
          </a:p>
          <a:p>
            <a:pPr lvl="1"/>
            <a:r>
              <a:rPr lang="en-US" dirty="0" smtClean="0"/>
              <a:t>Forwarding</a:t>
            </a:r>
          </a:p>
          <a:p>
            <a:pPr lvl="1"/>
            <a:r>
              <a:rPr lang="en-US" dirty="0" smtClean="0"/>
              <a:t>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2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Network Graph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11"/>
          <p:cNvSpPr>
            <a:spLocks noChangeArrowheads="1"/>
          </p:cNvSpPr>
          <p:nvPr/>
        </p:nvSpPr>
        <p:spPr bwMode="auto">
          <a:xfrm>
            <a:off x="3733800" y="1219200"/>
            <a:ext cx="5181600" cy="685800"/>
          </a:xfrm>
          <a:prstGeom prst="wedgeRoundRectCallout">
            <a:avLst>
              <a:gd name="adj1" fmla="val -45684"/>
              <a:gd name="adj2" fmla="val 245830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6 attached links</a:t>
            </a:r>
            <a:endParaRPr lang="en-US" sz="2800" dirty="0">
              <a:latin typeface="+mn-lt"/>
            </a:endParaRPr>
          </a:p>
        </p:txBody>
      </p:sp>
      <p:sp>
        <p:nvSpPr>
          <p:cNvPr id="84" name="AutoShape 11"/>
          <p:cNvSpPr>
            <a:spLocks noChangeArrowheads="1"/>
          </p:cNvSpPr>
          <p:nvPr/>
        </p:nvSpPr>
        <p:spPr bwMode="auto">
          <a:xfrm>
            <a:off x="3048000" y="5562600"/>
            <a:ext cx="5410200" cy="685800"/>
          </a:xfrm>
          <a:prstGeom prst="wedgeRoundRectCallout">
            <a:avLst>
              <a:gd name="adj1" fmla="val -31389"/>
              <a:gd name="adj2" fmla="val -207873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4 attached links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79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Variety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ISPs</a:t>
            </a:r>
            <a:r>
              <a:rPr lang="en-US" dirty="0" smtClean="0"/>
              <a:t>: carriers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Edge (connecting to customers)</a:t>
            </a:r>
          </a:p>
          <a:p>
            <a:pPr lvl="1"/>
            <a:r>
              <a:rPr lang="en-US" dirty="0" smtClean="0"/>
              <a:t>Border (to other ISPs)</a:t>
            </a:r>
          </a:p>
          <a:p>
            <a:r>
              <a:rPr lang="en-US" b="1" dirty="0" smtClean="0"/>
              <a:t>Enterprises</a:t>
            </a:r>
            <a:r>
              <a:rPr lang="en-US" dirty="0" smtClean="0"/>
              <a:t>: companies, universities</a:t>
            </a:r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Edge (connecting to hosts)</a:t>
            </a:r>
          </a:p>
          <a:p>
            <a:pPr lvl="1"/>
            <a:r>
              <a:rPr lang="en-US" dirty="0" smtClean="0"/>
              <a:t>Border (to outside)</a:t>
            </a:r>
          </a:p>
          <a:p>
            <a:r>
              <a:rPr lang="en-US" b="1" dirty="0" smtClean="0"/>
              <a:t>Datacenters</a:t>
            </a:r>
            <a:r>
              <a:rPr lang="en-US" dirty="0" smtClean="0"/>
              <a:t>: massive collections of machines</a:t>
            </a:r>
          </a:p>
          <a:p>
            <a:pPr lvl="1"/>
            <a:r>
              <a:rPr lang="en-US" dirty="0"/>
              <a:t>Aggregation and Core</a:t>
            </a:r>
          </a:p>
          <a:p>
            <a:pPr lvl="1"/>
            <a:r>
              <a:rPr lang="en-US" dirty="0" smtClean="0"/>
              <a:t>Top-of-Rack</a:t>
            </a:r>
          </a:p>
          <a:p>
            <a:pPr lvl="1"/>
            <a:r>
              <a:rPr lang="en-US" dirty="0" smtClean="0"/>
              <a:t>Border (to outside)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UUNET’s North American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7531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1334"/>
            <a:ext cx="9144000" cy="868362"/>
          </a:xfrm>
        </p:spPr>
        <p:txBody>
          <a:bodyPr/>
          <a:lstStyle/>
          <a:p>
            <a:r>
              <a:rPr lang="en-US" dirty="0" smtClean="0"/>
              <a:t>Level3’s American Network</a:t>
            </a:r>
            <a:br>
              <a:rPr lang="en-US" dirty="0" smtClean="0"/>
            </a:br>
            <a:r>
              <a:rPr lang="en-US" dirty="0" smtClean="0"/>
              <a:t>(check out </a:t>
            </a:r>
            <a:r>
              <a:rPr lang="en-US" smtClean="0"/>
              <a:t>their interactive map)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153400" cy="5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76400"/>
            <a:ext cx="610457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Berkeley’s Campus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91" y="1295400"/>
            <a:ext cx="6048618" cy="4835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2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Datacenter Network</a:t>
            </a:r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568"/>
            <a:ext cx="8534400" cy="35831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Switches/Routers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attached links, often called “ports”</a:t>
            </a:r>
          </a:p>
          <a:p>
            <a:r>
              <a:rPr lang="en-US" dirty="0" smtClean="0"/>
              <a:t>Ports are typically duplex (incoming</a:t>
            </a:r>
            <a:r>
              <a:rPr lang="en-US" dirty="0"/>
              <a:t> </a:t>
            </a:r>
            <a:r>
              <a:rPr lang="en-US" dirty="0" smtClean="0"/>
              <a:t>and outgoing)</a:t>
            </a:r>
          </a:p>
          <a:p>
            <a:pPr lvl="1"/>
            <a:r>
              <a:rPr lang="en-US" b="1" dirty="0" smtClean="0"/>
              <a:t>But in this picture will show them separately</a:t>
            </a:r>
          </a:p>
          <a:p>
            <a:pPr lvl="1"/>
            <a:r>
              <a:rPr lang="en-US" dirty="0" smtClean="0"/>
              <a:t>(Don’t confuse this notion of “port” with transport “ports”)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31975" y="3352800"/>
            <a:ext cx="5480050" cy="3195637"/>
            <a:chOff x="1825625" y="2357438"/>
            <a:chExt cx="5480050" cy="3195637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5554663" y="4867275"/>
              <a:ext cx="1751012" cy="304800"/>
              <a:chOff x="1056" y="1872"/>
              <a:chExt cx="1104" cy="192"/>
            </a:xfrm>
          </p:grpSpPr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554663" y="3954463"/>
              <a:ext cx="1751012" cy="304800"/>
              <a:chOff x="1056" y="1872"/>
              <a:chExt cx="1104" cy="192"/>
            </a:xfrm>
          </p:grpSpPr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554663" y="2967038"/>
              <a:ext cx="1751012" cy="303212"/>
              <a:chOff x="1056" y="1872"/>
              <a:chExt cx="1104" cy="192"/>
            </a:xfrm>
          </p:grpSpPr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579813" y="2889250"/>
              <a:ext cx="2127250" cy="266382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5625" y="2967038"/>
              <a:ext cx="1751013" cy="303212"/>
              <a:chOff x="1056" y="1872"/>
              <a:chExt cx="1104" cy="192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1825625" y="3954463"/>
              <a:ext cx="1751013" cy="304800"/>
              <a:chOff x="1056" y="1872"/>
              <a:chExt cx="1104" cy="192"/>
            </a:xfrm>
          </p:grpSpPr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825625" y="4867275"/>
              <a:ext cx="1751013" cy="304800"/>
              <a:chOff x="1056" y="1872"/>
              <a:chExt cx="1104" cy="192"/>
            </a:xfrm>
          </p:grpSpPr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7" name="Rectangle 2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18" name="Oval 2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1901825" y="2387600"/>
              <a:ext cx="143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incoming links</a:t>
              </a:r>
              <a:endParaRPr lang="en-US" sz="1800" b="0" dirty="0">
                <a:latin typeface="Arial" charset="0"/>
              </a:endParaRP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5661025" y="2387600"/>
              <a:ext cx="13985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outgoing links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4041564" y="2357438"/>
              <a:ext cx="6798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Switch</a:t>
              </a:r>
              <a:endParaRPr lang="en-US" sz="1800" b="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3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packet arrives, must choose outgoing 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Decision is based on routing state (table) in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0" y="2138363"/>
            <a:ext cx="5480050" cy="3195637"/>
            <a:chOff x="1825625" y="2357438"/>
            <a:chExt cx="5480050" cy="3195637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5554663" y="4867275"/>
              <a:ext cx="1751012" cy="304800"/>
              <a:chOff x="1056" y="1872"/>
              <a:chExt cx="1104" cy="192"/>
            </a:xfrm>
          </p:grpSpPr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554663" y="3954463"/>
              <a:ext cx="1751012" cy="304800"/>
              <a:chOff x="1056" y="1872"/>
              <a:chExt cx="1104" cy="192"/>
            </a:xfrm>
          </p:grpSpPr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554663" y="2967038"/>
              <a:ext cx="1751012" cy="303212"/>
              <a:chOff x="1056" y="1872"/>
              <a:chExt cx="1104" cy="192"/>
            </a:xfrm>
          </p:grpSpPr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579813" y="2889250"/>
              <a:ext cx="2127250" cy="266382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5625" y="2967038"/>
              <a:ext cx="1751013" cy="303212"/>
              <a:chOff x="1056" y="1872"/>
              <a:chExt cx="1104" cy="192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1825625" y="3954463"/>
              <a:ext cx="1751013" cy="304800"/>
              <a:chOff x="1056" y="1872"/>
              <a:chExt cx="1104" cy="192"/>
            </a:xfrm>
          </p:grpSpPr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825625" y="4867275"/>
              <a:ext cx="1751013" cy="304800"/>
              <a:chOff x="1056" y="1872"/>
              <a:chExt cx="1104" cy="192"/>
            </a:xfrm>
          </p:grpSpPr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7" name="Rectangle 2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18" name="Oval 2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1901825" y="2387600"/>
              <a:ext cx="143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incoming links</a:t>
              </a:r>
              <a:endParaRPr lang="en-US" sz="1800" b="0" dirty="0">
                <a:latin typeface="Arial" charset="0"/>
              </a:endParaRP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5661025" y="2387600"/>
              <a:ext cx="13985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outgoing links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4041564" y="2357438"/>
              <a:ext cx="6798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Switch</a:t>
              </a:r>
              <a:endParaRPr lang="en-US" sz="1800" b="0" dirty="0">
                <a:latin typeface="Arial" charset="0"/>
              </a:endParaRPr>
            </a:p>
          </p:txBody>
        </p:sp>
      </p:grpSp>
      <p:sp>
        <p:nvSpPr>
          <p:cNvPr id="35" name="Rectangle 34"/>
          <p:cNvSpPr>
            <a:spLocks noChangeAspect="1"/>
          </p:cNvSpPr>
          <p:nvPr/>
        </p:nvSpPr>
        <p:spPr bwMode="auto">
          <a:xfrm>
            <a:off x="609600" y="2819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 bwMode="auto">
          <a:xfrm>
            <a:off x="5334000" y="3810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429000" y="3124200"/>
            <a:ext cx="1828800" cy="1676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Arial"/>
                <a:cs typeface="Arial"/>
              </a:rPr>
              <a:t>Consider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Arial"/>
                <a:cs typeface="Arial"/>
              </a:rPr>
              <a:t>packet header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="0" dirty="0" smtClean="0">
                <a:solidFill>
                  <a:schemeClr val="tx1"/>
                </a:solidFill>
                <a:latin typeface="Arial"/>
                <a:cs typeface="Arial"/>
              </a:rPr>
              <a:t>nd routing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Arial"/>
                <a:cs typeface="Arial"/>
              </a:rPr>
              <a:t>table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92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22222E-6 L 0.28333 -2.22222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22222E-6 L 0.28333 -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and routers make the following mapping:</a:t>
            </a:r>
          </a:p>
          <a:p>
            <a:pPr marL="0" indent="0" algn="ctr">
              <a:buNone/>
            </a:pPr>
            <a:r>
              <a:rPr lang="en-US" dirty="0" err="1" smtClean="0"/>
              <a:t>PacketState</a:t>
            </a:r>
            <a:r>
              <a:rPr lang="en-US" dirty="0" smtClean="0"/>
              <a:t> + </a:t>
            </a:r>
            <a:r>
              <a:rPr lang="en-US" dirty="0" err="1" smtClean="0"/>
              <a:t>RoutingState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/>
              <a:t> </a:t>
            </a:r>
            <a:r>
              <a:rPr lang="en-US" dirty="0" err="1" smtClean="0"/>
              <a:t>OutgoingPort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do so in single transmission time </a:t>
            </a:r>
          </a:p>
          <a:p>
            <a:pPr lvl="1"/>
            <a:r>
              <a:rPr lang="en-US" dirty="0" smtClean="0"/>
              <a:t>Forwarding decisions must be </a:t>
            </a:r>
            <a:r>
              <a:rPr lang="en-US" b="1" i="1" u="sng" dirty="0" smtClean="0">
                <a:solidFill>
                  <a:schemeClr val="accent1"/>
                </a:solidFill>
              </a:rPr>
              <a:t>simple</a:t>
            </a:r>
          </a:p>
          <a:p>
            <a:pPr lvl="4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ssume forwarding decisions are </a:t>
            </a:r>
            <a:r>
              <a:rPr lang="en-US" b="1" dirty="0" smtClean="0">
                <a:solidFill>
                  <a:srgbClr val="FF6600"/>
                </a:solidFill>
              </a:rPr>
              <a:t>deterministic</a:t>
            </a:r>
          </a:p>
          <a:p>
            <a:pPr lvl="1"/>
            <a:r>
              <a:rPr lang="en-US" dirty="0" smtClean="0"/>
              <a:t>Packets with same state always routed to same port</a:t>
            </a:r>
          </a:p>
          <a:p>
            <a:pPr marL="1282700" lvl="4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  <a:p>
            <a:pPr lvl="1"/>
            <a:endParaRPr lang="en-US" dirty="0"/>
          </a:p>
          <a:p>
            <a:pPr marL="339725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(at a conceptual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packet headers contain:</a:t>
            </a:r>
          </a:p>
          <a:p>
            <a:pPr lvl="1"/>
            <a:r>
              <a:rPr lang="en-US" dirty="0"/>
              <a:t>Destination ID</a:t>
            </a:r>
          </a:p>
          <a:p>
            <a:pPr lvl="1"/>
            <a:r>
              <a:rPr lang="en-US" dirty="0" smtClean="0"/>
              <a:t>Source ID</a:t>
            </a:r>
          </a:p>
          <a:p>
            <a:pPr lvl="1"/>
            <a:r>
              <a:rPr lang="en-US" dirty="0" smtClean="0"/>
              <a:t>…and perhaps other information</a:t>
            </a:r>
          </a:p>
          <a:p>
            <a:pPr lvl="1"/>
            <a:endParaRPr lang="en-US" dirty="0"/>
          </a:p>
          <a:p>
            <a:pPr marL="33972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4200" y="3627913"/>
            <a:ext cx="2667000" cy="3047999"/>
            <a:chOff x="5486400" y="1828800"/>
            <a:chExt cx="2667000" cy="3047999"/>
          </a:xfrm>
        </p:grpSpPr>
        <p:sp>
          <p:nvSpPr>
            <p:cNvPr id="6" name="TextBox 5"/>
            <p:cNvSpPr txBox="1"/>
            <p:nvPr/>
          </p:nvSpPr>
          <p:spPr>
            <a:xfrm>
              <a:off x="5486400" y="1828800"/>
              <a:ext cx="2667000" cy="83099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Destination</a:t>
              </a:r>
            </a:p>
            <a:p>
              <a:pPr algn="ctr"/>
              <a:r>
                <a:rPr lang="en-US" sz="2400" dirty="0" smtClean="0"/>
                <a:t>Identifier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667000"/>
              <a:ext cx="2667000" cy="83099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Source</a:t>
              </a:r>
            </a:p>
            <a:p>
              <a:pPr algn="ctr"/>
              <a:r>
                <a:rPr lang="en-US" sz="2400" dirty="0" smtClean="0"/>
                <a:t>Identifier</a:t>
              </a:r>
              <a:endParaRPr lang="en-US" sz="2400" dirty="0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5486400" y="3505199"/>
              <a:ext cx="2657856" cy="13716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>Payload</a:t>
              </a:r>
              <a:endParaRPr lang="en-US" sz="2400" dirty="0"/>
            </a:p>
          </p:txBody>
        </p:sp>
      </p:grpSp>
      <p:sp>
        <p:nvSpPr>
          <p:cNvPr id="9" name="Rounded Rectangular Callout 8"/>
          <p:cNvSpPr/>
          <p:nvPr/>
        </p:nvSpPr>
        <p:spPr bwMode="auto">
          <a:xfrm>
            <a:off x="6541325" y="3728715"/>
            <a:ext cx="2133600" cy="1143000"/>
          </a:xfrm>
          <a:prstGeom prst="wedgeRoundRectCallout">
            <a:avLst>
              <a:gd name="adj1" fmla="val -86904"/>
              <a:gd name="adj2" fmla="val 3879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/>
                <a:cs typeface="Arial"/>
              </a:rPr>
              <a:t>Why include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solidFill>
                  <a:schemeClr val="accent1"/>
                </a:solidFill>
                <a:latin typeface="Arial"/>
                <a:cs typeface="Arial"/>
              </a:rPr>
              <a:t>this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/>
                <a:cs typeface="Arial"/>
              </a:rPr>
              <a:t>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3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Decision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6600"/>
                </a:solidFill>
              </a:rPr>
              <a:t>M</a:t>
            </a:r>
            <a:r>
              <a:rPr lang="en-US" b="1" i="1" dirty="0" smtClean="0">
                <a:solidFill>
                  <a:srgbClr val="FF6600"/>
                </a:solidFill>
              </a:rPr>
              <a:t>ust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depend on destination</a:t>
            </a:r>
          </a:p>
          <a:p>
            <a:pPr lvl="1"/>
            <a:endParaRPr lang="en-US" dirty="0"/>
          </a:p>
          <a:p>
            <a:r>
              <a:rPr lang="en-US" dirty="0" smtClean="0"/>
              <a:t>Could also depend on :</a:t>
            </a:r>
          </a:p>
          <a:p>
            <a:pPr lvl="1"/>
            <a:r>
              <a:rPr lang="en-US" b="1" dirty="0" smtClean="0"/>
              <a:t>Source</a:t>
            </a:r>
            <a:r>
              <a:rPr lang="en-US" dirty="0" smtClean="0"/>
              <a:t>: requires n</a:t>
            </a:r>
            <a:r>
              <a:rPr lang="en-US" baseline="30000" dirty="0" smtClean="0"/>
              <a:t>2</a:t>
            </a:r>
            <a:r>
              <a:rPr lang="en-US" dirty="0" smtClean="0"/>
              <a:t> state</a:t>
            </a:r>
          </a:p>
          <a:p>
            <a:pPr lvl="1"/>
            <a:r>
              <a:rPr lang="en-US" b="1" dirty="0" smtClean="0"/>
              <a:t>Input port</a:t>
            </a:r>
            <a:r>
              <a:rPr lang="en-US" dirty="0" smtClean="0"/>
              <a:t>: not clear what this buys you</a:t>
            </a:r>
          </a:p>
          <a:p>
            <a:pPr lvl="1"/>
            <a:r>
              <a:rPr lang="en-US" b="1" dirty="0" smtClean="0"/>
              <a:t>Other header information</a:t>
            </a:r>
            <a:r>
              <a:rPr lang="en-US" dirty="0" smtClean="0"/>
              <a:t>: ignore for now</a:t>
            </a:r>
          </a:p>
          <a:p>
            <a:pPr lvl="1"/>
            <a:endParaRPr lang="en-US" dirty="0"/>
          </a:p>
          <a:p>
            <a:r>
              <a:rPr lang="en-US" dirty="0" smtClean="0"/>
              <a:t>We will focus only on destination-based routing</a:t>
            </a:r>
          </a:p>
          <a:p>
            <a:pPr lvl="1"/>
            <a:r>
              <a:rPr lang="en-US" dirty="0" smtClean="0"/>
              <a:t>But first consider the alternative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Source/Destination-Based Routing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solidFill>
                  <a:srgbClr val="008000"/>
                </a:solidFill>
              </a:ln>
              <a:solidFill>
                <a:srgbClr val="008000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514600" y="3276600"/>
            <a:ext cx="327118" cy="511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048000" y="3886200"/>
            <a:ext cx="914400" cy="6858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2"/>
          </p:cNvCxnSpPr>
          <p:nvPr/>
        </p:nvCxnSpPr>
        <p:spPr bwMode="auto">
          <a:xfrm flipH="1" flipV="1">
            <a:off x="3810000" y="3352800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endCxn id="7" idx="3"/>
          </p:cNvCxnSpPr>
          <p:nvPr/>
        </p:nvCxnSpPr>
        <p:spPr bwMode="auto">
          <a:xfrm flipV="1">
            <a:off x="3886200" y="2187482"/>
            <a:ext cx="98518" cy="1012918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191000" y="2232118"/>
            <a:ext cx="1600200" cy="892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5257800" y="3200400"/>
            <a:ext cx="457200" cy="11430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95400" y="552289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Paths from two different sources (to same destination) can be very different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90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667000" y="32766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962400" y="35052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57200" y="55228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Paths from two different sources (to same destination) must coincide once they overlap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44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 to same destination never cross</a:t>
            </a:r>
          </a:p>
          <a:p>
            <a:pPr lvl="1"/>
            <a:endParaRPr lang="en-US" dirty="0"/>
          </a:p>
          <a:p>
            <a:r>
              <a:rPr lang="en-US" dirty="0" smtClean="0"/>
              <a:t>Once paths to destination meet, they never split</a:t>
            </a:r>
          </a:p>
          <a:p>
            <a:pPr lvl="1"/>
            <a:endParaRPr lang="en-US" dirty="0"/>
          </a:p>
          <a:p>
            <a:r>
              <a:rPr lang="en-US" dirty="0" smtClean="0"/>
              <a:t>Set of paths to destination create a “delivery tree”</a:t>
            </a:r>
          </a:p>
          <a:p>
            <a:pPr lvl="1"/>
            <a:r>
              <a:rPr lang="en-US" dirty="0" smtClean="0"/>
              <a:t>Must cover every node exactly once</a:t>
            </a:r>
          </a:p>
          <a:p>
            <a:pPr lvl="1"/>
            <a:r>
              <a:rPr lang="en-US" dirty="0" smtClean="0"/>
              <a:t>Only one outgoing arrow at each node</a:t>
            </a:r>
          </a:p>
          <a:p>
            <a:pPr lvl="1"/>
            <a:r>
              <a:rPr lang="en-US" dirty="0" smtClean="0"/>
              <a:t>All nodes have path to destination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Produces Spanning Tree rooted at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“Delivery Tree” for a Destination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endCxn id="5" idx="4"/>
          </p:cNvCxnSpPr>
          <p:nvPr/>
        </p:nvCxnSpPr>
        <p:spPr bwMode="auto">
          <a:xfrm flipV="1">
            <a:off x="1371600" y="1981200"/>
            <a:ext cx="5334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3" idx="4"/>
          </p:cNvCxnSpPr>
          <p:nvPr/>
        </p:nvCxnSpPr>
        <p:spPr bwMode="auto">
          <a:xfrm>
            <a:off x="1752600" y="4800600"/>
            <a:ext cx="838200" cy="5334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2819400" y="3962400"/>
            <a:ext cx="228600" cy="11430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124200" y="4038600"/>
            <a:ext cx="838200" cy="5334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114800" y="4572000"/>
            <a:ext cx="1066800" cy="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191000" y="2286000"/>
            <a:ext cx="1524000" cy="838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5257800" y="3124200"/>
            <a:ext cx="457200" cy="1219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485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Wrote a paper in 1988 that tried to capture why the Internet turned out as it did</a:t>
            </a:r>
          </a:p>
          <a:p>
            <a:endParaRPr lang="en-US" dirty="0" smtClean="0"/>
          </a:p>
          <a:p>
            <a:r>
              <a:rPr lang="en-US" dirty="0" smtClean="0"/>
              <a:t>In particular, it described an ordered list of priorities that informed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rest of lecture (and course)…..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98108" y="5410201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981699" y="3200403"/>
          <a:ext cx="27432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20749" y="2786066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257800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257800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958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29299" y="4267200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475" y="2947903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2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32562E-7 L 0.15 -8.32562E-7 " pathEditMode="relative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3.36725E-6 L 0.4625 -0.1887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625 -0.21092 L 0.7125 -0.2109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47" grpId="0" animBg="1"/>
      <p:bldP spid="4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act of forwarding in a router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address from packet’s </a:t>
            </a:r>
            <a:r>
              <a:rPr lang="en-US" dirty="0" smtClean="0"/>
              <a:t>header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earch routing state for correct output port</a:t>
            </a:r>
          </a:p>
          <a:p>
            <a:pPr lvl="1"/>
            <a:r>
              <a:rPr lang="en-US" dirty="0" smtClean="0"/>
              <a:t>Send (within router) to correct output port</a:t>
            </a:r>
          </a:p>
          <a:p>
            <a:pPr lvl="1"/>
            <a:endParaRPr lang="en-US" dirty="0"/>
          </a:p>
          <a:p>
            <a:r>
              <a:rPr lang="en-US" dirty="0" smtClean="0"/>
              <a:t>Forwarding is a </a:t>
            </a:r>
            <a:r>
              <a:rPr lang="en-US" b="1" i="1" dirty="0" smtClean="0"/>
              <a:t>local</a:t>
            </a:r>
            <a:r>
              <a:rPr lang="en-US" dirty="0" smtClean="0"/>
              <a:t> process within a router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98108" y="5410201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981699" y="3200403"/>
          <a:ext cx="27432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676399" cy="88845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20749" y="2786066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257800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257800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958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29299" y="4267200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1"/>
          <p:cNvSpPr txBox="1">
            <a:spLocks noChangeArrowheads="1"/>
          </p:cNvSpPr>
          <p:nvPr/>
        </p:nvSpPr>
        <p:spPr bwMode="auto">
          <a:xfrm>
            <a:off x="3549357" y="3702726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is what computes the routing state</a:t>
            </a:r>
          </a:p>
          <a:p>
            <a:pPr lvl="1"/>
            <a:r>
              <a:rPr lang="en-US" dirty="0" smtClean="0"/>
              <a:t>Also called forwarding state</a:t>
            </a:r>
          </a:p>
          <a:p>
            <a:endParaRPr lang="en-US" dirty="0"/>
          </a:p>
          <a:p>
            <a:r>
              <a:rPr lang="en-US" dirty="0" smtClean="0"/>
              <a:t>This is inherently a global process</a:t>
            </a:r>
          </a:p>
          <a:p>
            <a:pPr lvl="1"/>
            <a:r>
              <a:rPr lang="en-US" i="1" dirty="0" smtClean="0"/>
              <a:t>How can you know where to send packets without knowing what the overall network looks like?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4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19700" y="4343399"/>
            <a:ext cx="2512893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86650" y="4907750"/>
            <a:ext cx="2306424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switch#6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5230827" y="1126252"/>
            <a:ext cx="2512893" cy="417137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 err="1" smtClean="0"/>
              <a:t>vs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b="1" dirty="0">
                <a:solidFill>
                  <a:srgbClr val="FF6600"/>
                </a:solidFill>
              </a:rPr>
              <a:t>data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Directing a data packet to an outgoing link</a:t>
            </a:r>
          </a:p>
          <a:p>
            <a:pPr lvl="1"/>
            <a:r>
              <a:rPr lang="en-US" dirty="0"/>
              <a:t>Individual router using </a:t>
            </a:r>
            <a:r>
              <a:rPr lang="en-US" dirty="0" smtClean="0"/>
              <a:t>routing state</a:t>
            </a:r>
          </a:p>
          <a:p>
            <a:pPr lvl="1"/>
            <a:endParaRPr lang="en-US" dirty="0"/>
          </a:p>
          <a:p>
            <a:r>
              <a:rPr lang="en-US" dirty="0"/>
              <a:t>Routing: “</a:t>
            </a:r>
            <a:r>
              <a:rPr lang="en-US" b="1" dirty="0">
                <a:solidFill>
                  <a:srgbClr val="FF6600"/>
                </a:solidFill>
              </a:rPr>
              <a:t>control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Computing paths the packets will follow</a:t>
            </a:r>
          </a:p>
          <a:p>
            <a:pPr lvl="1"/>
            <a:r>
              <a:rPr lang="en-US" dirty="0"/>
              <a:t>Routers talking amongst themselves</a:t>
            </a:r>
          </a:p>
          <a:p>
            <a:pPr lvl="1"/>
            <a:r>
              <a:rPr lang="en-US" dirty="0"/>
              <a:t>Jointly creating </a:t>
            </a:r>
            <a:r>
              <a:rPr lang="en-US" dirty="0" smtClean="0"/>
              <a:t>the routing state</a:t>
            </a:r>
          </a:p>
          <a:p>
            <a:pPr lvl="1"/>
            <a:endParaRPr lang="en-US" dirty="0"/>
          </a:p>
          <a:p>
            <a:r>
              <a:rPr lang="en-US" dirty="0" smtClean="0"/>
              <a:t>Two very different timescales….</a:t>
            </a:r>
          </a:p>
          <a:p>
            <a:pPr lvl="1"/>
            <a:r>
              <a:rPr lang="en-US" dirty="0" smtClean="0"/>
              <a:t>Nanoseconds vs (hopefully) 10s of milliseconds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routing state is </a:t>
            </a:r>
            <a:r>
              <a:rPr lang="en-US" dirty="0" smtClean="0"/>
              <a:t>table </a:t>
            </a:r>
            <a:r>
              <a:rPr lang="en-US" dirty="0"/>
              <a:t>in a single router</a:t>
            </a:r>
          </a:p>
          <a:p>
            <a:pPr lvl="1"/>
            <a:r>
              <a:rPr lang="en-US" dirty="0"/>
              <a:t>By itself, the state in a single router can’t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endParaRPr lang="en-US" dirty="0"/>
          </a:p>
          <a:p>
            <a:r>
              <a:rPr lang="en-US" dirty="0"/>
              <a:t>Global state </a:t>
            </a:r>
            <a:r>
              <a:rPr lang="en-US" dirty="0" smtClean="0"/>
              <a:t>is collection </a:t>
            </a:r>
            <a:r>
              <a:rPr lang="en-US" dirty="0"/>
              <a:t>of </a:t>
            </a:r>
            <a:r>
              <a:rPr lang="en-US" dirty="0" smtClean="0"/>
              <a:t>tables </a:t>
            </a:r>
            <a:r>
              <a:rPr lang="en-US" dirty="0"/>
              <a:t>in </a:t>
            </a:r>
            <a:r>
              <a:rPr lang="en-US" dirty="0" smtClean="0"/>
              <a:t>all routers</a:t>
            </a:r>
            <a:endParaRPr lang="en-US" dirty="0"/>
          </a:p>
          <a:p>
            <a:pPr lvl="1"/>
            <a:r>
              <a:rPr lang="en-US" dirty="0"/>
              <a:t>Global state determines which paths packets </a:t>
            </a:r>
            <a:r>
              <a:rPr lang="en-US" dirty="0" smtClean="0"/>
              <a:t>take</a:t>
            </a:r>
            <a:endParaRPr lang="en-US" dirty="0"/>
          </a:p>
          <a:p>
            <a:pPr lvl="1"/>
            <a:r>
              <a:rPr lang="en-US" dirty="0"/>
              <a:t>(Will discuss later where this routing state comes from)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0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19700" y="4343399"/>
            <a:ext cx="2512893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86650" y="4907750"/>
            <a:ext cx="2306424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switch#6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5230827" y="1126252"/>
            <a:ext cx="2512893" cy="417137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routing state is “valid” if it produces forwarding decisions that always deliver packets to their destinations</a:t>
            </a:r>
          </a:p>
          <a:p>
            <a:pPr lvl="1"/>
            <a:r>
              <a:rPr lang="en-US" b="1" i="1" dirty="0" smtClean="0"/>
              <a:t>Valid is my terminology, not standard</a:t>
            </a:r>
          </a:p>
          <a:p>
            <a:pPr lvl="1"/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oal of routing protocols: compute valid state</a:t>
            </a:r>
          </a:p>
          <a:p>
            <a:pPr lvl="1"/>
            <a:r>
              <a:rPr lang="en-US" dirty="0" smtClean="0"/>
              <a:t>But how can you tell if routing state if valid?</a:t>
            </a:r>
          </a:p>
          <a:p>
            <a:pPr lvl="1"/>
            <a:endParaRPr lang="en-US" dirty="0"/>
          </a:p>
          <a:p>
            <a:r>
              <a:rPr lang="en-US" dirty="0" smtClean="0"/>
              <a:t>Need a succinct correctness condition for routing</a:t>
            </a:r>
          </a:p>
          <a:p>
            <a:pPr lvl="1"/>
            <a:r>
              <a:rPr lang="en-US" b="1" i="1" dirty="0" smtClean="0"/>
              <a:t>Suggestions?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1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b="1" dirty="0">
                <a:latin typeface="Arial" charset="0"/>
              </a:rPr>
              <a:t>Connect existing </a:t>
            </a:r>
            <a:r>
              <a:rPr lang="en-US" b="1" dirty="0" smtClean="0">
                <a:latin typeface="Arial" charset="0"/>
              </a:rPr>
              <a:t>networks (Kahn’s stated goal)</a:t>
            </a:r>
            <a:endParaRPr lang="en-US" b="1" dirty="0">
              <a:latin typeface="Arial" charset="0"/>
            </a:endParaRP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Robust in face of failures </a:t>
            </a: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Support multiple types of delivery </a:t>
            </a:r>
            <a:r>
              <a:rPr lang="en-US" dirty="0" smtClean="0">
                <a:latin typeface="Arial" charset="0"/>
              </a:rPr>
              <a:t>services</a:t>
            </a:r>
            <a:endParaRPr lang="en-US" dirty="0">
              <a:latin typeface="Arial" charset="0"/>
            </a:endParaRP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Accommodate a variety of </a:t>
            </a:r>
            <a:r>
              <a:rPr lang="en-US" dirty="0" smtClean="0">
                <a:latin typeface="Arial" charset="0"/>
              </a:rPr>
              <a:t>networks</a:t>
            </a:r>
            <a:endParaRPr lang="en-US" dirty="0">
              <a:latin typeface="Arial" charset="0"/>
            </a:endParaRP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Allow distributed </a:t>
            </a:r>
            <a:r>
              <a:rPr lang="en-US" dirty="0" smtClean="0">
                <a:latin typeface="Arial" charset="0"/>
              </a:rPr>
              <a:t>management</a:t>
            </a:r>
            <a:endParaRPr lang="en-US" dirty="0">
              <a:latin typeface="Arial" charset="0"/>
            </a:endParaRP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Easy host attachment</a:t>
            </a: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Cost effective</a:t>
            </a: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00740-E28C-7A42-90B4-C7F4F2F79242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5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dead end</a:t>
            </a:r>
            <a:r>
              <a:rPr lang="en-US" dirty="0" smtClean="0"/>
              <a:t> is when there is no outgoing port</a:t>
            </a:r>
          </a:p>
          <a:p>
            <a:pPr lvl="1"/>
            <a:r>
              <a:rPr lang="en-US" dirty="0" smtClean="0"/>
              <a:t>A packet arrives, but the forwarding decision does not yield any outgoing port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loop</a:t>
            </a:r>
            <a:r>
              <a:rPr lang="en-US" dirty="0" smtClean="0"/>
              <a:t> is when a packet cycles around the same set of nodes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Hitting Dead End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ectangle 86"/>
          <p:cNvSpPr>
            <a:spLocks noChangeAspect="1"/>
          </p:cNvSpPr>
          <p:nvPr/>
        </p:nvSpPr>
        <p:spPr bwMode="auto">
          <a:xfrm>
            <a:off x="1828800" y="1752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5638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reaches </a:t>
            </a:r>
            <a:r>
              <a:rPr lang="en-US" sz="2800" b="0" dirty="0" err="1" smtClean="0">
                <a:latin typeface="+mn-lt"/>
              </a:rPr>
              <a:t>deadend</a:t>
            </a:r>
            <a:r>
              <a:rPr lang="en-US" sz="2800" b="0" dirty="0" smtClean="0">
                <a:latin typeface="+mn-lt"/>
              </a:rPr>
              <a:t> and stops (and dropped)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5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 0.00972 -0.00295 0.01597 -0.00972 0.02222 C -0.01076 0.02593 -0.01059 0.03056 -0.0125 0.03333 C -0.01528 0.03681 -0.01806 0.03958 -0.01944 0.04445 C -0.02622 0.06412 -0.01875 0.04838 -0.025 0.06111 C -0.02674 0.06945 -0.02656 0.07269 -0.03194 0.07778 C -0.03247 0.08009 -0.03264 0.08287 -0.03333 0.08519 C -0.0349 0.08912 -0.03785 0.0919 -0.03889 0.0963 C -0.04236 0.10949 -0.0401 0.10394 -0.04444 0.11296 C -0.04618 0.12153 -0.0467 0.125 -0.05139 0.13148 C -0.05521 0.14653 -0.05382 0.13866 -0.05556 0.15556 C -0.05469 0.18588 -0.05573 0.23102 -0.04167 0.25926 C -0.03976 0.27014 -0.03924 0.28148 -0.0375 0.29259 C -0.0349 0.31042 -0.02847 0.3294 -0.02083 0.34445 C -0.01858 0.35695 -0.01701 0.36968 -0.0125 0.38148 C -0.01215 0.38565 -0.01267 0.39051 -0.01111 0.39445 C -0.00903 0.4 -0.00399 0.39375 -0.00278 0.39259 C 0.0033 0.38565 0.01163 0.37732 0.01944 0.37407 C 0.02413 0.36759 0.02309 0.36829 0.02917 0.36296 C 0.03177 0.36019 0.0375 0.35556 0.0375 0.35556 C 0.04201 0.34607 0.04913 0.34375 0.05556 0.33704 C 0.06493 0.32685 0.06615 0.32338 0.075 0.31852 C 0.08524 0.3125 0.07118 0.32361 0.0875 0.30926 C 0.08889 0.30787 0.09167 0.30556 0.09167 0.30556 C 0.09253 0.3037 0.09306 0.30139 0.09444 0.3 C 0.09549 0.29861 0.09757 0.29931 0.09861 0.29815 C 0.10087 0.29491 0.10087 0.28796 0.10417 0.28704 C 0.11163 0.28449 0.1184 0.28333 0.125 0.27778 C 0.13247 0.27917 0.13958 0.28125 0.14722 0.28333 C 0.15573 0.29468 0.15712 0.29884 0.16806 0.3037 C 0.17083 0.30486 0.17361 0.30602 0.17639 0.30741 C 0.17778 0.30787 0.18056 0.30926 0.18056 0.30926 C 0.1849 0.31505 0.1901 0.31875 0.19583 0.32222 C 0.19844 0.32361 0.20156 0.32361 0.20417 0.32593 C 0.20694 0.32824 0.2092 0.33171 0.2125 0.33333 C 0.21701 0.33519 0.225 0.34259 0.225 0.34259 C 0.2316 0.35579 0.22813 0.35046 0.23472 0.35926 C 0.24201 0.35741 0.24618 0.35602 0.25278 0.35185 C 0.30486 0.35278 0.34931 0.35718 0.39861 0.34259 C 0.40295 0.31875 0.40851 0.2956 0.41389 0.27222 C 0.41806 0.25301 0.42049 0.2331 0.42639 0.21482 C 0.42865 0.20695 0.43264 0.20023 0.43472 0.19259 C 0.43681 0.1838 0.43958 0.17431 0.44306 0.16667 C 0.44826 0.15417 0.44722 0.16458 0.44722 0.15185 " pathEditMode="relative" ptsTypes="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457200" y="56489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falls into loop and never reaches destination</a:t>
            </a:r>
            <a:endParaRPr lang="en-US" sz="2800" b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Entering Loop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>
            <a:spLocks noChangeAspect="1"/>
          </p:cNvSpPr>
          <p:nvPr/>
        </p:nvSpPr>
        <p:spPr bwMode="auto">
          <a:xfrm>
            <a:off x="3962400" y="2057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0.00046 0.02413 -0.00069 0.03611 0.00185 C 0.04201 0.00301 0.04705 0.00857 0.05278 0.01111 C 0.07326 0.02014 0.08958 0.03704 0.10694 0.0537 C 0.11285 0.05926 0.1158 0.06829 0.12222 0.07408 C 0.12639 0.08542 0.12326 0.07986 0.13333 0.08889 C 0.13472 0.09005 0.1375 0.09259 0.1375 0.09259 C 0.14288 0.10347 0.15139 0.10301 0.15833 0.11111 C 0.16111 0.11458 0.16667 0.12222 0.16667 0.12222 C 0.16614 0.13195 0.16597 0.1419 0.16528 0.15185 C 0.16389 0.16829 0.15608 0.18171 0.15139 0.1963 C 0.15017 0.19977 0.14983 0.2037 0.14861 0.20741 C 0.14757 0.20972 0.1467 0.21227 0.14583 0.21482 C 0.14375 0.22801 0.14149 0.24051 0.13889 0.2537 C 0.13559 0.26898 0.13489 0.28449 0.125 0.29445 C 0.12153 0.30324 0.11892 0.31343 0.11389 0.32037 C 0.11337 0.32222 0.11337 0.32454 0.1125 0.32593 C 0.11007 0.32894 0.10417 0.33333 0.10417 0.33333 C 0.10104 0.32778 0.0993 0.3213 0.09583 0.31667 C 0.0934 0.31343 0.0875 0.30926 0.0875 0.30926 C 0.08073 0.29583 0.06944 0.2882 0.05972 0.27963 C 0.05868 0.27778 0.05816 0.27546 0.05694 0.27408 C 0.05434 0.27107 0.04861 0.26667 0.04861 0.26667 C 0.04323 0.25255 0.03611 0.2419 0.02639 0.23333 C 0.02292 0.22639 0.01962 0.22292 0.01389 0.22037 C 0.00312 0.20602 -0.01511 0.20394 -0.02778 0.19259 C -0.03299 0.18218 -0.02778 0.19028 -0.03472 0.18519 C -0.03767 0.18287 -0.04306 0.17778 -0.04306 0.17778 C -0.06285 0.18287 -0.08021 0.19653 -0.1 0.20185 C -0.11615 0.21458 -0.13299 0.22222 -0.15139 0.22593 C -0.1632 0.21806 -0.15191 0.22732 -0.15972 0.21482 C -0.16094 0.21296 -0.16267 0.2125 -0.16389 0.21111 C -0.16545 0.20926 -0.16701 0.20741 -0.16806 0.20556 C -0.17014 0.20185 -0.17257 0.19861 -0.17361 0.19445 C -0.17465 0.19074 -0.17483 0.18658 -0.17639 0.18333 C -0.17917 0.17778 -0.17951 0.17824 -0.18056 0.17222 C -0.18125 0.16898 -0.18125 0.16574 -0.18195 0.16296 C -0.18351 0.15764 -0.18524 0.15255 -0.1875 0.14815 C -0.18941 0.14445 -0.19306 0.13704 -0.19306 0.13704 C -0.19462 0.12269 -0.19774 0.1081 -0.20139 0.09445 C -0.20417 0.08449 -0.20504 0.07315 -0.20972 0.06482 C -0.2125 0.05972 -0.21597 0.05533 -0.21806 0.05 C -0.22882 0.02269 -0.23663 -0.01227 -0.23889 -0.04259 C -0.24653 -0.03588 -0.25243 -0.03148 -0.25833 -0.02222 C -0.25955 -0.0206 -0.26024 -0.01852 -0.26111 -0.01667 C -0.26302 -0.01366 -0.26476 -0.01042 -0.26667 -0.00741 C -0.26979 -0.00301 -0.27396 0.00046 -0.27639 0.00556 C -0.28281 0.01829 -0.29045 0.03033 -0.3 0.03889 C -0.30295 0.0463 -0.30538 0.05139 -0.30972 0.05741 C -0.31233 0.06759 -0.31615 0.07593 -0.31806 0.08704 C -0.31858 0.10232 -0.3184 0.11783 -0.31945 0.13333 C -0.31979 0.13588 -0.3217 0.13796 -0.32222 0.14074 C -0.32344 0.14537 -0.325 0.15556 -0.325 0.15556 C -0.32396 0.17546 -0.3257 0.20741 -0.31528 0.22593 C -0.31302 0.23542 -0.30833 0.24375 -0.30556 0.2537 C -0.29965 0.27546 -0.29323 0.29884 -0.28333 0.31852 C -0.27934 0.32662 -0.27622 0.33681 -0.27361 0.3463 C -0.27274 0.34977 -0.27188 0.3537 -0.27083 0.35741 C -0.27049 0.35926 -0.26945 0.36296 -0.26945 0.36296 C -0.25399 0.33171 -0.23715 0.30185 -0.22222 0.27037 C -0.2184 0.26181 -0.21806 0.25255 -0.21389 0.24445 C -0.2125 0.23681 -0.21111 0.23102 -0.20833 0.22408 C -0.2066 0.21181 -0.20486 0.19861 -0.20139 0.18704 C -0.19879 0.17755 -0.19288 0.17269 -0.19028 0.16296 C -0.19392 0.14884 -0.18872 0.16551 -0.19583 0.1537 C -0.19809 0.15 -0.19844 0.14491 -0.2 0.14074 C -0.20191 0.1287 -0.20521 0.11736 -0.20695 0.10556 C -0.20903 0.09167 -0.2099 0.0757 -0.21389 0.06296 C -0.21458 0.06088 -0.21597 0.05926 -0.21667 0.05741 C -0.21771 0.05486 -0.21875 0.05255 -0.21945 0.05 C -0.22014 0.04745 -0.21997 0.04468 -0.22083 0.04259 C -0.22188 0.04028 -0.22379 0.03889 -0.225 0.03704 C -0.22622 0.03519 -0.22708 0.03333 -0.22778 0.03148 C -0.23021 0.02523 -0.22934 0.01759 -0.23333 0.01296 C -0.23594 0.00995 -0.24167 0.00556 -0.24167 0.00556 C -0.24445 -0.00532 -0.24097 0.00463 -0.24722 -0.0037 C -0.25122 -0.00903 -0.25347 -0.01435 -0.25833 -0.01852 C -0.26215 -0.02616 -0.26372 -0.02755 -0.26945 -0.02222 C -0.27326 -0.01481 -0.27795 -0.00903 -0.28195 -0.00185 C -0.28368 0.00093 -0.28438 0.00463 -0.28611 0.00741 C -0.28733 0.00903 -0.28906 0.00949 -0.29028 0.01111 C -0.29583 0.01713 -0.30469 0.03195 -0.30833 0.04074 C -0.31406 0.0537 -0.31927 0.08102 -0.32778 0.08889 C -0.3309 0.10533 -0.3309 0.12222 -0.33333 0.13889 C -0.33386 0.16111 -0.33472 0.1831 -0.33472 0.20556 C -0.33472 0.23079 -0.3342 0.25602 -0.33333 0.28148 C -0.33247 0.30995 -0.31719 0.33195 -0.30556 0.3537 C -0.30035 0.36343 -0.29653 0.37454 -0.28889 0.38148 C -0.27761 0.37894 -0.27361 0.375 -0.26667 0.36296 C -0.2658 0.35903 -0.26354 0.35556 -0.2625 0.35185 C -0.25573 0.32408 -0.26632 0.35417 -0.25833 0.33333 C -0.25677 0.31759 -0.2533 0.29352 -0.24722 0.27963 C -0.24479 0.27361 -0.2408 0.26898 -0.23889 0.26296 C -0.23403 0.24653 -0.22743 0.23241 -0.21945 0.21852 C -0.21754 0.21019 -0.21372 0.20625 -0.20972 0.2 C -0.20695 0.19514 -0.20139 0.18519 -0.20139 0.18519 C -0.19965 0.17801 -0.19636 0.17732 -0.19445 0.17037 C -0.1967 0.16181 -0.2 0.15695 -0.20417 0.15 C -0.20816 0.13403 -0.21111 0.11574 -0.21806 0.10185 C -0.22014 0.09097 -0.22049 0.07014 -0.225 0.06111 C -0.23663 0.03796 -0.22292 0.07107 -0.23195 0.05 C -0.23629 0.04005 -0.23698 0.02801 -0.24583 0.02408 C -0.25261 0.01505 -0.25347 0.01644 -0.25139 0.0037 C -0.25226 -0.0088 -0.24896 -0.02361 -0.25833 -0.02778 C -0.27118 -0.01088 -0.2809 0.00857 -0.29167 0.02778 C -0.29583 0.03519 -0.30174 0.0412 -0.30417 0.05 C -0.30695 0.05926 -0.30851 0.06945 -0.3125 0.07778 C -0.32205 0.09653 -0.32691 0.1162 -0.32917 0.13889 C -0.32882 0.15185 -0.32951 0.16482 -0.32778 0.17778 C -0.32691 0.18472 -0.31493 0.20857 -0.3125 0.21482 C -0.30573 0.23287 -0.29931 0.25093 -0.29167 0.26852 C -0.28889 0.275 -0.28455 0.28009 -0.28195 0.28704 C -0.27986 0.29259 -0.27899 0.30023 -0.27639 0.30556 C -0.27309 0.31204 -0.27014 0.31597 -0.26806 0.32408 C -0.26771 0.33889 -0.26788 0.3537 -0.26667 0.36852 C -0.26667 0.37037 -0.26597 0.36458 -0.26528 0.36296 C -0.26302 0.35671 -0.26076 0.35046 -0.25833 0.34445 C -0.25365 0.33148 -0.24792 0.31921 -0.24028 0.30926 C -0.23646 0.29329 -0.2316 0.29074 -0.225 0.27778 C -0.21979 0.2669 -0.21667 0.25533 -0.20972 0.2463 C -0.20695 0.23634 -0.20417 0.22639 -0.20139 0.21667 C -0.20052 0.21296 -0.19965 0.20926 -0.19861 0.20556 C -0.19826 0.2037 -0.19722 0.2 -0.19722 0.2 C -0.19566 0.16875 -0.19392 0.16713 -0.19722 0.13333 C -0.19844 0.12199 -0.20573 0.11273 -0.20972 0.1037 C -0.21979 0.08148 -0.22674 0.05139 -0.24028 0.03333 C -0.24219 0.02593 -0.24271 0.01759 -0.24583 0.01111 C -0.25104 0.00093 -0.25347 -0.00694 -0.25556 -0.01852 C -0.26458 -0.01574 -0.26389 -0.01134 -0.26945 -0.0037 C -0.2757 0.0044 -0.27222 -0.00509 -0.27778 0.00556 C -0.2842 0.01736 -0.27656 0.00926 -0.28472 0.01667 C -0.29601 0.03912 -0.30556 0.0625 -0.31389 0.08704 C -0.31719 0.0963 -0.32257 0.10671 -0.325 0.11667 C -0.32813 0.1287 -0.32899 0.14144 -0.33195 0.1537 C -0.33073 0.16806 -0.32917 0.17685 -0.32361 0.18889 C -0.3217 0.19954 -0.31649 0.20695 -0.3125 0.21667 C -0.30417 0.2375 -0.31076 0.22523 -0.30139 0.24074 C -0.29931 0.24908 -0.29549 0.25718 -0.29167 0.26482 C -0.28663 0.2919 -0.28733 0.3213 -0.28056 0.34815 C -0.27969 0.35185 -0.27951 0.35579 -0.27778 0.35926 C -0.27691 0.36111 -0.2757 0.36273 -0.275 0.36482 C -0.27396 0.36829 -0.27222 0.37593 -0.27222 0.37593 C -0.26771 0.35718 -0.26076 0.33935 -0.25417 0.32222 C -0.25 0.31065 -0.2434 0.30046 -0.23889 0.28889 C -0.23386 0.275 -0.23021 0.25995 -0.225 0.2463 C -0.22222 0.23843 -0.21597 0.22986 -0.21389 0.22222 C -0.20938 0.20394 -0.20573 0.18333 -0.19306 0.17222 C -0.19757 0.14583 -0.20486 0.12083 -0.21528 0.09815 C -0.22205 0.08333 -0.22309 0.09236 -0.22778 0.07037 C -0.23004 0.06042 -0.23229 0.05347 -0.23472 0.04445 C -0.23958 0.02755 -0.24115 0.0132 -0.24861 -0.00185 C -0.25 -0.00926 -0.24826 -0.01805 -0.25139 -0.02407 C -0.25261 -0.02616 -0.25521 -0.02292 -0.25695 -0.02222 C -0.26927 -0.00602 -0.25382 -0.02592 -0.26528 -0.01296 C -0.27031 -0.00764 -0.27257 -0.00162 -0.27778 0.0037 C -0.28195 0.02523 -0.29549 0.04491 -0.30278 0.06482 C -0.30868 0.08009 -0.3132 0.10116 -0.32083 0.11482 C -0.32379 0.13033 -0.31979 0.11435 -0.32639 0.12778 C -0.32674 0.12801 -0.33038 0.13843 -0.33056 0.13889 C -0.32847 0.16435 -0.32726 0.2007 -0.3125 0.22037 C -0.31024 0.22963 -0.30729 0.2382 -0.30278 0.2463 C -0.30122 0.25255 -0.29861 0.2588 -0.29583 0.26482 C -0.29427 0.26852 -0.29028 0.27593 -0.29028 0.27593 C -0.28854 0.28588 -0.28472 0.2963 -0.27917 0.3037 C -0.27813 0.31204 -0.27778 0.32338 -0.275 0.33148 C -0.27396 0.33472 -0.27205 0.33727 -0.27083 0.34074 C -0.26979 0.34421 -0.26806 0.35185 -0.26806 0.35185 C -0.26771 0.35671 -0.27031 0.36528 -0.26667 0.36667 C -0.26337 0.36759 -0.26372 0.3581 -0.2625 0.3537 C -0.25903 0.34074 -0.25868 0.32616 -0.25556 0.31296 C -0.24722 0.27639 -0.22691 0.24421 -0.21111 0.21296 L -0.20417 0.19445 C -0.20417 0.19445 -0.20417 0.19445 -0.20417 0.19445 C -0.20035 0.18102 -0.19653 0.16921 -0.18889 0.15926 C -0.19618 0.13056 -0.20851 0.10394 -0.21945 0.07778 C -0.22795 0.05741 -0.2342 0.03634 -0.24306 0.01667 C -0.24462 0.00833 -0.24792 -0.00231 -0.25139 -0.00926 C -0.25313 -0.01852 -0.25573 -0.02361 -0.25695 -0.03333 C -0.26076 -0.02361 -0.26337 -0.01273 -0.26806 -0.0037 C -0.27795 0.01435 -0.28767 0.03195 -0.29722 0.05 C -0.30295 0.06042 -0.30625 0.07315 -0.3125 0.08333 C -0.31511 0.08727 -0.3191 0.08958 -0.32083 0.09445 C -0.32743 0.11158 -0.32361 0.10533 -0.33056 0.11482 C -0.33281 0.12593 -0.33785 0.1375 -0.34167 0.14815 C -0.33663 0.16181 -0.33299 0.17685 -0.32778 0.19074 C -0.32292 0.20394 -0.31701 0.21667 -0.31111 0.22963 C -0.30833 0.23611 -0.30226 0.24445 -0.3 0.25185 C -0.29913 0.25486 -0.29861 0.2581 -0.29722 0.26111 C -0.29636 0.2632 -0.29427 0.26435 -0.29306 0.26667 C -0.28889 0.27546 -0.28681 0.28519 -0.28333 0.29445 C -0.27934 0.30509 -0.27344 0.31273 -0.26806 0.32222 C -0.26528 0.33773 -0.26111 0.35232 -0.26111 0.36852 " pathEditMode="relative" ptsTypes="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88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19700" y="4343399"/>
            <a:ext cx="2512893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86650" y="4907750"/>
            <a:ext cx="2306424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switch#1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5269087" y="1093755"/>
            <a:ext cx="2512893" cy="417137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sp>
        <p:nvSpPr>
          <p:cNvPr id="2" name="TextBox 1"/>
          <p:cNvSpPr txBox="1"/>
          <p:nvPr/>
        </p:nvSpPr>
        <p:spPr>
          <a:xfrm>
            <a:off x="3106182" y="283236"/>
            <a:ext cx="721672" cy="30867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6" dirty="0">
                <a:solidFill>
                  <a:srgbClr val="800080"/>
                </a:solidFill>
              </a:rPr>
              <a:t>Loop!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949700" y="902885"/>
            <a:ext cx="1270001" cy="344346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3695699" y="902885"/>
            <a:ext cx="1524002" cy="3440514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52" y="4696054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526456" y="5353510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0969" y="789276"/>
            <a:ext cx="79376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UCB</a:t>
            </a: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73148" y="5486402"/>
            <a:ext cx="784149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NYU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294194" y="3276602"/>
          <a:ext cx="2438400" cy="14138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186936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186936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24936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71800" y="2786064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11159" y="3856986"/>
          <a:ext cx="2154928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718"/>
                <a:gridCol w="99121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6868" y="2421533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sp>
        <p:nvSpPr>
          <p:cNvPr id="42" name="TextBox 51"/>
          <p:cNvSpPr txBox="1">
            <a:spLocks noChangeArrowheads="1"/>
          </p:cNvSpPr>
          <p:nvPr/>
        </p:nvSpPr>
        <p:spPr bwMode="auto">
          <a:xfrm>
            <a:off x="3619938" y="3729697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switch#1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305320" y="62902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switch#1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4450" y="283236"/>
            <a:ext cx="1043876" cy="5250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6" dirty="0" err="1">
                <a:solidFill>
                  <a:srgbClr val="800080"/>
                </a:solidFill>
              </a:rPr>
              <a:t>Deadend</a:t>
            </a:r>
            <a:r>
              <a:rPr lang="en-US" sz="1406" dirty="0">
                <a:solidFill>
                  <a:srgbClr val="800080"/>
                </a:solidFill>
              </a:rPr>
              <a:t/>
            </a:r>
            <a:br>
              <a:rPr lang="en-US" sz="1406" dirty="0">
                <a:solidFill>
                  <a:srgbClr val="800080"/>
                </a:solidFill>
              </a:rPr>
            </a:br>
            <a:r>
              <a:rPr lang="en-US" sz="1406" dirty="0">
                <a:solidFill>
                  <a:srgbClr val="800080"/>
                </a:solidFill>
              </a:rPr>
              <a:t>(to MIT)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949700" y="1278701"/>
            <a:ext cx="1308953" cy="2074100"/>
          </a:xfrm>
          <a:prstGeom prst="straightConnector1">
            <a:avLst/>
          </a:prstGeom>
          <a:noFill/>
          <a:ln w="38100" cap="flat" cmpd="sng" algn="ctr">
            <a:solidFill>
              <a:srgbClr val="80008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if</a:t>
            </a:r>
            <a:r>
              <a:rPr lang="en-US" dirty="0" smtClean="0"/>
              <a:t> B means B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if B is true, then A is true</a:t>
            </a:r>
          </a:p>
          <a:p>
            <a:r>
              <a:rPr lang="en-US" dirty="0"/>
              <a:t>A </a:t>
            </a:r>
            <a:r>
              <a:rPr lang="en-US" b="1" i="1" dirty="0" smtClean="0"/>
              <a:t>only if </a:t>
            </a:r>
            <a:r>
              <a:rPr lang="en-US" dirty="0"/>
              <a:t>B means </a:t>
            </a:r>
            <a:r>
              <a:rPr lang="en-US" dirty="0" smtClean="0"/>
              <a:t>A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B</a:t>
            </a:r>
            <a:endParaRPr lang="en-US" dirty="0"/>
          </a:p>
          <a:p>
            <a:pPr lvl="1"/>
            <a:r>
              <a:rPr lang="en-US" dirty="0"/>
              <a:t> if </a:t>
            </a:r>
            <a:r>
              <a:rPr lang="en-US" dirty="0" smtClean="0"/>
              <a:t>A </a:t>
            </a:r>
            <a:r>
              <a:rPr lang="en-US" dirty="0"/>
              <a:t>is true, then B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true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i="1" dirty="0" smtClean="0"/>
              <a:t>if and only if </a:t>
            </a:r>
            <a:r>
              <a:rPr lang="en-US" dirty="0" smtClean="0"/>
              <a:t>B means:  A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dirty="0" smtClean="0">
                <a:sym typeface="Wingdings"/>
              </a:rPr>
              <a:t> B</a:t>
            </a:r>
            <a:endParaRPr lang="en-US" dirty="0"/>
          </a:p>
          <a:p>
            <a:pPr marL="796925" lvl="1" indent="-457200">
              <a:buFont typeface="+mj-lt"/>
              <a:buAutoNum type="arabicPeriod"/>
            </a:pPr>
            <a:r>
              <a:rPr lang="en-US" dirty="0" smtClean="0"/>
              <a:t>If A is true, then B is true</a:t>
            </a:r>
          </a:p>
          <a:p>
            <a:pPr marL="796925" lvl="1" indent="-457200">
              <a:buFont typeface="+mj-lt"/>
              <a:buAutoNum type="arabicPeriod"/>
            </a:pPr>
            <a:r>
              <a:rPr lang="en-US" dirty="0" smtClean="0"/>
              <a:t>If B is true, then A is true</a:t>
            </a:r>
          </a:p>
          <a:p>
            <a:pPr lvl="1"/>
            <a:endParaRPr lang="en-US" dirty="0"/>
          </a:p>
          <a:p>
            <a:r>
              <a:rPr lang="en-US" dirty="0" smtClean="0"/>
              <a:t>To make the statement that A if and only if B, you must prove statements 1 and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1"/>
            <a:endParaRPr lang="en-US" dirty="0"/>
          </a:p>
          <a:p>
            <a:r>
              <a:rPr lang="en-US" dirty="0" smtClean="0"/>
              <a:t>Necessary: (only if)</a:t>
            </a:r>
          </a:p>
          <a:p>
            <a:pPr lvl="1"/>
            <a:r>
              <a:rPr lang="en-US" dirty="0" smtClean="0"/>
              <a:t>If routing state valid, then there are no loops/</a:t>
            </a:r>
            <a:r>
              <a:rPr lang="en-US" dirty="0" err="1" smtClean="0"/>
              <a:t>deadends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Sufficient: (if)</a:t>
            </a:r>
          </a:p>
          <a:p>
            <a:pPr lvl="1"/>
            <a:r>
              <a:rPr lang="en-US" dirty="0" smtClean="0"/>
              <a:t>If no loops/</a:t>
            </a:r>
            <a:r>
              <a:rPr lang="en-US" dirty="0" err="1" smtClean="0"/>
              <a:t>deadends</a:t>
            </a:r>
            <a:r>
              <a:rPr lang="en-US" dirty="0" smtClean="0"/>
              <a:t>, then routing state is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(“only if”):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If you run into a </a:t>
            </a:r>
            <a:r>
              <a:rPr lang="en-US" dirty="0" err="1" smtClean="0"/>
              <a:t>deadend</a:t>
            </a:r>
            <a:r>
              <a:rPr lang="en-US" dirty="0" smtClean="0"/>
              <a:t> before hitting destination, you’ll never reach the destination</a:t>
            </a:r>
          </a:p>
          <a:p>
            <a:pPr lvl="1"/>
            <a:endParaRPr lang="en-US" dirty="0"/>
          </a:p>
          <a:p>
            <a:r>
              <a:rPr lang="en-US" dirty="0" smtClean="0"/>
              <a:t>If you run into a loop, you’ll never reach destination</a:t>
            </a:r>
          </a:p>
          <a:p>
            <a:pPr lvl="1"/>
            <a:r>
              <a:rPr lang="en-US" dirty="0" smtClean="0"/>
              <a:t>With deterministic forwarding, once you loop, you’ll loop forever (assuming routing state is static)</a:t>
            </a:r>
          </a:p>
          <a:p>
            <a:pPr lvl="1"/>
            <a:endParaRPr lang="en-US" dirty="0"/>
          </a:p>
          <a:p>
            <a:r>
              <a:rPr lang="en-US" dirty="0" smtClean="0"/>
              <a:t>Therefore:</a:t>
            </a:r>
          </a:p>
          <a:p>
            <a:pPr lvl="1"/>
            <a:r>
              <a:rPr lang="en-US" i="1" dirty="0"/>
              <a:t>If routing state valid, then there are no loops/</a:t>
            </a:r>
            <a:r>
              <a:rPr lang="en-US" i="1" dirty="0" err="1"/>
              <a:t>deadends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(“if”): More Subtle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deadends</a:t>
            </a:r>
            <a:r>
              <a:rPr lang="en-US" dirty="0" smtClean="0"/>
              <a:t>, no loops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Packet must keep wandering, without repeating</a:t>
            </a:r>
          </a:p>
          <a:p>
            <a:pPr lvl="1"/>
            <a:r>
              <a:rPr lang="en-US" dirty="0" smtClean="0"/>
              <a:t>If ever enter same switch from same port, will loop</a:t>
            </a:r>
          </a:p>
          <a:p>
            <a:pPr lvl="1"/>
            <a:r>
              <a:rPr lang="en-US" dirty="0" smtClean="0"/>
              <a:t>Because forwarding decisions are deterministic</a:t>
            </a:r>
          </a:p>
          <a:p>
            <a:pPr lvl="6"/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nly a finite number of possible ports for it to visit</a:t>
            </a:r>
          </a:p>
          <a:p>
            <a:pPr lvl="1"/>
            <a:r>
              <a:rPr lang="en-US" dirty="0" smtClean="0"/>
              <a:t>It cannot keep wandering forever without looping</a:t>
            </a:r>
          </a:p>
          <a:p>
            <a:pPr lvl="1"/>
            <a:r>
              <a:rPr lang="en-US" dirty="0" smtClean="0"/>
              <a:t>Must eventually hit destination</a:t>
            </a:r>
          </a:p>
          <a:p>
            <a:pPr lvl="4"/>
            <a:endParaRPr lang="en-US" dirty="0"/>
          </a:p>
          <a:p>
            <a:r>
              <a:rPr lang="en-US" dirty="0" smtClean="0"/>
              <a:t>Therefore:</a:t>
            </a:r>
          </a:p>
          <a:p>
            <a:pPr lvl="1"/>
            <a:r>
              <a:rPr lang="en-US" i="1" dirty="0"/>
              <a:t>If no loops/</a:t>
            </a:r>
            <a:r>
              <a:rPr lang="en-US" i="1" dirty="0" err="1"/>
              <a:t>deadends</a:t>
            </a:r>
            <a:r>
              <a:rPr lang="en-US" i="1" dirty="0"/>
              <a:t>, then routing state is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</a:t>
            </a:r>
            <a:r>
              <a:rPr lang="en-US" b="1" i="1" dirty="0" smtClean="0"/>
              <a:t>verify</a:t>
            </a:r>
            <a:r>
              <a:rPr lang="en-US" dirty="0" smtClean="0"/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5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Connect Existing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Wanted single protocol that could be used to connect any pair of (existing) networks</a:t>
            </a:r>
          </a:p>
          <a:p>
            <a:pPr lvl="5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Internet Protocol (IP) is that unifying protocol</a:t>
            </a:r>
          </a:p>
          <a:p>
            <a:pPr lvl="1"/>
            <a:r>
              <a:rPr lang="en-US" dirty="0" smtClean="0"/>
              <a:t>All (existing) networks must be able to implement it</a:t>
            </a:r>
          </a:p>
          <a:p>
            <a:pPr lvl="4"/>
            <a:endParaRPr lang="en-US" dirty="0"/>
          </a:p>
          <a:p>
            <a:r>
              <a:rPr lang="en-US" dirty="0" smtClean="0"/>
              <a:t>This is where the need for best effort arose….</a:t>
            </a:r>
          </a:p>
          <a:p>
            <a:pPr lvl="1"/>
            <a:r>
              <a:rPr lang="en-US" dirty="0" smtClean="0"/>
              <a:t>And this is where circuit switching died</a:t>
            </a:r>
          </a:p>
          <a:p>
            <a:pPr lvl="1"/>
            <a:r>
              <a:rPr lang="en-US" b="1" i="1" dirty="0" smtClean="0"/>
              <a:t>Why?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</a:t>
            </a:r>
          </a:p>
          <a:p>
            <a:pPr lvl="5"/>
            <a:endParaRPr lang="en-US" dirty="0"/>
          </a:p>
          <a:p>
            <a:r>
              <a:rPr lang="en-US" dirty="0" smtClean="0"/>
              <a:t>Mark outgoing port with arrow</a:t>
            </a:r>
          </a:p>
          <a:p>
            <a:pPr lvl="1"/>
            <a:r>
              <a:rPr lang="en-US" dirty="0" smtClean="0"/>
              <a:t>There can only be one at each node</a:t>
            </a:r>
          </a:p>
          <a:p>
            <a:pPr lvl="5"/>
            <a:endParaRPr lang="en-US" dirty="0"/>
          </a:p>
          <a:p>
            <a:r>
              <a:rPr lang="en-US" dirty="0" smtClean="0"/>
              <a:t>Eliminate all links with no arrows</a:t>
            </a:r>
          </a:p>
          <a:p>
            <a:pPr lvl="5"/>
            <a:endParaRPr lang="en-US" dirty="0"/>
          </a:p>
          <a:p>
            <a:r>
              <a:rPr lang="en-US" dirty="0" smtClean="0"/>
              <a:t>Look at what’s left….</a:t>
            </a:r>
          </a:p>
          <a:p>
            <a:pPr lvl="1"/>
            <a:r>
              <a:rPr lang="en-US" dirty="0" smtClean="0"/>
              <a:t>State is valid if and only if remaining graph is spanning tree rooted at destination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04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Destination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34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Put Arrows on Outgoing Ports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output ports towards </a:t>
            </a:r>
            <a:r>
              <a:rPr lang="en-US" dirty="0" smtClean="0"/>
              <a:t>green dot)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816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828800" y="563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Leaves Spanning Tree: Valid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52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45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19200" y="5715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Is this valid?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54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Deadends</a:t>
            </a:r>
            <a:r>
              <a:rPr lang="en-US" dirty="0" smtClean="0"/>
              <a:t> are obvious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without outgoing arrow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Loops are obvious</a:t>
            </a:r>
          </a:p>
          <a:p>
            <a:pPr lvl="1"/>
            <a:r>
              <a:rPr lang="en-US" dirty="0" smtClean="0"/>
              <a:t>Disconnected</a:t>
            </a:r>
            <a:r>
              <a:rPr lang="en-US" dirty="0"/>
              <a:t> </a:t>
            </a:r>
            <a:r>
              <a:rPr lang="en-US" dirty="0" smtClean="0"/>
              <a:t>from destination (and rest of 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can we </a:t>
            </a:r>
            <a:r>
              <a:rPr lang="en-US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verify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“Secret”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deadends</a:t>
            </a:r>
            <a:r>
              <a:rPr lang="en-US" dirty="0" smtClean="0"/>
              <a:t> is easy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Avoiding loops is hard</a:t>
            </a:r>
          </a:p>
          <a:p>
            <a:pPr lvl="1"/>
            <a:r>
              <a:rPr lang="en-US" dirty="0" smtClean="0"/>
              <a:t>And here we mean persistent loops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The key difference between routing protocols is how they avoid loops!</a:t>
            </a:r>
          </a:p>
          <a:p>
            <a:pPr lvl="1"/>
            <a:r>
              <a:rPr lang="en-US" dirty="0" smtClean="0"/>
              <a:t>Don’t focus on details of mechanisms</a:t>
            </a:r>
          </a:p>
          <a:p>
            <a:pPr lvl="1"/>
            <a:r>
              <a:rPr lang="en-US" dirty="0" smtClean="0"/>
              <a:t>Just ask “how are loops avoided?”</a:t>
            </a:r>
          </a:p>
          <a:p>
            <a:pPr lvl="8"/>
            <a:endParaRPr lang="en-US" dirty="0"/>
          </a:p>
          <a:p>
            <a:r>
              <a:rPr lang="en-US" dirty="0" smtClean="0"/>
              <a:t>Many different variations of route computations</a:t>
            </a:r>
          </a:p>
          <a:p>
            <a:pPr lvl="1"/>
            <a:r>
              <a:rPr lang="en-US" dirty="0" smtClean="0"/>
              <a:t>But before I tell you how to route….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#2 Robust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A</a:t>
            </a:r>
            <a:r>
              <a:rPr lang="en-US" dirty="0" smtClean="0">
                <a:latin typeface="Arial" charset="0"/>
              </a:rPr>
              <a:t>: As </a:t>
            </a:r>
            <a:r>
              <a:rPr lang="en-US" dirty="0">
                <a:latin typeface="Arial" charset="0"/>
              </a:rPr>
              <a:t>long as </a:t>
            </a:r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is not partitioned, two </a:t>
            </a:r>
            <a:r>
              <a:rPr lang="en-US" dirty="0" smtClean="0">
                <a:latin typeface="Arial" charset="0"/>
              </a:rPr>
              <a:t>hosts should </a:t>
            </a:r>
            <a:r>
              <a:rPr lang="en-US" dirty="0">
                <a:latin typeface="Arial" charset="0"/>
              </a:rPr>
              <a:t>be able to </a:t>
            </a:r>
            <a:r>
              <a:rPr lang="en-US" dirty="0" smtClean="0">
                <a:latin typeface="Arial" charset="0"/>
              </a:rPr>
              <a:t>communicate (eventually)</a:t>
            </a:r>
          </a:p>
          <a:p>
            <a:pPr lvl="1"/>
            <a:r>
              <a:rPr lang="en-US" i="1" dirty="0" smtClean="0">
                <a:latin typeface="Arial" charset="0"/>
              </a:rPr>
              <a:t>Must </a:t>
            </a:r>
            <a:r>
              <a:rPr lang="en-US" b="1" i="1" dirty="0" smtClean="0">
                <a:latin typeface="Arial" charset="0"/>
              </a:rPr>
              <a:t>eventually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b="1" i="1" dirty="0" smtClean="0">
                <a:latin typeface="Arial" charset="0"/>
              </a:rPr>
              <a:t>recover</a:t>
            </a:r>
            <a:r>
              <a:rPr lang="en-US" i="1" dirty="0" smtClean="0">
                <a:latin typeface="Arial" charset="0"/>
              </a:rPr>
              <a:t> from failures</a:t>
            </a:r>
            <a:endParaRPr lang="en-US" i="1" dirty="0">
              <a:latin typeface="Arial" charset="0"/>
            </a:endParaRPr>
          </a:p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B</a:t>
            </a:r>
            <a:r>
              <a:rPr lang="en-US" dirty="0" smtClean="0">
                <a:latin typeface="Arial" charset="0"/>
              </a:rPr>
              <a:t>: Failures </a:t>
            </a:r>
            <a:r>
              <a:rPr lang="en-US" dirty="0">
                <a:latin typeface="Arial" charset="0"/>
              </a:rPr>
              <a:t>(excepting network partition) should 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pPr lvl="1"/>
            <a:r>
              <a:rPr lang="en-US" i="1" dirty="0" smtClean="0">
                <a:latin typeface="Arial" charset="0"/>
              </a:rPr>
              <a:t>Must </a:t>
            </a:r>
            <a:r>
              <a:rPr lang="en-US" b="1" i="1" dirty="0" smtClean="0">
                <a:latin typeface="Arial" charset="0"/>
              </a:rPr>
              <a:t>always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b="1" i="1" dirty="0" smtClean="0">
                <a:latin typeface="Arial" charset="0"/>
              </a:rPr>
              <a:t>isolate</a:t>
            </a:r>
            <a:r>
              <a:rPr lang="en-US" i="1" dirty="0" smtClean="0">
                <a:latin typeface="Arial" charset="0"/>
              </a:rPr>
              <a:t> endpoints from failures</a:t>
            </a:r>
          </a:p>
          <a:p>
            <a:pPr lvl="5"/>
            <a:endParaRPr lang="en-US" dirty="0">
              <a:latin typeface="Arial" charset="0"/>
            </a:endParaRPr>
          </a:p>
          <a:p>
            <a:r>
              <a:rPr lang="en-US" b="1" dirty="0" smtClean="0">
                <a:latin typeface="Arial" charset="0"/>
              </a:rPr>
              <a:t>A: </a:t>
            </a:r>
            <a:r>
              <a:rPr lang="en-US" i="1" dirty="0" smtClean="0">
                <a:latin typeface="Arial" charset="0"/>
              </a:rPr>
              <a:t>Very successful, not clear how relevant now</a:t>
            </a:r>
          </a:p>
          <a:p>
            <a:pPr lvl="1"/>
            <a:r>
              <a:rPr lang="en-US" i="1" u="sng" dirty="0" smtClean="0">
                <a:latin typeface="Arial" charset="0"/>
              </a:rPr>
              <a:t>Availability</a:t>
            </a:r>
            <a:r>
              <a:rPr lang="en-US" dirty="0" smtClean="0">
                <a:latin typeface="Arial" charset="0"/>
              </a:rPr>
              <a:t> more important than </a:t>
            </a:r>
            <a:r>
              <a:rPr lang="en-US" i="1" u="sng" dirty="0" smtClean="0">
                <a:latin typeface="Arial" charset="0"/>
              </a:rPr>
              <a:t>recovering</a:t>
            </a:r>
            <a:r>
              <a:rPr lang="en-US" dirty="0" smtClean="0">
                <a:latin typeface="Arial" charset="0"/>
              </a:rPr>
              <a:t> from disaster</a:t>
            </a:r>
          </a:p>
          <a:p>
            <a:r>
              <a:rPr lang="en-US" b="1" dirty="0" smtClean="0">
                <a:latin typeface="Arial" charset="0"/>
              </a:rPr>
              <a:t>B: </a:t>
            </a:r>
            <a:r>
              <a:rPr lang="en-US" i="1" dirty="0" smtClean="0">
                <a:latin typeface="Arial" charset="0"/>
              </a:rPr>
              <a:t>This notion of robustness is underappreciated</a:t>
            </a:r>
          </a:p>
          <a:p>
            <a:pPr lvl="1"/>
            <a:r>
              <a:rPr lang="en-US" dirty="0" smtClean="0">
                <a:latin typeface="Arial" charset="0"/>
              </a:rPr>
              <a:t>Key to modularity of Internet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3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Learn-By-Doing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need 40 volunteers</a:t>
            </a:r>
          </a:p>
          <a:p>
            <a:r>
              <a:rPr lang="en-US" b="1" i="1" dirty="0" smtClean="0"/>
              <a:t>If you haven’t participated, this is your chance!</a:t>
            </a:r>
            <a:endParaRPr lang="en-US" b="1" i="1" dirty="0"/>
          </a:p>
        </p:txBody>
      </p:sp>
      <p:sp>
        <p:nvSpPr>
          <p:cNvPr id="8806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80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look at sheet of paper until I say so</a:t>
            </a:r>
          </a:p>
          <a:p>
            <a:pPr lvl="1"/>
            <a:endParaRPr lang="en-US" dirty="0"/>
          </a:p>
          <a:p>
            <a:r>
              <a:rPr lang="en-US" dirty="0" smtClean="0"/>
              <a:t>You will have five minutes to complete this task</a:t>
            </a:r>
          </a:p>
          <a:p>
            <a:pPr lvl="1"/>
            <a:endParaRPr lang="en-US" dirty="0"/>
          </a:p>
          <a:p>
            <a:r>
              <a:rPr lang="en-US" dirty="0" smtClean="0"/>
              <a:t>Each sheet says: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6600"/>
                </a:solidFill>
              </a:rPr>
              <a:t>You are node X  You are connected to nodes Y,Z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Your job: </a:t>
            </a:r>
            <a:r>
              <a:rPr lang="en-US" dirty="0" smtClean="0">
                <a:solidFill>
                  <a:srgbClr val="000000"/>
                </a:solidFill>
              </a:rPr>
              <a:t>find route from source (node 1) to destination (node 40) in five minutes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You may not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Leave your seat (but you can stand)</a:t>
            </a:r>
          </a:p>
          <a:p>
            <a:pPr lvl="1"/>
            <a:r>
              <a:rPr lang="en-US" dirty="0" smtClean="0"/>
              <a:t>Pass your sheet of paper</a:t>
            </a:r>
          </a:p>
          <a:p>
            <a:pPr lvl="1"/>
            <a:r>
              <a:rPr lang="en-US" dirty="0" smtClean="0"/>
              <a:t>Let anyone copy your sheet of paper</a:t>
            </a:r>
          </a:p>
          <a:p>
            <a:pPr lvl="1"/>
            <a:endParaRPr lang="en-US" dirty="0"/>
          </a:p>
          <a:p>
            <a:r>
              <a:rPr lang="en-US" b="1" dirty="0" smtClean="0"/>
              <a:t>You may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Ask nearby friends for advice</a:t>
            </a:r>
          </a:p>
          <a:p>
            <a:pPr lvl="1"/>
            <a:r>
              <a:rPr lang="en-US" dirty="0" smtClean="0"/>
              <a:t>Shout to other participants (anything you want)</a:t>
            </a:r>
          </a:p>
          <a:p>
            <a:pPr lvl="1"/>
            <a:r>
              <a:rPr lang="en-US" dirty="0" smtClean="0"/>
              <a:t>Curse your instructor (</a:t>
            </a:r>
            <a:r>
              <a:rPr lang="en-US" i="1" dirty="0" smtClean="0"/>
              <a:t>sotto voce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smtClean="0"/>
              <a:t>You must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95400"/>
          <a:ext cx="8534401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691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7598</TotalTime>
  <Words>3090</Words>
  <Application>Microsoft Macintosh PowerPoint</Application>
  <PresentationFormat>On-screen Show (4:3)</PresentationFormat>
  <Paragraphs>885</Paragraphs>
  <Slides>83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Courier New</vt:lpstr>
      <vt:lpstr>Gill Sans</vt:lpstr>
      <vt:lpstr>Helvetica</vt:lpstr>
      <vt:lpstr>ＭＳ Ｐゴシック</vt:lpstr>
      <vt:lpstr>Times New Roman</vt:lpstr>
      <vt:lpstr>Wingdings</vt:lpstr>
      <vt:lpstr>Arial</vt:lpstr>
      <vt:lpstr>Network</vt:lpstr>
      <vt:lpstr>CS 168 Routing Fundamentals</vt:lpstr>
      <vt:lpstr>Administrivia</vt:lpstr>
      <vt:lpstr>Agenda for Today</vt:lpstr>
      <vt:lpstr>Internet Design Goals</vt:lpstr>
      <vt:lpstr>David Clark</vt:lpstr>
      <vt:lpstr>Internet Design Goals (Clark ‘88)</vt:lpstr>
      <vt:lpstr>#1 Connect Existing Networks</vt:lpstr>
      <vt:lpstr>#2 Robust</vt:lpstr>
      <vt:lpstr>The Internet Architecture</vt:lpstr>
      <vt:lpstr>The Telephony Architecture</vt:lpstr>
      <vt:lpstr>#3 Types of Delivery Services</vt:lpstr>
      <vt:lpstr>The paradox of the Internet’s design</vt:lpstr>
      <vt:lpstr>What service should Internet support?</vt:lpstr>
      <vt:lpstr>Important life lessons</vt:lpstr>
      <vt:lpstr>Applying lessons to Internet</vt:lpstr>
      <vt:lpstr>Bottom Line</vt:lpstr>
      <vt:lpstr>#4 Variety of Networks</vt:lpstr>
      <vt:lpstr>#5 Decentralized Management</vt:lpstr>
      <vt:lpstr>#6 Host Attachment</vt:lpstr>
      <vt:lpstr>#7 Cost Effective</vt:lpstr>
      <vt:lpstr>#8 Resource Accountability</vt:lpstr>
      <vt:lpstr>Internet Motto</vt:lpstr>
      <vt:lpstr>Real Goals</vt:lpstr>
      <vt:lpstr>Questions to think about….</vt:lpstr>
      <vt:lpstr>Some of the missing issues</vt:lpstr>
      <vt:lpstr>The Course So Far….</vt:lpstr>
      <vt:lpstr>Internet Architecture is an  Exercise in Modularity</vt:lpstr>
      <vt:lpstr>Decisions and Their Principles</vt:lpstr>
      <vt:lpstr>Five Layers</vt:lpstr>
      <vt:lpstr>Traditional Courses</vt:lpstr>
      <vt:lpstr>Which of these tasks are hard?</vt:lpstr>
      <vt:lpstr>Two Fundamental Challenges</vt:lpstr>
      <vt:lpstr>A Few Preliminaries</vt:lpstr>
      <vt:lpstr>Example of Network Graph</vt:lpstr>
      <vt:lpstr>A Variety of Networks</vt:lpstr>
      <vt:lpstr>UUNET’s North American Network</vt:lpstr>
      <vt:lpstr>Level3’s American Network (check out their interactive map)</vt:lpstr>
      <vt:lpstr>Enterprise Network</vt:lpstr>
      <vt:lpstr>Berkeley’s Campus Network</vt:lpstr>
      <vt:lpstr>Partial Datacenter Network</vt:lpstr>
      <vt:lpstr>Switches/Routers</vt:lpstr>
      <vt:lpstr>Forwarding Decisions</vt:lpstr>
      <vt:lpstr>Forwarding Decisions</vt:lpstr>
      <vt:lpstr>Packets (at a conceptual level)</vt:lpstr>
      <vt:lpstr>Forwarding Decision Dependencies</vt:lpstr>
      <vt:lpstr>Source/Destination-Based Routing</vt:lpstr>
      <vt:lpstr>Destination-Based Routing</vt:lpstr>
      <vt:lpstr>Destination-Based Routing</vt:lpstr>
      <vt:lpstr>A “Delivery Tree” for a Destination</vt:lpstr>
      <vt:lpstr>Assume Destination-Based Routing</vt:lpstr>
      <vt:lpstr>PowerPoint Presentation</vt:lpstr>
      <vt:lpstr>Forwarding</vt:lpstr>
      <vt:lpstr>PowerPoint Presentation</vt:lpstr>
      <vt:lpstr>Routing</vt:lpstr>
      <vt:lpstr>PowerPoint Presentation</vt:lpstr>
      <vt:lpstr>Forwarding vs Routing</vt:lpstr>
      <vt:lpstr>Local vs Global View of State</vt:lpstr>
      <vt:lpstr>PowerPoint Presentation</vt:lpstr>
      <vt:lpstr>“Valid” Routing State</vt:lpstr>
      <vt:lpstr>Necessary and Sufficient Condition</vt:lpstr>
      <vt:lpstr>Packet Hitting Dead End</vt:lpstr>
      <vt:lpstr>Packet Entering Loop</vt:lpstr>
      <vt:lpstr>PowerPoint Presentation</vt:lpstr>
      <vt:lpstr>PowerPoint Presentation</vt:lpstr>
      <vt:lpstr>Logic Refresher</vt:lpstr>
      <vt:lpstr>Necessary and Sufficient Condition</vt:lpstr>
      <vt:lpstr>Necessary (“only if”): Easy</vt:lpstr>
      <vt:lpstr>Sufficient (“if”): More Subtle</vt:lpstr>
      <vt:lpstr>Two Questions</vt:lpstr>
      <vt:lpstr>Checking Validity of Routing State</vt:lpstr>
      <vt:lpstr>Example 1</vt:lpstr>
      <vt:lpstr>Pick Destination</vt:lpstr>
      <vt:lpstr>Put Arrows on Outgoing Ports (output ports towards green dot)</vt:lpstr>
      <vt:lpstr>Remove Unused Links</vt:lpstr>
      <vt:lpstr>Second Example</vt:lpstr>
      <vt:lpstr>Second Example</vt:lpstr>
      <vt:lpstr>Lesson….</vt:lpstr>
      <vt:lpstr>Two Questions</vt:lpstr>
      <vt:lpstr>The “Secret” of Routing</vt:lpstr>
      <vt:lpstr>Learn-By-Doing</vt:lpstr>
      <vt:lpstr>The Task</vt:lpstr>
      <vt:lpstr>Ground Rules</vt:lpstr>
      <vt:lpstr>Go!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198</cp:revision>
  <cp:lastPrinted>2015-09-07T15:02:42Z</cp:lastPrinted>
  <dcterms:created xsi:type="dcterms:W3CDTF">2015-08-27T21:00:58Z</dcterms:created>
  <dcterms:modified xsi:type="dcterms:W3CDTF">2015-09-09T11:04:29Z</dcterms:modified>
</cp:coreProperties>
</file>