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4"/>
  </p:notesMasterIdLst>
  <p:handoutMasterIdLst>
    <p:handoutMasterId r:id="rId65"/>
  </p:handoutMasterIdLst>
  <p:sldIdLst>
    <p:sldId id="431" r:id="rId2"/>
    <p:sldId id="845" r:id="rId3"/>
    <p:sldId id="847" r:id="rId4"/>
    <p:sldId id="849" r:id="rId5"/>
    <p:sldId id="796" r:id="rId6"/>
    <p:sldId id="797" r:id="rId7"/>
    <p:sldId id="798" r:id="rId8"/>
    <p:sldId id="799" r:id="rId9"/>
    <p:sldId id="800" r:id="rId10"/>
    <p:sldId id="801" r:id="rId11"/>
    <p:sldId id="802" r:id="rId12"/>
    <p:sldId id="803" r:id="rId13"/>
    <p:sldId id="969" r:id="rId14"/>
    <p:sldId id="974" r:id="rId15"/>
    <p:sldId id="804" r:id="rId16"/>
    <p:sldId id="805" r:id="rId17"/>
    <p:sldId id="806" r:id="rId18"/>
    <p:sldId id="844" r:id="rId19"/>
    <p:sldId id="812" r:id="rId20"/>
    <p:sldId id="813" r:id="rId21"/>
    <p:sldId id="850" r:id="rId22"/>
    <p:sldId id="814" r:id="rId23"/>
    <p:sldId id="943" r:id="rId24"/>
    <p:sldId id="942" r:id="rId25"/>
    <p:sldId id="815" r:id="rId26"/>
    <p:sldId id="816" r:id="rId27"/>
    <p:sldId id="944" r:id="rId28"/>
    <p:sldId id="817" r:id="rId29"/>
    <p:sldId id="818" r:id="rId30"/>
    <p:sldId id="819" r:id="rId31"/>
    <p:sldId id="976" r:id="rId32"/>
    <p:sldId id="945" r:id="rId33"/>
    <p:sldId id="820" r:id="rId34"/>
    <p:sldId id="821" r:id="rId35"/>
    <p:sldId id="975" r:id="rId36"/>
    <p:sldId id="822" r:id="rId37"/>
    <p:sldId id="823" r:id="rId38"/>
    <p:sldId id="946" r:id="rId39"/>
    <p:sldId id="824" r:id="rId40"/>
    <p:sldId id="825" r:id="rId41"/>
    <p:sldId id="826" r:id="rId42"/>
    <p:sldId id="827" r:id="rId43"/>
    <p:sldId id="828" r:id="rId44"/>
    <p:sldId id="829" r:id="rId45"/>
    <p:sldId id="830" r:id="rId46"/>
    <p:sldId id="831" r:id="rId47"/>
    <p:sldId id="832" r:id="rId48"/>
    <p:sldId id="965" r:id="rId49"/>
    <p:sldId id="966" r:id="rId50"/>
    <p:sldId id="833" r:id="rId51"/>
    <p:sldId id="834" r:id="rId52"/>
    <p:sldId id="835" r:id="rId53"/>
    <p:sldId id="836" r:id="rId54"/>
    <p:sldId id="837" r:id="rId55"/>
    <p:sldId id="838" r:id="rId56"/>
    <p:sldId id="839" r:id="rId57"/>
    <p:sldId id="840" r:id="rId58"/>
    <p:sldId id="841" r:id="rId59"/>
    <p:sldId id="842" r:id="rId60"/>
    <p:sldId id="843" r:id="rId61"/>
    <p:sldId id="947" r:id="rId62"/>
    <p:sldId id="967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0"/>
    <p:restoredTop sz="86464"/>
  </p:normalViewPr>
  <p:slideViewPr>
    <p:cSldViewPr>
      <p:cViewPr>
        <p:scale>
          <a:sx n="108" d="100"/>
          <a:sy n="108" d="100"/>
        </p:scale>
        <p:origin x="4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modern routing</a:t>
            </a:r>
            <a:r>
              <a:rPr lang="en-US" baseline="0" dirty="0" smtClean="0"/>
              <a:t> research is about how to make the loop-freeness a more fundamental part of the algorithm.  In what I’m going to present today, it is only loop-free AFTER convergence.  That’s not good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E830CF-4424-4147-A34E-D9551AA4A0C3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4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version of Drake vs Meek Mill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0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Let’s try this again!!!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3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modern routing</a:t>
            </a:r>
            <a:r>
              <a:rPr lang="en-US" baseline="0" dirty="0" smtClean="0"/>
              <a:t> research is about how to make the loop-freeness a more fundamental part of the algorithm.  In what I’m going to present today, it is only loop-free AFTER convergence.  That’s not good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05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6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1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D6932B-D1EF-524A-B0E9-280F6FACB97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4772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More Routing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828800" y="563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Leaves Spanning Tree: Valid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1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75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2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Third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84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Third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09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Deadends</a:t>
            </a:r>
            <a:r>
              <a:rPr lang="en-US" dirty="0" smtClean="0"/>
              <a:t> are obvious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without outgoing arrow, can’t be connected to 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Loops are obvious</a:t>
            </a:r>
          </a:p>
          <a:p>
            <a:pPr lvl="1"/>
            <a:r>
              <a:rPr lang="en-US" dirty="0" smtClean="0"/>
              <a:t>Disconnected</a:t>
            </a:r>
            <a:r>
              <a:rPr lang="en-US" dirty="0"/>
              <a:t> </a:t>
            </a:r>
            <a:r>
              <a:rPr lang="en-US" dirty="0" smtClean="0"/>
              <a:t>from destination (and rest of 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can we </a:t>
            </a:r>
            <a:r>
              <a:rPr lang="en-US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verify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3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“Secret”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deadends</a:t>
            </a:r>
            <a:r>
              <a:rPr lang="en-US" dirty="0" smtClean="0"/>
              <a:t> is easy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Avoiding loops is hard</a:t>
            </a:r>
          </a:p>
          <a:p>
            <a:pPr lvl="1"/>
            <a:r>
              <a:rPr lang="en-US" dirty="0" smtClean="0"/>
              <a:t>And here we mean persistent loops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The key difference between routing protocols is how they avoid loops!</a:t>
            </a:r>
          </a:p>
          <a:p>
            <a:pPr lvl="1"/>
            <a:r>
              <a:rPr lang="en-US" dirty="0" smtClean="0"/>
              <a:t>Don’t focus on details of mechanisms</a:t>
            </a:r>
          </a:p>
          <a:p>
            <a:pPr lvl="1"/>
            <a:r>
              <a:rPr lang="en-US" dirty="0" smtClean="0"/>
              <a:t>Just ask “how are loops avoided?”</a:t>
            </a:r>
          </a:p>
          <a:p>
            <a:pPr lvl="8"/>
            <a:endParaRPr lang="en-US" dirty="0"/>
          </a:p>
          <a:p>
            <a:r>
              <a:rPr lang="en-US" dirty="0" smtClean="0"/>
              <a:t>Many different variations of route computations</a:t>
            </a:r>
          </a:p>
          <a:p>
            <a:pPr lvl="1"/>
            <a:r>
              <a:rPr lang="en-US" dirty="0" smtClean="0"/>
              <a:t>We started with an exercise…..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Tuesday’s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plan of attack?</a:t>
            </a:r>
          </a:p>
          <a:p>
            <a:pPr lvl="1"/>
            <a:r>
              <a:rPr lang="en-US" dirty="0" smtClean="0"/>
              <a:t>Each person </a:t>
            </a:r>
            <a:r>
              <a:rPr lang="en-US" dirty="0" smtClean="0"/>
              <a:t>announces </a:t>
            </a:r>
            <a:r>
              <a:rPr lang="en-US" dirty="0" smtClean="0"/>
              <a:t>a neighbor</a:t>
            </a:r>
          </a:p>
          <a:p>
            <a:pPr lvl="1"/>
            <a:r>
              <a:rPr lang="en-US" dirty="0" smtClean="0"/>
              <a:t>Who then gets up and announces another neighbor….</a:t>
            </a:r>
          </a:p>
          <a:p>
            <a:pPr lvl="1"/>
            <a:endParaRPr lang="en-US" dirty="0"/>
          </a:p>
          <a:p>
            <a:r>
              <a:rPr lang="en-US" dirty="0" smtClean="0"/>
              <a:t>What is this, more formally?</a:t>
            </a:r>
          </a:p>
          <a:p>
            <a:pPr lvl="1"/>
            <a:r>
              <a:rPr lang="en-US" b="1" dirty="0" smtClean="0"/>
              <a:t>A random walk!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ith no repeats, which eliminated loops</a:t>
            </a:r>
          </a:p>
          <a:p>
            <a:pPr lvl="1"/>
            <a:endParaRPr lang="en-US" b="1" dirty="0"/>
          </a:p>
          <a:p>
            <a:r>
              <a:rPr lang="en-US" dirty="0" smtClean="0"/>
              <a:t>You produced a path</a:t>
            </a:r>
          </a:p>
          <a:p>
            <a:pPr lvl="1"/>
            <a:r>
              <a:rPr lang="en-US" dirty="0" smtClean="0"/>
              <a:t>But not a shortest path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ere lucky that the given graph had low connectivity!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9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3430" y="705554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4941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2341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3852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1252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4720" y="1323617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36231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3631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5142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2542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4720" y="197272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6231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23631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5142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2542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4720" y="2551274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6231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23631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5142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2542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8831" y="320038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50342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7742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39253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6653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60121" y="381844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1632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9032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0543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7943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0121" y="446754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1632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9032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0543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7943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60121" y="504610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61632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9032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0543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7943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54" name="Straight Connector 53"/>
          <p:cNvCxnSpPr>
            <a:stCxn id="4" idx="3"/>
            <a:endCxn id="14" idx="1"/>
          </p:cNvCxnSpPr>
          <p:nvPr/>
        </p:nvCxnSpPr>
        <p:spPr>
          <a:xfrm flipV="1">
            <a:off x="3245541" y="884576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3"/>
            <a:endCxn id="15" idx="1"/>
          </p:cNvCxnSpPr>
          <p:nvPr/>
        </p:nvCxnSpPr>
        <p:spPr>
          <a:xfrm>
            <a:off x="4047052" y="884576"/>
            <a:ext cx="265289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834452" y="87893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621852" y="89022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259652" y="150828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30120" y="151637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33142" y="1501043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V="1">
            <a:off x="4461919" y="367008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V="1">
            <a:off x="5263430" y="367592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V="1">
            <a:off x="6079259" y="3689655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V="1">
            <a:off x="2877241" y="306104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V="1">
            <a:off x="6044191" y="181270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V="1">
            <a:off x="6049835" y="118373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V="1">
            <a:off x="2885708" y="119502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V="1">
            <a:off x="4449220" y="118090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4" idx="2"/>
            <a:endCxn id="49" idx="0"/>
          </p:cNvCxnSpPr>
          <p:nvPr/>
        </p:nvCxnSpPr>
        <p:spPr>
          <a:xfrm>
            <a:off x="3822688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262475" y="336370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647253" y="216106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845741" y="215823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047052" y="215541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254007" y="214733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640196" y="2734353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64086" y="273153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871143" y="399832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285054" y="400999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672654" y="522355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859853" y="521790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058342" y="338308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845741" y="337744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661364" y="3371796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672654" y="465911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859853" y="466475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072453" y="467039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282229" y="467604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022586" y="2336411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14221" y="2342055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042341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19964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8" idx="1"/>
            <a:endCxn id="48" idx="1"/>
          </p:cNvCxnSpPr>
          <p:nvPr/>
        </p:nvCxnSpPr>
        <p:spPr>
          <a:xfrm rot="10800000" flipV="1">
            <a:off x="2760121" y="4003108"/>
            <a:ext cx="12700" cy="1227657"/>
          </a:xfrm>
          <a:prstGeom prst="bentConnector3">
            <a:avLst>
              <a:gd name="adj1" fmla="val 1800000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V="1">
            <a:off x="5410200" y="4590474"/>
            <a:ext cx="3556" cy="1565985"/>
          </a:xfrm>
          <a:prstGeom prst="bentConnector3">
            <a:avLst>
              <a:gd name="adj1" fmla="val 3800031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5400000" flipV="1">
            <a:off x="5005251" y="4241027"/>
            <a:ext cx="12700" cy="2361511"/>
          </a:xfrm>
          <a:prstGeom prst="bentConnector3">
            <a:avLst>
              <a:gd name="adj1" fmla="val 3800031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647253" y="1675830"/>
            <a:ext cx="279400" cy="296893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030120" y="2336411"/>
            <a:ext cx="321733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5400000" flipV="1">
            <a:off x="5367313" y="2139392"/>
            <a:ext cx="3556" cy="1565985"/>
          </a:xfrm>
          <a:prstGeom prst="bentConnector3">
            <a:avLst>
              <a:gd name="adj1" fmla="val 3800031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V="1">
            <a:off x="6084903" y="431619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400308" y="2336411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V="1">
            <a:off x="2871597" y="431333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Freeform 132"/>
          <p:cNvSpPr/>
          <p:nvPr/>
        </p:nvSpPr>
        <p:spPr>
          <a:xfrm>
            <a:off x="2116653" y="3711220"/>
            <a:ext cx="1439333" cy="1792111"/>
          </a:xfrm>
          <a:custGeom>
            <a:avLst/>
            <a:gdLst>
              <a:gd name="connsiteX0" fmla="*/ 1439333 w 1439333"/>
              <a:gd name="connsiteY0" fmla="*/ 84667 h 1792111"/>
              <a:gd name="connsiteX1" fmla="*/ 1439333 w 1439333"/>
              <a:gd name="connsiteY1" fmla="*/ 84667 h 1792111"/>
              <a:gd name="connsiteX2" fmla="*/ 1312333 w 1439333"/>
              <a:gd name="connsiteY2" fmla="*/ 56445 h 1792111"/>
              <a:gd name="connsiteX3" fmla="*/ 1227667 w 1439333"/>
              <a:gd name="connsiteY3" fmla="*/ 28223 h 1792111"/>
              <a:gd name="connsiteX4" fmla="*/ 917222 w 1439333"/>
              <a:gd name="connsiteY4" fmla="*/ 0 h 1792111"/>
              <a:gd name="connsiteX5" fmla="*/ 437444 w 1439333"/>
              <a:gd name="connsiteY5" fmla="*/ 14111 h 1792111"/>
              <a:gd name="connsiteX6" fmla="*/ 395111 w 1439333"/>
              <a:gd name="connsiteY6" fmla="*/ 42334 h 1792111"/>
              <a:gd name="connsiteX7" fmla="*/ 338667 w 1439333"/>
              <a:gd name="connsiteY7" fmla="*/ 70556 h 1792111"/>
              <a:gd name="connsiteX8" fmla="*/ 324556 w 1439333"/>
              <a:gd name="connsiteY8" fmla="*/ 112889 h 1792111"/>
              <a:gd name="connsiteX9" fmla="*/ 282222 w 1439333"/>
              <a:gd name="connsiteY9" fmla="*/ 141111 h 1792111"/>
              <a:gd name="connsiteX10" fmla="*/ 254000 w 1439333"/>
              <a:gd name="connsiteY10" fmla="*/ 169334 h 1792111"/>
              <a:gd name="connsiteX11" fmla="*/ 183444 w 1439333"/>
              <a:gd name="connsiteY11" fmla="*/ 296334 h 1792111"/>
              <a:gd name="connsiteX12" fmla="*/ 155222 w 1439333"/>
              <a:gd name="connsiteY12" fmla="*/ 352778 h 1792111"/>
              <a:gd name="connsiteX13" fmla="*/ 127000 w 1439333"/>
              <a:gd name="connsiteY13" fmla="*/ 395111 h 1792111"/>
              <a:gd name="connsiteX14" fmla="*/ 98778 w 1439333"/>
              <a:gd name="connsiteY14" fmla="*/ 479778 h 1792111"/>
              <a:gd name="connsiteX15" fmla="*/ 56444 w 1439333"/>
              <a:gd name="connsiteY15" fmla="*/ 564445 h 1792111"/>
              <a:gd name="connsiteX16" fmla="*/ 42333 w 1439333"/>
              <a:gd name="connsiteY16" fmla="*/ 719667 h 1792111"/>
              <a:gd name="connsiteX17" fmla="*/ 14111 w 1439333"/>
              <a:gd name="connsiteY17" fmla="*/ 804334 h 1792111"/>
              <a:gd name="connsiteX18" fmla="*/ 0 w 1439333"/>
              <a:gd name="connsiteY18" fmla="*/ 846667 h 1792111"/>
              <a:gd name="connsiteX19" fmla="*/ 14111 w 1439333"/>
              <a:gd name="connsiteY19" fmla="*/ 1284111 h 1792111"/>
              <a:gd name="connsiteX20" fmla="*/ 28222 w 1439333"/>
              <a:gd name="connsiteY20" fmla="*/ 1326445 h 1792111"/>
              <a:gd name="connsiteX21" fmla="*/ 42333 w 1439333"/>
              <a:gd name="connsiteY21" fmla="*/ 1425223 h 1792111"/>
              <a:gd name="connsiteX22" fmla="*/ 56444 w 1439333"/>
              <a:gd name="connsiteY22" fmla="*/ 1467556 h 1792111"/>
              <a:gd name="connsiteX23" fmla="*/ 84667 w 1439333"/>
              <a:gd name="connsiteY23" fmla="*/ 1580445 h 1792111"/>
              <a:gd name="connsiteX24" fmla="*/ 98778 w 1439333"/>
              <a:gd name="connsiteY24" fmla="*/ 1622778 h 1792111"/>
              <a:gd name="connsiteX25" fmla="*/ 141111 w 1439333"/>
              <a:gd name="connsiteY25" fmla="*/ 1651000 h 1792111"/>
              <a:gd name="connsiteX26" fmla="*/ 254000 w 1439333"/>
              <a:gd name="connsiteY26" fmla="*/ 1735667 h 1792111"/>
              <a:gd name="connsiteX27" fmla="*/ 338667 w 1439333"/>
              <a:gd name="connsiteY27" fmla="*/ 1763889 h 1792111"/>
              <a:gd name="connsiteX28" fmla="*/ 381000 w 1439333"/>
              <a:gd name="connsiteY28" fmla="*/ 1778000 h 1792111"/>
              <a:gd name="connsiteX29" fmla="*/ 437444 w 1439333"/>
              <a:gd name="connsiteY29" fmla="*/ 1792111 h 1792111"/>
              <a:gd name="connsiteX30" fmla="*/ 592667 w 1439333"/>
              <a:gd name="connsiteY30" fmla="*/ 1778000 h 1792111"/>
              <a:gd name="connsiteX31" fmla="*/ 691444 w 1439333"/>
              <a:gd name="connsiteY31" fmla="*/ 1707445 h 1792111"/>
              <a:gd name="connsiteX32" fmla="*/ 691444 w 1439333"/>
              <a:gd name="connsiteY32" fmla="*/ 1707445 h 1792111"/>
              <a:gd name="connsiteX33" fmla="*/ 691444 w 1439333"/>
              <a:gd name="connsiteY33" fmla="*/ 1707445 h 1792111"/>
              <a:gd name="connsiteX34" fmla="*/ 691444 w 1439333"/>
              <a:gd name="connsiteY34" fmla="*/ 1707445 h 17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39333" h="1792111">
                <a:moveTo>
                  <a:pt x="1439333" y="84667"/>
                </a:moveTo>
                <a:lnTo>
                  <a:pt x="1439333" y="84667"/>
                </a:lnTo>
                <a:cubicBezTo>
                  <a:pt x="1397000" y="75260"/>
                  <a:pt x="1354235" y="67619"/>
                  <a:pt x="1312333" y="56445"/>
                </a:cubicBezTo>
                <a:cubicBezTo>
                  <a:pt x="1283589" y="48780"/>
                  <a:pt x="1257328" y="30505"/>
                  <a:pt x="1227667" y="28223"/>
                </a:cubicBezTo>
                <a:cubicBezTo>
                  <a:pt x="1001754" y="10844"/>
                  <a:pt x="1105176" y="20884"/>
                  <a:pt x="917222" y="0"/>
                </a:cubicBezTo>
                <a:cubicBezTo>
                  <a:pt x="757296" y="4704"/>
                  <a:pt x="596916" y="1181"/>
                  <a:pt x="437444" y="14111"/>
                </a:cubicBezTo>
                <a:cubicBezTo>
                  <a:pt x="420540" y="15482"/>
                  <a:pt x="409836" y="33920"/>
                  <a:pt x="395111" y="42334"/>
                </a:cubicBezTo>
                <a:cubicBezTo>
                  <a:pt x="376847" y="52771"/>
                  <a:pt x="357482" y="61149"/>
                  <a:pt x="338667" y="70556"/>
                </a:cubicBezTo>
                <a:cubicBezTo>
                  <a:pt x="333963" y="84667"/>
                  <a:pt x="333848" y="101274"/>
                  <a:pt x="324556" y="112889"/>
                </a:cubicBezTo>
                <a:cubicBezTo>
                  <a:pt x="313961" y="126132"/>
                  <a:pt x="295465" y="130516"/>
                  <a:pt x="282222" y="141111"/>
                </a:cubicBezTo>
                <a:cubicBezTo>
                  <a:pt x="271833" y="149422"/>
                  <a:pt x="263407" y="159926"/>
                  <a:pt x="254000" y="169334"/>
                </a:cubicBezTo>
                <a:cubicBezTo>
                  <a:pt x="195852" y="343779"/>
                  <a:pt x="262656" y="185438"/>
                  <a:pt x="183444" y="296334"/>
                </a:cubicBezTo>
                <a:cubicBezTo>
                  <a:pt x="171217" y="313451"/>
                  <a:pt x="165658" y="334514"/>
                  <a:pt x="155222" y="352778"/>
                </a:cubicBezTo>
                <a:cubicBezTo>
                  <a:pt x="146808" y="367503"/>
                  <a:pt x="136407" y="381000"/>
                  <a:pt x="127000" y="395111"/>
                </a:cubicBezTo>
                <a:cubicBezTo>
                  <a:pt x="117593" y="423333"/>
                  <a:pt x="115280" y="455025"/>
                  <a:pt x="98778" y="479778"/>
                </a:cubicBezTo>
                <a:cubicBezTo>
                  <a:pt x="62305" y="534488"/>
                  <a:pt x="75919" y="506022"/>
                  <a:pt x="56444" y="564445"/>
                </a:cubicBezTo>
                <a:cubicBezTo>
                  <a:pt x="51740" y="616186"/>
                  <a:pt x="51362" y="668504"/>
                  <a:pt x="42333" y="719667"/>
                </a:cubicBezTo>
                <a:cubicBezTo>
                  <a:pt x="37163" y="748963"/>
                  <a:pt x="23518" y="776112"/>
                  <a:pt x="14111" y="804334"/>
                </a:cubicBezTo>
                <a:lnTo>
                  <a:pt x="0" y="846667"/>
                </a:lnTo>
                <a:cubicBezTo>
                  <a:pt x="4704" y="992482"/>
                  <a:pt x="5544" y="1138472"/>
                  <a:pt x="14111" y="1284111"/>
                </a:cubicBezTo>
                <a:cubicBezTo>
                  <a:pt x="14984" y="1298960"/>
                  <a:pt x="25305" y="1311859"/>
                  <a:pt x="28222" y="1326445"/>
                </a:cubicBezTo>
                <a:cubicBezTo>
                  <a:pt x="34745" y="1359059"/>
                  <a:pt x="35810" y="1392609"/>
                  <a:pt x="42333" y="1425223"/>
                </a:cubicBezTo>
                <a:cubicBezTo>
                  <a:pt x="45250" y="1439808"/>
                  <a:pt x="52530" y="1453206"/>
                  <a:pt x="56444" y="1467556"/>
                </a:cubicBezTo>
                <a:cubicBezTo>
                  <a:pt x="66650" y="1504977"/>
                  <a:pt x="72401" y="1543648"/>
                  <a:pt x="84667" y="1580445"/>
                </a:cubicBezTo>
                <a:cubicBezTo>
                  <a:pt x="89371" y="1594556"/>
                  <a:pt x="89486" y="1611163"/>
                  <a:pt x="98778" y="1622778"/>
                </a:cubicBezTo>
                <a:cubicBezTo>
                  <a:pt x="109372" y="1636021"/>
                  <a:pt x="127868" y="1640405"/>
                  <a:pt x="141111" y="1651000"/>
                </a:cubicBezTo>
                <a:cubicBezTo>
                  <a:pt x="188871" y="1689209"/>
                  <a:pt x="169597" y="1707533"/>
                  <a:pt x="254000" y="1735667"/>
                </a:cubicBezTo>
                <a:lnTo>
                  <a:pt x="338667" y="1763889"/>
                </a:lnTo>
                <a:cubicBezTo>
                  <a:pt x="352778" y="1768593"/>
                  <a:pt x="366570" y="1774392"/>
                  <a:pt x="381000" y="1778000"/>
                </a:cubicBezTo>
                <a:lnTo>
                  <a:pt x="437444" y="1792111"/>
                </a:lnTo>
                <a:cubicBezTo>
                  <a:pt x="489185" y="1787407"/>
                  <a:pt x="542824" y="1792660"/>
                  <a:pt x="592667" y="1778000"/>
                </a:cubicBezTo>
                <a:cubicBezTo>
                  <a:pt x="635262" y="1765472"/>
                  <a:pt x="662685" y="1736204"/>
                  <a:pt x="691444" y="1707445"/>
                </a:cubicBezTo>
                <a:lnTo>
                  <a:pt x="691444" y="1707445"/>
                </a:lnTo>
                <a:lnTo>
                  <a:pt x="691444" y="1707445"/>
                </a:lnTo>
                <a:lnTo>
                  <a:pt x="691444" y="17074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Homework #1 is out: due on the 25th</a:t>
            </a:r>
          </a:p>
          <a:p>
            <a:pPr lvl="1"/>
            <a:r>
              <a:rPr lang="en-US" dirty="0" smtClean="0"/>
              <a:t>Do not be scared by the </a:t>
            </a:r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If you understand the networking content, math will follow</a:t>
            </a:r>
          </a:p>
          <a:p>
            <a:pPr lvl="1"/>
            <a:r>
              <a:rPr lang="en-US" dirty="0" smtClean="0"/>
              <a:t>If you focus only on the math, you are missing the point.</a:t>
            </a:r>
            <a:endParaRPr lang="en-US" dirty="0" smtClean="0"/>
          </a:p>
          <a:p>
            <a:pPr lvl="1"/>
            <a:r>
              <a:rPr lang="en-US" dirty="0" smtClean="0"/>
              <a:t>Come to office hours if you don’t </a:t>
            </a:r>
            <a:r>
              <a:rPr lang="en-US" dirty="0" smtClean="0"/>
              <a:t>understand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/>
              <a:t>Destination stands up (distance 0)</a:t>
            </a:r>
          </a:p>
          <a:p>
            <a:pPr lvl="1"/>
            <a:r>
              <a:rPr lang="en-US" dirty="0" smtClean="0"/>
              <a:t>Announces </a:t>
            </a:r>
            <a:r>
              <a:rPr lang="en-US" dirty="0" smtClean="0"/>
              <a:t>neighbors (and then sits down)</a:t>
            </a:r>
            <a:endParaRPr lang="en-US" dirty="0" smtClean="0"/>
          </a:p>
          <a:p>
            <a:r>
              <a:rPr lang="en-US" dirty="0" smtClean="0"/>
              <a:t>Neighbors stand </a:t>
            </a:r>
            <a:r>
              <a:rPr lang="en-US" dirty="0" smtClean="0"/>
              <a:t>up (distance 1</a:t>
            </a:r>
            <a:r>
              <a:rPr lang="en-US" dirty="0" smtClean="0"/>
              <a:t>)</a:t>
            </a:r>
          </a:p>
          <a:p>
            <a:pPr lvl="1"/>
            <a:r>
              <a:rPr lang="en-US" b="1" dirty="0"/>
              <a:t>They remember who called them to </a:t>
            </a:r>
            <a:r>
              <a:rPr lang="en-US" b="1" dirty="0" smtClean="0"/>
              <a:t>stand</a:t>
            </a:r>
            <a:endParaRPr lang="en-US" dirty="0" smtClean="0"/>
          </a:p>
          <a:p>
            <a:pPr lvl="1"/>
            <a:r>
              <a:rPr lang="en-US" dirty="0" smtClean="0"/>
              <a:t>They announce their neighbors (distance 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sit down</a:t>
            </a:r>
            <a:endParaRPr lang="en-US" dirty="0" smtClean="0"/>
          </a:p>
          <a:p>
            <a:r>
              <a:rPr lang="en-US" dirty="0" smtClean="0"/>
              <a:t>These neighbors </a:t>
            </a:r>
            <a:r>
              <a:rPr lang="en-US" dirty="0" smtClean="0"/>
              <a:t>stand </a:t>
            </a:r>
            <a:r>
              <a:rPr lang="en-US" dirty="0" smtClean="0"/>
              <a:t>up (if </a:t>
            </a:r>
            <a:r>
              <a:rPr lang="en-US" dirty="0" smtClean="0"/>
              <a:t>haven’t already)</a:t>
            </a:r>
            <a:endParaRPr lang="en-US" dirty="0" smtClean="0"/>
          </a:p>
          <a:p>
            <a:r>
              <a:rPr lang="en-US" dirty="0" smtClean="0"/>
              <a:t>…..</a:t>
            </a:r>
            <a:r>
              <a:rPr lang="en-US" dirty="0" smtClean="0"/>
              <a:t>and so on, until source </a:t>
            </a:r>
            <a:r>
              <a:rPr lang="en-US" dirty="0" smtClean="0"/>
              <a:t>stands</a:t>
            </a:r>
          </a:p>
          <a:p>
            <a:pPr lvl="8"/>
            <a:endParaRPr lang="en-US" dirty="0"/>
          </a:p>
          <a:p>
            <a:r>
              <a:rPr lang="en-US" dirty="0" smtClean="0"/>
              <a:t>At that point, the source can send a packet to the person who called them to stand, and then recursively the packet can reach the destination….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Tasks of Routing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Find a good path</a:t>
            </a:r>
          </a:p>
          <a:p>
            <a:endParaRPr lang="en-US" dirty="0"/>
          </a:p>
          <a:p>
            <a:r>
              <a:rPr lang="en-US" b="1" dirty="0" smtClean="0"/>
              <a:t>Install the appropriate state in the routers</a:t>
            </a:r>
          </a:p>
          <a:p>
            <a:pPr lvl="1"/>
            <a:r>
              <a:rPr lang="en-US" dirty="0" smtClean="0"/>
              <a:t>So that packets can be forwarded along that path</a:t>
            </a:r>
          </a:p>
          <a:p>
            <a:pPr lvl="1"/>
            <a:endParaRPr lang="en-US" dirty="0"/>
          </a:p>
          <a:p>
            <a:r>
              <a:rPr lang="en-US" dirty="0" smtClean="0"/>
              <a:t>This algorithm does both…</a:t>
            </a:r>
          </a:p>
          <a:p>
            <a:pPr lvl="1"/>
            <a:r>
              <a:rPr lang="en-US" dirty="0"/>
              <a:t>When you reach the source, you know you have a path</a:t>
            </a:r>
          </a:p>
          <a:p>
            <a:pPr lvl="1"/>
            <a:r>
              <a:rPr lang="en-US" dirty="0" smtClean="0"/>
              <a:t>By remembering who called you to stand, you know who to route the packet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4835525"/>
          </a:xfrm>
        </p:spPr>
        <p:txBody>
          <a:bodyPr/>
          <a:lstStyle/>
          <a:p>
            <a:r>
              <a:rPr lang="en-US" dirty="0" smtClean="0"/>
              <a:t>Being called a second time means that there is a second (and longer) path to you</a:t>
            </a:r>
          </a:p>
          <a:p>
            <a:pPr lvl="1"/>
            <a:r>
              <a:rPr lang="en-US" dirty="0" smtClean="0"/>
              <a:t>You already contacted your neighbors the first time</a:t>
            </a:r>
          </a:p>
          <a:p>
            <a:pPr lvl="1"/>
            <a:r>
              <a:rPr lang="en-US" dirty="0" smtClean="0"/>
              <a:t>Your distance to destination is based on shorter path</a:t>
            </a:r>
          </a:p>
          <a:p>
            <a:pPr lvl="1"/>
            <a:r>
              <a:rPr lang="en-US" dirty="0" smtClean="0"/>
              <a:t>What if you stood every time your node is called?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Stand Up Twice?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05000" y="3352800"/>
            <a:ext cx="4724400" cy="3505200"/>
            <a:chOff x="1905000" y="27432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25146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648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648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3528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124200" y="4038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4770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5814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362200" y="5562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95800" y="4191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943600" y="5334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5" name="Straight Connector 14"/>
            <p:cNvCxnSpPr>
              <a:stCxn id="5" idx="5"/>
              <a:endCxn id="9" idx="0"/>
            </p:cNvCxnSpPr>
            <p:nvPr/>
          </p:nvCxnSpPr>
          <p:spPr bwMode="auto">
            <a:xfrm>
              <a:off x="2644682" y="28732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5" idx="3"/>
              <a:endCxn id="37" idx="0"/>
            </p:cNvCxnSpPr>
            <p:nvPr/>
          </p:nvCxnSpPr>
          <p:spPr bwMode="auto">
            <a:xfrm flipH="1">
              <a:off x="1981200" y="28732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7" idx="5"/>
              <a:endCxn id="12" idx="1"/>
            </p:cNvCxnSpPr>
            <p:nvPr/>
          </p:nvCxnSpPr>
          <p:spPr bwMode="auto">
            <a:xfrm>
              <a:off x="2035082" y="40162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endCxn id="11" idx="1"/>
            </p:cNvCxnSpPr>
            <p:nvPr/>
          </p:nvCxnSpPr>
          <p:spPr bwMode="auto">
            <a:xfrm>
              <a:off x="3276600" y="4114800"/>
              <a:ext cx="327118" cy="555718"/>
            </a:xfrm>
            <a:prstGeom prst="line">
              <a:avLst/>
            </a:prstGeom>
            <a:noFill/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" name="Straight Connector 18"/>
            <p:cNvCxnSpPr>
              <a:stCxn id="13" idx="5"/>
            </p:cNvCxnSpPr>
            <p:nvPr/>
          </p:nvCxnSpPr>
          <p:spPr bwMode="auto">
            <a:xfrm>
              <a:off x="4625882" y="4321082"/>
              <a:ext cx="1362354" cy="1057554"/>
            </a:xfrm>
            <a:prstGeom prst="line">
              <a:avLst/>
            </a:prstGeom>
            <a:noFill/>
            <a:ln w="762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endCxn id="13" idx="7"/>
            </p:cNvCxnSpPr>
            <p:nvPr/>
          </p:nvCxnSpPr>
          <p:spPr bwMode="auto">
            <a:xfrm flipH="1">
              <a:off x="4625882" y="30480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0" idx="4"/>
            </p:cNvCxnSpPr>
            <p:nvPr/>
          </p:nvCxnSpPr>
          <p:spPr bwMode="auto">
            <a:xfrm>
              <a:off x="4724400" y="29718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4" idx="0"/>
            </p:cNvCxnSpPr>
            <p:nvPr/>
          </p:nvCxnSpPr>
          <p:spPr bwMode="auto">
            <a:xfrm flipH="1">
              <a:off x="6019800" y="39624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8" idx="2"/>
            </p:cNvCxnSpPr>
            <p:nvPr/>
          </p:nvCxnSpPr>
          <p:spPr bwMode="auto">
            <a:xfrm>
              <a:off x="2438400" y="55626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7" idx="3"/>
            </p:cNvCxnSpPr>
            <p:nvPr/>
          </p:nvCxnSpPr>
          <p:spPr bwMode="auto">
            <a:xfrm>
              <a:off x="3657600" y="4648200"/>
              <a:ext cx="1012918" cy="739682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7" idx="5"/>
            </p:cNvCxnSpPr>
            <p:nvPr/>
          </p:nvCxnSpPr>
          <p:spPr bwMode="auto">
            <a:xfrm flipH="1">
              <a:off x="4778282" y="5334000"/>
              <a:ext cx="1241518" cy="53882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Connector 25"/>
            <p:cNvCxnSpPr>
              <a:endCxn id="7" idx="1"/>
            </p:cNvCxnSpPr>
            <p:nvPr/>
          </p:nvCxnSpPr>
          <p:spPr bwMode="auto">
            <a:xfrm>
              <a:off x="4572000" y="41910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3429000" y="48006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9" idx="6"/>
              <a:endCxn id="13" idx="1"/>
            </p:cNvCxnSpPr>
            <p:nvPr/>
          </p:nvCxnSpPr>
          <p:spPr bwMode="auto">
            <a:xfrm>
              <a:off x="3276600" y="4114800"/>
              <a:ext cx="1241518" cy="98518"/>
            </a:xfrm>
            <a:prstGeom prst="line">
              <a:avLst/>
            </a:prstGeom>
            <a:noFill/>
            <a:ln w="762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37" idx="6"/>
              <a:endCxn id="9" idx="2"/>
            </p:cNvCxnSpPr>
            <p:nvPr/>
          </p:nvCxnSpPr>
          <p:spPr bwMode="auto">
            <a:xfrm>
              <a:off x="2057400" y="39624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2" idx="0"/>
              <a:endCxn id="11" idx="3"/>
            </p:cNvCxnSpPr>
            <p:nvPr/>
          </p:nvCxnSpPr>
          <p:spPr bwMode="auto">
            <a:xfrm flipV="1">
              <a:off x="2438400" y="47782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8" idx="7"/>
              <a:endCxn id="7" idx="3"/>
            </p:cNvCxnSpPr>
            <p:nvPr/>
          </p:nvCxnSpPr>
          <p:spPr bwMode="auto">
            <a:xfrm flipV="1">
              <a:off x="3482882" y="53878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2" idx="0"/>
              <a:endCxn id="9" idx="3"/>
            </p:cNvCxnSpPr>
            <p:nvPr/>
          </p:nvCxnSpPr>
          <p:spPr bwMode="auto">
            <a:xfrm flipV="1">
              <a:off x="2438400" y="41686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11" idx="0"/>
              <a:endCxn id="13" idx="2"/>
            </p:cNvCxnSpPr>
            <p:nvPr/>
          </p:nvCxnSpPr>
          <p:spPr bwMode="auto">
            <a:xfrm flipV="1">
              <a:off x="3657600" y="42672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3" idx="7"/>
              <a:endCxn id="10" idx="5"/>
            </p:cNvCxnSpPr>
            <p:nvPr/>
          </p:nvCxnSpPr>
          <p:spPr bwMode="auto">
            <a:xfrm flipV="1">
              <a:off x="4625882" y="39400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5" idx="7"/>
              <a:endCxn id="6" idx="2"/>
            </p:cNvCxnSpPr>
            <p:nvPr/>
          </p:nvCxnSpPr>
          <p:spPr bwMode="auto">
            <a:xfrm>
              <a:off x="2644682" y="27655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9" idx="7"/>
              <a:endCxn id="6" idx="0"/>
            </p:cNvCxnSpPr>
            <p:nvPr/>
          </p:nvCxnSpPr>
          <p:spPr bwMode="auto">
            <a:xfrm flipV="1">
              <a:off x="3254282" y="29718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1905000" y="3886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4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 Whenever Called?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never sit down!</a:t>
            </a:r>
          </a:p>
          <a:p>
            <a:endParaRPr lang="en-US" dirty="0"/>
          </a:p>
          <a:p>
            <a:r>
              <a:rPr lang="en-US" dirty="0" smtClean="0"/>
              <a:t>As long as you remember the first person who called you, the state you compute is fine</a:t>
            </a:r>
          </a:p>
          <a:p>
            <a:endParaRPr lang="en-US" dirty="0"/>
          </a:p>
          <a:p>
            <a:r>
              <a:rPr lang="en-US" dirty="0" smtClean="0"/>
              <a:t>But the algorithm doesn’t work well, since people never sit down…</a:t>
            </a:r>
          </a:p>
          <a:p>
            <a:pPr lvl="1"/>
            <a:r>
              <a:rPr lang="en-US" dirty="0" smtClean="0"/>
              <a:t>But that’s actually how some real algorithms work…</a:t>
            </a:r>
          </a:p>
          <a:p>
            <a:pPr lvl="1"/>
            <a:r>
              <a:rPr lang="en-US" dirty="0" smtClean="0"/>
              <a:t>Which is ok if communication is pairwise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2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ignored calls from nodes you contacted?</a:t>
            </a:r>
          </a:p>
          <a:p>
            <a:pPr lvl="1"/>
            <a:r>
              <a:rPr lang="en-US" dirty="0" smtClean="0"/>
              <a:t>i.e., you told them to stand, so you ignore their calls</a:t>
            </a:r>
          </a:p>
          <a:p>
            <a:pPr lvl="1"/>
            <a:endParaRPr lang="en-US" dirty="0"/>
          </a:p>
          <a:p>
            <a:r>
              <a:rPr lang="en-US" dirty="0" smtClean="0"/>
              <a:t>Does this eliminate the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3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Shortest-paths = No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computes shortest paths</a:t>
            </a:r>
          </a:p>
          <a:p>
            <a:pPr lvl="2"/>
            <a:endParaRPr lang="en-US" dirty="0"/>
          </a:p>
          <a:p>
            <a:r>
              <a:rPr lang="en-US" dirty="0" smtClean="0"/>
              <a:t>And ignores all paths other than shortest paths</a:t>
            </a:r>
          </a:p>
          <a:p>
            <a:pPr lvl="2"/>
            <a:endParaRPr lang="en-US" dirty="0"/>
          </a:p>
          <a:p>
            <a:r>
              <a:rPr lang="en-US" dirty="0" smtClean="0"/>
              <a:t>Shortest paths cannot contain loops</a:t>
            </a:r>
          </a:p>
          <a:p>
            <a:pPr lvl="1"/>
            <a:r>
              <a:rPr lang="en-US" b="1" i="1" dirty="0" smtClean="0"/>
              <a:t>Why?</a:t>
            </a:r>
          </a:p>
          <a:p>
            <a:pPr marL="1282700" lvl="4" indent="0">
              <a:buNone/>
            </a:pPr>
            <a:endParaRPr lang="en-US" i="1" dirty="0"/>
          </a:p>
          <a:p>
            <a:r>
              <a:rPr lang="en-US" i="1" dirty="0" smtClean="0"/>
              <a:t>Later, we will discuss other ways of avoiding loops</a:t>
            </a:r>
          </a:p>
          <a:p>
            <a:pPr lvl="4"/>
            <a:endParaRPr lang="en-US" i="1" dirty="0"/>
          </a:p>
          <a:p>
            <a:r>
              <a:rPr lang="en-US" dirty="0"/>
              <a:t>N</a:t>
            </a:r>
            <a:r>
              <a:rPr lang="en-US" dirty="0" smtClean="0"/>
              <a:t>ow</a:t>
            </a:r>
            <a:r>
              <a:rPr lang="en-US" dirty="0" smtClean="0"/>
              <a:t>, back to interpret this </a:t>
            </a:r>
            <a:r>
              <a:rPr lang="en-US" dirty="0" smtClean="0"/>
              <a:t>exercise in two ways</a:t>
            </a:r>
            <a:endParaRPr lang="en-US" dirty="0" smtClean="0"/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0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“floods” packet to network</a:t>
            </a:r>
          </a:p>
          <a:p>
            <a:pPr lvl="1"/>
            <a:r>
              <a:rPr lang="en-US" dirty="0" smtClean="0"/>
              <a:t>Flooding: incoming packet sent to all other ports</a:t>
            </a:r>
          </a:p>
          <a:p>
            <a:pPr lvl="2"/>
            <a:r>
              <a:rPr lang="en-US" dirty="0" smtClean="0"/>
              <a:t>Details discussed later….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Everyone records port where first received packet</a:t>
            </a:r>
          </a:p>
          <a:p>
            <a:pPr lvl="1"/>
            <a:r>
              <a:rPr lang="en-US" dirty="0" smtClean="0"/>
              <a:t>Ignore later </a:t>
            </a:r>
            <a:r>
              <a:rPr lang="en-US" dirty="0" smtClean="0"/>
              <a:t>arrivals of this packet from destination</a:t>
            </a:r>
            <a:endParaRPr lang="en-US" dirty="0" smtClean="0"/>
          </a:p>
          <a:p>
            <a:pPr lvl="1"/>
            <a:r>
              <a:rPr lang="en-US" dirty="0" smtClean="0"/>
              <a:t>These represent longer paths from destination</a:t>
            </a:r>
          </a:p>
          <a:p>
            <a:pPr lvl="1"/>
            <a:r>
              <a:rPr lang="en-US" dirty="0" smtClean="0"/>
              <a:t>Each node learns first hop of shortest path to destination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When the source first learns of path, you are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35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</a:t>
            </a:r>
            <a:r>
              <a:rPr lang="en-US" dirty="0"/>
              <a:t>this have worked if Source flooded packet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r>
              <a:rPr lang="en-US" dirty="0"/>
              <a:t>Would </a:t>
            </a:r>
            <a:r>
              <a:rPr lang="en-US" dirty="0" smtClean="0"/>
              <a:t>have:</a:t>
            </a:r>
          </a:p>
          <a:p>
            <a:pPr lvl="1"/>
            <a:r>
              <a:rPr lang="en-US" dirty="0" smtClean="0"/>
              <a:t>Delivered packet to destination</a:t>
            </a:r>
          </a:p>
          <a:p>
            <a:pPr lvl="1"/>
            <a:r>
              <a:rPr lang="en-US" dirty="0" smtClean="0"/>
              <a:t>But learned </a:t>
            </a:r>
            <a:r>
              <a:rPr lang="en-US" dirty="0"/>
              <a:t>path towards </a:t>
            </a:r>
            <a:r>
              <a:rPr lang="en-US" i="1" dirty="0"/>
              <a:t>source</a:t>
            </a:r>
            <a:r>
              <a:rPr lang="en-US" dirty="0"/>
              <a:t>, not </a:t>
            </a:r>
            <a:r>
              <a:rPr lang="en-US" dirty="0" smtClean="0"/>
              <a:t>destination</a:t>
            </a:r>
          </a:p>
          <a:p>
            <a:pPr lvl="5"/>
            <a:endParaRPr lang="en-US" dirty="0"/>
          </a:p>
          <a:p>
            <a:r>
              <a:rPr lang="en-US" dirty="0" smtClean="0"/>
              <a:t>This method </a:t>
            </a:r>
            <a:r>
              <a:rPr lang="en-US" i="1" dirty="0" smtClean="0"/>
              <a:t>would</a:t>
            </a:r>
            <a:r>
              <a:rPr lang="en-US" dirty="0" smtClean="0"/>
              <a:t> find a path</a:t>
            </a:r>
            <a:endParaRPr lang="en-US" dirty="0"/>
          </a:p>
          <a:p>
            <a:pPr lvl="1"/>
            <a:r>
              <a:rPr lang="en-US" dirty="0" smtClean="0"/>
              <a:t>Assuming all links symmetric</a:t>
            </a:r>
          </a:p>
          <a:p>
            <a:pPr lvl="4"/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i="1" dirty="0" smtClean="0"/>
              <a:t>would not </a:t>
            </a:r>
            <a:r>
              <a:rPr lang="en-US" dirty="0"/>
              <a:t>install </a:t>
            </a:r>
            <a:r>
              <a:rPr lang="en-US" dirty="0" smtClean="0"/>
              <a:t>appropriate routing state</a:t>
            </a:r>
            <a:endParaRPr lang="en-US" dirty="0" smtClean="0"/>
          </a:p>
          <a:p>
            <a:pPr lvl="1"/>
            <a:r>
              <a:rPr lang="en-US" i="1" dirty="0" smtClean="0"/>
              <a:t>How would a node know how to reach destination?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interpretation, you are learning from a packet that has been flooded everywhere</a:t>
            </a:r>
            <a:endParaRPr lang="en-US" dirty="0"/>
          </a:p>
          <a:p>
            <a:pPr lvl="1"/>
            <a:r>
              <a:rPr lang="en-US" dirty="0" smtClean="0"/>
              <a:t>By recording which port first received the packet</a:t>
            </a:r>
            <a:endParaRPr lang="en-US" dirty="0"/>
          </a:p>
          <a:p>
            <a:pPr lvl="1"/>
            <a:r>
              <a:rPr lang="en-US" dirty="0" smtClean="0"/>
              <a:t>A clean and elegant way to learn </a:t>
            </a:r>
            <a:r>
              <a:rPr lang="en-US" dirty="0" smtClean="0"/>
              <a:t>paths (to source of </a:t>
            </a:r>
            <a:r>
              <a:rPr lang="en-US" dirty="0" err="1" smtClean="0"/>
              <a:t>pkt</a:t>
            </a:r>
            <a:r>
              <a:rPr lang="en-US" dirty="0" smtClean="0"/>
              <a:t>)</a:t>
            </a:r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smtClean="0"/>
              <a:t>Why would you use this?</a:t>
            </a:r>
          </a:p>
          <a:p>
            <a:pPr lvl="1"/>
            <a:r>
              <a:rPr lang="en-US" dirty="0" smtClean="0"/>
              <a:t>If you only wanted forwarding state for active nodes</a:t>
            </a:r>
          </a:p>
          <a:p>
            <a:pPr lvl="1"/>
            <a:r>
              <a:rPr lang="en-US" dirty="0" smtClean="0"/>
              <a:t>Or if you wanted to reach nodes you didn’t know about</a:t>
            </a:r>
          </a:p>
          <a:p>
            <a:pPr lvl="2"/>
            <a:r>
              <a:rPr lang="en-US" dirty="0" smtClean="0"/>
              <a:t>Plug-and-play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What would you need to implement this?</a:t>
            </a:r>
          </a:p>
          <a:p>
            <a:pPr lvl="1"/>
            <a:r>
              <a:rPr lang="en-US" dirty="0" smtClean="0"/>
              <a:t>Some way to flood packets (later in lecture)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3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algorithm </a:t>
            </a:r>
            <a:r>
              <a:rPr lang="en-US" dirty="0" smtClean="0"/>
              <a:t>computes routes by having </a:t>
            </a:r>
            <a:r>
              <a:rPr lang="en-US" dirty="0"/>
              <a:t>routers announce their distance from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If they know it….</a:t>
            </a:r>
          </a:p>
          <a:p>
            <a:pPr lvl="8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destination announces first</a:t>
            </a:r>
          </a:p>
          <a:p>
            <a:pPr lvl="3"/>
            <a:endParaRPr lang="en-US" dirty="0"/>
          </a:p>
          <a:p>
            <a:r>
              <a:rPr lang="en-US" dirty="0" smtClean="0"/>
              <a:t>Then the nodes next to the destination announce</a:t>
            </a:r>
          </a:p>
          <a:p>
            <a:pPr lvl="1"/>
            <a:r>
              <a:rPr lang="en-US" dirty="0" smtClean="0"/>
              <a:t>And so on…</a:t>
            </a:r>
          </a:p>
          <a:p>
            <a:pPr lvl="6"/>
            <a:endParaRPr lang="en-US" dirty="0"/>
          </a:p>
          <a:p>
            <a:r>
              <a:rPr lang="en-US" dirty="0"/>
              <a:t>Eventually </a:t>
            </a:r>
            <a:r>
              <a:rPr lang="en-US" dirty="0" smtClean="0"/>
              <a:t>nodes learn next hop of the </a:t>
            </a:r>
            <a:r>
              <a:rPr lang="en-US" dirty="0"/>
              <a:t>shortest path to the destination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Routing: Checking and Producing</a:t>
            </a:r>
          </a:p>
          <a:p>
            <a:pPr lvl="4"/>
            <a:endParaRPr lang="en-US" dirty="0"/>
          </a:p>
          <a:p>
            <a:r>
              <a:rPr lang="en-US" dirty="0" smtClean="0"/>
              <a:t>Review Tuesday’s exercise</a:t>
            </a:r>
          </a:p>
          <a:p>
            <a:pPr lvl="4"/>
            <a:endParaRPr lang="en-US" dirty="0"/>
          </a:p>
          <a:p>
            <a:r>
              <a:rPr lang="en-US" dirty="0" smtClean="0"/>
              <a:t>Loop avoiding exercise</a:t>
            </a:r>
          </a:p>
          <a:p>
            <a:pPr lvl="4"/>
            <a:endParaRPr lang="en-US" dirty="0"/>
          </a:p>
          <a:p>
            <a:r>
              <a:rPr lang="en-US" dirty="0" smtClean="0"/>
              <a:t>Learning switches</a:t>
            </a:r>
          </a:p>
          <a:p>
            <a:pPr lvl="3"/>
            <a:endParaRPr lang="en-US" dirty="0"/>
          </a:p>
          <a:p>
            <a:r>
              <a:rPr lang="en-US" dirty="0" smtClean="0"/>
              <a:t>Link-state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Route Computation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5486400" y="1905000"/>
            <a:ext cx="2667000" cy="6858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4114800" y="4876800"/>
            <a:ext cx="2667000" cy="6858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5791200" y="3657600"/>
            <a:ext cx="2667000" cy="6858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62000" y="5715000"/>
            <a:ext cx="2667000" cy="6858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143000"/>
            <a:ext cx="2667000" cy="6858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57200" y="2057400"/>
            <a:ext cx="2667000" cy="6858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2819400" y="2895600"/>
            <a:ext cx="2667000" cy="685800"/>
          </a:xfrm>
          <a:prstGeom prst="wedgeRectCallout">
            <a:avLst>
              <a:gd name="adj1" fmla="val -44806"/>
              <a:gd name="adj2" fmla="val 840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76200" y="32766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76200" y="914400"/>
            <a:ext cx="2667000" cy="685800"/>
          </a:xfrm>
          <a:prstGeom prst="wedgeRectCallout">
            <a:avLst>
              <a:gd name="adj1" fmla="val 17099"/>
              <a:gd name="adj2" fmla="val 93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6096000" y="4648200"/>
            <a:ext cx="2667000" cy="685800"/>
          </a:xfrm>
          <a:prstGeom prst="wedgeRectCallout">
            <a:avLst>
              <a:gd name="adj1" fmla="val -75759"/>
              <a:gd name="adj2" fmla="val -714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Destination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57200" y="49530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Distributed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a path</a:t>
            </a:r>
          </a:p>
          <a:p>
            <a:pPr lvl="1"/>
            <a:r>
              <a:rPr lang="en-US" dirty="0" smtClean="0"/>
              <a:t>In fact, shortest path</a:t>
            </a:r>
          </a:p>
          <a:p>
            <a:endParaRPr lang="en-US" dirty="0"/>
          </a:p>
          <a:p>
            <a:r>
              <a:rPr lang="en-US" dirty="0" smtClean="0"/>
              <a:t>And creates the appropriate routing state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 packet to neighbor who has the shortest path</a:t>
            </a:r>
          </a:p>
          <a:p>
            <a:pPr lvl="1"/>
            <a:endParaRPr lang="en-US" dirty="0"/>
          </a:p>
          <a:p>
            <a:r>
              <a:rPr lang="en-US" dirty="0" smtClean="0"/>
              <a:t>And tells everyone the length of remaining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2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people don’t go in order?</a:t>
            </a:r>
          </a:p>
          <a:p>
            <a:pPr lvl="1"/>
            <a:r>
              <a:rPr lang="en-US" dirty="0" smtClean="0"/>
              <a:t>Someone who is three hops away stands up before someone who is two hops away?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Must announce the distance when you stand up</a:t>
            </a:r>
          </a:p>
          <a:p>
            <a:pPr lvl="4"/>
            <a:endParaRPr lang="en-US" dirty="0"/>
          </a:p>
          <a:p>
            <a:r>
              <a:rPr lang="en-US" dirty="0"/>
              <a:t>If learn shorter </a:t>
            </a:r>
            <a:r>
              <a:rPr lang="en-US" dirty="0" smtClean="0"/>
              <a:t>path:</a:t>
            </a:r>
          </a:p>
          <a:p>
            <a:pPr lvl="1"/>
            <a:r>
              <a:rPr lang="en-US" b="1" dirty="0" smtClean="0"/>
              <a:t>Computing path</a:t>
            </a:r>
            <a:r>
              <a:rPr lang="en-US" dirty="0" smtClean="0"/>
              <a:t>: </a:t>
            </a:r>
            <a:r>
              <a:rPr lang="en-US" dirty="0" smtClean="0"/>
              <a:t>Announce </a:t>
            </a:r>
            <a:r>
              <a:rPr lang="en-US" dirty="0" smtClean="0"/>
              <a:t>your new distance</a:t>
            </a:r>
            <a:endParaRPr lang="en-US" dirty="0"/>
          </a:p>
          <a:p>
            <a:pPr lvl="1"/>
            <a:r>
              <a:rPr lang="en-US" b="1" dirty="0" smtClean="0"/>
              <a:t>Installing state</a:t>
            </a:r>
            <a:r>
              <a:rPr lang="en-US" dirty="0" smtClean="0"/>
              <a:t>: Remember only shortest distance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46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nterpretations produce same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differ in implementation:</a:t>
            </a:r>
          </a:p>
          <a:p>
            <a:pPr lvl="1"/>
            <a:r>
              <a:rPr lang="en-US" dirty="0" smtClean="0"/>
              <a:t>One learns about routes from flooded data packets</a:t>
            </a:r>
          </a:p>
          <a:p>
            <a:pPr lvl="1"/>
            <a:r>
              <a:rPr lang="en-US" dirty="0" smtClean="0"/>
              <a:t>The other explicitly exchanges routing state</a:t>
            </a:r>
          </a:p>
          <a:p>
            <a:pPr lvl="1"/>
            <a:endParaRPr lang="en-US" dirty="0"/>
          </a:p>
          <a:p>
            <a:r>
              <a:rPr lang="en-US" dirty="0" smtClean="0"/>
              <a:t>Will return to these two cases (and others) in the rest of our routing material…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from exercise to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dirty="0" smtClean="0"/>
          </a:p>
          <a:p>
            <a:r>
              <a:rPr lang="en-US" b="1" dirty="0" smtClean="0"/>
              <a:t>The key difference between routing protocols is how they avoid loops!</a:t>
            </a:r>
          </a:p>
          <a:p>
            <a:pPr lvl="8"/>
            <a:endParaRPr lang="en-US" dirty="0"/>
          </a:p>
          <a:p>
            <a:r>
              <a:rPr lang="en-US" dirty="0" smtClean="0"/>
              <a:t>So, how can you avoid loops?</a:t>
            </a:r>
          </a:p>
          <a:p>
            <a:pPr lvl="3"/>
            <a:endParaRPr lang="en-US" dirty="0"/>
          </a:p>
          <a:p>
            <a:r>
              <a:rPr lang="en-US" b="1" dirty="0" smtClean="0"/>
              <a:t>Design exercise: for the next five minutes</a:t>
            </a:r>
          </a:p>
          <a:p>
            <a:pPr lvl="1"/>
            <a:r>
              <a:rPr lang="en-US" dirty="0" smtClean="0"/>
              <a:t>Talk to people around you</a:t>
            </a:r>
          </a:p>
          <a:p>
            <a:pPr lvl="1"/>
            <a:r>
              <a:rPr lang="en-US" dirty="0" smtClean="0"/>
              <a:t>Try to design another way to avoid loops</a:t>
            </a:r>
          </a:p>
          <a:p>
            <a:pPr lvl="1"/>
            <a:r>
              <a:rPr lang="en-US" dirty="0" smtClean="0"/>
              <a:t>Think outside the box, don’t just tweak what we just did</a:t>
            </a:r>
          </a:p>
          <a:p>
            <a:pPr lvl="1"/>
            <a:r>
              <a:rPr lang="en-US" dirty="0" smtClean="0"/>
              <a:t>At end of five minutes, I will call on a few groups….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get the “right answer”!</a:t>
            </a:r>
          </a:p>
          <a:p>
            <a:pPr lvl="7"/>
            <a:endParaRPr lang="en-US" dirty="0"/>
          </a:p>
          <a:p>
            <a:r>
              <a:rPr lang="en-US" dirty="0" smtClean="0"/>
              <a:t>I want you to think about loop avoidance yourself</a:t>
            </a:r>
          </a:p>
          <a:p>
            <a:pPr lvl="1"/>
            <a:r>
              <a:rPr lang="en-US" dirty="0" smtClean="0"/>
              <a:t>Then the rest of the lecture will make more sense!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Instructions:</a:t>
            </a:r>
            <a:endParaRPr lang="en-US" dirty="0"/>
          </a:p>
          <a:p>
            <a:pPr lvl="1"/>
            <a:r>
              <a:rPr lang="en-US" dirty="0"/>
              <a:t>Talk to people around you</a:t>
            </a:r>
          </a:p>
          <a:p>
            <a:pPr lvl="1"/>
            <a:r>
              <a:rPr lang="en-US" dirty="0"/>
              <a:t>Try to design another way to avoid loops</a:t>
            </a:r>
          </a:p>
          <a:p>
            <a:pPr lvl="1"/>
            <a:r>
              <a:rPr lang="en-US" dirty="0"/>
              <a:t>Think outside the box, don’t just tweak what we just did</a:t>
            </a:r>
          </a:p>
          <a:p>
            <a:pPr lvl="1"/>
            <a:r>
              <a:rPr lang="en-US" dirty="0"/>
              <a:t>At end of five minutes, I will call on a few groups….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(Conceptual)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Tree-like topologies</a:t>
            </a:r>
          </a:p>
          <a:p>
            <a:pPr lvl="1"/>
            <a:r>
              <a:rPr lang="en-US" dirty="0" smtClean="0"/>
              <a:t>If the topology has no loops, you can’t create them</a:t>
            </a:r>
          </a:p>
          <a:p>
            <a:pPr lvl="1"/>
            <a:r>
              <a:rPr lang="en-US" dirty="0" smtClean="0"/>
              <a:t>(Unless you are locally stupid!)</a:t>
            </a:r>
          </a:p>
          <a:p>
            <a:pPr lvl="7"/>
            <a:endParaRPr lang="en-US" dirty="0"/>
          </a:p>
          <a:p>
            <a:r>
              <a:rPr lang="en-US" dirty="0"/>
              <a:t>Global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If I see the entire network when computing paths I can manually avoid loops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Routes that minimize a reasonable </a:t>
            </a:r>
            <a:r>
              <a:rPr lang="en-US" dirty="0" smtClean="0"/>
              <a:t>metric</a:t>
            </a:r>
          </a:p>
          <a:p>
            <a:pPr lvl="2"/>
            <a:r>
              <a:rPr lang="en-US" b="1" i="1" dirty="0" smtClean="0"/>
              <a:t>Why not maximize?</a:t>
            </a:r>
            <a:endParaRPr lang="en-US" b="1" i="1" dirty="0" smtClean="0"/>
          </a:p>
          <a:p>
            <a:pPr lvl="1"/>
            <a:r>
              <a:rPr lang="en-US" dirty="0" smtClean="0"/>
              <a:t>Computations that show me the path that I’m choosing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2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(In 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Tree-like topologies</a:t>
            </a:r>
          </a:p>
          <a:p>
            <a:pPr lvl="1"/>
            <a:r>
              <a:rPr lang="en-US" dirty="0" smtClean="0"/>
              <a:t>Learning switches (L2)</a:t>
            </a:r>
          </a:p>
          <a:p>
            <a:pPr lvl="7"/>
            <a:endParaRPr lang="en-US" dirty="0"/>
          </a:p>
          <a:p>
            <a:r>
              <a:rPr lang="en-US" dirty="0"/>
              <a:t>Global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Link-state and SDN routing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Minimizing a metric: Distance vector</a:t>
            </a:r>
          </a:p>
          <a:p>
            <a:pPr lvl="1"/>
            <a:r>
              <a:rPr lang="en-US" dirty="0" smtClean="0"/>
              <a:t>Showing path: BGP</a:t>
            </a:r>
          </a:p>
          <a:p>
            <a:pPr lvl="1"/>
            <a:endParaRPr lang="en-US" dirty="0"/>
          </a:p>
          <a:p>
            <a:pPr marL="344487" lvl="1" indent="0" algn="ctr"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This is essentially the entire routing literature….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down this list….(but won’t finish)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Way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topology where loops are impossible!</a:t>
            </a:r>
          </a:p>
          <a:p>
            <a:pPr lvl="1"/>
            <a:endParaRPr lang="en-US" dirty="0"/>
          </a:p>
          <a:p>
            <a:r>
              <a:rPr lang="en-US" dirty="0" smtClean="0"/>
              <a:t>Take arbitrary topology</a:t>
            </a:r>
          </a:p>
          <a:p>
            <a:pPr lvl="1"/>
            <a:endParaRPr lang="en-US" dirty="0"/>
          </a:p>
          <a:p>
            <a:r>
              <a:rPr lang="en-US" dirty="0" smtClean="0"/>
              <a:t>Build spanning </a:t>
            </a:r>
            <a:r>
              <a:rPr lang="en-US" dirty="0" smtClean="0"/>
              <a:t>tree</a:t>
            </a:r>
            <a:endParaRPr lang="en-US" i="1" dirty="0" smtClean="0"/>
          </a:p>
          <a:p>
            <a:pPr lvl="1"/>
            <a:r>
              <a:rPr lang="en-US" dirty="0" smtClean="0"/>
              <a:t>Ignore all other links</a:t>
            </a:r>
          </a:p>
          <a:p>
            <a:pPr lvl="1"/>
            <a:endParaRPr lang="en-US" dirty="0"/>
          </a:p>
          <a:p>
            <a:r>
              <a:rPr lang="en-US" dirty="0" smtClean="0"/>
              <a:t>Only one path to destinations on spanning trees</a:t>
            </a:r>
          </a:p>
          <a:p>
            <a:pPr lvl="1"/>
            <a:r>
              <a:rPr lang="en-US" dirty="0" smtClean="0"/>
              <a:t>So don’t have to worry about loops!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for Valid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previous graph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2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11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Tree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436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Spanning Tree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3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path from source to destination</a:t>
            </a:r>
          </a:p>
          <a:p>
            <a:pPr lvl="3"/>
            <a:endParaRPr lang="en-US" dirty="0"/>
          </a:p>
          <a:p>
            <a:r>
              <a:rPr lang="en-US" dirty="0" smtClean="0"/>
              <a:t>How do you find that path?</a:t>
            </a:r>
          </a:p>
          <a:p>
            <a:pPr lvl="3"/>
            <a:endParaRPr lang="en-US" dirty="0"/>
          </a:p>
          <a:p>
            <a:r>
              <a:rPr lang="en-US" dirty="0" smtClean="0"/>
              <a:t>Why bother?  Just send packets along all paths</a:t>
            </a:r>
          </a:p>
          <a:p>
            <a:pPr lvl="1"/>
            <a:r>
              <a:rPr lang="en-US" dirty="0" smtClean="0"/>
              <a:t>No packets will loop, but most will hit </a:t>
            </a:r>
            <a:r>
              <a:rPr lang="en-US" dirty="0" err="1" smtClean="0"/>
              <a:t>deadends</a:t>
            </a:r>
            <a:endParaRPr lang="en-US" dirty="0" smtClean="0"/>
          </a:p>
          <a:p>
            <a:pPr lvl="1"/>
            <a:r>
              <a:rPr lang="en-US" dirty="0" smtClean="0"/>
              <a:t>But one (and exactly one) will reach destination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If you want to send a packet that will reach all nodes, then switches can use the following rule:</a:t>
            </a:r>
          </a:p>
          <a:p>
            <a:pPr lvl="1"/>
            <a:r>
              <a:rPr lang="en-US" b="1" dirty="0" smtClean="0"/>
              <a:t>Ignoring all ports not on spanning tree!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Originating switch sends “flood” packet out all ports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a “flood” packet arrives on one incoming port, send it out all other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1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 (Again)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Spanning Trees?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Spanning Tree Protocol (STP)</a:t>
            </a:r>
          </a:p>
          <a:p>
            <a:pPr lvl="1"/>
            <a:r>
              <a:rPr lang="en-US" dirty="0" smtClean="0"/>
              <a:t>Invented by </a:t>
            </a:r>
            <a:r>
              <a:rPr lang="en-US" dirty="0" err="1" smtClean="0"/>
              <a:t>Radia</a:t>
            </a:r>
            <a:r>
              <a:rPr lang="en-US" dirty="0" smtClean="0"/>
              <a:t> Perlman</a:t>
            </a:r>
          </a:p>
          <a:p>
            <a:pPr lvl="1"/>
            <a:r>
              <a:rPr lang="en-US" dirty="0" smtClean="0"/>
              <a:t>Used to link together Ethernets in the early Internet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Pick lowest ID in network as root</a:t>
            </a:r>
          </a:p>
          <a:p>
            <a:pPr lvl="2"/>
            <a:r>
              <a:rPr lang="en-US" dirty="0" smtClean="0"/>
              <a:t>This is pretty easy…</a:t>
            </a:r>
          </a:p>
          <a:p>
            <a:pPr lvl="1"/>
            <a:r>
              <a:rPr lang="en-US" dirty="0" smtClean="0"/>
              <a:t>Build tree rooted in that node</a:t>
            </a:r>
          </a:p>
          <a:p>
            <a:pPr lvl="2"/>
            <a:r>
              <a:rPr lang="en-US" dirty="0" smtClean="0"/>
              <a:t>Using techniques similar to the class exercise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86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Ode to STP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I think that I shall never see</a:t>
            </a:r>
          </a:p>
          <a:p>
            <a:pPr marL="0" indent="0" algn="ctr">
              <a:buNone/>
            </a:pPr>
            <a:r>
              <a:rPr lang="en-US" sz="2400" i="1" dirty="0"/>
              <a:t>A graph more lovely than a tree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 marL="0" indent="0" algn="ctr">
              <a:buNone/>
            </a:pPr>
            <a:r>
              <a:rPr lang="en-US" sz="2400" i="1" dirty="0"/>
              <a:t>A tree whose crucial property</a:t>
            </a:r>
          </a:p>
          <a:p>
            <a:pPr marL="0" indent="0" algn="ctr">
              <a:buNone/>
            </a:pPr>
            <a:r>
              <a:rPr lang="en-US" sz="2400" i="1" dirty="0"/>
              <a:t>i</a:t>
            </a:r>
            <a:r>
              <a:rPr lang="en-US" sz="2400" i="1" dirty="0" smtClean="0"/>
              <a:t>s </a:t>
            </a:r>
            <a:r>
              <a:rPr lang="en-US" sz="2400" i="1" dirty="0"/>
              <a:t>loop-free connectivity.</a:t>
            </a:r>
          </a:p>
          <a:p>
            <a:pPr marL="0" indent="0" algn="ctr">
              <a:buNone/>
            </a:pPr>
            <a:r>
              <a:rPr lang="en-US" sz="2400" i="1" dirty="0"/>
              <a:t>A tree that must be sure to span</a:t>
            </a:r>
          </a:p>
          <a:p>
            <a:pPr marL="0" indent="0" algn="ctr">
              <a:buNone/>
            </a:pPr>
            <a:r>
              <a:rPr lang="en-US" sz="2400" i="1" dirty="0"/>
              <a:t>s</a:t>
            </a:r>
            <a:r>
              <a:rPr lang="en-US" sz="2400" i="1" dirty="0" smtClean="0"/>
              <a:t>o </a:t>
            </a:r>
            <a:r>
              <a:rPr lang="en-US" sz="2400" i="1" dirty="0"/>
              <a:t>packets can reach every LAN.</a:t>
            </a:r>
          </a:p>
          <a:p>
            <a:pPr marL="0" indent="0" algn="ctr">
              <a:buNone/>
            </a:pPr>
            <a:r>
              <a:rPr lang="en-US" sz="2400" i="1" dirty="0"/>
              <a:t>First, the root must be selected.</a:t>
            </a:r>
          </a:p>
          <a:p>
            <a:pPr marL="0" indent="0" algn="ctr">
              <a:buNone/>
            </a:pPr>
            <a:r>
              <a:rPr lang="en-US" sz="2400" i="1" dirty="0"/>
              <a:t>By ID, it is elected.</a:t>
            </a:r>
          </a:p>
          <a:p>
            <a:pPr marL="0" indent="0" algn="ctr">
              <a:buNone/>
            </a:pPr>
            <a:r>
              <a:rPr lang="en-US" sz="2400" i="1" dirty="0"/>
              <a:t>Least-cost paths from root are traced.</a:t>
            </a:r>
          </a:p>
          <a:p>
            <a:pPr marL="0" indent="0" algn="ctr">
              <a:buNone/>
            </a:pPr>
            <a:r>
              <a:rPr lang="en-US" sz="2400" i="1" dirty="0"/>
              <a:t>In the tree, these paths are placed.</a:t>
            </a:r>
          </a:p>
          <a:p>
            <a:pPr marL="0" indent="0" algn="ctr">
              <a:buNone/>
            </a:pPr>
            <a:r>
              <a:rPr lang="en-US" sz="2400" i="1" dirty="0"/>
              <a:t>A mesh is made by folks like me,</a:t>
            </a:r>
          </a:p>
          <a:p>
            <a:pPr marL="0" indent="0" algn="ctr">
              <a:buNone/>
            </a:pPr>
            <a:r>
              <a:rPr lang="en-US" sz="2400" i="1" dirty="0"/>
              <a:t>Then bridges find a spanning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1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</a:t>
            </a:r>
            <a:r>
              <a:rPr lang="en-US" b="1" i="1" dirty="0" smtClean="0"/>
              <a:t>verify</a:t>
            </a:r>
            <a:r>
              <a:rPr lang="en-US" dirty="0" smtClean="0"/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1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because the lack of loops prevents the flooding from cycling back on itself</a:t>
            </a:r>
          </a:p>
          <a:p>
            <a:endParaRPr lang="en-US" dirty="0" smtClean="0"/>
          </a:p>
          <a:p>
            <a:r>
              <a:rPr lang="en-US" dirty="0" smtClean="0"/>
              <a:t>Eventually all nodes will be covered, exactly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you can watch the packets going by, and learn from that</a:t>
            </a:r>
          </a:p>
          <a:p>
            <a:pPr lvl="2"/>
            <a:endParaRPr lang="en-US" dirty="0"/>
          </a:p>
          <a:p>
            <a:r>
              <a:rPr lang="en-US" dirty="0" smtClean="0"/>
              <a:t>There is a single path between any two nodes</a:t>
            </a:r>
          </a:p>
          <a:p>
            <a:pPr lvl="2"/>
            <a:endParaRPr lang="en-US" dirty="0"/>
          </a:p>
          <a:p>
            <a:r>
              <a:rPr lang="en-US" dirty="0" smtClean="0"/>
              <a:t>If node A sees a packet </a:t>
            </a:r>
            <a:r>
              <a:rPr lang="en-US" i="1" u="sng" dirty="0" smtClean="0"/>
              <a:t>from</a:t>
            </a:r>
            <a:r>
              <a:rPr lang="en-US" dirty="0" smtClean="0"/>
              <a:t> node B come in on a particular port, what can it conclude?</a:t>
            </a:r>
          </a:p>
          <a:p>
            <a:pPr lvl="2"/>
            <a:endParaRPr lang="en-US" dirty="0"/>
          </a:p>
          <a:p>
            <a:r>
              <a:rPr lang="en-US" b="1" dirty="0" smtClean="0"/>
              <a:t>It knows what port to use to reach 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can “learn” routing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 </a:t>
            </a:r>
            <a:r>
              <a:rPr lang="en-US" dirty="0"/>
              <a:t>can </a:t>
            </a:r>
            <a:r>
              <a:rPr lang="en-US" dirty="0" smtClean="0"/>
              <a:t>learn how </a:t>
            </a:r>
            <a:r>
              <a:rPr lang="en-US" dirty="0"/>
              <a:t>to reach </a:t>
            </a:r>
            <a:r>
              <a:rPr lang="en-US" dirty="0" smtClean="0"/>
              <a:t>nodes </a:t>
            </a:r>
            <a:r>
              <a:rPr lang="en-US" dirty="0"/>
              <a:t>by remembering where </a:t>
            </a:r>
            <a:r>
              <a:rPr lang="en-US" dirty="0" smtClean="0"/>
              <a:t>flooding </a:t>
            </a:r>
            <a:r>
              <a:rPr lang="en-US" dirty="0"/>
              <a:t>packets came from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If flood packet from Node A entered switch from port 4, then </a:t>
            </a:r>
            <a:r>
              <a:rPr lang="en-US" dirty="0" smtClean="0"/>
              <a:t>switch uses port 4 to reach Node A</a:t>
            </a:r>
          </a:p>
          <a:p>
            <a:endParaRPr lang="en-US" dirty="0"/>
          </a:p>
          <a:p>
            <a:r>
              <a:rPr lang="en-US" b="1" i="1" dirty="0" smtClean="0"/>
              <a:t>This is just interpretation #1 of our exercise….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Packets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91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some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All switches learn where </a:t>
            </a:r>
            <a:r>
              <a:rPr lang="en-US" i="1" u="sng" dirty="0" smtClean="0"/>
              <a:t>you</a:t>
            </a:r>
            <a:r>
              <a:rPr lang="en-US" dirty="0" smtClean="0"/>
              <a:t> are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destination responds, some switches learn where </a:t>
            </a:r>
            <a:r>
              <a:rPr lang="en-US" i="1" u="sng" dirty="0" smtClean="0"/>
              <a:t>it</a:t>
            </a:r>
            <a:r>
              <a:rPr lang="en-US" dirty="0" smtClean="0"/>
              <a:t>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  <a:p>
            <a:pPr lvl="1"/>
            <a:endParaRPr lang="en-US" dirty="0"/>
          </a:p>
          <a:p>
            <a:r>
              <a:rPr lang="en-US" dirty="0" smtClean="0"/>
              <a:t>The decision to flood or not is done on a switch-by-switch basis….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Self-Learning Switch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a </a:t>
            </a:r>
            <a:r>
              <a:rPr lang="en-US" dirty="0" smtClean="0">
                <a:latin typeface="Arial" charset="0"/>
                <a:cs typeface="Arial" charset="0"/>
              </a:rPr>
              <a:t>packet arrives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Inspect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ssociate with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incoming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Store mapping in the switch table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time-to-live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field to eventually forget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mapping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CA19C7-DB64-D340-BD71-3B2A0107C30C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0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1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2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3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3300"/>
                </a:solidFill>
                <a:latin typeface="Helvetica" charset="0"/>
              </a:rPr>
              <a:t>Packet tells switch how </a:t>
            </a:r>
            <a:r>
              <a:rPr lang="en-US" dirty="0">
                <a:solidFill>
                  <a:srgbClr val="FF3300"/>
                </a:solidFill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  <p:bldP spid="6658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</a:t>
            </a:r>
            <a:r>
              <a:rPr lang="en-US" dirty="0" smtClean="0">
                <a:latin typeface="Arial" charset="0"/>
                <a:cs typeface="Arial" charset="0"/>
              </a:rPr>
              <a:t>packet arrives </a:t>
            </a:r>
            <a:r>
              <a:rPr lang="en-US" dirty="0">
                <a:latin typeface="Arial" charset="0"/>
                <a:cs typeface="Arial" charset="0"/>
              </a:rPr>
              <a:t>with unfamiliar destination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Forward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out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 ports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Response will teach switch about that 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86AB1B-3BE1-864E-80E9-0D146159D7AE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4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5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6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7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General Rule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When switch receives a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packet:</a:t>
            </a:r>
            <a:endParaRPr lang="en-US" u="sng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index the switch table using </a:t>
            </a:r>
            <a:r>
              <a:rPr lang="en-US" dirty="0" smtClean="0">
                <a:latin typeface="Arial" charset="0"/>
                <a:cs typeface="Arial" charset="0"/>
              </a:rPr>
              <a:t>destination ID</a:t>
            </a:r>
            <a:endParaRPr lang="en-US" b="1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entry found for destination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     if </a:t>
            </a:r>
            <a:r>
              <a:rPr lang="en-US" dirty="0" err="1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on </a:t>
            </a:r>
            <a:r>
              <a:rPr lang="en-US" dirty="0" smtClean="0">
                <a:latin typeface="Arial" charset="0"/>
                <a:cs typeface="Arial" charset="0"/>
              </a:rPr>
              <a:t>port from </a:t>
            </a:r>
            <a:r>
              <a:rPr lang="en-US" dirty="0">
                <a:latin typeface="Arial" charset="0"/>
                <a:cs typeface="Arial" charset="0"/>
              </a:rPr>
              <a:t>which </a:t>
            </a:r>
            <a:r>
              <a:rPr lang="en-US" dirty="0" smtClean="0">
                <a:latin typeface="Arial" charset="0"/>
                <a:cs typeface="Arial" charset="0"/>
              </a:rPr>
              <a:t>packet arrived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then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drop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forward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 on port indicated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}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flood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06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0520F4-15AA-E24B-B77D-71582FAD3D2E}" type="slidenum">
              <a:rPr lang="en-US" sz="1400" b="0">
                <a:latin typeface="Times New Roman" charset="0"/>
              </a:rPr>
              <a:pPr eaLnBrk="1" hangingPunct="1"/>
              <a:t>58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2933556" y="4973741"/>
            <a:ext cx="4843462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forward on all but the interface 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on which the frame arrived</a:t>
            </a:r>
            <a:endParaRPr lang="en-US" b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 flipH="1" flipV="1">
            <a:off x="2265218" y="4807847"/>
            <a:ext cx="668338" cy="70643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800" y="2362200"/>
            <a:ext cx="2362200" cy="762000"/>
          </a:xfrm>
          <a:prstGeom prst="wedgeRectCallout">
            <a:avLst>
              <a:gd name="adj1" fmla="val -125658"/>
              <a:gd name="adj2" fmla="val 672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Why do this?</a:t>
            </a:r>
            <a:endParaRPr lang="en-US" sz="2800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makes flooding possible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Flooding allows packet to reach destination</a:t>
            </a:r>
          </a:p>
          <a:p>
            <a:pPr lvl="1"/>
            <a:r>
              <a:rPr lang="en-US" dirty="0" smtClean="0"/>
              <a:t>“Plug and play”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And in the process switches learn how to reach source of flood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explicit route “computation”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</a:t>
            </a:r>
            <a:r>
              <a:rPr lang="en-US" dirty="0" smtClean="0"/>
              <a:t>state </a:t>
            </a:r>
            <a:r>
              <a:rPr lang="en-US" b="1" i="1" dirty="0" smtClean="0"/>
              <a:t>(why can we do this?)</a:t>
            </a:r>
            <a:endParaRPr lang="en-US" b="1" i="1" dirty="0" smtClean="0"/>
          </a:p>
          <a:p>
            <a:pPr lvl="5"/>
            <a:endParaRPr lang="en-US" dirty="0"/>
          </a:p>
          <a:p>
            <a:r>
              <a:rPr lang="en-US" dirty="0" smtClean="0"/>
              <a:t>For each node, mark outgoing port with arrow</a:t>
            </a:r>
          </a:p>
          <a:p>
            <a:pPr lvl="1"/>
            <a:r>
              <a:rPr lang="en-US" dirty="0" smtClean="0"/>
              <a:t>There can only be one at each node</a:t>
            </a:r>
          </a:p>
          <a:p>
            <a:pPr lvl="5"/>
            <a:endParaRPr lang="en-US" dirty="0"/>
          </a:p>
          <a:p>
            <a:r>
              <a:rPr lang="en-US" dirty="0" smtClean="0"/>
              <a:t>Eliminate all links with no arrows</a:t>
            </a:r>
          </a:p>
          <a:p>
            <a:pPr lvl="5"/>
            <a:endParaRPr lang="en-US" dirty="0"/>
          </a:p>
          <a:p>
            <a:r>
              <a:rPr lang="en-US" dirty="0" smtClean="0"/>
              <a:t>Look at what’s left….</a:t>
            </a:r>
          </a:p>
          <a:p>
            <a:pPr lvl="1"/>
            <a:r>
              <a:rPr lang="en-US" dirty="0" smtClean="0"/>
              <a:t>State is valid if and only if remaining graph is spanning tree rooted at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Spanning tree: tree that touches all nodes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T</a:t>
            </a:r>
            <a:r>
              <a:rPr lang="en-US" dirty="0" smtClean="0"/>
              <a:t>his Approach?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loop-free topology (Spanning Tree)</a:t>
            </a:r>
          </a:p>
          <a:p>
            <a:pPr lvl="1"/>
            <a:r>
              <a:rPr lang="en-US" dirty="0" smtClean="0"/>
              <a:t>Must eliminate many links from physical topology</a:t>
            </a:r>
          </a:p>
          <a:p>
            <a:pPr lvl="1"/>
            <a:r>
              <a:rPr lang="en-US" dirty="0" smtClean="0"/>
              <a:t>Reducing bisection bandwidth (important in datacenters)</a:t>
            </a:r>
          </a:p>
          <a:p>
            <a:pPr lvl="1"/>
            <a:r>
              <a:rPr lang="en-US" dirty="0" smtClean="0"/>
              <a:t>Very little control over paths (traffic engineering)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Slow to react to failures</a:t>
            </a:r>
          </a:p>
          <a:p>
            <a:pPr lvl="1"/>
            <a:r>
              <a:rPr lang="en-US" dirty="0" smtClean="0"/>
              <a:t>Tree must be recomputed</a:t>
            </a:r>
          </a:p>
          <a:p>
            <a:pPr lvl="7"/>
            <a:endParaRPr lang="en-US" dirty="0"/>
          </a:p>
          <a:p>
            <a:r>
              <a:rPr lang="en-US" dirty="0" smtClean="0"/>
              <a:t>Slow to react to host movement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ntries must time out</a:t>
            </a:r>
          </a:p>
          <a:p>
            <a:pPr lvl="8"/>
            <a:endParaRPr lang="en-US" dirty="0" smtClean="0"/>
          </a:p>
          <a:p>
            <a:r>
              <a:rPr lang="en-US" dirty="0"/>
              <a:t>Spanning Trees </a:t>
            </a:r>
            <a:r>
              <a:rPr lang="en-US" dirty="0" smtClean="0"/>
              <a:t>suck (just ask an operator)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Research (AXE)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flooding without a spanning tree</a:t>
            </a:r>
          </a:p>
          <a:p>
            <a:pPr lvl="1"/>
            <a:r>
              <a:rPr lang="en-US" dirty="0" smtClean="0"/>
              <a:t>By having routers detect duplicates</a:t>
            </a:r>
          </a:p>
          <a:p>
            <a:endParaRPr lang="en-US" dirty="0"/>
          </a:p>
          <a:p>
            <a:r>
              <a:rPr lang="en-US" dirty="0" smtClean="0"/>
              <a:t>Eliminates most weaknesses of this approach</a:t>
            </a:r>
          </a:p>
          <a:p>
            <a:pPr lvl="1"/>
            <a:r>
              <a:rPr lang="en-US" dirty="0" smtClean="0"/>
              <a:t>No need to eliminate links</a:t>
            </a:r>
          </a:p>
          <a:p>
            <a:pPr lvl="1"/>
            <a:r>
              <a:rPr lang="en-US" dirty="0" smtClean="0"/>
              <a:t>Can recover from failures immediately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This is why we do research….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0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</a:t>
            </a:r>
            <a:r>
              <a:rPr lang="en-US" dirty="0" err="1" smtClean="0"/>
              <a:t>Diss</a:t>
            </a:r>
            <a:r>
              <a:rPr lang="en-US" dirty="0" smtClean="0"/>
              <a:t>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I </a:t>
            </a:r>
            <a:r>
              <a:rPr lang="en-US" sz="2400" dirty="0"/>
              <a:t>think that I shall never </a:t>
            </a:r>
            <a:r>
              <a:rPr lang="en-US" sz="2400" dirty="0" smtClean="0"/>
              <a:t>see</a:t>
            </a:r>
          </a:p>
          <a:p>
            <a:pPr marL="0" indent="0" algn="ctr">
              <a:buNone/>
            </a:pPr>
            <a:r>
              <a:rPr lang="en-US" sz="2400" dirty="0" smtClean="0"/>
              <a:t>A structure </a:t>
            </a:r>
            <a:r>
              <a:rPr lang="en-US" sz="2400" dirty="0"/>
              <a:t>more wasteful than a </a:t>
            </a:r>
            <a:r>
              <a:rPr lang="en-US" sz="2400" dirty="0" smtClean="0"/>
              <a:t>tree.</a:t>
            </a:r>
          </a:p>
          <a:p>
            <a:pPr marL="0" indent="0" algn="ctr">
              <a:buNone/>
            </a:pPr>
            <a:r>
              <a:rPr lang="en-US" sz="2400" dirty="0" smtClean="0"/>
              <a:t>Most </a:t>
            </a:r>
            <a:r>
              <a:rPr lang="en-US" sz="2400" dirty="0"/>
              <a:t>links remain idle and </a:t>
            </a:r>
            <a:r>
              <a:rPr lang="en-US" sz="2400" dirty="0" smtClean="0"/>
              <a:t>unused</a:t>
            </a:r>
          </a:p>
          <a:p>
            <a:pPr marL="0" indent="0" algn="ctr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others are overloaded and abused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And </a:t>
            </a:r>
            <a:r>
              <a:rPr lang="en-US" sz="2400" dirty="0"/>
              <a:t>with each failure comes </a:t>
            </a:r>
            <a:r>
              <a:rPr lang="en-US" sz="2400" dirty="0" smtClean="0"/>
              <a:t>disruption</a:t>
            </a:r>
          </a:p>
          <a:p>
            <a:pPr marL="0" indent="0" algn="ctr">
              <a:buNone/>
            </a:pPr>
            <a:r>
              <a:rPr lang="en-US" sz="2400" dirty="0" smtClean="0"/>
              <a:t>caused </a:t>
            </a:r>
            <a:r>
              <a:rPr lang="en-US" sz="2400" dirty="0"/>
              <a:t>by the ensuing tree construction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Thus</a:t>
            </a:r>
            <a:r>
              <a:rPr lang="en-US" sz="2400" dirty="0"/>
              <a:t>, L2 must discard its </a:t>
            </a:r>
            <a:r>
              <a:rPr lang="en-US" sz="2400" dirty="0" smtClean="0"/>
              <a:t>spanner,</a:t>
            </a:r>
          </a:p>
          <a:p>
            <a:pPr marL="0" indent="0" algn="ctr">
              <a:buNone/>
            </a:pPr>
            <a:r>
              <a:rPr lang="en-US" sz="2400" dirty="0" smtClean="0"/>
              <a:t>requiring </a:t>
            </a:r>
            <a:r>
              <a:rPr lang="en-US" sz="2400" dirty="0"/>
              <a:t>flooding in a different manner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AXE </a:t>
            </a:r>
            <a:r>
              <a:rPr lang="en-US" sz="2400" dirty="0"/>
              <a:t>avoids the </a:t>
            </a:r>
            <a:r>
              <a:rPr lang="en-US" sz="2400" dirty="0" smtClean="0"/>
              <a:t>tree’s </a:t>
            </a:r>
            <a:r>
              <a:rPr lang="en-US" sz="2400" dirty="0"/>
              <a:t>fragility and </a:t>
            </a:r>
            <a:r>
              <a:rPr lang="en-US" sz="2400" dirty="0" smtClean="0"/>
              <a:t>waste</a:t>
            </a:r>
          </a:p>
          <a:p>
            <a:pPr marL="0" indent="0" algn="ctr">
              <a:buNone/>
            </a:pPr>
            <a:r>
              <a:rPr lang="en-US" sz="2400" dirty="0" smtClean="0"/>
              <a:t>with routers </a:t>
            </a:r>
            <a:r>
              <a:rPr lang="en-US" sz="2400" dirty="0"/>
              <a:t>that detect when packets duplicate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37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5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Destination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0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Put Arrows on Outgoing Ports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output ports towards </a:t>
            </a:r>
            <a:r>
              <a:rPr lang="en-US" dirty="0" smtClean="0"/>
              <a:t>green dot)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54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8788</TotalTime>
  <Words>2557</Words>
  <Application>Microsoft Macintosh PowerPoint</Application>
  <PresentationFormat>On-screen Show (4:3)</PresentationFormat>
  <Paragraphs>559</Paragraphs>
  <Slides>62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Calibri</vt:lpstr>
      <vt:lpstr>Comic Sans MS</vt:lpstr>
      <vt:lpstr>Courier New</vt:lpstr>
      <vt:lpstr>Gill Sans</vt:lpstr>
      <vt:lpstr>Helvetica</vt:lpstr>
      <vt:lpstr>ＭＳ Ｐゴシック</vt:lpstr>
      <vt:lpstr>Times New Roman</vt:lpstr>
      <vt:lpstr>Wingdings</vt:lpstr>
      <vt:lpstr>Arial</vt:lpstr>
      <vt:lpstr>Network</vt:lpstr>
      <vt:lpstr>Clip</vt:lpstr>
      <vt:lpstr>CS 168 More Routing</vt:lpstr>
      <vt:lpstr>Administrivia</vt:lpstr>
      <vt:lpstr>Today’s Lecture</vt:lpstr>
      <vt:lpstr>Condition for Valid Routing State</vt:lpstr>
      <vt:lpstr>Two Questions</vt:lpstr>
      <vt:lpstr>Checking Validity of Routing State</vt:lpstr>
      <vt:lpstr>Example 1</vt:lpstr>
      <vt:lpstr>Pick Destination</vt:lpstr>
      <vt:lpstr>Put Arrows on Outgoing Ports (output ports towards green dot)</vt:lpstr>
      <vt:lpstr>Remove Unused Links</vt:lpstr>
      <vt:lpstr>Second Example</vt:lpstr>
      <vt:lpstr>Second Example</vt:lpstr>
      <vt:lpstr>Third Example</vt:lpstr>
      <vt:lpstr>Third Example</vt:lpstr>
      <vt:lpstr>Lesson….</vt:lpstr>
      <vt:lpstr>Two Questions</vt:lpstr>
      <vt:lpstr>The “Secret” of Routing</vt:lpstr>
      <vt:lpstr>Tuesday’s Class Exercise</vt:lpstr>
      <vt:lpstr>PowerPoint Presentation</vt:lpstr>
      <vt:lpstr>Here is a better approach</vt:lpstr>
      <vt:lpstr>The Two Tasks of Routing Algorithms</vt:lpstr>
      <vt:lpstr>Why Not Stand Up Twice?</vt:lpstr>
      <vt:lpstr>Standing Whenever Called?</vt:lpstr>
      <vt:lpstr>Aside</vt:lpstr>
      <vt:lpstr>Shortest-paths = No loops</vt:lpstr>
      <vt:lpstr>Interpretation #1</vt:lpstr>
      <vt:lpstr>Question</vt:lpstr>
      <vt:lpstr>Learning from Floods</vt:lpstr>
      <vt:lpstr>Interpretation #2</vt:lpstr>
      <vt:lpstr>Distributed Route Computation</vt:lpstr>
      <vt:lpstr>This Distributed Process</vt:lpstr>
      <vt:lpstr>How Does This Work?</vt:lpstr>
      <vt:lpstr>Interpretations produce same paths</vt:lpstr>
      <vt:lpstr>Returning from exercise to lecture</vt:lpstr>
      <vt:lpstr>Point of Exercise</vt:lpstr>
      <vt:lpstr>Ways to Avoid Loops (Conceptual)</vt:lpstr>
      <vt:lpstr>Ways to Avoid Loops (In Practice)</vt:lpstr>
      <vt:lpstr>Rest of Lecture</vt:lpstr>
      <vt:lpstr>Easiest Way to Avoid Loops</vt:lpstr>
      <vt:lpstr>Consider previous graph</vt:lpstr>
      <vt:lpstr>A Spanning Tree</vt:lpstr>
      <vt:lpstr>Another Spanning Tree</vt:lpstr>
      <vt:lpstr>Yet Another Spanning Tree</vt:lpstr>
      <vt:lpstr>Routing on a Spanning Tree</vt:lpstr>
      <vt:lpstr>Flooding on a Spanning Tree</vt:lpstr>
      <vt:lpstr>Flooding on Spanning Tree</vt:lpstr>
      <vt:lpstr>Flooding on Spanning Tree (Again)</vt:lpstr>
      <vt:lpstr>How Do You Make Spanning Trees?</vt:lpstr>
      <vt:lpstr>An Ode to STP</vt:lpstr>
      <vt:lpstr>Flooding on a Spanning Tree</vt:lpstr>
      <vt:lpstr>But isn’t flooding wasteful?</vt:lpstr>
      <vt:lpstr>Nodes can “learn” routing tables</vt:lpstr>
      <vt:lpstr>Learning from Flood Packets</vt:lpstr>
      <vt:lpstr>Node B Responds</vt:lpstr>
      <vt:lpstr>General Approach</vt:lpstr>
      <vt:lpstr>Self-Learning Switch</vt:lpstr>
      <vt:lpstr>Self Learning: Handling Misses</vt:lpstr>
      <vt:lpstr>General Rule</vt:lpstr>
      <vt:lpstr>Summary of Learning Approach</vt:lpstr>
      <vt:lpstr>Weaknesses of This Approach?</vt:lpstr>
      <vt:lpstr>Murphy’s Research (AXE)</vt:lpstr>
      <vt:lpstr>Murphy’s Diss Track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237</cp:revision>
  <cp:lastPrinted>2015-09-07T15:02:42Z</cp:lastPrinted>
  <dcterms:created xsi:type="dcterms:W3CDTF">2015-08-27T21:00:58Z</dcterms:created>
  <dcterms:modified xsi:type="dcterms:W3CDTF">2015-09-11T12:19:10Z</dcterms:modified>
</cp:coreProperties>
</file>