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7"/>
  </p:notesMasterIdLst>
  <p:handoutMasterIdLst>
    <p:handoutMasterId r:id="rId78"/>
  </p:handoutMasterIdLst>
  <p:sldIdLst>
    <p:sldId id="431" r:id="rId2"/>
    <p:sldId id="529" r:id="rId3"/>
    <p:sldId id="436" r:id="rId4"/>
    <p:sldId id="521" r:id="rId5"/>
    <p:sldId id="522" r:id="rId6"/>
    <p:sldId id="523" r:id="rId7"/>
    <p:sldId id="524" r:id="rId8"/>
    <p:sldId id="525" r:id="rId9"/>
    <p:sldId id="526" r:id="rId10"/>
    <p:sldId id="528" r:id="rId11"/>
    <p:sldId id="527" r:id="rId12"/>
    <p:sldId id="514" r:id="rId13"/>
    <p:sldId id="452" r:id="rId14"/>
    <p:sldId id="451" r:id="rId15"/>
    <p:sldId id="453" r:id="rId16"/>
    <p:sldId id="516" r:id="rId17"/>
    <p:sldId id="515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518" r:id="rId35"/>
    <p:sldId id="471" r:id="rId36"/>
    <p:sldId id="472" r:id="rId37"/>
    <p:sldId id="531" r:id="rId38"/>
    <p:sldId id="473" r:id="rId39"/>
    <p:sldId id="474" r:id="rId40"/>
    <p:sldId id="475" r:id="rId41"/>
    <p:sldId id="476" r:id="rId42"/>
    <p:sldId id="477" r:id="rId43"/>
    <p:sldId id="478" r:id="rId44"/>
    <p:sldId id="480" r:id="rId45"/>
    <p:sldId id="481" r:id="rId46"/>
    <p:sldId id="482" r:id="rId47"/>
    <p:sldId id="519" r:id="rId48"/>
    <p:sldId id="483" r:id="rId49"/>
    <p:sldId id="484" r:id="rId50"/>
    <p:sldId id="485" r:id="rId51"/>
    <p:sldId id="486" r:id="rId52"/>
    <p:sldId id="487" r:id="rId53"/>
    <p:sldId id="488" r:id="rId54"/>
    <p:sldId id="489" r:id="rId55"/>
    <p:sldId id="490" r:id="rId56"/>
    <p:sldId id="491" r:id="rId57"/>
    <p:sldId id="492" r:id="rId58"/>
    <p:sldId id="493" r:id="rId59"/>
    <p:sldId id="494" r:id="rId60"/>
    <p:sldId id="495" r:id="rId61"/>
    <p:sldId id="496" r:id="rId62"/>
    <p:sldId id="497" r:id="rId63"/>
    <p:sldId id="498" r:id="rId64"/>
    <p:sldId id="499" r:id="rId65"/>
    <p:sldId id="500" r:id="rId66"/>
    <p:sldId id="501" r:id="rId67"/>
    <p:sldId id="502" r:id="rId68"/>
    <p:sldId id="503" r:id="rId69"/>
    <p:sldId id="511" r:id="rId70"/>
    <p:sldId id="512" r:id="rId71"/>
    <p:sldId id="504" r:id="rId72"/>
    <p:sldId id="505" r:id="rId73"/>
    <p:sldId id="506" r:id="rId74"/>
    <p:sldId id="507" r:id="rId75"/>
    <p:sldId id="530" r:id="rId7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9"/>
    <p:restoredTop sz="86464"/>
  </p:normalViewPr>
  <p:slideViewPr>
    <p:cSldViewPr>
      <p:cViewPr>
        <p:scale>
          <a:sx n="100" d="100"/>
          <a:sy n="100" d="100"/>
        </p:scale>
        <p:origin x="640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 smtClean="0"/>
              <a:t>Finish by replacing 100s with infinity on one side, 5 on the other, and then updating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7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do you want??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do you want??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16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doesn’t this contradict</a:t>
            </a:r>
            <a:r>
              <a:rPr lang="en-US" baseline="0" dirty="0" smtClean="0"/>
              <a:t> all I’ve been saying about applications not needing functionality.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didn’t YOU point this out?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1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when I say an app needs reliable service, I mean that the app wants</a:t>
            </a:r>
            <a:r>
              <a:rPr lang="en-US" baseline="0" dirty="0" smtClean="0"/>
              <a:t> to offer the user that </a:t>
            </a:r>
            <a:r>
              <a:rPr lang="en-US" baseline="0" dirty="0" err="1" smtClean="0"/>
              <a:t>serivice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one thing to say uses want </a:t>
            </a:r>
            <a:r>
              <a:rPr lang="en-US" baseline="0" dirty="0" err="1" smtClean="0"/>
              <a:t>relaibliity</a:t>
            </a:r>
            <a:r>
              <a:rPr lang="en-US" baseline="0" dirty="0" smtClean="0"/>
              <a:t>, another to say the network must provide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2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 smtClean="0"/>
              <a:t>Reliable Transport</a:t>
            </a:r>
            <a:endParaRPr lang="en-US" alt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Shenker</a:t>
            </a: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Tenet of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b="1" i="1" dirty="0" smtClean="0"/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destination)*</a:t>
            </a:r>
          </a:p>
          <a:p>
            <a:pPr lvl="1"/>
            <a:r>
              <a:rPr lang="en-US" dirty="0" smtClean="0"/>
              <a:t>There are no loops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*If packet is replicated, at least one copy does not hit a dead-end.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…of routing.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D9B67-AD95-4B46-A0DA-F2AED6E84BC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3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Course Tie Together?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Context (History, Goals, Principles, etc.)</a:t>
            </a:r>
          </a:p>
          <a:p>
            <a:pPr lvl="7"/>
            <a:endParaRPr lang="en-US" dirty="0"/>
          </a:p>
          <a:p>
            <a:r>
              <a:rPr lang="en-US" dirty="0" smtClean="0"/>
              <a:t>Fundamental Challenges (Routing, Reliable Trans.)</a:t>
            </a:r>
          </a:p>
          <a:p>
            <a:pPr lvl="1"/>
            <a:r>
              <a:rPr lang="en-US" dirty="0" smtClean="0"/>
              <a:t>And then “Missing Pieces”</a:t>
            </a:r>
          </a:p>
          <a:p>
            <a:pPr lvl="5"/>
            <a:endParaRPr lang="en-US" dirty="0"/>
          </a:p>
          <a:p>
            <a:r>
              <a:rPr lang="en-US" dirty="0" smtClean="0"/>
              <a:t>Today’s Internet</a:t>
            </a:r>
          </a:p>
          <a:p>
            <a:pPr lvl="1"/>
            <a:r>
              <a:rPr lang="en-US" dirty="0" smtClean="0"/>
              <a:t>Basics (IP, TCP, Congestion Control, DNS, </a:t>
            </a:r>
            <a:r>
              <a:rPr lang="en-US" dirty="0" smtClean="0"/>
              <a:t>BGP,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Special topics (Datacenters, etc.)</a:t>
            </a:r>
          </a:p>
          <a:p>
            <a:pPr lvl="5"/>
            <a:endParaRPr lang="en-US" dirty="0"/>
          </a:p>
          <a:p>
            <a:r>
              <a:rPr lang="en-US" dirty="0" smtClean="0"/>
              <a:t>How Can We Do Better?</a:t>
            </a:r>
          </a:p>
          <a:p>
            <a:pPr lvl="1"/>
            <a:r>
              <a:rPr lang="en-US" dirty="0" smtClean="0"/>
              <a:t>SDN, Naming, Routing,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949325"/>
            <a:ext cx="4737100" cy="584775"/>
          </a:xfrm>
          <a:prstGeom prst="rect">
            <a:avLst/>
          </a:prstGeom>
          <a:solidFill>
            <a:schemeClr val="accent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History, philosophy, BS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1854775"/>
            <a:ext cx="5041900" cy="584775"/>
          </a:xfrm>
          <a:prstGeom prst="rect">
            <a:avLst/>
          </a:prstGeom>
          <a:solidFill>
            <a:schemeClr val="accent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smtClean="0">
                <a:solidFill>
                  <a:srgbClr val="FF0000"/>
                </a:solidFill>
                <a:latin typeface="+mj-lt"/>
              </a:rPr>
              <a:t>Conceptual Foundations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3276600"/>
            <a:ext cx="3670300" cy="584775"/>
          </a:xfrm>
          <a:prstGeom prst="rect">
            <a:avLst/>
          </a:prstGeom>
          <a:solidFill>
            <a:schemeClr val="accent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smtClean="0">
                <a:solidFill>
                  <a:srgbClr val="FF0000"/>
                </a:solidFill>
                <a:latin typeface="+mj-lt"/>
              </a:rPr>
              <a:t>Concrete Designs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4953000"/>
            <a:ext cx="4191000" cy="584775"/>
          </a:xfrm>
          <a:prstGeom prst="rect">
            <a:avLst/>
          </a:prstGeom>
          <a:solidFill>
            <a:schemeClr val="accent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smtClean="0">
                <a:solidFill>
                  <a:srgbClr val="FF0000"/>
                </a:solidFill>
                <a:latin typeface="+mj-lt"/>
              </a:rPr>
              <a:t>Speculative Designs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12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Pedagogical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how given algorithm works (textbook)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the space of possible algorithms</a:t>
            </a:r>
          </a:p>
          <a:p>
            <a:pPr marL="349250" lvl="1" indent="0">
              <a:buNone/>
            </a:pPr>
            <a:r>
              <a:rPr lang="en-US" dirty="0"/>
              <a:t>	</a:t>
            </a:r>
            <a:r>
              <a:rPr lang="en-US" dirty="0" smtClean="0"/>
              <a:t>…and why we made the choices we did</a:t>
            </a:r>
          </a:p>
          <a:p>
            <a:pPr lvl="1"/>
            <a:endParaRPr lang="en-US" dirty="0"/>
          </a:p>
          <a:p>
            <a:r>
              <a:rPr lang="en-US" u="sng" dirty="0" smtClean="0"/>
              <a:t>The first</a:t>
            </a:r>
            <a:r>
              <a:rPr lang="en-US" dirty="0" smtClean="0"/>
              <a:t>: you understand how the Internet works</a:t>
            </a:r>
          </a:p>
          <a:p>
            <a:pPr lvl="1"/>
            <a:r>
              <a:rPr lang="en-US" dirty="0" smtClean="0"/>
              <a:t>And get a job at Cisco…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The second</a:t>
            </a:r>
            <a:r>
              <a:rPr lang="en-US" dirty="0" smtClean="0"/>
              <a:t>: you could design the next Internet</a:t>
            </a:r>
          </a:p>
          <a:p>
            <a:pPr lvl="1"/>
            <a:r>
              <a:rPr lang="en-US" dirty="0" smtClean="0"/>
              <a:t>Or start the next Cisco...</a:t>
            </a:r>
          </a:p>
          <a:p>
            <a:pPr lvl="1"/>
            <a:endParaRPr lang="en-US" dirty="0" smtClean="0"/>
          </a:p>
          <a:p>
            <a:r>
              <a:rPr lang="en-US" b="1" i="1" dirty="0" smtClean="0"/>
              <a:t>The second is what we do at Berkeley!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reliable transport conceptually</a:t>
            </a:r>
          </a:p>
          <a:p>
            <a:pPr lvl="1"/>
            <a:r>
              <a:rPr lang="en-US" i="1" dirty="0" smtClean="0"/>
              <a:t>What are the fundamental aspects of reliable transport?</a:t>
            </a:r>
          </a:p>
          <a:p>
            <a:pPr lvl="6"/>
            <a:endParaRPr lang="en-US" dirty="0"/>
          </a:p>
          <a:p>
            <a:r>
              <a:rPr lang="en-US" dirty="0" smtClean="0"/>
              <a:t>The goal is not to understand TCP</a:t>
            </a:r>
          </a:p>
          <a:p>
            <a:pPr lvl="1"/>
            <a:r>
              <a:rPr lang="en-US" dirty="0" smtClean="0"/>
              <a:t>TCP involves lots of detailed mechanisms, covered later</a:t>
            </a:r>
          </a:p>
          <a:p>
            <a:pPr lvl="6"/>
            <a:endParaRPr lang="en-US" dirty="0"/>
          </a:p>
          <a:p>
            <a:r>
              <a:rPr lang="en-US" dirty="0" smtClean="0"/>
              <a:t>Ground rules for discussion:</a:t>
            </a:r>
          </a:p>
          <a:p>
            <a:pPr lvl="1"/>
            <a:r>
              <a:rPr lang="en-US" dirty="0" smtClean="0"/>
              <a:t>No mention of TCP</a:t>
            </a:r>
          </a:p>
          <a:p>
            <a:pPr lvl="1"/>
            <a:r>
              <a:rPr lang="en-US" dirty="0" smtClean="0"/>
              <a:t>No mention of detailed practical issues</a:t>
            </a:r>
          </a:p>
          <a:p>
            <a:pPr lvl="1"/>
            <a:r>
              <a:rPr lang="en-US" dirty="0" smtClean="0"/>
              <a:t>Focus only on “ideal” world of packets and 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Must Think For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Today’s lecture requires you to engage</a:t>
            </a:r>
          </a:p>
          <a:p>
            <a:pPr lvl="1"/>
            <a:r>
              <a:rPr lang="en-US" dirty="0" smtClean="0"/>
              <a:t>How would I design a reliable service?</a:t>
            </a:r>
          </a:p>
          <a:p>
            <a:pPr lvl="4"/>
            <a:endParaRPr lang="en-US" dirty="0"/>
          </a:p>
          <a:p>
            <a:r>
              <a:rPr lang="en-US" dirty="0" smtClean="0"/>
              <a:t>I will ask questions, want you to think about them</a:t>
            </a:r>
          </a:p>
          <a:p>
            <a:pPr lvl="1"/>
            <a:r>
              <a:rPr lang="en-US" dirty="0" smtClean="0"/>
              <a:t>If you think you already know this, you are wrong</a:t>
            </a:r>
          </a:p>
          <a:p>
            <a:pPr lvl="1"/>
            <a:r>
              <a:rPr lang="en-US" dirty="0" smtClean="0"/>
              <a:t>If you think you don’t know enough, you are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and Their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break system into </a:t>
            </a:r>
            <a:r>
              <a:rPr lang="en-US" dirty="0" smtClean="0"/>
              <a:t>modules</a:t>
            </a:r>
          </a:p>
          <a:p>
            <a:pPr lvl="1"/>
            <a:r>
              <a:rPr lang="en-US" b="1" dirty="0" smtClean="0"/>
              <a:t>Dictated by Layering</a:t>
            </a:r>
          </a:p>
          <a:p>
            <a:pPr lvl="1"/>
            <a:endParaRPr lang="en-US" b="1" dirty="0"/>
          </a:p>
          <a:p>
            <a:r>
              <a:rPr lang="en-US" dirty="0"/>
              <a:t>Where modules are </a:t>
            </a:r>
            <a:r>
              <a:rPr lang="en-US" dirty="0" smtClean="0"/>
              <a:t>implemented</a:t>
            </a:r>
          </a:p>
          <a:p>
            <a:pPr lvl="1"/>
            <a:r>
              <a:rPr lang="en-US" b="1" dirty="0" smtClean="0"/>
              <a:t>Dictated by End-to-End Principle</a:t>
            </a:r>
          </a:p>
          <a:p>
            <a:pPr lvl="1"/>
            <a:endParaRPr lang="en-US" b="1" dirty="0"/>
          </a:p>
          <a:p>
            <a:r>
              <a:rPr lang="en-US" dirty="0" smtClean="0"/>
              <a:t>Where </a:t>
            </a:r>
            <a:r>
              <a:rPr lang="en-US" dirty="0"/>
              <a:t>state is </a:t>
            </a:r>
            <a:r>
              <a:rPr lang="en-US" dirty="0" smtClean="0"/>
              <a:t>stored</a:t>
            </a:r>
          </a:p>
          <a:p>
            <a:pPr lvl="1"/>
            <a:r>
              <a:rPr lang="en-US" b="1" dirty="0" smtClean="0"/>
              <a:t>Dictated by Fate-Sharing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2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Design Reliable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end-to-end principle tells us?</a:t>
            </a:r>
          </a:p>
          <a:p>
            <a:pPr lvl="1"/>
            <a:r>
              <a:rPr lang="en-US" dirty="0" smtClean="0"/>
              <a:t>Put reliability in the end hosts, not in the network</a:t>
            </a:r>
          </a:p>
          <a:p>
            <a:endParaRPr lang="en-US" dirty="0"/>
          </a:p>
          <a:p>
            <a:r>
              <a:rPr lang="en-US" dirty="0" smtClean="0"/>
              <a:t>Layering dictates putting reliability in what layer?</a:t>
            </a:r>
          </a:p>
          <a:p>
            <a:pPr lvl="1"/>
            <a:r>
              <a:rPr lang="en-US" dirty="0" smtClean="0"/>
              <a:t>In L4, above the networking layer</a:t>
            </a:r>
          </a:p>
          <a:p>
            <a:pPr lvl="1"/>
            <a:endParaRPr lang="en-US" dirty="0"/>
          </a:p>
          <a:p>
            <a:r>
              <a:rPr lang="en-US" dirty="0" smtClean="0"/>
              <a:t>Fate sharing tells us?</a:t>
            </a:r>
          </a:p>
          <a:p>
            <a:pPr lvl="1"/>
            <a:r>
              <a:rPr lang="en-US" dirty="0" smtClean="0"/>
              <a:t>Keep all reliability state in ends, not 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4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Effort </a:t>
            </a:r>
            <a:r>
              <a:rPr lang="en-US" dirty="0" smtClean="0"/>
              <a:t>Service (L3)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can be lost</a:t>
            </a:r>
          </a:p>
          <a:p>
            <a:r>
              <a:rPr lang="en-US" dirty="0" smtClean="0"/>
              <a:t>Packets can be corrupted</a:t>
            </a:r>
          </a:p>
          <a:p>
            <a:r>
              <a:rPr lang="en-US" dirty="0" smtClean="0"/>
              <a:t>Packets can be reordered</a:t>
            </a:r>
          </a:p>
          <a:p>
            <a:r>
              <a:rPr lang="en-US" dirty="0" smtClean="0"/>
              <a:t>Packets can be delayed</a:t>
            </a:r>
          </a:p>
          <a:p>
            <a:r>
              <a:rPr lang="en-US" dirty="0" smtClean="0"/>
              <a:t>Packets can be duplicated</a:t>
            </a:r>
          </a:p>
          <a:p>
            <a:r>
              <a:rPr lang="en-US" dirty="0" smtClean="0"/>
              <a:t>….</a:t>
            </a: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rgbClr val="FF0000"/>
                </a:solidFill>
              </a:rPr>
              <a:t>How </a:t>
            </a:r>
            <a:r>
              <a:rPr lang="en-US" sz="3600" b="1" i="1" dirty="0">
                <a:solidFill>
                  <a:srgbClr val="FF0000"/>
                </a:solidFill>
              </a:rPr>
              <a:t>can you possibly make anything work with such a service model?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0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Best Effort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 </a:t>
            </a:r>
            <a:r>
              <a:rPr lang="en-US" b="1" dirty="0" smtClean="0"/>
              <a:t>network</a:t>
            </a:r>
            <a:r>
              <a:rPr lang="en-US" dirty="0" smtClean="0"/>
              <a:t> </a:t>
            </a:r>
            <a:r>
              <a:rPr lang="en-US" dirty="0"/>
              <a:t>so that </a:t>
            </a:r>
            <a:r>
              <a:rPr lang="en-US" dirty="0" smtClean="0"/>
              <a:t>average </a:t>
            </a:r>
            <a:r>
              <a:rPr lang="en-US" dirty="0"/>
              <a:t>case is </a:t>
            </a:r>
            <a:r>
              <a:rPr lang="en-US" dirty="0" smtClean="0"/>
              <a:t>decent</a:t>
            </a:r>
            <a:endParaRPr lang="en-US" dirty="0"/>
          </a:p>
          <a:p>
            <a:pPr lvl="1"/>
            <a:r>
              <a:rPr lang="en-US" dirty="0" smtClean="0"/>
              <a:t>No guarantees, but you must try….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Engineer </a:t>
            </a:r>
            <a:r>
              <a:rPr lang="en-US" b="1" dirty="0" smtClean="0"/>
              <a:t>apps</a:t>
            </a:r>
            <a:r>
              <a:rPr lang="en-US" dirty="0" smtClean="0"/>
              <a:t> </a:t>
            </a:r>
            <a:r>
              <a:rPr lang="en-US" dirty="0"/>
              <a:t>so </a:t>
            </a:r>
            <a:r>
              <a:rPr lang="en-US" dirty="0" smtClean="0"/>
              <a:t>they can tolerate </a:t>
            </a:r>
            <a:r>
              <a:rPr lang="en-US" dirty="0"/>
              <a:t>the </a:t>
            </a:r>
            <a:r>
              <a:rPr lang="en-US" dirty="0" smtClean="0"/>
              <a:t>worst case</a:t>
            </a:r>
          </a:p>
          <a:p>
            <a:pPr lvl="1"/>
            <a:r>
              <a:rPr lang="en-US" dirty="0" smtClean="0"/>
              <a:t>They don’t have to thrive, they just can’t die</a:t>
            </a:r>
          </a:p>
          <a:p>
            <a:pPr lvl="1"/>
            <a:endParaRPr lang="en-US" dirty="0"/>
          </a:p>
          <a:p>
            <a:r>
              <a:rPr lang="en-US" dirty="0" smtClean="0"/>
              <a:t>A classical case of architecting for flexibility</a:t>
            </a:r>
          </a:p>
          <a:p>
            <a:pPr lvl="1"/>
            <a:r>
              <a:rPr lang="en-US" dirty="0" smtClean="0"/>
              <a:t>Engineering for performance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Internet enabled app innovation and competition</a:t>
            </a:r>
          </a:p>
          <a:p>
            <a:pPr lvl="1"/>
            <a:r>
              <a:rPr lang="en-US" dirty="0" smtClean="0"/>
              <a:t>Only the hardy survived, and doomsayers were ignored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in off the waiting list!</a:t>
            </a:r>
          </a:p>
          <a:p>
            <a:pPr lvl="1"/>
            <a:r>
              <a:rPr lang="en-US" dirty="0" smtClean="0"/>
              <a:t>Make sure you are on Piazza, have instructional acct,…</a:t>
            </a:r>
          </a:p>
          <a:p>
            <a:pPr lvl="6"/>
            <a:endParaRPr lang="en-US" dirty="0"/>
          </a:p>
          <a:p>
            <a:r>
              <a:rPr lang="en-US" dirty="0" smtClean="0"/>
              <a:t>We have a new method of recording participation</a:t>
            </a:r>
          </a:p>
          <a:p>
            <a:pPr lvl="1"/>
            <a:r>
              <a:rPr lang="en-US" dirty="0" smtClean="0"/>
              <a:t>Details on Piazza later today</a:t>
            </a:r>
          </a:p>
          <a:p>
            <a:pPr lvl="1"/>
            <a:r>
              <a:rPr lang="en-US" dirty="0" smtClean="0"/>
              <a:t>Just fill out form</a:t>
            </a:r>
          </a:p>
          <a:p>
            <a:pPr lvl="6"/>
            <a:endParaRPr lang="en-US" dirty="0"/>
          </a:p>
          <a:p>
            <a:r>
              <a:rPr lang="en-US" dirty="0" smtClean="0"/>
              <a:t>Project 1 released later today</a:t>
            </a:r>
          </a:p>
          <a:p>
            <a:pPr lvl="7"/>
            <a:endParaRPr lang="en-US" dirty="0"/>
          </a:p>
          <a:p>
            <a:r>
              <a:rPr lang="en-US" dirty="0" smtClean="0"/>
              <a:t>No office hours today (will have them next week)</a:t>
            </a:r>
          </a:p>
          <a:p>
            <a:pPr lvl="1"/>
            <a:r>
              <a:rPr lang="en-US" dirty="0" smtClean="0"/>
              <a:t>And no questions after lecture….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0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 Is Necessary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app semantics involve reliable transport </a:t>
            </a:r>
          </a:p>
          <a:p>
            <a:pPr lvl="1"/>
            <a:r>
              <a:rPr lang="en-US" dirty="0" smtClean="0"/>
              <a:t>E.g., file transfer</a:t>
            </a:r>
          </a:p>
          <a:p>
            <a:pPr lvl="1"/>
            <a:endParaRPr lang="en-US" dirty="0"/>
          </a:p>
          <a:p>
            <a:r>
              <a:rPr lang="en-US" dirty="0" smtClean="0"/>
              <a:t>How can we build a reliable transport service on top of an arbitrarily unreliable packet delivery?</a:t>
            </a:r>
          </a:p>
          <a:p>
            <a:pPr lvl="1"/>
            <a:endParaRPr lang="en-US" dirty="0"/>
          </a:p>
          <a:p>
            <a:r>
              <a:rPr lang="en-US" dirty="0" smtClean="0"/>
              <a:t>A central challenge in bridging the gap between</a:t>
            </a:r>
          </a:p>
          <a:p>
            <a:pPr lvl="1"/>
            <a:r>
              <a:rPr lang="en-US" b="1" dirty="0" smtClean="0"/>
              <a:t>the abstractions application designers want</a:t>
            </a:r>
          </a:p>
          <a:p>
            <a:pPr lvl="1"/>
            <a:r>
              <a:rPr lang="en-US" b="1" dirty="0" smtClean="0"/>
              <a:t>the abstractions networks can easily support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9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Distinctions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implemented in network</a:t>
            </a:r>
          </a:p>
          <a:p>
            <a:pPr lvl="1"/>
            <a:r>
              <a:rPr lang="en-US" dirty="0" smtClean="0"/>
              <a:t>Keep minimal (easy to build, broadly applicable)</a:t>
            </a:r>
          </a:p>
          <a:p>
            <a:pPr lvl="1"/>
            <a:endParaRPr lang="en-US" dirty="0"/>
          </a:p>
          <a:p>
            <a:r>
              <a:rPr lang="en-US" dirty="0" smtClean="0"/>
              <a:t>Functionality implemented in the application</a:t>
            </a:r>
          </a:p>
          <a:p>
            <a:pPr lvl="1"/>
            <a:r>
              <a:rPr lang="en-US" dirty="0" smtClean="0"/>
              <a:t>Keep minimal (easy to write)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estricted to application-specific functionality</a:t>
            </a:r>
          </a:p>
          <a:p>
            <a:pPr lvl="1"/>
            <a:endParaRPr lang="en-US" dirty="0"/>
          </a:p>
          <a:p>
            <a:r>
              <a:rPr lang="en-US" dirty="0" smtClean="0"/>
              <a:t>Functionality implemented in the “network stack”</a:t>
            </a:r>
          </a:p>
          <a:p>
            <a:pPr lvl="1"/>
            <a:r>
              <a:rPr lang="en-US" dirty="0" smtClean="0"/>
              <a:t>The shared networking code on the host</a:t>
            </a:r>
          </a:p>
          <a:p>
            <a:pPr lvl="1"/>
            <a:r>
              <a:rPr lang="en-US" dirty="0" smtClean="0"/>
              <a:t>This relieves burden from both app and network</a:t>
            </a:r>
          </a:p>
          <a:p>
            <a:pPr lvl="1"/>
            <a:r>
              <a:rPr lang="en-US" b="1" dirty="0" smtClean="0"/>
              <a:t>This is where reliability 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Different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Applications need reliable service</a:t>
            </a:r>
          </a:p>
          <a:p>
            <a:pPr lvl="1"/>
            <a:r>
              <a:rPr lang="en-US" dirty="0"/>
              <a:t>This means that the application </a:t>
            </a:r>
            <a:r>
              <a:rPr lang="en-US" dirty="0" smtClean="0"/>
              <a:t>writers should be able to assume this, to make their job easier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The network must provide reliable </a:t>
            </a:r>
            <a:r>
              <a:rPr lang="en-US" b="1" dirty="0" smtClean="0"/>
              <a:t>service</a:t>
            </a:r>
          </a:p>
          <a:p>
            <a:pPr lvl="1"/>
            <a:r>
              <a:rPr lang="en-US" dirty="0" smtClean="0"/>
              <a:t>This contends that end hosts cannot implement this functionality, so the network must provide it</a:t>
            </a:r>
          </a:p>
          <a:p>
            <a:pPr lvl="1"/>
            <a:endParaRPr lang="en-US" dirty="0"/>
          </a:p>
          <a:p>
            <a:r>
              <a:rPr lang="en-US" dirty="0" smtClean="0"/>
              <a:t>Today we are making the first statement, and refuting the second…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stack that supports </a:t>
            </a:r>
            <a:r>
              <a:rPr lang="en-US" dirty="0"/>
              <a:t>reliable </a:t>
            </a:r>
            <a:r>
              <a:rPr lang="en-US" dirty="0" smtClean="0"/>
              <a:t>transfer</a:t>
            </a:r>
          </a:p>
          <a:p>
            <a:pPr lvl="1"/>
            <a:r>
              <a:rPr lang="en-US" dirty="0" smtClean="0"/>
              <a:t>So that individual applications don’t need to deal with packet losses,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Systems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build reliable services over unreliable components</a:t>
            </a:r>
          </a:p>
          <a:p>
            <a:pPr lvl="1"/>
            <a:r>
              <a:rPr lang="en-US" dirty="0" smtClean="0"/>
              <a:t>File systems, databases, etc.</a:t>
            </a:r>
          </a:p>
          <a:p>
            <a:endParaRPr lang="en-US" dirty="0"/>
          </a:p>
          <a:p>
            <a:r>
              <a:rPr lang="en-US" dirty="0" smtClean="0"/>
              <a:t>Reliable transport is the </a:t>
            </a:r>
            <a:r>
              <a:rPr lang="en-US" i="1" dirty="0" smtClean="0"/>
              <a:t>simplest</a:t>
            </a:r>
            <a:r>
              <a:rPr lang="en-US" dirty="0" smtClean="0"/>
              <a:t> example of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1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Goals For Reliable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Timeliness</a:t>
            </a:r>
          </a:p>
          <a:p>
            <a:pPr lvl="1"/>
            <a:r>
              <a:rPr lang="en-US" dirty="0" smtClean="0"/>
              <a:t>Minimize time until data is transferred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Would like to minimize use of bandwidth</a:t>
            </a:r>
          </a:p>
          <a:p>
            <a:pPr lvl="1"/>
            <a:r>
              <a:rPr lang="en-US" dirty="0" smtClean="0"/>
              <a:t>i.e., don’t send too many packets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“Fairness”</a:t>
            </a:r>
          </a:p>
          <a:p>
            <a:pPr lvl="1"/>
            <a:r>
              <a:rPr lang="en-US" dirty="0" smtClean="0"/>
              <a:t>How well does it play with others?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transfer of a single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later worry about larger files, but in the beginning it is cleaner to focus on this simple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Condition?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had a clean correctness condition.</a:t>
            </a:r>
          </a:p>
          <a:p>
            <a:pPr lvl="1"/>
            <a:endParaRPr lang="en-US" dirty="0"/>
          </a:p>
          <a:p>
            <a:r>
              <a:rPr lang="en-US" dirty="0" smtClean="0"/>
              <a:t>We are looking for the same kind of “if and only if” characterization of “correct” reliable transport designs.</a:t>
            </a:r>
          </a:p>
          <a:p>
            <a:pPr lvl="1"/>
            <a:endParaRPr lang="en-US" dirty="0"/>
          </a:p>
          <a:p>
            <a:r>
              <a:rPr lang="en-US" dirty="0" smtClean="0"/>
              <a:t>Note: this is whether the design is correct, not whether it always performs perfectly.</a:t>
            </a:r>
          </a:p>
          <a:p>
            <a:pPr lvl="1"/>
            <a:endParaRPr lang="en-US" dirty="0"/>
          </a:p>
          <a:p>
            <a:r>
              <a:rPr lang="en-US" dirty="0" smtClean="0"/>
              <a:t>Obvious condition</a:t>
            </a:r>
            <a:r>
              <a:rPr lang="en-US" dirty="0" smtClean="0"/>
              <a:t>: </a:t>
            </a:r>
            <a:r>
              <a:rPr lang="en-US" i="1" dirty="0" smtClean="0"/>
              <a:t>Packet </a:t>
            </a:r>
            <a:r>
              <a:rPr lang="en-US" i="1" dirty="0" smtClean="0"/>
              <a:t>is delivered to receiver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1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network is partitioned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b="1" dirty="0" smtClean="0"/>
              <a:t>We can’t claim a transport design is incorrect if it doesn’t work in a partitioned network!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Condition?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Packet is delivered to receiver if and only if it was possible to deliver packet.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r>
              <a:rPr lang="en-US" dirty="0" smtClean="0"/>
              <a:t>Last few slides on routing</a:t>
            </a:r>
          </a:p>
          <a:p>
            <a:endParaRPr lang="en-US" dirty="0"/>
          </a:p>
          <a:p>
            <a:r>
              <a:rPr lang="en-US" dirty="0" smtClean="0"/>
              <a:t>How does course tie together?</a:t>
            </a:r>
          </a:p>
          <a:p>
            <a:endParaRPr lang="en-US" dirty="0"/>
          </a:p>
          <a:p>
            <a:r>
              <a:rPr lang="en-US" dirty="0" smtClean="0"/>
              <a:t>Reliable </a:t>
            </a:r>
            <a:r>
              <a:rPr lang="en-US" dirty="0" smtClean="0"/>
              <a:t>Transport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network is only available at one instant of time, only an Oracle would know when to send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We can’t claim a transport design is incorrect if it doesn’t know the unknowable…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Condition?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Resend packet if and only if the previous transmission was lost or </a:t>
            </a:r>
            <a:r>
              <a:rPr lang="en-US" i="1" dirty="0" smtClean="0"/>
              <a:t>corrupted</a:t>
            </a:r>
          </a:p>
          <a:p>
            <a:endParaRPr lang="en-US" i="1" dirty="0"/>
          </a:p>
          <a:p>
            <a:r>
              <a:rPr lang="en-US" dirty="0" smtClean="0"/>
              <a:t>This is better because it refers to what the design does (which it can control), not whether it always succeeds (which it can’t)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3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Impossible</a:t>
            </a:r>
          </a:p>
          <a:p>
            <a:pPr lvl="1"/>
            <a:r>
              <a:rPr lang="en-US" dirty="0" smtClean="0"/>
              <a:t>“Coordinated Attack” over an unreliable network</a:t>
            </a:r>
          </a:p>
          <a:p>
            <a:pPr lvl="1"/>
            <a:endParaRPr lang="en-US" dirty="0"/>
          </a:p>
          <a:p>
            <a:r>
              <a:rPr lang="en-US" dirty="0" smtClean="0"/>
              <a:t>Consider two cases:</a:t>
            </a:r>
          </a:p>
          <a:p>
            <a:pPr lvl="1"/>
            <a:r>
              <a:rPr lang="en-US" dirty="0" smtClean="0"/>
              <a:t>Packet delivered; all packets from receiver are dropped</a:t>
            </a:r>
          </a:p>
          <a:p>
            <a:pPr lvl="1"/>
            <a:r>
              <a:rPr lang="en-US" dirty="0" smtClean="0"/>
              <a:t>Packet dropped; all packets from receiver are dropped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They are indistinguishable to </a:t>
            </a:r>
            <a:r>
              <a:rPr lang="en-US" dirty="0" smtClean="0"/>
              <a:t>sender</a:t>
            </a:r>
          </a:p>
          <a:p>
            <a:pPr lvl="1"/>
            <a:r>
              <a:rPr lang="en-US" dirty="0" smtClean="0"/>
              <a:t>In both cases, packet was sent, and no feedback at all</a:t>
            </a:r>
            <a:endParaRPr lang="en-US" dirty="0" smtClean="0"/>
          </a:p>
          <a:p>
            <a:pPr lvl="1"/>
            <a:r>
              <a:rPr lang="en-US" b="1" dirty="0" smtClean="0"/>
              <a:t>Does it resend, or not?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Condition?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</a:t>
            </a:r>
            <a:r>
              <a:rPr lang="en-US" i="1" dirty="0" smtClean="0"/>
              <a:t>is always</a:t>
            </a:r>
            <a:r>
              <a:rPr lang="en-US" dirty="0" smtClean="0"/>
              <a:t> resent if the previous transmission was lost or corrupted.</a:t>
            </a:r>
          </a:p>
          <a:p>
            <a:r>
              <a:rPr lang="en-US" dirty="0" smtClean="0"/>
              <a:t>Packet </a:t>
            </a:r>
            <a:r>
              <a:rPr lang="en-US" i="1" dirty="0" smtClean="0"/>
              <a:t>may</a:t>
            </a:r>
            <a:r>
              <a:rPr lang="en-US" dirty="0" smtClean="0"/>
              <a:t> be resent at other times.</a:t>
            </a:r>
          </a:p>
          <a:p>
            <a:endParaRPr lang="en-US" dirty="0"/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This invariant gives us a simple criterion for deciding if an implementation is </a:t>
            </a:r>
            <a:r>
              <a:rPr lang="en-US" i="1" u="sng" dirty="0" smtClean="0"/>
              <a:t>correct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fficiency and timeliness are separate criteria….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Correctness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 smtClean="0">
                <a:solidFill>
                  <a:srgbClr val="FF6600"/>
                </a:solidFill>
              </a:rPr>
              <a:t>A transport mechanism is “reliable” if and only if it resends all dropped or corrupted packets</a:t>
            </a:r>
            <a:r>
              <a:rPr lang="en-US" i="1" dirty="0" smtClean="0">
                <a:solidFill>
                  <a:srgbClr val="FF6600"/>
                </a:solidFill>
              </a:rPr>
              <a:t>.</a:t>
            </a:r>
            <a:endParaRPr lang="en-US" i="1" dirty="0">
              <a:solidFill>
                <a:srgbClr val="FF6600"/>
              </a:solidFill>
            </a:endParaRPr>
          </a:p>
          <a:p>
            <a:pPr lvl="8"/>
            <a:endParaRPr lang="en-US" dirty="0" smtClean="0"/>
          </a:p>
          <a:p>
            <a:r>
              <a:rPr lang="en-US" dirty="0" smtClean="0"/>
              <a:t>Sufficient (“if”): algorithm will always keep trying to deliver undelivered packets</a:t>
            </a:r>
          </a:p>
          <a:p>
            <a:r>
              <a:rPr lang="en-US" dirty="0" smtClean="0"/>
              <a:t>Necessary (“only if”): if it ever lets a packet go undelivered without trying again, it isn’t reliable</a:t>
            </a:r>
          </a:p>
          <a:p>
            <a:pPr lvl="6"/>
            <a:endParaRPr lang="en-US" dirty="0"/>
          </a:p>
          <a:p>
            <a:r>
              <a:rPr lang="en-US" b="1" dirty="0" smtClean="0"/>
              <a:t>Note: a transport mechanism can “give up”, but must announce this to application</a:t>
            </a:r>
          </a:p>
          <a:p>
            <a:pPr lvl="1"/>
            <a:r>
              <a:rPr lang="en-US" i="1" dirty="0" smtClean="0"/>
              <a:t>And can never falsely claim to have delivered a packet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correctness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achieve it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First let’s deal with the issue of packet corruption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5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Choices for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applications do integrity check</a:t>
            </a:r>
          </a:p>
          <a:p>
            <a:pPr lvl="1"/>
            <a:r>
              <a:rPr lang="en-US" dirty="0" smtClean="0"/>
              <a:t>Ignore it in transport protocol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Do per-packet checksum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on’t be perfectly reliable, still have app-level check</a:t>
            </a:r>
          </a:p>
          <a:p>
            <a:pPr lvl="1"/>
            <a:r>
              <a:rPr lang="en-US" dirty="0" smtClean="0"/>
              <a:t>So why do it? </a:t>
            </a:r>
            <a:r>
              <a:rPr lang="en-US" b="1" dirty="0" smtClean="0"/>
              <a:t>What does the E2E principle say</a:t>
            </a:r>
            <a:r>
              <a:rPr lang="en-US" dirty="0" smtClean="0"/>
              <a:t>?</a:t>
            </a:r>
          </a:p>
          <a:p>
            <a:pPr lvl="6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his is all implemented in the ends!</a:t>
            </a:r>
          </a:p>
          <a:p>
            <a:pPr lvl="1"/>
            <a:r>
              <a:rPr lang="en-US" dirty="0" smtClean="0"/>
              <a:t>But E2E reasoning about correctness still applies</a:t>
            </a:r>
          </a:p>
          <a:p>
            <a:pPr lvl="7"/>
            <a:endParaRPr lang="en-US" dirty="0"/>
          </a:p>
          <a:p>
            <a:r>
              <a:rPr lang="en-US" dirty="0" smtClean="0"/>
              <a:t>Today, we will ignore corruption, treat it as loss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Correctness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achieve it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9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every packet as often and fast as you can….</a:t>
            </a:r>
          </a:p>
          <a:p>
            <a:endParaRPr lang="en-US" dirty="0"/>
          </a:p>
          <a:p>
            <a:r>
              <a:rPr lang="en-US" dirty="0" smtClean="0"/>
              <a:t>Definitely correct</a:t>
            </a:r>
          </a:p>
          <a:p>
            <a:r>
              <a:rPr lang="en-US" dirty="0" smtClean="0"/>
              <a:t>Optimal timeliness</a:t>
            </a:r>
          </a:p>
          <a:p>
            <a:r>
              <a:rPr lang="en-US" dirty="0" smtClean="0"/>
              <a:t>Infinitely bad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3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from receiver!</a:t>
            </a:r>
          </a:p>
          <a:p>
            <a:endParaRPr lang="en-US" dirty="0"/>
          </a:p>
          <a:p>
            <a:r>
              <a:rPr lang="en-US" dirty="0"/>
              <a:t>If receiver does not respond, no way for sender to tell when to stop resending.</a:t>
            </a:r>
          </a:p>
          <a:p>
            <a:pPr lvl="1"/>
            <a:r>
              <a:rPr lang="en-US" dirty="0"/>
              <a:t>Cannot achieve </a:t>
            </a:r>
            <a:r>
              <a:rPr lang="en-US" dirty="0" smtClean="0"/>
              <a:t>efficiency + correctness w/out </a:t>
            </a:r>
            <a:r>
              <a:rPr lang="en-US" dirty="0"/>
              <a:t>feedback.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/>
          <a:lstStyle/>
          <a:p>
            <a:r>
              <a:rPr lang="en-US" sz="3586" dirty="0"/>
              <a:t>Does Poison-Reverse Completely Solve </a:t>
            </a:r>
            <a:br>
              <a:rPr lang="en-US" sz="3586" dirty="0"/>
            </a:br>
            <a:r>
              <a:rPr lang="en-US" sz="3586" dirty="0"/>
              <a:t>the Count-to-Infinity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3831708" y="4732113"/>
            <a:ext cx="540931" cy="632364"/>
          </a:xfrm>
          <a:custGeom>
            <a:avLst/>
            <a:gdLst>
              <a:gd name="T0" fmla="*/ 0 w 222"/>
              <a:gd name="T1" fmla="*/ 180 h 180"/>
              <a:gd name="T2" fmla="*/ 222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198186" y="5561213"/>
            <a:ext cx="762665" cy="284564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198185" y="5536621"/>
            <a:ext cx="2437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960851" y="5536621"/>
            <a:ext cx="2437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198186" y="5536621"/>
            <a:ext cx="755355" cy="17214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pPr algn="ctr" eaLnBrk="0" hangingPunct="0"/>
            <a:endParaRPr lang="en-US" sz="2391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190876" y="5329346"/>
            <a:ext cx="762665" cy="33374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4818544" y="4732114"/>
            <a:ext cx="526312" cy="663982"/>
          </a:xfrm>
          <a:custGeom>
            <a:avLst/>
            <a:gdLst>
              <a:gd name="T0" fmla="*/ 0 w 216"/>
              <a:gd name="T1" fmla="*/ 0 h 189"/>
              <a:gd name="T2" fmla="*/ 216 w 216"/>
              <a:gd name="T3" fmla="*/ 189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3970597" y="5659581"/>
            <a:ext cx="1315779" cy="10539"/>
          </a:xfrm>
          <a:custGeom>
            <a:avLst/>
            <a:gdLst>
              <a:gd name="T0" fmla="*/ 540 w 540"/>
              <a:gd name="T1" fmla="*/ 3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3384577" y="5375018"/>
            <a:ext cx="346217" cy="46373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3418865" y="5398068"/>
            <a:ext cx="292066" cy="30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6" b="0" dirty="0"/>
              <a:t>A</a:t>
            </a:r>
            <a:endParaRPr lang="en-US" sz="2391" b="0" dirty="0"/>
          </a:p>
        </p:txBody>
      </p: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5257136" y="5603371"/>
            <a:ext cx="762664" cy="284564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>
            <a:off x="5257136" y="5578779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6019800" y="5578779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5257137" y="5578779"/>
            <a:ext cx="755354" cy="17214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pPr algn="ctr" eaLnBrk="0" hangingPunct="0"/>
            <a:endParaRPr lang="en-US" sz="2391"/>
          </a:p>
        </p:txBody>
      </p:sp>
      <p:sp>
        <p:nvSpPr>
          <p:cNvPr id="35" name="Oval 21"/>
          <p:cNvSpPr>
            <a:spLocks noChangeArrowheads="1"/>
          </p:cNvSpPr>
          <p:nvPr/>
        </p:nvSpPr>
        <p:spPr bwMode="auto">
          <a:xfrm>
            <a:off x="5249826" y="5371503"/>
            <a:ext cx="762664" cy="33374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5460507" y="5417175"/>
            <a:ext cx="346395" cy="46373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5496091" y="5434185"/>
            <a:ext cx="292066" cy="30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6" b="0" dirty="0"/>
              <a:t>C</a:t>
            </a:r>
            <a:endParaRPr lang="en-US" sz="2391" b="0" dirty="0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4485852" y="5613910"/>
            <a:ext cx="314508" cy="35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87" dirty="0"/>
              <a:t>1</a:t>
            </a:r>
            <a:endParaRPr lang="en-US" sz="2531" dirty="0"/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4233752" y="4465117"/>
            <a:ext cx="762664" cy="284564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>
            <a:off x="4233752" y="4440525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>
            <a:off x="4996416" y="4440525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4233752" y="4440525"/>
            <a:ext cx="755354" cy="17214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pPr algn="ctr" eaLnBrk="0" hangingPunct="0"/>
            <a:endParaRPr lang="en-US" sz="2391"/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4226442" y="4233249"/>
            <a:ext cx="762664" cy="33374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4437232" y="4278921"/>
            <a:ext cx="346217" cy="46373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4473925" y="4367385"/>
            <a:ext cx="292066" cy="30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6" b="0" dirty="0"/>
              <a:t>B</a:t>
            </a:r>
            <a:endParaRPr lang="en-US" sz="2391" b="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4190336" y="3075910"/>
            <a:ext cx="762664" cy="284564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42" name="Line 30"/>
          <p:cNvSpPr>
            <a:spLocks noChangeShapeType="1"/>
          </p:cNvSpPr>
          <p:nvPr/>
        </p:nvSpPr>
        <p:spPr bwMode="auto">
          <a:xfrm>
            <a:off x="4190336" y="3051318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43" name="Line 31"/>
          <p:cNvSpPr>
            <a:spLocks noChangeShapeType="1"/>
          </p:cNvSpPr>
          <p:nvPr/>
        </p:nvSpPr>
        <p:spPr bwMode="auto">
          <a:xfrm>
            <a:off x="4953000" y="3051318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4190336" y="3051318"/>
            <a:ext cx="755354" cy="17214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pPr algn="ctr" eaLnBrk="0" hangingPunct="0"/>
            <a:endParaRPr lang="en-US" sz="2391"/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4183026" y="2844042"/>
            <a:ext cx="762664" cy="33374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4393816" y="2889714"/>
            <a:ext cx="346217" cy="46373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4434884" y="2920243"/>
            <a:ext cx="292066" cy="30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6" b="0" dirty="0"/>
              <a:t>D</a:t>
            </a:r>
            <a:endParaRPr lang="en-US" sz="2391" b="0" dirty="0"/>
          </a:p>
        </p:txBody>
      </p:sp>
      <p:sp>
        <p:nvSpPr>
          <p:cNvPr id="49" name="Freeform 12"/>
          <p:cNvSpPr>
            <a:spLocks/>
          </p:cNvSpPr>
          <p:nvPr/>
        </p:nvSpPr>
        <p:spPr bwMode="auto">
          <a:xfrm rot="5400000" flipV="1">
            <a:off x="4165571" y="3783873"/>
            <a:ext cx="858579" cy="45719"/>
          </a:xfrm>
          <a:custGeom>
            <a:avLst/>
            <a:gdLst>
              <a:gd name="T0" fmla="*/ 540 w 540"/>
              <a:gd name="T1" fmla="*/ 3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4660236" y="3606043"/>
            <a:ext cx="314508" cy="35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87" dirty="0"/>
              <a:t>1</a:t>
            </a:r>
            <a:endParaRPr lang="en-US" sz="2531" dirty="0"/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3669636" y="4672843"/>
            <a:ext cx="314508" cy="35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87" dirty="0"/>
              <a:t>1</a:t>
            </a:r>
            <a:endParaRPr lang="en-US" sz="2531" dirty="0"/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5193636" y="4672843"/>
            <a:ext cx="314508" cy="35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87" dirty="0"/>
              <a:t>1</a:t>
            </a:r>
            <a:endParaRPr lang="en-US" sz="2531" dirty="0"/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3911990" y="4444243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4" name="Text Box 27"/>
          <p:cNvSpPr txBox="1">
            <a:spLocks noChangeArrowheads="1"/>
          </p:cNvSpPr>
          <p:nvPr/>
        </p:nvSpPr>
        <p:spPr bwMode="auto">
          <a:xfrm>
            <a:off x="4978790" y="4444243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3963027" y="5277978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4902590" y="5277978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4191703" y="3758443"/>
            <a:ext cx="40267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3482826" y="4977643"/>
            <a:ext cx="40267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5334703" y="4977643"/>
            <a:ext cx="40267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4650644" y="3536275"/>
            <a:ext cx="641520" cy="3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969" dirty="0">
                <a:solidFill>
                  <a:srgbClr val="FF6600"/>
                </a:solidFill>
              </a:rPr>
              <a:t>100</a:t>
            </a:r>
            <a:endParaRPr lang="en-US" sz="2812" dirty="0">
              <a:solidFill>
                <a:srgbClr val="FF6600"/>
              </a:solidFill>
            </a:endParaRPr>
          </a:p>
        </p:txBody>
      </p:sp>
      <p:sp>
        <p:nvSpPr>
          <p:cNvPr id="61" name="Text Box 27"/>
          <p:cNvSpPr txBox="1">
            <a:spLocks noChangeArrowheads="1"/>
          </p:cNvSpPr>
          <p:nvPr/>
        </p:nvSpPr>
        <p:spPr bwMode="auto">
          <a:xfrm>
            <a:off x="3659479" y="4444243"/>
            <a:ext cx="694419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100</a:t>
            </a:r>
          </a:p>
        </p:txBody>
      </p:sp>
      <p:sp>
        <p:nvSpPr>
          <p:cNvPr id="62" name="Text Box 27"/>
          <p:cNvSpPr txBox="1">
            <a:spLocks noChangeArrowheads="1"/>
          </p:cNvSpPr>
          <p:nvPr/>
        </p:nvSpPr>
        <p:spPr bwMode="auto">
          <a:xfrm>
            <a:off x="4942502" y="4444243"/>
            <a:ext cx="694419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100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530990" y="4901443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3886903" y="5282443"/>
            <a:ext cx="40267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4216790" y="3758443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3810703" y="4444243"/>
            <a:ext cx="40267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5029827" y="4439778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69" name="Text Box 27"/>
          <p:cNvSpPr txBox="1">
            <a:spLocks noChangeArrowheads="1"/>
          </p:cNvSpPr>
          <p:nvPr/>
        </p:nvSpPr>
        <p:spPr bwMode="auto">
          <a:xfrm>
            <a:off x="4877427" y="5282443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3505827" y="4901443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4892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/>
      <p:bldP spid="66" grpId="0"/>
      <p:bldP spid="67" grpId="0"/>
      <p:bldP spid="69" grpId="0"/>
      <p:bldP spid="7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ACK: Yes, I got the packet</a:t>
            </a:r>
          </a:p>
          <a:p>
            <a:pPr lvl="1"/>
            <a:endParaRPr lang="en-US" dirty="0"/>
          </a:p>
          <a:p>
            <a:r>
              <a:rPr lang="en-US" dirty="0" smtClean="0"/>
              <a:t>NACK: No, I did not get the packet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When is NACK a natural idea?</a:t>
            </a:r>
          </a:p>
          <a:p>
            <a:pPr lvl="1"/>
            <a:r>
              <a:rPr lang="en-US" dirty="0" smtClean="0"/>
              <a:t>Corruption</a:t>
            </a:r>
          </a:p>
          <a:p>
            <a:pPr lvl="1"/>
            <a:r>
              <a:rPr lang="en-US" dirty="0" smtClean="0"/>
              <a:t>Reordering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Ignore NACKs for rest of lecture….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3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Resend packet until you get an ACK</a:t>
            </a:r>
          </a:p>
          <a:p>
            <a:pPr lvl="1"/>
            <a:r>
              <a:rPr lang="en-US" dirty="0" smtClean="0"/>
              <a:t>And receiver resends ACKs until data flow stops</a:t>
            </a:r>
          </a:p>
          <a:p>
            <a:endParaRPr lang="en-US" dirty="0"/>
          </a:p>
          <a:p>
            <a:r>
              <a:rPr lang="en-US" dirty="0" smtClean="0"/>
              <a:t>Optimal timeliness</a:t>
            </a:r>
          </a:p>
          <a:p>
            <a:r>
              <a:rPr lang="en-US" dirty="0" smtClean="0"/>
              <a:t>Efficiency: how much bandwidth is wasted?</a:t>
            </a:r>
          </a:p>
          <a:p>
            <a:pPr marL="339725" lvl="1" indent="0">
              <a:buNone/>
            </a:pPr>
            <a:r>
              <a:rPr lang="en-US" dirty="0" smtClean="0"/>
              <a:t>        ~ B x </a:t>
            </a:r>
            <a:r>
              <a:rPr lang="en-US" dirty="0" smtClean="0"/>
              <a:t>RTT (actually 2B x RTT)</a:t>
            </a:r>
            <a:endParaRPr lang="en-US" dirty="0" smtClean="0"/>
          </a:p>
          <a:p>
            <a:pPr lvl="1"/>
            <a:r>
              <a:rPr lang="en-US" dirty="0" smtClean="0"/>
              <a:t>ok for short latencies</a:t>
            </a:r>
          </a:p>
          <a:p>
            <a:pPr lvl="1"/>
            <a:r>
              <a:rPr lang="en-US" dirty="0" smtClean="0"/>
              <a:t>bad for long latencies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3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</a:t>
            </a:r>
            <a:r>
              <a:rPr lang="en-US" dirty="0" smtClean="0"/>
              <a:t>packet</a:t>
            </a:r>
          </a:p>
          <a:p>
            <a:pPr lvl="1"/>
            <a:r>
              <a:rPr lang="en-US" dirty="0" smtClean="0"/>
              <a:t>Set a </a:t>
            </a:r>
            <a:r>
              <a:rPr lang="en-US" dirty="0" smtClean="0"/>
              <a:t>timer</a:t>
            </a:r>
          </a:p>
          <a:p>
            <a:r>
              <a:rPr lang="en-US" dirty="0" smtClean="0"/>
              <a:t>When receiver gets packet, sends ACK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sender receives </a:t>
            </a:r>
            <a:r>
              <a:rPr lang="en-US" dirty="0"/>
              <a:t>ACK: done</a:t>
            </a:r>
          </a:p>
          <a:p>
            <a:r>
              <a:rPr lang="en-US" dirty="0"/>
              <a:t>If no </a:t>
            </a:r>
            <a:r>
              <a:rPr lang="en-US" dirty="0" smtClean="0"/>
              <a:t>ACK by time timer expires, resend.</a:t>
            </a:r>
          </a:p>
          <a:p>
            <a:endParaRPr lang="en-US" dirty="0"/>
          </a:p>
          <a:p>
            <a:r>
              <a:rPr lang="en-US" dirty="0"/>
              <a:t>Timeliness would argue for small </a:t>
            </a:r>
            <a:r>
              <a:rPr lang="en-US" dirty="0" smtClean="0"/>
              <a:t>timeout</a:t>
            </a:r>
            <a:endParaRPr lang="en-US" dirty="0"/>
          </a:p>
          <a:p>
            <a:r>
              <a:rPr lang="en-US" dirty="0"/>
              <a:t>Efficiency would argue for larger </a:t>
            </a:r>
            <a:r>
              <a:rPr lang="en-US" dirty="0" smtClean="0"/>
              <a:t>timeout</a:t>
            </a:r>
            <a:endParaRPr lang="en-US" dirty="0"/>
          </a:p>
          <a:p>
            <a:pPr lvl="1"/>
            <a:r>
              <a:rPr lang="en-US" dirty="0" smtClean="0"/>
              <a:t>May </a:t>
            </a:r>
            <a:r>
              <a:rPr lang="en-US" dirty="0"/>
              <a:t>want to increase timer each time you try</a:t>
            </a:r>
          </a:p>
          <a:p>
            <a:pPr lvl="1"/>
            <a:r>
              <a:rPr lang="en-US" dirty="0"/>
              <a:t>May want to cap the number of retries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0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ave “solved” the single packet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packet</a:t>
            </a:r>
          </a:p>
          <a:p>
            <a:r>
              <a:rPr lang="en-US" dirty="0" smtClean="0"/>
              <a:t>Set </a:t>
            </a:r>
            <a:r>
              <a:rPr lang="en-US" dirty="0" smtClean="0"/>
              <a:t>timer</a:t>
            </a:r>
          </a:p>
          <a:p>
            <a:r>
              <a:rPr lang="en-US" dirty="0" smtClean="0"/>
              <a:t>If no </a:t>
            </a:r>
            <a:r>
              <a:rPr lang="en-US" dirty="0" smtClean="0"/>
              <a:t>ACK when timer goes off, resend packet</a:t>
            </a:r>
          </a:p>
          <a:p>
            <a:pPr lvl="1"/>
            <a:r>
              <a:rPr lang="en-US" dirty="0" smtClean="0"/>
              <a:t>And reset timer</a:t>
            </a:r>
          </a:p>
          <a:p>
            <a:pPr lvl="1"/>
            <a:endParaRPr lang="en-US" dirty="0"/>
          </a:p>
          <a:p>
            <a:r>
              <a:rPr lang="en-US" dirty="0" smtClean="0"/>
              <a:t>Tradeoff between timeliness and efficiency in the selection of timeout values:</a:t>
            </a:r>
          </a:p>
          <a:p>
            <a:pPr lvl="1"/>
            <a:r>
              <a:rPr lang="en-US" dirty="0" smtClean="0"/>
              <a:t>Too small: unnecessary retransmissions</a:t>
            </a:r>
          </a:p>
          <a:p>
            <a:pPr lvl="1"/>
            <a:r>
              <a:rPr lang="en-US" dirty="0" smtClean="0"/>
              <a:t>Too large: timeliness suffers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Model: reliable stream of packets</a:t>
            </a:r>
          </a:p>
          <a:p>
            <a:pPr lvl="1"/>
            <a:r>
              <a:rPr lang="en-US" dirty="0" smtClean="0"/>
              <a:t>Hand up contiguous block of packets to application</a:t>
            </a:r>
          </a:p>
          <a:p>
            <a:pPr lvl="1"/>
            <a:endParaRPr lang="en-US" dirty="0"/>
          </a:p>
          <a:p>
            <a:r>
              <a:rPr lang="en-US" dirty="0" smtClean="0"/>
              <a:t>Why not use single-packet solution?</a:t>
            </a:r>
          </a:p>
          <a:p>
            <a:pPr lvl="1"/>
            <a:r>
              <a:rPr lang="en-US" dirty="0" smtClean="0"/>
              <a:t>Only one packet in flight at any time</a:t>
            </a:r>
          </a:p>
          <a:p>
            <a:pPr lvl="1"/>
            <a:r>
              <a:rPr lang="en-US" dirty="0" smtClean="0"/>
              <a:t>Very poor timeliness</a:t>
            </a:r>
          </a:p>
          <a:p>
            <a:pPr lvl="1"/>
            <a:endParaRPr lang="en-US" dirty="0"/>
          </a:p>
          <a:p>
            <a:r>
              <a:rPr lang="en-US" dirty="0" smtClean="0"/>
              <a:t>Use window-based approach</a:t>
            </a:r>
          </a:p>
          <a:p>
            <a:pPr lvl="1"/>
            <a:r>
              <a:rPr lang="en-US" dirty="0" smtClean="0"/>
              <a:t>Allow for W packets in-flight at any time </a:t>
            </a:r>
            <a:r>
              <a:rPr lang="en-US" b="1" dirty="0" smtClean="0"/>
              <a:t>(</a:t>
            </a:r>
            <a:r>
              <a:rPr lang="en-US" b="1" dirty="0" err="1" smtClean="0"/>
              <a:t>unack’ed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Sliding Window implies W packets are contiguous</a:t>
            </a:r>
          </a:p>
          <a:p>
            <a:pPr lvl="2"/>
            <a:r>
              <a:rPr lang="en-US" dirty="0" smtClean="0"/>
              <a:t>Makes sense if window is related to receiver buffer (later)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Window-based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textbook or the web for animations….</a:t>
            </a:r>
          </a:p>
          <a:p>
            <a:pPr lvl="1"/>
            <a:r>
              <a:rPr lang="en-US" dirty="0" smtClean="0"/>
              <a:t>Will implement in project</a:t>
            </a:r>
          </a:p>
          <a:p>
            <a:pPr lvl="1"/>
            <a:endParaRPr lang="en-US" dirty="0"/>
          </a:p>
          <a:p>
            <a:r>
              <a:rPr lang="en-US" dirty="0" smtClean="0"/>
              <a:t>Very simple concept:</a:t>
            </a:r>
          </a:p>
          <a:p>
            <a:pPr lvl="1"/>
            <a:r>
              <a:rPr lang="en-US" dirty="0" smtClean="0"/>
              <a:t>Send W packets</a:t>
            </a:r>
          </a:p>
          <a:p>
            <a:pPr lvl="1"/>
            <a:r>
              <a:rPr lang="en-US" dirty="0" smtClean="0"/>
              <a:t>When one gets </a:t>
            </a:r>
            <a:r>
              <a:rPr lang="en-US" dirty="0" err="1" smtClean="0"/>
              <a:t>ACK’ed</a:t>
            </a:r>
            <a:r>
              <a:rPr lang="en-US" dirty="0" smtClean="0"/>
              <a:t>, send the next packet in line</a:t>
            </a:r>
          </a:p>
          <a:p>
            <a:pPr lvl="1"/>
            <a:endParaRPr lang="en-US" dirty="0"/>
          </a:p>
          <a:p>
            <a:r>
              <a:rPr lang="en-US" dirty="0" smtClean="0"/>
              <a:t>Will consider several variations….</a:t>
            </a:r>
          </a:p>
          <a:p>
            <a:pPr lvl="1"/>
            <a:r>
              <a:rPr lang="en-US" dirty="0" smtClean="0"/>
              <a:t>But first….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should the window be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serve three purposes</a:t>
            </a:r>
          </a:p>
          <a:p>
            <a:pPr lvl="1"/>
            <a:r>
              <a:rPr lang="en-US" dirty="0" smtClean="0"/>
              <a:t>Taking advantage of the bandwidth on the link</a:t>
            </a:r>
          </a:p>
          <a:p>
            <a:pPr lvl="1"/>
            <a:r>
              <a:rPr lang="en-US" dirty="0"/>
              <a:t>Limiting the bandwidth used (congestion control)</a:t>
            </a:r>
          </a:p>
          <a:p>
            <a:pPr lvl="1"/>
            <a:r>
              <a:rPr lang="en-US" dirty="0" smtClean="0"/>
              <a:t>Limiting the amount of buffering needed at the receiver</a:t>
            </a:r>
          </a:p>
          <a:p>
            <a:pPr lvl="1"/>
            <a:endParaRPr lang="en-US" dirty="0"/>
          </a:p>
          <a:p>
            <a:r>
              <a:rPr lang="en-US" dirty="0" smtClean="0"/>
              <a:t>If we ignore all but the first goal, then we want to keep the sender always sending (in the ideal case)</a:t>
            </a:r>
          </a:p>
          <a:p>
            <a:pPr lvl="1"/>
            <a:r>
              <a:rPr lang="en-US" dirty="0"/>
              <a:t>RTT: </a:t>
            </a:r>
            <a:r>
              <a:rPr lang="en-US" dirty="0" smtClean="0"/>
              <a:t>from sending </a:t>
            </a:r>
            <a:r>
              <a:rPr lang="en-US" dirty="0"/>
              <a:t>first packet until </a:t>
            </a:r>
            <a:r>
              <a:rPr lang="en-US" dirty="0" smtClean="0"/>
              <a:t>receive </a:t>
            </a:r>
            <a:r>
              <a:rPr lang="en-US" dirty="0"/>
              <a:t>first </a:t>
            </a:r>
            <a:r>
              <a:rPr lang="en-US" dirty="0" smtClean="0"/>
              <a:t>ACK</a:t>
            </a:r>
          </a:p>
          <a:p>
            <a:pPr lvl="1"/>
            <a:endParaRPr lang="en-US" dirty="0"/>
          </a:p>
          <a:p>
            <a:pPr marL="339725" lvl="1" indent="0" algn="ctr">
              <a:buNone/>
            </a:pPr>
            <a:r>
              <a:rPr lang="en-US" sz="3200" dirty="0" smtClean="0"/>
              <a:t>Condition: RTT </a:t>
            </a:r>
            <a:r>
              <a:rPr lang="en-US" sz="3200" dirty="0"/>
              <a:t>x B ~ W x Packet Size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dirty="0" smtClean="0"/>
              <a:t>RTT </a:t>
            </a:r>
            <a:r>
              <a:rPr lang="en-US" dirty="0"/>
              <a:t>x B ~ W x Packet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</a:t>
            </a:r>
            <a:r>
              <a:rPr lang="en-US" dirty="0"/>
              <a:t>Bandwidth-Delay Product (BDP) </a:t>
            </a:r>
          </a:p>
          <a:p>
            <a:pPr marL="0" indent="0" algn="ctr">
              <a:buNone/>
            </a:pPr>
            <a:r>
              <a:rPr lang="en-US" dirty="0"/>
              <a:t>BDP = bandwidth × propagation delay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7"/>
            <a:endParaRPr lang="en-US" dirty="0"/>
          </a:p>
          <a:p>
            <a:r>
              <a:rPr lang="en-US" dirty="0" smtClean="0"/>
              <a:t>B x RTT is merely 2 x </a:t>
            </a:r>
            <a:r>
              <a:rPr lang="en-US" dirty="0" smtClean="0"/>
              <a:t>BDP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Window sizing rule: Total bits in flight is roughly amount that fits into forward and reverse “pipes”</a:t>
            </a:r>
          </a:p>
          <a:p>
            <a:pPr lvl="1"/>
            <a:r>
              <a:rPr lang="en-US" dirty="0" smtClean="0"/>
              <a:t>Here pipe is complete path, not single link…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185863" y="2667000"/>
            <a:ext cx="6477000" cy="1279525"/>
            <a:chOff x="1185863" y="2667000"/>
            <a:chExt cx="6477000" cy="1279525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7240588" y="2673350"/>
              <a:ext cx="422275" cy="692150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lIns="91424" tIns="45712" rIns="91424" bIns="45712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782888" y="2667000"/>
              <a:ext cx="4608512" cy="692150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lIns="91424" tIns="45712" rIns="91424" bIns="45712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632075" y="2673350"/>
              <a:ext cx="422275" cy="692150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lIns="91424" tIns="45712" rIns="91424" bIns="45712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185863" y="2814637"/>
              <a:ext cx="1328737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lIns="91424" tIns="45712" rIns="91424" bIns="45712">
              <a:spAutoFit/>
            </a:bodyPr>
            <a:lstStyle/>
            <a:p>
              <a:pPr algn="r" defTabSz="914259">
                <a:defRPr/>
              </a:pPr>
              <a:r>
                <a:rPr lang="en-US" sz="1969" dirty="0">
                  <a:solidFill>
                    <a:srgbClr val="000000"/>
                  </a:solidFill>
                  <a:latin typeface="Calibri"/>
                  <a:ea typeface="ＭＳ Ｐゴシック" charset="0"/>
                  <a:cs typeface="Calibri"/>
                </a:rPr>
                <a:t>bandwidth</a:t>
              </a:r>
            </a:p>
          </p:txBody>
        </p:sp>
        <p:sp>
          <p:nvSpPr>
            <p:cNvPr id="9" name="AutoShape 8"/>
            <p:cNvSpPr>
              <a:spLocks/>
            </p:cNvSpPr>
            <p:nvPr/>
          </p:nvSpPr>
          <p:spPr bwMode="auto">
            <a:xfrm>
              <a:off x="2571750" y="2673350"/>
              <a:ext cx="95250" cy="692150"/>
            </a:xfrm>
            <a:prstGeom prst="leftBracket">
              <a:avLst>
                <a:gd name="adj" fmla="val 60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lIns="91424" tIns="45712" rIns="91424" bIns="45712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AutoShape 9"/>
            <p:cNvSpPr>
              <a:spLocks/>
            </p:cNvSpPr>
            <p:nvPr/>
          </p:nvSpPr>
          <p:spPr bwMode="auto">
            <a:xfrm rot="16200000">
              <a:off x="5084763" y="1228724"/>
              <a:ext cx="192088" cy="4570413"/>
            </a:xfrm>
            <a:prstGeom prst="leftBracket">
              <a:avLst>
                <a:gd name="adj" fmla="val 1982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lIns="91424" tIns="45712" rIns="91424" bIns="45712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821113" y="3551237"/>
              <a:ext cx="208915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lIns="91424" tIns="45712" rIns="91424" bIns="45712">
              <a:spAutoFit/>
            </a:bodyPr>
            <a:lstStyle/>
            <a:p>
              <a:pPr algn="r" defTabSz="914259">
                <a:defRPr/>
              </a:pPr>
              <a:r>
                <a:rPr lang="en-US" sz="1969" dirty="0">
                  <a:solidFill>
                    <a:srgbClr val="000000"/>
                  </a:solidFill>
                  <a:latin typeface="Calibri"/>
                  <a:ea typeface="ＭＳ Ｐゴシック" charset="0"/>
                  <a:cs typeface="Calibri"/>
                </a:rPr>
                <a:t>Propagation delay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973513" y="2827337"/>
              <a:ext cx="2125662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lIns="91424" tIns="45712" rIns="91424" bIns="45712">
              <a:spAutoFit/>
            </a:bodyPr>
            <a:lstStyle/>
            <a:p>
              <a:pPr algn="r" defTabSz="914259">
                <a:defRPr/>
              </a:pPr>
              <a:r>
                <a:rPr lang="en-US" sz="1969" dirty="0">
                  <a:solidFill>
                    <a:srgbClr val="000000"/>
                  </a:solidFill>
                  <a:latin typeface="Calibri"/>
                  <a:ea typeface="ＭＳ Ｐゴシック" charset="0"/>
                  <a:cs typeface="Calibri"/>
                </a:rPr>
                <a:t>delay x bandwidth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8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Design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Nature of feedback</a:t>
            </a:r>
          </a:p>
          <a:p>
            <a:pPr lvl="1"/>
            <a:endParaRPr lang="en-US" dirty="0"/>
          </a:p>
          <a:p>
            <a:r>
              <a:rPr lang="en-US" dirty="0" smtClean="0"/>
              <a:t>Detection of loss</a:t>
            </a:r>
          </a:p>
          <a:p>
            <a:pPr lvl="1"/>
            <a:endParaRPr lang="en-US" dirty="0"/>
          </a:p>
          <a:p>
            <a:r>
              <a:rPr lang="en-US" dirty="0" smtClean="0"/>
              <a:t>Response to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1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Feedback From 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Distance-Vector protocols can converge slowly</a:t>
            </a:r>
          </a:p>
          <a:p>
            <a:pPr lvl="1"/>
            <a:r>
              <a:rPr lang="en-US" dirty="0" smtClean="0"/>
              <a:t>While these corner cases are rare…</a:t>
            </a:r>
          </a:p>
          <a:p>
            <a:pPr lvl="1"/>
            <a:r>
              <a:rPr lang="en-US" dirty="0" smtClean="0"/>
              <a:t>..the resulting convergence delays can be </a:t>
            </a:r>
            <a:r>
              <a:rPr lang="en-US" dirty="0" smtClean="0"/>
              <a:t>significant</a:t>
            </a:r>
          </a:p>
          <a:p>
            <a:pPr lvl="1"/>
            <a:endParaRPr lang="en-US" dirty="0"/>
          </a:p>
          <a:p>
            <a:r>
              <a:rPr lang="en-US" dirty="0" smtClean="0"/>
              <a:t>This is why DV protocols are largely out-of-favor</a:t>
            </a:r>
          </a:p>
          <a:p>
            <a:pPr lvl="1"/>
            <a:r>
              <a:rPr lang="en-US" dirty="0" smtClean="0"/>
              <a:t>LS is more dominant is most settings</a:t>
            </a:r>
          </a:p>
          <a:p>
            <a:pPr marL="344487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61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 Individual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Know fate of each packet</a:t>
            </a:r>
          </a:p>
          <a:p>
            <a:pPr lvl="1"/>
            <a:r>
              <a:rPr lang="en-US" dirty="0" smtClean="0"/>
              <a:t>Impervious to reordering</a:t>
            </a:r>
          </a:p>
          <a:p>
            <a:pPr lvl="1"/>
            <a:r>
              <a:rPr lang="en-US" dirty="0" smtClean="0"/>
              <a:t>Simple window algorithm</a:t>
            </a:r>
          </a:p>
          <a:p>
            <a:pPr lvl="2"/>
            <a:r>
              <a:rPr lang="en-US" dirty="0" smtClean="0"/>
              <a:t>W independent single-packet algorithms</a:t>
            </a:r>
          </a:p>
          <a:p>
            <a:pPr lvl="2"/>
            <a:r>
              <a:rPr lang="en-US" dirty="0" smtClean="0"/>
              <a:t>When one finishes, grab next packet</a:t>
            </a:r>
          </a:p>
          <a:p>
            <a:endParaRPr lang="en-US" dirty="0" smtClean="0"/>
          </a:p>
          <a:p>
            <a:r>
              <a:rPr lang="en-US" dirty="0" smtClean="0"/>
              <a:t>Weaknesses?</a:t>
            </a:r>
          </a:p>
          <a:p>
            <a:pPr lvl="1"/>
            <a:r>
              <a:rPr lang="en-US" dirty="0" smtClean="0"/>
              <a:t>Loss of ACK packet requires a retransmission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ACK the highest sequence number for which all previous packets have been received</a:t>
            </a:r>
          </a:p>
          <a:p>
            <a:pPr lvl="1"/>
            <a:r>
              <a:rPr lang="en-US" dirty="0" smtClean="0"/>
              <a:t>Implementations often send back “next expected packet”, but that’s just a detail</a:t>
            </a:r>
            <a:endParaRPr lang="en-US" b="1" dirty="0" smtClean="0"/>
          </a:p>
          <a:p>
            <a:pPr lvl="1"/>
            <a:endParaRPr lang="en-US" dirty="0"/>
          </a:p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Recovers from lost ACKs</a:t>
            </a:r>
          </a:p>
          <a:p>
            <a:pPr lvl="1"/>
            <a:endParaRPr lang="en-US" dirty="0"/>
          </a:p>
          <a:p>
            <a:r>
              <a:rPr lang="en-US" dirty="0" smtClean="0"/>
              <a:t>Weaknesses?</a:t>
            </a:r>
          </a:p>
          <a:p>
            <a:pPr lvl="1"/>
            <a:r>
              <a:rPr lang="en-US" dirty="0" smtClean="0"/>
              <a:t>Confused </a:t>
            </a:r>
            <a:r>
              <a:rPr lang="en-US" dirty="0"/>
              <a:t>by </a:t>
            </a:r>
            <a:r>
              <a:rPr lang="en-US" dirty="0" smtClean="0"/>
              <a:t>reordering</a:t>
            </a:r>
          </a:p>
          <a:p>
            <a:pPr lvl="1"/>
            <a:r>
              <a:rPr lang="en-US" dirty="0"/>
              <a:t>Incomplete information about which packets have </a:t>
            </a:r>
            <a:r>
              <a:rPr lang="en-US" dirty="0" smtClean="0"/>
              <a:t>arrived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 smtClean="0"/>
              <a:t>Information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all packets that have been received</a:t>
            </a:r>
          </a:p>
          <a:p>
            <a:pPr lvl="1"/>
            <a:r>
              <a:rPr lang="en-US" dirty="0" smtClean="0"/>
              <a:t>Give highest cumulative ACK plus any additional packets</a:t>
            </a:r>
          </a:p>
          <a:p>
            <a:pPr lvl="1"/>
            <a:r>
              <a:rPr lang="en-US" dirty="0"/>
              <a:t>Feasible if only small holes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As much information as you could hope for</a:t>
            </a:r>
          </a:p>
          <a:p>
            <a:pPr lvl="1"/>
            <a:r>
              <a:rPr lang="en-US" dirty="0" smtClean="0"/>
              <a:t>Resilient form of individual ACKs</a:t>
            </a:r>
          </a:p>
          <a:p>
            <a:r>
              <a:rPr lang="en-US" dirty="0" smtClean="0"/>
              <a:t>Weaknesses?</a:t>
            </a:r>
          </a:p>
          <a:p>
            <a:pPr lvl="1"/>
            <a:r>
              <a:rPr lang="en-US" dirty="0" smtClean="0"/>
              <a:t>Could require sizable overhead in bad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packet times out, assume it is lost….</a:t>
            </a:r>
          </a:p>
          <a:p>
            <a:pPr lvl="1"/>
            <a:endParaRPr lang="en-US" dirty="0"/>
          </a:p>
          <a:p>
            <a:r>
              <a:rPr lang="en-US" dirty="0" smtClean="0"/>
              <a:t>How else can you detect loss?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individual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packet 5 is lost, but no others</a:t>
            </a:r>
          </a:p>
          <a:p>
            <a:endParaRPr lang="en-US" dirty="0"/>
          </a:p>
          <a:p>
            <a:r>
              <a:rPr lang="en-US" dirty="0" smtClean="0"/>
              <a:t>Stream of ACKs will be:</a:t>
            </a:r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6</a:t>
            </a:r>
          </a:p>
          <a:p>
            <a:pPr lvl="1"/>
            <a:r>
              <a:rPr lang="en-US" dirty="0" smtClean="0"/>
              <a:t>7</a:t>
            </a:r>
          </a:p>
          <a:p>
            <a:pPr lvl="1"/>
            <a:r>
              <a:rPr lang="en-US" dirty="0" smtClean="0"/>
              <a:t>8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individual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resend packet when k “subsequent packets” are received</a:t>
            </a:r>
          </a:p>
          <a:p>
            <a:pPr lvl="1"/>
            <a:endParaRPr lang="en-US" dirty="0"/>
          </a:p>
          <a:p>
            <a:r>
              <a:rPr lang="en-US" dirty="0" smtClean="0"/>
              <a:t>Response to loss:</a:t>
            </a:r>
          </a:p>
          <a:p>
            <a:pPr lvl="1"/>
            <a:r>
              <a:rPr lang="en-US" dirty="0" smtClean="0"/>
              <a:t>Resend missing packet</a:t>
            </a:r>
          </a:p>
          <a:p>
            <a:pPr lvl="1"/>
            <a:r>
              <a:rPr lang="en-US" dirty="0" smtClean="0"/>
              <a:t>Continue window based protocol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full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story, except that the “hole” is explicit </a:t>
            </a:r>
          </a:p>
          <a:p>
            <a:pPr lvl="1"/>
            <a:endParaRPr lang="en-US" dirty="0"/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 smtClean="0"/>
              <a:t>Up to 1</a:t>
            </a:r>
            <a:endParaRPr lang="en-US" dirty="0"/>
          </a:p>
          <a:p>
            <a:pPr lvl="1"/>
            <a:r>
              <a:rPr lang="en-US" dirty="0" smtClean="0"/>
              <a:t>Up to 2</a:t>
            </a:r>
            <a:endParaRPr lang="en-US" dirty="0"/>
          </a:p>
          <a:p>
            <a:pPr lvl="1"/>
            <a:r>
              <a:rPr lang="en-US" dirty="0" smtClean="0"/>
              <a:t>Up to 3</a:t>
            </a:r>
            <a:endParaRPr lang="en-US" dirty="0"/>
          </a:p>
          <a:p>
            <a:pPr lvl="1"/>
            <a:r>
              <a:rPr lang="en-US" dirty="0" smtClean="0"/>
              <a:t>Up to 4</a:t>
            </a:r>
            <a:endParaRPr lang="en-US" dirty="0"/>
          </a:p>
          <a:p>
            <a:pPr lvl="1"/>
            <a:r>
              <a:rPr lang="en-US" dirty="0" smtClean="0"/>
              <a:t>Up to 4, plus 6</a:t>
            </a:r>
            <a:endParaRPr lang="en-US" dirty="0"/>
          </a:p>
          <a:p>
            <a:pPr lvl="1"/>
            <a:r>
              <a:rPr lang="en-US" dirty="0" smtClean="0"/>
              <a:t>Up to 4, plus 6,7</a:t>
            </a:r>
            <a:endParaRPr lang="en-US" dirty="0"/>
          </a:p>
          <a:p>
            <a:pPr lvl="1"/>
            <a:r>
              <a:rPr lang="en-US" dirty="0" smtClean="0"/>
              <a:t>Up to 4, plus 6,7,8</a:t>
            </a:r>
            <a:endParaRPr lang="en-US" dirty="0"/>
          </a:p>
          <a:p>
            <a:pPr lvl="1"/>
            <a:r>
              <a:rPr lang="en-US" dirty="0"/>
              <a:t>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full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resend packet when k “subsequent packets” are received</a:t>
            </a:r>
          </a:p>
          <a:p>
            <a:pPr lvl="1"/>
            <a:endParaRPr lang="en-US" dirty="0"/>
          </a:p>
          <a:p>
            <a:r>
              <a:rPr lang="en-US" dirty="0" smtClean="0"/>
              <a:t>Response to loss:</a:t>
            </a:r>
          </a:p>
          <a:p>
            <a:pPr lvl="1"/>
            <a:r>
              <a:rPr lang="en-US" dirty="0" smtClean="0"/>
              <a:t>Resend missing packet</a:t>
            </a:r>
          </a:p>
          <a:p>
            <a:pPr lvl="1"/>
            <a:r>
              <a:rPr lang="en-US" dirty="0" smtClean="0"/>
              <a:t>Continue window based protocol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packet 5 is lost, but no others</a:t>
            </a:r>
          </a:p>
          <a:p>
            <a:endParaRPr lang="en-US" dirty="0"/>
          </a:p>
          <a:p>
            <a:r>
              <a:rPr lang="en-US" dirty="0" smtClean="0"/>
              <a:t>Stream of ACKs will be:</a:t>
            </a:r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4 </a:t>
            </a:r>
            <a:r>
              <a:rPr lang="en-US" dirty="0" smtClean="0"/>
              <a:t>(sent when packet 6 </a:t>
            </a:r>
            <a:r>
              <a:rPr lang="en-US" dirty="0" smtClean="0"/>
              <a:t>arrives)</a:t>
            </a:r>
          </a:p>
          <a:p>
            <a:pPr lvl="1"/>
            <a:r>
              <a:rPr lang="en-US" dirty="0" smtClean="0"/>
              <a:t>4 </a:t>
            </a:r>
            <a:r>
              <a:rPr lang="en-US" dirty="0" smtClean="0"/>
              <a:t>(sent when packet 7 </a:t>
            </a:r>
            <a:r>
              <a:rPr lang="en-US" dirty="0" smtClean="0"/>
              <a:t>arrives)</a:t>
            </a:r>
          </a:p>
          <a:p>
            <a:pPr lvl="1"/>
            <a:r>
              <a:rPr lang="en-US" dirty="0" smtClean="0"/>
              <a:t>4 </a:t>
            </a:r>
            <a:r>
              <a:rPr lang="en-US" dirty="0" smtClean="0"/>
              <a:t>(sent when packet 8 </a:t>
            </a:r>
            <a:r>
              <a:rPr lang="en-US" dirty="0" smtClean="0"/>
              <a:t>arrives)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7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</a:t>
            </a:r>
            <a:r>
              <a:rPr lang="en-US" dirty="0" smtClean="0"/>
              <a:t>ACKs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“Duplicate ACKs” are a sign of an isolated loss</a:t>
            </a:r>
          </a:p>
          <a:p>
            <a:pPr lvl="1"/>
            <a:r>
              <a:rPr lang="en-US" dirty="0" smtClean="0"/>
              <a:t>The lack of ACK progress means 5 hasn’t been delivered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tream </a:t>
            </a:r>
            <a:r>
              <a:rPr lang="en-US" dirty="0" smtClean="0"/>
              <a:t>of ACKs means </a:t>
            </a:r>
            <a:r>
              <a:rPr lang="en-US" dirty="0" smtClean="0"/>
              <a:t>some </a:t>
            </a:r>
            <a:r>
              <a:rPr lang="en-US" dirty="0" smtClean="0"/>
              <a:t>packets are being delivered</a:t>
            </a:r>
          </a:p>
          <a:p>
            <a:pPr lvl="1"/>
            <a:endParaRPr lang="en-US" dirty="0"/>
          </a:p>
          <a:p>
            <a:r>
              <a:rPr lang="en-US" dirty="0" smtClean="0"/>
              <a:t>Therefore, could trigger resend upon receiving k duplicate ACKs</a:t>
            </a:r>
          </a:p>
          <a:p>
            <a:pPr lvl="1"/>
            <a:endParaRPr lang="en-US" dirty="0"/>
          </a:p>
          <a:p>
            <a:r>
              <a:rPr lang="en-US" dirty="0" smtClean="0"/>
              <a:t>But response to loss is trickier….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routers lie?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router claims a 1-hop path to everywhere?</a:t>
            </a:r>
          </a:p>
          <a:p>
            <a:pPr lvl="1"/>
            <a:r>
              <a:rPr lang="en-US" dirty="0" smtClean="0"/>
              <a:t>All traffic from nearby routers gets sent there</a:t>
            </a:r>
          </a:p>
          <a:p>
            <a:pPr lvl="4"/>
            <a:endParaRPr lang="en-US" dirty="0"/>
          </a:p>
          <a:p>
            <a:r>
              <a:rPr lang="en-US" dirty="0" smtClean="0"/>
              <a:t>How can you tell if they are lying?</a:t>
            </a:r>
          </a:p>
          <a:p>
            <a:pPr lvl="1"/>
            <a:r>
              <a:rPr lang="en-US" dirty="0" smtClean="0"/>
              <a:t>You can’t in DV/PV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LS both ends of link send updates</a:t>
            </a:r>
          </a:p>
          <a:p>
            <a:pPr lvl="4"/>
            <a:endParaRPr lang="en-US" dirty="0"/>
          </a:p>
          <a:p>
            <a:r>
              <a:rPr lang="en-US" dirty="0" smtClean="0"/>
              <a:t>Can this happen in real life?</a:t>
            </a:r>
          </a:p>
          <a:p>
            <a:pPr lvl="1"/>
            <a:r>
              <a:rPr lang="en-US" dirty="0" smtClean="0"/>
              <a:t>It has, several times….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EC54F-98B7-0A42-9A23-569989152DD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8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</a:t>
            </a:r>
            <a:r>
              <a:rPr lang="en-US" dirty="0"/>
              <a:t>ACKs (</a:t>
            </a:r>
            <a:r>
              <a:rPr lang="en-US" dirty="0" smtClean="0"/>
              <a:t>cont’d2)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choices:</a:t>
            </a:r>
          </a:p>
          <a:p>
            <a:pPr lvl="1"/>
            <a:r>
              <a:rPr lang="en-US" dirty="0" smtClean="0"/>
              <a:t>Send missing packet and optimistically assume that subsequent packets have arrived</a:t>
            </a:r>
          </a:p>
          <a:p>
            <a:pPr lvl="2"/>
            <a:r>
              <a:rPr lang="en-US" dirty="0" smtClean="0"/>
              <a:t>i.e., increase W by the number of Dup ACKs</a:t>
            </a:r>
          </a:p>
          <a:p>
            <a:pPr lvl="1"/>
            <a:r>
              <a:rPr lang="en-US" dirty="0" smtClean="0"/>
              <a:t>Send missing packet, and wait for ACK</a:t>
            </a:r>
          </a:p>
          <a:p>
            <a:pPr lvl="1"/>
            <a:endParaRPr lang="en-US" dirty="0"/>
          </a:p>
          <a:p>
            <a:r>
              <a:rPr lang="en-US" dirty="0"/>
              <a:t>Timeout-detected losses also problematic</a:t>
            </a:r>
          </a:p>
          <a:p>
            <a:pPr lvl="1"/>
            <a:r>
              <a:rPr lang="en-US" dirty="0"/>
              <a:t>If packet 5 times out, packet 6 is about to time out also</a:t>
            </a:r>
          </a:p>
          <a:p>
            <a:pPr lvl="1"/>
            <a:r>
              <a:rPr lang="en-US" dirty="0"/>
              <a:t>Do you resend both?</a:t>
            </a:r>
          </a:p>
          <a:p>
            <a:pPr lvl="1"/>
            <a:r>
              <a:rPr lang="en-US" dirty="0"/>
              <a:t>Do you resend 5 and wait?</a:t>
            </a:r>
          </a:p>
          <a:p>
            <a:pPr lvl="1"/>
            <a:r>
              <a:rPr lang="en-US" dirty="0"/>
              <a:t>….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Go-Back-N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algorithm (not advisable, but simple)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Sliding window (only W contiguous packets)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a loss is detected by timeout, resend all W packets starting with loss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Receiver discards out-of-order </a:t>
            </a:r>
            <a:r>
              <a:rPr lang="en-US" dirty="0" smtClean="0"/>
              <a:t>packets</a:t>
            </a:r>
          </a:p>
          <a:p>
            <a:endParaRPr lang="en-US" dirty="0"/>
          </a:p>
          <a:p>
            <a:r>
              <a:rPr lang="en-US" dirty="0" smtClean="0"/>
              <a:t>This is one possible approach, will discuss others when we get to TCP….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2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20200" cy="868362"/>
          </a:xfrm>
        </p:spPr>
        <p:txBody>
          <a:bodyPr/>
          <a:lstStyle/>
          <a:p>
            <a:r>
              <a:rPr lang="en-US" dirty="0" smtClean="0"/>
              <a:t>All the bad things best effort can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can be lost</a:t>
            </a:r>
          </a:p>
          <a:p>
            <a:r>
              <a:rPr lang="en-US" dirty="0" smtClean="0"/>
              <a:t>Packets can be corrupted</a:t>
            </a:r>
          </a:p>
          <a:p>
            <a:r>
              <a:rPr lang="en-US" b="1" dirty="0" smtClean="0"/>
              <a:t>Packets can be reordered</a:t>
            </a:r>
          </a:p>
          <a:p>
            <a:r>
              <a:rPr lang="en-US" b="1" dirty="0" smtClean="0"/>
              <a:t>Packets can be delayed</a:t>
            </a:r>
          </a:p>
          <a:p>
            <a:r>
              <a:rPr lang="en-US" b="1" dirty="0" smtClean="0"/>
              <a:t>Packets can be duplicated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0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Reordering?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ACKs: not a problem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Full information: not a problem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Cumulative ACKs: create Dup ACKs</a:t>
            </a:r>
          </a:p>
          <a:p>
            <a:pPr lvl="1"/>
            <a:r>
              <a:rPr lang="en-US" dirty="0" smtClean="0"/>
              <a:t>Why is this a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9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Long Delays?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timeouts (for all designs)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Duplication?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Duplicate ACKs</a:t>
            </a:r>
          </a:p>
          <a:p>
            <a:pPr lvl="1"/>
            <a:r>
              <a:rPr lang="en-US" dirty="0" smtClean="0"/>
              <a:t>Could be confused for loss with cumulative ACKs</a:t>
            </a:r>
          </a:p>
          <a:p>
            <a:pPr lvl="1"/>
            <a:r>
              <a:rPr lang="en-US" dirty="0" smtClean="0"/>
              <a:t>But duplication is rare….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</a:t>
            </a:r>
            <a:r>
              <a:rPr lang="en-US" dirty="0" smtClean="0"/>
              <a:t>Design for Reliable Trans.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information ACKs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Window-based, with retransmissions after:</a:t>
            </a:r>
          </a:p>
          <a:p>
            <a:pPr lvl="1"/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K subsequent ACKs</a:t>
            </a:r>
          </a:p>
          <a:p>
            <a:pPr lvl="2"/>
            <a:endParaRPr lang="en-US" dirty="0"/>
          </a:p>
          <a:p>
            <a:r>
              <a:rPr lang="en-US" dirty="0" smtClean="0"/>
              <a:t>This is correct, timely, 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Fairness? (come back to 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Adjust W based on losses….</a:t>
            </a:r>
          </a:p>
          <a:p>
            <a:pPr lvl="1"/>
            <a:endParaRPr lang="en-US" dirty="0"/>
          </a:p>
          <a:p>
            <a:r>
              <a:rPr lang="en-US" dirty="0" smtClean="0"/>
              <a:t>In a way that flows receive same shares</a:t>
            </a:r>
          </a:p>
          <a:p>
            <a:pPr lvl="1"/>
            <a:endParaRPr lang="en-US" dirty="0"/>
          </a:p>
          <a:p>
            <a:r>
              <a:rPr lang="en-US" dirty="0" smtClean="0"/>
              <a:t>Short version:</a:t>
            </a:r>
          </a:p>
          <a:p>
            <a:pPr lvl="1"/>
            <a:r>
              <a:rPr lang="en-US" dirty="0" smtClean="0"/>
              <a:t>Loss: cut W by 2</a:t>
            </a:r>
          </a:p>
          <a:p>
            <a:pPr lvl="1"/>
            <a:r>
              <a:rPr lang="en-US" dirty="0" smtClean="0"/>
              <a:t>Successful receipt of window: W increased by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Reliable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Window-based flow control separates concerns</a:t>
            </a:r>
          </a:p>
          <a:p>
            <a:pPr lvl="1"/>
            <a:r>
              <a:rPr lang="en-US" dirty="0" smtClean="0"/>
              <a:t>Size of W:</a:t>
            </a:r>
          </a:p>
          <a:p>
            <a:pPr lvl="1"/>
            <a:r>
              <a:rPr lang="en-US" dirty="0" smtClean="0"/>
              <a:t>Nature of feedback:</a:t>
            </a:r>
          </a:p>
          <a:p>
            <a:pPr lvl="1"/>
            <a:r>
              <a:rPr lang="en-US" dirty="0" smtClean="0"/>
              <a:t>Response to loss:</a:t>
            </a:r>
          </a:p>
          <a:p>
            <a:pPr lvl="1"/>
            <a:endParaRPr lang="en-US" dirty="0"/>
          </a:p>
          <a:p>
            <a:r>
              <a:rPr lang="en-US" dirty="0" smtClean="0"/>
              <a:t>Can design each aspect relatively independently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be correct, efficient, timely, and fair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Implementation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from receiver: ACKs </a:t>
            </a:r>
            <a:r>
              <a:rPr lang="en-US" dirty="0" err="1" smtClean="0"/>
              <a:t>vs</a:t>
            </a:r>
            <a:r>
              <a:rPr lang="en-US" dirty="0" smtClean="0"/>
              <a:t> NACKs</a:t>
            </a:r>
          </a:p>
          <a:p>
            <a:pPr lvl="1"/>
            <a:r>
              <a:rPr lang="en-US" dirty="0" smtClean="0"/>
              <a:t>Can NACKs alone achieve “correctness”?</a:t>
            </a:r>
          </a:p>
          <a:p>
            <a:pPr lvl="1"/>
            <a:r>
              <a:rPr lang="en-US" dirty="0" smtClean="0"/>
              <a:t>Can ACKs alone achieve “correctness”?</a:t>
            </a:r>
          </a:p>
          <a:p>
            <a:r>
              <a:rPr lang="en-US" dirty="0" smtClean="0"/>
              <a:t>Variations on ACKs</a:t>
            </a:r>
          </a:p>
          <a:p>
            <a:pPr lvl="1"/>
            <a:r>
              <a:rPr lang="en-US" dirty="0" smtClean="0"/>
              <a:t>Full information</a:t>
            </a:r>
          </a:p>
          <a:p>
            <a:pPr lvl="1"/>
            <a:r>
              <a:rPr lang="en-US" dirty="0" smtClean="0"/>
              <a:t>Individual packets</a:t>
            </a:r>
          </a:p>
          <a:p>
            <a:pPr lvl="1"/>
            <a:r>
              <a:rPr lang="en-US" dirty="0" smtClean="0"/>
              <a:t>Cumulative (project; TCP)</a:t>
            </a:r>
          </a:p>
          <a:p>
            <a:r>
              <a:rPr lang="en-US" dirty="0" smtClean="0"/>
              <a:t>When to resend</a:t>
            </a:r>
          </a:p>
          <a:p>
            <a:pPr lvl="1"/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Duplicate ACKs</a:t>
            </a:r>
          </a:p>
          <a:p>
            <a:pPr lvl="1"/>
            <a:r>
              <a:rPr lang="en-US" dirty="0" smtClean="0"/>
              <a:t>NACKs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Path-Vector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When advertise to neighbors, send them your paths</a:t>
            </a:r>
          </a:p>
          <a:p>
            <a:pPr lvl="1"/>
            <a:r>
              <a:rPr lang="en-US" b="1" i="1" dirty="0" smtClean="0"/>
              <a:t>Why might this be useful?</a:t>
            </a:r>
          </a:p>
          <a:p>
            <a:endParaRPr lang="en-US" dirty="0"/>
          </a:p>
          <a:p>
            <a:r>
              <a:rPr lang="en-US" dirty="0" smtClean="0"/>
              <a:t>This prevents loops, even when not minimizing metric</a:t>
            </a:r>
          </a:p>
          <a:p>
            <a:pPr lvl="1"/>
            <a:r>
              <a:rPr lang="en-US" dirty="0" smtClean="0"/>
              <a:t>Loop prevention is now separate from routing goal</a:t>
            </a:r>
          </a:p>
          <a:p>
            <a:pPr lvl="1"/>
            <a:endParaRPr lang="en-US" dirty="0"/>
          </a:p>
          <a:p>
            <a:r>
              <a:rPr lang="en-US" dirty="0" smtClean="0"/>
              <a:t>What goals might this accommodate?</a:t>
            </a:r>
          </a:p>
          <a:p>
            <a:pPr lvl="1"/>
            <a:r>
              <a:rPr lang="en-US" dirty="0" smtClean="0"/>
              <a:t>Maximizing </a:t>
            </a:r>
            <a:r>
              <a:rPr lang="en-US" dirty="0" smtClean="0"/>
              <a:t>capacity (and other non-additive metrics)</a:t>
            </a:r>
            <a:endParaRPr lang="en-US" dirty="0" smtClean="0"/>
          </a:p>
          <a:p>
            <a:pPr lvl="1"/>
            <a:r>
              <a:rPr lang="en-US" dirty="0" smtClean="0"/>
              <a:t>Policy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22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implementation choices affect:</a:t>
            </a:r>
          </a:p>
          <a:p>
            <a:pPr lvl="1"/>
            <a:r>
              <a:rPr lang="en-US" dirty="0" smtClean="0"/>
              <a:t>Timeliness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Fairness</a:t>
            </a:r>
          </a:p>
          <a:p>
            <a:pPr lvl="1"/>
            <a:r>
              <a:rPr lang="en-US" dirty="0" smtClean="0"/>
              <a:t>….</a:t>
            </a:r>
          </a:p>
          <a:p>
            <a:pPr lvl="5"/>
            <a:endParaRPr lang="en-US" dirty="0"/>
          </a:p>
          <a:p>
            <a:r>
              <a:rPr lang="en-US" dirty="0" smtClean="0"/>
              <a:t>These are important concerns</a:t>
            </a:r>
          </a:p>
          <a:p>
            <a:pPr lvl="1"/>
            <a:r>
              <a:rPr lang="en-US" b="1" dirty="0" smtClean="0"/>
              <a:t>but correctness is more fundamental</a:t>
            </a:r>
          </a:p>
          <a:p>
            <a:pPr lvl="5"/>
            <a:endParaRPr lang="en-US" b="1" dirty="0" smtClean="0"/>
          </a:p>
          <a:p>
            <a:r>
              <a:rPr lang="en-US" dirty="0" smtClean="0"/>
              <a:t>Design must </a:t>
            </a:r>
            <a:r>
              <a:rPr lang="en-US" i="1" dirty="0" smtClean="0"/>
              <a:t>start</a:t>
            </a:r>
            <a:r>
              <a:rPr lang="en-US" dirty="0" smtClean="0"/>
              <a:t> with correctness</a:t>
            </a:r>
          </a:p>
          <a:p>
            <a:pPr lvl="1"/>
            <a:r>
              <a:rPr lang="en-US" dirty="0" smtClean="0"/>
              <a:t>Can then “engineer” its performance with various hacks</a:t>
            </a:r>
          </a:p>
          <a:p>
            <a:pPr lvl="1"/>
            <a:r>
              <a:rPr lang="en-US" dirty="0" smtClean="0"/>
              <a:t>These hacks can be “fun” but don’t let them distract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other approaches….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Strategy: </a:t>
            </a:r>
            <a:r>
              <a:rPr lang="en-US" dirty="0" err="1" smtClean="0"/>
              <a:t>Rateless</a:t>
            </a:r>
            <a:r>
              <a:rPr lang="en-US" dirty="0" smtClean="0"/>
              <a:t>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Use special encoding</a:t>
            </a:r>
          </a:p>
          <a:p>
            <a:pPr lvl="1"/>
            <a:r>
              <a:rPr lang="en-US" dirty="0" smtClean="0"/>
              <a:t>Receipt of </a:t>
            </a:r>
            <a:r>
              <a:rPr lang="en-US" b="1" i="1" dirty="0" smtClean="0"/>
              <a:t>any</a:t>
            </a:r>
            <a:r>
              <a:rPr lang="en-US" dirty="0" smtClean="0"/>
              <a:t> set of M packets allows you to recover file</a:t>
            </a:r>
          </a:p>
          <a:p>
            <a:pPr lvl="1"/>
            <a:r>
              <a:rPr lang="en-US" dirty="0" smtClean="0"/>
              <a:t>Where M is close to the size of the original </a:t>
            </a:r>
            <a:r>
              <a:rPr lang="en-US" dirty="0" smtClean="0"/>
              <a:t>file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Receiver only sends ACK when M are received</a:t>
            </a:r>
          </a:p>
          <a:p>
            <a:pPr lvl="1"/>
            <a:r>
              <a:rPr lang="en-US" dirty="0" smtClean="0"/>
              <a:t>Sender keeps sending until receives ACK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Timely, Correct</a:t>
            </a:r>
          </a:p>
          <a:p>
            <a:pPr lvl="1"/>
            <a:r>
              <a:rPr lang="en-US" dirty="0" smtClean="0"/>
              <a:t>How efficient is 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It wastes </a:t>
            </a:r>
            <a:r>
              <a:rPr lang="en-US" dirty="0" err="1" smtClean="0"/>
              <a:t>BxRTT</a:t>
            </a:r>
            <a:r>
              <a:rPr lang="en-US" dirty="0" smtClean="0"/>
              <a:t> on every flow.  Isn’t that awful?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Paradox of Internet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majority of flows are short</a:t>
            </a:r>
          </a:p>
          <a:p>
            <a:pPr lvl="1"/>
            <a:r>
              <a:rPr lang="en-US" dirty="0" smtClean="0"/>
              <a:t>A few packets</a:t>
            </a:r>
          </a:p>
          <a:p>
            <a:pPr lvl="1"/>
            <a:endParaRPr lang="en-US" dirty="0"/>
          </a:p>
          <a:p>
            <a:r>
              <a:rPr lang="en-US" dirty="0" smtClean="0"/>
              <a:t>The majority of bytes are in long flows</a:t>
            </a:r>
          </a:p>
          <a:p>
            <a:pPr lvl="1"/>
            <a:r>
              <a:rPr lang="en-US" dirty="0" smtClean="0"/>
              <a:t>MB or more</a:t>
            </a:r>
          </a:p>
          <a:p>
            <a:pPr lvl="1"/>
            <a:endParaRPr lang="en-US" dirty="0"/>
          </a:p>
          <a:p>
            <a:r>
              <a:rPr lang="en-US" dirty="0" smtClean="0"/>
              <a:t>And this trend is accelerating…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7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wasted bandwidth ~ </a:t>
            </a:r>
            <a:r>
              <a:rPr lang="en-US" dirty="0" err="1" smtClean="0"/>
              <a:t>BxRTT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 long flows, this is small compared to total file</a:t>
            </a:r>
          </a:p>
          <a:p>
            <a:pPr lvl="1"/>
            <a:endParaRPr lang="en-US" dirty="0"/>
          </a:p>
          <a:p>
            <a:r>
              <a:rPr lang="en-US" dirty="0" smtClean="0"/>
              <a:t>For short flows, this is large compared to file</a:t>
            </a:r>
          </a:p>
          <a:p>
            <a:pPr lvl="1"/>
            <a:r>
              <a:rPr lang="en-US" dirty="0" smtClean="0"/>
              <a:t>But most of the bandwidth is in long flows!</a:t>
            </a:r>
          </a:p>
          <a:p>
            <a:pPr lvl="1"/>
            <a:endParaRPr lang="en-US" dirty="0"/>
          </a:p>
          <a:p>
            <a:r>
              <a:rPr lang="en-US" dirty="0" smtClean="0"/>
              <a:t>This is not a terrible idea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9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Pieces</a:t>
            </a:r>
          </a:p>
          <a:p>
            <a:endParaRPr lang="en-US" dirty="0"/>
          </a:p>
          <a:p>
            <a:r>
              <a:rPr lang="en-US" dirty="0" smtClean="0"/>
              <a:t>Design of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0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Might Go Wrong with PV?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very router can make its own decisions about:</a:t>
            </a:r>
          </a:p>
          <a:p>
            <a:pPr lvl="1"/>
            <a:r>
              <a:rPr lang="en-US" dirty="0" smtClean="0"/>
              <a:t>Which of its </a:t>
            </a:r>
            <a:r>
              <a:rPr lang="en-US" dirty="0" err="1" smtClean="0"/>
              <a:t>nbrs</a:t>
            </a:r>
            <a:r>
              <a:rPr lang="en-US" dirty="0" smtClean="0"/>
              <a:t> paths to use (if any)</a:t>
            </a:r>
          </a:p>
          <a:p>
            <a:pPr lvl="1"/>
            <a:r>
              <a:rPr lang="en-US" dirty="0" smtClean="0"/>
              <a:t>Which of its paths to tell each </a:t>
            </a:r>
            <a:r>
              <a:rPr lang="en-US" dirty="0" err="1" smtClean="0"/>
              <a:t>nbr</a:t>
            </a:r>
            <a:r>
              <a:rPr lang="en-US" dirty="0" smtClean="0"/>
              <a:t> (if any)</a:t>
            </a:r>
          </a:p>
          <a:p>
            <a:pPr lvl="1"/>
            <a:endParaRPr lang="en-US" dirty="0"/>
          </a:p>
          <a:p>
            <a:r>
              <a:rPr lang="en-US" dirty="0" smtClean="0"/>
              <a:t>What could go wrong with such an algorithm?</a:t>
            </a:r>
          </a:p>
          <a:p>
            <a:endParaRPr lang="en-US" dirty="0"/>
          </a:p>
          <a:p>
            <a:r>
              <a:rPr lang="en-US" dirty="0" smtClean="0"/>
              <a:t>Go talk to your friends for a few minutes</a:t>
            </a:r>
          </a:p>
          <a:p>
            <a:pPr lvl="1"/>
            <a:r>
              <a:rPr lang="en-US" dirty="0" smtClean="0"/>
              <a:t>Then I’ll ask for volunteers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5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connectivity:</a:t>
            </a:r>
          </a:p>
          <a:p>
            <a:pPr lvl="1"/>
            <a:r>
              <a:rPr lang="en-US" dirty="0" smtClean="0"/>
              <a:t>If Berkeley refuses to use routes from Stanford, might not be able to reach some places in the Internet.</a:t>
            </a:r>
          </a:p>
          <a:p>
            <a:pPr lvl="1"/>
            <a:endParaRPr lang="en-US" dirty="0"/>
          </a:p>
          <a:p>
            <a:r>
              <a:rPr lang="en-US" dirty="0" smtClean="0"/>
              <a:t>Lack of convergence:</a:t>
            </a:r>
          </a:p>
          <a:p>
            <a:pPr lvl="1"/>
            <a:r>
              <a:rPr lang="en-US" dirty="0" smtClean="0"/>
              <a:t>The routing algorithm is not guaranteed to converge.</a:t>
            </a:r>
          </a:p>
          <a:p>
            <a:pPr lvl="1"/>
            <a:r>
              <a:rPr lang="en-US" dirty="0" smtClean="0"/>
              <a:t>Will discuss this when we get to </a:t>
            </a:r>
            <a:r>
              <a:rPr lang="en-US" dirty="0" err="1" smtClean="0"/>
              <a:t>interdomain</a:t>
            </a:r>
            <a:r>
              <a:rPr lang="en-US" dirty="0" smtClean="0"/>
              <a:t> routing…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5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12333</TotalTime>
  <Words>3185</Words>
  <Application>Microsoft Macintosh PowerPoint</Application>
  <PresentationFormat>On-screen Show (4:3)</PresentationFormat>
  <Paragraphs>711</Paragraphs>
  <Slides>75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Calibri</vt:lpstr>
      <vt:lpstr>Courier New</vt:lpstr>
      <vt:lpstr>ＭＳ Ｐゴシック</vt:lpstr>
      <vt:lpstr>Times New Roman</vt:lpstr>
      <vt:lpstr>Wingdings</vt:lpstr>
      <vt:lpstr>Arial</vt:lpstr>
      <vt:lpstr>Network</vt:lpstr>
      <vt:lpstr>CS 168 Reliable Transport</vt:lpstr>
      <vt:lpstr>Administrivia</vt:lpstr>
      <vt:lpstr>Outline for Today</vt:lpstr>
      <vt:lpstr>Does Poison-Reverse Completely Solve  the Count-to-Infinity Problem?</vt:lpstr>
      <vt:lpstr>Convergence</vt:lpstr>
      <vt:lpstr>What happens when routers lie?</vt:lpstr>
      <vt:lpstr>Path-Vector</vt:lpstr>
      <vt:lpstr>What Might Go Wrong with PV?</vt:lpstr>
      <vt:lpstr>Possible Issues</vt:lpstr>
      <vt:lpstr>Fundamental Tenet of Routing</vt:lpstr>
      <vt:lpstr>The End…</vt:lpstr>
      <vt:lpstr>How Does Course Tie Together?</vt:lpstr>
      <vt:lpstr>Two Pedagogical Approaches</vt:lpstr>
      <vt:lpstr>Purpose of Today</vt:lpstr>
      <vt:lpstr>You Must Think For Yourself</vt:lpstr>
      <vt:lpstr>Decisions and Their Principles</vt:lpstr>
      <vt:lpstr>Today We Design Reliable Delivery</vt:lpstr>
      <vt:lpstr>Best Effort Service (L3)</vt:lpstr>
      <vt:lpstr>Making Best Effort Work</vt:lpstr>
      <vt:lpstr>Reliable Transport Is Necessary</vt:lpstr>
      <vt:lpstr>Important Distinctions</vt:lpstr>
      <vt:lpstr>Two Different Statements</vt:lpstr>
      <vt:lpstr>Challenge for Today</vt:lpstr>
      <vt:lpstr>Fundamental Systems Question</vt:lpstr>
      <vt:lpstr>Four Goals For Reliable Transfer</vt:lpstr>
      <vt:lpstr>Start with transfer of a single packet</vt:lpstr>
      <vt:lpstr>Correctness Condition?</vt:lpstr>
      <vt:lpstr>WRONG!</vt:lpstr>
      <vt:lpstr>Correctness Condition?</vt:lpstr>
      <vt:lpstr>WRONG!</vt:lpstr>
      <vt:lpstr>Correctness Condition?</vt:lpstr>
      <vt:lpstr>WRONG!</vt:lpstr>
      <vt:lpstr>Correctness Condition?</vt:lpstr>
      <vt:lpstr>Complete Correctness Condition</vt:lpstr>
      <vt:lpstr>We have correctness condition</vt:lpstr>
      <vt:lpstr>Two Choices for Corruption</vt:lpstr>
      <vt:lpstr>Back to Correctness Condition</vt:lpstr>
      <vt:lpstr>Solution v1</vt:lpstr>
      <vt:lpstr>What’s Missing?</vt:lpstr>
      <vt:lpstr>Forms of Feedback</vt:lpstr>
      <vt:lpstr>Solution v2</vt:lpstr>
      <vt:lpstr>Solution v3</vt:lpstr>
      <vt:lpstr>Have “solved” the single packet case</vt:lpstr>
      <vt:lpstr>Multiple Packets</vt:lpstr>
      <vt:lpstr>Window-based Algorithms</vt:lpstr>
      <vt:lpstr>How big should the window be?</vt:lpstr>
      <vt:lpstr>RTT x B ~ W x Packet Size</vt:lpstr>
      <vt:lpstr>Three Design Considerations</vt:lpstr>
      <vt:lpstr>Possible Feedback From Receiver</vt:lpstr>
      <vt:lpstr>ACK Individual Packets</vt:lpstr>
      <vt:lpstr>Cumulative ACK</vt:lpstr>
      <vt:lpstr>Full Information Feedback</vt:lpstr>
      <vt:lpstr>Detecting Loss</vt:lpstr>
      <vt:lpstr>Loss with individual ACKs</vt:lpstr>
      <vt:lpstr>Loss with individual ACKs</vt:lpstr>
      <vt:lpstr>Loss with full information</vt:lpstr>
      <vt:lpstr>Loss with full information</vt:lpstr>
      <vt:lpstr>Loss with cumulative ACKs</vt:lpstr>
      <vt:lpstr>Loss with cumulative ACKs (cont’d)</vt:lpstr>
      <vt:lpstr>Loss with cumulative ACKs (cont’d2)</vt:lpstr>
      <vt:lpstr>Go-Back-N</vt:lpstr>
      <vt:lpstr>All the bad things best effort can do…</vt:lpstr>
      <vt:lpstr>Effect of Reordering?</vt:lpstr>
      <vt:lpstr>Effect of Long Delays?</vt:lpstr>
      <vt:lpstr>Effect of Duplication?</vt:lpstr>
      <vt:lpstr>Possible Design for Reliable Trans.</vt:lpstr>
      <vt:lpstr>Fairness? (come back to later)</vt:lpstr>
      <vt:lpstr>Overview of Reliable Transport</vt:lpstr>
      <vt:lpstr>Many Implementation Choices</vt:lpstr>
      <vt:lpstr>Implementation Choices</vt:lpstr>
      <vt:lpstr>Are We Done?</vt:lpstr>
      <vt:lpstr>Alternate Strategy: Rateless Codes</vt:lpstr>
      <vt:lpstr>The Paradox of Internet Traffic</vt:lpstr>
      <vt:lpstr>Inefficiency</vt:lpstr>
      <vt:lpstr>Next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331</cp:revision>
  <cp:lastPrinted>2015-09-07T15:02:42Z</cp:lastPrinted>
  <dcterms:created xsi:type="dcterms:W3CDTF">2015-08-27T21:00:58Z</dcterms:created>
  <dcterms:modified xsi:type="dcterms:W3CDTF">2015-09-17T17:34:26Z</dcterms:modified>
</cp:coreProperties>
</file>