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90"/>
  </p:notesMasterIdLst>
  <p:handoutMasterIdLst>
    <p:handoutMasterId r:id="rId91"/>
  </p:handoutMasterIdLst>
  <p:sldIdLst>
    <p:sldId id="431" r:id="rId2"/>
    <p:sldId id="532" r:id="rId3"/>
    <p:sldId id="612" r:id="rId4"/>
    <p:sldId id="613" r:id="rId5"/>
    <p:sldId id="614" r:id="rId6"/>
    <p:sldId id="615" r:id="rId7"/>
    <p:sldId id="616" r:id="rId8"/>
    <p:sldId id="617" r:id="rId9"/>
    <p:sldId id="618" r:id="rId10"/>
    <p:sldId id="619" r:id="rId11"/>
    <p:sldId id="620" r:id="rId12"/>
    <p:sldId id="621" r:id="rId13"/>
    <p:sldId id="622" r:id="rId14"/>
    <p:sldId id="623" r:id="rId15"/>
    <p:sldId id="624" r:id="rId16"/>
    <p:sldId id="625" r:id="rId17"/>
    <p:sldId id="626" r:id="rId18"/>
    <p:sldId id="627" r:id="rId19"/>
    <p:sldId id="628" r:id="rId20"/>
    <p:sldId id="629" r:id="rId21"/>
    <p:sldId id="630" r:id="rId22"/>
    <p:sldId id="631" r:id="rId23"/>
    <p:sldId id="632" r:id="rId24"/>
    <p:sldId id="633" r:id="rId25"/>
    <p:sldId id="634" r:id="rId26"/>
    <p:sldId id="635" r:id="rId27"/>
    <p:sldId id="706" r:id="rId28"/>
    <p:sldId id="638" r:id="rId29"/>
    <p:sldId id="639" r:id="rId30"/>
    <p:sldId id="641" r:id="rId31"/>
    <p:sldId id="642" r:id="rId32"/>
    <p:sldId id="643" r:id="rId33"/>
    <p:sldId id="644" r:id="rId34"/>
    <p:sldId id="647" r:id="rId35"/>
    <p:sldId id="648" r:id="rId36"/>
    <p:sldId id="649" r:id="rId37"/>
    <p:sldId id="650" r:id="rId38"/>
    <p:sldId id="651" r:id="rId39"/>
    <p:sldId id="652" r:id="rId40"/>
    <p:sldId id="653" r:id="rId41"/>
    <p:sldId id="654" r:id="rId42"/>
    <p:sldId id="655" r:id="rId43"/>
    <p:sldId id="656" r:id="rId44"/>
    <p:sldId id="657" r:id="rId45"/>
    <p:sldId id="658" r:id="rId46"/>
    <p:sldId id="709" r:id="rId47"/>
    <p:sldId id="659" r:id="rId48"/>
    <p:sldId id="660" r:id="rId49"/>
    <p:sldId id="661" r:id="rId50"/>
    <p:sldId id="662" r:id="rId51"/>
    <p:sldId id="663" r:id="rId52"/>
    <p:sldId id="664" r:id="rId53"/>
    <p:sldId id="665" r:id="rId54"/>
    <p:sldId id="666" r:id="rId55"/>
    <p:sldId id="667" r:id="rId56"/>
    <p:sldId id="687" r:id="rId57"/>
    <p:sldId id="688" r:id="rId58"/>
    <p:sldId id="668" r:id="rId59"/>
    <p:sldId id="669" r:id="rId60"/>
    <p:sldId id="670" r:id="rId61"/>
    <p:sldId id="671" r:id="rId62"/>
    <p:sldId id="672" r:id="rId63"/>
    <p:sldId id="707" r:id="rId64"/>
    <p:sldId id="698" r:id="rId65"/>
    <p:sldId id="699" r:id="rId66"/>
    <p:sldId id="700" r:id="rId67"/>
    <p:sldId id="674" r:id="rId68"/>
    <p:sldId id="701" r:id="rId69"/>
    <p:sldId id="702" r:id="rId70"/>
    <p:sldId id="676" r:id="rId71"/>
    <p:sldId id="677" r:id="rId72"/>
    <p:sldId id="703" r:id="rId73"/>
    <p:sldId id="704" r:id="rId74"/>
    <p:sldId id="705" r:id="rId75"/>
    <p:sldId id="708" r:id="rId76"/>
    <p:sldId id="680" r:id="rId77"/>
    <p:sldId id="681" r:id="rId78"/>
    <p:sldId id="682" r:id="rId79"/>
    <p:sldId id="683" r:id="rId80"/>
    <p:sldId id="684" r:id="rId81"/>
    <p:sldId id="685" r:id="rId82"/>
    <p:sldId id="689" r:id="rId83"/>
    <p:sldId id="690" r:id="rId84"/>
    <p:sldId id="691" r:id="rId85"/>
    <p:sldId id="692" r:id="rId86"/>
    <p:sldId id="693" r:id="rId87"/>
    <p:sldId id="694" r:id="rId88"/>
    <p:sldId id="695" r:id="rId8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800080"/>
    <a:srgbClr val="FF9857"/>
    <a:srgbClr val="FFFF99"/>
    <a:srgbClr val="FFCC99"/>
    <a:srgbClr val="FF3300"/>
    <a:srgbClr val="CCFF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216"/>
    <p:restoredTop sz="86464"/>
  </p:normalViewPr>
  <p:slideViewPr>
    <p:cSldViewPr>
      <p:cViewPr>
        <p:scale>
          <a:sx n="100" d="100"/>
          <a:sy n="100" d="100"/>
        </p:scale>
        <p:origin x="896" y="3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2432"/>
    </p:cViewPr>
  </p:sorterViewPr>
  <p:notesViewPr>
    <p:cSldViewPr>
      <p:cViewPr varScale="1">
        <p:scale>
          <a:sx n="80" d="100"/>
          <a:sy n="80" d="100"/>
        </p:scale>
        <p:origin x="-1296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notesMaster" Target="notesMasters/notesMaster1.xml"/><Relationship Id="rId91" Type="http://schemas.openxmlformats.org/officeDocument/2006/relationships/handoutMaster" Target="handoutMasters/handoutMaster1.xml"/><Relationship Id="rId92" Type="http://schemas.openxmlformats.org/officeDocument/2006/relationships/presProps" Target="presProps.xml"/><Relationship Id="rId93" Type="http://schemas.openxmlformats.org/officeDocument/2006/relationships/viewProps" Target="viewProps.xml"/><Relationship Id="rId94" Type="http://schemas.openxmlformats.org/officeDocument/2006/relationships/theme" Target="theme/theme1.xml"/><Relationship Id="rId95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84.xml"/><Relationship Id="rId2" Type="http://schemas.openxmlformats.org/officeDocument/2006/relationships/slide" Target="slides/slide86.xml"/><Relationship Id="rId3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3C0097C4-6507-AC4E-966E-821A729436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39636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>
                <a:latin typeface="Times New Roman" charset="0"/>
              </a:defRPr>
            </a:lvl1pPr>
          </a:lstStyle>
          <a:p>
            <a:pPr>
              <a:defRPr/>
            </a:pPr>
            <a:fld id="{7DDF7BC6-A6E1-CB43-A9F4-FD0222E264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35785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Stop for input!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7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3F2CD5D-F911-8B48-B03B-9E1591F7021D}" type="slidenum">
              <a:rPr lang="en-US" sz="1300" b="0">
                <a:latin typeface="Times New Roman" charset="0"/>
              </a:rPr>
              <a:pPr eaLnBrk="1" hangingPunct="1"/>
              <a:t>30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2475"/>
            <a:ext cx="5362575" cy="4319588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500" tIns="47750" rIns="95500" bIns="47750"/>
          <a:lstStyle/>
          <a:p>
            <a:pPr defTabSz="912813">
              <a:spcBef>
                <a:spcPct val="0"/>
              </a:spcBef>
            </a:pPr>
            <a:endParaRPr lang="fr-FR" sz="24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58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F7BC6-A6E1-CB43-A9F4-FD0222E2649D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07573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F9E32AA-7538-D44B-BB17-65E8A8E1DE8A}" type="slidenum">
              <a:rPr lang="en-US" sz="1300" b="0">
                <a:latin typeface="Times New Roman" charset="0"/>
              </a:rPr>
              <a:pPr eaLnBrk="1" hangingPunct="1"/>
              <a:t>44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24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492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F9E32AA-7538-D44B-BB17-65E8A8E1DE8A}" type="slidenum">
              <a:rPr lang="en-US" sz="1300" b="0">
                <a:latin typeface="Times New Roman" charset="0"/>
              </a:rPr>
              <a:pPr eaLnBrk="1" hangingPunct="1"/>
              <a:t>45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24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750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9DC31C9-6D3B-3544-8EE9-1427378FF53B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0207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63B2478-E01E-A947-BE07-0ABE2E1C9EF0}" type="slidenum">
              <a:rPr lang="en-US" sz="1300" b="0">
                <a:latin typeface="Times New Roman" charset="0"/>
              </a:rPr>
              <a:pPr eaLnBrk="1" hangingPunct="1"/>
              <a:t>49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24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8907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62C606F-5FD1-1240-B84E-F47B7CCE70FC}" type="slidenum">
              <a:rPr lang="en-US" sz="1300" b="0">
                <a:latin typeface="Times New Roman" charset="0"/>
              </a:rPr>
              <a:pPr eaLnBrk="1" hangingPunct="1"/>
              <a:t>51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24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3758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CFB8DC4-C973-3B4E-8B9B-213E31135BEF}" type="slidenum">
              <a:rPr lang="en-US" sz="1300" b="0">
                <a:latin typeface="Times New Roman" charset="0"/>
              </a:rPr>
              <a:pPr eaLnBrk="1" hangingPunct="1"/>
              <a:t>52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39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2882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0616FBB-0264-404D-AED8-A98E06BCF961}" type="slidenum">
              <a:rPr lang="en-US" sz="1300" b="0">
                <a:latin typeface="Times New Roman" charset="0"/>
              </a:rPr>
              <a:pPr eaLnBrk="1" hangingPunct="1"/>
              <a:t>53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24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8055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9DC31C9-6D3B-3544-8EE9-1427378FF53B}" type="slidenum">
              <a:rPr lang="en-US" sz="1300" b="0">
                <a:latin typeface="Times New Roman" charset="0"/>
              </a:rPr>
              <a:pPr eaLnBrk="1" hangingPunct="1"/>
              <a:t>54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17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Stop for input!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847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0CE499A-1DB1-1646-9DE1-C585E85F5D6A}" type="slidenum">
              <a:rPr lang="en-US" sz="1300" b="0">
                <a:latin typeface="Times New Roman" charset="0"/>
              </a:rPr>
              <a:pPr eaLnBrk="1" hangingPunct="1"/>
              <a:t>55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24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3486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0616FBB-0264-404D-AED8-A98E06BCF961}" type="slidenum">
              <a:rPr lang="en-US" sz="1300" b="0">
                <a:latin typeface="Times New Roman" charset="0"/>
              </a:rPr>
              <a:pPr eaLnBrk="1" hangingPunct="1"/>
              <a:t>60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24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002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BB7AE1D-933C-6F4B-A519-23E62013EB2E}" type="slidenum">
              <a:rPr lang="en-US" sz="1300" b="0">
                <a:latin typeface="Times New Roman" charset="0"/>
              </a:rPr>
              <a:pPr eaLnBrk="1" hangingPunct="1"/>
              <a:t>61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7130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0616FBB-0264-404D-AED8-A98E06BCF961}" type="slidenum">
              <a:rPr lang="en-US" sz="1300" b="0">
                <a:latin typeface="Times New Roman" charset="0"/>
              </a:rPr>
              <a:pPr eaLnBrk="1" hangingPunct="1"/>
              <a:t>62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24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1856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445EAA-09DF-C04F-97F6-8B62BFF3DAD6}" type="slidenum">
              <a:rPr lang="en-US" sz="1300" b="0">
                <a:latin typeface="Times New Roman" charset="0"/>
              </a:rPr>
              <a:pPr eaLnBrk="1" hangingPunct="1"/>
              <a:t>64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7597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445EAA-09DF-C04F-97F6-8B62BFF3DAD6}" type="slidenum">
              <a:rPr lang="en-US" sz="1300" b="0">
                <a:latin typeface="Times New Roman" charset="0"/>
              </a:rPr>
              <a:pPr eaLnBrk="1" hangingPunct="1"/>
              <a:t>65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1475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0CE499A-1DB1-1646-9DE1-C585E85F5D6A}" type="slidenum">
              <a:rPr lang="en-US" sz="1300" b="0">
                <a:latin typeface="Times New Roman" charset="0"/>
              </a:rPr>
              <a:pPr eaLnBrk="1" hangingPunct="1"/>
              <a:t>67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24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5720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445EAA-09DF-C04F-97F6-8B62BFF3DAD6}" type="slidenum">
              <a:rPr lang="en-US" sz="1300" b="0">
                <a:latin typeface="Times New Roman" charset="0"/>
              </a:rPr>
              <a:pPr eaLnBrk="1" hangingPunct="1"/>
              <a:t>68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7680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87CC07A-3D91-1347-BA98-EB8CC121D89B}" type="slidenum">
              <a:rPr lang="en-US" sz="1300" b="0">
                <a:latin typeface="Times New Roman" charset="0"/>
              </a:rPr>
              <a:pPr eaLnBrk="1" hangingPunct="1"/>
              <a:t>70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8015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E2622FA-DD1B-FC48-9B96-A407623F5EC7}" type="slidenum">
              <a:rPr lang="en-US" sz="1300" b="0">
                <a:latin typeface="Times New Roman" charset="0"/>
              </a:rPr>
              <a:pPr eaLnBrk="1" hangingPunct="1"/>
              <a:t>71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650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Stop for input!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014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5C712B4-5F53-514A-866E-4225DEFD290D}" type="slidenum">
              <a:rPr lang="en-US" sz="1300" b="0">
                <a:latin typeface="Times New Roman" charset="0"/>
              </a:rPr>
              <a:pPr eaLnBrk="1" hangingPunct="1"/>
              <a:t>74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6198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0CE499A-1DB1-1646-9DE1-C585E85F5D6A}" type="slidenum">
              <a:rPr lang="en-US" sz="1300" b="0">
                <a:latin typeface="Times New Roman" charset="0"/>
              </a:rPr>
              <a:pPr eaLnBrk="1" hangingPunct="1"/>
              <a:t>75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24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1516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775ECBE-1740-AB43-9AD4-D1859A822463}" type="slidenum">
              <a:rPr lang="en-US" sz="1300" b="0">
                <a:latin typeface="Times New Roman" charset="0"/>
              </a:rPr>
              <a:pPr eaLnBrk="1" hangingPunct="1"/>
              <a:t>76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758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6616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445EAA-09DF-C04F-97F6-8B62BFF3DAD6}" type="slidenum">
              <a:rPr lang="en-US" sz="1300" b="0">
                <a:latin typeface="Times New Roman" charset="0"/>
              </a:rPr>
              <a:pPr eaLnBrk="1" hangingPunct="1"/>
              <a:t>77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6052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2275F76-7687-EA4B-81F4-114680FBF97A}" type="slidenum">
              <a:rPr lang="en-US" sz="1300" b="0">
                <a:latin typeface="Times New Roman" charset="0"/>
              </a:rPr>
              <a:pPr eaLnBrk="1" hangingPunct="1"/>
              <a:t>78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6181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DBF99E3-00B1-094E-B8B8-E0A30FEF6BFF}" type="slidenum">
              <a:rPr lang="en-US" sz="1300" b="0">
                <a:latin typeface="Times New Roman" charset="0"/>
              </a:rPr>
              <a:pPr eaLnBrk="1" hangingPunct="1"/>
              <a:t>79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1391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F5D3642-BD8E-2A45-962D-A5D80BB9D716}" type="slidenum">
              <a:rPr lang="en-US" sz="1300" b="0">
                <a:latin typeface="Times New Roman" charset="0"/>
              </a:rPr>
              <a:pPr eaLnBrk="1" hangingPunct="1"/>
              <a:t>80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57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4883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617DFDB-EF14-F243-9F1C-EA883B3513DC}" type="slidenum">
              <a:rPr lang="en-US" sz="1300" b="0">
                <a:latin typeface="Times New Roman" charset="0"/>
              </a:rPr>
              <a:pPr eaLnBrk="1" hangingPunct="1"/>
              <a:t>81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78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1976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2204167-EFB0-2D48-A5F0-063C27AB3381}" type="slidenum">
              <a:rPr lang="en-US" sz="1300" b="0">
                <a:latin typeface="Times New Roman" charset="0"/>
              </a:rPr>
              <a:pPr eaLnBrk="1" hangingPunct="1"/>
              <a:t>84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9613"/>
            <a:ext cx="4841875" cy="3630612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4576763"/>
            <a:ext cx="5345113" cy="4340225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34" tIns="47567" rIns="95134" bIns="47567"/>
          <a:lstStyle/>
          <a:p>
            <a:endParaRPr lang="en-GB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8511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2204167-EFB0-2D48-A5F0-063C27AB3381}" type="slidenum">
              <a:rPr lang="en-US" sz="1300" b="0">
                <a:latin typeface="Times New Roman" charset="0"/>
              </a:rPr>
              <a:pPr eaLnBrk="1" hangingPunct="1"/>
              <a:t>86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9613"/>
            <a:ext cx="4841875" cy="3630612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4576763"/>
            <a:ext cx="5345113" cy="4340225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34" tIns="47567" rIns="95134" bIns="47567"/>
          <a:lstStyle/>
          <a:p>
            <a:endParaRPr lang="en-GB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676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Stop for input!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360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F9C7354-181B-D94B-B7FA-3A0EF60520CC}" type="slidenum">
              <a:rPr lang="en-US" sz="1300" b="0">
                <a:latin typeface="Times New Roman" charset="0"/>
              </a:rPr>
              <a:pPr eaLnBrk="1" hangingPunct="1"/>
              <a:t>88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9613"/>
            <a:ext cx="4841875" cy="3630612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4576763"/>
            <a:ext cx="5345113" cy="4340225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34" tIns="47567" rIns="95134" bIns="47567"/>
          <a:lstStyle/>
          <a:p>
            <a:endParaRPr lang="en-GB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97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Stop for input!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0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 picture of access network and backbone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86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Stop for input!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37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Stop for input!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66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7D7E1F0-2A7B-2748-B529-5897D1852A7B}" type="slidenum">
              <a:rPr lang="en-US" sz="1300" b="0">
                <a:latin typeface="Times New Roman" charset="0"/>
              </a:rPr>
              <a:pPr eaLnBrk="1" hangingPunct="1"/>
              <a:t>29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547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D9B67-AD95-4B46-A0DA-F2AED6E84B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383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685399-A305-8F45-8B8E-3830BD0C4D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931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04EAF-5A08-7B49-9FC9-045F536AEA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0219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381000"/>
            <a:ext cx="806926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458200" cy="5486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ln/>
        </p:spPr>
        <p:txBody>
          <a:bodyPr lIns="130046" tIns="65023" rIns="130046" bIns="65023"/>
          <a:lstStyle>
            <a:lvl1pPr>
              <a:defRPr/>
            </a:lvl1pPr>
          </a:lstStyle>
          <a:p>
            <a:pPr>
              <a:defRPr/>
            </a:pPr>
            <a:fld id="{72BEC54F-98B7-0A42-9A23-569989152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30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9EA10F-1B2C-564A-8529-6A1B9B53CF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5001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E118E-DF71-3045-BE9C-ED4DC6B090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833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38F47A-AB51-1E40-84FE-F7055C6366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33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E83B58-B541-7E4C-9724-66775EFCEF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8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ED13FA-69A5-5444-B7E0-32474B5AE9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860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45AC89-5AC2-8B44-81A5-11BB5E96E8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748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DF76C2-D589-3248-9C1F-E0BDBB2294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592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9148E-37AF-FC4B-9566-0C4B0803C0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043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22238"/>
            <a:ext cx="91440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38200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01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latin typeface="Arial" charset="0"/>
              </a:defRPr>
            </a:lvl1pPr>
          </a:lstStyle>
          <a:p>
            <a:pPr>
              <a:defRPr/>
            </a:pPr>
            <a:fld id="{E5FCFE6E-9505-354F-8B69-AA2C0F2AB9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6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outube.com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e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CS 168</a:t>
            </a:r>
            <a:br>
              <a:rPr lang="en-US" altLang="en-US" dirty="0"/>
            </a:br>
            <a:r>
              <a:rPr lang="en-US" altLang="en-US" dirty="0" smtClean="0"/>
              <a:t>Designing IP</a:t>
            </a:r>
            <a:endParaRPr lang="en-US" altLang="en-US" dirty="0"/>
          </a:p>
        </p:txBody>
      </p:sp>
      <p:sp>
        <p:nvSpPr>
          <p:cNvPr id="15362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Fall 2015</a:t>
            </a:r>
          </a:p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Scott Shenker</a:t>
            </a:r>
          </a:p>
          <a:p>
            <a:pPr eaLnBrk="1" hangingPunct="1"/>
            <a:r>
              <a:rPr lang="en-US" altLang="en-US" u="sng" dirty="0">
                <a:solidFill>
                  <a:srgbClr val="660066"/>
                </a:solidFill>
              </a:rPr>
              <a:t>http://</a:t>
            </a:r>
            <a:r>
              <a:rPr lang="en-US" altLang="en-US" u="sng" dirty="0" err="1">
                <a:solidFill>
                  <a:srgbClr val="660066"/>
                </a:solidFill>
              </a:rPr>
              <a:t>inst.eecs.berkeley.edu</a:t>
            </a:r>
            <a:r>
              <a:rPr lang="en-US" altLang="en-US" u="sng" dirty="0">
                <a:solidFill>
                  <a:srgbClr val="660066"/>
                </a:solidFill>
              </a:rPr>
              <a:t>/~cs168/fa15/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endParaRPr lang="en-US" altLang="en-US" dirty="0">
              <a:solidFill>
                <a:srgbClr val="660066"/>
              </a:solidFill>
            </a:endParaRPr>
          </a:p>
        </p:txBody>
      </p:sp>
      <p:sp>
        <p:nvSpPr>
          <p:cNvPr id="1536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39223899-8BDD-F940-A62D-574BA4D27A47}" type="slidenum">
              <a:rPr lang="en-US" altLang="en-US" sz="1000" b="0">
                <a:latin typeface="Arial" charset="0"/>
              </a:rPr>
              <a:pPr/>
              <a:t>1</a:t>
            </a:fld>
            <a:endParaRPr lang="en-US" altLang="en-US" sz="1000" b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Access Control (MAC)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Carrier sense: (CSMA)</a:t>
            </a:r>
          </a:p>
          <a:p>
            <a:pPr lvl="1"/>
            <a:r>
              <a:rPr lang="en-US" dirty="0" smtClean="0"/>
              <a:t>Don’t send if someone else is sending</a:t>
            </a:r>
          </a:p>
          <a:p>
            <a:pPr lvl="1"/>
            <a:endParaRPr lang="en-US" dirty="0"/>
          </a:p>
          <a:p>
            <a:r>
              <a:rPr lang="en-US" dirty="0" smtClean="0"/>
              <a:t>Collision detection: (CD)</a:t>
            </a:r>
          </a:p>
          <a:p>
            <a:pPr lvl="1"/>
            <a:r>
              <a:rPr lang="en-US" dirty="0" smtClean="0"/>
              <a:t>Stop if you detect someone else was also sending</a:t>
            </a:r>
          </a:p>
          <a:p>
            <a:pPr lvl="1"/>
            <a:endParaRPr lang="en-US" dirty="0"/>
          </a:p>
          <a:p>
            <a:r>
              <a:rPr lang="en-US" dirty="0" smtClean="0"/>
              <a:t>Collision avoidance: (CA)</a:t>
            </a:r>
          </a:p>
          <a:p>
            <a:pPr lvl="1"/>
            <a:r>
              <a:rPr lang="en-US" dirty="0" smtClean="0"/>
              <a:t>How to arrange transmissions so that they don’t collide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92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Steps Involved?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Accessing the network from laptop</a:t>
            </a:r>
          </a:p>
          <a:p>
            <a:pPr lvl="1"/>
            <a:r>
              <a:rPr lang="en-US" dirty="0" smtClean="0"/>
              <a:t>Wireless or </a:t>
            </a:r>
            <a:r>
              <a:rPr lang="en-US" dirty="0" err="1" smtClean="0"/>
              <a:t>ethernet</a:t>
            </a:r>
            <a:endParaRPr lang="en-US" dirty="0" smtClean="0"/>
          </a:p>
          <a:p>
            <a:pPr lvl="1"/>
            <a:r>
              <a:rPr lang="en-US" b="1" dirty="0" smtClean="0"/>
              <a:t>Network management (need to make it work)</a:t>
            </a:r>
            <a:endParaRPr lang="en-US" b="1" dirty="0"/>
          </a:p>
          <a:p>
            <a:r>
              <a:rPr lang="en-US" dirty="0" smtClean="0"/>
              <a:t>Mapping “real world name” to “network name”</a:t>
            </a:r>
            <a:endParaRPr lang="en-US" dirty="0"/>
          </a:p>
          <a:p>
            <a:r>
              <a:rPr lang="en-US" dirty="0" smtClean="0"/>
              <a:t>Mapping network name to location</a:t>
            </a:r>
            <a:endParaRPr lang="en-US" dirty="0"/>
          </a:p>
          <a:p>
            <a:r>
              <a:rPr lang="en-US" dirty="0" smtClean="0"/>
              <a:t>Download content from location</a:t>
            </a:r>
          </a:p>
          <a:p>
            <a:r>
              <a:rPr lang="en-US" dirty="0" smtClean="0"/>
              <a:t>Addressing general security concerns</a:t>
            </a:r>
          </a:p>
          <a:p>
            <a:pPr lvl="1"/>
            <a:r>
              <a:rPr lang="en-US" dirty="0" smtClean="0"/>
              <a:t>Verifying that this is the right content</a:t>
            </a:r>
          </a:p>
          <a:p>
            <a:pPr lvl="1"/>
            <a:r>
              <a:rPr lang="en-US" dirty="0" smtClean="0"/>
              <a:t>And that no one can tell what she’s downloading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8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4987925"/>
          </a:xfrm>
        </p:spPr>
        <p:txBody>
          <a:bodyPr/>
          <a:lstStyle/>
          <a:p>
            <a:r>
              <a:rPr lang="en-US" dirty="0" smtClean="0"/>
              <a:t>Control </a:t>
            </a:r>
            <a:r>
              <a:rPr lang="en-US" dirty="0"/>
              <a:t>how network interconnects to </a:t>
            </a:r>
            <a:r>
              <a:rPr lang="en-US" dirty="0" smtClean="0"/>
              <a:t>Internet</a:t>
            </a:r>
          </a:p>
          <a:p>
            <a:pPr lvl="1"/>
            <a:r>
              <a:rPr lang="en-US" dirty="0" err="1" smtClean="0"/>
              <a:t>Interdomain</a:t>
            </a:r>
            <a:r>
              <a:rPr lang="en-US" dirty="0" smtClean="0"/>
              <a:t> routing</a:t>
            </a:r>
            <a:endParaRPr lang="en-US" dirty="0"/>
          </a:p>
          <a:p>
            <a:r>
              <a:rPr lang="en-US" dirty="0"/>
              <a:t>K</a:t>
            </a:r>
            <a:r>
              <a:rPr lang="en-US" dirty="0" smtClean="0"/>
              <a:t>eep </a:t>
            </a:r>
            <a:r>
              <a:rPr lang="en-US" dirty="0"/>
              <a:t>unwanted traffic off </a:t>
            </a:r>
            <a:r>
              <a:rPr lang="en-US" dirty="0" smtClean="0"/>
              <a:t>network</a:t>
            </a:r>
          </a:p>
          <a:p>
            <a:pPr lvl="1"/>
            <a:r>
              <a:rPr lang="en-US" dirty="0" smtClean="0"/>
              <a:t>Firewalls and access control</a:t>
            </a:r>
            <a:endParaRPr lang="en-US" dirty="0"/>
          </a:p>
          <a:p>
            <a:r>
              <a:rPr lang="en-US" dirty="0"/>
              <a:t>Share limited number of public </a:t>
            </a:r>
            <a:r>
              <a:rPr lang="en-US" dirty="0" smtClean="0"/>
              <a:t>addresses</a:t>
            </a:r>
          </a:p>
          <a:p>
            <a:pPr lvl="1"/>
            <a:r>
              <a:rPr lang="en-US" dirty="0" smtClean="0"/>
              <a:t>NAT</a:t>
            </a:r>
            <a:endParaRPr lang="en-US" dirty="0"/>
          </a:p>
          <a:p>
            <a:r>
              <a:rPr lang="en-US" dirty="0" smtClean="0"/>
              <a:t>Keep </a:t>
            </a:r>
            <a:r>
              <a:rPr lang="en-US" dirty="0"/>
              <a:t>links from </a:t>
            </a:r>
            <a:r>
              <a:rPr lang="en-US" dirty="0" smtClean="0"/>
              <a:t>overloading</a:t>
            </a:r>
          </a:p>
          <a:p>
            <a:pPr lvl="1"/>
            <a:r>
              <a:rPr lang="en-US" dirty="0" smtClean="0"/>
              <a:t>Traffic engineering</a:t>
            </a:r>
          </a:p>
          <a:p>
            <a:r>
              <a:rPr lang="en-US" dirty="0" err="1" smtClean="0"/>
              <a:t>Autoconfiguration</a:t>
            </a:r>
            <a:endParaRPr lang="en-US" dirty="0" smtClean="0"/>
          </a:p>
          <a:p>
            <a:pPr lvl="1"/>
            <a:r>
              <a:rPr lang="en-US" dirty="0" smtClean="0"/>
              <a:t>DHCP</a:t>
            </a:r>
            <a:endParaRPr lang="en-US" dirty="0"/>
          </a:p>
          <a:p>
            <a:pPr marL="0" indent="0" algn="ctr">
              <a:buNone/>
            </a:pPr>
            <a:r>
              <a:rPr lang="en-US" b="1" i="1" dirty="0" smtClean="0">
                <a:solidFill>
                  <a:schemeClr val="accent1"/>
                </a:solidFill>
              </a:rPr>
              <a:t>Most undeveloped part of Internet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1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Network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abstractions, no layers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Just complicated distributed algorithms</a:t>
            </a:r>
          </a:p>
          <a:p>
            <a:pPr lvl="1"/>
            <a:r>
              <a:rPr lang="en-US" dirty="0" smtClean="0"/>
              <a:t>Such as routing algorithms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Or manual configuration</a:t>
            </a:r>
          </a:p>
          <a:p>
            <a:pPr lvl="1"/>
            <a:r>
              <a:rPr lang="en-US" dirty="0" smtClean="0"/>
              <a:t>Such as Access Control Lists and Firewalls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68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Network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4835525"/>
          </a:xfrm>
        </p:spPr>
        <p:txBody>
          <a:bodyPr/>
          <a:lstStyle/>
          <a:p>
            <a:r>
              <a:rPr lang="en-US" dirty="0" smtClean="0"/>
              <a:t>Clean abstractions</a:t>
            </a:r>
          </a:p>
          <a:p>
            <a:pPr lvl="7"/>
            <a:endParaRPr lang="en-US" dirty="0" smtClean="0"/>
          </a:p>
          <a:p>
            <a:r>
              <a:rPr lang="en-US" dirty="0" smtClean="0"/>
              <a:t>No complicated distributed algorithms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Treat networks like systems…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4400" b="1" i="1" dirty="0" smtClean="0">
                <a:solidFill>
                  <a:srgbClr val="FF0000"/>
                </a:solidFill>
              </a:rPr>
              <a:t>Later in the semester you will find out why stick shifts are the root of all evil in networking!</a:t>
            </a:r>
            <a:endParaRPr lang="en-US" sz="4400" b="1" i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4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Steps Involved?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Accessing the network from laptop</a:t>
            </a:r>
          </a:p>
          <a:p>
            <a:pPr lvl="1"/>
            <a:r>
              <a:rPr lang="en-US" dirty="0" smtClean="0"/>
              <a:t>Wireless or </a:t>
            </a:r>
            <a:r>
              <a:rPr lang="en-US" dirty="0" err="1" smtClean="0"/>
              <a:t>ethernet</a:t>
            </a:r>
            <a:endParaRPr lang="en-US" dirty="0" smtClean="0"/>
          </a:p>
          <a:p>
            <a:pPr lvl="1"/>
            <a:r>
              <a:rPr lang="en-US" dirty="0" smtClean="0"/>
              <a:t>Network management (someone needs to make it work)</a:t>
            </a:r>
            <a:endParaRPr lang="en-US" dirty="0"/>
          </a:p>
          <a:p>
            <a:r>
              <a:rPr lang="en-US" b="1" dirty="0" smtClean="0"/>
              <a:t>Mapping “real world name” to “network name”</a:t>
            </a:r>
            <a:endParaRPr lang="en-US" b="1" dirty="0"/>
          </a:p>
          <a:p>
            <a:r>
              <a:rPr lang="en-US" dirty="0" smtClean="0"/>
              <a:t>Mapping network name to location</a:t>
            </a:r>
            <a:endParaRPr lang="en-US" dirty="0"/>
          </a:p>
          <a:p>
            <a:r>
              <a:rPr lang="en-US" dirty="0" smtClean="0"/>
              <a:t>Download content from location</a:t>
            </a:r>
          </a:p>
          <a:p>
            <a:r>
              <a:rPr lang="en-US" dirty="0" smtClean="0"/>
              <a:t>Addressing general security concerns</a:t>
            </a:r>
          </a:p>
          <a:p>
            <a:pPr lvl="1"/>
            <a:r>
              <a:rPr lang="en-US" dirty="0" smtClean="0"/>
              <a:t>Verifying that this is the right content</a:t>
            </a:r>
          </a:p>
          <a:p>
            <a:pPr lvl="1"/>
            <a:r>
              <a:rPr lang="en-US" dirty="0" smtClean="0"/>
              <a:t>And that no one can tell what she’s downloading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7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122238"/>
            <a:ext cx="9448800" cy="868362"/>
          </a:xfrm>
        </p:spPr>
        <p:txBody>
          <a:bodyPr/>
          <a:lstStyle/>
          <a:p>
            <a:r>
              <a:rPr lang="en-US" dirty="0" smtClean="0"/>
              <a:t>“Real World Name” to “Network Name”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Joan knows what music she wants</a:t>
            </a:r>
          </a:p>
          <a:p>
            <a:pPr lvl="6"/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oesn’t know how to tell network what she wants</a:t>
            </a:r>
          </a:p>
          <a:p>
            <a:pPr lvl="6"/>
            <a:endParaRPr lang="en-US" dirty="0"/>
          </a:p>
          <a:p>
            <a:r>
              <a:rPr lang="en-US" dirty="0"/>
              <a:t>N</a:t>
            </a:r>
            <a:r>
              <a:rPr lang="en-US" dirty="0" smtClean="0"/>
              <a:t>eeds to map “real world name” (John Cage)….</a:t>
            </a:r>
          </a:p>
          <a:p>
            <a:pPr lvl="7"/>
            <a:endParaRPr lang="en-US" dirty="0"/>
          </a:p>
          <a:p>
            <a:r>
              <a:rPr lang="en-US" dirty="0" smtClean="0"/>
              <a:t>…..to a name that the infrastructure understands</a:t>
            </a:r>
          </a:p>
          <a:p>
            <a:pPr lvl="1"/>
            <a:r>
              <a:rPr lang="en-US" dirty="0" smtClean="0"/>
              <a:t>We will call this the “network name” but this isn’t a name at the IP level, but another portion of the infrastructure</a:t>
            </a:r>
            <a:br>
              <a:rPr lang="en-US" dirty="0" smtClean="0"/>
            </a:br>
            <a:endParaRPr lang="en-US" dirty="0"/>
          </a:p>
          <a:p>
            <a:r>
              <a:rPr lang="en-US" b="1" dirty="0" smtClean="0"/>
              <a:t>Search engine!</a:t>
            </a:r>
          </a:p>
          <a:p>
            <a:pPr lvl="1"/>
            <a:r>
              <a:rPr lang="en-US" dirty="0" smtClean="0"/>
              <a:t>Maps keywords to URL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Rectangular Callout 4"/>
          <p:cNvSpPr/>
          <p:nvPr/>
        </p:nvSpPr>
        <p:spPr bwMode="auto">
          <a:xfrm>
            <a:off x="4876800" y="3276600"/>
            <a:ext cx="3352800" cy="685800"/>
          </a:xfrm>
          <a:prstGeom prst="wedgeRectCallout">
            <a:avLst>
              <a:gd name="adj1" fmla="val -35283"/>
              <a:gd name="adj2" fmla="val 97041"/>
            </a:avLst>
          </a:prstGeom>
          <a:solidFill>
            <a:srgbClr val="FFCC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lvl="0" algn="ctr"/>
            <a:r>
              <a:rPr lang="en-US" sz="2800" b="0" dirty="0" smtClean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How can we do this?</a:t>
            </a:r>
            <a:endParaRPr lang="en-US" sz="2800" b="0" dirty="0">
              <a:solidFill>
                <a:schemeClr val="tx1"/>
              </a:solidFill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66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“Network Name”?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rgbClr val="F47A00"/>
              </a:solidFill>
            </a:endParaRPr>
          </a:p>
          <a:p>
            <a:r>
              <a:rPr lang="en-US" dirty="0" smtClean="0">
                <a:solidFill>
                  <a:srgbClr val="F47A00"/>
                </a:solidFill>
              </a:rPr>
              <a:t>HTTP</a:t>
            </a:r>
            <a:r>
              <a:rPr lang="en-US" dirty="0">
                <a:solidFill>
                  <a:srgbClr val="F47A00"/>
                </a:solidFill>
              </a:rPr>
              <a:t>://www.youtube.com/watch?v=hUJagb7hL0E</a:t>
            </a:r>
          </a:p>
          <a:p>
            <a:pPr lvl="3"/>
            <a:endParaRPr lang="en-US" dirty="0"/>
          </a:p>
          <a:p>
            <a:r>
              <a:rPr lang="en-US" dirty="0" smtClean="0">
                <a:solidFill>
                  <a:srgbClr val="FF6600"/>
                </a:solidFill>
              </a:rPr>
              <a:t>HTTP</a:t>
            </a:r>
            <a:r>
              <a:rPr lang="en-US" dirty="0" smtClean="0"/>
              <a:t> is host-to-host protocol</a:t>
            </a:r>
            <a:endParaRPr lang="en-US" dirty="0" smtClean="0">
              <a:hlinkClick r:id="rId2"/>
            </a:endParaRPr>
          </a:p>
          <a:p>
            <a:pPr lvl="3"/>
            <a:endParaRPr lang="en-US" dirty="0">
              <a:hlinkClick r:id="rId2"/>
            </a:endParaRPr>
          </a:p>
          <a:p>
            <a:r>
              <a:rPr lang="en-US" dirty="0" smtClean="0">
                <a:solidFill>
                  <a:srgbClr val="FF6600"/>
                </a:solidFill>
              </a:rPr>
              <a:t>www.youtube.com</a:t>
            </a:r>
            <a:r>
              <a:rPr lang="en-US" dirty="0" smtClean="0"/>
              <a:t> is a “host name”</a:t>
            </a:r>
          </a:p>
          <a:p>
            <a:pPr lvl="1"/>
            <a:r>
              <a:rPr lang="en-US" dirty="0" smtClean="0"/>
              <a:t>Widely replicated, but still represents a host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FF6600"/>
                </a:solidFill>
              </a:rPr>
              <a:t>watch?v=</a:t>
            </a:r>
            <a:r>
              <a:rPr lang="en-US" dirty="0" smtClean="0">
                <a:solidFill>
                  <a:srgbClr val="FF6600"/>
                </a:solidFill>
              </a:rPr>
              <a:t>hUJagb7hL0E </a:t>
            </a:r>
            <a:r>
              <a:rPr lang="en-US" dirty="0" smtClean="0"/>
              <a:t>is meaningful to host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9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Steps Involved?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Accessing the network from laptop</a:t>
            </a:r>
          </a:p>
          <a:p>
            <a:pPr lvl="1"/>
            <a:r>
              <a:rPr lang="en-US" dirty="0" smtClean="0"/>
              <a:t>Wireless or </a:t>
            </a:r>
            <a:r>
              <a:rPr lang="en-US" dirty="0" err="1" smtClean="0"/>
              <a:t>ethernet</a:t>
            </a:r>
            <a:endParaRPr lang="en-US" dirty="0" smtClean="0"/>
          </a:p>
          <a:p>
            <a:pPr lvl="1"/>
            <a:r>
              <a:rPr lang="en-US" dirty="0" smtClean="0"/>
              <a:t>Network management (someone needs to make it work)</a:t>
            </a:r>
            <a:endParaRPr lang="en-US" dirty="0"/>
          </a:p>
          <a:p>
            <a:r>
              <a:rPr lang="en-US" dirty="0" smtClean="0"/>
              <a:t>Mapping “real world name” to “network name”</a:t>
            </a:r>
            <a:endParaRPr lang="en-US" dirty="0"/>
          </a:p>
          <a:p>
            <a:r>
              <a:rPr lang="en-US" b="1" dirty="0" smtClean="0"/>
              <a:t>Mapping network name to location</a:t>
            </a:r>
            <a:endParaRPr lang="en-US" b="1" dirty="0"/>
          </a:p>
          <a:p>
            <a:r>
              <a:rPr lang="en-US" dirty="0" smtClean="0"/>
              <a:t>Download content from location</a:t>
            </a:r>
          </a:p>
          <a:p>
            <a:r>
              <a:rPr lang="en-US" dirty="0" smtClean="0"/>
              <a:t>Addressing general security concerns</a:t>
            </a:r>
          </a:p>
          <a:p>
            <a:pPr lvl="1"/>
            <a:r>
              <a:rPr lang="en-US" dirty="0" smtClean="0"/>
              <a:t>Verifying that this is the right content</a:t>
            </a:r>
          </a:p>
          <a:p>
            <a:pPr lvl="1"/>
            <a:r>
              <a:rPr lang="en-US" dirty="0" smtClean="0"/>
              <a:t>And that no one can tell what she’s downloading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7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Network Name to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“Name resolution” converts name to location</a:t>
            </a:r>
          </a:p>
          <a:p>
            <a:pPr lvl="1"/>
            <a:r>
              <a:rPr lang="en-US" dirty="0" smtClean="0"/>
              <a:t>Location is IP address of host</a:t>
            </a:r>
          </a:p>
          <a:p>
            <a:pPr lvl="1"/>
            <a:endParaRPr lang="en-US" dirty="0"/>
          </a:p>
          <a:p>
            <a:r>
              <a:rPr lang="en-US" dirty="0" smtClean="0"/>
              <a:t>We would like location to be nearby copy</a:t>
            </a:r>
          </a:p>
          <a:p>
            <a:pPr lvl="1"/>
            <a:r>
              <a:rPr lang="en-US" dirty="0" smtClean="0"/>
              <a:t>Speeds up download </a:t>
            </a:r>
          </a:p>
          <a:p>
            <a:pPr lvl="1"/>
            <a:r>
              <a:rPr lang="en-US" dirty="0" smtClean="0"/>
              <a:t>Reduce load on backbone and access networks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4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623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894" y="2967335"/>
            <a:ext cx="84882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Ssssshhhhhhhhhhhhhhh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378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this done today?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 resolution: Domain </a:t>
            </a:r>
            <a:r>
              <a:rPr lang="en-US" dirty="0"/>
              <a:t>Name </a:t>
            </a:r>
            <a:r>
              <a:rPr lang="en-US" dirty="0" smtClean="0"/>
              <a:t>System (DNS)</a:t>
            </a:r>
            <a:endParaRPr lang="en-US" dirty="0"/>
          </a:p>
          <a:p>
            <a:pPr lvl="1"/>
            <a:r>
              <a:rPr lang="en-US" dirty="0"/>
              <a:t>Hand in a </a:t>
            </a:r>
            <a:r>
              <a:rPr lang="en-US" dirty="0" smtClean="0"/>
              <a:t>hostname, </a:t>
            </a:r>
            <a:r>
              <a:rPr lang="en-US" dirty="0"/>
              <a:t>get back an IP address</a:t>
            </a:r>
          </a:p>
          <a:p>
            <a:pPr lvl="1"/>
            <a:endParaRPr lang="en-US" dirty="0"/>
          </a:p>
          <a:p>
            <a:r>
              <a:rPr lang="en-US" dirty="0" smtClean="0"/>
              <a:t>Nearby </a:t>
            </a:r>
            <a:r>
              <a:rPr lang="en-US" dirty="0"/>
              <a:t>copy of the data?</a:t>
            </a:r>
          </a:p>
          <a:p>
            <a:pPr lvl="1"/>
            <a:r>
              <a:rPr lang="en-US" dirty="0"/>
              <a:t>CDNs: content distribution networks (like Akamai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dirty="0" smtClean="0"/>
              <a:t>P2P systems can also point you to nearby content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1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Steps Involved?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Accessing the network from laptop</a:t>
            </a:r>
          </a:p>
          <a:p>
            <a:pPr lvl="1"/>
            <a:r>
              <a:rPr lang="en-US" dirty="0" smtClean="0"/>
              <a:t>Wireless or </a:t>
            </a:r>
            <a:r>
              <a:rPr lang="en-US" dirty="0" err="1" smtClean="0"/>
              <a:t>ethernet</a:t>
            </a:r>
            <a:endParaRPr lang="en-US" dirty="0" smtClean="0"/>
          </a:p>
          <a:p>
            <a:pPr lvl="1"/>
            <a:r>
              <a:rPr lang="en-US" dirty="0" smtClean="0"/>
              <a:t>Network management (someone needs to make it work)</a:t>
            </a:r>
            <a:endParaRPr lang="en-US" dirty="0"/>
          </a:p>
          <a:p>
            <a:r>
              <a:rPr lang="en-US" dirty="0" smtClean="0"/>
              <a:t>Mapping “real world name” to “network name”</a:t>
            </a:r>
            <a:endParaRPr lang="en-US" dirty="0"/>
          </a:p>
          <a:p>
            <a:r>
              <a:rPr lang="en-US" dirty="0" smtClean="0"/>
              <a:t>Mapping network name to location</a:t>
            </a:r>
            <a:endParaRPr lang="en-US" dirty="0"/>
          </a:p>
          <a:p>
            <a:r>
              <a:rPr lang="en-US" b="1" dirty="0" smtClean="0"/>
              <a:t>Download content from location</a:t>
            </a:r>
          </a:p>
          <a:p>
            <a:r>
              <a:rPr lang="en-US" dirty="0" smtClean="0"/>
              <a:t>Addressing general security concerns</a:t>
            </a:r>
          </a:p>
          <a:p>
            <a:pPr lvl="1"/>
            <a:r>
              <a:rPr lang="en-US" dirty="0" smtClean="0"/>
              <a:t>Verifying that this is the right content</a:t>
            </a:r>
          </a:p>
          <a:p>
            <a:pPr lvl="1"/>
            <a:r>
              <a:rPr lang="en-US" dirty="0" smtClean="0"/>
              <a:t>And that no one can tell what she’s downloading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8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Data from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a reliable transfer protocol: TCP</a:t>
            </a:r>
          </a:p>
          <a:p>
            <a:pPr lvl="1"/>
            <a:r>
              <a:rPr lang="en-US" dirty="0" smtClean="0"/>
              <a:t>Must share network with others: congestion control</a:t>
            </a:r>
          </a:p>
          <a:p>
            <a:pPr lvl="1"/>
            <a:endParaRPr lang="en-US" dirty="0"/>
          </a:p>
          <a:p>
            <a:r>
              <a:rPr lang="en-US" dirty="0" smtClean="0"/>
              <a:t>But must be able to use URL to </a:t>
            </a:r>
            <a:r>
              <a:rPr lang="en-US" dirty="0" err="1" smtClean="0"/>
              <a:t>retreive</a:t>
            </a:r>
            <a:r>
              <a:rPr lang="en-US" dirty="0" smtClean="0"/>
              <a:t> content</a:t>
            </a:r>
          </a:p>
          <a:p>
            <a:pPr lvl="1"/>
            <a:r>
              <a:rPr lang="en-US" dirty="0" smtClean="0"/>
              <a:t>Need higher-level protocol like HTTP to coordinate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8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Steps Involved?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Accessing the network from laptop</a:t>
            </a:r>
          </a:p>
          <a:p>
            <a:pPr lvl="1"/>
            <a:r>
              <a:rPr lang="en-US" dirty="0" smtClean="0"/>
              <a:t>Wireless or </a:t>
            </a:r>
            <a:r>
              <a:rPr lang="en-US" dirty="0" err="1" smtClean="0"/>
              <a:t>ethernet</a:t>
            </a:r>
            <a:endParaRPr lang="en-US" dirty="0" smtClean="0"/>
          </a:p>
          <a:p>
            <a:pPr lvl="1"/>
            <a:r>
              <a:rPr lang="en-US" dirty="0" smtClean="0"/>
              <a:t>Network management (someone needs to make it work)</a:t>
            </a:r>
            <a:endParaRPr lang="en-US" dirty="0"/>
          </a:p>
          <a:p>
            <a:r>
              <a:rPr lang="en-US" dirty="0" smtClean="0"/>
              <a:t>Mapping “real world name” to “network name”</a:t>
            </a:r>
            <a:endParaRPr lang="en-US" dirty="0"/>
          </a:p>
          <a:p>
            <a:r>
              <a:rPr lang="en-US" dirty="0" smtClean="0"/>
              <a:t>Mapping network name to location</a:t>
            </a:r>
            <a:endParaRPr lang="en-US" dirty="0"/>
          </a:p>
          <a:p>
            <a:r>
              <a:rPr lang="en-US" dirty="0" smtClean="0"/>
              <a:t>Download content from location</a:t>
            </a:r>
          </a:p>
          <a:p>
            <a:r>
              <a:rPr lang="en-US" b="1" dirty="0" smtClean="0"/>
              <a:t>Addressing general security concerns</a:t>
            </a:r>
          </a:p>
          <a:p>
            <a:pPr lvl="1"/>
            <a:r>
              <a:rPr lang="en-US" dirty="0" smtClean="0"/>
              <a:t>Verifying that this is the right content</a:t>
            </a:r>
          </a:p>
          <a:p>
            <a:pPr lvl="1"/>
            <a:r>
              <a:rPr lang="en-US" dirty="0" smtClean="0"/>
              <a:t>And that no one can tell what she’s downloading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6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Ensuring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Privacy</a:t>
            </a:r>
            <a:r>
              <a:rPr lang="en-US" dirty="0" smtClean="0"/>
              <a:t>: prevent sniffers from knowing what she downloaded (“it was for CS168, I promise!”)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Integrity</a:t>
            </a:r>
            <a:r>
              <a:rPr lang="en-US" dirty="0" smtClean="0"/>
              <a:t>: ensure data wasn’t tampered with during its trip through network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Provenance</a:t>
            </a:r>
            <a:r>
              <a:rPr lang="en-US" dirty="0" smtClean="0"/>
              <a:t>: ensure that music actually came from the music company (and not some imposter)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68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do this today?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Cryptographic measures enable us to do all three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Public Key cryptography is crucial</a:t>
            </a:r>
          </a:p>
          <a:p>
            <a:pPr lvl="1"/>
            <a:r>
              <a:rPr lang="en-US" dirty="0" smtClean="0"/>
              <a:t>No need to share secrets beforehand</a:t>
            </a:r>
          </a:p>
          <a:p>
            <a:pPr lvl="1"/>
            <a:r>
              <a:rPr lang="en-US" i="1" dirty="0" smtClean="0"/>
              <a:t>How many know about public key crypto?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9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Requires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Media Access Control</a:t>
            </a:r>
          </a:p>
          <a:p>
            <a:r>
              <a:rPr lang="en-US" dirty="0" smtClean="0"/>
              <a:t>Network management</a:t>
            </a:r>
          </a:p>
          <a:p>
            <a:r>
              <a:rPr lang="en-US" dirty="0" smtClean="0"/>
              <a:t>Naming and name resolution</a:t>
            </a:r>
          </a:p>
          <a:p>
            <a:r>
              <a:rPr lang="en-US" dirty="0" smtClean="0"/>
              <a:t>Content distribution networks</a:t>
            </a:r>
          </a:p>
          <a:p>
            <a:r>
              <a:rPr lang="en-US" dirty="0" smtClean="0"/>
              <a:t>And perhaps P2P</a:t>
            </a:r>
          </a:p>
          <a:p>
            <a:r>
              <a:rPr lang="en-US" dirty="0" smtClean="0"/>
              <a:t>Congestion control</a:t>
            </a:r>
          </a:p>
          <a:p>
            <a:r>
              <a:rPr lang="en-US" dirty="0" smtClean="0"/>
              <a:t>HTTP</a:t>
            </a:r>
          </a:p>
          <a:p>
            <a:r>
              <a:rPr lang="en-US" dirty="0" smtClean="0"/>
              <a:t>Cryptographic measures to secure content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7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Requires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Media Access Control</a:t>
            </a:r>
          </a:p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Network management</a:t>
            </a:r>
          </a:p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Naming and name resolution</a:t>
            </a:r>
          </a:p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Content distribution networks</a:t>
            </a:r>
          </a:p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And perhaps P2P</a:t>
            </a:r>
          </a:p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Congestion control</a:t>
            </a:r>
          </a:p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HTTP</a:t>
            </a:r>
          </a:p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Cryptographic measures to secure content</a:t>
            </a:r>
          </a:p>
          <a:p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2209800"/>
            <a:ext cx="8686800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latin typeface="+mn-lt"/>
              </a:rPr>
              <a:t>We will cover most of these topics in the coming lectures</a:t>
            </a:r>
            <a:endParaRPr lang="en-US" sz="36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780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The Design of IP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8BE6BF0-893F-E840-AE52-EE7EDE4B2C5E}" type="slidenum">
              <a:rPr lang="en-US" sz="1400" b="0">
                <a:latin typeface="Times New Roman" charset="0"/>
              </a:rPr>
              <a:pPr eaLnBrk="1" hangingPunct="1"/>
              <a:t>28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31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We are about to make a transition!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spcBef>
                <a:spcPts val="0"/>
              </a:spcBef>
              <a:buFontTx/>
              <a:buNone/>
            </a:pPr>
            <a:endParaRPr lang="en-US" sz="3200" b="1" i="1" dirty="0">
              <a:solidFill>
                <a:srgbClr val="0000FF"/>
              </a:solidFill>
              <a:latin typeface="Arial" charset="0"/>
            </a:endParaRPr>
          </a:p>
          <a:p>
            <a:pPr marL="0" indent="0" algn="ctr">
              <a:spcBef>
                <a:spcPts val="0"/>
              </a:spcBef>
              <a:buFontTx/>
              <a:buNone/>
            </a:pPr>
            <a:endParaRPr lang="en-US" sz="3200" b="1" i="1" dirty="0" smtClean="0">
              <a:solidFill>
                <a:srgbClr val="0000FF"/>
              </a:solidFill>
              <a:latin typeface="Arial" charset="0"/>
            </a:endParaRPr>
          </a:p>
          <a:p>
            <a:pPr marL="0" indent="0" algn="ctr">
              <a:spcBef>
                <a:spcPts val="0"/>
              </a:spcBef>
              <a:buFontTx/>
              <a:buNone/>
            </a:pPr>
            <a:r>
              <a:rPr lang="en-US" sz="3600" b="1" i="1" dirty="0" smtClean="0">
                <a:solidFill>
                  <a:srgbClr val="0000FF"/>
                </a:solidFill>
                <a:latin typeface="Arial" charset="0"/>
              </a:rPr>
              <a:t>From heady principles…</a:t>
            </a:r>
          </a:p>
          <a:p>
            <a:pPr marL="0" indent="0" algn="ctr">
              <a:spcBef>
                <a:spcPts val="0"/>
              </a:spcBef>
              <a:buFontTx/>
              <a:buNone/>
            </a:pPr>
            <a:r>
              <a:rPr lang="en-US" sz="3600" b="1" i="1" dirty="0">
                <a:solidFill>
                  <a:srgbClr val="0000FF"/>
                </a:solidFill>
                <a:latin typeface="Arial" charset="0"/>
              </a:rPr>
              <a:t>.</a:t>
            </a:r>
            <a:r>
              <a:rPr lang="en-US" sz="3600" b="1" i="1" dirty="0" smtClean="0">
                <a:solidFill>
                  <a:srgbClr val="0000FF"/>
                </a:solidFill>
                <a:latin typeface="Arial" charset="0"/>
              </a:rPr>
              <a:t>..to packet headers</a:t>
            </a:r>
          </a:p>
          <a:p>
            <a:pPr marL="0" indent="0" algn="ctr">
              <a:spcBef>
                <a:spcPts val="0"/>
              </a:spcBef>
              <a:buFontTx/>
              <a:buNone/>
            </a:pPr>
            <a:endParaRPr lang="en-US" sz="3600" b="1" i="1" dirty="0" smtClean="0">
              <a:solidFill>
                <a:srgbClr val="0000FF"/>
              </a:solidFill>
              <a:latin typeface="Arial" charset="0"/>
            </a:endParaRPr>
          </a:p>
          <a:p>
            <a:pPr marL="0" indent="0" algn="ctr">
              <a:spcBef>
                <a:spcPts val="0"/>
              </a:spcBef>
              <a:buFontTx/>
              <a:buNone/>
            </a:pPr>
            <a:r>
              <a:rPr lang="en-US" sz="3600" b="1" i="1" dirty="0" smtClean="0">
                <a:solidFill>
                  <a:srgbClr val="0000FF"/>
                </a:solidFill>
                <a:latin typeface="Arial" charset="0"/>
              </a:rPr>
              <a:t>From fundamentals…</a:t>
            </a:r>
          </a:p>
          <a:p>
            <a:pPr marL="0" indent="0" algn="ctr">
              <a:spcBef>
                <a:spcPts val="0"/>
              </a:spcBef>
              <a:buFontTx/>
              <a:buNone/>
            </a:pPr>
            <a:r>
              <a:rPr lang="en-US" sz="3600" b="1" i="1" dirty="0" smtClean="0">
                <a:solidFill>
                  <a:srgbClr val="0000FF"/>
                </a:solidFill>
                <a:latin typeface="Arial" charset="0"/>
              </a:rPr>
              <a:t>…to no-fun-at-all</a:t>
            </a:r>
            <a:endParaRPr lang="en-US" sz="3600" b="1" i="1" dirty="0">
              <a:solidFill>
                <a:srgbClr val="0000FF"/>
              </a:solidFill>
              <a:latin typeface="Arial" charset="0"/>
            </a:endParaRPr>
          </a:p>
          <a:p>
            <a:pPr algn="ctr">
              <a:buFontTx/>
              <a:buNone/>
            </a:pPr>
            <a:endParaRPr lang="en-US" b="1" i="1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1843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3D07663-322D-8B42-8509-CA2D44BD461D}" type="slidenum">
              <a:rPr lang="en-US" sz="1400" b="0">
                <a:latin typeface="Times New Roman" charset="0"/>
              </a:rPr>
              <a:pPr eaLnBrk="1" hangingPunct="1"/>
              <a:t>29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73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Lecture: Two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Covering some “missing pieces”</a:t>
            </a:r>
          </a:p>
          <a:p>
            <a:pPr lvl="1"/>
            <a:r>
              <a:rPr lang="en-US" dirty="0" smtClean="0"/>
              <a:t>Maybe networking isn’t as simple as I said….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Designing IP</a:t>
            </a:r>
          </a:p>
          <a:p>
            <a:pPr lvl="1"/>
            <a:r>
              <a:rPr lang="en-US" dirty="0" smtClean="0"/>
              <a:t>What should it be doing?</a:t>
            </a:r>
          </a:p>
          <a:p>
            <a:pPr lvl="1"/>
            <a:r>
              <a:rPr lang="en-US" dirty="0" smtClean="0"/>
              <a:t>What needs to be included in the packet header?</a:t>
            </a:r>
          </a:p>
          <a:p>
            <a:pPr lvl="1"/>
            <a:r>
              <a:rPr lang="en-US" dirty="0" smtClean="0"/>
              <a:t>The why and what of IPv6?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What is </a:t>
            </a:r>
            <a:r>
              <a:rPr lang="ja-JP" altLang="en-US" dirty="0" smtClean="0">
                <a:latin typeface="+mn-lt"/>
              </a:rPr>
              <a:t>“</a:t>
            </a:r>
            <a:r>
              <a:rPr lang="en-US" altLang="ja-JP" dirty="0" smtClean="0">
                <a:latin typeface="+mn-lt"/>
              </a:rPr>
              <a:t>designing</a:t>
            </a:r>
            <a:r>
              <a:rPr lang="ja-JP" altLang="en-US" dirty="0" smtClean="0">
                <a:latin typeface="+mn-lt"/>
              </a:rPr>
              <a:t>”</a:t>
            </a:r>
            <a:r>
              <a:rPr lang="en-US" altLang="ja-JP" dirty="0" smtClean="0">
                <a:latin typeface="+mn-lt"/>
              </a:rPr>
              <a:t> a protocol?</a:t>
            </a:r>
            <a:endParaRPr lang="en-US" dirty="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934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Specifying the </a:t>
            </a:r>
            <a:r>
              <a:rPr lang="en-US" b="1" i="1" dirty="0">
                <a:solidFill>
                  <a:srgbClr val="FF6600"/>
                </a:solidFill>
                <a:latin typeface="Arial" charset="0"/>
              </a:rPr>
              <a:t>syntax</a:t>
            </a:r>
            <a:r>
              <a:rPr lang="en-US" dirty="0">
                <a:solidFill>
                  <a:srgbClr val="FF6600"/>
                </a:solidFill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of its </a:t>
            </a:r>
            <a:r>
              <a:rPr lang="en-US" dirty="0" smtClean="0">
                <a:latin typeface="Arial" charset="0"/>
              </a:rPr>
              <a:t>messages</a:t>
            </a:r>
          </a:p>
          <a:p>
            <a:pPr lvl="1"/>
            <a:r>
              <a:rPr lang="en-US" dirty="0" smtClean="0">
                <a:latin typeface="Arial" charset="0"/>
              </a:rPr>
              <a:t>Format</a:t>
            </a: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Specifying their </a:t>
            </a:r>
            <a:r>
              <a:rPr lang="en-US" b="1" i="1" dirty="0" smtClean="0">
                <a:solidFill>
                  <a:srgbClr val="FF6600"/>
                </a:solidFill>
                <a:latin typeface="Arial" charset="0"/>
              </a:rPr>
              <a:t>semantics</a:t>
            </a:r>
            <a:endParaRPr lang="en-US" b="1" i="1" dirty="0">
              <a:solidFill>
                <a:srgbClr val="FF6600"/>
              </a:solidFill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Meaning</a:t>
            </a:r>
          </a:p>
          <a:p>
            <a:pPr lvl="1"/>
            <a:r>
              <a:rPr lang="en-US" dirty="0" smtClean="0">
                <a:latin typeface="Arial" charset="0"/>
              </a:rPr>
              <a:t>Responses</a:t>
            </a:r>
            <a:endParaRPr lang="en-US" dirty="0">
              <a:latin typeface="Arial" charset="0"/>
            </a:endParaRPr>
          </a:p>
        </p:txBody>
      </p:sp>
      <p:sp>
        <p:nvSpPr>
          <p:cNvPr id="4096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EBC6C33-CE9B-BE48-8BE4-CFABA41E6974}" type="slidenum">
              <a:rPr lang="en-US" sz="1400" b="0">
                <a:latin typeface="Times New Roman" charset="0"/>
              </a:rPr>
              <a:pPr eaLnBrk="1" hangingPunct="1"/>
              <a:t>30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7290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491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Designing IP?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Syntax: format of packet</a:t>
            </a:r>
          </a:p>
          <a:p>
            <a:pPr lvl="1"/>
            <a:r>
              <a:rPr lang="en-US" dirty="0" smtClean="0"/>
              <a:t>Nontrivial part: packet “header”</a:t>
            </a:r>
          </a:p>
          <a:p>
            <a:pPr lvl="1"/>
            <a:r>
              <a:rPr lang="en-US" dirty="0" smtClean="0"/>
              <a:t>Rest is opaque payload </a:t>
            </a:r>
            <a:r>
              <a:rPr lang="en-US" i="1" dirty="0" smtClean="0">
                <a:solidFill>
                  <a:schemeClr val="accent1"/>
                </a:solidFill>
              </a:rPr>
              <a:t>(why opaque?)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Semantics: meaning of header fields</a:t>
            </a:r>
          </a:p>
          <a:p>
            <a:pPr lvl="1"/>
            <a:r>
              <a:rPr lang="en-US" dirty="0" smtClean="0"/>
              <a:t>Required processing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828800" y="2867175"/>
            <a:ext cx="5901910" cy="2162025"/>
            <a:chOff x="1828800" y="1898664"/>
            <a:chExt cx="5901910" cy="2162025"/>
          </a:xfrm>
        </p:grpSpPr>
        <p:sp>
          <p:nvSpPr>
            <p:cNvPr id="11" name="Rectangle 10"/>
            <p:cNvSpPr/>
            <p:nvPr/>
          </p:nvSpPr>
          <p:spPr>
            <a:xfrm>
              <a:off x="1898771" y="1898664"/>
              <a:ext cx="1615188" cy="2157573"/>
            </a:xfrm>
            <a:prstGeom prst="rect">
              <a:avLst/>
            </a:prstGeom>
            <a:solidFill>
              <a:srgbClr val="FF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13959" y="1898664"/>
              <a:ext cx="4216751" cy="2157573"/>
            </a:xfrm>
            <a:prstGeom prst="rect">
              <a:avLst/>
            </a:prstGeom>
            <a:solidFill>
              <a:srgbClr val="CCFFCC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28800" y="2612889"/>
              <a:ext cx="1752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+mn-lt"/>
                </a:rPr>
                <a:t>Header</a:t>
              </a:r>
              <a:endParaRPr lang="en-US" sz="3600" dirty="0">
                <a:latin typeface="+mn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86575" y="2700049"/>
              <a:ext cx="37112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+mn-lt"/>
                </a:rPr>
                <a:t>Opaque Payload</a:t>
              </a:r>
              <a:endParaRPr lang="en-US" sz="2800" dirty="0">
                <a:latin typeface="+mn-lt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3304357" y="1898664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062197" y="1903116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783058" y="1903116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503919" y="1903116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224780" y="1903116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211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Header as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of packet header as interface</a:t>
            </a:r>
            <a:endParaRPr lang="en-US" dirty="0"/>
          </a:p>
          <a:p>
            <a:pPr lvl="1"/>
            <a:r>
              <a:rPr lang="en-US" dirty="0" smtClean="0"/>
              <a:t>Only way of passing information from packet to switch</a:t>
            </a:r>
          </a:p>
          <a:p>
            <a:pPr lvl="1"/>
            <a:endParaRPr lang="en-US" dirty="0"/>
          </a:p>
          <a:p>
            <a:r>
              <a:rPr lang="en-US" dirty="0" smtClean="0"/>
              <a:t>Designing interfaces:</a:t>
            </a:r>
          </a:p>
          <a:p>
            <a:pPr lvl="1"/>
            <a:r>
              <a:rPr lang="en-US" dirty="0" smtClean="0"/>
              <a:t>What task are you trying to perform?</a:t>
            </a:r>
          </a:p>
          <a:p>
            <a:pPr lvl="1"/>
            <a:r>
              <a:rPr lang="en-US" dirty="0" smtClean="0"/>
              <a:t>What information do you need to accomplish it?</a:t>
            </a:r>
          </a:p>
          <a:p>
            <a:pPr lvl="1"/>
            <a:endParaRPr lang="en-US" dirty="0"/>
          </a:p>
          <a:p>
            <a:r>
              <a:rPr lang="en-US" dirty="0"/>
              <a:t>H</a:t>
            </a:r>
            <a:r>
              <a:rPr lang="en-US" dirty="0" smtClean="0"/>
              <a:t>eader reflects information needed for basic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6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122238"/>
            <a:ext cx="9525000" cy="868362"/>
          </a:xfrm>
        </p:spPr>
        <p:txBody>
          <a:bodyPr/>
          <a:lstStyle/>
          <a:p>
            <a:r>
              <a:rPr lang="en-US" dirty="0" smtClean="0"/>
              <a:t>How Would You Design IP Header?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Take a few minutes to think about this</a:t>
            </a:r>
          </a:p>
          <a:p>
            <a:endParaRPr lang="en-US" dirty="0"/>
          </a:p>
          <a:p>
            <a:r>
              <a:rPr lang="en-US" dirty="0" smtClean="0"/>
              <a:t>Talk to your neighbors</a:t>
            </a:r>
          </a:p>
          <a:p>
            <a:endParaRPr lang="en-US" dirty="0"/>
          </a:p>
          <a:p>
            <a:r>
              <a:rPr lang="en-US" dirty="0" smtClean="0"/>
              <a:t>Think about:</a:t>
            </a:r>
          </a:p>
          <a:p>
            <a:pPr lvl="1"/>
            <a:r>
              <a:rPr lang="en-US" dirty="0" smtClean="0"/>
              <a:t>What tasks does the header need to perform?</a:t>
            </a:r>
          </a:p>
          <a:p>
            <a:pPr lvl="1"/>
            <a:r>
              <a:rPr lang="en-US" dirty="0" smtClean="0"/>
              <a:t>What information does it need to perform them?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21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Tasks Do We Need to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packet correctly</a:t>
            </a:r>
          </a:p>
          <a:p>
            <a:r>
              <a:rPr lang="en-US" dirty="0" smtClean="0"/>
              <a:t>Get packet to the destination</a:t>
            </a:r>
          </a:p>
          <a:p>
            <a:r>
              <a:rPr lang="en-US" dirty="0" smtClean="0"/>
              <a:t>Get responses to the packet back to source</a:t>
            </a:r>
          </a:p>
          <a:p>
            <a:pPr lvl="1"/>
            <a:r>
              <a:rPr lang="en-US" dirty="0" smtClean="0"/>
              <a:t>Not really, but humor me….</a:t>
            </a:r>
          </a:p>
          <a:p>
            <a:r>
              <a:rPr lang="en-US" dirty="0" smtClean="0"/>
              <a:t>Carry data</a:t>
            </a:r>
          </a:p>
          <a:p>
            <a:r>
              <a:rPr lang="en-US" dirty="0" smtClean="0"/>
              <a:t>Tell host what to do with packet once arrived</a:t>
            </a:r>
          </a:p>
          <a:p>
            <a:r>
              <a:rPr lang="en-US" dirty="0" smtClean="0"/>
              <a:t>Specify any special network handling of the packet</a:t>
            </a:r>
          </a:p>
          <a:p>
            <a:r>
              <a:rPr lang="en-US" dirty="0" smtClean="0"/>
              <a:t>Deal with problems that arise along the path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9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Packet Correctly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does header end?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Where does packet end?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What version of IP?</a:t>
            </a:r>
          </a:p>
          <a:p>
            <a:pPr lvl="1"/>
            <a:r>
              <a:rPr lang="en-US" i="1" dirty="0" smtClean="0">
                <a:solidFill>
                  <a:srgbClr val="F47A00"/>
                </a:solidFill>
              </a:rPr>
              <a:t>Why is this so important?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8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to the Destination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destination address (duh!)</a:t>
            </a:r>
          </a:p>
          <a:p>
            <a:pPr lvl="1"/>
            <a:endParaRPr lang="en-US" dirty="0" smtClean="0"/>
          </a:p>
          <a:p>
            <a:r>
              <a:rPr lang="en-US" dirty="0"/>
              <a:t>Should this be location or identifier?</a:t>
            </a:r>
          </a:p>
          <a:p>
            <a:pPr lvl="1"/>
            <a:r>
              <a:rPr lang="en-US" dirty="0"/>
              <a:t>And what’s the difference?</a:t>
            </a:r>
          </a:p>
          <a:p>
            <a:pPr lvl="1"/>
            <a:endParaRPr lang="en-US" dirty="0"/>
          </a:p>
          <a:p>
            <a:r>
              <a:rPr lang="en-US" dirty="0"/>
              <a:t>If a host moves, should its address change?</a:t>
            </a:r>
          </a:p>
          <a:p>
            <a:pPr lvl="1"/>
            <a:r>
              <a:rPr lang="en-US" dirty="0"/>
              <a:t>If not, how can you build scalable Internet?</a:t>
            </a:r>
          </a:p>
          <a:p>
            <a:pPr lvl="1"/>
            <a:r>
              <a:rPr lang="en-US" dirty="0"/>
              <a:t>If so, then what good is an address for identification?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3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Response Back to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Source address (duh!)</a:t>
            </a:r>
          </a:p>
          <a:p>
            <a:endParaRPr lang="en-US" dirty="0" smtClean="0"/>
          </a:p>
          <a:p>
            <a:r>
              <a:rPr lang="en-US" dirty="0" smtClean="0"/>
              <a:t>You’ve already heard my rant on this….</a:t>
            </a:r>
          </a:p>
          <a:p>
            <a:pPr lvl="1"/>
            <a:r>
              <a:rPr lang="en-US" dirty="0" smtClean="0"/>
              <a:t>Other ways for destination to get back to source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ecessary for routers to respond to source with errors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3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Payload (duh!)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2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Telling </a:t>
            </a:r>
            <a:r>
              <a:rPr lang="en-US" dirty="0" err="1" smtClean="0"/>
              <a:t>Dest’n</a:t>
            </a:r>
            <a:r>
              <a:rPr lang="en-US" dirty="0" smtClean="0"/>
              <a:t> How to Process Packet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Indicate which protocols should handle packet</a:t>
            </a:r>
          </a:p>
          <a:p>
            <a:pPr lvl="1"/>
            <a:endParaRPr lang="en-US" dirty="0"/>
          </a:p>
          <a:p>
            <a:r>
              <a:rPr lang="en-US" dirty="0" smtClean="0"/>
              <a:t>What layer should this protocol be in?</a:t>
            </a:r>
          </a:p>
          <a:p>
            <a:pPr lvl="1"/>
            <a:endParaRPr lang="en-US" dirty="0"/>
          </a:p>
          <a:p>
            <a:r>
              <a:rPr lang="en-US" dirty="0" smtClean="0"/>
              <a:t>What are some options for this today?</a:t>
            </a:r>
          </a:p>
          <a:p>
            <a:pPr lvl="1"/>
            <a:endParaRPr lang="en-US" dirty="0"/>
          </a:p>
          <a:p>
            <a:r>
              <a:rPr lang="en-US" dirty="0" smtClean="0"/>
              <a:t>How does the source know what to enter here?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8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Missing Pieces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Type-of-service: Priority, etc.</a:t>
            </a:r>
          </a:p>
          <a:p>
            <a:endParaRPr lang="en-US" dirty="0" smtClean="0"/>
          </a:p>
          <a:p>
            <a:r>
              <a:rPr lang="en-US" dirty="0" smtClean="0"/>
              <a:t>Options: discuss later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5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packet caught in loop? </a:t>
            </a:r>
          </a:p>
          <a:p>
            <a:pPr lvl="1"/>
            <a:r>
              <a:rPr lang="en-US" dirty="0" smtClean="0"/>
              <a:t>TTL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Header Corrupted: </a:t>
            </a:r>
          </a:p>
          <a:p>
            <a:pPr lvl="1"/>
            <a:r>
              <a:rPr lang="en-US" dirty="0" smtClean="0"/>
              <a:t>Detect with Checksum</a:t>
            </a:r>
          </a:p>
          <a:p>
            <a:pPr lvl="1"/>
            <a:r>
              <a:rPr lang="en-US" dirty="0" smtClean="0"/>
              <a:t>What about payload checksum?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Packet too large? </a:t>
            </a:r>
          </a:p>
          <a:p>
            <a:pPr lvl="1"/>
            <a:r>
              <a:rPr lang="en-US" dirty="0" smtClean="0"/>
              <a:t>Deal with fragmentation</a:t>
            </a:r>
          </a:p>
          <a:p>
            <a:pPr lvl="1"/>
            <a:r>
              <a:rPr lang="en-US" dirty="0" smtClean="0"/>
              <a:t>Split packet apart</a:t>
            </a:r>
          </a:p>
          <a:p>
            <a:pPr lvl="1"/>
            <a:r>
              <a:rPr lang="en-US" dirty="0" smtClean="0"/>
              <a:t>Keep track of how to put 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2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We Missing Anything?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packet correctly</a:t>
            </a:r>
          </a:p>
          <a:p>
            <a:r>
              <a:rPr lang="en-US" dirty="0" smtClean="0"/>
              <a:t>Get packet to the destination</a:t>
            </a:r>
          </a:p>
          <a:p>
            <a:r>
              <a:rPr lang="en-US" dirty="0" smtClean="0"/>
              <a:t>Get responses to the packet back to source</a:t>
            </a:r>
          </a:p>
          <a:p>
            <a:r>
              <a:rPr lang="en-US" dirty="0" smtClean="0"/>
              <a:t>Carry data</a:t>
            </a:r>
          </a:p>
          <a:p>
            <a:r>
              <a:rPr lang="en-US" dirty="0" smtClean="0"/>
              <a:t>Tell host what to do with packet once arrived</a:t>
            </a:r>
          </a:p>
          <a:p>
            <a:r>
              <a:rPr lang="en-US" dirty="0" smtClean="0"/>
              <a:t>Specify any special network handling of the packet</a:t>
            </a:r>
          </a:p>
          <a:p>
            <a:r>
              <a:rPr lang="en-US" dirty="0" smtClean="0"/>
              <a:t>Deal with problems that arise along the path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From Semantics to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The past </a:t>
            </a:r>
            <a:r>
              <a:rPr lang="en-US" dirty="0" smtClean="0">
                <a:latin typeface="Arial" charset="0"/>
              </a:rPr>
              <a:t>few slides </a:t>
            </a:r>
            <a:r>
              <a:rPr lang="en-US" dirty="0">
                <a:latin typeface="Arial" charset="0"/>
              </a:rPr>
              <a:t>discussed the kinds of information the header must provide</a:t>
            </a: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Will now show the syntax (layout) of </a:t>
            </a:r>
            <a:r>
              <a:rPr lang="en-US" dirty="0" smtClean="0">
                <a:latin typeface="Arial" charset="0"/>
              </a:rPr>
              <a:t>IPv4 header</a:t>
            </a:r>
            <a:r>
              <a:rPr lang="en-US" dirty="0">
                <a:latin typeface="Arial" charset="0"/>
              </a:rPr>
              <a:t>, and discuss the semantics in more detail</a:t>
            </a: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7165E29-C644-9249-93D0-3270B1E4368B}" type="slidenum">
              <a:rPr lang="en-US" sz="1400" b="0">
                <a:latin typeface="Times New Roman" charset="0"/>
              </a:rPr>
              <a:pPr eaLnBrk="1" hangingPunct="1"/>
              <a:t>43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66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ChangeArrowheads="1"/>
          </p:cNvSpPr>
          <p:nvPr/>
        </p:nvSpPr>
        <p:spPr bwMode="auto">
          <a:xfrm>
            <a:off x="1466850" y="1560513"/>
            <a:ext cx="6007100" cy="3311525"/>
          </a:xfrm>
          <a:prstGeom prst="rect">
            <a:avLst/>
          </a:prstGeom>
          <a:solidFill>
            <a:srgbClr val="FDE3B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0" name="Rectangle 3"/>
          <p:cNvSpPr>
            <a:spLocks noChangeArrowheads="1"/>
          </p:cNvSpPr>
          <p:nvPr/>
        </p:nvSpPr>
        <p:spPr bwMode="auto">
          <a:xfrm>
            <a:off x="1468438" y="4862513"/>
            <a:ext cx="6002337" cy="635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1" name="Rectangle 4"/>
          <p:cNvSpPr>
            <a:spLocks noChangeArrowheads="1"/>
          </p:cNvSpPr>
          <p:nvPr/>
        </p:nvSpPr>
        <p:spPr bwMode="auto">
          <a:xfrm>
            <a:off x="3154363" y="62103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2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r>
              <a:rPr lang="en-US" sz="3200">
                <a:latin typeface="Helvetica" charset="0"/>
                <a:ea typeface="ＭＳ Ｐゴシック" charset="0"/>
                <a:cs typeface="ＭＳ Ｐゴシック" charset="0"/>
              </a:rPr>
              <a:t>IP Packet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8133" name="Rectangle 6"/>
          <p:cNvSpPr>
            <a:spLocks noChangeArrowheads="1"/>
          </p:cNvSpPr>
          <p:nvPr/>
        </p:nvSpPr>
        <p:spPr bwMode="auto">
          <a:xfrm>
            <a:off x="1455738" y="5508625"/>
            <a:ext cx="6002337" cy="825500"/>
          </a:xfrm>
          <a:prstGeom prst="rect">
            <a:avLst/>
          </a:prstGeom>
          <a:solidFill>
            <a:srgbClr val="FF66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4" name="Line 7"/>
          <p:cNvSpPr>
            <a:spLocks noChangeShapeType="1"/>
          </p:cNvSpPr>
          <p:nvPr/>
        </p:nvSpPr>
        <p:spPr bwMode="auto">
          <a:xfrm flipV="1">
            <a:off x="1525588" y="2289175"/>
            <a:ext cx="5949950" cy="15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5" name="Line 8"/>
          <p:cNvSpPr>
            <a:spLocks noChangeShapeType="1"/>
          </p:cNvSpPr>
          <p:nvPr/>
        </p:nvSpPr>
        <p:spPr bwMode="auto">
          <a:xfrm>
            <a:off x="1538288" y="2990850"/>
            <a:ext cx="59547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6" name="Line 9"/>
          <p:cNvSpPr>
            <a:spLocks noChangeShapeType="1"/>
          </p:cNvSpPr>
          <p:nvPr/>
        </p:nvSpPr>
        <p:spPr bwMode="auto">
          <a:xfrm>
            <a:off x="1538288" y="3638550"/>
            <a:ext cx="59563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7" name="Line 10"/>
          <p:cNvSpPr>
            <a:spLocks noChangeShapeType="1"/>
          </p:cNvSpPr>
          <p:nvPr/>
        </p:nvSpPr>
        <p:spPr bwMode="auto">
          <a:xfrm>
            <a:off x="4432300" y="1585913"/>
            <a:ext cx="1588" cy="20272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8" name="Line 11"/>
          <p:cNvSpPr>
            <a:spLocks noChangeShapeType="1"/>
          </p:cNvSpPr>
          <p:nvPr/>
        </p:nvSpPr>
        <p:spPr bwMode="auto">
          <a:xfrm>
            <a:off x="2959100" y="16208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9" name="Line 12"/>
          <p:cNvSpPr>
            <a:spLocks noChangeShapeType="1"/>
          </p:cNvSpPr>
          <p:nvPr/>
        </p:nvSpPr>
        <p:spPr bwMode="auto">
          <a:xfrm>
            <a:off x="2235200" y="16208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0" name="Rectangle 13"/>
          <p:cNvSpPr>
            <a:spLocks noChangeArrowheads="1"/>
          </p:cNvSpPr>
          <p:nvPr/>
        </p:nvSpPr>
        <p:spPr bwMode="auto">
          <a:xfrm>
            <a:off x="1439863" y="1670050"/>
            <a:ext cx="83343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4-bit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Version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8141" name="Rectangle 14"/>
          <p:cNvSpPr>
            <a:spLocks noChangeArrowheads="1"/>
          </p:cNvSpPr>
          <p:nvPr/>
        </p:nvSpPr>
        <p:spPr bwMode="auto">
          <a:xfrm>
            <a:off x="2211388" y="1592263"/>
            <a:ext cx="7842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4-bit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Header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Length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8142" name="Rectangle 15"/>
          <p:cNvSpPr>
            <a:spLocks noChangeArrowheads="1"/>
          </p:cNvSpPr>
          <p:nvPr/>
        </p:nvSpPr>
        <p:spPr bwMode="auto">
          <a:xfrm>
            <a:off x="2932113" y="1592263"/>
            <a:ext cx="14954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Type of Service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(TOS)</a:t>
            </a:r>
          </a:p>
        </p:txBody>
      </p:sp>
      <p:sp>
        <p:nvSpPr>
          <p:cNvPr id="48143" name="Rectangle 16"/>
          <p:cNvSpPr>
            <a:spLocks noChangeArrowheads="1"/>
          </p:cNvSpPr>
          <p:nvPr/>
        </p:nvSpPr>
        <p:spPr bwMode="auto">
          <a:xfrm>
            <a:off x="4592638" y="1763713"/>
            <a:ext cx="27432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16-bit Total Length (Bytes)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48144" name="Rectangle 17"/>
          <p:cNvSpPr>
            <a:spLocks noChangeArrowheads="1"/>
          </p:cNvSpPr>
          <p:nvPr/>
        </p:nvSpPr>
        <p:spPr bwMode="auto">
          <a:xfrm>
            <a:off x="2144713" y="2493963"/>
            <a:ext cx="1885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Identification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8145" name="Line 18"/>
          <p:cNvSpPr>
            <a:spLocks noChangeShapeType="1"/>
          </p:cNvSpPr>
          <p:nvPr/>
        </p:nvSpPr>
        <p:spPr bwMode="auto">
          <a:xfrm>
            <a:off x="5092700" y="23193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6" name="Rectangle 19"/>
          <p:cNvSpPr>
            <a:spLocks noChangeArrowheads="1"/>
          </p:cNvSpPr>
          <p:nvPr/>
        </p:nvSpPr>
        <p:spPr bwMode="auto">
          <a:xfrm>
            <a:off x="4441825" y="2379663"/>
            <a:ext cx="64611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3-bit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Flags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8147" name="Rectangle 20"/>
          <p:cNvSpPr>
            <a:spLocks noChangeArrowheads="1"/>
          </p:cNvSpPr>
          <p:nvPr/>
        </p:nvSpPr>
        <p:spPr bwMode="auto">
          <a:xfrm>
            <a:off x="5153025" y="2511425"/>
            <a:ext cx="22145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13-bit Fragment Offset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8148" name="Line 21"/>
          <p:cNvSpPr>
            <a:spLocks noChangeShapeType="1"/>
          </p:cNvSpPr>
          <p:nvPr/>
        </p:nvSpPr>
        <p:spPr bwMode="auto">
          <a:xfrm>
            <a:off x="3022600" y="3017838"/>
            <a:ext cx="1588" cy="601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9" name="Rectangle 22"/>
          <p:cNvSpPr>
            <a:spLocks noChangeArrowheads="1"/>
          </p:cNvSpPr>
          <p:nvPr/>
        </p:nvSpPr>
        <p:spPr bwMode="auto">
          <a:xfrm>
            <a:off x="1625600" y="3052763"/>
            <a:ext cx="128746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 Time to 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Live (TTL)</a:t>
            </a:r>
          </a:p>
        </p:txBody>
      </p:sp>
      <p:sp>
        <p:nvSpPr>
          <p:cNvPr id="48150" name="Rectangle 23"/>
          <p:cNvSpPr>
            <a:spLocks noChangeArrowheads="1"/>
          </p:cNvSpPr>
          <p:nvPr/>
        </p:nvSpPr>
        <p:spPr bwMode="auto">
          <a:xfrm>
            <a:off x="3000375" y="3149600"/>
            <a:ext cx="14906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8-bit Protocol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48151" name="Rectangle 24"/>
          <p:cNvSpPr>
            <a:spLocks noChangeArrowheads="1"/>
          </p:cNvSpPr>
          <p:nvPr/>
        </p:nvSpPr>
        <p:spPr bwMode="auto">
          <a:xfrm>
            <a:off x="4710113" y="3167063"/>
            <a:ext cx="24288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Header Checksum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8152" name="Line 25"/>
          <p:cNvSpPr>
            <a:spLocks noChangeShapeType="1"/>
          </p:cNvSpPr>
          <p:nvPr/>
        </p:nvSpPr>
        <p:spPr bwMode="auto">
          <a:xfrm>
            <a:off x="1525588" y="4286250"/>
            <a:ext cx="59674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3" name="Rectangle 26"/>
          <p:cNvSpPr>
            <a:spLocks noChangeArrowheads="1"/>
          </p:cNvSpPr>
          <p:nvPr/>
        </p:nvSpPr>
        <p:spPr bwMode="auto">
          <a:xfrm>
            <a:off x="3201988" y="3810000"/>
            <a:ext cx="25860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Source IP Address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48154" name="Rectangle 27"/>
          <p:cNvSpPr>
            <a:spLocks noChangeArrowheads="1"/>
          </p:cNvSpPr>
          <p:nvPr/>
        </p:nvSpPr>
        <p:spPr bwMode="auto">
          <a:xfrm>
            <a:off x="3032125" y="4435475"/>
            <a:ext cx="30035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Destination IP Address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48155" name="Rectangle 28"/>
          <p:cNvSpPr>
            <a:spLocks noChangeArrowheads="1"/>
          </p:cNvSpPr>
          <p:nvPr/>
        </p:nvSpPr>
        <p:spPr bwMode="auto">
          <a:xfrm>
            <a:off x="3783013" y="5116513"/>
            <a:ext cx="15589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Options (if any)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8156" name="Rectangle 29"/>
          <p:cNvSpPr>
            <a:spLocks noChangeArrowheads="1"/>
          </p:cNvSpPr>
          <p:nvPr/>
        </p:nvSpPr>
        <p:spPr bwMode="auto">
          <a:xfrm>
            <a:off x="4037013" y="5853113"/>
            <a:ext cx="9159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Payload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7232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ChangeArrowheads="1"/>
          </p:cNvSpPr>
          <p:nvPr/>
        </p:nvSpPr>
        <p:spPr bwMode="auto">
          <a:xfrm>
            <a:off x="1466850" y="1560513"/>
            <a:ext cx="6007100" cy="3311525"/>
          </a:xfrm>
          <a:prstGeom prst="rect">
            <a:avLst/>
          </a:prstGeom>
          <a:solidFill>
            <a:srgbClr val="FDE3B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0" name="Rectangle 3"/>
          <p:cNvSpPr>
            <a:spLocks noChangeArrowheads="1"/>
          </p:cNvSpPr>
          <p:nvPr/>
        </p:nvSpPr>
        <p:spPr bwMode="auto">
          <a:xfrm>
            <a:off x="1468438" y="4862513"/>
            <a:ext cx="6002337" cy="635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1" name="Rectangle 4"/>
          <p:cNvSpPr>
            <a:spLocks noChangeArrowheads="1"/>
          </p:cNvSpPr>
          <p:nvPr/>
        </p:nvSpPr>
        <p:spPr bwMode="auto">
          <a:xfrm>
            <a:off x="3154363" y="62103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2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r>
              <a:rPr lang="en-US" sz="3200" dirty="0" smtClean="0">
                <a:latin typeface="Helvetica" charset="0"/>
                <a:ea typeface="ＭＳ Ｐゴシック" charset="0"/>
                <a:cs typeface="ＭＳ Ｐゴシック" charset="0"/>
              </a:rPr>
              <a:t>20 Bytes of Standard Header, then Options</a:t>
            </a:r>
            <a:endParaRPr lang="en-US" sz="32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8133" name="Rectangle 6"/>
          <p:cNvSpPr>
            <a:spLocks noChangeArrowheads="1"/>
          </p:cNvSpPr>
          <p:nvPr/>
        </p:nvSpPr>
        <p:spPr bwMode="auto">
          <a:xfrm>
            <a:off x="1455738" y="5508625"/>
            <a:ext cx="6002337" cy="825500"/>
          </a:xfrm>
          <a:prstGeom prst="rect">
            <a:avLst/>
          </a:prstGeom>
          <a:solidFill>
            <a:srgbClr val="FF66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4" name="Line 7"/>
          <p:cNvSpPr>
            <a:spLocks noChangeShapeType="1"/>
          </p:cNvSpPr>
          <p:nvPr/>
        </p:nvSpPr>
        <p:spPr bwMode="auto">
          <a:xfrm flipV="1">
            <a:off x="1525588" y="2289175"/>
            <a:ext cx="5949950" cy="15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5" name="Line 8"/>
          <p:cNvSpPr>
            <a:spLocks noChangeShapeType="1"/>
          </p:cNvSpPr>
          <p:nvPr/>
        </p:nvSpPr>
        <p:spPr bwMode="auto">
          <a:xfrm>
            <a:off x="1538288" y="2990850"/>
            <a:ext cx="59547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6" name="Line 9"/>
          <p:cNvSpPr>
            <a:spLocks noChangeShapeType="1"/>
          </p:cNvSpPr>
          <p:nvPr/>
        </p:nvSpPr>
        <p:spPr bwMode="auto">
          <a:xfrm>
            <a:off x="1538288" y="3638550"/>
            <a:ext cx="59563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7" name="Line 10"/>
          <p:cNvSpPr>
            <a:spLocks noChangeShapeType="1"/>
          </p:cNvSpPr>
          <p:nvPr/>
        </p:nvSpPr>
        <p:spPr bwMode="auto">
          <a:xfrm>
            <a:off x="4432300" y="1585913"/>
            <a:ext cx="1588" cy="20272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8" name="Line 11"/>
          <p:cNvSpPr>
            <a:spLocks noChangeShapeType="1"/>
          </p:cNvSpPr>
          <p:nvPr/>
        </p:nvSpPr>
        <p:spPr bwMode="auto">
          <a:xfrm>
            <a:off x="2959100" y="16208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9" name="Line 12"/>
          <p:cNvSpPr>
            <a:spLocks noChangeShapeType="1"/>
          </p:cNvSpPr>
          <p:nvPr/>
        </p:nvSpPr>
        <p:spPr bwMode="auto">
          <a:xfrm>
            <a:off x="2235200" y="16208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0" name="Rectangle 13"/>
          <p:cNvSpPr>
            <a:spLocks noChangeArrowheads="1"/>
          </p:cNvSpPr>
          <p:nvPr/>
        </p:nvSpPr>
        <p:spPr bwMode="auto">
          <a:xfrm>
            <a:off x="1439863" y="1670050"/>
            <a:ext cx="83343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4-bit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Version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8141" name="Rectangle 14"/>
          <p:cNvSpPr>
            <a:spLocks noChangeArrowheads="1"/>
          </p:cNvSpPr>
          <p:nvPr/>
        </p:nvSpPr>
        <p:spPr bwMode="auto">
          <a:xfrm>
            <a:off x="2211388" y="1592263"/>
            <a:ext cx="7842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4-bit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Header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Length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8142" name="Rectangle 15"/>
          <p:cNvSpPr>
            <a:spLocks noChangeArrowheads="1"/>
          </p:cNvSpPr>
          <p:nvPr/>
        </p:nvSpPr>
        <p:spPr bwMode="auto">
          <a:xfrm>
            <a:off x="2932113" y="1592263"/>
            <a:ext cx="14954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Type of Service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(TOS)</a:t>
            </a:r>
          </a:p>
        </p:txBody>
      </p:sp>
      <p:sp>
        <p:nvSpPr>
          <p:cNvPr id="48143" name="Rectangle 16"/>
          <p:cNvSpPr>
            <a:spLocks noChangeArrowheads="1"/>
          </p:cNvSpPr>
          <p:nvPr/>
        </p:nvSpPr>
        <p:spPr bwMode="auto">
          <a:xfrm>
            <a:off x="4592638" y="1763713"/>
            <a:ext cx="27432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16-bit Total Length (Bytes)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48144" name="Rectangle 17"/>
          <p:cNvSpPr>
            <a:spLocks noChangeArrowheads="1"/>
          </p:cNvSpPr>
          <p:nvPr/>
        </p:nvSpPr>
        <p:spPr bwMode="auto">
          <a:xfrm>
            <a:off x="2144713" y="2493963"/>
            <a:ext cx="1885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Identification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8145" name="Line 18"/>
          <p:cNvSpPr>
            <a:spLocks noChangeShapeType="1"/>
          </p:cNvSpPr>
          <p:nvPr/>
        </p:nvSpPr>
        <p:spPr bwMode="auto">
          <a:xfrm>
            <a:off x="5092700" y="23193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6" name="Rectangle 19"/>
          <p:cNvSpPr>
            <a:spLocks noChangeArrowheads="1"/>
          </p:cNvSpPr>
          <p:nvPr/>
        </p:nvSpPr>
        <p:spPr bwMode="auto">
          <a:xfrm>
            <a:off x="4441825" y="2379663"/>
            <a:ext cx="64611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3-bit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Flags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8147" name="Rectangle 20"/>
          <p:cNvSpPr>
            <a:spLocks noChangeArrowheads="1"/>
          </p:cNvSpPr>
          <p:nvPr/>
        </p:nvSpPr>
        <p:spPr bwMode="auto">
          <a:xfrm>
            <a:off x="5153025" y="2511425"/>
            <a:ext cx="22145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13-bit Fragment Offset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8148" name="Line 21"/>
          <p:cNvSpPr>
            <a:spLocks noChangeShapeType="1"/>
          </p:cNvSpPr>
          <p:nvPr/>
        </p:nvSpPr>
        <p:spPr bwMode="auto">
          <a:xfrm>
            <a:off x="3022600" y="3017838"/>
            <a:ext cx="1588" cy="601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9" name="Rectangle 22"/>
          <p:cNvSpPr>
            <a:spLocks noChangeArrowheads="1"/>
          </p:cNvSpPr>
          <p:nvPr/>
        </p:nvSpPr>
        <p:spPr bwMode="auto">
          <a:xfrm>
            <a:off x="1625600" y="3052763"/>
            <a:ext cx="128746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 Time to 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Live (TTL)</a:t>
            </a:r>
          </a:p>
        </p:txBody>
      </p:sp>
      <p:sp>
        <p:nvSpPr>
          <p:cNvPr id="48150" name="Rectangle 23"/>
          <p:cNvSpPr>
            <a:spLocks noChangeArrowheads="1"/>
          </p:cNvSpPr>
          <p:nvPr/>
        </p:nvSpPr>
        <p:spPr bwMode="auto">
          <a:xfrm>
            <a:off x="3000375" y="3149600"/>
            <a:ext cx="14906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8-bit Protocol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48151" name="Rectangle 24"/>
          <p:cNvSpPr>
            <a:spLocks noChangeArrowheads="1"/>
          </p:cNvSpPr>
          <p:nvPr/>
        </p:nvSpPr>
        <p:spPr bwMode="auto">
          <a:xfrm>
            <a:off x="4710113" y="3167063"/>
            <a:ext cx="24288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Header Checksum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8152" name="Line 25"/>
          <p:cNvSpPr>
            <a:spLocks noChangeShapeType="1"/>
          </p:cNvSpPr>
          <p:nvPr/>
        </p:nvSpPr>
        <p:spPr bwMode="auto">
          <a:xfrm>
            <a:off x="1525588" y="4286250"/>
            <a:ext cx="59674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3" name="Rectangle 26"/>
          <p:cNvSpPr>
            <a:spLocks noChangeArrowheads="1"/>
          </p:cNvSpPr>
          <p:nvPr/>
        </p:nvSpPr>
        <p:spPr bwMode="auto">
          <a:xfrm>
            <a:off x="3201988" y="3810000"/>
            <a:ext cx="25860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Source IP Address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48154" name="Rectangle 27"/>
          <p:cNvSpPr>
            <a:spLocks noChangeArrowheads="1"/>
          </p:cNvSpPr>
          <p:nvPr/>
        </p:nvSpPr>
        <p:spPr bwMode="auto">
          <a:xfrm>
            <a:off x="3032125" y="4435475"/>
            <a:ext cx="30035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Destination IP Address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48155" name="Rectangle 28"/>
          <p:cNvSpPr>
            <a:spLocks noChangeArrowheads="1"/>
          </p:cNvSpPr>
          <p:nvPr/>
        </p:nvSpPr>
        <p:spPr bwMode="auto">
          <a:xfrm>
            <a:off x="3783013" y="5116513"/>
            <a:ext cx="15589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Options (if any)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8156" name="Rectangle 29"/>
          <p:cNvSpPr>
            <a:spLocks noChangeArrowheads="1"/>
          </p:cNvSpPr>
          <p:nvPr/>
        </p:nvSpPr>
        <p:spPr bwMode="auto">
          <a:xfrm>
            <a:off x="4037013" y="5853113"/>
            <a:ext cx="9159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Payload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24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Set of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 between tasks and header fields</a:t>
            </a:r>
          </a:p>
          <a:p>
            <a:endParaRPr lang="en-US" dirty="0"/>
          </a:p>
          <a:p>
            <a:r>
              <a:rPr lang="en-US" dirty="0" smtClean="0"/>
              <a:t>Each of these fields is devoted to a task</a:t>
            </a:r>
          </a:p>
          <a:p>
            <a:endParaRPr lang="en-US" dirty="0"/>
          </a:p>
          <a:p>
            <a:r>
              <a:rPr lang="en-US" dirty="0" smtClean="0"/>
              <a:t>Let’s find out which ones, and why….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50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Through Tasks One-by-One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packet correctly</a:t>
            </a:r>
          </a:p>
          <a:p>
            <a:r>
              <a:rPr lang="en-US" dirty="0" smtClean="0"/>
              <a:t>Get packet to the destination</a:t>
            </a:r>
          </a:p>
          <a:p>
            <a:r>
              <a:rPr lang="en-US" dirty="0" smtClean="0"/>
              <a:t>Get responses to the packet back to source</a:t>
            </a:r>
          </a:p>
          <a:p>
            <a:r>
              <a:rPr lang="en-US" dirty="0" smtClean="0"/>
              <a:t>Carry data</a:t>
            </a:r>
          </a:p>
          <a:p>
            <a:r>
              <a:rPr lang="en-US" dirty="0" smtClean="0"/>
              <a:t>Tell host what to do with packet once arrived</a:t>
            </a:r>
          </a:p>
          <a:p>
            <a:r>
              <a:rPr lang="en-US" dirty="0" smtClean="0"/>
              <a:t>Specify any special network handling of the packet</a:t>
            </a:r>
          </a:p>
          <a:p>
            <a:r>
              <a:rPr lang="en-US" dirty="0" smtClean="0"/>
              <a:t>Deal with problems that arise along the path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Reading Packet Correctly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3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Version number (4 bits)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Indicates the version of the IP protocol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Necessary to know what other fields to expect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Typically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4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 (for IPv4), and sometimes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6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 (for IPv6)</a:t>
            </a:r>
          </a:p>
          <a:p>
            <a:r>
              <a:rPr lang="en-US" dirty="0">
                <a:latin typeface="Arial" charset="0"/>
              </a:rPr>
              <a:t>Header length (4 bits)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Number of 32-bit words in the header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Typically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5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 (for a 20-byte IPv4 header)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Can be more when IP </a:t>
            </a:r>
            <a:r>
              <a:rPr lang="en-US" dirty="0">
                <a:solidFill>
                  <a:srgbClr val="F47A00"/>
                </a:solidFill>
                <a:latin typeface="Arial" charset="0"/>
                <a:ea typeface="Arial" charset="0"/>
                <a:cs typeface="Arial" charset="0"/>
              </a:rPr>
              <a:t>options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are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used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Total length (16 bits)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Number of bytes in the packet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Maximum size is 65,535 bytes (2</a:t>
            </a:r>
            <a:r>
              <a:rPr lang="en-US" baseline="30000" dirty="0" smtClean="0">
                <a:latin typeface="Arial" charset="0"/>
                <a:ea typeface="Arial" charset="0"/>
                <a:cs typeface="Arial" charset="0"/>
              </a:rPr>
              <a:t>16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-1)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… though underlying links may impose smaller limits</a:t>
            </a:r>
            <a:br>
              <a:rPr lang="en-US" dirty="0" smtClean="0">
                <a:latin typeface="Arial" charset="0"/>
                <a:ea typeface="Arial" charset="0"/>
                <a:cs typeface="Arial" charset="0"/>
              </a:rPr>
            </a:b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222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1A642F3-BDC5-284F-AEE1-BE056EB78D9A}" type="slidenum">
              <a:rPr lang="en-US" sz="1400" b="0">
                <a:latin typeface="Times New Roman" charset="0"/>
              </a:rPr>
              <a:pPr eaLnBrk="1" hangingPunct="1"/>
              <a:t>48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194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107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ChangeArrowheads="1"/>
          </p:cNvSpPr>
          <p:nvPr/>
        </p:nvSpPr>
        <p:spPr bwMode="auto">
          <a:xfrm>
            <a:off x="1466850" y="1560513"/>
            <a:ext cx="6007100" cy="3311525"/>
          </a:xfrm>
          <a:prstGeom prst="rect">
            <a:avLst/>
          </a:prstGeom>
          <a:solidFill>
            <a:srgbClr val="FDE3B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78" name="Rectangle 3"/>
          <p:cNvSpPr>
            <a:spLocks noChangeArrowheads="1"/>
          </p:cNvSpPr>
          <p:nvPr/>
        </p:nvSpPr>
        <p:spPr bwMode="auto">
          <a:xfrm>
            <a:off x="1468438" y="4862513"/>
            <a:ext cx="6002337" cy="635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79" name="Rectangle 4"/>
          <p:cNvSpPr>
            <a:spLocks noChangeArrowheads="1"/>
          </p:cNvSpPr>
          <p:nvPr/>
        </p:nvSpPr>
        <p:spPr bwMode="auto">
          <a:xfrm>
            <a:off x="3154363" y="62103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0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r>
              <a:rPr lang="en-US" sz="3200" dirty="0" smtClean="0">
                <a:latin typeface="Helvetica" charset="0"/>
                <a:ea typeface="ＭＳ Ｐゴシック" charset="0"/>
                <a:cs typeface="ＭＳ Ｐゴシック" charset="0"/>
              </a:rPr>
              <a:t>Fields for Reading Packet Correctly</a:t>
            </a:r>
            <a:endParaRPr lang="en-US" sz="32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0181" name="Rectangle 6"/>
          <p:cNvSpPr>
            <a:spLocks noChangeArrowheads="1"/>
          </p:cNvSpPr>
          <p:nvPr/>
        </p:nvSpPr>
        <p:spPr bwMode="auto">
          <a:xfrm>
            <a:off x="1455738" y="5508625"/>
            <a:ext cx="6002337" cy="825500"/>
          </a:xfrm>
          <a:prstGeom prst="rect">
            <a:avLst/>
          </a:prstGeom>
          <a:solidFill>
            <a:srgbClr val="FF66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2" name="Line 7"/>
          <p:cNvSpPr>
            <a:spLocks noChangeShapeType="1"/>
          </p:cNvSpPr>
          <p:nvPr/>
        </p:nvSpPr>
        <p:spPr bwMode="auto">
          <a:xfrm flipV="1">
            <a:off x="1525588" y="2289175"/>
            <a:ext cx="5949950" cy="15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3" name="Line 8"/>
          <p:cNvSpPr>
            <a:spLocks noChangeShapeType="1"/>
          </p:cNvSpPr>
          <p:nvPr/>
        </p:nvSpPr>
        <p:spPr bwMode="auto">
          <a:xfrm>
            <a:off x="1538288" y="2990850"/>
            <a:ext cx="59547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4" name="Line 9"/>
          <p:cNvSpPr>
            <a:spLocks noChangeShapeType="1"/>
          </p:cNvSpPr>
          <p:nvPr/>
        </p:nvSpPr>
        <p:spPr bwMode="auto">
          <a:xfrm>
            <a:off x="1538288" y="3638550"/>
            <a:ext cx="59563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Line 10"/>
          <p:cNvSpPr>
            <a:spLocks noChangeShapeType="1"/>
          </p:cNvSpPr>
          <p:nvPr/>
        </p:nvSpPr>
        <p:spPr bwMode="auto">
          <a:xfrm>
            <a:off x="4432300" y="1585913"/>
            <a:ext cx="1588" cy="20272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6" name="Line 11"/>
          <p:cNvSpPr>
            <a:spLocks noChangeShapeType="1"/>
          </p:cNvSpPr>
          <p:nvPr/>
        </p:nvSpPr>
        <p:spPr bwMode="auto">
          <a:xfrm>
            <a:off x="2959100" y="16208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7" name="Line 12"/>
          <p:cNvSpPr>
            <a:spLocks noChangeShapeType="1"/>
          </p:cNvSpPr>
          <p:nvPr/>
        </p:nvSpPr>
        <p:spPr bwMode="auto">
          <a:xfrm>
            <a:off x="2235200" y="16208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8" name="Rectangle 13"/>
          <p:cNvSpPr>
            <a:spLocks noChangeArrowheads="1"/>
          </p:cNvSpPr>
          <p:nvPr/>
        </p:nvSpPr>
        <p:spPr bwMode="auto">
          <a:xfrm>
            <a:off x="1439863" y="1670050"/>
            <a:ext cx="83343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4-bit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Version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0189" name="Rectangle 14"/>
          <p:cNvSpPr>
            <a:spLocks noChangeArrowheads="1"/>
          </p:cNvSpPr>
          <p:nvPr/>
        </p:nvSpPr>
        <p:spPr bwMode="auto">
          <a:xfrm>
            <a:off x="2211388" y="1592263"/>
            <a:ext cx="7842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4-bit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Header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Length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0190" name="Rectangle 15"/>
          <p:cNvSpPr>
            <a:spLocks noChangeArrowheads="1"/>
          </p:cNvSpPr>
          <p:nvPr/>
        </p:nvSpPr>
        <p:spPr bwMode="auto">
          <a:xfrm>
            <a:off x="2932113" y="1592263"/>
            <a:ext cx="14954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Type of Service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(TOS)</a:t>
            </a:r>
          </a:p>
        </p:txBody>
      </p:sp>
      <p:sp>
        <p:nvSpPr>
          <p:cNvPr id="50191" name="Rectangle 16"/>
          <p:cNvSpPr>
            <a:spLocks noChangeArrowheads="1"/>
          </p:cNvSpPr>
          <p:nvPr/>
        </p:nvSpPr>
        <p:spPr bwMode="auto">
          <a:xfrm>
            <a:off x="4592638" y="1763713"/>
            <a:ext cx="27432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16-bit Total Length (Bytes)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50192" name="Rectangle 17"/>
          <p:cNvSpPr>
            <a:spLocks noChangeArrowheads="1"/>
          </p:cNvSpPr>
          <p:nvPr/>
        </p:nvSpPr>
        <p:spPr bwMode="auto">
          <a:xfrm>
            <a:off x="2144713" y="2493963"/>
            <a:ext cx="1885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Identification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0193" name="Line 18"/>
          <p:cNvSpPr>
            <a:spLocks noChangeShapeType="1"/>
          </p:cNvSpPr>
          <p:nvPr/>
        </p:nvSpPr>
        <p:spPr bwMode="auto">
          <a:xfrm>
            <a:off x="5092700" y="23193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4" name="Rectangle 19"/>
          <p:cNvSpPr>
            <a:spLocks noChangeArrowheads="1"/>
          </p:cNvSpPr>
          <p:nvPr/>
        </p:nvSpPr>
        <p:spPr bwMode="auto">
          <a:xfrm>
            <a:off x="4441825" y="2379663"/>
            <a:ext cx="64611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3-bit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Flags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0195" name="Rectangle 20"/>
          <p:cNvSpPr>
            <a:spLocks noChangeArrowheads="1"/>
          </p:cNvSpPr>
          <p:nvPr/>
        </p:nvSpPr>
        <p:spPr bwMode="auto">
          <a:xfrm>
            <a:off x="5153025" y="2511425"/>
            <a:ext cx="22145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13-bit Fragment Offset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0196" name="Line 21"/>
          <p:cNvSpPr>
            <a:spLocks noChangeShapeType="1"/>
          </p:cNvSpPr>
          <p:nvPr/>
        </p:nvSpPr>
        <p:spPr bwMode="auto">
          <a:xfrm>
            <a:off x="3022600" y="3017838"/>
            <a:ext cx="1588" cy="601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7" name="Rectangle 22"/>
          <p:cNvSpPr>
            <a:spLocks noChangeArrowheads="1"/>
          </p:cNvSpPr>
          <p:nvPr/>
        </p:nvSpPr>
        <p:spPr bwMode="auto">
          <a:xfrm>
            <a:off x="1625600" y="3052763"/>
            <a:ext cx="128746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 Time to 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Live (TTL)</a:t>
            </a:r>
          </a:p>
        </p:txBody>
      </p:sp>
      <p:sp>
        <p:nvSpPr>
          <p:cNvPr id="50198" name="Rectangle 23"/>
          <p:cNvSpPr>
            <a:spLocks noChangeArrowheads="1"/>
          </p:cNvSpPr>
          <p:nvPr/>
        </p:nvSpPr>
        <p:spPr bwMode="auto">
          <a:xfrm>
            <a:off x="3000375" y="3149600"/>
            <a:ext cx="14906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8-bit Protocol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50199" name="Rectangle 24"/>
          <p:cNvSpPr>
            <a:spLocks noChangeArrowheads="1"/>
          </p:cNvSpPr>
          <p:nvPr/>
        </p:nvSpPr>
        <p:spPr bwMode="auto">
          <a:xfrm>
            <a:off x="4710113" y="3167063"/>
            <a:ext cx="24288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Header Checksum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0200" name="Line 25"/>
          <p:cNvSpPr>
            <a:spLocks noChangeShapeType="1"/>
          </p:cNvSpPr>
          <p:nvPr/>
        </p:nvSpPr>
        <p:spPr bwMode="auto">
          <a:xfrm>
            <a:off x="1525588" y="4286250"/>
            <a:ext cx="59674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1" name="Rectangle 26"/>
          <p:cNvSpPr>
            <a:spLocks noChangeArrowheads="1"/>
          </p:cNvSpPr>
          <p:nvPr/>
        </p:nvSpPr>
        <p:spPr bwMode="auto">
          <a:xfrm>
            <a:off x="3201988" y="3810000"/>
            <a:ext cx="25860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Source IP Address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50202" name="Rectangle 27"/>
          <p:cNvSpPr>
            <a:spLocks noChangeArrowheads="1"/>
          </p:cNvSpPr>
          <p:nvPr/>
        </p:nvSpPr>
        <p:spPr bwMode="auto">
          <a:xfrm>
            <a:off x="3032125" y="4435475"/>
            <a:ext cx="30035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Destination IP Address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50203" name="Rectangle 28"/>
          <p:cNvSpPr>
            <a:spLocks noChangeArrowheads="1"/>
          </p:cNvSpPr>
          <p:nvPr/>
        </p:nvSpPr>
        <p:spPr bwMode="auto">
          <a:xfrm>
            <a:off x="3783013" y="5116513"/>
            <a:ext cx="15589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Options (if any)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0204" name="Rectangle 29"/>
          <p:cNvSpPr>
            <a:spLocks noChangeArrowheads="1"/>
          </p:cNvSpPr>
          <p:nvPr/>
        </p:nvSpPr>
        <p:spPr bwMode="auto">
          <a:xfrm>
            <a:off x="4037013" y="5853113"/>
            <a:ext cx="9159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Payload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0205" name="Oval 30"/>
          <p:cNvSpPr>
            <a:spLocks noChangeArrowheads="1"/>
          </p:cNvSpPr>
          <p:nvPr/>
        </p:nvSpPr>
        <p:spPr bwMode="auto">
          <a:xfrm>
            <a:off x="1219200" y="1447800"/>
            <a:ext cx="1981200" cy="990600"/>
          </a:xfrm>
          <a:prstGeom prst="ellipse">
            <a:avLst/>
          </a:prstGeom>
          <a:noFill/>
          <a:ln w="317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4419600" y="1447800"/>
            <a:ext cx="3124200" cy="990600"/>
          </a:xfrm>
          <a:prstGeom prst="ellipse">
            <a:avLst/>
          </a:prstGeom>
          <a:noFill/>
          <a:ln w="317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64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covered the “fundamentals”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ow to deliver packets (routing)</a:t>
            </a:r>
          </a:p>
          <a:p>
            <a:pPr lvl="1"/>
            <a:r>
              <a:rPr lang="en-US" dirty="0" smtClean="0"/>
              <a:t>How to build reliable delivery on an unreliable network</a:t>
            </a:r>
          </a:p>
          <a:p>
            <a:pPr lvl="1"/>
            <a:endParaRPr lang="en-US" dirty="0"/>
          </a:p>
          <a:p>
            <a:r>
              <a:rPr lang="en-US" dirty="0" smtClean="0"/>
              <a:t>With this, we could build a decent network</a:t>
            </a:r>
          </a:p>
          <a:p>
            <a:pPr lvl="1"/>
            <a:endParaRPr lang="en-US" dirty="0"/>
          </a:p>
          <a:p>
            <a:r>
              <a:rPr lang="en-US" dirty="0" smtClean="0"/>
              <a:t>But couldn’t actually </a:t>
            </a:r>
            <a:r>
              <a:rPr lang="en-US" i="1" dirty="0" smtClean="0"/>
              <a:t>do</a:t>
            </a:r>
            <a:r>
              <a:rPr lang="en-US" dirty="0" smtClean="0"/>
              <a:t> anything with the network</a:t>
            </a:r>
          </a:p>
          <a:p>
            <a:pPr lvl="1"/>
            <a:r>
              <a:rPr lang="en-US" dirty="0" smtClean="0"/>
              <a:t>Too many missing pieces</a:t>
            </a:r>
          </a:p>
          <a:p>
            <a:pPr lvl="1"/>
            <a:endParaRPr lang="en-US" dirty="0"/>
          </a:p>
          <a:p>
            <a:r>
              <a:rPr lang="en-US" dirty="0" smtClean="0"/>
              <a:t>We now want to identify those pieces</a:t>
            </a:r>
          </a:p>
          <a:p>
            <a:pPr lvl="1"/>
            <a:r>
              <a:rPr lang="en-US" dirty="0" smtClean="0"/>
              <a:t>Will guide what we cover rest of semester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1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122238"/>
            <a:ext cx="9601200" cy="868362"/>
          </a:xfrm>
        </p:spPr>
        <p:txBody>
          <a:bodyPr/>
          <a:lstStyle/>
          <a:p>
            <a:r>
              <a:rPr lang="en-US" sz="3800" dirty="0" smtClean="0"/>
              <a:t>Getting Packet to Destination and Back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IP addresses</a:t>
            </a:r>
          </a:p>
          <a:p>
            <a:pPr lvl="1"/>
            <a:r>
              <a:rPr lang="en-US" dirty="0" smtClean="0"/>
              <a:t>Source IP address (32 bits)</a:t>
            </a:r>
          </a:p>
          <a:p>
            <a:pPr lvl="1"/>
            <a:r>
              <a:rPr lang="en-US" dirty="0" smtClean="0"/>
              <a:t>Destination IP address (32 bits)</a:t>
            </a:r>
          </a:p>
          <a:p>
            <a:r>
              <a:rPr lang="en-US" dirty="0" smtClean="0"/>
              <a:t>Destination address</a:t>
            </a:r>
          </a:p>
          <a:p>
            <a:pPr lvl="1"/>
            <a:r>
              <a:rPr lang="en-US" dirty="0" smtClean="0"/>
              <a:t>Unique identifier/locator for the receiving host</a:t>
            </a:r>
          </a:p>
          <a:p>
            <a:pPr lvl="1"/>
            <a:r>
              <a:rPr lang="en-US" dirty="0" smtClean="0"/>
              <a:t>Allows each node to make forwarding decisions</a:t>
            </a:r>
          </a:p>
          <a:p>
            <a:r>
              <a:rPr lang="en-US" dirty="0" smtClean="0"/>
              <a:t>Source address</a:t>
            </a:r>
          </a:p>
          <a:p>
            <a:pPr lvl="1"/>
            <a:r>
              <a:rPr lang="en-US" dirty="0" smtClean="0"/>
              <a:t>Unique identifier/locator for the sending host</a:t>
            </a:r>
          </a:p>
          <a:p>
            <a:pPr lvl="1"/>
            <a:r>
              <a:rPr lang="en-US" dirty="0" smtClean="0"/>
              <a:t>Recipient can decide whether to accept packet</a:t>
            </a:r>
          </a:p>
          <a:p>
            <a:pPr lvl="1"/>
            <a:r>
              <a:rPr lang="en-US" dirty="0" smtClean="0"/>
              <a:t>Enables recipient to send a reply back to source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8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ChangeArrowheads="1"/>
          </p:cNvSpPr>
          <p:nvPr/>
        </p:nvSpPr>
        <p:spPr bwMode="auto">
          <a:xfrm>
            <a:off x="1466850" y="1560513"/>
            <a:ext cx="6007100" cy="3311525"/>
          </a:xfrm>
          <a:prstGeom prst="rect">
            <a:avLst/>
          </a:prstGeom>
          <a:solidFill>
            <a:srgbClr val="FDE3B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42" name="Rectangle 3"/>
          <p:cNvSpPr>
            <a:spLocks noChangeArrowheads="1"/>
          </p:cNvSpPr>
          <p:nvPr/>
        </p:nvSpPr>
        <p:spPr bwMode="auto">
          <a:xfrm>
            <a:off x="1468438" y="4862513"/>
            <a:ext cx="6002337" cy="635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43" name="Rectangle 4"/>
          <p:cNvSpPr>
            <a:spLocks noChangeArrowheads="1"/>
          </p:cNvSpPr>
          <p:nvPr/>
        </p:nvSpPr>
        <p:spPr bwMode="auto">
          <a:xfrm>
            <a:off x="3154363" y="62103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4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r>
              <a:rPr lang="en-US" sz="3200" dirty="0" smtClean="0">
                <a:latin typeface="Helvetica" charset="0"/>
                <a:ea typeface="ＭＳ Ｐゴシック" charset="0"/>
                <a:cs typeface="ＭＳ Ｐゴシック" charset="0"/>
              </a:rPr>
              <a:t>Fields for Packet Reaching Destination</a:t>
            </a:r>
            <a:endParaRPr lang="en-US" sz="32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7045" name="Rectangle 6"/>
          <p:cNvSpPr>
            <a:spLocks noChangeArrowheads="1"/>
          </p:cNvSpPr>
          <p:nvPr/>
        </p:nvSpPr>
        <p:spPr bwMode="auto">
          <a:xfrm>
            <a:off x="1455738" y="5508625"/>
            <a:ext cx="6002337" cy="825500"/>
          </a:xfrm>
          <a:prstGeom prst="rect">
            <a:avLst/>
          </a:prstGeom>
          <a:solidFill>
            <a:srgbClr val="FF66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46" name="Line 7"/>
          <p:cNvSpPr>
            <a:spLocks noChangeShapeType="1"/>
          </p:cNvSpPr>
          <p:nvPr/>
        </p:nvSpPr>
        <p:spPr bwMode="auto">
          <a:xfrm flipV="1">
            <a:off x="1525588" y="2289175"/>
            <a:ext cx="5949950" cy="15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7" name="Line 8"/>
          <p:cNvSpPr>
            <a:spLocks noChangeShapeType="1"/>
          </p:cNvSpPr>
          <p:nvPr/>
        </p:nvSpPr>
        <p:spPr bwMode="auto">
          <a:xfrm>
            <a:off x="1538288" y="2990850"/>
            <a:ext cx="59547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8" name="Line 9"/>
          <p:cNvSpPr>
            <a:spLocks noChangeShapeType="1"/>
          </p:cNvSpPr>
          <p:nvPr/>
        </p:nvSpPr>
        <p:spPr bwMode="auto">
          <a:xfrm>
            <a:off x="1538288" y="3638550"/>
            <a:ext cx="59563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9" name="Line 10"/>
          <p:cNvSpPr>
            <a:spLocks noChangeShapeType="1"/>
          </p:cNvSpPr>
          <p:nvPr/>
        </p:nvSpPr>
        <p:spPr bwMode="auto">
          <a:xfrm>
            <a:off x="4432300" y="1585913"/>
            <a:ext cx="1588" cy="20272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0" name="Line 11"/>
          <p:cNvSpPr>
            <a:spLocks noChangeShapeType="1"/>
          </p:cNvSpPr>
          <p:nvPr/>
        </p:nvSpPr>
        <p:spPr bwMode="auto">
          <a:xfrm>
            <a:off x="2959100" y="16208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1" name="Line 12"/>
          <p:cNvSpPr>
            <a:spLocks noChangeShapeType="1"/>
          </p:cNvSpPr>
          <p:nvPr/>
        </p:nvSpPr>
        <p:spPr bwMode="auto">
          <a:xfrm>
            <a:off x="2235200" y="16208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2" name="Rectangle 13"/>
          <p:cNvSpPr>
            <a:spLocks noChangeArrowheads="1"/>
          </p:cNvSpPr>
          <p:nvPr/>
        </p:nvSpPr>
        <p:spPr bwMode="auto">
          <a:xfrm>
            <a:off x="1439863" y="1670050"/>
            <a:ext cx="83343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4-bit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Version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053" name="Rectangle 14"/>
          <p:cNvSpPr>
            <a:spLocks noChangeArrowheads="1"/>
          </p:cNvSpPr>
          <p:nvPr/>
        </p:nvSpPr>
        <p:spPr bwMode="auto">
          <a:xfrm>
            <a:off x="2211388" y="1592263"/>
            <a:ext cx="7842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4-bit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Header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Length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054" name="Rectangle 15"/>
          <p:cNvSpPr>
            <a:spLocks noChangeArrowheads="1"/>
          </p:cNvSpPr>
          <p:nvPr/>
        </p:nvSpPr>
        <p:spPr bwMode="auto">
          <a:xfrm>
            <a:off x="2932113" y="1592263"/>
            <a:ext cx="14954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Type of Service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(TOS)</a:t>
            </a:r>
          </a:p>
        </p:txBody>
      </p:sp>
      <p:sp>
        <p:nvSpPr>
          <p:cNvPr id="87055" name="Rectangle 16"/>
          <p:cNvSpPr>
            <a:spLocks noChangeArrowheads="1"/>
          </p:cNvSpPr>
          <p:nvPr/>
        </p:nvSpPr>
        <p:spPr bwMode="auto">
          <a:xfrm>
            <a:off x="4592638" y="1763713"/>
            <a:ext cx="27432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16-bit Total Length (Bytes)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87056" name="Rectangle 17"/>
          <p:cNvSpPr>
            <a:spLocks noChangeArrowheads="1"/>
          </p:cNvSpPr>
          <p:nvPr/>
        </p:nvSpPr>
        <p:spPr bwMode="auto">
          <a:xfrm>
            <a:off x="2144713" y="2493963"/>
            <a:ext cx="1885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Identification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057" name="Line 18"/>
          <p:cNvSpPr>
            <a:spLocks noChangeShapeType="1"/>
          </p:cNvSpPr>
          <p:nvPr/>
        </p:nvSpPr>
        <p:spPr bwMode="auto">
          <a:xfrm>
            <a:off x="5092700" y="23193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8" name="Rectangle 19"/>
          <p:cNvSpPr>
            <a:spLocks noChangeArrowheads="1"/>
          </p:cNvSpPr>
          <p:nvPr/>
        </p:nvSpPr>
        <p:spPr bwMode="auto">
          <a:xfrm>
            <a:off x="4441825" y="2379663"/>
            <a:ext cx="64611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3-bit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Flags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059" name="Rectangle 20"/>
          <p:cNvSpPr>
            <a:spLocks noChangeArrowheads="1"/>
          </p:cNvSpPr>
          <p:nvPr/>
        </p:nvSpPr>
        <p:spPr bwMode="auto">
          <a:xfrm>
            <a:off x="5153025" y="2511425"/>
            <a:ext cx="22145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13-bit Fragment Offset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060" name="Line 21"/>
          <p:cNvSpPr>
            <a:spLocks noChangeShapeType="1"/>
          </p:cNvSpPr>
          <p:nvPr/>
        </p:nvSpPr>
        <p:spPr bwMode="auto">
          <a:xfrm>
            <a:off x="3022600" y="3017838"/>
            <a:ext cx="1588" cy="601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61" name="Rectangle 22"/>
          <p:cNvSpPr>
            <a:spLocks noChangeArrowheads="1"/>
          </p:cNvSpPr>
          <p:nvPr/>
        </p:nvSpPr>
        <p:spPr bwMode="auto">
          <a:xfrm>
            <a:off x="1625600" y="3052763"/>
            <a:ext cx="128746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 Time to 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Live (TTL)</a:t>
            </a:r>
          </a:p>
        </p:txBody>
      </p:sp>
      <p:sp>
        <p:nvSpPr>
          <p:cNvPr id="87062" name="Rectangle 23"/>
          <p:cNvSpPr>
            <a:spLocks noChangeArrowheads="1"/>
          </p:cNvSpPr>
          <p:nvPr/>
        </p:nvSpPr>
        <p:spPr bwMode="auto">
          <a:xfrm>
            <a:off x="3000375" y="3149600"/>
            <a:ext cx="14906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8-bit Protocol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87063" name="Rectangle 24"/>
          <p:cNvSpPr>
            <a:spLocks noChangeArrowheads="1"/>
          </p:cNvSpPr>
          <p:nvPr/>
        </p:nvSpPr>
        <p:spPr bwMode="auto">
          <a:xfrm>
            <a:off x="4710113" y="3167063"/>
            <a:ext cx="24288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Header Checksum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064" name="Line 25"/>
          <p:cNvSpPr>
            <a:spLocks noChangeShapeType="1"/>
          </p:cNvSpPr>
          <p:nvPr/>
        </p:nvSpPr>
        <p:spPr bwMode="auto">
          <a:xfrm>
            <a:off x="1525588" y="4286250"/>
            <a:ext cx="59674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65" name="Rectangle 26"/>
          <p:cNvSpPr>
            <a:spLocks noChangeArrowheads="1"/>
          </p:cNvSpPr>
          <p:nvPr/>
        </p:nvSpPr>
        <p:spPr bwMode="auto">
          <a:xfrm>
            <a:off x="3201988" y="3810000"/>
            <a:ext cx="25860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Source IP Address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87066" name="Rectangle 27"/>
          <p:cNvSpPr>
            <a:spLocks noChangeArrowheads="1"/>
          </p:cNvSpPr>
          <p:nvPr/>
        </p:nvSpPr>
        <p:spPr bwMode="auto">
          <a:xfrm>
            <a:off x="3032125" y="4435475"/>
            <a:ext cx="30035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Destination IP Address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87067" name="Rectangle 28"/>
          <p:cNvSpPr>
            <a:spLocks noChangeArrowheads="1"/>
          </p:cNvSpPr>
          <p:nvPr/>
        </p:nvSpPr>
        <p:spPr bwMode="auto">
          <a:xfrm>
            <a:off x="3783013" y="5116513"/>
            <a:ext cx="15589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Options (if any)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068" name="Rectangle 29"/>
          <p:cNvSpPr>
            <a:spLocks noChangeArrowheads="1"/>
          </p:cNvSpPr>
          <p:nvPr/>
        </p:nvSpPr>
        <p:spPr bwMode="auto">
          <a:xfrm>
            <a:off x="4037013" y="5853113"/>
            <a:ext cx="9159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Payload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069" name="Oval 30"/>
          <p:cNvSpPr>
            <a:spLocks noChangeArrowheads="1"/>
          </p:cNvSpPr>
          <p:nvPr/>
        </p:nvSpPr>
        <p:spPr bwMode="auto">
          <a:xfrm>
            <a:off x="1371600" y="3581400"/>
            <a:ext cx="6248400" cy="1371600"/>
          </a:xfrm>
          <a:prstGeom prst="ellipse">
            <a:avLst/>
          </a:prstGeom>
          <a:noFill/>
          <a:ln w="317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8132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Telling Host How to Handle Packet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Protocol (8 bits)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Identifies the higher-level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protocol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Important for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demultiplexing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at receiving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host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Most common examples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E.g.,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6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 for the Transmission Control Protocol (TCP)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E.g.,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17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 for the User Datagram Protocol (UDP</a:t>
            </a:r>
            <a:r>
              <a:rPr lang="en-US" altLang="ja-JP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lang="en-US" altLang="ja-JP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294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4BF9926-CE1C-3E44-AF15-3D5CF34E20DD}" type="slidenum">
              <a:rPr lang="en-US" sz="1400" b="0">
                <a:latin typeface="Times New Roman" charset="0"/>
              </a:rPr>
              <a:pPr eaLnBrk="1" hangingPunct="1"/>
              <a:t>52</a:t>
            </a:fld>
            <a:endParaRPr lang="en-US" sz="1400" b="0">
              <a:latin typeface="Times New Roman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806575" y="4343400"/>
            <a:ext cx="5607050" cy="2427288"/>
            <a:chOff x="1806575" y="4343400"/>
            <a:chExt cx="5607050" cy="2427288"/>
          </a:xfrm>
        </p:grpSpPr>
        <p:sp>
          <p:nvSpPr>
            <p:cNvPr id="82948" name="Text Box 4"/>
            <p:cNvSpPr txBox="1">
              <a:spLocks noChangeArrowheads="1"/>
            </p:cNvSpPr>
            <p:nvPr/>
          </p:nvSpPr>
          <p:spPr bwMode="auto">
            <a:xfrm>
              <a:off x="1806575" y="4811713"/>
              <a:ext cx="1958975" cy="396875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IP header</a:t>
              </a:r>
            </a:p>
          </p:txBody>
        </p:sp>
        <p:sp>
          <p:nvSpPr>
            <p:cNvPr id="82949" name="Text Box 5"/>
            <p:cNvSpPr txBox="1">
              <a:spLocks noChangeArrowheads="1"/>
            </p:cNvSpPr>
            <p:nvPr/>
          </p:nvSpPr>
          <p:spPr bwMode="auto">
            <a:xfrm>
              <a:off x="5378450" y="4811713"/>
              <a:ext cx="2035175" cy="396875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IP header</a:t>
              </a:r>
            </a:p>
          </p:txBody>
        </p:sp>
        <p:sp>
          <p:nvSpPr>
            <p:cNvPr id="82950" name="Text Box 6"/>
            <p:cNvSpPr txBox="1">
              <a:spLocks noChangeArrowheads="1"/>
            </p:cNvSpPr>
            <p:nvPr/>
          </p:nvSpPr>
          <p:spPr bwMode="auto">
            <a:xfrm>
              <a:off x="1806575" y="5195888"/>
              <a:ext cx="1957388" cy="396875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TCP header</a:t>
              </a:r>
            </a:p>
          </p:txBody>
        </p:sp>
        <p:sp>
          <p:nvSpPr>
            <p:cNvPr id="82951" name="Text Box 7"/>
            <p:cNvSpPr txBox="1">
              <a:spLocks noChangeArrowheads="1"/>
            </p:cNvSpPr>
            <p:nvPr/>
          </p:nvSpPr>
          <p:spPr bwMode="auto">
            <a:xfrm>
              <a:off x="5378450" y="5195888"/>
              <a:ext cx="2033588" cy="396875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UDP header</a:t>
              </a:r>
            </a:p>
          </p:txBody>
        </p:sp>
        <p:sp>
          <p:nvSpPr>
            <p:cNvPr id="82952" name="Rectangle 8"/>
            <p:cNvSpPr>
              <a:spLocks noChangeArrowheads="1"/>
            </p:cNvSpPr>
            <p:nvPr/>
          </p:nvSpPr>
          <p:spPr bwMode="auto">
            <a:xfrm>
              <a:off x="1806575" y="5580063"/>
              <a:ext cx="1958975" cy="1190625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53" name="Rectangle 9"/>
            <p:cNvSpPr>
              <a:spLocks noChangeArrowheads="1"/>
            </p:cNvSpPr>
            <p:nvPr/>
          </p:nvSpPr>
          <p:spPr bwMode="auto">
            <a:xfrm>
              <a:off x="5340350" y="5580063"/>
              <a:ext cx="2073275" cy="1190625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54" name="Text Box 10"/>
            <p:cNvSpPr txBox="1">
              <a:spLocks noChangeArrowheads="1"/>
            </p:cNvSpPr>
            <p:nvPr/>
          </p:nvSpPr>
          <p:spPr bwMode="auto">
            <a:xfrm>
              <a:off x="1949450" y="4343400"/>
              <a:ext cx="170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dirty="0"/>
                <a:t>protocol=6</a:t>
              </a:r>
            </a:p>
          </p:txBody>
        </p:sp>
        <p:sp>
          <p:nvSpPr>
            <p:cNvPr id="82955" name="Text Box 11"/>
            <p:cNvSpPr txBox="1">
              <a:spLocks noChangeArrowheads="1"/>
            </p:cNvSpPr>
            <p:nvPr/>
          </p:nvSpPr>
          <p:spPr bwMode="auto">
            <a:xfrm>
              <a:off x="5410200" y="4343400"/>
              <a:ext cx="18605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dirty="0"/>
                <a:t>protocol=17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435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ChangeArrowheads="1"/>
          </p:cNvSpPr>
          <p:nvPr/>
        </p:nvSpPr>
        <p:spPr bwMode="auto">
          <a:xfrm>
            <a:off x="1466850" y="1560513"/>
            <a:ext cx="6007100" cy="3311525"/>
          </a:xfrm>
          <a:prstGeom prst="rect">
            <a:avLst/>
          </a:prstGeom>
          <a:solidFill>
            <a:srgbClr val="FDE3B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4" name="Rectangle 3"/>
          <p:cNvSpPr>
            <a:spLocks noChangeArrowheads="1"/>
          </p:cNvSpPr>
          <p:nvPr/>
        </p:nvSpPr>
        <p:spPr bwMode="auto">
          <a:xfrm>
            <a:off x="1468438" y="4862513"/>
            <a:ext cx="6002337" cy="635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5" name="Rectangle 4"/>
          <p:cNvSpPr>
            <a:spLocks noChangeArrowheads="1"/>
          </p:cNvSpPr>
          <p:nvPr/>
        </p:nvSpPr>
        <p:spPr bwMode="auto">
          <a:xfrm>
            <a:off x="3154363" y="62103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6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r>
              <a:rPr lang="en-US" sz="3200" dirty="0" smtClean="0">
                <a:latin typeface="Helvetica" charset="0"/>
                <a:ea typeface="ＭＳ Ｐゴシック" charset="0"/>
                <a:cs typeface="ＭＳ Ｐゴシック" charset="0"/>
              </a:rPr>
              <a:t>Field for Next Protocol</a:t>
            </a:r>
            <a:endParaRPr lang="en-US" sz="32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4277" name="Rectangle 6"/>
          <p:cNvSpPr>
            <a:spLocks noChangeArrowheads="1"/>
          </p:cNvSpPr>
          <p:nvPr/>
        </p:nvSpPr>
        <p:spPr bwMode="auto">
          <a:xfrm>
            <a:off x="1455738" y="5508625"/>
            <a:ext cx="6002337" cy="825500"/>
          </a:xfrm>
          <a:prstGeom prst="rect">
            <a:avLst/>
          </a:prstGeom>
          <a:solidFill>
            <a:srgbClr val="FF66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8" name="Line 7"/>
          <p:cNvSpPr>
            <a:spLocks noChangeShapeType="1"/>
          </p:cNvSpPr>
          <p:nvPr/>
        </p:nvSpPr>
        <p:spPr bwMode="auto">
          <a:xfrm flipV="1">
            <a:off x="1525588" y="2289175"/>
            <a:ext cx="5949950" cy="15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9" name="Line 8"/>
          <p:cNvSpPr>
            <a:spLocks noChangeShapeType="1"/>
          </p:cNvSpPr>
          <p:nvPr/>
        </p:nvSpPr>
        <p:spPr bwMode="auto">
          <a:xfrm>
            <a:off x="1538288" y="2990850"/>
            <a:ext cx="59547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0" name="Line 9"/>
          <p:cNvSpPr>
            <a:spLocks noChangeShapeType="1"/>
          </p:cNvSpPr>
          <p:nvPr/>
        </p:nvSpPr>
        <p:spPr bwMode="auto">
          <a:xfrm>
            <a:off x="1538288" y="3638550"/>
            <a:ext cx="59563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1" name="Line 10"/>
          <p:cNvSpPr>
            <a:spLocks noChangeShapeType="1"/>
          </p:cNvSpPr>
          <p:nvPr/>
        </p:nvSpPr>
        <p:spPr bwMode="auto">
          <a:xfrm>
            <a:off x="4432300" y="1585913"/>
            <a:ext cx="1588" cy="20272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2" name="Line 11"/>
          <p:cNvSpPr>
            <a:spLocks noChangeShapeType="1"/>
          </p:cNvSpPr>
          <p:nvPr/>
        </p:nvSpPr>
        <p:spPr bwMode="auto">
          <a:xfrm>
            <a:off x="2959100" y="16208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3" name="Line 12"/>
          <p:cNvSpPr>
            <a:spLocks noChangeShapeType="1"/>
          </p:cNvSpPr>
          <p:nvPr/>
        </p:nvSpPr>
        <p:spPr bwMode="auto">
          <a:xfrm>
            <a:off x="2235200" y="16208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4" name="Rectangle 13"/>
          <p:cNvSpPr>
            <a:spLocks noChangeArrowheads="1"/>
          </p:cNvSpPr>
          <p:nvPr/>
        </p:nvSpPr>
        <p:spPr bwMode="auto">
          <a:xfrm>
            <a:off x="1439863" y="1670050"/>
            <a:ext cx="83343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4-bit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Version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285" name="Rectangle 14"/>
          <p:cNvSpPr>
            <a:spLocks noChangeArrowheads="1"/>
          </p:cNvSpPr>
          <p:nvPr/>
        </p:nvSpPr>
        <p:spPr bwMode="auto">
          <a:xfrm>
            <a:off x="2211388" y="1592263"/>
            <a:ext cx="7842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4-bit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Header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Length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286" name="Rectangle 15"/>
          <p:cNvSpPr>
            <a:spLocks noChangeArrowheads="1"/>
          </p:cNvSpPr>
          <p:nvPr/>
        </p:nvSpPr>
        <p:spPr bwMode="auto">
          <a:xfrm>
            <a:off x="2932113" y="1592263"/>
            <a:ext cx="14954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Type of Service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(TOS)</a:t>
            </a:r>
          </a:p>
        </p:txBody>
      </p:sp>
      <p:sp>
        <p:nvSpPr>
          <p:cNvPr id="54287" name="Rectangle 16"/>
          <p:cNvSpPr>
            <a:spLocks noChangeArrowheads="1"/>
          </p:cNvSpPr>
          <p:nvPr/>
        </p:nvSpPr>
        <p:spPr bwMode="auto">
          <a:xfrm>
            <a:off x="4592638" y="1763713"/>
            <a:ext cx="27432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16-bit Total Length (Bytes)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54288" name="Rectangle 17"/>
          <p:cNvSpPr>
            <a:spLocks noChangeArrowheads="1"/>
          </p:cNvSpPr>
          <p:nvPr/>
        </p:nvSpPr>
        <p:spPr bwMode="auto">
          <a:xfrm>
            <a:off x="2144713" y="2493963"/>
            <a:ext cx="1885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Identification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289" name="Line 18"/>
          <p:cNvSpPr>
            <a:spLocks noChangeShapeType="1"/>
          </p:cNvSpPr>
          <p:nvPr/>
        </p:nvSpPr>
        <p:spPr bwMode="auto">
          <a:xfrm>
            <a:off x="5092700" y="23193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0" name="Rectangle 19"/>
          <p:cNvSpPr>
            <a:spLocks noChangeArrowheads="1"/>
          </p:cNvSpPr>
          <p:nvPr/>
        </p:nvSpPr>
        <p:spPr bwMode="auto">
          <a:xfrm>
            <a:off x="4441825" y="2379663"/>
            <a:ext cx="64611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3-bit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Flags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291" name="Rectangle 20"/>
          <p:cNvSpPr>
            <a:spLocks noChangeArrowheads="1"/>
          </p:cNvSpPr>
          <p:nvPr/>
        </p:nvSpPr>
        <p:spPr bwMode="auto">
          <a:xfrm>
            <a:off x="5153025" y="2511425"/>
            <a:ext cx="22145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13-bit Fragment Offset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292" name="Line 21"/>
          <p:cNvSpPr>
            <a:spLocks noChangeShapeType="1"/>
          </p:cNvSpPr>
          <p:nvPr/>
        </p:nvSpPr>
        <p:spPr bwMode="auto">
          <a:xfrm>
            <a:off x="3022600" y="3017838"/>
            <a:ext cx="1588" cy="601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3" name="Rectangle 22"/>
          <p:cNvSpPr>
            <a:spLocks noChangeArrowheads="1"/>
          </p:cNvSpPr>
          <p:nvPr/>
        </p:nvSpPr>
        <p:spPr bwMode="auto">
          <a:xfrm>
            <a:off x="1625600" y="3052763"/>
            <a:ext cx="128746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 Time to 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Live (TTL)</a:t>
            </a:r>
          </a:p>
        </p:txBody>
      </p:sp>
      <p:sp>
        <p:nvSpPr>
          <p:cNvPr id="54294" name="Rectangle 23"/>
          <p:cNvSpPr>
            <a:spLocks noChangeArrowheads="1"/>
          </p:cNvSpPr>
          <p:nvPr/>
        </p:nvSpPr>
        <p:spPr bwMode="auto">
          <a:xfrm>
            <a:off x="3000375" y="3149600"/>
            <a:ext cx="14906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8-bit Protocol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54295" name="Rectangle 24"/>
          <p:cNvSpPr>
            <a:spLocks noChangeArrowheads="1"/>
          </p:cNvSpPr>
          <p:nvPr/>
        </p:nvSpPr>
        <p:spPr bwMode="auto">
          <a:xfrm>
            <a:off x="4710113" y="3167063"/>
            <a:ext cx="24288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Header Checksum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296" name="Line 25"/>
          <p:cNvSpPr>
            <a:spLocks noChangeShapeType="1"/>
          </p:cNvSpPr>
          <p:nvPr/>
        </p:nvSpPr>
        <p:spPr bwMode="auto">
          <a:xfrm>
            <a:off x="1525588" y="4286250"/>
            <a:ext cx="59674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7" name="Rectangle 26"/>
          <p:cNvSpPr>
            <a:spLocks noChangeArrowheads="1"/>
          </p:cNvSpPr>
          <p:nvPr/>
        </p:nvSpPr>
        <p:spPr bwMode="auto">
          <a:xfrm>
            <a:off x="3201988" y="3810000"/>
            <a:ext cx="25860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Source IP Address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54298" name="Rectangle 27"/>
          <p:cNvSpPr>
            <a:spLocks noChangeArrowheads="1"/>
          </p:cNvSpPr>
          <p:nvPr/>
        </p:nvSpPr>
        <p:spPr bwMode="auto">
          <a:xfrm>
            <a:off x="3032125" y="4435475"/>
            <a:ext cx="30035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Destination IP Address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54299" name="Rectangle 28"/>
          <p:cNvSpPr>
            <a:spLocks noChangeArrowheads="1"/>
          </p:cNvSpPr>
          <p:nvPr/>
        </p:nvSpPr>
        <p:spPr bwMode="auto">
          <a:xfrm>
            <a:off x="3783013" y="5116513"/>
            <a:ext cx="15589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Options (if any)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300" name="Rectangle 29"/>
          <p:cNvSpPr>
            <a:spLocks noChangeArrowheads="1"/>
          </p:cNvSpPr>
          <p:nvPr/>
        </p:nvSpPr>
        <p:spPr bwMode="auto">
          <a:xfrm>
            <a:off x="4037013" y="5853113"/>
            <a:ext cx="9159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Payload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301" name="Oval 30"/>
          <p:cNvSpPr>
            <a:spLocks noChangeArrowheads="1"/>
          </p:cNvSpPr>
          <p:nvPr/>
        </p:nvSpPr>
        <p:spPr bwMode="auto">
          <a:xfrm>
            <a:off x="2819400" y="2971800"/>
            <a:ext cx="1676400" cy="685800"/>
          </a:xfrm>
          <a:prstGeom prst="ellipse">
            <a:avLst/>
          </a:prstGeom>
          <a:noFill/>
          <a:ln w="317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794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Special Handling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31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Type</a:t>
            </a:r>
            <a:r>
              <a:rPr lang="en-US" dirty="0">
                <a:latin typeface="Arial" charset="0"/>
              </a:rPr>
              <a:t>-of-Service (8 bits)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Allow packets to be treated differently based on needs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E.g., low delay for audio, high bandwidth for bulk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transfer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Has been redefined several times, will cover late in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QoS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Options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222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1A642F3-BDC5-284F-AEE1-BE056EB78D9A}" type="slidenum">
              <a:rPr lang="en-US" sz="1400" b="0">
                <a:latin typeface="Times New Roman" charset="0"/>
              </a:rPr>
              <a:pPr eaLnBrk="1" hangingPunct="1"/>
              <a:t>54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91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107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ChangeArrowheads="1"/>
          </p:cNvSpPr>
          <p:nvPr/>
        </p:nvSpPr>
        <p:spPr bwMode="auto">
          <a:xfrm>
            <a:off x="1466850" y="1560513"/>
            <a:ext cx="6007100" cy="3311525"/>
          </a:xfrm>
          <a:prstGeom prst="rect">
            <a:avLst/>
          </a:prstGeom>
          <a:solidFill>
            <a:srgbClr val="FDE3B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0" name="Rectangle 3"/>
          <p:cNvSpPr>
            <a:spLocks noChangeArrowheads="1"/>
          </p:cNvSpPr>
          <p:nvPr/>
        </p:nvSpPr>
        <p:spPr bwMode="auto">
          <a:xfrm>
            <a:off x="1468438" y="4862513"/>
            <a:ext cx="6002337" cy="635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1" name="Rectangle 4"/>
          <p:cNvSpPr>
            <a:spLocks noChangeArrowheads="1"/>
          </p:cNvSpPr>
          <p:nvPr/>
        </p:nvSpPr>
        <p:spPr bwMode="auto">
          <a:xfrm>
            <a:off x="3154363" y="62103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2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r>
              <a:rPr lang="en-US" sz="3200" dirty="0" smtClean="0">
                <a:latin typeface="Helvetica" charset="0"/>
                <a:ea typeface="ＭＳ Ｐゴシック" charset="0"/>
                <a:cs typeface="ＭＳ Ｐゴシック" charset="0"/>
              </a:rPr>
              <a:t>Fields for Special Handling</a:t>
            </a:r>
            <a:endParaRPr lang="en-US" sz="32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8853" name="Rectangle 6"/>
          <p:cNvSpPr>
            <a:spLocks noChangeArrowheads="1"/>
          </p:cNvSpPr>
          <p:nvPr/>
        </p:nvSpPr>
        <p:spPr bwMode="auto">
          <a:xfrm>
            <a:off x="1455738" y="5508625"/>
            <a:ext cx="6002337" cy="825500"/>
          </a:xfrm>
          <a:prstGeom prst="rect">
            <a:avLst/>
          </a:prstGeom>
          <a:solidFill>
            <a:srgbClr val="FF66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4" name="Line 7"/>
          <p:cNvSpPr>
            <a:spLocks noChangeShapeType="1"/>
          </p:cNvSpPr>
          <p:nvPr/>
        </p:nvSpPr>
        <p:spPr bwMode="auto">
          <a:xfrm flipV="1">
            <a:off x="1525588" y="2289175"/>
            <a:ext cx="5949950" cy="15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5" name="Line 8"/>
          <p:cNvSpPr>
            <a:spLocks noChangeShapeType="1"/>
          </p:cNvSpPr>
          <p:nvPr/>
        </p:nvSpPr>
        <p:spPr bwMode="auto">
          <a:xfrm>
            <a:off x="1538288" y="2990850"/>
            <a:ext cx="59547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6" name="Line 9"/>
          <p:cNvSpPr>
            <a:spLocks noChangeShapeType="1"/>
          </p:cNvSpPr>
          <p:nvPr/>
        </p:nvSpPr>
        <p:spPr bwMode="auto">
          <a:xfrm>
            <a:off x="1538288" y="3638550"/>
            <a:ext cx="59563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7" name="Line 10"/>
          <p:cNvSpPr>
            <a:spLocks noChangeShapeType="1"/>
          </p:cNvSpPr>
          <p:nvPr/>
        </p:nvSpPr>
        <p:spPr bwMode="auto">
          <a:xfrm>
            <a:off x="4432300" y="1585913"/>
            <a:ext cx="1588" cy="20272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8" name="Line 11"/>
          <p:cNvSpPr>
            <a:spLocks noChangeShapeType="1"/>
          </p:cNvSpPr>
          <p:nvPr/>
        </p:nvSpPr>
        <p:spPr bwMode="auto">
          <a:xfrm>
            <a:off x="2959100" y="16208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9" name="Line 12"/>
          <p:cNvSpPr>
            <a:spLocks noChangeShapeType="1"/>
          </p:cNvSpPr>
          <p:nvPr/>
        </p:nvSpPr>
        <p:spPr bwMode="auto">
          <a:xfrm>
            <a:off x="2235200" y="16208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0" name="Rectangle 13"/>
          <p:cNvSpPr>
            <a:spLocks noChangeArrowheads="1"/>
          </p:cNvSpPr>
          <p:nvPr/>
        </p:nvSpPr>
        <p:spPr bwMode="auto">
          <a:xfrm>
            <a:off x="1439863" y="1670050"/>
            <a:ext cx="83343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4-bit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Version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8861" name="Rectangle 14"/>
          <p:cNvSpPr>
            <a:spLocks noChangeArrowheads="1"/>
          </p:cNvSpPr>
          <p:nvPr/>
        </p:nvSpPr>
        <p:spPr bwMode="auto">
          <a:xfrm>
            <a:off x="2211388" y="1592263"/>
            <a:ext cx="7842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4-bit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Header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Length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8862" name="Rectangle 15"/>
          <p:cNvSpPr>
            <a:spLocks noChangeArrowheads="1"/>
          </p:cNvSpPr>
          <p:nvPr/>
        </p:nvSpPr>
        <p:spPr bwMode="auto">
          <a:xfrm>
            <a:off x="2932113" y="1592263"/>
            <a:ext cx="14954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Type of Service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(TOS)</a:t>
            </a:r>
          </a:p>
        </p:txBody>
      </p:sp>
      <p:sp>
        <p:nvSpPr>
          <p:cNvPr id="78863" name="Rectangle 16"/>
          <p:cNvSpPr>
            <a:spLocks noChangeArrowheads="1"/>
          </p:cNvSpPr>
          <p:nvPr/>
        </p:nvSpPr>
        <p:spPr bwMode="auto">
          <a:xfrm>
            <a:off x="4592638" y="1763713"/>
            <a:ext cx="27432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16-bit Total Length (Bytes)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78864" name="Rectangle 17"/>
          <p:cNvSpPr>
            <a:spLocks noChangeArrowheads="1"/>
          </p:cNvSpPr>
          <p:nvPr/>
        </p:nvSpPr>
        <p:spPr bwMode="auto">
          <a:xfrm>
            <a:off x="2144713" y="2493963"/>
            <a:ext cx="1885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Identification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8865" name="Line 18"/>
          <p:cNvSpPr>
            <a:spLocks noChangeShapeType="1"/>
          </p:cNvSpPr>
          <p:nvPr/>
        </p:nvSpPr>
        <p:spPr bwMode="auto">
          <a:xfrm>
            <a:off x="5092700" y="23193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6" name="Rectangle 19"/>
          <p:cNvSpPr>
            <a:spLocks noChangeArrowheads="1"/>
          </p:cNvSpPr>
          <p:nvPr/>
        </p:nvSpPr>
        <p:spPr bwMode="auto">
          <a:xfrm>
            <a:off x="4441825" y="2379663"/>
            <a:ext cx="64611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3-bit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Flags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8867" name="Rectangle 20"/>
          <p:cNvSpPr>
            <a:spLocks noChangeArrowheads="1"/>
          </p:cNvSpPr>
          <p:nvPr/>
        </p:nvSpPr>
        <p:spPr bwMode="auto">
          <a:xfrm>
            <a:off x="5153025" y="2511425"/>
            <a:ext cx="22145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13-bit Fragment Offset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8868" name="Line 21"/>
          <p:cNvSpPr>
            <a:spLocks noChangeShapeType="1"/>
          </p:cNvSpPr>
          <p:nvPr/>
        </p:nvSpPr>
        <p:spPr bwMode="auto">
          <a:xfrm>
            <a:off x="3022600" y="3017838"/>
            <a:ext cx="1588" cy="601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9" name="Rectangle 22"/>
          <p:cNvSpPr>
            <a:spLocks noChangeArrowheads="1"/>
          </p:cNvSpPr>
          <p:nvPr/>
        </p:nvSpPr>
        <p:spPr bwMode="auto">
          <a:xfrm>
            <a:off x="1625600" y="3052763"/>
            <a:ext cx="128746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 Time to 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Live (TTL)</a:t>
            </a:r>
          </a:p>
        </p:txBody>
      </p:sp>
      <p:sp>
        <p:nvSpPr>
          <p:cNvPr id="78870" name="Rectangle 23"/>
          <p:cNvSpPr>
            <a:spLocks noChangeArrowheads="1"/>
          </p:cNvSpPr>
          <p:nvPr/>
        </p:nvSpPr>
        <p:spPr bwMode="auto">
          <a:xfrm>
            <a:off x="3000375" y="3149600"/>
            <a:ext cx="14906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8-bit Protocol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78871" name="Rectangle 24"/>
          <p:cNvSpPr>
            <a:spLocks noChangeArrowheads="1"/>
          </p:cNvSpPr>
          <p:nvPr/>
        </p:nvSpPr>
        <p:spPr bwMode="auto">
          <a:xfrm>
            <a:off x="4710113" y="3167063"/>
            <a:ext cx="24288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Header Checksum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8872" name="Line 25"/>
          <p:cNvSpPr>
            <a:spLocks noChangeShapeType="1"/>
          </p:cNvSpPr>
          <p:nvPr/>
        </p:nvSpPr>
        <p:spPr bwMode="auto">
          <a:xfrm>
            <a:off x="1525588" y="4286250"/>
            <a:ext cx="59674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3" name="Rectangle 26"/>
          <p:cNvSpPr>
            <a:spLocks noChangeArrowheads="1"/>
          </p:cNvSpPr>
          <p:nvPr/>
        </p:nvSpPr>
        <p:spPr bwMode="auto">
          <a:xfrm>
            <a:off x="3201988" y="3810000"/>
            <a:ext cx="25860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Source IP Address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78874" name="Rectangle 27"/>
          <p:cNvSpPr>
            <a:spLocks noChangeArrowheads="1"/>
          </p:cNvSpPr>
          <p:nvPr/>
        </p:nvSpPr>
        <p:spPr bwMode="auto">
          <a:xfrm>
            <a:off x="3032125" y="4435475"/>
            <a:ext cx="30035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Destination IP Address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78875" name="Rectangle 28"/>
          <p:cNvSpPr>
            <a:spLocks noChangeArrowheads="1"/>
          </p:cNvSpPr>
          <p:nvPr/>
        </p:nvSpPr>
        <p:spPr bwMode="auto">
          <a:xfrm>
            <a:off x="3783013" y="5116513"/>
            <a:ext cx="15589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Options (if any)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8876" name="Rectangle 29"/>
          <p:cNvSpPr>
            <a:spLocks noChangeArrowheads="1"/>
          </p:cNvSpPr>
          <p:nvPr/>
        </p:nvSpPr>
        <p:spPr bwMode="auto">
          <a:xfrm>
            <a:off x="4037013" y="5853113"/>
            <a:ext cx="9159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Payload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8877" name="Oval 30"/>
          <p:cNvSpPr>
            <a:spLocks noChangeArrowheads="1"/>
          </p:cNvSpPr>
          <p:nvPr/>
        </p:nvSpPr>
        <p:spPr bwMode="auto">
          <a:xfrm>
            <a:off x="2667000" y="1447800"/>
            <a:ext cx="2133600" cy="990600"/>
          </a:xfrm>
          <a:prstGeom prst="ellipse">
            <a:avLst/>
          </a:prstGeom>
          <a:noFill/>
          <a:ln w="317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1371600" y="4724400"/>
            <a:ext cx="6248400" cy="990600"/>
          </a:xfrm>
          <a:prstGeom prst="ellipse">
            <a:avLst/>
          </a:prstGeom>
          <a:noFill/>
          <a:ln w="31750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051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Field Layout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38200" y="2209800"/>
          <a:ext cx="7848600" cy="256735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52600"/>
                <a:gridCol w="1447800"/>
                <a:gridCol w="4648200"/>
              </a:tblGrid>
              <a:tr h="366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Size (bits)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66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Copied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Set if field copied to</a:t>
                      </a:r>
                      <a:r>
                        <a:rPr lang="en-US" baseline="0" dirty="0" smtClean="0"/>
                        <a:t> all fragments</a:t>
                      </a:r>
                      <a:endParaRPr lang="en-US" dirty="0"/>
                    </a:p>
                  </a:txBody>
                  <a:tcPr/>
                </a:tc>
              </a:tr>
              <a:tr h="366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0=control,</a:t>
                      </a:r>
                      <a:r>
                        <a:rPr lang="en-US" baseline="0" dirty="0" smtClean="0"/>
                        <a:t> 2=debugging/measurement</a:t>
                      </a:r>
                      <a:endParaRPr lang="en-US" dirty="0"/>
                    </a:p>
                  </a:txBody>
                  <a:tcPr/>
                </a:tc>
              </a:tr>
              <a:tr h="366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Specifies option</a:t>
                      </a:r>
                      <a:endParaRPr lang="en-US" dirty="0"/>
                    </a:p>
                  </a:txBody>
                  <a:tcPr/>
                </a:tc>
              </a:tr>
              <a:tr h="366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Size of entire</a:t>
                      </a:r>
                      <a:r>
                        <a:rPr lang="en-US" baseline="0" dirty="0" smtClean="0"/>
                        <a:t> option</a:t>
                      </a:r>
                      <a:endParaRPr lang="en-US" dirty="0"/>
                    </a:p>
                  </a:txBody>
                  <a:tcPr/>
                </a:tc>
              </a:tr>
              <a:tr h="366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Option-specific</a:t>
                      </a:r>
                      <a:r>
                        <a:rPr lang="en-US" baseline="0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</a:tr>
              <a:tr h="366765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98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 of Options List</a:t>
            </a:r>
          </a:p>
          <a:p>
            <a:r>
              <a:rPr lang="en-US" dirty="0" smtClean="0"/>
              <a:t>No Operation (padding between options)</a:t>
            </a:r>
          </a:p>
          <a:p>
            <a:r>
              <a:rPr lang="en-US" dirty="0" smtClean="0"/>
              <a:t>Record Route</a:t>
            </a:r>
          </a:p>
          <a:p>
            <a:r>
              <a:rPr lang="en-US" dirty="0" smtClean="0"/>
              <a:t>Strict Source Route</a:t>
            </a:r>
          </a:p>
          <a:p>
            <a:r>
              <a:rPr lang="en-US" dirty="0" smtClean="0"/>
              <a:t>Loose Source Route</a:t>
            </a:r>
          </a:p>
          <a:p>
            <a:r>
              <a:rPr lang="en-US" dirty="0" smtClean="0"/>
              <a:t>Timestamp</a:t>
            </a:r>
          </a:p>
          <a:p>
            <a:r>
              <a:rPr lang="en-US" dirty="0" err="1" smtClean="0"/>
              <a:t>Traceroute</a:t>
            </a:r>
            <a:endParaRPr lang="en-US" dirty="0" smtClean="0"/>
          </a:p>
          <a:p>
            <a:r>
              <a:rPr lang="en-US" dirty="0" smtClean="0"/>
              <a:t>Router Alert</a:t>
            </a:r>
          </a:p>
          <a:p>
            <a:r>
              <a:rPr lang="en-US" dirty="0" smtClean="0"/>
              <a:t>…..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0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Header Corrupted: </a:t>
            </a:r>
            <a:r>
              <a:rPr lang="en-US" b="1" dirty="0" smtClean="0">
                <a:solidFill>
                  <a:srgbClr val="F47A00"/>
                </a:solidFill>
              </a:rPr>
              <a:t>Checksum</a:t>
            </a:r>
          </a:p>
          <a:p>
            <a:pPr lvl="1"/>
            <a:endParaRPr lang="en-US" b="1" dirty="0" smtClean="0">
              <a:solidFill>
                <a:srgbClr val="F47A00"/>
              </a:solidFill>
            </a:endParaRPr>
          </a:p>
          <a:p>
            <a:r>
              <a:rPr lang="en-US" dirty="0"/>
              <a:t>Loop: </a:t>
            </a:r>
            <a:r>
              <a:rPr lang="en-US" b="1" dirty="0">
                <a:solidFill>
                  <a:schemeClr val="accent1"/>
                </a:solidFill>
              </a:rPr>
              <a:t>TTL</a:t>
            </a:r>
          </a:p>
          <a:p>
            <a:pPr lvl="1"/>
            <a:endParaRPr lang="en-US" dirty="0"/>
          </a:p>
          <a:p>
            <a:r>
              <a:rPr lang="en-US" dirty="0" smtClean="0"/>
              <a:t>Packet too large: </a:t>
            </a:r>
            <a:r>
              <a:rPr lang="en-US" b="1" dirty="0" smtClean="0">
                <a:solidFill>
                  <a:srgbClr val="F47A00"/>
                </a:solidFill>
              </a:rPr>
              <a:t>Fragmentation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 Corruption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Checksum (16 bits)</a:t>
            </a:r>
          </a:p>
          <a:p>
            <a:pPr lvl="1"/>
            <a:r>
              <a:rPr lang="en-US" dirty="0"/>
              <a:t>Particular form of checksum over packet </a:t>
            </a:r>
            <a:r>
              <a:rPr lang="en-US" dirty="0" smtClean="0"/>
              <a:t>header</a:t>
            </a:r>
          </a:p>
          <a:p>
            <a:pPr lvl="1"/>
            <a:endParaRPr lang="en-US" dirty="0"/>
          </a:p>
          <a:p>
            <a:r>
              <a:rPr lang="en-US" dirty="0"/>
              <a:t>If not correct, router discards packets</a:t>
            </a:r>
          </a:p>
          <a:p>
            <a:pPr lvl="1"/>
            <a:r>
              <a:rPr lang="en-US" dirty="0"/>
              <a:t>So it doesn’t act on bogus </a:t>
            </a:r>
            <a:r>
              <a:rPr lang="en-US" dirty="0" smtClean="0"/>
              <a:t>information</a:t>
            </a:r>
          </a:p>
          <a:p>
            <a:pPr lvl="1"/>
            <a:endParaRPr lang="en-US" dirty="0"/>
          </a:p>
          <a:p>
            <a:r>
              <a:rPr lang="en-US" dirty="0"/>
              <a:t>Checksum recalculated at every router</a:t>
            </a:r>
          </a:p>
          <a:p>
            <a:pPr lvl="1"/>
            <a:r>
              <a:rPr lang="en-US" b="1" dirty="0">
                <a:solidFill>
                  <a:srgbClr val="F47A00"/>
                </a:solidFill>
              </a:rPr>
              <a:t>Why?</a:t>
            </a:r>
          </a:p>
          <a:p>
            <a:pPr lvl="1"/>
            <a:r>
              <a:rPr lang="en-US" b="1" dirty="0">
                <a:solidFill>
                  <a:srgbClr val="F47A00"/>
                </a:solidFill>
              </a:rPr>
              <a:t>Why include TTL?</a:t>
            </a:r>
          </a:p>
          <a:p>
            <a:pPr lvl="1"/>
            <a:r>
              <a:rPr lang="en-US" b="1" dirty="0">
                <a:solidFill>
                  <a:srgbClr val="F47A00"/>
                </a:solidFill>
              </a:rPr>
              <a:t>Why only header?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29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Scenario: Joan Wants Her Music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Joan is </a:t>
            </a:r>
            <a:r>
              <a:rPr lang="en-US" dirty="0"/>
              <a:t>sitting in her dorm room, with </a:t>
            </a:r>
            <a:r>
              <a:rPr lang="en-US" dirty="0" smtClean="0"/>
              <a:t>a laptop</a:t>
            </a:r>
          </a:p>
          <a:p>
            <a:pPr lvl="1"/>
            <a:endParaRPr lang="en-US" dirty="0"/>
          </a:p>
          <a:p>
            <a:r>
              <a:rPr lang="en-US" dirty="0" smtClean="0"/>
              <a:t>Has overwhelming urge to listen to John Cage</a:t>
            </a:r>
          </a:p>
          <a:p>
            <a:pPr lvl="1"/>
            <a:r>
              <a:rPr lang="en-US" dirty="0" smtClean="0"/>
              <a:t>In particular, his </a:t>
            </a:r>
            <a:r>
              <a:rPr lang="en-US" dirty="0"/>
              <a:t>piece </a:t>
            </a:r>
            <a:r>
              <a:rPr lang="en-US" i="1" dirty="0"/>
              <a:t>4′33</a:t>
            </a:r>
            <a:r>
              <a:rPr lang="en-US" i="1" dirty="0" smtClean="0"/>
              <a:t>″</a:t>
            </a:r>
          </a:p>
          <a:p>
            <a:pPr lvl="1"/>
            <a:r>
              <a:rPr lang="en-US" i="1" dirty="0" smtClean="0"/>
              <a:t>Let’s listen to the opening movement…</a:t>
            </a:r>
            <a:r>
              <a:rPr lang="en-US" b="1" dirty="0" smtClean="0"/>
              <a:t>(quiet!!)</a:t>
            </a:r>
          </a:p>
          <a:p>
            <a:pPr lvl="1"/>
            <a:endParaRPr lang="en-US" dirty="0"/>
          </a:p>
          <a:p>
            <a:r>
              <a:rPr lang="en-US" dirty="0" smtClean="0"/>
              <a:t>What needs to happen to make this possible?</a:t>
            </a:r>
          </a:p>
          <a:p>
            <a:pPr lvl="1"/>
            <a:r>
              <a:rPr lang="en-US" dirty="0" smtClean="0"/>
              <a:t>Not in terms of today’s protocols…</a:t>
            </a:r>
          </a:p>
          <a:p>
            <a:pPr lvl="1"/>
            <a:r>
              <a:rPr lang="en-US" dirty="0" smtClean="0"/>
              <a:t>……but in terms of basic tasks</a:t>
            </a:r>
          </a:p>
          <a:p>
            <a:pPr marL="339725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6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ChangeArrowheads="1"/>
          </p:cNvSpPr>
          <p:nvPr/>
        </p:nvSpPr>
        <p:spPr bwMode="auto">
          <a:xfrm>
            <a:off x="1466850" y="1560513"/>
            <a:ext cx="6007100" cy="3311525"/>
          </a:xfrm>
          <a:prstGeom prst="rect">
            <a:avLst/>
          </a:prstGeom>
          <a:solidFill>
            <a:srgbClr val="FDE3B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4" name="Rectangle 3"/>
          <p:cNvSpPr>
            <a:spLocks noChangeArrowheads="1"/>
          </p:cNvSpPr>
          <p:nvPr/>
        </p:nvSpPr>
        <p:spPr bwMode="auto">
          <a:xfrm>
            <a:off x="1468438" y="4862513"/>
            <a:ext cx="6002337" cy="635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5" name="Rectangle 4"/>
          <p:cNvSpPr>
            <a:spLocks noChangeArrowheads="1"/>
          </p:cNvSpPr>
          <p:nvPr/>
        </p:nvSpPr>
        <p:spPr bwMode="auto">
          <a:xfrm>
            <a:off x="3154363" y="62103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6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r>
              <a:rPr lang="en-US" sz="3200" dirty="0" smtClean="0">
                <a:latin typeface="Helvetica" charset="0"/>
                <a:ea typeface="ＭＳ Ｐゴシック" charset="0"/>
                <a:cs typeface="ＭＳ Ｐゴシック" charset="0"/>
              </a:rPr>
              <a:t>Checksum Field</a:t>
            </a:r>
            <a:endParaRPr lang="en-US" sz="32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4277" name="Rectangle 6"/>
          <p:cNvSpPr>
            <a:spLocks noChangeArrowheads="1"/>
          </p:cNvSpPr>
          <p:nvPr/>
        </p:nvSpPr>
        <p:spPr bwMode="auto">
          <a:xfrm>
            <a:off x="1455738" y="5508625"/>
            <a:ext cx="6002337" cy="825500"/>
          </a:xfrm>
          <a:prstGeom prst="rect">
            <a:avLst/>
          </a:prstGeom>
          <a:solidFill>
            <a:srgbClr val="FF66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8" name="Line 7"/>
          <p:cNvSpPr>
            <a:spLocks noChangeShapeType="1"/>
          </p:cNvSpPr>
          <p:nvPr/>
        </p:nvSpPr>
        <p:spPr bwMode="auto">
          <a:xfrm flipV="1">
            <a:off x="1525588" y="2289175"/>
            <a:ext cx="5949950" cy="15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9" name="Line 8"/>
          <p:cNvSpPr>
            <a:spLocks noChangeShapeType="1"/>
          </p:cNvSpPr>
          <p:nvPr/>
        </p:nvSpPr>
        <p:spPr bwMode="auto">
          <a:xfrm>
            <a:off x="1538288" y="2990850"/>
            <a:ext cx="59547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0" name="Line 9"/>
          <p:cNvSpPr>
            <a:spLocks noChangeShapeType="1"/>
          </p:cNvSpPr>
          <p:nvPr/>
        </p:nvSpPr>
        <p:spPr bwMode="auto">
          <a:xfrm>
            <a:off x="1538288" y="3638550"/>
            <a:ext cx="59563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1" name="Line 10"/>
          <p:cNvSpPr>
            <a:spLocks noChangeShapeType="1"/>
          </p:cNvSpPr>
          <p:nvPr/>
        </p:nvSpPr>
        <p:spPr bwMode="auto">
          <a:xfrm>
            <a:off x="4432300" y="1585913"/>
            <a:ext cx="1588" cy="20272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2" name="Line 11"/>
          <p:cNvSpPr>
            <a:spLocks noChangeShapeType="1"/>
          </p:cNvSpPr>
          <p:nvPr/>
        </p:nvSpPr>
        <p:spPr bwMode="auto">
          <a:xfrm>
            <a:off x="2959100" y="16208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3" name="Line 12"/>
          <p:cNvSpPr>
            <a:spLocks noChangeShapeType="1"/>
          </p:cNvSpPr>
          <p:nvPr/>
        </p:nvSpPr>
        <p:spPr bwMode="auto">
          <a:xfrm>
            <a:off x="2235200" y="16208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4" name="Rectangle 13"/>
          <p:cNvSpPr>
            <a:spLocks noChangeArrowheads="1"/>
          </p:cNvSpPr>
          <p:nvPr/>
        </p:nvSpPr>
        <p:spPr bwMode="auto">
          <a:xfrm>
            <a:off x="1439863" y="1670050"/>
            <a:ext cx="83343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4-bit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Version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285" name="Rectangle 14"/>
          <p:cNvSpPr>
            <a:spLocks noChangeArrowheads="1"/>
          </p:cNvSpPr>
          <p:nvPr/>
        </p:nvSpPr>
        <p:spPr bwMode="auto">
          <a:xfrm>
            <a:off x="2211388" y="1592263"/>
            <a:ext cx="7842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4-bit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Header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Length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286" name="Rectangle 15"/>
          <p:cNvSpPr>
            <a:spLocks noChangeArrowheads="1"/>
          </p:cNvSpPr>
          <p:nvPr/>
        </p:nvSpPr>
        <p:spPr bwMode="auto">
          <a:xfrm>
            <a:off x="2932113" y="1592263"/>
            <a:ext cx="14954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Type of Service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(TOS)</a:t>
            </a:r>
          </a:p>
        </p:txBody>
      </p:sp>
      <p:sp>
        <p:nvSpPr>
          <p:cNvPr id="54287" name="Rectangle 16"/>
          <p:cNvSpPr>
            <a:spLocks noChangeArrowheads="1"/>
          </p:cNvSpPr>
          <p:nvPr/>
        </p:nvSpPr>
        <p:spPr bwMode="auto">
          <a:xfrm>
            <a:off x="4592638" y="1763713"/>
            <a:ext cx="27432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16-bit Total Length (Bytes)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54288" name="Rectangle 17"/>
          <p:cNvSpPr>
            <a:spLocks noChangeArrowheads="1"/>
          </p:cNvSpPr>
          <p:nvPr/>
        </p:nvSpPr>
        <p:spPr bwMode="auto">
          <a:xfrm>
            <a:off x="2144713" y="2493963"/>
            <a:ext cx="1885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Identification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289" name="Line 18"/>
          <p:cNvSpPr>
            <a:spLocks noChangeShapeType="1"/>
          </p:cNvSpPr>
          <p:nvPr/>
        </p:nvSpPr>
        <p:spPr bwMode="auto">
          <a:xfrm>
            <a:off x="5092700" y="23193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0" name="Rectangle 19"/>
          <p:cNvSpPr>
            <a:spLocks noChangeArrowheads="1"/>
          </p:cNvSpPr>
          <p:nvPr/>
        </p:nvSpPr>
        <p:spPr bwMode="auto">
          <a:xfrm>
            <a:off x="4441825" y="2379663"/>
            <a:ext cx="64611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3-bit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Flags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291" name="Rectangle 20"/>
          <p:cNvSpPr>
            <a:spLocks noChangeArrowheads="1"/>
          </p:cNvSpPr>
          <p:nvPr/>
        </p:nvSpPr>
        <p:spPr bwMode="auto">
          <a:xfrm>
            <a:off x="5153025" y="2511425"/>
            <a:ext cx="22145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13-bit Fragment Offset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292" name="Line 21"/>
          <p:cNvSpPr>
            <a:spLocks noChangeShapeType="1"/>
          </p:cNvSpPr>
          <p:nvPr/>
        </p:nvSpPr>
        <p:spPr bwMode="auto">
          <a:xfrm>
            <a:off x="3022600" y="3017838"/>
            <a:ext cx="1588" cy="601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3" name="Rectangle 22"/>
          <p:cNvSpPr>
            <a:spLocks noChangeArrowheads="1"/>
          </p:cNvSpPr>
          <p:nvPr/>
        </p:nvSpPr>
        <p:spPr bwMode="auto">
          <a:xfrm>
            <a:off x="1625600" y="3052763"/>
            <a:ext cx="128746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 Time to 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Live (TTL)</a:t>
            </a:r>
          </a:p>
        </p:txBody>
      </p:sp>
      <p:sp>
        <p:nvSpPr>
          <p:cNvPr id="54294" name="Rectangle 23"/>
          <p:cNvSpPr>
            <a:spLocks noChangeArrowheads="1"/>
          </p:cNvSpPr>
          <p:nvPr/>
        </p:nvSpPr>
        <p:spPr bwMode="auto">
          <a:xfrm>
            <a:off x="3000375" y="3149600"/>
            <a:ext cx="14906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8-bit Protocol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54295" name="Rectangle 24"/>
          <p:cNvSpPr>
            <a:spLocks noChangeArrowheads="1"/>
          </p:cNvSpPr>
          <p:nvPr/>
        </p:nvSpPr>
        <p:spPr bwMode="auto">
          <a:xfrm>
            <a:off x="4710113" y="3167063"/>
            <a:ext cx="24288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Header Checksum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296" name="Line 25"/>
          <p:cNvSpPr>
            <a:spLocks noChangeShapeType="1"/>
          </p:cNvSpPr>
          <p:nvPr/>
        </p:nvSpPr>
        <p:spPr bwMode="auto">
          <a:xfrm>
            <a:off x="1525588" y="4286250"/>
            <a:ext cx="59674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7" name="Rectangle 26"/>
          <p:cNvSpPr>
            <a:spLocks noChangeArrowheads="1"/>
          </p:cNvSpPr>
          <p:nvPr/>
        </p:nvSpPr>
        <p:spPr bwMode="auto">
          <a:xfrm>
            <a:off x="3201988" y="3810000"/>
            <a:ext cx="25860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Source IP Address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54298" name="Rectangle 27"/>
          <p:cNvSpPr>
            <a:spLocks noChangeArrowheads="1"/>
          </p:cNvSpPr>
          <p:nvPr/>
        </p:nvSpPr>
        <p:spPr bwMode="auto">
          <a:xfrm>
            <a:off x="3032125" y="4435475"/>
            <a:ext cx="30035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Destination IP Address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54299" name="Rectangle 28"/>
          <p:cNvSpPr>
            <a:spLocks noChangeArrowheads="1"/>
          </p:cNvSpPr>
          <p:nvPr/>
        </p:nvSpPr>
        <p:spPr bwMode="auto">
          <a:xfrm>
            <a:off x="3783013" y="5116513"/>
            <a:ext cx="15589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Options (if any)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300" name="Rectangle 29"/>
          <p:cNvSpPr>
            <a:spLocks noChangeArrowheads="1"/>
          </p:cNvSpPr>
          <p:nvPr/>
        </p:nvSpPr>
        <p:spPr bwMode="auto">
          <a:xfrm>
            <a:off x="4037013" y="5853113"/>
            <a:ext cx="9159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Payload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302" name="Oval 31"/>
          <p:cNvSpPr>
            <a:spLocks noChangeArrowheads="1"/>
          </p:cNvSpPr>
          <p:nvPr/>
        </p:nvSpPr>
        <p:spPr bwMode="auto">
          <a:xfrm>
            <a:off x="4191000" y="2819400"/>
            <a:ext cx="3429000" cy="990600"/>
          </a:xfrm>
          <a:prstGeom prst="ellipse">
            <a:avLst/>
          </a:prstGeom>
          <a:noFill/>
          <a:ln w="317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497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Preventing Loops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Forwarding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loops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cause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packets to cycle forever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As these accumulate, eventually consume </a:t>
            </a:r>
            <a:r>
              <a: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all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capacity</a:t>
            </a: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Time-to-Live (TTL) Field  (8 bits)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Decremented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at each hop, packet discarded if reaches 0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…and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time exceeded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 message is sent to the source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Using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ICMP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 control message; basis for </a:t>
            </a:r>
            <a:r>
              <a:rPr lang="en-US" altLang="ja-JP" b="1" dirty="0" err="1">
                <a:latin typeface="Arial" charset="0"/>
                <a:ea typeface="Arial" charset="0"/>
                <a:cs typeface="Arial" charset="0"/>
              </a:rPr>
              <a:t>traceroute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089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6A1FB5E-DA7A-E942-B2E2-412B142BC0C7}" type="slidenum">
              <a:rPr lang="en-US" sz="1400" b="0">
                <a:latin typeface="Times New Roman" charset="0"/>
              </a:rPr>
              <a:pPr eaLnBrk="1" hangingPunct="1"/>
              <a:t>61</a:t>
            </a:fld>
            <a:endParaRPr lang="en-US" sz="1400" b="0">
              <a:latin typeface="Times New Roman" charset="0"/>
            </a:endParaRPr>
          </a:p>
        </p:txBody>
      </p:sp>
      <p:pic>
        <p:nvPicPr>
          <p:cNvPr id="965636" name="Picture 4"/>
          <p:cNvPicPr>
            <a:picLocks noChangeArrowheads="1"/>
          </p:cNvPicPr>
          <p:nvPr/>
        </p:nvPicPr>
        <p:blipFill>
          <a:blip r:embed="rId3">
            <a:lum bright="6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438" y="3316288"/>
            <a:ext cx="6096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5637" name="Picture 5"/>
          <p:cNvPicPr>
            <a:picLocks noChangeArrowheads="1"/>
          </p:cNvPicPr>
          <p:nvPr/>
        </p:nvPicPr>
        <p:blipFill>
          <a:blip r:embed="rId3">
            <a:lum bright="6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463" y="3316288"/>
            <a:ext cx="6096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5638" name="Picture 6"/>
          <p:cNvPicPr>
            <a:picLocks noChangeArrowheads="1"/>
          </p:cNvPicPr>
          <p:nvPr/>
        </p:nvPicPr>
        <p:blipFill>
          <a:blip r:embed="rId3">
            <a:lum bright="6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075" y="3316288"/>
            <a:ext cx="6096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5639" name="Line 7"/>
          <p:cNvSpPr>
            <a:spLocks noChangeShapeType="1"/>
          </p:cNvSpPr>
          <p:nvPr/>
        </p:nvSpPr>
        <p:spPr bwMode="auto">
          <a:xfrm>
            <a:off x="885825" y="3470275"/>
            <a:ext cx="1228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0" name="Line 8"/>
          <p:cNvSpPr>
            <a:spLocks noChangeShapeType="1"/>
          </p:cNvSpPr>
          <p:nvPr/>
        </p:nvSpPr>
        <p:spPr bwMode="auto">
          <a:xfrm>
            <a:off x="2574925" y="3470275"/>
            <a:ext cx="18827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1" name="Line 9"/>
          <p:cNvSpPr>
            <a:spLocks noChangeShapeType="1"/>
          </p:cNvSpPr>
          <p:nvPr/>
        </p:nvSpPr>
        <p:spPr bwMode="auto">
          <a:xfrm flipV="1">
            <a:off x="4840288" y="3470275"/>
            <a:ext cx="17684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2" name="Line 10"/>
          <p:cNvSpPr>
            <a:spLocks noChangeShapeType="1"/>
          </p:cNvSpPr>
          <p:nvPr/>
        </p:nvSpPr>
        <p:spPr bwMode="auto">
          <a:xfrm>
            <a:off x="7069138" y="3470275"/>
            <a:ext cx="1228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3" name="Freeform 11"/>
          <p:cNvSpPr>
            <a:spLocks/>
          </p:cNvSpPr>
          <p:nvPr/>
        </p:nvSpPr>
        <p:spPr bwMode="auto">
          <a:xfrm>
            <a:off x="923925" y="3806825"/>
            <a:ext cx="3973513" cy="620713"/>
          </a:xfrm>
          <a:custGeom>
            <a:avLst/>
            <a:gdLst>
              <a:gd name="T0" fmla="*/ 0 w 2503"/>
              <a:gd name="T1" fmla="*/ 60483799 h 391"/>
              <a:gd name="T2" fmla="*/ 2147483647 w 2503"/>
              <a:gd name="T3" fmla="*/ 120967597 h 391"/>
              <a:gd name="T4" fmla="*/ 2147483647 w 2503"/>
              <a:gd name="T5" fmla="*/ 791329700 h 391"/>
              <a:gd name="T6" fmla="*/ 2147483647 w 2503"/>
              <a:gd name="T7" fmla="*/ 914818249 h 391"/>
              <a:gd name="T8" fmla="*/ 2147483647 w 2503"/>
              <a:gd name="T9" fmla="*/ 365423744 h 391"/>
              <a:gd name="T10" fmla="*/ 2147483647 w 2503"/>
              <a:gd name="T11" fmla="*/ 365423744 h 39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03"/>
              <a:gd name="T19" fmla="*/ 0 h 391"/>
              <a:gd name="T20" fmla="*/ 2503 w 2503"/>
              <a:gd name="T21" fmla="*/ 391 h 39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03" h="391">
                <a:moveTo>
                  <a:pt x="0" y="24"/>
                </a:moveTo>
                <a:cubicBezTo>
                  <a:pt x="925" y="12"/>
                  <a:pt x="1851" y="0"/>
                  <a:pt x="2177" y="48"/>
                </a:cubicBezTo>
                <a:cubicBezTo>
                  <a:pt x="2503" y="96"/>
                  <a:pt x="2132" y="262"/>
                  <a:pt x="1959" y="314"/>
                </a:cubicBezTo>
                <a:cubicBezTo>
                  <a:pt x="1786" y="366"/>
                  <a:pt x="1274" y="391"/>
                  <a:pt x="1137" y="363"/>
                </a:cubicBezTo>
                <a:cubicBezTo>
                  <a:pt x="1000" y="335"/>
                  <a:pt x="1056" y="181"/>
                  <a:pt x="1137" y="145"/>
                </a:cubicBezTo>
                <a:cubicBezTo>
                  <a:pt x="1218" y="109"/>
                  <a:pt x="1419" y="127"/>
                  <a:pt x="1621" y="145"/>
                </a:cubicBezTo>
              </a:path>
            </a:pathLst>
          </a:custGeom>
          <a:noFill/>
          <a:ln w="63500">
            <a:solidFill>
              <a:srgbClr val="FF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4" name="Line 12"/>
          <p:cNvSpPr>
            <a:spLocks noChangeShapeType="1"/>
          </p:cNvSpPr>
          <p:nvPr/>
        </p:nvSpPr>
        <p:spPr bwMode="auto">
          <a:xfrm>
            <a:off x="2152650" y="3000375"/>
            <a:ext cx="10366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5" name="Line 13"/>
          <p:cNvSpPr>
            <a:spLocks noChangeShapeType="1"/>
          </p:cNvSpPr>
          <p:nvPr/>
        </p:nvSpPr>
        <p:spPr bwMode="auto">
          <a:xfrm flipH="1">
            <a:off x="3535363" y="3000375"/>
            <a:ext cx="1036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2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5" grpId="0" build="p"/>
      <p:bldP spid="965639" grpId="0" animBg="1"/>
      <p:bldP spid="965640" grpId="0" animBg="1"/>
      <p:bldP spid="965641" grpId="0" animBg="1"/>
      <p:bldP spid="965642" grpId="0" animBg="1"/>
      <p:bldP spid="965643" grpId="0" animBg="1"/>
      <p:bldP spid="965644" grpId="0" animBg="1"/>
      <p:bldP spid="96564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ChangeArrowheads="1"/>
          </p:cNvSpPr>
          <p:nvPr/>
        </p:nvSpPr>
        <p:spPr bwMode="auto">
          <a:xfrm>
            <a:off x="1466850" y="1560513"/>
            <a:ext cx="6007100" cy="3311525"/>
          </a:xfrm>
          <a:prstGeom prst="rect">
            <a:avLst/>
          </a:prstGeom>
          <a:solidFill>
            <a:srgbClr val="FDE3B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4" name="Rectangle 3"/>
          <p:cNvSpPr>
            <a:spLocks noChangeArrowheads="1"/>
          </p:cNvSpPr>
          <p:nvPr/>
        </p:nvSpPr>
        <p:spPr bwMode="auto">
          <a:xfrm>
            <a:off x="1468438" y="4862513"/>
            <a:ext cx="6002337" cy="635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5" name="Rectangle 4"/>
          <p:cNvSpPr>
            <a:spLocks noChangeArrowheads="1"/>
          </p:cNvSpPr>
          <p:nvPr/>
        </p:nvSpPr>
        <p:spPr bwMode="auto">
          <a:xfrm>
            <a:off x="3154363" y="62103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6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r>
              <a:rPr lang="en-US" sz="3200" dirty="0" smtClean="0">
                <a:latin typeface="Helvetica" charset="0"/>
                <a:ea typeface="ＭＳ Ｐゴシック" charset="0"/>
                <a:cs typeface="ＭＳ Ｐゴシック" charset="0"/>
              </a:rPr>
              <a:t>TTL Field</a:t>
            </a:r>
            <a:endParaRPr lang="en-US" sz="32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4277" name="Rectangle 6"/>
          <p:cNvSpPr>
            <a:spLocks noChangeArrowheads="1"/>
          </p:cNvSpPr>
          <p:nvPr/>
        </p:nvSpPr>
        <p:spPr bwMode="auto">
          <a:xfrm>
            <a:off x="1455738" y="5508625"/>
            <a:ext cx="6002337" cy="825500"/>
          </a:xfrm>
          <a:prstGeom prst="rect">
            <a:avLst/>
          </a:prstGeom>
          <a:solidFill>
            <a:srgbClr val="FF66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8" name="Line 7"/>
          <p:cNvSpPr>
            <a:spLocks noChangeShapeType="1"/>
          </p:cNvSpPr>
          <p:nvPr/>
        </p:nvSpPr>
        <p:spPr bwMode="auto">
          <a:xfrm flipV="1">
            <a:off x="1525588" y="2289175"/>
            <a:ext cx="5949950" cy="15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9" name="Line 8"/>
          <p:cNvSpPr>
            <a:spLocks noChangeShapeType="1"/>
          </p:cNvSpPr>
          <p:nvPr/>
        </p:nvSpPr>
        <p:spPr bwMode="auto">
          <a:xfrm>
            <a:off x="1538288" y="2990850"/>
            <a:ext cx="59547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0" name="Line 9"/>
          <p:cNvSpPr>
            <a:spLocks noChangeShapeType="1"/>
          </p:cNvSpPr>
          <p:nvPr/>
        </p:nvSpPr>
        <p:spPr bwMode="auto">
          <a:xfrm>
            <a:off x="1538288" y="3638550"/>
            <a:ext cx="59563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1" name="Line 10"/>
          <p:cNvSpPr>
            <a:spLocks noChangeShapeType="1"/>
          </p:cNvSpPr>
          <p:nvPr/>
        </p:nvSpPr>
        <p:spPr bwMode="auto">
          <a:xfrm>
            <a:off x="4432300" y="1585913"/>
            <a:ext cx="1588" cy="20272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2" name="Line 11"/>
          <p:cNvSpPr>
            <a:spLocks noChangeShapeType="1"/>
          </p:cNvSpPr>
          <p:nvPr/>
        </p:nvSpPr>
        <p:spPr bwMode="auto">
          <a:xfrm>
            <a:off x="2959100" y="16208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3" name="Line 12"/>
          <p:cNvSpPr>
            <a:spLocks noChangeShapeType="1"/>
          </p:cNvSpPr>
          <p:nvPr/>
        </p:nvSpPr>
        <p:spPr bwMode="auto">
          <a:xfrm>
            <a:off x="2235200" y="16208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4" name="Rectangle 13"/>
          <p:cNvSpPr>
            <a:spLocks noChangeArrowheads="1"/>
          </p:cNvSpPr>
          <p:nvPr/>
        </p:nvSpPr>
        <p:spPr bwMode="auto">
          <a:xfrm>
            <a:off x="1439863" y="1670050"/>
            <a:ext cx="83343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4-bit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Version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285" name="Rectangle 14"/>
          <p:cNvSpPr>
            <a:spLocks noChangeArrowheads="1"/>
          </p:cNvSpPr>
          <p:nvPr/>
        </p:nvSpPr>
        <p:spPr bwMode="auto">
          <a:xfrm>
            <a:off x="2211388" y="1592263"/>
            <a:ext cx="7842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4-bit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Header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Length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286" name="Rectangle 15"/>
          <p:cNvSpPr>
            <a:spLocks noChangeArrowheads="1"/>
          </p:cNvSpPr>
          <p:nvPr/>
        </p:nvSpPr>
        <p:spPr bwMode="auto">
          <a:xfrm>
            <a:off x="2932113" y="1592263"/>
            <a:ext cx="14954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Type of Service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(TOS)</a:t>
            </a:r>
          </a:p>
        </p:txBody>
      </p:sp>
      <p:sp>
        <p:nvSpPr>
          <p:cNvPr id="54287" name="Rectangle 16"/>
          <p:cNvSpPr>
            <a:spLocks noChangeArrowheads="1"/>
          </p:cNvSpPr>
          <p:nvPr/>
        </p:nvSpPr>
        <p:spPr bwMode="auto">
          <a:xfrm>
            <a:off x="4592638" y="1763713"/>
            <a:ext cx="27432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16-bit Total Length (Bytes)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54288" name="Rectangle 17"/>
          <p:cNvSpPr>
            <a:spLocks noChangeArrowheads="1"/>
          </p:cNvSpPr>
          <p:nvPr/>
        </p:nvSpPr>
        <p:spPr bwMode="auto">
          <a:xfrm>
            <a:off x="2144713" y="2493963"/>
            <a:ext cx="1885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Identification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289" name="Line 18"/>
          <p:cNvSpPr>
            <a:spLocks noChangeShapeType="1"/>
          </p:cNvSpPr>
          <p:nvPr/>
        </p:nvSpPr>
        <p:spPr bwMode="auto">
          <a:xfrm>
            <a:off x="5092700" y="23193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0" name="Rectangle 19"/>
          <p:cNvSpPr>
            <a:spLocks noChangeArrowheads="1"/>
          </p:cNvSpPr>
          <p:nvPr/>
        </p:nvSpPr>
        <p:spPr bwMode="auto">
          <a:xfrm>
            <a:off x="4441825" y="2379663"/>
            <a:ext cx="64611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3-bit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Flags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291" name="Rectangle 20"/>
          <p:cNvSpPr>
            <a:spLocks noChangeArrowheads="1"/>
          </p:cNvSpPr>
          <p:nvPr/>
        </p:nvSpPr>
        <p:spPr bwMode="auto">
          <a:xfrm>
            <a:off x="5153025" y="2511425"/>
            <a:ext cx="22145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13-bit Fragment Offset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292" name="Line 21"/>
          <p:cNvSpPr>
            <a:spLocks noChangeShapeType="1"/>
          </p:cNvSpPr>
          <p:nvPr/>
        </p:nvSpPr>
        <p:spPr bwMode="auto">
          <a:xfrm>
            <a:off x="3022600" y="3017838"/>
            <a:ext cx="1588" cy="601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3" name="Rectangle 22"/>
          <p:cNvSpPr>
            <a:spLocks noChangeArrowheads="1"/>
          </p:cNvSpPr>
          <p:nvPr/>
        </p:nvSpPr>
        <p:spPr bwMode="auto">
          <a:xfrm>
            <a:off x="1625600" y="3052763"/>
            <a:ext cx="128746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 Time to 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Live (TTL)</a:t>
            </a:r>
          </a:p>
        </p:txBody>
      </p:sp>
      <p:sp>
        <p:nvSpPr>
          <p:cNvPr id="54294" name="Rectangle 23"/>
          <p:cNvSpPr>
            <a:spLocks noChangeArrowheads="1"/>
          </p:cNvSpPr>
          <p:nvPr/>
        </p:nvSpPr>
        <p:spPr bwMode="auto">
          <a:xfrm>
            <a:off x="3000375" y="3149600"/>
            <a:ext cx="14906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8-bit Protocol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54295" name="Rectangle 24"/>
          <p:cNvSpPr>
            <a:spLocks noChangeArrowheads="1"/>
          </p:cNvSpPr>
          <p:nvPr/>
        </p:nvSpPr>
        <p:spPr bwMode="auto">
          <a:xfrm>
            <a:off x="4710113" y="3167063"/>
            <a:ext cx="24288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Header Checksum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296" name="Line 25"/>
          <p:cNvSpPr>
            <a:spLocks noChangeShapeType="1"/>
          </p:cNvSpPr>
          <p:nvPr/>
        </p:nvSpPr>
        <p:spPr bwMode="auto">
          <a:xfrm>
            <a:off x="1525588" y="4286250"/>
            <a:ext cx="59674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7" name="Rectangle 26"/>
          <p:cNvSpPr>
            <a:spLocks noChangeArrowheads="1"/>
          </p:cNvSpPr>
          <p:nvPr/>
        </p:nvSpPr>
        <p:spPr bwMode="auto">
          <a:xfrm>
            <a:off x="3201988" y="3810000"/>
            <a:ext cx="25860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Source IP Address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54298" name="Rectangle 27"/>
          <p:cNvSpPr>
            <a:spLocks noChangeArrowheads="1"/>
          </p:cNvSpPr>
          <p:nvPr/>
        </p:nvSpPr>
        <p:spPr bwMode="auto">
          <a:xfrm>
            <a:off x="3032125" y="4435475"/>
            <a:ext cx="30035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Destination IP Address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54299" name="Rectangle 28"/>
          <p:cNvSpPr>
            <a:spLocks noChangeArrowheads="1"/>
          </p:cNvSpPr>
          <p:nvPr/>
        </p:nvSpPr>
        <p:spPr bwMode="auto">
          <a:xfrm>
            <a:off x="3783013" y="5116513"/>
            <a:ext cx="15589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Options (if any)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300" name="Rectangle 29"/>
          <p:cNvSpPr>
            <a:spLocks noChangeArrowheads="1"/>
          </p:cNvSpPr>
          <p:nvPr/>
        </p:nvSpPr>
        <p:spPr bwMode="auto">
          <a:xfrm>
            <a:off x="4037013" y="5853113"/>
            <a:ext cx="9159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Payload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302" name="Oval 31"/>
          <p:cNvSpPr>
            <a:spLocks noChangeArrowheads="1"/>
          </p:cNvSpPr>
          <p:nvPr/>
        </p:nvSpPr>
        <p:spPr bwMode="auto">
          <a:xfrm>
            <a:off x="1371600" y="2819400"/>
            <a:ext cx="1752600" cy="990600"/>
          </a:xfrm>
          <a:prstGeom prst="ellipse">
            <a:avLst/>
          </a:prstGeom>
          <a:noFill/>
          <a:ln w="317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063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8991600" cy="4835525"/>
          </a:xfrm>
        </p:spPr>
        <p:txBody>
          <a:bodyPr/>
          <a:lstStyle/>
          <a:p>
            <a:r>
              <a:rPr lang="en-US" dirty="0"/>
              <a:t>Every link has </a:t>
            </a:r>
            <a:r>
              <a:rPr lang="en-US" dirty="0" smtClean="0"/>
              <a:t>“Maximum </a:t>
            </a:r>
            <a:r>
              <a:rPr lang="en-US" dirty="0"/>
              <a:t>Transmission Unit” (MTU)</a:t>
            </a:r>
          </a:p>
          <a:p>
            <a:pPr lvl="1"/>
            <a:r>
              <a:rPr lang="en-US" dirty="0"/>
              <a:t>largest number of bits it can carry as one unit</a:t>
            </a:r>
          </a:p>
          <a:p>
            <a:pPr lvl="2"/>
            <a:endParaRPr lang="en-US" dirty="0"/>
          </a:p>
          <a:p>
            <a:r>
              <a:rPr lang="en-US" dirty="0"/>
              <a:t>A router can split a packet into multiple “fragments” if</a:t>
            </a:r>
            <a:br>
              <a:rPr lang="en-US" dirty="0"/>
            </a:br>
            <a:r>
              <a:rPr lang="en-US" dirty="0"/>
              <a:t>the packet size exceeds the link’s MTU</a:t>
            </a:r>
            <a:br>
              <a:rPr lang="en-US" dirty="0"/>
            </a:br>
            <a:r>
              <a:rPr lang="en-US" dirty="0" smtClean="0"/>
              <a:t>		</a:t>
            </a:r>
            <a:endParaRPr lang="en-US" dirty="0"/>
          </a:p>
          <a:p>
            <a:r>
              <a:rPr lang="en-US" dirty="0"/>
              <a:t>Must reassemble to recover original packet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63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685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Calibri"/>
              </a:rPr>
              <a:t>Example of f</a:t>
            </a:r>
            <a:r>
              <a:rPr lang="en-US" dirty="0" smtClean="0">
                <a:ea typeface="ＭＳ Ｐゴシック" charset="0"/>
                <a:cs typeface="Calibri"/>
              </a:rPr>
              <a:t>ragmentation</a:t>
            </a:r>
            <a:endParaRPr lang="en-US" dirty="0">
              <a:ea typeface="ＭＳ Ｐゴシック" charset="0"/>
              <a:cs typeface="Calibri"/>
            </a:endParaRPr>
          </a:p>
        </p:txBody>
      </p:sp>
      <p:sp>
        <p:nvSpPr>
          <p:cNvPr id="68622" name="Rectangle 38"/>
          <p:cNvSpPr>
            <a:spLocks noGrp="1" noChangeArrowheads="1"/>
          </p:cNvSpPr>
          <p:nvPr>
            <p:ph type="body" idx="1"/>
          </p:nvPr>
        </p:nvSpPr>
        <p:spPr>
          <a:xfrm>
            <a:off x="0" y="1719263"/>
            <a:ext cx="9144000" cy="11001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+mj-lt"/>
                <a:cs typeface="Calibri"/>
              </a:rPr>
              <a:t>A 4000 byte packet crosses a link w/ MTU=1500B</a:t>
            </a:r>
            <a:endParaRPr lang="en-US" dirty="0">
              <a:latin typeface="+mj-lt"/>
              <a:cs typeface="Calibri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709057" y="2495490"/>
            <a:ext cx="5682343" cy="781212"/>
            <a:chOff x="1676400" y="3582895"/>
            <a:chExt cx="5029200" cy="455707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3048000" y="3733800"/>
              <a:ext cx="457200" cy="304800"/>
            </a:xfrm>
            <a:prstGeom prst="roundRect">
              <a:avLst/>
            </a:prstGeom>
            <a:solidFill>
              <a:srgbClr val="FF9857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43" name="Rounded Rectangle 42"/>
            <p:cNvSpPr/>
            <p:nvPr/>
          </p:nvSpPr>
          <p:spPr bwMode="auto">
            <a:xfrm>
              <a:off x="4876800" y="3733800"/>
              <a:ext cx="457200" cy="304800"/>
            </a:xfrm>
            <a:prstGeom prst="roundRect">
              <a:avLst/>
            </a:prstGeom>
            <a:solidFill>
              <a:srgbClr val="E2E2AA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9" name="Straight Connector 8"/>
            <p:cNvCxnSpPr>
              <a:endCxn id="43" idx="1"/>
            </p:cNvCxnSpPr>
            <p:nvPr/>
          </p:nvCxnSpPr>
          <p:spPr bwMode="auto">
            <a:xfrm>
              <a:off x="3505200" y="3886200"/>
              <a:ext cx="13716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1676400" y="3886200"/>
              <a:ext cx="13716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5334000" y="3886200"/>
              <a:ext cx="13716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1782379" y="3582895"/>
              <a:ext cx="747122" cy="233397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b="0" dirty="0" smtClean="0">
                  <a:latin typeface="Calibri"/>
                  <a:cs typeface="Calibri"/>
                </a:rPr>
                <a:t>4000B</a:t>
              </a:r>
              <a:endParaRPr lang="en-US" b="0" dirty="0">
                <a:latin typeface="Calibri"/>
                <a:cs typeface="Calibri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865720" y="3671850"/>
              <a:ext cx="747122" cy="233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0" dirty="0" smtClean="0">
                  <a:latin typeface="Calibri"/>
                  <a:cs typeface="Calibri"/>
                </a:rPr>
                <a:t>1500B</a:t>
              </a:r>
              <a:endParaRPr lang="en-US" b="0" dirty="0">
                <a:latin typeface="Calibri"/>
                <a:cs typeface="Calibri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626538" y="3638492"/>
              <a:ext cx="3617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Calibri"/>
                  <a:cs typeface="Calibri"/>
                </a:rPr>
                <a:t>…</a:t>
              </a:r>
              <a:endParaRPr lang="en-US" b="0" dirty="0">
                <a:latin typeface="Calibri"/>
                <a:cs typeface="Calibri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 bwMode="auto">
            <a:xfrm>
              <a:off x="2591676" y="3771842"/>
              <a:ext cx="381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4465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ＭＳ Ｐゴシック" charset="0"/>
                <a:cs typeface="Calibri"/>
              </a:rPr>
              <a:t>Example of </a:t>
            </a:r>
            <a:r>
              <a:rPr lang="en-US" dirty="0" smtClean="0">
                <a:latin typeface="+mn-lt"/>
                <a:ea typeface="ＭＳ Ｐゴシック" charset="0"/>
                <a:cs typeface="Calibri"/>
              </a:rPr>
              <a:t>fragmentation</a:t>
            </a:r>
            <a:endParaRPr lang="en-US" dirty="0">
              <a:latin typeface="+mn-lt"/>
              <a:ea typeface="ＭＳ Ｐゴシック" charset="0"/>
              <a:cs typeface="Calibri"/>
            </a:endParaRPr>
          </a:p>
        </p:txBody>
      </p:sp>
      <p:sp>
        <p:nvSpPr>
          <p:cNvPr id="1517571" name="Rectangle 3"/>
          <p:cNvSpPr>
            <a:spLocks noChangeArrowheads="1"/>
          </p:cNvSpPr>
          <p:nvPr/>
        </p:nvSpPr>
        <p:spPr bwMode="auto">
          <a:xfrm>
            <a:off x="838200" y="4038600"/>
            <a:ext cx="6096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a typeface="+mn-ea"/>
                <a:cs typeface="+mn-cs"/>
              </a:rPr>
              <a:t>20</a:t>
            </a: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838200" y="3810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838200" y="38862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7772400" y="3810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4337050" y="3519488"/>
            <a:ext cx="69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4000</a:t>
            </a:r>
          </a:p>
        </p:txBody>
      </p:sp>
      <p:sp>
        <p:nvSpPr>
          <p:cNvPr id="1517576" name="Rectangle 8"/>
          <p:cNvSpPr>
            <a:spLocks noChangeArrowheads="1"/>
          </p:cNvSpPr>
          <p:nvPr/>
        </p:nvSpPr>
        <p:spPr bwMode="auto">
          <a:xfrm>
            <a:off x="1447800" y="4038600"/>
            <a:ext cx="632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a typeface="+mn-ea"/>
                <a:cs typeface="+mn-cs"/>
              </a:rPr>
              <a:t>3980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04800" y="4419600"/>
            <a:ext cx="3352800" cy="1981200"/>
            <a:chOff x="192" y="2352"/>
            <a:chExt cx="2112" cy="1248"/>
          </a:xfrm>
        </p:grpSpPr>
        <p:sp>
          <p:nvSpPr>
            <p:cNvPr id="1517578" name="Rectangle 10"/>
            <p:cNvSpPr>
              <a:spLocks noChangeArrowheads="1"/>
            </p:cNvSpPr>
            <p:nvPr/>
          </p:nvSpPr>
          <p:spPr bwMode="auto">
            <a:xfrm>
              <a:off x="192" y="2976"/>
              <a:ext cx="384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+mn-ea"/>
                  <a:cs typeface="+mn-cs"/>
                </a:rPr>
                <a:t>20</a:t>
              </a:r>
            </a:p>
          </p:txBody>
        </p:sp>
        <p:sp>
          <p:nvSpPr>
            <p:cNvPr id="1517579" name="Rectangle 11"/>
            <p:cNvSpPr>
              <a:spLocks noChangeArrowheads="1"/>
            </p:cNvSpPr>
            <p:nvPr/>
          </p:nvSpPr>
          <p:spPr bwMode="auto">
            <a:xfrm>
              <a:off x="576" y="2976"/>
              <a:ext cx="13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+mn-ea"/>
                  <a:cs typeface="+mn-cs"/>
                </a:rPr>
                <a:t>1480</a:t>
              </a:r>
            </a:p>
          </p:txBody>
        </p:sp>
        <p:sp>
          <p:nvSpPr>
            <p:cNvPr id="68641" name="Line 12"/>
            <p:cNvSpPr>
              <a:spLocks noChangeShapeType="1"/>
            </p:cNvSpPr>
            <p:nvPr/>
          </p:nvSpPr>
          <p:spPr bwMode="auto">
            <a:xfrm>
              <a:off x="192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2" name="Line 13"/>
            <p:cNvSpPr>
              <a:spLocks noChangeShapeType="1"/>
            </p:cNvSpPr>
            <p:nvPr/>
          </p:nvSpPr>
          <p:spPr bwMode="auto">
            <a:xfrm>
              <a:off x="192" y="3360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3" name="Line 14"/>
            <p:cNvSpPr>
              <a:spLocks noChangeShapeType="1"/>
            </p:cNvSpPr>
            <p:nvPr/>
          </p:nvSpPr>
          <p:spPr bwMode="auto">
            <a:xfrm>
              <a:off x="1968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4" name="Text Box 15"/>
            <p:cNvSpPr txBox="1">
              <a:spLocks noChangeArrowheads="1"/>
            </p:cNvSpPr>
            <p:nvPr/>
          </p:nvSpPr>
          <p:spPr bwMode="auto">
            <a:xfrm>
              <a:off x="912" y="3369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1500</a:t>
              </a:r>
            </a:p>
          </p:txBody>
        </p:sp>
        <p:sp>
          <p:nvSpPr>
            <p:cNvPr id="68645" name="Line 16"/>
            <p:cNvSpPr>
              <a:spLocks noChangeShapeType="1"/>
            </p:cNvSpPr>
            <p:nvPr/>
          </p:nvSpPr>
          <p:spPr bwMode="auto">
            <a:xfrm flipV="1">
              <a:off x="576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6" name="Line 17"/>
            <p:cNvSpPr>
              <a:spLocks noChangeShapeType="1"/>
            </p:cNvSpPr>
            <p:nvPr/>
          </p:nvSpPr>
          <p:spPr bwMode="auto">
            <a:xfrm flipV="1">
              <a:off x="1968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76600" y="4419600"/>
            <a:ext cx="2667000" cy="1981200"/>
            <a:chOff x="2064" y="2352"/>
            <a:chExt cx="1680" cy="1248"/>
          </a:xfrm>
        </p:grpSpPr>
        <p:sp>
          <p:nvSpPr>
            <p:cNvPr id="1517587" name="Rectangle 19"/>
            <p:cNvSpPr>
              <a:spLocks noChangeArrowheads="1"/>
            </p:cNvSpPr>
            <p:nvPr/>
          </p:nvSpPr>
          <p:spPr bwMode="auto">
            <a:xfrm>
              <a:off x="2064" y="2976"/>
              <a:ext cx="384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+mn-ea"/>
                  <a:cs typeface="+mn-cs"/>
                </a:rPr>
                <a:t>20</a:t>
              </a:r>
            </a:p>
          </p:txBody>
        </p:sp>
        <p:sp>
          <p:nvSpPr>
            <p:cNvPr id="1517588" name="Rectangle 20"/>
            <p:cNvSpPr>
              <a:spLocks noChangeArrowheads="1"/>
            </p:cNvSpPr>
            <p:nvPr/>
          </p:nvSpPr>
          <p:spPr bwMode="auto">
            <a:xfrm>
              <a:off x="2448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+mn-ea"/>
                  <a:cs typeface="+mn-cs"/>
                </a:rPr>
                <a:t>1200</a:t>
              </a:r>
            </a:p>
          </p:txBody>
        </p:sp>
        <p:sp>
          <p:nvSpPr>
            <p:cNvPr id="68633" name="Line 21"/>
            <p:cNvSpPr>
              <a:spLocks noChangeShapeType="1"/>
            </p:cNvSpPr>
            <p:nvPr/>
          </p:nvSpPr>
          <p:spPr bwMode="auto">
            <a:xfrm>
              <a:off x="206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4" name="Line 22"/>
            <p:cNvSpPr>
              <a:spLocks noChangeShapeType="1"/>
            </p:cNvSpPr>
            <p:nvPr/>
          </p:nvSpPr>
          <p:spPr bwMode="auto">
            <a:xfrm>
              <a:off x="2064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5" name="Line 23"/>
            <p:cNvSpPr>
              <a:spLocks noChangeShapeType="1"/>
            </p:cNvSpPr>
            <p:nvPr/>
          </p:nvSpPr>
          <p:spPr bwMode="auto">
            <a:xfrm>
              <a:off x="374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6" name="Text Box 24"/>
            <p:cNvSpPr txBox="1">
              <a:spLocks noChangeArrowheads="1"/>
            </p:cNvSpPr>
            <p:nvPr/>
          </p:nvSpPr>
          <p:spPr bwMode="auto">
            <a:xfrm>
              <a:off x="2784" y="3369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1220</a:t>
              </a:r>
            </a:p>
          </p:txBody>
        </p:sp>
        <p:sp>
          <p:nvSpPr>
            <p:cNvPr id="68637" name="Line 25"/>
            <p:cNvSpPr>
              <a:spLocks noChangeShapeType="1"/>
            </p:cNvSpPr>
            <p:nvPr/>
          </p:nvSpPr>
          <p:spPr bwMode="auto">
            <a:xfrm flipH="1" flipV="1">
              <a:off x="2304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8" name="Line 26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5715000" y="4419600"/>
            <a:ext cx="3048000" cy="1981200"/>
            <a:chOff x="3600" y="2352"/>
            <a:chExt cx="1920" cy="1248"/>
          </a:xfrm>
        </p:grpSpPr>
        <p:sp>
          <p:nvSpPr>
            <p:cNvPr id="1517596" name="Rectangle 28"/>
            <p:cNvSpPr>
              <a:spLocks noChangeArrowheads="1"/>
            </p:cNvSpPr>
            <p:nvPr/>
          </p:nvSpPr>
          <p:spPr bwMode="auto">
            <a:xfrm>
              <a:off x="3840" y="2976"/>
              <a:ext cx="384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+mn-ea"/>
                  <a:cs typeface="+mn-cs"/>
                </a:rPr>
                <a:t>20</a:t>
              </a:r>
            </a:p>
          </p:txBody>
        </p:sp>
        <p:sp>
          <p:nvSpPr>
            <p:cNvPr id="1517597" name="Rectangle 29"/>
            <p:cNvSpPr>
              <a:spLocks noChangeArrowheads="1"/>
            </p:cNvSpPr>
            <p:nvPr/>
          </p:nvSpPr>
          <p:spPr bwMode="auto">
            <a:xfrm>
              <a:off x="4224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+mn-ea"/>
                  <a:cs typeface="+mn-cs"/>
                </a:rPr>
                <a:t>1300</a:t>
              </a:r>
            </a:p>
          </p:txBody>
        </p:sp>
        <p:sp>
          <p:nvSpPr>
            <p:cNvPr id="68625" name="Line 30"/>
            <p:cNvSpPr>
              <a:spLocks noChangeShapeType="1"/>
            </p:cNvSpPr>
            <p:nvPr/>
          </p:nvSpPr>
          <p:spPr bwMode="auto">
            <a:xfrm>
              <a:off x="384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6" name="Line 31"/>
            <p:cNvSpPr>
              <a:spLocks noChangeShapeType="1"/>
            </p:cNvSpPr>
            <p:nvPr/>
          </p:nvSpPr>
          <p:spPr bwMode="auto">
            <a:xfrm>
              <a:off x="3840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7" name="Line 32"/>
            <p:cNvSpPr>
              <a:spLocks noChangeShapeType="1"/>
            </p:cNvSpPr>
            <p:nvPr/>
          </p:nvSpPr>
          <p:spPr bwMode="auto">
            <a:xfrm>
              <a:off x="552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8" name="Text Box 33"/>
            <p:cNvSpPr txBox="1">
              <a:spLocks noChangeArrowheads="1"/>
            </p:cNvSpPr>
            <p:nvPr/>
          </p:nvSpPr>
          <p:spPr bwMode="auto">
            <a:xfrm>
              <a:off x="4560" y="3369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1320</a:t>
              </a:r>
            </a:p>
          </p:txBody>
        </p:sp>
        <p:sp>
          <p:nvSpPr>
            <p:cNvPr id="68629" name="Line 34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0" name="Line 35"/>
            <p:cNvSpPr>
              <a:spLocks noChangeShapeType="1"/>
            </p:cNvSpPr>
            <p:nvPr/>
          </p:nvSpPr>
          <p:spPr bwMode="auto">
            <a:xfrm flipH="1" flipV="1">
              <a:off x="4896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17604" name="Line 36"/>
          <p:cNvSpPr>
            <a:spLocks noChangeShapeType="1"/>
          </p:cNvSpPr>
          <p:nvPr/>
        </p:nvSpPr>
        <p:spPr bwMode="auto">
          <a:xfrm>
            <a:off x="3657600" y="4038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7605" name="Line 37"/>
          <p:cNvSpPr>
            <a:spLocks noChangeShapeType="1"/>
          </p:cNvSpPr>
          <p:nvPr/>
        </p:nvSpPr>
        <p:spPr bwMode="auto">
          <a:xfrm>
            <a:off x="5715000" y="4038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2" name="Rectangle 38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458200" cy="4143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cs typeface="Calibri"/>
              </a:rPr>
              <a:t>A 4000 byte packet crosses a link w/ MTU=1500B</a:t>
            </a:r>
            <a:endParaRPr lang="en-US" dirty="0"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3200400"/>
            <a:ext cx="1198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Calibri"/>
                <a:cs typeface="Calibri"/>
              </a:rPr>
              <a:t>IP header</a:t>
            </a:r>
            <a:endParaRPr lang="en-US" b="0" dirty="0">
              <a:latin typeface="Calibri"/>
              <a:cs typeface="Calibri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990600" y="3581400"/>
            <a:ext cx="0" cy="533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621029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7604" grpId="0" animBg="1"/>
      <p:bldP spid="151760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DIY exercise in header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5 minutes to design fragmentation scheme</a:t>
            </a:r>
          </a:p>
          <a:p>
            <a:pPr lvl="1"/>
            <a:r>
              <a:rPr lang="en-US" dirty="0" smtClean="0"/>
              <a:t>Work with your neighbors</a:t>
            </a:r>
          </a:p>
          <a:p>
            <a:pPr lvl="1"/>
            <a:endParaRPr lang="en-US" dirty="0"/>
          </a:p>
          <a:p>
            <a:r>
              <a:rPr lang="en-US" dirty="0" smtClean="0"/>
              <a:t>At the end of 5 minutes, be ready to tell me:</a:t>
            </a:r>
          </a:p>
          <a:p>
            <a:pPr lvl="1"/>
            <a:r>
              <a:rPr lang="en-US" dirty="0" smtClean="0"/>
              <a:t>How many fields you need?</a:t>
            </a:r>
          </a:p>
          <a:p>
            <a:pPr lvl="1"/>
            <a:r>
              <a:rPr lang="en-US" dirty="0" smtClean="0"/>
              <a:t>What are they and why?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Don’t look for the answer elsewhere, the goal is to think about the problem!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29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ChangeArrowheads="1"/>
          </p:cNvSpPr>
          <p:nvPr/>
        </p:nvSpPr>
        <p:spPr bwMode="auto">
          <a:xfrm>
            <a:off x="1466850" y="1560513"/>
            <a:ext cx="6007100" cy="3311525"/>
          </a:xfrm>
          <a:prstGeom prst="rect">
            <a:avLst/>
          </a:prstGeom>
          <a:solidFill>
            <a:srgbClr val="FDE3B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0" name="Rectangle 3"/>
          <p:cNvSpPr>
            <a:spLocks noChangeArrowheads="1"/>
          </p:cNvSpPr>
          <p:nvPr/>
        </p:nvSpPr>
        <p:spPr bwMode="auto">
          <a:xfrm>
            <a:off x="1468438" y="4862513"/>
            <a:ext cx="6002337" cy="635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1" name="Rectangle 4"/>
          <p:cNvSpPr>
            <a:spLocks noChangeArrowheads="1"/>
          </p:cNvSpPr>
          <p:nvPr/>
        </p:nvSpPr>
        <p:spPr bwMode="auto">
          <a:xfrm>
            <a:off x="3154363" y="62103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2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r>
              <a:rPr lang="en-US" sz="3200">
                <a:latin typeface="Helvetica" charset="0"/>
                <a:ea typeface="ＭＳ Ｐゴシック" charset="0"/>
                <a:cs typeface="ＭＳ Ｐゴシック" charset="0"/>
              </a:rPr>
              <a:t>IP Packet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8853" name="Rectangle 6"/>
          <p:cNvSpPr>
            <a:spLocks noChangeArrowheads="1"/>
          </p:cNvSpPr>
          <p:nvPr/>
        </p:nvSpPr>
        <p:spPr bwMode="auto">
          <a:xfrm>
            <a:off x="1455738" y="5508625"/>
            <a:ext cx="6002337" cy="825500"/>
          </a:xfrm>
          <a:prstGeom prst="rect">
            <a:avLst/>
          </a:prstGeom>
          <a:solidFill>
            <a:srgbClr val="FF66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4" name="Line 7"/>
          <p:cNvSpPr>
            <a:spLocks noChangeShapeType="1"/>
          </p:cNvSpPr>
          <p:nvPr/>
        </p:nvSpPr>
        <p:spPr bwMode="auto">
          <a:xfrm flipV="1">
            <a:off x="1525588" y="2289175"/>
            <a:ext cx="5949950" cy="15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5" name="Line 8"/>
          <p:cNvSpPr>
            <a:spLocks noChangeShapeType="1"/>
          </p:cNvSpPr>
          <p:nvPr/>
        </p:nvSpPr>
        <p:spPr bwMode="auto">
          <a:xfrm>
            <a:off x="1538288" y="2990850"/>
            <a:ext cx="59547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6" name="Line 9"/>
          <p:cNvSpPr>
            <a:spLocks noChangeShapeType="1"/>
          </p:cNvSpPr>
          <p:nvPr/>
        </p:nvSpPr>
        <p:spPr bwMode="auto">
          <a:xfrm>
            <a:off x="1538288" y="3638550"/>
            <a:ext cx="59563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7" name="Line 10"/>
          <p:cNvSpPr>
            <a:spLocks noChangeShapeType="1"/>
          </p:cNvSpPr>
          <p:nvPr/>
        </p:nvSpPr>
        <p:spPr bwMode="auto">
          <a:xfrm>
            <a:off x="4432300" y="1585913"/>
            <a:ext cx="1588" cy="20272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8" name="Line 11"/>
          <p:cNvSpPr>
            <a:spLocks noChangeShapeType="1"/>
          </p:cNvSpPr>
          <p:nvPr/>
        </p:nvSpPr>
        <p:spPr bwMode="auto">
          <a:xfrm>
            <a:off x="2959100" y="16208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9" name="Line 12"/>
          <p:cNvSpPr>
            <a:spLocks noChangeShapeType="1"/>
          </p:cNvSpPr>
          <p:nvPr/>
        </p:nvSpPr>
        <p:spPr bwMode="auto">
          <a:xfrm>
            <a:off x="2235200" y="16208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0" name="Rectangle 13"/>
          <p:cNvSpPr>
            <a:spLocks noChangeArrowheads="1"/>
          </p:cNvSpPr>
          <p:nvPr/>
        </p:nvSpPr>
        <p:spPr bwMode="auto">
          <a:xfrm>
            <a:off x="1439863" y="1670050"/>
            <a:ext cx="83343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4-bit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Version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8861" name="Rectangle 14"/>
          <p:cNvSpPr>
            <a:spLocks noChangeArrowheads="1"/>
          </p:cNvSpPr>
          <p:nvPr/>
        </p:nvSpPr>
        <p:spPr bwMode="auto">
          <a:xfrm>
            <a:off x="2211388" y="1592263"/>
            <a:ext cx="7842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4-bit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Header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Length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8862" name="Rectangle 15"/>
          <p:cNvSpPr>
            <a:spLocks noChangeArrowheads="1"/>
          </p:cNvSpPr>
          <p:nvPr/>
        </p:nvSpPr>
        <p:spPr bwMode="auto">
          <a:xfrm>
            <a:off x="2932113" y="1592263"/>
            <a:ext cx="14954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Type of Service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(TOS)</a:t>
            </a:r>
          </a:p>
        </p:txBody>
      </p:sp>
      <p:sp>
        <p:nvSpPr>
          <p:cNvPr id="78863" name="Rectangle 16"/>
          <p:cNvSpPr>
            <a:spLocks noChangeArrowheads="1"/>
          </p:cNvSpPr>
          <p:nvPr/>
        </p:nvSpPr>
        <p:spPr bwMode="auto">
          <a:xfrm>
            <a:off x="4592638" y="1763713"/>
            <a:ext cx="27432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16-bit Total Length (Bytes)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78864" name="Rectangle 17"/>
          <p:cNvSpPr>
            <a:spLocks noChangeArrowheads="1"/>
          </p:cNvSpPr>
          <p:nvPr/>
        </p:nvSpPr>
        <p:spPr bwMode="auto">
          <a:xfrm>
            <a:off x="2144713" y="2493963"/>
            <a:ext cx="1885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Identification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8865" name="Line 18"/>
          <p:cNvSpPr>
            <a:spLocks noChangeShapeType="1"/>
          </p:cNvSpPr>
          <p:nvPr/>
        </p:nvSpPr>
        <p:spPr bwMode="auto">
          <a:xfrm>
            <a:off x="5092700" y="23193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6" name="Rectangle 19"/>
          <p:cNvSpPr>
            <a:spLocks noChangeArrowheads="1"/>
          </p:cNvSpPr>
          <p:nvPr/>
        </p:nvSpPr>
        <p:spPr bwMode="auto">
          <a:xfrm>
            <a:off x="4441825" y="2379663"/>
            <a:ext cx="64611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3-bit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Flags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8867" name="Rectangle 20"/>
          <p:cNvSpPr>
            <a:spLocks noChangeArrowheads="1"/>
          </p:cNvSpPr>
          <p:nvPr/>
        </p:nvSpPr>
        <p:spPr bwMode="auto">
          <a:xfrm>
            <a:off x="5153025" y="2511425"/>
            <a:ext cx="22145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13-bit Fragment Offset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8868" name="Line 21"/>
          <p:cNvSpPr>
            <a:spLocks noChangeShapeType="1"/>
          </p:cNvSpPr>
          <p:nvPr/>
        </p:nvSpPr>
        <p:spPr bwMode="auto">
          <a:xfrm>
            <a:off x="3022600" y="3017838"/>
            <a:ext cx="1588" cy="601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9" name="Rectangle 22"/>
          <p:cNvSpPr>
            <a:spLocks noChangeArrowheads="1"/>
          </p:cNvSpPr>
          <p:nvPr/>
        </p:nvSpPr>
        <p:spPr bwMode="auto">
          <a:xfrm>
            <a:off x="1625600" y="3052763"/>
            <a:ext cx="128746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 Time to 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Live (TTL)</a:t>
            </a:r>
          </a:p>
        </p:txBody>
      </p:sp>
      <p:sp>
        <p:nvSpPr>
          <p:cNvPr id="78870" name="Rectangle 23"/>
          <p:cNvSpPr>
            <a:spLocks noChangeArrowheads="1"/>
          </p:cNvSpPr>
          <p:nvPr/>
        </p:nvSpPr>
        <p:spPr bwMode="auto">
          <a:xfrm>
            <a:off x="3000375" y="3149600"/>
            <a:ext cx="14906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8-bit Protocol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78871" name="Rectangle 24"/>
          <p:cNvSpPr>
            <a:spLocks noChangeArrowheads="1"/>
          </p:cNvSpPr>
          <p:nvPr/>
        </p:nvSpPr>
        <p:spPr bwMode="auto">
          <a:xfrm>
            <a:off x="4710113" y="3167063"/>
            <a:ext cx="24288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Header Checksum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8872" name="Line 25"/>
          <p:cNvSpPr>
            <a:spLocks noChangeShapeType="1"/>
          </p:cNvSpPr>
          <p:nvPr/>
        </p:nvSpPr>
        <p:spPr bwMode="auto">
          <a:xfrm>
            <a:off x="1525588" y="4286250"/>
            <a:ext cx="59674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3" name="Rectangle 26"/>
          <p:cNvSpPr>
            <a:spLocks noChangeArrowheads="1"/>
          </p:cNvSpPr>
          <p:nvPr/>
        </p:nvSpPr>
        <p:spPr bwMode="auto">
          <a:xfrm>
            <a:off x="3201988" y="3810000"/>
            <a:ext cx="25860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Source IP Address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78874" name="Rectangle 27"/>
          <p:cNvSpPr>
            <a:spLocks noChangeArrowheads="1"/>
          </p:cNvSpPr>
          <p:nvPr/>
        </p:nvSpPr>
        <p:spPr bwMode="auto">
          <a:xfrm>
            <a:off x="3032125" y="4435475"/>
            <a:ext cx="30035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Destination IP Address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78875" name="Rectangle 28"/>
          <p:cNvSpPr>
            <a:spLocks noChangeArrowheads="1"/>
          </p:cNvSpPr>
          <p:nvPr/>
        </p:nvSpPr>
        <p:spPr bwMode="auto">
          <a:xfrm>
            <a:off x="3783013" y="5116513"/>
            <a:ext cx="15589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Options (if any)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8876" name="Rectangle 29"/>
          <p:cNvSpPr>
            <a:spLocks noChangeArrowheads="1"/>
          </p:cNvSpPr>
          <p:nvPr/>
        </p:nvSpPr>
        <p:spPr bwMode="auto">
          <a:xfrm>
            <a:off x="4037013" y="5853113"/>
            <a:ext cx="9159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Payload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8877" name="Oval 30"/>
          <p:cNvSpPr>
            <a:spLocks noChangeArrowheads="1"/>
          </p:cNvSpPr>
          <p:nvPr/>
        </p:nvSpPr>
        <p:spPr bwMode="auto">
          <a:xfrm>
            <a:off x="1371600" y="2133600"/>
            <a:ext cx="6248400" cy="990600"/>
          </a:xfrm>
          <a:prstGeom prst="ellipse">
            <a:avLst/>
          </a:prstGeom>
          <a:noFill/>
          <a:ln w="317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006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73162"/>
          </a:xfrm>
        </p:spPr>
        <p:txBody>
          <a:bodyPr/>
          <a:lstStyle/>
          <a:p>
            <a:r>
              <a:rPr lang="en-US" dirty="0" smtClean="0">
                <a:latin typeface="Calibri"/>
                <a:ea typeface="ＭＳ Ｐゴシック" charset="0"/>
                <a:cs typeface="Calibri"/>
              </a:rPr>
              <a:t>Why reassemble?</a:t>
            </a:r>
            <a:endParaRPr lang="en-US" dirty="0"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1517571" name="Rectangle 3"/>
          <p:cNvSpPr>
            <a:spLocks noChangeArrowheads="1"/>
          </p:cNvSpPr>
          <p:nvPr/>
        </p:nvSpPr>
        <p:spPr bwMode="auto">
          <a:xfrm>
            <a:off x="838200" y="2286000"/>
            <a:ext cx="6096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a typeface="+mn-ea"/>
                <a:cs typeface="+mn-cs"/>
              </a:rPr>
              <a:t>20</a:t>
            </a: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838200" y="2057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838200" y="21336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7772400" y="2057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4337050" y="1766888"/>
            <a:ext cx="69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4000</a:t>
            </a:r>
          </a:p>
        </p:txBody>
      </p:sp>
      <p:sp>
        <p:nvSpPr>
          <p:cNvPr id="1517576" name="Rectangle 8"/>
          <p:cNvSpPr>
            <a:spLocks noChangeArrowheads="1"/>
          </p:cNvSpPr>
          <p:nvPr/>
        </p:nvSpPr>
        <p:spPr bwMode="auto">
          <a:xfrm>
            <a:off x="1447800" y="2286000"/>
            <a:ext cx="632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a typeface="+mn-ea"/>
                <a:cs typeface="+mn-cs"/>
              </a:rPr>
              <a:t>3980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04800" y="2667000"/>
            <a:ext cx="3352800" cy="1981200"/>
            <a:chOff x="192" y="2352"/>
            <a:chExt cx="2112" cy="1248"/>
          </a:xfrm>
        </p:grpSpPr>
        <p:sp>
          <p:nvSpPr>
            <p:cNvPr id="1517578" name="Rectangle 10"/>
            <p:cNvSpPr>
              <a:spLocks noChangeArrowheads="1"/>
            </p:cNvSpPr>
            <p:nvPr/>
          </p:nvSpPr>
          <p:spPr bwMode="auto">
            <a:xfrm>
              <a:off x="192" y="2976"/>
              <a:ext cx="384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+mn-ea"/>
                  <a:cs typeface="+mn-cs"/>
                </a:rPr>
                <a:t>20</a:t>
              </a:r>
            </a:p>
          </p:txBody>
        </p:sp>
        <p:sp>
          <p:nvSpPr>
            <p:cNvPr id="1517579" name="Rectangle 11"/>
            <p:cNvSpPr>
              <a:spLocks noChangeArrowheads="1"/>
            </p:cNvSpPr>
            <p:nvPr/>
          </p:nvSpPr>
          <p:spPr bwMode="auto">
            <a:xfrm>
              <a:off x="576" y="2976"/>
              <a:ext cx="13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+mn-ea"/>
                  <a:cs typeface="+mn-cs"/>
                </a:rPr>
                <a:t>1480</a:t>
              </a:r>
            </a:p>
          </p:txBody>
        </p:sp>
        <p:sp>
          <p:nvSpPr>
            <p:cNvPr id="68641" name="Line 12"/>
            <p:cNvSpPr>
              <a:spLocks noChangeShapeType="1"/>
            </p:cNvSpPr>
            <p:nvPr/>
          </p:nvSpPr>
          <p:spPr bwMode="auto">
            <a:xfrm>
              <a:off x="192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2" name="Line 13"/>
            <p:cNvSpPr>
              <a:spLocks noChangeShapeType="1"/>
            </p:cNvSpPr>
            <p:nvPr/>
          </p:nvSpPr>
          <p:spPr bwMode="auto">
            <a:xfrm>
              <a:off x="192" y="3360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3" name="Line 14"/>
            <p:cNvSpPr>
              <a:spLocks noChangeShapeType="1"/>
            </p:cNvSpPr>
            <p:nvPr/>
          </p:nvSpPr>
          <p:spPr bwMode="auto">
            <a:xfrm>
              <a:off x="1968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4" name="Text Box 15"/>
            <p:cNvSpPr txBox="1">
              <a:spLocks noChangeArrowheads="1"/>
            </p:cNvSpPr>
            <p:nvPr/>
          </p:nvSpPr>
          <p:spPr bwMode="auto">
            <a:xfrm>
              <a:off x="912" y="3369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1500</a:t>
              </a:r>
            </a:p>
          </p:txBody>
        </p:sp>
        <p:sp>
          <p:nvSpPr>
            <p:cNvPr id="68645" name="Line 16"/>
            <p:cNvSpPr>
              <a:spLocks noChangeShapeType="1"/>
            </p:cNvSpPr>
            <p:nvPr/>
          </p:nvSpPr>
          <p:spPr bwMode="auto">
            <a:xfrm flipV="1">
              <a:off x="576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6" name="Line 17"/>
            <p:cNvSpPr>
              <a:spLocks noChangeShapeType="1"/>
            </p:cNvSpPr>
            <p:nvPr/>
          </p:nvSpPr>
          <p:spPr bwMode="auto">
            <a:xfrm flipV="1">
              <a:off x="1968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76600" y="2667000"/>
            <a:ext cx="2667000" cy="1981200"/>
            <a:chOff x="2064" y="2352"/>
            <a:chExt cx="1680" cy="1248"/>
          </a:xfrm>
        </p:grpSpPr>
        <p:sp>
          <p:nvSpPr>
            <p:cNvPr id="1517587" name="Rectangle 19"/>
            <p:cNvSpPr>
              <a:spLocks noChangeArrowheads="1"/>
            </p:cNvSpPr>
            <p:nvPr/>
          </p:nvSpPr>
          <p:spPr bwMode="auto">
            <a:xfrm>
              <a:off x="2064" y="2976"/>
              <a:ext cx="384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+mn-ea"/>
                  <a:cs typeface="+mn-cs"/>
                </a:rPr>
                <a:t>20</a:t>
              </a:r>
            </a:p>
          </p:txBody>
        </p:sp>
        <p:sp>
          <p:nvSpPr>
            <p:cNvPr id="1517588" name="Rectangle 20"/>
            <p:cNvSpPr>
              <a:spLocks noChangeArrowheads="1"/>
            </p:cNvSpPr>
            <p:nvPr/>
          </p:nvSpPr>
          <p:spPr bwMode="auto">
            <a:xfrm>
              <a:off x="2448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+mn-ea"/>
                  <a:cs typeface="+mn-cs"/>
                </a:rPr>
                <a:t>1200</a:t>
              </a:r>
            </a:p>
          </p:txBody>
        </p:sp>
        <p:sp>
          <p:nvSpPr>
            <p:cNvPr id="68633" name="Line 21"/>
            <p:cNvSpPr>
              <a:spLocks noChangeShapeType="1"/>
            </p:cNvSpPr>
            <p:nvPr/>
          </p:nvSpPr>
          <p:spPr bwMode="auto">
            <a:xfrm>
              <a:off x="206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4" name="Line 22"/>
            <p:cNvSpPr>
              <a:spLocks noChangeShapeType="1"/>
            </p:cNvSpPr>
            <p:nvPr/>
          </p:nvSpPr>
          <p:spPr bwMode="auto">
            <a:xfrm>
              <a:off x="2064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5" name="Line 23"/>
            <p:cNvSpPr>
              <a:spLocks noChangeShapeType="1"/>
            </p:cNvSpPr>
            <p:nvPr/>
          </p:nvSpPr>
          <p:spPr bwMode="auto">
            <a:xfrm>
              <a:off x="374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6" name="Text Box 24"/>
            <p:cNvSpPr txBox="1">
              <a:spLocks noChangeArrowheads="1"/>
            </p:cNvSpPr>
            <p:nvPr/>
          </p:nvSpPr>
          <p:spPr bwMode="auto">
            <a:xfrm>
              <a:off x="2784" y="3369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1220</a:t>
              </a:r>
            </a:p>
          </p:txBody>
        </p:sp>
        <p:sp>
          <p:nvSpPr>
            <p:cNvPr id="68637" name="Line 25"/>
            <p:cNvSpPr>
              <a:spLocks noChangeShapeType="1"/>
            </p:cNvSpPr>
            <p:nvPr/>
          </p:nvSpPr>
          <p:spPr bwMode="auto">
            <a:xfrm flipH="1" flipV="1">
              <a:off x="2304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8" name="Line 26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5715000" y="2667000"/>
            <a:ext cx="3048000" cy="1981200"/>
            <a:chOff x="3600" y="2352"/>
            <a:chExt cx="1920" cy="1248"/>
          </a:xfrm>
        </p:grpSpPr>
        <p:sp>
          <p:nvSpPr>
            <p:cNvPr id="1517596" name="Rectangle 28"/>
            <p:cNvSpPr>
              <a:spLocks noChangeArrowheads="1"/>
            </p:cNvSpPr>
            <p:nvPr/>
          </p:nvSpPr>
          <p:spPr bwMode="auto">
            <a:xfrm>
              <a:off x="3840" y="2976"/>
              <a:ext cx="384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+mn-ea"/>
                  <a:cs typeface="+mn-cs"/>
                </a:rPr>
                <a:t>20</a:t>
              </a:r>
            </a:p>
          </p:txBody>
        </p:sp>
        <p:sp>
          <p:nvSpPr>
            <p:cNvPr id="1517597" name="Rectangle 29"/>
            <p:cNvSpPr>
              <a:spLocks noChangeArrowheads="1"/>
            </p:cNvSpPr>
            <p:nvPr/>
          </p:nvSpPr>
          <p:spPr bwMode="auto">
            <a:xfrm>
              <a:off x="4224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+mn-ea"/>
                  <a:cs typeface="+mn-cs"/>
                </a:rPr>
                <a:t>1300</a:t>
              </a:r>
            </a:p>
          </p:txBody>
        </p:sp>
        <p:sp>
          <p:nvSpPr>
            <p:cNvPr id="68625" name="Line 30"/>
            <p:cNvSpPr>
              <a:spLocks noChangeShapeType="1"/>
            </p:cNvSpPr>
            <p:nvPr/>
          </p:nvSpPr>
          <p:spPr bwMode="auto">
            <a:xfrm>
              <a:off x="384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6" name="Line 31"/>
            <p:cNvSpPr>
              <a:spLocks noChangeShapeType="1"/>
            </p:cNvSpPr>
            <p:nvPr/>
          </p:nvSpPr>
          <p:spPr bwMode="auto">
            <a:xfrm>
              <a:off x="3840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7" name="Line 32"/>
            <p:cNvSpPr>
              <a:spLocks noChangeShapeType="1"/>
            </p:cNvSpPr>
            <p:nvPr/>
          </p:nvSpPr>
          <p:spPr bwMode="auto">
            <a:xfrm>
              <a:off x="552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8" name="Text Box 33"/>
            <p:cNvSpPr txBox="1">
              <a:spLocks noChangeArrowheads="1"/>
            </p:cNvSpPr>
            <p:nvPr/>
          </p:nvSpPr>
          <p:spPr bwMode="auto">
            <a:xfrm>
              <a:off x="4560" y="3369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1320</a:t>
              </a:r>
            </a:p>
          </p:txBody>
        </p:sp>
        <p:sp>
          <p:nvSpPr>
            <p:cNvPr id="68629" name="Line 34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0" name="Line 35"/>
            <p:cNvSpPr>
              <a:spLocks noChangeShapeType="1"/>
            </p:cNvSpPr>
            <p:nvPr/>
          </p:nvSpPr>
          <p:spPr bwMode="auto">
            <a:xfrm flipH="1" flipV="1">
              <a:off x="4896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17604" name="Line 36"/>
          <p:cNvSpPr>
            <a:spLocks noChangeShapeType="1"/>
          </p:cNvSpPr>
          <p:nvPr/>
        </p:nvSpPr>
        <p:spPr bwMode="auto">
          <a:xfrm>
            <a:off x="3657600" y="228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7605" name="Line 37"/>
          <p:cNvSpPr>
            <a:spLocks noChangeShapeType="1"/>
          </p:cNvSpPr>
          <p:nvPr/>
        </p:nvSpPr>
        <p:spPr bwMode="auto">
          <a:xfrm>
            <a:off x="5715000" y="228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447800"/>
            <a:ext cx="1198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Calibri"/>
                <a:cs typeface="Calibri"/>
              </a:rPr>
              <a:t>IP header</a:t>
            </a:r>
            <a:endParaRPr lang="en-US" b="0" dirty="0">
              <a:latin typeface="Calibri"/>
              <a:cs typeface="Calibri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990600" y="1828800"/>
            <a:ext cx="0" cy="533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914400" y="5257800"/>
            <a:ext cx="6096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a typeface="+mn-ea"/>
                <a:cs typeface="+mn-cs"/>
              </a:rPr>
              <a:t>20</a:t>
            </a:r>
          </a:p>
        </p:txBody>
      </p:sp>
      <p:sp>
        <p:nvSpPr>
          <p:cNvPr id="45" name="Line 4"/>
          <p:cNvSpPr>
            <a:spLocks noChangeShapeType="1"/>
          </p:cNvSpPr>
          <p:nvPr/>
        </p:nvSpPr>
        <p:spPr bwMode="auto">
          <a:xfrm>
            <a:off x="914400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5"/>
          <p:cNvSpPr>
            <a:spLocks noChangeShapeType="1"/>
          </p:cNvSpPr>
          <p:nvPr/>
        </p:nvSpPr>
        <p:spPr bwMode="auto">
          <a:xfrm>
            <a:off x="914400" y="5014912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6"/>
          <p:cNvSpPr>
            <a:spLocks noChangeShapeType="1"/>
          </p:cNvSpPr>
          <p:nvPr/>
        </p:nvSpPr>
        <p:spPr bwMode="auto">
          <a:xfrm>
            <a:off x="7848600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8"/>
          <p:cNvSpPr>
            <a:spLocks noChangeArrowheads="1"/>
          </p:cNvSpPr>
          <p:nvPr/>
        </p:nvSpPr>
        <p:spPr bwMode="auto">
          <a:xfrm>
            <a:off x="1524000" y="5257800"/>
            <a:ext cx="632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50" name="Line 36"/>
          <p:cNvSpPr>
            <a:spLocks noChangeShapeType="1"/>
          </p:cNvSpPr>
          <p:nvPr/>
        </p:nvSpPr>
        <p:spPr bwMode="auto">
          <a:xfrm>
            <a:off x="3733800" y="525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37"/>
          <p:cNvSpPr>
            <a:spLocks noChangeShapeType="1"/>
          </p:cNvSpPr>
          <p:nvPr/>
        </p:nvSpPr>
        <p:spPr bwMode="auto">
          <a:xfrm>
            <a:off x="5791200" y="525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3"/>
          <p:cNvSpPr>
            <a:spLocks noChangeArrowheads="1"/>
          </p:cNvSpPr>
          <p:nvPr/>
        </p:nvSpPr>
        <p:spPr bwMode="auto">
          <a:xfrm>
            <a:off x="1447800" y="2286000"/>
            <a:ext cx="6096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ea typeface="+mn-ea"/>
                <a:cs typeface="+mn-cs"/>
              </a:rPr>
              <a:t>TCP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5" name="Rectangle 3"/>
          <p:cNvSpPr>
            <a:spLocks noChangeArrowheads="1"/>
          </p:cNvSpPr>
          <p:nvPr/>
        </p:nvSpPr>
        <p:spPr bwMode="auto">
          <a:xfrm>
            <a:off x="914400" y="3657600"/>
            <a:ext cx="6096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ea typeface="+mn-ea"/>
                <a:cs typeface="+mn-cs"/>
              </a:rPr>
              <a:t>TCP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6" name="Rectangle 3"/>
          <p:cNvSpPr>
            <a:spLocks noChangeArrowheads="1"/>
          </p:cNvSpPr>
          <p:nvPr/>
        </p:nvSpPr>
        <p:spPr bwMode="auto">
          <a:xfrm>
            <a:off x="1524000" y="5257800"/>
            <a:ext cx="6096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ea typeface="+mn-ea"/>
                <a:cs typeface="+mn-cs"/>
              </a:rPr>
              <a:t>TCP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7" name="Rectangle 3"/>
          <p:cNvSpPr>
            <a:spLocks noChangeArrowheads="1"/>
          </p:cNvSpPr>
          <p:nvPr/>
        </p:nvSpPr>
        <p:spPr bwMode="auto">
          <a:xfrm>
            <a:off x="2057400" y="2286000"/>
            <a:ext cx="762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ea typeface="+mn-ea"/>
                <a:cs typeface="+mn-cs"/>
              </a:rPr>
              <a:t>HTTP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8" name="Rectangle 3"/>
          <p:cNvSpPr>
            <a:spLocks noChangeArrowheads="1"/>
          </p:cNvSpPr>
          <p:nvPr/>
        </p:nvSpPr>
        <p:spPr bwMode="auto">
          <a:xfrm>
            <a:off x="1524000" y="3657600"/>
            <a:ext cx="762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ea typeface="+mn-ea"/>
                <a:cs typeface="+mn-cs"/>
              </a:rPr>
              <a:t>HTTP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9" name="Rectangle 3"/>
          <p:cNvSpPr>
            <a:spLocks noChangeArrowheads="1"/>
          </p:cNvSpPr>
          <p:nvPr/>
        </p:nvSpPr>
        <p:spPr bwMode="auto">
          <a:xfrm>
            <a:off x="2133600" y="5257800"/>
            <a:ext cx="762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ea typeface="+mn-ea"/>
                <a:cs typeface="+mn-cs"/>
              </a:rPr>
              <a:t>HTTP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590" y="6096000"/>
            <a:ext cx="8819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Calibri"/>
                <a:cs typeface="Calibri"/>
              </a:rPr>
              <a:t>Must reassemble before sending the packet to the higher layers!</a:t>
            </a:r>
            <a:endParaRPr lang="en-US" sz="24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336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7571" grpId="0" animBg="1"/>
      <p:bldP spid="68612" grpId="0" animBg="1"/>
      <p:bldP spid="68613" grpId="0" animBg="1"/>
      <p:bldP spid="68614" grpId="0" animBg="1"/>
      <p:bldP spid="68615" grpId="0"/>
      <p:bldP spid="1517576" grpId="0" animBg="1"/>
      <p:bldP spid="1517604" grpId="0" animBg="1"/>
      <p:bldP spid="1517605" grpId="0" animBg="1"/>
      <p:bldP spid="5" grpId="0"/>
      <p:bldP spid="44" grpId="0" animBg="1"/>
      <p:bldP spid="45" grpId="0" animBg="1"/>
      <p:bldP spid="46" grpId="0" animBg="1"/>
      <p:bldP spid="47" grpId="0" animBg="1"/>
      <p:bldP spid="49" grpId="0" animBg="1"/>
      <p:bldP spid="50" grpId="0" animBg="1"/>
      <p:bldP spid="51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8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to reassemble?</a:t>
            </a:r>
          </a:p>
          <a:p>
            <a:endParaRPr lang="en-US" dirty="0" smtClean="0"/>
          </a:p>
          <a:p>
            <a:r>
              <a:rPr lang="en-US" dirty="0" smtClean="0"/>
              <a:t>Fragments can get lost</a:t>
            </a:r>
          </a:p>
          <a:p>
            <a:endParaRPr lang="en-US" dirty="0"/>
          </a:p>
          <a:p>
            <a:r>
              <a:rPr lang="en-US" dirty="0" smtClean="0"/>
              <a:t>Fragments can follow different paths </a:t>
            </a:r>
          </a:p>
          <a:p>
            <a:endParaRPr lang="en-US" dirty="0"/>
          </a:p>
          <a:p>
            <a:r>
              <a:rPr lang="en-US" dirty="0" smtClean="0"/>
              <a:t>Fragments can get fragmented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27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Steps Involved?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Accessing the network from laptop</a:t>
            </a:r>
          </a:p>
          <a:p>
            <a:pPr lvl="1"/>
            <a:r>
              <a:rPr lang="en-US" dirty="0" smtClean="0"/>
              <a:t>Wireless or </a:t>
            </a:r>
            <a:r>
              <a:rPr lang="en-US" dirty="0" err="1" smtClean="0"/>
              <a:t>ethernet</a:t>
            </a:r>
            <a:endParaRPr lang="en-US" dirty="0" smtClean="0"/>
          </a:p>
          <a:p>
            <a:pPr lvl="1"/>
            <a:r>
              <a:rPr lang="en-US" dirty="0" smtClean="0"/>
              <a:t>Network management (someone needs to make it work)</a:t>
            </a:r>
            <a:endParaRPr lang="en-US" dirty="0"/>
          </a:p>
          <a:p>
            <a:r>
              <a:rPr lang="en-US" dirty="0" smtClean="0"/>
              <a:t>Mapping “real world name” to “network name”</a:t>
            </a:r>
            <a:endParaRPr lang="en-US" dirty="0"/>
          </a:p>
          <a:p>
            <a:r>
              <a:rPr lang="en-US" dirty="0" smtClean="0"/>
              <a:t>Mapping network name to location</a:t>
            </a:r>
            <a:endParaRPr lang="en-US" dirty="0"/>
          </a:p>
          <a:p>
            <a:r>
              <a:rPr lang="en-US" dirty="0" smtClean="0"/>
              <a:t>Download content from location</a:t>
            </a:r>
          </a:p>
          <a:p>
            <a:r>
              <a:rPr lang="en-US" dirty="0" smtClean="0"/>
              <a:t>Addressing general security concerns</a:t>
            </a:r>
          </a:p>
          <a:p>
            <a:pPr lvl="1"/>
            <a:r>
              <a:rPr lang="en-US" dirty="0" smtClean="0"/>
              <a:t>Verifying that this is the right content</a:t>
            </a:r>
          </a:p>
          <a:p>
            <a:pPr lvl="1"/>
            <a:r>
              <a:rPr lang="en-US" dirty="0" smtClean="0"/>
              <a:t>And that no one can tell what she’s downloading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auto">
          <a:xfrm>
            <a:off x="914400" y="2209800"/>
            <a:ext cx="7010400" cy="3733800"/>
          </a:xfrm>
          <a:prstGeom prst="wedgeRoundRectCallout">
            <a:avLst>
              <a:gd name="adj1" fmla="val 29694"/>
              <a:gd name="adj2" fmla="val 44529"/>
              <a:gd name="adj3" fmla="val 16667"/>
            </a:avLst>
          </a:prstGeom>
          <a:solidFill>
            <a:srgbClr val="FFCC99"/>
          </a:solidFill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 smtClean="0">
                <a:latin typeface="+mn-lt"/>
              </a:rPr>
              <a:t>Before I answer, jot down a few steps.</a:t>
            </a:r>
          </a:p>
          <a:p>
            <a:pPr algn="ctr"/>
            <a:r>
              <a:rPr lang="en-US" sz="2800" dirty="0" smtClean="0">
                <a:latin typeface="+mn-lt"/>
              </a:rPr>
              <a:t>This portion of the lecture won’t mean</a:t>
            </a:r>
          </a:p>
          <a:p>
            <a:pPr algn="ctr"/>
            <a:r>
              <a:rPr lang="en-US" sz="2800" dirty="0" smtClean="0">
                <a:latin typeface="+mn-lt"/>
              </a:rPr>
              <a:t>much if you don’t try to figure it out.</a:t>
            </a:r>
          </a:p>
          <a:p>
            <a:pPr algn="ctr"/>
            <a:endParaRPr lang="en-US" sz="2800" dirty="0">
              <a:latin typeface="+mn-lt"/>
            </a:endParaRPr>
          </a:p>
          <a:p>
            <a:pPr algn="ctr"/>
            <a:r>
              <a:rPr lang="en-US" sz="2800" dirty="0" smtClean="0">
                <a:latin typeface="+mn-lt"/>
              </a:rPr>
              <a:t>Talk to your neighbors about it,</a:t>
            </a:r>
          </a:p>
          <a:p>
            <a:pPr algn="ctr"/>
            <a:r>
              <a:rPr lang="en-US" sz="2800" dirty="0" smtClean="0">
                <a:latin typeface="+mn-lt"/>
              </a:rPr>
              <a:t>talk to yourself about it, </a:t>
            </a:r>
          </a:p>
          <a:p>
            <a:pPr algn="ctr"/>
            <a:r>
              <a:rPr lang="en-US" sz="2800" dirty="0" smtClean="0">
                <a:latin typeface="+mn-lt"/>
              </a:rPr>
              <a:t>don’t just sit there and read your mail….</a:t>
            </a:r>
            <a:endParaRPr lang="en-US" sz="2800" dirty="0">
              <a:latin typeface="+mn-lt"/>
            </a:endParaRPr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auto">
          <a:xfrm>
            <a:off x="228600" y="228600"/>
            <a:ext cx="8763000" cy="914400"/>
          </a:xfrm>
          <a:prstGeom prst="wedgeRoundRectCallout">
            <a:avLst>
              <a:gd name="adj1" fmla="val 29694"/>
              <a:gd name="adj2" fmla="val 44529"/>
              <a:gd name="adj3" fmla="val 16667"/>
            </a:avLst>
          </a:prstGeom>
          <a:solidFill>
            <a:srgbClr val="FFCC99"/>
          </a:solidFill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 smtClean="0">
                <a:latin typeface="+mn-lt"/>
              </a:rPr>
              <a:t>Did I miss anything?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834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5" grpId="1" animBg="1"/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>
                <a:latin typeface="Helvetica" charset="0"/>
                <a:ea typeface="ＭＳ Ｐゴシック" charset="0"/>
                <a:cs typeface="ＭＳ Ｐゴシック" charset="0"/>
              </a:rPr>
              <a:t>Where Should Reassembly Happen?</a:t>
            </a:r>
          </a:p>
        </p:txBody>
      </p:sp>
      <p:sp>
        <p:nvSpPr>
          <p:cNvPr id="1501197" name="Rectangle 1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Answer 1</a:t>
            </a:r>
            <a:r>
              <a:rPr lang="en-US" dirty="0">
                <a:latin typeface="Arial" charset="0"/>
              </a:rPr>
              <a:t>: router R2</a:t>
            </a:r>
          </a:p>
        </p:txBody>
      </p:sp>
      <p:sp>
        <p:nvSpPr>
          <p:cNvPr id="583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CF990A2-790C-2345-B50C-CD1C046B860B}" type="slidenum">
              <a:rPr lang="en-US" sz="1400" b="0">
                <a:latin typeface="Times New Roman" charset="0"/>
              </a:rPr>
              <a:pPr eaLnBrk="1" hangingPunct="1"/>
              <a:t>70</a:t>
            </a:fld>
            <a:endParaRPr lang="en-US" sz="1400" b="0">
              <a:latin typeface="Times New Roman" charset="0"/>
            </a:endParaRPr>
          </a:p>
        </p:txBody>
      </p:sp>
      <p:grpSp>
        <p:nvGrpSpPr>
          <p:cNvPr id="58370" name="Group 2"/>
          <p:cNvGrpSpPr>
            <a:grpSpLocks/>
          </p:cNvGrpSpPr>
          <p:nvPr/>
        </p:nvGrpSpPr>
        <p:grpSpPr bwMode="auto">
          <a:xfrm>
            <a:off x="3211513" y="2062163"/>
            <a:ext cx="2122487" cy="2057400"/>
            <a:chOff x="832" y="1344"/>
            <a:chExt cx="1136" cy="1024"/>
          </a:xfrm>
        </p:grpSpPr>
        <p:sp>
          <p:nvSpPr>
            <p:cNvPr id="58441" name="Oval 3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42" name="Oval 4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43" name="Oval 5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44" name="Oval 6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45" name="Oval 7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46" name="Oval 8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47" name="Oval 9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48" name="Oval 10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49" name="Oval 11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8373" name="Group 14"/>
          <p:cNvGrpSpPr>
            <a:grpSpLocks/>
          </p:cNvGrpSpPr>
          <p:nvPr/>
        </p:nvGrpSpPr>
        <p:grpSpPr bwMode="auto">
          <a:xfrm>
            <a:off x="1087438" y="1985963"/>
            <a:ext cx="2417762" cy="1828800"/>
            <a:chOff x="832" y="1344"/>
            <a:chExt cx="1136" cy="1024"/>
          </a:xfrm>
        </p:grpSpPr>
        <p:sp>
          <p:nvSpPr>
            <p:cNvPr id="58432" name="Oval 15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33" name="Oval 16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34" name="Oval 17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35" name="Oval 18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36" name="Oval 19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37" name="Oval 20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38" name="Oval 21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39" name="Oval 22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40" name="Oval 23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374" name="Rectangle 25"/>
          <p:cNvSpPr>
            <a:spLocks noChangeArrowheads="1"/>
          </p:cNvSpPr>
          <p:nvPr/>
        </p:nvSpPr>
        <p:spPr bwMode="auto">
          <a:xfrm>
            <a:off x="1057275" y="2919413"/>
            <a:ext cx="184150" cy="17145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58375" name="Rectangle 26"/>
          <p:cNvSpPr>
            <a:spLocks noChangeArrowheads="1"/>
          </p:cNvSpPr>
          <p:nvPr/>
        </p:nvSpPr>
        <p:spPr bwMode="auto">
          <a:xfrm>
            <a:off x="3352800" y="3052763"/>
            <a:ext cx="184150" cy="17145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cxnSp>
        <p:nvCxnSpPr>
          <p:cNvPr id="58376" name="AutoShape 31"/>
          <p:cNvCxnSpPr>
            <a:cxnSpLocks noChangeShapeType="1"/>
            <a:stCxn id="58440" idx="2"/>
            <a:endCxn id="58375" idx="1"/>
          </p:cNvCxnSpPr>
          <p:nvPr/>
        </p:nvCxnSpPr>
        <p:spPr bwMode="auto">
          <a:xfrm>
            <a:off x="1257300" y="2967038"/>
            <a:ext cx="2095500" cy="171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58377" name="Group 32"/>
          <p:cNvGrpSpPr>
            <a:grpSpLocks/>
          </p:cNvGrpSpPr>
          <p:nvPr/>
        </p:nvGrpSpPr>
        <p:grpSpPr bwMode="auto">
          <a:xfrm>
            <a:off x="228600" y="2671763"/>
            <a:ext cx="523875" cy="488950"/>
            <a:chOff x="1014" y="912"/>
            <a:chExt cx="574" cy="596"/>
          </a:xfrm>
        </p:grpSpPr>
        <p:sp>
          <p:nvSpPr>
            <p:cNvPr id="58420" name="Freeform 33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4"/>
                <a:gd name="T40" fmla="*/ 0 h 596"/>
                <a:gd name="T41" fmla="*/ 574 w 574"/>
                <a:gd name="T42" fmla="*/ 596 h 59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21" name="Line 34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22" name="Line 35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23" name="Freeform 36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3"/>
                <a:gd name="T31" fmla="*/ 0 h 168"/>
                <a:gd name="T32" fmla="*/ 233 w 233"/>
                <a:gd name="T33" fmla="*/ 168 h 1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24" name="Line 37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25" name="Line 38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26" name="Line 39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27" name="Rectangle 40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28" name="Freeform 41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38"/>
                <a:gd name="T118" fmla="*/ 0 h 401"/>
                <a:gd name="T119" fmla="*/ 538 w 538"/>
                <a:gd name="T120" fmla="*/ 401 h 40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29" name="Line 42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30" name="Line 43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31" name="Line 44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58378" name="AutoShape 45"/>
          <p:cNvCxnSpPr>
            <a:cxnSpLocks noChangeShapeType="1"/>
            <a:stCxn id="58420" idx="4"/>
            <a:endCxn id="58374" idx="1"/>
          </p:cNvCxnSpPr>
          <p:nvPr/>
        </p:nvCxnSpPr>
        <p:spPr bwMode="auto">
          <a:xfrm>
            <a:off x="760413" y="2992438"/>
            <a:ext cx="296862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58379" name="Group 46"/>
          <p:cNvGrpSpPr>
            <a:grpSpLocks/>
          </p:cNvGrpSpPr>
          <p:nvPr/>
        </p:nvGrpSpPr>
        <p:grpSpPr bwMode="auto">
          <a:xfrm>
            <a:off x="5126038" y="1909763"/>
            <a:ext cx="2265362" cy="1828800"/>
            <a:chOff x="832" y="1344"/>
            <a:chExt cx="1136" cy="1024"/>
          </a:xfrm>
        </p:grpSpPr>
        <p:sp>
          <p:nvSpPr>
            <p:cNvPr id="58411" name="Oval 47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12" name="Oval 48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13" name="Oval 49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14" name="Oval 50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15" name="Oval 51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16" name="Oval 52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17" name="Oval 53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18" name="Oval 54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19" name="Oval 55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380" name="Rectangle 59"/>
          <p:cNvSpPr>
            <a:spLocks noChangeArrowheads="1"/>
          </p:cNvSpPr>
          <p:nvPr/>
        </p:nvSpPr>
        <p:spPr bwMode="auto">
          <a:xfrm>
            <a:off x="7162800" y="3052763"/>
            <a:ext cx="184150" cy="17145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grpSp>
        <p:nvGrpSpPr>
          <p:cNvPr id="58381" name="Group 67"/>
          <p:cNvGrpSpPr>
            <a:grpSpLocks/>
          </p:cNvGrpSpPr>
          <p:nvPr/>
        </p:nvGrpSpPr>
        <p:grpSpPr bwMode="auto">
          <a:xfrm>
            <a:off x="7781925" y="2773363"/>
            <a:ext cx="523875" cy="488950"/>
            <a:chOff x="1014" y="912"/>
            <a:chExt cx="574" cy="596"/>
          </a:xfrm>
        </p:grpSpPr>
        <p:sp>
          <p:nvSpPr>
            <p:cNvPr id="58399" name="Freeform 68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4"/>
                <a:gd name="T40" fmla="*/ 0 h 596"/>
                <a:gd name="T41" fmla="*/ 574 w 574"/>
                <a:gd name="T42" fmla="*/ 596 h 59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00" name="Line 69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01" name="Line 70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02" name="Freeform 71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3"/>
                <a:gd name="T31" fmla="*/ 0 h 168"/>
                <a:gd name="T32" fmla="*/ 233 w 233"/>
                <a:gd name="T33" fmla="*/ 168 h 1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03" name="Line 72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04" name="Line 73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05" name="Line 74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06" name="Rectangle 75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07" name="Freeform 76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38"/>
                <a:gd name="T118" fmla="*/ 0 h 401"/>
                <a:gd name="T119" fmla="*/ 538 w 538"/>
                <a:gd name="T120" fmla="*/ 401 h 40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08" name="Line 77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09" name="Line 78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10" name="Line 79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58382" name="AutoShape 80"/>
          <p:cNvCxnSpPr>
            <a:cxnSpLocks noChangeShapeType="1"/>
            <a:stCxn id="58380" idx="3"/>
            <a:endCxn id="58407" idx="22"/>
          </p:cNvCxnSpPr>
          <p:nvPr/>
        </p:nvCxnSpPr>
        <p:spPr bwMode="auto">
          <a:xfrm flipV="1">
            <a:off x="7346950" y="3109913"/>
            <a:ext cx="449263" cy="285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8383" name="AutoShape 81"/>
          <p:cNvCxnSpPr>
            <a:cxnSpLocks noChangeShapeType="1"/>
            <a:stCxn id="58384" idx="3"/>
            <a:endCxn id="58380" idx="1"/>
          </p:cNvCxnSpPr>
          <p:nvPr/>
        </p:nvCxnSpPr>
        <p:spPr bwMode="auto">
          <a:xfrm flipV="1">
            <a:off x="5410200" y="3138488"/>
            <a:ext cx="1752600" cy="3571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8384" name="Rectangle 82"/>
          <p:cNvSpPr>
            <a:spLocks noChangeArrowheads="1"/>
          </p:cNvSpPr>
          <p:nvPr/>
        </p:nvSpPr>
        <p:spPr bwMode="auto">
          <a:xfrm>
            <a:off x="5226050" y="3409950"/>
            <a:ext cx="184150" cy="17145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cxnSp>
        <p:nvCxnSpPr>
          <p:cNvPr id="58385" name="AutoShape 84"/>
          <p:cNvCxnSpPr>
            <a:cxnSpLocks noChangeShapeType="1"/>
            <a:stCxn id="58375" idx="3"/>
            <a:endCxn id="58384" idx="1"/>
          </p:cNvCxnSpPr>
          <p:nvPr/>
        </p:nvCxnSpPr>
        <p:spPr bwMode="auto">
          <a:xfrm>
            <a:off x="3536950" y="3138488"/>
            <a:ext cx="1689100" cy="3571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501272" name="Rectangle 88"/>
          <p:cNvSpPr>
            <a:spLocks noChangeArrowheads="1"/>
          </p:cNvSpPr>
          <p:nvPr/>
        </p:nvSpPr>
        <p:spPr bwMode="auto">
          <a:xfrm>
            <a:off x="762000" y="3128963"/>
            <a:ext cx="1524000" cy="228600"/>
          </a:xfrm>
          <a:prstGeom prst="rect">
            <a:avLst/>
          </a:prstGeom>
          <a:solidFill>
            <a:srgbClr val="3366FF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1000</a:t>
            </a:r>
          </a:p>
        </p:txBody>
      </p:sp>
      <p:grpSp>
        <p:nvGrpSpPr>
          <p:cNvPr id="7" name="Group 102"/>
          <p:cNvGrpSpPr>
            <a:grpSpLocks/>
          </p:cNvGrpSpPr>
          <p:nvPr/>
        </p:nvGrpSpPr>
        <p:grpSpPr bwMode="auto">
          <a:xfrm>
            <a:off x="2819400" y="3352800"/>
            <a:ext cx="1447800" cy="228600"/>
            <a:chOff x="1776" y="2112"/>
            <a:chExt cx="912" cy="144"/>
          </a:xfrm>
        </p:grpSpPr>
        <p:sp>
          <p:nvSpPr>
            <p:cNvPr id="58397" name="Rectangle 89"/>
            <p:cNvSpPr>
              <a:spLocks noChangeArrowheads="1"/>
            </p:cNvSpPr>
            <p:nvPr/>
          </p:nvSpPr>
          <p:spPr bwMode="auto">
            <a:xfrm>
              <a:off x="1776" y="2112"/>
              <a:ext cx="432" cy="144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500</a:t>
              </a:r>
            </a:p>
          </p:txBody>
        </p:sp>
        <p:sp>
          <p:nvSpPr>
            <p:cNvPr id="58398" name="Rectangle 90"/>
            <p:cNvSpPr>
              <a:spLocks noChangeArrowheads="1"/>
            </p:cNvSpPr>
            <p:nvPr/>
          </p:nvSpPr>
          <p:spPr bwMode="auto">
            <a:xfrm>
              <a:off x="2256" y="2112"/>
              <a:ext cx="432" cy="144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500</a:t>
              </a:r>
            </a:p>
          </p:txBody>
        </p:sp>
      </p:grpSp>
      <p:sp>
        <p:nvSpPr>
          <p:cNvPr id="58388" name="Text Box 92"/>
          <p:cNvSpPr txBox="1">
            <a:spLocks noChangeArrowheads="1"/>
          </p:cNvSpPr>
          <p:nvPr/>
        </p:nvSpPr>
        <p:spPr bwMode="auto">
          <a:xfrm>
            <a:off x="1612900" y="2138363"/>
            <a:ext cx="1473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/>
              <a:t>MTU=1000B</a:t>
            </a:r>
          </a:p>
        </p:txBody>
      </p:sp>
      <p:sp>
        <p:nvSpPr>
          <p:cNvPr id="58389" name="Text Box 93"/>
          <p:cNvSpPr txBox="1">
            <a:spLocks noChangeArrowheads="1"/>
          </p:cNvSpPr>
          <p:nvPr/>
        </p:nvSpPr>
        <p:spPr bwMode="auto">
          <a:xfrm>
            <a:off x="3670300" y="2290763"/>
            <a:ext cx="1346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/>
              <a:t>MTU=500B</a:t>
            </a:r>
          </a:p>
        </p:txBody>
      </p:sp>
      <p:sp>
        <p:nvSpPr>
          <p:cNvPr id="58390" name="Text Box 94"/>
          <p:cNvSpPr txBox="1">
            <a:spLocks noChangeArrowheads="1"/>
          </p:cNvSpPr>
          <p:nvPr/>
        </p:nvSpPr>
        <p:spPr bwMode="auto">
          <a:xfrm>
            <a:off x="5651500" y="2138363"/>
            <a:ext cx="1473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/>
              <a:t>MTU=1000B</a:t>
            </a:r>
          </a:p>
        </p:txBody>
      </p:sp>
      <p:sp>
        <p:nvSpPr>
          <p:cNvPr id="58391" name="Text Box 95"/>
          <p:cNvSpPr txBox="1">
            <a:spLocks noChangeArrowheads="1"/>
          </p:cNvSpPr>
          <p:nvPr/>
        </p:nvSpPr>
        <p:spPr bwMode="auto">
          <a:xfrm>
            <a:off x="152400" y="2228850"/>
            <a:ext cx="920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Host A</a:t>
            </a:r>
          </a:p>
        </p:txBody>
      </p:sp>
      <p:sp>
        <p:nvSpPr>
          <p:cNvPr id="58392" name="Text Box 96"/>
          <p:cNvSpPr txBox="1">
            <a:spLocks noChangeArrowheads="1"/>
          </p:cNvSpPr>
          <p:nvPr/>
        </p:nvSpPr>
        <p:spPr bwMode="auto">
          <a:xfrm>
            <a:off x="7613650" y="2438400"/>
            <a:ext cx="920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Host B</a:t>
            </a:r>
          </a:p>
        </p:txBody>
      </p:sp>
      <p:sp>
        <p:nvSpPr>
          <p:cNvPr id="58393" name="Text Box 98"/>
          <p:cNvSpPr txBox="1">
            <a:spLocks noChangeArrowheads="1"/>
          </p:cNvSpPr>
          <p:nvPr/>
        </p:nvSpPr>
        <p:spPr bwMode="auto">
          <a:xfrm>
            <a:off x="3181350" y="2681288"/>
            <a:ext cx="476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R1</a:t>
            </a:r>
          </a:p>
        </p:txBody>
      </p:sp>
      <p:sp>
        <p:nvSpPr>
          <p:cNvPr id="58394" name="Text Box 100"/>
          <p:cNvSpPr txBox="1">
            <a:spLocks noChangeArrowheads="1"/>
          </p:cNvSpPr>
          <p:nvPr/>
        </p:nvSpPr>
        <p:spPr bwMode="auto">
          <a:xfrm>
            <a:off x="5086350" y="3062288"/>
            <a:ext cx="476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R2</a:t>
            </a:r>
          </a:p>
        </p:txBody>
      </p:sp>
      <p:sp>
        <p:nvSpPr>
          <p:cNvPr id="1501285" name="Text Box 101"/>
          <p:cNvSpPr txBox="1">
            <a:spLocks noChangeArrowheads="1"/>
          </p:cNvSpPr>
          <p:nvPr/>
        </p:nvSpPr>
        <p:spPr bwMode="auto">
          <a:xfrm>
            <a:off x="304800" y="4495800"/>
            <a:ext cx="8686800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 dirty="0">
                <a:latin typeface="+mn-lt"/>
                <a:ea typeface="+mn-ea"/>
                <a:cs typeface="+mn-cs"/>
              </a:rPr>
              <a:t>MTU (Maximum Transfer Unit) = Maximum packet size handled by network</a:t>
            </a:r>
          </a:p>
        </p:txBody>
      </p:sp>
      <p:sp>
        <p:nvSpPr>
          <p:cNvPr id="1501275" name="Rectangle 91"/>
          <p:cNvSpPr>
            <a:spLocks noChangeArrowheads="1"/>
          </p:cNvSpPr>
          <p:nvPr/>
        </p:nvSpPr>
        <p:spPr bwMode="auto">
          <a:xfrm>
            <a:off x="4724400" y="3662363"/>
            <a:ext cx="1524000" cy="228600"/>
          </a:xfrm>
          <a:prstGeom prst="rect">
            <a:avLst/>
          </a:prstGeom>
          <a:solidFill>
            <a:srgbClr val="3366FF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1000</a:t>
            </a:r>
          </a:p>
        </p:txBody>
      </p:sp>
    </p:spTree>
    <p:extLst>
      <p:ext uri="{BB962C8B-B14F-4D97-AF65-F5344CB8AC3E}">
        <p14:creationId xmlns:p14="http://schemas.microsoft.com/office/powerpoint/2010/main" val="149333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225 0.038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012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00" y="1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0.21667 0.0444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00" y="2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-0.0007 L 0.2625 -0.0847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5012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00" y="-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1197" grpId="0" build="p"/>
      <p:bldP spid="1501272" grpId="0" animBg="1"/>
      <p:bldP spid="1501272" grpId="1" animBg="1"/>
      <p:bldP spid="1501275" grpId="0" animBg="1"/>
      <p:bldP spid="1501275" grpId="1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>
                <a:latin typeface="Helvetica" charset="0"/>
                <a:ea typeface="ＭＳ Ｐゴシック" charset="0"/>
                <a:cs typeface="ＭＳ Ｐゴシック" charset="0"/>
              </a:rPr>
              <a:t>Where </a:t>
            </a:r>
            <a:r>
              <a:rPr lang="en-US" sz="3500" dirty="0" smtClean="0">
                <a:latin typeface="Helvetica" charset="0"/>
                <a:ea typeface="ＭＳ Ｐゴシック" charset="0"/>
                <a:cs typeface="ＭＳ Ｐゴシック" charset="0"/>
              </a:rPr>
              <a:t>should Reassembly </a:t>
            </a:r>
            <a:r>
              <a:rPr lang="en-US" sz="3500" dirty="0">
                <a:latin typeface="Helvetica" charset="0"/>
                <a:ea typeface="ＭＳ Ｐゴシック" charset="0"/>
                <a:cs typeface="ＭＳ Ｐゴシック" charset="0"/>
              </a:rPr>
              <a:t>Happen?</a:t>
            </a:r>
          </a:p>
        </p:txBody>
      </p:sp>
      <p:sp>
        <p:nvSpPr>
          <p:cNvPr id="60420" name="Rectangle 1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Answer 2</a:t>
            </a:r>
            <a:r>
              <a:rPr lang="en-US" dirty="0">
                <a:latin typeface="Arial" charset="0"/>
              </a:rPr>
              <a:t>: end-host B (receiver)</a:t>
            </a:r>
          </a:p>
        </p:txBody>
      </p:sp>
      <p:sp>
        <p:nvSpPr>
          <p:cNvPr id="604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973450D-2AB9-474C-95F2-037ADA6B19F1}" type="slidenum">
              <a:rPr lang="en-US" sz="1400" b="0">
                <a:latin typeface="Times New Roman" charset="0"/>
              </a:rPr>
              <a:pPr eaLnBrk="1" hangingPunct="1"/>
              <a:t>71</a:t>
            </a:fld>
            <a:endParaRPr lang="en-US" sz="1400" b="0">
              <a:latin typeface="Times New Roman" charset="0"/>
            </a:endParaRPr>
          </a:p>
        </p:txBody>
      </p:sp>
      <p:grpSp>
        <p:nvGrpSpPr>
          <p:cNvPr id="60418" name="Group 2"/>
          <p:cNvGrpSpPr>
            <a:grpSpLocks/>
          </p:cNvGrpSpPr>
          <p:nvPr/>
        </p:nvGrpSpPr>
        <p:grpSpPr bwMode="auto">
          <a:xfrm>
            <a:off x="3211513" y="2062163"/>
            <a:ext cx="2122487" cy="2057400"/>
            <a:chOff x="832" y="1344"/>
            <a:chExt cx="1136" cy="1024"/>
          </a:xfrm>
        </p:grpSpPr>
        <p:sp>
          <p:nvSpPr>
            <p:cNvPr id="60488" name="Oval 3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89" name="Oval 4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90" name="Oval 5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91" name="Oval 6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92" name="Oval 7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93" name="Oval 8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94" name="Oval 9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95" name="Oval 10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96" name="Oval 11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0421" name="Group 14"/>
          <p:cNvGrpSpPr>
            <a:grpSpLocks/>
          </p:cNvGrpSpPr>
          <p:nvPr/>
        </p:nvGrpSpPr>
        <p:grpSpPr bwMode="auto">
          <a:xfrm>
            <a:off x="1087438" y="1985963"/>
            <a:ext cx="2417762" cy="1828800"/>
            <a:chOff x="832" y="1344"/>
            <a:chExt cx="1136" cy="1024"/>
          </a:xfrm>
        </p:grpSpPr>
        <p:sp>
          <p:nvSpPr>
            <p:cNvPr id="60479" name="Oval 15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80" name="Oval 16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81" name="Oval 17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82" name="Oval 18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83" name="Oval 19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84" name="Oval 20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85" name="Oval 21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86" name="Oval 22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87" name="Oval 23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0422" name="Rectangle 24"/>
          <p:cNvSpPr>
            <a:spLocks noChangeArrowheads="1"/>
          </p:cNvSpPr>
          <p:nvPr/>
        </p:nvSpPr>
        <p:spPr bwMode="auto">
          <a:xfrm>
            <a:off x="1057275" y="2919413"/>
            <a:ext cx="184150" cy="17145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60423" name="Rectangle 25"/>
          <p:cNvSpPr>
            <a:spLocks noChangeArrowheads="1"/>
          </p:cNvSpPr>
          <p:nvPr/>
        </p:nvSpPr>
        <p:spPr bwMode="auto">
          <a:xfrm>
            <a:off x="3352800" y="3052763"/>
            <a:ext cx="184150" cy="17145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cxnSp>
        <p:nvCxnSpPr>
          <p:cNvPr id="60424" name="AutoShape 26"/>
          <p:cNvCxnSpPr>
            <a:cxnSpLocks noChangeShapeType="1"/>
            <a:stCxn id="60487" idx="2"/>
            <a:endCxn id="60423" idx="1"/>
          </p:cNvCxnSpPr>
          <p:nvPr/>
        </p:nvCxnSpPr>
        <p:spPr bwMode="auto">
          <a:xfrm>
            <a:off x="1257300" y="2967038"/>
            <a:ext cx="2095500" cy="171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60425" name="Group 27"/>
          <p:cNvGrpSpPr>
            <a:grpSpLocks/>
          </p:cNvGrpSpPr>
          <p:nvPr/>
        </p:nvGrpSpPr>
        <p:grpSpPr bwMode="auto">
          <a:xfrm>
            <a:off x="228600" y="2671763"/>
            <a:ext cx="523875" cy="488950"/>
            <a:chOff x="1014" y="912"/>
            <a:chExt cx="574" cy="596"/>
          </a:xfrm>
        </p:grpSpPr>
        <p:sp>
          <p:nvSpPr>
            <p:cNvPr id="60467" name="Freeform 28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4"/>
                <a:gd name="T40" fmla="*/ 0 h 596"/>
                <a:gd name="T41" fmla="*/ 574 w 574"/>
                <a:gd name="T42" fmla="*/ 596 h 59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468" name="Line 29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69" name="Line 30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70" name="Freeform 31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3"/>
                <a:gd name="T31" fmla="*/ 0 h 168"/>
                <a:gd name="T32" fmla="*/ 233 w 233"/>
                <a:gd name="T33" fmla="*/ 168 h 1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471" name="Line 32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72" name="Line 33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73" name="Line 34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74" name="Rectangle 35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75" name="Freeform 36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38"/>
                <a:gd name="T118" fmla="*/ 0 h 401"/>
                <a:gd name="T119" fmla="*/ 538 w 538"/>
                <a:gd name="T120" fmla="*/ 401 h 40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476" name="Line 37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77" name="Line 38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78" name="Line 39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60426" name="AutoShape 40"/>
          <p:cNvCxnSpPr>
            <a:cxnSpLocks noChangeShapeType="1"/>
            <a:stCxn id="60467" idx="4"/>
            <a:endCxn id="60422" idx="1"/>
          </p:cNvCxnSpPr>
          <p:nvPr/>
        </p:nvCxnSpPr>
        <p:spPr bwMode="auto">
          <a:xfrm>
            <a:off x="760413" y="2992438"/>
            <a:ext cx="296862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60427" name="Group 41"/>
          <p:cNvGrpSpPr>
            <a:grpSpLocks/>
          </p:cNvGrpSpPr>
          <p:nvPr/>
        </p:nvGrpSpPr>
        <p:grpSpPr bwMode="auto">
          <a:xfrm>
            <a:off x="5126038" y="1909763"/>
            <a:ext cx="2265362" cy="1828800"/>
            <a:chOff x="832" y="1344"/>
            <a:chExt cx="1136" cy="1024"/>
          </a:xfrm>
        </p:grpSpPr>
        <p:sp>
          <p:nvSpPr>
            <p:cNvPr id="60458" name="Oval 42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59" name="Oval 43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60" name="Oval 44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61" name="Oval 45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62" name="Oval 46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63" name="Oval 47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64" name="Oval 48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65" name="Oval 49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66" name="Oval 50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0428" name="Rectangle 51"/>
          <p:cNvSpPr>
            <a:spLocks noChangeArrowheads="1"/>
          </p:cNvSpPr>
          <p:nvPr/>
        </p:nvSpPr>
        <p:spPr bwMode="auto">
          <a:xfrm>
            <a:off x="7162800" y="3052763"/>
            <a:ext cx="184150" cy="17145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grpSp>
        <p:nvGrpSpPr>
          <p:cNvPr id="60429" name="Group 52"/>
          <p:cNvGrpSpPr>
            <a:grpSpLocks/>
          </p:cNvGrpSpPr>
          <p:nvPr/>
        </p:nvGrpSpPr>
        <p:grpSpPr bwMode="auto">
          <a:xfrm>
            <a:off x="7781925" y="2773363"/>
            <a:ext cx="523875" cy="488950"/>
            <a:chOff x="1014" y="912"/>
            <a:chExt cx="574" cy="596"/>
          </a:xfrm>
        </p:grpSpPr>
        <p:sp>
          <p:nvSpPr>
            <p:cNvPr id="60446" name="Freeform 53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4"/>
                <a:gd name="T40" fmla="*/ 0 h 596"/>
                <a:gd name="T41" fmla="*/ 574 w 574"/>
                <a:gd name="T42" fmla="*/ 596 h 59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447" name="Line 54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8" name="Line 55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9" name="Freeform 56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3"/>
                <a:gd name="T31" fmla="*/ 0 h 168"/>
                <a:gd name="T32" fmla="*/ 233 w 233"/>
                <a:gd name="T33" fmla="*/ 168 h 1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450" name="Line 57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51" name="Line 58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52" name="Line 59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53" name="Rectangle 60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54" name="Freeform 61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38"/>
                <a:gd name="T118" fmla="*/ 0 h 401"/>
                <a:gd name="T119" fmla="*/ 538 w 538"/>
                <a:gd name="T120" fmla="*/ 401 h 40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455" name="Line 62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56" name="Line 63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57" name="Line 64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60430" name="AutoShape 65"/>
          <p:cNvCxnSpPr>
            <a:cxnSpLocks noChangeShapeType="1"/>
            <a:stCxn id="60428" idx="3"/>
            <a:endCxn id="60454" idx="22"/>
          </p:cNvCxnSpPr>
          <p:nvPr/>
        </p:nvCxnSpPr>
        <p:spPr bwMode="auto">
          <a:xfrm flipV="1">
            <a:off x="7346950" y="3109913"/>
            <a:ext cx="449263" cy="285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0431" name="AutoShape 66"/>
          <p:cNvCxnSpPr>
            <a:cxnSpLocks noChangeShapeType="1"/>
            <a:stCxn id="60432" idx="3"/>
            <a:endCxn id="60428" idx="1"/>
          </p:cNvCxnSpPr>
          <p:nvPr/>
        </p:nvCxnSpPr>
        <p:spPr bwMode="auto">
          <a:xfrm flipV="1">
            <a:off x="5410200" y="3138488"/>
            <a:ext cx="1752600" cy="3571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0432" name="Rectangle 67"/>
          <p:cNvSpPr>
            <a:spLocks noChangeArrowheads="1"/>
          </p:cNvSpPr>
          <p:nvPr/>
        </p:nvSpPr>
        <p:spPr bwMode="auto">
          <a:xfrm>
            <a:off x="5226050" y="3409950"/>
            <a:ext cx="184150" cy="17145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cxnSp>
        <p:nvCxnSpPr>
          <p:cNvPr id="60433" name="AutoShape 68"/>
          <p:cNvCxnSpPr>
            <a:cxnSpLocks noChangeShapeType="1"/>
            <a:stCxn id="60423" idx="3"/>
            <a:endCxn id="60432" idx="1"/>
          </p:cNvCxnSpPr>
          <p:nvPr/>
        </p:nvCxnSpPr>
        <p:spPr bwMode="auto">
          <a:xfrm>
            <a:off x="3536950" y="3138488"/>
            <a:ext cx="1689100" cy="3571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7" name="Group 70"/>
          <p:cNvGrpSpPr>
            <a:grpSpLocks/>
          </p:cNvGrpSpPr>
          <p:nvPr/>
        </p:nvGrpSpPr>
        <p:grpSpPr bwMode="auto">
          <a:xfrm>
            <a:off x="2819400" y="3352800"/>
            <a:ext cx="1447800" cy="228600"/>
            <a:chOff x="1776" y="2112"/>
            <a:chExt cx="912" cy="144"/>
          </a:xfrm>
        </p:grpSpPr>
        <p:sp>
          <p:nvSpPr>
            <p:cNvPr id="60444" name="Rectangle 71"/>
            <p:cNvSpPr>
              <a:spLocks noChangeArrowheads="1"/>
            </p:cNvSpPr>
            <p:nvPr/>
          </p:nvSpPr>
          <p:spPr bwMode="auto">
            <a:xfrm>
              <a:off x="1776" y="2112"/>
              <a:ext cx="432" cy="144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500</a:t>
              </a:r>
            </a:p>
          </p:txBody>
        </p:sp>
        <p:sp>
          <p:nvSpPr>
            <p:cNvPr id="60445" name="Rectangle 72"/>
            <p:cNvSpPr>
              <a:spLocks noChangeArrowheads="1"/>
            </p:cNvSpPr>
            <p:nvPr/>
          </p:nvSpPr>
          <p:spPr bwMode="auto">
            <a:xfrm>
              <a:off x="2256" y="2112"/>
              <a:ext cx="432" cy="144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500</a:t>
              </a:r>
            </a:p>
          </p:txBody>
        </p:sp>
      </p:grpSp>
      <p:sp>
        <p:nvSpPr>
          <p:cNvPr id="60435" name="Text Box 73"/>
          <p:cNvSpPr txBox="1">
            <a:spLocks noChangeArrowheads="1"/>
          </p:cNvSpPr>
          <p:nvPr/>
        </p:nvSpPr>
        <p:spPr bwMode="auto">
          <a:xfrm>
            <a:off x="1612900" y="2138363"/>
            <a:ext cx="1473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/>
              <a:t>MTU=1000B</a:t>
            </a:r>
          </a:p>
        </p:txBody>
      </p:sp>
      <p:sp>
        <p:nvSpPr>
          <p:cNvPr id="60436" name="Text Box 74"/>
          <p:cNvSpPr txBox="1">
            <a:spLocks noChangeArrowheads="1"/>
          </p:cNvSpPr>
          <p:nvPr/>
        </p:nvSpPr>
        <p:spPr bwMode="auto">
          <a:xfrm>
            <a:off x="3670300" y="2290763"/>
            <a:ext cx="1346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/>
              <a:t>MTU=500B</a:t>
            </a:r>
          </a:p>
        </p:txBody>
      </p:sp>
      <p:sp>
        <p:nvSpPr>
          <p:cNvPr id="60437" name="Text Box 75"/>
          <p:cNvSpPr txBox="1">
            <a:spLocks noChangeArrowheads="1"/>
          </p:cNvSpPr>
          <p:nvPr/>
        </p:nvSpPr>
        <p:spPr bwMode="auto">
          <a:xfrm>
            <a:off x="5651500" y="2138363"/>
            <a:ext cx="1473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/>
              <a:t>MTU=1000B</a:t>
            </a:r>
          </a:p>
        </p:txBody>
      </p:sp>
      <p:sp>
        <p:nvSpPr>
          <p:cNvPr id="60438" name="Text Box 76"/>
          <p:cNvSpPr txBox="1">
            <a:spLocks noChangeArrowheads="1"/>
          </p:cNvSpPr>
          <p:nvPr/>
        </p:nvSpPr>
        <p:spPr bwMode="auto">
          <a:xfrm>
            <a:off x="152400" y="2228850"/>
            <a:ext cx="920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Host A</a:t>
            </a:r>
          </a:p>
        </p:txBody>
      </p:sp>
      <p:sp>
        <p:nvSpPr>
          <p:cNvPr id="60439" name="Text Box 77"/>
          <p:cNvSpPr txBox="1">
            <a:spLocks noChangeArrowheads="1"/>
          </p:cNvSpPr>
          <p:nvPr/>
        </p:nvSpPr>
        <p:spPr bwMode="auto">
          <a:xfrm>
            <a:off x="7613650" y="2438400"/>
            <a:ext cx="920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Host B</a:t>
            </a:r>
          </a:p>
        </p:txBody>
      </p:sp>
      <p:sp>
        <p:nvSpPr>
          <p:cNvPr id="60440" name="Text Box 78"/>
          <p:cNvSpPr txBox="1">
            <a:spLocks noChangeArrowheads="1"/>
          </p:cNvSpPr>
          <p:nvPr/>
        </p:nvSpPr>
        <p:spPr bwMode="auto">
          <a:xfrm>
            <a:off x="3181350" y="2681288"/>
            <a:ext cx="476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R1</a:t>
            </a:r>
          </a:p>
        </p:txBody>
      </p:sp>
      <p:sp>
        <p:nvSpPr>
          <p:cNvPr id="60441" name="Text Box 79"/>
          <p:cNvSpPr txBox="1">
            <a:spLocks noChangeArrowheads="1"/>
          </p:cNvSpPr>
          <p:nvPr/>
        </p:nvSpPr>
        <p:spPr bwMode="auto">
          <a:xfrm>
            <a:off x="5086350" y="3062288"/>
            <a:ext cx="476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R2</a:t>
            </a:r>
          </a:p>
        </p:txBody>
      </p:sp>
      <p:sp>
        <p:nvSpPr>
          <p:cNvPr id="1507408" name="Text Box 80"/>
          <p:cNvSpPr txBox="1">
            <a:spLocks noChangeArrowheads="1"/>
          </p:cNvSpPr>
          <p:nvPr/>
        </p:nvSpPr>
        <p:spPr bwMode="auto">
          <a:xfrm>
            <a:off x="228600" y="4500563"/>
            <a:ext cx="8686800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 dirty="0">
                <a:latin typeface="+mn-lt"/>
                <a:ea typeface="+mn-ea"/>
                <a:cs typeface="+mn-cs"/>
              </a:rPr>
              <a:t>MTU (Maximum Transfer Unit) = Maximum packet size handled by network</a:t>
            </a:r>
          </a:p>
        </p:txBody>
      </p:sp>
      <p:sp>
        <p:nvSpPr>
          <p:cNvPr id="1507409" name="Rectangle 81"/>
          <p:cNvSpPr>
            <a:spLocks noChangeArrowheads="1"/>
          </p:cNvSpPr>
          <p:nvPr/>
        </p:nvSpPr>
        <p:spPr bwMode="auto">
          <a:xfrm>
            <a:off x="7010400" y="3276600"/>
            <a:ext cx="1524000" cy="228600"/>
          </a:xfrm>
          <a:prstGeom prst="rect">
            <a:avLst/>
          </a:prstGeom>
          <a:solidFill>
            <a:srgbClr val="3366FF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1000</a:t>
            </a:r>
          </a:p>
        </p:txBody>
      </p:sp>
    </p:spTree>
    <p:extLst>
      <p:ext uri="{BB962C8B-B14F-4D97-AF65-F5344CB8AC3E}">
        <p14:creationId xmlns:p14="http://schemas.microsoft.com/office/powerpoint/2010/main" val="67386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4.44444E-6 L 0.47083 -0.0166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00" y="-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7409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should reassembly occur?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200" i="1" dirty="0" smtClean="0">
                <a:solidFill>
                  <a:srgbClr val="FF6600"/>
                </a:solidFill>
              </a:rPr>
              <a:t>Classic case of E2E principle</a:t>
            </a:r>
            <a:br>
              <a:rPr lang="en-US" sz="3200" i="1" dirty="0" smtClean="0">
                <a:solidFill>
                  <a:srgbClr val="FF6600"/>
                </a:solidFill>
              </a:rPr>
            </a:br>
            <a:endParaRPr lang="en-US" dirty="0" smtClean="0"/>
          </a:p>
          <a:p>
            <a:r>
              <a:rPr lang="en-US" dirty="0" smtClean="0"/>
              <a:t>At next-hop router imposes burden on network</a:t>
            </a:r>
          </a:p>
          <a:p>
            <a:pPr lvl="1"/>
            <a:r>
              <a:rPr lang="en-US" i="1" dirty="0" smtClean="0"/>
              <a:t>complicated reassembly algorithm</a:t>
            </a:r>
          </a:p>
          <a:p>
            <a:pPr lvl="1"/>
            <a:r>
              <a:rPr lang="en-US" i="1" dirty="0" smtClean="0"/>
              <a:t>must hold onto fragments/state</a:t>
            </a:r>
          </a:p>
          <a:p>
            <a:r>
              <a:rPr lang="en-US" dirty="0" smtClean="0"/>
              <a:t>Any other router may not work</a:t>
            </a:r>
          </a:p>
          <a:p>
            <a:pPr lvl="1"/>
            <a:r>
              <a:rPr lang="en-US" i="1" dirty="0" smtClean="0"/>
              <a:t>Fragments may </a:t>
            </a:r>
            <a:r>
              <a:rPr lang="en-US" i="1" dirty="0"/>
              <a:t>take different </a:t>
            </a:r>
            <a:r>
              <a:rPr lang="en-US" i="1" dirty="0" smtClean="0"/>
              <a:t>paths</a:t>
            </a:r>
            <a:endParaRPr lang="en-US" i="1" dirty="0"/>
          </a:p>
          <a:p>
            <a:r>
              <a:rPr lang="en-US" dirty="0" smtClean="0"/>
              <a:t>Little benefit, large cost for network reassembly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Hence, reassembly is done at the destination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0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Reassembly: what fields?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719263"/>
            <a:ext cx="9067800" cy="4411662"/>
          </a:xfrm>
        </p:spPr>
        <p:txBody>
          <a:bodyPr/>
          <a:lstStyle/>
          <a:p>
            <a:r>
              <a:rPr lang="en-US" dirty="0" smtClean="0"/>
              <a:t>Need a way to identify fragments of the packet</a:t>
            </a:r>
            <a:endParaRPr lang="en-US" dirty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 introduce an identifier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	</a:t>
            </a:r>
            <a:r>
              <a:rPr lang="en-US" dirty="0" smtClean="0">
                <a:sym typeface="Wingdings"/>
              </a:rPr>
              <a:t>			</a:t>
            </a:r>
            <a:endParaRPr lang="en-US" dirty="0" smtClean="0"/>
          </a:p>
          <a:p>
            <a:r>
              <a:rPr lang="en-US" dirty="0" smtClean="0"/>
              <a:t>Fragments get reordered?</a:t>
            </a:r>
          </a:p>
          <a:p>
            <a:pPr lvl="1"/>
            <a:r>
              <a:rPr lang="en-US" sz="2400" dirty="0" smtClean="0">
                <a:sym typeface="Wingdings"/>
              </a:rPr>
              <a:t> </a:t>
            </a:r>
            <a:r>
              <a:rPr lang="en-US" sz="2400" dirty="0">
                <a:sym typeface="Wingdings"/>
              </a:rPr>
              <a:t>need some form of </a:t>
            </a:r>
            <a:r>
              <a:rPr lang="en-US" sz="2400" dirty="0" smtClean="0">
                <a:sym typeface="Wingdings"/>
              </a:rPr>
              <a:t>sequence number or offset?</a:t>
            </a:r>
          </a:p>
          <a:p>
            <a:pPr marL="344487" lvl="1" indent="0">
              <a:buNone/>
            </a:pPr>
            <a:r>
              <a:rPr lang="en-US" sz="2800" dirty="0">
                <a:sym typeface="Wingdings"/>
              </a:rPr>
              <a:t>	</a:t>
            </a:r>
            <a:r>
              <a:rPr lang="en-US" sz="2800" dirty="0" smtClean="0">
                <a:sym typeface="Wingdings"/>
              </a:rPr>
              <a:t>				</a:t>
            </a:r>
            <a:endParaRPr lang="en-US" sz="2800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Sequence numbers / offset</a:t>
            </a:r>
          </a:p>
          <a:p>
            <a:pPr lvl="1"/>
            <a:r>
              <a:rPr lang="en-US" dirty="0" smtClean="0">
                <a:sym typeface="Wingdings"/>
              </a:rPr>
              <a:t>How do I know when I have them all? (need max </a:t>
            </a:r>
            <a:r>
              <a:rPr lang="en-US" dirty="0" err="1" smtClean="0">
                <a:sym typeface="Wingdings"/>
              </a:rPr>
              <a:t>seq</a:t>
            </a:r>
            <a:r>
              <a:rPr lang="en-US" dirty="0" smtClean="0">
                <a:sym typeface="Wingdings"/>
              </a:rPr>
              <a:t># / flag)</a:t>
            </a:r>
          </a:p>
          <a:p>
            <a:pPr lvl="1"/>
            <a:r>
              <a:rPr lang="en-US" dirty="0" smtClean="0">
                <a:sym typeface="Wingdings"/>
              </a:rPr>
              <a:t>What if a fragment gets re-fragmented?</a:t>
            </a:r>
            <a:endParaRPr lang="en-US" dirty="0">
              <a:sym typeface="Wingdings"/>
            </a:endParaRP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4501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ea typeface="ＭＳ Ｐゴシック" charset="0"/>
                <a:cs typeface="Calibri"/>
              </a:rPr>
              <a:t>IPv4’s fragmentation fields</a:t>
            </a:r>
            <a:endParaRPr lang="en-US" dirty="0"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95463"/>
            <a:ext cx="8763000" cy="49101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>
                <a:latin typeface="Calibri"/>
                <a:cs typeface="Calibri"/>
              </a:rPr>
              <a:t>Identifier</a:t>
            </a:r>
            <a:r>
              <a:rPr lang="en-US" dirty="0" smtClean="0">
                <a:latin typeface="Calibri"/>
                <a:cs typeface="Calibri"/>
              </a:rPr>
              <a:t>: which </a:t>
            </a:r>
            <a:r>
              <a:rPr lang="en-US" dirty="0">
                <a:latin typeface="Calibri"/>
                <a:cs typeface="Calibri"/>
              </a:rPr>
              <a:t>fragments belong </a:t>
            </a:r>
            <a:r>
              <a:rPr lang="en-US" dirty="0" smtClean="0">
                <a:latin typeface="Calibri"/>
                <a:cs typeface="Calibri"/>
              </a:rPr>
              <a:t>together</a:t>
            </a:r>
          </a:p>
          <a:p>
            <a:pPr>
              <a:lnSpc>
                <a:spcPct val="90000"/>
              </a:lnSpc>
            </a:pPr>
            <a:endParaRPr lang="en-US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b="1" dirty="0" smtClean="0">
                <a:latin typeface="Calibri"/>
                <a:cs typeface="Calibri"/>
              </a:rPr>
              <a:t>Flags</a:t>
            </a:r>
            <a:r>
              <a:rPr lang="en-US" dirty="0" smtClean="0">
                <a:latin typeface="Calibri"/>
                <a:cs typeface="Calibri"/>
              </a:rPr>
              <a:t>:</a:t>
            </a:r>
            <a:endParaRPr lang="en-US" dirty="0">
              <a:latin typeface="Calibri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b="1" dirty="0" smtClean="0">
                <a:latin typeface="Calibri"/>
                <a:ea typeface="Arial" charset="0"/>
                <a:cs typeface="Calibri"/>
              </a:rPr>
              <a:t>R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eserved: ignore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latin typeface="Calibri"/>
                <a:ea typeface="Arial" charset="0"/>
                <a:cs typeface="Calibri"/>
              </a:rPr>
              <a:t>D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F: don’t fragment </a:t>
            </a:r>
          </a:p>
          <a:p>
            <a:pPr lvl="2">
              <a:lnSpc>
                <a:spcPct val="90000"/>
              </a:lnSpc>
            </a:pPr>
            <a:r>
              <a:rPr lang="en-US" sz="2200" i="1" dirty="0" smtClean="0">
                <a:latin typeface="Calibri"/>
                <a:ea typeface="Arial" charset="0"/>
                <a:cs typeface="Calibri"/>
              </a:rPr>
              <a:t>may trigger error message back to sender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latin typeface="Calibri"/>
                <a:ea typeface="Arial" charset="0"/>
                <a:cs typeface="Calibri"/>
              </a:rPr>
              <a:t>M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F: more fragments coming</a:t>
            </a:r>
          </a:p>
          <a:p>
            <a:pPr lvl="1">
              <a:lnSpc>
                <a:spcPct val="90000"/>
              </a:lnSpc>
            </a:pPr>
            <a:endParaRPr lang="en-US" dirty="0" smtClean="0">
              <a:latin typeface="Calibri"/>
              <a:ea typeface="Arial" charset="0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b="1" dirty="0" smtClean="0">
                <a:latin typeface="Calibri"/>
                <a:cs typeface="Calibri"/>
              </a:rPr>
              <a:t>Offset</a:t>
            </a:r>
            <a:r>
              <a:rPr lang="en-US" dirty="0" smtClean="0">
                <a:latin typeface="Calibri"/>
                <a:cs typeface="Calibri"/>
              </a:rPr>
              <a:t>: portion of original payload this </a:t>
            </a:r>
            <a:r>
              <a:rPr lang="en-US" dirty="0">
                <a:latin typeface="Calibri"/>
                <a:cs typeface="Calibri"/>
              </a:rPr>
              <a:t>fragment </a:t>
            </a:r>
            <a:r>
              <a:rPr lang="en-US" dirty="0" smtClean="0">
                <a:latin typeface="Calibri"/>
                <a:cs typeface="Calibri"/>
              </a:rPr>
              <a:t>contains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Calibri"/>
                <a:cs typeface="Calibri"/>
              </a:rPr>
              <a:t> in </a:t>
            </a:r>
            <a:r>
              <a:rPr lang="en-US" dirty="0">
                <a:latin typeface="Calibri"/>
                <a:cs typeface="Calibri"/>
              </a:rPr>
              <a:t>8-byte units </a:t>
            </a:r>
          </a:p>
        </p:txBody>
      </p:sp>
    </p:spTree>
    <p:extLst>
      <p:ext uri="{BB962C8B-B14F-4D97-AF65-F5344CB8AC3E}">
        <p14:creationId xmlns:p14="http://schemas.microsoft.com/office/powerpoint/2010/main" val="193005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ChangeArrowheads="1"/>
          </p:cNvSpPr>
          <p:nvPr/>
        </p:nvSpPr>
        <p:spPr bwMode="auto">
          <a:xfrm>
            <a:off x="1466850" y="1560513"/>
            <a:ext cx="6007100" cy="3311525"/>
          </a:xfrm>
          <a:prstGeom prst="rect">
            <a:avLst/>
          </a:prstGeom>
          <a:solidFill>
            <a:srgbClr val="FDE3B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0" name="Rectangle 3"/>
          <p:cNvSpPr>
            <a:spLocks noChangeArrowheads="1"/>
          </p:cNvSpPr>
          <p:nvPr/>
        </p:nvSpPr>
        <p:spPr bwMode="auto">
          <a:xfrm>
            <a:off x="1468438" y="4862513"/>
            <a:ext cx="6002337" cy="635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1" name="Rectangle 4"/>
          <p:cNvSpPr>
            <a:spLocks noChangeArrowheads="1"/>
          </p:cNvSpPr>
          <p:nvPr/>
        </p:nvSpPr>
        <p:spPr bwMode="auto">
          <a:xfrm>
            <a:off x="3154363" y="62103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2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r>
              <a:rPr lang="en-US" sz="3200">
                <a:latin typeface="Helvetica" charset="0"/>
                <a:ea typeface="ＭＳ Ｐゴシック" charset="0"/>
                <a:cs typeface="ＭＳ Ｐゴシック" charset="0"/>
              </a:rPr>
              <a:t>IP Packet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8853" name="Rectangle 6"/>
          <p:cNvSpPr>
            <a:spLocks noChangeArrowheads="1"/>
          </p:cNvSpPr>
          <p:nvPr/>
        </p:nvSpPr>
        <p:spPr bwMode="auto">
          <a:xfrm>
            <a:off x="1455738" y="5508625"/>
            <a:ext cx="6002337" cy="825500"/>
          </a:xfrm>
          <a:prstGeom prst="rect">
            <a:avLst/>
          </a:prstGeom>
          <a:solidFill>
            <a:srgbClr val="FF66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4" name="Line 7"/>
          <p:cNvSpPr>
            <a:spLocks noChangeShapeType="1"/>
          </p:cNvSpPr>
          <p:nvPr/>
        </p:nvSpPr>
        <p:spPr bwMode="auto">
          <a:xfrm flipV="1">
            <a:off x="1525588" y="2289175"/>
            <a:ext cx="5949950" cy="15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5" name="Line 8"/>
          <p:cNvSpPr>
            <a:spLocks noChangeShapeType="1"/>
          </p:cNvSpPr>
          <p:nvPr/>
        </p:nvSpPr>
        <p:spPr bwMode="auto">
          <a:xfrm>
            <a:off x="1538288" y="2990850"/>
            <a:ext cx="59547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6" name="Line 9"/>
          <p:cNvSpPr>
            <a:spLocks noChangeShapeType="1"/>
          </p:cNvSpPr>
          <p:nvPr/>
        </p:nvSpPr>
        <p:spPr bwMode="auto">
          <a:xfrm>
            <a:off x="1538288" y="3638550"/>
            <a:ext cx="59563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7" name="Line 10"/>
          <p:cNvSpPr>
            <a:spLocks noChangeShapeType="1"/>
          </p:cNvSpPr>
          <p:nvPr/>
        </p:nvSpPr>
        <p:spPr bwMode="auto">
          <a:xfrm>
            <a:off x="4432300" y="1585913"/>
            <a:ext cx="1588" cy="20272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8" name="Line 11"/>
          <p:cNvSpPr>
            <a:spLocks noChangeShapeType="1"/>
          </p:cNvSpPr>
          <p:nvPr/>
        </p:nvSpPr>
        <p:spPr bwMode="auto">
          <a:xfrm>
            <a:off x="2959100" y="16208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9" name="Line 12"/>
          <p:cNvSpPr>
            <a:spLocks noChangeShapeType="1"/>
          </p:cNvSpPr>
          <p:nvPr/>
        </p:nvSpPr>
        <p:spPr bwMode="auto">
          <a:xfrm>
            <a:off x="2235200" y="16208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0" name="Rectangle 13"/>
          <p:cNvSpPr>
            <a:spLocks noChangeArrowheads="1"/>
          </p:cNvSpPr>
          <p:nvPr/>
        </p:nvSpPr>
        <p:spPr bwMode="auto">
          <a:xfrm>
            <a:off x="1439863" y="1670050"/>
            <a:ext cx="83343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4-bit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Version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8861" name="Rectangle 14"/>
          <p:cNvSpPr>
            <a:spLocks noChangeArrowheads="1"/>
          </p:cNvSpPr>
          <p:nvPr/>
        </p:nvSpPr>
        <p:spPr bwMode="auto">
          <a:xfrm>
            <a:off x="2211388" y="1592263"/>
            <a:ext cx="7842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4-bit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Header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Length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8862" name="Rectangle 15"/>
          <p:cNvSpPr>
            <a:spLocks noChangeArrowheads="1"/>
          </p:cNvSpPr>
          <p:nvPr/>
        </p:nvSpPr>
        <p:spPr bwMode="auto">
          <a:xfrm>
            <a:off x="2932113" y="1592263"/>
            <a:ext cx="14954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Type of Service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(TOS)</a:t>
            </a:r>
          </a:p>
        </p:txBody>
      </p:sp>
      <p:sp>
        <p:nvSpPr>
          <p:cNvPr id="78863" name="Rectangle 16"/>
          <p:cNvSpPr>
            <a:spLocks noChangeArrowheads="1"/>
          </p:cNvSpPr>
          <p:nvPr/>
        </p:nvSpPr>
        <p:spPr bwMode="auto">
          <a:xfrm>
            <a:off x="4592638" y="1763713"/>
            <a:ext cx="27432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16-bit Total Length (Bytes)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78864" name="Rectangle 17"/>
          <p:cNvSpPr>
            <a:spLocks noChangeArrowheads="1"/>
          </p:cNvSpPr>
          <p:nvPr/>
        </p:nvSpPr>
        <p:spPr bwMode="auto">
          <a:xfrm>
            <a:off x="2144713" y="2493963"/>
            <a:ext cx="1885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Identification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8865" name="Line 18"/>
          <p:cNvSpPr>
            <a:spLocks noChangeShapeType="1"/>
          </p:cNvSpPr>
          <p:nvPr/>
        </p:nvSpPr>
        <p:spPr bwMode="auto">
          <a:xfrm>
            <a:off x="5092700" y="23193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6" name="Rectangle 19"/>
          <p:cNvSpPr>
            <a:spLocks noChangeArrowheads="1"/>
          </p:cNvSpPr>
          <p:nvPr/>
        </p:nvSpPr>
        <p:spPr bwMode="auto">
          <a:xfrm>
            <a:off x="4441825" y="2379663"/>
            <a:ext cx="64611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3-bit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Flags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8867" name="Rectangle 20"/>
          <p:cNvSpPr>
            <a:spLocks noChangeArrowheads="1"/>
          </p:cNvSpPr>
          <p:nvPr/>
        </p:nvSpPr>
        <p:spPr bwMode="auto">
          <a:xfrm>
            <a:off x="5153025" y="2511425"/>
            <a:ext cx="22145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13-bit Fragment Offset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8868" name="Line 21"/>
          <p:cNvSpPr>
            <a:spLocks noChangeShapeType="1"/>
          </p:cNvSpPr>
          <p:nvPr/>
        </p:nvSpPr>
        <p:spPr bwMode="auto">
          <a:xfrm>
            <a:off x="3022600" y="3017838"/>
            <a:ext cx="1588" cy="601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9" name="Rectangle 22"/>
          <p:cNvSpPr>
            <a:spLocks noChangeArrowheads="1"/>
          </p:cNvSpPr>
          <p:nvPr/>
        </p:nvSpPr>
        <p:spPr bwMode="auto">
          <a:xfrm>
            <a:off x="1625600" y="3052763"/>
            <a:ext cx="128746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 Time to 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Live (TTL)</a:t>
            </a:r>
          </a:p>
        </p:txBody>
      </p:sp>
      <p:sp>
        <p:nvSpPr>
          <p:cNvPr id="78870" name="Rectangle 23"/>
          <p:cNvSpPr>
            <a:spLocks noChangeArrowheads="1"/>
          </p:cNvSpPr>
          <p:nvPr/>
        </p:nvSpPr>
        <p:spPr bwMode="auto">
          <a:xfrm>
            <a:off x="3000375" y="3149600"/>
            <a:ext cx="14906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8-bit Protocol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78871" name="Rectangle 24"/>
          <p:cNvSpPr>
            <a:spLocks noChangeArrowheads="1"/>
          </p:cNvSpPr>
          <p:nvPr/>
        </p:nvSpPr>
        <p:spPr bwMode="auto">
          <a:xfrm>
            <a:off x="4710113" y="3167063"/>
            <a:ext cx="24288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Header Checksum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8872" name="Line 25"/>
          <p:cNvSpPr>
            <a:spLocks noChangeShapeType="1"/>
          </p:cNvSpPr>
          <p:nvPr/>
        </p:nvSpPr>
        <p:spPr bwMode="auto">
          <a:xfrm>
            <a:off x="1525588" y="4286250"/>
            <a:ext cx="59674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3" name="Rectangle 26"/>
          <p:cNvSpPr>
            <a:spLocks noChangeArrowheads="1"/>
          </p:cNvSpPr>
          <p:nvPr/>
        </p:nvSpPr>
        <p:spPr bwMode="auto">
          <a:xfrm>
            <a:off x="3201988" y="3810000"/>
            <a:ext cx="25860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Source IP Address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78874" name="Rectangle 27"/>
          <p:cNvSpPr>
            <a:spLocks noChangeArrowheads="1"/>
          </p:cNvSpPr>
          <p:nvPr/>
        </p:nvSpPr>
        <p:spPr bwMode="auto">
          <a:xfrm>
            <a:off x="3032125" y="4435475"/>
            <a:ext cx="30035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Destination IP Address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78875" name="Rectangle 28"/>
          <p:cNvSpPr>
            <a:spLocks noChangeArrowheads="1"/>
          </p:cNvSpPr>
          <p:nvPr/>
        </p:nvSpPr>
        <p:spPr bwMode="auto">
          <a:xfrm>
            <a:off x="3783013" y="5116513"/>
            <a:ext cx="15589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Options (if any)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8876" name="Rectangle 29"/>
          <p:cNvSpPr>
            <a:spLocks noChangeArrowheads="1"/>
          </p:cNvSpPr>
          <p:nvPr/>
        </p:nvSpPr>
        <p:spPr bwMode="auto">
          <a:xfrm>
            <a:off x="4037013" y="5853113"/>
            <a:ext cx="9159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Payload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8877" name="Oval 30"/>
          <p:cNvSpPr>
            <a:spLocks noChangeArrowheads="1"/>
          </p:cNvSpPr>
          <p:nvPr/>
        </p:nvSpPr>
        <p:spPr bwMode="auto">
          <a:xfrm>
            <a:off x="1371600" y="2133600"/>
            <a:ext cx="6248400" cy="990600"/>
          </a:xfrm>
          <a:prstGeom prst="ellipse">
            <a:avLst/>
          </a:prstGeom>
          <a:noFill/>
          <a:ln w="317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31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Example of Fragmentation</a:t>
            </a:r>
          </a:p>
        </p:txBody>
      </p:sp>
      <p:sp>
        <p:nvSpPr>
          <p:cNvPr id="9533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839200" cy="4835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Suppose we have a </a:t>
            </a:r>
            <a:r>
              <a:rPr lang="en-US" dirty="0" smtClean="0">
                <a:latin typeface="Arial" charset="0"/>
              </a:rPr>
              <a:t>4000 </a:t>
            </a:r>
            <a:r>
              <a:rPr lang="en-US" dirty="0">
                <a:latin typeface="Arial" charset="0"/>
              </a:rPr>
              <a:t>byte datagram sent from host 1.2.3.4 to host 3.4.5.6 …</a:t>
            </a: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 dirty="0" smtClean="0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… and it traverses a link that limits datagrams to 1,500 bytes</a:t>
            </a:r>
          </a:p>
        </p:txBody>
      </p:sp>
      <p:sp>
        <p:nvSpPr>
          <p:cNvPr id="6656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7FDBA99-8FE4-5241-8431-52D3BF3BE4D4}" type="slidenum">
              <a:rPr lang="en-US" sz="1400" b="0">
                <a:latin typeface="Times New Roman" charset="0"/>
              </a:rPr>
              <a:pPr eaLnBrk="1" hangingPunct="1"/>
              <a:t>76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1390650" y="2170113"/>
            <a:ext cx="6007100" cy="3311525"/>
          </a:xfrm>
          <a:prstGeom prst="rect">
            <a:avLst/>
          </a:prstGeom>
          <a:solidFill>
            <a:srgbClr val="FDE3B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5" name="Line 5"/>
          <p:cNvSpPr>
            <a:spLocks noChangeShapeType="1"/>
          </p:cNvSpPr>
          <p:nvPr/>
        </p:nvSpPr>
        <p:spPr bwMode="auto">
          <a:xfrm flipV="1">
            <a:off x="1449388" y="2898775"/>
            <a:ext cx="5949950" cy="15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6" name="Line 6"/>
          <p:cNvSpPr>
            <a:spLocks noChangeShapeType="1"/>
          </p:cNvSpPr>
          <p:nvPr/>
        </p:nvSpPr>
        <p:spPr bwMode="auto">
          <a:xfrm>
            <a:off x="1462088" y="3600450"/>
            <a:ext cx="59547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7" name="Line 7"/>
          <p:cNvSpPr>
            <a:spLocks noChangeShapeType="1"/>
          </p:cNvSpPr>
          <p:nvPr/>
        </p:nvSpPr>
        <p:spPr bwMode="auto">
          <a:xfrm>
            <a:off x="1462088" y="4248150"/>
            <a:ext cx="59563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4356100" y="2195513"/>
            <a:ext cx="1588" cy="20272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9" name="Line 9"/>
          <p:cNvSpPr>
            <a:spLocks noChangeShapeType="1"/>
          </p:cNvSpPr>
          <p:nvPr/>
        </p:nvSpPr>
        <p:spPr bwMode="auto">
          <a:xfrm>
            <a:off x="2882900" y="22304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0" name="Line 10"/>
          <p:cNvSpPr>
            <a:spLocks noChangeShapeType="1"/>
          </p:cNvSpPr>
          <p:nvPr/>
        </p:nvSpPr>
        <p:spPr bwMode="auto">
          <a:xfrm>
            <a:off x="2159000" y="22304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1" name="Rectangle 11"/>
          <p:cNvSpPr>
            <a:spLocks noChangeArrowheads="1"/>
          </p:cNvSpPr>
          <p:nvPr/>
        </p:nvSpPr>
        <p:spPr bwMode="auto">
          <a:xfrm>
            <a:off x="1365250" y="2279650"/>
            <a:ext cx="8334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Version</a:t>
            </a:r>
          </a:p>
          <a:p>
            <a:pPr algn="ctr" eaLnBrk="0" hangingPunct="0"/>
            <a:r>
              <a:rPr lang="en-US" sz="1400">
                <a:solidFill>
                  <a:srgbClr val="FF0000"/>
                </a:solidFill>
                <a:latin typeface="Arial" charset="0"/>
              </a:rPr>
              <a:t>4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2135188" y="2201863"/>
            <a:ext cx="7842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Header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Length</a:t>
            </a:r>
          </a:p>
          <a:p>
            <a:pPr algn="ctr" eaLnBrk="0" hangingPunct="0"/>
            <a:r>
              <a:rPr lang="en-US" sz="1400">
                <a:solidFill>
                  <a:srgbClr val="FF0000"/>
                </a:solidFill>
                <a:latin typeface="Arial" charset="0"/>
              </a:rPr>
              <a:t>5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2895600" y="2286000"/>
            <a:ext cx="14954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Type of Service</a:t>
            </a:r>
          </a:p>
          <a:p>
            <a:pPr algn="ctr" eaLnBrk="0" hangingPunct="0"/>
            <a:r>
              <a:rPr lang="en-US" sz="1400">
                <a:solidFill>
                  <a:srgbClr val="FF0000"/>
                </a:solidFill>
                <a:latin typeface="Arial" charset="0"/>
              </a:rPr>
              <a:t>0</a:t>
            </a:r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6574" name="Rectangle 14"/>
          <p:cNvSpPr>
            <a:spLocks noChangeArrowheads="1"/>
          </p:cNvSpPr>
          <p:nvPr/>
        </p:nvSpPr>
        <p:spPr bwMode="auto">
          <a:xfrm>
            <a:off x="4876800" y="2362200"/>
            <a:ext cx="19764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Total Length: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4000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66575" name="Rectangle 15"/>
          <p:cNvSpPr>
            <a:spLocks noChangeArrowheads="1"/>
          </p:cNvSpPr>
          <p:nvPr/>
        </p:nvSpPr>
        <p:spPr bwMode="auto">
          <a:xfrm>
            <a:off x="1981200" y="3124200"/>
            <a:ext cx="20002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Identification: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56273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6576" name="Line 16"/>
          <p:cNvSpPr>
            <a:spLocks noChangeShapeType="1"/>
          </p:cNvSpPr>
          <p:nvPr/>
        </p:nvSpPr>
        <p:spPr bwMode="auto">
          <a:xfrm>
            <a:off x="5016500" y="29289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7" name="Rectangle 17"/>
          <p:cNvSpPr>
            <a:spLocks noChangeArrowheads="1"/>
          </p:cNvSpPr>
          <p:nvPr/>
        </p:nvSpPr>
        <p:spPr bwMode="auto">
          <a:xfrm>
            <a:off x="4348163" y="2989263"/>
            <a:ext cx="68421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R/D/M</a:t>
            </a:r>
          </a:p>
          <a:p>
            <a:pPr algn="ctr" eaLnBrk="0" hangingPunct="0"/>
            <a:r>
              <a:rPr lang="en-US" sz="140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1400">
                <a:solidFill>
                  <a:srgbClr val="000000"/>
                </a:solidFill>
                <a:latin typeface="Arial" charset="0"/>
              </a:rPr>
              <a:t>/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1400">
                <a:solidFill>
                  <a:srgbClr val="000000"/>
                </a:solidFill>
                <a:latin typeface="Arial" charset="0"/>
              </a:rPr>
              <a:t>/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0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6578" name="Rectangle 18"/>
          <p:cNvSpPr>
            <a:spLocks noChangeArrowheads="1"/>
          </p:cNvSpPr>
          <p:nvPr/>
        </p:nvSpPr>
        <p:spPr bwMode="auto">
          <a:xfrm>
            <a:off x="5076825" y="3121025"/>
            <a:ext cx="18748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Fragment Offset: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0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6579" name="Line 19"/>
          <p:cNvSpPr>
            <a:spLocks noChangeShapeType="1"/>
          </p:cNvSpPr>
          <p:nvPr/>
        </p:nvSpPr>
        <p:spPr bwMode="auto">
          <a:xfrm>
            <a:off x="2946400" y="3627438"/>
            <a:ext cx="1588" cy="601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0" name="Rectangle 20"/>
          <p:cNvSpPr>
            <a:spLocks noChangeArrowheads="1"/>
          </p:cNvSpPr>
          <p:nvPr/>
        </p:nvSpPr>
        <p:spPr bwMode="auto">
          <a:xfrm>
            <a:off x="1941513" y="3662363"/>
            <a:ext cx="50641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TTL</a:t>
            </a:r>
          </a:p>
          <a:p>
            <a:pPr algn="ctr" eaLnBrk="0" hangingPunct="0"/>
            <a:r>
              <a:rPr lang="en-US" sz="1400">
                <a:solidFill>
                  <a:srgbClr val="FF0000"/>
                </a:solidFill>
                <a:latin typeface="Arial" charset="0"/>
              </a:rPr>
              <a:t>127</a:t>
            </a:r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6581" name="Rectangle 21"/>
          <p:cNvSpPr>
            <a:spLocks noChangeArrowheads="1"/>
          </p:cNvSpPr>
          <p:nvPr/>
        </p:nvSpPr>
        <p:spPr bwMode="auto">
          <a:xfrm>
            <a:off x="2971800" y="3657600"/>
            <a:ext cx="126682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Protocol</a:t>
            </a:r>
          </a:p>
          <a:p>
            <a:pPr algn="ctr" eaLnBrk="0" hangingPunct="0"/>
            <a:r>
              <a:rPr lang="en-US" sz="1600">
                <a:solidFill>
                  <a:srgbClr val="FF0000"/>
                </a:solidFill>
                <a:latin typeface="Arial" charset="0"/>
              </a:rPr>
              <a:t>6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66582" name="Rectangle 22"/>
          <p:cNvSpPr>
            <a:spLocks noChangeArrowheads="1"/>
          </p:cNvSpPr>
          <p:nvPr/>
        </p:nvSpPr>
        <p:spPr bwMode="auto">
          <a:xfrm>
            <a:off x="5029200" y="3810000"/>
            <a:ext cx="18192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Checksum: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44019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6583" name="Line 23"/>
          <p:cNvSpPr>
            <a:spLocks noChangeShapeType="1"/>
          </p:cNvSpPr>
          <p:nvPr/>
        </p:nvSpPr>
        <p:spPr bwMode="auto">
          <a:xfrm>
            <a:off x="1449388" y="4895850"/>
            <a:ext cx="59674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4" name="Rectangle 24"/>
          <p:cNvSpPr>
            <a:spLocks noChangeArrowheads="1"/>
          </p:cNvSpPr>
          <p:nvPr/>
        </p:nvSpPr>
        <p:spPr bwMode="auto">
          <a:xfrm>
            <a:off x="3125788" y="4419600"/>
            <a:ext cx="24844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Source Address: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1.2.3.4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66585" name="Rectangle 25"/>
          <p:cNvSpPr>
            <a:spLocks noChangeArrowheads="1"/>
          </p:cNvSpPr>
          <p:nvPr/>
        </p:nvSpPr>
        <p:spPr bwMode="auto">
          <a:xfrm>
            <a:off x="2955925" y="5045075"/>
            <a:ext cx="2901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Destination Address: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3.4.5.6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66586" name="Rectangle 26"/>
          <p:cNvSpPr>
            <a:spLocks noChangeArrowheads="1"/>
          </p:cNvSpPr>
          <p:nvPr/>
        </p:nvSpPr>
        <p:spPr bwMode="auto">
          <a:xfrm>
            <a:off x="3197225" y="5486400"/>
            <a:ext cx="2393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(3980 more bytes here)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94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47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Example of Fragmentation (con</a:t>
            </a:r>
            <a:r>
              <a:rPr lang="ja-JP" altLang="en-US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Helvetica" charset="0"/>
                <a:ea typeface="ＭＳ Ｐゴシック" charset="0"/>
                <a:cs typeface="ＭＳ Ｐゴシック" charset="0"/>
              </a:rPr>
              <a:t>t)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8622" name="Rectangle 3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Datagram split into 3 pieces</a:t>
            </a:r>
          </a:p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Example:</a:t>
            </a:r>
          </a:p>
        </p:txBody>
      </p:sp>
      <p:sp>
        <p:nvSpPr>
          <p:cNvPr id="686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2027BE8-DA57-BE44-B0DE-AB623E7EE79A}" type="slidenum">
              <a:rPr lang="en-US" sz="1400" b="0">
                <a:latin typeface="Times New Roman" charset="0"/>
              </a:rPr>
              <a:pPr eaLnBrk="1" hangingPunct="1"/>
              <a:t>77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517571" name="Rectangle 3"/>
          <p:cNvSpPr>
            <a:spLocks noChangeArrowheads="1"/>
          </p:cNvSpPr>
          <p:nvPr/>
        </p:nvSpPr>
        <p:spPr bwMode="auto">
          <a:xfrm>
            <a:off x="838200" y="3352800"/>
            <a:ext cx="6096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a typeface="+mn-ea"/>
                <a:cs typeface="+mn-cs"/>
              </a:rPr>
              <a:t>20</a:t>
            </a: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838200" y="3124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838200" y="32004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7772400" y="3124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4337050" y="2833688"/>
            <a:ext cx="69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4000</a:t>
            </a:r>
          </a:p>
        </p:txBody>
      </p:sp>
      <p:sp>
        <p:nvSpPr>
          <p:cNvPr id="1517576" name="Rectangle 8"/>
          <p:cNvSpPr>
            <a:spLocks noChangeArrowheads="1"/>
          </p:cNvSpPr>
          <p:nvPr/>
        </p:nvSpPr>
        <p:spPr bwMode="auto">
          <a:xfrm>
            <a:off x="1447800" y="3352800"/>
            <a:ext cx="632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a typeface="+mn-ea"/>
                <a:cs typeface="+mn-cs"/>
              </a:rPr>
              <a:t>3980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04800" y="3733800"/>
            <a:ext cx="3352800" cy="1981200"/>
            <a:chOff x="192" y="2352"/>
            <a:chExt cx="2112" cy="1248"/>
          </a:xfrm>
        </p:grpSpPr>
        <p:sp>
          <p:nvSpPr>
            <p:cNvPr id="1517578" name="Rectangle 10"/>
            <p:cNvSpPr>
              <a:spLocks noChangeArrowheads="1"/>
            </p:cNvSpPr>
            <p:nvPr/>
          </p:nvSpPr>
          <p:spPr bwMode="auto">
            <a:xfrm>
              <a:off x="192" y="2976"/>
              <a:ext cx="384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+mn-ea"/>
                  <a:cs typeface="+mn-cs"/>
                </a:rPr>
                <a:t>20</a:t>
              </a:r>
            </a:p>
          </p:txBody>
        </p:sp>
        <p:sp>
          <p:nvSpPr>
            <p:cNvPr id="1517579" name="Rectangle 11"/>
            <p:cNvSpPr>
              <a:spLocks noChangeArrowheads="1"/>
            </p:cNvSpPr>
            <p:nvPr/>
          </p:nvSpPr>
          <p:spPr bwMode="auto">
            <a:xfrm>
              <a:off x="576" y="2976"/>
              <a:ext cx="13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+mn-ea"/>
                  <a:cs typeface="+mn-cs"/>
                </a:rPr>
                <a:t>1480</a:t>
              </a:r>
            </a:p>
          </p:txBody>
        </p:sp>
        <p:sp>
          <p:nvSpPr>
            <p:cNvPr id="68641" name="Line 12"/>
            <p:cNvSpPr>
              <a:spLocks noChangeShapeType="1"/>
            </p:cNvSpPr>
            <p:nvPr/>
          </p:nvSpPr>
          <p:spPr bwMode="auto">
            <a:xfrm>
              <a:off x="192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2" name="Line 13"/>
            <p:cNvSpPr>
              <a:spLocks noChangeShapeType="1"/>
            </p:cNvSpPr>
            <p:nvPr/>
          </p:nvSpPr>
          <p:spPr bwMode="auto">
            <a:xfrm>
              <a:off x="192" y="3360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3" name="Line 14"/>
            <p:cNvSpPr>
              <a:spLocks noChangeShapeType="1"/>
            </p:cNvSpPr>
            <p:nvPr/>
          </p:nvSpPr>
          <p:spPr bwMode="auto">
            <a:xfrm>
              <a:off x="1968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4" name="Text Box 15"/>
            <p:cNvSpPr txBox="1">
              <a:spLocks noChangeArrowheads="1"/>
            </p:cNvSpPr>
            <p:nvPr/>
          </p:nvSpPr>
          <p:spPr bwMode="auto">
            <a:xfrm>
              <a:off x="912" y="3369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1500</a:t>
              </a:r>
            </a:p>
          </p:txBody>
        </p:sp>
        <p:sp>
          <p:nvSpPr>
            <p:cNvPr id="68645" name="Line 16"/>
            <p:cNvSpPr>
              <a:spLocks noChangeShapeType="1"/>
            </p:cNvSpPr>
            <p:nvPr/>
          </p:nvSpPr>
          <p:spPr bwMode="auto">
            <a:xfrm flipV="1">
              <a:off x="576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6" name="Line 17"/>
            <p:cNvSpPr>
              <a:spLocks noChangeShapeType="1"/>
            </p:cNvSpPr>
            <p:nvPr/>
          </p:nvSpPr>
          <p:spPr bwMode="auto">
            <a:xfrm flipV="1">
              <a:off x="1968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76600" y="3733800"/>
            <a:ext cx="2667000" cy="1981200"/>
            <a:chOff x="2064" y="2352"/>
            <a:chExt cx="1680" cy="1248"/>
          </a:xfrm>
        </p:grpSpPr>
        <p:sp>
          <p:nvSpPr>
            <p:cNvPr id="1517587" name="Rectangle 19"/>
            <p:cNvSpPr>
              <a:spLocks noChangeArrowheads="1"/>
            </p:cNvSpPr>
            <p:nvPr/>
          </p:nvSpPr>
          <p:spPr bwMode="auto">
            <a:xfrm>
              <a:off x="2064" y="2976"/>
              <a:ext cx="384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+mn-ea"/>
                  <a:cs typeface="+mn-cs"/>
                </a:rPr>
                <a:t>20</a:t>
              </a:r>
            </a:p>
          </p:txBody>
        </p:sp>
        <p:sp>
          <p:nvSpPr>
            <p:cNvPr id="1517588" name="Rectangle 20"/>
            <p:cNvSpPr>
              <a:spLocks noChangeArrowheads="1"/>
            </p:cNvSpPr>
            <p:nvPr/>
          </p:nvSpPr>
          <p:spPr bwMode="auto">
            <a:xfrm>
              <a:off x="2448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+mn-ea"/>
                  <a:cs typeface="+mn-cs"/>
                </a:rPr>
                <a:t>1200</a:t>
              </a:r>
            </a:p>
          </p:txBody>
        </p:sp>
        <p:sp>
          <p:nvSpPr>
            <p:cNvPr id="68633" name="Line 21"/>
            <p:cNvSpPr>
              <a:spLocks noChangeShapeType="1"/>
            </p:cNvSpPr>
            <p:nvPr/>
          </p:nvSpPr>
          <p:spPr bwMode="auto">
            <a:xfrm>
              <a:off x="206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4" name="Line 22"/>
            <p:cNvSpPr>
              <a:spLocks noChangeShapeType="1"/>
            </p:cNvSpPr>
            <p:nvPr/>
          </p:nvSpPr>
          <p:spPr bwMode="auto">
            <a:xfrm>
              <a:off x="2064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5" name="Line 23"/>
            <p:cNvSpPr>
              <a:spLocks noChangeShapeType="1"/>
            </p:cNvSpPr>
            <p:nvPr/>
          </p:nvSpPr>
          <p:spPr bwMode="auto">
            <a:xfrm>
              <a:off x="374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6" name="Text Box 24"/>
            <p:cNvSpPr txBox="1">
              <a:spLocks noChangeArrowheads="1"/>
            </p:cNvSpPr>
            <p:nvPr/>
          </p:nvSpPr>
          <p:spPr bwMode="auto">
            <a:xfrm>
              <a:off x="2784" y="3369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1220</a:t>
              </a:r>
            </a:p>
          </p:txBody>
        </p:sp>
        <p:sp>
          <p:nvSpPr>
            <p:cNvPr id="68637" name="Line 25"/>
            <p:cNvSpPr>
              <a:spLocks noChangeShapeType="1"/>
            </p:cNvSpPr>
            <p:nvPr/>
          </p:nvSpPr>
          <p:spPr bwMode="auto">
            <a:xfrm flipH="1" flipV="1">
              <a:off x="2304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8" name="Line 26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5715000" y="3733800"/>
            <a:ext cx="3048000" cy="1981200"/>
            <a:chOff x="3600" y="2352"/>
            <a:chExt cx="1920" cy="1248"/>
          </a:xfrm>
        </p:grpSpPr>
        <p:sp>
          <p:nvSpPr>
            <p:cNvPr id="1517596" name="Rectangle 28"/>
            <p:cNvSpPr>
              <a:spLocks noChangeArrowheads="1"/>
            </p:cNvSpPr>
            <p:nvPr/>
          </p:nvSpPr>
          <p:spPr bwMode="auto">
            <a:xfrm>
              <a:off x="3840" y="2976"/>
              <a:ext cx="384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+mn-ea"/>
                  <a:cs typeface="+mn-cs"/>
                </a:rPr>
                <a:t>20</a:t>
              </a:r>
            </a:p>
          </p:txBody>
        </p:sp>
        <p:sp>
          <p:nvSpPr>
            <p:cNvPr id="1517597" name="Rectangle 29"/>
            <p:cNvSpPr>
              <a:spLocks noChangeArrowheads="1"/>
            </p:cNvSpPr>
            <p:nvPr/>
          </p:nvSpPr>
          <p:spPr bwMode="auto">
            <a:xfrm>
              <a:off x="4224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+mn-ea"/>
                  <a:cs typeface="+mn-cs"/>
                </a:rPr>
                <a:t>1300</a:t>
              </a:r>
            </a:p>
          </p:txBody>
        </p:sp>
        <p:sp>
          <p:nvSpPr>
            <p:cNvPr id="68625" name="Line 30"/>
            <p:cNvSpPr>
              <a:spLocks noChangeShapeType="1"/>
            </p:cNvSpPr>
            <p:nvPr/>
          </p:nvSpPr>
          <p:spPr bwMode="auto">
            <a:xfrm>
              <a:off x="384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6" name="Line 31"/>
            <p:cNvSpPr>
              <a:spLocks noChangeShapeType="1"/>
            </p:cNvSpPr>
            <p:nvPr/>
          </p:nvSpPr>
          <p:spPr bwMode="auto">
            <a:xfrm>
              <a:off x="3840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7" name="Line 32"/>
            <p:cNvSpPr>
              <a:spLocks noChangeShapeType="1"/>
            </p:cNvSpPr>
            <p:nvPr/>
          </p:nvSpPr>
          <p:spPr bwMode="auto">
            <a:xfrm>
              <a:off x="552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8" name="Text Box 33"/>
            <p:cNvSpPr txBox="1">
              <a:spLocks noChangeArrowheads="1"/>
            </p:cNvSpPr>
            <p:nvPr/>
          </p:nvSpPr>
          <p:spPr bwMode="auto">
            <a:xfrm>
              <a:off x="4560" y="3369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1320</a:t>
              </a:r>
            </a:p>
          </p:txBody>
        </p:sp>
        <p:sp>
          <p:nvSpPr>
            <p:cNvPr id="68629" name="Line 34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0" name="Line 35"/>
            <p:cNvSpPr>
              <a:spLocks noChangeShapeType="1"/>
            </p:cNvSpPr>
            <p:nvPr/>
          </p:nvSpPr>
          <p:spPr bwMode="auto">
            <a:xfrm flipH="1" flipV="1">
              <a:off x="4896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17604" name="Line 36"/>
          <p:cNvSpPr>
            <a:spLocks noChangeShapeType="1"/>
          </p:cNvSpPr>
          <p:nvPr/>
        </p:nvSpPr>
        <p:spPr bwMode="auto">
          <a:xfrm>
            <a:off x="36576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7605" name="Line 37"/>
          <p:cNvSpPr>
            <a:spLocks noChangeShapeType="1"/>
          </p:cNvSpPr>
          <p:nvPr/>
        </p:nvSpPr>
        <p:spPr bwMode="auto">
          <a:xfrm>
            <a:off x="57150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5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7604" grpId="0" animBg="1"/>
      <p:bldP spid="151760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Example of Fragmentation, con</a:t>
            </a:r>
            <a:r>
              <a:rPr lang="ja-JP" altLang="en-US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Helvetica" charset="0"/>
                <a:ea typeface="ＭＳ Ｐゴシック" charset="0"/>
                <a:cs typeface="ＭＳ Ｐゴシック" charset="0"/>
              </a:rPr>
              <a:t>t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Datagram split into 3 pieces.  Possible first piece:</a:t>
            </a:r>
          </a:p>
        </p:txBody>
      </p:sp>
      <p:sp>
        <p:nvSpPr>
          <p:cNvPr id="7065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2FC9822-C86B-7E44-9AC4-2439335BFCB5}" type="slidenum">
              <a:rPr lang="en-US" sz="1400" b="0">
                <a:latin typeface="Times New Roman" charset="0"/>
              </a:rPr>
              <a:pPr eaLnBrk="1" hangingPunct="1"/>
              <a:t>78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1390650" y="2170113"/>
            <a:ext cx="6007100" cy="3311525"/>
          </a:xfrm>
          <a:prstGeom prst="rect">
            <a:avLst/>
          </a:prstGeom>
          <a:solidFill>
            <a:srgbClr val="FDE3B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 flipV="1">
            <a:off x="1449388" y="2898775"/>
            <a:ext cx="5949950" cy="15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>
            <a:off x="1462088" y="3600450"/>
            <a:ext cx="59547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3" name="Line 7"/>
          <p:cNvSpPr>
            <a:spLocks noChangeShapeType="1"/>
          </p:cNvSpPr>
          <p:nvPr/>
        </p:nvSpPr>
        <p:spPr bwMode="auto">
          <a:xfrm>
            <a:off x="1462088" y="4248150"/>
            <a:ext cx="59563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4" name="Line 8"/>
          <p:cNvSpPr>
            <a:spLocks noChangeShapeType="1"/>
          </p:cNvSpPr>
          <p:nvPr/>
        </p:nvSpPr>
        <p:spPr bwMode="auto">
          <a:xfrm>
            <a:off x="4356100" y="2195513"/>
            <a:ext cx="1588" cy="20272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5" name="Line 9"/>
          <p:cNvSpPr>
            <a:spLocks noChangeShapeType="1"/>
          </p:cNvSpPr>
          <p:nvPr/>
        </p:nvSpPr>
        <p:spPr bwMode="auto">
          <a:xfrm>
            <a:off x="2882900" y="22304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6" name="Line 10"/>
          <p:cNvSpPr>
            <a:spLocks noChangeShapeType="1"/>
          </p:cNvSpPr>
          <p:nvPr/>
        </p:nvSpPr>
        <p:spPr bwMode="auto">
          <a:xfrm>
            <a:off x="2159000" y="22304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1365250" y="2279650"/>
            <a:ext cx="8334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Version</a:t>
            </a:r>
          </a:p>
          <a:p>
            <a:pPr algn="ctr" eaLnBrk="0" hangingPunct="0"/>
            <a:r>
              <a:rPr lang="en-US" sz="1400">
                <a:solidFill>
                  <a:srgbClr val="FF0000"/>
                </a:solidFill>
                <a:latin typeface="Arial" charset="0"/>
              </a:rPr>
              <a:t>4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668" name="Rectangle 12"/>
          <p:cNvSpPr>
            <a:spLocks noChangeArrowheads="1"/>
          </p:cNvSpPr>
          <p:nvPr/>
        </p:nvSpPr>
        <p:spPr bwMode="auto">
          <a:xfrm>
            <a:off x="2135188" y="2201863"/>
            <a:ext cx="7842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Header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Length</a:t>
            </a:r>
          </a:p>
          <a:p>
            <a:pPr algn="ctr" eaLnBrk="0" hangingPunct="0"/>
            <a:r>
              <a:rPr lang="en-US" sz="1400">
                <a:solidFill>
                  <a:srgbClr val="FF0000"/>
                </a:solidFill>
                <a:latin typeface="Arial" charset="0"/>
              </a:rPr>
              <a:t>5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669" name="Rectangle 13"/>
          <p:cNvSpPr>
            <a:spLocks noChangeArrowheads="1"/>
          </p:cNvSpPr>
          <p:nvPr/>
        </p:nvSpPr>
        <p:spPr bwMode="auto">
          <a:xfrm>
            <a:off x="2895600" y="2286000"/>
            <a:ext cx="14954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Type of Service</a:t>
            </a:r>
          </a:p>
          <a:p>
            <a:pPr algn="ctr" eaLnBrk="0" hangingPunct="0"/>
            <a:r>
              <a:rPr lang="en-US" sz="1400">
                <a:solidFill>
                  <a:srgbClr val="FF0000"/>
                </a:solidFill>
                <a:latin typeface="Arial" charset="0"/>
              </a:rPr>
              <a:t>0</a:t>
            </a:r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670" name="Rectangle 14"/>
          <p:cNvSpPr>
            <a:spLocks noChangeArrowheads="1"/>
          </p:cNvSpPr>
          <p:nvPr/>
        </p:nvSpPr>
        <p:spPr bwMode="auto">
          <a:xfrm>
            <a:off x="4876800" y="2362200"/>
            <a:ext cx="19796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Total Length: </a:t>
            </a:r>
            <a:r>
              <a:rPr lang="en-US" sz="1600">
                <a:solidFill>
                  <a:srgbClr val="0000FF"/>
                </a:solidFill>
                <a:latin typeface="Arial" charset="0"/>
              </a:rPr>
              <a:t>1500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70671" name="Rectangle 15"/>
          <p:cNvSpPr>
            <a:spLocks noChangeArrowheads="1"/>
          </p:cNvSpPr>
          <p:nvPr/>
        </p:nvSpPr>
        <p:spPr bwMode="auto">
          <a:xfrm>
            <a:off x="1981200" y="3124200"/>
            <a:ext cx="20002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Identification: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56273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672" name="Line 16"/>
          <p:cNvSpPr>
            <a:spLocks noChangeShapeType="1"/>
          </p:cNvSpPr>
          <p:nvPr/>
        </p:nvSpPr>
        <p:spPr bwMode="auto">
          <a:xfrm>
            <a:off x="5016500" y="29289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3" name="Rectangle 17"/>
          <p:cNvSpPr>
            <a:spLocks noChangeArrowheads="1"/>
          </p:cNvSpPr>
          <p:nvPr/>
        </p:nvSpPr>
        <p:spPr bwMode="auto">
          <a:xfrm>
            <a:off x="4348163" y="2989263"/>
            <a:ext cx="68421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R/D/M</a:t>
            </a:r>
          </a:p>
          <a:p>
            <a:pPr algn="ctr" eaLnBrk="0" hangingPunct="0"/>
            <a:r>
              <a:rPr lang="en-US" sz="140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1400">
                <a:solidFill>
                  <a:srgbClr val="000000"/>
                </a:solidFill>
                <a:latin typeface="Arial" charset="0"/>
              </a:rPr>
              <a:t>/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1400">
                <a:solidFill>
                  <a:srgbClr val="000000"/>
                </a:solidFill>
                <a:latin typeface="Arial" charset="0"/>
              </a:rPr>
              <a:t>/</a:t>
            </a:r>
            <a:r>
              <a:rPr lang="en-US" sz="1400">
                <a:solidFill>
                  <a:srgbClr val="0000FF"/>
                </a:solidFill>
                <a:latin typeface="Arial" charset="0"/>
              </a:rPr>
              <a:t>1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674" name="Rectangle 18"/>
          <p:cNvSpPr>
            <a:spLocks noChangeArrowheads="1"/>
          </p:cNvSpPr>
          <p:nvPr/>
        </p:nvSpPr>
        <p:spPr bwMode="auto">
          <a:xfrm>
            <a:off x="5076825" y="3121025"/>
            <a:ext cx="18748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Fragment Offset: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0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675" name="Line 19"/>
          <p:cNvSpPr>
            <a:spLocks noChangeShapeType="1"/>
          </p:cNvSpPr>
          <p:nvPr/>
        </p:nvSpPr>
        <p:spPr bwMode="auto">
          <a:xfrm>
            <a:off x="2946400" y="3627438"/>
            <a:ext cx="1588" cy="601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6" name="Rectangle 20"/>
          <p:cNvSpPr>
            <a:spLocks noChangeArrowheads="1"/>
          </p:cNvSpPr>
          <p:nvPr/>
        </p:nvSpPr>
        <p:spPr bwMode="auto">
          <a:xfrm>
            <a:off x="1941513" y="3662363"/>
            <a:ext cx="50641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TTL</a:t>
            </a:r>
          </a:p>
          <a:p>
            <a:pPr algn="ctr" eaLnBrk="0" hangingPunct="0"/>
            <a:r>
              <a:rPr lang="en-US" sz="1400">
                <a:solidFill>
                  <a:srgbClr val="FF0000"/>
                </a:solidFill>
                <a:latin typeface="Arial" charset="0"/>
              </a:rPr>
              <a:t>127</a:t>
            </a:r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677" name="Rectangle 21"/>
          <p:cNvSpPr>
            <a:spLocks noChangeArrowheads="1"/>
          </p:cNvSpPr>
          <p:nvPr/>
        </p:nvSpPr>
        <p:spPr bwMode="auto">
          <a:xfrm>
            <a:off x="2971800" y="3657600"/>
            <a:ext cx="126682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Protocol</a:t>
            </a:r>
          </a:p>
          <a:p>
            <a:pPr algn="ctr" eaLnBrk="0" hangingPunct="0"/>
            <a:r>
              <a:rPr lang="en-US" sz="1600">
                <a:solidFill>
                  <a:srgbClr val="FF0000"/>
                </a:solidFill>
                <a:latin typeface="Arial" charset="0"/>
              </a:rPr>
              <a:t>6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70678" name="Rectangle 22"/>
          <p:cNvSpPr>
            <a:spLocks noChangeArrowheads="1"/>
          </p:cNvSpPr>
          <p:nvPr/>
        </p:nvSpPr>
        <p:spPr bwMode="auto">
          <a:xfrm>
            <a:off x="5029200" y="3810000"/>
            <a:ext cx="15922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Checksum: </a:t>
            </a:r>
            <a:r>
              <a:rPr lang="en-US" sz="1600">
                <a:solidFill>
                  <a:srgbClr val="0000FF"/>
                </a:solidFill>
                <a:latin typeface="Arial" charset="0"/>
              </a:rPr>
              <a:t>xxx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679" name="Line 23"/>
          <p:cNvSpPr>
            <a:spLocks noChangeShapeType="1"/>
          </p:cNvSpPr>
          <p:nvPr/>
        </p:nvSpPr>
        <p:spPr bwMode="auto">
          <a:xfrm>
            <a:off x="1449388" y="4895850"/>
            <a:ext cx="59674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0" name="Rectangle 24"/>
          <p:cNvSpPr>
            <a:spLocks noChangeArrowheads="1"/>
          </p:cNvSpPr>
          <p:nvPr/>
        </p:nvSpPr>
        <p:spPr bwMode="auto">
          <a:xfrm>
            <a:off x="3125788" y="4419600"/>
            <a:ext cx="24844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Source Address: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1.2.3.4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70681" name="Rectangle 25"/>
          <p:cNvSpPr>
            <a:spLocks noChangeArrowheads="1"/>
          </p:cNvSpPr>
          <p:nvPr/>
        </p:nvSpPr>
        <p:spPr bwMode="auto">
          <a:xfrm>
            <a:off x="2955925" y="5045075"/>
            <a:ext cx="2901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Destination Address: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3.4.5.6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28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Example of Fragmentation, con</a:t>
            </a:r>
            <a:r>
              <a:rPr lang="ja-JP" altLang="en-US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Helvetica" charset="0"/>
                <a:ea typeface="ＭＳ Ｐゴシック" charset="0"/>
                <a:cs typeface="ＭＳ Ｐゴシック" charset="0"/>
              </a:rPr>
              <a:t>t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Possible second piece:</a:t>
            </a:r>
          </a:p>
        </p:txBody>
      </p:sp>
      <p:sp>
        <p:nvSpPr>
          <p:cNvPr id="7270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5889D87-20E6-1A46-B6E4-8C54736BB9E4}" type="slidenum">
              <a:rPr lang="en-US" sz="1400" b="0">
                <a:latin typeface="Times New Roman" charset="0"/>
              </a:rPr>
              <a:pPr eaLnBrk="1" hangingPunct="1"/>
              <a:t>79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1390650" y="2170113"/>
            <a:ext cx="6007100" cy="3311525"/>
          </a:xfrm>
          <a:prstGeom prst="rect">
            <a:avLst/>
          </a:prstGeom>
          <a:solidFill>
            <a:srgbClr val="FDE3B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09" name="Line 5"/>
          <p:cNvSpPr>
            <a:spLocks noChangeShapeType="1"/>
          </p:cNvSpPr>
          <p:nvPr/>
        </p:nvSpPr>
        <p:spPr bwMode="auto">
          <a:xfrm flipV="1">
            <a:off x="1449388" y="2898775"/>
            <a:ext cx="5949950" cy="15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0" name="Line 6"/>
          <p:cNvSpPr>
            <a:spLocks noChangeShapeType="1"/>
          </p:cNvSpPr>
          <p:nvPr/>
        </p:nvSpPr>
        <p:spPr bwMode="auto">
          <a:xfrm>
            <a:off x="1462088" y="3600450"/>
            <a:ext cx="59547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1" name="Line 7"/>
          <p:cNvSpPr>
            <a:spLocks noChangeShapeType="1"/>
          </p:cNvSpPr>
          <p:nvPr/>
        </p:nvSpPr>
        <p:spPr bwMode="auto">
          <a:xfrm>
            <a:off x="1462088" y="4248150"/>
            <a:ext cx="59563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2" name="Line 8"/>
          <p:cNvSpPr>
            <a:spLocks noChangeShapeType="1"/>
          </p:cNvSpPr>
          <p:nvPr/>
        </p:nvSpPr>
        <p:spPr bwMode="auto">
          <a:xfrm>
            <a:off x="4356100" y="2195513"/>
            <a:ext cx="1588" cy="20272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3" name="Line 9"/>
          <p:cNvSpPr>
            <a:spLocks noChangeShapeType="1"/>
          </p:cNvSpPr>
          <p:nvPr/>
        </p:nvSpPr>
        <p:spPr bwMode="auto">
          <a:xfrm>
            <a:off x="2882900" y="22304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4" name="Line 10"/>
          <p:cNvSpPr>
            <a:spLocks noChangeShapeType="1"/>
          </p:cNvSpPr>
          <p:nvPr/>
        </p:nvSpPr>
        <p:spPr bwMode="auto">
          <a:xfrm>
            <a:off x="2159000" y="22304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5" name="Rectangle 11"/>
          <p:cNvSpPr>
            <a:spLocks noChangeArrowheads="1"/>
          </p:cNvSpPr>
          <p:nvPr/>
        </p:nvSpPr>
        <p:spPr bwMode="auto">
          <a:xfrm>
            <a:off x="1365250" y="2279650"/>
            <a:ext cx="8334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Version</a:t>
            </a:r>
          </a:p>
          <a:p>
            <a:pPr algn="ctr" eaLnBrk="0" hangingPunct="0"/>
            <a:r>
              <a:rPr lang="en-US" sz="1400">
                <a:solidFill>
                  <a:srgbClr val="FF0000"/>
                </a:solidFill>
                <a:latin typeface="Arial" charset="0"/>
              </a:rPr>
              <a:t>4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2716" name="Rectangle 12"/>
          <p:cNvSpPr>
            <a:spLocks noChangeArrowheads="1"/>
          </p:cNvSpPr>
          <p:nvPr/>
        </p:nvSpPr>
        <p:spPr bwMode="auto">
          <a:xfrm>
            <a:off x="2135188" y="2201863"/>
            <a:ext cx="7842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Header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Length</a:t>
            </a:r>
          </a:p>
          <a:p>
            <a:pPr algn="ctr" eaLnBrk="0" hangingPunct="0"/>
            <a:r>
              <a:rPr lang="en-US" sz="1400">
                <a:solidFill>
                  <a:srgbClr val="FF0000"/>
                </a:solidFill>
                <a:latin typeface="Arial" charset="0"/>
              </a:rPr>
              <a:t>5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2717" name="Rectangle 13"/>
          <p:cNvSpPr>
            <a:spLocks noChangeArrowheads="1"/>
          </p:cNvSpPr>
          <p:nvPr/>
        </p:nvSpPr>
        <p:spPr bwMode="auto">
          <a:xfrm>
            <a:off x="2895600" y="2286000"/>
            <a:ext cx="14954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Type of Service</a:t>
            </a:r>
          </a:p>
          <a:p>
            <a:pPr algn="ctr" eaLnBrk="0" hangingPunct="0"/>
            <a:r>
              <a:rPr lang="en-US" sz="1400">
                <a:solidFill>
                  <a:srgbClr val="FF0000"/>
                </a:solidFill>
                <a:latin typeface="Arial" charset="0"/>
              </a:rPr>
              <a:t>0</a:t>
            </a:r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2718" name="Rectangle 14"/>
          <p:cNvSpPr>
            <a:spLocks noChangeArrowheads="1"/>
          </p:cNvSpPr>
          <p:nvPr/>
        </p:nvSpPr>
        <p:spPr bwMode="auto">
          <a:xfrm>
            <a:off x="4876800" y="2362200"/>
            <a:ext cx="19796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Total Length: </a:t>
            </a:r>
            <a:r>
              <a:rPr lang="en-US" sz="1600">
                <a:solidFill>
                  <a:srgbClr val="0000FF"/>
                </a:solidFill>
                <a:latin typeface="Arial" charset="0"/>
              </a:rPr>
              <a:t>1220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72719" name="Rectangle 15"/>
          <p:cNvSpPr>
            <a:spLocks noChangeArrowheads="1"/>
          </p:cNvSpPr>
          <p:nvPr/>
        </p:nvSpPr>
        <p:spPr bwMode="auto">
          <a:xfrm>
            <a:off x="1981200" y="3124200"/>
            <a:ext cx="20002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Identification: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56273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2720" name="Line 16"/>
          <p:cNvSpPr>
            <a:spLocks noChangeShapeType="1"/>
          </p:cNvSpPr>
          <p:nvPr/>
        </p:nvSpPr>
        <p:spPr bwMode="auto">
          <a:xfrm>
            <a:off x="5016500" y="29289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1" name="Rectangle 17"/>
          <p:cNvSpPr>
            <a:spLocks noChangeArrowheads="1"/>
          </p:cNvSpPr>
          <p:nvPr/>
        </p:nvSpPr>
        <p:spPr bwMode="auto">
          <a:xfrm>
            <a:off x="4348163" y="2989263"/>
            <a:ext cx="68421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R/D/M</a:t>
            </a:r>
          </a:p>
          <a:p>
            <a:pPr algn="ctr" eaLnBrk="0" hangingPunct="0"/>
            <a:r>
              <a:rPr lang="en-US" sz="140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1400">
                <a:solidFill>
                  <a:srgbClr val="000000"/>
                </a:solidFill>
                <a:latin typeface="Arial" charset="0"/>
              </a:rPr>
              <a:t>/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1400">
                <a:solidFill>
                  <a:srgbClr val="000000"/>
                </a:solidFill>
                <a:latin typeface="Arial" charset="0"/>
              </a:rPr>
              <a:t>/</a:t>
            </a:r>
            <a:r>
              <a:rPr lang="en-US" sz="1400">
                <a:solidFill>
                  <a:srgbClr val="0000FF"/>
                </a:solidFill>
                <a:latin typeface="Arial" charset="0"/>
              </a:rPr>
              <a:t>1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2722" name="Rectangle 18"/>
          <p:cNvSpPr>
            <a:spLocks noChangeArrowheads="1"/>
          </p:cNvSpPr>
          <p:nvPr/>
        </p:nvSpPr>
        <p:spPr bwMode="auto">
          <a:xfrm>
            <a:off x="5095875" y="2971800"/>
            <a:ext cx="2119313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Fragment Offset: </a:t>
            </a:r>
            <a:r>
              <a:rPr lang="en-US" sz="1600">
                <a:solidFill>
                  <a:srgbClr val="0000FF"/>
                </a:solidFill>
                <a:latin typeface="Arial" charset="0"/>
              </a:rPr>
              <a:t>185</a:t>
            </a:r>
          </a:p>
          <a:p>
            <a:pPr algn="ctr" eaLnBrk="0" hangingPunct="0"/>
            <a:r>
              <a:rPr lang="en-US" sz="1400" b="0">
                <a:latin typeface="Arial" charset="0"/>
              </a:rPr>
              <a:t>(185 * 8 = 1480)</a:t>
            </a:r>
            <a:r>
              <a:rPr lang="en-US" sz="1600" b="0">
                <a:solidFill>
                  <a:srgbClr val="000000"/>
                </a:solidFill>
                <a:latin typeface="Arial" charset="0"/>
              </a:rPr>
              <a:t> 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2723" name="Line 19"/>
          <p:cNvSpPr>
            <a:spLocks noChangeShapeType="1"/>
          </p:cNvSpPr>
          <p:nvPr/>
        </p:nvSpPr>
        <p:spPr bwMode="auto">
          <a:xfrm>
            <a:off x="2946400" y="3627438"/>
            <a:ext cx="1588" cy="601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4" name="Rectangle 20"/>
          <p:cNvSpPr>
            <a:spLocks noChangeArrowheads="1"/>
          </p:cNvSpPr>
          <p:nvPr/>
        </p:nvSpPr>
        <p:spPr bwMode="auto">
          <a:xfrm>
            <a:off x="1941513" y="3662363"/>
            <a:ext cx="50641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TTL</a:t>
            </a:r>
          </a:p>
          <a:p>
            <a:pPr algn="ctr" eaLnBrk="0" hangingPunct="0"/>
            <a:r>
              <a:rPr lang="en-US" sz="1400">
                <a:solidFill>
                  <a:srgbClr val="FF0000"/>
                </a:solidFill>
                <a:latin typeface="Arial" charset="0"/>
              </a:rPr>
              <a:t>127</a:t>
            </a:r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2725" name="Rectangle 21"/>
          <p:cNvSpPr>
            <a:spLocks noChangeArrowheads="1"/>
          </p:cNvSpPr>
          <p:nvPr/>
        </p:nvSpPr>
        <p:spPr bwMode="auto">
          <a:xfrm>
            <a:off x="2971800" y="3657600"/>
            <a:ext cx="126682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Protocol</a:t>
            </a:r>
          </a:p>
          <a:p>
            <a:pPr algn="ctr" eaLnBrk="0" hangingPunct="0"/>
            <a:r>
              <a:rPr lang="en-US" sz="1600">
                <a:solidFill>
                  <a:srgbClr val="FF0000"/>
                </a:solidFill>
                <a:latin typeface="Arial" charset="0"/>
              </a:rPr>
              <a:t>6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72726" name="Rectangle 22"/>
          <p:cNvSpPr>
            <a:spLocks noChangeArrowheads="1"/>
          </p:cNvSpPr>
          <p:nvPr/>
        </p:nvSpPr>
        <p:spPr bwMode="auto">
          <a:xfrm>
            <a:off x="5029200" y="3810000"/>
            <a:ext cx="15922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Checksum: </a:t>
            </a:r>
            <a:r>
              <a:rPr lang="en-US" sz="1600">
                <a:solidFill>
                  <a:srgbClr val="0000FF"/>
                </a:solidFill>
                <a:latin typeface="Arial" charset="0"/>
              </a:rPr>
              <a:t>yyy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2727" name="Line 23"/>
          <p:cNvSpPr>
            <a:spLocks noChangeShapeType="1"/>
          </p:cNvSpPr>
          <p:nvPr/>
        </p:nvSpPr>
        <p:spPr bwMode="auto">
          <a:xfrm>
            <a:off x="1449388" y="4895850"/>
            <a:ext cx="59674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8" name="Rectangle 24"/>
          <p:cNvSpPr>
            <a:spLocks noChangeArrowheads="1"/>
          </p:cNvSpPr>
          <p:nvPr/>
        </p:nvSpPr>
        <p:spPr bwMode="auto">
          <a:xfrm>
            <a:off x="3125788" y="4419600"/>
            <a:ext cx="24844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Source Address: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1.2.3.4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72729" name="Rectangle 25"/>
          <p:cNvSpPr>
            <a:spLocks noChangeArrowheads="1"/>
          </p:cNvSpPr>
          <p:nvPr/>
        </p:nvSpPr>
        <p:spPr bwMode="auto">
          <a:xfrm>
            <a:off x="2955925" y="5045075"/>
            <a:ext cx="2901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Destination Address: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3.4.5.6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64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Steps Involved?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Accessing the network from laptop</a:t>
            </a:r>
          </a:p>
          <a:p>
            <a:pPr lvl="1"/>
            <a:r>
              <a:rPr lang="en-US" b="1" dirty="0" smtClean="0"/>
              <a:t>Wireless or </a:t>
            </a:r>
            <a:r>
              <a:rPr lang="en-US" b="1" dirty="0" err="1" smtClean="0"/>
              <a:t>ethernet</a:t>
            </a:r>
            <a:endParaRPr lang="en-US" b="1" dirty="0" smtClean="0"/>
          </a:p>
          <a:p>
            <a:pPr lvl="1"/>
            <a:r>
              <a:rPr lang="en-US" dirty="0" smtClean="0"/>
              <a:t>Network management (someone needs to make it work)</a:t>
            </a:r>
            <a:endParaRPr lang="en-US" dirty="0"/>
          </a:p>
          <a:p>
            <a:r>
              <a:rPr lang="en-US" dirty="0" smtClean="0"/>
              <a:t>Mapping “real world name” to “network name”</a:t>
            </a:r>
            <a:endParaRPr lang="en-US" dirty="0"/>
          </a:p>
          <a:p>
            <a:r>
              <a:rPr lang="en-US" dirty="0" smtClean="0"/>
              <a:t>Mapping network name to location</a:t>
            </a:r>
            <a:endParaRPr lang="en-US" dirty="0"/>
          </a:p>
          <a:p>
            <a:r>
              <a:rPr lang="en-US" dirty="0" smtClean="0"/>
              <a:t>Download content from location</a:t>
            </a:r>
          </a:p>
          <a:p>
            <a:r>
              <a:rPr lang="en-US" dirty="0" smtClean="0"/>
              <a:t>Addressing general security concerns</a:t>
            </a:r>
          </a:p>
          <a:p>
            <a:pPr lvl="1"/>
            <a:r>
              <a:rPr lang="en-US" dirty="0" smtClean="0"/>
              <a:t>Verifying that this is the right content</a:t>
            </a:r>
          </a:p>
          <a:p>
            <a:pPr lvl="1"/>
            <a:r>
              <a:rPr lang="en-US" dirty="0" smtClean="0"/>
              <a:t>And that no one can tell what she’s downloading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Example of Fragmentation, con</a:t>
            </a:r>
            <a:r>
              <a:rPr lang="ja-JP" altLang="en-US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Helvetica" charset="0"/>
                <a:ea typeface="ＭＳ Ｐゴシック" charset="0"/>
                <a:cs typeface="ＭＳ Ｐゴシック" charset="0"/>
              </a:rPr>
              <a:t>t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Possible third piece:</a:t>
            </a:r>
          </a:p>
        </p:txBody>
      </p:sp>
      <p:sp>
        <p:nvSpPr>
          <p:cNvPr id="7475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3B8815E-7DCE-8A40-8032-AB86BAE4D923}" type="slidenum">
              <a:rPr lang="en-US" sz="1400" b="0">
                <a:latin typeface="Times New Roman" charset="0"/>
              </a:rPr>
              <a:pPr eaLnBrk="1" hangingPunct="1"/>
              <a:t>80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1390650" y="2170113"/>
            <a:ext cx="6007100" cy="3311525"/>
          </a:xfrm>
          <a:prstGeom prst="rect">
            <a:avLst/>
          </a:prstGeom>
          <a:solidFill>
            <a:srgbClr val="FDE3B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57" name="Line 5"/>
          <p:cNvSpPr>
            <a:spLocks noChangeShapeType="1"/>
          </p:cNvSpPr>
          <p:nvPr/>
        </p:nvSpPr>
        <p:spPr bwMode="auto">
          <a:xfrm flipV="1">
            <a:off x="1449388" y="2898775"/>
            <a:ext cx="5949950" cy="15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8" name="Line 6"/>
          <p:cNvSpPr>
            <a:spLocks noChangeShapeType="1"/>
          </p:cNvSpPr>
          <p:nvPr/>
        </p:nvSpPr>
        <p:spPr bwMode="auto">
          <a:xfrm>
            <a:off x="1462088" y="3600450"/>
            <a:ext cx="59547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>
            <a:off x="1462088" y="4248150"/>
            <a:ext cx="59563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0" name="Line 8"/>
          <p:cNvSpPr>
            <a:spLocks noChangeShapeType="1"/>
          </p:cNvSpPr>
          <p:nvPr/>
        </p:nvSpPr>
        <p:spPr bwMode="auto">
          <a:xfrm>
            <a:off x="4356100" y="2195513"/>
            <a:ext cx="1588" cy="20272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>
            <a:off x="2882900" y="22304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2" name="Line 10"/>
          <p:cNvSpPr>
            <a:spLocks noChangeShapeType="1"/>
          </p:cNvSpPr>
          <p:nvPr/>
        </p:nvSpPr>
        <p:spPr bwMode="auto">
          <a:xfrm>
            <a:off x="2159000" y="22304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3" name="Rectangle 11"/>
          <p:cNvSpPr>
            <a:spLocks noChangeArrowheads="1"/>
          </p:cNvSpPr>
          <p:nvPr/>
        </p:nvSpPr>
        <p:spPr bwMode="auto">
          <a:xfrm>
            <a:off x="1365250" y="2279650"/>
            <a:ext cx="8334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Version</a:t>
            </a:r>
          </a:p>
          <a:p>
            <a:pPr algn="ctr" eaLnBrk="0" hangingPunct="0"/>
            <a:r>
              <a:rPr lang="en-US" sz="1400">
                <a:solidFill>
                  <a:srgbClr val="FF0000"/>
                </a:solidFill>
                <a:latin typeface="Arial" charset="0"/>
              </a:rPr>
              <a:t>4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4764" name="Rectangle 12"/>
          <p:cNvSpPr>
            <a:spLocks noChangeArrowheads="1"/>
          </p:cNvSpPr>
          <p:nvPr/>
        </p:nvSpPr>
        <p:spPr bwMode="auto">
          <a:xfrm>
            <a:off x="2135188" y="2201863"/>
            <a:ext cx="7842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Header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Length</a:t>
            </a:r>
          </a:p>
          <a:p>
            <a:pPr algn="ctr" eaLnBrk="0" hangingPunct="0"/>
            <a:r>
              <a:rPr lang="en-US" sz="1400">
                <a:solidFill>
                  <a:srgbClr val="FF0000"/>
                </a:solidFill>
                <a:latin typeface="Arial" charset="0"/>
              </a:rPr>
              <a:t>5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4765" name="Rectangle 13"/>
          <p:cNvSpPr>
            <a:spLocks noChangeArrowheads="1"/>
          </p:cNvSpPr>
          <p:nvPr/>
        </p:nvSpPr>
        <p:spPr bwMode="auto">
          <a:xfrm>
            <a:off x="2895600" y="2286000"/>
            <a:ext cx="14954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Type of Service</a:t>
            </a:r>
          </a:p>
          <a:p>
            <a:pPr algn="ctr" eaLnBrk="0" hangingPunct="0"/>
            <a:r>
              <a:rPr lang="en-US" sz="1400">
                <a:solidFill>
                  <a:srgbClr val="FF0000"/>
                </a:solidFill>
                <a:latin typeface="Arial" charset="0"/>
              </a:rPr>
              <a:t>0</a:t>
            </a:r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4766" name="Rectangle 14"/>
          <p:cNvSpPr>
            <a:spLocks noChangeArrowheads="1"/>
          </p:cNvSpPr>
          <p:nvPr/>
        </p:nvSpPr>
        <p:spPr bwMode="auto">
          <a:xfrm>
            <a:off x="4648200" y="2286000"/>
            <a:ext cx="19796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Total Length: </a:t>
            </a:r>
            <a:r>
              <a:rPr lang="en-US" sz="1600">
                <a:solidFill>
                  <a:srgbClr val="0000FF"/>
                </a:solidFill>
                <a:latin typeface="Arial" charset="0"/>
              </a:rPr>
              <a:t>1320</a:t>
            </a:r>
          </a:p>
        </p:txBody>
      </p:sp>
      <p:sp>
        <p:nvSpPr>
          <p:cNvPr id="74767" name="Rectangle 15"/>
          <p:cNvSpPr>
            <a:spLocks noChangeArrowheads="1"/>
          </p:cNvSpPr>
          <p:nvPr/>
        </p:nvSpPr>
        <p:spPr bwMode="auto">
          <a:xfrm>
            <a:off x="1981200" y="3124200"/>
            <a:ext cx="20002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Identification: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56273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4768" name="Line 16"/>
          <p:cNvSpPr>
            <a:spLocks noChangeShapeType="1"/>
          </p:cNvSpPr>
          <p:nvPr/>
        </p:nvSpPr>
        <p:spPr bwMode="auto">
          <a:xfrm>
            <a:off x="5016500" y="29289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9" name="Rectangle 17"/>
          <p:cNvSpPr>
            <a:spLocks noChangeArrowheads="1"/>
          </p:cNvSpPr>
          <p:nvPr/>
        </p:nvSpPr>
        <p:spPr bwMode="auto">
          <a:xfrm>
            <a:off x="4348163" y="2989263"/>
            <a:ext cx="68421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R/D/M</a:t>
            </a:r>
          </a:p>
          <a:p>
            <a:pPr algn="ctr" eaLnBrk="0" hangingPunct="0"/>
            <a:r>
              <a:rPr lang="en-US" sz="140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1400">
                <a:solidFill>
                  <a:srgbClr val="000000"/>
                </a:solidFill>
                <a:latin typeface="Arial" charset="0"/>
              </a:rPr>
              <a:t>/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1400">
                <a:solidFill>
                  <a:srgbClr val="000000"/>
                </a:solidFill>
                <a:latin typeface="Arial" charset="0"/>
              </a:rPr>
              <a:t>/</a:t>
            </a:r>
            <a:r>
              <a:rPr lang="en-US" sz="1400">
                <a:solidFill>
                  <a:srgbClr val="0000FF"/>
                </a:solidFill>
                <a:latin typeface="Arial" charset="0"/>
              </a:rPr>
              <a:t>0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4770" name="Rectangle 18"/>
          <p:cNvSpPr>
            <a:spLocks noChangeArrowheads="1"/>
          </p:cNvSpPr>
          <p:nvPr/>
        </p:nvSpPr>
        <p:spPr bwMode="auto">
          <a:xfrm>
            <a:off x="5097463" y="2971800"/>
            <a:ext cx="2119312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Fragment Offset: </a:t>
            </a:r>
            <a:r>
              <a:rPr lang="en-US" sz="1600">
                <a:solidFill>
                  <a:srgbClr val="0000FF"/>
                </a:solidFill>
                <a:latin typeface="Arial" charset="0"/>
              </a:rPr>
              <a:t>335</a:t>
            </a:r>
          </a:p>
          <a:p>
            <a:pPr algn="ctr" eaLnBrk="0" hangingPunct="0"/>
            <a:r>
              <a:rPr lang="en-US" sz="1400" b="0">
                <a:latin typeface="Arial" charset="0"/>
              </a:rPr>
              <a:t>(335 * 8 = 2680)</a:t>
            </a:r>
            <a:r>
              <a:rPr lang="en-US" sz="1600" b="0">
                <a:solidFill>
                  <a:srgbClr val="000000"/>
                </a:solidFill>
                <a:latin typeface="Arial" charset="0"/>
              </a:rPr>
              <a:t> 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4771" name="Line 19"/>
          <p:cNvSpPr>
            <a:spLocks noChangeShapeType="1"/>
          </p:cNvSpPr>
          <p:nvPr/>
        </p:nvSpPr>
        <p:spPr bwMode="auto">
          <a:xfrm>
            <a:off x="2946400" y="3627438"/>
            <a:ext cx="1588" cy="601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2" name="Rectangle 20"/>
          <p:cNvSpPr>
            <a:spLocks noChangeArrowheads="1"/>
          </p:cNvSpPr>
          <p:nvPr/>
        </p:nvSpPr>
        <p:spPr bwMode="auto">
          <a:xfrm>
            <a:off x="1941513" y="3662363"/>
            <a:ext cx="50641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TTL</a:t>
            </a:r>
          </a:p>
          <a:p>
            <a:pPr algn="ctr" eaLnBrk="0" hangingPunct="0"/>
            <a:r>
              <a:rPr lang="en-US" sz="1400">
                <a:solidFill>
                  <a:srgbClr val="FF0000"/>
                </a:solidFill>
                <a:latin typeface="Arial" charset="0"/>
              </a:rPr>
              <a:t>127</a:t>
            </a:r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4773" name="Rectangle 21"/>
          <p:cNvSpPr>
            <a:spLocks noChangeArrowheads="1"/>
          </p:cNvSpPr>
          <p:nvPr/>
        </p:nvSpPr>
        <p:spPr bwMode="auto">
          <a:xfrm>
            <a:off x="2971800" y="3657600"/>
            <a:ext cx="126682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Protocol</a:t>
            </a:r>
          </a:p>
          <a:p>
            <a:pPr algn="ctr" eaLnBrk="0" hangingPunct="0"/>
            <a:r>
              <a:rPr lang="en-US" sz="1600">
                <a:solidFill>
                  <a:srgbClr val="FF0000"/>
                </a:solidFill>
                <a:latin typeface="Arial" charset="0"/>
              </a:rPr>
              <a:t>6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74774" name="Rectangle 22"/>
          <p:cNvSpPr>
            <a:spLocks noChangeArrowheads="1"/>
          </p:cNvSpPr>
          <p:nvPr/>
        </p:nvSpPr>
        <p:spPr bwMode="auto">
          <a:xfrm>
            <a:off x="5029200" y="3810000"/>
            <a:ext cx="15589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Checksum: </a:t>
            </a:r>
            <a:r>
              <a:rPr lang="en-US" sz="1600">
                <a:solidFill>
                  <a:srgbClr val="0000FF"/>
                </a:solidFill>
                <a:latin typeface="Arial" charset="0"/>
              </a:rPr>
              <a:t>zzz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4775" name="Line 23"/>
          <p:cNvSpPr>
            <a:spLocks noChangeShapeType="1"/>
          </p:cNvSpPr>
          <p:nvPr/>
        </p:nvSpPr>
        <p:spPr bwMode="auto">
          <a:xfrm>
            <a:off x="1449388" y="4895850"/>
            <a:ext cx="59674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6" name="Rectangle 24"/>
          <p:cNvSpPr>
            <a:spLocks noChangeArrowheads="1"/>
          </p:cNvSpPr>
          <p:nvPr/>
        </p:nvSpPr>
        <p:spPr bwMode="auto">
          <a:xfrm>
            <a:off x="3125788" y="4419600"/>
            <a:ext cx="24844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Source Address: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1.2.3.4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74777" name="Rectangle 25"/>
          <p:cNvSpPr>
            <a:spLocks noChangeArrowheads="1"/>
          </p:cNvSpPr>
          <p:nvPr/>
        </p:nvSpPr>
        <p:spPr bwMode="auto">
          <a:xfrm>
            <a:off x="2955925" y="5045075"/>
            <a:ext cx="2901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Destination Address: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3.4.5.6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62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>
                <a:latin typeface="Helvetica" charset="0"/>
                <a:ea typeface="ＭＳ Ｐゴシック" charset="0"/>
                <a:cs typeface="ＭＳ Ｐゴシック" charset="0"/>
              </a:rPr>
              <a:t>Offsets vs Numbering Fragments?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8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Q: why use a byte-offset for fragments rather than a numbering each fragment</a:t>
            </a:r>
            <a:r>
              <a:rPr lang="en-US" dirty="0" smtClean="0">
                <a:latin typeface="Arial" charset="0"/>
              </a:rPr>
              <a:t>?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err="1">
                <a:latin typeface="Arial" charset="0"/>
              </a:rPr>
              <a:t>Ans</a:t>
            </a:r>
            <a:r>
              <a:rPr lang="en-US" dirty="0">
                <a:latin typeface="Arial" charset="0"/>
              </a:rPr>
              <a:t> #1: with a byte offset, the receiver can lay down the bytes in memory when they </a:t>
            </a:r>
            <a:r>
              <a:rPr lang="en-US" dirty="0" smtClean="0">
                <a:latin typeface="Arial" charset="0"/>
              </a:rPr>
              <a:t>arrive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err="1">
                <a:latin typeface="Arial" charset="0"/>
              </a:rPr>
              <a:t>Ans</a:t>
            </a:r>
            <a:r>
              <a:rPr lang="en-US" dirty="0">
                <a:latin typeface="Arial" charset="0"/>
              </a:rPr>
              <a:t> #2 </a:t>
            </a:r>
            <a:r>
              <a:rPr lang="en-US" i="1" dirty="0">
                <a:latin typeface="Arial" charset="0"/>
              </a:rPr>
              <a:t>(more fundamental)</a:t>
            </a:r>
            <a:r>
              <a:rPr lang="en-US" dirty="0">
                <a:latin typeface="Arial" charset="0"/>
              </a:rPr>
              <a:t>: allows further fragmentation of fragments </a:t>
            </a:r>
          </a:p>
        </p:txBody>
      </p:sp>
      <p:sp>
        <p:nvSpPr>
          <p:cNvPr id="7680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360D40E-B861-4143-9BB8-1C1DED848110}" type="slidenum">
              <a:rPr lang="en-US" sz="1400" b="0">
                <a:latin typeface="Times New Roman" charset="0"/>
              </a:rPr>
              <a:pPr eaLnBrk="1" hangingPunct="1"/>
              <a:t>81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78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8643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 lIns="90487" tIns="44450" rIns="90487" bIns="44450"/>
          <a:lstStyle/>
          <a:p>
            <a:pPr>
              <a:tabLst>
                <a:tab pos="1314450" algn="l"/>
              </a:tabLst>
            </a:pPr>
            <a:r>
              <a:rPr lang="en-US" sz="4400">
                <a:latin typeface="Helvetica" charset="0"/>
                <a:ea typeface="ＭＳ Ｐゴシック" charset="0"/>
                <a:cs typeface="ＭＳ Ｐゴシック" charset="0"/>
              </a:rPr>
              <a:t>IPv6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825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Motivated (prematurely) by address exhaustion</a:t>
            </a:r>
          </a:p>
          <a:p>
            <a:pPr lvl="1"/>
            <a:r>
              <a:rPr lang="en-US" dirty="0" smtClean="0"/>
              <a:t>Addresses </a:t>
            </a:r>
            <a:r>
              <a:rPr lang="en-US" b="1" i="1" dirty="0" smtClean="0">
                <a:solidFill>
                  <a:srgbClr val="F47A00"/>
                </a:solidFill>
              </a:rPr>
              <a:t>four</a:t>
            </a:r>
            <a:r>
              <a:rPr lang="en-US" dirty="0" smtClean="0"/>
              <a:t> times as big</a:t>
            </a:r>
          </a:p>
          <a:p>
            <a:pPr lvl="1"/>
            <a:endParaRPr lang="en-US" dirty="0"/>
          </a:p>
          <a:p>
            <a:r>
              <a:rPr lang="en-US" dirty="0" smtClean="0"/>
              <a:t>Steve </a:t>
            </a:r>
            <a:r>
              <a:rPr lang="en-US" dirty="0" err="1" smtClean="0"/>
              <a:t>Deering</a:t>
            </a:r>
            <a:r>
              <a:rPr lang="en-US" dirty="0" smtClean="0"/>
              <a:t> focused on simplifying IP</a:t>
            </a:r>
          </a:p>
          <a:p>
            <a:pPr lvl="1"/>
            <a:r>
              <a:rPr lang="en-US" dirty="0" smtClean="0"/>
              <a:t>Got rid of all fields that were not absolutely necessary</a:t>
            </a:r>
          </a:p>
          <a:p>
            <a:pPr lvl="1"/>
            <a:r>
              <a:rPr lang="en-US" dirty="0" smtClean="0"/>
              <a:t>“Spring Cleaning” for IP</a:t>
            </a:r>
          </a:p>
          <a:p>
            <a:pPr lvl="1"/>
            <a:endParaRPr lang="en-US" dirty="0"/>
          </a:p>
          <a:p>
            <a:r>
              <a:rPr lang="en-US" dirty="0" smtClean="0"/>
              <a:t>Result is an elegant, if unambitious, protocol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7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Helvetica" charset="0"/>
                <a:ea typeface="ＭＳ Ｐゴシック" charset="0"/>
                <a:cs typeface="ＭＳ Ｐゴシック" charset="0"/>
              </a:rPr>
              <a:t>IPv4 and IPv6 Header Comparison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4819" name="Group 3"/>
          <p:cNvGraphicFramePr>
            <a:graphicFrameLocks noGrp="1"/>
          </p:cNvGraphicFramePr>
          <p:nvPr/>
        </p:nvGraphicFramePr>
        <p:xfrm>
          <a:off x="90488" y="1905000"/>
          <a:ext cx="4557711" cy="3276599"/>
        </p:xfrm>
        <a:graphic>
          <a:graphicData uri="http://schemas.openxmlformats.org/drawingml/2006/table">
            <a:tbl>
              <a:tblPr/>
              <a:tblGrid>
                <a:gridCol w="778839"/>
                <a:gridCol w="478000"/>
                <a:gridCol w="1215055"/>
                <a:gridCol w="717000"/>
                <a:gridCol w="212258"/>
                <a:gridCol w="1156559"/>
              </a:tblGrid>
              <a:tr h="680556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IHL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Type of Service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66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Total Length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66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0556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Identification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Flags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Fragment Offset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2625"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Time to Live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66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Protocol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66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Header Checksum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4055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1986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6821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Options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Padding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34849" name="Group 33"/>
          <p:cNvGraphicFramePr>
            <a:graphicFrameLocks noGrp="1"/>
          </p:cNvGraphicFramePr>
          <p:nvPr>
            <p:extLst/>
          </p:nvPr>
        </p:nvGraphicFramePr>
        <p:xfrm>
          <a:off x="4724400" y="1905000"/>
          <a:ext cx="4343400" cy="4572001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741363"/>
                <a:gridCol w="1231900"/>
                <a:gridCol w="166687"/>
                <a:gridCol w="1101725"/>
                <a:gridCol w="1101725"/>
              </a:tblGrid>
              <a:tr h="885825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Traffic Class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66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Flow Label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80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01688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Payload Length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66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Next Header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66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Hop Limit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66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</a:tr>
              <a:tr h="1427163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325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869" name="Rectangle 53"/>
          <p:cNvSpPr>
            <a:spLocks noChangeArrowheads="1"/>
          </p:cNvSpPr>
          <p:nvPr/>
        </p:nvSpPr>
        <p:spPr bwMode="gray">
          <a:xfrm>
            <a:off x="1752600" y="1447800"/>
            <a:ext cx="763588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IPv4</a:t>
            </a:r>
          </a:p>
        </p:txBody>
      </p:sp>
      <p:sp>
        <p:nvSpPr>
          <p:cNvPr id="34870" name="Rectangle 54"/>
          <p:cNvSpPr>
            <a:spLocks noChangeArrowheads="1"/>
          </p:cNvSpPr>
          <p:nvPr/>
        </p:nvSpPr>
        <p:spPr bwMode="gray">
          <a:xfrm>
            <a:off x="5334000" y="1371600"/>
            <a:ext cx="25146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>
                <a:latin typeface="Arial" charset="0"/>
                <a:cs typeface="Arial" charset="0"/>
              </a:rPr>
              <a:t>IPv6</a:t>
            </a:r>
            <a:endParaRPr lang="en-US" sz="2400" b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34871" name="AutoShape 55"/>
          <p:cNvSpPr>
            <a:spLocks noChangeArrowheads="1"/>
          </p:cNvSpPr>
          <p:nvPr/>
        </p:nvSpPr>
        <p:spPr bwMode="auto">
          <a:xfrm>
            <a:off x="381000" y="5334000"/>
            <a:ext cx="328613" cy="228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CC00"/>
              </a:gs>
              <a:gs pos="100000">
                <a:schemeClr val="bg1"/>
              </a:gs>
            </a:gsLst>
            <a:lin ang="5400000" scaled="1"/>
          </a:gra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2" name="AutoShape 56"/>
          <p:cNvSpPr>
            <a:spLocks noChangeArrowheads="1"/>
          </p:cNvSpPr>
          <p:nvPr/>
        </p:nvSpPr>
        <p:spPr bwMode="auto">
          <a:xfrm>
            <a:off x="381000" y="5715000"/>
            <a:ext cx="328613" cy="228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6600"/>
              </a:gs>
              <a:gs pos="100000">
                <a:schemeClr val="bg1"/>
              </a:gs>
            </a:gsLst>
            <a:lin ang="5400000" scaled="1"/>
          </a:gra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3" name="AutoShape 57"/>
          <p:cNvSpPr>
            <a:spLocks noChangeArrowheads="1"/>
          </p:cNvSpPr>
          <p:nvPr/>
        </p:nvSpPr>
        <p:spPr bwMode="auto">
          <a:xfrm>
            <a:off x="381000" y="6019800"/>
            <a:ext cx="328613" cy="228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66CC"/>
              </a:gs>
              <a:gs pos="100000">
                <a:schemeClr val="bg1"/>
              </a:gs>
            </a:gsLst>
            <a:lin ang="5400000" scaled="1"/>
          </a:gra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4" name="AutoShape 58"/>
          <p:cNvSpPr>
            <a:spLocks noChangeArrowheads="1"/>
          </p:cNvSpPr>
          <p:nvPr/>
        </p:nvSpPr>
        <p:spPr bwMode="auto">
          <a:xfrm>
            <a:off x="381000" y="6324600"/>
            <a:ext cx="328613" cy="228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8000"/>
              </a:gs>
              <a:gs pos="100000">
                <a:schemeClr val="bg1"/>
              </a:gs>
            </a:gsLst>
            <a:lin ang="5400000" scaled="1"/>
          </a:gra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92218" name="Text Box 59"/>
          <p:cNvSpPr txBox="1">
            <a:spLocks noChangeArrowheads="1"/>
          </p:cNvSpPr>
          <p:nvPr/>
        </p:nvSpPr>
        <p:spPr bwMode="auto">
          <a:xfrm>
            <a:off x="-76200" y="5326063"/>
            <a:ext cx="4724400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Ctr="1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>
                <a:latin typeface="Arial" charset="0"/>
              </a:rPr>
              <a:t>Field </a:t>
            </a:r>
            <a:r>
              <a:rPr lang="en-GB" sz="1400">
                <a:latin typeface="Arial" charset="0"/>
              </a:rPr>
              <a:t>name </a:t>
            </a:r>
            <a:r>
              <a:rPr lang="en-US" sz="1400">
                <a:latin typeface="Arial" charset="0"/>
              </a:rPr>
              <a:t>kept from IPv4 to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>
                <a:latin typeface="Arial" charset="0"/>
              </a:rPr>
              <a:t>Fields not kept in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>
                <a:latin typeface="Arial" charset="0"/>
              </a:rPr>
              <a:t>Name &amp; position changed in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>
                <a:latin typeface="Arial" charset="0"/>
              </a:rPr>
              <a:t>New field in IPv6</a:t>
            </a:r>
            <a:endParaRPr lang="en-US" sz="14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9070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Summary of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Eliminated </a:t>
            </a:r>
            <a:r>
              <a:rPr lang="en-US" dirty="0" smtClean="0">
                <a:latin typeface="Arial" charset="0"/>
              </a:rPr>
              <a:t>fragmentation </a:t>
            </a:r>
            <a:r>
              <a:rPr lang="en-US" b="1" i="1" dirty="0" smtClean="0">
                <a:solidFill>
                  <a:srgbClr val="F47A00"/>
                </a:solidFill>
                <a:latin typeface="Arial" charset="0"/>
              </a:rPr>
              <a:t>(why?)</a:t>
            </a:r>
            <a:endParaRPr lang="en-US" b="1" i="1" dirty="0">
              <a:solidFill>
                <a:srgbClr val="F47A00"/>
              </a:solidFill>
              <a:latin typeface="Arial" charset="0"/>
            </a:endParaRPr>
          </a:p>
          <a:p>
            <a:r>
              <a:rPr lang="en-US" dirty="0">
                <a:latin typeface="Arial" charset="0"/>
              </a:rPr>
              <a:t>Eliminated header </a:t>
            </a:r>
            <a:r>
              <a:rPr lang="en-US" dirty="0" smtClean="0">
                <a:latin typeface="Arial" charset="0"/>
              </a:rPr>
              <a:t>length </a:t>
            </a:r>
            <a:r>
              <a:rPr lang="en-US" b="1" i="1" dirty="0">
                <a:solidFill>
                  <a:srgbClr val="F47A00"/>
                </a:solidFill>
                <a:latin typeface="Arial" charset="0"/>
              </a:rPr>
              <a:t>(why?</a:t>
            </a:r>
            <a:r>
              <a:rPr lang="en-US" b="1" i="1" dirty="0" smtClean="0">
                <a:solidFill>
                  <a:srgbClr val="F47A00"/>
                </a:solidFill>
                <a:latin typeface="Arial" charset="0"/>
              </a:rPr>
              <a:t>)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Eliminated </a:t>
            </a:r>
            <a:r>
              <a:rPr lang="en-US" dirty="0" smtClean="0">
                <a:latin typeface="Arial" charset="0"/>
              </a:rPr>
              <a:t>checksum </a:t>
            </a:r>
            <a:r>
              <a:rPr lang="en-US" b="1" i="1" dirty="0">
                <a:solidFill>
                  <a:srgbClr val="F47A00"/>
                </a:solidFill>
                <a:latin typeface="Arial" charset="0"/>
              </a:rPr>
              <a:t>(why?</a:t>
            </a:r>
            <a:r>
              <a:rPr lang="en-US" b="1" i="1" dirty="0" smtClean="0">
                <a:solidFill>
                  <a:srgbClr val="F47A00"/>
                </a:solidFill>
                <a:latin typeface="Arial" charset="0"/>
              </a:rPr>
              <a:t>)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New options mechanism (next header</a:t>
            </a:r>
            <a:r>
              <a:rPr lang="en-US" dirty="0" smtClean="0">
                <a:latin typeface="Arial" charset="0"/>
              </a:rPr>
              <a:t>) </a:t>
            </a:r>
            <a:r>
              <a:rPr lang="en-US" b="1" i="1" dirty="0">
                <a:solidFill>
                  <a:srgbClr val="F47A00"/>
                </a:solidFill>
                <a:latin typeface="Arial" charset="0"/>
              </a:rPr>
              <a:t>(why?</a:t>
            </a:r>
            <a:r>
              <a:rPr lang="en-US" b="1" i="1" dirty="0" smtClean="0">
                <a:solidFill>
                  <a:srgbClr val="F47A00"/>
                </a:solidFill>
                <a:latin typeface="Arial" charset="0"/>
              </a:rPr>
              <a:t>)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Expanded </a:t>
            </a:r>
            <a:r>
              <a:rPr lang="en-US" dirty="0" smtClean="0">
                <a:latin typeface="Arial" charset="0"/>
              </a:rPr>
              <a:t>addresses </a:t>
            </a:r>
            <a:r>
              <a:rPr lang="en-US" b="1" i="1" dirty="0">
                <a:solidFill>
                  <a:srgbClr val="F47A00"/>
                </a:solidFill>
                <a:latin typeface="Arial" charset="0"/>
              </a:rPr>
              <a:t>(why?</a:t>
            </a:r>
            <a:r>
              <a:rPr lang="en-US" b="1" i="1" dirty="0" smtClean="0">
                <a:solidFill>
                  <a:srgbClr val="F47A00"/>
                </a:solidFill>
                <a:latin typeface="Arial" charset="0"/>
              </a:rPr>
              <a:t>)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Added Flow </a:t>
            </a:r>
            <a:r>
              <a:rPr lang="en-US" dirty="0" smtClean="0">
                <a:latin typeface="Arial" charset="0"/>
              </a:rPr>
              <a:t>Label </a:t>
            </a:r>
            <a:r>
              <a:rPr lang="en-US" b="1" i="1" dirty="0">
                <a:solidFill>
                  <a:srgbClr val="F47A00"/>
                </a:solidFill>
                <a:latin typeface="Arial" charset="0"/>
              </a:rPr>
              <a:t>(why?</a:t>
            </a:r>
            <a:r>
              <a:rPr lang="en-US" b="1" i="1" dirty="0" smtClean="0">
                <a:solidFill>
                  <a:srgbClr val="F47A00"/>
                </a:solidFill>
                <a:latin typeface="Arial" charset="0"/>
              </a:rPr>
              <a:t>)</a:t>
            </a:r>
            <a:endParaRPr lang="en-US" b="1" i="1" dirty="0">
              <a:solidFill>
                <a:srgbClr val="F47A00"/>
              </a:solidFill>
              <a:latin typeface="Arial" charset="0"/>
            </a:endParaRPr>
          </a:p>
        </p:txBody>
      </p:sp>
      <p:sp>
        <p:nvSpPr>
          <p:cNvPr id="942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3BB2DA1-7B39-4F44-8F88-2CAC73319E5C}" type="slidenum">
              <a:rPr lang="en-US" sz="1400" b="0">
                <a:latin typeface="Times New Roman" charset="0"/>
              </a:rPr>
              <a:pPr eaLnBrk="1" hangingPunct="1"/>
              <a:t>85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90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Helvetica" charset="0"/>
                <a:ea typeface="ＭＳ Ｐゴシック" charset="0"/>
                <a:cs typeface="ＭＳ Ｐゴシック" charset="0"/>
              </a:rPr>
              <a:t>IPv4 and IPv6 Header Comparison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4819" name="Group 3"/>
          <p:cNvGraphicFramePr>
            <a:graphicFrameLocks noGrp="1"/>
          </p:cNvGraphicFramePr>
          <p:nvPr/>
        </p:nvGraphicFramePr>
        <p:xfrm>
          <a:off x="90488" y="1905000"/>
          <a:ext cx="4557711" cy="3276599"/>
        </p:xfrm>
        <a:graphic>
          <a:graphicData uri="http://schemas.openxmlformats.org/drawingml/2006/table">
            <a:tbl>
              <a:tblPr/>
              <a:tblGrid>
                <a:gridCol w="778839"/>
                <a:gridCol w="478000"/>
                <a:gridCol w="1215055"/>
                <a:gridCol w="717000"/>
                <a:gridCol w="212258"/>
                <a:gridCol w="1156559"/>
              </a:tblGrid>
              <a:tr h="680556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IHL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Type of Service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66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Total Length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66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0556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Identification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Flags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Fragment Offset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2625"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Time to Live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66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Protocol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66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Header Checksum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4055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1986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6821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Options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Padding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34849" name="Group 33"/>
          <p:cNvGraphicFramePr>
            <a:graphicFrameLocks noGrp="1"/>
          </p:cNvGraphicFramePr>
          <p:nvPr/>
        </p:nvGraphicFramePr>
        <p:xfrm>
          <a:off x="4724400" y="1905000"/>
          <a:ext cx="4343400" cy="4572001"/>
        </p:xfrm>
        <a:graphic>
          <a:graphicData uri="http://schemas.openxmlformats.org/drawingml/2006/table">
            <a:tbl>
              <a:tblPr/>
              <a:tblGrid>
                <a:gridCol w="741363"/>
                <a:gridCol w="1231900"/>
                <a:gridCol w="166687"/>
                <a:gridCol w="1101725"/>
                <a:gridCol w="1101725"/>
              </a:tblGrid>
              <a:tr h="885825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Traffic Class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66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Flow Label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80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01688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Payload Length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66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Next Header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66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Hop Limit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66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</a:tr>
              <a:tr h="1427163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325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869" name="Rectangle 53"/>
          <p:cNvSpPr>
            <a:spLocks noChangeArrowheads="1"/>
          </p:cNvSpPr>
          <p:nvPr/>
        </p:nvSpPr>
        <p:spPr bwMode="gray">
          <a:xfrm>
            <a:off x="1752600" y="1447800"/>
            <a:ext cx="763588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IPv4</a:t>
            </a:r>
          </a:p>
        </p:txBody>
      </p:sp>
      <p:sp>
        <p:nvSpPr>
          <p:cNvPr id="34870" name="Rectangle 54"/>
          <p:cNvSpPr>
            <a:spLocks noChangeArrowheads="1"/>
          </p:cNvSpPr>
          <p:nvPr/>
        </p:nvSpPr>
        <p:spPr bwMode="gray">
          <a:xfrm>
            <a:off x="5334000" y="1371600"/>
            <a:ext cx="25146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>
                <a:latin typeface="Arial" charset="0"/>
                <a:cs typeface="Arial" charset="0"/>
              </a:rPr>
              <a:t>IPv6</a:t>
            </a:r>
            <a:endParaRPr lang="en-US" sz="2400" b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34871" name="AutoShape 55"/>
          <p:cNvSpPr>
            <a:spLocks noChangeArrowheads="1"/>
          </p:cNvSpPr>
          <p:nvPr/>
        </p:nvSpPr>
        <p:spPr bwMode="auto">
          <a:xfrm>
            <a:off x="381000" y="5334000"/>
            <a:ext cx="328613" cy="228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CC00"/>
              </a:gs>
              <a:gs pos="100000">
                <a:schemeClr val="bg1"/>
              </a:gs>
            </a:gsLst>
            <a:lin ang="5400000" scaled="1"/>
          </a:gra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2" name="AutoShape 56"/>
          <p:cNvSpPr>
            <a:spLocks noChangeArrowheads="1"/>
          </p:cNvSpPr>
          <p:nvPr/>
        </p:nvSpPr>
        <p:spPr bwMode="auto">
          <a:xfrm>
            <a:off x="381000" y="5715000"/>
            <a:ext cx="328613" cy="228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6600"/>
              </a:gs>
              <a:gs pos="100000">
                <a:schemeClr val="bg1"/>
              </a:gs>
            </a:gsLst>
            <a:lin ang="5400000" scaled="1"/>
          </a:gra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3" name="AutoShape 57"/>
          <p:cNvSpPr>
            <a:spLocks noChangeArrowheads="1"/>
          </p:cNvSpPr>
          <p:nvPr/>
        </p:nvSpPr>
        <p:spPr bwMode="auto">
          <a:xfrm>
            <a:off x="381000" y="6019800"/>
            <a:ext cx="328613" cy="228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66CC"/>
              </a:gs>
              <a:gs pos="100000">
                <a:schemeClr val="bg1"/>
              </a:gs>
            </a:gsLst>
            <a:lin ang="5400000" scaled="1"/>
          </a:gra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4" name="AutoShape 58"/>
          <p:cNvSpPr>
            <a:spLocks noChangeArrowheads="1"/>
          </p:cNvSpPr>
          <p:nvPr/>
        </p:nvSpPr>
        <p:spPr bwMode="auto">
          <a:xfrm>
            <a:off x="381000" y="6324600"/>
            <a:ext cx="328613" cy="228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8000"/>
              </a:gs>
              <a:gs pos="100000">
                <a:schemeClr val="bg1"/>
              </a:gs>
            </a:gsLst>
            <a:lin ang="5400000" scaled="1"/>
          </a:gra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92218" name="Text Box 59"/>
          <p:cNvSpPr txBox="1">
            <a:spLocks noChangeArrowheads="1"/>
          </p:cNvSpPr>
          <p:nvPr/>
        </p:nvSpPr>
        <p:spPr bwMode="auto">
          <a:xfrm>
            <a:off x="-76200" y="5326063"/>
            <a:ext cx="4724400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Ctr="1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>
                <a:latin typeface="Arial" charset="0"/>
              </a:rPr>
              <a:t>Field </a:t>
            </a:r>
            <a:r>
              <a:rPr lang="en-GB" sz="1400">
                <a:latin typeface="Arial" charset="0"/>
              </a:rPr>
              <a:t>name </a:t>
            </a:r>
            <a:r>
              <a:rPr lang="en-US" sz="1400">
                <a:latin typeface="Arial" charset="0"/>
              </a:rPr>
              <a:t>kept from IPv4 to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>
                <a:latin typeface="Arial" charset="0"/>
              </a:rPr>
              <a:t>Fields not kept in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>
                <a:latin typeface="Arial" charset="0"/>
              </a:rPr>
              <a:t>Name &amp; position changed in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>
                <a:latin typeface="Arial" charset="0"/>
              </a:rPr>
              <a:t>New field in IPv6</a:t>
            </a:r>
            <a:endParaRPr lang="en-US" sz="14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5739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Philosophy of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Don’t deal with problems: leave to ends</a:t>
            </a:r>
          </a:p>
          <a:p>
            <a:pPr lvl="1"/>
            <a:r>
              <a:rPr lang="en-US" dirty="0" smtClean="0">
                <a:latin typeface="Arial" charset="0"/>
              </a:rPr>
              <a:t>Eliminated </a:t>
            </a:r>
            <a:r>
              <a:rPr lang="en-US" dirty="0">
                <a:latin typeface="Arial" charset="0"/>
              </a:rPr>
              <a:t>fragmentation</a:t>
            </a:r>
          </a:p>
          <a:p>
            <a:pPr lvl="1"/>
            <a:r>
              <a:rPr lang="en-US" dirty="0" smtClean="0">
                <a:latin typeface="Arial" charset="0"/>
              </a:rPr>
              <a:t>Eliminated checksum</a:t>
            </a:r>
          </a:p>
          <a:p>
            <a:pPr lvl="1"/>
            <a:r>
              <a:rPr lang="en-US" b="1" i="1" dirty="0" smtClean="0">
                <a:solidFill>
                  <a:srgbClr val="F47A00"/>
                </a:solidFill>
                <a:latin typeface="Arial" charset="0"/>
              </a:rPr>
              <a:t>Why retain TTL?</a:t>
            </a:r>
            <a:endParaRPr lang="en-US" b="1" i="1" dirty="0">
              <a:solidFill>
                <a:srgbClr val="F47A00"/>
              </a:solidFill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Simplify handling:</a:t>
            </a:r>
          </a:p>
          <a:p>
            <a:pPr lvl="1"/>
            <a:r>
              <a:rPr lang="en-US" dirty="0" smtClean="0">
                <a:latin typeface="Arial" charset="0"/>
              </a:rPr>
              <a:t>New </a:t>
            </a:r>
            <a:r>
              <a:rPr lang="en-US" dirty="0">
                <a:latin typeface="Arial" charset="0"/>
              </a:rPr>
              <a:t>options mechanism </a:t>
            </a:r>
            <a:r>
              <a:rPr lang="en-US" dirty="0" smtClean="0">
                <a:latin typeface="Arial" charset="0"/>
              </a:rPr>
              <a:t>(uses next header approach)</a:t>
            </a:r>
          </a:p>
          <a:p>
            <a:pPr lvl="1"/>
            <a:r>
              <a:rPr lang="en-US" dirty="0" smtClean="0">
                <a:latin typeface="Arial" charset="0"/>
              </a:rPr>
              <a:t>Eliminated header length</a:t>
            </a:r>
          </a:p>
          <a:p>
            <a:pPr lvl="2"/>
            <a:r>
              <a:rPr lang="en-US" b="1" i="1" dirty="0" smtClean="0">
                <a:solidFill>
                  <a:srgbClr val="F47A00"/>
                </a:solidFill>
                <a:latin typeface="Arial" charset="0"/>
              </a:rPr>
              <a:t>Why couldn’t IPv4 do this?</a:t>
            </a:r>
          </a:p>
          <a:p>
            <a:r>
              <a:rPr lang="en-US" dirty="0" smtClean="0">
                <a:latin typeface="Arial" charset="0"/>
              </a:rPr>
              <a:t>Provide general flow label for packet</a:t>
            </a:r>
          </a:p>
          <a:p>
            <a:pPr lvl="1"/>
            <a:r>
              <a:rPr lang="en-US" dirty="0">
                <a:latin typeface="Arial" charset="0"/>
              </a:rPr>
              <a:t>N</a:t>
            </a:r>
            <a:r>
              <a:rPr lang="en-US" dirty="0" smtClean="0">
                <a:latin typeface="Arial" charset="0"/>
              </a:rPr>
              <a:t>ot tied to semantics</a:t>
            </a:r>
          </a:p>
          <a:p>
            <a:pPr lvl="1"/>
            <a:r>
              <a:rPr lang="en-US" dirty="0" smtClean="0">
                <a:latin typeface="Arial" charset="0"/>
              </a:rPr>
              <a:t>Provides great flexibility</a:t>
            </a:r>
          </a:p>
        </p:txBody>
      </p:sp>
      <p:sp>
        <p:nvSpPr>
          <p:cNvPr id="942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3BB2DA1-7B39-4F44-8F88-2CAC73319E5C}" type="slidenum">
              <a:rPr lang="en-US" sz="1400" b="0">
                <a:latin typeface="Times New Roman" charset="0"/>
              </a:rPr>
              <a:pPr eaLnBrk="1" hangingPunct="1"/>
              <a:t>87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56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Helvetica" charset="0"/>
                <a:ea typeface="ＭＳ Ｐゴシック" charset="0"/>
                <a:cs typeface="ＭＳ Ｐゴシック" charset="0"/>
              </a:rPr>
              <a:t>Comparison of Design Philosophy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4819" name="Group 3"/>
          <p:cNvGraphicFramePr>
            <a:graphicFrameLocks noGrp="1"/>
          </p:cNvGraphicFramePr>
          <p:nvPr>
            <p:extLst/>
          </p:nvPr>
        </p:nvGraphicFramePr>
        <p:xfrm>
          <a:off x="90488" y="1905000"/>
          <a:ext cx="4557711" cy="3276599"/>
        </p:xfrm>
        <a:graphic>
          <a:graphicData uri="http://schemas.openxmlformats.org/drawingml/2006/table">
            <a:tbl>
              <a:tblPr/>
              <a:tblGrid>
                <a:gridCol w="778839"/>
                <a:gridCol w="478000"/>
                <a:gridCol w="1215055"/>
                <a:gridCol w="717000"/>
                <a:gridCol w="212258"/>
                <a:gridCol w="1156559"/>
              </a:tblGrid>
              <a:tr h="680556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IHL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Type of Service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Total Length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0556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Identification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Flags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Fragment Offset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2625"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Time to Live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Protocol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Header Checksum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4055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1986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6821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Options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Padding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849" name="Group 33"/>
          <p:cNvGraphicFramePr>
            <a:graphicFrameLocks noGrp="1"/>
          </p:cNvGraphicFramePr>
          <p:nvPr>
            <p:extLst/>
          </p:nvPr>
        </p:nvGraphicFramePr>
        <p:xfrm>
          <a:off x="4724400" y="1905000"/>
          <a:ext cx="4343400" cy="4572001"/>
        </p:xfrm>
        <a:graphic>
          <a:graphicData uri="http://schemas.openxmlformats.org/drawingml/2006/table">
            <a:tbl>
              <a:tblPr/>
              <a:tblGrid>
                <a:gridCol w="741363"/>
                <a:gridCol w="1231900"/>
                <a:gridCol w="166687"/>
                <a:gridCol w="1101725"/>
                <a:gridCol w="1101725"/>
              </a:tblGrid>
              <a:tr h="885825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Traffic Class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Flow Label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01688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Payload Length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Next Header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Hop Limit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1427163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325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869" name="Rectangle 53"/>
          <p:cNvSpPr>
            <a:spLocks noChangeArrowheads="1"/>
          </p:cNvSpPr>
          <p:nvPr/>
        </p:nvSpPr>
        <p:spPr bwMode="gray">
          <a:xfrm>
            <a:off x="1752600" y="1447800"/>
            <a:ext cx="763588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IPv4</a:t>
            </a:r>
          </a:p>
        </p:txBody>
      </p:sp>
      <p:sp>
        <p:nvSpPr>
          <p:cNvPr id="34870" name="Rectangle 54"/>
          <p:cNvSpPr>
            <a:spLocks noChangeArrowheads="1"/>
          </p:cNvSpPr>
          <p:nvPr/>
        </p:nvSpPr>
        <p:spPr bwMode="gray">
          <a:xfrm>
            <a:off x="5334000" y="1371600"/>
            <a:ext cx="25146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>
                <a:latin typeface="Arial" charset="0"/>
                <a:cs typeface="Arial" charset="0"/>
              </a:rPr>
              <a:t>IPv6</a:t>
            </a:r>
            <a:endParaRPr lang="en-US" sz="2400" b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34871" name="AutoShape 55"/>
          <p:cNvSpPr>
            <a:spLocks noChangeArrowheads="1"/>
          </p:cNvSpPr>
          <p:nvPr/>
        </p:nvSpPr>
        <p:spPr bwMode="auto">
          <a:xfrm>
            <a:off x="381000" y="5334000"/>
            <a:ext cx="328613" cy="228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CC00"/>
              </a:gs>
              <a:gs pos="100000">
                <a:schemeClr val="bg1"/>
              </a:gs>
            </a:gsLst>
            <a:lin ang="5400000" scaled="1"/>
          </a:gra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2" name="AutoShape 56"/>
          <p:cNvSpPr>
            <a:spLocks noChangeArrowheads="1"/>
          </p:cNvSpPr>
          <p:nvPr/>
        </p:nvSpPr>
        <p:spPr bwMode="auto">
          <a:xfrm>
            <a:off x="381000" y="5715000"/>
            <a:ext cx="328613" cy="228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6600"/>
              </a:gs>
              <a:gs pos="100000">
                <a:schemeClr val="bg1"/>
              </a:gs>
            </a:gsLst>
            <a:lin ang="5400000" scaled="1"/>
          </a:gra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3" name="AutoShape 57"/>
          <p:cNvSpPr>
            <a:spLocks noChangeArrowheads="1"/>
          </p:cNvSpPr>
          <p:nvPr/>
        </p:nvSpPr>
        <p:spPr bwMode="auto">
          <a:xfrm>
            <a:off x="381000" y="6019800"/>
            <a:ext cx="328613" cy="228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66CC"/>
              </a:gs>
              <a:gs pos="100000">
                <a:schemeClr val="bg1"/>
              </a:gs>
            </a:gsLst>
            <a:lin ang="5400000" scaled="1"/>
          </a:gra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4" name="AutoShape 58"/>
          <p:cNvSpPr>
            <a:spLocks noChangeArrowheads="1"/>
          </p:cNvSpPr>
          <p:nvPr/>
        </p:nvSpPr>
        <p:spPr bwMode="auto">
          <a:xfrm>
            <a:off x="381000" y="6324600"/>
            <a:ext cx="328613" cy="228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8000"/>
              </a:gs>
              <a:gs pos="100000">
                <a:schemeClr val="bg1"/>
              </a:gs>
            </a:gsLst>
            <a:lin ang="5400000" scaled="1"/>
          </a:gra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3" name="Text Box 59"/>
          <p:cNvSpPr txBox="1">
            <a:spLocks noChangeArrowheads="1"/>
          </p:cNvSpPr>
          <p:nvPr/>
        </p:nvSpPr>
        <p:spPr bwMode="auto">
          <a:xfrm>
            <a:off x="533400" y="5326063"/>
            <a:ext cx="3657600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124" tIns="41061" rIns="82124" bIns="41061" anchorCtr="1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 dirty="0">
                <a:latin typeface="Arial" charset="0"/>
              </a:rPr>
              <a:t>T</a:t>
            </a:r>
            <a:r>
              <a:rPr lang="en-US" sz="1400" dirty="0" smtClean="0">
                <a:latin typeface="Arial" charset="0"/>
              </a:rPr>
              <a:t>o Destination and Back (expanded)</a:t>
            </a:r>
            <a:endParaRPr lang="en-US" sz="1400" dirty="0">
              <a:latin typeface="Arial" charset="0"/>
            </a:endParaRP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 dirty="0" smtClean="0">
                <a:latin typeface="Arial" charset="0"/>
              </a:rPr>
              <a:t>Deal with Problems (greatly reduced)</a:t>
            </a:r>
            <a:endParaRPr lang="en-US" sz="1400" dirty="0">
              <a:latin typeface="Arial" charset="0"/>
            </a:endParaRP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 dirty="0" smtClean="0">
                <a:latin typeface="Arial" charset="0"/>
              </a:rPr>
              <a:t>Read Correctly (reduced)</a:t>
            </a:r>
            <a:endParaRPr lang="en-GB" sz="1400" dirty="0">
              <a:latin typeface="Arial" charset="0"/>
            </a:endParaRP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 dirty="0" smtClean="0">
                <a:latin typeface="Arial" charset="0"/>
              </a:rPr>
              <a:t>Special Handling (similar)</a:t>
            </a:r>
            <a:endParaRPr 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3904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access network is “switched”, we understand it</a:t>
            </a:r>
          </a:p>
          <a:p>
            <a:pPr lvl="1"/>
            <a:r>
              <a:rPr lang="en-US" dirty="0" smtClean="0"/>
              <a:t>Just like any other packet-switched network</a:t>
            </a:r>
          </a:p>
          <a:p>
            <a:pPr lvl="1"/>
            <a:endParaRPr lang="en-US" dirty="0"/>
          </a:p>
          <a:p>
            <a:r>
              <a:rPr lang="en-US" dirty="0" smtClean="0"/>
              <a:t>If the access network is </a:t>
            </a:r>
            <a:r>
              <a:rPr lang="en-US" b="1" i="1" dirty="0" smtClean="0">
                <a:solidFill>
                  <a:schemeClr val="accent1"/>
                </a:solidFill>
              </a:rPr>
              <a:t>shared</a:t>
            </a:r>
            <a:r>
              <a:rPr lang="en-US" dirty="0" smtClean="0"/>
              <a:t> medium, then we need to figure out how to share the medium</a:t>
            </a:r>
          </a:p>
          <a:p>
            <a:pPr lvl="1"/>
            <a:r>
              <a:rPr lang="en-US" dirty="0" smtClean="0"/>
              <a:t>Wireless</a:t>
            </a:r>
          </a:p>
          <a:p>
            <a:pPr lvl="1"/>
            <a:r>
              <a:rPr lang="en-US" dirty="0" smtClean="0"/>
              <a:t>Classical </a:t>
            </a:r>
            <a:r>
              <a:rPr lang="en-US" dirty="0" err="1" smtClean="0"/>
              <a:t>ethernet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0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18504</TotalTime>
  <Words>3974</Words>
  <Application>Microsoft Macintosh PowerPoint</Application>
  <PresentationFormat>On-screen Show (4:3)</PresentationFormat>
  <Paragraphs>1158</Paragraphs>
  <Slides>88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6" baseType="lpstr">
      <vt:lpstr>Arial</vt:lpstr>
      <vt:lpstr>Calibri</vt:lpstr>
      <vt:lpstr>Courier New</vt:lpstr>
      <vt:lpstr>Helvetica</vt:lpstr>
      <vt:lpstr>ＭＳ Ｐゴシック</vt:lpstr>
      <vt:lpstr>Times New Roman</vt:lpstr>
      <vt:lpstr>Wingdings</vt:lpstr>
      <vt:lpstr>Network</vt:lpstr>
      <vt:lpstr>CS 168 Designing IP</vt:lpstr>
      <vt:lpstr>PowerPoint Presentation</vt:lpstr>
      <vt:lpstr>Today’s Lecture: Two Topics</vt:lpstr>
      <vt:lpstr>Missing Pieces</vt:lpstr>
      <vt:lpstr>Where are we?</vt:lpstr>
      <vt:lpstr>Scenario: Joan Wants Her Music</vt:lpstr>
      <vt:lpstr>What Are The Steps Involved?</vt:lpstr>
      <vt:lpstr>What Are The Steps Involved?</vt:lpstr>
      <vt:lpstr>Access Networks</vt:lpstr>
      <vt:lpstr>Media Access Control (MAC)</vt:lpstr>
      <vt:lpstr>What Are The Steps Involved?</vt:lpstr>
      <vt:lpstr>Network Management</vt:lpstr>
      <vt:lpstr>Current Network Management</vt:lpstr>
      <vt:lpstr>Future Network Management</vt:lpstr>
      <vt:lpstr>What Are The Steps Involved?</vt:lpstr>
      <vt:lpstr>“Real World Name” to “Network Name”</vt:lpstr>
      <vt:lpstr>What is a “Network Name”?</vt:lpstr>
      <vt:lpstr>What Are The Steps Involved?</vt:lpstr>
      <vt:lpstr>Map Network Name to Location</vt:lpstr>
      <vt:lpstr>How is this done today?</vt:lpstr>
      <vt:lpstr>What Are The Steps Involved?</vt:lpstr>
      <vt:lpstr>Download Data from Location</vt:lpstr>
      <vt:lpstr>What Are The Steps Involved?</vt:lpstr>
      <vt:lpstr>Ensuring Security</vt:lpstr>
      <vt:lpstr>How do we do this today?</vt:lpstr>
      <vt:lpstr>Scenario Requires</vt:lpstr>
      <vt:lpstr>Scenario Requires</vt:lpstr>
      <vt:lpstr>The Design of IP</vt:lpstr>
      <vt:lpstr>We are about to make a transition!</vt:lpstr>
      <vt:lpstr>What is “designing” a protocol?</vt:lpstr>
      <vt:lpstr>What is Designing IP?</vt:lpstr>
      <vt:lpstr>Packet Header as Interface</vt:lpstr>
      <vt:lpstr>How Would You Design IP Header?</vt:lpstr>
      <vt:lpstr>What Tasks Do We Need to Do?</vt:lpstr>
      <vt:lpstr>Reading Packet Correctly</vt:lpstr>
      <vt:lpstr>Getting to the Destination</vt:lpstr>
      <vt:lpstr>Getting Response Back to Source</vt:lpstr>
      <vt:lpstr>Carry Data</vt:lpstr>
      <vt:lpstr>Telling Dest’n How to Process Packet</vt:lpstr>
      <vt:lpstr>Special Handling</vt:lpstr>
      <vt:lpstr>Dealing with Problems</vt:lpstr>
      <vt:lpstr>Are We Missing Anything?</vt:lpstr>
      <vt:lpstr>From Semantics to Syntax</vt:lpstr>
      <vt:lpstr>IP Packet Structure</vt:lpstr>
      <vt:lpstr>20 Bytes of Standard Header, then Options</vt:lpstr>
      <vt:lpstr>Next Set of Slides</vt:lpstr>
      <vt:lpstr>Go Through Tasks One-by-One</vt:lpstr>
      <vt:lpstr>Reading Packet Correctly</vt:lpstr>
      <vt:lpstr>Fields for Reading Packet Correctly</vt:lpstr>
      <vt:lpstr>Getting Packet to Destination and Back</vt:lpstr>
      <vt:lpstr>Fields for Packet Reaching Destination</vt:lpstr>
      <vt:lpstr>Telling Host How to Handle Packet</vt:lpstr>
      <vt:lpstr>Field for Next Protocol</vt:lpstr>
      <vt:lpstr>Special Handling</vt:lpstr>
      <vt:lpstr>Fields for Special Handling</vt:lpstr>
      <vt:lpstr>Option Field Layout</vt:lpstr>
      <vt:lpstr>Examples of Options</vt:lpstr>
      <vt:lpstr>Potential Problems</vt:lpstr>
      <vt:lpstr>Header Corruption</vt:lpstr>
      <vt:lpstr>Checksum Field</vt:lpstr>
      <vt:lpstr>Preventing Loops</vt:lpstr>
      <vt:lpstr>TTL Field</vt:lpstr>
      <vt:lpstr>Fragmentation</vt:lpstr>
      <vt:lpstr>Example of fragmentation</vt:lpstr>
      <vt:lpstr>Example of fragmentation</vt:lpstr>
      <vt:lpstr>DIY exercise in header engineering</vt:lpstr>
      <vt:lpstr>IP Packet Structure</vt:lpstr>
      <vt:lpstr>Why reassemble?</vt:lpstr>
      <vt:lpstr>A few considerations</vt:lpstr>
      <vt:lpstr>Where Should Reassembly Happen?</vt:lpstr>
      <vt:lpstr>Where should Reassembly Happen?</vt:lpstr>
      <vt:lpstr>Where should reassembly occur?</vt:lpstr>
      <vt:lpstr>Reassembly: what fields?</vt:lpstr>
      <vt:lpstr>IPv4’s fragmentation fields</vt:lpstr>
      <vt:lpstr>IP Packet Structure</vt:lpstr>
      <vt:lpstr>Example of Fragmentation</vt:lpstr>
      <vt:lpstr>Example of Fragmentation (con’t)</vt:lpstr>
      <vt:lpstr>Example of Fragmentation, con’t</vt:lpstr>
      <vt:lpstr>Example of Fragmentation, con’t</vt:lpstr>
      <vt:lpstr>Example of Fragmentation, con’t</vt:lpstr>
      <vt:lpstr>Offsets vs Numbering Fragments?</vt:lpstr>
      <vt:lpstr>IPv6</vt:lpstr>
      <vt:lpstr>IPv6</vt:lpstr>
      <vt:lpstr>IPv4 and IPv6 Header Comparison</vt:lpstr>
      <vt:lpstr>Summary of Changes</vt:lpstr>
      <vt:lpstr>IPv4 and IPv6 Header Comparison</vt:lpstr>
      <vt:lpstr>Philosophy of Changes</vt:lpstr>
      <vt:lpstr>Comparison of Design Philosophy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168  Introduction to the Internet: Architecture and Protocols</dc:title>
  <dc:creator>shenker@icsi.berkeley.edu</dc:creator>
  <cp:lastModifiedBy>shenker@icsi.berkeley.edu</cp:lastModifiedBy>
  <cp:revision>371</cp:revision>
  <cp:lastPrinted>2015-09-21T01:12:48Z</cp:lastPrinted>
  <dcterms:created xsi:type="dcterms:W3CDTF">2015-08-27T21:00:58Z</dcterms:created>
  <dcterms:modified xsi:type="dcterms:W3CDTF">2015-09-23T14:38:00Z</dcterms:modified>
</cp:coreProperties>
</file>