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76"/>
  </p:notesMasterIdLst>
  <p:handoutMasterIdLst>
    <p:handoutMasterId r:id="rId77"/>
  </p:handoutMasterIdLst>
  <p:sldIdLst>
    <p:sldId id="431" r:id="rId2"/>
    <p:sldId id="532" r:id="rId3"/>
    <p:sldId id="870" r:id="rId4"/>
    <p:sldId id="872" r:id="rId5"/>
    <p:sldId id="873" r:id="rId6"/>
    <p:sldId id="692" r:id="rId7"/>
    <p:sldId id="700" r:id="rId8"/>
    <p:sldId id="551" r:id="rId9"/>
    <p:sldId id="552" r:id="rId10"/>
    <p:sldId id="553" r:id="rId11"/>
    <p:sldId id="693" r:id="rId12"/>
    <p:sldId id="865" r:id="rId13"/>
    <p:sldId id="800" r:id="rId14"/>
    <p:sldId id="556" r:id="rId15"/>
    <p:sldId id="557" r:id="rId16"/>
    <p:sldId id="558" r:id="rId17"/>
    <p:sldId id="559" r:id="rId18"/>
    <p:sldId id="560" r:id="rId19"/>
    <p:sldId id="561" r:id="rId20"/>
    <p:sldId id="858" r:id="rId21"/>
    <p:sldId id="859" r:id="rId22"/>
    <p:sldId id="572" r:id="rId23"/>
    <p:sldId id="617" r:id="rId24"/>
    <p:sldId id="621" r:id="rId25"/>
    <p:sldId id="622" r:id="rId26"/>
    <p:sldId id="623" r:id="rId27"/>
    <p:sldId id="625" r:id="rId28"/>
    <p:sldId id="866" r:id="rId29"/>
    <p:sldId id="573" r:id="rId30"/>
    <p:sldId id="574" r:id="rId31"/>
    <p:sldId id="626" r:id="rId32"/>
    <p:sldId id="801" r:id="rId33"/>
    <p:sldId id="802" r:id="rId34"/>
    <p:sldId id="575" r:id="rId35"/>
    <p:sldId id="577" r:id="rId36"/>
    <p:sldId id="578" r:id="rId37"/>
    <p:sldId id="579" r:id="rId38"/>
    <p:sldId id="580" r:id="rId39"/>
    <p:sldId id="581" r:id="rId40"/>
    <p:sldId id="582" r:id="rId41"/>
    <p:sldId id="583" r:id="rId42"/>
    <p:sldId id="848" r:id="rId43"/>
    <p:sldId id="849" r:id="rId44"/>
    <p:sldId id="850" r:id="rId45"/>
    <p:sldId id="874" r:id="rId46"/>
    <p:sldId id="867" r:id="rId47"/>
    <p:sldId id="868" r:id="rId48"/>
    <p:sldId id="861" r:id="rId49"/>
    <p:sldId id="862" r:id="rId50"/>
    <p:sldId id="584" r:id="rId51"/>
    <p:sldId id="585" r:id="rId52"/>
    <p:sldId id="586" r:id="rId53"/>
    <p:sldId id="587" r:id="rId54"/>
    <p:sldId id="588" r:id="rId55"/>
    <p:sldId id="589" r:id="rId56"/>
    <p:sldId id="590" r:id="rId57"/>
    <p:sldId id="591" r:id="rId58"/>
    <p:sldId id="592" r:id="rId59"/>
    <p:sldId id="593" r:id="rId60"/>
    <p:sldId id="594" r:id="rId61"/>
    <p:sldId id="595" r:id="rId62"/>
    <p:sldId id="596" r:id="rId63"/>
    <p:sldId id="597" r:id="rId64"/>
    <p:sldId id="598" r:id="rId65"/>
    <p:sldId id="599" r:id="rId66"/>
    <p:sldId id="648" r:id="rId67"/>
    <p:sldId id="600" r:id="rId68"/>
    <p:sldId id="852" r:id="rId69"/>
    <p:sldId id="853" r:id="rId70"/>
    <p:sldId id="854" r:id="rId71"/>
    <p:sldId id="875" r:id="rId72"/>
    <p:sldId id="855" r:id="rId73"/>
    <p:sldId id="856" r:id="rId74"/>
    <p:sldId id="869" r:id="rId7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86464"/>
  </p:normalViewPr>
  <p:slideViewPr>
    <p:cSldViewPr>
      <p:cViewPr>
        <p:scale>
          <a:sx n="100" d="100"/>
          <a:sy n="100" d="100"/>
        </p:scale>
        <p:origin x="856" y="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notesMaster" Target="notesMasters/notesMaster1.xml"/><Relationship Id="rId77" Type="http://schemas.openxmlformats.org/officeDocument/2006/relationships/handoutMaster" Target="handoutMasters/handoutMaster1.xml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3C0097C4-6507-AC4E-966E-821A729436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9636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fld id="{7DDF7BC6-A6E1-CB43-A9F4-FD0222E264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5785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3AB7D2-44D9-C341-97F4-AF3A6AE0BBC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23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 plane: software</a:t>
            </a:r>
            <a:r>
              <a:rPr lang="en-US" baseline="0" dirty="0" smtClean="0"/>
              <a:t>. Makes decisions over long time horizons.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 plane: mostly hardware. A decision for each packet.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3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one particular part of the functionality:</a:t>
            </a:r>
            <a:r>
              <a:rPr lang="en-US" baseline="0" dirty="0" smtClean="0"/>
              <a:t> how to determine the output port for the destination IP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21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ABA7DC9-CA38-C840-B8FC-BB65707CD811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179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C386834-6CDC-DB47-B42C-60722FD0B7E1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252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496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does a router determine which</a:t>
            </a:r>
            <a:r>
              <a:rPr lang="en-US" baseline="0" dirty="0" smtClean="0"/>
              <a:t> output port for the packet!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01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1F45210-4A31-A74A-AA23-65622440D5E1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146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Many more advanced techniques for this….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203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Many more advanced techniques for this….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422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Many more advanced techniques for this….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30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Many more advanced techniques for this….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361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3AB7D2-44D9-C341-97F4-AF3A6AE0BBC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92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0" fontAlgn="base" latinLnBrk="0" hangingPunct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201.143.4.0.0/24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pPr rtl="0" eaLnBrk="0" fontAlgn="base" latinLnBrk="0" hangingPunct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201.143.5.0.0/24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pPr rtl="0" eaLnBrk="0" fontAlgn="base" latinLnBrk="0" hangingPunct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201.143.6.0/23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Times New Roman" charset="0"/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90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Many more advanced techniques for this….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3116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Many more advanced techniques for this….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31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82BB687-72E3-7F4E-A993-28580BADC143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6052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B575A-70DA-3D44-9310-EC02E4380710}" type="slidenum">
              <a:rPr lang="en-US" sz="1300" b="0">
                <a:latin typeface="Times New Roman" charset="0"/>
              </a:rPr>
              <a:pPr eaLnBrk="1" hangingPunct="1"/>
              <a:t>58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fr-FR" dirty="0" err="1" smtClean="0">
                <a:ea typeface="ＭＳ Ｐゴシック" charset="0"/>
                <a:cs typeface="ＭＳ Ｐゴシック" charset="0"/>
              </a:rPr>
              <a:t>What</a:t>
            </a:r>
            <a:r>
              <a:rPr lang="fr-FR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fr-FR" dirty="0" err="1" smtClean="0">
                <a:ea typeface="ＭＳ Ｐゴシック" charset="0"/>
                <a:cs typeface="ＭＳ Ｐゴシック" charset="0"/>
              </a:rPr>
              <a:t>does</a:t>
            </a:r>
            <a:r>
              <a:rPr lang="fr-FR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fr-FR" dirty="0" err="1" smtClean="0">
                <a:ea typeface="ＭＳ Ｐゴシック" charset="0"/>
                <a:cs typeface="ＭＳ Ｐゴシック" charset="0"/>
              </a:rPr>
              <a:t>core</a:t>
            </a:r>
            <a:r>
              <a:rPr lang="fr-FR" dirty="0" smtClean="0">
                <a:ea typeface="ＭＳ Ｐゴシック" charset="0"/>
                <a:cs typeface="ＭＳ Ｐゴシック" charset="0"/>
              </a:rPr>
              <a:t> router do </a:t>
            </a:r>
            <a:r>
              <a:rPr lang="fr-FR" dirty="0" err="1" smtClean="0">
                <a:ea typeface="ＭＳ Ｐゴシック" charset="0"/>
                <a:cs typeface="ＭＳ Ｐゴシック" charset="0"/>
              </a:rPr>
              <a:t>now</a:t>
            </a:r>
            <a:r>
              <a:rPr lang="fr-FR" dirty="0" smtClean="0">
                <a:ea typeface="ＭＳ Ｐゴシック" charset="0"/>
                <a:cs typeface="ＭＳ Ｐゴシック" charset="0"/>
              </a:rPr>
              <a:t>?</a:t>
            </a:r>
            <a:endParaRPr lang="fr-FR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6066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address will match</a:t>
            </a:r>
            <a:r>
              <a:rPr lang="en-US" baseline="0" dirty="0" smtClean="0"/>
              <a:t> more than one of these prefixes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3AB7D2-44D9-C341-97F4-AF3A6AE0BBC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069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61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Many more advanced techniques for this….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1874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62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Many more advanced techniques for this….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506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F6AE90C-22F0-3342-8FE4-EF6BDE666022}" type="slidenum">
              <a:rPr lang="en-US" sz="1300" b="0">
                <a:latin typeface="Times New Roman" charset="0"/>
              </a:rPr>
              <a:pPr eaLnBrk="1" hangingPunct="1"/>
              <a:t>64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246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C0E77BD-397C-1041-B89B-560645DCC319}" type="slidenum">
              <a:rPr lang="en-US" sz="1300" b="0">
                <a:latin typeface="Times New Roman" charset="0"/>
              </a:rPr>
              <a:pPr eaLnBrk="1" hangingPunct="1"/>
              <a:t>68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631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34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781EB3-BD8A-DE42-91AD-DFE44FE998EA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What is slash notation for this prefix?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659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781EB3-BD8A-DE42-91AD-DFE44FE998EA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What is slash notation for this prefix?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15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A8194E3-7B4A-2749-848B-7B26BEB7F9B0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818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adfertised</a:t>
            </a:r>
            <a:r>
              <a:rPr lang="en-US" dirty="0" smtClean="0"/>
              <a:t> </a:t>
            </a:r>
            <a:r>
              <a:rPr lang="en-US" dirty="0" err="1" smtClean="0"/>
              <a:t>separtely</a:t>
            </a:r>
            <a:r>
              <a:rPr lang="en-US" dirty="0" smtClean="0"/>
              <a:t>, would have to change whenever prefixes changed.  Added new customer, split</a:t>
            </a:r>
            <a:r>
              <a:rPr lang="en-US" baseline="0" dirty="0" smtClean="0"/>
              <a:t> old one….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3AB7D2-44D9-C341-97F4-AF3A6AE0BBC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36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F6AE90C-22F0-3342-8FE4-EF6BDE666022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What does core route do now????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089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CC09BB6-EC70-9D44-9989-916B5513B189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57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790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Bunch</a:t>
            </a:r>
            <a:r>
              <a:rPr lang="en-US" baseline="0" dirty="0" smtClean="0"/>
              <a:t> of different kinds of routers: small for homes, routers that connect different ISPs or ISPs to enterprises (edge)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7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D9B67-AD95-4B46-A0DA-F2AED6E84B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8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85399-A305-8F45-8B8E-3830BD0C4D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31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04EAF-5A08-7B49-9FC9-045F536AE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219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458200" cy="5486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fld id="{72BEC54F-98B7-0A42-9A23-569989152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3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EA10F-1B2C-564A-8529-6A1B9B53CF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001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E118E-DF71-3045-BE9C-ED4DC6B090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33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8F47A-AB51-1E40-84FE-F7055C6366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33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83B58-B541-7E4C-9724-66775EFCEF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D13FA-69A5-5444-B7E0-32474B5AE9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60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5AC89-5AC2-8B44-81A5-11BB5E96E8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48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F76C2-D589-3248-9C1F-E0BDBB229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9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9148E-37AF-FC4B-9566-0C4B0803C0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43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820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E5FCFE6E-9505-354F-8B69-AA2C0F2AB9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CS 168</a:t>
            </a:r>
            <a:br>
              <a:rPr lang="en-US" altLang="en-US" dirty="0"/>
            </a:br>
            <a:r>
              <a:rPr lang="en-US" altLang="en-US" dirty="0" smtClean="0"/>
              <a:t>Forwarding</a:t>
            </a:r>
            <a:endParaRPr lang="en-US" altLang="en-US" dirty="0"/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2015</a:t>
            </a: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Shenker</a:t>
            </a:r>
          </a:p>
          <a:p>
            <a:pPr eaLnBrk="1" hangingPunct="1"/>
            <a:r>
              <a:rPr lang="en-US" altLang="en-US" u="sng" dirty="0">
                <a:solidFill>
                  <a:srgbClr val="660066"/>
                </a:solidFill>
              </a:rPr>
              <a:t>http://</a:t>
            </a:r>
            <a:r>
              <a:rPr lang="en-US" altLang="en-US" u="sng" dirty="0" err="1">
                <a:solidFill>
                  <a:srgbClr val="660066"/>
                </a:solidFill>
              </a:rPr>
              <a:t>inst.eecs.berkeley.edu</a:t>
            </a:r>
            <a:r>
              <a:rPr lang="en-US" altLang="en-US" u="sng" dirty="0">
                <a:solidFill>
                  <a:srgbClr val="660066"/>
                </a:solidFill>
              </a:rPr>
              <a:t>/~cs168/fa15/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536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39223899-8BDD-F940-A62D-574BA4D27A47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CIDR </a:t>
            </a:r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Prefixes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926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9E91640-6F3B-8345-9272-BB05035AC6C5}" type="slidenum">
              <a:rPr lang="en-US" sz="1400" b="0">
                <a:latin typeface="Times New Roman" charset="0"/>
              </a:rPr>
              <a:pPr eaLnBrk="1" hangingPunct="1"/>
              <a:t>10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457200" y="1981200"/>
            <a:ext cx="6946087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800" dirty="0" smtClean="0">
                <a:latin typeface="Arial" charset="0"/>
              </a:rPr>
              <a:t>Prefix: 12.4.0.0       </a:t>
            </a:r>
            <a:r>
              <a:rPr lang="en-US" sz="2800" dirty="0">
                <a:latin typeface="Arial" charset="0"/>
              </a:rPr>
              <a:t>IP  Mask: 255.254.0.0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1600200" y="2660650"/>
            <a:ext cx="3429000" cy="31305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9269" name="Group 5"/>
          <p:cNvGrpSpPr>
            <a:grpSpLocks/>
          </p:cNvGrpSpPr>
          <p:nvPr/>
        </p:nvGrpSpPr>
        <p:grpSpPr bwMode="auto">
          <a:xfrm>
            <a:off x="1524000" y="2868613"/>
            <a:ext cx="7466013" cy="538162"/>
            <a:chOff x="960" y="1571"/>
            <a:chExt cx="4703" cy="339"/>
          </a:xfrm>
        </p:grpSpPr>
        <p:grpSp>
          <p:nvGrpSpPr>
            <p:cNvPr id="139293" name="Group 6"/>
            <p:cNvGrpSpPr>
              <a:grpSpLocks/>
            </p:cNvGrpSpPr>
            <p:nvPr/>
          </p:nvGrpSpPr>
          <p:grpSpPr bwMode="auto">
            <a:xfrm>
              <a:off x="994" y="1582"/>
              <a:ext cx="4616" cy="328"/>
              <a:chOff x="994" y="1582"/>
              <a:chExt cx="4616" cy="328"/>
            </a:xfrm>
          </p:grpSpPr>
          <p:sp>
            <p:nvSpPr>
              <p:cNvPr id="945159" name="Rectangle 7"/>
              <p:cNvSpPr>
                <a:spLocks noChangeArrowheads="1"/>
              </p:cNvSpPr>
              <p:nvPr/>
            </p:nvSpPr>
            <p:spPr bwMode="auto">
              <a:xfrm>
                <a:off x="994" y="1586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39299" name="Line 8"/>
              <p:cNvSpPr>
                <a:spLocks noChangeShapeType="1"/>
              </p:cNvSpPr>
              <p:nvPr/>
            </p:nvSpPr>
            <p:spPr bwMode="auto">
              <a:xfrm>
                <a:off x="3294" y="158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0" name="Line 9"/>
              <p:cNvSpPr>
                <a:spLocks noChangeShapeType="1"/>
              </p:cNvSpPr>
              <p:nvPr/>
            </p:nvSpPr>
            <p:spPr bwMode="auto">
              <a:xfrm>
                <a:off x="2158" y="1582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1" name="Line 10"/>
              <p:cNvSpPr>
                <a:spLocks noChangeShapeType="1"/>
              </p:cNvSpPr>
              <p:nvPr/>
            </p:nvSpPr>
            <p:spPr bwMode="auto">
              <a:xfrm>
                <a:off x="4462" y="1590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9294" name="Rectangle 11"/>
            <p:cNvSpPr>
              <a:spLocks noChangeArrowheads="1"/>
            </p:cNvSpPr>
            <p:nvPr/>
          </p:nvSpPr>
          <p:spPr bwMode="auto">
            <a:xfrm>
              <a:off x="960" y="1571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>
                  <a:latin typeface="Monaco"/>
                  <a:cs typeface="Monaco"/>
                </a:rPr>
                <a:t>00001100</a:t>
              </a:r>
            </a:p>
          </p:txBody>
        </p:sp>
        <p:sp>
          <p:nvSpPr>
            <p:cNvPr id="139295" name="Rectangle 12"/>
            <p:cNvSpPr>
              <a:spLocks noChangeArrowheads="1"/>
            </p:cNvSpPr>
            <p:nvPr/>
          </p:nvSpPr>
          <p:spPr bwMode="auto">
            <a:xfrm>
              <a:off x="2157" y="1571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>
                  <a:latin typeface="Monaco"/>
                  <a:cs typeface="Monaco"/>
                </a:rPr>
                <a:t>00000100</a:t>
              </a:r>
            </a:p>
          </p:txBody>
        </p:sp>
        <p:sp>
          <p:nvSpPr>
            <p:cNvPr id="139296" name="Rectangle 13"/>
            <p:cNvSpPr>
              <a:spLocks noChangeArrowheads="1"/>
            </p:cNvSpPr>
            <p:nvPr/>
          </p:nvSpPr>
          <p:spPr bwMode="auto">
            <a:xfrm>
              <a:off x="3324" y="1579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 smtClean="0">
                  <a:latin typeface="Monaco"/>
                  <a:cs typeface="Monaco"/>
                </a:rPr>
                <a:t>00000000</a:t>
              </a:r>
              <a:endParaRPr lang="en-US" sz="2800" b="0" dirty="0">
                <a:latin typeface="Monaco"/>
                <a:cs typeface="Monaco"/>
              </a:endParaRPr>
            </a:p>
          </p:txBody>
        </p:sp>
        <p:sp>
          <p:nvSpPr>
            <p:cNvPr id="139297" name="Rectangle 14"/>
            <p:cNvSpPr>
              <a:spLocks noChangeArrowheads="1"/>
            </p:cNvSpPr>
            <p:nvPr/>
          </p:nvSpPr>
          <p:spPr bwMode="auto">
            <a:xfrm>
              <a:off x="4460" y="1579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 smtClean="0">
                  <a:latin typeface="Monaco"/>
                  <a:cs typeface="Monaco"/>
                </a:rPr>
                <a:t>00000000</a:t>
              </a:r>
              <a:endParaRPr lang="en-US" sz="2800" b="0" dirty="0">
                <a:latin typeface="Monaco"/>
                <a:cs typeface="Monaco"/>
              </a:endParaRPr>
            </a:p>
          </p:txBody>
        </p:sp>
      </p:grpSp>
      <p:grpSp>
        <p:nvGrpSpPr>
          <p:cNvPr id="139270" name="Group 15"/>
          <p:cNvGrpSpPr>
            <a:grpSpLocks/>
          </p:cNvGrpSpPr>
          <p:nvPr/>
        </p:nvGrpSpPr>
        <p:grpSpPr bwMode="auto">
          <a:xfrm>
            <a:off x="1524001" y="4029075"/>
            <a:ext cx="7461251" cy="538163"/>
            <a:chOff x="960" y="2302"/>
            <a:chExt cx="4700" cy="339"/>
          </a:xfrm>
        </p:grpSpPr>
        <p:grpSp>
          <p:nvGrpSpPr>
            <p:cNvPr id="139284" name="Group 16"/>
            <p:cNvGrpSpPr>
              <a:grpSpLocks/>
            </p:cNvGrpSpPr>
            <p:nvPr/>
          </p:nvGrpSpPr>
          <p:grpSpPr bwMode="auto">
            <a:xfrm>
              <a:off x="991" y="2313"/>
              <a:ext cx="4616" cy="328"/>
              <a:chOff x="991" y="2313"/>
              <a:chExt cx="4616" cy="328"/>
            </a:xfrm>
          </p:grpSpPr>
          <p:sp>
            <p:nvSpPr>
              <p:cNvPr id="945169" name="Rectangle 17"/>
              <p:cNvSpPr>
                <a:spLocks noChangeArrowheads="1"/>
              </p:cNvSpPr>
              <p:nvPr/>
            </p:nvSpPr>
            <p:spPr bwMode="auto">
              <a:xfrm>
                <a:off x="991" y="2317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39290" name="Line 18"/>
              <p:cNvSpPr>
                <a:spLocks noChangeShapeType="1"/>
              </p:cNvSpPr>
              <p:nvPr/>
            </p:nvSpPr>
            <p:spPr bwMode="auto">
              <a:xfrm>
                <a:off x="3291" y="2313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1" name="Line 19"/>
              <p:cNvSpPr>
                <a:spLocks noChangeShapeType="1"/>
              </p:cNvSpPr>
              <p:nvPr/>
            </p:nvSpPr>
            <p:spPr bwMode="auto">
              <a:xfrm>
                <a:off x="2155" y="2313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2" name="Line 20"/>
              <p:cNvSpPr>
                <a:spLocks noChangeShapeType="1"/>
              </p:cNvSpPr>
              <p:nvPr/>
            </p:nvSpPr>
            <p:spPr bwMode="auto">
              <a:xfrm>
                <a:off x="4459" y="2321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9285" name="Rectangle 21"/>
            <p:cNvSpPr>
              <a:spLocks noChangeArrowheads="1"/>
            </p:cNvSpPr>
            <p:nvPr/>
          </p:nvSpPr>
          <p:spPr bwMode="auto">
            <a:xfrm>
              <a:off x="960" y="2302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>
                  <a:latin typeface="Monaco"/>
                  <a:cs typeface="Monaco"/>
                </a:rPr>
                <a:t>11111111</a:t>
              </a:r>
            </a:p>
          </p:txBody>
        </p:sp>
        <p:sp>
          <p:nvSpPr>
            <p:cNvPr id="139286" name="Rectangle 22"/>
            <p:cNvSpPr>
              <a:spLocks noChangeArrowheads="1"/>
            </p:cNvSpPr>
            <p:nvPr/>
          </p:nvSpPr>
          <p:spPr bwMode="auto">
            <a:xfrm>
              <a:off x="2160" y="2302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>
                  <a:latin typeface="Monaco"/>
                  <a:cs typeface="Monaco"/>
                </a:rPr>
                <a:t>11111110</a:t>
              </a:r>
            </a:p>
          </p:txBody>
        </p:sp>
        <p:sp>
          <p:nvSpPr>
            <p:cNvPr id="139287" name="Rectangle 23"/>
            <p:cNvSpPr>
              <a:spLocks noChangeArrowheads="1"/>
            </p:cNvSpPr>
            <p:nvPr/>
          </p:nvSpPr>
          <p:spPr bwMode="auto">
            <a:xfrm>
              <a:off x="3321" y="2310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>
                  <a:latin typeface="Monaco"/>
                  <a:cs typeface="Monaco"/>
                </a:rPr>
                <a:t>00000000</a:t>
              </a:r>
            </a:p>
          </p:txBody>
        </p:sp>
        <p:sp>
          <p:nvSpPr>
            <p:cNvPr id="139288" name="Rectangle 24"/>
            <p:cNvSpPr>
              <a:spLocks noChangeArrowheads="1"/>
            </p:cNvSpPr>
            <p:nvPr/>
          </p:nvSpPr>
          <p:spPr bwMode="auto">
            <a:xfrm>
              <a:off x="4457" y="2310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>
                  <a:latin typeface="Monaco"/>
                  <a:cs typeface="Monaco"/>
                </a:rPr>
                <a:t>00000000</a:t>
              </a:r>
            </a:p>
          </p:txBody>
        </p:sp>
      </p:grpSp>
      <p:sp>
        <p:nvSpPr>
          <p:cNvPr id="139271" name="Rectangle 25"/>
          <p:cNvSpPr>
            <a:spLocks noChangeArrowheads="1"/>
          </p:cNvSpPr>
          <p:nvPr/>
        </p:nvSpPr>
        <p:spPr bwMode="auto">
          <a:xfrm>
            <a:off x="76200" y="2971800"/>
            <a:ext cx="1489075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Arial" charset="0"/>
              </a:rPr>
              <a:t>Address </a:t>
            </a:r>
          </a:p>
        </p:txBody>
      </p:sp>
      <p:sp>
        <p:nvSpPr>
          <p:cNvPr id="139272" name="Rectangle 26"/>
          <p:cNvSpPr>
            <a:spLocks noChangeArrowheads="1"/>
          </p:cNvSpPr>
          <p:nvPr/>
        </p:nvSpPr>
        <p:spPr bwMode="auto">
          <a:xfrm>
            <a:off x="577850" y="4097338"/>
            <a:ext cx="9461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Mask</a:t>
            </a:r>
          </a:p>
        </p:txBody>
      </p:sp>
      <p:sp>
        <p:nvSpPr>
          <p:cNvPr id="139273" name="Line 27"/>
          <p:cNvSpPr>
            <a:spLocks noChangeShapeType="1"/>
          </p:cNvSpPr>
          <p:nvPr/>
        </p:nvSpPr>
        <p:spPr bwMode="auto">
          <a:xfrm>
            <a:off x="8932863" y="48974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4" name="Line 28"/>
          <p:cNvSpPr>
            <a:spLocks noChangeShapeType="1"/>
          </p:cNvSpPr>
          <p:nvPr/>
        </p:nvSpPr>
        <p:spPr bwMode="auto">
          <a:xfrm>
            <a:off x="5029200" y="487045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5" name="Rectangle 29"/>
          <p:cNvSpPr>
            <a:spLocks noChangeArrowheads="1"/>
          </p:cNvSpPr>
          <p:nvPr/>
        </p:nvSpPr>
        <p:spPr bwMode="auto">
          <a:xfrm>
            <a:off x="6248400" y="4946650"/>
            <a:ext cx="157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Arial" charset="0"/>
              </a:rPr>
              <a:t>for hosts </a:t>
            </a:r>
          </a:p>
        </p:txBody>
      </p:sp>
      <p:sp>
        <p:nvSpPr>
          <p:cNvPr id="139276" name="Line 30"/>
          <p:cNvSpPr>
            <a:spLocks noChangeShapeType="1"/>
          </p:cNvSpPr>
          <p:nvPr/>
        </p:nvSpPr>
        <p:spPr bwMode="auto">
          <a:xfrm>
            <a:off x="5029200" y="5175250"/>
            <a:ext cx="99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7" name="Line 31"/>
          <p:cNvSpPr>
            <a:spLocks noChangeShapeType="1"/>
          </p:cNvSpPr>
          <p:nvPr/>
        </p:nvSpPr>
        <p:spPr bwMode="auto">
          <a:xfrm>
            <a:off x="8153400" y="5175250"/>
            <a:ext cx="754063" cy="142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8" name="Line 32"/>
          <p:cNvSpPr>
            <a:spLocks noChangeShapeType="1"/>
          </p:cNvSpPr>
          <p:nvPr/>
        </p:nvSpPr>
        <p:spPr bwMode="auto">
          <a:xfrm flipH="1" flipV="1">
            <a:off x="4686300" y="5175250"/>
            <a:ext cx="3429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9" name="Line 33"/>
          <p:cNvSpPr>
            <a:spLocks noChangeShapeType="1"/>
          </p:cNvSpPr>
          <p:nvPr/>
        </p:nvSpPr>
        <p:spPr bwMode="auto">
          <a:xfrm>
            <a:off x="1566863" y="48974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80" name="Rectangle 34"/>
          <p:cNvSpPr>
            <a:spLocks noChangeArrowheads="1"/>
          </p:cNvSpPr>
          <p:nvPr/>
        </p:nvSpPr>
        <p:spPr bwMode="auto">
          <a:xfrm>
            <a:off x="2133600" y="4946650"/>
            <a:ext cx="2403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Arial" charset="0"/>
              </a:rPr>
              <a:t>Network Prefix </a:t>
            </a:r>
          </a:p>
        </p:txBody>
      </p:sp>
      <p:sp>
        <p:nvSpPr>
          <p:cNvPr id="139281" name="Line 35"/>
          <p:cNvSpPr>
            <a:spLocks noChangeShapeType="1"/>
          </p:cNvSpPr>
          <p:nvPr/>
        </p:nvSpPr>
        <p:spPr bwMode="auto">
          <a:xfrm>
            <a:off x="1566863" y="5172075"/>
            <a:ext cx="490537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82" name="Text Box 36"/>
          <p:cNvSpPr txBox="1">
            <a:spLocks noChangeArrowheads="1"/>
          </p:cNvSpPr>
          <p:nvPr/>
        </p:nvSpPr>
        <p:spPr bwMode="auto">
          <a:xfrm>
            <a:off x="1295401" y="1203325"/>
            <a:ext cx="7112488" cy="70852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</a:rPr>
              <a:t>Use two 32-bit numbers to represent a </a:t>
            </a:r>
            <a:r>
              <a:rPr lang="en-US" dirty="0" smtClean="0">
                <a:latin typeface="Arial" charset="0"/>
              </a:rPr>
              <a:t>network prefix</a:t>
            </a:r>
          </a:p>
          <a:p>
            <a:pPr algn="ctr"/>
            <a:r>
              <a:rPr lang="en-US" dirty="0" smtClean="0">
                <a:latin typeface="Arial" charset="0"/>
              </a:rPr>
              <a:t>Address </a:t>
            </a:r>
            <a:r>
              <a:rPr lang="en-US" dirty="0">
                <a:latin typeface="Arial" charset="0"/>
              </a:rPr>
              <a:t>+ Mask  </a:t>
            </a:r>
          </a:p>
        </p:txBody>
      </p:sp>
      <p:sp>
        <p:nvSpPr>
          <p:cNvPr id="139283" name="Text Box 37"/>
          <p:cNvSpPr txBox="1">
            <a:spLocks noChangeArrowheads="1"/>
          </p:cNvSpPr>
          <p:nvPr/>
        </p:nvSpPr>
        <p:spPr bwMode="auto">
          <a:xfrm>
            <a:off x="2046288" y="6019800"/>
            <a:ext cx="50514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Arial" charset="0"/>
              </a:rPr>
              <a:t>Written as 12.4.0.0/15   or  12.4/15</a:t>
            </a:r>
          </a:p>
        </p:txBody>
      </p:sp>
    </p:spTree>
    <p:extLst>
      <p:ext uri="{BB962C8B-B14F-4D97-AF65-F5344CB8AC3E}">
        <p14:creationId xmlns:p14="http://schemas.microsoft.com/office/powerpoint/2010/main" val="17315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you aggregate them? (or not)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How can you use them to forward packets?</a:t>
            </a:r>
          </a:p>
          <a:p>
            <a:pPr lvl="1"/>
            <a:r>
              <a:rPr lang="en-US" dirty="0" smtClean="0"/>
              <a:t>In L3</a:t>
            </a:r>
          </a:p>
          <a:p>
            <a:pPr lvl="1"/>
            <a:r>
              <a:rPr lang="en-US" dirty="0" smtClean="0"/>
              <a:t>In L2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can you </a:t>
            </a:r>
            <a:r>
              <a:rPr lang="en-US" dirty="0" smtClean="0"/>
              <a:t>dynamically allocate them?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How can you dynamically share them?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094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Addresses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can you aggregate them? (or not)</a:t>
            </a:r>
          </a:p>
          <a:p>
            <a:pPr lvl="2"/>
            <a:endParaRPr lang="en-US" b="1" dirty="0" smtClean="0"/>
          </a:p>
          <a:p>
            <a:r>
              <a:rPr lang="en-US" b="1" dirty="0" smtClean="0"/>
              <a:t>How can you use them to forward packets?</a:t>
            </a:r>
          </a:p>
          <a:p>
            <a:pPr lvl="1"/>
            <a:r>
              <a:rPr lang="en-US" b="1" dirty="0" smtClean="0"/>
              <a:t>In L3</a:t>
            </a:r>
          </a:p>
          <a:p>
            <a:pPr lvl="1"/>
            <a:r>
              <a:rPr lang="en-US" dirty="0" smtClean="0"/>
              <a:t>In L2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can you </a:t>
            </a:r>
            <a:r>
              <a:rPr lang="en-US" dirty="0" smtClean="0"/>
              <a:t>dynamically allocate them?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How can you dynamically share them?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031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Aggregation (and not)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00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Scalability via Address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Aggregation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336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893E27C-FD40-C046-B04E-4F8D9F69B6DB}" type="slidenum">
              <a:rPr lang="en-US" sz="1400" b="0">
                <a:latin typeface="Times New Roman" charset="0"/>
              </a:rPr>
              <a:pPr eaLnBrk="1" hangingPunct="1"/>
              <a:t>14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49250" name="Rectangle 2"/>
          <p:cNvSpPr>
            <a:spLocks noChangeArrowheads="1"/>
          </p:cNvSpPr>
          <p:nvPr/>
        </p:nvSpPr>
        <p:spPr bwMode="auto">
          <a:xfrm>
            <a:off x="457200" y="1676400"/>
            <a:ext cx="8305800" cy="320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43364" name="Oval 4"/>
          <p:cNvSpPr>
            <a:spLocks noChangeArrowheads="1"/>
          </p:cNvSpPr>
          <p:nvPr/>
        </p:nvSpPr>
        <p:spPr bwMode="auto">
          <a:xfrm>
            <a:off x="2895600" y="3951288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65" name="Oval 5"/>
          <p:cNvSpPr>
            <a:spLocks noChangeArrowheads="1"/>
          </p:cNvSpPr>
          <p:nvPr/>
        </p:nvSpPr>
        <p:spPr bwMode="auto">
          <a:xfrm>
            <a:off x="1143000" y="3951288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43366" name="Oval 6"/>
          <p:cNvSpPr>
            <a:spLocks noChangeArrowheads="1"/>
          </p:cNvSpPr>
          <p:nvPr/>
        </p:nvSpPr>
        <p:spPr bwMode="auto">
          <a:xfrm>
            <a:off x="4876800" y="3951288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67" name="Oval 7"/>
          <p:cNvSpPr>
            <a:spLocks noChangeArrowheads="1"/>
          </p:cNvSpPr>
          <p:nvPr/>
        </p:nvSpPr>
        <p:spPr bwMode="auto">
          <a:xfrm>
            <a:off x="6705600" y="3951288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68" name="Text Box 8"/>
          <p:cNvSpPr txBox="1">
            <a:spLocks noChangeArrowheads="1"/>
          </p:cNvSpPr>
          <p:nvPr/>
        </p:nvSpPr>
        <p:spPr bwMode="auto">
          <a:xfrm>
            <a:off x="1676400" y="1981200"/>
            <a:ext cx="64339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dirty="0">
                <a:solidFill>
                  <a:schemeClr val="accent1"/>
                </a:solidFill>
                <a:latin typeface="Arial" charset="0"/>
              </a:rPr>
              <a:t>Provider is given 201.10.0.0/21     (201.10.0.x .. 201.10.7.x)</a:t>
            </a:r>
          </a:p>
        </p:txBody>
      </p:sp>
      <p:sp>
        <p:nvSpPr>
          <p:cNvPr id="143369" name="Text Box 9"/>
          <p:cNvSpPr txBox="1">
            <a:spLocks noChangeArrowheads="1"/>
          </p:cNvSpPr>
          <p:nvPr/>
        </p:nvSpPr>
        <p:spPr bwMode="auto">
          <a:xfrm>
            <a:off x="933450" y="42672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latin typeface="Arial" charset="0"/>
              </a:rPr>
              <a:t>201.10.0.0/22</a:t>
            </a:r>
          </a:p>
        </p:txBody>
      </p:sp>
      <p:sp>
        <p:nvSpPr>
          <p:cNvPr id="143370" name="Text Box 10"/>
          <p:cNvSpPr txBox="1">
            <a:spLocks noChangeArrowheads="1"/>
          </p:cNvSpPr>
          <p:nvPr/>
        </p:nvSpPr>
        <p:spPr bwMode="auto">
          <a:xfrm>
            <a:off x="2714625" y="42672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latin typeface="Arial" charset="0"/>
              </a:rPr>
              <a:t>201.10.4.0/24</a:t>
            </a:r>
          </a:p>
        </p:txBody>
      </p:sp>
      <p:sp>
        <p:nvSpPr>
          <p:cNvPr id="143371" name="Text Box 11"/>
          <p:cNvSpPr txBox="1">
            <a:spLocks noChangeArrowheads="1"/>
          </p:cNvSpPr>
          <p:nvPr/>
        </p:nvSpPr>
        <p:spPr bwMode="auto">
          <a:xfrm>
            <a:off x="4724400" y="42672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solidFill>
                  <a:srgbClr val="000000"/>
                </a:solidFill>
                <a:latin typeface="Arial" charset="0"/>
              </a:rPr>
              <a:t>201.10.5.0/24</a:t>
            </a:r>
          </a:p>
        </p:txBody>
      </p:sp>
      <p:sp>
        <p:nvSpPr>
          <p:cNvPr id="143372" name="Text Box 12"/>
          <p:cNvSpPr txBox="1">
            <a:spLocks noChangeArrowheads="1"/>
          </p:cNvSpPr>
          <p:nvPr/>
        </p:nvSpPr>
        <p:spPr bwMode="auto">
          <a:xfrm>
            <a:off x="6705600" y="42672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solidFill>
                  <a:srgbClr val="000000"/>
                </a:solidFill>
                <a:latin typeface="Arial" charset="0"/>
              </a:rPr>
              <a:t>201.10.6.0/23</a:t>
            </a:r>
          </a:p>
        </p:txBody>
      </p:sp>
      <p:cxnSp>
        <p:nvCxnSpPr>
          <p:cNvPr id="143373" name="AutoShape 13"/>
          <p:cNvCxnSpPr>
            <a:cxnSpLocks noChangeShapeType="1"/>
            <a:endCxn id="143365" idx="0"/>
          </p:cNvCxnSpPr>
          <p:nvPr/>
        </p:nvCxnSpPr>
        <p:spPr bwMode="auto">
          <a:xfrm rot="10800000" flipV="1">
            <a:off x="1790700" y="2808288"/>
            <a:ext cx="1763713" cy="114300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374" name="AutoShape 14"/>
          <p:cNvCxnSpPr>
            <a:cxnSpLocks noChangeShapeType="1"/>
          </p:cNvCxnSpPr>
          <p:nvPr/>
        </p:nvCxnSpPr>
        <p:spPr bwMode="auto">
          <a:xfrm rot="5400000">
            <a:off x="3567907" y="2985293"/>
            <a:ext cx="838200" cy="11160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375" name="AutoShape 15"/>
          <p:cNvCxnSpPr>
            <a:cxnSpLocks noChangeShapeType="1"/>
            <a:endCxn id="143367" idx="0"/>
          </p:cNvCxnSpPr>
          <p:nvPr/>
        </p:nvCxnSpPr>
        <p:spPr bwMode="auto">
          <a:xfrm>
            <a:off x="5764213" y="2808288"/>
            <a:ext cx="1589087" cy="114300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376" name="AutoShape 16"/>
          <p:cNvCxnSpPr>
            <a:cxnSpLocks noChangeShapeType="1"/>
          </p:cNvCxnSpPr>
          <p:nvPr/>
        </p:nvCxnSpPr>
        <p:spPr bwMode="auto">
          <a:xfrm rot="16200000" flipH="1">
            <a:off x="4691857" y="3156744"/>
            <a:ext cx="838200" cy="750887"/>
          </a:xfrm>
          <a:prstGeom prst="bentConnector3">
            <a:avLst>
              <a:gd name="adj1" fmla="val 5151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3377" name="Oval 17"/>
          <p:cNvSpPr>
            <a:spLocks noChangeArrowheads="1"/>
          </p:cNvSpPr>
          <p:nvPr/>
        </p:nvSpPr>
        <p:spPr bwMode="auto">
          <a:xfrm>
            <a:off x="3505200" y="2514600"/>
            <a:ext cx="2209800" cy="609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Arial" charset="0"/>
              </a:rPr>
              <a:t>Provider</a:t>
            </a:r>
          </a:p>
        </p:txBody>
      </p:sp>
      <p:sp>
        <p:nvSpPr>
          <p:cNvPr id="143378" name="Text Box 18"/>
          <p:cNvSpPr txBox="1">
            <a:spLocks noChangeArrowheads="1"/>
          </p:cNvSpPr>
          <p:nvPr/>
        </p:nvSpPr>
        <p:spPr bwMode="auto">
          <a:xfrm>
            <a:off x="579438" y="5341938"/>
            <a:ext cx="8102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>
                <a:latin typeface="Helvetica" charset="0"/>
              </a:rPr>
              <a:t>Routers in the rest of the Internet just need to know how to reach </a:t>
            </a:r>
            <a:r>
              <a:rPr lang="en-US" sz="2400">
                <a:solidFill>
                  <a:srgbClr val="FF3300"/>
                </a:solidFill>
                <a:latin typeface="Helvetica" charset="0"/>
              </a:rPr>
              <a:t>201.10.0.0/21</a:t>
            </a:r>
            <a:r>
              <a:rPr lang="en-US" sz="2400">
                <a:latin typeface="Helvetica" charset="0"/>
              </a:rPr>
              <a:t>. The provider can direct the IP packets to the appropriate </a:t>
            </a:r>
            <a:r>
              <a:rPr lang="en-US" sz="2400">
                <a:solidFill>
                  <a:srgbClr val="0000FF"/>
                </a:solidFill>
                <a:latin typeface="Helvetica" charset="0"/>
              </a:rPr>
              <a:t>customer</a:t>
            </a:r>
            <a:r>
              <a:rPr lang="en-US" sz="2400">
                <a:latin typeface="Helvetica" charset="0"/>
              </a:rPr>
              <a:t>.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6324600" y="3048000"/>
            <a:ext cx="2438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 smtClean="0">
                <a:solidFill>
                  <a:srgbClr val="F47A00"/>
                </a:solidFill>
                <a:latin typeface="Arial" charset="0"/>
              </a:rPr>
              <a:t>Each customer</a:t>
            </a:r>
          </a:p>
          <a:p>
            <a:pPr algn="ctr"/>
            <a:r>
              <a:rPr lang="en-US" sz="1800" dirty="0" smtClean="0">
                <a:solidFill>
                  <a:srgbClr val="F47A00"/>
                </a:solidFill>
                <a:latin typeface="Arial" charset="0"/>
              </a:rPr>
              <a:t>given smaller prefix</a:t>
            </a:r>
            <a:endParaRPr lang="en-US" sz="1800" dirty="0">
              <a:solidFill>
                <a:srgbClr val="F47A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18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50" grpId="0" animBg="1"/>
      <p:bldP spid="143364" grpId="0" animBg="1"/>
      <p:bldP spid="143365" grpId="0" animBg="1"/>
      <p:bldP spid="143366" grpId="0" animBg="1"/>
      <p:bldP spid="143367" grpId="0" animBg="1"/>
      <p:bldP spid="143368" grpId="0"/>
      <p:bldP spid="143369" grpId="0"/>
      <p:bldP spid="143370" grpId="0"/>
      <p:bldP spid="143371" grpId="0"/>
      <p:bldP spid="143372" grpId="0"/>
      <p:bldP spid="143377" grpId="0" animBg="1"/>
      <p:bldP spid="143378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9F345-A112-9B4C-A479-A4BF0682F2B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Cloud 4"/>
          <p:cNvSpPr/>
          <p:nvPr/>
        </p:nvSpPr>
        <p:spPr bwMode="auto">
          <a:xfrm>
            <a:off x="-152400" y="1066800"/>
            <a:ext cx="5638800" cy="3886200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14400" y="1752600"/>
            <a:ext cx="2362200" cy="1219200"/>
            <a:chOff x="914400" y="1752600"/>
            <a:chExt cx="2362200" cy="1219200"/>
          </a:xfrm>
        </p:grpSpPr>
        <p:sp>
          <p:nvSpPr>
            <p:cNvPr id="4" name="Rectangle 3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400" y="17526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201.10.0/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21</a:t>
              </a:r>
              <a:r>
                <a:rPr lang="en-US" sz="1800" b="0" dirty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pPr algn="l"/>
              <a:r>
                <a:rPr lang="en-US" sz="1800" b="0" dirty="0" smtClean="0">
                  <a:latin typeface="Arial" charset="0"/>
                </a:rPr>
                <a:t>201.11.0/</a:t>
              </a:r>
              <a:r>
                <a:rPr lang="en-US" sz="1800" b="0" dirty="0">
                  <a:latin typeface="Arial" charset="0"/>
                </a:rPr>
                <a:t>21</a:t>
              </a:r>
              <a:r>
                <a:rPr lang="en-US" sz="1800" b="0" dirty="0"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latin typeface="+mn-lt"/>
                  <a:ea typeface="Wingdings"/>
                  <a:cs typeface="Wingdings"/>
                  <a:sym typeface="Wingdings"/>
                </a:rPr>
                <a:t>2</a:t>
              </a:r>
              <a:r>
                <a:rPr lang="en-US" sz="1800" b="0" dirty="0" smtClean="0">
                  <a:latin typeface="Arial" charset="0"/>
                </a:rPr>
                <a:t> </a:t>
              </a:r>
              <a:endParaRPr lang="en-US" sz="1800" b="0" dirty="0"/>
            </a:p>
            <a:p>
              <a:pPr algn="l"/>
              <a:r>
                <a:rPr lang="en-US" sz="1800" b="0" dirty="0" smtClean="0">
                  <a:latin typeface="Arial" charset="0"/>
                </a:rPr>
                <a:t>202/8          </a:t>
              </a:r>
              <a:r>
                <a:rPr lang="en-US" sz="1800" b="0" dirty="0" smtClean="0"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 smtClean="0">
                  <a:latin typeface="+mn-lt"/>
                  <a:ea typeface="Wingdings"/>
                  <a:cs typeface="Wingdings"/>
                  <a:sym typeface="Wingdings"/>
                </a:rPr>
                <a:t>Port 4</a:t>
              </a:r>
            </a:p>
            <a:p>
              <a:pPr algn="l"/>
              <a:r>
                <a:rPr lang="en-US" sz="1800" b="0" dirty="0" smtClean="0">
                  <a:latin typeface="+mn-lt"/>
                  <a:ea typeface="Wingdings"/>
                  <a:cs typeface="Wingdings"/>
                  <a:sym typeface="Wingdings"/>
                </a:rPr>
                <a:t>……………..</a:t>
              </a:r>
              <a:r>
                <a:rPr lang="en-US" sz="1800" b="0" dirty="0" smtClean="0">
                  <a:latin typeface="Arial" charset="0"/>
                </a:rPr>
                <a:t> </a:t>
              </a:r>
              <a:endParaRPr lang="en-US" sz="1800" b="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10200" y="4191000"/>
            <a:ext cx="2362200" cy="1219200"/>
            <a:chOff x="914400" y="1752600"/>
            <a:chExt cx="2362200" cy="1219200"/>
          </a:xfrm>
        </p:grpSpPr>
        <p:sp>
          <p:nvSpPr>
            <p:cNvPr id="9" name="Rectangle 8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4400" y="17526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201.10.0/22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201.10.4/24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2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201.10.5/24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3</a:t>
              </a: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201.10.6/23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4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33400" y="29718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Internet Core</a:t>
            </a:r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9200" y="54102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ISP</a:t>
            </a:r>
            <a:endParaRPr lang="en-US" dirty="0">
              <a:latin typeface="+mn-lt"/>
            </a:endParaRPr>
          </a:p>
        </p:txBody>
      </p:sp>
      <p:cxnSp>
        <p:nvCxnSpPr>
          <p:cNvPr id="16" name="Curved Connector 15"/>
          <p:cNvCxnSpPr>
            <a:endCxn id="9" idx="1"/>
          </p:cNvCxnSpPr>
          <p:nvPr/>
        </p:nvCxnSpPr>
        <p:spPr bwMode="auto">
          <a:xfrm>
            <a:off x="3276600" y="1905000"/>
            <a:ext cx="2133600" cy="2895600"/>
          </a:xfrm>
          <a:prstGeom prst="straightConnector1">
            <a:avLst/>
          </a:prstGeom>
          <a:noFill/>
          <a:ln w="12700" cap="flat" cmpd="sng" algn="ctr">
            <a:solidFill>
              <a:srgbClr val="FC0128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28600" y="5181600"/>
            <a:ext cx="5638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n-lt"/>
              </a:rPr>
              <a:t>Only /21 listed in core</a:t>
            </a:r>
          </a:p>
          <a:p>
            <a:pPr algn="ctr"/>
            <a:endParaRPr lang="en-US" sz="2400" dirty="0">
              <a:latin typeface="+mn-lt"/>
            </a:endParaRPr>
          </a:p>
          <a:p>
            <a:pPr algn="ctr"/>
            <a:r>
              <a:rPr lang="en-US" sz="2400" dirty="0" smtClean="0">
                <a:latin typeface="+mn-lt"/>
              </a:rPr>
              <a:t>/22, /23, /24 only listed in ISP’s router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301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Aggregation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Original Prefix:</a:t>
            </a:r>
          </a:p>
          <a:p>
            <a:r>
              <a:rPr lang="en-US" dirty="0" smtClean="0"/>
              <a:t>201.10.0/21=11001001</a:t>
            </a:r>
            <a:r>
              <a:rPr lang="en-US" dirty="0" smtClean="0">
                <a:solidFill>
                  <a:srgbClr val="F47A00"/>
                </a:solidFill>
              </a:rPr>
              <a:t>|</a:t>
            </a:r>
            <a:r>
              <a:rPr lang="en-US" dirty="0" smtClean="0"/>
              <a:t>00001010</a:t>
            </a:r>
            <a:r>
              <a:rPr lang="en-US" dirty="0" smtClean="0">
                <a:solidFill>
                  <a:srgbClr val="F47A00"/>
                </a:solidFill>
              </a:rPr>
              <a:t>|</a:t>
            </a:r>
            <a:r>
              <a:rPr lang="en-US" dirty="0" smtClean="0"/>
              <a:t>00000***</a:t>
            </a:r>
            <a:r>
              <a:rPr lang="en-US" dirty="0" smtClean="0">
                <a:solidFill>
                  <a:srgbClr val="F47A00"/>
                </a:solidFill>
              </a:rPr>
              <a:t>|</a:t>
            </a:r>
            <a:r>
              <a:rPr lang="en-US" dirty="0" smtClean="0"/>
              <a:t>*******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Subprefixes</a:t>
            </a:r>
            <a:r>
              <a:rPr lang="en-US" dirty="0" smtClean="0"/>
              <a:t>: (disjoint coverage of original prefix)</a:t>
            </a:r>
          </a:p>
          <a:p>
            <a:r>
              <a:rPr lang="en-US" dirty="0" smtClean="0"/>
              <a:t>201.10.0/22</a:t>
            </a:r>
            <a:r>
              <a:rPr lang="en-US" dirty="0"/>
              <a:t>=11001001</a:t>
            </a:r>
            <a:r>
              <a:rPr lang="en-US" dirty="0">
                <a:solidFill>
                  <a:srgbClr val="F47A00"/>
                </a:solidFill>
              </a:rPr>
              <a:t>|</a:t>
            </a:r>
            <a:r>
              <a:rPr lang="en-US" dirty="0"/>
              <a:t>00001010</a:t>
            </a:r>
            <a:r>
              <a:rPr lang="en-US" dirty="0">
                <a:solidFill>
                  <a:srgbClr val="F47A00"/>
                </a:solidFill>
              </a:rPr>
              <a:t>|</a:t>
            </a:r>
            <a:r>
              <a:rPr lang="en-US" dirty="0" smtClean="0"/>
              <a:t>000000*</a:t>
            </a:r>
            <a:r>
              <a:rPr lang="en-US" dirty="0"/>
              <a:t>*</a:t>
            </a:r>
            <a:r>
              <a:rPr lang="en-US" dirty="0">
                <a:solidFill>
                  <a:srgbClr val="F47A00"/>
                </a:solidFill>
              </a:rPr>
              <a:t>|</a:t>
            </a:r>
            <a:r>
              <a:rPr lang="en-US" dirty="0"/>
              <a:t>*******</a:t>
            </a:r>
            <a:endParaRPr lang="en-US" dirty="0" smtClean="0"/>
          </a:p>
          <a:p>
            <a:r>
              <a:rPr lang="en-US" dirty="0" smtClean="0"/>
              <a:t>201.10.4/24</a:t>
            </a:r>
            <a:r>
              <a:rPr lang="en-US" dirty="0"/>
              <a:t>=11001001</a:t>
            </a:r>
            <a:r>
              <a:rPr lang="en-US" dirty="0">
                <a:solidFill>
                  <a:srgbClr val="F47A00"/>
                </a:solidFill>
              </a:rPr>
              <a:t>|</a:t>
            </a:r>
            <a:r>
              <a:rPr lang="en-US" dirty="0"/>
              <a:t>00001010</a:t>
            </a:r>
            <a:r>
              <a:rPr lang="en-US" dirty="0">
                <a:solidFill>
                  <a:srgbClr val="F47A00"/>
                </a:solidFill>
              </a:rPr>
              <a:t>|</a:t>
            </a:r>
            <a:r>
              <a:rPr lang="en-US" dirty="0" smtClean="0"/>
              <a:t>00000100</a:t>
            </a:r>
            <a:r>
              <a:rPr lang="en-US" dirty="0" smtClean="0">
                <a:solidFill>
                  <a:srgbClr val="F47A00"/>
                </a:solidFill>
              </a:rPr>
              <a:t>|</a:t>
            </a:r>
            <a:r>
              <a:rPr lang="en-US" dirty="0"/>
              <a:t>*******</a:t>
            </a:r>
            <a:endParaRPr lang="en-US" dirty="0" smtClean="0"/>
          </a:p>
          <a:p>
            <a:r>
              <a:rPr lang="en-US" dirty="0" smtClean="0"/>
              <a:t>201.10.5/24</a:t>
            </a:r>
            <a:r>
              <a:rPr lang="en-US" dirty="0"/>
              <a:t>=11001001</a:t>
            </a:r>
            <a:r>
              <a:rPr lang="en-US" dirty="0">
                <a:solidFill>
                  <a:srgbClr val="F47A00"/>
                </a:solidFill>
              </a:rPr>
              <a:t>|</a:t>
            </a:r>
            <a:r>
              <a:rPr lang="en-US" dirty="0"/>
              <a:t>00001010</a:t>
            </a:r>
            <a:r>
              <a:rPr lang="en-US" dirty="0">
                <a:solidFill>
                  <a:srgbClr val="F47A00"/>
                </a:solidFill>
              </a:rPr>
              <a:t>|</a:t>
            </a:r>
            <a:r>
              <a:rPr lang="en-US" dirty="0" smtClean="0"/>
              <a:t>00000101</a:t>
            </a:r>
            <a:r>
              <a:rPr lang="en-US" dirty="0" smtClean="0">
                <a:solidFill>
                  <a:srgbClr val="F47A00"/>
                </a:solidFill>
              </a:rPr>
              <a:t>|</a:t>
            </a:r>
            <a:r>
              <a:rPr lang="en-US" dirty="0"/>
              <a:t>*******</a:t>
            </a:r>
            <a:endParaRPr lang="en-US" dirty="0" smtClean="0"/>
          </a:p>
          <a:p>
            <a:r>
              <a:rPr lang="en-US" dirty="0" smtClean="0"/>
              <a:t>201.10.6/23</a:t>
            </a:r>
            <a:r>
              <a:rPr lang="en-US" dirty="0"/>
              <a:t>=11001001</a:t>
            </a:r>
            <a:r>
              <a:rPr lang="en-US" dirty="0">
                <a:solidFill>
                  <a:srgbClr val="F47A00"/>
                </a:solidFill>
              </a:rPr>
              <a:t>|</a:t>
            </a:r>
            <a:r>
              <a:rPr lang="en-US" dirty="0"/>
              <a:t>00001010</a:t>
            </a:r>
            <a:r>
              <a:rPr lang="en-US" dirty="0">
                <a:solidFill>
                  <a:srgbClr val="F47A00"/>
                </a:solidFill>
              </a:rPr>
              <a:t>|</a:t>
            </a:r>
            <a:r>
              <a:rPr lang="en-US" dirty="0" smtClean="0"/>
              <a:t>0000011*</a:t>
            </a:r>
            <a:r>
              <a:rPr lang="en-US" dirty="0" smtClean="0">
                <a:solidFill>
                  <a:srgbClr val="F47A00"/>
                </a:solidFill>
              </a:rPr>
              <a:t>|</a:t>
            </a:r>
            <a:r>
              <a:rPr lang="en-US" dirty="0" smtClean="0"/>
              <a:t>*******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9F345-A112-9B4C-A479-A4BF0682F2B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2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Aggregation Not Always Possible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54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A13CA22-1275-7247-93F2-2EDC8C3E742D}" type="slidenum">
              <a:rPr lang="en-US" sz="1400" b="0">
                <a:latin typeface="Times New Roman" charset="0"/>
              </a:rPr>
              <a:pPr eaLnBrk="1" hangingPunct="1"/>
              <a:t>17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55395" name="Rectangle 3"/>
          <p:cNvSpPr>
            <a:spLocks noChangeArrowheads="1"/>
          </p:cNvSpPr>
          <p:nvPr/>
        </p:nvSpPr>
        <p:spPr bwMode="auto">
          <a:xfrm>
            <a:off x="457200" y="1393825"/>
            <a:ext cx="8305800" cy="320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1844675" y="18161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solidFill>
                  <a:srgbClr val="000000"/>
                </a:solidFill>
                <a:latin typeface="Arial" charset="0"/>
              </a:rPr>
              <a:t>201.10.0.0/21</a:t>
            </a: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769938" y="4170363"/>
            <a:ext cx="1427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>
                <a:solidFill>
                  <a:srgbClr val="000000"/>
                </a:solidFill>
                <a:latin typeface="Arial" charset="0"/>
              </a:rPr>
              <a:t>201.10.0.0/22</a:t>
            </a:r>
          </a:p>
        </p:txBody>
      </p:sp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2184400" y="4175125"/>
            <a:ext cx="1427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>
                <a:solidFill>
                  <a:srgbClr val="000000"/>
                </a:solidFill>
                <a:latin typeface="Arial" charset="0"/>
              </a:rPr>
              <a:t>201.10.4.0/24</a:t>
            </a:r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3611563" y="4186238"/>
            <a:ext cx="1427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solidFill>
                  <a:srgbClr val="000000"/>
                </a:solidFill>
                <a:latin typeface="Arial" charset="0"/>
              </a:rPr>
              <a:t>201.10.5.0/24</a:t>
            </a:r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5026025" y="4162425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dirty="0">
                <a:solidFill>
                  <a:srgbClr val="000000"/>
                </a:solidFill>
                <a:latin typeface="Arial" charset="0"/>
              </a:rPr>
              <a:t>201.10.6.0/23</a:t>
            </a:r>
          </a:p>
        </p:txBody>
      </p:sp>
      <p:sp>
        <p:nvSpPr>
          <p:cNvPr id="145417" name="Oval 9"/>
          <p:cNvSpPr>
            <a:spLocks noChangeArrowheads="1"/>
          </p:cNvSpPr>
          <p:nvPr/>
        </p:nvSpPr>
        <p:spPr bwMode="auto">
          <a:xfrm>
            <a:off x="2359025" y="2308225"/>
            <a:ext cx="2209800" cy="609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Arial" charset="0"/>
              </a:rPr>
              <a:t>Provider 1</a:t>
            </a:r>
          </a:p>
        </p:txBody>
      </p:sp>
      <p:sp>
        <p:nvSpPr>
          <p:cNvPr id="145418" name="Oval 10"/>
          <p:cNvSpPr>
            <a:spLocks noChangeArrowheads="1"/>
          </p:cNvSpPr>
          <p:nvPr/>
        </p:nvSpPr>
        <p:spPr bwMode="auto">
          <a:xfrm>
            <a:off x="2282825" y="3756025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19" name="Oval 11"/>
          <p:cNvSpPr>
            <a:spLocks noChangeArrowheads="1"/>
          </p:cNvSpPr>
          <p:nvPr/>
        </p:nvSpPr>
        <p:spPr bwMode="auto">
          <a:xfrm>
            <a:off x="914400" y="3756025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0" name="Oval 12"/>
          <p:cNvSpPr>
            <a:spLocks noChangeArrowheads="1"/>
          </p:cNvSpPr>
          <p:nvPr/>
        </p:nvSpPr>
        <p:spPr bwMode="auto">
          <a:xfrm>
            <a:off x="3654425" y="3756025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1" name="Oval 13"/>
          <p:cNvSpPr>
            <a:spLocks noChangeArrowheads="1"/>
          </p:cNvSpPr>
          <p:nvPr/>
        </p:nvSpPr>
        <p:spPr bwMode="auto">
          <a:xfrm>
            <a:off x="5026025" y="3756025"/>
            <a:ext cx="12954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145422" name="AutoShape 14"/>
          <p:cNvCxnSpPr>
            <a:cxnSpLocks noChangeShapeType="1"/>
            <a:stCxn id="145417" idx="2"/>
            <a:endCxn id="145419" idx="0"/>
          </p:cNvCxnSpPr>
          <p:nvPr/>
        </p:nvCxnSpPr>
        <p:spPr bwMode="auto">
          <a:xfrm rot="10800000" flipV="1">
            <a:off x="1562100" y="2613025"/>
            <a:ext cx="796925" cy="114300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5423" name="AutoShape 15"/>
          <p:cNvCxnSpPr>
            <a:cxnSpLocks noChangeShapeType="1"/>
            <a:stCxn id="145417" idx="4"/>
          </p:cNvCxnSpPr>
          <p:nvPr/>
        </p:nvCxnSpPr>
        <p:spPr bwMode="auto">
          <a:xfrm rot="5400000">
            <a:off x="2715418" y="3018632"/>
            <a:ext cx="849313" cy="647700"/>
          </a:xfrm>
          <a:prstGeom prst="bentConnector3">
            <a:avLst>
              <a:gd name="adj1" fmla="val 4990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5424" name="AutoShape 16"/>
          <p:cNvCxnSpPr>
            <a:cxnSpLocks noChangeShapeType="1"/>
            <a:stCxn id="145417" idx="6"/>
          </p:cNvCxnSpPr>
          <p:nvPr/>
        </p:nvCxnSpPr>
        <p:spPr bwMode="auto">
          <a:xfrm>
            <a:off x="4568825" y="2613025"/>
            <a:ext cx="955675" cy="1143000"/>
          </a:xfrm>
          <a:prstGeom prst="bentConnector2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5425" name="AutoShape 17"/>
          <p:cNvCxnSpPr>
            <a:cxnSpLocks noChangeShapeType="1"/>
          </p:cNvCxnSpPr>
          <p:nvPr/>
        </p:nvCxnSpPr>
        <p:spPr bwMode="auto">
          <a:xfrm rot="16200000" flipH="1">
            <a:off x="3534569" y="2961481"/>
            <a:ext cx="838200" cy="750888"/>
          </a:xfrm>
          <a:prstGeom prst="bentConnector3">
            <a:avLst>
              <a:gd name="adj1" fmla="val 5151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5426" name="AutoShape 18"/>
          <p:cNvCxnSpPr>
            <a:cxnSpLocks noChangeShapeType="1"/>
            <a:endCxn id="145421" idx="0"/>
          </p:cNvCxnSpPr>
          <p:nvPr/>
        </p:nvCxnSpPr>
        <p:spPr bwMode="auto">
          <a:xfrm rot="5400000">
            <a:off x="5311775" y="2974975"/>
            <a:ext cx="1143000" cy="419100"/>
          </a:xfrm>
          <a:prstGeom prst="bentConnector3">
            <a:avLst>
              <a:gd name="adj1" fmla="val -1394"/>
            </a:avLst>
          </a:prstGeom>
          <a:noFill/>
          <a:ln w="25400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5427" name="Line 19"/>
          <p:cNvSpPr>
            <a:spLocks noChangeShapeType="1"/>
          </p:cNvSpPr>
          <p:nvPr/>
        </p:nvSpPr>
        <p:spPr bwMode="auto">
          <a:xfrm flipV="1">
            <a:off x="3436938" y="1698625"/>
            <a:ext cx="0" cy="611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5428" name="Line 20"/>
          <p:cNvSpPr>
            <a:spLocks noChangeShapeType="1"/>
          </p:cNvSpPr>
          <p:nvPr/>
        </p:nvSpPr>
        <p:spPr bwMode="auto">
          <a:xfrm flipV="1">
            <a:off x="7159625" y="1698625"/>
            <a:ext cx="0" cy="611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5429" name="Oval 21"/>
          <p:cNvSpPr>
            <a:spLocks noChangeArrowheads="1"/>
          </p:cNvSpPr>
          <p:nvPr/>
        </p:nvSpPr>
        <p:spPr bwMode="auto">
          <a:xfrm>
            <a:off x="6092825" y="2308225"/>
            <a:ext cx="2209800" cy="609600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Arial" charset="0"/>
              </a:rPr>
              <a:t>Provider 2</a:t>
            </a:r>
          </a:p>
        </p:txBody>
      </p:sp>
      <p:sp>
        <p:nvSpPr>
          <p:cNvPr id="145430" name="Text Box 22"/>
          <p:cNvSpPr txBox="1">
            <a:spLocks noChangeArrowheads="1"/>
          </p:cNvSpPr>
          <p:nvPr/>
        </p:nvSpPr>
        <p:spPr bwMode="auto">
          <a:xfrm>
            <a:off x="461963" y="5006975"/>
            <a:ext cx="83343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i="1">
                <a:latin typeface="Helvetica" charset="0"/>
              </a:rPr>
              <a:t>Multi-homed</a:t>
            </a:r>
            <a:r>
              <a:rPr lang="en-US" sz="2400">
                <a:latin typeface="Helvetica" charset="0"/>
              </a:rPr>
              <a:t> customer with 201.10.6.0/23 has two providers.  Other parts of the Internet need to know how to reach these destinations through </a:t>
            </a:r>
            <a:r>
              <a:rPr lang="en-US" sz="2400" i="1">
                <a:latin typeface="Helvetica" charset="0"/>
              </a:rPr>
              <a:t>both</a:t>
            </a:r>
            <a:r>
              <a:rPr lang="en-US" sz="2400">
                <a:latin typeface="Helvetica" charset="0"/>
              </a:rPr>
              <a:t> providers.</a:t>
            </a:r>
          </a:p>
          <a:p>
            <a:pPr algn="ctr" eaLnBrk="1" hangingPunct="1"/>
            <a:r>
              <a:rPr lang="en-US" sz="2400">
                <a:latin typeface="Helvetica" charset="0"/>
                <a:sym typeface="Symbol" charset="0"/>
              </a:rPr>
              <a:t></a:t>
            </a:r>
            <a:r>
              <a:rPr lang="en-US" sz="2400">
                <a:latin typeface="Helvetica" charset="0"/>
              </a:rPr>
              <a:t> /23 route must be globally visible</a:t>
            </a:r>
          </a:p>
        </p:txBody>
      </p:sp>
    </p:spTree>
    <p:extLst>
      <p:ext uri="{BB962C8B-B14F-4D97-AF65-F5344CB8AC3E}">
        <p14:creationId xmlns:p14="http://schemas.microsoft.com/office/powerpoint/2010/main" val="174039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Multihoming</a:t>
            </a:r>
            <a:r>
              <a:rPr lang="en-US" dirty="0" smtClean="0"/>
              <a:t> Global Picture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9F345-A112-9B4C-A479-A4BF0682F2B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Cloud 4"/>
          <p:cNvSpPr/>
          <p:nvPr/>
        </p:nvSpPr>
        <p:spPr bwMode="auto">
          <a:xfrm>
            <a:off x="-152400" y="1066800"/>
            <a:ext cx="5638800" cy="3886200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14400" y="1752600"/>
            <a:ext cx="2362200" cy="1219200"/>
            <a:chOff x="914400" y="1752600"/>
            <a:chExt cx="2362200" cy="1219200"/>
          </a:xfrm>
        </p:grpSpPr>
        <p:sp>
          <p:nvSpPr>
            <p:cNvPr id="4" name="Rectangle 3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400" y="17526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201.10.0/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21</a:t>
              </a:r>
              <a:r>
                <a:rPr lang="en-US" sz="1800" b="0" dirty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pPr algn="l"/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201.10.6/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23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</a:t>
              </a:r>
              <a:r>
                <a:rPr lang="en-US" sz="1800" i="1" dirty="0">
                  <a:solidFill>
                    <a:srgbClr val="F47A00"/>
                  </a:solidFill>
                  <a:latin typeface="Arial" charset="0"/>
                  <a:sym typeface="Wingdings"/>
                </a:rPr>
                <a:t>?</a:t>
              </a:r>
              <a:endParaRPr lang="en-US" sz="1800" i="1" dirty="0" smtClean="0">
                <a:solidFill>
                  <a:srgbClr val="F47A00"/>
                </a:solidFill>
                <a:latin typeface="Arial" charset="0"/>
                <a:sym typeface="Wingdings"/>
              </a:endParaRPr>
            </a:p>
            <a:p>
              <a:pPr algn="l"/>
              <a:r>
                <a:rPr lang="en-US" sz="1800" b="0" dirty="0">
                  <a:solidFill>
                    <a:srgbClr val="000000"/>
                  </a:solidFill>
                  <a:latin typeface="Arial" charset="0"/>
                </a:rPr>
                <a:t>201.11.0/21</a:t>
              </a:r>
              <a:r>
                <a:rPr lang="en-US" sz="1800" b="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3</a:t>
              </a:r>
              <a:r>
                <a:rPr lang="en-US" sz="1800" b="0" dirty="0" smtClean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……………..</a:t>
              </a:r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10200" y="4191000"/>
            <a:ext cx="2362200" cy="1219200"/>
            <a:chOff x="914400" y="1752600"/>
            <a:chExt cx="2362200" cy="1219200"/>
          </a:xfrm>
        </p:grpSpPr>
        <p:sp>
          <p:nvSpPr>
            <p:cNvPr id="9" name="Rectangle 8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4400" y="17526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201.10.0/22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201.10.4/24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2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201.10.5/24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3</a:t>
              </a: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201.10.6/23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4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33400" y="29718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Internet Core</a:t>
            </a:r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9200" y="54102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ISP1</a:t>
            </a:r>
            <a:endParaRPr lang="en-US" dirty="0"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791200" y="1600200"/>
            <a:ext cx="2362200" cy="1477328"/>
            <a:chOff x="914400" y="1752600"/>
            <a:chExt cx="2362200" cy="1477328"/>
          </a:xfrm>
        </p:grpSpPr>
        <p:sp>
          <p:nvSpPr>
            <p:cNvPr id="14" name="Rectangle 13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4400" y="1752600"/>
              <a:ext cx="22860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201.10.6/23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1</a:t>
              </a:r>
              <a:endParaRPr lang="en-US" sz="1800" b="0" dirty="0" smtClean="0">
                <a:solidFill>
                  <a:srgbClr val="F47A00"/>
                </a:solidFill>
                <a:latin typeface="+mn-lt"/>
                <a:ea typeface="Wingdings"/>
                <a:cs typeface="Wingdings"/>
                <a:sym typeface="Wingdings"/>
              </a:endParaRPr>
            </a:p>
            <a:p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201.11.0/21</a:t>
              </a:r>
              <a:r>
                <a:rPr lang="en-US" sz="1800" b="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Port 2</a:t>
              </a:r>
            </a:p>
            <a:p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201.12.0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/21Port 3</a:t>
              </a:r>
            </a:p>
            <a:p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201.13.0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/21Port 4</a:t>
              </a:r>
            </a:p>
            <a:p>
              <a:endParaRPr lang="en-US" sz="1800" b="0" dirty="0">
                <a:solidFill>
                  <a:srgbClr val="F47A00"/>
                </a:solidFill>
                <a:latin typeface="+mn-lt"/>
                <a:ea typeface="Wingdings"/>
                <a:cs typeface="Wingdings"/>
                <a:sym typeface="Wingdings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486400" y="280029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ISP2</a:t>
            </a:r>
            <a:endParaRPr lang="en-US" dirty="0">
              <a:latin typeface="+mn-lt"/>
            </a:endParaRPr>
          </a:p>
        </p:txBody>
      </p:sp>
      <p:cxnSp>
        <p:nvCxnSpPr>
          <p:cNvPr id="17" name="Curved Connector 15"/>
          <p:cNvCxnSpPr/>
          <p:nvPr/>
        </p:nvCxnSpPr>
        <p:spPr bwMode="auto">
          <a:xfrm>
            <a:off x="3276600" y="2209800"/>
            <a:ext cx="2133600" cy="2590800"/>
          </a:xfrm>
          <a:prstGeom prst="straightConnector1">
            <a:avLst/>
          </a:prstGeom>
          <a:noFill/>
          <a:ln w="12700" cap="flat" cmpd="sng" algn="ctr">
            <a:solidFill>
              <a:srgbClr val="FC0128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19" name="Curved Connector 15"/>
          <p:cNvCxnSpPr/>
          <p:nvPr/>
        </p:nvCxnSpPr>
        <p:spPr bwMode="auto">
          <a:xfrm flipV="1">
            <a:off x="3276600" y="1828800"/>
            <a:ext cx="2514600" cy="381000"/>
          </a:xfrm>
          <a:prstGeom prst="straightConnector1">
            <a:avLst/>
          </a:prstGeom>
          <a:noFill/>
          <a:ln w="12700" cap="flat" cmpd="sng" algn="ctr">
            <a:solidFill>
              <a:srgbClr val="FC0128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04800" y="57912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FF"/>
                </a:solidFill>
                <a:latin typeface="+mn-lt"/>
              </a:rPr>
              <a:t>(1) Which ISP does core send 201.10.6/23 to?</a:t>
            </a:r>
          </a:p>
          <a:p>
            <a:pPr algn="ctr"/>
            <a:r>
              <a:rPr lang="en-US" sz="2800" dirty="0" smtClean="0">
                <a:solidFill>
                  <a:srgbClr val="0000FF"/>
                </a:solidFill>
                <a:latin typeface="+mn-lt"/>
              </a:rPr>
              <a:t>It depends…..</a:t>
            </a:r>
            <a:endParaRPr lang="en-US" sz="28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23" name="Curved Connector 15"/>
          <p:cNvCxnSpPr/>
          <p:nvPr/>
        </p:nvCxnSpPr>
        <p:spPr bwMode="auto">
          <a:xfrm>
            <a:off x="3276600" y="1981200"/>
            <a:ext cx="2133600" cy="2590800"/>
          </a:xfrm>
          <a:prstGeom prst="straightConnector1">
            <a:avLst/>
          </a:prstGeom>
          <a:noFill/>
          <a:ln w="12700" cap="flat" cmpd="sng" algn="ctr">
            <a:solidFill>
              <a:srgbClr val="FC0128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sp>
        <p:nvSpPr>
          <p:cNvPr id="21" name="AutoShape 11"/>
          <p:cNvSpPr>
            <a:spLocks noChangeArrowheads="1"/>
          </p:cNvSpPr>
          <p:nvPr/>
        </p:nvSpPr>
        <p:spPr bwMode="auto">
          <a:xfrm>
            <a:off x="152400" y="3429000"/>
            <a:ext cx="8839200" cy="990600"/>
          </a:xfrm>
          <a:prstGeom prst="wedgeRoundRectCallout">
            <a:avLst>
              <a:gd name="adj1" fmla="val 29694"/>
              <a:gd name="adj2" fmla="val 44529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If 201.10.6/23 </a:t>
            </a:r>
            <a:r>
              <a:rPr lang="en-US" sz="2800" b="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solidFill>
                  <a:srgbClr val="000000"/>
                </a:solidFill>
                <a:latin typeface="+mn-lt"/>
                <a:ea typeface="Wingdings"/>
                <a:cs typeface="Wingdings"/>
                <a:sym typeface="Wingdings"/>
              </a:rPr>
              <a:t> Port 1 no need to list separately </a:t>
            </a:r>
            <a:r>
              <a:rPr lang="en-US" sz="2800" dirty="0" smtClean="0">
                <a:latin typeface="+mn-lt"/>
              </a:rPr>
              <a:t>    </a:t>
            </a:r>
          </a:p>
        </p:txBody>
      </p:sp>
      <p:sp>
        <p:nvSpPr>
          <p:cNvPr id="24" name="AutoShape 11"/>
          <p:cNvSpPr>
            <a:spLocks noChangeArrowheads="1"/>
          </p:cNvSpPr>
          <p:nvPr/>
        </p:nvSpPr>
        <p:spPr bwMode="auto">
          <a:xfrm>
            <a:off x="177800" y="4429036"/>
            <a:ext cx="8839200" cy="990600"/>
          </a:xfrm>
          <a:prstGeom prst="wedgeRoundRectCallout">
            <a:avLst>
              <a:gd name="adj1" fmla="val 29694"/>
              <a:gd name="adj2" fmla="val 44529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latin typeface="+mn-lt"/>
              </a:rPr>
              <a:t>If 201.10.6/23 </a:t>
            </a:r>
            <a:r>
              <a:rPr lang="en-US" sz="2800" b="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solidFill>
                  <a:srgbClr val="000000"/>
                </a:solidFill>
                <a:latin typeface="+mn-lt"/>
                <a:ea typeface="Wingdings"/>
                <a:cs typeface="Wingdings"/>
                <a:sym typeface="Wingdings"/>
              </a:rPr>
              <a:t> Port 2 must list separately</a:t>
            </a:r>
          </a:p>
          <a:p>
            <a:pPr algn="ctr"/>
            <a:r>
              <a:rPr lang="en-US" sz="2800" dirty="0" smtClean="0">
                <a:solidFill>
                  <a:srgbClr val="000000"/>
                </a:solidFill>
                <a:latin typeface="+mn-lt"/>
                <a:ea typeface="Wingdings"/>
                <a:cs typeface="Wingdings"/>
                <a:sym typeface="Wingdings"/>
              </a:rPr>
              <a:t>Which raises two questions…. </a:t>
            </a:r>
            <a:r>
              <a:rPr lang="en-US" sz="2800" dirty="0" smtClean="0">
                <a:latin typeface="+mn-lt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37120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allAtOnce"/>
      <p:bldP spid="21" grpId="0" animBg="1"/>
      <p:bldP spid="21" grpId="1" animBg="1"/>
      <p:bldP spid="24" grpId="0" animBg="1"/>
      <p:bldP spid="2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220200" cy="868362"/>
          </a:xfrm>
        </p:spPr>
        <p:txBody>
          <a:bodyPr/>
          <a:lstStyle/>
          <a:p>
            <a:r>
              <a:rPr lang="en-US" dirty="0" smtClean="0"/>
              <a:t>Addresses Advertised in Two Places?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Provider 1 and Provider 2 both advertise prefix</a:t>
            </a:r>
          </a:p>
          <a:p>
            <a:pPr lvl="1"/>
            <a:r>
              <a:rPr lang="en-US" dirty="0" smtClean="0"/>
              <a:t>That is, they both claim they can reach prefix</a:t>
            </a:r>
            <a:endParaRPr lang="en-US" dirty="0"/>
          </a:p>
          <a:p>
            <a:r>
              <a:rPr lang="en-US" dirty="0" smtClean="0"/>
              <a:t>What problems does this cause?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None, in terms of basic connectivity!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dirty="0" smtClean="0"/>
              <a:t>DV: routers often offered two paths to destination</a:t>
            </a:r>
          </a:p>
          <a:p>
            <a:pPr lvl="1"/>
            <a:r>
              <a:rPr lang="en-US" dirty="0" smtClean="0"/>
              <a:t>Pick the shorter path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 err="1" smtClean="0"/>
              <a:t>interdomain</a:t>
            </a:r>
            <a:r>
              <a:rPr lang="en-US" dirty="0" smtClean="0"/>
              <a:t> routing, other factors matter:</a:t>
            </a:r>
          </a:p>
          <a:p>
            <a:pPr lvl="1"/>
            <a:r>
              <a:rPr lang="en-US" dirty="0" smtClean="0"/>
              <a:t>Policy, nature of commercial relationship, prefix length</a:t>
            </a:r>
          </a:p>
          <a:p>
            <a:r>
              <a:rPr lang="en-US" dirty="0" smtClean="0"/>
              <a:t>We will return to this example….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Focus now on </a:t>
            </a:r>
            <a:r>
              <a:rPr lang="en-US" i="1" dirty="0" err="1" smtClean="0">
                <a:solidFill>
                  <a:srgbClr val="FF0000"/>
                </a:solidFill>
              </a:rPr>
              <a:t>multihoming</a:t>
            </a:r>
            <a:r>
              <a:rPr lang="en-US" i="1" dirty="0" smtClean="0">
                <a:solidFill>
                  <a:srgbClr val="FF0000"/>
                </a:solidFill>
              </a:rPr>
              <a:t> as impediment to aggregation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9F345-A112-9B4C-A479-A4BF0682F2B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8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37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Multihoming</a:t>
            </a:r>
            <a:r>
              <a:rPr lang="en-US" dirty="0" smtClean="0"/>
              <a:t> Global Picture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9F345-A112-9B4C-A479-A4BF0682F2B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Cloud 4"/>
          <p:cNvSpPr/>
          <p:nvPr/>
        </p:nvSpPr>
        <p:spPr bwMode="auto">
          <a:xfrm>
            <a:off x="-152400" y="1066800"/>
            <a:ext cx="5638800" cy="3886200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14400" y="1752600"/>
            <a:ext cx="2362200" cy="1219200"/>
            <a:chOff x="914400" y="1752600"/>
            <a:chExt cx="2362200" cy="1219200"/>
          </a:xfrm>
        </p:grpSpPr>
        <p:sp>
          <p:nvSpPr>
            <p:cNvPr id="4" name="Rectangle 3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400" y="17526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201.10.0/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21</a:t>
              </a:r>
              <a:r>
                <a:rPr lang="en-US" sz="1800" b="0" dirty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pPr algn="l"/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201.10.6/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23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  <a:sym typeface="Wingdings"/>
                </a:rPr>
                <a:t>2</a:t>
              </a:r>
            </a:p>
            <a:p>
              <a:pPr algn="l"/>
              <a:r>
                <a:rPr lang="en-US" sz="1800" b="0" dirty="0">
                  <a:solidFill>
                    <a:srgbClr val="000000"/>
                  </a:solidFill>
                  <a:latin typeface="Arial" charset="0"/>
                </a:rPr>
                <a:t>201.11.0/21</a:t>
              </a:r>
              <a:r>
                <a:rPr lang="en-US" sz="1800" b="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3</a:t>
              </a:r>
              <a:r>
                <a:rPr lang="en-US" sz="1800" b="0" dirty="0" smtClean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……………..</a:t>
              </a:r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10200" y="4191000"/>
            <a:ext cx="2362200" cy="1219200"/>
            <a:chOff x="914400" y="1752600"/>
            <a:chExt cx="2362200" cy="1219200"/>
          </a:xfrm>
        </p:grpSpPr>
        <p:sp>
          <p:nvSpPr>
            <p:cNvPr id="9" name="Rectangle 8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4400" y="17526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201.10.0/22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201.10.4/24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2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201.10.5/24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3</a:t>
              </a: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201.10.6/23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4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33400" y="29718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Internet Core</a:t>
            </a:r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9200" y="54102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ISP1</a:t>
            </a:r>
            <a:endParaRPr lang="en-US" dirty="0"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791200" y="1600200"/>
            <a:ext cx="2362200" cy="1477328"/>
            <a:chOff x="914400" y="1752600"/>
            <a:chExt cx="2362200" cy="1477328"/>
          </a:xfrm>
        </p:grpSpPr>
        <p:sp>
          <p:nvSpPr>
            <p:cNvPr id="14" name="Rectangle 13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4400" y="1752600"/>
              <a:ext cx="22860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201.10.6/23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1</a:t>
              </a:r>
              <a:endParaRPr lang="en-US" sz="1800" b="0" dirty="0" smtClean="0">
                <a:solidFill>
                  <a:srgbClr val="F47A00"/>
                </a:solidFill>
                <a:latin typeface="+mn-lt"/>
                <a:ea typeface="Wingdings"/>
                <a:cs typeface="Wingdings"/>
                <a:sym typeface="Wingdings"/>
              </a:endParaRPr>
            </a:p>
            <a:p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201.11.0/21</a:t>
              </a:r>
              <a:r>
                <a:rPr lang="en-US" sz="1800" b="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Port 2</a:t>
              </a:r>
            </a:p>
            <a:p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201.12.0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/21Port 3</a:t>
              </a:r>
            </a:p>
            <a:p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201.13.0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/21Port 4</a:t>
              </a:r>
            </a:p>
            <a:p>
              <a:endParaRPr lang="en-US" sz="1800" b="0" dirty="0">
                <a:solidFill>
                  <a:srgbClr val="F47A00"/>
                </a:solidFill>
                <a:latin typeface="+mn-lt"/>
                <a:ea typeface="Wingdings"/>
                <a:cs typeface="Wingdings"/>
                <a:sym typeface="Wingdings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486400" y="280029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ISP2</a:t>
            </a:r>
            <a:endParaRPr lang="en-US" dirty="0">
              <a:latin typeface="+mn-lt"/>
            </a:endParaRPr>
          </a:p>
        </p:txBody>
      </p:sp>
      <p:cxnSp>
        <p:nvCxnSpPr>
          <p:cNvPr id="19" name="Curved Connector 15"/>
          <p:cNvCxnSpPr/>
          <p:nvPr/>
        </p:nvCxnSpPr>
        <p:spPr bwMode="auto">
          <a:xfrm flipV="1">
            <a:off x="3276600" y="1828800"/>
            <a:ext cx="2514600" cy="381000"/>
          </a:xfrm>
          <a:prstGeom prst="straightConnector1">
            <a:avLst/>
          </a:prstGeom>
          <a:noFill/>
          <a:ln w="12700" cap="flat" cmpd="sng" algn="ctr">
            <a:solidFill>
              <a:srgbClr val="FC0128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04800" y="57912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FF"/>
                </a:solidFill>
                <a:latin typeface="+mn-lt"/>
              </a:rPr>
              <a:t>(2) </a:t>
            </a:r>
            <a:r>
              <a:rPr lang="en-US" sz="2800" dirty="0" smtClean="0">
                <a:solidFill>
                  <a:srgbClr val="0000FF"/>
                </a:solidFill>
                <a:latin typeface="+mn-lt"/>
              </a:rPr>
              <a:t>What if we have contradictory </a:t>
            </a:r>
            <a:r>
              <a:rPr lang="en-US" sz="2800" dirty="0" smtClean="0">
                <a:solidFill>
                  <a:srgbClr val="0000FF"/>
                </a:solidFill>
                <a:latin typeface="+mn-lt"/>
              </a:rPr>
              <a:t>entries in routing </a:t>
            </a:r>
            <a:r>
              <a:rPr lang="en-US" sz="2800" dirty="0" smtClean="0">
                <a:solidFill>
                  <a:srgbClr val="0000FF"/>
                </a:solidFill>
                <a:latin typeface="+mn-lt"/>
              </a:rPr>
              <a:t>table?</a:t>
            </a:r>
            <a:endParaRPr lang="en-US" sz="28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23" name="Curved Connector 15"/>
          <p:cNvCxnSpPr/>
          <p:nvPr/>
        </p:nvCxnSpPr>
        <p:spPr bwMode="auto">
          <a:xfrm>
            <a:off x="3276600" y="1981200"/>
            <a:ext cx="2133600" cy="2590800"/>
          </a:xfrm>
          <a:prstGeom prst="straightConnector1">
            <a:avLst/>
          </a:prstGeom>
          <a:noFill/>
          <a:ln w="12700" cap="flat" cmpd="sng" algn="ctr">
            <a:solidFill>
              <a:srgbClr val="FC0128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5759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835525"/>
          </a:xfrm>
        </p:spPr>
        <p:txBody>
          <a:bodyPr/>
          <a:lstStyle/>
          <a:p>
            <a:r>
              <a:rPr lang="en-US" dirty="0" smtClean="0"/>
              <a:t>Packets in 201.10.6/23 match two conflicting entries!</a:t>
            </a:r>
          </a:p>
          <a:p>
            <a:pPr lvl="1"/>
            <a:r>
              <a:rPr lang="en-US" dirty="0" smtClean="0"/>
              <a:t>Every address in 201.10.6/23 is also in 201.10.0/21</a:t>
            </a:r>
          </a:p>
          <a:p>
            <a:pPr lvl="5"/>
            <a:endParaRPr lang="en-US" dirty="0"/>
          </a:p>
          <a:p>
            <a:r>
              <a:rPr lang="en-US" dirty="0" smtClean="0"/>
              <a:t>Which entry do we use?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i="1" dirty="0" smtClean="0"/>
              <a:t>We will answer this after a digression into forwarding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324100" y="3276600"/>
            <a:ext cx="4229100" cy="3200400"/>
            <a:chOff x="914400" y="1752600"/>
            <a:chExt cx="2362200" cy="1818249"/>
          </a:xfrm>
        </p:grpSpPr>
        <p:sp>
          <p:nvSpPr>
            <p:cNvPr id="6" name="Rectangle 5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9pPr>
            </a:lstStyle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14400" y="1752600"/>
              <a:ext cx="2286000" cy="1818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9pPr>
            </a:lstStyle>
            <a:p>
              <a:pPr algn="l"/>
              <a:r>
                <a:rPr lang="en-US" sz="2800" b="0" dirty="0" smtClean="0">
                  <a:solidFill>
                    <a:srgbClr val="F47A00"/>
                  </a:solidFill>
                  <a:latin typeface="+mn-lt"/>
                </a:rPr>
                <a:t>201.10.0/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</a:rPr>
                <a:t>21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Port </a:t>
              </a:r>
              <a:r>
                <a:rPr lang="en-US" sz="2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2800" b="0" dirty="0" smtClean="0">
                  <a:solidFill>
                    <a:srgbClr val="F47A00"/>
                  </a:solidFill>
                  <a:latin typeface="+mn-lt"/>
                </a:rPr>
                <a:t> </a:t>
              </a:r>
              <a:endParaRPr lang="en-US" sz="2800" b="0" dirty="0">
                <a:solidFill>
                  <a:srgbClr val="F47A00"/>
                </a:solidFill>
                <a:latin typeface="+mn-lt"/>
              </a:endParaRPr>
            </a:p>
            <a:p>
              <a:pPr algn="l"/>
              <a:r>
                <a:rPr lang="en-US" sz="2800" b="0" dirty="0" smtClean="0">
                  <a:solidFill>
                    <a:srgbClr val="F47A00"/>
                  </a:solidFill>
                  <a:latin typeface="+mn-lt"/>
                </a:rPr>
                <a:t>201.10.6/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</a:rPr>
                <a:t>23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  <a:sym typeface="Wingdings"/>
                </a:rPr>
                <a:t>Port </a:t>
              </a:r>
              <a:r>
                <a:rPr lang="en-US" sz="2800" b="0" dirty="0" smtClean="0">
                  <a:solidFill>
                    <a:srgbClr val="F47A00"/>
                  </a:solidFill>
                  <a:latin typeface="+mn-lt"/>
                  <a:sym typeface="Wingdings"/>
                </a:rPr>
                <a:t>2</a:t>
              </a:r>
            </a:p>
            <a:p>
              <a:pPr algn="l"/>
              <a:r>
                <a:rPr lang="en-US" sz="2800" b="0" dirty="0">
                  <a:solidFill>
                    <a:srgbClr val="000000"/>
                  </a:solidFill>
                  <a:latin typeface="+mn-lt"/>
                </a:rPr>
                <a:t>201.11.0/21</a:t>
              </a:r>
              <a:r>
                <a:rPr lang="en-US" sz="2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Port </a:t>
              </a:r>
              <a:r>
                <a:rPr lang="en-US" sz="2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3</a:t>
              </a:r>
              <a:r>
                <a:rPr lang="en-US" sz="2800" b="0" dirty="0" smtClean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2800" b="0" dirty="0">
                <a:solidFill>
                  <a:srgbClr val="000000"/>
                </a:solidFill>
                <a:latin typeface="+mn-lt"/>
              </a:endParaRPr>
            </a:p>
            <a:p>
              <a:pPr algn="ctr"/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……………..</a:t>
              </a:r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097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Forwarding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6673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6D046C1-8BEF-C649-A9A9-5DC7627AB431}" type="slidenum">
              <a:rPr lang="en-US" sz="1400" b="0">
                <a:latin typeface="Times New Roman" charset="0"/>
              </a:rPr>
              <a:pPr eaLnBrk="1" hangingPunct="1"/>
              <a:t>22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9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loud 57"/>
          <p:cNvSpPr>
            <a:spLocks noChangeArrowheads="1"/>
          </p:cNvSpPr>
          <p:nvPr/>
        </p:nvSpPr>
        <p:spPr bwMode="auto">
          <a:xfrm>
            <a:off x="7467600" y="5029200"/>
            <a:ext cx="1447800" cy="914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 smtClean="0">
                <a:cs typeface="+mn-cs"/>
              </a:rPr>
              <a:t> </a:t>
            </a:r>
            <a:endParaRPr lang="en-US" sz="1900" b="1" dirty="0">
              <a:cs typeface="+mn-cs"/>
            </a:endParaRPr>
          </a:p>
        </p:txBody>
      </p:sp>
      <p:sp>
        <p:nvSpPr>
          <p:cNvPr id="84" name="Cloud 57"/>
          <p:cNvSpPr>
            <a:spLocks noChangeArrowheads="1"/>
          </p:cNvSpPr>
          <p:nvPr/>
        </p:nvSpPr>
        <p:spPr bwMode="auto">
          <a:xfrm>
            <a:off x="7239000" y="2286000"/>
            <a:ext cx="1447800" cy="1143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 smtClean="0">
                <a:cs typeface="+mn-cs"/>
              </a:rPr>
              <a:t> </a:t>
            </a:r>
            <a:endParaRPr lang="en-US" sz="1900" b="1" dirty="0">
              <a:cs typeface="+mn-cs"/>
            </a:endParaRPr>
          </a:p>
        </p:txBody>
      </p:sp>
      <p:sp>
        <p:nvSpPr>
          <p:cNvPr id="83" name="Cloud 57"/>
          <p:cNvSpPr>
            <a:spLocks noChangeArrowheads="1"/>
          </p:cNvSpPr>
          <p:nvPr/>
        </p:nvSpPr>
        <p:spPr bwMode="auto">
          <a:xfrm>
            <a:off x="685800" y="1828800"/>
            <a:ext cx="1676400" cy="1295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 smtClean="0">
                <a:cs typeface="+mn-cs"/>
              </a:rPr>
              <a:t> </a:t>
            </a:r>
            <a:endParaRPr lang="en-US" sz="1900" b="1" dirty="0">
              <a:cs typeface="+mn-cs"/>
            </a:endParaRPr>
          </a:p>
        </p:txBody>
      </p:sp>
      <p:sp>
        <p:nvSpPr>
          <p:cNvPr id="81" name="Cloud 57"/>
          <p:cNvSpPr>
            <a:spLocks noChangeArrowheads="1"/>
          </p:cNvSpPr>
          <p:nvPr/>
        </p:nvSpPr>
        <p:spPr bwMode="auto">
          <a:xfrm>
            <a:off x="457200" y="4800600"/>
            <a:ext cx="2667000" cy="16002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 smtClean="0">
                <a:cs typeface="+mn-cs"/>
              </a:rPr>
              <a:t> </a:t>
            </a:r>
            <a:endParaRPr lang="en-US" sz="1900" b="1" dirty="0">
              <a:cs typeface="+mn-cs"/>
            </a:endParaRPr>
          </a:p>
        </p:txBody>
      </p:sp>
      <p:sp>
        <p:nvSpPr>
          <p:cNvPr id="85" name="Cloud 57"/>
          <p:cNvSpPr>
            <a:spLocks noChangeArrowheads="1"/>
          </p:cNvSpPr>
          <p:nvPr/>
        </p:nvSpPr>
        <p:spPr bwMode="auto">
          <a:xfrm>
            <a:off x="4038600" y="5029200"/>
            <a:ext cx="2895600" cy="134874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 smtClean="0">
                <a:cs typeface="+mn-cs"/>
              </a:rPr>
              <a:t> </a:t>
            </a:r>
            <a:endParaRPr lang="en-US" sz="1900" b="1" dirty="0">
              <a:cs typeface="+mn-cs"/>
            </a:endParaRPr>
          </a:p>
        </p:txBody>
      </p:sp>
      <p:sp>
        <p:nvSpPr>
          <p:cNvPr id="80" name="Cloud 57"/>
          <p:cNvSpPr>
            <a:spLocks noChangeArrowheads="1"/>
          </p:cNvSpPr>
          <p:nvPr/>
        </p:nvSpPr>
        <p:spPr bwMode="auto">
          <a:xfrm>
            <a:off x="2743200" y="1905000"/>
            <a:ext cx="3886200" cy="2667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 smtClean="0">
                <a:cs typeface="+mn-cs"/>
              </a:rPr>
              <a:t> </a:t>
            </a:r>
            <a:endParaRPr lang="en-US" sz="1900" b="1" dirty="0">
              <a:cs typeface="+mn-cs"/>
            </a:endParaRPr>
          </a:p>
        </p:txBody>
      </p:sp>
      <p:grpSp>
        <p:nvGrpSpPr>
          <p:cNvPr id="3" name="Group 124"/>
          <p:cNvGrpSpPr/>
          <p:nvPr/>
        </p:nvGrpSpPr>
        <p:grpSpPr>
          <a:xfrm>
            <a:off x="1295400" y="2819400"/>
            <a:ext cx="6172200" cy="2781300"/>
            <a:chOff x="1447800" y="2247900"/>
            <a:chExt cx="6172200" cy="2781300"/>
          </a:xfrm>
        </p:grpSpPr>
        <p:cxnSp>
          <p:nvCxnSpPr>
            <p:cNvPr id="95" name="Straight Connector 94"/>
            <p:cNvCxnSpPr/>
            <p:nvPr/>
          </p:nvCxnSpPr>
          <p:spPr>
            <a:xfrm flipV="1">
              <a:off x="1447800" y="2971800"/>
              <a:ext cx="1447800" cy="3048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0800000">
              <a:off x="2209801" y="2286001"/>
              <a:ext cx="685801" cy="533401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895600" y="3733800"/>
              <a:ext cx="838200" cy="5334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200400" y="4800600"/>
              <a:ext cx="1066800" cy="2286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4927124" y="4178776"/>
              <a:ext cx="776446" cy="38894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7010400" y="4800600"/>
              <a:ext cx="609600" cy="762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6629400" y="2247900"/>
              <a:ext cx="762000" cy="381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Networks and routers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4648200" y="27432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8F3D8B"/>
                </a:solidFill>
              </a:rPr>
              <a:t>AT&amp;T</a:t>
            </a:r>
            <a:endParaRPr lang="en-US" sz="2400" b="1" dirty="0">
              <a:solidFill>
                <a:srgbClr val="8F3D8B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543800" y="25908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8F3D8B"/>
                </a:solidFill>
              </a:rPr>
              <a:t>BBN</a:t>
            </a:r>
            <a:endParaRPr lang="en-US" sz="2400" b="1" dirty="0">
              <a:solidFill>
                <a:srgbClr val="8F3D8B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696200" y="52533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8F3D8B"/>
                </a:solidFill>
              </a:rPr>
              <a:t>NYU</a:t>
            </a:r>
            <a:endParaRPr lang="en-US" sz="2400" b="1" dirty="0">
              <a:solidFill>
                <a:srgbClr val="8F3D8B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66800" y="21336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8F3D8B"/>
                </a:solidFill>
              </a:rPr>
              <a:t>UCB</a:t>
            </a:r>
            <a:endParaRPr lang="en-US" sz="2400" b="1" dirty="0">
              <a:solidFill>
                <a:srgbClr val="8F3D8B"/>
              </a:solidFill>
            </a:endParaRPr>
          </a:p>
        </p:txBody>
      </p:sp>
      <p:pic>
        <p:nvPicPr>
          <p:cNvPr id="93" name="Picture 2" descr="C:\Documents and Settings\spratnas\Local Settings\Temporary Internet Files\Content.IE5\CLEFC5EZ\MCj0441738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581400"/>
            <a:ext cx="762000" cy="762000"/>
          </a:xfrm>
          <a:prstGeom prst="rect">
            <a:avLst/>
          </a:prstGeom>
          <a:noFill/>
        </p:spPr>
      </p:pic>
      <p:pic>
        <p:nvPicPr>
          <p:cNvPr id="336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3703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35" name="Straight Connector 334"/>
          <p:cNvCxnSpPr/>
          <p:nvPr/>
        </p:nvCxnSpPr>
        <p:spPr>
          <a:xfrm flipV="1">
            <a:off x="2057400" y="4876800"/>
            <a:ext cx="609600" cy="3810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endCxn id="325" idx="0"/>
          </p:cNvCxnSpPr>
          <p:nvPr/>
        </p:nvCxnSpPr>
        <p:spPr>
          <a:xfrm rot="16200000" flipH="1">
            <a:off x="4168593" y="2918011"/>
            <a:ext cx="768717" cy="114298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3581402" y="3581401"/>
            <a:ext cx="990599" cy="838199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rot="16200000" flipH="1">
            <a:off x="4572000" y="3581400"/>
            <a:ext cx="685801" cy="5334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V="1">
            <a:off x="2362200" y="5486400"/>
            <a:ext cx="609600" cy="2286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rot="16200000" flipH="1">
            <a:off x="2667000" y="4953000"/>
            <a:ext cx="4572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rot="16200000" flipV="1">
            <a:off x="1828800" y="5257800"/>
            <a:ext cx="457200" cy="3048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endCxn id="330" idx="1"/>
          </p:cNvCxnSpPr>
          <p:nvPr/>
        </p:nvCxnSpPr>
        <p:spPr>
          <a:xfrm>
            <a:off x="4191000" y="5562600"/>
            <a:ext cx="838200" cy="1524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rot="16200000" flipH="1">
            <a:off x="5143501" y="5829300"/>
            <a:ext cx="457199" cy="762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rot="16200000" flipH="1">
            <a:off x="5124450" y="5276850"/>
            <a:ext cx="304800" cy="1143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endCxn id="326" idx="1"/>
          </p:cNvCxnSpPr>
          <p:nvPr/>
        </p:nvCxnSpPr>
        <p:spPr>
          <a:xfrm flipV="1">
            <a:off x="5486400" y="5471160"/>
            <a:ext cx="914400" cy="91441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>
            <a:stCxn id="325" idx="1"/>
          </p:cNvCxnSpPr>
          <p:nvPr/>
        </p:nvCxnSpPr>
        <p:spPr>
          <a:xfrm rot="10800000" flipV="1">
            <a:off x="3200404" y="3546661"/>
            <a:ext cx="1142997" cy="34739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V="1">
            <a:off x="4800600" y="2971800"/>
            <a:ext cx="1676400" cy="53340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>
            <a:endCxn id="324" idx="1"/>
          </p:cNvCxnSpPr>
          <p:nvPr/>
        </p:nvCxnSpPr>
        <p:spPr>
          <a:xfrm flipV="1">
            <a:off x="3733800" y="4263019"/>
            <a:ext cx="1219200" cy="80381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323" idx="1"/>
          </p:cNvCxnSpPr>
          <p:nvPr/>
        </p:nvCxnSpPr>
        <p:spPr>
          <a:xfrm rot="10800000">
            <a:off x="4495800" y="2590803"/>
            <a:ext cx="1676400" cy="300613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rot="10800000" flipV="1">
            <a:off x="2971800" y="2590800"/>
            <a:ext cx="1371600" cy="838200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rot="5400000" flipH="1" flipV="1">
            <a:off x="5295903" y="3086101"/>
            <a:ext cx="1066797" cy="990602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3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471678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4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5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52197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6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27127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50520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8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56388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9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25908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0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4233041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1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2362200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2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3352800"/>
            <a:ext cx="533400" cy="40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3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667000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4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038604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5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3359519"/>
            <a:ext cx="533400" cy="37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6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96824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8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54711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9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5989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0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54102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31" name="Straight Connector 330"/>
          <p:cNvCxnSpPr/>
          <p:nvPr/>
        </p:nvCxnSpPr>
        <p:spPr>
          <a:xfrm rot="16200000" flipV="1">
            <a:off x="2933702" y="3771902"/>
            <a:ext cx="609599" cy="380998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4876800" y="3429000"/>
            <a:ext cx="762000" cy="304800"/>
          </a:xfrm>
          <a:prstGeom prst="roundRect">
            <a:avLst/>
          </a:prstGeom>
          <a:solidFill>
            <a:srgbClr val="8F3D8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core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486400" y="5486400"/>
            <a:ext cx="762000" cy="304800"/>
          </a:xfrm>
          <a:prstGeom prst="roundRect">
            <a:avLst/>
          </a:prstGeom>
          <a:solidFill>
            <a:srgbClr val="8F3D8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core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5410200" y="4191000"/>
            <a:ext cx="1295400" cy="38100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edge (ISP)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858000" y="2133600"/>
            <a:ext cx="2057400" cy="381000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edge (enterprise)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76200" y="3048000"/>
            <a:ext cx="1828800" cy="6096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home,</a:t>
            </a:r>
            <a:br>
              <a:rPr lang="en-US" sz="1600" b="1" dirty="0" smtClean="0">
                <a:solidFill>
                  <a:schemeClr val="bg1"/>
                </a:solidFill>
              </a:rPr>
            </a:br>
            <a:r>
              <a:rPr lang="en-US" sz="1600" b="1" dirty="0" smtClean="0">
                <a:solidFill>
                  <a:schemeClr val="bg1"/>
                </a:solidFill>
              </a:rPr>
              <a:t> small business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17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9" grpId="0" animBg="1"/>
      <p:bldP spid="71" grpId="0" animBg="1"/>
      <p:bldP spid="72" grpId="0" animBg="1"/>
      <p:bldP spid="7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inside a router?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4478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104994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3893882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76685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204242"/>
            <a:ext cx="1288721" cy="493691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3993130"/>
            <a:ext cx="1288721" cy="491146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863558"/>
            <a:ext cx="1288721" cy="493691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300944"/>
            <a:ext cx="2131229" cy="2761108"/>
          </a:xfrm>
          <a:prstGeom prst="rect">
            <a:avLst/>
          </a:prstGeom>
          <a:solidFill>
            <a:srgbClr val="99FF6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4001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0923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0620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1613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1890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4001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7121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err="1" smtClean="0">
                <a:latin typeface="Arial" charset="0"/>
              </a:rPr>
              <a:t>Linecard</a:t>
            </a:r>
            <a:r>
              <a:rPr lang="en-US" sz="1600" dirty="0" err="1" smtClean="0">
                <a:latin typeface="Arial" charset="0"/>
              </a:rPr>
              <a:t>s</a:t>
            </a:r>
            <a:r>
              <a:rPr lang="en-US" sz="1600" dirty="0" smtClean="0">
                <a:latin typeface="Arial" charset="0"/>
              </a:rPr>
              <a:t>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62411" y="45707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06244" y="49779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06244" y="53698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7056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1001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4920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</p:cNvCxnSpPr>
          <p:nvPr/>
        </p:nvCxnSpPr>
        <p:spPr bwMode="auto">
          <a:xfrm>
            <a:off x="3073713" y="3369653"/>
            <a:ext cx="507687" cy="44034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</p:cNvCxnSpPr>
          <p:nvPr/>
        </p:nvCxnSpPr>
        <p:spPr bwMode="auto">
          <a:xfrm>
            <a:off x="3073713" y="4158541"/>
            <a:ext cx="583887" cy="33725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</p:cNvCxnSpPr>
          <p:nvPr/>
        </p:nvCxnSpPr>
        <p:spPr bwMode="auto">
          <a:xfrm flipV="1">
            <a:off x="3073713" y="5410200"/>
            <a:ext cx="507687" cy="6213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</p:cNvCxnSpPr>
          <p:nvPr/>
        </p:nvCxnSpPr>
        <p:spPr bwMode="auto">
          <a:xfrm flipV="1">
            <a:off x="5791200" y="3397647"/>
            <a:ext cx="646297" cy="33615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</p:cNvCxnSpPr>
          <p:nvPr/>
        </p:nvCxnSpPr>
        <p:spPr bwMode="auto">
          <a:xfrm flipV="1">
            <a:off x="5715000" y="4186536"/>
            <a:ext cx="722497" cy="806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</p:cNvCxnSpPr>
          <p:nvPr/>
        </p:nvCxnSpPr>
        <p:spPr bwMode="auto">
          <a:xfrm>
            <a:off x="5791200" y="5105400"/>
            <a:ext cx="646297" cy="9515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2347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Interconnect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(Switching)</a:t>
            </a:r>
          </a:p>
          <a:p>
            <a:pPr algn="ctr"/>
            <a:r>
              <a:rPr lang="en-US" sz="1800" dirty="0" smtClean="0">
                <a:latin typeface="+mn-lt"/>
              </a:rPr>
              <a:t>Fabric</a:t>
            </a:r>
            <a:endParaRPr lang="en-US" sz="1800" dirty="0">
              <a:latin typeface="+mn-lt"/>
            </a:endParaRP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7526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 smtClean="0">
                <a:latin typeface="+mn-lt"/>
              </a:rPr>
              <a:t>Route/Control 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Processor</a:t>
            </a:r>
            <a:endParaRPr lang="en-US" sz="1800" dirty="0">
              <a:latin typeface="+mn-lt"/>
            </a:endParaRP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7121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err="1" smtClean="0">
                <a:latin typeface="Arial" charset="0"/>
              </a:rPr>
              <a:t>Linecard</a:t>
            </a:r>
            <a:r>
              <a:rPr lang="en-US" sz="1600" dirty="0" err="1" smtClean="0">
                <a:latin typeface="Arial" charset="0"/>
              </a:rPr>
              <a:t>s</a:t>
            </a:r>
            <a:r>
              <a:rPr lang="en-US" sz="1600" dirty="0" smtClean="0">
                <a:latin typeface="Arial" charset="0"/>
              </a:rPr>
              <a:t> (output)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49" name="Oval Callout 48"/>
          <p:cNvSpPr/>
          <p:nvPr/>
        </p:nvSpPr>
        <p:spPr bwMode="auto">
          <a:xfrm>
            <a:off x="457200" y="1524000"/>
            <a:ext cx="2438400" cy="990600"/>
          </a:xfrm>
          <a:prstGeom prst="wedgeEllipseCallout">
            <a:avLst>
              <a:gd name="adj1" fmla="val 20725"/>
              <a:gd name="adj2" fmla="val 119013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Processes packets</a:t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on their way in</a:t>
            </a: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50" name="Oval Callout 49"/>
          <p:cNvSpPr/>
          <p:nvPr/>
        </p:nvSpPr>
        <p:spPr bwMode="auto">
          <a:xfrm>
            <a:off x="6553200" y="2286000"/>
            <a:ext cx="2438400" cy="990600"/>
          </a:xfrm>
          <a:prstGeom prst="wedgeEllipseCallout">
            <a:avLst>
              <a:gd name="adj1" fmla="val -36350"/>
              <a:gd name="adj2" fmla="val 134015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Processes packets</a:t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before they leave</a:t>
            </a: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51" name="Oval Callout 50"/>
          <p:cNvSpPr/>
          <p:nvPr/>
        </p:nvSpPr>
        <p:spPr bwMode="auto">
          <a:xfrm>
            <a:off x="5867400" y="5105400"/>
            <a:ext cx="2743200" cy="1143000"/>
          </a:xfrm>
          <a:prstGeom prst="wedgeEllipseCallout">
            <a:avLst>
              <a:gd name="adj1" fmla="val -76247"/>
              <a:gd name="adj2" fmla="val -92378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Transfers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 packets </a:t>
            </a:r>
            <a:br>
              <a:rPr kumimoji="0" lang="en-US" sz="18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</a:br>
            <a:r>
              <a:rPr kumimoji="0" lang="en-US" sz="18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from input to </a:t>
            </a:r>
            <a:br>
              <a:rPr kumimoji="0" lang="en-US" sz="18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</a:br>
            <a:r>
              <a:rPr kumimoji="0" lang="en-US" sz="18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output ports</a:t>
            </a: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55" name="Oval Callout 54"/>
          <p:cNvSpPr/>
          <p:nvPr/>
        </p:nvSpPr>
        <p:spPr bwMode="auto">
          <a:xfrm>
            <a:off x="5867400" y="228600"/>
            <a:ext cx="2971800" cy="1600200"/>
          </a:xfrm>
          <a:prstGeom prst="wedgeEllipseCallout">
            <a:avLst>
              <a:gd name="adj1" fmla="val -12523"/>
              <a:gd name="adj2" fmla="val 49458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Input and Output for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 the same port are on one 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physical </a:t>
            </a:r>
            <a:r>
              <a:rPr lang="en-US" sz="1800" dirty="0" err="1" smtClean="0">
                <a:latin typeface="+mn-lt"/>
              </a:rPr>
              <a:t>linecard</a:t>
            </a:r>
            <a:r>
              <a:rPr lang="en-US" sz="1800" dirty="0" smtClean="0">
                <a:latin typeface="+mn-lt"/>
              </a:rPr>
              <a:t> </a:t>
            </a: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H="1">
            <a:off x="3048000" y="1600200"/>
            <a:ext cx="3276600" cy="15240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 flipH="1">
            <a:off x="6553200" y="1752600"/>
            <a:ext cx="76200" cy="14478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9992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inside a router?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4478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104994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3893882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76685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204242"/>
            <a:ext cx="1288721" cy="493691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3993130"/>
            <a:ext cx="1288721" cy="491146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863558"/>
            <a:ext cx="1288721" cy="493691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300944"/>
            <a:ext cx="2131229" cy="2761108"/>
          </a:xfrm>
          <a:prstGeom prst="rect">
            <a:avLst/>
          </a:prstGeom>
          <a:solidFill>
            <a:srgbClr val="99FF6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4001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0923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0620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1613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1890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4001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7121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err="1" smtClean="0">
                <a:latin typeface="Arial" charset="0"/>
              </a:rPr>
              <a:t>Linecard</a:t>
            </a:r>
            <a:r>
              <a:rPr lang="en-US" sz="1600" dirty="0" err="1" smtClean="0">
                <a:latin typeface="Arial" charset="0"/>
              </a:rPr>
              <a:t>s</a:t>
            </a:r>
            <a:r>
              <a:rPr lang="en-US" sz="1600" dirty="0" smtClean="0">
                <a:latin typeface="Arial" charset="0"/>
              </a:rPr>
              <a:t>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62411" y="45707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06244" y="49779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06244" y="53698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7056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1001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4920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</p:cNvCxnSpPr>
          <p:nvPr/>
        </p:nvCxnSpPr>
        <p:spPr bwMode="auto">
          <a:xfrm>
            <a:off x="3073713" y="3369653"/>
            <a:ext cx="507687" cy="44034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</p:cNvCxnSpPr>
          <p:nvPr/>
        </p:nvCxnSpPr>
        <p:spPr bwMode="auto">
          <a:xfrm>
            <a:off x="3073713" y="4158541"/>
            <a:ext cx="583887" cy="33725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</p:cNvCxnSpPr>
          <p:nvPr/>
        </p:nvCxnSpPr>
        <p:spPr bwMode="auto">
          <a:xfrm flipV="1">
            <a:off x="3073713" y="5410200"/>
            <a:ext cx="507687" cy="6213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</p:cNvCxnSpPr>
          <p:nvPr/>
        </p:nvCxnSpPr>
        <p:spPr bwMode="auto">
          <a:xfrm flipV="1">
            <a:off x="5791200" y="3397647"/>
            <a:ext cx="646297" cy="33615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</p:cNvCxnSpPr>
          <p:nvPr/>
        </p:nvCxnSpPr>
        <p:spPr bwMode="auto">
          <a:xfrm flipV="1">
            <a:off x="5715000" y="4186536"/>
            <a:ext cx="722497" cy="806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</p:cNvCxnSpPr>
          <p:nvPr/>
        </p:nvCxnSpPr>
        <p:spPr bwMode="auto">
          <a:xfrm>
            <a:off x="5791200" y="5105400"/>
            <a:ext cx="646297" cy="9515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2347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Interconnect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(Switching)</a:t>
            </a:r>
          </a:p>
          <a:p>
            <a:pPr algn="ctr"/>
            <a:r>
              <a:rPr lang="en-US" sz="1800" dirty="0" smtClean="0">
                <a:latin typeface="+mn-lt"/>
              </a:rPr>
              <a:t>Fabric</a:t>
            </a:r>
            <a:endParaRPr lang="en-US" sz="1800" dirty="0">
              <a:latin typeface="+mn-lt"/>
            </a:endParaRP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7526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 smtClean="0">
                <a:latin typeface="+mn-lt"/>
              </a:rPr>
              <a:t>Route/Control 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Processor</a:t>
            </a:r>
            <a:endParaRPr lang="en-US" sz="1800" dirty="0">
              <a:latin typeface="+mn-lt"/>
            </a:endParaRP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7121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err="1" smtClean="0">
                <a:latin typeface="Arial" charset="0"/>
              </a:rPr>
              <a:t>Linecard</a:t>
            </a:r>
            <a:r>
              <a:rPr lang="en-US" sz="1600" dirty="0" err="1" smtClean="0">
                <a:latin typeface="Arial" charset="0"/>
              </a:rPr>
              <a:t>s</a:t>
            </a:r>
            <a:r>
              <a:rPr lang="en-US" sz="1600" dirty="0" smtClean="0">
                <a:latin typeface="Arial" charset="0"/>
              </a:rPr>
              <a:t> (output)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49" name="Oval Callout 48"/>
          <p:cNvSpPr/>
          <p:nvPr/>
        </p:nvSpPr>
        <p:spPr bwMode="auto">
          <a:xfrm>
            <a:off x="6096000" y="685800"/>
            <a:ext cx="2895600" cy="1600200"/>
          </a:xfrm>
          <a:prstGeom prst="wedgeEllipseCallout">
            <a:avLst>
              <a:gd name="adj1" fmla="val -75808"/>
              <a:gd name="adj2" fmla="val 38158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(1)</a:t>
            </a:r>
            <a:r>
              <a:rPr kumimoji="0" lang="en-US" sz="17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 Implement IGP</a:t>
            </a:r>
            <a:br>
              <a:rPr kumimoji="0" lang="en-US" sz="17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</a:br>
            <a:r>
              <a:rPr kumimoji="0" lang="en-US" sz="17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 and BGP protocols;</a:t>
            </a:r>
            <a:br>
              <a:rPr kumimoji="0" lang="en-US" sz="17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</a:br>
            <a:r>
              <a:rPr kumimoji="0" lang="en-US" sz="17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compute routing tables</a:t>
            </a:r>
            <a:endParaRPr kumimoji="0" lang="en-US" sz="17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36" name="Oval Callout 35"/>
          <p:cNvSpPr/>
          <p:nvPr/>
        </p:nvSpPr>
        <p:spPr bwMode="auto">
          <a:xfrm>
            <a:off x="6172200" y="838200"/>
            <a:ext cx="2895600" cy="1600200"/>
          </a:xfrm>
          <a:prstGeom prst="wedgeEllipseCallout">
            <a:avLst>
              <a:gd name="adj1" fmla="val -75341"/>
              <a:gd name="adj2" fmla="val 36470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(2)</a:t>
            </a:r>
            <a:r>
              <a:rPr kumimoji="0" lang="en-US" sz="17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 Push forwarding </a:t>
            </a:r>
            <a:br>
              <a:rPr kumimoji="0" lang="en-US" sz="17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</a:br>
            <a:r>
              <a:rPr kumimoji="0" lang="en-US" sz="17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tables to the line cards</a:t>
            </a:r>
            <a:endParaRPr kumimoji="0" lang="en-US" sz="17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667000" y="2362200"/>
            <a:ext cx="1600200" cy="3810000"/>
            <a:chOff x="2667000" y="2362200"/>
            <a:chExt cx="1600200" cy="3810000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>
              <a:off x="3048000" y="2362200"/>
              <a:ext cx="1066800" cy="76200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>
              <a:endCxn id="6" idx="3"/>
            </p:cNvCxnSpPr>
            <p:nvPr/>
          </p:nvCxnSpPr>
          <p:spPr bwMode="auto">
            <a:xfrm flipH="1">
              <a:off x="3023786" y="2362200"/>
              <a:ext cx="1167214" cy="1777256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 flipH="1">
              <a:off x="3048000" y="2362200"/>
              <a:ext cx="1219200" cy="350520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Rectangle 44"/>
            <p:cNvSpPr/>
            <p:nvPr/>
          </p:nvSpPr>
          <p:spPr bwMode="auto">
            <a:xfrm>
              <a:off x="2667000" y="3200400"/>
              <a:ext cx="1524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667000" y="3962400"/>
              <a:ext cx="1524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667000" y="5867400"/>
              <a:ext cx="152400" cy="3048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762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inside a router?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4478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104994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3893882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76685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204242"/>
            <a:ext cx="1288721" cy="493691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3993130"/>
            <a:ext cx="1288721" cy="491146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863558"/>
            <a:ext cx="1288721" cy="493691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300944"/>
            <a:ext cx="2131229" cy="2761108"/>
          </a:xfrm>
          <a:prstGeom prst="rect">
            <a:avLst/>
          </a:prstGeom>
          <a:solidFill>
            <a:srgbClr val="99FF6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4001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0923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0620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1613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1890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4001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7121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err="1" smtClean="0">
                <a:latin typeface="Arial" charset="0"/>
              </a:rPr>
              <a:t>Linecard</a:t>
            </a:r>
            <a:r>
              <a:rPr lang="en-US" sz="1600" dirty="0" err="1" smtClean="0">
                <a:latin typeface="Arial" charset="0"/>
              </a:rPr>
              <a:t>s</a:t>
            </a:r>
            <a:r>
              <a:rPr lang="en-US" sz="1600" dirty="0" smtClean="0">
                <a:latin typeface="Arial" charset="0"/>
              </a:rPr>
              <a:t>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62411" y="45707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06244" y="49779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06244" y="53698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7056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1001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4920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</p:cNvCxnSpPr>
          <p:nvPr/>
        </p:nvCxnSpPr>
        <p:spPr bwMode="auto">
          <a:xfrm>
            <a:off x="3073713" y="3369653"/>
            <a:ext cx="507687" cy="44034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</p:cNvCxnSpPr>
          <p:nvPr/>
        </p:nvCxnSpPr>
        <p:spPr bwMode="auto">
          <a:xfrm>
            <a:off x="3073713" y="4158541"/>
            <a:ext cx="583887" cy="33725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</p:cNvCxnSpPr>
          <p:nvPr/>
        </p:nvCxnSpPr>
        <p:spPr bwMode="auto">
          <a:xfrm flipV="1">
            <a:off x="3073713" y="5410200"/>
            <a:ext cx="507687" cy="62131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</p:cNvCxnSpPr>
          <p:nvPr/>
        </p:nvCxnSpPr>
        <p:spPr bwMode="auto">
          <a:xfrm flipV="1">
            <a:off x="5791200" y="3397647"/>
            <a:ext cx="646297" cy="33615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</p:cNvCxnSpPr>
          <p:nvPr/>
        </p:nvCxnSpPr>
        <p:spPr bwMode="auto">
          <a:xfrm flipV="1">
            <a:off x="5715000" y="4186536"/>
            <a:ext cx="722497" cy="806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</p:cNvCxnSpPr>
          <p:nvPr/>
        </p:nvCxnSpPr>
        <p:spPr bwMode="auto">
          <a:xfrm>
            <a:off x="5791200" y="5105400"/>
            <a:ext cx="646297" cy="9515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234744"/>
            <a:ext cx="1567943" cy="631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Interconnect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Fabric</a:t>
            </a:r>
            <a:endParaRPr lang="en-US" sz="1800" dirty="0">
              <a:latin typeface="+mn-lt"/>
            </a:endParaRP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7526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 smtClean="0">
                <a:latin typeface="+mn-lt"/>
              </a:rPr>
              <a:t>Route/Control 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Processor</a:t>
            </a:r>
            <a:endParaRPr lang="en-US" sz="1800" dirty="0">
              <a:latin typeface="+mn-lt"/>
            </a:endParaRP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7121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 err="1" smtClean="0">
                <a:latin typeface="Arial" charset="0"/>
              </a:rPr>
              <a:t>Linecard</a:t>
            </a:r>
            <a:r>
              <a:rPr lang="en-US" sz="1600" dirty="0" err="1" smtClean="0">
                <a:latin typeface="Arial" charset="0"/>
              </a:rPr>
              <a:t>s</a:t>
            </a:r>
            <a:r>
              <a:rPr lang="en-US" sz="1600" dirty="0" smtClean="0">
                <a:latin typeface="Arial" charset="0"/>
              </a:rPr>
              <a:t> (output)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838200" y="2590800"/>
            <a:ext cx="7620000" cy="4038600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Callout 48"/>
          <p:cNvSpPr/>
          <p:nvPr/>
        </p:nvSpPr>
        <p:spPr bwMode="auto">
          <a:xfrm>
            <a:off x="7162800" y="1676400"/>
            <a:ext cx="1981200" cy="1219200"/>
          </a:xfrm>
          <a:prstGeom prst="wedgeEllipseCallout">
            <a:avLst>
              <a:gd name="adj1" fmla="val -52333"/>
              <a:gd name="adj2" fmla="val 60284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Constitutes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the </a:t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data plane</a:t>
            </a: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2667000" y="1600200"/>
            <a:ext cx="4038600" cy="838200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Callout 35"/>
          <p:cNvSpPr/>
          <p:nvPr/>
        </p:nvSpPr>
        <p:spPr bwMode="auto">
          <a:xfrm>
            <a:off x="6324600" y="457200"/>
            <a:ext cx="1981200" cy="1219200"/>
          </a:xfrm>
          <a:prstGeom prst="wedgeEllipseCallout">
            <a:avLst>
              <a:gd name="adj1" fmla="val -52333"/>
              <a:gd name="adj2" fmla="val 60284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Constitutes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the </a:t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control plane</a:t>
            </a: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156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35" grpId="0" animBg="1"/>
      <p:bldP spid="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Input </a:t>
            </a:r>
            <a:r>
              <a:rPr lang="en-US" dirty="0" err="1" smtClean="0">
                <a:latin typeface="+mn-lt"/>
              </a:rPr>
              <a:t>Linecards</a:t>
            </a:r>
            <a:r>
              <a:rPr lang="en-US" dirty="0" smtClean="0">
                <a:latin typeface="+mn-lt"/>
              </a:rPr>
              <a:t>: Tasks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>
                <a:solidFill>
                  <a:srgbClr val="000090"/>
                </a:solidFill>
              </a:rPr>
              <a:t>Receive incoming packets (physical layer stuff)</a:t>
            </a:r>
          </a:p>
          <a:p>
            <a:pPr lvl="1"/>
            <a:endParaRPr lang="en-US" sz="2200" dirty="0" smtClean="0">
              <a:solidFill>
                <a:srgbClr val="000090"/>
              </a:solidFill>
            </a:endParaRPr>
          </a:p>
          <a:p>
            <a:r>
              <a:rPr lang="en-US" sz="2600" dirty="0" smtClean="0">
                <a:solidFill>
                  <a:srgbClr val="000090"/>
                </a:solidFill>
              </a:rPr>
              <a:t>Update the IP header </a:t>
            </a:r>
            <a:r>
              <a:rPr lang="en-US" sz="2600" b="1" i="1" dirty="0" smtClean="0">
                <a:solidFill>
                  <a:srgbClr val="FF0000"/>
                </a:solidFill>
              </a:rPr>
              <a:t>(which fields?)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TTL, Checksum, Options (maybe), Fragment (maybe)</a:t>
            </a:r>
          </a:p>
          <a:p>
            <a:pPr lvl="1"/>
            <a:endParaRPr lang="en-US" dirty="0" smtClean="0">
              <a:solidFill>
                <a:srgbClr val="000090"/>
              </a:solidFill>
            </a:endParaRPr>
          </a:p>
          <a:p>
            <a:r>
              <a:rPr lang="en-US" sz="2600" dirty="0" smtClean="0">
                <a:solidFill>
                  <a:srgbClr val="000090"/>
                </a:solidFill>
              </a:rPr>
              <a:t>Lookup the output port for the destination IP address</a:t>
            </a:r>
          </a:p>
          <a:p>
            <a:pPr lvl="1"/>
            <a:endParaRPr lang="en-US" sz="2200" dirty="0" smtClean="0">
              <a:solidFill>
                <a:srgbClr val="000090"/>
              </a:solidFill>
            </a:endParaRPr>
          </a:p>
          <a:p>
            <a:r>
              <a:rPr lang="en-US" sz="2600" dirty="0" smtClean="0">
                <a:solidFill>
                  <a:srgbClr val="000090"/>
                </a:solidFill>
              </a:rPr>
              <a:t>Queue the packet at the switch fabric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72000" y="3124200"/>
            <a:ext cx="4495800" cy="3733800"/>
            <a:chOff x="1385298" y="1560513"/>
            <a:chExt cx="6109290" cy="5106987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439863" y="1560513"/>
              <a:ext cx="6007100" cy="3311525"/>
            </a:xfrm>
            <a:prstGeom prst="rect">
              <a:avLst/>
            </a:prstGeom>
            <a:solidFill>
              <a:srgbClr val="FDE3B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468438" y="4862513"/>
              <a:ext cx="6002337" cy="635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154363" y="6210300"/>
              <a:ext cx="2895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455738" y="5508625"/>
              <a:ext cx="6002337" cy="825500"/>
            </a:xfrm>
            <a:prstGeom prst="rect">
              <a:avLst/>
            </a:prstGeom>
            <a:solidFill>
              <a:srgbClr val="FF66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1525588" y="2289175"/>
              <a:ext cx="5949950" cy="158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538288" y="2990850"/>
              <a:ext cx="5954712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538288" y="3638550"/>
              <a:ext cx="5956300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4432300" y="1585913"/>
              <a:ext cx="1588" cy="20272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959100" y="1620838"/>
              <a:ext cx="1588" cy="6588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235200" y="1620838"/>
              <a:ext cx="1588" cy="6588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385298" y="1670050"/>
              <a:ext cx="942568" cy="37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200" dirty="0" smtClean="0">
                  <a:solidFill>
                    <a:srgbClr val="000000"/>
                  </a:solidFill>
                  <a:latin typeface="+mn-lt"/>
                </a:rPr>
                <a:t>Version</a:t>
              </a:r>
              <a:endParaRPr lang="en-US" sz="1200" b="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199394" y="1592263"/>
              <a:ext cx="808212" cy="570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050" dirty="0" smtClean="0">
                  <a:solidFill>
                    <a:srgbClr val="000000"/>
                  </a:solidFill>
                  <a:latin typeface="+mn-lt"/>
                </a:rPr>
                <a:t>Header</a:t>
              </a:r>
              <a:endParaRPr lang="en-US" sz="1050" dirty="0">
                <a:solidFill>
                  <a:srgbClr val="000000"/>
                </a:solidFill>
                <a:latin typeface="+mn-lt"/>
              </a:endParaRPr>
            </a:p>
            <a:p>
              <a:pPr algn="ctr" eaLnBrk="0" hangingPunct="0"/>
              <a:r>
                <a:rPr lang="en-US" sz="1050" dirty="0">
                  <a:solidFill>
                    <a:srgbClr val="000000"/>
                  </a:solidFill>
                  <a:latin typeface="+mn-lt"/>
                </a:rPr>
                <a:t>Length</a:t>
              </a:r>
              <a:endParaRPr lang="en-US" sz="1050" b="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980462" y="1592263"/>
              <a:ext cx="1398727" cy="56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050" dirty="0" smtClean="0">
                  <a:solidFill>
                    <a:srgbClr val="000000"/>
                  </a:solidFill>
                  <a:latin typeface="+mn-lt"/>
                </a:rPr>
                <a:t>Type </a:t>
              </a:r>
              <a:r>
                <a:rPr lang="en-US" sz="1050" dirty="0">
                  <a:solidFill>
                    <a:srgbClr val="000000"/>
                  </a:solidFill>
                  <a:latin typeface="+mn-lt"/>
                </a:rPr>
                <a:t>of Service</a:t>
              </a:r>
            </a:p>
            <a:p>
              <a:pPr algn="ctr" eaLnBrk="0" hangingPunct="0"/>
              <a:r>
                <a:rPr lang="en-US" sz="1050" dirty="0">
                  <a:solidFill>
                    <a:srgbClr val="000000"/>
                  </a:solidFill>
                  <a:latin typeface="+mn-lt"/>
                </a:rPr>
                <a:t>(TOS)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592639" y="1763713"/>
              <a:ext cx="2272635" cy="417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400" dirty="0" smtClean="0">
                  <a:solidFill>
                    <a:srgbClr val="000000"/>
                  </a:solidFill>
                  <a:latin typeface="+mn-lt"/>
                </a:rPr>
                <a:t>Total </a:t>
              </a:r>
              <a:r>
                <a:rPr lang="en-US" sz="1400" dirty="0">
                  <a:solidFill>
                    <a:srgbClr val="000000"/>
                  </a:solidFill>
                  <a:latin typeface="+mn-lt"/>
                </a:rPr>
                <a:t>Length (Bytes)</a:t>
              </a:r>
              <a:endParaRPr lang="en-US" sz="12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013280" y="2402333"/>
              <a:ext cx="2208424" cy="417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400" b="0" dirty="0">
                  <a:solidFill>
                    <a:srgbClr val="000000"/>
                  </a:solidFill>
                  <a:latin typeface="+mn-lt"/>
                </a:rPr>
                <a:t>16-bit Identification</a:t>
              </a:r>
              <a:endParaRPr lang="en-US" sz="1200" b="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5092700" y="2319338"/>
              <a:ext cx="1588" cy="6588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4424147" y="2402903"/>
              <a:ext cx="681469" cy="375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200" dirty="0" smtClean="0">
                  <a:solidFill>
                    <a:srgbClr val="000000"/>
                  </a:solidFill>
                  <a:latin typeface="+mn-lt"/>
                </a:rPr>
                <a:t>Flags</a:t>
              </a:r>
              <a:endParaRPr lang="en-US" sz="1200" b="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5153025" y="2402903"/>
              <a:ext cx="1853659" cy="421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400" b="0" dirty="0" smtClean="0">
                  <a:solidFill>
                    <a:srgbClr val="000000"/>
                  </a:solidFill>
                  <a:latin typeface="+mn-lt"/>
                </a:rPr>
                <a:t>Fragment </a:t>
              </a:r>
              <a:r>
                <a:rPr lang="en-US" sz="1400" b="0" dirty="0">
                  <a:solidFill>
                    <a:srgbClr val="000000"/>
                  </a:solidFill>
                  <a:latin typeface="+mn-lt"/>
                </a:rPr>
                <a:t>Offset</a:t>
              </a:r>
              <a:endParaRPr lang="en-US" sz="1200" b="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022600" y="3017838"/>
              <a:ext cx="1588" cy="6016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1735647" y="3052763"/>
              <a:ext cx="1067369" cy="627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1200" dirty="0" smtClean="0">
                  <a:solidFill>
                    <a:srgbClr val="000000"/>
                  </a:solidFill>
                  <a:latin typeface="+mn-lt"/>
                </a:rPr>
                <a:t>Time </a:t>
              </a:r>
              <a:r>
                <a:rPr lang="en-US" sz="1200" dirty="0">
                  <a:solidFill>
                    <a:srgbClr val="000000"/>
                  </a:solidFill>
                  <a:latin typeface="+mn-lt"/>
                </a:rPr>
                <a:t>to </a:t>
              </a:r>
            </a:p>
            <a:p>
              <a:pPr algn="ctr" eaLnBrk="0" hangingPunct="0"/>
              <a:r>
                <a:rPr lang="en-US" sz="1200" dirty="0">
                  <a:solidFill>
                    <a:srgbClr val="000000"/>
                  </a:solidFill>
                  <a:latin typeface="+mn-lt"/>
                </a:rPr>
                <a:t>Live (TTL)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3068956" y="3149600"/>
              <a:ext cx="1142421" cy="421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400" dirty="0" smtClean="0">
                  <a:solidFill>
                    <a:srgbClr val="000000"/>
                  </a:solidFill>
                  <a:latin typeface="+mn-lt"/>
                </a:rPr>
                <a:t>Protocol</a:t>
              </a:r>
              <a:endParaRPr lang="en-US" sz="1200" b="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4710114" y="3139994"/>
              <a:ext cx="2093911" cy="421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400" b="0" dirty="0" smtClean="0">
                  <a:solidFill>
                    <a:srgbClr val="000000"/>
                  </a:solidFill>
                  <a:latin typeface="+mn-lt"/>
                </a:rPr>
                <a:t>Header </a:t>
              </a:r>
              <a:r>
                <a:rPr lang="en-US" sz="1400" b="0" dirty="0">
                  <a:solidFill>
                    <a:srgbClr val="000000"/>
                  </a:solidFill>
                  <a:latin typeface="+mn-lt"/>
                </a:rPr>
                <a:t>Checksum</a:t>
              </a:r>
              <a:endParaRPr lang="en-US" sz="1200" b="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1525588" y="4286250"/>
              <a:ext cx="5967412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201988" y="3810000"/>
              <a:ext cx="2060675" cy="417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400" dirty="0" smtClean="0">
                  <a:solidFill>
                    <a:srgbClr val="000000"/>
                  </a:solidFill>
                  <a:latin typeface="+mn-lt"/>
                </a:rPr>
                <a:t>Source </a:t>
              </a:r>
              <a:r>
                <a:rPr lang="en-US" sz="1400" dirty="0">
                  <a:solidFill>
                    <a:srgbClr val="000000"/>
                  </a:solidFill>
                  <a:latin typeface="+mn-lt"/>
                </a:rPr>
                <a:t>IP Address</a:t>
              </a:r>
              <a:endParaRPr lang="en-US" sz="120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032127" y="4403578"/>
              <a:ext cx="2548614" cy="417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400" dirty="0" smtClean="0">
                  <a:solidFill>
                    <a:srgbClr val="000000"/>
                  </a:solidFill>
                  <a:latin typeface="+mn-lt"/>
                </a:rPr>
                <a:t>Destination </a:t>
              </a:r>
              <a:r>
                <a:rPr lang="en-US" sz="1400" dirty="0">
                  <a:solidFill>
                    <a:srgbClr val="000000"/>
                  </a:solidFill>
                  <a:latin typeface="+mn-lt"/>
                </a:rPr>
                <a:t>IP Address</a:t>
              </a:r>
              <a:endParaRPr lang="en-US" sz="1200" b="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3542391" y="4930071"/>
              <a:ext cx="1755931" cy="421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400" b="0" dirty="0">
                  <a:solidFill>
                    <a:srgbClr val="000000"/>
                  </a:solidFill>
                  <a:latin typeface="+mn-lt"/>
                </a:rPr>
                <a:t>Options (if any)</a:t>
              </a:r>
              <a:endParaRPr lang="en-US" sz="1200" b="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733530" y="5667162"/>
              <a:ext cx="1042919" cy="421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sz="1400" b="0" dirty="0">
                  <a:solidFill>
                    <a:srgbClr val="000000"/>
                  </a:solidFill>
                  <a:latin typeface="+mn-lt"/>
                </a:rPr>
                <a:t>Payload</a:t>
              </a:r>
              <a:endParaRPr lang="en-US" sz="1200" b="0" dirty="0">
                <a:solidFill>
                  <a:srgbClr val="000000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843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Challenge: </a:t>
            </a:r>
            <a:r>
              <a:rPr lang="en-US" sz="4000" dirty="0">
                <a:solidFill>
                  <a:srgbClr val="FF0000"/>
                </a:solidFill>
              </a:rPr>
              <a:t>speed</a:t>
            </a:r>
            <a:r>
              <a:rPr lang="en-US" sz="4000" dirty="0" smtClean="0">
                <a:solidFill>
                  <a:srgbClr val="FF0000"/>
                </a:solidFill>
              </a:rPr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835525"/>
          </a:xfrm>
        </p:spPr>
        <p:txBody>
          <a:bodyPr/>
          <a:lstStyle/>
          <a:p>
            <a:r>
              <a:rPr lang="en-US" sz="2600" dirty="0" smtClean="0">
                <a:solidFill>
                  <a:srgbClr val="000090"/>
                </a:solidFill>
              </a:rPr>
              <a:t>100B </a:t>
            </a:r>
            <a:r>
              <a:rPr lang="en-US" sz="2600" dirty="0">
                <a:solidFill>
                  <a:srgbClr val="000090"/>
                </a:solidFill>
              </a:rPr>
              <a:t>packets @ 40Gbps </a:t>
            </a:r>
            <a:r>
              <a:rPr lang="en-US" sz="2600" dirty="0">
                <a:solidFill>
                  <a:srgbClr val="000090"/>
                </a:solidFill>
                <a:sym typeface="Wingdings"/>
              </a:rPr>
              <a:t> </a:t>
            </a:r>
            <a:r>
              <a:rPr lang="en-US" sz="2600" dirty="0" smtClean="0">
                <a:solidFill>
                  <a:srgbClr val="000090"/>
                </a:solidFill>
                <a:sym typeface="Wingdings"/>
              </a:rPr>
              <a:t>packet </a:t>
            </a:r>
            <a:r>
              <a:rPr lang="en-US" sz="2600" dirty="0">
                <a:solidFill>
                  <a:srgbClr val="000090"/>
                </a:solidFill>
                <a:sym typeface="Wingdings"/>
              </a:rPr>
              <a:t>every 20 </a:t>
            </a:r>
            <a:r>
              <a:rPr lang="en-US" sz="2600" dirty="0" err="1">
                <a:solidFill>
                  <a:srgbClr val="000090"/>
                </a:solidFill>
                <a:sym typeface="Wingdings"/>
              </a:rPr>
              <a:t>nano</a:t>
            </a:r>
            <a:r>
              <a:rPr lang="en-US" sz="2600" dirty="0">
                <a:solidFill>
                  <a:srgbClr val="000090"/>
                </a:solidFill>
                <a:sym typeface="Wingdings"/>
              </a:rPr>
              <a:t> </a:t>
            </a:r>
            <a:r>
              <a:rPr lang="en-US" sz="2600" dirty="0" err="1">
                <a:solidFill>
                  <a:srgbClr val="000090"/>
                </a:solidFill>
                <a:sym typeface="Wingdings"/>
              </a:rPr>
              <a:t>secs</a:t>
            </a:r>
            <a:r>
              <a:rPr lang="en-US" sz="2600" dirty="0" smtClean="0">
                <a:solidFill>
                  <a:srgbClr val="000090"/>
                </a:solidFill>
                <a:sym typeface="Wingdings"/>
              </a:rPr>
              <a:t>!</a:t>
            </a:r>
          </a:p>
          <a:p>
            <a:endParaRPr lang="en-US" sz="2600" dirty="0">
              <a:solidFill>
                <a:srgbClr val="000090"/>
              </a:solidFill>
              <a:sym typeface="Wingdings"/>
            </a:endParaRPr>
          </a:p>
          <a:p>
            <a:r>
              <a:rPr lang="en-US" sz="2600" dirty="0">
                <a:solidFill>
                  <a:srgbClr val="000000"/>
                </a:solidFill>
                <a:sym typeface="Wingdings"/>
              </a:rPr>
              <a:t>Typically implemented with specialized hardware</a:t>
            </a:r>
          </a:p>
          <a:p>
            <a:pPr lvl="1"/>
            <a:r>
              <a:rPr lang="en-US" sz="2200" dirty="0">
                <a:solidFill>
                  <a:srgbClr val="000090"/>
                </a:solidFill>
                <a:sym typeface="Wingdings"/>
              </a:rPr>
              <a:t>ASICs, specialized “network processors” </a:t>
            </a:r>
            <a:r>
              <a:rPr lang="en-US" sz="2200" i="1" u="sng" dirty="0">
                <a:solidFill>
                  <a:srgbClr val="FF0000"/>
                </a:solidFill>
                <a:sym typeface="Wingdings"/>
              </a:rPr>
              <a:t>(return to later)</a:t>
            </a:r>
          </a:p>
          <a:p>
            <a:pPr lvl="1"/>
            <a:r>
              <a:rPr lang="en-US" sz="2200" dirty="0">
                <a:solidFill>
                  <a:srgbClr val="000090"/>
                </a:solidFill>
                <a:sym typeface="Wingdings"/>
              </a:rPr>
              <a:t>“exception” processing often done at control processor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16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Forwarding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Table Plays Crucial Role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Table maps IP </a:t>
            </a:r>
            <a:r>
              <a:rPr lang="en-US" dirty="0">
                <a:latin typeface="Arial" charset="0"/>
              </a:rPr>
              <a:t>addresses </a:t>
            </a:r>
            <a:r>
              <a:rPr lang="en-US" dirty="0" smtClean="0">
                <a:latin typeface="Arial" charset="0"/>
              </a:rPr>
              <a:t>into output interfaces</a:t>
            </a:r>
          </a:p>
          <a:p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Forwards packets 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based on destination address </a:t>
            </a:r>
          </a:p>
        </p:txBody>
      </p:sp>
      <p:sp>
        <p:nvSpPr>
          <p:cNvPr id="1146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6C23E66-1ADF-3F45-9B85-B338AE82EDF9}" type="slidenum">
              <a:rPr lang="en-US" sz="1400" b="0">
                <a:latin typeface="Times New Roman" charset="0"/>
              </a:rPr>
              <a:pPr eaLnBrk="1" hangingPunct="1"/>
              <a:t>29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114692" name="Group 4"/>
          <p:cNvGrpSpPr>
            <a:grpSpLocks/>
          </p:cNvGrpSpPr>
          <p:nvPr/>
        </p:nvGrpSpPr>
        <p:grpSpPr bwMode="auto">
          <a:xfrm>
            <a:off x="3279775" y="4498975"/>
            <a:ext cx="2740025" cy="2130425"/>
            <a:chOff x="1200" y="1728"/>
            <a:chExt cx="3120" cy="1872"/>
          </a:xfrm>
        </p:grpSpPr>
        <p:sp>
          <p:nvSpPr>
            <p:cNvPr id="1672197" name="Rectangle 5"/>
            <p:cNvSpPr>
              <a:spLocks noChangeArrowheads="1"/>
            </p:cNvSpPr>
            <p:nvPr/>
          </p:nvSpPr>
          <p:spPr bwMode="auto">
            <a:xfrm>
              <a:off x="1392" y="1728"/>
              <a:ext cx="2784" cy="1872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343" tIns="44379" rIns="90343" bIns="44379" anchor="ctr"/>
            <a:lstStyle/>
            <a:p>
              <a:pPr algn="ctr" defTabSz="912813" eaLnBrk="0" hangingPunct="0">
                <a:defRPr/>
              </a:pPr>
              <a:endParaRPr lang="en-US" sz="1600" b="0">
                <a:ea typeface="+mn-ea"/>
                <a:cs typeface="+mn-cs"/>
              </a:endParaRPr>
            </a:p>
          </p:txBody>
        </p:sp>
        <p:sp>
          <p:nvSpPr>
            <p:cNvPr id="1672198" name="Rectangle 6"/>
            <p:cNvSpPr>
              <a:spLocks noChangeArrowheads="1"/>
            </p:cNvSpPr>
            <p:nvPr/>
          </p:nvSpPr>
          <p:spPr bwMode="auto">
            <a:xfrm>
              <a:off x="1536" y="1921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672199" name="Rectangle 7"/>
            <p:cNvSpPr>
              <a:spLocks noChangeArrowheads="1"/>
            </p:cNvSpPr>
            <p:nvPr/>
          </p:nvSpPr>
          <p:spPr bwMode="auto">
            <a:xfrm>
              <a:off x="1536" y="230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672200" name="Rectangle 8"/>
            <p:cNvSpPr>
              <a:spLocks noChangeArrowheads="1"/>
            </p:cNvSpPr>
            <p:nvPr/>
          </p:nvSpPr>
          <p:spPr bwMode="auto">
            <a:xfrm>
              <a:off x="1536" y="3216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672201" name="Rectangle 9"/>
            <p:cNvSpPr>
              <a:spLocks noChangeArrowheads="1"/>
            </p:cNvSpPr>
            <p:nvPr/>
          </p:nvSpPr>
          <p:spPr bwMode="auto">
            <a:xfrm>
              <a:off x="3456" y="1968"/>
              <a:ext cx="528" cy="24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672202" name="Rectangle 10"/>
            <p:cNvSpPr>
              <a:spLocks noChangeArrowheads="1"/>
            </p:cNvSpPr>
            <p:nvPr/>
          </p:nvSpPr>
          <p:spPr bwMode="auto">
            <a:xfrm>
              <a:off x="3456" y="2352"/>
              <a:ext cx="528" cy="24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672203" name="Rectangle 11"/>
            <p:cNvSpPr>
              <a:spLocks noChangeArrowheads="1"/>
            </p:cNvSpPr>
            <p:nvPr/>
          </p:nvSpPr>
          <p:spPr bwMode="auto">
            <a:xfrm>
              <a:off x="3456" y="3264"/>
              <a:ext cx="528" cy="24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672204" name="Rectangle 12"/>
            <p:cNvSpPr>
              <a:spLocks noChangeArrowheads="1"/>
            </p:cNvSpPr>
            <p:nvPr/>
          </p:nvSpPr>
          <p:spPr bwMode="auto">
            <a:xfrm>
              <a:off x="2351" y="2015"/>
              <a:ext cx="817" cy="1345"/>
            </a:xfrm>
            <a:prstGeom prst="rect">
              <a:avLst/>
            </a:prstGeom>
            <a:solidFill>
              <a:srgbClr val="99FF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114731" name="Line 13"/>
            <p:cNvSpPr>
              <a:spLocks noChangeShapeType="1"/>
            </p:cNvSpPr>
            <p:nvPr/>
          </p:nvSpPr>
          <p:spPr bwMode="auto">
            <a:xfrm>
              <a:off x="1200" y="2064"/>
              <a:ext cx="3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32" name="Line 14"/>
            <p:cNvSpPr>
              <a:spLocks noChangeShapeType="1"/>
            </p:cNvSpPr>
            <p:nvPr/>
          </p:nvSpPr>
          <p:spPr bwMode="auto">
            <a:xfrm>
              <a:off x="1200" y="2400"/>
              <a:ext cx="3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33" name="Line 15"/>
            <p:cNvSpPr>
              <a:spLocks noChangeShapeType="1"/>
            </p:cNvSpPr>
            <p:nvPr/>
          </p:nvSpPr>
          <p:spPr bwMode="auto">
            <a:xfrm>
              <a:off x="1200" y="3360"/>
              <a:ext cx="3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34" name="Line 16"/>
            <p:cNvSpPr>
              <a:spLocks noChangeShapeType="1"/>
            </p:cNvSpPr>
            <p:nvPr/>
          </p:nvSpPr>
          <p:spPr bwMode="auto">
            <a:xfrm>
              <a:off x="3984" y="3408"/>
              <a:ext cx="3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35" name="Line 17"/>
            <p:cNvSpPr>
              <a:spLocks noChangeShapeType="1"/>
            </p:cNvSpPr>
            <p:nvPr/>
          </p:nvSpPr>
          <p:spPr bwMode="auto">
            <a:xfrm>
              <a:off x="3984" y="2448"/>
              <a:ext cx="3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36" name="Line 18"/>
            <p:cNvSpPr>
              <a:spLocks noChangeShapeType="1"/>
            </p:cNvSpPr>
            <p:nvPr/>
          </p:nvSpPr>
          <p:spPr bwMode="auto">
            <a:xfrm>
              <a:off x="3984" y="2064"/>
              <a:ext cx="3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37" name="Freeform 19"/>
            <p:cNvSpPr>
              <a:spLocks/>
            </p:cNvSpPr>
            <p:nvPr/>
          </p:nvSpPr>
          <p:spPr bwMode="auto">
            <a:xfrm>
              <a:off x="2448" y="2208"/>
              <a:ext cx="576" cy="960"/>
            </a:xfrm>
            <a:custGeom>
              <a:avLst/>
              <a:gdLst>
                <a:gd name="T0" fmla="*/ 0 w 576"/>
                <a:gd name="T1" fmla="*/ 0 h 960"/>
                <a:gd name="T2" fmla="*/ 144 w 576"/>
                <a:gd name="T3" fmla="*/ 0 h 960"/>
                <a:gd name="T4" fmla="*/ 432 w 576"/>
                <a:gd name="T5" fmla="*/ 960 h 960"/>
                <a:gd name="T6" fmla="*/ 576 w 576"/>
                <a:gd name="T7" fmla="*/ 96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960"/>
                <a:gd name="T14" fmla="*/ 576 w 576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960">
                  <a:moveTo>
                    <a:pt x="0" y="0"/>
                  </a:moveTo>
                  <a:lnTo>
                    <a:pt x="144" y="0"/>
                  </a:lnTo>
                  <a:lnTo>
                    <a:pt x="432" y="960"/>
                  </a:lnTo>
                  <a:lnTo>
                    <a:pt x="57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38" name="Freeform 20"/>
            <p:cNvSpPr>
              <a:spLocks/>
            </p:cNvSpPr>
            <p:nvPr/>
          </p:nvSpPr>
          <p:spPr bwMode="auto">
            <a:xfrm flipH="1">
              <a:off x="2448" y="2208"/>
              <a:ext cx="576" cy="960"/>
            </a:xfrm>
            <a:custGeom>
              <a:avLst/>
              <a:gdLst>
                <a:gd name="T0" fmla="*/ 0 w 576"/>
                <a:gd name="T1" fmla="*/ 0 h 960"/>
                <a:gd name="T2" fmla="*/ 144 w 576"/>
                <a:gd name="T3" fmla="*/ 0 h 960"/>
                <a:gd name="T4" fmla="*/ 432 w 576"/>
                <a:gd name="T5" fmla="*/ 960 h 960"/>
                <a:gd name="T6" fmla="*/ 576 w 576"/>
                <a:gd name="T7" fmla="*/ 960 h 9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960"/>
                <a:gd name="T14" fmla="*/ 576 w 576"/>
                <a:gd name="T15" fmla="*/ 960 h 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960">
                  <a:moveTo>
                    <a:pt x="0" y="0"/>
                  </a:moveTo>
                  <a:lnTo>
                    <a:pt x="144" y="0"/>
                  </a:lnTo>
                  <a:lnTo>
                    <a:pt x="432" y="960"/>
                  </a:lnTo>
                  <a:lnTo>
                    <a:pt x="57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39" name="Oval 21"/>
            <p:cNvSpPr>
              <a:spLocks noChangeArrowheads="1"/>
            </p:cNvSpPr>
            <p:nvPr/>
          </p:nvSpPr>
          <p:spPr bwMode="auto">
            <a:xfrm>
              <a:off x="1728" y="26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40" name="Oval 22"/>
            <p:cNvSpPr>
              <a:spLocks noChangeArrowheads="1"/>
            </p:cNvSpPr>
            <p:nvPr/>
          </p:nvSpPr>
          <p:spPr bwMode="auto">
            <a:xfrm>
              <a:off x="1728" y="28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41" name="Oval 23"/>
            <p:cNvSpPr>
              <a:spLocks noChangeArrowheads="1"/>
            </p:cNvSpPr>
            <p:nvPr/>
          </p:nvSpPr>
          <p:spPr bwMode="auto">
            <a:xfrm>
              <a:off x="1728" y="3024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42" name="Oval 24"/>
            <p:cNvSpPr>
              <a:spLocks noChangeArrowheads="1"/>
            </p:cNvSpPr>
            <p:nvPr/>
          </p:nvSpPr>
          <p:spPr bwMode="auto">
            <a:xfrm>
              <a:off x="3696" y="26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43" name="Oval 25"/>
            <p:cNvSpPr>
              <a:spLocks noChangeArrowheads="1"/>
            </p:cNvSpPr>
            <p:nvPr/>
          </p:nvSpPr>
          <p:spPr bwMode="auto">
            <a:xfrm>
              <a:off x="3696" y="28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44" name="Oval 26"/>
            <p:cNvSpPr>
              <a:spLocks noChangeArrowheads="1"/>
            </p:cNvSpPr>
            <p:nvPr/>
          </p:nvSpPr>
          <p:spPr bwMode="auto">
            <a:xfrm>
              <a:off x="3696" y="3024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114693" name="Rectangle 27"/>
          <p:cNvSpPr>
            <a:spLocks noChangeArrowheads="1"/>
          </p:cNvSpPr>
          <p:nvPr/>
        </p:nvSpPr>
        <p:spPr bwMode="auto">
          <a:xfrm>
            <a:off x="5389563" y="3844925"/>
            <a:ext cx="477837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3" tIns="44379" rIns="90343" bIns="44379"/>
          <a:lstStyle/>
          <a:p>
            <a:pPr algn="l" defTabSz="91598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/>
              <a:t>…</a:t>
            </a:r>
          </a:p>
        </p:txBody>
      </p:sp>
      <p:sp>
        <p:nvSpPr>
          <p:cNvPr id="114694" name="Rectangle 28"/>
          <p:cNvSpPr>
            <a:spLocks noChangeArrowheads="1"/>
          </p:cNvSpPr>
          <p:nvPr/>
        </p:nvSpPr>
        <p:spPr bwMode="auto">
          <a:xfrm>
            <a:off x="3889375" y="3844925"/>
            <a:ext cx="1500188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3" tIns="44379" rIns="90343" bIns="44379"/>
          <a:lstStyle/>
          <a:p>
            <a:pPr defTabSz="91598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/>
              <a:t>…</a:t>
            </a:r>
          </a:p>
        </p:txBody>
      </p:sp>
      <p:sp>
        <p:nvSpPr>
          <p:cNvPr id="114695" name="Rectangle 29"/>
          <p:cNvSpPr>
            <a:spLocks noChangeArrowheads="1"/>
          </p:cNvSpPr>
          <p:nvPr/>
        </p:nvSpPr>
        <p:spPr bwMode="auto">
          <a:xfrm>
            <a:off x="5389563" y="3263900"/>
            <a:ext cx="477837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3" tIns="44379" rIns="90343" bIns="44379"/>
          <a:lstStyle/>
          <a:p>
            <a:pPr algn="l" defTabSz="91598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/>
              <a:t> 3</a:t>
            </a:r>
          </a:p>
        </p:txBody>
      </p:sp>
      <p:sp>
        <p:nvSpPr>
          <p:cNvPr id="114696" name="Rectangle 30"/>
          <p:cNvSpPr>
            <a:spLocks noChangeArrowheads="1"/>
          </p:cNvSpPr>
          <p:nvPr/>
        </p:nvSpPr>
        <p:spPr bwMode="auto">
          <a:xfrm>
            <a:off x="3833813" y="3263900"/>
            <a:ext cx="1500187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3" tIns="44379" rIns="90343" bIns="44379"/>
          <a:lstStyle/>
          <a:p>
            <a:pPr algn="ctr" defTabSz="91598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 dirty="0"/>
              <a:t>1.2.3.6</a:t>
            </a:r>
          </a:p>
        </p:txBody>
      </p:sp>
      <p:sp>
        <p:nvSpPr>
          <p:cNvPr id="114697" name="Rectangle 31"/>
          <p:cNvSpPr>
            <a:spLocks noChangeArrowheads="1"/>
          </p:cNvSpPr>
          <p:nvPr/>
        </p:nvSpPr>
        <p:spPr bwMode="auto">
          <a:xfrm>
            <a:off x="5389563" y="2982913"/>
            <a:ext cx="477837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3" tIns="44379" rIns="90343" bIns="44379"/>
          <a:lstStyle/>
          <a:p>
            <a:pPr algn="l" defTabSz="91598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/>
              <a:t> 1</a:t>
            </a:r>
          </a:p>
        </p:txBody>
      </p:sp>
      <p:sp>
        <p:nvSpPr>
          <p:cNvPr id="114698" name="Rectangle 32"/>
          <p:cNvSpPr>
            <a:spLocks noChangeArrowheads="1"/>
          </p:cNvSpPr>
          <p:nvPr/>
        </p:nvSpPr>
        <p:spPr bwMode="auto">
          <a:xfrm>
            <a:off x="3810000" y="2971800"/>
            <a:ext cx="152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3" tIns="44379" rIns="90343" bIns="44379"/>
          <a:lstStyle/>
          <a:p>
            <a:pPr algn="ctr" defTabSz="91598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/>
              <a:t>1.2.3.5</a:t>
            </a:r>
          </a:p>
        </p:txBody>
      </p:sp>
      <p:sp>
        <p:nvSpPr>
          <p:cNvPr id="114699" name="Line 33"/>
          <p:cNvSpPr>
            <a:spLocks noChangeShapeType="1"/>
          </p:cNvSpPr>
          <p:nvPr/>
        </p:nvSpPr>
        <p:spPr bwMode="auto">
          <a:xfrm>
            <a:off x="3889375" y="2982913"/>
            <a:ext cx="19780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0" name="Line 34"/>
          <p:cNvSpPr>
            <a:spLocks noChangeShapeType="1"/>
          </p:cNvSpPr>
          <p:nvPr/>
        </p:nvSpPr>
        <p:spPr bwMode="auto">
          <a:xfrm>
            <a:off x="3889375" y="3263900"/>
            <a:ext cx="1978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1" name="Line 35"/>
          <p:cNvSpPr>
            <a:spLocks noChangeShapeType="1"/>
          </p:cNvSpPr>
          <p:nvPr/>
        </p:nvSpPr>
        <p:spPr bwMode="auto">
          <a:xfrm>
            <a:off x="3889375" y="3548063"/>
            <a:ext cx="1978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2" name="Line 36"/>
          <p:cNvSpPr>
            <a:spLocks noChangeShapeType="1"/>
          </p:cNvSpPr>
          <p:nvPr/>
        </p:nvSpPr>
        <p:spPr bwMode="auto">
          <a:xfrm>
            <a:off x="3889375" y="4125913"/>
            <a:ext cx="19780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3" name="Line 37"/>
          <p:cNvSpPr>
            <a:spLocks noChangeShapeType="1"/>
          </p:cNvSpPr>
          <p:nvPr/>
        </p:nvSpPr>
        <p:spPr bwMode="auto">
          <a:xfrm>
            <a:off x="3894138" y="2982913"/>
            <a:ext cx="0" cy="1143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4" name="Line 38"/>
          <p:cNvSpPr>
            <a:spLocks noChangeShapeType="1"/>
          </p:cNvSpPr>
          <p:nvPr/>
        </p:nvSpPr>
        <p:spPr bwMode="auto">
          <a:xfrm>
            <a:off x="5418138" y="2982913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5" name="Line 39"/>
          <p:cNvSpPr>
            <a:spLocks noChangeShapeType="1"/>
          </p:cNvSpPr>
          <p:nvPr/>
        </p:nvSpPr>
        <p:spPr bwMode="auto">
          <a:xfrm>
            <a:off x="5875338" y="2982913"/>
            <a:ext cx="0" cy="1143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6" name="Text Box 40"/>
          <p:cNvSpPr txBox="1">
            <a:spLocks noChangeArrowheads="1"/>
          </p:cNvSpPr>
          <p:nvPr/>
        </p:nvSpPr>
        <p:spPr bwMode="auto">
          <a:xfrm>
            <a:off x="5348288" y="4740275"/>
            <a:ext cx="27781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/>
              <a:t>1</a:t>
            </a:r>
          </a:p>
        </p:txBody>
      </p:sp>
      <p:sp>
        <p:nvSpPr>
          <p:cNvPr id="114707" name="Text Box 41"/>
          <p:cNvSpPr txBox="1">
            <a:spLocks noChangeArrowheads="1"/>
          </p:cNvSpPr>
          <p:nvPr/>
        </p:nvSpPr>
        <p:spPr bwMode="auto">
          <a:xfrm>
            <a:off x="5341938" y="5170488"/>
            <a:ext cx="2921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/>
              <a:t>2</a:t>
            </a:r>
          </a:p>
        </p:txBody>
      </p:sp>
      <p:sp>
        <p:nvSpPr>
          <p:cNvPr id="114708" name="Line 42"/>
          <p:cNvSpPr>
            <a:spLocks noChangeShapeType="1"/>
          </p:cNvSpPr>
          <p:nvPr/>
        </p:nvSpPr>
        <p:spPr bwMode="auto">
          <a:xfrm flipH="1">
            <a:off x="3813175" y="4119563"/>
            <a:ext cx="304800" cy="6080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09" name="Line 43"/>
          <p:cNvSpPr>
            <a:spLocks noChangeShapeType="1"/>
          </p:cNvSpPr>
          <p:nvPr/>
        </p:nvSpPr>
        <p:spPr bwMode="auto">
          <a:xfrm flipH="1">
            <a:off x="4041775" y="4119563"/>
            <a:ext cx="228600" cy="10636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10" name="Line 44"/>
          <p:cNvSpPr>
            <a:spLocks noChangeShapeType="1"/>
          </p:cNvSpPr>
          <p:nvPr/>
        </p:nvSpPr>
        <p:spPr bwMode="auto">
          <a:xfrm flipH="1">
            <a:off x="3965575" y="4119563"/>
            <a:ext cx="379413" cy="20526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225550" y="4727575"/>
            <a:ext cx="4946650" cy="760413"/>
            <a:chOff x="576" y="2640"/>
            <a:chExt cx="3120" cy="480"/>
          </a:xfrm>
        </p:grpSpPr>
        <p:sp>
          <p:nvSpPr>
            <p:cNvPr id="114715" name="Text Box 46"/>
            <p:cNvSpPr txBox="1">
              <a:spLocks noChangeArrowheads="1"/>
            </p:cNvSpPr>
            <p:nvPr/>
          </p:nvSpPr>
          <p:spPr bwMode="auto">
            <a:xfrm>
              <a:off x="1130" y="2928"/>
              <a:ext cx="45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43" tIns="44379" rIns="90343" bIns="44379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1.2.3.5</a:t>
              </a:r>
            </a:p>
          </p:txBody>
        </p:sp>
        <p:sp>
          <p:nvSpPr>
            <p:cNvPr id="114716" name="Rectangle 47"/>
            <p:cNvSpPr>
              <a:spLocks noChangeArrowheads="1"/>
            </p:cNvSpPr>
            <p:nvPr/>
          </p:nvSpPr>
          <p:spPr bwMode="auto">
            <a:xfrm>
              <a:off x="912" y="2928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17" name="Rectangle 48"/>
            <p:cNvSpPr>
              <a:spLocks noChangeArrowheads="1"/>
            </p:cNvSpPr>
            <p:nvPr/>
          </p:nvSpPr>
          <p:spPr bwMode="auto">
            <a:xfrm>
              <a:off x="576" y="2928"/>
              <a:ext cx="336" cy="19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18" name="Freeform 49"/>
            <p:cNvSpPr>
              <a:spLocks/>
            </p:cNvSpPr>
            <p:nvPr/>
          </p:nvSpPr>
          <p:spPr bwMode="auto">
            <a:xfrm>
              <a:off x="1824" y="2784"/>
              <a:ext cx="1872" cy="192"/>
            </a:xfrm>
            <a:custGeom>
              <a:avLst/>
              <a:gdLst>
                <a:gd name="T0" fmla="*/ 0 w 1872"/>
                <a:gd name="T1" fmla="*/ 192 h 192"/>
                <a:gd name="T2" fmla="*/ 768 w 1872"/>
                <a:gd name="T3" fmla="*/ 192 h 192"/>
                <a:gd name="T4" fmla="*/ 1296 w 1872"/>
                <a:gd name="T5" fmla="*/ 0 h 192"/>
                <a:gd name="T6" fmla="*/ 1872 w 1872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2"/>
                <a:gd name="T13" fmla="*/ 0 h 192"/>
                <a:gd name="T14" fmla="*/ 1872 w 187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2" h="192">
                  <a:moveTo>
                    <a:pt x="0" y="192"/>
                  </a:moveTo>
                  <a:lnTo>
                    <a:pt x="768" y="192"/>
                  </a:lnTo>
                  <a:lnTo>
                    <a:pt x="1296" y="0"/>
                  </a:lnTo>
                  <a:lnTo>
                    <a:pt x="1872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14719" name="Text Box 50"/>
            <p:cNvSpPr txBox="1">
              <a:spLocks noChangeArrowheads="1"/>
            </p:cNvSpPr>
            <p:nvPr/>
          </p:nvSpPr>
          <p:spPr bwMode="auto">
            <a:xfrm>
              <a:off x="1130" y="2640"/>
              <a:ext cx="45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43" tIns="44379" rIns="90343" bIns="44379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1.2.3.4</a:t>
              </a:r>
            </a:p>
          </p:txBody>
        </p:sp>
        <p:sp>
          <p:nvSpPr>
            <p:cNvPr id="114720" name="Rectangle 51"/>
            <p:cNvSpPr>
              <a:spLocks noChangeArrowheads="1"/>
            </p:cNvSpPr>
            <p:nvPr/>
          </p:nvSpPr>
          <p:spPr bwMode="auto">
            <a:xfrm>
              <a:off x="912" y="2640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21" name="Rectangle 52"/>
            <p:cNvSpPr>
              <a:spLocks noChangeArrowheads="1"/>
            </p:cNvSpPr>
            <p:nvPr/>
          </p:nvSpPr>
          <p:spPr bwMode="auto">
            <a:xfrm>
              <a:off x="576" y="2640"/>
              <a:ext cx="336" cy="192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4722" name="Freeform 53"/>
            <p:cNvSpPr>
              <a:spLocks/>
            </p:cNvSpPr>
            <p:nvPr/>
          </p:nvSpPr>
          <p:spPr bwMode="auto">
            <a:xfrm>
              <a:off x="1824" y="2736"/>
              <a:ext cx="1824" cy="336"/>
            </a:xfrm>
            <a:custGeom>
              <a:avLst/>
              <a:gdLst>
                <a:gd name="T0" fmla="*/ 0 w 1824"/>
                <a:gd name="T1" fmla="*/ 0 h 336"/>
                <a:gd name="T2" fmla="*/ 528 w 1824"/>
                <a:gd name="T3" fmla="*/ 0 h 336"/>
                <a:gd name="T4" fmla="*/ 1104 w 1824"/>
                <a:gd name="T5" fmla="*/ 336 h 336"/>
                <a:gd name="T6" fmla="*/ 1824 w 1824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24"/>
                <a:gd name="T13" fmla="*/ 0 h 336"/>
                <a:gd name="T14" fmla="*/ 1824 w 1824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24" h="336">
                  <a:moveTo>
                    <a:pt x="0" y="0"/>
                  </a:moveTo>
                  <a:lnTo>
                    <a:pt x="528" y="0"/>
                  </a:lnTo>
                  <a:lnTo>
                    <a:pt x="1104" y="336"/>
                  </a:lnTo>
                  <a:lnTo>
                    <a:pt x="1824" y="336"/>
                  </a:lnTo>
                </a:path>
              </a:pathLst>
            </a:custGeom>
            <a:noFill/>
            <a:ln w="254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14712" name="Line 54"/>
          <p:cNvSpPr>
            <a:spLocks noChangeShapeType="1"/>
          </p:cNvSpPr>
          <p:nvPr/>
        </p:nvSpPr>
        <p:spPr bwMode="auto">
          <a:xfrm>
            <a:off x="3894138" y="3821113"/>
            <a:ext cx="1978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14713" name="Rectangle 55"/>
          <p:cNvSpPr>
            <a:spLocks noChangeArrowheads="1"/>
          </p:cNvSpPr>
          <p:nvPr/>
        </p:nvSpPr>
        <p:spPr bwMode="auto">
          <a:xfrm>
            <a:off x="3894138" y="3536950"/>
            <a:ext cx="14398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3" tIns="44379" rIns="90343" bIns="44379"/>
          <a:lstStyle/>
          <a:p>
            <a:pPr algn="ctr" defTabSz="91598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/>
              <a:t>1.2.3.4 </a:t>
            </a:r>
          </a:p>
        </p:txBody>
      </p:sp>
      <p:sp>
        <p:nvSpPr>
          <p:cNvPr id="114714" name="Rectangle 56"/>
          <p:cNvSpPr>
            <a:spLocks noChangeArrowheads="1"/>
          </p:cNvSpPr>
          <p:nvPr/>
        </p:nvSpPr>
        <p:spPr bwMode="auto">
          <a:xfrm>
            <a:off x="5418138" y="3536950"/>
            <a:ext cx="477837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43" tIns="44379" rIns="90343" bIns="44379"/>
          <a:lstStyle/>
          <a:p>
            <a:pPr algn="l" defTabSz="915988"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60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63047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news:</a:t>
            </a:r>
          </a:p>
          <a:p>
            <a:pPr lvl="1"/>
            <a:r>
              <a:rPr lang="en-US" dirty="0" err="1" smtClean="0"/>
              <a:t>Autograding</a:t>
            </a:r>
            <a:r>
              <a:rPr lang="en-US" dirty="0" smtClean="0"/>
              <a:t> every 12 hours……</a:t>
            </a:r>
          </a:p>
          <a:p>
            <a:pPr lvl="1"/>
            <a:r>
              <a:rPr lang="en-US" dirty="0" err="1" smtClean="0"/>
              <a:t>Autograder</a:t>
            </a:r>
            <a:r>
              <a:rPr lang="en-US" dirty="0" smtClean="0"/>
              <a:t> is not a substitute for your own testing</a:t>
            </a:r>
          </a:p>
          <a:p>
            <a:pPr lvl="1"/>
            <a:r>
              <a:rPr lang="en-US" dirty="0" smtClean="0"/>
              <a:t>Murphy will answer questions </a:t>
            </a:r>
            <a:r>
              <a:rPr lang="en-US" dirty="0" smtClean="0"/>
              <a:t>tonight in Soda 420</a:t>
            </a:r>
          </a:p>
          <a:p>
            <a:pPr lvl="1"/>
            <a:r>
              <a:rPr lang="en-US" dirty="0" smtClean="0"/>
              <a:t>And right after announcements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HW2 will be released tonight</a:t>
            </a:r>
          </a:p>
          <a:p>
            <a:endParaRPr lang="en-US" dirty="0"/>
          </a:p>
          <a:p>
            <a:r>
              <a:rPr lang="en-US" dirty="0" smtClean="0"/>
              <a:t>Grading of HW1 essentially done, need to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22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Looking up the output port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Upon </a:t>
            </a:r>
            <a:r>
              <a:rPr lang="en-US" dirty="0">
                <a:latin typeface="Arial" charset="0"/>
              </a:rPr>
              <a:t>receiving a packet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Inspect the destination IP address in the header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Index into the forwarding table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If no match,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select the </a:t>
            </a:r>
            <a:r>
              <a:rPr lang="en-US" b="1" dirty="0" smtClean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default </a:t>
            </a:r>
            <a:r>
              <a:rPr lang="en-US" b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route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Forward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packet out appropriate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interface</a:t>
            </a:r>
          </a:p>
          <a:p>
            <a:pPr lvl="1">
              <a:lnSpc>
                <a:spcPct val="90000"/>
              </a:lnSpc>
            </a:pPr>
            <a:endParaRPr lang="en-US" b="1" dirty="0">
              <a:solidFill>
                <a:srgbClr val="F47A00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Default route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Configured to cover cases where no matches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Allows small tables at edge (w/o routing algorithms)</a:t>
            </a:r>
          </a:p>
          <a:p>
            <a:pPr lvl="2">
              <a:lnSpc>
                <a:spcPct val="90000"/>
              </a:lnSpc>
            </a:pPr>
            <a:r>
              <a:rPr lang="en-US" b="1" i="1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if it isn’t on my subnet, send it to my ISP</a:t>
            </a:r>
            <a:endParaRPr lang="en-US" b="1" i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425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C728DAE-72E9-9442-91F4-3BB799E9CED4}" type="slidenum">
              <a:rPr lang="en-US" sz="1400" b="0">
                <a:latin typeface="Times New Roman" charset="0"/>
              </a:rPr>
              <a:pPr eaLnBrk="1" hangingPunct="1"/>
              <a:t>30</a:t>
            </a:fld>
            <a:endParaRPr lang="en-US" sz="1400" b="0">
              <a:latin typeface="Times New Roman" charset="0"/>
            </a:endParaRPr>
          </a:p>
        </p:txBody>
      </p:sp>
      <p:pic>
        <p:nvPicPr>
          <p:cNvPr id="224260" name="Picture 4" descr="MCj021568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1201738"/>
            <a:ext cx="1428750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93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the Lookup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One entry for each address </a:t>
            </a:r>
            <a:r>
              <a:rPr lang="en-US" dirty="0" smtClean="0">
                <a:sym typeface="Wingdings"/>
              </a:rPr>
              <a:t> 4 billion entries!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For scalability, addresses must be </a:t>
            </a:r>
            <a:r>
              <a:rPr lang="en-US" b="1" dirty="0" smtClean="0">
                <a:sym typeface="Wingdings"/>
              </a:rPr>
              <a:t>aggregated</a:t>
            </a:r>
          </a:p>
          <a:p>
            <a:endParaRPr lang="en-US" b="1" dirty="0">
              <a:sym typeface="Wingdings"/>
            </a:endParaRPr>
          </a:p>
          <a:p>
            <a:r>
              <a:rPr lang="en-US" i="1" dirty="0" smtClean="0">
                <a:sym typeface="Wingdings"/>
              </a:rPr>
              <a:t>But </a:t>
            </a:r>
            <a:r>
              <a:rPr lang="en-US" i="1" dirty="0" smtClean="0">
                <a:sym typeface="Wingdings"/>
              </a:rPr>
              <a:t>CIDR aggregation </a:t>
            </a:r>
            <a:r>
              <a:rPr lang="en-US" i="1" dirty="0" smtClean="0">
                <a:sym typeface="Wingdings"/>
              </a:rPr>
              <a:t>makes lookup harder</a:t>
            </a:r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007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Efficient Packet Lookup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23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Lookup with Original or </a:t>
            </a:r>
            <a:r>
              <a:rPr lang="en-US" dirty="0" err="1" smtClean="0"/>
              <a:t>Classful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Early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bits in address specify mask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Class A [0]: /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8  (or all addresses in original addressing)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Class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B [10]: /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16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Class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 [110]: /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24</a:t>
            </a:r>
          </a:p>
          <a:p>
            <a:pPr lvl="3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Can find exact match in forwarding table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Use prefix as index into hash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table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Each prefix is in one and only one routing entry</a:t>
            </a:r>
          </a:p>
          <a:p>
            <a:pPr lvl="3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This is easy and fast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Single hash lookup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95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Why won’</a:t>
            </a:r>
            <a:r>
              <a:rPr lang="en-US" altLang="ja-JP" dirty="0">
                <a:latin typeface="Arial" charset="0"/>
              </a:rPr>
              <a:t>t this work for CIDR</a:t>
            </a:r>
            <a:r>
              <a:rPr lang="en-US" altLang="ja-JP" dirty="0" smtClean="0">
                <a:latin typeface="Arial" charset="0"/>
              </a:rPr>
              <a:t>?</a:t>
            </a:r>
            <a:endParaRPr lang="en-US" altLang="ja-JP" dirty="0">
              <a:latin typeface="Arial" charset="0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latin typeface="Arial" charset="0"/>
              </a:rPr>
              <a:t>What’s the network prefix in this address?</a:t>
            </a:r>
          </a:p>
          <a:p>
            <a:pPr lvl="1"/>
            <a:endParaRPr lang="en-US" altLang="ja-JP" dirty="0">
              <a:latin typeface="Arial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Monaco"/>
                <a:cs typeface="Monaco"/>
              </a:rPr>
              <a:t>11001001 10001111 00000101 11010010</a:t>
            </a:r>
          </a:p>
          <a:p>
            <a:pPr marL="0" indent="0" algn="ctr">
              <a:buNone/>
            </a:pPr>
            <a:endParaRPr lang="en-US" dirty="0">
              <a:cs typeface="Monaco"/>
            </a:endParaRPr>
          </a:p>
          <a:p>
            <a:pPr marL="0" indent="0" algn="ctr">
              <a:buNone/>
            </a:pPr>
            <a:endParaRPr lang="en-US" dirty="0" smtClean="0">
              <a:cs typeface="Monaco"/>
            </a:endParaRPr>
          </a:p>
          <a:p>
            <a:r>
              <a:rPr lang="en-US" dirty="0" smtClean="0">
                <a:cs typeface="Monaco"/>
              </a:rPr>
              <a:t>In CIDR, packet can’t tell you network address</a:t>
            </a:r>
          </a:p>
          <a:p>
            <a:pPr lvl="1"/>
            <a:r>
              <a:rPr lang="en-US" altLang="ja-JP" b="1" dirty="0" smtClean="0">
                <a:cs typeface="Monaco"/>
              </a:rPr>
              <a:t>So how do you know which routing entry to use?</a:t>
            </a:r>
            <a:endParaRPr lang="en-US" altLang="ja-JP" b="1" dirty="0">
              <a:cs typeface="Monaco"/>
            </a:endParaRPr>
          </a:p>
        </p:txBody>
      </p:sp>
      <p:sp>
        <p:nvSpPr>
          <p:cNvPr id="2263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521AFE8-1821-0D48-9D63-018DC4DC2F4F}" type="slidenum">
              <a:rPr lang="en-US" sz="1400" b="0">
                <a:latin typeface="Times New Roman" charset="0"/>
              </a:rPr>
              <a:pPr eaLnBrk="1" hangingPunct="1"/>
              <a:t>34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62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Example #1: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Provider w/ 4 Customers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732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483107A-3EC2-3347-8720-C72236298303}" type="slidenum">
              <a:rPr lang="en-US" sz="1400" b="0">
                <a:latin typeface="Times New Roman" charset="0"/>
              </a:rPr>
              <a:pPr eaLnBrk="1" hangingPunct="1"/>
              <a:t>35</a:t>
            </a:fld>
            <a:endParaRPr lang="en-US" sz="1400" b="0">
              <a:latin typeface="Times New Roman" charset="0"/>
            </a:endParaRPr>
          </a:p>
        </p:txBody>
      </p:sp>
      <p:graphicFrame>
        <p:nvGraphicFramePr>
          <p:cNvPr id="980017" name="Group 49"/>
          <p:cNvGraphicFramePr>
            <a:graphicFrameLocks noGrp="1"/>
          </p:cNvGraphicFramePr>
          <p:nvPr>
            <p:extLst/>
          </p:nvPr>
        </p:nvGraphicFramePr>
        <p:xfrm>
          <a:off x="2362200" y="4038600"/>
          <a:ext cx="4419600" cy="2374900"/>
        </p:xfrm>
        <a:graphic>
          <a:graphicData uri="http://schemas.openxmlformats.org/drawingml/2006/table">
            <a:tbl>
              <a:tblPr/>
              <a:tblGrid>
                <a:gridCol w="2667000"/>
                <a:gridCol w="1752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Prefix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Port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201.143.0.0/22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Port 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201.143.4.0.0/24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Port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201.143.5.0.0/24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Port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201.143.6.0/23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Port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27351" name="Group 12"/>
          <p:cNvGrpSpPr>
            <a:grpSpLocks/>
          </p:cNvGrpSpPr>
          <p:nvPr/>
        </p:nvGrpSpPr>
        <p:grpSpPr bwMode="auto">
          <a:xfrm>
            <a:off x="893763" y="1447800"/>
            <a:ext cx="7356475" cy="2103438"/>
            <a:chOff x="933450" y="2514600"/>
            <a:chExt cx="7354888" cy="2088887"/>
          </a:xfrm>
        </p:grpSpPr>
        <p:sp>
          <p:nvSpPr>
            <p:cNvPr id="227357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58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227359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60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61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>
                  <a:solidFill>
                    <a:srgbClr val="000000"/>
                  </a:solidFill>
                  <a:latin typeface="Arial" charset="0"/>
                </a:rPr>
                <a:t>201.143.0.0/22</a:t>
              </a:r>
            </a:p>
          </p:txBody>
        </p:sp>
        <p:sp>
          <p:nvSpPr>
            <p:cNvPr id="227362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>
                  <a:solidFill>
                    <a:srgbClr val="000000"/>
                  </a:solidFill>
                  <a:latin typeface="Arial" charset="0"/>
                </a:rPr>
                <a:t>201.143.4.0/24</a:t>
              </a:r>
            </a:p>
          </p:txBody>
        </p:sp>
        <p:sp>
          <p:nvSpPr>
            <p:cNvPr id="227363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 dirty="0">
                  <a:solidFill>
                    <a:srgbClr val="000000"/>
                  </a:solidFill>
                  <a:latin typeface="Arial" charset="0"/>
                </a:rPr>
                <a:t>201.143.5.0/24</a:t>
              </a:r>
            </a:p>
          </p:txBody>
        </p:sp>
        <p:sp>
          <p:nvSpPr>
            <p:cNvPr id="227364" name="Text Box 12"/>
            <p:cNvSpPr txBox="1">
              <a:spLocks noChangeArrowheads="1"/>
            </p:cNvSpPr>
            <p:nvPr/>
          </p:nvSpPr>
          <p:spPr bwMode="auto">
            <a:xfrm>
              <a:off x="67056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solidFill>
                    <a:srgbClr val="000000"/>
                  </a:solidFill>
                  <a:latin typeface="Arial" charset="0"/>
                </a:rPr>
                <a:t>201.143.6.0/23</a:t>
              </a:r>
            </a:p>
          </p:txBody>
        </p:sp>
        <p:cxnSp>
          <p:nvCxnSpPr>
            <p:cNvPr id="227365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7366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7367" name="AutoShape 15"/>
            <p:cNvCxnSpPr>
              <a:cxnSpLocks noChangeShapeType="1"/>
              <a:endCxn id="227360" idx="0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7368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27369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>
                  <a:latin typeface="Arial" charset="0"/>
                </a:rPr>
                <a:t>Provider</a:t>
              </a:r>
            </a:p>
          </p:txBody>
        </p:sp>
      </p:grpSp>
      <p:cxnSp>
        <p:nvCxnSpPr>
          <p:cNvPr id="227352" name="Straight Connector 29"/>
          <p:cNvCxnSpPr>
            <a:cxnSpLocks noChangeShapeType="1"/>
          </p:cNvCxnSpPr>
          <p:nvPr/>
        </p:nvCxnSpPr>
        <p:spPr bwMode="auto">
          <a:xfrm rot="5400000">
            <a:off x="4458494" y="1332706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1905000" y="1371600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Port</a:t>
            </a:r>
            <a:r>
              <a:rPr lang="en-US" sz="1600" b="0" dirty="0" smtClean="0">
                <a:latin typeface="+mn-lt"/>
                <a:ea typeface="+mn-ea"/>
                <a:cs typeface="+mn-cs"/>
              </a:rPr>
              <a:t> </a:t>
            </a:r>
            <a:r>
              <a:rPr lang="en-US" sz="1600" b="0" dirty="0"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71800" y="2057400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Port</a:t>
            </a:r>
            <a:r>
              <a:rPr lang="en-US" sz="1600" b="0" dirty="0" smtClean="0">
                <a:latin typeface="+mn-lt"/>
                <a:ea typeface="+mn-ea"/>
                <a:cs typeface="+mn-cs"/>
              </a:rPr>
              <a:t> </a:t>
            </a:r>
            <a:r>
              <a:rPr lang="en-US" sz="1600" b="0" dirty="0"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57800" y="2100263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Port</a:t>
            </a:r>
            <a:r>
              <a:rPr lang="en-US" sz="1600" b="0" dirty="0" smtClean="0">
                <a:latin typeface="+mn-lt"/>
                <a:ea typeface="+mn-ea"/>
                <a:cs typeface="+mn-cs"/>
              </a:rPr>
              <a:t> </a:t>
            </a:r>
            <a:r>
              <a:rPr lang="en-US" sz="1600" b="0" dirty="0"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96000" y="1371600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Port</a:t>
            </a:r>
            <a:r>
              <a:rPr lang="en-US" sz="1600" b="0" dirty="0" smtClean="0">
                <a:latin typeface="+mn-lt"/>
                <a:ea typeface="+mn-ea"/>
                <a:cs typeface="+mn-cs"/>
              </a:rPr>
              <a:t> </a:t>
            </a:r>
            <a:r>
              <a:rPr lang="en-US" sz="1600" b="0" dirty="0"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187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1403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No address matches more than one prefix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But can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t easily find match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>
              <a:buFont typeface="Helvetica" charset="0"/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ea typeface="Times New Roman" charset="0"/>
                <a:cs typeface="Times New Roman" charset="0"/>
              </a:rPr>
              <a:t>Consider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11001001 10001111 0000010111010010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First 21 bits match 4 partial prefixes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First 22 bits match 3 partial prefixes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First 23 bits match 2 partial prefixes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First 24 bits match exactly one full prefix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29377" name="Group 5"/>
          <p:cNvGrpSpPr>
            <a:grpSpLocks/>
          </p:cNvGrpSpPr>
          <p:nvPr/>
        </p:nvGrpSpPr>
        <p:grpSpPr bwMode="auto">
          <a:xfrm>
            <a:off x="762000" y="2209800"/>
            <a:ext cx="7327900" cy="598488"/>
            <a:chOff x="428" y="893"/>
            <a:chExt cx="4616" cy="377"/>
          </a:xfrm>
        </p:grpSpPr>
        <p:grpSp>
          <p:nvGrpSpPr>
            <p:cNvPr id="229427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29433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434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435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9428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29429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10001111</a:t>
              </a:r>
            </a:p>
          </p:txBody>
        </p:sp>
        <p:sp>
          <p:nvSpPr>
            <p:cNvPr id="229430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84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FF0000"/>
                  </a:solidFill>
                  <a:latin typeface="Times New Roman" charset="0"/>
                </a:rPr>
                <a:t>000000</a:t>
              </a:r>
              <a:r>
                <a:rPr lang="en-US" sz="3200" b="0" dirty="0">
                  <a:solidFill>
                    <a:srgbClr val="FF3300"/>
                  </a:solidFill>
                  <a:latin typeface="Times New Roman" charset="0"/>
                </a:rPr>
                <a:t>−−</a:t>
              </a:r>
              <a:endParaRPr lang="en-US" sz="3200" b="0" dirty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29431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sp>
        <p:nvSpPr>
          <p:cNvPr id="229378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639762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Finding the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Match (at ISP’s Router)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93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B84F3E9-7247-364C-902E-E6B11924E7CB}" type="slidenum">
              <a:rPr lang="en-US" sz="1400" b="0">
                <a:latin typeface="Times New Roman" charset="0"/>
              </a:rPr>
              <a:pPr eaLnBrk="1" hangingPunct="1"/>
              <a:t>36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29381" name="Group 5"/>
          <p:cNvGrpSpPr>
            <a:grpSpLocks/>
          </p:cNvGrpSpPr>
          <p:nvPr/>
        </p:nvGrpSpPr>
        <p:grpSpPr bwMode="auto">
          <a:xfrm>
            <a:off x="762000" y="2830513"/>
            <a:ext cx="7327900" cy="598487"/>
            <a:chOff x="428" y="893"/>
            <a:chExt cx="4616" cy="377"/>
          </a:xfrm>
        </p:grpSpPr>
        <p:grpSp>
          <p:nvGrpSpPr>
            <p:cNvPr id="229418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29424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425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426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9419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29420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10001111</a:t>
              </a:r>
            </a:p>
          </p:txBody>
        </p:sp>
        <p:sp>
          <p:nvSpPr>
            <p:cNvPr id="229421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00000100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29422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grpSp>
        <p:nvGrpSpPr>
          <p:cNvPr id="229382" name="Group 5"/>
          <p:cNvGrpSpPr>
            <a:grpSpLocks/>
          </p:cNvGrpSpPr>
          <p:nvPr/>
        </p:nvGrpSpPr>
        <p:grpSpPr bwMode="auto">
          <a:xfrm>
            <a:off x="762000" y="3429000"/>
            <a:ext cx="7327900" cy="598488"/>
            <a:chOff x="428" y="893"/>
            <a:chExt cx="4616" cy="377"/>
          </a:xfrm>
        </p:grpSpPr>
        <p:grpSp>
          <p:nvGrpSpPr>
            <p:cNvPr id="229409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29415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416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417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9410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29411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10001111</a:t>
              </a:r>
            </a:p>
          </p:txBody>
        </p:sp>
        <p:sp>
          <p:nvSpPr>
            <p:cNvPr id="229412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FF0000"/>
                  </a:solidFill>
                  <a:latin typeface="Times New Roman" charset="0"/>
                </a:rPr>
                <a:t>00000101</a:t>
              </a:r>
              <a:endParaRPr lang="en-US" sz="3200" b="0" dirty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29413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grpSp>
        <p:nvGrpSpPr>
          <p:cNvPr id="229383" name="Group 5"/>
          <p:cNvGrpSpPr>
            <a:grpSpLocks/>
          </p:cNvGrpSpPr>
          <p:nvPr/>
        </p:nvGrpSpPr>
        <p:grpSpPr bwMode="auto">
          <a:xfrm>
            <a:off x="762000" y="4038600"/>
            <a:ext cx="7327900" cy="598488"/>
            <a:chOff x="428" y="893"/>
            <a:chExt cx="4616" cy="377"/>
          </a:xfrm>
        </p:grpSpPr>
        <p:grpSp>
          <p:nvGrpSpPr>
            <p:cNvPr id="229400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29406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407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408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9401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29402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10001111</a:t>
              </a:r>
            </a:p>
          </p:txBody>
        </p:sp>
        <p:sp>
          <p:nvSpPr>
            <p:cNvPr id="229403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5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0000011</a:t>
              </a:r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29404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sp>
        <p:nvSpPr>
          <p:cNvPr id="45" name="Down Arrow 44"/>
          <p:cNvSpPr>
            <a:spLocks noChangeAspect="1"/>
          </p:cNvSpPr>
          <p:nvPr/>
        </p:nvSpPr>
        <p:spPr bwMode="auto">
          <a:xfrm>
            <a:off x="5334000" y="1752600"/>
            <a:ext cx="228600" cy="460375"/>
          </a:xfrm>
          <a:prstGeom prst="downArrow">
            <a:avLst>
              <a:gd name="adj1" fmla="val 50000"/>
              <a:gd name="adj2" fmla="val 49881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Down Arrow 46"/>
          <p:cNvSpPr>
            <a:spLocks noChangeAspect="1"/>
          </p:cNvSpPr>
          <p:nvPr/>
        </p:nvSpPr>
        <p:spPr bwMode="auto">
          <a:xfrm>
            <a:off x="5562600" y="1749425"/>
            <a:ext cx="228600" cy="460375"/>
          </a:xfrm>
          <a:prstGeom prst="downArrow">
            <a:avLst>
              <a:gd name="adj1" fmla="val 50000"/>
              <a:gd name="adj2" fmla="val 49881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Down Arrow 47"/>
          <p:cNvSpPr>
            <a:spLocks noChangeAspect="1"/>
          </p:cNvSpPr>
          <p:nvPr/>
        </p:nvSpPr>
        <p:spPr bwMode="auto">
          <a:xfrm>
            <a:off x="5791200" y="1747838"/>
            <a:ext cx="228600" cy="458787"/>
          </a:xfrm>
          <a:prstGeom prst="downArrow">
            <a:avLst>
              <a:gd name="adj1" fmla="val 50000"/>
              <a:gd name="adj2" fmla="val 49709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Down Arrow 48"/>
          <p:cNvSpPr>
            <a:spLocks noChangeAspect="1"/>
          </p:cNvSpPr>
          <p:nvPr/>
        </p:nvSpPr>
        <p:spPr bwMode="auto">
          <a:xfrm>
            <a:off x="6019800" y="1744663"/>
            <a:ext cx="228600" cy="460375"/>
          </a:xfrm>
          <a:prstGeom prst="downArrow">
            <a:avLst>
              <a:gd name="adj1" fmla="val 50000"/>
              <a:gd name="adj2" fmla="val 49881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Down Arrow 51"/>
          <p:cNvSpPr>
            <a:spLocks noChangeAspect="1"/>
          </p:cNvSpPr>
          <p:nvPr/>
        </p:nvSpPr>
        <p:spPr bwMode="auto">
          <a:xfrm flipV="1">
            <a:off x="6096000" y="5105400"/>
            <a:ext cx="227012" cy="460375"/>
          </a:xfrm>
          <a:prstGeom prst="downArrow">
            <a:avLst>
              <a:gd name="adj1" fmla="val 50000"/>
              <a:gd name="adj2" fmla="val 5023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Down Arrow 55"/>
          <p:cNvSpPr>
            <a:spLocks noChangeAspect="1"/>
          </p:cNvSpPr>
          <p:nvPr/>
        </p:nvSpPr>
        <p:spPr bwMode="auto">
          <a:xfrm flipV="1">
            <a:off x="6324600" y="5105400"/>
            <a:ext cx="227012" cy="460375"/>
          </a:xfrm>
          <a:prstGeom prst="downArrow">
            <a:avLst>
              <a:gd name="adj1" fmla="val 50000"/>
              <a:gd name="adj2" fmla="val 5023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Down Arrow 56"/>
          <p:cNvSpPr>
            <a:spLocks noChangeAspect="1"/>
          </p:cNvSpPr>
          <p:nvPr/>
        </p:nvSpPr>
        <p:spPr bwMode="auto">
          <a:xfrm flipV="1">
            <a:off x="6477000" y="5105400"/>
            <a:ext cx="227013" cy="460375"/>
          </a:xfrm>
          <a:prstGeom prst="downArrow">
            <a:avLst>
              <a:gd name="adj1" fmla="val 50000"/>
              <a:gd name="adj2" fmla="val 5023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Down Arrow 57"/>
          <p:cNvSpPr>
            <a:spLocks noChangeAspect="1"/>
          </p:cNvSpPr>
          <p:nvPr/>
        </p:nvSpPr>
        <p:spPr bwMode="auto">
          <a:xfrm flipV="1">
            <a:off x="6629400" y="5105400"/>
            <a:ext cx="227012" cy="460375"/>
          </a:xfrm>
          <a:prstGeom prst="downArrow">
            <a:avLst>
              <a:gd name="adj1" fmla="val 50000"/>
              <a:gd name="adj2" fmla="val 5023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5-Point Star 58"/>
          <p:cNvSpPr/>
          <p:nvPr/>
        </p:nvSpPr>
        <p:spPr bwMode="auto">
          <a:xfrm>
            <a:off x="8229600" y="2286000"/>
            <a:ext cx="381000" cy="381000"/>
          </a:xfrm>
          <a:prstGeom prst="star5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60" name="5-Point Star 59"/>
          <p:cNvSpPr/>
          <p:nvPr/>
        </p:nvSpPr>
        <p:spPr bwMode="auto">
          <a:xfrm>
            <a:off x="8229600" y="2895600"/>
            <a:ext cx="381000" cy="381000"/>
          </a:xfrm>
          <a:prstGeom prst="star5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61" name="5-Point Star 60"/>
          <p:cNvSpPr/>
          <p:nvPr/>
        </p:nvSpPr>
        <p:spPr bwMode="auto">
          <a:xfrm>
            <a:off x="8229600" y="3505200"/>
            <a:ext cx="381000" cy="381000"/>
          </a:xfrm>
          <a:prstGeom prst="star5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62" name="5-Point Star 61"/>
          <p:cNvSpPr/>
          <p:nvPr/>
        </p:nvSpPr>
        <p:spPr bwMode="auto">
          <a:xfrm>
            <a:off x="8229600" y="4114800"/>
            <a:ext cx="381000" cy="381000"/>
          </a:xfrm>
          <a:prstGeom prst="star5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29396" name="TextBox 63"/>
          <p:cNvSpPr txBox="1">
            <a:spLocks noChangeArrowheads="1"/>
          </p:cNvSpPr>
          <p:nvPr/>
        </p:nvSpPr>
        <p:spPr bwMode="auto">
          <a:xfrm>
            <a:off x="0" y="2162175"/>
            <a:ext cx="144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>
                <a:latin typeface="Arial" charset="0"/>
              </a:rPr>
              <a:t>201.143.0.0/22</a:t>
            </a:r>
            <a:endParaRPr lang="en-US"/>
          </a:p>
        </p:txBody>
      </p:sp>
      <p:sp>
        <p:nvSpPr>
          <p:cNvPr id="229397" name="TextBox 64"/>
          <p:cNvSpPr txBox="1">
            <a:spLocks noChangeArrowheads="1"/>
          </p:cNvSpPr>
          <p:nvPr/>
        </p:nvSpPr>
        <p:spPr bwMode="auto">
          <a:xfrm>
            <a:off x="0" y="2771775"/>
            <a:ext cx="144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>
                <a:latin typeface="Arial" charset="0"/>
              </a:rPr>
              <a:t>201.143.4.0/24</a:t>
            </a:r>
            <a:endParaRPr lang="en-US"/>
          </a:p>
        </p:txBody>
      </p:sp>
      <p:sp>
        <p:nvSpPr>
          <p:cNvPr id="229398" name="TextBox 65"/>
          <p:cNvSpPr txBox="1">
            <a:spLocks noChangeArrowheads="1"/>
          </p:cNvSpPr>
          <p:nvPr/>
        </p:nvSpPr>
        <p:spPr bwMode="auto">
          <a:xfrm>
            <a:off x="0" y="3352800"/>
            <a:ext cx="144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>
                <a:latin typeface="Arial" charset="0"/>
              </a:rPr>
              <a:t>201.143.5.0/24</a:t>
            </a:r>
            <a:endParaRPr lang="en-US"/>
          </a:p>
        </p:txBody>
      </p:sp>
      <p:sp>
        <p:nvSpPr>
          <p:cNvPr id="229399" name="TextBox 66"/>
          <p:cNvSpPr txBox="1">
            <a:spLocks noChangeArrowheads="1"/>
          </p:cNvSpPr>
          <p:nvPr/>
        </p:nvSpPr>
        <p:spPr bwMode="auto">
          <a:xfrm>
            <a:off x="0" y="3962400"/>
            <a:ext cx="1447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>
                <a:latin typeface="Arial" charset="0"/>
              </a:rPr>
              <a:t>201.143.6.0/23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9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bldLvl="2"/>
      <p:bldP spid="45" grpId="0" animBg="1"/>
      <p:bldP spid="45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52" grpId="0" animBg="1"/>
      <p:bldP spid="52" grpId="1" animBg="1"/>
      <p:bldP spid="56" grpId="0" animBg="1"/>
      <p:bldP spid="56" grpId="1" animBg="1"/>
      <p:bldP spid="57" grpId="0" animBg="1"/>
      <p:bldP spid="57" grpId="1" animBg="1"/>
      <p:bldP spid="5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Match Efficiently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each entry to find a match scales poorly</a:t>
            </a:r>
          </a:p>
          <a:p>
            <a:pPr lvl="1"/>
            <a:r>
              <a:rPr lang="en-US" dirty="0" smtClean="0"/>
              <a:t>Roughly (number of entries) × (number of bits)</a:t>
            </a:r>
          </a:p>
          <a:p>
            <a:pPr lvl="1"/>
            <a:endParaRPr lang="en-US" dirty="0"/>
          </a:p>
          <a:p>
            <a:r>
              <a:rPr lang="en-US" dirty="0" smtClean="0"/>
              <a:t>Must l</a:t>
            </a:r>
            <a:r>
              <a:rPr lang="en-US" dirty="0" smtClean="0"/>
              <a:t>everage </a:t>
            </a:r>
            <a:r>
              <a:rPr lang="en-US" dirty="0" smtClean="0"/>
              <a:t>tree structure of binary strings</a:t>
            </a:r>
          </a:p>
          <a:p>
            <a:pPr lvl="1"/>
            <a:r>
              <a:rPr lang="en-US" dirty="0" smtClean="0"/>
              <a:t>Set up tree-like data structure</a:t>
            </a:r>
          </a:p>
          <a:p>
            <a:pPr lvl="1"/>
            <a:endParaRPr lang="en-US" dirty="0"/>
          </a:p>
          <a:p>
            <a:r>
              <a:rPr lang="en-US" dirty="0" smtClean="0"/>
              <a:t>Return to example: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066800" y="4724400"/>
          <a:ext cx="7086600" cy="184912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808764"/>
                <a:gridCol w="2277836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Prefix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1100100110001111000000**********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110010011000111100000100********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110010011000111100000101********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11001001100011110000011*********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66800" y="4704080"/>
          <a:ext cx="7086600" cy="184912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808764"/>
                <a:gridCol w="2277836"/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Prefix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110010011000111100000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  <a:latin typeface="Monaco"/>
                          <a:cs typeface="Monaco"/>
                        </a:rPr>
                        <a:t>0**</a:t>
                      </a:r>
                      <a:r>
                        <a:rPr lang="en-US" dirty="0" smtClean="0">
                          <a:latin typeface="Monaco"/>
                          <a:cs typeface="Monaco"/>
                        </a:rPr>
                        <a:t>********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110010011000111100000</a:t>
                      </a:r>
                      <a:r>
                        <a:rPr lang="en-US" dirty="0" smtClean="0">
                          <a:solidFill>
                            <a:srgbClr val="F47A00"/>
                          </a:solidFill>
                          <a:latin typeface="Monaco"/>
                          <a:cs typeface="Monaco"/>
                        </a:rPr>
                        <a:t>100</a:t>
                      </a:r>
                      <a:r>
                        <a:rPr lang="en-US" dirty="0" smtClean="0">
                          <a:latin typeface="Monaco"/>
                          <a:cs typeface="Monaco"/>
                        </a:rPr>
                        <a:t>********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110010011000111100000</a:t>
                      </a:r>
                      <a:r>
                        <a:rPr lang="en-US" dirty="0" smtClean="0">
                          <a:solidFill>
                            <a:srgbClr val="F47A00"/>
                          </a:solidFill>
                          <a:latin typeface="Monaco"/>
                          <a:cs typeface="Monaco"/>
                        </a:rPr>
                        <a:t>101</a:t>
                      </a:r>
                      <a:r>
                        <a:rPr lang="en-US" dirty="0" smtClean="0">
                          <a:latin typeface="Monaco"/>
                          <a:cs typeface="Monaco"/>
                        </a:rPr>
                        <a:t>********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110010011000111100000</a:t>
                      </a:r>
                      <a:r>
                        <a:rPr lang="en-US" dirty="0" smtClean="0">
                          <a:solidFill>
                            <a:srgbClr val="F47A00"/>
                          </a:solidFill>
                          <a:latin typeface="Monaco"/>
                          <a:cs typeface="Monaco"/>
                        </a:rPr>
                        <a:t>11*</a:t>
                      </a:r>
                      <a:r>
                        <a:rPr lang="en-US" dirty="0" smtClean="0">
                          <a:latin typeface="Monaco"/>
                          <a:cs typeface="Monaco"/>
                        </a:rPr>
                        <a:t>********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77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four three-bit prefixes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focusing on the bits where all the action is….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Monaco"/>
                <a:cs typeface="Monaco"/>
              </a:rPr>
              <a:t>  0**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1</a:t>
            </a:r>
          </a:p>
          <a:p>
            <a:r>
              <a:rPr lang="en-US" dirty="0">
                <a:latin typeface="Monaco"/>
                <a:cs typeface="Monaco"/>
              </a:rPr>
              <a:t>  100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2</a:t>
            </a:r>
          </a:p>
          <a:p>
            <a:r>
              <a:rPr lang="en-US" dirty="0">
                <a:latin typeface="Monaco"/>
                <a:cs typeface="Monaco"/>
              </a:rPr>
              <a:t>  101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3</a:t>
            </a:r>
            <a:endParaRPr lang="en-US" dirty="0"/>
          </a:p>
          <a:p>
            <a:r>
              <a:rPr lang="en-US" dirty="0">
                <a:latin typeface="Monaco"/>
                <a:cs typeface="Monaco"/>
              </a:rPr>
              <a:t>  11*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4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Tree Structure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39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F44E8E-DC5C-6947-B36B-8F901A94CD9C}" type="slidenum">
              <a:rPr lang="en-US" sz="1400" b="0">
                <a:latin typeface="Times New Roman" charset="0"/>
              </a:rPr>
              <a:pPr eaLnBrk="1" hangingPunct="1"/>
              <a:t>39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00*</a:t>
            </a:r>
            <a:endParaRPr lang="en-US" dirty="0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 smtClean="0"/>
                <a:t>01*</a:t>
              </a:r>
              <a:endParaRPr lang="en-US" dirty="0"/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010</a:t>
              </a:r>
              <a:endParaRPr lang="en-US" dirty="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011</a:t>
              </a:r>
              <a:endParaRPr lang="en-US" dirty="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 smtClean="0"/>
                <a:t>11*</a:t>
              </a:r>
              <a:endParaRPr lang="en-US" dirty="0"/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 smtClean="0"/>
                <a:t>110</a:t>
              </a:r>
              <a:endParaRPr lang="en-US" dirty="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 smtClean="0"/>
                <a:t>111</a:t>
              </a:r>
              <a:endParaRPr lang="en-US" dirty="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 smtClean="0"/>
                <a:t>10*</a:t>
              </a:r>
              <a:endParaRPr lang="en-US" dirty="0"/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  <a:r>
                <a:rPr lang="en-US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00</a:t>
              </a:r>
              <a:endParaRPr lang="en-US" dirty="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 smtClean="0"/>
                <a:t>101</a:t>
              </a:r>
              <a:endParaRPr lang="en-US" dirty="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0**</a:t>
            </a:r>
            <a:endParaRPr lang="en-US" dirty="0"/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1**</a:t>
            </a:r>
            <a:endParaRPr lang="en-US" dirty="0"/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9618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considering offering a CS194 that would cover three or four networking topics in a project-oriented fashion.</a:t>
            </a:r>
          </a:p>
          <a:p>
            <a:pPr lvl="1"/>
            <a:r>
              <a:rPr lang="en-US" dirty="0" smtClean="0"/>
              <a:t>Security/censorship, new architectures, wireless,…</a:t>
            </a:r>
          </a:p>
          <a:p>
            <a:pPr lvl="1"/>
            <a:endParaRPr lang="en-US" dirty="0"/>
          </a:p>
          <a:p>
            <a:r>
              <a:rPr lang="en-US" dirty="0" smtClean="0"/>
              <a:t>It would be taught by a combination of professors (Sylvia </a:t>
            </a:r>
            <a:r>
              <a:rPr lang="en-US" dirty="0" err="1" smtClean="0"/>
              <a:t>Ratnasamy</a:t>
            </a:r>
            <a:r>
              <a:rPr lang="en-US" dirty="0" smtClean="0"/>
              <a:t> and myself) and people who actually build real systems</a:t>
            </a:r>
          </a:p>
          <a:p>
            <a:pPr lvl="1"/>
            <a:endParaRPr lang="en-US" dirty="0"/>
          </a:p>
          <a:p>
            <a:r>
              <a:rPr lang="en-US" dirty="0" smtClean="0"/>
              <a:t>How many of you are interested in taking this?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214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Walk Tree: Stop at Prefix Entries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39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F44E8E-DC5C-6947-B36B-8F901A94CD9C}" type="slidenum">
              <a:rPr lang="en-US" sz="1400" b="0">
                <a:latin typeface="Times New Roman" charset="0"/>
              </a:rPr>
              <a:pPr eaLnBrk="1" hangingPunct="1"/>
              <a:t>40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00*</a:t>
            </a:r>
            <a:endParaRPr lang="en-US" dirty="0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49" name="Oval 6"/>
          <p:cNvSpPr>
            <a:spLocks noChangeArrowheads="1"/>
          </p:cNvSpPr>
          <p:nvPr/>
        </p:nvSpPr>
        <p:spPr bwMode="auto">
          <a:xfrm>
            <a:off x="3357563" y="4267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01*</a:t>
            </a:r>
            <a:endParaRPr lang="en-US" dirty="0"/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2590800" y="507365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010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" name="Oval 8"/>
          <p:cNvSpPr>
            <a:spLocks noChangeArrowheads="1"/>
          </p:cNvSpPr>
          <p:nvPr/>
        </p:nvSpPr>
        <p:spPr bwMode="auto">
          <a:xfrm>
            <a:off x="4010025" y="5111750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011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37814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 flipH="1">
            <a:off x="29749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28194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55" name="Text Box 20"/>
          <p:cNvSpPr txBox="1">
            <a:spLocks noChangeArrowheads="1"/>
          </p:cNvSpPr>
          <p:nvPr/>
        </p:nvSpPr>
        <p:spPr bwMode="auto">
          <a:xfrm>
            <a:off x="38671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7762876" y="42672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11*</a:t>
            </a:r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6996113" y="507365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110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Oval 8"/>
          <p:cNvSpPr>
            <a:spLocks noChangeArrowheads="1"/>
          </p:cNvSpPr>
          <p:nvPr/>
        </p:nvSpPr>
        <p:spPr bwMode="auto">
          <a:xfrm>
            <a:off x="8415338" y="5111750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111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" name="Line 10"/>
          <p:cNvSpPr>
            <a:spLocks noChangeShapeType="1"/>
          </p:cNvSpPr>
          <p:nvPr/>
        </p:nvSpPr>
        <p:spPr bwMode="auto">
          <a:xfrm>
            <a:off x="818673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 flipH="1">
            <a:off x="738028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722471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827246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65" name="Oval 6"/>
          <p:cNvSpPr>
            <a:spLocks noChangeArrowheads="1"/>
          </p:cNvSpPr>
          <p:nvPr/>
        </p:nvSpPr>
        <p:spPr bwMode="auto">
          <a:xfrm>
            <a:off x="5567363" y="4267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10*</a:t>
            </a:r>
            <a:endParaRPr lang="en-US" dirty="0"/>
          </a:p>
        </p:txBody>
      </p:sp>
      <p:sp>
        <p:nvSpPr>
          <p:cNvPr id="66" name="Oval 7"/>
          <p:cNvSpPr>
            <a:spLocks noChangeArrowheads="1"/>
          </p:cNvSpPr>
          <p:nvPr/>
        </p:nvSpPr>
        <p:spPr bwMode="auto">
          <a:xfrm>
            <a:off x="4800600" y="507365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67" name="Oval 8"/>
          <p:cNvSpPr>
            <a:spLocks noChangeArrowheads="1"/>
          </p:cNvSpPr>
          <p:nvPr/>
        </p:nvSpPr>
        <p:spPr bwMode="auto">
          <a:xfrm>
            <a:off x="6219825" y="511175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101</a:t>
            </a:r>
          </a:p>
        </p:txBody>
      </p:sp>
      <p:sp>
        <p:nvSpPr>
          <p:cNvPr id="68" name="Line 10"/>
          <p:cNvSpPr>
            <a:spLocks noChangeShapeType="1"/>
          </p:cNvSpPr>
          <p:nvPr/>
        </p:nvSpPr>
        <p:spPr bwMode="auto">
          <a:xfrm>
            <a:off x="59912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 flipH="1">
            <a:off x="51847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50292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60769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0**</a:t>
            </a:r>
            <a:endParaRPr lang="en-US" dirty="0"/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1**</a:t>
            </a:r>
            <a:endParaRPr lang="en-US" dirty="0"/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10200" y="990600"/>
            <a:ext cx="3276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Monaco"/>
                <a:cs typeface="Monaco"/>
              </a:rPr>
              <a:t>  0**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1</a:t>
            </a:r>
          </a:p>
          <a:p>
            <a:r>
              <a:rPr lang="en-US" dirty="0">
                <a:latin typeface="Monaco"/>
                <a:cs typeface="Monaco"/>
              </a:rPr>
              <a:t>  100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2</a:t>
            </a:r>
          </a:p>
          <a:p>
            <a:r>
              <a:rPr lang="en-US" dirty="0">
                <a:latin typeface="Monaco"/>
                <a:cs typeface="Monaco"/>
              </a:rPr>
              <a:t>  101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3</a:t>
            </a:r>
          </a:p>
          <a:p>
            <a:r>
              <a:rPr lang="en-US" dirty="0">
                <a:latin typeface="Monaco"/>
                <a:cs typeface="Monaco"/>
              </a:rPr>
              <a:t>  11*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4</a:t>
            </a:r>
          </a:p>
        </p:txBody>
      </p:sp>
    </p:spTree>
    <p:extLst>
      <p:ext uri="{BB962C8B-B14F-4D97-AF65-F5344CB8AC3E}">
        <p14:creationId xmlns:p14="http://schemas.microsoft.com/office/powerpoint/2010/main" val="211664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Walk Tree: Stop at Prefix Entries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39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F44E8E-DC5C-6947-B36B-8F901A94CD9C}" type="slidenum">
              <a:rPr lang="en-US" sz="1400" b="0">
                <a:latin typeface="Times New Roman" charset="0"/>
              </a:rPr>
              <a:pPr eaLnBrk="1" hangingPunct="1"/>
              <a:t>41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00*</a:t>
            </a:r>
            <a:endParaRPr lang="en-US" dirty="0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49" name="Oval 6"/>
          <p:cNvSpPr>
            <a:spLocks noChangeArrowheads="1"/>
          </p:cNvSpPr>
          <p:nvPr/>
        </p:nvSpPr>
        <p:spPr bwMode="auto">
          <a:xfrm>
            <a:off x="3357563" y="4267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01*</a:t>
            </a:r>
            <a:endParaRPr lang="en-US" dirty="0"/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2590800" y="507365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010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" name="Oval 8"/>
          <p:cNvSpPr>
            <a:spLocks noChangeArrowheads="1"/>
          </p:cNvSpPr>
          <p:nvPr/>
        </p:nvSpPr>
        <p:spPr bwMode="auto">
          <a:xfrm>
            <a:off x="4010025" y="5111750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011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37814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 flipH="1">
            <a:off x="29749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28194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55" name="Text Box 20"/>
          <p:cNvSpPr txBox="1">
            <a:spLocks noChangeArrowheads="1"/>
          </p:cNvSpPr>
          <p:nvPr/>
        </p:nvSpPr>
        <p:spPr bwMode="auto">
          <a:xfrm>
            <a:off x="38671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7762876" y="42672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11*</a:t>
            </a:r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6996113" y="507365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110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Oval 8"/>
          <p:cNvSpPr>
            <a:spLocks noChangeArrowheads="1"/>
          </p:cNvSpPr>
          <p:nvPr/>
        </p:nvSpPr>
        <p:spPr bwMode="auto">
          <a:xfrm>
            <a:off x="8415338" y="5111750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111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" name="Line 10"/>
          <p:cNvSpPr>
            <a:spLocks noChangeShapeType="1"/>
          </p:cNvSpPr>
          <p:nvPr/>
        </p:nvSpPr>
        <p:spPr bwMode="auto">
          <a:xfrm>
            <a:off x="818673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 flipH="1">
            <a:off x="738028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722471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827246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65" name="Oval 6"/>
          <p:cNvSpPr>
            <a:spLocks noChangeArrowheads="1"/>
          </p:cNvSpPr>
          <p:nvPr/>
        </p:nvSpPr>
        <p:spPr bwMode="auto">
          <a:xfrm>
            <a:off x="5567363" y="4267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10*</a:t>
            </a:r>
            <a:endParaRPr lang="en-US" dirty="0"/>
          </a:p>
        </p:txBody>
      </p:sp>
      <p:sp>
        <p:nvSpPr>
          <p:cNvPr id="66" name="Oval 7"/>
          <p:cNvSpPr>
            <a:spLocks noChangeArrowheads="1"/>
          </p:cNvSpPr>
          <p:nvPr/>
        </p:nvSpPr>
        <p:spPr bwMode="auto">
          <a:xfrm>
            <a:off x="4800600" y="507365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67" name="Oval 8"/>
          <p:cNvSpPr>
            <a:spLocks noChangeArrowheads="1"/>
          </p:cNvSpPr>
          <p:nvPr/>
        </p:nvSpPr>
        <p:spPr bwMode="auto">
          <a:xfrm>
            <a:off x="6219825" y="511175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101</a:t>
            </a:r>
          </a:p>
        </p:txBody>
      </p:sp>
      <p:sp>
        <p:nvSpPr>
          <p:cNvPr id="68" name="Line 10"/>
          <p:cNvSpPr>
            <a:spLocks noChangeShapeType="1"/>
          </p:cNvSpPr>
          <p:nvPr/>
        </p:nvSpPr>
        <p:spPr bwMode="auto">
          <a:xfrm>
            <a:off x="59912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 flipH="1">
            <a:off x="51847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50292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60769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0**</a:t>
            </a:r>
            <a:endParaRPr lang="en-US" dirty="0"/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1**</a:t>
            </a:r>
            <a:endParaRPr lang="en-US" dirty="0"/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3886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24400" y="5638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P2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6000" y="5638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P3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20000" y="47244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P4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27663" y="990600"/>
            <a:ext cx="35639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Monaco"/>
                <a:cs typeface="Monaco"/>
              </a:rPr>
              <a:t>  0**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1</a:t>
            </a:r>
          </a:p>
          <a:p>
            <a:r>
              <a:rPr lang="en-US" dirty="0">
                <a:latin typeface="Monaco"/>
                <a:cs typeface="Monaco"/>
              </a:rPr>
              <a:t>  100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2</a:t>
            </a:r>
          </a:p>
          <a:p>
            <a:r>
              <a:rPr lang="en-US" dirty="0">
                <a:latin typeface="Monaco"/>
                <a:cs typeface="Monaco"/>
              </a:rPr>
              <a:t>  101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3</a:t>
            </a:r>
          </a:p>
          <a:p>
            <a:r>
              <a:rPr lang="en-US" dirty="0">
                <a:latin typeface="Monaco"/>
                <a:cs typeface="Monaco"/>
              </a:rPr>
              <a:t>  11*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4</a:t>
            </a:r>
          </a:p>
        </p:txBody>
      </p:sp>
    </p:spTree>
    <p:extLst>
      <p:ext uri="{BB962C8B-B14F-4D97-AF65-F5344CB8AC3E}">
        <p14:creationId xmlns:p14="http://schemas.microsoft.com/office/powerpoint/2010/main" val="41894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Walk Tree: Stop at Prefix Entries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39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F44E8E-DC5C-6947-B36B-8F901A94CD9C}" type="slidenum">
              <a:rPr lang="en-US" sz="1400" b="0">
                <a:latin typeface="Times New Roman" charset="0"/>
              </a:rPr>
              <a:pPr eaLnBrk="1" hangingPunct="1"/>
              <a:t>42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00*</a:t>
            </a:r>
            <a:endParaRPr lang="en-US" dirty="0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49" name="Oval 6"/>
          <p:cNvSpPr>
            <a:spLocks noChangeArrowheads="1"/>
          </p:cNvSpPr>
          <p:nvPr/>
        </p:nvSpPr>
        <p:spPr bwMode="auto">
          <a:xfrm>
            <a:off x="3357563" y="4267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01*</a:t>
            </a:r>
            <a:endParaRPr lang="en-US" dirty="0"/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2590800" y="507365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010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" name="Oval 8"/>
          <p:cNvSpPr>
            <a:spLocks noChangeArrowheads="1"/>
          </p:cNvSpPr>
          <p:nvPr/>
        </p:nvSpPr>
        <p:spPr bwMode="auto">
          <a:xfrm>
            <a:off x="4010025" y="5111750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011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37814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 flipH="1">
            <a:off x="29749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28194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55" name="Text Box 20"/>
          <p:cNvSpPr txBox="1">
            <a:spLocks noChangeArrowheads="1"/>
          </p:cNvSpPr>
          <p:nvPr/>
        </p:nvSpPr>
        <p:spPr bwMode="auto">
          <a:xfrm>
            <a:off x="38671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7762876" y="42672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11*</a:t>
            </a:r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6996113" y="507365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110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Oval 8"/>
          <p:cNvSpPr>
            <a:spLocks noChangeArrowheads="1"/>
          </p:cNvSpPr>
          <p:nvPr/>
        </p:nvSpPr>
        <p:spPr bwMode="auto">
          <a:xfrm>
            <a:off x="8415338" y="5111750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111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" name="Line 10"/>
          <p:cNvSpPr>
            <a:spLocks noChangeShapeType="1"/>
          </p:cNvSpPr>
          <p:nvPr/>
        </p:nvSpPr>
        <p:spPr bwMode="auto">
          <a:xfrm>
            <a:off x="818673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 flipH="1">
            <a:off x="738028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722471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827246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65" name="Oval 6"/>
          <p:cNvSpPr>
            <a:spLocks noChangeArrowheads="1"/>
          </p:cNvSpPr>
          <p:nvPr/>
        </p:nvSpPr>
        <p:spPr bwMode="auto">
          <a:xfrm>
            <a:off x="5567363" y="4267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10*</a:t>
            </a:r>
            <a:endParaRPr lang="en-US" dirty="0"/>
          </a:p>
        </p:txBody>
      </p:sp>
      <p:sp>
        <p:nvSpPr>
          <p:cNvPr id="66" name="Oval 7"/>
          <p:cNvSpPr>
            <a:spLocks noChangeArrowheads="1"/>
          </p:cNvSpPr>
          <p:nvPr/>
        </p:nvSpPr>
        <p:spPr bwMode="auto">
          <a:xfrm>
            <a:off x="4800600" y="507365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67" name="Oval 8"/>
          <p:cNvSpPr>
            <a:spLocks noChangeArrowheads="1"/>
          </p:cNvSpPr>
          <p:nvPr/>
        </p:nvSpPr>
        <p:spPr bwMode="auto">
          <a:xfrm>
            <a:off x="6219825" y="511175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101</a:t>
            </a:r>
          </a:p>
        </p:txBody>
      </p:sp>
      <p:sp>
        <p:nvSpPr>
          <p:cNvPr id="68" name="Line 10"/>
          <p:cNvSpPr>
            <a:spLocks noChangeShapeType="1"/>
          </p:cNvSpPr>
          <p:nvPr/>
        </p:nvSpPr>
        <p:spPr bwMode="auto">
          <a:xfrm>
            <a:off x="59912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 flipH="1">
            <a:off x="51847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50292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60769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0**</a:t>
            </a:r>
            <a:endParaRPr lang="en-US" dirty="0"/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1**</a:t>
            </a:r>
            <a:endParaRPr lang="en-US" dirty="0"/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3886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24400" y="5638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P2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6000" y="5638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P3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20000" y="47244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P4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51463" y="1029434"/>
            <a:ext cx="35639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Monaco"/>
                <a:cs typeface="Monaco"/>
              </a:rPr>
              <a:t>  0**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1</a:t>
            </a:r>
          </a:p>
          <a:p>
            <a:r>
              <a:rPr lang="en-US" dirty="0">
                <a:latin typeface="Monaco"/>
                <a:cs typeface="Monaco"/>
              </a:rPr>
              <a:t>  100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2</a:t>
            </a:r>
          </a:p>
          <a:p>
            <a:r>
              <a:rPr lang="en-US" dirty="0">
                <a:latin typeface="Monaco"/>
                <a:cs typeface="Monaco"/>
              </a:rPr>
              <a:t>  101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3</a:t>
            </a:r>
          </a:p>
          <a:p>
            <a:r>
              <a:rPr lang="en-US" dirty="0">
                <a:latin typeface="Monaco"/>
                <a:cs typeface="Monaco"/>
              </a:rPr>
              <a:t>  11*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371600"/>
            <a:ext cx="4083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Example: 010 </a:t>
            </a:r>
            <a:r>
              <a:rPr lang="en-US" sz="2800" dirty="0">
                <a:latin typeface="+mn-lt"/>
                <a:ea typeface="Wingdings"/>
                <a:cs typeface="Wingdings"/>
                <a:sym typeface="Wingdings"/>
              </a:rPr>
              <a:t> </a:t>
            </a:r>
            <a:r>
              <a:rPr lang="en-US" sz="2800" dirty="0" smtClean="0">
                <a:latin typeface="+mn-lt"/>
              </a:rPr>
              <a:t>P1</a:t>
            </a:r>
          </a:p>
          <a:p>
            <a:r>
              <a:rPr lang="en-US" sz="2800" dirty="0">
                <a:latin typeface="+mn-lt"/>
              </a:rPr>
              <a:t>	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81000" y="1778784"/>
            <a:ext cx="4083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Example: 110 </a:t>
            </a:r>
            <a:r>
              <a:rPr lang="en-US" sz="2800" dirty="0">
                <a:latin typeface="+mn-lt"/>
                <a:ea typeface="Wingdings"/>
                <a:cs typeface="Wingdings"/>
                <a:sym typeface="Wingdings"/>
              </a:rPr>
              <a:t> </a:t>
            </a:r>
            <a:r>
              <a:rPr lang="en-US" sz="2800" dirty="0" smtClean="0">
                <a:latin typeface="+mn-lt"/>
              </a:rPr>
              <a:t>P4</a:t>
            </a:r>
          </a:p>
          <a:p>
            <a:r>
              <a:rPr lang="en-US" sz="2800" dirty="0">
                <a:latin typeface="+mn-lt"/>
              </a:rPr>
              <a:t>	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81000" y="2197759"/>
            <a:ext cx="408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Example: 100 </a:t>
            </a:r>
            <a:r>
              <a:rPr lang="en-US" sz="2800" dirty="0">
                <a:latin typeface="+mn-lt"/>
                <a:ea typeface="Wingdings"/>
                <a:cs typeface="Wingdings"/>
                <a:sym typeface="Wingdings"/>
              </a:rPr>
              <a:t> </a:t>
            </a:r>
            <a:r>
              <a:rPr lang="en-US" sz="2800" dirty="0" smtClean="0">
                <a:latin typeface="+mn-lt"/>
              </a:rPr>
              <a:t>P3</a:t>
            </a:r>
            <a:r>
              <a:rPr lang="en-US" sz="2800" dirty="0">
                <a:latin typeface="+mn-lt"/>
              </a:rPr>
              <a:t>	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81000" y="2616734"/>
            <a:ext cx="4083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Example: 101 </a:t>
            </a:r>
            <a:r>
              <a:rPr lang="en-US" sz="2800" dirty="0">
                <a:latin typeface="+mn-lt"/>
                <a:ea typeface="Wingdings"/>
                <a:cs typeface="Wingdings"/>
                <a:sym typeface="Wingdings"/>
              </a:rPr>
              <a:t> </a:t>
            </a:r>
            <a:r>
              <a:rPr lang="en-US" sz="2800" dirty="0" smtClean="0">
                <a:latin typeface="+mn-lt"/>
              </a:rPr>
              <a:t>P2</a:t>
            </a:r>
            <a:r>
              <a:rPr lang="en-US" sz="2800" dirty="0"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6922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Example is Too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9067800" cy="4835525"/>
          </a:xfrm>
        </p:spPr>
        <p:txBody>
          <a:bodyPr/>
          <a:lstStyle/>
          <a:p>
            <a:r>
              <a:rPr lang="en-US" dirty="0" smtClean="0"/>
              <a:t>The prefixes don’t overlap</a:t>
            </a:r>
            <a:endParaRPr lang="en-US" dirty="0"/>
          </a:p>
          <a:p>
            <a:pPr lvl="1"/>
            <a:r>
              <a:rPr lang="en-US" dirty="0" smtClean="0"/>
              <a:t>This limits the degree of aggregation</a:t>
            </a:r>
          </a:p>
          <a:p>
            <a:pPr lvl="1"/>
            <a:endParaRPr lang="en-US" dirty="0"/>
          </a:p>
          <a:p>
            <a:r>
              <a:rPr lang="en-US" dirty="0" smtClean="0"/>
              <a:t>The goal is smaller routing tables</a:t>
            </a:r>
          </a:p>
          <a:p>
            <a:endParaRPr lang="en-US" dirty="0"/>
          </a:p>
          <a:p>
            <a:r>
              <a:rPr lang="en-US" dirty="0" smtClean="0"/>
              <a:t>But if the prefixes don’t overlap, we may need to list many prefixes in order to specify all routers</a:t>
            </a:r>
          </a:p>
          <a:p>
            <a:endParaRPr lang="en-US" dirty="0"/>
          </a:p>
          <a:p>
            <a:r>
              <a:rPr lang="en-US" dirty="0" smtClean="0"/>
              <a:t>What if 11111111111111111111111111111111 went to port 2, and all other addresses went to port 1?</a:t>
            </a:r>
          </a:p>
          <a:p>
            <a:pPr lvl="1"/>
            <a:r>
              <a:rPr lang="en-US" dirty="0" smtClean="0"/>
              <a:t>How many prefixes would we need in routing table?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93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Routing Entries…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295400"/>
            <a:ext cx="9448800" cy="4835525"/>
          </a:xfrm>
        </p:spPr>
        <p:txBody>
          <a:bodyPr/>
          <a:lstStyle/>
          <a:p>
            <a:r>
              <a:rPr lang="en-US" dirty="0" smtClean="0"/>
              <a:t>11111111111111111111111111111111  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 port 2</a:t>
            </a:r>
          </a:p>
          <a:p>
            <a:r>
              <a:rPr lang="en-US" dirty="0" smtClean="0"/>
              <a:t>11111111111111111111111111111110  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 </a:t>
            </a:r>
            <a:r>
              <a:rPr lang="en-US" dirty="0">
                <a:ea typeface="Wingdings"/>
                <a:cs typeface="Wingdings"/>
                <a:sym typeface="Wingdings"/>
              </a:rPr>
              <a:t>port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1</a:t>
            </a:r>
          </a:p>
          <a:p>
            <a:r>
              <a:rPr lang="en-US" dirty="0" smtClean="0"/>
              <a:t>1111111111111111111111111111110/31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 </a:t>
            </a:r>
            <a:r>
              <a:rPr lang="en-US" dirty="0">
                <a:ea typeface="Wingdings"/>
                <a:cs typeface="Wingdings"/>
                <a:sym typeface="Wingdings"/>
              </a:rPr>
              <a:t>port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1</a:t>
            </a:r>
          </a:p>
          <a:p>
            <a:r>
              <a:rPr lang="en-US" dirty="0" smtClean="0"/>
              <a:t>111111111111111111111111111110/30 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 </a:t>
            </a:r>
            <a:r>
              <a:rPr lang="en-US" dirty="0">
                <a:ea typeface="Wingdings"/>
                <a:cs typeface="Wingdings"/>
                <a:sym typeface="Wingdings"/>
              </a:rPr>
              <a:t>port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1</a:t>
            </a:r>
          </a:p>
          <a:p>
            <a:r>
              <a:rPr lang="en-US" dirty="0" smtClean="0"/>
              <a:t>11111111111111111111111111110/29   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 port 1</a:t>
            </a:r>
          </a:p>
          <a:p>
            <a:r>
              <a:rPr lang="en-US" dirty="0" smtClean="0"/>
              <a:t>1111111111111111111111111110/28     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 </a:t>
            </a:r>
            <a:r>
              <a:rPr lang="en-US" dirty="0">
                <a:ea typeface="Wingdings"/>
                <a:cs typeface="Wingdings"/>
                <a:sym typeface="Wingdings"/>
              </a:rPr>
              <a:t>port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1</a:t>
            </a:r>
          </a:p>
          <a:p>
            <a:r>
              <a:rPr lang="en-US" dirty="0" smtClean="0">
                <a:ea typeface="Wingdings"/>
                <a:cs typeface="Wingdings"/>
                <a:sym typeface="Wingdings"/>
              </a:rPr>
              <a:t>…..</a:t>
            </a:r>
            <a:endParaRPr lang="en-US" dirty="0">
              <a:ea typeface="Wingdings"/>
              <a:cs typeface="Wingdings"/>
              <a:sym typeface="Wingdings"/>
            </a:endParaRPr>
          </a:p>
          <a:p>
            <a:endParaRPr lang="en-US" dirty="0">
              <a:ea typeface="Wingdings"/>
              <a:cs typeface="Wingdings"/>
              <a:sym typeface="Wingdings"/>
            </a:endParaRPr>
          </a:p>
          <a:p>
            <a:endParaRPr lang="en-US" dirty="0">
              <a:ea typeface="Wingdings"/>
              <a:cs typeface="Wingdings"/>
              <a:sym typeface="Wingdings"/>
            </a:endParaRPr>
          </a:p>
          <a:p>
            <a:endParaRPr lang="en-US" dirty="0" smtClean="0">
              <a:ea typeface="Wingdings"/>
              <a:cs typeface="Wingdings"/>
              <a:sym typeface="Wingdings"/>
            </a:endParaRPr>
          </a:p>
          <a:p>
            <a:endParaRPr lang="en-US" dirty="0">
              <a:ea typeface="Wingdings"/>
              <a:cs typeface="Wingdings"/>
              <a:sym typeface="Wingdings"/>
            </a:endParaRPr>
          </a:p>
          <a:p>
            <a:endParaRPr lang="en-US" dirty="0">
              <a:ea typeface="Wingdings"/>
              <a:cs typeface="Wingdings"/>
              <a:sym typeface="Wingdings"/>
            </a:endParaRPr>
          </a:p>
          <a:p>
            <a:endParaRPr lang="en-US" dirty="0" smtClean="0">
              <a:ea typeface="Wingdings"/>
              <a:cs typeface="Wingdings"/>
              <a:sym typeface="Wingdings"/>
            </a:endParaRPr>
          </a:p>
          <a:p>
            <a:endParaRPr lang="en-US" dirty="0" smtClean="0">
              <a:ea typeface="Wingdings"/>
              <a:cs typeface="Wingdings"/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326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Overlaps is Wasteful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with overlaps come contradictions….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59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to </a:t>
            </a:r>
            <a:r>
              <a:rPr lang="en-US" dirty="0" err="1" smtClean="0"/>
              <a:t>Multihoming</a:t>
            </a:r>
            <a:r>
              <a:rPr lang="en-US" dirty="0" smtClean="0"/>
              <a:t> Global Picture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9F345-A112-9B4C-A479-A4BF0682F2B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Cloud 4"/>
          <p:cNvSpPr/>
          <p:nvPr/>
        </p:nvSpPr>
        <p:spPr bwMode="auto">
          <a:xfrm>
            <a:off x="-152400" y="1066800"/>
            <a:ext cx="5638800" cy="3886200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14400" y="1752600"/>
            <a:ext cx="2362200" cy="1219200"/>
            <a:chOff x="914400" y="1752600"/>
            <a:chExt cx="2362200" cy="1219200"/>
          </a:xfrm>
        </p:grpSpPr>
        <p:sp>
          <p:nvSpPr>
            <p:cNvPr id="4" name="Rectangle 3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400" y="17526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201.10.0/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21</a:t>
              </a:r>
              <a:r>
                <a:rPr lang="en-US" sz="1800" b="0" dirty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pPr algn="l"/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201.10.6/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23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  <a:sym typeface="Wingdings"/>
                </a:rPr>
                <a:t>2</a:t>
              </a:r>
            </a:p>
            <a:p>
              <a:pPr algn="l"/>
              <a:r>
                <a:rPr lang="en-US" sz="1800" b="0" dirty="0">
                  <a:solidFill>
                    <a:srgbClr val="000000"/>
                  </a:solidFill>
                  <a:latin typeface="Arial" charset="0"/>
                </a:rPr>
                <a:t>201.11.0/21</a:t>
              </a:r>
              <a:r>
                <a:rPr lang="en-US" sz="1800" b="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3</a:t>
              </a:r>
              <a:r>
                <a:rPr lang="en-US" sz="1800" b="0" dirty="0" smtClean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……………..</a:t>
              </a:r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10200" y="4191000"/>
            <a:ext cx="2362200" cy="1219200"/>
            <a:chOff x="914400" y="1752600"/>
            <a:chExt cx="2362200" cy="1219200"/>
          </a:xfrm>
        </p:grpSpPr>
        <p:sp>
          <p:nvSpPr>
            <p:cNvPr id="9" name="Rectangle 8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4400" y="17526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201.10.0/22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201.10.4/24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2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201.10.5/24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3</a:t>
              </a: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201.10.6/23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4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33400" y="29718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Internet Core</a:t>
            </a:r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9200" y="54102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ISP1</a:t>
            </a:r>
            <a:endParaRPr lang="en-US" dirty="0"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791200" y="1600200"/>
            <a:ext cx="2362200" cy="1477328"/>
            <a:chOff x="914400" y="1752600"/>
            <a:chExt cx="2362200" cy="1477328"/>
          </a:xfrm>
        </p:grpSpPr>
        <p:sp>
          <p:nvSpPr>
            <p:cNvPr id="14" name="Rectangle 13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4400" y="1752600"/>
              <a:ext cx="22860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201.10.6/23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1</a:t>
              </a:r>
              <a:endParaRPr lang="en-US" sz="1800" b="0" dirty="0" smtClean="0">
                <a:solidFill>
                  <a:srgbClr val="F47A00"/>
                </a:solidFill>
                <a:latin typeface="+mn-lt"/>
                <a:ea typeface="Wingdings"/>
                <a:cs typeface="Wingdings"/>
                <a:sym typeface="Wingdings"/>
              </a:endParaRPr>
            </a:p>
            <a:p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201.11.0/21</a:t>
              </a:r>
              <a:r>
                <a:rPr lang="en-US" sz="1800" b="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Port 2</a:t>
              </a:r>
            </a:p>
            <a:p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201.12.0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/21Port 3</a:t>
              </a:r>
            </a:p>
            <a:p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201.13.0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/21Port 4</a:t>
              </a:r>
            </a:p>
            <a:p>
              <a:endParaRPr lang="en-US" sz="1800" b="0" dirty="0">
                <a:solidFill>
                  <a:srgbClr val="F47A00"/>
                </a:solidFill>
                <a:latin typeface="+mn-lt"/>
                <a:ea typeface="Wingdings"/>
                <a:cs typeface="Wingdings"/>
                <a:sym typeface="Wingdings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486400" y="280029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ISP2</a:t>
            </a:r>
            <a:endParaRPr lang="en-US" dirty="0">
              <a:latin typeface="+mn-lt"/>
            </a:endParaRPr>
          </a:p>
        </p:txBody>
      </p:sp>
      <p:cxnSp>
        <p:nvCxnSpPr>
          <p:cNvPr id="19" name="Curved Connector 15"/>
          <p:cNvCxnSpPr/>
          <p:nvPr/>
        </p:nvCxnSpPr>
        <p:spPr bwMode="auto">
          <a:xfrm flipV="1">
            <a:off x="3276600" y="1828800"/>
            <a:ext cx="2514600" cy="381000"/>
          </a:xfrm>
          <a:prstGeom prst="straightConnector1">
            <a:avLst/>
          </a:prstGeom>
          <a:noFill/>
          <a:ln w="12700" cap="flat" cmpd="sng" algn="ctr">
            <a:solidFill>
              <a:srgbClr val="FC0128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04800" y="57912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 smtClean="0">
                <a:solidFill>
                  <a:srgbClr val="0000FF"/>
                </a:solidFill>
                <a:latin typeface="+mn-lt"/>
              </a:rPr>
              <a:t>(2) </a:t>
            </a:r>
            <a:r>
              <a:rPr lang="en-US" sz="2800" dirty="0">
                <a:solidFill>
                  <a:srgbClr val="0000FF"/>
                </a:solidFill>
                <a:latin typeface="Arial"/>
              </a:rPr>
              <a:t>What if we have contradictory entries in routing table?</a:t>
            </a:r>
            <a:endParaRPr lang="en-US" sz="2800" dirty="0">
              <a:solidFill>
                <a:srgbClr val="0000FF"/>
              </a:solidFill>
              <a:latin typeface="Arial"/>
            </a:endParaRPr>
          </a:p>
        </p:txBody>
      </p:sp>
      <p:cxnSp>
        <p:nvCxnSpPr>
          <p:cNvPr id="23" name="Curved Connector 15"/>
          <p:cNvCxnSpPr/>
          <p:nvPr/>
        </p:nvCxnSpPr>
        <p:spPr bwMode="auto">
          <a:xfrm>
            <a:off x="3276600" y="1981200"/>
            <a:ext cx="2133600" cy="2590800"/>
          </a:xfrm>
          <a:prstGeom prst="straightConnector1">
            <a:avLst/>
          </a:prstGeom>
          <a:noFill/>
          <a:ln w="12700" cap="flat" cmpd="sng" algn="ctr">
            <a:solidFill>
              <a:srgbClr val="FC0128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6876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now returned to problem…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835525"/>
          </a:xfrm>
        </p:spPr>
        <p:txBody>
          <a:bodyPr/>
          <a:lstStyle/>
          <a:p>
            <a:r>
              <a:rPr lang="en-US" dirty="0" smtClean="0"/>
              <a:t>Packets in 201.10.6/23 match two conflicting entries!</a:t>
            </a:r>
          </a:p>
          <a:p>
            <a:pPr lvl="1"/>
            <a:r>
              <a:rPr lang="en-US" dirty="0" smtClean="0"/>
              <a:t>Every address in 201.10.6/23 is also in 201.10.0/21</a:t>
            </a:r>
          </a:p>
          <a:p>
            <a:pPr lvl="5"/>
            <a:endParaRPr lang="en-US" dirty="0"/>
          </a:p>
          <a:p>
            <a:r>
              <a:rPr lang="en-US" dirty="0" smtClean="0"/>
              <a:t>Which do we take?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324100" y="3276600"/>
            <a:ext cx="4229100" cy="3200400"/>
            <a:chOff x="914400" y="1752600"/>
            <a:chExt cx="2362200" cy="1818249"/>
          </a:xfrm>
        </p:grpSpPr>
        <p:sp>
          <p:nvSpPr>
            <p:cNvPr id="6" name="Rectangle 5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9pPr>
            </a:lstStyle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14400" y="1752600"/>
              <a:ext cx="2286000" cy="1818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9pPr>
            </a:lstStyle>
            <a:p>
              <a:pPr algn="l"/>
              <a:r>
                <a:rPr lang="en-US" sz="2800" b="0" dirty="0" smtClean="0">
                  <a:solidFill>
                    <a:srgbClr val="F47A00"/>
                  </a:solidFill>
                  <a:latin typeface="+mn-lt"/>
                </a:rPr>
                <a:t>201.10.0/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</a:rPr>
                <a:t>21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Port </a:t>
              </a:r>
              <a:r>
                <a:rPr lang="en-US" sz="2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2800" b="0" dirty="0" smtClean="0">
                  <a:solidFill>
                    <a:srgbClr val="F47A00"/>
                  </a:solidFill>
                  <a:latin typeface="+mn-lt"/>
                </a:rPr>
                <a:t> </a:t>
              </a:r>
              <a:endParaRPr lang="en-US" sz="2800" b="0" dirty="0">
                <a:solidFill>
                  <a:srgbClr val="F47A00"/>
                </a:solidFill>
                <a:latin typeface="+mn-lt"/>
              </a:endParaRPr>
            </a:p>
            <a:p>
              <a:pPr algn="l"/>
              <a:r>
                <a:rPr lang="en-US" sz="2800" b="0" dirty="0" smtClean="0">
                  <a:solidFill>
                    <a:srgbClr val="F47A00"/>
                  </a:solidFill>
                  <a:latin typeface="+mn-lt"/>
                </a:rPr>
                <a:t>201.10.6/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</a:rPr>
                <a:t>23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  <a:sym typeface="Wingdings"/>
                </a:rPr>
                <a:t>Port </a:t>
              </a:r>
              <a:r>
                <a:rPr lang="en-US" sz="2800" b="0" dirty="0" smtClean="0">
                  <a:solidFill>
                    <a:srgbClr val="F47A00"/>
                  </a:solidFill>
                  <a:latin typeface="+mn-lt"/>
                  <a:sym typeface="Wingdings"/>
                </a:rPr>
                <a:t>2</a:t>
              </a:r>
            </a:p>
            <a:p>
              <a:pPr algn="l"/>
              <a:r>
                <a:rPr lang="en-US" sz="2800" b="0" dirty="0">
                  <a:solidFill>
                    <a:srgbClr val="000000"/>
                  </a:solidFill>
                  <a:latin typeface="+mn-lt"/>
                </a:rPr>
                <a:t>201.11.0/21</a:t>
              </a:r>
              <a:r>
                <a:rPr lang="en-US" sz="2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Port </a:t>
              </a:r>
              <a:r>
                <a:rPr lang="en-US" sz="2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3</a:t>
              </a:r>
              <a:r>
                <a:rPr lang="en-US" sz="2800" b="0" dirty="0" smtClean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2800" b="0" dirty="0">
                <a:solidFill>
                  <a:srgbClr val="000000"/>
                </a:solidFill>
                <a:latin typeface="+mn-lt"/>
              </a:endParaRPr>
            </a:p>
            <a:p>
              <a:pPr algn="ctr"/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……………..</a:t>
              </a:r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497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write the routing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4835525"/>
          </a:xfrm>
        </p:spPr>
        <p:txBody>
          <a:bodyPr/>
          <a:lstStyle/>
          <a:p>
            <a:r>
              <a:rPr lang="en-US" dirty="0" smtClean="0"/>
              <a:t>Compact but contradictory: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Nonoverlapping</a:t>
            </a:r>
            <a:r>
              <a:rPr lang="en-US" dirty="0" smtClean="0"/>
              <a:t> (and clear) but verbose: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2362200" y="1828800"/>
            <a:ext cx="4142453" cy="2133600"/>
            <a:chOff x="914400" y="1752600"/>
            <a:chExt cx="2334837" cy="1818249"/>
          </a:xfrm>
        </p:grpSpPr>
        <p:sp>
          <p:nvSpPr>
            <p:cNvPr id="6" name="Rectangle 5"/>
            <p:cNvSpPr/>
            <p:nvPr/>
          </p:nvSpPr>
          <p:spPr bwMode="auto">
            <a:xfrm>
              <a:off x="914400" y="1752600"/>
              <a:ext cx="2334837" cy="142862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9pPr>
            </a:lstStyle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14400" y="1752600"/>
              <a:ext cx="2286000" cy="1818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9pPr>
            </a:lstStyle>
            <a:p>
              <a:pPr algn="l"/>
              <a:r>
                <a:rPr lang="en-US" sz="2800" b="0" dirty="0" smtClean="0">
                  <a:solidFill>
                    <a:srgbClr val="F47A00"/>
                  </a:solidFill>
                  <a:latin typeface="+mn-lt"/>
                </a:rPr>
                <a:t>201.10.0/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</a:rPr>
                <a:t>21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Port </a:t>
              </a:r>
              <a:r>
                <a:rPr lang="en-US" sz="2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2800" b="0" dirty="0" smtClean="0">
                  <a:solidFill>
                    <a:srgbClr val="F47A00"/>
                  </a:solidFill>
                  <a:latin typeface="+mn-lt"/>
                </a:rPr>
                <a:t> </a:t>
              </a:r>
              <a:endParaRPr lang="en-US" sz="2800" b="0" dirty="0">
                <a:solidFill>
                  <a:srgbClr val="F47A00"/>
                </a:solidFill>
                <a:latin typeface="+mn-lt"/>
              </a:endParaRPr>
            </a:p>
            <a:p>
              <a:pPr algn="l"/>
              <a:r>
                <a:rPr lang="en-US" sz="2800" b="0" dirty="0" smtClean="0">
                  <a:solidFill>
                    <a:srgbClr val="F47A00"/>
                  </a:solidFill>
                  <a:latin typeface="+mn-lt"/>
                </a:rPr>
                <a:t>201.10.6/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</a:rPr>
                <a:t>23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  <a:sym typeface="Wingdings"/>
                </a:rPr>
                <a:t>Port </a:t>
              </a:r>
              <a:r>
                <a:rPr lang="en-US" sz="2800" b="0" dirty="0" smtClean="0">
                  <a:solidFill>
                    <a:srgbClr val="F47A00"/>
                  </a:solidFill>
                  <a:latin typeface="+mn-lt"/>
                  <a:sym typeface="Wingdings"/>
                </a:rPr>
                <a:t>2</a:t>
              </a:r>
            </a:p>
            <a:p>
              <a:pPr algn="l"/>
              <a:r>
                <a:rPr lang="en-US" sz="2800" b="0" dirty="0">
                  <a:solidFill>
                    <a:srgbClr val="000000"/>
                  </a:solidFill>
                  <a:latin typeface="+mn-lt"/>
                </a:rPr>
                <a:t>201.11.0/21</a:t>
              </a:r>
              <a:r>
                <a:rPr lang="en-US" sz="2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Port </a:t>
              </a:r>
              <a:r>
                <a:rPr lang="en-US" sz="2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3</a:t>
              </a:r>
              <a:r>
                <a:rPr lang="en-US" sz="2800" b="0" dirty="0" smtClean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2800" b="0" dirty="0">
                <a:solidFill>
                  <a:srgbClr val="000000"/>
                </a:solidFill>
                <a:latin typeface="+mn-lt"/>
              </a:endParaRPr>
            </a:p>
            <a:p>
              <a:pPr algn="ctr"/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……………..</a:t>
              </a:r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75553" y="4334233"/>
            <a:ext cx="4229100" cy="2523767"/>
            <a:chOff x="914400" y="1752599"/>
            <a:chExt cx="2362200" cy="1433833"/>
          </a:xfrm>
        </p:grpSpPr>
        <p:sp>
          <p:nvSpPr>
            <p:cNvPr id="9" name="Rectangle 8"/>
            <p:cNvSpPr/>
            <p:nvPr/>
          </p:nvSpPr>
          <p:spPr bwMode="auto">
            <a:xfrm>
              <a:off x="914400" y="1752600"/>
              <a:ext cx="2362200" cy="136368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9pPr>
            </a:lstStyle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4400" y="1752599"/>
              <a:ext cx="2286000" cy="1433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Courier New" charset="0"/>
                  <a:ea typeface="ＭＳ Ｐゴシック" charset="-128"/>
                  <a:cs typeface="+mn-cs"/>
                </a:defRPr>
              </a:lvl9pPr>
            </a:lstStyle>
            <a:p>
              <a:r>
                <a:rPr lang="en-US" sz="2800" b="0" dirty="0">
                  <a:solidFill>
                    <a:srgbClr val="F47A00"/>
                  </a:solidFill>
                  <a:latin typeface="+mn-lt"/>
                </a:rPr>
                <a:t>201.10.0/22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Port 1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</a:rPr>
                <a:t> </a:t>
              </a:r>
            </a:p>
            <a:p>
              <a:r>
                <a:rPr lang="en-US" sz="2800" b="0" dirty="0">
                  <a:solidFill>
                    <a:srgbClr val="F47A00"/>
                  </a:solidFill>
                  <a:latin typeface="+mn-lt"/>
                </a:rPr>
                <a:t>201.10.4/24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Port </a:t>
              </a:r>
              <a:r>
                <a:rPr lang="en-US" sz="2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2800" b="0" dirty="0" smtClean="0">
                  <a:solidFill>
                    <a:srgbClr val="F47A00"/>
                  </a:solidFill>
                  <a:latin typeface="+mn-lt"/>
                </a:rPr>
                <a:t> </a:t>
              </a:r>
              <a:endParaRPr lang="en-US" sz="2800" b="0" dirty="0">
                <a:solidFill>
                  <a:srgbClr val="F47A00"/>
                </a:solidFill>
                <a:latin typeface="+mn-lt"/>
              </a:endParaRPr>
            </a:p>
            <a:p>
              <a:r>
                <a:rPr lang="en-US" sz="2800" b="0" dirty="0">
                  <a:solidFill>
                    <a:srgbClr val="F47A00"/>
                  </a:solidFill>
                  <a:latin typeface="+mn-lt"/>
                </a:rPr>
                <a:t>201.10.5/24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Port </a:t>
              </a:r>
              <a:r>
                <a:rPr lang="en-US" sz="2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endParaRPr lang="en-US" sz="2800" b="0" dirty="0">
                <a:solidFill>
                  <a:srgbClr val="F47A00"/>
                </a:solidFill>
                <a:latin typeface="+mn-lt"/>
                <a:ea typeface="Wingdings"/>
                <a:cs typeface="Wingdings"/>
                <a:sym typeface="Wingdings"/>
              </a:endParaRPr>
            </a:p>
            <a:p>
              <a:r>
                <a:rPr lang="en-US" sz="2800" b="0" dirty="0">
                  <a:solidFill>
                    <a:srgbClr val="F47A00"/>
                  </a:solidFill>
                  <a:latin typeface="+mn-lt"/>
                </a:rPr>
                <a:t>201.10.6/23</a:t>
              </a:r>
              <a:r>
                <a:rPr lang="en-US" sz="2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Port </a:t>
              </a:r>
              <a:r>
                <a:rPr lang="en-US" sz="2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2</a:t>
              </a:r>
              <a:endParaRPr lang="en-US" sz="2800" b="0" dirty="0">
                <a:solidFill>
                  <a:srgbClr val="F47A00"/>
                </a:solidFill>
                <a:latin typeface="+mn-lt"/>
                <a:ea typeface="Wingdings"/>
                <a:cs typeface="Wingdings"/>
                <a:sym typeface="Wingdings"/>
              </a:endParaRPr>
            </a:p>
            <a:p>
              <a:pPr algn="l"/>
              <a:r>
                <a:rPr lang="en-US" sz="2800" b="0" dirty="0" smtClean="0">
                  <a:solidFill>
                    <a:srgbClr val="000000"/>
                  </a:solidFill>
                  <a:latin typeface="+mn-lt"/>
                </a:rPr>
                <a:t>201.11.0/21</a:t>
              </a:r>
              <a:r>
                <a:rPr lang="en-US" sz="2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Port </a:t>
              </a:r>
              <a:r>
                <a:rPr lang="en-US" sz="2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3</a:t>
              </a:r>
              <a:r>
                <a:rPr lang="en-US" sz="2800" b="0" dirty="0" smtClean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2800" b="0" dirty="0">
                <a:solidFill>
                  <a:srgbClr val="000000"/>
                </a:solidFill>
                <a:latin typeface="+mn-lt"/>
              </a:endParaRPr>
            </a:p>
            <a:p>
              <a:pPr algn="ctr"/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……………..</a:t>
              </a:r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01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old tree-walking 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case where prefixes go to different locations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Monaco"/>
                <a:cs typeface="Monaco"/>
              </a:rPr>
              <a:t>  0**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1</a:t>
            </a:r>
          </a:p>
          <a:p>
            <a:r>
              <a:rPr lang="en-US" dirty="0">
                <a:latin typeface="Monaco"/>
                <a:cs typeface="Monaco"/>
              </a:rPr>
              <a:t>  100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2</a:t>
            </a:r>
          </a:p>
          <a:p>
            <a:r>
              <a:rPr lang="en-US" dirty="0">
                <a:latin typeface="Monaco"/>
                <a:cs typeface="Monaco"/>
              </a:rPr>
              <a:t>  101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3</a:t>
            </a:r>
            <a:endParaRPr lang="en-US" dirty="0"/>
          </a:p>
          <a:p>
            <a:r>
              <a:rPr lang="en-US" dirty="0">
                <a:latin typeface="Monaco"/>
                <a:cs typeface="Monaco"/>
              </a:rPr>
              <a:t>  11*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dirty="0" smtClean="0"/>
              <a:t>And now, the AXE-man himself….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495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…to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everal of the unique prefixes go to same port</a:t>
            </a:r>
          </a:p>
          <a:p>
            <a:endParaRPr lang="en-US" dirty="0"/>
          </a:p>
          <a:p>
            <a:r>
              <a:rPr lang="en-US" dirty="0" smtClean="0">
                <a:latin typeface="Monaco"/>
                <a:cs typeface="Monaco"/>
              </a:rPr>
              <a:t>  0**</a:t>
            </a:r>
            <a:r>
              <a:rPr lang="en-US" dirty="0"/>
              <a:t>	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 smtClean="0"/>
              <a:t>Port 1</a:t>
            </a:r>
          </a:p>
          <a:p>
            <a:r>
              <a:rPr lang="en-US" dirty="0" smtClean="0">
                <a:latin typeface="Monaco"/>
                <a:cs typeface="Monaco"/>
              </a:rPr>
              <a:t>  100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2</a:t>
            </a:r>
            <a:endParaRPr lang="en-US" dirty="0" smtClean="0"/>
          </a:p>
          <a:p>
            <a:r>
              <a:rPr lang="en-US" dirty="0" smtClean="0">
                <a:latin typeface="Monaco"/>
                <a:cs typeface="Monaco"/>
              </a:rPr>
              <a:t>  101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1</a:t>
            </a:r>
          </a:p>
          <a:p>
            <a:r>
              <a:rPr lang="en-US" dirty="0" smtClean="0">
                <a:latin typeface="Monaco"/>
                <a:cs typeface="Monaco"/>
              </a:rPr>
              <a:t>  11*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1</a:t>
            </a:r>
          </a:p>
          <a:p>
            <a:endParaRPr lang="en-US" dirty="0"/>
          </a:p>
          <a:p>
            <a:r>
              <a:rPr lang="en-US" dirty="0" smtClean="0"/>
              <a:t>How can we represent this more compactly?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Prefix Tree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39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F44E8E-DC5C-6947-B36B-8F901A94CD9C}" type="slidenum">
              <a:rPr lang="en-US" sz="1400" b="0">
                <a:latin typeface="Times New Roman" charset="0"/>
              </a:rPr>
              <a:pPr eaLnBrk="1" hangingPunct="1"/>
              <a:t>51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00*</a:t>
            </a:r>
            <a:endParaRPr lang="en-US" dirty="0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001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49" name="Oval 6"/>
          <p:cNvSpPr>
            <a:spLocks noChangeArrowheads="1"/>
          </p:cNvSpPr>
          <p:nvPr/>
        </p:nvSpPr>
        <p:spPr bwMode="auto">
          <a:xfrm>
            <a:off x="3357563" y="4267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01*</a:t>
            </a:r>
            <a:endParaRPr lang="en-US" dirty="0"/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2590800" y="507365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010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" name="Oval 8"/>
          <p:cNvSpPr>
            <a:spLocks noChangeArrowheads="1"/>
          </p:cNvSpPr>
          <p:nvPr/>
        </p:nvSpPr>
        <p:spPr bwMode="auto">
          <a:xfrm>
            <a:off x="4010025" y="5111750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011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37814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 flipH="1">
            <a:off x="29749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28194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55" name="Text Box 20"/>
          <p:cNvSpPr txBox="1">
            <a:spLocks noChangeArrowheads="1"/>
          </p:cNvSpPr>
          <p:nvPr/>
        </p:nvSpPr>
        <p:spPr bwMode="auto">
          <a:xfrm>
            <a:off x="38671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57" name="Oval 6"/>
          <p:cNvSpPr>
            <a:spLocks noChangeArrowheads="1"/>
          </p:cNvSpPr>
          <p:nvPr/>
        </p:nvSpPr>
        <p:spPr bwMode="auto">
          <a:xfrm>
            <a:off x="7762876" y="42672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11*</a:t>
            </a:r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6996113" y="507365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110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Oval 8"/>
          <p:cNvSpPr>
            <a:spLocks noChangeArrowheads="1"/>
          </p:cNvSpPr>
          <p:nvPr/>
        </p:nvSpPr>
        <p:spPr bwMode="auto">
          <a:xfrm>
            <a:off x="8415338" y="5111750"/>
            <a:ext cx="500062" cy="4222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111</a:t>
            </a:r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" name="Line 10"/>
          <p:cNvSpPr>
            <a:spLocks noChangeShapeType="1"/>
          </p:cNvSpPr>
          <p:nvPr/>
        </p:nvSpPr>
        <p:spPr bwMode="auto">
          <a:xfrm>
            <a:off x="818673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 flipH="1">
            <a:off x="7380288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722471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827246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65" name="Oval 6"/>
          <p:cNvSpPr>
            <a:spLocks noChangeArrowheads="1"/>
          </p:cNvSpPr>
          <p:nvPr/>
        </p:nvSpPr>
        <p:spPr bwMode="auto">
          <a:xfrm>
            <a:off x="5567363" y="4267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10*</a:t>
            </a:r>
            <a:endParaRPr lang="en-US" dirty="0"/>
          </a:p>
        </p:txBody>
      </p:sp>
      <p:sp>
        <p:nvSpPr>
          <p:cNvPr id="66" name="Oval 7"/>
          <p:cNvSpPr>
            <a:spLocks noChangeArrowheads="1"/>
          </p:cNvSpPr>
          <p:nvPr/>
        </p:nvSpPr>
        <p:spPr bwMode="auto">
          <a:xfrm>
            <a:off x="4800600" y="507365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67" name="Oval 8"/>
          <p:cNvSpPr>
            <a:spLocks noChangeArrowheads="1"/>
          </p:cNvSpPr>
          <p:nvPr/>
        </p:nvSpPr>
        <p:spPr bwMode="auto">
          <a:xfrm>
            <a:off x="6219825" y="511175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101</a:t>
            </a:r>
          </a:p>
        </p:txBody>
      </p:sp>
      <p:sp>
        <p:nvSpPr>
          <p:cNvPr id="68" name="Line 10"/>
          <p:cNvSpPr>
            <a:spLocks noChangeShapeType="1"/>
          </p:cNvSpPr>
          <p:nvPr/>
        </p:nvSpPr>
        <p:spPr bwMode="auto">
          <a:xfrm>
            <a:off x="599122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 flipH="1">
            <a:off x="51847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50292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60769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0**</a:t>
            </a:r>
            <a:endParaRPr lang="en-US" dirty="0"/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1**</a:t>
            </a:r>
            <a:endParaRPr lang="en-US" dirty="0"/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3886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24400" y="5638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P2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6000" y="5638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20000" y="47244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86400" y="1143000"/>
            <a:ext cx="3276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Monaco"/>
                <a:cs typeface="Monaco"/>
              </a:rPr>
              <a:t>  0**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1</a:t>
            </a:r>
          </a:p>
          <a:p>
            <a:r>
              <a:rPr lang="en-US" dirty="0">
                <a:latin typeface="Monaco"/>
                <a:cs typeface="Monaco"/>
              </a:rPr>
              <a:t>  100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2</a:t>
            </a:r>
          </a:p>
          <a:p>
            <a:r>
              <a:rPr lang="en-US" dirty="0">
                <a:latin typeface="Monaco"/>
                <a:cs typeface="Monaco"/>
              </a:rPr>
              <a:t>  101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dirty="0">
                <a:latin typeface="Monaco"/>
                <a:cs typeface="Monaco"/>
              </a:rPr>
              <a:t>  11*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More Compact Representation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39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F44E8E-DC5C-6947-B36B-8F901A94CD9C}" type="slidenum">
              <a:rPr lang="en-US" sz="1400" b="0">
                <a:latin typeface="Times New Roman" charset="0"/>
              </a:rPr>
              <a:pPr eaLnBrk="1" hangingPunct="1"/>
              <a:t>52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5" name="Oval 6"/>
          <p:cNvSpPr>
            <a:spLocks noChangeArrowheads="1"/>
          </p:cNvSpPr>
          <p:nvPr/>
        </p:nvSpPr>
        <p:spPr bwMode="auto">
          <a:xfrm>
            <a:off x="5567363" y="4267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10*</a:t>
            </a:r>
            <a:endParaRPr lang="en-US" dirty="0"/>
          </a:p>
        </p:txBody>
      </p:sp>
      <p:sp>
        <p:nvSpPr>
          <p:cNvPr id="66" name="Oval 7"/>
          <p:cNvSpPr>
            <a:spLocks noChangeArrowheads="1"/>
          </p:cNvSpPr>
          <p:nvPr/>
        </p:nvSpPr>
        <p:spPr bwMode="auto">
          <a:xfrm>
            <a:off x="4800600" y="507365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 flipH="1">
            <a:off x="5184775" y="4613275"/>
            <a:ext cx="422275" cy="498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50292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1**</a:t>
            </a:r>
            <a:endParaRPr lang="en-US" dirty="0"/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257800" y="5029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P2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33800" y="2209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+mn-lt"/>
              </a:rPr>
              <a:t>P1</a:t>
            </a:r>
            <a:endParaRPr lang="en-US" sz="240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2895600"/>
            <a:ext cx="5562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latin typeface="+mn-lt"/>
              </a:rPr>
              <a:t>Record port associated with first match, and only over-ride when it matches another prefix during walk down tree</a:t>
            </a:r>
            <a:endParaRPr lang="en-US" sz="2400" b="0" dirty="0">
              <a:latin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8600" y="4495800"/>
            <a:ext cx="388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This is longest prefix match (LPM)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05400" y="12954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latin typeface="+mn-lt"/>
              </a:rPr>
              <a:t>If you ever leave path, you are done, last matched prefix is answer</a:t>
            </a:r>
          </a:p>
        </p:txBody>
      </p:sp>
    </p:spTree>
    <p:extLst>
      <p:ext uri="{BB962C8B-B14F-4D97-AF65-F5344CB8AC3E}">
        <p14:creationId xmlns:p14="http://schemas.microsoft.com/office/powerpoint/2010/main" val="174296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4" grpId="0"/>
      <p:bldP spid="8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Prefix 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>
                <a:latin typeface="Monaco"/>
                <a:cs typeface="Monaco"/>
              </a:rPr>
              <a:t>  ***</a:t>
            </a:r>
            <a:r>
              <a:rPr lang="en-US" dirty="0"/>
              <a:t>	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 smtClean="0"/>
              <a:t>Port 1</a:t>
            </a:r>
          </a:p>
          <a:p>
            <a:r>
              <a:rPr lang="en-US" dirty="0" smtClean="0">
                <a:latin typeface="Monaco"/>
                <a:cs typeface="Monaco"/>
              </a:rPr>
              <a:t>  100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2</a:t>
            </a:r>
          </a:p>
          <a:p>
            <a:endParaRPr lang="en-US" dirty="0"/>
          </a:p>
          <a:p>
            <a:r>
              <a:rPr lang="en-US" dirty="0" smtClean="0"/>
              <a:t>If address matches both, then take </a:t>
            </a:r>
            <a:r>
              <a:rPr lang="en-US" b="1" i="1" u="sng" dirty="0" smtClean="0"/>
              <a:t>longest</a:t>
            </a:r>
            <a:r>
              <a:rPr lang="en-US" dirty="0" smtClean="0"/>
              <a:t> match</a:t>
            </a:r>
          </a:p>
          <a:p>
            <a:endParaRPr lang="en-US" dirty="0"/>
          </a:p>
          <a:p>
            <a:r>
              <a:rPr lang="en-US" dirty="0" smtClean="0"/>
              <a:t>If address matches no prefix, take </a:t>
            </a:r>
            <a:r>
              <a:rPr lang="en-US" b="1" i="1" u="sng" dirty="0" smtClean="0"/>
              <a:t>default</a:t>
            </a:r>
            <a:r>
              <a:rPr lang="en-US" dirty="0" smtClean="0"/>
              <a:t> route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0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Longest Prefix Match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>
                <a:latin typeface="Monaco"/>
                <a:cs typeface="Monaco"/>
              </a:rPr>
              <a:t>  </a:t>
            </a:r>
            <a:r>
              <a:rPr lang="en-US" dirty="0" smtClean="0">
                <a:latin typeface="Arial" charset="0"/>
                <a:cs typeface="Arial" charset="0"/>
              </a:rPr>
              <a:t>201.143.0.0/21</a:t>
            </a:r>
            <a:r>
              <a:rPr lang="en-US" dirty="0"/>
              <a:t>	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 smtClean="0"/>
              <a:t>Port 1</a:t>
            </a:r>
          </a:p>
          <a:p>
            <a:r>
              <a:rPr lang="en-US" dirty="0" smtClean="0">
                <a:latin typeface="Monaco"/>
                <a:cs typeface="Monaco"/>
              </a:rPr>
              <a:t>  </a:t>
            </a:r>
            <a:r>
              <a:rPr lang="en-US" dirty="0" smtClean="0">
                <a:latin typeface="Arial" charset="0"/>
                <a:cs typeface="Arial" charset="0"/>
              </a:rPr>
              <a:t>201.143.4.0</a:t>
            </a:r>
            <a:r>
              <a:rPr lang="en-US" dirty="0">
                <a:latin typeface="Arial" charset="0"/>
                <a:cs typeface="Arial" charset="0"/>
              </a:rPr>
              <a:t>/</a:t>
            </a:r>
            <a:r>
              <a:rPr lang="en-US" dirty="0" smtClean="0">
                <a:latin typeface="Arial" charset="0"/>
                <a:cs typeface="Arial" charset="0"/>
              </a:rPr>
              <a:t>24</a:t>
            </a:r>
            <a:r>
              <a:rPr lang="en-US" dirty="0"/>
              <a:t>	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dirty="0"/>
              <a:t>Port </a:t>
            </a:r>
            <a:r>
              <a:rPr lang="en-US" dirty="0" smtClean="0"/>
              <a:t>2</a:t>
            </a:r>
          </a:p>
          <a:p>
            <a:endParaRPr lang="en-US" dirty="0"/>
          </a:p>
          <a:p>
            <a:r>
              <a:rPr lang="en-US" dirty="0" smtClean="0"/>
              <a:t>If address matches both, then take longest match</a:t>
            </a:r>
          </a:p>
          <a:p>
            <a:endParaRPr lang="en-US" dirty="0" smtClean="0"/>
          </a:p>
          <a:p>
            <a:r>
              <a:rPr lang="en-US" i="1" dirty="0" smtClean="0"/>
              <a:t>If address matches neither, take default path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0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Use LPM Every Day…..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“Everyone go outside to play….</a:t>
            </a:r>
          </a:p>
          <a:p>
            <a:r>
              <a:rPr lang="en-US" dirty="0" smtClean="0"/>
              <a:t>…except for John, who has to stay inside…”</a:t>
            </a:r>
          </a:p>
          <a:p>
            <a:pPr lvl="1"/>
            <a:endParaRPr lang="en-US" dirty="0"/>
          </a:p>
          <a:p>
            <a:r>
              <a:rPr lang="en-US" dirty="0" smtClean="0"/>
              <a:t>We routinely insert an “except” whenever we make a general statement and then a contradictory specific statement</a:t>
            </a:r>
          </a:p>
          <a:p>
            <a:pPr lvl="1"/>
            <a:endParaRPr lang="en-US" dirty="0"/>
          </a:p>
          <a:p>
            <a:r>
              <a:rPr lang="en-US" dirty="0" smtClean="0"/>
              <a:t>Point: we would never explicitly list the members of the class, but instead use the term for the aggregate and then specify the exceptions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1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 #2: Aggregating Customers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040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039CFDC-F565-CF46-B15D-ECA4F892FDE3}" type="slidenum">
              <a:rPr lang="en-US" sz="1400" b="0">
                <a:latin typeface="Times New Roman" charset="0"/>
              </a:rPr>
              <a:pPr eaLnBrk="1" hangingPunct="1"/>
              <a:t>56</a:t>
            </a:fld>
            <a:endParaRPr lang="en-US" sz="1400" b="0">
              <a:latin typeface="Times New Roman" charset="0"/>
            </a:endParaRPr>
          </a:p>
        </p:txBody>
      </p:sp>
      <p:graphicFrame>
        <p:nvGraphicFramePr>
          <p:cNvPr id="980017" name="Group 49"/>
          <p:cNvGraphicFramePr>
            <a:graphicFrameLocks noGrp="1"/>
          </p:cNvGraphicFramePr>
          <p:nvPr>
            <p:extLst/>
          </p:nvPr>
        </p:nvGraphicFramePr>
        <p:xfrm>
          <a:off x="2362200" y="1219200"/>
          <a:ext cx="4419600" cy="1460500"/>
        </p:xfrm>
        <a:graphic>
          <a:graphicData uri="http://schemas.openxmlformats.org/drawingml/2006/table">
            <a:tbl>
              <a:tblPr/>
              <a:tblGrid>
                <a:gridCol w="2667000"/>
                <a:gridCol w="1752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Prefix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Port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201.143.0/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Provider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201.144.0/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Provider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30417" name="Group 72"/>
          <p:cNvGrpSpPr>
            <a:grpSpLocks/>
          </p:cNvGrpSpPr>
          <p:nvPr/>
        </p:nvGrpSpPr>
        <p:grpSpPr bwMode="auto">
          <a:xfrm>
            <a:off x="338138" y="2743200"/>
            <a:ext cx="8736012" cy="3933825"/>
            <a:chOff x="338292" y="2847921"/>
            <a:chExt cx="8736354" cy="3933879"/>
          </a:xfrm>
        </p:grpSpPr>
        <p:grpSp>
          <p:nvGrpSpPr>
            <p:cNvPr id="230419" name="Group 35"/>
            <p:cNvGrpSpPr>
              <a:grpSpLocks/>
            </p:cNvGrpSpPr>
            <p:nvPr/>
          </p:nvGrpSpPr>
          <p:grpSpPr bwMode="auto">
            <a:xfrm>
              <a:off x="338292" y="2847921"/>
              <a:ext cx="8736354" cy="3933879"/>
              <a:chOff x="338292" y="2438400"/>
              <a:chExt cx="8736354" cy="3933879"/>
            </a:xfrm>
          </p:grpSpPr>
          <p:grpSp>
            <p:nvGrpSpPr>
              <p:cNvPr id="230422" name="Group 50"/>
              <p:cNvGrpSpPr>
                <a:grpSpLocks/>
              </p:cNvGrpSpPr>
              <p:nvPr/>
            </p:nvGrpSpPr>
            <p:grpSpPr bwMode="auto">
              <a:xfrm>
                <a:off x="4605883" y="2438397"/>
                <a:ext cx="4468763" cy="3933875"/>
                <a:chOff x="264071" y="2286000"/>
                <a:chExt cx="4470071" cy="3934653"/>
              </a:xfrm>
            </p:grpSpPr>
            <p:sp>
              <p:nvSpPr>
                <p:cNvPr id="230439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1760683" y="2286000"/>
                  <a:ext cx="1725481" cy="3694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800" b="0">
                      <a:solidFill>
                        <a:srgbClr val="000000"/>
                      </a:solidFill>
                      <a:latin typeface="Arial" charset="0"/>
                    </a:rPr>
                    <a:t>201.144.0.0/21</a:t>
                  </a:r>
                </a:p>
              </p:txBody>
            </p:sp>
            <p:sp>
              <p:nvSpPr>
                <p:cNvPr id="230440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64071" y="5927217"/>
                  <a:ext cx="1211895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201.144.0.0/22</a:t>
                  </a:r>
                </a:p>
              </p:txBody>
            </p:sp>
            <p:sp>
              <p:nvSpPr>
                <p:cNvPr id="230441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330872" y="5933503"/>
                  <a:ext cx="1211895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201.144.4.0/24</a:t>
                  </a:r>
                </a:p>
              </p:txBody>
            </p:sp>
            <p:sp>
              <p:nvSpPr>
                <p:cNvPr id="23044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455447" y="5943599"/>
                  <a:ext cx="1211895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201.144.5.0/24</a:t>
                  </a:r>
                </a:p>
              </p:txBody>
            </p:sp>
            <p:sp>
              <p:nvSpPr>
                <p:cNvPr id="23044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522247" y="5943599"/>
                  <a:ext cx="1211895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201.144.6.0/23</a:t>
                  </a:r>
                </a:p>
              </p:txBody>
            </p:sp>
            <p:sp>
              <p:nvSpPr>
                <p:cNvPr id="230444" name="Oval 34"/>
                <p:cNvSpPr>
                  <a:spLocks noChangeArrowheads="1"/>
                </p:cNvSpPr>
                <p:nvPr/>
              </p:nvSpPr>
              <p:spPr bwMode="auto">
                <a:xfrm>
                  <a:off x="1627048" y="3469195"/>
                  <a:ext cx="1732767" cy="804672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b="0">
                      <a:latin typeface="Arial" charset="0"/>
                    </a:rPr>
                    <a:t>Provider 2</a:t>
                  </a:r>
                </a:p>
              </p:txBody>
            </p:sp>
            <p:sp>
              <p:nvSpPr>
                <p:cNvPr id="230445" name="Oval 35"/>
                <p:cNvSpPr>
                  <a:spLocks noChangeArrowheads="1"/>
                </p:cNvSpPr>
                <p:nvPr/>
              </p:nvSpPr>
              <p:spPr bwMode="auto">
                <a:xfrm>
                  <a:off x="1422640" y="5380291"/>
                  <a:ext cx="1015760" cy="502920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0446" name="Oval 36"/>
                <p:cNvSpPr>
                  <a:spLocks noChangeArrowheads="1"/>
                </p:cNvSpPr>
                <p:nvPr/>
              </p:nvSpPr>
              <p:spPr bwMode="auto">
                <a:xfrm>
                  <a:off x="381000" y="5380291"/>
                  <a:ext cx="1015760" cy="502920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0447" name="Oval 37"/>
                <p:cNvSpPr>
                  <a:spLocks noChangeArrowheads="1"/>
                </p:cNvSpPr>
                <p:nvPr/>
              </p:nvSpPr>
              <p:spPr bwMode="auto">
                <a:xfrm>
                  <a:off x="2489440" y="5380291"/>
                  <a:ext cx="1015760" cy="502920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0448" name="Oval 38"/>
                <p:cNvSpPr>
                  <a:spLocks noChangeArrowheads="1"/>
                </p:cNvSpPr>
                <p:nvPr/>
              </p:nvSpPr>
              <p:spPr bwMode="auto">
                <a:xfrm>
                  <a:off x="3556240" y="5380291"/>
                  <a:ext cx="1015760" cy="502920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cxnSp>
              <p:nvCxnSpPr>
                <p:cNvPr id="230449" name="AutoShape 14"/>
                <p:cNvCxnSpPr>
                  <a:cxnSpLocks noChangeShapeType="1"/>
                  <a:stCxn id="230444" idx="2"/>
                  <a:endCxn id="230446" idx="0"/>
                </p:cNvCxnSpPr>
                <p:nvPr/>
              </p:nvCxnSpPr>
              <p:spPr bwMode="auto">
                <a:xfrm rot="10800000" flipV="1">
                  <a:off x="888880" y="3871531"/>
                  <a:ext cx="738168" cy="1508760"/>
                </a:xfrm>
                <a:prstGeom prst="bentConnector2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230450" name="AutoShape 1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623913" y="4580474"/>
                  <a:ext cx="1121093" cy="507880"/>
                </a:xfrm>
                <a:prstGeom prst="bentConnector3">
                  <a:avLst>
                    <a:gd name="adj1" fmla="val 49907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230451" name="AutoShape 17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255785" y="4532683"/>
                  <a:ext cx="1106424" cy="588793"/>
                </a:xfrm>
                <a:prstGeom prst="bentConnector3">
                  <a:avLst>
                    <a:gd name="adj1" fmla="val 51514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230452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472270" y="2664523"/>
                  <a:ext cx="0" cy="806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cxnSp>
              <p:nvCxnSpPr>
                <p:cNvPr id="230453" name="AutoShape 14"/>
                <p:cNvCxnSpPr>
                  <a:cxnSpLocks noChangeShapeType="1"/>
                </p:cNvCxnSpPr>
                <p:nvPr/>
              </p:nvCxnSpPr>
              <p:spPr bwMode="auto">
                <a:xfrm rot="10800000" flipH="1" flipV="1">
                  <a:off x="3352801" y="3886200"/>
                  <a:ext cx="624891" cy="1508760"/>
                </a:xfrm>
                <a:prstGeom prst="bentConnector2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grpSp>
            <p:nvGrpSpPr>
              <p:cNvPr id="230423" name="Group 51"/>
              <p:cNvGrpSpPr>
                <a:grpSpLocks/>
              </p:cNvGrpSpPr>
              <p:nvPr/>
            </p:nvGrpSpPr>
            <p:grpSpPr bwMode="auto">
              <a:xfrm>
                <a:off x="338292" y="2438397"/>
                <a:ext cx="4469937" cy="3933875"/>
                <a:chOff x="264339" y="2286000"/>
                <a:chExt cx="4469264" cy="3934653"/>
              </a:xfrm>
            </p:grpSpPr>
            <p:sp>
              <p:nvSpPr>
                <p:cNvPr id="230424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1760683" y="2286000"/>
                  <a:ext cx="1724716" cy="3694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800" b="0">
                      <a:solidFill>
                        <a:srgbClr val="000000"/>
                      </a:solidFill>
                      <a:latin typeface="Arial" charset="0"/>
                    </a:rPr>
                    <a:t>201.143.0.0/21</a:t>
                  </a:r>
                </a:p>
              </p:txBody>
            </p:sp>
            <p:sp>
              <p:nvSpPr>
                <p:cNvPr id="23042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64339" y="5927217"/>
                  <a:ext cx="1211358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201.143.0.0/22</a:t>
                  </a:r>
                </a:p>
              </p:txBody>
            </p:sp>
            <p:sp>
              <p:nvSpPr>
                <p:cNvPr id="23042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331139" y="5933503"/>
                  <a:ext cx="1211358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201.143.4.0/24</a:t>
                  </a:r>
                </a:p>
              </p:txBody>
            </p:sp>
            <p:sp>
              <p:nvSpPr>
                <p:cNvPr id="23042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455446" y="5943599"/>
                  <a:ext cx="1211358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201.143.5.0/24</a:t>
                  </a:r>
                </a:p>
              </p:txBody>
            </p:sp>
            <p:sp>
              <p:nvSpPr>
                <p:cNvPr id="23042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522245" y="5943599"/>
                  <a:ext cx="1211358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201.143.6.0/23</a:t>
                  </a:r>
                </a:p>
              </p:txBody>
            </p:sp>
            <p:sp>
              <p:nvSpPr>
                <p:cNvPr id="230429" name="Oval 57"/>
                <p:cNvSpPr>
                  <a:spLocks noChangeArrowheads="1"/>
                </p:cNvSpPr>
                <p:nvPr/>
              </p:nvSpPr>
              <p:spPr bwMode="auto">
                <a:xfrm>
                  <a:off x="1627048" y="3469195"/>
                  <a:ext cx="1732767" cy="804672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b="0">
                      <a:latin typeface="Arial" charset="0"/>
                    </a:rPr>
                    <a:t>Provider 1</a:t>
                  </a:r>
                </a:p>
              </p:txBody>
            </p:sp>
            <p:sp>
              <p:nvSpPr>
                <p:cNvPr id="230430" name="Oval 58"/>
                <p:cNvSpPr>
                  <a:spLocks noChangeArrowheads="1"/>
                </p:cNvSpPr>
                <p:nvPr/>
              </p:nvSpPr>
              <p:spPr bwMode="auto">
                <a:xfrm>
                  <a:off x="1422640" y="5380291"/>
                  <a:ext cx="1015760" cy="502920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0431" name="Oval 59"/>
                <p:cNvSpPr>
                  <a:spLocks noChangeArrowheads="1"/>
                </p:cNvSpPr>
                <p:nvPr/>
              </p:nvSpPr>
              <p:spPr bwMode="auto">
                <a:xfrm>
                  <a:off x="381000" y="5380291"/>
                  <a:ext cx="1015760" cy="502920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0432" name="Oval 60"/>
                <p:cNvSpPr>
                  <a:spLocks noChangeArrowheads="1"/>
                </p:cNvSpPr>
                <p:nvPr/>
              </p:nvSpPr>
              <p:spPr bwMode="auto">
                <a:xfrm>
                  <a:off x="2489440" y="5380291"/>
                  <a:ext cx="1015760" cy="502920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0433" name="Oval 61"/>
                <p:cNvSpPr>
                  <a:spLocks noChangeArrowheads="1"/>
                </p:cNvSpPr>
                <p:nvPr/>
              </p:nvSpPr>
              <p:spPr bwMode="auto">
                <a:xfrm>
                  <a:off x="3556240" y="5380291"/>
                  <a:ext cx="1015760" cy="502920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cxnSp>
              <p:nvCxnSpPr>
                <p:cNvPr id="230434" name="AutoShape 14"/>
                <p:cNvCxnSpPr>
                  <a:cxnSpLocks noChangeShapeType="1"/>
                  <a:stCxn id="230429" idx="2"/>
                  <a:endCxn id="230431" idx="0"/>
                </p:cNvCxnSpPr>
                <p:nvPr/>
              </p:nvCxnSpPr>
              <p:spPr bwMode="auto">
                <a:xfrm rot="10800000" flipV="1">
                  <a:off x="888880" y="3871531"/>
                  <a:ext cx="738168" cy="1508760"/>
                </a:xfrm>
                <a:prstGeom prst="bentConnector2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230435" name="AutoShape 1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623913" y="4580474"/>
                  <a:ext cx="1121093" cy="507880"/>
                </a:xfrm>
                <a:prstGeom prst="bentConnector3">
                  <a:avLst>
                    <a:gd name="adj1" fmla="val 49907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230436" name="AutoShape 17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255785" y="4532683"/>
                  <a:ext cx="1106424" cy="588793"/>
                </a:xfrm>
                <a:prstGeom prst="bentConnector3">
                  <a:avLst>
                    <a:gd name="adj1" fmla="val 51514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230437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472270" y="2664523"/>
                  <a:ext cx="0" cy="806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cxnSp>
              <p:nvCxnSpPr>
                <p:cNvPr id="230438" name="AutoShape 14"/>
                <p:cNvCxnSpPr>
                  <a:cxnSpLocks noChangeShapeType="1"/>
                </p:cNvCxnSpPr>
                <p:nvPr/>
              </p:nvCxnSpPr>
              <p:spPr bwMode="auto">
                <a:xfrm rot="10800000" flipH="1" flipV="1">
                  <a:off x="3352801" y="3886200"/>
                  <a:ext cx="624891" cy="1508760"/>
                </a:xfrm>
                <a:prstGeom prst="bentConnector2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</p:grpSp>
        <p:cxnSp>
          <p:nvCxnSpPr>
            <p:cNvPr id="230420" name="Straight Connector 69"/>
            <p:cNvCxnSpPr>
              <a:cxnSpLocks noChangeShapeType="1"/>
              <a:stCxn id="230437" idx="1"/>
              <a:endCxn id="230452" idx="1"/>
            </p:cNvCxnSpPr>
            <p:nvPr/>
          </p:nvCxnSpPr>
          <p:spPr bwMode="auto">
            <a:xfrm rot="16200000" flipH="1">
              <a:off x="4679995" y="1092925"/>
              <a:ext cx="1588" cy="42668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0421" name="4-Point Star 71"/>
            <p:cNvSpPr>
              <a:spLocks noChangeArrowheads="1"/>
            </p:cNvSpPr>
            <p:nvPr/>
          </p:nvSpPr>
          <p:spPr bwMode="auto">
            <a:xfrm>
              <a:off x="4419600" y="2971800"/>
              <a:ext cx="609600" cy="5334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30418" name="Straight Connector 41"/>
          <p:cNvCxnSpPr>
            <a:cxnSpLocks noChangeShapeType="1"/>
            <a:stCxn id="230421" idx="0"/>
          </p:cNvCxnSpPr>
          <p:nvPr/>
        </p:nvCxnSpPr>
        <p:spPr bwMode="auto">
          <a:xfrm rot="5400000" flipH="1" flipV="1">
            <a:off x="4624387" y="2767013"/>
            <a:ext cx="20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4367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Picture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9F345-A112-9B4C-A479-A4BF0682F2B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5" name="Cloud 4"/>
          <p:cNvSpPr/>
          <p:nvPr/>
        </p:nvSpPr>
        <p:spPr bwMode="auto">
          <a:xfrm>
            <a:off x="-152400" y="1066800"/>
            <a:ext cx="5638800" cy="3886200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66618" y="1752600"/>
            <a:ext cx="2586182" cy="1219200"/>
            <a:chOff x="910046" y="1752600"/>
            <a:chExt cx="2438400" cy="1219200"/>
          </a:xfrm>
        </p:grpSpPr>
        <p:sp>
          <p:nvSpPr>
            <p:cNvPr id="4" name="Rectangle 3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0046" y="1752600"/>
              <a:ext cx="2438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201.143.0/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21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1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 smtClean="0">
                <a:solidFill>
                  <a:srgbClr val="F47A00"/>
                </a:solidFill>
              </a:endParaRPr>
            </a:p>
            <a:p>
              <a:pPr algn="l"/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201.144.0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/21</a:t>
              </a:r>
              <a:r>
                <a:rPr lang="en-US" sz="1800" b="0" dirty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2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pPr algn="l"/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201.145.0</a:t>
              </a:r>
              <a:r>
                <a:rPr lang="en-US" sz="1800" b="0" dirty="0">
                  <a:solidFill>
                    <a:srgbClr val="000000"/>
                  </a:solidFill>
                  <a:latin typeface="Arial" charset="0"/>
                </a:rPr>
                <a:t>/21</a:t>
              </a:r>
              <a:r>
                <a:rPr lang="en-US" sz="1800" b="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3</a:t>
              </a:r>
              <a:r>
                <a:rPr lang="en-US" sz="1800" b="0" dirty="0" smtClean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……………..</a:t>
              </a:r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15000" y="4191000"/>
            <a:ext cx="2514600" cy="1219200"/>
            <a:chOff x="914400" y="1752600"/>
            <a:chExt cx="2362200" cy="1219200"/>
          </a:xfrm>
        </p:grpSpPr>
        <p:sp>
          <p:nvSpPr>
            <p:cNvPr id="9" name="Rectangle 8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4400" y="17526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201.143.0/22</a:t>
              </a:r>
              <a:r>
                <a:rPr lang="en-US" sz="1800" b="0" dirty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1</a:t>
              </a:r>
            </a:p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201.143.4/24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2</a:t>
              </a:r>
            </a:p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201.143.5/24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3</a:t>
              </a:r>
            </a:p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201.143.6/23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  <a:sym typeface="Wingdings"/>
                </a:rPr>
                <a:t>4</a:t>
              </a:r>
              <a:endParaRPr lang="en-US" sz="1800" b="0" dirty="0">
                <a:solidFill>
                  <a:srgbClr val="F47A00"/>
                </a:solidFill>
                <a:latin typeface="Arial" charset="0"/>
                <a:sym typeface="Wingdings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33400" y="29718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Internet Core</a:t>
            </a:r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000" y="5410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ISP1</a:t>
            </a:r>
            <a:endParaRPr lang="en-US" dirty="0"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791200" y="1600200"/>
            <a:ext cx="2667000" cy="1219200"/>
            <a:chOff x="914400" y="1752600"/>
            <a:chExt cx="2362200" cy="12192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4400" y="17526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800" b="0" dirty="0">
                <a:solidFill>
                  <a:srgbClr val="F47A00"/>
                </a:solidFill>
                <a:latin typeface="Arial" charset="0"/>
                <a:sym typeface="Wingdings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91200" y="280029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ISP2</a:t>
            </a:r>
            <a:endParaRPr lang="en-US" dirty="0">
              <a:latin typeface="+mn-lt"/>
            </a:endParaRPr>
          </a:p>
        </p:txBody>
      </p:sp>
      <p:cxnSp>
        <p:nvCxnSpPr>
          <p:cNvPr id="19" name="Curved Connector 15"/>
          <p:cNvCxnSpPr/>
          <p:nvPr/>
        </p:nvCxnSpPr>
        <p:spPr bwMode="auto">
          <a:xfrm flipV="1">
            <a:off x="3276600" y="1828800"/>
            <a:ext cx="2514600" cy="381000"/>
          </a:xfrm>
          <a:prstGeom prst="straightConnector1">
            <a:avLst/>
          </a:prstGeom>
          <a:noFill/>
          <a:ln w="12700" cap="flat" cmpd="sng" algn="ctr">
            <a:solidFill>
              <a:srgbClr val="FC0128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23" name="Curved Connector 15"/>
          <p:cNvCxnSpPr>
            <a:endCxn id="10" idx="1"/>
          </p:cNvCxnSpPr>
          <p:nvPr/>
        </p:nvCxnSpPr>
        <p:spPr bwMode="auto">
          <a:xfrm>
            <a:off x="3276600" y="1981200"/>
            <a:ext cx="2438400" cy="2809965"/>
          </a:xfrm>
          <a:prstGeom prst="straightConnector1">
            <a:avLst/>
          </a:prstGeom>
          <a:noFill/>
          <a:ln w="12700" cap="flat" cmpd="sng" algn="ctr">
            <a:solidFill>
              <a:srgbClr val="FC0128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5715000" y="1524000"/>
            <a:ext cx="2743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47A00"/>
                </a:solidFill>
                <a:latin typeface="Arial" charset="0"/>
              </a:rPr>
              <a:t>201.144.0/22</a:t>
            </a:r>
            <a:r>
              <a:rPr lang="en-US" b="0" dirty="0">
                <a:solidFill>
                  <a:srgbClr val="F47A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b="0" dirty="0">
                <a:solidFill>
                  <a:srgbClr val="F47A00"/>
                </a:solidFill>
                <a:latin typeface="Arial" charset="0"/>
                <a:sym typeface="Wingdings"/>
              </a:rPr>
              <a:t>Port 1</a:t>
            </a:r>
          </a:p>
          <a:p>
            <a:r>
              <a:rPr lang="en-US" b="0" dirty="0">
                <a:solidFill>
                  <a:srgbClr val="F47A00"/>
                </a:solidFill>
                <a:latin typeface="Arial" charset="0"/>
              </a:rPr>
              <a:t>201.144.4/24</a:t>
            </a:r>
            <a:r>
              <a:rPr lang="en-US" b="0" dirty="0">
                <a:solidFill>
                  <a:srgbClr val="F47A00"/>
                </a:solidFill>
                <a:latin typeface="Arial" charset="0"/>
                <a:sym typeface="Wingdings"/>
              </a:rPr>
              <a:t>Port 2</a:t>
            </a:r>
          </a:p>
          <a:p>
            <a:r>
              <a:rPr lang="en-US" b="0" dirty="0">
                <a:solidFill>
                  <a:srgbClr val="F47A00"/>
                </a:solidFill>
                <a:latin typeface="Arial" charset="0"/>
              </a:rPr>
              <a:t>201.144.5/24</a:t>
            </a:r>
            <a:r>
              <a:rPr lang="en-US" b="0" dirty="0">
                <a:solidFill>
                  <a:srgbClr val="F47A00"/>
                </a:solidFill>
                <a:latin typeface="Arial" charset="0"/>
                <a:sym typeface="Wingdings"/>
              </a:rPr>
              <a:t>Port 3</a:t>
            </a:r>
          </a:p>
          <a:p>
            <a:r>
              <a:rPr lang="en-US" b="0" dirty="0">
                <a:solidFill>
                  <a:srgbClr val="F47A00"/>
                </a:solidFill>
                <a:latin typeface="Arial" charset="0"/>
              </a:rPr>
              <a:t>201.144.6/23</a:t>
            </a:r>
            <a:r>
              <a:rPr lang="en-US" b="0" dirty="0">
                <a:solidFill>
                  <a:srgbClr val="F47A00"/>
                </a:solidFill>
                <a:latin typeface="Arial" charset="0"/>
                <a:sym typeface="Wingdings"/>
              </a:rPr>
              <a:t>Port 4</a:t>
            </a:r>
          </a:p>
        </p:txBody>
      </p:sp>
    </p:spTree>
    <p:extLst>
      <p:ext uri="{BB962C8B-B14F-4D97-AF65-F5344CB8AC3E}">
        <p14:creationId xmlns:p14="http://schemas.microsoft.com/office/powerpoint/2010/main" val="109515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 #3: Complications</a:t>
            </a:r>
          </a:p>
        </p:txBody>
      </p:sp>
      <p:sp>
        <p:nvSpPr>
          <p:cNvPr id="23244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E612B4F-066C-2A4C-B5A9-E5F2FF432A1D}" type="slidenum">
              <a:rPr lang="en-US" sz="1400" b="0">
                <a:latin typeface="Times New Roman" charset="0"/>
              </a:rPr>
              <a:pPr eaLnBrk="1" hangingPunct="1"/>
              <a:t>58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32451" name="Group 72"/>
          <p:cNvGrpSpPr>
            <a:grpSpLocks/>
          </p:cNvGrpSpPr>
          <p:nvPr/>
        </p:nvGrpSpPr>
        <p:grpSpPr bwMode="auto">
          <a:xfrm>
            <a:off x="338138" y="2743200"/>
            <a:ext cx="8736012" cy="3933825"/>
            <a:chOff x="338292" y="2847921"/>
            <a:chExt cx="8736354" cy="3933879"/>
          </a:xfrm>
        </p:grpSpPr>
        <p:grpSp>
          <p:nvGrpSpPr>
            <p:cNvPr id="232455" name="Group 35"/>
            <p:cNvGrpSpPr>
              <a:grpSpLocks/>
            </p:cNvGrpSpPr>
            <p:nvPr/>
          </p:nvGrpSpPr>
          <p:grpSpPr bwMode="auto">
            <a:xfrm>
              <a:off x="338292" y="2847921"/>
              <a:ext cx="8736354" cy="3933879"/>
              <a:chOff x="338292" y="2438400"/>
              <a:chExt cx="8736354" cy="3933879"/>
            </a:xfrm>
          </p:grpSpPr>
          <p:grpSp>
            <p:nvGrpSpPr>
              <p:cNvPr id="232458" name="Group 50"/>
              <p:cNvGrpSpPr>
                <a:grpSpLocks/>
              </p:cNvGrpSpPr>
              <p:nvPr/>
            </p:nvGrpSpPr>
            <p:grpSpPr bwMode="auto">
              <a:xfrm>
                <a:off x="4605883" y="2438397"/>
                <a:ext cx="4468763" cy="3933875"/>
                <a:chOff x="264071" y="2286000"/>
                <a:chExt cx="4470071" cy="3934653"/>
              </a:xfrm>
            </p:grpSpPr>
            <p:sp>
              <p:nvSpPr>
                <p:cNvPr id="232474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1760683" y="2286000"/>
                  <a:ext cx="1554286" cy="338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600" b="0">
                      <a:solidFill>
                        <a:srgbClr val="000000"/>
                      </a:solidFill>
                      <a:latin typeface="Arial" charset="0"/>
                    </a:rPr>
                    <a:t>201.144.0.0/21</a:t>
                  </a:r>
                </a:p>
              </p:txBody>
            </p:sp>
            <p:sp>
              <p:nvSpPr>
                <p:cNvPr id="23247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64071" y="5927217"/>
                  <a:ext cx="1211895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201.144.0.0/22</a:t>
                  </a:r>
                </a:p>
              </p:txBody>
            </p:sp>
            <p:sp>
              <p:nvSpPr>
                <p:cNvPr id="23247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330872" y="5933503"/>
                  <a:ext cx="1211895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201.144.4.0/24</a:t>
                  </a:r>
                </a:p>
              </p:txBody>
            </p:sp>
            <p:sp>
              <p:nvSpPr>
                <p:cNvPr id="23247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455447" y="5943599"/>
                  <a:ext cx="1211895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201.144.5.0/24</a:t>
                  </a:r>
                </a:p>
              </p:txBody>
            </p:sp>
            <p:sp>
              <p:nvSpPr>
                <p:cNvPr id="23247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522247" y="5943599"/>
                  <a:ext cx="1211895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201.144.6.0/23</a:t>
                  </a:r>
                </a:p>
              </p:txBody>
            </p:sp>
            <p:sp>
              <p:nvSpPr>
                <p:cNvPr id="232479" name="Oval 34"/>
                <p:cNvSpPr>
                  <a:spLocks noChangeArrowheads="1"/>
                </p:cNvSpPr>
                <p:nvPr/>
              </p:nvSpPr>
              <p:spPr bwMode="auto">
                <a:xfrm>
                  <a:off x="1627048" y="3469195"/>
                  <a:ext cx="1732767" cy="804672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b="0">
                      <a:latin typeface="Arial" charset="0"/>
                    </a:rPr>
                    <a:t>Provider 2</a:t>
                  </a:r>
                </a:p>
              </p:txBody>
            </p:sp>
            <p:sp>
              <p:nvSpPr>
                <p:cNvPr id="232480" name="Oval 35"/>
                <p:cNvSpPr>
                  <a:spLocks noChangeArrowheads="1"/>
                </p:cNvSpPr>
                <p:nvPr/>
              </p:nvSpPr>
              <p:spPr bwMode="auto">
                <a:xfrm>
                  <a:off x="1422640" y="5380291"/>
                  <a:ext cx="1015760" cy="502920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2481" name="Oval 36"/>
                <p:cNvSpPr>
                  <a:spLocks noChangeArrowheads="1"/>
                </p:cNvSpPr>
                <p:nvPr/>
              </p:nvSpPr>
              <p:spPr bwMode="auto">
                <a:xfrm>
                  <a:off x="381000" y="5380291"/>
                  <a:ext cx="1015760" cy="502920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2482" name="Oval 37"/>
                <p:cNvSpPr>
                  <a:spLocks noChangeArrowheads="1"/>
                </p:cNvSpPr>
                <p:nvPr/>
              </p:nvSpPr>
              <p:spPr bwMode="auto">
                <a:xfrm>
                  <a:off x="2489440" y="5380291"/>
                  <a:ext cx="1015760" cy="502920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2483" name="Oval 38"/>
                <p:cNvSpPr>
                  <a:spLocks noChangeArrowheads="1"/>
                </p:cNvSpPr>
                <p:nvPr/>
              </p:nvSpPr>
              <p:spPr bwMode="auto">
                <a:xfrm>
                  <a:off x="3556240" y="5380291"/>
                  <a:ext cx="1015760" cy="502920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cxnSp>
              <p:nvCxnSpPr>
                <p:cNvPr id="232484" name="AutoShape 14"/>
                <p:cNvCxnSpPr>
                  <a:cxnSpLocks noChangeShapeType="1"/>
                  <a:stCxn id="232479" idx="2"/>
                  <a:endCxn id="232481" idx="0"/>
                </p:cNvCxnSpPr>
                <p:nvPr/>
              </p:nvCxnSpPr>
              <p:spPr bwMode="auto">
                <a:xfrm rot="10800000" flipV="1">
                  <a:off x="888880" y="3871531"/>
                  <a:ext cx="738168" cy="1508760"/>
                </a:xfrm>
                <a:prstGeom prst="bentConnector2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232485" name="AutoShape 17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255785" y="4532683"/>
                  <a:ext cx="1106424" cy="588793"/>
                </a:xfrm>
                <a:prstGeom prst="bentConnector3">
                  <a:avLst>
                    <a:gd name="adj1" fmla="val 51514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232486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472270" y="2664523"/>
                  <a:ext cx="0" cy="806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cxnSp>
              <p:nvCxnSpPr>
                <p:cNvPr id="232487" name="AutoShape 14"/>
                <p:cNvCxnSpPr>
                  <a:cxnSpLocks noChangeShapeType="1"/>
                </p:cNvCxnSpPr>
                <p:nvPr/>
              </p:nvCxnSpPr>
              <p:spPr bwMode="auto">
                <a:xfrm rot="10800000" flipH="1" flipV="1">
                  <a:off x="3352801" y="3886200"/>
                  <a:ext cx="624891" cy="1508760"/>
                </a:xfrm>
                <a:prstGeom prst="bentConnector2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grpSp>
            <p:nvGrpSpPr>
              <p:cNvPr id="232459" name="Group 51"/>
              <p:cNvGrpSpPr>
                <a:grpSpLocks/>
              </p:cNvGrpSpPr>
              <p:nvPr/>
            </p:nvGrpSpPr>
            <p:grpSpPr bwMode="auto">
              <a:xfrm>
                <a:off x="338292" y="2438397"/>
                <a:ext cx="4469937" cy="3933875"/>
                <a:chOff x="264339" y="2286000"/>
                <a:chExt cx="4469264" cy="3934653"/>
              </a:xfrm>
            </p:grpSpPr>
            <p:sp>
              <p:nvSpPr>
                <p:cNvPr id="232460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1760683" y="2286000"/>
                  <a:ext cx="1553597" cy="3386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600" b="0">
                      <a:solidFill>
                        <a:srgbClr val="000000"/>
                      </a:solidFill>
                      <a:latin typeface="Arial" charset="0"/>
                    </a:rPr>
                    <a:t>201.143.0.0/21</a:t>
                  </a:r>
                </a:p>
              </p:txBody>
            </p:sp>
            <p:sp>
              <p:nvSpPr>
                <p:cNvPr id="23246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64339" y="5927217"/>
                  <a:ext cx="1211358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201.143.0.0/22</a:t>
                  </a:r>
                </a:p>
              </p:txBody>
            </p:sp>
            <p:sp>
              <p:nvSpPr>
                <p:cNvPr id="232462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331139" y="5933503"/>
                  <a:ext cx="1211358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201.143.4.0/24</a:t>
                  </a:r>
                </a:p>
              </p:txBody>
            </p:sp>
            <p:sp>
              <p:nvSpPr>
                <p:cNvPr id="23246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455446" y="5943599"/>
                  <a:ext cx="1211358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201.143.5.0/24</a:t>
                  </a:r>
                </a:p>
              </p:txBody>
            </p:sp>
            <p:sp>
              <p:nvSpPr>
                <p:cNvPr id="23246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522245" y="5943599"/>
                  <a:ext cx="1211358" cy="277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l"/>
                  <a:r>
                    <a:rPr lang="en-US" sz="1200" b="0">
                      <a:solidFill>
                        <a:srgbClr val="000000"/>
                      </a:solidFill>
                      <a:latin typeface="Arial" charset="0"/>
                    </a:rPr>
                    <a:t>201.143.6.0/23</a:t>
                  </a:r>
                </a:p>
              </p:txBody>
            </p:sp>
            <p:sp>
              <p:nvSpPr>
                <p:cNvPr id="232465" name="Oval 57"/>
                <p:cNvSpPr>
                  <a:spLocks noChangeArrowheads="1"/>
                </p:cNvSpPr>
                <p:nvPr/>
              </p:nvSpPr>
              <p:spPr bwMode="auto">
                <a:xfrm>
                  <a:off x="1627048" y="3469195"/>
                  <a:ext cx="1732767" cy="804672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b="0">
                      <a:latin typeface="Arial" charset="0"/>
                    </a:rPr>
                    <a:t>Provider 1</a:t>
                  </a:r>
                </a:p>
              </p:txBody>
            </p:sp>
            <p:sp>
              <p:nvSpPr>
                <p:cNvPr id="232466" name="Oval 58"/>
                <p:cNvSpPr>
                  <a:spLocks noChangeArrowheads="1"/>
                </p:cNvSpPr>
                <p:nvPr/>
              </p:nvSpPr>
              <p:spPr bwMode="auto">
                <a:xfrm>
                  <a:off x="1422640" y="5380291"/>
                  <a:ext cx="1015760" cy="502920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2467" name="Oval 59"/>
                <p:cNvSpPr>
                  <a:spLocks noChangeArrowheads="1"/>
                </p:cNvSpPr>
                <p:nvPr/>
              </p:nvSpPr>
              <p:spPr bwMode="auto">
                <a:xfrm>
                  <a:off x="381000" y="5380291"/>
                  <a:ext cx="1015760" cy="502920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2468" name="Oval 60"/>
                <p:cNvSpPr>
                  <a:spLocks noChangeArrowheads="1"/>
                </p:cNvSpPr>
                <p:nvPr/>
              </p:nvSpPr>
              <p:spPr bwMode="auto">
                <a:xfrm>
                  <a:off x="2489440" y="5380291"/>
                  <a:ext cx="1015760" cy="502920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sp>
              <p:nvSpPr>
                <p:cNvPr id="232469" name="Oval 61"/>
                <p:cNvSpPr>
                  <a:spLocks noChangeArrowheads="1"/>
                </p:cNvSpPr>
                <p:nvPr/>
              </p:nvSpPr>
              <p:spPr bwMode="auto">
                <a:xfrm>
                  <a:off x="3556240" y="5380291"/>
                  <a:ext cx="1015760" cy="502920"/>
                </a:xfrm>
                <a:prstGeom prst="ellipse">
                  <a:avLst/>
                </a:prstGeom>
                <a:solidFill>
                  <a:srgbClr val="33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200"/>
                </a:p>
              </p:txBody>
            </p:sp>
            <p:cxnSp>
              <p:nvCxnSpPr>
                <p:cNvPr id="232470" name="AutoShape 14"/>
                <p:cNvCxnSpPr>
                  <a:cxnSpLocks noChangeShapeType="1"/>
                  <a:stCxn id="232465" idx="2"/>
                  <a:endCxn id="232467" idx="0"/>
                </p:cNvCxnSpPr>
                <p:nvPr/>
              </p:nvCxnSpPr>
              <p:spPr bwMode="auto">
                <a:xfrm rot="10800000" flipV="1">
                  <a:off x="888880" y="3871531"/>
                  <a:ext cx="738168" cy="1508760"/>
                </a:xfrm>
                <a:prstGeom prst="bentConnector2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232471" name="AutoShape 1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623913" y="4580474"/>
                  <a:ext cx="1121093" cy="507880"/>
                </a:xfrm>
                <a:prstGeom prst="bentConnector3">
                  <a:avLst>
                    <a:gd name="adj1" fmla="val 49907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232472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472270" y="2664523"/>
                  <a:ext cx="0" cy="806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cxnSp>
              <p:nvCxnSpPr>
                <p:cNvPr id="232473" name="AutoShape 14"/>
                <p:cNvCxnSpPr>
                  <a:cxnSpLocks noChangeShapeType="1"/>
                </p:cNvCxnSpPr>
                <p:nvPr/>
              </p:nvCxnSpPr>
              <p:spPr bwMode="auto">
                <a:xfrm rot="10800000" flipH="1" flipV="1">
                  <a:off x="3352801" y="3886200"/>
                  <a:ext cx="624891" cy="1508760"/>
                </a:xfrm>
                <a:prstGeom prst="bentConnector2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</p:grpSp>
        <p:cxnSp>
          <p:nvCxnSpPr>
            <p:cNvPr id="232456" name="Straight Connector 69"/>
            <p:cNvCxnSpPr>
              <a:cxnSpLocks noChangeShapeType="1"/>
              <a:stCxn id="232472" idx="1"/>
              <a:endCxn id="232486" idx="1"/>
            </p:cNvCxnSpPr>
            <p:nvPr/>
          </p:nvCxnSpPr>
          <p:spPr bwMode="auto">
            <a:xfrm rot="16200000" flipH="1">
              <a:off x="4679995" y="1092925"/>
              <a:ext cx="1588" cy="42668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32457" name="4-Point Star 71"/>
            <p:cNvSpPr>
              <a:spLocks noChangeArrowheads="1"/>
            </p:cNvSpPr>
            <p:nvPr/>
          </p:nvSpPr>
          <p:spPr bwMode="auto">
            <a:xfrm>
              <a:off x="4419600" y="2971800"/>
              <a:ext cx="609600" cy="5334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32452" name="Straight Connector 70"/>
          <p:cNvCxnSpPr>
            <a:cxnSpLocks noChangeShapeType="1"/>
            <a:stCxn id="232468" idx="0"/>
          </p:cNvCxnSpPr>
          <p:nvPr/>
        </p:nvCxnSpPr>
        <p:spPr bwMode="auto">
          <a:xfrm rot="5400000" flipH="1" flipV="1">
            <a:off x="3913188" y="3654425"/>
            <a:ext cx="1341438" cy="302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2453" name="Straight Connector 73"/>
          <p:cNvCxnSpPr>
            <a:cxnSpLocks noChangeShapeType="1"/>
            <a:stCxn id="232465" idx="5"/>
            <a:endCxn id="232480" idx="0"/>
          </p:cNvCxnSpPr>
          <p:nvPr/>
        </p:nvCxnSpPr>
        <p:spPr bwMode="auto">
          <a:xfrm rot="16200000" flipH="1">
            <a:off x="4114006" y="3679032"/>
            <a:ext cx="1223963" cy="309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1371600" y="1447800"/>
            <a:ext cx="6477000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0" dirty="0">
                <a:latin typeface="+mn-lt"/>
                <a:ea typeface="+mn-ea"/>
                <a:cs typeface="+mn-cs"/>
              </a:rPr>
              <a:t>Forwarding table more complicated when addressing is non-topological</a:t>
            </a:r>
          </a:p>
        </p:txBody>
      </p:sp>
    </p:spTree>
    <p:extLst>
      <p:ext uri="{BB962C8B-B14F-4D97-AF65-F5344CB8AC3E}">
        <p14:creationId xmlns:p14="http://schemas.microsoft.com/office/powerpoint/2010/main" val="10883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 err="1" smtClean="0"/>
              <a:t>nonoverlapping</a:t>
            </a:r>
            <a:r>
              <a:rPr lang="en-US" dirty="0" smtClean="0"/>
              <a:t> entries..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9F345-A112-9B4C-A479-A4BF0682F2B8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5" name="Cloud 4"/>
          <p:cNvSpPr/>
          <p:nvPr/>
        </p:nvSpPr>
        <p:spPr bwMode="auto">
          <a:xfrm>
            <a:off x="-152400" y="1066800"/>
            <a:ext cx="5638800" cy="3886200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14400" y="1752600"/>
            <a:ext cx="2438400" cy="2590800"/>
            <a:chOff x="910046" y="1752600"/>
            <a:chExt cx="2438400" cy="1219200"/>
          </a:xfrm>
        </p:grpSpPr>
        <p:sp>
          <p:nvSpPr>
            <p:cNvPr id="4" name="Rectangle 3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0046" y="1752600"/>
              <a:ext cx="2438400" cy="1216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201.143.0/22</a:t>
              </a:r>
              <a:r>
                <a:rPr lang="en-US" sz="1800" b="0" dirty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1</a:t>
              </a:r>
            </a:p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201.143.4/24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  <a:sym typeface="Wingdings"/>
                </a:rPr>
                <a:t>1</a:t>
              </a:r>
              <a:endParaRPr lang="en-US" sz="1800" b="0" dirty="0">
                <a:solidFill>
                  <a:srgbClr val="F47A00"/>
                </a:solidFill>
                <a:latin typeface="Arial" charset="0"/>
                <a:sym typeface="Wingdings"/>
              </a:endParaRPr>
            </a:p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201.144.4/24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1</a:t>
              </a:r>
            </a:p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201.143.6/23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  <a:sym typeface="Wingdings"/>
                </a:rPr>
                <a:t>1</a:t>
              </a:r>
              <a:endParaRPr lang="en-US" sz="1800" b="0" dirty="0">
                <a:solidFill>
                  <a:srgbClr val="F47A00"/>
                </a:solidFill>
                <a:latin typeface="Arial" charset="0"/>
                <a:sym typeface="Wingdings"/>
              </a:endParaRPr>
            </a:p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201.144.0/22</a:t>
              </a:r>
              <a:r>
                <a:rPr lang="en-US" sz="1800" b="0" dirty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  <a:sym typeface="Wingdings"/>
                </a:rPr>
                <a:t>2</a:t>
              </a:r>
              <a:endParaRPr lang="en-US" sz="1800" b="0" dirty="0">
                <a:solidFill>
                  <a:srgbClr val="F47A00"/>
                </a:solidFill>
                <a:latin typeface="Arial" charset="0"/>
                <a:sym typeface="Wingdings"/>
              </a:endParaRPr>
            </a:p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201.144.5/24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2</a:t>
              </a:r>
            </a:p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201.143.5/24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  <a:sym typeface="Wingdings"/>
                </a:rPr>
                <a:t>2</a:t>
              </a:r>
              <a:endParaRPr lang="en-US" sz="1800" b="0" dirty="0">
                <a:solidFill>
                  <a:srgbClr val="F47A00"/>
                </a:solidFill>
                <a:latin typeface="Arial" charset="0"/>
                <a:sym typeface="Wingdings"/>
              </a:endParaRPr>
            </a:p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201.144.6/23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  <a:sym typeface="Wingdings"/>
                </a:rPr>
                <a:t>2</a:t>
              </a:r>
              <a:endParaRPr lang="en-US" sz="1800" b="0" dirty="0">
                <a:solidFill>
                  <a:srgbClr val="F47A00"/>
                </a:solidFill>
                <a:latin typeface="Arial" charset="0"/>
                <a:sym typeface="Wingdings"/>
              </a:endParaRPr>
            </a:p>
            <a:p>
              <a:pPr algn="ctr"/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……………..</a:t>
              </a:r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15000" y="4191000"/>
            <a:ext cx="2514600" cy="1219200"/>
            <a:chOff x="914400" y="1752600"/>
            <a:chExt cx="2362200" cy="1219200"/>
          </a:xfrm>
        </p:grpSpPr>
        <p:sp>
          <p:nvSpPr>
            <p:cNvPr id="9" name="Rectangle 8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4400" y="17526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201.143.0/22</a:t>
              </a:r>
              <a:r>
                <a:rPr lang="en-US" sz="1800" b="0" dirty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1</a:t>
              </a:r>
            </a:p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201.143.4/24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2</a:t>
              </a: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201.144.4/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24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3</a:t>
              </a:r>
            </a:p>
            <a:p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201.143.6/23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  <a:sym typeface="Wingdings"/>
                </a:rPr>
                <a:t>4</a:t>
              </a:r>
              <a:endParaRPr lang="en-US" sz="1800" b="0" dirty="0">
                <a:solidFill>
                  <a:srgbClr val="F47A00"/>
                </a:solidFill>
                <a:latin typeface="Arial" charset="0"/>
                <a:sym typeface="Wingdings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33400" y="440049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Internet Core</a:t>
            </a:r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000" y="5410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ISP1</a:t>
            </a:r>
            <a:endParaRPr lang="en-US" dirty="0"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791200" y="1600200"/>
            <a:ext cx="2667000" cy="1219200"/>
            <a:chOff x="914400" y="1752600"/>
            <a:chExt cx="2362200" cy="12192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4400" y="17526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800" b="0" dirty="0">
                <a:solidFill>
                  <a:srgbClr val="F47A00"/>
                </a:solidFill>
                <a:latin typeface="Arial" charset="0"/>
                <a:sym typeface="Wingdings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91200" y="280029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ISP2</a:t>
            </a:r>
            <a:endParaRPr lang="en-US" dirty="0"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15000" y="1524000"/>
            <a:ext cx="2743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47A00"/>
                </a:solidFill>
                <a:latin typeface="Arial" charset="0"/>
              </a:rPr>
              <a:t>201.144.0/22</a:t>
            </a:r>
            <a:r>
              <a:rPr lang="en-US" b="0" dirty="0">
                <a:solidFill>
                  <a:srgbClr val="F47A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b="0" dirty="0">
                <a:solidFill>
                  <a:srgbClr val="F47A00"/>
                </a:solidFill>
                <a:latin typeface="Arial" charset="0"/>
                <a:sym typeface="Wingdings"/>
              </a:rPr>
              <a:t>Port 1</a:t>
            </a:r>
          </a:p>
          <a:p>
            <a:r>
              <a:rPr lang="en-US" b="0" dirty="0" smtClean="0">
                <a:solidFill>
                  <a:srgbClr val="F47A00"/>
                </a:solidFill>
                <a:latin typeface="Arial" charset="0"/>
              </a:rPr>
              <a:t>201.144.5/</a:t>
            </a:r>
            <a:r>
              <a:rPr lang="en-US" b="0" dirty="0">
                <a:solidFill>
                  <a:srgbClr val="F47A00"/>
                </a:solidFill>
                <a:latin typeface="Arial" charset="0"/>
              </a:rPr>
              <a:t>24</a:t>
            </a:r>
            <a:r>
              <a:rPr lang="en-US" b="0" dirty="0">
                <a:solidFill>
                  <a:srgbClr val="F47A00"/>
                </a:solidFill>
                <a:latin typeface="Arial" charset="0"/>
                <a:sym typeface="Wingdings"/>
              </a:rPr>
              <a:t>Port 2</a:t>
            </a:r>
          </a:p>
          <a:p>
            <a:r>
              <a:rPr lang="en-US" b="0" dirty="0" smtClean="0">
                <a:solidFill>
                  <a:srgbClr val="F47A00"/>
                </a:solidFill>
                <a:latin typeface="Arial" charset="0"/>
              </a:rPr>
              <a:t>201.143.5</a:t>
            </a:r>
            <a:r>
              <a:rPr lang="en-US" b="0" dirty="0">
                <a:solidFill>
                  <a:srgbClr val="F47A00"/>
                </a:solidFill>
                <a:latin typeface="Arial" charset="0"/>
              </a:rPr>
              <a:t>/24</a:t>
            </a:r>
            <a:r>
              <a:rPr lang="en-US" b="0" dirty="0">
                <a:solidFill>
                  <a:srgbClr val="F47A00"/>
                </a:solidFill>
                <a:latin typeface="Arial" charset="0"/>
                <a:sym typeface="Wingdings"/>
              </a:rPr>
              <a:t>Port 3</a:t>
            </a:r>
          </a:p>
          <a:p>
            <a:r>
              <a:rPr lang="en-US" b="0" dirty="0">
                <a:solidFill>
                  <a:srgbClr val="F47A00"/>
                </a:solidFill>
                <a:latin typeface="Arial" charset="0"/>
              </a:rPr>
              <a:t>201.144.6/23</a:t>
            </a:r>
            <a:r>
              <a:rPr lang="en-US" b="0" dirty="0">
                <a:solidFill>
                  <a:srgbClr val="F47A00"/>
                </a:solidFill>
                <a:latin typeface="Arial" charset="0"/>
                <a:sym typeface="Wingdings"/>
              </a:rPr>
              <a:t>Port 4</a:t>
            </a:r>
          </a:p>
        </p:txBody>
      </p:sp>
    </p:spTree>
    <p:extLst>
      <p:ext uri="{BB962C8B-B14F-4D97-AF65-F5344CB8AC3E}">
        <p14:creationId xmlns:p14="http://schemas.microsoft.com/office/powerpoint/2010/main" val="1321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Context (History, Goals, Principles, etc.)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Done</a:t>
            </a:r>
          </a:p>
          <a:p>
            <a:pPr lvl="7"/>
            <a:endParaRPr lang="en-US" dirty="0"/>
          </a:p>
          <a:p>
            <a:r>
              <a:rPr lang="en-US" dirty="0" smtClean="0"/>
              <a:t>Fundamental Challenges (Routing, Reliable Trans.)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Done</a:t>
            </a:r>
            <a:endParaRPr lang="en-US" dirty="0" smtClean="0"/>
          </a:p>
          <a:p>
            <a:pPr marL="1739900" lvl="5" indent="0">
              <a:buNone/>
            </a:pPr>
            <a:endParaRPr lang="en-US" dirty="0"/>
          </a:p>
          <a:p>
            <a:r>
              <a:rPr lang="en-US" dirty="0" smtClean="0"/>
              <a:t>Today’s Internet</a:t>
            </a:r>
          </a:p>
          <a:p>
            <a:pPr lvl="1"/>
            <a:r>
              <a:rPr lang="en-US" dirty="0" smtClean="0"/>
              <a:t>IP: </a:t>
            </a:r>
            <a:r>
              <a:rPr lang="en-US" b="1" i="1" dirty="0">
                <a:solidFill>
                  <a:srgbClr val="FF0000"/>
                </a:solidFill>
              </a:rPr>
              <a:t>Done</a:t>
            </a:r>
          </a:p>
          <a:p>
            <a:pPr lvl="1"/>
            <a:r>
              <a:rPr lang="en-US" dirty="0" smtClean="0"/>
              <a:t>Addressing: </a:t>
            </a:r>
            <a:r>
              <a:rPr lang="en-US" b="1" i="1" dirty="0">
                <a:solidFill>
                  <a:srgbClr val="FF0000"/>
                </a:solidFill>
              </a:rPr>
              <a:t>Done</a:t>
            </a:r>
          </a:p>
          <a:p>
            <a:pPr lvl="1"/>
            <a:r>
              <a:rPr lang="en-US" dirty="0" smtClean="0"/>
              <a:t>Using Addresses: </a:t>
            </a:r>
            <a:r>
              <a:rPr lang="en-US" b="1" i="1" dirty="0" smtClean="0">
                <a:solidFill>
                  <a:srgbClr val="FF0000"/>
                </a:solidFill>
              </a:rPr>
              <a:t>Today and Thursday</a:t>
            </a:r>
          </a:p>
          <a:p>
            <a:pPr lvl="1"/>
            <a:r>
              <a:rPr lang="en-US" dirty="0" smtClean="0"/>
              <a:t>TCP, DNS, Web,….</a:t>
            </a:r>
            <a:r>
              <a:rPr lang="en-US" b="1" i="1" dirty="0" smtClean="0">
                <a:solidFill>
                  <a:srgbClr val="FF0000"/>
                </a:solidFill>
              </a:rPr>
              <a:t>following few lectures</a:t>
            </a:r>
          </a:p>
          <a:p>
            <a:pPr lvl="1"/>
            <a:r>
              <a:rPr lang="en-US" b="1" dirty="0" smtClean="0"/>
              <a:t>Midterm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96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Matching disjoint prefixes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44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036CE8D-5AFE-184D-9586-9ADB50BD2AC0}" type="slidenum">
              <a:rPr lang="en-US" sz="1400" b="0">
                <a:latin typeface="Times New Roman" charset="0"/>
              </a:rPr>
              <a:pPr eaLnBrk="1" hangingPunct="1"/>
              <a:t>60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34499" name="Group 5"/>
          <p:cNvGrpSpPr>
            <a:grpSpLocks/>
          </p:cNvGrpSpPr>
          <p:nvPr/>
        </p:nvGrpSpPr>
        <p:grpSpPr bwMode="auto">
          <a:xfrm>
            <a:off x="762000" y="1763713"/>
            <a:ext cx="7327900" cy="598487"/>
            <a:chOff x="428" y="893"/>
            <a:chExt cx="4616" cy="377"/>
          </a:xfrm>
        </p:grpSpPr>
        <p:grpSp>
          <p:nvGrpSpPr>
            <p:cNvPr id="234572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34578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79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80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4573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34574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10001111</a:t>
              </a:r>
            </a:p>
          </p:txBody>
        </p:sp>
        <p:sp>
          <p:nvSpPr>
            <p:cNvPr id="234575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84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000000</a:t>
              </a:r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34576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grpSp>
        <p:nvGrpSpPr>
          <p:cNvPr id="234500" name="Group 5"/>
          <p:cNvGrpSpPr>
            <a:grpSpLocks/>
          </p:cNvGrpSpPr>
          <p:nvPr/>
        </p:nvGrpSpPr>
        <p:grpSpPr bwMode="auto">
          <a:xfrm>
            <a:off x="762000" y="2297113"/>
            <a:ext cx="7327900" cy="598487"/>
            <a:chOff x="428" y="893"/>
            <a:chExt cx="4616" cy="377"/>
          </a:xfrm>
        </p:grpSpPr>
        <p:grpSp>
          <p:nvGrpSpPr>
            <p:cNvPr id="234563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34569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70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71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4564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34565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10001111</a:t>
              </a:r>
            </a:p>
          </p:txBody>
        </p:sp>
        <p:sp>
          <p:nvSpPr>
            <p:cNvPr id="234566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00000100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34567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grpSp>
        <p:nvGrpSpPr>
          <p:cNvPr id="234501" name="Group 5"/>
          <p:cNvGrpSpPr>
            <a:grpSpLocks/>
          </p:cNvGrpSpPr>
          <p:nvPr/>
        </p:nvGrpSpPr>
        <p:grpSpPr bwMode="auto">
          <a:xfrm>
            <a:off x="762000" y="4583113"/>
            <a:ext cx="7327900" cy="598487"/>
            <a:chOff x="428" y="893"/>
            <a:chExt cx="4616" cy="377"/>
          </a:xfrm>
        </p:grpSpPr>
        <p:grpSp>
          <p:nvGrpSpPr>
            <p:cNvPr id="234554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34560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61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62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4555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34556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10001111</a:t>
              </a:r>
            </a:p>
          </p:txBody>
        </p:sp>
        <p:sp>
          <p:nvSpPr>
            <p:cNvPr id="234557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00000101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34558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grpSp>
        <p:nvGrpSpPr>
          <p:cNvPr id="234502" name="Group 5"/>
          <p:cNvGrpSpPr>
            <a:grpSpLocks/>
          </p:cNvGrpSpPr>
          <p:nvPr/>
        </p:nvGrpSpPr>
        <p:grpSpPr bwMode="auto">
          <a:xfrm>
            <a:off x="762000" y="2830513"/>
            <a:ext cx="7327900" cy="598487"/>
            <a:chOff x="428" y="893"/>
            <a:chExt cx="4616" cy="377"/>
          </a:xfrm>
        </p:grpSpPr>
        <p:grpSp>
          <p:nvGrpSpPr>
            <p:cNvPr id="234545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34551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52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53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4546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34547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10001111</a:t>
              </a:r>
            </a:p>
          </p:txBody>
        </p:sp>
        <p:sp>
          <p:nvSpPr>
            <p:cNvPr id="234548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5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0000011</a:t>
              </a:r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34549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grpSp>
        <p:nvGrpSpPr>
          <p:cNvPr id="234503" name="Group 5"/>
          <p:cNvGrpSpPr>
            <a:grpSpLocks/>
          </p:cNvGrpSpPr>
          <p:nvPr/>
        </p:nvGrpSpPr>
        <p:grpSpPr bwMode="auto">
          <a:xfrm>
            <a:off x="762000" y="5116513"/>
            <a:ext cx="7327900" cy="598487"/>
            <a:chOff x="428" y="893"/>
            <a:chExt cx="4616" cy="377"/>
          </a:xfrm>
        </p:grpSpPr>
        <p:grpSp>
          <p:nvGrpSpPr>
            <p:cNvPr id="234536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53" name="Rectangle 52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34542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43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44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4537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34538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10010000</a:t>
              </a:r>
            </a:p>
          </p:txBody>
        </p:sp>
        <p:sp>
          <p:nvSpPr>
            <p:cNvPr id="234539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84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000000</a:t>
              </a:r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34540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grpSp>
        <p:nvGrpSpPr>
          <p:cNvPr id="234504" name="Group 5"/>
          <p:cNvGrpSpPr>
            <a:grpSpLocks/>
          </p:cNvGrpSpPr>
          <p:nvPr/>
        </p:nvGrpSpPr>
        <p:grpSpPr bwMode="auto">
          <a:xfrm>
            <a:off x="762000" y="3352800"/>
            <a:ext cx="7327900" cy="598488"/>
            <a:chOff x="428" y="893"/>
            <a:chExt cx="4616" cy="377"/>
          </a:xfrm>
        </p:grpSpPr>
        <p:grpSp>
          <p:nvGrpSpPr>
            <p:cNvPr id="234527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34533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34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35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4528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34529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10010000</a:t>
              </a:r>
            </a:p>
          </p:txBody>
        </p:sp>
        <p:sp>
          <p:nvSpPr>
            <p:cNvPr id="234530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00000100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34531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grpSp>
        <p:nvGrpSpPr>
          <p:cNvPr id="234505" name="Group 5"/>
          <p:cNvGrpSpPr>
            <a:grpSpLocks/>
          </p:cNvGrpSpPr>
          <p:nvPr/>
        </p:nvGrpSpPr>
        <p:grpSpPr bwMode="auto">
          <a:xfrm>
            <a:off x="762000" y="5638800"/>
            <a:ext cx="7327900" cy="598488"/>
            <a:chOff x="428" y="893"/>
            <a:chExt cx="4616" cy="377"/>
          </a:xfrm>
        </p:grpSpPr>
        <p:grpSp>
          <p:nvGrpSpPr>
            <p:cNvPr id="234518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73" name="Rectangle 72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34524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25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26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4519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34520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10010000</a:t>
              </a:r>
            </a:p>
          </p:txBody>
        </p:sp>
        <p:sp>
          <p:nvSpPr>
            <p:cNvPr id="234521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00000101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34522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grpSp>
        <p:nvGrpSpPr>
          <p:cNvPr id="234506" name="Group 5"/>
          <p:cNvGrpSpPr>
            <a:grpSpLocks/>
          </p:cNvGrpSpPr>
          <p:nvPr/>
        </p:nvGrpSpPr>
        <p:grpSpPr bwMode="auto">
          <a:xfrm>
            <a:off x="762000" y="6183313"/>
            <a:ext cx="7327900" cy="598487"/>
            <a:chOff x="428" y="893"/>
            <a:chExt cx="4616" cy="377"/>
          </a:xfrm>
        </p:grpSpPr>
        <p:grpSp>
          <p:nvGrpSpPr>
            <p:cNvPr id="234509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83" name="Rectangle 82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34515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16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517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4510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34511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10010000</a:t>
              </a:r>
            </a:p>
          </p:txBody>
        </p:sp>
        <p:sp>
          <p:nvSpPr>
            <p:cNvPr id="234512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5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0000011</a:t>
              </a:r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34513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04800" y="1219200"/>
            <a:ext cx="8077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2800" b="0" dirty="0" smtClean="0">
                <a:latin typeface="+mn-lt"/>
                <a:ea typeface="+mn-ea"/>
                <a:cs typeface="+mn-cs"/>
              </a:rPr>
              <a:t>If match any of these prefixes, go to Provider </a:t>
            </a:r>
            <a:r>
              <a:rPr lang="en-US" sz="2800" b="0" dirty="0"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04800" y="4124325"/>
            <a:ext cx="792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2800" b="0" dirty="0">
                <a:latin typeface="+mn-lt"/>
                <a:ea typeface="+mn-ea"/>
                <a:cs typeface="+mn-cs"/>
              </a:rPr>
              <a:t>If match any of these prefixes, go to Provider </a:t>
            </a:r>
            <a:r>
              <a:rPr lang="en-US" sz="2800" b="0" dirty="0" smtClean="0">
                <a:latin typeface="+mn-lt"/>
                <a:ea typeface="+mn-ea"/>
                <a:cs typeface="+mn-cs"/>
              </a:rPr>
              <a:t>2</a:t>
            </a:r>
            <a:endParaRPr lang="en-US" sz="2800" b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59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Focusing Only on Crucial Bits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39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F44E8E-DC5C-6947-B36B-8F901A94CD9C}" type="slidenum">
              <a:rPr lang="en-US" sz="1400" b="0">
                <a:latin typeface="Times New Roman" charset="0"/>
              </a:rPr>
              <a:pPr eaLnBrk="1" hangingPunct="1"/>
              <a:t>61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76200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276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24384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55" name="Text Box 20"/>
          <p:cNvSpPr txBox="1">
            <a:spLocks noChangeArrowheads="1"/>
          </p:cNvSpPr>
          <p:nvPr/>
        </p:nvSpPr>
        <p:spPr bwMode="auto">
          <a:xfrm>
            <a:off x="34861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684371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7891463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46482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569595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1</a:t>
            </a:r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914400" y="35052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82" name="Oval 7"/>
          <p:cNvSpPr>
            <a:spLocks noChangeArrowheads="1"/>
          </p:cNvSpPr>
          <p:nvPr/>
        </p:nvSpPr>
        <p:spPr bwMode="auto">
          <a:xfrm>
            <a:off x="642938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3" name="Oval 7"/>
          <p:cNvSpPr>
            <a:spLocks noChangeArrowheads="1"/>
          </p:cNvSpPr>
          <p:nvPr/>
        </p:nvSpPr>
        <p:spPr bwMode="auto">
          <a:xfrm>
            <a:off x="1209676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4" name="Oval 7"/>
          <p:cNvSpPr>
            <a:spLocks noChangeArrowheads="1"/>
          </p:cNvSpPr>
          <p:nvPr/>
        </p:nvSpPr>
        <p:spPr bwMode="auto">
          <a:xfrm>
            <a:off x="1776414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5" name="Oval 7"/>
          <p:cNvSpPr>
            <a:spLocks noChangeArrowheads="1"/>
          </p:cNvSpPr>
          <p:nvPr/>
        </p:nvSpPr>
        <p:spPr bwMode="auto">
          <a:xfrm>
            <a:off x="2343152" y="4572000"/>
            <a:ext cx="500062" cy="422275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86" name="Oval 7"/>
          <p:cNvSpPr>
            <a:spLocks noChangeArrowheads="1"/>
          </p:cNvSpPr>
          <p:nvPr/>
        </p:nvSpPr>
        <p:spPr bwMode="auto">
          <a:xfrm>
            <a:off x="2909890" y="45720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87" name="Oval 7"/>
          <p:cNvSpPr>
            <a:spLocks noChangeArrowheads="1"/>
          </p:cNvSpPr>
          <p:nvPr/>
        </p:nvSpPr>
        <p:spPr bwMode="auto">
          <a:xfrm>
            <a:off x="3476628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8" name="Oval 7"/>
          <p:cNvSpPr>
            <a:spLocks noChangeArrowheads="1"/>
          </p:cNvSpPr>
          <p:nvPr/>
        </p:nvSpPr>
        <p:spPr bwMode="auto">
          <a:xfrm>
            <a:off x="4043366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9" name="Oval 7"/>
          <p:cNvSpPr>
            <a:spLocks noChangeArrowheads="1"/>
          </p:cNvSpPr>
          <p:nvPr/>
        </p:nvSpPr>
        <p:spPr bwMode="auto">
          <a:xfrm>
            <a:off x="4610104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0" name="Oval 7"/>
          <p:cNvSpPr>
            <a:spLocks noChangeArrowheads="1"/>
          </p:cNvSpPr>
          <p:nvPr/>
        </p:nvSpPr>
        <p:spPr bwMode="auto">
          <a:xfrm>
            <a:off x="5176842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1" name="Oval 7"/>
          <p:cNvSpPr>
            <a:spLocks noChangeArrowheads="1"/>
          </p:cNvSpPr>
          <p:nvPr/>
        </p:nvSpPr>
        <p:spPr bwMode="auto">
          <a:xfrm>
            <a:off x="5743580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2" name="Oval 7"/>
          <p:cNvSpPr>
            <a:spLocks noChangeArrowheads="1"/>
          </p:cNvSpPr>
          <p:nvPr/>
        </p:nvSpPr>
        <p:spPr bwMode="auto">
          <a:xfrm>
            <a:off x="6310318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3" name="Oval 7"/>
          <p:cNvSpPr>
            <a:spLocks noChangeArrowheads="1"/>
          </p:cNvSpPr>
          <p:nvPr/>
        </p:nvSpPr>
        <p:spPr bwMode="auto">
          <a:xfrm>
            <a:off x="6877056" y="4572000"/>
            <a:ext cx="500062" cy="422275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94" name="Oval 7"/>
          <p:cNvSpPr>
            <a:spLocks noChangeArrowheads="1"/>
          </p:cNvSpPr>
          <p:nvPr/>
        </p:nvSpPr>
        <p:spPr bwMode="auto">
          <a:xfrm>
            <a:off x="7443794" y="45720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95" name="Oval 7"/>
          <p:cNvSpPr>
            <a:spLocks noChangeArrowheads="1"/>
          </p:cNvSpPr>
          <p:nvPr/>
        </p:nvSpPr>
        <p:spPr bwMode="auto">
          <a:xfrm>
            <a:off x="8010532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6" name="Oval 7"/>
          <p:cNvSpPr>
            <a:spLocks noChangeArrowheads="1"/>
          </p:cNvSpPr>
          <p:nvPr/>
        </p:nvSpPr>
        <p:spPr bwMode="auto">
          <a:xfrm>
            <a:off x="8577270" y="4572000"/>
            <a:ext cx="500062" cy="422275"/>
          </a:xfrm>
          <a:prstGeom prst="ellips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7" name="Oval 6"/>
          <p:cNvSpPr>
            <a:spLocks noChangeArrowheads="1"/>
          </p:cNvSpPr>
          <p:nvPr/>
        </p:nvSpPr>
        <p:spPr bwMode="auto">
          <a:xfrm>
            <a:off x="338138" y="3997325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06" name="Oval 6"/>
          <p:cNvSpPr>
            <a:spLocks noChangeArrowheads="1"/>
          </p:cNvSpPr>
          <p:nvPr/>
        </p:nvSpPr>
        <p:spPr bwMode="auto">
          <a:xfrm>
            <a:off x="1481138" y="3997325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07" name="Oval 6"/>
          <p:cNvSpPr>
            <a:spLocks noChangeArrowheads="1"/>
          </p:cNvSpPr>
          <p:nvPr/>
        </p:nvSpPr>
        <p:spPr bwMode="auto">
          <a:xfrm>
            <a:off x="2624138" y="3997325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08" name="Oval 6"/>
          <p:cNvSpPr>
            <a:spLocks noChangeArrowheads="1"/>
          </p:cNvSpPr>
          <p:nvPr/>
        </p:nvSpPr>
        <p:spPr bwMode="auto">
          <a:xfrm>
            <a:off x="3767138" y="3997325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09" name="Oval 6"/>
          <p:cNvSpPr>
            <a:spLocks noChangeArrowheads="1"/>
          </p:cNvSpPr>
          <p:nvPr/>
        </p:nvSpPr>
        <p:spPr bwMode="auto">
          <a:xfrm>
            <a:off x="4910138" y="3997325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0" name="Oval 6"/>
          <p:cNvSpPr>
            <a:spLocks noChangeArrowheads="1"/>
          </p:cNvSpPr>
          <p:nvPr/>
        </p:nvSpPr>
        <p:spPr bwMode="auto">
          <a:xfrm>
            <a:off x="6053138" y="3997325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1" name="Oval 6"/>
          <p:cNvSpPr>
            <a:spLocks noChangeArrowheads="1"/>
          </p:cNvSpPr>
          <p:nvPr/>
        </p:nvSpPr>
        <p:spPr bwMode="auto">
          <a:xfrm>
            <a:off x="7196138" y="3997325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2" name="Oval 6"/>
          <p:cNvSpPr>
            <a:spLocks noChangeArrowheads="1"/>
          </p:cNvSpPr>
          <p:nvPr/>
        </p:nvSpPr>
        <p:spPr bwMode="auto">
          <a:xfrm>
            <a:off x="8339138" y="3997325"/>
            <a:ext cx="500062" cy="422275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3" name="Oval 6"/>
          <p:cNvSpPr>
            <a:spLocks noChangeArrowheads="1"/>
          </p:cNvSpPr>
          <p:nvPr/>
        </p:nvSpPr>
        <p:spPr bwMode="auto">
          <a:xfrm>
            <a:off x="3233738" y="3505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4" name="Oval 6"/>
          <p:cNvSpPr>
            <a:spLocks noChangeArrowheads="1"/>
          </p:cNvSpPr>
          <p:nvPr/>
        </p:nvSpPr>
        <p:spPr bwMode="auto">
          <a:xfrm>
            <a:off x="5486400" y="3505200"/>
            <a:ext cx="500062" cy="422275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5" name="Oval 6"/>
          <p:cNvSpPr>
            <a:spLocks noChangeArrowheads="1"/>
          </p:cNvSpPr>
          <p:nvPr/>
        </p:nvSpPr>
        <p:spPr bwMode="auto">
          <a:xfrm>
            <a:off x="7772400" y="3505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6" name="Oval 6"/>
          <p:cNvSpPr>
            <a:spLocks noChangeArrowheads="1"/>
          </p:cNvSpPr>
          <p:nvPr/>
        </p:nvSpPr>
        <p:spPr bwMode="auto">
          <a:xfrm>
            <a:off x="2133600" y="29718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7" name="Oval 6"/>
          <p:cNvSpPr>
            <a:spLocks noChangeArrowheads="1"/>
          </p:cNvSpPr>
          <p:nvPr/>
        </p:nvSpPr>
        <p:spPr bwMode="auto">
          <a:xfrm>
            <a:off x="6629400" y="29718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8" name="Oval 6"/>
          <p:cNvSpPr>
            <a:spLocks noChangeArrowheads="1"/>
          </p:cNvSpPr>
          <p:nvPr/>
        </p:nvSpPr>
        <p:spPr bwMode="auto">
          <a:xfrm>
            <a:off x="4376738" y="22098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/>
          <p:cNvCxnSpPr>
            <a:stCxn id="218" idx="2"/>
            <a:endCxn id="216" idx="7"/>
          </p:cNvCxnSpPr>
          <p:nvPr/>
        </p:nvCxnSpPr>
        <p:spPr bwMode="auto">
          <a:xfrm flipH="1">
            <a:off x="2560430" y="2420938"/>
            <a:ext cx="1816308" cy="6127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9" name="Straight Arrow Connector 218"/>
          <p:cNvCxnSpPr>
            <a:stCxn id="218" idx="6"/>
            <a:endCxn id="217" idx="1"/>
          </p:cNvCxnSpPr>
          <p:nvPr/>
        </p:nvCxnSpPr>
        <p:spPr bwMode="auto">
          <a:xfrm>
            <a:off x="4876800" y="2420938"/>
            <a:ext cx="1825832" cy="6127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0" name="Straight Arrow Connector 219"/>
          <p:cNvCxnSpPr>
            <a:stCxn id="216" idx="2"/>
            <a:endCxn id="72" idx="7"/>
          </p:cNvCxnSpPr>
          <p:nvPr/>
        </p:nvCxnSpPr>
        <p:spPr bwMode="auto">
          <a:xfrm flipH="1">
            <a:off x="1341230" y="3182938"/>
            <a:ext cx="792370" cy="3841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1" name="Straight Arrow Connector 220"/>
          <p:cNvCxnSpPr>
            <a:stCxn id="216" idx="6"/>
            <a:endCxn id="213" idx="1"/>
          </p:cNvCxnSpPr>
          <p:nvPr/>
        </p:nvCxnSpPr>
        <p:spPr bwMode="auto">
          <a:xfrm>
            <a:off x="2633662" y="3182938"/>
            <a:ext cx="673308" cy="3841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2" name="Straight Arrow Connector 221"/>
          <p:cNvCxnSpPr>
            <a:stCxn id="217" idx="2"/>
            <a:endCxn id="214" idx="7"/>
          </p:cNvCxnSpPr>
          <p:nvPr/>
        </p:nvCxnSpPr>
        <p:spPr bwMode="auto">
          <a:xfrm flipH="1">
            <a:off x="5913230" y="3182938"/>
            <a:ext cx="716170" cy="3841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3" name="Straight Arrow Connector 222"/>
          <p:cNvCxnSpPr>
            <a:stCxn id="217" idx="6"/>
            <a:endCxn id="215" idx="1"/>
          </p:cNvCxnSpPr>
          <p:nvPr/>
        </p:nvCxnSpPr>
        <p:spPr bwMode="auto">
          <a:xfrm>
            <a:off x="7129462" y="3182938"/>
            <a:ext cx="716170" cy="3841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4" name="Straight Arrow Connector 223"/>
          <p:cNvCxnSpPr>
            <a:stCxn id="72" idx="3"/>
            <a:endCxn id="197" idx="0"/>
          </p:cNvCxnSpPr>
          <p:nvPr/>
        </p:nvCxnSpPr>
        <p:spPr bwMode="auto">
          <a:xfrm flipH="1">
            <a:off x="588169" y="3865634"/>
            <a:ext cx="399463" cy="13169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5" name="Straight Arrow Connector 224"/>
          <p:cNvCxnSpPr>
            <a:stCxn id="72" idx="5"/>
            <a:endCxn id="206" idx="1"/>
          </p:cNvCxnSpPr>
          <p:nvPr/>
        </p:nvCxnSpPr>
        <p:spPr bwMode="auto">
          <a:xfrm>
            <a:off x="1341230" y="3865634"/>
            <a:ext cx="213140" cy="1935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6" name="Straight Arrow Connector 225"/>
          <p:cNvCxnSpPr>
            <a:stCxn id="213" idx="3"/>
            <a:endCxn id="207" idx="7"/>
          </p:cNvCxnSpPr>
          <p:nvPr/>
        </p:nvCxnSpPr>
        <p:spPr bwMode="auto">
          <a:xfrm flipH="1">
            <a:off x="3050968" y="3865634"/>
            <a:ext cx="256002" cy="1935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7" name="Straight Arrow Connector 226"/>
          <p:cNvCxnSpPr>
            <a:stCxn id="213" idx="5"/>
            <a:endCxn id="208" idx="1"/>
          </p:cNvCxnSpPr>
          <p:nvPr/>
        </p:nvCxnSpPr>
        <p:spPr bwMode="auto">
          <a:xfrm>
            <a:off x="3660568" y="3865634"/>
            <a:ext cx="179802" cy="1935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8" name="Straight Arrow Connector 227"/>
          <p:cNvCxnSpPr>
            <a:stCxn id="214" idx="5"/>
            <a:endCxn id="210" idx="1"/>
          </p:cNvCxnSpPr>
          <p:nvPr/>
        </p:nvCxnSpPr>
        <p:spPr bwMode="auto">
          <a:xfrm>
            <a:off x="5913230" y="3865634"/>
            <a:ext cx="213140" cy="1935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9" name="Straight Arrow Connector 228"/>
          <p:cNvCxnSpPr>
            <a:stCxn id="215" idx="5"/>
            <a:endCxn id="212" idx="1"/>
          </p:cNvCxnSpPr>
          <p:nvPr/>
        </p:nvCxnSpPr>
        <p:spPr bwMode="auto">
          <a:xfrm>
            <a:off x="8199230" y="3865634"/>
            <a:ext cx="213140" cy="1935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0" name="Straight Arrow Connector 229"/>
          <p:cNvCxnSpPr>
            <a:stCxn id="214" idx="3"/>
            <a:endCxn id="209" idx="7"/>
          </p:cNvCxnSpPr>
          <p:nvPr/>
        </p:nvCxnSpPr>
        <p:spPr bwMode="auto">
          <a:xfrm flipH="1">
            <a:off x="5336968" y="3865634"/>
            <a:ext cx="222664" cy="1935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2" name="Straight Arrow Connector 231"/>
          <p:cNvCxnSpPr>
            <a:stCxn id="215" idx="3"/>
            <a:endCxn id="211" idx="7"/>
          </p:cNvCxnSpPr>
          <p:nvPr/>
        </p:nvCxnSpPr>
        <p:spPr bwMode="auto">
          <a:xfrm flipH="1">
            <a:off x="7622968" y="3865634"/>
            <a:ext cx="222664" cy="1935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5" name="Straight Arrow Connector 234"/>
          <p:cNvCxnSpPr>
            <a:stCxn id="197" idx="3"/>
            <a:endCxn id="35" idx="0"/>
          </p:cNvCxnSpPr>
          <p:nvPr/>
        </p:nvCxnSpPr>
        <p:spPr bwMode="auto">
          <a:xfrm flipH="1">
            <a:off x="326231" y="4357759"/>
            <a:ext cx="85139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8" name="Straight Arrow Connector 237"/>
          <p:cNvCxnSpPr>
            <a:stCxn id="197" idx="5"/>
            <a:endCxn id="182" idx="0"/>
          </p:cNvCxnSpPr>
          <p:nvPr/>
        </p:nvCxnSpPr>
        <p:spPr bwMode="auto">
          <a:xfrm>
            <a:off x="764968" y="4357759"/>
            <a:ext cx="128001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1" name="Straight Arrow Connector 240"/>
          <p:cNvCxnSpPr>
            <a:stCxn id="206" idx="5"/>
            <a:endCxn id="184" idx="0"/>
          </p:cNvCxnSpPr>
          <p:nvPr/>
        </p:nvCxnSpPr>
        <p:spPr bwMode="auto">
          <a:xfrm>
            <a:off x="1907968" y="4357759"/>
            <a:ext cx="118477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4" name="Straight Arrow Connector 243"/>
          <p:cNvCxnSpPr>
            <a:stCxn id="207" idx="5"/>
            <a:endCxn id="186" idx="0"/>
          </p:cNvCxnSpPr>
          <p:nvPr/>
        </p:nvCxnSpPr>
        <p:spPr bwMode="auto">
          <a:xfrm>
            <a:off x="3050968" y="4357759"/>
            <a:ext cx="108953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5" name="Straight Arrow Connector 244"/>
          <p:cNvCxnSpPr>
            <a:stCxn id="208" idx="5"/>
            <a:endCxn id="188" idx="0"/>
          </p:cNvCxnSpPr>
          <p:nvPr/>
        </p:nvCxnSpPr>
        <p:spPr bwMode="auto">
          <a:xfrm>
            <a:off x="4193968" y="4357759"/>
            <a:ext cx="99429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6" name="Straight Arrow Connector 245"/>
          <p:cNvCxnSpPr>
            <a:stCxn id="209" idx="5"/>
            <a:endCxn id="190" idx="0"/>
          </p:cNvCxnSpPr>
          <p:nvPr/>
        </p:nvCxnSpPr>
        <p:spPr bwMode="auto">
          <a:xfrm>
            <a:off x="5336968" y="4357759"/>
            <a:ext cx="89905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7" name="Straight Arrow Connector 246"/>
          <p:cNvCxnSpPr>
            <a:stCxn id="210" idx="5"/>
            <a:endCxn id="192" idx="0"/>
          </p:cNvCxnSpPr>
          <p:nvPr/>
        </p:nvCxnSpPr>
        <p:spPr bwMode="auto">
          <a:xfrm>
            <a:off x="6479968" y="4357759"/>
            <a:ext cx="80381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8" name="Straight Arrow Connector 247"/>
          <p:cNvCxnSpPr>
            <a:stCxn id="211" idx="5"/>
            <a:endCxn id="194" idx="0"/>
          </p:cNvCxnSpPr>
          <p:nvPr/>
        </p:nvCxnSpPr>
        <p:spPr bwMode="auto">
          <a:xfrm>
            <a:off x="7622968" y="4357759"/>
            <a:ext cx="70857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9" name="Straight Arrow Connector 248"/>
          <p:cNvCxnSpPr>
            <a:stCxn id="212" idx="5"/>
            <a:endCxn id="196" idx="0"/>
          </p:cNvCxnSpPr>
          <p:nvPr/>
        </p:nvCxnSpPr>
        <p:spPr bwMode="auto">
          <a:xfrm>
            <a:off x="8765968" y="4357759"/>
            <a:ext cx="61333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6" name="Straight Arrow Connector 255"/>
          <p:cNvCxnSpPr>
            <a:stCxn id="206" idx="3"/>
            <a:endCxn id="183" idx="0"/>
          </p:cNvCxnSpPr>
          <p:nvPr/>
        </p:nvCxnSpPr>
        <p:spPr bwMode="auto">
          <a:xfrm flipH="1">
            <a:off x="1459707" y="4357759"/>
            <a:ext cx="94663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8" name="Straight Arrow Connector 257"/>
          <p:cNvCxnSpPr/>
          <p:nvPr/>
        </p:nvCxnSpPr>
        <p:spPr bwMode="auto">
          <a:xfrm flipH="1">
            <a:off x="2593183" y="4357759"/>
            <a:ext cx="94663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9" name="Straight Arrow Connector 258"/>
          <p:cNvCxnSpPr/>
          <p:nvPr/>
        </p:nvCxnSpPr>
        <p:spPr bwMode="auto">
          <a:xfrm flipH="1">
            <a:off x="3726659" y="4357759"/>
            <a:ext cx="94663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0" name="Straight Arrow Connector 259"/>
          <p:cNvCxnSpPr/>
          <p:nvPr/>
        </p:nvCxnSpPr>
        <p:spPr bwMode="auto">
          <a:xfrm flipH="1">
            <a:off x="4860135" y="4357759"/>
            <a:ext cx="94663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1" name="Straight Arrow Connector 260"/>
          <p:cNvCxnSpPr/>
          <p:nvPr/>
        </p:nvCxnSpPr>
        <p:spPr bwMode="auto">
          <a:xfrm flipH="1">
            <a:off x="5993611" y="4357759"/>
            <a:ext cx="94663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2" name="Straight Arrow Connector 261"/>
          <p:cNvCxnSpPr/>
          <p:nvPr/>
        </p:nvCxnSpPr>
        <p:spPr bwMode="auto">
          <a:xfrm flipH="1">
            <a:off x="7127087" y="4357759"/>
            <a:ext cx="94663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3" name="Straight Arrow Connector 262"/>
          <p:cNvCxnSpPr/>
          <p:nvPr/>
        </p:nvCxnSpPr>
        <p:spPr bwMode="auto">
          <a:xfrm flipH="1">
            <a:off x="8260563" y="4357759"/>
            <a:ext cx="94663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4" name="Oval 6"/>
          <p:cNvSpPr>
            <a:spLocks noChangeArrowheads="1"/>
          </p:cNvSpPr>
          <p:nvPr/>
        </p:nvSpPr>
        <p:spPr bwMode="auto">
          <a:xfrm>
            <a:off x="381000" y="12192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65" name="Oval 7"/>
          <p:cNvSpPr>
            <a:spLocks noChangeArrowheads="1"/>
          </p:cNvSpPr>
          <p:nvPr/>
        </p:nvSpPr>
        <p:spPr bwMode="auto">
          <a:xfrm>
            <a:off x="381000" y="1752600"/>
            <a:ext cx="500062" cy="422275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66" name="TextBox 265"/>
          <p:cNvSpPr txBox="1"/>
          <p:nvPr/>
        </p:nvSpPr>
        <p:spPr>
          <a:xfrm>
            <a:off x="914400" y="12192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latin typeface="+mn-lt"/>
              </a:rPr>
              <a:t>Prefix destined for Provider 1</a:t>
            </a:r>
            <a:endParaRPr lang="en-US" sz="2400" b="0" dirty="0">
              <a:latin typeface="+mn-lt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914400" y="1748135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latin typeface="+mn-lt"/>
              </a:rPr>
              <a:t>Prefix destined for Provider 2</a:t>
            </a:r>
            <a:endParaRPr lang="en-US" sz="2400" b="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54864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latin typeface="+mn-lt"/>
              </a:rPr>
              <a:t>No packet will match more than one prefix</a:t>
            </a:r>
          </a:p>
          <a:p>
            <a:pPr algn="ctr"/>
            <a:r>
              <a:rPr lang="en-US" sz="2400" b="0" dirty="0">
                <a:latin typeface="+mn-lt"/>
              </a:rPr>
              <a:t>A</a:t>
            </a:r>
            <a:r>
              <a:rPr lang="en-US" sz="2400" b="0" dirty="0" smtClean="0">
                <a:latin typeface="+mn-lt"/>
              </a:rPr>
              <a:t>ll paths reach a unique prefix</a:t>
            </a:r>
            <a:endParaRPr lang="en-US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12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More Compact Representation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39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F44E8E-DC5C-6947-B36B-8F901A94CD9C}" type="slidenum">
              <a:rPr lang="en-US" sz="1400" b="0">
                <a:latin typeface="Times New Roman" charset="0"/>
              </a:rPr>
              <a:pPr eaLnBrk="1" hangingPunct="1"/>
              <a:t>62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2438400" y="44973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0</a:t>
            </a:r>
          </a:p>
        </p:txBody>
      </p:sp>
      <p:sp>
        <p:nvSpPr>
          <p:cNvPr id="185" name="Oval 7"/>
          <p:cNvSpPr>
            <a:spLocks noChangeArrowheads="1"/>
          </p:cNvSpPr>
          <p:nvPr/>
        </p:nvSpPr>
        <p:spPr bwMode="auto">
          <a:xfrm>
            <a:off x="2343152" y="4572000"/>
            <a:ext cx="500062" cy="422275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94" name="Oval 7"/>
          <p:cNvSpPr>
            <a:spLocks noChangeArrowheads="1"/>
          </p:cNvSpPr>
          <p:nvPr/>
        </p:nvSpPr>
        <p:spPr bwMode="auto">
          <a:xfrm>
            <a:off x="7443794" y="45720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07" name="Oval 6"/>
          <p:cNvSpPr>
            <a:spLocks noChangeArrowheads="1"/>
          </p:cNvSpPr>
          <p:nvPr/>
        </p:nvSpPr>
        <p:spPr bwMode="auto">
          <a:xfrm>
            <a:off x="2624138" y="3997325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1" name="Oval 6"/>
          <p:cNvSpPr>
            <a:spLocks noChangeArrowheads="1"/>
          </p:cNvSpPr>
          <p:nvPr/>
        </p:nvSpPr>
        <p:spPr bwMode="auto">
          <a:xfrm>
            <a:off x="7196138" y="3997325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3" name="Oval 6"/>
          <p:cNvSpPr>
            <a:spLocks noChangeArrowheads="1"/>
          </p:cNvSpPr>
          <p:nvPr/>
        </p:nvSpPr>
        <p:spPr bwMode="auto">
          <a:xfrm>
            <a:off x="3233738" y="3505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5" name="Oval 6"/>
          <p:cNvSpPr>
            <a:spLocks noChangeArrowheads="1"/>
          </p:cNvSpPr>
          <p:nvPr/>
        </p:nvSpPr>
        <p:spPr bwMode="auto">
          <a:xfrm>
            <a:off x="7772400" y="35052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6" name="Oval 6"/>
          <p:cNvSpPr>
            <a:spLocks noChangeArrowheads="1"/>
          </p:cNvSpPr>
          <p:nvPr/>
        </p:nvSpPr>
        <p:spPr bwMode="auto">
          <a:xfrm>
            <a:off x="2133600" y="29718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7" name="Oval 6"/>
          <p:cNvSpPr>
            <a:spLocks noChangeArrowheads="1"/>
          </p:cNvSpPr>
          <p:nvPr/>
        </p:nvSpPr>
        <p:spPr bwMode="auto">
          <a:xfrm>
            <a:off x="6629400" y="2971800"/>
            <a:ext cx="500062" cy="422275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18" name="Oval 6"/>
          <p:cNvSpPr>
            <a:spLocks noChangeArrowheads="1"/>
          </p:cNvSpPr>
          <p:nvPr/>
        </p:nvSpPr>
        <p:spPr bwMode="auto">
          <a:xfrm>
            <a:off x="4376738" y="2209800"/>
            <a:ext cx="500062" cy="422275"/>
          </a:xfrm>
          <a:prstGeom prst="ellipse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/>
          <p:cNvCxnSpPr>
            <a:stCxn id="218" idx="2"/>
            <a:endCxn id="216" idx="7"/>
          </p:cNvCxnSpPr>
          <p:nvPr/>
        </p:nvCxnSpPr>
        <p:spPr bwMode="auto">
          <a:xfrm flipH="1">
            <a:off x="2560430" y="2420938"/>
            <a:ext cx="1816308" cy="6127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9" name="Straight Arrow Connector 218"/>
          <p:cNvCxnSpPr>
            <a:stCxn id="218" idx="6"/>
            <a:endCxn id="217" idx="1"/>
          </p:cNvCxnSpPr>
          <p:nvPr/>
        </p:nvCxnSpPr>
        <p:spPr bwMode="auto">
          <a:xfrm>
            <a:off x="4876800" y="2420938"/>
            <a:ext cx="1825832" cy="6127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1" name="Straight Arrow Connector 220"/>
          <p:cNvCxnSpPr>
            <a:stCxn id="216" idx="6"/>
            <a:endCxn id="213" idx="1"/>
          </p:cNvCxnSpPr>
          <p:nvPr/>
        </p:nvCxnSpPr>
        <p:spPr bwMode="auto">
          <a:xfrm>
            <a:off x="2633662" y="3182938"/>
            <a:ext cx="673308" cy="3841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3" name="Straight Arrow Connector 222"/>
          <p:cNvCxnSpPr>
            <a:stCxn id="217" idx="6"/>
            <a:endCxn id="215" idx="1"/>
          </p:cNvCxnSpPr>
          <p:nvPr/>
        </p:nvCxnSpPr>
        <p:spPr bwMode="auto">
          <a:xfrm>
            <a:off x="7129462" y="3182938"/>
            <a:ext cx="716170" cy="3841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6" name="Straight Arrow Connector 225"/>
          <p:cNvCxnSpPr>
            <a:stCxn id="213" idx="3"/>
            <a:endCxn id="207" idx="7"/>
          </p:cNvCxnSpPr>
          <p:nvPr/>
        </p:nvCxnSpPr>
        <p:spPr bwMode="auto">
          <a:xfrm flipH="1">
            <a:off x="3050968" y="3865634"/>
            <a:ext cx="256002" cy="1935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2" name="Straight Arrow Connector 231"/>
          <p:cNvCxnSpPr>
            <a:stCxn id="215" idx="3"/>
            <a:endCxn id="211" idx="7"/>
          </p:cNvCxnSpPr>
          <p:nvPr/>
        </p:nvCxnSpPr>
        <p:spPr bwMode="auto">
          <a:xfrm flipH="1">
            <a:off x="7622968" y="3865634"/>
            <a:ext cx="222664" cy="1935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8" name="Straight Arrow Connector 247"/>
          <p:cNvCxnSpPr>
            <a:stCxn id="211" idx="5"/>
            <a:endCxn id="194" idx="0"/>
          </p:cNvCxnSpPr>
          <p:nvPr/>
        </p:nvCxnSpPr>
        <p:spPr bwMode="auto">
          <a:xfrm>
            <a:off x="7622968" y="4357759"/>
            <a:ext cx="70857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8" name="Straight Arrow Connector 257"/>
          <p:cNvCxnSpPr/>
          <p:nvPr/>
        </p:nvCxnSpPr>
        <p:spPr bwMode="auto">
          <a:xfrm flipH="1">
            <a:off x="2593183" y="4357759"/>
            <a:ext cx="94663" cy="214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381000" y="1219200"/>
            <a:ext cx="500062" cy="422275"/>
          </a:xfrm>
          <a:prstGeom prst="ellipse">
            <a:avLst/>
          </a:prstGeom>
          <a:solidFill>
            <a:schemeClr val="accent1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381000" y="1752600"/>
            <a:ext cx="500062" cy="422275"/>
          </a:xfrm>
          <a:prstGeom prst="ellipse">
            <a:avLst/>
          </a:prstGeom>
          <a:solidFill>
            <a:srgbClr val="0000FF"/>
          </a:solidFill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12192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latin typeface="+mn-lt"/>
              </a:rPr>
              <a:t>Prefix destined for Provider 1</a:t>
            </a:r>
            <a:endParaRPr lang="en-US" sz="2400" b="0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4400" y="1748135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 smtClean="0">
                <a:latin typeface="+mn-lt"/>
              </a:rPr>
              <a:t>Prefix destined for Provider 2</a:t>
            </a:r>
            <a:endParaRPr lang="en-US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212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Longest Prefix Match</a:t>
            </a:r>
          </a:p>
        </p:txBody>
      </p:sp>
      <p:sp>
        <p:nvSpPr>
          <p:cNvPr id="2375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EA13EA1-5821-BB48-A05C-5946F18F13F8}" type="slidenum">
              <a:rPr lang="en-US" sz="1400" b="0">
                <a:latin typeface="Times New Roman" charset="0"/>
              </a:rPr>
              <a:pPr eaLnBrk="1" hangingPunct="1"/>
              <a:t>63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37572" name="Group 5"/>
          <p:cNvGrpSpPr>
            <a:grpSpLocks/>
          </p:cNvGrpSpPr>
          <p:nvPr/>
        </p:nvGrpSpPr>
        <p:grpSpPr bwMode="auto">
          <a:xfrm>
            <a:off x="762000" y="1524000"/>
            <a:ext cx="7327900" cy="598488"/>
            <a:chOff x="428" y="893"/>
            <a:chExt cx="4616" cy="377"/>
          </a:xfrm>
        </p:grpSpPr>
        <p:grpSp>
          <p:nvGrpSpPr>
            <p:cNvPr id="237612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37618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619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620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7613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37614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10001111</a:t>
              </a:r>
            </a:p>
          </p:txBody>
        </p:sp>
        <p:sp>
          <p:nvSpPr>
            <p:cNvPr id="237615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20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00000</a:t>
              </a:r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37616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04800" y="1066800"/>
            <a:ext cx="1828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0" dirty="0">
                <a:latin typeface="+mn-lt"/>
                <a:ea typeface="+mn-ea"/>
                <a:cs typeface="+mn-cs"/>
              </a:rPr>
              <a:t>Provider 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6200" y="1981200"/>
            <a:ext cx="3124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0" dirty="0">
                <a:latin typeface="+mn-lt"/>
                <a:ea typeface="+mn-ea"/>
                <a:cs typeface="+mn-cs"/>
              </a:rPr>
              <a:t>201.143.0.0/21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762000" y="65088"/>
            <a:ext cx="86868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3200" b="0" dirty="0" smtClean="0">
                <a:latin typeface="Times New Roman" charset="0"/>
                <a:cs typeface="Times New Roman" charset="0"/>
              </a:rPr>
              <a:t>Arriving </a:t>
            </a:r>
            <a:r>
              <a:rPr lang="en-US" sz="3200" b="0" dirty="0">
                <a:latin typeface="Times New Roman" charset="0"/>
                <a:cs typeface="Times New Roman" charset="0"/>
              </a:rPr>
              <a:t>packet:</a:t>
            </a:r>
            <a:br>
              <a:rPr lang="en-US" sz="3200" b="0" dirty="0">
                <a:latin typeface="Times New Roman" charset="0"/>
                <a:cs typeface="Times New Roman" charset="0"/>
              </a:rPr>
            </a:br>
            <a:r>
              <a:rPr lang="en-US" sz="3200" b="0" dirty="0">
                <a:latin typeface="Times New Roman" charset="0"/>
                <a:cs typeface="Times New Roman" charset="0"/>
              </a:rPr>
              <a:t>11001001  10010000  00000101  01101101 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62000" y="65088"/>
            <a:ext cx="86868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3200" b="0" dirty="0" smtClean="0">
                <a:latin typeface="Times New Roman" charset="0"/>
                <a:cs typeface="Times New Roman" charset="0"/>
              </a:rPr>
              <a:t>New Arriving </a:t>
            </a:r>
            <a:r>
              <a:rPr lang="en-US" sz="3200" b="0" dirty="0">
                <a:latin typeface="Times New Roman" charset="0"/>
                <a:cs typeface="Times New Roman" charset="0"/>
              </a:rPr>
              <a:t>packet:</a:t>
            </a:r>
          </a:p>
          <a:p>
            <a:pPr algn="l" eaLnBrk="1" hangingPunct="1"/>
            <a:r>
              <a:rPr lang="en-US" sz="3200" b="0" dirty="0">
                <a:latin typeface="Times New Roman" charset="0"/>
                <a:cs typeface="Times New Roman" charset="0"/>
              </a:rPr>
              <a:t>11001001  10010000  00000100  01101101 </a:t>
            </a:r>
          </a:p>
        </p:txBody>
      </p:sp>
      <p:grpSp>
        <p:nvGrpSpPr>
          <p:cNvPr id="237573" name="Group 5"/>
          <p:cNvGrpSpPr>
            <a:grpSpLocks/>
          </p:cNvGrpSpPr>
          <p:nvPr/>
        </p:nvGrpSpPr>
        <p:grpSpPr bwMode="auto">
          <a:xfrm>
            <a:off x="762000" y="5497513"/>
            <a:ext cx="7327900" cy="598487"/>
            <a:chOff x="428" y="893"/>
            <a:chExt cx="4616" cy="377"/>
          </a:xfrm>
        </p:grpSpPr>
        <p:grpSp>
          <p:nvGrpSpPr>
            <p:cNvPr id="237603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37609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610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611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7604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37605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10001111</a:t>
              </a:r>
            </a:p>
          </p:txBody>
        </p:sp>
        <p:sp>
          <p:nvSpPr>
            <p:cNvPr id="237606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00000101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37607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grpSp>
        <p:nvGrpSpPr>
          <p:cNvPr id="237574" name="Group 5"/>
          <p:cNvGrpSpPr>
            <a:grpSpLocks/>
          </p:cNvGrpSpPr>
          <p:nvPr/>
        </p:nvGrpSpPr>
        <p:grpSpPr bwMode="auto">
          <a:xfrm>
            <a:off x="762000" y="4430713"/>
            <a:ext cx="7327900" cy="598487"/>
            <a:chOff x="428" y="893"/>
            <a:chExt cx="4616" cy="377"/>
          </a:xfrm>
        </p:grpSpPr>
        <p:grpSp>
          <p:nvGrpSpPr>
            <p:cNvPr id="237594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53" name="Rectangle 52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37600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601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602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7595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37596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10010000</a:t>
              </a:r>
            </a:p>
          </p:txBody>
        </p:sp>
        <p:sp>
          <p:nvSpPr>
            <p:cNvPr id="237597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20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00000</a:t>
              </a:r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37598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grpSp>
        <p:nvGrpSpPr>
          <p:cNvPr id="237575" name="Group 5"/>
          <p:cNvGrpSpPr>
            <a:grpSpLocks/>
          </p:cNvGrpSpPr>
          <p:nvPr/>
        </p:nvGrpSpPr>
        <p:grpSpPr bwMode="auto">
          <a:xfrm>
            <a:off x="762000" y="2678113"/>
            <a:ext cx="7327900" cy="598487"/>
            <a:chOff x="428" y="893"/>
            <a:chExt cx="4616" cy="377"/>
          </a:xfrm>
        </p:grpSpPr>
        <p:grpSp>
          <p:nvGrpSpPr>
            <p:cNvPr id="237585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237591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592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593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7586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11001001</a:t>
              </a:r>
            </a:p>
          </p:txBody>
        </p:sp>
        <p:sp>
          <p:nvSpPr>
            <p:cNvPr id="237587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10010000</a:t>
              </a:r>
            </a:p>
          </p:txBody>
        </p:sp>
        <p:sp>
          <p:nvSpPr>
            <p:cNvPr id="237588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00000100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237589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−−−−−−−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304800" y="3971925"/>
            <a:ext cx="1828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0" dirty="0">
                <a:latin typeface="+mn-lt"/>
                <a:ea typeface="+mn-ea"/>
                <a:cs typeface="+mn-cs"/>
              </a:rPr>
              <a:t>Provider 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0" y="4886325"/>
            <a:ext cx="3124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0" dirty="0">
                <a:latin typeface="+mn-lt"/>
                <a:ea typeface="+mn-ea"/>
                <a:cs typeface="+mn-cs"/>
              </a:rPr>
              <a:t>201.144.0.0/21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200" y="3133725"/>
            <a:ext cx="3124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0" dirty="0">
                <a:latin typeface="+mn-lt"/>
                <a:ea typeface="+mn-ea"/>
                <a:cs typeface="+mn-cs"/>
              </a:rPr>
              <a:t>201.144.4.0/24</a:t>
            </a:r>
          </a:p>
        </p:txBody>
      </p:sp>
      <p:sp>
        <p:nvSpPr>
          <p:cNvPr id="237581" name="TextBox 56"/>
          <p:cNvSpPr txBox="1">
            <a:spLocks noChangeArrowheads="1"/>
          </p:cNvSpPr>
          <p:nvPr/>
        </p:nvSpPr>
        <p:spPr bwMode="auto">
          <a:xfrm>
            <a:off x="0" y="6029325"/>
            <a:ext cx="3124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0">
                <a:latin typeface="Arial" charset="0"/>
              </a:rPr>
              <a:t>201.143.5.0/24</a:t>
            </a:r>
          </a:p>
        </p:txBody>
      </p:sp>
      <p:sp>
        <p:nvSpPr>
          <p:cNvPr id="52" name="5-Point Star 51"/>
          <p:cNvSpPr/>
          <p:nvPr/>
        </p:nvSpPr>
        <p:spPr bwMode="auto">
          <a:xfrm>
            <a:off x="8229600" y="4572000"/>
            <a:ext cx="381000" cy="381000"/>
          </a:xfrm>
          <a:prstGeom prst="star5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54" name="5-Point Star 53"/>
          <p:cNvSpPr/>
          <p:nvPr/>
        </p:nvSpPr>
        <p:spPr bwMode="auto">
          <a:xfrm>
            <a:off x="8229600" y="2819400"/>
            <a:ext cx="457200" cy="457200"/>
          </a:xfrm>
          <a:prstGeom prst="star5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2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50" grpId="0"/>
      <p:bldP spid="50" grpId="1"/>
      <p:bldP spid="5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Return to </a:t>
            </a:r>
            <a:r>
              <a:rPr lang="en-US" sz="3200" dirty="0" err="1" smtClean="0">
                <a:latin typeface="Helvetica" charset="0"/>
                <a:ea typeface="ＭＳ Ｐゴシック" charset="0"/>
                <a:cs typeface="ＭＳ Ｐゴシック" charset="0"/>
              </a:rPr>
              <a:t>multihoming</a:t>
            </a:r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 example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54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A13CA22-1275-7247-93F2-2EDC8C3E742D}" type="slidenum">
              <a:rPr lang="en-US" sz="1400" b="0">
                <a:latin typeface="Times New Roman" charset="0"/>
              </a:rPr>
              <a:pPr eaLnBrk="1" hangingPunct="1"/>
              <a:t>64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55395" name="Rectangle 3"/>
          <p:cNvSpPr>
            <a:spLocks noChangeArrowheads="1"/>
          </p:cNvSpPr>
          <p:nvPr/>
        </p:nvSpPr>
        <p:spPr bwMode="auto">
          <a:xfrm>
            <a:off x="457200" y="1393825"/>
            <a:ext cx="8305800" cy="320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1844675" y="18161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solidFill>
                  <a:srgbClr val="000000"/>
                </a:solidFill>
                <a:latin typeface="Arial" charset="0"/>
              </a:rPr>
              <a:t>201.10.0.0/21</a:t>
            </a: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769938" y="4170363"/>
            <a:ext cx="1427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>
                <a:solidFill>
                  <a:srgbClr val="000000"/>
                </a:solidFill>
                <a:latin typeface="Arial" charset="0"/>
              </a:rPr>
              <a:t>201.10.0.0/22</a:t>
            </a:r>
          </a:p>
        </p:txBody>
      </p:sp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2184400" y="4175125"/>
            <a:ext cx="1427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>
                <a:solidFill>
                  <a:srgbClr val="000000"/>
                </a:solidFill>
                <a:latin typeface="Arial" charset="0"/>
              </a:rPr>
              <a:t>201.10.4.0/24</a:t>
            </a:r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3611563" y="4186238"/>
            <a:ext cx="1427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solidFill>
                  <a:srgbClr val="000000"/>
                </a:solidFill>
                <a:latin typeface="Arial" charset="0"/>
              </a:rPr>
              <a:t>201.10.5.0/24</a:t>
            </a:r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5026025" y="4162425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dirty="0">
                <a:solidFill>
                  <a:srgbClr val="000000"/>
                </a:solidFill>
                <a:latin typeface="Arial" charset="0"/>
              </a:rPr>
              <a:t>201.10.6.0/23</a:t>
            </a:r>
          </a:p>
        </p:txBody>
      </p:sp>
      <p:sp>
        <p:nvSpPr>
          <p:cNvPr id="145417" name="Oval 9"/>
          <p:cNvSpPr>
            <a:spLocks noChangeArrowheads="1"/>
          </p:cNvSpPr>
          <p:nvPr/>
        </p:nvSpPr>
        <p:spPr bwMode="auto">
          <a:xfrm>
            <a:off x="2359025" y="2308225"/>
            <a:ext cx="2209800" cy="609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Arial" charset="0"/>
              </a:rPr>
              <a:t>Provider 1</a:t>
            </a:r>
          </a:p>
        </p:txBody>
      </p:sp>
      <p:sp>
        <p:nvSpPr>
          <p:cNvPr id="145418" name="Oval 10"/>
          <p:cNvSpPr>
            <a:spLocks noChangeArrowheads="1"/>
          </p:cNvSpPr>
          <p:nvPr/>
        </p:nvSpPr>
        <p:spPr bwMode="auto">
          <a:xfrm>
            <a:off x="2282825" y="3756025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19" name="Oval 11"/>
          <p:cNvSpPr>
            <a:spLocks noChangeArrowheads="1"/>
          </p:cNvSpPr>
          <p:nvPr/>
        </p:nvSpPr>
        <p:spPr bwMode="auto">
          <a:xfrm>
            <a:off x="914400" y="3756025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0" name="Oval 12"/>
          <p:cNvSpPr>
            <a:spLocks noChangeArrowheads="1"/>
          </p:cNvSpPr>
          <p:nvPr/>
        </p:nvSpPr>
        <p:spPr bwMode="auto">
          <a:xfrm>
            <a:off x="3654425" y="3756025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1" name="Oval 13"/>
          <p:cNvSpPr>
            <a:spLocks noChangeArrowheads="1"/>
          </p:cNvSpPr>
          <p:nvPr/>
        </p:nvSpPr>
        <p:spPr bwMode="auto">
          <a:xfrm>
            <a:off x="5026025" y="3756025"/>
            <a:ext cx="12954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145422" name="AutoShape 14"/>
          <p:cNvCxnSpPr>
            <a:cxnSpLocks noChangeShapeType="1"/>
            <a:stCxn id="145417" idx="2"/>
            <a:endCxn id="145419" idx="0"/>
          </p:cNvCxnSpPr>
          <p:nvPr/>
        </p:nvCxnSpPr>
        <p:spPr bwMode="auto">
          <a:xfrm rot="10800000" flipV="1">
            <a:off x="1562100" y="2613025"/>
            <a:ext cx="796925" cy="114300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5423" name="AutoShape 15"/>
          <p:cNvCxnSpPr>
            <a:cxnSpLocks noChangeShapeType="1"/>
            <a:stCxn id="145417" idx="4"/>
          </p:cNvCxnSpPr>
          <p:nvPr/>
        </p:nvCxnSpPr>
        <p:spPr bwMode="auto">
          <a:xfrm rot="5400000">
            <a:off x="2715418" y="3018632"/>
            <a:ext cx="849313" cy="647700"/>
          </a:xfrm>
          <a:prstGeom prst="bentConnector3">
            <a:avLst>
              <a:gd name="adj1" fmla="val 4990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5424" name="AutoShape 16"/>
          <p:cNvCxnSpPr>
            <a:cxnSpLocks noChangeShapeType="1"/>
            <a:stCxn id="145417" idx="6"/>
          </p:cNvCxnSpPr>
          <p:nvPr/>
        </p:nvCxnSpPr>
        <p:spPr bwMode="auto">
          <a:xfrm>
            <a:off x="4568825" y="2613025"/>
            <a:ext cx="955675" cy="1143000"/>
          </a:xfrm>
          <a:prstGeom prst="bentConnector2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5425" name="AutoShape 17"/>
          <p:cNvCxnSpPr>
            <a:cxnSpLocks noChangeShapeType="1"/>
          </p:cNvCxnSpPr>
          <p:nvPr/>
        </p:nvCxnSpPr>
        <p:spPr bwMode="auto">
          <a:xfrm rot="16200000" flipH="1">
            <a:off x="3534569" y="2961481"/>
            <a:ext cx="838200" cy="750888"/>
          </a:xfrm>
          <a:prstGeom prst="bentConnector3">
            <a:avLst>
              <a:gd name="adj1" fmla="val 5151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5426" name="AutoShape 18"/>
          <p:cNvCxnSpPr>
            <a:cxnSpLocks noChangeShapeType="1"/>
            <a:endCxn id="145421" idx="0"/>
          </p:cNvCxnSpPr>
          <p:nvPr/>
        </p:nvCxnSpPr>
        <p:spPr bwMode="auto">
          <a:xfrm rot="5400000">
            <a:off x="5311775" y="2974975"/>
            <a:ext cx="1143000" cy="419100"/>
          </a:xfrm>
          <a:prstGeom prst="bentConnector3">
            <a:avLst>
              <a:gd name="adj1" fmla="val -1394"/>
            </a:avLst>
          </a:prstGeom>
          <a:noFill/>
          <a:ln w="25400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5427" name="Line 19"/>
          <p:cNvSpPr>
            <a:spLocks noChangeShapeType="1"/>
          </p:cNvSpPr>
          <p:nvPr/>
        </p:nvSpPr>
        <p:spPr bwMode="auto">
          <a:xfrm flipV="1">
            <a:off x="3436938" y="1698625"/>
            <a:ext cx="0" cy="611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5428" name="Line 20"/>
          <p:cNvSpPr>
            <a:spLocks noChangeShapeType="1"/>
          </p:cNvSpPr>
          <p:nvPr/>
        </p:nvSpPr>
        <p:spPr bwMode="auto">
          <a:xfrm flipV="1">
            <a:off x="7159625" y="1698625"/>
            <a:ext cx="0" cy="611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5429" name="Oval 21"/>
          <p:cNvSpPr>
            <a:spLocks noChangeArrowheads="1"/>
          </p:cNvSpPr>
          <p:nvPr/>
        </p:nvSpPr>
        <p:spPr bwMode="auto">
          <a:xfrm>
            <a:off x="6092825" y="2308225"/>
            <a:ext cx="2209800" cy="609600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Arial" charset="0"/>
              </a:rPr>
              <a:t>Provider 2</a:t>
            </a:r>
          </a:p>
        </p:txBody>
      </p:sp>
    </p:spTree>
    <p:extLst>
      <p:ext uri="{BB962C8B-B14F-4D97-AF65-F5344CB8AC3E}">
        <p14:creationId xmlns:p14="http://schemas.microsoft.com/office/powerpoint/2010/main" val="28164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Picture with </a:t>
            </a:r>
            <a:r>
              <a:rPr lang="en-US" dirty="0" err="1" smtClean="0"/>
              <a:t>Multihoming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9F345-A112-9B4C-A479-A4BF0682F2B8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5" name="Cloud 4"/>
          <p:cNvSpPr/>
          <p:nvPr/>
        </p:nvSpPr>
        <p:spPr bwMode="auto">
          <a:xfrm>
            <a:off x="-152400" y="1066800"/>
            <a:ext cx="5638800" cy="3886200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14400" y="1752600"/>
            <a:ext cx="2362200" cy="1219200"/>
            <a:chOff x="914400" y="1752600"/>
            <a:chExt cx="2362200" cy="1219200"/>
          </a:xfrm>
        </p:grpSpPr>
        <p:sp>
          <p:nvSpPr>
            <p:cNvPr id="4" name="Rectangle 3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400" y="17526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201.10.0/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21</a:t>
              </a:r>
              <a:r>
                <a:rPr lang="en-US" sz="1800" b="0" dirty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pPr algn="l"/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201.10.6/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</a:rPr>
                <a:t>23</a:t>
              </a:r>
              <a:r>
                <a:rPr lang="en-US" sz="1800" b="0" dirty="0">
                  <a:solidFill>
                    <a:srgbClr val="F47A00"/>
                  </a:solidFill>
                  <a:latin typeface="Arial" charset="0"/>
                  <a:sym typeface="Wingdings"/>
                </a:rPr>
                <a:t>Port 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  <a:sym typeface="Wingdings"/>
                </a:rPr>
                <a:t>2</a:t>
              </a:r>
            </a:p>
            <a:p>
              <a:pPr algn="l"/>
              <a:r>
                <a:rPr lang="en-US" sz="1800" b="0" dirty="0">
                  <a:solidFill>
                    <a:srgbClr val="000000"/>
                  </a:solidFill>
                  <a:latin typeface="Arial" charset="0"/>
                </a:rPr>
                <a:t>201.11.0/21</a:t>
              </a:r>
              <a:r>
                <a:rPr lang="en-US" sz="1800" b="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3</a:t>
              </a:r>
              <a:r>
                <a:rPr lang="en-US" sz="1800" b="0" dirty="0" smtClean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  <a:p>
              <a:pPr algn="ctr"/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……………..</a:t>
              </a:r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10200" y="4191000"/>
            <a:ext cx="2362200" cy="1219200"/>
            <a:chOff x="914400" y="1752600"/>
            <a:chExt cx="2362200" cy="1219200"/>
          </a:xfrm>
        </p:grpSpPr>
        <p:sp>
          <p:nvSpPr>
            <p:cNvPr id="9" name="Rectangle 8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4400" y="17526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201.10.0/22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1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201.10.4/24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2</a:t>
              </a:r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 </a:t>
              </a:r>
              <a:endParaRPr lang="en-US" sz="1800" b="0" dirty="0">
                <a:solidFill>
                  <a:srgbClr val="F47A00"/>
                </a:solidFill>
              </a:endParaRP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201.10.5/24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 smtClean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3</a:t>
              </a:r>
            </a:p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201.10.6/23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4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33400" y="29718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Internet Core</a:t>
            </a:r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9200" y="54102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ISP1</a:t>
            </a:r>
            <a:endParaRPr lang="en-US" dirty="0"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791200" y="1600200"/>
            <a:ext cx="2362200" cy="1477328"/>
            <a:chOff x="914400" y="1752600"/>
            <a:chExt cx="2362200" cy="1477328"/>
          </a:xfrm>
        </p:grpSpPr>
        <p:sp>
          <p:nvSpPr>
            <p:cNvPr id="14" name="Rectangle 13"/>
            <p:cNvSpPr/>
            <p:nvPr/>
          </p:nvSpPr>
          <p:spPr bwMode="auto">
            <a:xfrm>
              <a:off x="914400" y="1752600"/>
              <a:ext cx="2362200" cy="1219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4400" y="1752600"/>
              <a:ext cx="22860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F47A00"/>
                  </a:solidFill>
                  <a:latin typeface="Arial" charset="0"/>
                </a:rPr>
                <a:t>201.10.6/23</a:t>
              </a:r>
              <a:r>
                <a:rPr lang="en-US" sz="1800" b="0" dirty="0" smtClean="0">
                  <a:solidFill>
                    <a:srgbClr val="F47A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F47A00"/>
                  </a:solidFill>
                  <a:latin typeface="+mn-lt"/>
                  <a:ea typeface="Wingdings"/>
                  <a:cs typeface="Wingdings"/>
                  <a:sym typeface="Wingdings"/>
                </a:rPr>
                <a:t>Port 1</a:t>
              </a:r>
              <a:endParaRPr lang="en-US" sz="1800" b="0" dirty="0" smtClean="0">
                <a:solidFill>
                  <a:srgbClr val="F47A00"/>
                </a:solidFill>
                <a:latin typeface="+mn-lt"/>
                <a:ea typeface="Wingdings"/>
                <a:cs typeface="Wingdings"/>
                <a:sym typeface="Wingdings"/>
              </a:endParaRPr>
            </a:p>
            <a:p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201.11.0/21</a:t>
              </a:r>
              <a:r>
                <a:rPr lang="en-US" sz="1800" b="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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Port 2</a:t>
              </a:r>
            </a:p>
            <a:p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201.12.0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/21Port 3</a:t>
              </a:r>
            </a:p>
            <a:p>
              <a:r>
                <a:rPr lang="en-US" sz="1800" b="0" dirty="0" smtClean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201.13.0</a:t>
              </a:r>
              <a:r>
                <a:rPr lang="en-US" sz="1800" b="0" dirty="0">
                  <a:solidFill>
                    <a:srgbClr val="000000"/>
                  </a:solidFill>
                  <a:latin typeface="+mn-lt"/>
                  <a:ea typeface="Wingdings"/>
                  <a:cs typeface="Wingdings"/>
                  <a:sym typeface="Wingdings"/>
                </a:rPr>
                <a:t>/21Port 4</a:t>
              </a:r>
            </a:p>
            <a:p>
              <a:endParaRPr lang="en-US" sz="1800" b="0" dirty="0">
                <a:solidFill>
                  <a:srgbClr val="F47A00"/>
                </a:solidFill>
                <a:latin typeface="+mn-lt"/>
                <a:ea typeface="Wingdings"/>
                <a:cs typeface="Wingdings"/>
                <a:sym typeface="Wingdings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486400" y="280029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Router in ISP2</a:t>
            </a:r>
            <a:endParaRPr lang="en-US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5081" y="3292256"/>
            <a:ext cx="876300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FF"/>
                </a:solidFill>
                <a:latin typeface="+mn-lt"/>
              </a:rPr>
              <a:t>Which ISP does core send 201.10.6/23 to?</a:t>
            </a:r>
          </a:p>
          <a:p>
            <a:pPr algn="ctr"/>
            <a:r>
              <a:rPr lang="en-US" sz="2800" dirty="0" smtClean="0">
                <a:solidFill>
                  <a:srgbClr val="0000FF"/>
                </a:solidFill>
                <a:latin typeface="+mn-lt"/>
              </a:rPr>
              <a:t>LPM says ISP2…..</a:t>
            </a:r>
            <a:br>
              <a:rPr lang="en-US" sz="2800" dirty="0" smtClean="0">
                <a:solidFill>
                  <a:srgbClr val="0000FF"/>
                </a:solidFill>
                <a:latin typeface="+mn-lt"/>
              </a:rPr>
            </a:br>
            <a:r>
              <a:rPr lang="en-US" sz="2800" dirty="0" smtClean="0">
                <a:solidFill>
                  <a:srgbClr val="0000FF"/>
                </a:solidFill>
                <a:latin typeface="+mn-lt"/>
              </a:rPr>
              <a:t/>
            </a:r>
            <a:br>
              <a:rPr lang="en-US" sz="2800" dirty="0" smtClean="0">
                <a:solidFill>
                  <a:srgbClr val="0000FF"/>
                </a:solidFill>
                <a:latin typeface="+mn-lt"/>
              </a:rPr>
            </a:br>
            <a:r>
              <a:rPr lang="en-US" sz="2800" dirty="0" smtClean="0">
                <a:solidFill>
                  <a:srgbClr val="0000FF"/>
                </a:solidFill>
                <a:latin typeface="+mn-lt"/>
              </a:rPr>
              <a:t/>
            </a:r>
            <a:br>
              <a:rPr lang="en-US" sz="2800" dirty="0" smtClean="0">
                <a:solidFill>
                  <a:srgbClr val="0000FF"/>
                </a:solidFill>
                <a:latin typeface="+mn-lt"/>
              </a:rPr>
            </a:br>
            <a:r>
              <a:rPr lang="en-US" sz="2800" dirty="0" smtClean="0">
                <a:solidFill>
                  <a:srgbClr val="0000FF"/>
                </a:solidFill>
                <a:latin typeface="+mn-lt"/>
              </a:rPr>
              <a:t/>
            </a:r>
            <a:br>
              <a:rPr lang="en-US" sz="2800" dirty="0" smtClean="0">
                <a:solidFill>
                  <a:srgbClr val="0000FF"/>
                </a:solidFill>
                <a:latin typeface="+mn-lt"/>
              </a:rPr>
            </a:br>
            <a:endParaRPr lang="en-US" sz="2800" dirty="0" smtClean="0">
              <a:solidFill>
                <a:srgbClr val="0000FF"/>
              </a:solidFill>
              <a:latin typeface="+mn-lt"/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+mn-lt"/>
              </a:rPr>
              <a:t>N</a:t>
            </a:r>
            <a:r>
              <a:rPr lang="en-US" sz="2800" dirty="0" smtClean="0">
                <a:solidFill>
                  <a:srgbClr val="0000FF"/>
                </a:solidFill>
                <a:latin typeface="+mn-lt"/>
              </a:rPr>
              <a:t>eed explicit decisions about prefix granularity</a:t>
            </a:r>
          </a:p>
          <a:p>
            <a:pPr algn="ctr"/>
            <a:r>
              <a:rPr lang="en-US" sz="2800" dirty="0" smtClean="0">
                <a:solidFill>
                  <a:srgbClr val="0000FF"/>
                </a:solidFill>
                <a:latin typeface="+mn-lt"/>
              </a:rPr>
              <a:t>ISP1 might also advertise specific prefix</a:t>
            </a:r>
            <a:endParaRPr lang="en-US" sz="2800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408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allAtOnce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LPM in real routers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routers use far more advanced/complex solutions than the approaches I just described </a:t>
            </a:r>
          </a:p>
          <a:p>
            <a:pPr lvl="1"/>
            <a:r>
              <a:rPr lang="en-US" dirty="0" smtClean="0"/>
              <a:t>but what we discussed is their starting point </a:t>
            </a:r>
          </a:p>
          <a:p>
            <a:endParaRPr lang="en-US" dirty="0" smtClean="0"/>
          </a:p>
          <a:p>
            <a:r>
              <a:rPr lang="en-US" dirty="0" smtClean="0"/>
              <a:t>With many heuristics and optimizations that leverage real-world patterns</a:t>
            </a:r>
            <a:endParaRPr lang="en-US" dirty="0"/>
          </a:p>
          <a:p>
            <a:pPr lvl="1"/>
            <a:r>
              <a:rPr lang="en-US" dirty="0" smtClean="0"/>
              <a:t>Some destinations more popular than others</a:t>
            </a:r>
          </a:p>
          <a:p>
            <a:pPr lvl="1"/>
            <a:r>
              <a:rPr lang="en-US" dirty="0" smtClean="0"/>
              <a:t>Some ports lead to more destinations </a:t>
            </a:r>
          </a:p>
          <a:p>
            <a:pPr lvl="1"/>
            <a:r>
              <a:rPr lang="en-US" dirty="0" smtClean="0"/>
              <a:t>Typical prefix granularities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049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Forwarding Summary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85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Nontrivial to find matches in CIDR 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Because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t tell where network address ends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Must walk down bit-by-bit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LPM decreases size of routing table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Reducing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memory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consumption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85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5CA2D08-318B-9B42-A593-3417E77B919E}" type="slidenum">
              <a:rPr lang="en-US" sz="1400" b="0">
                <a:latin typeface="Times New Roman" charset="0"/>
              </a:rPr>
              <a:pPr eaLnBrk="1" hangingPunct="1"/>
              <a:t>67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60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Conceptual Problems with IP Addressing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2145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5D34141-8AC8-1C41-99D9-6B73318D0FCB}" type="slidenum">
              <a:rPr lang="en-US" sz="1400" b="0">
                <a:latin typeface="Times New Roman" charset="0"/>
              </a:rPr>
              <a:pPr eaLnBrk="1" hangingPunct="1"/>
              <a:t>68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73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IP Addressing?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err="1" smtClean="0"/>
              <a:t>Multihoming</a:t>
            </a:r>
            <a:r>
              <a:rPr lang="en-US" dirty="0" smtClean="0"/>
              <a:t> not naturally supported</a:t>
            </a:r>
          </a:p>
          <a:p>
            <a:pPr lvl="1"/>
            <a:r>
              <a:rPr lang="en-US" dirty="0" smtClean="0"/>
              <a:t>Causes aggregation problems</a:t>
            </a:r>
          </a:p>
          <a:p>
            <a:pPr lvl="6"/>
            <a:endParaRPr lang="en-US" dirty="0"/>
          </a:p>
          <a:p>
            <a:r>
              <a:rPr lang="en-US" dirty="0" smtClean="0"/>
              <a:t>Forwarding hard</a:t>
            </a:r>
          </a:p>
          <a:p>
            <a:pPr lvl="1"/>
            <a:r>
              <a:rPr lang="en-US" dirty="0" smtClean="0"/>
              <a:t>LPM is much harder than exact match</a:t>
            </a:r>
          </a:p>
          <a:p>
            <a:pPr lvl="5"/>
            <a:endParaRPr lang="en-US" dirty="0"/>
          </a:p>
          <a:p>
            <a:r>
              <a:rPr lang="en-US" dirty="0"/>
              <a:t>No binding to identity (spoofing, etc.) [discuss later]</a:t>
            </a:r>
          </a:p>
          <a:p>
            <a:pPr lvl="5"/>
            <a:endParaRPr lang="en-US" dirty="0"/>
          </a:p>
          <a:p>
            <a:r>
              <a:rPr lang="en-US" dirty="0"/>
              <a:t>Scarce (IPv6 solves </a:t>
            </a:r>
            <a:r>
              <a:rPr lang="en-US" dirty="0" smtClean="0"/>
              <a:t>this</a:t>
            </a:r>
            <a:r>
              <a:rPr lang="en-US" dirty="0"/>
              <a:t>)</a:t>
            </a:r>
            <a:endParaRPr lang="en-US" dirty="0" smtClean="0"/>
          </a:p>
          <a:p>
            <a:pPr lvl="6"/>
            <a:endParaRPr lang="en-US" dirty="0" smtClean="0"/>
          </a:p>
          <a:p>
            <a:r>
              <a:rPr lang="en-US" dirty="0" smtClean="0"/>
              <a:t>…..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15400" cy="4835525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</a:pPr>
            <a:r>
              <a:rPr lang="en-US" dirty="0" smtClean="0"/>
              <a:t>Notation: dotted quad (set </a:t>
            </a:r>
            <a:r>
              <a:rPr lang="en-US" dirty="0"/>
              <a:t>of four 8-bit </a:t>
            </a:r>
            <a:r>
              <a:rPr lang="en-US" dirty="0" smtClean="0"/>
              <a:t>numbers)</a:t>
            </a:r>
            <a:endParaRPr lang="en-US" dirty="0"/>
          </a:p>
          <a:p>
            <a:pPr lvl="1"/>
            <a:r>
              <a:rPr lang="en-US" dirty="0" smtClean="0"/>
              <a:t>16.45.231.117=00010000</a:t>
            </a:r>
            <a:r>
              <a:rPr lang="en-US" dirty="0" smtClean="0">
                <a:solidFill>
                  <a:srgbClr val="F47A00"/>
                </a:solidFill>
              </a:rPr>
              <a:t>|</a:t>
            </a:r>
            <a:r>
              <a:rPr lang="en-US" dirty="0" smtClean="0"/>
              <a:t>00101101</a:t>
            </a:r>
            <a:r>
              <a:rPr lang="en-US" dirty="0" smtClean="0">
                <a:solidFill>
                  <a:srgbClr val="F47A00"/>
                </a:solidFill>
              </a:rPr>
              <a:t>|</a:t>
            </a:r>
            <a:r>
              <a:rPr lang="en-US" dirty="0" smtClean="0"/>
              <a:t>11100111</a:t>
            </a:r>
            <a:r>
              <a:rPr lang="en-US" dirty="0" smtClean="0">
                <a:solidFill>
                  <a:srgbClr val="F47A00"/>
                </a:solidFill>
              </a:rPr>
              <a:t>|</a:t>
            </a:r>
            <a:r>
              <a:rPr lang="en-US" dirty="0" smtClean="0"/>
              <a:t>01110101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Structure: (prefix, suffix)</a:t>
            </a:r>
          </a:p>
          <a:p>
            <a:pPr lvl="1"/>
            <a:r>
              <a:rPr lang="en-US" dirty="0" smtClean="0"/>
              <a:t>Network component (prefix)</a:t>
            </a:r>
          </a:p>
          <a:p>
            <a:pPr lvl="1"/>
            <a:r>
              <a:rPr lang="en-US" dirty="0" smtClean="0"/>
              <a:t>Host component (suffix)</a:t>
            </a:r>
          </a:p>
          <a:p>
            <a:pPr lvl="1"/>
            <a:r>
              <a:rPr lang="en-US" dirty="0" smtClean="0"/>
              <a:t>Use “slash” notation to denote the network component</a:t>
            </a:r>
          </a:p>
          <a:p>
            <a:pPr lvl="2"/>
            <a:r>
              <a:rPr lang="en-US" dirty="0" smtClean="0"/>
              <a:t>/8 means prefix is first 8 bits</a:t>
            </a:r>
          </a:p>
          <a:p>
            <a:pPr lvl="1"/>
            <a:endParaRPr lang="en-US" dirty="0"/>
          </a:p>
          <a:p>
            <a:r>
              <a:rPr lang="en-US" dirty="0" smtClean="0"/>
              <a:t>Routers only look at network component</a:t>
            </a:r>
          </a:p>
          <a:p>
            <a:pPr lvl="1"/>
            <a:r>
              <a:rPr lang="en-US" dirty="0" smtClean="0"/>
              <a:t>L2 networks mostly look at host component </a:t>
            </a:r>
            <a:r>
              <a:rPr lang="en-US" dirty="0" smtClean="0"/>
              <a:t>(Thursday)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4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esign better addressing scheme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Take five minutes</a:t>
            </a:r>
          </a:p>
          <a:p>
            <a:pPr lvl="1"/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ork in groups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Solve aggregation, </a:t>
            </a:r>
            <a:r>
              <a:rPr lang="en-US" dirty="0" err="1" smtClean="0"/>
              <a:t>multihoming</a:t>
            </a:r>
            <a:r>
              <a:rPr lang="en-US" dirty="0" smtClean="0"/>
              <a:t>, lookup</a:t>
            </a:r>
          </a:p>
          <a:p>
            <a:pPr lvl="1"/>
            <a:r>
              <a:rPr lang="en-US" dirty="0" smtClean="0"/>
              <a:t>Don’t worry about the other issues</a:t>
            </a:r>
          </a:p>
          <a:p>
            <a:pPr lvl="1"/>
            <a:r>
              <a:rPr lang="en-US" dirty="0" smtClean="0"/>
              <a:t>And don’t overthink this….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101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proposal for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to the future!</a:t>
            </a:r>
          </a:p>
          <a:p>
            <a:pPr lvl="1"/>
            <a:r>
              <a:rPr lang="en-US" dirty="0" smtClean="0"/>
              <a:t>Return to original IP addressing scheme (mostly)</a:t>
            </a:r>
          </a:p>
          <a:p>
            <a:pPr lvl="7"/>
            <a:endParaRPr lang="en-US" dirty="0"/>
          </a:p>
          <a:p>
            <a:r>
              <a:rPr lang="en-US" dirty="0" smtClean="0"/>
              <a:t>Explicit separation between</a:t>
            </a:r>
            <a:endParaRPr lang="en-US" dirty="0"/>
          </a:p>
          <a:p>
            <a:pPr lvl="1"/>
            <a:r>
              <a:rPr lang="en-US" dirty="0" smtClean="0"/>
              <a:t>Network </a:t>
            </a:r>
            <a:r>
              <a:rPr lang="en-US" dirty="0" smtClean="0"/>
              <a:t>addresses </a:t>
            </a:r>
            <a:r>
              <a:rPr lang="en-US" dirty="0" smtClean="0"/>
              <a:t>(domain</a:t>
            </a:r>
            <a:r>
              <a:rPr lang="en-US" dirty="0" smtClean="0"/>
              <a:t>, subdomain, etc.)</a:t>
            </a:r>
            <a:endParaRPr lang="en-US" dirty="0"/>
          </a:p>
          <a:p>
            <a:pPr lvl="1"/>
            <a:r>
              <a:rPr lang="en-US" dirty="0" smtClean="0"/>
              <a:t>Host </a:t>
            </a:r>
            <a:r>
              <a:rPr lang="en-US" dirty="0" smtClean="0"/>
              <a:t>address</a:t>
            </a:r>
            <a:endParaRPr lang="en-US" dirty="0" smtClean="0"/>
          </a:p>
          <a:p>
            <a:pPr lvl="7"/>
            <a:endParaRPr lang="en-US" dirty="0"/>
          </a:p>
          <a:p>
            <a:r>
              <a:rPr lang="en-US" dirty="0" smtClean="0"/>
              <a:t>And can add layers of network </a:t>
            </a:r>
            <a:r>
              <a:rPr lang="en-US" dirty="0" smtClean="0"/>
              <a:t>addresses</a:t>
            </a:r>
            <a:endParaRPr lang="en-US" dirty="0" smtClean="0"/>
          </a:p>
          <a:p>
            <a:pPr lvl="8"/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N:H</a:t>
            </a:r>
          </a:p>
          <a:p>
            <a:pPr lvl="1"/>
            <a:r>
              <a:rPr lang="en-US" dirty="0" err="1" smtClean="0"/>
              <a:t>N</a:t>
            </a:r>
            <a:r>
              <a:rPr lang="en-US" baseline="-25000" dirty="0" err="1" smtClean="0"/>
              <a:t>a</a:t>
            </a:r>
            <a:r>
              <a:rPr lang="en-US" dirty="0" err="1" smtClean="0"/>
              <a:t>:N</a:t>
            </a:r>
            <a:r>
              <a:rPr lang="en-US" baseline="-25000" dirty="0" err="1" smtClean="0"/>
              <a:t>b</a:t>
            </a:r>
            <a:r>
              <a:rPr lang="en-US" dirty="0" err="1" smtClean="0"/>
              <a:t>:H</a:t>
            </a:r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4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6"/>
            <a:endParaRPr lang="en-US" dirty="0" smtClean="0"/>
          </a:p>
          <a:p>
            <a:r>
              <a:rPr lang="en-US" dirty="0" err="1" smtClean="0"/>
              <a:t>Multihoming</a:t>
            </a:r>
            <a:r>
              <a:rPr lang="en-US" dirty="0" smtClean="0"/>
              <a:t> natural: host is both N1:H and N2:H</a:t>
            </a:r>
          </a:p>
          <a:p>
            <a:pPr marL="3111500" lvl="8" indent="0">
              <a:buNone/>
            </a:pPr>
            <a:endParaRPr lang="en-US" dirty="0"/>
          </a:p>
          <a:p>
            <a:r>
              <a:rPr lang="en-US" dirty="0" smtClean="0"/>
              <a:t>Aggregation is explicit</a:t>
            </a:r>
          </a:p>
          <a:p>
            <a:pPr lvl="1"/>
            <a:r>
              <a:rPr lang="en-US" dirty="0" smtClean="0"/>
              <a:t>If you want to aggregate N1, N2 into N use</a:t>
            </a:r>
          </a:p>
          <a:p>
            <a:pPr lvl="2"/>
            <a:r>
              <a:rPr lang="en-US" dirty="0" smtClean="0"/>
              <a:t>N:N1 and N:N2 as addresses</a:t>
            </a:r>
          </a:p>
          <a:p>
            <a:pPr lvl="7"/>
            <a:endParaRPr lang="en-US" dirty="0" smtClean="0"/>
          </a:p>
          <a:p>
            <a:r>
              <a:rPr lang="en-US" dirty="0"/>
              <a:t>Routing is exact match (much easier) on N</a:t>
            </a:r>
          </a:p>
          <a:p>
            <a:pPr lvl="1"/>
            <a:r>
              <a:rPr lang="en-US" dirty="0"/>
              <a:t>And when there </a:t>
            </a:r>
            <a:r>
              <a:rPr lang="en-US" dirty="0" smtClean="0"/>
              <a:t>is a stack of network </a:t>
            </a:r>
            <a:r>
              <a:rPr lang="en-US" dirty="0" smtClean="0"/>
              <a:t>addresses…</a:t>
            </a:r>
            <a:endParaRPr lang="en-US" dirty="0" smtClean="0"/>
          </a:p>
          <a:p>
            <a:pPr lvl="1"/>
            <a:r>
              <a:rPr lang="en-US" dirty="0" smtClean="0"/>
              <a:t>Use “deepest match” not longest match</a:t>
            </a:r>
          </a:p>
          <a:p>
            <a:pPr lvl="1"/>
            <a:r>
              <a:rPr lang="en-US" dirty="0" smtClean="0"/>
              <a:t>And this is merely optimization, not correctness issue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9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Explicit Aggregation?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aggregate any two network addresses</a:t>
            </a:r>
          </a:p>
          <a:p>
            <a:pPr lvl="1"/>
            <a:r>
              <a:rPr lang="en-US" dirty="0"/>
              <a:t>Rule: to use N:M, then N must know how to route to M</a:t>
            </a:r>
          </a:p>
          <a:p>
            <a:endParaRPr lang="en-US" dirty="0" smtClean="0"/>
          </a:p>
          <a:p>
            <a:r>
              <a:rPr lang="en-US" dirty="0" smtClean="0"/>
              <a:t>No need for numbering and topology to be tied</a:t>
            </a:r>
          </a:p>
          <a:p>
            <a:pPr lvl="1"/>
            <a:r>
              <a:rPr lang="en-US" dirty="0" smtClean="0"/>
              <a:t>Network numbers can have cryptographic significance</a:t>
            </a:r>
          </a:p>
          <a:p>
            <a:pPr lvl="1"/>
            <a:endParaRPr lang="en-US" dirty="0"/>
          </a:p>
          <a:p>
            <a:r>
              <a:rPr lang="en-US" dirty="0" smtClean="0"/>
              <a:t>Hierarchy of net addresses can use “next header”</a:t>
            </a:r>
          </a:p>
          <a:p>
            <a:pPr lvl="1"/>
            <a:r>
              <a:rPr lang="en-US" dirty="0" smtClean="0"/>
              <a:t>So header remains fixed length….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76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Addressing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Original: prefix of length 8 (all addresses in /8s)</a:t>
            </a:r>
          </a:p>
          <a:p>
            <a:endParaRPr lang="en-US" dirty="0" smtClean="0"/>
          </a:p>
          <a:p>
            <a:r>
              <a:rPr lang="en-US" dirty="0" err="1" smtClean="0"/>
              <a:t>Classful</a:t>
            </a:r>
            <a:r>
              <a:rPr lang="en-US" dirty="0" smtClean="0"/>
              <a:t>: opening bits determined length of prefix</a:t>
            </a:r>
          </a:p>
          <a:p>
            <a:pPr lvl="1"/>
            <a:r>
              <a:rPr lang="en-US" dirty="0" smtClean="0"/>
              <a:t>0 meant /8</a:t>
            </a:r>
          </a:p>
          <a:p>
            <a:pPr lvl="1"/>
            <a:r>
              <a:rPr lang="en-US" dirty="0" smtClean="0"/>
              <a:t>10 meant /16</a:t>
            </a:r>
          </a:p>
          <a:p>
            <a:pPr lvl="1"/>
            <a:r>
              <a:rPr lang="en-US" dirty="0" smtClean="0"/>
              <a:t>110 meant </a:t>
            </a:r>
            <a:r>
              <a:rPr lang="en-US" dirty="0"/>
              <a:t>/</a:t>
            </a:r>
            <a:r>
              <a:rPr lang="en-US" dirty="0" smtClean="0"/>
              <a:t>24</a:t>
            </a:r>
          </a:p>
          <a:p>
            <a:pPr lvl="1"/>
            <a:r>
              <a:rPr lang="en-US" dirty="0" smtClean="0"/>
              <a:t>1110 meant </a:t>
            </a:r>
            <a:r>
              <a:rPr lang="en-US" dirty="0" err="1" smtClean="0"/>
              <a:t>mcast</a:t>
            </a:r>
            <a:endParaRPr lang="en-US" dirty="0" smtClean="0"/>
          </a:p>
          <a:p>
            <a:pPr lvl="1"/>
            <a:r>
              <a:rPr lang="en-US" dirty="0" smtClean="0"/>
              <a:t>1111 meant experimental</a:t>
            </a: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Classless (CIDR): explicit mask defines prefix</a:t>
            </a:r>
          </a:p>
          <a:p>
            <a:pPr marL="0" indent="-9525">
              <a:buNone/>
            </a:pP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5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CIDR Addressing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926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9E91640-6F3B-8345-9272-BB05035AC6C5}" type="slidenum">
              <a:rPr lang="en-US" sz="1400" b="0">
                <a:latin typeface="Times New Roman" charset="0"/>
              </a:rPr>
              <a:pPr eaLnBrk="1" hangingPunct="1"/>
              <a:t>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457200" y="1981200"/>
            <a:ext cx="7853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800" dirty="0">
                <a:latin typeface="Arial" charset="0"/>
              </a:rPr>
              <a:t>IP Address : </a:t>
            </a:r>
            <a:r>
              <a:rPr lang="en-US" sz="2800" dirty="0" smtClean="0">
                <a:latin typeface="Arial" charset="0"/>
              </a:rPr>
              <a:t>12.4.2.1       </a:t>
            </a:r>
            <a:r>
              <a:rPr lang="en-US" sz="2800" dirty="0">
                <a:latin typeface="Arial" charset="0"/>
              </a:rPr>
              <a:t>IP  Mask: 255.254.0.0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1600200" y="2660650"/>
            <a:ext cx="3429000" cy="31305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9269" name="Group 5"/>
          <p:cNvGrpSpPr>
            <a:grpSpLocks/>
          </p:cNvGrpSpPr>
          <p:nvPr/>
        </p:nvGrpSpPr>
        <p:grpSpPr bwMode="auto">
          <a:xfrm>
            <a:off x="1524000" y="2868613"/>
            <a:ext cx="7466013" cy="538162"/>
            <a:chOff x="960" y="1571"/>
            <a:chExt cx="4703" cy="339"/>
          </a:xfrm>
        </p:grpSpPr>
        <p:grpSp>
          <p:nvGrpSpPr>
            <p:cNvPr id="139293" name="Group 6"/>
            <p:cNvGrpSpPr>
              <a:grpSpLocks/>
            </p:cNvGrpSpPr>
            <p:nvPr/>
          </p:nvGrpSpPr>
          <p:grpSpPr bwMode="auto">
            <a:xfrm>
              <a:off x="994" y="1582"/>
              <a:ext cx="4616" cy="328"/>
              <a:chOff x="994" y="1582"/>
              <a:chExt cx="4616" cy="328"/>
            </a:xfrm>
          </p:grpSpPr>
          <p:sp>
            <p:nvSpPr>
              <p:cNvPr id="945159" name="Rectangle 7"/>
              <p:cNvSpPr>
                <a:spLocks noChangeArrowheads="1"/>
              </p:cNvSpPr>
              <p:nvPr/>
            </p:nvSpPr>
            <p:spPr bwMode="auto">
              <a:xfrm>
                <a:off x="994" y="1586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39299" name="Line 8"/>
              <p:cNvSpPr>
                <a:spLocks noChangeShapeType="1"/>
              </p:cNvSpPr>
              <p:nvPr/>
            </p:nvSpPr>
            <p:spPr bwMode="auto">
              <a:xfrm>
                <a:off x="3294" y="158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0" name="Line 9"/>
              <p:cNvSpPr>
                <a:spLocks noChangeShapeType="1"/>
              </p:cNvSpPr>
              <p:nvPr/>
            </p:nvSpPr>
            <p:spPr bwMode="auto">
              <a:xfrm>
                <a:off x="2158" y="1582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1" name="Line 10"/>
              <p:cNvSpPr>
                <a:spLocks noChangeShapeType="1"/>
              </p:cNvSpPr>
              <p:nvPr/>
            </p:nvSpPr>
            <p:spPr bwMode="auto">
              <a:xfrm>
                <a:off x="4462" y="1590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9294" name="Rectangle 11"/>
            <p:cNvSpPr>
              <a:spLocks noChangeArrowheads="1"/>
            </p:cNvSpPr>
            <p:nvPr/>
          </p:nvSpPr>
          <p:spPr bwMode="auto">
            <a:xfrm>
              <a:off x="960" y="1571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>
                  <a:latin typeface="Monaco"/>
                  <a:cs typeface="Monaco"/>
                </a:rPr>
                <a:t>00001100</a:t>
              </a:r>
            </a:p>
          </p:txBody>
        </p:sp>
        <p:sp>
          <p:nvSpPr>
            <p:cNvPr id="139295" name="Rectangle 12"/>
            <p:cNvSpPr>
              <a:spLocks noChangeArrowheads="1"/>
            </p:cNvSpPr>
            <p:nvPr/>
          </p:nvSpPr>
          <p:spPr bwMode="auto">
            <a:xfrm>
              <a:off x="2157" y="1571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>
                  <a:latin typeface="Monaco"/>
                  <a:cs typeface="Monaco"/>
                </a:rPr>
                <a:t>00000100</a:t>
              </a:r>
            </a:p>
          </p:txBody>
        </p:sp>
        <p:sp>
          <p:nvSpPr>
            <p:cNvPr id="139296" name="Rectangle 13"/>
            <p:cNvSpPr>
              <a:spLocks noChangeArrowheads="1"/>
            </p:cNvSpPr>
            <p:nvPr/>
          </p:nvSpPr>
          <p:spPr bwMode="auto">
            <a:xfrm>
              <a:off x="3324" y="1579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 smtClean="0">
                  <a:latin typeface="Monaco"/>
                  <a:cs typeface="Monaco"/>
                </a:rPr>
                <a:t>00000010</a:t>
              </a:r>
              <a:endParaRPr lang="en-US" sz="2800" b="0" dirty="0">
                <a:latin typeface="Monaco"/>
                <a:cs typeface="Monaco"/>
              </a:endParaRPr>
            </a:p>
          </p:txBody>
        </p:sp>
        <p:sp>
          <p:nvSpPr>
            <p:cNvPr id="139297" name="Rectangle 14"/>
            <p:cNvSpPr>
              <a:spLocks noChangeArrowheads="1"/>
            </p:cNvSpPr>
            <p:nvPr/>
          </p:nvSpPr>
          <p:spPr bwMode="auto">
            <a:xfrm>
              <a:off x="4460" y="1579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 smtClean="0">
                  <a:latin typeface="Monaco"/>
                  <a:cs typeface="Monaco"/>
                </a:rPr>
                <a:t>00000001</a:t>
              </a:r>
              <a:endParaRPr lang="en-US" sz="2800" b="0" dirty="0">
                <a:latin typeface="Monaco"/>
                <a:cs typeface="Monaco"/>
              </a:endParaRPr>
            </a:p>
          </p:txBody>
        </p:sp>
      </p:grpSp>
      <p:grpSp>
        <p:nvGrpSpPr>
          <p:cNvPr id="139270" name="Group 15"/>
          <p:cNvGrpSpPr>
            <a:grpSpLocks/>
          </p:cNvGrpSpPr>
          <p:nvPr/>
        </p:nvGrpSpPr>
        <p:grpSpPr bwMode="auto">
          <a:xfrm>
            <a:off x="1524001" y="4029075"/>
            <a:ext cx="7461251" cy="538163"/>
            <a:chOff x="960" y="2302"/>
            <a:chExt cx="4700" cy="339"/>
          </a:xfrm>
        </p:grpSpPr>
        <p:grpSp>
          <p:nvGrpSpPr>
            <p:cNvPr id="139284" name="Group 16"/>
            <p:cNvGrpSpPr>
              <a:grpSpLocks/>
            </p:cNvGrpSpPr>
            <p:nvPr/>
          </p:nvGrpSpPr>
          <p:grpSpPr bwMode="auto">
            <a:xfrm>
              <a:off x="991" y="2313"/>
              <a:ext cx="4616" cy="328"/>
              <a:chOff x="991" y="2313"/>
              <a:chExt cx="4616" cy="328"/>
            </a:xfrm>
          </p:grpSpPr>
          <p:sp>
            <p:nvSpPr>
              <p:cNvPr id="945169" name="Rectangle 17"/>
              <p:cNvSpPr>
                <a:spLocks noChangeArrowheads="1"/>
              </p:cNvSpPr>
              <p:nvPr/>
            </p:nvSpPr>
            <p:spPr bwMode="auto">
              <a:xfrm>
                <a:off x="991" y="2317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39290" name="Line 18"/>
              <p:cNvSpPr>
                <a:spLocks noChangeShapeType="1"/>
              </p:cNvSpPr>
              <p:nvPr/>
            </p:nvSpPr>
            <p:spPr bwMode="auto">
              <a:xfrm>
                <a:off x="3291" y="2313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1" name="Line 19"/>
              <p:cNvSpPr>
                <a:spLocks noChangeShapeType="1"/>
              </p:cNvSpPr>
              <p:nvPr/>
            </p:nvSpPr>
            <p:spPr bwMode="auto">
              <a:xfrm>
                <a:off x="2155" y="2313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2" name="Line 20"/>
              <p:cNvSpPr>
                <a:spLocks noChangeShapeType="1"/>
              </p:cNvSpPr>
              <p:nvPr/>
            </p:nvSpPr>
            <p:spPr bwMode="auto">
              <a:xfrm>
                <a:off x="4459" y="2321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9285" name="Rectangle 21"/>
            <p:cNvSpPr>
              <a:spLocks noChangeArrowheads="1"/>
            </p:cNvSpPr>
            <p:nvPr/>
          </p:nvSpPr>
          <p:spPr bwMode="auto">
            <a:xfrm>
              <a:off x="960" y="2302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>
                  <a:latin typeface="Monaco"/>
                  <a:cs typeface="Monaco"/>
                </a:rPr>
                <a:t>11111111</a:t>
              </a:r>
            </a:p>
          </p:txBody>
        </p:sp>
        <p:sp>
          <p:nvSpPr>
            <p:cNvPr id="139286" name="Rectangle 22"/>
            <p:cNvSpPr>
              <a:spLocks noChangeArrowheads="1"/>
            </p:cNvSpPr>
            <p:nvPr/>
          </p:nvSpPr>
          <p:spPr bwMode="auto">
            <a:xfrm>
              <a:off x="2160" y="2302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>
                  <a:latin typeface="Monaco"/>
                  <a:cs typeface="Monaco"/>
                </a:rPr>
                <a:t>11111110</a:t>
              </a:r>
            </a:p>
          </p:txBody>
        </p:sp>
        <p:sp>
          <p:nvSpPr>
            <p:cNvPr id="139287" name="Rectangle 23"/>
            <p:cNvSpPr>
              <a:spLocks noChangeArrowheads="1"/>
            </p:cNvSpPr>
            <p:nvPr/>
          </p:nvSpPr>
          <p:spPr bwMode="auto">
            <a:xfrm>
              <a:off x="3321" y="2310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>
                  <a:latin typeface="Monaco"/>
                  <a:cs typeface="Monaco"/>
                </a:rPr>
                <a:t>00000000</a:t>
              </a:r>
            </a:p>
          </p:txBody>
        </p:sp>
        <p:sp>
          <p:nvSpPr>
            <p:cNvPr id="139288" name="Rectangle 24"/>
            <p:cNvSpPr>
              <a:spLocks noChangeArrowheads="1"/>
            </p:cNvSpPr>
            <p:nvPr/>
          </p:nvSpPr>
          <p:spPr bwMode="auto">
            <a:xfrm>
              <a:off x="4457" y="2310"/>
              <a:ext cx="12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800" b="0" dirty="0">
                  <a:latin typeface="Monaco"/>
                  <a:cs typeface="Monaco"/>
                </a:rPr>
                <a:t>00000000</a:t>
              </a:r>
            </a:p>
          </p:txBody>
        </p:sp>
      </p:grpSp>
      <p:sp>
        <p:nvSpPr>
          <p:cNvPr id="139271" name="Rectangle 25"/>
          <p:cNvSpPr>
            <a:spLocks noChangeArrowheads="1"/>
          </p:cNvSpPr>
          <p:nvPr/>
        </p:nvSpPr>
        <p:spPr bwMode="auto">
          <a:xfrm>
            <a:off x="76200" y="2971800"/>
            <a:ext cx="1489075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Arial" charset="0"/>
              </a:rPr>
              <a:t>Address </a:t>
            </a:r>
          </a:p>
        </p:txBody>
      </p:sp>
      <p:sp>
        <p:nvSpPr>
          <p:cNvPr id="139272" name="Rectangle 26"/>
          <p:cNvSpPr>
            <a:spLocks noChangeArrowheads="1"/>
          </p:cNvSpPr>
          <p:nvPr/>
        </p:nvSpPr>
        <p:spPr bwMode="auto">
          <a:xfrm>
            <a:off x="577850" y="4097338"/>
            <a:ext cx="9461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Mask</a:t>
            </a:r>
          </a:p>
        </p:txBody>
      </p:sp>
      <p:sp>
        <p:nvSpPr>
          <p:cNvPr id="139273" name="Line 27"/>
          <p:cNvSpPr>
            <a:spLocks noChangeShapeType="1"/>
          </p:cNvSpPr>
          <p:nvPr/>
        </p:nvSpPr>
        <p:spPr bwMode="auto">
          <a:xfrm>
            <a:off x="8932863" y="48974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4" name="Line 28"/>
          <p:cNvSpPr>
            <a:spLocks noChangeShapeType="1"/>
          </p:cNvSpPr>
          <p:nvPr/>
        </p:nvSpPr>
        <p:spPr bwMode="auto">
          <a:xfrm>
            <a:off x="5029200" y="487045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5" name="Rectangle 29"/>
          <p:cNvSpPr>
            <a:spLocks noChangeArrowheads="1"/>
          </p:cNvSpPr>
          <p:nvPr/>
        </p:nvSpPr>
        <p:spPr bwMode="auto">
          <a:xfrm>
            <a:off x="6248400" y="4946650"/>
            <a:ext cx="157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Arial" charset="0"/>
              </a:rPr>
              <a:t>for hosts </a:t>
            </a:r>
          </a:p>
        </p:txBody>
      </p:sp>
      <p:sp>
        <p:nvSpPr>
          <p:cNvPr id="139276" name="Line 30"/>
          <p:cNvSpPr>
            <a:spLocks noChangeShapeType="1"/>
          </p:cNvSpPr>
          <p:nvPr/>
        </p:nvSpPr>
        <p:spPr bwMode="auto">
          <a:xfrm>
            <a:off x="5029200" y="5175250"/>
            <a:ext cx="99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7" name="Line 31"/>
          <p:cNvSpPr>
            <a:spLocks noChangeShapeType="1"/>
          </p:cNvSpPr>
          <p:nvPr/>
        </p:nvSpPr>
        <p:spPr bwMode="auto">
          <a:xfrm>
            <a:off x="8153400" y="5175250"/>
            <a:ext cx="754063" cy="142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8" name="Line 32"/>
          <p:cNvSpPr>
            <a:spLocks noChangeShapeType="1"/>
          </p:cNvSpPr>
          <p:nvPr/>
        </p:nvSpPr>
        <p:spPr bwMode="auto">
          <a:xfrm flipH="1" flipV="1">
            <a:off x="4686300" y="5175250"/>
            <a:ext cx="3429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9" name="Line 33"/>
          <p:cNvSpPr>
            <a:spLocks noChangeShapeType="1"/>
          </p:cNvSpPr>
          <p:nvPr/>
        </p:nvSpPr>
        <p:spPr bwMode="auto">
          <a:xfrm>
            <a:off x="1566863" y="48974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80" name="Rectangle 34"/>
          <p:cNvSpPr>
            <a:spLocks noChangeArrowheads="1"/>
          </p:cNvSpPr>
          <p:nvPr/>
        </p:nvSpPr>
        <p:spPr bwMode="auto">
          <a:xfrm>
            <a:off x="2133600" y="4946650"/>
            <a:ext cx="2403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Arial" charset="0"/>
              </a:rPr>
              <a:t>Network Prefix </a:t>
            </a:r>
          </a:p>
        </p:txBody>
      </p:sp>
      <p:sp>
        <p:nvSpPr>
          <p:cNvPr id="139281" name="Line 35"/>
          <p:cNvSpPr>
            <a:spLocks noChangeShapeType="1"/>
          </p:cNvSpPr>
          <p:nvPr/>
        </p:nvSpPr>
        <p:spPr bwMode="auto">
          <a:xfrm>
            <a:off x="1566863" y="5172075"/>
            <a:ext cx="490537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82" name="Text Box 36"/>
          <p:cNvSpPr txBox="1">
            <a:spLocks noChangeArrowheads="1"/>
          </p:cNvSpPr>
          <p:nvPr/>
        </p:nvSpPr>
        <p:spPr bwMode="auto">
          <a:xfrm>
            <a:off x="1295401" y="1203325"/>
            <a:ext cx="7112488" cy="70852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</a:rPr>
              <a:t>Use two 32-bit numbers to represent a </a:t>
            </a:r>
            <a:r>
              <a:rPr lang="en-US" dirty="0" smtClean="0">
                <a:latin typeface="Arial" charset="0"/>
              </a:rPr>
              <a:t>network location</a:t>
            </a:r>
          </a:p>
          <a:p>
            <a:pPr algn="ctr"/>
            <a:r>
              <a:rPr lang="en-US" dirty="0" smtClean="0">
                <a:latin typeface="Arial" charset="0"/>
              </a:rPr>
              <a:t>Address </a:t>
            </a:r>
            <a:r>
              <a:rPr lang="en-US" dirty="0">
                <a:latin typeface="Arial" charset="0"/>
              </a:rPr>
              <a:t>+ Mask  </a:t>
            </a:r>
          </a:p>
        </p:txBody>
      </p:sp>
    </p:spTree>
    <p:extLst>
      <p:ext uri="{BB962C8B-B14F-4D97-AF65-F5344CB8AC3E}">
        <p14:creationId xmlns:p14="http://schemas.microsoft.com/office/powerpoint/2010/main" val="43128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 animBg="1"/>
      <p:bldP spid="139273" grpId="0" animBg="1"/>
      <p:bldP spid="139274" grpId="0" animBg="1"/>
      <p:bldP spid="139275" grpId="0"/>
      <p:bldP spid="139276" grpId="0" animBg="1"/>
      <p:bldP spid="139277" grpId="0" animBg="1"/>
      <p:bldP spid="139278" grpId="0" animBg="1"/>
      <p:bldP spid="139279" grpId="0" animBg="1"/>
      <p:bldP spid="139280" grpId="0"/>
      <p:bldP spid="139281" grpId="0" animBg="1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24967</TotalTime>
  <Words>3322</Words>
  <Application>Microsoft Macintosh PowerPoint</Application>
  <PresentationFormat>On-screen Show (4:3)</PresentationFormat>
  <Paragraphs>1136</Paragraphs>
  <Slides>74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4" baseType="lpstr">
      <vt:lpstr>Courier New</vt:lpstr>
      <vt:lpstr>Helvetica</vt:lpstr>
      <vt:lpstr>Monaco</vt:lpstr>
      <vt:lpstr>ＭＳ Ｐゴシック</vt:lpstr>
      <vt:lpstr>Palatino Linotype</vt:lpstr>
      <vt:lpstr>Symbol</vt:lpstr>
      <vt:lpstr>Times New Roman</vt:lpstr>
      <vt:lpstr>Wingdings</vt:lpstr>
      <vt:lpstr>Arial</vt:lpstr>
      <vt:lpstr>Network</vt:lpstr>
      <vt:lpstr>CS 168 Forwarding</vt:lpstr>
      <vt:lpstr>PowerPoint Presentation</vt:lpstr>
      <vt:lpstr>Announcements</vt:lpstr>
      <vt:lpstr>Question</vt:lpstr>
      <vt:lpstr>And now, the AXE-man himself….</vt:lpstr>
      <vt:lpstr>Where Are We</vt:lpstr>
      <vt:lpstr>Review of Addressing</vt:lpstr>
      <vt:lpstr>History of Addressing Schemes</vt:lpstr>
      <vt:lpstr>CIDR Addressing</vt:lpstr>
      <vt:lpstr>CIDR Prefixes</vt:lpstr>
      <vt:lpstr>Using Addresses</vt:lpstr>
      <vt:lpstr>Using Addresses (Today)</vt:lpstr>
      <vt:lpstr>Aggregation (and not)</vt:lpstr>
      <vt:lpstr>Scalability via Address Aggregation</vt:lpstr>
      <vt:lpstr>Global Picture</vt:lpstr>
      <vt:lpstr>Prefix Aggregation</vt:lpstr>
      <vt:lpstr>Aggregation Not Always Possible</vt:lpstr>
      <vt:lpstr>Multihoming Global Picture</vt:lpstr>
      <vt:lpstr>Addresses Advertised in Two Places?</vt:lpstr>
      <vt:lpstr>Multihoming Global Picture</vt:lpstr>
      <vt:lpstr>What’s the Problem?</vt:lpstr>
      <vt:lpstr>Forwarding</vt:lpstr>
      <vt:lpstr>Networks and routers</vt:lpstr>
      <vt:lpstr>What’s inside a router?</vt:lpstr>
      <vt:lpstr>What’s inside a router?</vt:lpstr>
      <vt:lpstr>What’s inside a router?</vt:lpstr>
      <vt:lpstr>Input Linecards: Tasks</vt:lpstr>
      <vt:lpstr>Challenge: speed!</vt:lpstr>
      <vt:lpstr>Forwarding Table Plays Crucial Role</vt:lpstr>
      <vt:lpstr>Looking up the output port</vt:lpstr>
      <vt:lpstr>Scaling the Lookup</vt:lpstr>
      <vt:lpstr>Efficient Packet Lookup</vt:lpstr>
      <vt:lpstr>Lookup with Original or Classful</vt:lpstr>
      <vt:lpstr>Why won’t this work for CIDR?</vt:lpstr>
      <vt:lpstr>Example #1: Provider w/ 4 Customers </vt:lpstr>
      <vt:lpstr>Finding the Match (at ISP’s Router)</vt:lpstr>
      <vt:lpstr>Finding Match Efficiently</vt:lpstr>
      <vt:lpstr>Consider four three-bit prefixes</vt:lpstr>
      <vt:lpstr>Tree Structure</vt:lpstr>
      <vt:lpstr>Walk Tree: Stop at Prefix Entries</vt:lpstr>
      <vt:lpstr>Walk Tree: Stop at Prefix Entries</vt:lpstr>
      <vt:lpstr>Walk Tree: Stop at Prefix Entries</vt:lpstr>
      <vt:lpstr>This Example is Too Simple</vt:lpstr>
      <vt:lpstr>Many Routing Entries…</vt:lpstr>
      <vt:lpstr>Avoiding Overlaps is Wasteful</vt:lpstr>
      <vt:lpstr>Return to Multihoming Global Picture</vt:lpstr>
      <vt:lpstr>We have now returned to problem…</vt:lpstr>
      <vt:lpstr>Two ways to write the routing table</vt:lpstr>
      <vt:lpstr>Change old tree-walking example…</vt:lpstr>
      <vt:lpstr>…to this</vt:lpstr>
      <vt:lpstr>Prefix Tree</vt:lpstr>
      <vt:lpstr>More Compact Representation</vt:lpstr>
      <vt:lpstr>Longest Prefix Match</vt:lpstr>
      <vt:lpstr>Longest Prefix Match Representation</vt:lpstr>
      <vt:lpstr>We Use LPM Every Day…..</vt:lpstr>
      <vt:lpstr>Example #2: Aggregating Customers</vt:lpstr>
      <vt:lpstr>Global Picture</vt:lpstr>
      <vt:lpstr>Example #3: Complications</vt:lpstr>
      <vt:lpstr>With nonoverlapping entries..</vt:lpstr>
      <vt:lpstr>Matching disjoint prefixes</vt:lpstr>
      <vt:lpstr>Focusing Only on Crucial Bits</vt:lpstr>
      <vt:lpstr>More Compact Representation</vt:lpstr>
      <vt:lpstr>Longest Prefix Match</vt:lpstr>
      <vt:lpstr>Return to multihoming example</vt:lpstr>
      <vt:lpstr>Global Picture with Multihoming</vt:lpstr>
      <vt:lpstr>LPM in real routers</vt:lpstr>
      <vt:lpstr>Forwarding Summary</vt:lpstr>
      <vt:lpstr>Conceptual Problems with IP Addressing</vt:lpstr>
      <vt:lpstr>What’s Wrong with IP Addressing?</vt:lpstr>
      <vt:lpstr>Design Exercise</vt:lpstr>
      <vt:lpstr>PowerPoint Presentation</vt:lpstr>
      <vt:lpstr>Simple proposal for addressing</vt:lpstr>
      <vt:lpstr>Advantages</vt:lpstr>
      <vt:lpstr>Why Explicit Aggregation?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shenker@icsi.berkeley.edu</cp:lastModifiedBy>
  <cp:revision>502</cp:revision>
  <cp:lastPrinted>2015-09-24T02:04:22Z</cp:lastPrinted>
  <dcterms:created xsi:type="dcterms:W3CDTF">2015-08-27T21:00:58Z</dcterms:created>
  <dcterms:modified xsi:type="dcterms:W3CDTF">2015-09-30T02:10:27Z</dcterms:modified>
</cp:coreProperties>
</file>