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76"/>
  </p:notesMasterIdLst>
  <p:handoutMasterIdLst>
    <p:handoutMasterId r:id="rId77"/>
  </p:handoutMasterIdLst>
  <p:sldIdLst>
    <p:sldId id="431" r:id="rId2"/>
    <p:sldId id="532" r:id="rId3"/>
    <p:sldId id="808" r:id="rId4"/>
    <p:sldId id="890" r:id="rId5"/>
    <p:sldId id="904" r:id="rId6"/>
    <p:sldId id="891" r:id="rId7"/>
    <p:sldId id="809" r:id="rId8"/>
    <p:sldId id="701" r:id="rId9"/>
    <p:sldId id="870" r:id="rId10"/>
    <p:sldId id="741" r:id="rId11"/>
    <p:sldId id="802" r:id="rId12"/>
    <p:sldId id="911" r:id="rId13"/>
    <p:sldId id="881" r:id="rId14"/>
    <p:sldId id="882" r:id="rId15"/>
    <p:sldId id="883" r:id="rId16"/>
    <p:sldId id="892" r:id="rId17"/>
    <p:sldId id="893" r:id="rId18"/>
    <p:sldId id="894" r:id="rId19"/>
    <p:sldId id="895" r:id="rId20"/>
    <p:sldId id="922" r:id="rId21"/>
    <p:sldId id="919" r:id="rId22"/>
    <p:sldId id="920" r:id="rId23"/>
    <p:sldId id="921" r:id="rId24"/>
    <p:sldId id="887" r:id="rId25"/>
    <p:sldId id="912" r:id="rId26"/>
    <p:sldId id="756" r:id="rId27"/>
    <p:sldId id="896" r:id="rId28"/>
    <p:sldId id="764" r:id="rId29"/>
    <p:sldId id="770" r:id="rId30"/>
    <p:sldId id="899" r:id="rId31"/>
    <p:sldId id="900" r:id="rId32"/>
    <p:sldId id="897" r:id="rId33"/>
    <p:sldId id="901" r:id="rId34"/>
    <p:sldId id="766" r:id="rId35"/>
    <p:sldId id="767" r:id="rId36"/>
    <p:sldId id="768" r:id="rId37"/>
    <p:sldId id="769" r:id="rId38"/>
    <p:sldId id="772" r:id="rId39"/>
    <p:sldId id="889" r:id="rId40"/>
    <p:sldId id="918" r:id="rId41"/>
    <p:sldId id="888" r:id="rId42"/>
    <p:sldId id="873" r:id="rId43"/>
    <p:sldId id="829" r:id="rId44"/>
    <p:sldId id="830" r:id="rId45"/>
    <p:sldId id="833" r:id="rId46"/>
    <p:sldId id="834" r:id="rId47"/>
    <p:sldId id="835" r:id="rId48"/>
    <p:sldId id="836" r:id="rId49"/>
    <p:sldId id="837" r:id="rId50"/>
    <p:sldId id="838" r:id="rId51"/>
    <p:sldId id="839" r:id="rId52"/>
    <p:sldId id="538" r:id="rId53"/>
    <p:sldId id="539" r:id="rId54"/>
    <p:sldId id="540" r:id="rId55"/>
    <p:sldId id="903" r:id="rId56"/>
    <p:sldId id="840" r:id="rId57"/>
    <p:sldId id="841" r:id="rId58"/>
    <p:sldId id="842" r:id="rId59"/>
    <p:sldId id="843" r:id="rId60"/>
    <p:sldId id="923" r:id="rId61"/>
    <p:sldId id="844" r:id="rId62"/>
    <p:sldId id="845" r:id="rId63"/>
    <p:sldId id="846" r:id="rId64"/>
    <p:sldId id="848" r:id="rId65"/>
    <p:sldId id="847" r:id="rId66"/>
    <p:sldId id="849" r:id="rId67"/>
    <p:sldId id="850" r:id="rId68"/>
    <p:sldId id="855" r:id="rId69"/>
    <p:sldId id="856" r:id="rId70"/>
    <p:sldId id="857" r:id="rId71"/>
    <p:sldId id="858" r:id="rId72"/>
    <p:sldId id="859" r:id="rId73"/>
    <p:sldId id="860" r:id="rId74"/>
    <p:sldId id="905" r:id="rId7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0871"/>
    <p:restoredTop sz="86464"/>
  </p:normalViewPr>
  <p:slideViewPr>
    <p:cSldViewPr>
      <p:cViewPr>
        <p:scale>
          <a:sx n="100" d="100"/>
          <a:sy n="100" d="100"/>
        </p:scale>
        <p:origin x="1088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handoutMaster" Target="handoutMasters/handoutMaster1.xml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C0097C4-6507-AC4E-966E-821A729436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963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7DDF7BC6-A6E1-CB43-A9F4-FD0222E264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5785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67CD463-C36B-2E48-9D8A-C2FBF3F8D466}" type="slidenum">
              <a:rPr lang="en-US" sz="1200" b="0">
                <a:latin typeface="Times New Roman" charset="0"/>
              </a:rPr>
              <a:pPr eaLnBrk="1" hangingPunct="1"/>
              <a:t>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50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EABF82-41E6-5443-9936-01A727913079}" type="slidenum">
              <a:rPr lang="en-US" sz="1200" b="0">
                <a:latin typeface="Times New Roman" charset="0"/>
              </a:rPr>
              <a:pPr eaLnBrk="1" hangingPunct="1"/>
              <a:t>37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033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5C0205-C21B-1C42-8F88-17E2D5BF1AFE}" type="slidenum">
              <a:rPr lang="en-US" sz="1200" b="0">
                <a:latin typeface="Times New Roman" charset="0"/>
              </a:rPr>
              <a:pPr eaLnBrk="1" hangingPunct="1"/>
              <a:t>38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476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FE8D447-2014-114C-BCA6-4B91CD124079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037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0193917-A422-C544-A70A-0CA61550DA57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015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3B87BA-C31F-704A-AE65-21DD8AF33AE2}" type="slidenum">
              <a:rPr lang="en-US" sz="1200" b="0">
                <a:latin typeface="Times New Roman" charset="0"/>
              </a:rPr>
              <a:pPr eaLnBrk="1" hangingPunct="1"/>
              <a:t>62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73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63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607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64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17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65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200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66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49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A3C9C0-F079-7B41-9FA0-731C25F84367}" type="slidenum">
              <a:rPr lang="en-US" sz="1200" b="0">
                <a:latin typeface="Times New Roman" charset="0"/>
              </a:rPr>
              <a:pPr eaLnBrk="1" hangingPunct="1"/>
              <a:t>68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88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1C8DD0-A2A5-9A44-B66D-68E982D18E04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573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A3C9C0-F079-7B41-9FA0-731C25F84367}" type="slidenum">
              <a:rPr lang="en-US" sz="1200" b="0">
                <a:latin typeface="Times New Roman" charset="0"/>
              </a:rPr>
              <a:pPr eaLnBrk="1" hangingPunct="1"/>
              <a:t>69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76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BE79A2-F0BC-5840-90FB-5D6C1DFE4744}" type="slidenum">
              <a:rPr lang="en-US" sz="1200" b="0">
                <a:latin typeface="Times New Roman" charset="0"/>
              </a:rPr>
              <a:pPr eaLnBrk="1" hangingPunct="1"/>
              <a:t>70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62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0B98F08-71B2-1C49-9757-9352A519D699}" type="slidenum">
              <a:rPr lang="en-US" sz="1200" b="0">
                <a:latin typeface="Times New Roman" charset="0"/>
              </a:rPr>
              <a:pPr eaLnBrk="1" hangingPunct="1"/>
              <a:t>71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85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2A3E35-0851-BD40-9477-0D2B5F6DAA9B}" type="slidenum">
              <a:rPr lang="en-US" sz="1200" b="0">
                <a:latin typeface="Times New Roman" charset="0"/>
              </a:rPr>
              <a:pPr eaLnBrk="1" hangingPunct="1"/>
              <a:t>72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926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6447C0-A186-DD40-BC05-9D09DDC0A078}" type="slidenum">
              <a:rPr lang="en-US" sz="1200" b="0">
                <a:latin typeface="Times New Roman" charset="0"/>
              </a:rPr>
              <a:pPr eaLnBrk="1" hangingPunct="1"/>
              <a:t>73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0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EABF82-41E6-5443-9936-01A727913079}" type="slidenum">
              <a:rPr lang="en-US" sz="1200" b="0">
                <a:latin typeface="Times New Roman" charset="0"/>
              </a:rPr>
              <a:pPr eaLnBrk="1" hangingPunct="1"/>
              <a:t>29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528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EABF82-41E6-5443-9936-01A727913079}" type="slidenum">
              <a:rPr lang="en-US" sz="1200" b="0">
                <a:latin typeface="Times New Roman" charset="0"/>
              </a:rPr>
              <a:pPr eaLnBrk="1" hangingPunct="1"/>
              <a:t>30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764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EABF82-41E6-5443-9936-01A727913079}" type="slidenum">
              <a:rPr lang="en-US" sz="1200" b="0">
                <a:latin typeface="Times New Roman" charset="0"/>
              </a:rPr>
              <a:pPr eaLnBrk="1" hangingPunct="1"/>
              <a:t>31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37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EABF82-41E6-5443-9936-01A727913079}" type="slidenum">
              <a:rPr lang="en-US" sz="1200" b="0">
                <a:latin typeface="Times New Roman" charset="0"/>
              </a:rPr>
              <a:pPr eaLnBrk="1" hangingPunct="1"/>
              <a:t>32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19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BFCEF-9C19-FA49-B811-D578BC83171D}" type="slidenum">
              <a:rPr lang="en-US" sz="1200" b="0">
                <a:latin typeface="Times New Roman" charset="0"/>
              </a:rPr>
              <a:pPr eaLnBrk="1" hangingPunct="1"/>
              <a:t>34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030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05CB60-7359-2D48-BE02-D7BB3AA27C29}" type="slidenum">
              <a:rPr lang="en-US" sz="1200" b="0">
                <a:latin typeface="Times New Roman" charset="0"/>
              </a:rPr>
              <a:pPr eaLnBrk="1" hangingPunct="1"/>
              <a:t>35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6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05CB60-7359-2D48-BE02-D7BB3AA27C29}" type="slidenum">
              <a:rPr lang="en-US" sz="1200" b="0">
                <a:latin typeface="Times New Roman" charset="0"/>
              </a:rPr>
              <a:pPr eaLnBrk="1" hangingPunct="1"/>
              <a:t>36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41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D9B67-AD95-4B46-A0DA-F2AED6E84B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8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85399-A305-8F45-8B8E-3830BD0C4D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31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04EAF-5A08-7B49-9FC9-045F536AE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21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458200" cy="5486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fld id="{72BEC54F-98B7-0A42-9A23-569989152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30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73F55-F82C-3C40-922D-417D94C542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9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EA10F-1B2C-564A-8529-6A1B9B53C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00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E118E-DF71-3045-BE9C-ED4DC6B090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33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8F47A-AB51-1E40-84FE-F7055C6366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3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83B58-B541-7E4C-9724-66775EFCE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D13FA-69A5-5444-B7E0-32474B5AE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6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5AC89-5AC2-8B44-81A5-11BB5E96E8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48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F76C2-D589-3248-9C1F-E0BDBB229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9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9148E-37AF-FC4B-9566-0C4B0803C0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43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820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5FCFE6E-9505-354F-8B69-AA2C0F2AB9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6" r:id="rId12"/>
    <p:sldLayoutId id="214748371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e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e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e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CS 168</a:t>
            </a:r>
            <a:br>
              <a:rPr lang="en-US" altLang="en-US" dirty="0"/>
            </a:br>
            <a:r>
              <a:rPr lang="en-US" altLang="en-US" dirty="0" smtClean="0"/>
              <a:t>Protocol Support for Forwarding</a:t>
            </a:r>
            <a:endParaRPr lang="en-US" altLang="en-US" dirty="0"/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2015</a:t>
            </a: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Shenker</a:t>
            </a: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/~cs168/fa15/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39223899-8BDD-F940-A62D-574BA4D27A47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Medium Access Control Address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MAC </a:t>
            </a:r>
            <a:r>
              <a:rPr lang="en-US" sz="2800" dirty="0" smtClean="0">
                <a:ea typeface="ＭＳ Ｐゴシック" charset="0"/>
                <a:cs typeface="ＭＳ Ｐゴシック" charset="0"/>
              </a:rPr>
              <a:t>address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Numerical address </a:t>
            </a:r>
            <a:r>
              <a:rPr lang="en-US" sz="2400" dirty="0" smtClean="0">
                <a:ea typeface="ＭＳ Ｐゴシック" charset="0"/>
              </a:rPr>
              <a:t>associated with a network adapter</a:t>
            </a:r>
            <a:endParaRPr lang="en-US" sz="2400" dirty="0"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Flat name space of 48 </a:t>
            </a:r>
            <a:r>
              <a:rPr lang="en-US" sz="2400" dirty="0" smtClean="0">
                <a:ea typeface="ＭＳ Ｐゴシック" charset="0"/>
              </a:rPr>
              <a:t>bits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ea typeface="ＭＳ Ｐゴシック" charset="0"/>
                <a:cs typeface="ＭＳ Ｐゴシック" charset="0"/>
              </a:rPr>
              <a:t>e.g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., </a:t>
            </a:r>
            <a:r>
              <a:rPr lang="en-US" sz="20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00-15-C5-49-04-A9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in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HEX</a:t>
            </a:r>
            <a:endParaRPr lang="en-US" sz="2000" dirty="0" smtClean="0"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ea typeface="ＭＳ Ｐゴシック" charset="0"/>
              </a:rPr>
              <a:t>Unique</a:t>
            </a:r>
            <a:r>
              <a:rPr lang="en-US" sz="2400" dirty="0">
                <a:ea typeface="ＭＳ Ｐゴシック" charset="0"/>
              </a:rPr>
              <a:t>, hard-coded in the adapter when it is </a:t>
            </a:r>
            <a:r>
              <a:rPr lang="en-US" sz="2400" dirty="0" smtClean="0">
                <a:ea typeface="ＭＳ Ｐゴシック" charset="0"/>
              </a:rPr>
              <a:t>built</a:t>
            </a:r>
            <a:br>
              <a:rPr lang="en-US" sz="2400" dirty="0" smtClean="0">
                <a:ea typeface="ＭＳ Ｐゴシック" charset="0"/>
              </a:rPr>
            </a:br>
            <a:endParaRPr lang="en-US" sz="2400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ea typeface="ＭＳ Ｐゴシック" charset="0"/>
                <a:cs typeface="ＭＳ Ｐゴシック" charset="0"/>
              </a:rPr>
              <a:t>Hierarchical Allocation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08000"/>
                </a:solidFill>
                <a:ea typeface="ＭＳ Ｐゴシック" charset="0"/>
              </a:rPr>
              <a:t>Blocks</a:t>
            </a:r>
            <a:r>
              <a:rPr lang="en-US" sz="2400" dirty="0">
                <a:ea typeface="ＭＳ Ｐゴシック" charset="0"/>
              </a:rPr>
              <a:t>: assigned to vendors (e.g., Dell) by the </a:t>
            </a:r>
            <a:r>
              <a:rPr lang="en-US" sz="2400" dirty="0" smtClean="0">
                <a:ea typeface="ＭＳ Ｐゴシック" charset="0"/>
              </a:rPr>
              <a:t>IEEE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First 24 bits (e.g., </a:t>
            </a:r>
            <a:r>
              <a:rPr lang="en-US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00-15-C5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-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*</a:t>
            </a: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*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-**-**)</a:t>
            </a:r>
            <a:endParaRPr lang="en-US" dirty="0"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CC0000"/>
                </a:solidFill>
                <a:ea typeface="ＭＳ Ｐゴシック" charset="0"/>
              </a:rPr>
              <a:t>Adapter</a:t>
            </a:r>
            <a:r>
              <a:rPr lang="en-US" sz="2400" dirty="0" smtClean="0">
                <a:ea typeface="ＭＳ Ｐゴシック" charset="0"/>
              </a:rPr>
              <a:t>: assigned </a:t>
            </a:r>
            <a:r>
              <a:rPr lang="en-US" sz="2400" dirty="0">
                <a:ea typeface="ＭＳ Ｐゴシック" charset="0"/>
              </a:rPr>
              <a:t>by the vendor from its </a:t>
            </a:r>
            <a:r>
              <a:rPr lang="en-US" sz="2400" dirty="0" smtClean="0">
                <a:ea typeface="ＭＳ Ｐゴシック" charset="0"/>
              </a:rPr>
              <a:t>block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Last 24 bits </a:t>
            </a:r>
          </a:p>
        </p:txBody>
      </p:sp>
    </p:spTree>
    <p:extLst>
      <p:ext uri="{BB962C8B-B14F-4D97-AF65-F5344CB8AC3E}">
        <p14:creationId xmlns:p14="http://schemas.microsoft.com/office/powerpoint/2010/main" val="213222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MAC Address vs. IP Address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>
            <a:noAutofit/>
          </a:bodyPr>
          <a:lstStyle/>
          <a:p>
            <a:r>
              <a:rPr lang="en-US" dirty="0">
                <a:latin typeface="Arial" charset="0"/>
                <a:cs typeface="Arial" charset="0"/>
              </a:rPr>
              <a:t>MAC </a:t>
            </a:r>
            <a:r>
              <a:rPr lang="en-US" dirty="0" smtClean="0">
                <a:latin typeface="Arial" charset="0"/>
                <a:cs typeface="Arial" charset="0"/>
              </a:rPr>
              <a:t>addresses (used in link-layer)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Hard-coded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when adapter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is built</a:t>
            </a:r>
          </a:p>
          <a:p>
            <a:pPr lvl="1">
              <a:buClr>
                <a:schemeClr val="tx2"/>
              </a:buClr>
            </a:pPr>
            <a:r>
              <a:rPr lang="en-US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Flat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name space of 48 bits (e.g., 00-0E-9B-6E-49-76)</a:t>
            </a:r>
          </a:p>
          <a:p>
            <a:pPr lvl="2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Like a social security number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Portable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and can stay the same as the host moves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Used to get packet between interfaces on same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network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IP addresses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Configured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or learned dynamically</a:t>
            </a:r>
          </a:p>
          <a:p>
            <a:pPr lvl="1">
              <a:buClr>
                <a:schemeClr val="tx2"/>
              </a:buClr>
            </a:pPr>
            <a:r>
              <a:rPr lang="en-US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Hierarchical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name space of 32 bits (e.g., 12.178.66.9)</a:t>
            </a:r>
          </a:p>
          <a:p>
            <a:pPr lvl="2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Like a postal mailing address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portable, and depends on where the host is attached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Used to get a packet to destination IP subnet </a:t>
            </a:r>
          </a:p>
        </p:txBody>
      </p:sp>
    </p:spTree>
    <p:extLst>
      <p:ext uri="{BB962C8B-B14F-4D97-AF65-F5344CB8AC3E}">
        <p14:creationId xmlns:p14="http://schemas.microsoft.com/office/powerpoint/2010/main" val="84916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Broadcast at Link-Level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Use </a:t>
            </a:r>
            <a:r>
              <a:rPr lang="en-US" dirty="0">
                <a:latin typeface="Arial" charset="0"/>
                <a:cs typeface="Arial" charset="0"/>
              </a:rPr>
              <a:t>broadcast address: </a:t>
            </a:r>
            <a:r>
              <a:rPr lang="en-US" dirty="0" err="1">
                <a:latin typeface="Arial" charset="0"/>
                <a:cs typeface="Arial" charset="0"/>
              </a:rPr>
              <a:t>ff:ff:ff:ff:ff:ff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Reaches everyone on L2 network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14962B-30E8-154B-B6E4-C2EB061ADE49}" type="slidenum">
              <a:rPr lang="en-US" sz="1400" b="0">
                <a:latin typeface="Times New Roman" charset="0"/>
              </a:rPr>
              <a:pPr eaLnBrk="1" hangingPunct="1"/>
              <a:t>12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35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Forwarding on Ethernet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 an example of L2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39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Uses Learning 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packet arrives at switch port X:</a:t>
            </a:r>
          </a:p>
          <a:p>
            <a:pPr lvl="1"/>
            <a:r>
              <a:rPr lang="en-US" dirty="0" smtClean="0"/>
              <a:t>Record X as the way to reach </a:t>
            </a:r>
            <a:r>
              <a:rPr lang="en-US" b="1" i="1" dirty="0" smtClean="0"/>
              <a:t>source</a:t>
            </a:r>
            <a:r>
              <a:rPr lang="en-US" dirty="0" smtClean="0"/>
              <a:t> of packet</a:t>
            </a:r>
          </a:p>
          <a:p>
            <a:pPr lvl="1"/>
            <a:r>
              <a:rPr lang="en-US" dirty="0" smtClean="0"/>
              <a:t>See if </a:t>
            </a:r>
            <a:r>
              <a:rPr lang="en-US" b="1" i="1" dirty="0" smtClean="0"/>
              <a:t>destination</a:t>
            </a:r>
            <a:r>
              <a:rPr lang="en-US" dirty="0" smtClean="0"/>
              <a:t> is in routing table</a:t>
            </a:r>
          </a:p>
          <a:p>
            <a:pPr lvl="2"/>
            <a:r>
              <a:rPr lang="en-US" dirty="0" smtClean="0"/>
              <a:t>If so, send out that port</a:t>
            </a:r>
          </a:p>
          <a:p>
            <a:pPr lvl="2"/>
            <a:r>
              <a:rPr lang="en-US" dirty="0" smtClean="0"/>
              <a:t>If not, flood out all other ports</a:t>
            </a:r>
          </a:p>
          <a:p>
            <a:pPr lvl="2"/>
            <a:endParaRPr lang="en-US" dirty="0"/>
          </a:p>
          <a:p>
            <a:r>
              <a:rPr lang="en-US" dirty="0" smtClean="0"/>
              <a:t>Difference between flood and broadcast here</a:t>
            </a:r>
          </a:p>
          <a:p>
            <a:pPr lvl="1"/>
            <a:r>
              <a:rPr lang="en-US" dirty="0" smtClean="0"/>
              <a:t>Broadcast is an end: </a:t>
            </a:r>
            <a:r>
              <a:rPr lang="en-US" b="1" dirty="0" smtClean="0"/>
              <a:t>reach all hosts on network</a:t>
            </a:r>
          </a:p>
          <a:p>
            <a:pPr lvl="1"/>
            <a:r>
              <a:rPr lang="en-US" dirty="0" smtClean="0"/>
              <a:t>Flood is a means to reach a particular destination</a:t>
            </a:r>
          </a:p>
          <a:p>
            <a:pPr lvl="2"/>
            <a:r>
              <a:rPr lang="en-US" dirty="0" smtClean="0"/>
              <a:t>When you don’t know where that destination is, you flood all ports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f next switch knows how to reach destination, it does not flood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28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require?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flooding algorithm requires that the topology be a spanning tree:</a:t>
            </a:r>
          </a:p>
          <a:p>
            <a:pPr lvl="1"/>
            <a:r>
              <a:rPr lang="en-US" b="1" dirty="0" smtClean="0"/>
              <a:t>Spanning</a:t>
            </a:r>
            <a:r>
              <a:rPr lang="en-US" dirty="0" smtClean="0"/>
              <a:t>: must reach all nodes</a:t>
            </a:r>
          </a:p>
          <a:p>
            <a:pPr lvl="1"/>
            <a:r>
              <a:rPr lang="en-US" b="1" dirty="0" smtClean="0"/>
              <a:t>Tree</a:t>
            </a:r>
            <a:r>
              <a:rPr lang="en-US" dirty="0" smtClean="0"/>
              <a:t>: must not have loops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How do you turn an arbitrary topology into a spanning tree?</a:t>
            </a:r>
          </a:p>
          <a:p>
            <a:pPr lvl="1"/>
            <a:r>
              <a:rPr lang="en-US" dirty="0" smtClean="0"/>
              <a:t>You “turn off” certain links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97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graph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5" name="Oval 4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5" idx="5"/>
              <a:endCxn id="10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5" idx="3"/>
              <a:endCxn id="6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endCxn id="12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4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endCxn id="14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1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5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endCxn id="9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endCxn id="8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8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endCxn id="8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9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10" idx="6"/>
              <a:endCxn id="14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6" idx="6"/>
              <a:endCxn id="10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stCxn id="13" idx="0"/>
              <a:endCxn id="12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9" idx="7"/>
              <a:endCxn id="8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stCxn id="13" idx="0"/>
              <a:endCxn id="10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12" idx="0"/>
              <a:endCxn id="14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14" idx="7"/>
              <a:endCxn id="11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" idx="7"/>
              <a:endCxn id="7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10" idx="7"/>
              <a:endCxn id="7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7982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Spanning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29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Spanning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337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Spanning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3974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37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dirty="0" smtClean="0"/>
              <a:t>But how do you find such trees?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3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Chance for Redemption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pPr lvl="7"/>
            <a:endParaRPr lang="is-IS" dirty="0"/>
          </a:p>
          <a:p>
            <a:r>
              <a:rPr lang="en-US" dirty="0" smtClean="0"/>
              <a:t>Do not look at sheet of paper until I say so</a:t>
            </a:r>
          </a:p>
          <a:p>
            <a:pPr lvl="7"/>
            <a:endParaRPr lang="en-US" dirty="0"/>
          </a:p>
          <a:p>
            <a:r>
              <a:rPr lang="en-US" dirty="0" smtClean="0"/>
              <a:t>You will have five minutes to complete this task</a:t>
            </a:r>
          </a:p>
          <a:p>
            <a:pPr lvl="6"/>
            <a:endParaRPr lang="en-US" dirty="0"/>
          </a:p>
          <a:p>
            <a:r>
              <a:rPr lang="en-US" dirty="0" smtClean="0"/>
              <a:t>Each sheet says: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6600"/>
                </a:solidFill>
              </a:rPr>
              <a:t>You are node X  You are connected to nodes Y,Z</a:t>
            </a:r>
            <a:endParaRPr lang="en-US" b="1" dirty="0">
              <a:solidFill>
                <a:srgbClr val="000000"/>
              </a:solidFill>
            </a:endParaRPr>
          </a:p>
          <a:p>
            <a:pPr lvl="5"/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Your job: </a:t>
            </a:r>
            <a:r>
              <a:rPr lang="en-US" dirty="0" smtClean="0">
                <a:solidFill>
                  <a:srgbClr val="000000"/>
                </a:solidFill>
              </a:rPr>
              <a:t>Define spanning tree on this 40-node net</a:t>
            </a:r>
          </a:p>
          <a:p>
            <a:pPr lvl="1"/>
            <a:r>
              <a:rPr lang="en-US" dirty="0"/>
              <a:t>You do so by crossing out some of your neighbors (and your neighbors must do the same to you)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You may not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Leave your seat (but you can stand)</a:t>
            </a:r>
          </a:p>
          <a:p>
            <a:pPr lvl="1"/>
            <a:r>
              <a:rPr lang="en-US" dirty="0" smtClean="0"/>
              <a:t>Pass your sheet of paper</a:t>
            </a:r>
          </a:p>
          <a:p>
            <a:pPr lvl="1"/>
            <a:r>
              <a:rPr lang="en-US" dirty="0" smtClean="0"/>
              <a:t>Let anyone copy your sheet of paper</a:t>
            </a:r>
          </a:p>
          <a:p>
            <a:pPr lvl="1"/>
            <a:endParaRPr lang="en-US" dirty="0"/>
          </a:p>
          <a:p>
            <a:r>
              <a:rPr lang="en-US" b="1" dirty="0" smtClean="0"/>
              <a:t>You may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Ask nearby friends for advice</a:t>
            </a:r>
          </a:p>
          <a:p>
            <a:pPr lvl="1"/>
            <a:r>
              <a:rPr lang="en-US" dirty="0" smtClean="0"/>
              <a:t>Shout to other participants (anything you want)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6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X: stand up</a:t>
            </a:r>
          </a:p>
          <a:p>
            <a:pPr lvl="1"/>
            <a:r>
              <a:rPr lang="en-US" dirty="0" smtClean="0"/>
              <a:t>Who are you still connected to?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Those nodes, stand up: who are you still connected to (not counting X)?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Repeat</a:t>
            </a:r>
            <a:r>
              <a:rPr lang="is-IS" dirty="0" smtClean="0"/>
              <a:t>….</a:t>
            </a:r>
            <a:endParaRPr lang="en-US" dirty="0" smtClean="0"/>
          </a:p>
          <a:p>
            <a:pPr lvl="4"/>
            <a:endParaRPr lang="en-US" dirty="0"/>
          </a:p>
          <a:p>
            <a:r>
              <a:rPr lang="en-US" dirty="0" smtClean="0"/>
              <a:t>Did anyone get called twice?</a:t>
            </a:r>
          </a:p>
          <a:p>
            <a:pPr lvl="4"/>
            <a:endParaRPr lang="en-US" dirty="0"/>
          </a:p>
          <a:p>
            <a:r>
              <a:rPr lang="en-US" dirty="0" smtClean="0"/>
              <a:t>Did everyone get called?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38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it my way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an arbitrary root:</a:t>
            </a:r>
          </a:p>
          <a:p>
            <a:pPr lvl="3"/>
            <a:endParaRPr lang="en-US" dirty="0"/>
          </a:p>
          <a:p>
            <a:r>
              <a:rPr lang="en-US" dirty="0" smtClean="0"/>
              <a:t>Construct shortest paths to root</a:t>
            </a:r>
          </a:p>
          <a:p>
            <a:pPr lvl="3"/>
            <a:endParaRPr lang="en-US" dirty="0"/>
          </a:p>
          <a:p>
            <a:r>
              <a:rPr lang="en-US" dirty="0" smtClean="0"/>
              <a:t>Break ties by taking path with lowest ID next-hop</a:t>
            </a:r>
          </a:p>
          <a:p>
            <a:pPr lvl="3"/>
            <a:endParaRPr lang="en-US" dirty="0"/>
          </a:p>
          <a:p>
            <a:r>
              <a:rPr lang="en-US" dirty="0" smtClean="0"/>
              <a:t>Here we go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34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Spanning Tree Protocol </a:t>
            </a:r>
            <a:r>
              <a:rPr lang="en-US" dirty="0" smtClean="0"/>
              <a:t>(Perlman‘85)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835525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Protocol by which</a:t>
            </a:r>
            <a:r>
              <a:rPr lang="en-US" dirty="0" smtClean="0"/>
              <a:t> bridges construct a spanning tree</a:t>
            </a:r>
          </a:p>
          <a:p>
            <a:endParaRPr lang="en-US" dirty="0" smtClean="0"/>
          </a:p>
          <a:p>
            <a:r>
              <a:rPr lang="en-US" dirty="0" smtClean="0"/>
              <a:t>Nice properties</a:t>
            </a:r>
            <a:endParaRPr lang="en-US" dirty="0"/>
          </a:p>
          <a:p>
            <a:pPr lvl="1"/>
            <a:r>
              <a:rPr lang="en-US" dirty="0" smtClean="0"/>
              <a:t>Zero configuration (by operators or users)</a:t>
            </a:r>
          </a:p>
          <a:p>
            <a:pPr lvl="1"/>
            <a:r>
              <a:rPr lang="en-US" dirty="0" smtClean="0"/>
              <a:t>Self healing</a:t>
            </a:r>
          </a:p>
          <a:p>
            <a:pPr lvl="1"/>
            <a:endParaRPr lang="en-US" dirty="0"/>
          </a:p>
          <a:p>
            <a:r>
              <a:rPr lang="en-US" dirty="0" smtClean="0"/>
              <a:t>Still used today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1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Has Two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Pick a root</a:t>
            </a:r>
            <a:r>
              <a:rPr lang="en-US" dirty="0"/>
              <a:t>:</a:t>
            </a:r>
          </a:p>
          <a:p>
            <a:r>
              <a:rPr lang="en-US" dirty="0"/>
              <a:t>Destination to which shortest paths go</a:t>
            </a:r>
          </a:p>
          <a:p>
            <a:r>
              <a:rPr lang="en-US" dirty="0"/>
              <a:t>Pick the one with the smallest identifier (MAC </a:t>
            </a:r>
            <a:r>
              <a:rPr lang="en-US" dirty="0" err="1"/>
              <a:t>addr</a:t>
            </a:r>
            <a:r>
              <a:rPr lang="en-US" dirty="0"/>
              <a:t>.)</a:t>
            </a:r>
          </a:p>
          <a:p>
            <a:pPr lvl="8"/>
            <a:endParaRPr lang="en-US" dirty="0"/>
          </a:p>
          <a:p>
            <a:pPr marL="0" indent="0">
              <a:buNone/>
            </a:pPr>
            <a:r>
              <a:rPr lang="en-US" b="1" dirty="0"/>
              <a:t>Compute shortest paths to the </a:t>
            </a:r>
            <a:r>
              <a:rPr lang="en-US" b="1" dirty="0" smtClean="0"/>
              <a:t>root:</a:t>
            </a:r>
            <a:endParaRPr lang="en-US" b="1" dirty="0"/>
          </a:p>
          <a:p>
            <a:r>
              <a:rPr lang="en-US" dirty="0"/>
              <a:t>No shortest path can have a cycle</a:t>
            </a:r>
          </a:p>
          <a:p>
            <a:r>
              <a:rPr lang="en-US" dirty="0"/>
              <a:t>Only keep the links on shortest-paths</a:t>
            </a:r>
          </a:p>
          <a:p>
            <a:pPr lvl="1"/>
            <a:r>
              <a:rPr lang="en-US" dirty="0"/>
              <a:t>Break ties in some </a:t>
            </a:r>
            <a:r>
              <a:rPr lang="en-US" dirty="0" smtClean="0"/>
              <a:t>way if multiple shortest paths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Ethernet’s spanning tree construction does both with a single algorithm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67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Breaking Ties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When there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are multiple shortest paths to the root,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choose the path that uses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the neighbor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switch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with the lower ID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One could use any tiebreaking system, but this is an easy one to remember and implement</a:t>
            </a:r>
          </a:p>
          <a:p>
            <a:pPr lvl="1"/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And please do remember it….</a:t>
            </a: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67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Graph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949" name="Oval 4"/>
          <p:cNvSpPr>
            <a:spLocks noChangeArrowheads="1"/>
          </p:cNvSpPr>
          <p:nvPr/>
        </p:nvSpPr>
        <p:spPr bwMode="auto">
          <a:xfrm>
            <a:off x="4314825" y="23907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Helvetica" charset="0"/>
              </a:rPr>
              <a:t>1</a:t>
            </a:r>
          </a:p>
        </p:txBody>
      </p:sp>
      <p:sp>
        <p:nvSpPr>
          <p:cNvPr id="82950" name="Oval 5"/>
          <p:cNvSpPr>
            <a:spLocks noChangeArrowheads="1"/>
          </p:cNvSpPr>
          <p:nvPr/>
        </p:nvSpPr>
        <p:spPr bwMode="auto">
          <a:xfrm>
            <a:off x="3508375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5121275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4238625" y="38115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5237162" y="44640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3200400" y="42338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Oval 10"/>
          <p:cNvSpPr>
            <a:spLocks noChangeArrowheads="1"/>
          </p:cNvSpPr>
          <p:nvPr/>
        </p:nvSpPr>
        <p:spPr bwMode="auto">
          <a:xfrm>
            <a:off x="4006850" y="46561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1"/>
          <p:cNvSpPr>
            <a:spLocks noChangeShapeType="1"/>
          </p:cNvSpPr>
          <p:nvPr/>
        </p:nvSpPr>
        <p:spPr bwMode="auto">
          <a:xfrm flipH="1">
            <a:off x="3854450" y="27352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2"/>
          <p:cNvSpPr>
            <a:spLocks noChangeShapeType="1"/>
          </p:cNvSpPr>
          <p:nvPr/>
        </p:nvSpPr>
        <p:spPr bwMode="auto">
          <a:xfrm>
            <a:off x="4699000" y="26971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/>
          <p:cNvSpPr>
            <a:spLocks noChangeShapeType="1"/>
          </p:cNvSpPr>
          <p:nvPr/>
        </p:nvSpPr>
        <p:spPr bwMode="auto">
          <a:xfrm>
            <a:off x="3854450" y="35417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4"/>
          <p:cNvSpPr>
            <a:spLocks noChangeShapeType="1"/>
          </p:cNvSpPr>
          <p:nvPr/>
        </p:nvSpPr>
        <p:spPr bwMode="auto">
          <a:xfrm>
            <a:off x="4583112" y="41179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/>
                </a:solidFill>
                <a:prstDash val="lgDashDotDot"/>
              </a:ln>
            </a:endParaRPr>
          </a:p>
        </p:txBody>
      </p:sp>
      <p:sp>
        <p:nvSpPr>
          <p:cNvPr id="82960" name="Line 15"/>
          <p:cNvSpPr>
            <a:spLocks noChangeShapeType="1"/>
          </p:cNvSpPr>
          <p:nvPr/>
        </p:nvSpPr>
        <p:spPr bwMode="auto">
          <a:xfrm>
            <a:off x="5351462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16"/>
          <p:cNvSpPr>
            <a:spLocks noChangeShapeType="1"/>
          </p:cNvSpPr>
          <p:nvPr/>
        </p:nvSpPr>
        <p:spPr bwMode="auto">
          <a:xfrm>
            <a:off x="4545012" y="27733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/>
          <p:cNvSpPr>
            <a:spLocks noChangeShapeType="1"/>
          </p:cNvSpPr>
          <p:nvPr/>
        </p:nvSpPr>
        <p:spPr bwMode="auto">
          <a:xfrm flipV="1">
            <a:off x="3584575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/>
          <p:cNvSpPr>
            <a:spLocks noChangeShapeType="1"/>
          </p:cNvSpPr>
          <p:nvPr/>
        </p:nvSpPr>
        <p:spPr bwMode="auto">
          <a:xfrm flipV="1">
            <a:off x="4238625" y="41560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/>
          <p:cNvSpPr>
            <a:spLocks noChangeShapeType="1"/>
          </p:cNvSpPr>
          <p:nvPr/>
        </p:nvSpPr>
        <p:spPr bwMode="auto">
          <a:xfrm flipH="1" flipV="1">
            <a:off x="3544887" y="45402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Text Box 20"/>
          <p:cNvSpPr txBox="1">
            <a:spLocks noChangeArrowheads="1"/>
          </p:cNvSpPr>
          <p:nvPr/>
        </p:nvSpPr>
        <p:spPr bwMode="auto">
          <a:xfrm>
            <a:off x="4276725" y="38115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2966" name="Text Box 21"/>
          <p:cNvSpPr txBox="1">
            <a:spLocks noChangeArrowheads="1"/>
          </p:cNvSpPr>
          <p:nvPr/>
        </p:nvSpPr>
        <p:spPr bwMode="auto">
          <a:xfrm>
            <a:off x="3546475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2967" name="Text Box 22"/>
          <p:cNvSpPr txBox="1">
            <a:spLocks noChangeArrowheads="1"/>
          </p:cNvSpPr>
          <p:nvPr/>
        </p:nvSpPr>
        <p:spPr bwMode="auto">
          <a:xfrm>
            <a:off x="3240087" y="42227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2968" name="Text Box 23"/>
          <p:cNvSpPr txBox="1">
            <a:spLocks noChangeArrowheads="1"/>
          </p:cNvSpPr>
          <p:nvPr/>
        </p:nvSpPr>
        <p:spPr bwMode="auto">
          <a:xfrm>
            <a:off x="5159375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82969" name="Text Box 24"/>
          <p:cNvSpPr txBox="1">
            <a:spLocks noChangeArrowheads="1"/>
          </p:cNvSpPr>
          <p:nvPr/>
        </p:nvSpPr>
        <p:spPr bwMode="auto">
          <a:xfrm>
            <a:off x="5275262" y="44529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82970" name="Text Box 25"/>
          <p:cNvSpPr txBox="1">
            <a:spLocks noChangeArrowheads="1"/>
          </p:cNvSpPr>
          <p:nvPr/>
        </p:nvSpPr>
        <p:spPr bwMode="auto">
          <a:xfrm>
            <a:off x="4065587" y="46450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4311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Covered how to:</a:t>
            </a:r>
          </a:p>
          <a:p>
            <a:pPr lvl="1"/>
            <a:r>
              <a:rPr lang="en-US" dirty="0" smtClean="0"/>
              <a:t>Aggregate IP addresses</a:t>
            </a:r>
          </a:p>
          <a:p>
            <a:pPr lvl="1"/>
            <a:r>
              <a:rPr lang="en-US" dirty="0" smtClean="0"/>
              <a:t>Forward IP addresses using LPM</a:t>
            </a:r>
          </a:p>
          <a:p>
            <a:pPr lvl="2"/>
            <a:r>
              <a:rPr lang="en-US" dirty="0" smtClean="0"/>
              <a:t>Smaller routing tables</a:t>
            </a:r>
          </a:p>
          <a:p>
            <a:pPr lvl="7"/>
            <a:endParaRPr lang="en-US" dirty="0"/>
          </a:p>
          <a:p>
            <a:r>
              <a:rPr lang="en-US" dirty="0" smtClean="0"/>
              <a:t>However, routers focus on the network address…</a:t>
            </a:r>
          </a:p>
          <a:p>
            <a:pPr lvl="1"/>
            <a:r>
              <a:rPr lang="en-US" dirty="0" smtClean="0"/>
              <a:t>IP is about moving packets between </a:t>
            </a:r>
            <a:r>
              <a:rPr lang="en-US" i="1" dirty="0" smtClean="0"/>
              <a:t>networks</a:t>
            </a:r>
          </a:p>
          <a:p>
            <a:pPr lvl="5"/>
            <a:endParaRPr lang="en-US" dirty="0"/>
          </a:p>
          <a:p>
            <a:r>
              <a:rPr lang="en-US" dirty="0" smtClean="0"/>
              <a:t>How can we actually get packets to/from hosts?</a:t>
            </a:r>
          </a:p>
          <a:p>
            <a:pPr lvl="5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46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Links on spanning tree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3-1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5-1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6-1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2-3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4-2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7-2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949" name="Oval 4"/>
          <p:cNvSpPr>
            <a:spLocks noChangeArrowheads="1"/>
          </p:cNvSpPr>
          <p:nvPr/>
        </p:nvSpPr>
        <p:spPr bwMode="auto">
          <a:xfrm>
            <a:off x="4314825" y="23907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Helvetica" charset="0"/>
              </a:rPr>
              <a:t>1</a:t>
            </a:r>
          </a:p>
        </p:txBody>
      </p:sp>
      <p:sp>
        <p:nvSpPr>
          <p:cNvPr id="82950" name="Oval 5"/>
          <p:cNvSpPr>
            <a:spLocks noChangeArrowheads="1"/>
          </p:cNvSpPr>
          <p:nvPr/>
        </p:nvSpPr>
        <p:spPr bwMode="auto">
          <a:xfrm>
            <a:off x="3508375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5121275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4238625" y="38115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5237162" y="44640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3200400" y="42338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Oval 10"/>
          <p:cNvSpPr>
            <a:spLocks noChangeArrowheads="1"/>
          </p:cNvSpPr>
          <p:nvPr/>
        </p:nvSpPr>
        <p:spPr bwMode="auto">
          <a:xfrm>
            <a:off x="4006850" y="46561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1"/>
          <p:cNvSpPr>
            <a:spLocks noChangeShapeType="1"/>
          </p:cNvSpPr>
          <p:nvPr/>
        </p:nvSpPr>
        <p:spPr bwMode="auto">
          <a:xfrm flipH="1">
            <a:off x="3854450" y="27352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2"/>
          <p:cNvSpPr>
            <a:spLocks noChangeShapeType="1"/>
          </p:cNvSpPr>
          <p:nvPr/>
        </p:nvSpPr>
        <p:spPr bwMode="auto">
          <a:xfrm>
            <a:off x="4699000" y="26971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/>
          <p:cNvSpPr>
            <a:spLocks noChangeShapeType="1"/>
          </p:cNvSpPr>
          <p:nvPr/>
        </p:nvSpPr>
        <p:spPr bwMode="auto">
          <a:xfrm>
            <a:off x="3854450" y="35417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4"/>
          <p:cNvSpPr>
            <a:spLocks noChangeShapeType="1"/>
          </p:cNvSpPr>
          <p:nvPr/>
        </p:nvSpPr>
        <p:spPr bwMode="auto">
          <a:xfrm>
            <a:off x="4583112" y="41179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/>
                </a:solidFill>
                <a:prstDash val="lgDashDotDot"/>
              </a:ln>
            </a:endParaRPr>
          </a:p>
        </p:txBody>
      </p:sp>
      <p:sp>
        <p:nvSpPr>
          <p:cNvPr id="82960" name="Line 15"/>
          <p:cNvSpPr>
            <a:spLocks noChangeShapeType="1"/>
          </p:cNvSpPr>
          <p:nvPr/>
        </p:nvSpPr>
        <p:spPr bwMode="auto">
          <a:xfrm>
            <a:off x="5351462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16"/>
          <p:cNvSpPr>
            <a:spLocks noChangeShapeType="1"/>
          </p:cNvSpPr>
          <p:nvPr/>
        </p:nvSpPr>
        <p:spPr bwMode="auto">
          <a:xfrm>
            <a:off x="4545012" y="27733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/>
          <p:cNvSpPr>
            <a:spLocks noChangeShapeType="1"/>
          </p:cNvSpPr>
          <p:nvPr/>
        </p:nvSpPr>
        <p:spPr bwMode="auto">
          <a:xfrm flipV="1">
            <a:off x="3584575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/>
          <p:cNvSpPr>
            <a:spLocks noChangeShapeType="1"/>
          </p:cNvSpPr>
          <p:nvPr/>
        </p:nvSpPr>
        <p:spPr bwMode="auto">
          <a:xfrm flipV="1">
            <a:off x="4238625" y="41560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/>
          <p:cNvSpPr>
            <a:spLocks noChangeShapeType="1"/>
          </p:cNvSpPr>
          <p:nvPr/>
        </p:nvSpPr>
        <p:spPr bwMode="auto">
          <a:xfrm flipH="1" flipV="1">
            <a:off x="3544887" y="45402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Text Box 20"/>
          <p:cNvSpPr txBox="1">
            <a:spLocks noChangeArrowheads="1"/>
          </p:cNvSpPr>
          <p:nvPr/>
        </p:nvSpPr>
        <p:spPr bwMode="auto">
          <a:xfrm>
            <a:off x="4276725" y="38115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2966" name="Text Box 21"/>
          <p:cNvSpPr txBox="1">
            <a:spLocks noChangeArrowheads="1"/>
          </p:cNvSpPr>
          <p:nvPr/>
        </p:nvSpPr>
        <p:spPr bwMode="auto">
          <a:xfrm>
            <a:off x="3546475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2967" name="Text Box 22"/>
          <p:cNvSpPr txBox="1">
            <a:spLocks noChangeArrowheads="1"/>
          </p:cNvSpPr>
          <p:nvPr/>
        </p:nvSpPr>
        <p:spPr bwMode="auto">
          <a:xfrm>
            <a:off x="3240087" y="42227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2968" name="Text Box 23"/>
          <p:cNvSpPr txBox="1">
            <a:spLocks noChangeArrowheads="1"/>
          </p:cNvSpPr>
          <p:nvPr/>
        </p:nvSpPr>
        <p:spPr bwMode="auto">
          <a:xfrm>
            <a:off x="5159375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82969" name="Text Box 24"/>
          <p:cNvSpPr txBox="1">
            <a:spLocks noChangeArrowheads="1"/>
          </p:cNvSpPr>
          <p:nvPr/>
        </p:nvSpPr>
        <p:spPr bwMode="auto">
          <a:xfrm>
            <a:off x="5275262" y="44529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82970" name="Text Box 25"/>
          <p:cNvSpPr txBox="1">
            <a:spLocks noChangeArrowheads="1"/>
          </p:cNvSpPr>
          <p:nvPr/>
        </p:nvSpPr>
        <p:spPr bwMode="auto">
          <a:xfrm>
            <a:off x="4065587" y="46450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352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Node 1 Dies</a:t>
            </a:r>
            <a:r>
              <a:rPr lang="is-IS" dirty="0" smtClean="0">
                <a:latin typeface="Helvetica" charset="0"/>
                <a:ea typeface="ＭＳ Ｐゴシック" charset="0"/>
                <a:cs typeface="ＭＳ Ｐゴシック" charset="0"/>
              </a:rPr>
              <a:t>….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950" name="Oval 5"/>
          <p:cNvSpPr>
            <a:spLocks noChangeArrowheads="1"/>
          </p:cNvSpPr>
          <p:nvPr/>
        </p:nvSpPr>
        <p:spPr bwMode="auto">
          <a:xfrm>
            <a:off x="3508375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5121275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4238625" y="38115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5237162" y="44640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3200400" y="42338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Oval 10"/>
          <p:cNvSpPr>
            <a:spLocks noChangeArrowheads="1"/>
          </p:cNvSpPr>
          <p:nvPr/>
        </p:nvSpPr>
        <p:spPr bwMode="auto">
          <a:xfrm>
            <a:off x="4006850" y="46561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1"/>
          <p:cNvSpPr>
            <a:spLocks noChangeShapeType="1"/>
          </p:cNvSpPr>
          <p:nvPr/>
        </p:nvSpPr>
        <p:spPr bwMode="auto">
          <a:xfrm flipH="1">
            <a:off x="3854450" y="27352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2"/>
          <p:cNvSpPr>
            <a:spLocks noChangeShapeType="1"/>
          </p:cNvSpPr>
          <p:nvPr/>
        </p:nvSpPr>
        <p:spPr bwMode="auto">
          <a:xfrm>
            <a:off x="4699000" y="26971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/>
          <p:cNvSpPr>
            <a:spLocks noChangeShapeType="1"/>
          </p:cNvSpPr>
          <p:nvPr/>
        </p:nvSpPr>
        <p:spPr bwMode="auto">
          <a:xfrm>
            <a:off x="3854450" y="35417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4"/>
          <p:cNvSpPr>
            <a:spLocks noChangeShapeType="1"/>
          </p:cNvSpPr>
          <p:nvPr/>
        </p:nvSpPr>
        <p:spPr bwMode="auto">
          <a:xfrm>
            <a:off x="4583112" y="41179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/>
                </a:solidFill>
                <a:prstDash val="lgDashDotDot"/>
              </a:ln>
            </a:endParaRPr>
          </a:p>
        </p:txBody>
      </p:sp>
      <p:sp>
        <p:nvSpPr>
          <p:cNvPr id="82960" name="Line 15"/>
          <p:cNvSpPr>
            <a:spLocks noChangeShapeType="1"/>
          </p:cNvSpPr>
          <p:nvPr/>
        </p:nvSpPr>
        <p:spPr bwMode="auto">
          <a:xfrm>
            <a:off x="5351462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16"/>
          <p:cNvSpPr>
            <a:spLocks noChangeShapeType="1"/>
          </p:cNvSpPr>
          <p:nvPr/>
        </p:nvSpPr>
        <p:spPr bwMode="auto">
          <a:xfrm>
            <a:off x="4545012" y="27733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/>
          <p:cNvSpPr>
            <a:spLocks noChangeShapeType="1"/>
          </p:cNvSpPr>
          <p:nvPr/>
        </p:nvSpPr>
        <p:spPr bwMode="auto">
          <a:xfrm flipV="1">
            <a:off x="3584575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/>
          <p:cNvSpPr>
            <a:spLocks noChangeShapeType="1"/>
          </p:cNvSpPr>
          <p:nvPr/>
        </p:nvSpPr>
        <p:spPr bwMode="auto">
          <a:xfrm flipV="1">
            <a:off x="4238625" y="41560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/>
          <p:cNvSpPr>
            <a:spLocks noChangeShapeType="1"/>
          </p:cNvSpPr>
          <p:nvPr/>
        </p:nvSpPr>
        <p:spPr bwMode="auto">
          <a:xfrm flipH="1" flipV="1">
            <a:off x="3544887" y="45402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Text Box 20"/>
          <p:cNvSpPr txBox="1">
            <a:spLocks noChangeArrowheads="1"/>
          </p:cNvSpPr>
          <p:nvPr/>
        </p:nvSpPr>
        <p:spPr bwMode="auto">
          <a:xfrm>
            <a:off x="4276725" y="38115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2966" name="Text Box 21"/>
          <p:cNvSpPr txBox="1">
            <a:spLocks noChangeArrowheads="1"/>
          </p:cNvSpPr>
          <p:nvPr/>
        </p:nvSpPr>
        <p:spPr bwMode="auto">
          <a:xfrm>
            <a:off x="3546475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2967" name="Text Box 22"/>
          <p:cNvSpPr txBox="1">
            <a:spLocks noChangeArrowheads="1"/>
          </p:cNvSpPr>
          <p:nvPr/>
        </p:nvSpPr>
        <p:spPr bwMode="auto">
          <a:xfrm>
            <a:off x="3240087" y="42227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2968" name="Text Box 23"/>
          <p:cNvSpPr txBox="1">
            <a:spLocks noChangeArrowheads="1"/>
          </p:cNvSpPr>
          <p:nvPr/>
        </p:nvSpPr>
        <p:spPr bwMode="auto">
          <a:xfrm>
            <a:off x="5159375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82969" name="Text Box 24"/>
          <p:cNvSpPr txBox="1">
            <a:spLocks noChangeArrowheads="1"/>
          </p:cNvSpPr>
          <p:nvPr/>
        </p:nvSpPr>
        <p:spPr bwMode="auto">
          <a:xfrm>
            <a:off x="5275262" y="44529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82970" name="Text Box 25"/>
          <p:cNvSpPr txBox="1">
            <a:spLocks noChangeArrowheads="1"/>
          </p:cNvSpPr>
          <p:nvPr/>
        </p:nvSpPr>
        <p:spPr bwMode="auto">
          <a:xfrm>
            <a:off x="4065587" y="46450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7674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Now what is the spanning tree?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2 is new root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3-2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6-2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4-2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7-2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5-6</a:t>
            </a:r>
          </a:p>
        </p:txBody>
      </p:sp>
      <p:sp>
        <p:nvSpPr>
          <p:cNvPr id="82950" name="Oval 5"/>
          <p:cNvSpPr>
            <a:spLocks noChangeArrowheads="1"/>
          </p:cNvSpPr>
          <p:nvPr/>
        </p:nvSpPr>
        <p:spPr bwMode="auto">
          <a:xfrm>
            <a:off x="3508375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5121275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4238625" y="38115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5237162" y="44640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3200400" y="42338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Oval 10"/>
          <p:cNvSpPr>
            <a:spLocks noChangeArrowheads="1"/>
          </p:cNvSpPr>
          <p:nvPr/>
        </p:nvSpPr>
        <p:spPr bwMode="auto">
          <a:xfrm>
            <a:off x="4006850" y="46561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/>
          <p:cNvSpPr>
            <a:spLocks noChangeShapeType="1"/>
          </p:cNvSpPr>
          <p:nvPr/>
        </p:nvSpPr>
        <p:spPr bwMode="auto">
          <a:xfrm>
            <a:off x="3854450" y="35417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4"/>
          <p:cNvSpPr>
            <a:spLocks noChangeShapeType="1"/>
          </p:cNvSpPr>
          <p:nvPr/>
        </p:nvSpPr>
        <p:spPr bwMode="auto">
          <a:xfrm>
            <a:off x="4583112" y="41179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/>
                </a:solidFill>
                <a:prstDash val="lgDashDotDot"/>
              </a:ln>
            </a:endParaRPr>
          </a:p>
        </p:txBody>
      </p:sp>
      <p:sp>
        <p:nvSpPr>
          <p:cNvPr id="82960" name="Line 15"/>
          <p:cNvSpPr>
            <a:spLocks noChangeShapeType="1"/>
          </p:cNvSpPr>
          <p:nvPr/>
        </p:nvSpPr>
        <p:spPr bwMode="auto">
          <a:xfrm>
            <a:off x="5351462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/>
          <p:cNvSpPr>
            <a:spLocks noChangeShapeType="1"/>
          </p:cNvSpPr>
          <p:nvPr/>
        </p:nvSpPr>
        <p:spPr bwMode="auto">
          <a:xfrm flipV="1">
            <a:off x="3584575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/>
          <p:cNvSpPr>
            <a:spLocks noChangeShapeType="1"/>
          </p:cNvSpPr>
          <p:nvPr/>
        </p:nvSpPr>
        <p:spPr bwMode="auto">
          <a:xfrm flipV="1">
            <a:off x="4238625" y="41560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/>
          <p:cNvSpPr>
            <a:spLocks noChangeShapeType="1"/>
          </p:cNvSpPr>
          <p:nvPr/>
        </p:nvSpPr>
        <p:spPr bwMode="auto">
          <a:xfrm flipH="1" flipV="1">
            <a:off x="3544887" y="45402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Text Box 20"/>
          <p:cNvSpPr txBox="1">
            <a:spLocks noChangeArrowheads="1"/>
          </p:cNvSpPr>
          <p:nvPr/>
        </p:nvSpPr>
        <p:spPr bwMode="auto">
          <a:xfrm>
            <a:off x="4276725" y="38115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2966" name="Text Box 21"/>
          <p:cNvSpPr txBox="1">
            <a:spLocks noChangeArrowheads="1"/>
          </p:cNvSpPr>
          <p:nvPr/>
        </p:nvSpPr>
        <p:spPr bwMode="auto">
          <a:xfrm>
            <a:off x="3546475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2967" name="Text Box 22"/>
          <p:cNvSpPr txBox="1">
            <a:spLocks noChangeArrowheads="1"/>
          </p:cNvSpPr>
          <p:nvPr/>
        </p:nvSpPr>
        <p:spPr bwMode="auto">
          <a:xfrm>
            <a:off x="3240087" y="42227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2968" name="Text Box 23"/>
          <p:cNvSpPr txBox="1">
            <a:spLocks noChangeArrowheads="1"/>
          </p:cNvSpPr>
          <p:nvPr/>
        </p:nvSpPr>
        <p:spPr bwMode="auto">
          <a:xfrm>
            <a:off x="5159375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82969" name="Text Box 24"/>
          <p:cNvSpPr txBox="1">
            <a:spLocks noChangeArrowheads="1"/>
          </p:cNvSpPr>
          <p:nvPr/>
        </p:nvSpPr>
        <p:spPr bwMode="auto">
          <a:xfrm>
            <a:off x="5275262" y="44529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82970" name="Text Box 25"/>
          <p:cNvSpPr txBox="1">
            <a:spLocks noChangeArrowheads="1"/>
          </p:cNvSpPr>
          <p:nvPr/>
        </p:nvSpPr>
        <p:spPr bwMode="auto">
          <a:xfrm>
            <a:off x="4065587" y="46450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4176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48355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Messages </a:t>
            </a:r>
            <a:r>
              <a:rPr lang="en-US" b="1" dirty="0">
                <a:solidFill>
                  <a:srgbClr val="FF0000"/>
                </a:solidFill>
              </a:rPr>
              <a:t>(Y, d, X)</a:t>
            </a:r>
          </a:p>
          <a:p>
            <a:pPr lvl="1"/>
            <a:r>
              <a:rPr lang="en-US" dirty="0"/>
              <a:t>From node X</a:t>
            </a:r>
          </a:p>
          <a:p>
            <a:pPr lvl="1"/>
            <a:r>
              <a:rPr lang="en-US" dirty="0"/>
              <a:t>Proposing Y as the root</a:t>
            </a:r>
          </a:p>
          <a:p>
            <a:pPr lvl="1"/>
            <a:r>
              <a:rPr lang="en-US" dirty="0"/>
              <a:t>And advertising a distance d to </a:t>
            </a:r>
            <a:r>
              <a:rPr lang="en-US" dirty="0" smtClean="0"/>
              <a:t>Y</a:t>
            </a:r>
          </a:p>
          <a:p>
            <a:pPr lvl="8"/>
            <a:endParaRPr lang="en-US" dirty="0"/>
          </a:p>
          <a:p>
            <a:r>
              <a:rPr lang="en-US" b="1" dirty="0" smtClean="0"/>
              <a:t>Switch selects node </a:t>
            </a:r>
            <a:r>
              <a:rPr lang="en-US" b="1" dirty="0"/>
              <a:t>with smallest </a:t>
            </a:r>
            <a:r>
              <a:rPr lang="en-US" b="1" dirty="0" smtClean="0"/>
              <a:t>MAC as root</a:t>
            </a:r>
          </a:p>
          <a:p>
            <a:pPr lvl="1"/>
            <a:r>
              <a:rPr lang="en-US" dirty="0" smtClean="0"/>
              <a:t>Y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/>
              <a:t>messages </a:t>
            </a:r>
            <a:r>
              <a:rPr lang="en-US" dirty="0" smtClean="0"/>
              <a:t>(smallest switch has seen so far)</a:t>
            </a:r>
          </a:p>
          <a:p>
            <a:pPr lvl="1"/>
            <a:r>
              <a:rPr lang="en-US" dirty="0" smtClean="0"/>
              <a:t>Initially different nodes have different ideas about root</a:t>
            </a:r>
          </a:p>
          <a:p>
            <a:pPr lvl="6"/>
            <a:endParaRPr lang="en-US" dirty="0"/>
          </a:p>
          <a:p>
            <a:r>
              <a:rPr lang="en-US" b="1" dirty="0" smtClean="0"/>
              <a:t>Switch discards links not on shortest </a:t>
            </a:r>
            <a:r>
              <a:rPr lang="en-US" b="1" dirty="0"/>
              <a:t>path </a:t>
            </a:r>
            <a:r>
              <a:rPr lang="en-US" b="1" dirty="0" smtClean="0"/>
              <a:t>to root</a:t>
            </a:r>
          </a:p>
          <a:p>
            <a:pPr lvl="1"/>
            <a:r>
              <a:rPr lang="en-US" dirty="0" smtClean="0"/>
              <a:t>Based on d </a:t>
            </a:r>
            <a:r>
              <a:rPr lang="en-US" dirty="0"/>
              <a:t>to Y in the </a:t>
            </a:r>
            <a:r>
              <a:rPr lang="en-US" dirty="0" smtClean="0"/>
              <a:t>messages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99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Steps in Spanning Tree Algorithm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Initially, each switch proposes itself as the root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I.e., 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switch X announces (X, 0, X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) to its neighbors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Switches update their view of the root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Upon receiving message (Y, d, Z) from Z, check Y</a:t>
            </a:r>
            <a:r>
              <a:rPr lang="ja-JP" alt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s id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Y’s id  &lt; current root: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set root 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=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 Y</a:t>
            </a:r>
            <a:b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</a:br>
            <a:endParaRPr lang="en-US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Switches compute their distance from the root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Add 1 to the 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shortest distance 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received from a neighbor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Arial" charset="0"/>
                <a:cs typeface="Arial" charset="0"/>
              </a:rPr>
              <a:t>root or shortest distance to it </a:t>
            </a:r>
            <a:r>
              <a:rPr lang="en-US" dirty="0" smtClean="0">
                <a:solidFill>
                  <a:srgbClr val="FF3300"/>
                </a:solidFill>
                <a:latin typeface="Arial" charset="0"/>
                <a:cs typeface="Arial" charset="0"/>
              </a:rPr>
              <a:t>changed</a:t>
            </a:r>
            <a:r>
              <a:rPr lang="en-US" dirty="0" smtClean="0">
                <a:latin typeface="Arial" charset="0"/>
                <a:cs typeface="Arial" charset="0"/>
              </a:rPr>
              <a:t>, send neighbors updated </a:t>
            </a:r>
            <a:r>
              <a:rPr lang="en-US" dirty="0">
                <a:latin typeface="Arial" charset="0"/>
                <a:cs typeface="Arial" charset="0"/>
              </a:rPr>
              <a:t>message (Y, d+1, X)</a:t>
            </a:r>
          </a:p>
        </p:txBody>
      </p:sp>
    </p:spTree>
    <p:extLst>
      <p:ext uri="{BB962C8B-B14F-4D97-AF65-F5344CB8AC3E}">
        <p14:creationId xmlns:p14="http://schemas.microsoft.com/office/powerpoint/2010/main" val="145286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  <a:b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28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(root, </a:t>
            </a:r>
            <a:r>
              <a:rPr lang="en-US" sz="28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dist</a:t>
            </a:r>
            <a:r>
              <a:rPr lang="en-US" sz="28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 from)</a:t>
            </a:r>
            <a:endParaRPr lang="en-US" sz="2800" dirty="0">
              <a:solidFill>
                <a:srgbClr val="0000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88020" y="736837"/>
            <a:ext cx="2459037" cy="2651125"/>
            <a:chOff x="6145213" y="2390775"/>
            <a:chExt cx="2459037" cy="2651125"/>
          </a:xfrm>
        </p:grpSpPr>
        <p:sp>
          <p:nvSpPr>
            <p:cNvPr id="80901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80902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3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4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5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6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7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8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9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0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1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2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4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5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7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80918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80919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80920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80921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80922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200" y="389874"/>
            <a:ext cx="3353708" cy="3095441"/>
            <a:chOff x="379006" y="389874"/>
            <a:chExt cx="3353708" cy="3095441"/>
          </a:xfrm>
        </p:grpSpPr>
        <p:sp>
          <p:nvSpPr>
            <p:cNvPr id="4" name="TextBox 3"/>
            <p:cNvSpPr txBox="1"/>
            <p:nvPr/>
          </p:nvSpPr>
          <p:spPr>
            <a:xfrm>
              <a:off x="1693365" y="38987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(1,0,1)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12041" y="1850427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(2,0,2)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9656" y="134881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(3,0,3)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9006" y="227498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(4,0,4)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1888" y="134145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(5,0,5)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04428" y="3083718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(6,0,6)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65220" y="311598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(7,0,7)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614915" y="533812"/>
            <a:ext cx="2459037" cy="2651125"/>
            <a:chOff x="6145213" y="2390775"/>
            <a:chExt cx="2459037" cy="2651125"/>
          </a:xfrm>
        </p:grpSpPr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600574" y="186849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(1,0,1)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536130" y="1647402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(2,0,2)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333745" y="1145788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(1,1,3)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33745" y="2036406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(2,1,4)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792686" y="1166536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(1,1,5)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937057" y="2809110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(1,1,6)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870629" y="2979682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(2,1,7)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899185" y="2214799"/>
            <a:ext cx="896343" cy="496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113515" y="3349014"/>
            <a:ext cx="27984" cy="591185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5758787" y="4086099"/>
            <a:ext cx="2459037" cy="2651125"/>
            <a:chOff x="6145213" y="2390775"/>
            <a:chExt cx="2459037" cy="2651125"/>
          </a:xfrm>
        </p:grpSpPr>
        <p:sp>
          <p:nvSpPr>
            <p:cNvPr id="74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75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91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92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95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276976" y="4086099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(1,0,1)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680002" y="5162341"/>
            <a:ext cx="79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(1,2,2)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77617" y="4698075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(1,1,3)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477617" y="5588693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(2,1,4)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7903159" y="4656943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(1,1,5)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7672389" y="6432980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(1,1,6)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903362" y="6414226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(2,1,7)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864757" y="4016568"/>
            <a:ext cx="2459037" cy="2651125"/>
            <a:chOff x="6145213" y="2390775"/>
            <a:chExt cx="2459037" cy="2651125"/>
          </a:xfrm>
        </p:grpSpPr>
        <p:sp>
          <p:nvSpPr>
            <p:cNvPr id="104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105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121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122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123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124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125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2382946" y="4016568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(1,0,1)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785972" y="5130158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583587" y="4628544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(1,1,3)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583587" y="5519162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(1,3,4)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009129" y="4587412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(1,1,5)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778359" y="6363449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(1,1,6)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1009332" y="6344695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(1,3,7)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 flipH="1" flipV="1">
            <a:off x="4051585" y="5499490"/>
            <a:ext cx="1080184" cy="19672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236946" y="5310664"/>
            <a:ext cx="2069796" cy="1153638"/>
            <a:chOff x="1539752" y="5310664"/>
            <a:chExt cx="2069796" cy="1153638"/>
          </a:xfrm>
        </p:grpSpPr>
        <p:sp>
          <p:nvSpPr>
            <p:cNvPr id="11" name="TextBox 10"/>
            <p:cNvSpPr txBox="1"/>
            <p:nvPr/>
          </p:nvSpPr>
          <p:spPr>
            <a:xfrm>
              <a:off x="1539752" y="6002637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36688" y="568774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19698" y="531066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2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26" grpId="0"/>
      <p:bldP spid="127" grpId="0"/>
      <p:bldP spid="128" grpId="0"/>
      <p:bldP spid="129" grpId="0"/>
      <p:bldP spid="130" grpId="0"/>
      <p:bldP spid="131" grpId="0"/>
      <p:bldP spid="13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Example From Switch #</a:t>
            </a:r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4’s </a:t>
            </a:r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Viewpoint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Switch #4 thinks it is the root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Sends (4, 0, 4) message to 2 and 7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Then, switch #4 hears from #2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Receives (2, 0, 2) message from 2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… and thinks that #2 is the root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And realizes it is just one hop away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Then, switch #4 hears from #7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Receives (2, 1, 7) from 7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And realizes this is a longer path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So, prefers its own one-hop path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And removes 4-7 link from the tree</a:t>
            </a:r>
          </a:p>
        </p:txBody>
      </p:sp>
      <p:sp>
        <p:nvSpPr>
          <p:cNvPr id="80901" name="Oval 4"/>
          <p:cNvSpPr>
            <a:spLocks noChangeArrowheads="1"/>
          </p:cNvSpPr>
          <p:nvPr/>
        </p:nvSpPr>
        <p:spPr bwMode="auto">
          <a:xfrm>
            <a:off x="7259638" y="23907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80902" name="Oval 5"/>
          <p:cNvSpPr>
            <a:spLocks noChangeArrowheads="1"/>
          </p:cNvSpPr>
          <p:nvPr/>
        </p:nvSpPr>
        <p:spPr bwMode="auto">
          <a:xfrm>
            <a:off x="6453188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Oval 6"/>
          <p:cNvSpPr>
            <a:spLocks noChangeArrowheads="1"/>
          </p:cNvSpPr>
          <p:nvPr/>
        </p:nvSpPr>
        <p:spPr bwMode="auto">
          <a:xfrm>
            <a:off x="8066088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Oval 7"/>
          <p:cNvSpPr>
            <a:spLocks noChangeArrowheads="1"/>
          </p:cNvSpPr>
          <p:nvPr/>
        </p:nvSpPr>
        <p:spPr bwMode="auto">
          <a:xfrm>
            <a:off x="7183438" y="38115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5" name="Oval 8"/>
          <p:cNvSpPr>
            <a:spLocks noChangeArrowheads="1"/>
          </p:cNvSpPr>
          <p:nvPr/>
        </p:nvSpPr>
        <p:spPr bwMode="auto">
          <a:xfrm>
            <a:off x="8181975" y="44640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6" name="Oval 9"/>
          <p:cNvSpPr>
            <a:spLocks noChangeArrowheads="1"/>
          </p:cNvSpPr>
          <p:nvPr/>
        </p:nvSpPr>
        <p:spPr bwMode="auto">
          <a:xfrm>
            <a:off x="6145213" y="42338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7" name="Oval 10"/>
          <p:cNvSpPr>
            <a:spLocks noChangeArrowheads="1"/>
          </p:cNvSpPr>
          <p:nvPr/>
        </p:nvSpPr>
        <p:spPr bwMode="auto">
          <a:xfrm>
            <a:off x="6951663" y="46561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8" name="Line 11"/>
          <p:cNvSpPr>
            <a:spLocks noChangeShapeType="1"/>
          </p:cNvSpPr>
          <p:nvPr/>
        </p:nvSpPr>
        <p:spPr bwMode="auto">
          <a:xfrm flipH="1">
            <a:off x="6799263" y="27352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Line 12"/>
          <p:cNvSpPr>
            <a:spLocks noChangeShapeType="1"/>
          </p:cNvSpPr>
          <p:nvPr/>
        </p:nvSpPr>
        <p:spPr bwMode="auto">
          <a:xfrm>
            <a:off x="7643813" y="26971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Line 13"/>
          <p:cNvSpPr>
            <a:spLocks noChangeShapeType="1"/>
          </p:cNvSpPr>
          <p:nvPr/>
        </p:nvSpPr>
        <p:spPr bwMode="auto">
          <a:xfrm>
            <a:off x="6799263" y="35417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1" name="Line 14"/>
          <p:cNvSpPr>
            <a:spLocks noChangeShapeType="1"/>
          </p:cNvSpPr>
          <p:nvPr/>
        </p:nvSpPr>
        <p:spPr bwMode="auto">
          <a:xfrm>
            <a:off x="7527925" y="41179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2" name="Line 15"/>
          <p:cNvSpPr>
            <a:spLocks noChangeShapeType="1"/>
          </p:cNvSpPr>
          <p:nvPr/>
        </p:nvSpPr>
        <p:spPr bwMode="auto">
          <a:xfrm>
            <a:off x="8296275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3" name="Line 16"/>
          <p:cNvSpPr>
            <a:spLocks noChangeShapeType="1"/>
          </p:cNvSpPr>
          <p:nvPr/>
        </p:nvSpPr>
        <p:spPr bwMode="auto">
          <a:xfrm>
            <a:off x="7489825" y="27733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4" name="Line 17"/>
          <p:cNvSpPr>
            <a:spLocks noChangeShapeType="1"/>
          </p:cNvSpPr>
          <p:nvPr/>
        </p:nvSpPr>
        <p:spPr bwMode="auto">
          <a:xfrm flipV="1">
            <a:off x="6529388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5" name="Line 18"/>
          <p:cNvSpPr>
            <a:spLocks noChangeShapeType="1"/>
          </p:cNvSpPr>
          <p:nvPr/>
        </p:nvSpPr>
        <p:spPr bwMode="auto">
          <a:xfrm flipV="1">
            <a:off x="7183438" y="41560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6" name="Line 19"/>
          <p:cNvSpPr>
            <a:spLocks noChangeShapeType="1"/>
          </p:cNvSpPr>
          <p:nvPr/>
        </p:nvSpPr>
        <p:spPr bwMode="auto">
          <a:xfrm flipH="1" flipV="1">
            <a:off x="6489700" y="45402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7" name="Text Box 20"/>
          <p:cNvSpPr txBox="1">
            <a:spLocks noChangeArrowheads="1"/>
          </p:cNvSpPr>
          <p:nvPr/>
        </p:nvSpPr>
        <p:spPr bwMode="auto">
          <a:xfrm>
            <a:off x="7221538" y="38115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0918" name="Text Box 21"/>
          <p:cNvSpPr txBox="1">
            <a:spLocks noChangeArrowheads="1"/>
          </p:cNvSpPr>
          <p:nvPr/>
        </p:nvSpPr>
        <p:spPr bwMode="auto">
          <a:xfrm>
            <a:off x="6491288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0919" name="Text Box 22"/>
          <p:cNvSpPr txBox="1">
            <a:spLocks noChangeArrowheads="1"/>
          </p:cNvSpPr>
          <p:nvPr/>
        </p:nvSpPr>
        <p:spPr bwMode="auto">
          <a:xfrm>
            <a:off x="6184900" y="42227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0920" name="Text Box 23"/>
          <p:cNvSpPr txBox="1">
            <a:spLocks noChangeArrowheads="1"/>
          </p:cNvSpPr>
          <p:nvPr/>
        </p:nvSpPr>
        <p:spPr bwMode="auto">
          <a:xfrm>
            <a:off x="8104188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80921" name="Text Box 24"/>
          <p:cNvSpPr txBox="1">
            <a:spLocks noChangeArrowheads="1"/>
          </p:cNvSpPr>
          <p:nvPr/>
        </p:nvSpPr>
        <p:spPr bwMode="auto">
          <a:xfrm>
            <a:off x="8220075" y="44529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80922" name="Text Box 25"/>
          <p:cNvSpPr txBox="1">
            <a:spLocks noChangeArrowheads="1"/>
          </p:cNvSpPr>
          <p:nvPr/>
        </p:nvSpPr>
        <p:spPr bwMode="auto">
          <a:xfrm>
            <a:off x="7010400" y="46450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9951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Example From Switch #</a:t>
            </a:r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4’s </a:t>
            </a:r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Viewpoint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Switch #2 hears about switch #1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Switch 2 hears (1, 1, 3) from 3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Switch 2 starts treating 1 as root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And sends (1, 2, 2) to neighbors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Switch #4 hears from switch #2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Switch 4 starts treating 1 as root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And sends (1, 3, 4) to neighbors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Switch #4 hears from switch #7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Switch 4 receives (1, 3, 7) from 7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And realizes this is a longer path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So, prefers its own three-hop path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And removes 4-7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Iink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from the tree</a:t>
            </a:r>
          </a:p>
        </p:txBody>
      </p:sp>
      <p:sp>
        <p:nvSpPr>
          <p:cNvPr id="82949" name="Oval 4"/>
          <p:cNvSpPr>
            <a:spLocks noChangeArrowheads="1"/>
          </p:cNvSpPr>
          <p:nvPr/>
        </p:nvSpPr>
        <p:spPr bwMode="auto">
          <a:xfrm>
            <a:off x="7259638" y="23907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82950" name="Oval 5"/>
          <p:cNvSpPr>
            <a:spLocks noChangeArrowheads="1"/>
          </p:cNvSpPr>
          <p:nvPr/>
        </p:nvSpPr>
        <p:spPr bwMode="auto">
          <a:xfrm>
            <a:off x="6453188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8066088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7183438" y="38115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8181975" y="44640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6145213" y="42338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Oval 10"/>
          <p:cNvSpPr>
            <a:spLocks noChangeArrowheads="1"/>
          </p:cNvSpPr>
          <p:nvPr/>
        </p:nvSpPr>
        <p:spPr bwMode="auto">
          <a:xfrm>
            <a:off x="6951663" y="46561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1"/>
          <p:cNvSpPr>
            <a:spLocks noChangeShapeType="1"/>
          </p:cNvSpPr>
          <p:nvPr/>
        </p:nvSpPr>
        <p:spPr bwMode="auto">
          <a:xfrm flipH="1">
            <a:off x="6799263" y="27352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2"/>
          <p:cNvSpPr>
            <a:spLocks noChangeShapeType="1"/>
          </p:cNvSpPr>
          <p:nvPr/>
        </p:nvSpPr>
        <p:spPr bwMode="auto">
          <a:xfrm>
            <a:off x="7643813" y="26971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/>
          <p:cNvSpPr>
            <a:spLocks noChangeShapeType="1"/>
          </p:cNvSpPr>
          <p:nvPr/>
        </p:nvSpPr>
        <p:spPr bwMode="auto">
          <a:xfrm>
            <a:off x="6799263" y="35417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4"/>
          <p:cNvSpPr>
            <a:spLocks noChangeShapeType="1"/>
          </p:cNvSpPr>
          <p:nvPr/>
        </p:nvSpPr>
        <p:spPr bwMode="auto">
          <a:xfrm>
            <a:off x="7527925" y="41179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0" name="Line 15"/>
          <p:cNvSpPr>
            <a:spLocks noChangeShapeType="1"/>
          </p:cNvSpPr>
          <p:nvPr/>
        </p:nvSpPr>
        <p:spPr bwMode="auto">
          <a:xfrm>
            <a:off x="8296275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16"/>
          <p:cNvSpPr>
            <a:spLocks noChangeShapeType="1"/>
          </p:cNvSpPr>
          <p:nvPr/>
        </p:nvSpPr>
        <p:spPr bwMode="auto">
          <a:xfrm>
            <a:off x="7489825" y="27733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/>
          <p:cNvSpPr>
            <a:spLocks noChangeShapeType="1"/>
          </p:cNvSpPr>
          <p:nvPr/>
        </p:nvSpPr>
        <p:spPr bwMode="auto">
          <a:xfrm flipV="1">
            <a:off x="6529388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/>
          <p:cNvSpPr>
            <a:spLocks noChangeShapeType="1"/>
          </p:cNvSpPr>
          <p:nvPr/>
        </p:nvSpPr>
        <p:spPr bwMode="auto">
          <a:xfrm flipV="1">
            <a:off x="7183438" y="41560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/>
          <p:cNvSpPr>
            <a:spLocks noChangeShapeType="1"/>
          </p:cNvSpPr>
          <p:nvPr/>
        </p:nvSpPr>
        <p:spPr bwMode="auto">
          <a:xfrm flipH="1" flipV="1">
            <a:off x="6489700" y="45402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Text Box 20"/>
          <p:cNvSpPr txBox="1">
            <a:spLocks noChangeArrowheads="1"/>
          </p:cNvSpPr>
          <p:nvPr/>
        </p:nvSpPr>
        <p:spPr bwMode="auto">
          <a:xfrm>
            <a:off x="7221538" y="38115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2966" name="Text Box 21"/>
          <p:cNvSpPr txBox="1">
            <a:spLocks noChangeArrowheads="1"/>
          </p:cNvSpPr>
          <p:nvPr/>
        </p:nvSpPr>
        <p:spPr bwMode="auto">
          <a:xfrm>
            <a:off x="6491288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2967" name="Text Box 22"/>
          <p:cNvSpPr txBox="1">
            <a:spLocks noChangeArrowheads="1"/>
          </p:cNvSpPr>
          <p:nvPr/>
        </p:nvSpPr>
        <p:spPr bwMode="auto">
          <a:xfrm>
            <a:off x="6184900" y="42227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2968" name="Text Box 23"/>
          <p:cNvSpPr txBox="1">
            <a:spLocks noChangeArrowheads="1"/>
          </p:cNvSpPr>
          <p:nvPr/>
        </p:nvSpPr>
        <p:spPr bwMode="auto">
          <a:xfrm>
            <a:off x="8104188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82969" name="Text Box 24"/>
          <p:cNvSpPr txBox="1">
            <a:spLocks noChangeArrowheads="1"/>
          </p:cNvSpPr>
          <p:nvPr/>
        </p:nvSpPr>
        <p:spPr bwMode="auto">
          <a:xfrm>
            <a:off x="8220075" y="44529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82970" name="Text Box 25"/>
          <p:cNvSpPr txBox="1">
            <a:spLocks noChangeArrowheads="1"/>
          </p:cNvSpPr>
          <p:nvPr/>
        </p:nvSpPr>
        <p:spPr bwMode="auto">
          <a:xfrm>
            <a:off x="7010400" y="46450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0213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Robustness of Algorithm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  <a:cs typeface="Arial" charset="0"/>
              </a:rPr>
              <a:t>Algorithm must react to </a:t>
            </a:r>
            <a:r>
              <a:rPr lang="en-US" sz="2800" dirty="0">
                <a:solidFill>
                  <a:srgbClr val="FF3300"/>
                </a:solidFill>
                <a:latin typeface="Arial" charset="0"/>
                <a:cs typeface="Arial" charset="0"/>
              </a:rPr>
              <a:t>failures</a:t>
            </a:r>
            <a:endParaRPr lang="en-US" sz="2800" dirty="0">
              <a:latin typeface="Arial" charset="0"/>
              <a:cs typeface="Arial" charset="0"/>
            </a:endParaRP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Failure of the root node</a:t>
            </a:r>
          </a:p>
          <a:p>
            <a:pPr lvl="1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Failure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of other switches and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links</a:t>
            </a:r>
          </a:p>
          <a:p>
            <a:pPr lvl="1"/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 smtClean="0">
                <a:latin typeface="Arial" charset="0"/>
                <a:cs typeface="Arial" charset="0"/>
              </a:rPr>
              <a:t>Root switch sends </a:t>
            </a:r>
            <a:r>
              <a:rPr lang="en-US" sz="2600" dirty="0" smtClean="0">
                <a:latin typeface="Arial" charset="0"/>
                <a:cs typeface="Arial" charset="0"/>
              </a:rPr>
              <a:t>p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eriodic messages</a:t>
            </a:r>
          </a:p>
          <a:p>
            <a:pPr lvl="1"/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These declare itself as root</a:t>
            </a:r>
          </a:p>
          <a:p>
            <a:pPr lvl="1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Other switches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forward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messages in response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cs typeface="Arial" charset="0"/>
              </a:rPr>
              <a:t>Detecting failures </a:t>
            </a:r>
            <a:r>
              <a:rPr lang="en-US" dirty="0" smtClean="0">
                <a:latin typeface="Arial" charset="0"/>
                <a:cs typeface="Arial" charset="0"/>
              </a:rPr>
              <a:t>through timeout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Arial" charset="0"/>
                <a:cs typeface="Arial" charset="0"/>
              </a:rPr>
              <a:t>no word from root, time out and claim to be the root!</a:t>
            </a:r>
          </a:p>
          <a:p>
            <a:endParaRPr lang="en-US" sz="2000" i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7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Self-Stabilizing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matter how what the initial condition is</a:t>
            </a:r>
          </a:p>
          <a:p>
            <a:pPr lvl="1"/>
            <a:r>
              <a:rPr lang="en-US" dirty="0" smtClean="0"/>
              <a:t>State of links</a:t>
            </a:r>
          </a:p>
          <a:p>
            <a:pPr lvl="1"/>
            <a:r>
              <a:rPr lang="en-US" dirty="0" smtClean="0"/>
              <a:t>State in switches</a:t>
            </a:r>
          </a:p>
          <a:p>
            <a:pPr lvl="5"/>
            <a:endParaRPr lang="en-US" dirty="0"/>
          </a:p>
          <a:p>
            <a:r>
              <a:rPr lang="en-US" b="1" i="1" dirty="0" smtClean="0"/>
              <a:t>If no additional failures/recoveries, then eventually the algorithm will converge to the right answer…</a:t>
            </a:r>
          </a:p>
          <a:p>
            <a:pPr lvl="5"/>
            <a:endParaRPr lang="en-US" dirty="0"/>
          </a:p>
          <a:p>
            <a:r>
              <a:rPr lang="en-US" dirty="0" smtClean="0"/>
              <a:t>Requires:</a:t>
            </a:r>
          </a:p>
          <a:p>
            <a:pPr lvl="1"/>
            <a:r>
              <a:rPr lang="en-US" b="1" dirty="0" smtClean="0"/>
              <a:t>“Soft state”: </a:t>
            </a:r>
            <a:r>
              <a:rPr lang="en-US" dirty="0" smtClean="0"/>
              <a:t>state that times out if not refreshed</a:t>
            </a:r>
          </a:p>
          <a:p>
            <a:pPr lvl="1"/>
            <a:r>
              <a:rPr lang="en-US" b="1" dirty="0" smtClean="0"/>
              <a:t>“Always in recovery”: </a:t>
            </a:r>
            <a:r>
              <a:rPr lang="en-US" dirty="0" smtClean="0"/>
              <a:t>Constantly </a:t>
            </a:r>
            <a:r>
              <a:rPr lang="en-US" dirty="0" err="1" smtClean="0"/>
              <a:t>recomputing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02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Packets Host-to-Host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traverses source’s L2 network</a:t>
            </a:r>
          </a:p>
          <a:p>
            <a:endParaRPr lang="en-US" dirty="0"/>
          </a:p>
          <a:p>
            <a:r>
              <a:rPr lang="en-US" dirty="0" smtClean="0"/>
              <a:t>If Hosts are on different networks, packet goes through one or more routers</a:t>
            </a:r>
          </a:p>
          <a:p>
            <a:pPr lvl="1"/>
            <a:r>
              <a:rPr lang="en-US" dirty="0" smtClean="0"/>
              <a:t>We just covered what happens here</a:t>
            </a:r>
          </a:p>
          <a:p>
            <a:endParaRPr lang="en-US" dirty="0"/>
          </a:p>
          <a:p>
            <a:r>
              <a:rPr lang="en-US" dirty="0" smtClean="0"/>
              <a:t>Packet then traverses destination’s L2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5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84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know a bit about L2:</a:t>
            </a:r>
          </a:p>
          <a:p>
            <a:pPr lvl="1"/>
            <a:r>
              <a:rPr lang="en-US" dirty="0" smtClean="0"/>
              <a:t>How to address</a:t>
            </a:r>
          </a:p>
          <a:p>
            <a:pPr lvl="1"/>
            <a:r>
              <a:rPr lang="en-US" dirty="0" smtClean="0"/>
              <a:t>How to forward in L2 and L3</a:t>
            </a:r>
          </a:p>
          <a:p>
            <a:pPr lvl="1"/>
            <a:r>
              <a:rPr lang="en-US" dirty="0" smtClean="0"/>
              <a:t>How to construct spanning trees</a:t>
            </a:r>
          </a:p>
          <a:p>
            <a:pPr lvl="6"/>
            <a:endParaRPr lang="en-US" dirty="0"/>
          </a:p>
          <a:p>
            <a:r>
              <a:rPr lang="en-US" b="1" i="1" dirty="0" smtClean="0"/>
              <a:t>Now, how do we actually get a packet from one host to another host?</a:t>
            </a:r>
          </a:p>
          <a:p>
            <a:pPr lvl="1"/>
            <a:r>
              <a:rPr lang="en-US" dirty="0" smtClean="0"/>
              <a:t>Nodes need to know some basic information</a:t>
            </a:r>
          </a:p>
          <a:p>
            <a:pPr lvl="1"/>
            <a:r>
              <a:rPr lang="en-US" dirty="0" smtClean="0"/>
              <a:t>Rely on two discovery protocols</a:t>
            </a:r>
          </a:p>
          <a:p>
            <a:pPr lvl="8"/>
            <a:endParaRPr lang="en-US" dirty="0"/>
          </a:p>
          <a:p>
            <a:r>
              <a:rPr lang="en-US" dirty="0" smtClean="0"/>
              <a:t>Later </a:t>
            </a:r>
            <a:r>
              <a:rPr lang="en-US" smtClean="0"/>
              <a:t>in course </a:t>
            </a:r>
            <a:r>
              <a:rPr lang="en-US" dirty="0" smtClean="0"/>
              <a:t>we will cover DNS</a:t>
            </a:r>
          </a:p>
          <a:p>
            <a:pPr lvl="1"/>
            <a:r>
              <a:rPr lang="en-US" dirty="0" smtClean="0"/>
              <a:t>How to get IP address of any host (by name)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077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 Discovery Protocols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2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host is “born” knowing only its MAC address</a:t>
            </a:r>
          </a:p>
          <a:p>
            <a:endParaRPr lang="en-US" dirty="0"/>
          </a:p>
          <a:p>
            <a:r>
              <a:rPr lang="en-US" dirty="0" smtClean="0"/>
              <a:t>Must discover lots of information before it can communicate with a remote host B</a:t>
            </a:r>
          </a:p>
          <a:p>
            <a:pPr lvl="1"/>
            <a:r>
              <a:rPr lang="en-US" dirty="0" smtClean="0"/>
              <a:t>what is my IP address?  </a:t>
            </a:r>
          </a:p>
          <a:p>
            <a:pPr lvl="1"/>
            <a:r>
              <a:rPr lang="en-US" dirty="0" smtClean="0"/>
              <a:t>what is B’s IP address? (if B is remote) </a:t>
            </a:r>
          </a:p>
          <a:p>
            <a:pPr lvl="1"/>
            <a:r>
              <a:rPr lang="en-US" dirty="0" smtClean="0"/>
              <a:t>what is B’s MAC address? (if B is local)</a:t>
            </a:r>
          </a:p>
          <a:p>
            <a:pPr lvl="1"/>
            <a:r>
              <a:rPr lang="en-US" dirty="0" smtClean="0"/>
              <a:t>what is my first-hop router’s address? (if B is not local)</a:t>
            </a:r>
          </a:p>
          <a:p>
            <a:pPr lvl="1"/>
            <a:r>
              <a:rPr lang="en-US" i="1" dirty="0" smtClean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4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>
            <a:noAutofit/>
          </a:bodyPr>
          <a:lstStyle/>
          <a:p>
            <a:r>
              <a:rPr lang="en-US" dirty="0"/>
              <a:t>D</a:t>
            </a:r>
            <a:r>
              <a:rPr lang="en-US" dirty="0" smtClean="0"/>
              <a:t>iscovery protocols</a:t>
            </a:r>
          </a:p>
          <a:p>
            <a:pPr lvl="1"/>
            <a:r>
              <a:rPr lang="en-US" dirty="0" smtClean="0"/>
              <a:t>ARP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Address Resolution Protocol (at link layer)</a:t>
            </a:r>
            <a:endParaRPr lang="en-US" dirty="0"/>
          </a:p>
          <a:p>
            <a:pPr lvl="1"/>
            <a:r>
              <a:rPr lang="en-US" dirty="0" smtClean="0"/>
              <a:t>DHCP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Dynamic Host Configuration Protocol (app layer)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onfined to a single local-area network (LAN)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ely on broadcast capability (as most discovery protocols)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450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786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450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2786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3609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4945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018019" y="5587812"/>
            <a:ext cx="2819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47470" y="5575112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385641" y="4015372"/>
            <a:ext cx="70852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00"/>
                </a:solidFill>
              </a:rPr>
              <a:t>Hosts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211924" y="6001814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4335803" y="5981512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4547470" y="6396379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730315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4730315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946215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662369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3662369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3878269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4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“Dynamic </a:t>
            </a:r>
            <a:r>
              <a:rPr lang="en-US" dirty="0"/>
              <a:t>H</a:t>
            </a:r>
            <a:r>
              <a:rPr lang="en-US" dirty="0" smtClean="0"/>
              <a:t>ost Configuration Protocol”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defined in RFC 2131</a:t>
            </a:r>
          </a:p>
          <a:p>
            <a:pPr lvl="1"/>
            <a:endParaRPr lang="en-US" dirty="0" smtClean="0">
              <a:solidFill>
                <a:srgbClr val="000090"/>
              </a:solidFill>
            </a:endParaRPr>
          </a:p>
          <a:p>
            <a:r>
              <a:rPr lang="en-US" dirty="0" smtClean="0"/>
              <a:t>A host uses DHCP to discover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its own IP address 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its </a:t>
            </a:r>
            <a:r>
              <a:rPr lang="en-US" dirty="0" err="1" smtClean="0">
                <a:solidFill>
                  <a:srgbClr val="000090"/>
                </a:solidFill>
              </a:rPr>
              <a:t>netmask</a:t>
            </a:r>
            <a:endParaRPr lang="en-US" dirty="0" smtClean="0">
              <a:solidFill>
                <a:srgbClr val="000090"/>
              </a:solidFill>
            </a:endParaRP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IP address(</a:t>
            </a:r>
            <a:r>
              <a:rPr lang="en-US" dirty="0" err="1" smtClean="0">
                <a:solidFill>
                  <a:srgbClr val="000090"/>
                </a:solidFill>
              </a:rPr>
              <a:t>es</a:t>
            </a:r>
            <a:r>
              <a:rPr lang="en-US" dirty="0" smtClean="0">
                <a:solidFill>
                  <a:srgbClr val="000090"/>
                </a:solidFill>
              </a:rPr>
              <a:t>) for its local DNS name server(s) 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IP address(</a:t>
            </a:r>
            <a:r>
              <a:rPr lang="en-US" dirty="0" err="1" smtClean="0">
                <a:solidFill>
                  <a:srgbClr val="000090"/>
                </a:solidFill>
              </a:rPr>
              <a:t>es</a:t>
            </a:r>
            <a:r>
              <a:rPr lang="en-US" dirty="0" smtClean="0">
                <a:solidFill>
                  <a:srgbClr val="000090"/>
                </a:solidFill>
              </a:rPr>
              <a:t>) for its first-hop “default” router(s)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894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or more local DHCP servers maintain required information 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IP address pool, </a:t>
            </a:r>
            <a:r>
              <a:rPr lang="en-US" dirty="0" err="1" smtClean="0">
                <a:solidFill>
                  <a:srgbClr val="000090"/>
                </a:solidFill>
              </a:rPr>
              <a:t>netmask</a:t>
            </a:r>
            <a:r>
              <a:rPr lang="en-US" dirty="0" smtClean="0">
                <a:solidFill>
                  <a:srgbClr val="000090"/>
                </a:solidFill>
              </a:rPr>
              <a:t>, DNS servers, </a:t>
            </a:r>
            <a:r>
              <a:rPr lang="en-US" i="1" dirty="0" smtClean="0">
                <a:solidFill>
                  <a:srgbClr val="000090"/>
                </a:solidFill>
              </a:rPr>
              <a:t>etc.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application that listens on UDP port 67</a:t>
            </a:r>
          </a:p>
          <a:p>
            <a:pPr lvl="1"/>
            <a:endParaRPr lang="en-US" i="1" dirty="0" smtClean="0"/>
          </a:p>
          <a:p>
            <a:pPr marL="457200" lvl="1" indent="0">
              <a:buNone/>
            </a:pPr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30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or more local DHCP servers maintain required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</a:t>
            </a:r>
            <a:r>
              <a:rPr lang="en-US" dirty="0" smtClean="0">
                <a:solidFill>
                  <a:srgbClr val="FF0000"/>
                </a:solidFill>
              </a:rPr>
              <a:t>broadcasts</a:t>
            </a:r>
            <a:r>
              <a:rPr lang="en-US" dirty="0" smtClean="0"/>
              <a:t> a DHCP discovery message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L2 broadcast, to MAC address FF:FF:FF:FF:FF:FF</a:t>
            </a:r>
          </a:p>
          <a:p>
            <a:pPr lvl="1"/>
            <a:endParaRPr lang="en-US" i="1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585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or more local DHCP servers maintain required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</a:t>
            </a:r>
            <a:r>
              <a:rPr lang="en-US" dirty="0" smtClean="0">
                <a:solidFill>
                  <a:srgbClr val="FF0000"/>
                </a:solidFill>
              </a:rPr>
              <a:t>broadcasts</a:t>
            </a:r>
            <a:r>
              <a:rPr lang="en-US" dirty="0" smtClean="0"/>
              <a:t> a DHCP discovery message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or more DHCP servers responds with a DHCP  “offer” message (broadcast)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proposed IP address for client,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lease time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other parameters </a:t>
            </a:r>
          </a:p>
          <a:p>
            <a:pPr marL="971550" lvl="1" indent="-514350">
              <a:buFont typeface="+mj-lt"/>
              <a:buAutoNum type="arabicPeriod"/>
            </a:pPr>
            <a:endParaRPr lang="en-US" i="1" dirty="0" smtClean="0">
              <a:solidFill>
                <a:srgbClr val="00009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549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or more local DHCP servers maintain required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</a:t>
            </a:r>
            <a:r>
              <a:rPr lang="en-US" dirty="0" smtClean="0">
                <a:solidFill>
                  <a:srgbClr val="FF0000"/>
                </a:solidFill>
              </a:rPr>
              <a:t>broadcasts</a:t>
            </a:r>
            <a:r>
              <a:rPr lang="en-US" dirty="0" smtClean="0"/>
              <a:t> a DHCP discovery message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or more DHCP servers responds with a DHCP  “offer” message (broadcast)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</a:t>
            </a:r>
            <a:r>
              <a:rPr lang="en-US" dirty="0" smtClean="0">
                <a:solidFill>
                  <a:srgbClr val="FF0000"/>
                </a:solidFill>
              </a:rPr>
              <a:t>broadcasts </a:t>
            </a:r>
            <a:r>
              <a:rPr lang="en-US" dirty="0" smtClean="0"/>
              <a:t>a DHCP request message</a:t>
            </a:r>
          </a:p>
          <a:p>
            <a:pPr marL="914400" lvl="1" indent="-514350"/>
            <a:r>
              <a:rPr lang="en-US" dirty="0" smtClean="0">
                <a:solidFill>
                  <a:srgbClr val="000090"/>
                </a:solidFill>
              </a:rPr>
              <a:t>specifies which offer it wants </a:t>
            </a:r>
          </a:p>
          <a:p>
            <a:pPr marL="914400" lvl="1" indent="-514350"/>
            <a:r>
              <a:rPr lang="en-US" dirty="0" smtClean="0">
                <a:solidFill>
                  <a:srgbClr val="000090"/>
                </a:solidFill>
              </a:rPr>
              <a:t>echoes accepted parameters</a:t>
            </a:r>
          </a:p>
          <a:p>
            <a:pPr marL="914400" lvl="1" indent="-514350"/>
            <a:r>
              <a:rPr lang="en-US" dirty="0" smtClean="0">
                <a:solidFill>
                  <a:srgbClr val="000090"/>
                </a:solidFill>
              </a:rPr>
              <a:t>other DHCP servers learn they were not chosen</a:t>
            </a:r>
          </a:p>
        </p:txBody>
      </p:sp>
    </p:spTree>
    <p:extLst>
      <p:ext uri="{BB962C8B-B14F-4D97-AF65-F5344CB8AC3E}">
        <p14:creationId xmlns:p14="http://schemas.microsoft.com/office/powerpoint/2010/main" val="20024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Approach for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140325"/>
          </a:xfrm>
        </p:spPr>
        <p:txBody>
          <a:bodyPr/>
          <a:lstStyle/>
          <a:p>
            <a:r>
              <a:rPr lang="en-US" dirty="0" smtClean="0"/>
              <a:t>If destination host is on same L2 network</a:t>
            </a:r>
          </a:p>
          <a:p>
            <a:pPr lvl="1"/>
            <a:r>
              <a:rPr lang="en-US" dirty="0" smtClean="0"/>
              <a:t>Just send directly using L2 address</a:t>
            </a:r>
          </a:p>
          <a:p>
            <a:pPr lvl="7"/>
            <a:endParaRPr lang="en-US" dirty="0"/>
          </a:p>
          <a:p>
            <a:r>
              <a:rPr lang="en-US" dirty="0" smtClean="0"/>
              <a:t>If destination host is on remote network</a:t>
            </a:r>
          </a:p>
          <a:p>
            <a:pPr lvl="1"/>
            <a:r>
              <a:rPr lang="en-US" dirty="0" smtClean="0"/>
              <a:t>Send to router on your L2 network</a:t>
            </a:r>
          </a:p>
          <a:p>
            <a:pPr lvl="1"/>
            <a:r>
              <a:rPr lang="en-US" dirty="0" smtClean="0"/>
              <a:t>It will then forward to destination’s network</a:t>
            </a:r>
          </a:p>
          <a:p>
            <a:pPr lvl="8"/>
            <a:endParaRPr lang="en-US" dirty="0"/>
          </a:p>
          <a:p>
            <a:r>
              <a:rPr lang="en-US" dirty="0" smtClean="0"/>
              <a:t>How can you tell if destination host is remote?</a:t>
            </a:r>
          </a:p>
          <a:p>
            <a:pPr lvl="1"/>
            <a:r>
              <a:rPr lang="en-US" dirty="0" smtClean="0"/>
              <a:t>You know your IP address and mask</a:t>
            </a:r>
          </a:p>
          <a:p>
            <a:pPr lvl="1"/>
            <a:r>
              <a:rPr lang="en-US" dirty="0" smtClean="0"/>
              <a:t>You know destination’s IP address</a:t>
            </a:r>
          </a:p>
          <a:p>
            <a:pPr lvl="1"/>
            <a:r>
              <a:rPr lang="en-US" dirty="0" smtClean="0"/>
              <a:t>If they mask to the same network address, they are on same L2 network</a:t>
            </a:r>
          </a:p>
          <a:p>
            <a:pPr marL="0" indent="0" algn="ctr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Is this clear to everyone?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52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or more local DHCP servers maintain required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</a:t>
            </a:r>
            <a:r>
              <a:rPr lang="en-US" dirty="0" smtClean="0">
                <a:solidFill>
                  <a:srgbClr val="FF0000"/>
                </a:solidFill>
              </a:rPr>
              <a:t>broadcasts</a:t>
            </a:r>
            <a:r>
              <a:rPr lang="en-US" dirty="0" smtClean="0"/>
              <a:t> a DHCP discovery message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or more DHCP servers responds with a DHCP  “offer” message (broadcast)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</a:t>
            </a:r>
            <a:r>
              <a:rPr lang="en-US" dirty="0" smtClean="0">
                <a:solidFill>
                  <a:srgbClr val="FF0000"/>
                </a:solidFill>
              </a:rPr>
              <a:t>broadcasts </a:t>
            </a:r>
            <a:r>
              <a:rPr lang="en-US" dirty="0" smtClean="0"/>
              <a:t>a DHCP request message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Selected DHCP server responds with an ACK</a:t>
            </a:r>
          </a:p>
        </p:txBody>
      </p:sp>
    </p:spTree>
    <p:extLst>
      <p:ext uri="{BB962C8B-B14F-4D97-AF65-F5344CB8AC3E}">
        <p14:creationId xmlns:p14="http://schemas.microsoft.com/office/powerpoint/2010/main" val="42258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or more local DHCP servers maintain required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</a:t>
            </a:r>
            <a:r>
              <a:rPr lang="en-US" dirty="0" smtClean="0">
                <a:solidFill>
                  <a:srgbClr val="FF0000"/>
                </a:solidFill>
              </a:rPr>
              <a:t>broadcasts</a:t>
            </a:r>
            <a:r>
              <a:rPr lang="en-US" dirty="0" smtClean="0"/>
              <a:t> a DHCP </a:t>
            </a:r>
            <a:r>
              <a:rPr lang="en-US" u="sng" dirty="0" smtClean="0"/>
              <a:t>discovery</a:t>
            </a:r>
            <a:r>
              <a:rPr lang="en-US" dirty="0" smtClean="0"/>
              <a:t> message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or more DHCP servers responds with a DHCP  “</a:t>
            </a:r>
            <a:r>
              <a:rPr lang="en-US" u="sng" dirty="0" smtClean="0"/>
              <a:t>offer</a:t>
            </a:r>
            <a:r>
              <a:rPr lang="en-US" dirty="0" smtClean="0"/>
              <a:t>” message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</a:t>
            </a:r>
            <a:r>
              <a:rPr lang="en-US" dirty="0" smtClean="0">
                <a:solidFill>
                  <a:srgbClr val="FF0000"/>
                </a:solidFill>
              </a:rPr>
              <a:t>broadcasts </a:t>
            </a:r>
            <a:r>
              <a:rPr lang="en-US" dirty="0" smtClean="0"/>
              <a:t>a DHCP </a:t>
            </a:r>
            <a:r>
              <a:rPr lang="en-US" u="sng" dirty="0" smtClean="0"/>
              <a:t>request</a:t>
            </a:r>
            <a:r>
              <a:rPr lang="en-US" dirty="0" smtClean="0"/>
              <a:t> message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Selected DHCP server responds with an </a:t>
            </a:r>
            <a:r>
              <a:rPr lang="en-US" u="sng" dirty="0" smtClean="0"/>
              <a:t>ACK</a:t>
            </a:r>
          </a:p>
          <a:p>
            <a:pPr marL="349250" lvl="1" indent="0">
              <a:buNone/>
            </a:pPr>
            <a:r>
              <a:rPr lang="en-US" dirty="0" smtClean="0"/>
              <a:t>(also broadcast)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0090"/>
                </a:solidFill>
              </a:rPr>
              <a:t>(DHCP “relay agents” used when the DHCP server  isn’t on the same broadcast domain -- see text)</a:t>
            </a:r>
          </a:p>
        </p:txBody>
      </p:sp>
    </p:spTree>
    <p:extLst>
      <p:ext uri="{BB962C8B-B14F-4D97-AF65-F5344CB8AC3E}">
        <p14:creationId xmlns:p14="http://schemas.microsoft.com/office/powerpoint/2010/main" val="71219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Sequence in more detail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latin typeface="Arial" charset="0"/>
                <a:cs typeface="Arial" charset="0"/>
              </a:rPr>
              <a:t>Client</a:t>
            </a:r>
            <a:r>
              <a:rPr lang="en-US" dirty="0" smtClean="0">
                <a:latin typeface="Arial" charset="0"/>
                <a:cs typeface="Arial" charset="0"/>
              </a:rPr>
              <a:t>: Server discovery message</a:t>
            </a:r>
          </a:p>
          <a:p>
            <a:r>
              <a:rPr lang="en-US" u="sng" dirty="0" smtClean="0">
                <a:latin typeface="Arial" charset="0"/>
                <a:cs typeface="Arial" charset="0"/>
              </a:rPr>
              <a:t>Server</a:t>
            </a:r>
            <a:r>
              <a:rPr lang="en-US" dirty="0" smtClean="0">
                <a:latin typeface="Arial" charset="0"/>
                <a:cs typeface="Arial" charset="0"/>
              </a:rPr>
              <a:t>: DHCP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b="1" dirty="0">
                <a:latin typeface="Arial" charset="0"/>
                <a:cs typeface="Arial" charset="0"/>
              </a:rPr>
              <a:t>offer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message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Configuration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parameters</a:t>
            </a:r>
          </a:p>
          <a:p>
            <a:pPr lvl="2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proposed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IP address, mask, gateway router, DNS server,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…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Lease time (duration the information remains valid)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solidFill>
                  <a:srgbClr val="F47A00"/>
                </a:solidFill>
                <a:latin typeface="Arial" charset="0"/>
                <a:cs typeface="Arial" charset="0"/>
              </a:rPr>
              <a:t>Multiple servers may respond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Multiple servers on the same broadcast network</a:t>
            </a:r>
          </a:p>
          <a:p>
            <a:r>
              <a:rPr lang="en-US" u="sng" dirty="0" smtClean="0">
                <a:latin typeface="Arial" charset="0"/>
                <a:cs typeface="Arial" charset="0"/>
              </a:rPr>
              <a:t>Client</a:t>
            </a:r>
            <a:r>
              <a:rPr lang="en-US" dirty="0" smtClean="0">
                <a:latin typeface="Arial" charset="0"/>
                <a:cs typeface="Arial" charset="0"/>
              </a:rPr>
              <a:t>: accepts </a:t>
            </a:r>
            <a:r>
              <a:rPr lang="en-US" dirty="0">
                <a:latin typeface="Arial" charset="0"/>
                <a:cs typeface="Arial" charset="0"/>
              </a:rPr>
              <a:t>one of the offers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Client sends a DHCP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request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echoing the parameters</a:t>
            </a:r>
          </a:p>
          <a:p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Server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ja-JP" altLang="en-US" dirty="0" smtClean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ACK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confirms request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and the other servers see they were </a:t>
            </a:r>
            <a:r>
              <a:rPr lang="en-US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en-US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chosen</a:t>
            </a:r>
          </a:p>
        </p:txBody>
      </p:sp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C501A4A-8FD8-114F-9DD1-AE433EA67B66}" type="slidenum">
              <a:rPr lang="en-US" sz="1400" b="0">
                <a:latin typeface="Times New Roman" charset="0"/>
              </a:rPr>
              <a:pPr eaLnBrk="1" hangingPunct="1"/>
              <a:t>52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990600" y="3124200"/>
            <a:ext cx="7239000" cy="914400"/>
          </a:xfrm>
          <a:prstGeom prst="wedgeRoundRectCallout">
            <a:avLst>
              <a:gd name="adj1" fmla="val 29694"/>
              <a:gd name="adj2" fmla="val 44529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Why does a host need to know its mask?</a:t>
            </a:r>
          </a:p>
        </p:txBody>
      </p:sp>
    </p:spTree>
    <p:extLst>
      <p:ext uri="{BB962C8B-B14F-4D97-AF65-F5344CB8AC3E}">
        <p14:creationId xmlns:p14="http://schemas.microsoft.com/office/powerpoint/2010/main" val="113329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  <p:bldP spid="5" grpId="0" animBg="1"/>
      <p:bldP spid="5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Dynamic Host Configuration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A33907B-F1E2-DB49-A117-3F9D6F224EDE}" type="slidenum">
              <a:rPr lang="en-US" sz="1400" b="0">
                <a:latin typeface="Times New Roman" charset="0"/>
              </a:rPr>
              <a:pPr eaLnBrk="1" hangingPunct="1"/>
              <a:t>53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49156" name="Picture 3" descr="j02857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5" y="1470025"/>
            <a:ext cx="2459038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4" descr="j019538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4050" y="1239838"/>
            <a:ext cx="1795463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920750" y="3160713"/>
            <a:ext cx="1116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arriving</a:t>
            </a:r>
            <a:br>
              <a:rPr lang="en-US">
                <a:latin typeface="Helvetica" charset="0"/>
              </a:rPr>
            </a:br>
            <a:r>
              <a:rPr lang="en-US">
                <a:latin typeface="Helvetica" charset="0"/>
              </a:rPr>
              <a:t>client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6786563" y="3044825"/>
            <a:ext cx="1736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DHCP server</a:t>
            </a:r>
          </a:p>
          <a:p>
            <a:pPr algn="ctr" eaLnBrk="1" hangingPunct="1"/>
            <a:r>
              <a:rPr lang="en-US">
                <a:latin typeface="Helvetica" charset="0"/>
              </a:rPr>
              <a:t>203.1.2.5</a:t>
            </a:r>
          </a:p>
        </p:txBody>
      </p:sp>
      <p:sp>
        <p:nvSpPr>
          <p:cNvPr id="49160" name="Line 7"/>
          <p:cNvSpPr>
            <a:spLocks noChangeShapeType="1"/>
          </p:cNvSpPr>
          <p:nvPr/>
        </p:nvSpPr>
        <p:spPr bwMode="auto">
          <a:xfrm>
            <a:off x="2420938" y="1816100"/>
            <a:ext cx="4032250" cy="9985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 rot="795519">
            <a:off x="3263900" y="1841500"/>
            <a:ext cx="201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DHCP discover</a:t>
            </a:r>
          </a:p>
        </p:txBody>
      </p:sp>
      <p:sp>
        <p:nvSpPr>
          <p:cNvPr id="49162" name="Text Box 9"/>
          <p:cNvSpPr txBox="1">
            <a:spLocks noChangeArrowheads="1"/>
          </p:cNvSpPr>
          <p:nvPr/>
        </p:nvSpPr>
        <p:spPr bwMode="auto">
          <a:xfrm rot="795519">
            <a:off x="3265488" y="2225675"/>
            <a:ext cx="156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(broadcast)</a:t>
            </a:r>
          </a:p>
        </p:txBody>
      </p:sp>
      <p:sp>
        <p:nvSpPr>
          <p:cNvPr id="49163" name="Line 10"/>
          <p:cNvSpPr>
            <a:spLocks noChangeShapeType="1"/>
          </p:cNvSpPr>
          <p:nvPr/>
        </p:nvSpPr>
        <p:spPr bwMode="auto">
          <a:xfrm flipH="1">
            <a:off x="2382838" y="2968625"/>
            <a:ext cx="4032250" cy="9985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Text Box 11"/>
          <p:cNvSpPr txBox="1">
            <a:spLocks noChangeArrowheads="1"/>
          </p:cNvSpPr>
          <p:nvPr/>
        </p:nvSpPr>
        <p:spPr bwMode="auto">
          <a:xfrm rot="-847892">
            <a:off x="3341688" y="3121025"/>
            <a:ext cx="153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DHCP offer</a:t>
            </a:r>
          </a:p>
        </p:txBody>
      </p:sp>
      <p:sp>
        <p:nvSpPr>
          <p:cNvPr id="49165" name="Line 12"/>
          <p:cNvSpPr>
            <a:spLocks noChangeShapeType="1"/>
          </p:cNvSpPr>
          <p:nvPr/>
        </p:nvSpPr>
        <p:spPr bwMode="auto">
          <a:xfrm>
            <a:off x="2420938" y="4119563"/>
            <a:ext cx="4032250" cy="9985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Text Box 13"/>
          <p:cNvSpPr txBox="1">
            <a:spLocks noChangeArrowheads="1"/>
          </p:cNvSpPr>
          <p:nvPr/>
        </p:nvSpPr>
        <p:spPr bwMode="auto">
          <a:xfrm rot="795519">
            <a:off x="3330575" y="4144963"/>
            <a:ext cx="189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0000FF"/>
                </a:solidFill>
                <a:latin typeface="Helvetica" charset="0"/>
              </a:rPr>
              <a:t>DHCP request</a:t>
            </a:r>
          </a:p>
        </p:txBody>
      </p:sp>
      <p:sp>
        <p:nvSpPr>
          <p:cNvPr id="49167" name="Line 14"/>
          <p:cNvSpPr>
            <a:spLocks noChangeShapeType="1"/>
          </p:cNvSpPr>
          <p:nvPr/>
        </p:nvSpPr>
        <p:spPr bwMode="auto">
          <a:xfrm flipH="1">
            <a:off x="2382838" y="5310188"/>
            <a:ext cx="4032250" cy="9985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Text Box 15"/>
          <p:cNvSpPr txBox="1">
            <a:spLocks noChangeArrowheads="1"/>
          </p:cNvSpPr>
          <p:nvPr/>
        </p:nvSpPr>
        <p:spPr bwMode="auto">
          <a:xfrm rot="-847892">
            <a:off x="3348038" y="5462588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0000FF"/>
                </a:solidFill>
                <a:latin typeface="Helvetica" charset="0"/>
              </a:rPr>
              <a:t>DHCP ACK</a:t>
            </a:r>
          </a:p>
        </p:txBody>
      </p:sp>
      <p:sp>
        <p:nvSpPr>
          <p:cNvPr id="49169" name="Text Box 16"/>
          <p:cNvSpPr txBox="1">
            <a:spLocks noChangeArrowheads="1"/>
          </p:cNvSpPr>
          <p:nvPr/>
        </p:nvSpPr>
        <p:spPr bwMode="auto">
          <a:xfrm rot="795519">
            <a:off x="3265488" y="4530725"/>
            <a:ext cx="156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0000FF"/>
                </a:solidFill>
                <a:latin typeface="Helvetica" charset="0"/>
              </a:rPr>
              <a:t>(broadcast)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26403" y="3962400"/>
            <a:ext cx="37603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Why all the broadcasts</a:t>
            </a:r>
            <a:r>
              <a:rPr lang="en-US" sz="2400" dirty="0" smtClean="0">
                <a:latin typeface="+mn-lt"/>
                <a:ea typeface="+mn-ea"/>
                <a:cs typeface="+mn-cs"/>
              </a:rPr>
              <a:t>?</a:t>
            </a:r>
          </a:p>
          <a:p>
            <a:pPr algn="ctr">
              <a:defRPr/>
            </a:pPr>
            <a:r>
              <a:rPr lang="en-US" sz="2400" dirty="0" smtClean="0">
                <a:latin typeface="+mn-lt"/>
                <a:ea typeface="+mn-ea"/>
              </a:rPr>
              <a:t>(there are exceptions)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49171" name="Text Box 9"/>
          <p:cNvSpPr txBox="1">
            <a:spLocks noChangeArrowheads="1"/>
          </p:cNvSpPr>
          <p:nvPr/>
        </p:nvSpPr>
        <p:spPr bwMode="auto">
          <a:xfrm rot="-900000">
            <a:off x="3911600" y="3395663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(broadcast)</a:t>
            </a:r>
          </a:p>
        </p:txBody>
      </p:sp>
      <p:sp>
        <p:nvSpPr>
          <p:cNvPr id="49172" name="Text Box 16"/>
          <p:cNvSpPr txBox="1">
            <a:spLocks noChangeArrowheads="1"/>
          </p:cNvSpPr>
          <p:nvPr/>
        </p:nvSpPr>
        <p:spPr bwMode="auto">
          <a:xfrm rot="-900000">
            <a:off x="3589338" y="5834063"/>
            <a:ext cx="156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0000FF"/>
                </a:solidFill>
                <a:latin typeface="Helvetica" charset="0"/>
              </a:rPr>
              <a:t>(broadcast)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19800" y="5334000"/>
            <a:ext cx="3048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 smtClean="0">
                <a:latin typeface="+mn-lt"/>
                <a:ea typeface="+mn-ea"/>
                <a:cs typeface="+mn-cs"/>
              </a:rPr>
              <a:t>How does DHCP send a broadcast?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24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Broadcasts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DHCP is at application layer</a:t>
            </a:r>
          </a:p>
          <a:p>
            <a:pPr lvl="1"/>
            <a:r>
              <a:rPr lang="en-US" dirty="0" smtClean="0"/>
              <a:t>Uses UDP transport protocol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IP does not support global broadcasts</a:t>
            </a:r>
            <a:endParaRPr lang="en-US" dirty="0"/>
          </a:p>
          <a:p>
            <a:pPr lvl="1"/>
            <a:r>
              <a:rPr lang="en-US" dirty="0" smtClean="0"/>
              <a:t>And DHCP only wants local broadcast</a:t>
            </a:r>
          </a:p>
          <a:p>
            <a:pPr lvl="1"/>
            <a:r>
              <a:rPr lang="en-US" dirty="0" smtClean="0"/>
              <a:t>Local broadcasts supported by layer 2   </a:t>
            </a:r>
            <a:r>
              <a:rPr lang="en-US" b="1" dirty="0" err="1" smtClean="0">
                <a:latin typeface="Arial" charset="0"/>
                <a:cs typeface="Arial" charset="0"/>
              </a:rPr>
              <a:t>ff:ff:ff:ff:ff:ff</a:t>
            </a:r>
            <a:endParaRPr lang="en-US" dirty="0" smtClean="0"/>
          </a:p>
          <a:p>
            <a:pPr lvl="6"/>
            <a:endParaRPr lang="en-US" dirty="0" smtClean="0"/>
          </a:p>
          <a:p>
            <a:r>
              <a:rPr lang="en-US" dirty="0" smtClean="0"/>
              <a:t>How to send local broadcast w/o violating layers?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Local Broadcast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at IP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Can</a:t>
            </a:r>
            <a:r>
              <a:rPr lang="fr-FR" altLang="ja-JP" dirty="0" smtClean="0">
                <a:latin typeface="Arial" charset="0"/>
                <a:cs typeface="Arial" charset="0"/>
              </a:rPr>
              <a:t>'</a:t>
            </a:r>
            <a:r>
              <a:rPr lang="en-US" dirty="0" smtClean="0">
                <a:latin typeface="Arial" charset="0"/>
                <a:cs typeface="Arial" charset="0"/>
              </a:rPr>
              <a:t>t </a:t>
            </a:r>
            <a:r>
              <a:rPr lang="en-US" dirty="0">
                <a:latin typeface="Arial" charset="0"/>
                <a:cs typeface="Arial" charset="0"/>
              </a:rPr>
              <a:t>broadcast to all IP hosts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But application might want to </a:t>
            </a:r>
            <a:r>
              <a:rPr lang="ja-JP" altLang="en-US" dirty="0" smtClean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local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 broadcast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Uses IP broadcast address </a:t>
            </a:r>
            <a:r>
              <a:rPr lang="en-US" dirty="0" smtClean="0">
                <a:latin typeface="Arial" charset="0"/>
                <a:cs typeface="Arial" charset="0"/>
              </a:rPr>
              <a:t>255.255.255.255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Link-layer then uses link-layer broadcast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A25F5EF-03A0-114F-9FF7-07E21F72F79D}" type="slidenum">
              <a:rPr lang="en-US" sz="1400" b="0">
                <a:latin typeface="Times New Roman" charset="0"/>
              </a:rPr>
              <a:pPr eaLnBrk="1" hangingPunct="1"/>
              <a:t>55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81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uses “soft state”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7925"/>
          </a:xfrm>
        </p:spPr>
        <p:txBody>
          <a:bodyPr/>
          <a:lstStyle/>
          <a:p>
            <a:r>
              <a:rPr lang="en-US" dirty="0" smtClean="0"/>
              <a:t>Soft </a:t>
            </a:r>
            <a:r>
              <a:rPr lang="en-US" dirty="0"/>
              <a:t>state: if not refreshed, state is forgotten</a:t>
            </a:r>
          </a:p>
          <a:p>
            <a:pPr lvl="1"/>
            <a:r>
              <a:rPr lang="en-US" dirty="0" smtClean="0"/>
              <a:t>Hard </a:t>
            </a:r>
            <a:r>
              <a:rPr lang="en-US" dirty="0"/>
              <a:t>state: </a:t>
            </a:r>
            <a:r>
              <a:rPr lang="en-US" dirty="0" smtClean="0"/>
              <a:t>state that is remembered until overwritten</a:t>
            </a:r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 smtClean="0"/>
              <a:t>Address </a:t>
            </a:r>
            <a:r>
              <a:rPr lang="en-US" dirty="0"/>
              <a:t>allocations are associated with a lease period</a:t>
            </a:r>
          </a:p>
          <a:p>
            <a:pPr lvl="1"/>
            <a:r>
              <a:rPr lang="en-US" dirty="0" smtClean="0"/>
              <a:t>Server</a:t>
            </a:r>
            <a:r>
              <a:rPr lang="en-US" dirty="0"/>
              <a:t>: </a:t>
            </a:r>
            <a:r>
              <a:rPr lang="en-US" dirty="0" smtClean="0"/>
              <a:t>sets </a:t>
            </a:r>
            <a:r>
              <a:rPr lang="en-US" dirty="0"/>
              <a:t>timer associated with </a:t>
            </a:r>
            <a:r>
              <a:rPr lang="en-US" dirty="0" smtClean="0"/>
              <a:t>record </a:t>
            </a:r>
            <a:r>
              <a:rPr lang="en-US" dirty="0"/>
              <a:t>of allocation</a:t>
            </a:r>
          </a:p>
          <a:p>
            <a:pPr lvl="1"/>
            <a:r>
              <a:rPr lang="en-US" dirty="0" smtClean="0"/>
              <a:t>Client</a:t>
            </a:r>
            <a:r>
              <a:rPr lang="en-US" dirty="0"/>
              <a:t>: must request </a:t>
            </a:r>
            <a:r>
              <a:rPr lang="en-US" dirty="0" smtClean="0"/>
              <a:t>refresh </a:t>
            </a:r>
            <a:r>
              <a:rPr lang="en-US" dirty="0"/>
              <a:t>before lease period expires</a:t>
            </a:r>
          </a:p>
          <a:p>
            <a:pPr lvl="1"/>
            <a:r>
              <a:rPr lang="en-US" dirty="0" smtClean="0"/>
              <a:t>Server</a:t>
            </a:r>
            <a:r>
              <a:rPr lang="en-US" dirty="0"/>
              <a:t>: resets timer when a refresh arrives; sends ACK</a:t>
            </a:r>
          </a:p>
          <a:p>
            <a:pPr lvl="1"/>
            <a:r>
              <a:rPr lang="en-US" b="1" dirty="0" smtClean="0"/>
              <a:t>Server</a:t>
            </a:r>
            <a:r>
              <a:rPr lang="en-US" b="1" dirty="0"/>
              <a:t>: reclaims </a:t>
            </a:r>
            <a:r>
              <a:rPr lang="en-US" b="1" dirty="0" smtClean="0"/>
              <a:t>address </a:t>
            </a:r>
            <a:r>
              <a:rPr lang="en-US" b="1" dirty="0"/>
              <a:t>when timer expires</a:t>
            </a:r>
          </a:p>
          <a:p>
            <a:pPr lvl="8"/>
            <a:endParaRPr lang="en-US" dirty="0"/>
          </a:p>
          <a:p>
            <a:r>
              <a:rPr lang="en-US" dirty="0"/>
              <a:t>Simple, yet robust under failure</a:t>
            </a:r>
          </a:p>
          <a:p>
            <a:pPr lvl="1"/>
            <a:r>
              <a:rPr lang="en-US" dirty="0" smtClean="0"/>
              <a:t>State </a:t>
            </a:r>
            <a:r>
              <a:rPr lang="en-US" dirty="0"/>
              <a:t>always </a:t>
            </a:r>
            <a:r>
              <a:rPr lang="en-US" dirty="0" smtClean="0"/>
              <a:t>eventually fixes itself </a:t>
            </a:r>
          </a:p>
          <a:p>
            <a:pPr lvl="1"/>
            <a:r>
              <a:rPr lang="en-US" b="1" dirty="0" smtClean="0"/>
              <a:t>(harder to do with hard state)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9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happens when host XYZ fails? </a:t>
            </a:r>
          </a:p>
          <a:p>
            <a:pPr lvl="1"/>
            <a:r>
              <a:rPr lang="en-US" dirty="0" smtClean="0"/>
              <a:t>refreshes from XYZ stop</a:t>
            </a:r>
          </a:p>
          <a:p>
            <a:pPr lvl="1"/>
            <a:r>
              <a:rPr lang="en-US" dirty="0" smtClean="0"/>
              <a:t>server reclaims </a:t>
            </a:r>
            <a:r>
              <a:rPr lang="en-US" i="1" dirty="0" err="1" smtClean="0"/>
              <a:t>a.b.c.d</a:t>
            </a:r>
            <a:r>
              <a:rPr lang="en-US" i="1" dirty="0" smtClean="0"/>
              <a:t> </a:t>
            </a:r>
            <a:r>
              <a:rPr lang="en-US" dirty="0" smtClean="0"/>
              <a:t>after O(</a:t>
            </a:r>
            <a:r>
              <a:rPr lang="en-US" dirty="0"/>
              <a:t>l</a:t>
            </a:r>
            <a:r>
              <a:rPr lang="en-US" dirty="0" smtClean="0"/>
              <a:t>ease period)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state under failure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452120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452120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48133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48133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49784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49784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5486400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5486400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5860907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5892800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452761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481971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498481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4527610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481971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498481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618723" y="4499583"/>
            <a:ext cx="49052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XYZ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4510247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4802347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4967447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3937148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DHCP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Server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4468355" y="2952370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rgbClr val="000000"/>
                </a:solidFill>
              </a:rPr>
              <a:t>a.b.c.d</a:t>
            </a:r>
            <a:r>
              <a:rPr lang="en-US" sz="2000" dirty="0" smtClean="0">
                <a:solidFill>
                  <a:srgbClr val="000000"/>
                </a:solidFill>
              </a:rPr>
              <a:t> is mine from (now, </a:t>
            </a:r>
            <a:r>
              <a:rPr lang="en-US" sz="2000" dirty="0" err="1" smtClean="0">
                <a:solidFill>
                  <a:srgbClr val="000000"/>
                </a:solidFill>
              </a:rPr>
              <a:t>now+lease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268940" y="3392368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rgbClr val="000000"/>
                </a:solidFill>
              </a:rPr>
              <a:t>a.b.c.d</a:t>
            </a:r>
            <a:r>
              <a:rPr lang="en-US" sz="2000" dirty="0" smtClean="0">
                <a:solidFill>
                  <a:srgbClr val="000000"/>
                </a:solidFill>
              </a:rPr>
              <a:t> is XYZ’s from (now, </a:t>
            </a:r>
            <a:r>
              <a:rPr lang="en-US" sz="2000" dirty="0" err="1" smtClean="0">
                <a:solidFill>
                  <a:srgbClr val="000000"/>
                </a:solidFill>
              </a:rPr>
              <a:t>now+lease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2" name="Lightning Bolt 31"/>
          <p:cNvSpPr/>
          <p:nvPr/>
        </p:nvSpPr>
        <p:spPr>
          <a:xfrm>
            <a:off x="5494528" y="4304097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6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41400"/>
            <a:ext cx="8839200" cy="5089525"/>
          </a:xfrm>
        </p:spPr>
        <p:txBody>
          <a:bodyPr>
            <a:normAutofit/>
          </a:bodyPr>
          <a:lstStyle/>
          <a:p>
            <a:r>
              <a:rPr lang="en-US" dirty="0" smtClean="0"/>
              <a:t>What happens when server fails? </a:t>
            </a:r>
          </a:p>
          <a:p>
            <a:pPr lvl="1"/>
            <a:r>
              <a:rPr lang="en-US" dirty="0" smtClean="0"/>
              <a:t>ACKs from server stop</a:t>
            </a:r>
          </a:p>
          <a:p>
            <a:pPr lvl="1"/>
            <a:r>
              <a:rPr lang="en-US" dirty="0" smtClean="0"/>
              <a:t>XYZ releases address after lease, sends new request</a:t>
            </a:r>
          </a:p>
          <a:p>
            <a:pPr lvl="1"/>
            <a:r>
              <a:rPr lang="en-US" dirty="0" smtClean="0"/>
              <a:t>A new DHCP server can come up from a ‘cold start’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482600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482600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51181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51181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52832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52832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5791200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5791200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353295" y="6192472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6197600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483241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512451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528961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4832410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512451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528961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618723" y="4804383"/>
            <a:ext cx="49052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XYZ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4815047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5107147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5272247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4241948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DHCP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Server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4572000" y="3274443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rgbClr val="000000"/>
                </a:solidFill>
              </a:rPr>
              <a:t>a.b.c.d</a:t>
            </a:r>
            <a:r>
              <a:rPr lang="en-US" sz="2000" dirty="0" smtClean="0">
                <a:solidFill>
                  <a:srgbClr val="000000"/>
                </a:solidFill>
              </a:rPr>
              <a:t> is mine from (now, </a:t>
            </a:r>
            <a:r>
              <a:rPr lang="en-US" sz="2000" dirty="0" err="1" smtClean="0">
                <a:solidFill>
                  <a:srgbClr val="000000"/>
                </a:solidFill>
              </a:rPr>
              <a:t>now+lease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78673" y="3741110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rgbClr val="000000"/>
                </a:solidFill>
              </a:rPr>
              <a:t>a.b.c.d</a:t>
            </a:r>
            <a:r>
              <a:rPr lang="en-US" sz="2000" dirty="0" smtClean="0">
                <a:solidFill>
                  <a:srgbClr val="000000"/>
                </a:solidFill>
              </a:rPr>
              <a:t> is XYZ’s from (now, </a:t>
            </a:r>
            <a:r>
              <a:rPr lang="en-US" sz="2000" dirty="0" err="1" smtClean="0">
                <a:solidFill>
                  <a:srgbClr val="000000"/>
                </a:solidFill>
              </a:rPr>
              <a:t>now+c.lease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0" name="Lightning Bolt 29"/>
          <p:cNvSpPr/>
          <p:nvPr/>
        </p:nvSpPr>
        <p:spPr>
          <a:xfrm>
            <a:off x="4150132" y="4804383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1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happens if the network fails?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efreshes and ACKs don’t get through </a:t>
            </a:r>
          </a:p>
          <a:p>
            <a:pPr lvl="1"/>
            <a:r>
              <a:rPr lang="en-US" dirty="0" smtClean="0"/>
              <a:t>XYZ release address; DHCP server reclaims it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459740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459740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48895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48895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50546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50546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5562600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5562600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5937107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5969000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460381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489591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506101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4603810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489591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506101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618723" y="4575783"/>
            <a:ext cx="49052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XYZ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4586447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4878547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5043647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4013348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DHCP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Server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4636632" y="3028570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rgbClr val="000000"/>
                </a:solidFill>
              </a:rPr>
              <a:t>a.b.c.d</a:t>
            </a:r>
            <a:r>
              <a:rPr lang="en-US" sz="2000" dirty="0" smtClean="0">
                <a:solidFill>
                  <a:srgbClr val="000000"/>
                </a:solidFill>
              </a:rPr>
              <a:t> is mine from (now, </a:t>
            </a:r>
            <a:r>
              <a:rPr lang="en-US" sz="2000" dirty="0" err="1" smtClean="0">
                <a:solidFill>
                  <a:srgbClr val="000000"/>
                </a:solidFill>
              </a:rPr>
              <a:t>now+lease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53273" y="3424541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rgbClr val="000000"/>
                </a:solidFill>
              </a:rPr>
              <a:t>a.b.c.d</a:t>
            </a:r>
            <a:r>
              <a:rPr lang="en-US" sz="2000" dirty="0" smtClean="0">
                <a:solidFill>
                  <a:srgbClr val="000000"/>
                </a:solidFill>
              </a:rPr>
              <a:t> is XYZ’s from (now, </a:t>
            </a:r>
            <a:r>
              <a:rPr lang="en-US" sz="2000" dirty="0" err="1" smtClean="0">
                <a:solidFill>
                  <a:srgbClr val="000000"/>
                </a:solidFill>
              </a:rPr>
              <a:t>now+c.lease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0" name="Lightning Bolt 29"/>
          <p:cNvSpPr/>
          <p:nvPr/>
        </p:nvSpPr>
        <p:spPr>
          <a:xfrm>
            <a:off x="4684255" y="5302565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8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we know IP address of destination (DNS)</a:t>
            </a:r>
          </a:p>
          <a:p>
            <a:pPr lvl="5"/>
            <a:endParaRPr lang="en-US" dirty="0"/>
          </a:p>
          <a:p>
            <a:r>
              <a:rPr lang="en-US" dirty="0" smtClean="0"/>
              <a:t>Must know local information (</a:t>
            </a:r>
            <a:r>
              <a:rPr lang="en-US" b="1" dirty="0" smtClean="0"/>
              <a:t>DHCP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wn IP address and mask</a:t>
            </a:r>
          </a:p>
          <a:p>
            <a:pPr lvl="1"/>
            <a:r>
              <a:rPr lang="en-US" dirty="0" smtClean="0"/>
              <a:t>IP address of local router</a:t>
            </a:r>
          </a:p>
          <a:p>
            <a:pPr lvl="1"/>
            <a:r>
              <a:rPr lang="en-US" dirty="0" smtClean="0"/>
              <a:t>IP address of DNS server</a:t>
            </a:r>
          </a:p>
          <a:p>
            <a:pPr lvl="1"/>
            <a:r>
              <a:rPr lang="is-IS" dirty="0" smtClean="0"/>
              <a:t>…</a:t>
            </a:r>
            <a:endParaRPr lang="en-US" dirty="0" smtClean="0"/>
          </a:p>
          <a:p>
            <a:pPr lvl="4"/>
            <a:endParaRPr lang="en-US" dirty="0"/>
          </a:p>
          <a:p>
            <a:r>
              <a:rPr lang="en-US" dirty="0" smtClean="0"/>
              <a:t>Must traverse L2 networks</a:t>
            </a:r>
          </a:p>
          <a:p>
            <a:pPr lvl="1"/>
            <a:r>
              <a:rPr lang="en-US" dirty="0" smtClean="0"/>
              <a:t>L2 network must work (</a:t>
            </a:r>
            <a:r>
              <a:rPr lang="en-US" b="1" dirty="0" smtClean="0"/>
              <a:t>spanning tree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Need to know which L2 addresses to use (</a:t>
            </a:r>
            <a:r>
              <a:rPr lang="en-US" b="1" dirty="0" smtClean="0"/>
              <a:t>ARP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1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State vs Soft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essentially impossible to design simple hard-state protocols that can gracefully withstand:</a:t>
            </a:r>
          </a:p>
          <a:p>
            <a:pPr lvl="1"/>
            <a:r>
              <a:rPr lang="en-US" dirty="0" smtClean="0"/>
              <a:t>Network failures</a:t>
            </a:r>
          </a:p>
          <a:p>
            <a:pPr lvl="1"/>
            <a:r>
              <a:rPr lang="en-US" dirty="0" smtClean="0"/>
              <a:t>Server failures</a:t>
            </a:r>
          </a:p>
          <a:p>
            <a:pPr lvl="1"/>
            <a:r>
              <a:rPr lang="en-US" dirty="0" smtClean="0"/>
              <a:t>Host failures</a:t>
            </a:r>
          </a:p>
          <a:p>
            <a:pPr lvl="1"/>
            <a:endParaRPr lang="en-US" dirty="0"/>
          </a:p>
          <a:p>
            <a:r>
              <a:rPr lang="en-US" dirty="0" smtClean="0"/>
              <a:t>When client or server crashes with state:</a:t>
            </a:r>
          </a:p>
          <a:p>
            <a:pPr lvl="1"/>
            <a:r>
              <a:rPr lang="en-US" dirty="0" smtClean="0"/>
              <a:t>Is that state valid when it comes back?</a:t>
            </a:r>
          </a:p>
          <a:p>
            <a:pPr lvl="1"/>
            <a:r>
              <a:rPr lang="en-US" dirty="0" smtClean="0"/>
              <a:t>How do others know whether they are coming back?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35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84025" y="3903467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13253" y="3903467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84025" y="4195567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113253" y="4195567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399925" y="4360667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329153" y="4360667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228749" y="4868667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86476" y="4868667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290678" y="5257822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4374809" y="5275067"/>
            <a:ext cx="431800" cy="431800"/>
          </a:xfrm>
          <a:prstGeom prst="ellipse">
            <a:avLst/>
          </a:prstGeom>
          <a:solidFill>
            <a:srgbClr val="66006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564949" y="3909877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4564949" y="4201977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4780849" y="4367077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701375" y="3909877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3701375" y="4201977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3917275" y="4367077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5045845" y="3870531"/>
            <a:ext cx="56776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Host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4512139" y="3876941"/>
            <a:ext cx="56776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Host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3623802" y="3881850"/>
            <a:ext cx="56776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Host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3133890" y="3873661"/>
            <a:ext cx="56776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Host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296157" y="3892514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2296157" y="4184614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2512057" y="4349714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2154161" y="3319415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DHCP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Server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0" y="120459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K</a:t>
            </a:r>
            <a:r>
              <a:rPr lang="en-US" smtClean="0"/>
              <a:t>now enough for Host-to-Host?</a:t>
            </a:r>
            <a:endParaRPr lang="en-US" dirty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6547092" y="3935277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6547092" y="4227377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6762992" y="4392477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405096" y="3362178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DNS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Server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5" name="Oval Callout 34"/>
          <p:cNvSpPr/>
          <p:nvPr/>
        </p:nvSpPr>
        <p:spPr>
          <a:xfrm>
            <a:off x="2727957" y="1737311"/>
            <a:ext cx="3677139" cy="1582103"/>
          </a:xfrm>
          <a:prstGeom prst="wedgeEllipseCallout">
            <a:avLst>
              <a:gd name="adj1" fmla="val -16166"/>
              <a:gd name="adj2" fmla="val 86353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902180" y="1815671"/>
            <a:ext cx="3285406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1600" b="0" u="sng" dirty="0" smtClean="0">
                <a:latin typeface="+mn-lt"/>
              </a:rPr>
              <a:t>What I learnt from DHCP</a:t>
            </a:r>
          </a:p>
          <a:p>
            <a:pPr algn="ctr" eaLnBrk="0" hangingPunct="0"/>
            <a:r>
              <a:rPr lang="en-US" sz="1600" b="0" dirty="0" smtClean="0">
                <a:latin typeface="+mn-lt"/>
              </a:rPr>
              <a:t>my IP: 1.2.3.48</a:t>
            </a:r>
          </a:p>
          <a:p>
            <a:pPr algn="ctr" eaLnBrk="0" hangingPunct="0"/>
            <a:r>
              <a:rPr lang="en-US" sz="1600" b="0" dirty="0" err="1" smtClean="0">
                <a:latin typeface="+mn-lt"/>
              </a:rPr>
              <a:t>netmask</a:t>
            </a:r>
            <a:r>
              <a:rPr lang="en-US" sz="1600" b="0" dirty="0" smtClean="0">
                <a:latin typeface="+mn-lt"/>
              </a:rPr>
              <a:t>: 1.2.3.0/24 (255.255.255.0)</a:t>
            </a:r>
          </a:p>
          <a:p>
            <a:pPr algn="ctr" eaLnBrk="0" hangingPunct="0"/>
            <a:r>
              <a:rPr lang="en-US" sz="1600" b="0" dirty="0" smtClean="0">
                <a:latin typeface="+mn-lt"/>
              </a:rPr>
              <a:t>Local DNS: 1.2.3.156</a:t>
            </a:r>
          </a:p>
          <a:p>
            <a:pPr algn="ctr" eaLnBrk="0" hangingPunct="0"/>
            <a:r>
              <a:rPr lang="en-US" sz="1600" b="0" dirty="0" smtClean="0">
                <a:latin typeface="+mn-lt"/>
              </a:rPr>
              <a:t>router: 1.2.3.19</a:t>
            </a:r>
            <a:endParaRPr lang="en-US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6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Sending Packets Over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Link-Layer</a:t>
            </a:r>
            <a:endParaRPr lang="en-US" sz="6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Arial" charset="0"/>
              </a:rPr>
              <a:t>Link layer only understands </a:t>
            </a:r>
            <a:r>
              <a:rPr lang="en-US" dirty="0">
                <a:cs typeface="Arial" charset="0"/>
              </a:rPr>
              <a:t>MAC addresses</a:t>
            </a:r>
          </a:p>
          <a:p>
            <a:pPr lvl="1"/>
            <a:r>
              <a:rPr lang="en-US" dirty="0" smtClean="0">
                <a:ea typeface="Arial" charset="0"/>
                <a:cs typeface="Arial" charset="0"/>
              </a:rPr>
              <a:t>Must translate destination </a:t>
            </a:r>
            <a:r>
              <a:rPr lang="en-US" dirty="0">
                <a:ea typeface="Arial" charset="0"/>
                <a:cs typeface="Arial" charset="0"/>
              </a:rPr>
              <a:t>IP address to MAC address</a:t>
            </a:r>
          </a:p>
          <a:p>
            <a:pPr lvl="1"/>
            <a:r>
              <a:rPr lang="en-US" dirty="0">
                <a:ea typeface="Arial" charset="0"/>
                <a:cs typeface="Arial" charset="0"/>
              </a:rPr>
              <a:t>Encapsulate </a:t>
            </a:r>
            <a:r>
              <a:rPr lang="en-US" dirty="0" smtClean="0">
                <a:ea typeface="Arial" charset="0"/>
                <a:cs typeface="Arial" charset="0"/>
              </a:rPr>
              <a:t>IP </a:t>
            </a:r>
            <a:r>
              <a:rPr lang="en-US" dirty="0">
                <a:ea typeface="Arial" charset="0"/>
                <a:cs typeface="Arial" charset="0"/>
              </a:rPr>
              <a:t>packet </a:t>
            </a:r>
            <a:r>
              <a:rPr lang="en-US" dirty="0" smtClean="0">
                <a:ea typeface="Arial" charset="0"/>
                <a:cs typeface="Arial" charset="0"/>
              </a:rPr>
              <a:t>in </a:t>
            </a:r>
            <a:r>
              <a:rPr lang="en-US" dirty="0">
                <a:ea typeface="Arial" charset="0"/>
                <a:cs typeface="Arial" charset="0"/>
              </a:rPr>
              <a:t>a link-level </a:t>
            </a:r>
            <a:r>
              <a:rPr lang="en-US" dirty="0" smtClean="0">
                <a:ea typeface="Arial" charset="0"/>
                <a:cs typeface="Arial" charset="0"/>
              </a:rPr>
              <a:t>(Ethernet) frame</a:t>
            </a:r>
          </a:p>
          <a:p>
            <a:pPr lvl="1"/>
            <a:r>
              <a:rPr lang="en-US" dirty="0" smtClean="0">
                <a:ea typeface="Arial" charset="0"/>
                <a:cs typeface="Arial" charset="0"/>
              </a:rPr>
              <a:t>But source only knows destinations IP address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998752" y="368300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927980" y="368300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998752" y="39751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4927980" y="39751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3214652" y="41402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5143880" y="41402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2043476" y="4648200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401203" y="4648200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3135770" y="5071727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4189536" y="5054600"/>
            <a:ext cx="431800" cy="431800"/>
          </a:xfrm>
          <a:prstGeom prst="ellipse">
            <a:avLst/>
          </a:prstGeom>
          <a:solidFill>
            <a:srgbClr val="66006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79676" y="368941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379676" y="398151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4595576" y="414661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516102" y="3689410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3516102" y="398151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3732002" y="414661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4838281" y="3650064"/>
            <a:ext cx="61234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dirty="0" smtClean="0">
                <a:solidFill>
                  <a:srgbClr val="000000"/>
                </a:solidFill>
              </a:rPr>
              <a:t>Host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4304575" y="3656474"/>
            <a:ext cx="61234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dirty="0" smtClean="0">
                <a:solidFill>
                  <a:srgbClr val="000000"/>
                </a:solidFill>
              </a:rPr>
              <a:t>Host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3416237" y="3661383"/>
            <a:ext cx="61234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dirty="0" smtClean="0">
                <a:solidFill>
                  <a:srgbClr val="000000"/>
                </a:solidFill>
              </a:rPr>
              <a:t>Host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2926326" y="3653194"/>
            <a:ext cx="61234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dirty="0" smtClean="0">
                <a:solidFill>
                  <a:srgbClr val="000000"/>
                </a:solidFill>
              </a:rPr>
              <a:t>Host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110884" y="3672047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110884" y="3964147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2326784" y="4129247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361819" y="3714810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6361819" y="400691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577719" y="417201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6313274" y="3679150"/>
            <a:ext cx="53570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DNS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308531" y="3348514"/>
            <a:ext cx="86241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1" dirty="0" smtClean="0">
                <a:solidFill>
                  <a:srgbClr val="000000"/>
                </a:solidFill>
              </a:rPr>
              <a:t>1.2.3.48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6082310" y="3378084"/>
            <a:ext cx="97112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1" dirty="0" smtClean="0">
                <a:solidFill>
                  <a:srgbClr val="000000"/>
                </a:solidFill>
              </a:rPr>
              <a:t>1.2.3.156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80929" y="4154153"/>
            <a:ext cx="17935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ea typeface="Arial" charset="0"/>
                <a:cs typeface="Arial" charset="0"/>
              </a:rPr>
              <a:t>58-23-D7-FA-20-B0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52772" y="4129247"/>
            <a:ext cx="1774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ea typeface="Arial" charset="0"/>
                <a:cs typeface="Arial" charset="0"/>
              </a:rPr>
              <a:t>90-E2-A1-09-66-1B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389473" y="4326052"/>
            <a:ext cx="1227480" cy="338554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latin typeface="+mn-lt"/>
              </a:rPr>
              <a:t>1.2.3.53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89473" y="4662320"/>
            <a:ext cx="1227480" cy="338554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latin typeface="+mn-lt"/>
              </a:rPr>
              <a:t>1.2.3.156</a:t>
            </a: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89473" y="4998900"/>
            <a:ext cx="1227480" cy="338554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600">
              <a:latin typeface="+mn-lt"/>
            </a:endParaRP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344642" y="3943843"/>
            <a:ext cx="11119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 dirty="0">
                <a:latin typeface="+mn-lt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162292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ARP: Address </a:t>
            </a:r>
            <a:r>
              <a:rPr lang="en-US" dirty="0">
                <a:ea typeface="ＭＳ Ｐゴシック" charset="0"/>
                <a:cs typeface="ＭＳ Ｐゴシック" charset="0"/>
              </a:rPr>
              <a:t>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Every host maintains an ARP table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List </a:t>
            </a:r>
            <a:r>
              <a:rPr lang="en-US" dirty="0">
                <a:cs typeface="Arial" charset="0"/>
              </a:rPr>
              <a:t>of (IP address </a:t>
            </a:r>
            <a:r>
              <a:rPr lang="en-US" dirty="0">
                <a:latin typeface="wingdings" charset="2"/>
                <a:cs typeface="Arial" charset="0"/>
              </a:rPr>
              <a:t></a:t>
            </a:r>
            <a:r>
              <a:rPr lang="en-US" dirty="0">
                <a:cs typeface="Arial" charset="0"/>
              </a:rPr>
              <a:t> MAC address) pairs</a:t>
            </a:r>
          </a:p>
          <a:p>
            <a:pPr>
              <a:lnSpc>
                <a:spcPct val="90000"/>
              </a:lnSpc>
            </a:pPr>
            <a:endParaRPr lang="en-US" dirty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Consults </a:t>
            </a:r>
            <a:r>
              <a:rPr lang="en-US" dirty="0">
                <a:cs typeface="Arial" charset="0"/>
              </a:rPr>
              <a:t>the table when sending a packet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Map destination IP address to destination MAC address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Encapsulate the (IP) </a:t>
            </a:r>
            <a:r>
              <a:rPr lang="en-US" dirty="0" smtClean="0">
                <a:cs typeface="Arial" charset="0"/>
              </a:rPr>
              <a:t>packet </a:t>
            </a:r>
            <a:r>
              <a:rPr lang="en-US" dirty="0">
                <a:cs typeface="Arial" charset="0"/>
              </a:rPr>
              <a:t>with MAC header; transmit</a:t>
            </a:r>
          </a:p>
          <a:p>
            <a:pPr>
              <a:lnSpc>
                <a:spcPct val="90000"/>
              </a:lnSpc>
            </a:pPr>
            <a:endParaRPr lang="en-US" dirty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But: what if IP address not in the table?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Sender broadcasts: “Who has IP address 1.2.3.156?”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Receiver responds: “MAC address 58-23-D7-FA-20-B0”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Sender caches result in its ARP table</a:t>
            </a:r>
          </a:p>
          <a:p>
            <a:pPr>
              <a:lnSpc>
                <a:spcPct val="90000"/>
              </a:lnSpc>
            </a:pPr>
            <a:endParaRPr lang="en-US" sz="2800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96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ARP header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11" y="2125133"/>
            <a:ext cx="8559800" cy="4203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65778" y="1855801"/>
            <a:ext cx="328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Bit offset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2779" y="1295400"/>
            <a:ext cx="1336762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=1 for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Ethernet</a:t>
            </a:r>
            <a:endParaRPr lang="en-US" dirty="0">
              <a:latin typeface="+mn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1444" y="1941731"/>
            <a:ext cx="451556" cy="908713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8175" y="1295400"/>
            <a:ext cx="1225625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=0x0800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for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IPv4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6930988" y="2003286"/>
            <a:ext cx="39904" cy="84715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83705" y="1292619"/>
            <a:ext cx="1667539" cy="707886"/>
          </a:xfrm>
          <a:prstGeom prst="rect">
            <a:avLst/>
          </a:prstGeom>
          <a:solidFill>
            <a:srgbClr val="F79646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1=request;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 2=reply</a:t>
            </a:r>
            <a:endParaRPr lang="en-US" dirty="0">
              <a:latin typeface="+mn-l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743632" y="1941731"/>
            <a:ext cx="619668" cy="147315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54214" y="1260312"/>
            <a:ext cx="1264173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=6 for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Ethernet</a:t>
            </a:r>
            <a:endParaRPr lang="en-US" dirty="0">
              <a:latin typeface="+mn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54215" y="1938950"/>
            <a:ext cx="0" cy="132071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11538" y="1269851"/>
            <a:ext cx="1886545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=4 for IPv4</a:t>
            </a:r>
            <a:endParaRPr lang="en-US" dirty="0">
              <a:latin typeface="+mn-lt"/>
            </a:endParaRP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 flipH="1">
            <a:off x="3623377" y="1669961"/>
            <a:ext cx="731434" cy="172216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62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7" grpId="0" animBg="1"/>
      <p:bldP spid="22" grpId="0" animBg="1"/>
      <p:bldP spid="2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What if the destination is remote?</a:t>
            </a:r>
            <a:endParaRPr lang="en-US" sz="6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cs typeface="Arial" charset="0"/>
              </a:rPr>
              <a:t>Look </a:t>
            </a:r>
            <a:r>
              <a:rPr lang="en-US" sz="2400" dirty="0">
                <a:cs typeface="Arial" charset="0"/>
              </a:rPr>
              <a:t>up </a:t>
            </a:r>
            <a:r>
              <a:rPr lang="en-US" sz="2400" dirty="0" smtClean="0">
                <a:cs typeface="Arial" charset="0"/>
              </a:rPr>
              <a:t>the MAC address of the first hop router</a:t>
            </a:r>
            <a:endParaRPr lang="en-US" sz="2400" dirty="0">
              <a:cs typeface="Arial" charset="0"/>
            </a:endParaRPr>
          </a:p>
          <a:p>
            <a:pPr lvl="1"/>
            <a:r>
              <a:rPr lang="en-US" sz="2000" dirty="0" smtClean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</a:t>
            </a:r>
            <a:r>
              <a:rPr lang="en-US" sz="2000" dirty="0" smtClean="0">
                <a:solidFill>
                  <a:srgbClr val="000090"/>
                </a:solidFill>
                <a:ea typeface="Arial" charset="0"/>
                <a:cs typeface="Arial" charset="0"/>
              </a:rPr>
              <a:t>address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0090"/>
                </a:solidFill>
                <a:ea typeface="Arial" charset="0"/>
                <a:cs typeface="Arial" charset="0"/>
              </a:rPr>
              <a:t>Uses </a:t>
            </a:r>
            <a:r>
              <a:rPr lang="en-US" sz="2000" dirty="0" err="1" smtClean="0">
                <a:solidFill>
                  <a:srgbClr val="000090"/>
                </a:solidFill>
                <a:ea typeface="Arial" charset="0"/>
                <a:cs typeface="Arial" charset="0"/>
              </a:rPr>
              <a:t>netmask</a:t>
            </a:r>
            <a:r>
              <a:rPr lang="en-US" sz="2000" dirty="0" smtClean="0">
                <a:solidFill>
                  <a:srgbClr val="000090"/>
                </a:solidFill>
                <a:ea typeface="Arial" charset="0"/>
                <a:cs typeface="Arial" charset="0"/>
              </a:rPr>
              <a:t>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Arial" charset="0"/>
                <a:cs typeface="Arial" charset="0"/>
              </a:rPr>
              <a:t>How does red host know about router’s </a:t>
            </a:r>
            <a:r>
              <a:rPr lang="en-US" sz="2400" dirty="0" err="1" smtClean="0">
                <a:ea typeface="Arial" charset="0"/>
                <a:cs typeface="Arial" charset="0"/>
              </a:rPr>
              <a:t>adddress</a:t>
            </a:r>
            <a:r>
              <a:rPr lang="en-US" sz="2400" dirty="0" smtClean="0">
                <a:ea typeface="Arial" charset="0"/>
                <a:cs typeface="Arial" charset="0"/>
              </a:rPr>
              <a:t> 1.2.3.19?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  <a:endParaRPr lang="en-US" sz="2000" dirty="0">
              <a:solidFill>
                <a:srgbClr val="000090"/>
              </a:solidFill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441637"/>
            <a:ext cx="8321689" cy="2292350"/>
            <a:chOff x="133" y="2651"/>
            <a:chExt cx="5242" cy="1444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54" y="3034"/>
              <a:ext cx="346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14" y="3021"/>
              <a:ext cx="346" cy="21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91" y="3021"/>
              <a:ext cx="339" cy="21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/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9" y="2970"/>
              <a:ext cx="2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8" y="3033"/>
              <a:ext cx="346" cy="21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42" y="3021"/>
              <a:ext cx="346" cy="21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7" y="3021"/>
              <a:ext cx="346" cy="213"/>
            </a:xfrm>
            <a:prstGeom prst="rect">
              <a:avLst/>
            </a:prstGeom>
            <a:solidFill>
              <a:srgbClr val="3365F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dirty="0" smtClean="0"/>
                <a:t>host</a:t>
              </a:r>
              <a:endParaRPr lang="en-US" sz="1600" dirty="0"/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7" y="2970"/>
              <a:ext cx="2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651"/>
              <a:ext cx="20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dirty="0">
                  <a:latin typeface="+mn-lt"/>
                </a:rPr>
                <a:t>1.2.3.0/</a:t>
              </a:r>
              <a:r>
                <a:rPr lang="en-US" sz="1800" dirty="0" smtClean="0">
                  <a:latin typeface="+mn-lt"/>
                </a:rPr>
                <a:t>24</a:t>
              </a:r>
              <a:r>
                <a:rPr lang="en-US" sz="1800" dirty="0">
                  <a:latin typeface="+mn-lt"/>
                </a:rPr>
                <a:t> </a:t>
              </a:r>
              <a:r>
                <a:rPr lang="en-US" sz="1800" dirty="0" smtClean="0">
                  <a:latin typeface="+mn-lt"/>
                </a:rPr>
                <a:t>(255.255.255.0)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38" y="2823"/>
              <a:ext cx="7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dirty="0">
                  <a:solidFill>
                    <a:srgbClr val="0000FF"/>
                  </a:solidFill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85" y="2809"/>
              <a:ext cx="6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31" y="2834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45" y="3612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676401"/>
            <a:ext cx="5975964" cy="4640746"/>
            <a:chOff x="2839" y="1413"/>
            <a:chExt cx="3378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449" y="1413"/>
              <a:ext cx="768" cy="24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598" cy="2306"/>
            </a:xfrm>
            <a:prstGeom prst="straightConnector1">
              <a:avLst/>
            </a:prstGeom>
            <a:noFill/>
            <a:ln w="2222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255595" y="2743201"/>
            <a:ext cx="3073400" cy="2042114"/>
            <a:chOff x="2568" y="1815"/>
            <a:chExt cx="1936" cy="1127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568" y="2704"/>
              <a:ext cx="1936" cy="238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35" y="1815"/>
              <a:ext cx="768" cy="24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36" y="2055"/>
              <a:ext cx="283" cy="649"/>
            </a:xfrm>
            <a:prstGeom prst="straightConnector1">
              <a:avLst/>
            </a:prstGeom>
            <a:noFill/>
            <a:ln w="2222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5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Key Ideas in Both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ARP and DHCP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b="1" dirty="0"/>
              <a:t>Broadcasting</a:t>
            </a:r>
            <a:r>
              <a:rPr lang="en-US" dirty="0"/>
              <a:t>: Can use broadcast to make contact</a:t>
            </a:r>
          </a:p>
          <a:p>
            <a:pPr lvl="1"/>
            <a:r>
              <a:rPr lang="en-US" dirty="0"/>
              <a:t>Scalable because of limited size</a:t>
            </a:r>
          </a:p>
          <a:p>
            <a:pPr lvl="1"/>
            <a:endParaRPr lang="en-US" dirty="0"/>
          </a:p>
          <a:p>
            <a:r>
              <a:rPr lang="en-US" b="1" dirty="0"/>
              <a:t>Caching</a:t>
            </a:r>
            <a:r>
              <a:rPr lang="en-US" dirty="0"/>
              <a:t>: </a:t>
            </a:r>
            <a:r>
              <a:rPr lang="en-US" dirty="0" smtClean="0"/>
              <a:t>Remember </a:t>
            </a:r>
            <a:r>
              <a:rPr lang="en-US" dirty="0"/>
              <a:t>the past for a while</a:t>
            </a:r>
          </a:p>
          <a:p>
            <a:pPr lvl="1"/>
            <a:r>
              <a:rPr lang="en-US" dirty="0"/>
              <a:t>Store the information you learn to reduce overhead</a:t>
            </a:r>
          </a:p>
          <a:p>
            <a:pPr lvl="1"/>
            <a:endParaRPr lang="en-US" dirty="0"/>
          </a:p>
          <a:p>
            <a:r>
              <a:rPr lang="en-US" b="1" dirty="0"/>
              <a:t>Soft state</a:t>
            </a:r>
            <a:r>
              <a:rPr lang="en-US" dirty="0"/>
              <a:t>: eventually forget the past</a:t>
            </a:r>
          </a:p>
          <a:p>
            <a:pPr lvl="1"/>
            <a:r>
              <a:rPr lang="en-US" dirty="0"/>
              <a:t>Associate a time-to-live field with the information</a:t>
            </a:r>
          </a:p>
          <a:p>
            <a:pPr lvl="1"/>
            <a:r>
              <a:rPr lang="en-US" dirty="0"/>
              <a:t>… and either refresh or discard the information</a:t>
            </a:r>
          </a:p>
          <a:p>
            <a:pPr lvl="1"/>
            <a:r>
              <a:rPr lang="en-US" dirty="0"/>
              <a:t>Key for robustness in the face of unpredictable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9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Stock: Naming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845008"/>
              </p:ext>
            </p:extLst>
          </p:nvPr>
        </p:nvGraphicFramePr>
        <p:xfrm>
          <a:off x="457200" y="1295400"/>
          <a:ext cx="8534400" cy="33861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6311"/>
                <a:gridCol w="2307449"/>
                <a:gridCol w="1706880"/>
                <a:gridCol w="1706880"/>
                <a:gridCol w="1706880"/>
              </a:tblGrid>
              <a:tr h="12366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Layer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Structure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Configuration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Resolution</a:t>
                      </a:r>
                    </a:p>
                    <a:p>
                      <a:pPr algn="ctr"/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App.</a:t>
                      </a:r>
                    </a:p>
                    <a:p>
                      <a:pPr algn="ctr"/>
                      <a:r>
                        <a:rPr lang="en-US" dirty="0" smtClean="0"/>
                        <a:t>Layer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/>
                        <a:t>www.cs.berkeley.edu</a:t>
                      </a:r>
                      <a:endParaRPr lang="en-US" sz="17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organizational hierarchy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 manual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Network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Layer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123.45.6.78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topological</a:t>
                      </a:r>
                      <a:r>
                        <a:rPr lang="en-US" baseline="0" dirty="0" smtClean="0"/>
                        <a:t> hierarchy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DHCP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 layer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45-CC-4E-12-F0-97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vendor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(flat)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hard-coded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Up-Down Arrow 4"/>
          <p:cNvSpPr/>
          <p:nvPr/>
        </p:nvSpPr>
        <p:spPr bwMode="auto">
          <a:xfrm>
            <a:off x="7543800" y="3036332"/>
            <a:ext cx="152400" cy="457200"/>
          </a:xfrm>
          <a:prstGeom prst="upDownArrow">
            <a:avLst/>
          </a:prstGeom>
          <a:solidFill>
            <a:srgbClr val="3365F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9700" y="3124200"/>
            <a:ext cx="672029" cy="369332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DNS</a:t>
            </a:r>
            <a:endParaRPr lang="en-US" sz="1800" b="0" dirty="0">
              <a:latin typeface="+mn-lt"/>
            </a:endParaRPr>
          </a:p>
        </p:txBody>
      </p:sp>
      <p:sp>
        <p:nvSpPr>
          <p:cNvPr id="8" name="Up-Down Arrow 7"/>
          <p:cNvSpPr/>
          <p:nvPr/>
        </p:nvSpPr>
        <p:spPr bwMode="auto">
          <a:xfrm>
            <a:off x="7505700" y="3754398"/>
            <a:ext cx="190500" cy="457200"/>
          </a:xfrm>
          <a:prstGeom prst="upDownArrow">
            <a:avLst/>
          </a:prstGeom>
          <a:solidFill>
            <a:srgbClr val="3365F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63870" y="3798332"/>
            <a:ext cx="667859" cy="369332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ARP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789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2155825"/>
            <a:ext cx="8208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sending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packet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to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65541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2400" b="1" dirty="0">
                <a:latin typeface="Arial" charset="0"/>
                <a:cs typeface="Arial" charset="0"/>
              </a:rPr>
              <a:t>How does host </a:t>
            </a:r>
            <a:r>
              <a:rPr lang="en-US" sz="2400" b="1" dirty="0">
                <a:solidFill>
                  <a:srgbClr val="FF3300"/>
                </a:solidFill>
                <a:latin typeface="Arial" charset="0"/>
                <a:cs typeface="Arial" charset="0"/>
              </a:rPr>
              <a:t>A</a:t>
            </a:r>
            <a:r>
              <a:rPr lang="en-US" sz="2400" b="1" dirty="0">
                <a:latin typeface="Arial" charset="0"/>
                <a:cs typeface="Arial" charset="0"/>
              </a:rPr>
              <a:t> send an IP packet to host </a:t>
            </a:r>
            <a:r>
              <a:rPr lang="en-US" sz="2400" b="1" dirty="0">
                <a:solidFill>
                  <a:srgbClr val="FF3300"/>
                </a:solidFill>
                <a:latin typeface="Arial" charset="0"/>
                <a:cs typeface="Arial" charset="0"/>
              </a:rPr>
              <a:t>B</a:t>
            </a:r>
            <a:r>
              <a:rPr lang="en-US" sz="2400" b="1" dirty="0">
                <a:latin typeface="Arial" charset="0"/>
                <a:cs typeface="Arial" charset="0"/>
              </a:rPr>
              <a:t>?</a:t>
            </a: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65542" name="Text Box 5"/>
          <p:cNvSpPr txBox="1">
            <a:spLocks noChangeArrowheads="1"/>
          </p:cNvSpPr>
          <p:nvPr/>
        </p:nvSpPr>
        <p:spPr bwMode="auto">
          <a:xfrm>
            <a:off x="896938" y="330835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A</a:t>
            </a:r>
            <a:endParaRPr lang="en-US" sz="1800" dirty="0">
              <a:latin typeface="Comic Sans MS" charset="0"/>
            </a:endParaRPr>
          </a:p>
        </p:txBody>
      </p:sp>
      <p:sp>
        <p:nvSpPr>
          <p:cNvPr id="65543" name="Text Box 6"/>
          <p:cNvSpPr txBox="1">
            <a:spLocks noChangeArrowheads="1"/>
          </p:cNvSpPr>
          <p:nvPr/>
        </p:nvSpPr>
        <p:spPr bwMode="auto">
          <a:xfrm>
            <a:off x="4084638" y="4602163"/>
            <a:ext cx="3816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R</a:t>
            </a:r>
            <a:endParaRPr lang="en-US" sz="1800" dirty="0">
              <a:latin typeface="Comic Sans MS" charset="0"/>
            </a:endParaRPr>
          </a:p>
        </p:txBody>
      </p:sp>
      <p:sp>
        <p:nvSpPr>
          <p:cNvPr id="65544" name="Text Box 7"/>
          <p:cNvSpPr txBox="1">
            <a:spLocks noChangeArrowheads="1"/>
          </p:cNvSpPr>
          <p:nvPr/>
        </p:nvSpPr>
        <p:spPr bwMode="auto">
          <a:xfrm>
            <a:off x="7942263" y="489108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B</a:t>
            </a:r>
            <a:endParaRPr lang="en-US" sz="1800" dirty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24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2155825"/>
            <a:ext cx="8208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sending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packet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to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5542" name="Text Box 5"/>
          <p:cNvSpPr txBox="1">
            <a:spLocks noChangeArrowheads="1"/>
          </p:cNvSpPr>
          <p:nvPr/>
        </p:nvSpPr>
        <p:spPr bwMode="auto">
          <a:xfrm>
            <a:off x="896938" y="330835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A</a:t>
            </a:r>
            <a:endParaRPr lang="en-US" sz="1800" b="0">
              <a:latin typeface="Comic Sans MS" charset="0"/>
            </a:endParaRPr>
          </a:p>
        </p:txBody>
      </p:sp>
      <p:sp>
        <p:nvSpPr>
          <p:cNvPr id="65543" name="Text Box 6"/>
          <p:cNvSpPr txBox="1">
            <a:spLocks noChangeArrowheads="1"/>
          </p:cNvSpPr>
          <p:nvPr/>
        </p:nvSpPr>
        <p:spPr bwMode="auto">
          <a:xfrm>
            <a:off x="4084638" y="4602163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R</a:t>
            </a:r>
            <a:endParaRPr lang="en-US" sz="1800" b="0">
              <a:latin typeface="Comic Sans MS" charset="0"/>
            </a:endParaRPr>
          </a:p>
        </p:txBody>
      </p:sp>
      <p:sp>
        <p:nvSpPr>
          <p:cNvPr id="65544" name="Text Box 7"/>
          <p:cNvSpPr txBox="1">
            <a:spLocks noChangeArrowheads="1"/>
          </p:cNvSpPr>
          <p:nvPr/>
        </p:nvSpPr>
        <p:spPr bwMode="auto">
          <a:xfrm>
            <a:off x="7942263" y="489108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B</a:t>
            </a:r>
            <a:endParaRPr lang="en-US" sz="1800" b="0">
              <a:latin typeface="Comic Sans MS" charset="0"/>
            </a:endParaRPr>
          </a:p>
        </p:txBody>
      </p:sp>
      <p:sp>
        <p:nvSpPr>
          <p:cNvPr id="65545" name="Text Box 8"/>
          <p:cNvSpPr txBox="1">
            <a:spLocks noChangeArrowheads="1"/>
          </p:cNvSpPr>
          <p:nvPr/>
        </p:nvSpPr>
        <p:spPr bwMode="auto">
          <a:xfrm>
            <a:off x="2587811" y="5788212"/>
            <a:ext cx="41506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>
                <a:latin typeface="Helvetica" charset="0"/>
              </a:rPr>
              <a:t>1. </a:t>
            </a:r>
            <a:r>
              <a:rPr lang="en-US" sz="2400">
                <a:solidFill>
                  <a:srgbClr val="FF3300"/>
                </a:solidFill>
                <a:latin typeface="Helvetica" charset="0"/>
              </a:rPr>
              <a:t>A</a:t>
            </a:r>
            <a:r>
              <a:rPr lang="en-US" sz="2400">
                <a:latin typeface="Helvetica" charset="0"/>
              </a:rPr>
              <a:t> sends packet to </a:t>
            </a:r>
            <a:r>
              <a:rPr lang="en-US" sz="2400">
                <a:solidFill>
                  <a:srgbClr val="FF3300"/>
                </a:solidFill>
                <a:latin typeface="Helvetica" charset="0"/>
              </a:rPr>
              <a:t>R</a:t>
            </a:r>
            <a:r>
              <a:rPr lang="en-US" sz="2400">
                <a:latin typeface="Helvetica" charset="0"/>
              </a:rPr>
              <a:t>.</a:t>
            </a:r>
            <a:br>
              <a:rPr lang="en-US" sz="2400">
                <a:latin typeface="Helvetica" charset="0"/>
              </a:rPr>
            </a:br>
            <a:r>
              <a:rPr lang="en-US" sz="2400">
                <a:latin typeface="Helvetica" charset="0"/>
              </a:rPr>
              <a:t>2. </a:t>
            </a:r>
            <a:r>
              <a:rPr lang="en-US" sz="2400">
                <a:solidFill>
                  <a:srgbClr val="FF3300"/>
                </a:solidFill>
                <a:latin typeface="Helvetica" charset="0"/>
              </a:rPr>
              <a:t>R </a:t>
            </a:r>
            <a:r>
              <a:rPr lang="en-US" sz="2400">
                <a:latin typeface="Helvetica" charset="0"/>
              </a:rPr>
              <a:t>sends packet to </a:t>
            </a:r>
            <a:r>
              <a:rPr lang="en-US" sz="2400">
                <a:solidFill>
                  <a:srgbClr val="FF3300"/>
                </a:solidFill>
                <a:latin typeface="Helvetica" charset="0"/>
              </a:rPr>
              <a:t>B</a:t>
            </a:r>
            <a:r>
              <a:rPr lang="en-US" sz="2400">
                <a:latin typeface="Helvetic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901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Forwarding in L2</a:t>
            </a:r>
          </a:p>
          <a:p>
            <a:pPr lvl="1"/>
            <a:r>
              <a:rPr lang="en-US" dirty="0" smtClean="0"/>
              <a:t>Basic background on L2</a:t>
            </a:r>
            <a:endParaRPr lang="en-US" dirty="0"/>
          </a:p>
          <a:p>
            <a:pPr lvl="1"/>
            <a:r>
              <a:rPr lang="en-US" dirty="0" smtClean="0"/>
              <a:t>Spanning Trees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 smtClean="0"/>
              <a:t>Discovery protocols</a:t>
            </a:r>
          </a:p>
          <a:p>
            <a:pPr lvl="1"/>
            <a:r>
              <a:rPr lang="en-US" dirty="0" smtClean="0"/>
              <a:t>ARP</a:t>
            </a:r>
          </a:p>
          <a:p>
            <a:pPr lvl="1"/>
            <a:r>
              <a:rPr lang="en-US" dirty="0" smtClean="0"/>
              <a:t>DHCP</a:t>
            </a:r>
          </a:p>
          <a:p>
            <a:pPr lvl="2"/>
            <a:endParaRPr lang="en-US" dirty="0"/>
          </a:p>
          <a:p>
            <a:r>
              <a:rPr lang="en-US" dirty="0" smtClean="0"/>
              <a:t>Putting it all together in an example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4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sends packet through router </a:t>
            </a:r>
            <a:r>
              <a:rPr lang="en-US" dirty="0" smtClean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R</a:t>
            </a:r>
            <a:endParaRPr lang="en-US" dirty="0">
              <a:solidFill>
                <a:srgbClr val="FF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539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Host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A</a:t>
            </a:r>
            <a:r>
              <a:rPr lang="en-US" sz="2400" dirty="0">
                <a:latin typeface="Arial" charset="0"/>
                <a:cs typeface="Arial" charset="0"/>
              </a:rPr>
              <a:t> constructs an IP packet to send to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B</a:t>
            </a:r>
            <a:endParaRPr lang="en-US" sz="2400" dirty="0">
              <a:latin typeface="Arial" charset="0"/>
              <a:cs typeface="Arial" charset="0"/>
            </a:endParaRP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Source 111.111.111.111, destination 222.222.222.222</a:t>
            </a:r>
          </a:p>
          <a:p>
            <a:pPr>
              <a:lnSpc>
                <a:spcPct val="70000"/>
              </a:lnSpc>
            </a:pPr>
            <a:r>
              <a:rPr lang="en-US" sz="2400" dirty="0">
                <a:latin typeface="Arial" charset="0"/>
                <a:cs typeface="Arial" charset="0"/>
              </a:rPr>
              <a:t>Host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A</a:t>
            </a:r>
            <a:r>
              <a:rPr lang="en-US" sz="2400" dirty="0">
                <a:latin typeface="Arial" charset="0"/>
                <a:cs typeface="Arial" charset="0"/>
              </a:rPr>
              <a:t> has a gateway router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R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Used to reach destinations outside of 111.111.111.0/24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Address 111.111.111.110 for R learned via 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DHCP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5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F24E69-05F6-E849-B9AE-BD0123211803}" type="slidenum">
              <a:rPr lang="en-US" sz="1400" b="0">
                <a:latin typeface="Times New Roman" charset="0"/>
              </a:rPr>
              <a:pPr eaLnBrk="1" hangingPunct="1"/>
              <a:t>70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67588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3505200"/>
            <a:ext cx="8208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896938" y="4657725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A</a:t>
            </a:r>
            <a:endParaRPr lang="en-US" sz="1800" b="0">
              <a:latin typeface="Comic Sans MS" charset="0"/>
            </a:endParaRPr>
          </a:p>
        </p:txBody>
      </p:sp>
      <p:sp>
        <p:nvSpPr>
          <p:cNvPr id="67590" name="Text Box 5"/>
          <p:cNvSpPr txBox="1">
            <a:spLocks noChangeArrowheads="1"/>
          </p:cNvSpPr>
          <p:nvPr/>
        </p:nvSpPr>
        <p:spPr bwMode="auto">
          <a:xfrm>
            <a:off x="4084638" y="595153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R</a:t>
            </a:r>
            <a:endParaRPr lang="en-US" sz="1800" b="0">
              <a:latin typeface="Comic Sans MS" charset="0"/>
            </a:endParaRPr>
          </a:p>
        </p:txBody>
      </p:sp>
      <p:sp>
        <p:nvSpPr>
          <p:cNvPr id="67591" name="Text Box 6"/>
          <p:cNvSpPr txBox="1">
            <a:spLocks noChangeArrowheads="1"/>
          </p:cNvSpPr>
          <p:nvPr/>
        </p:nvSpPr>
        <p:spPr bwMode="auto">
          <a:xfrm>
            <a:off x="7942263" y="6240463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B</a:t>
            </a:r>
            <a:endParaRPr lang="en-US" sz="1800" b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29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sends packet through router </a:t>
            </a:r>
            <a:r>
              <a:rPr lang="en-US" dirty="0" smtClean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R</a:t>
            </a:r>
            <a:endParaRPr lang="en-US" dirty="0">
              <a:solidFill>
                <a:srgbClr val="FF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Host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A</a:t>
            </a:r>
            <a:r>
              <a:rPr lang="en-US" sz="2400" dirty="0">
                <a:latin typeface="Arial" charset="0"/>
                <a:cs typeface="Arial" charset="0"/>
              </a:rPr>
              <a:t> learns the MAC address of </a:t>
            </a:r>
            <a:r>
              <a:rPr lang="en-US" sz="2400" dirty="0" smtClean="0">
                <a:solidFill>
                  <a:srgbClr val="FF3300"/>
                </a:solidFill>
                <a:latin typeface="Arial" charset="0"/>
                <a:cs typeface="Arial" charset="0"/>
              </a:rPr>
              <a:t>R</a:t>
            </a:r>
            <a:r>
              <a:rPr lang="en-US" sz="2400" dirty="0" smtClean="0">
                <a:latin typeface="Arial" charset="0"/>
                <a:cs typeface="Arial" charset="0"/>
              </a:rPr>
              <a:t>’s </a:t>
            </a:r>
            <a:r>
              <a:rPr lang="en-US" sz="2400" dirty="0">
                <a:latin typeface="Arial" charset="0"/>
                <a:cs typeface="Arial" charset="0"/>
              </a:rPr>
              <a:t>interface</a:t>
            </a:r>
          </a:p>
          <a:p>
            <a:pPr lvl="1">
              <a:buClr>
                <a:schemeClr val="tx2"/>
              </a:buClr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ARP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request: broadcast request for 111.111.111.110</a:t>
            </a:r>
          </a:p>
          <a:p>
            <a:pPr lvl="1">
              <a:buClr>
                <a:schemeClr val="tx2"/>
              </a:buClr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ARP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response: </a:t>
            </a:r>
            <a:r>
              <a:rPr lang="en-US" sz="2000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responds with E6-E9-00-17-BB-4B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Host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A</a:t>
            </a:r>
            <a:r>
              <a:rPr lang="en-US" sz="2400" dirty="0">
                <a:latin typeface="Arial" charset="0"/>
                <a:cs typeface="Arial" charset="0"/>
              </a:rPr>
              <a:t> encapsulates the </a:t>
            </a:r>
            <a:r>
              <a:rPr lang="en-US" sz="2400" dirty="0" smtClean="0">
                <a:latin typeface="Arial" charset="0"/>
                <a:cs typeface="Arial" charset="0"/>
              </a:rPr>
              <a:t>IP packet for B, </a:t>
            </a:r>
            <a:r>
              <a:rPr lang="en-US" sz="2400" dirty="0">
                <a:latin typeface="Arial" charset="0"/>
                <a:cs typeface="Arial" charset="0"/>
              </a:rPr>
              <a:t>and sends to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R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696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032EBA-5993-3645-9EFD-2CD3082C8AA4}" type="slidenum">
              <a:rPr lang="en-US" sz="1400" b="0">
                <a:latin typeface="Times New Roman" charset="0"/>
              </a:rPr>
              <a:pPr eaLnBrk="1" hangingPunct="1"/>
              <a:t>71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69637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3505200"/>
            <a:ext cx="8208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Text Box 5"/>
          <p:cNvSpPr txBox="1">
            <a:spLocks noChangeArrowheads="1"/>
          </p:cNvSpPr>
          <p:nvPr/>
        </p:nvSpPr>
        <p:spPr bwMode="auto">
          <a:xfrm>
            <a:off x="896938" y="4657725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A</a:t>
            </a:r>
            <a:endParaRPr lang="en-US" sz="1800" b="0">
              <a:latin typeface="Comic Sans MS" charset="0"/>
            </a:endParaRPr>
          </a:p>
        </p:txBody>
      </p:sp>
      <p:sp>
        <p:nvSpPr>
          <p:cNvPr id="69639" name="Text Box 6"/>
          <p:cNvSpPr txBox="1">
            <a:spLocks noChangeArrowheads="1"/>
          </p:cNvSpPr>
          <p:nvPr/>
        </p:nvSpPr>
        <p:spPr bwMode="auto">
          <a:xfrm>
            <a:off x="4084638" y="595153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R</a:t>
            </a:r>
            <a:endParaRPr lang="en-US" sz="1800" b="0">
              <a:latin typeface="Comic Sans MS" charset="0"/>
            </a:endParaRPr>
          </a:p>
        </p:txBody>
      </p:sp>
      <p:sp>
        <p:nvSpPr>
          <p:cNvPr id="69640" name="Text Box 7"/>
          <p:cNvSpPr txBox="1">
            <a:spLocks noChangeArrowheads="1"/>
          </p:cNvSpPr>
          <p:nvPr/>
        </p:nvSpPr>
        <p:spPr bwMode="auto">
          <a:xfrm>
            <a:off x="7942263" y="6240463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B</a:t>
            </a:r>
            <a:endParaRPr lang="en-US" sz="1800" b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26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R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Decides how to Forward Packet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Router </a:t>
            </a:r>
            <a:r>
              <a:rPr lang="en-US" sz="2400" dirty="0" smtClean="0">
                <a:solidFill>
                  <a:srgbClr val="FF3300"/>
                </a:solidFill>
                <a:latin typeface="Arial" charset="0"/>
                <a:cs typeface="Arial" charset="0"/>
              </a:rPr>
              <a:t>R</a:t>
            </a:r>
            <a:r>
              <a:rPr lang="en-US" sz="2400" dirty="0" smtClean="0">
                <a:latin typeface="Arial" charset="0"/>
                <a:cs typeface="Arial" charset="0"/>
              </a:rPr>
              <a:t>’s adapter </a:t>
            </a:r>
            <a:r>
              <a:rPr lang="en-US" sz="2400" dirty="0">
                <a:latin typeface="Arial" charset="0"/>
                <a:cs typeface="Arial" charset="0"/>
              </a:rPr>
              <a:t>receives the packet</a:t>
            </a:r>
          </a:p>
          <a:p>
            <a:pPr lvl="1">
              <a:buClr>
                <a:schemeClr val="tx2"/>
              </a:buClr>
            </a:pPr>
            <a:r>
              <a:rPr lang="en-US" sz="2000" dirty="0" smtClean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extracts the IP packet from the Ethernet frame</a:t>
            </a:r>
          </a:p>
          <a:p>
            <a:pPr lvl="1">
              <a:buClr>
                <a:schemeClr val="tx2"/>
              </a:buClr>
            </a:pPr>
            <a:r>
              <a:rPr lang="en-US" sz="2000" dirty="0" smtClean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sees the IP packet is destined to 222.222.222.222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charset="0"/>
                <a:cs typeface="Arial" charset="0"/>
              </a:rPr>
              <a:t>Router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R</a:t>
            </a:r>
            <a:r>
              <a:rPr lang="en-US" sz="2400" dirty="0">
                <a:latin typeface="Arial" charset="0"/>
                <a:cs typeface="Arial" charset="0"/>
              </a:rPr>
              <a:t> consults its forwarding </a:t>
            </a:r>
            <a:r>
              <a:rPr lang="en-US" sz="2400" dirty="0" smtClean="0">
                <a:latin typeface="Arial" charset="0"/>
                <a:cs typeface="Arial" charset="0"/>
              </a:rPr>
              <a:t>table</a:t>
            </a:r>
            <a:endParaRPr lang="en-US" sz="2400" dirty="0">
              <a:latin typeface="Arial" charset="0"/>
              <a:cs typeface="Arial" charset="0"/>
            </a:endParaRP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Packet matches 222.222.222.0/24 via other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adapter (port)</a:t>
            </a:r>
          </a:p>
        </p:txBody>
      </p:sp>
      <p:sp>
        <p:nvSpPr>
          <p:cNvPr id="716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1AB618-2739-4445-A705-B4EE727C7ED1}" type="slidenum">
              <a:rPr lang="en-US" sz="1400" b="0">
                <a:latin typeface="Times New Roman" charset="0"/>
              </a:rPr>
              <a:pPr eaLnBrk="1" hangingPunct="1"/>
              <a:t>72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71685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3505200"/>
            <a:ext cx="8208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Text Box 5"/>
          <p:cNvSpPr txBox="1">
            <a:spLocks noChangeArrowheads="1"/>
          </p:cNvSpPr>
          <p:nvPr/>
        </p:nvSpPr>
        <p:spPr bwMode="auto">
          <a:xfrm>
            <a:off x="896938" y="4657725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A</a:t>
            </a:r>
            <a:endParaRPr lang="en-US" sz="1800" b="0">
              <a:latin typeface="Comic Sans MS" charset="0"/>
            </a:endParaRPr>
          </a:p>
        </p:txBody>
      </p:sp>
      <p:sp>
        <p:nvSpPr>
          <p:cNvPr id="71687" name="Text Box 6"/>
          <p:cNvSpPr txBox="1">
            <a:spLocks noChangeArrowheads="1"/>
          </p:cNvSpPr>
          <p:nvPr/>
        </p:nvSpPr>
        <p:spPr bwMode="auto">
          <a:xfrm>
            <a:off x="4084638" y="595153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R</a:t>
            </a:r>
            <a:endParaRPr lang="en-US" sz="1800" b="0">
              <a:latin typeface="Comic Sans MS" charset="0"/>
            </a:endParaRPr>
          </a:p>
        </p:txBody>
      </p:sp>
      <p:sp>
        <p:nvSpPr>
          <p:cNvPr id="71688" name="Text Box 7"/>
          <p:cNvSpPr txBox="1">
            <a:spLocks noChangeArrowheads="1"/>
          </p:cNvSpPr>
          <p:nvPr/>
        </p:nvSpPr>
        <p:spPr bwMode="auto">
          <a:xfrm>
            <a:off x="7942263" y="6240463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B</a:t>
            </a:r>
            <a:endParaRPr lang="en-US" sz="1800" b="0">
              <a:latin typeface="Comic Sans MS" charset="0"/>
            </a:endParaRP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573088" y="290976"/>
            <a:ext cx="7023100" cy="2070100"/>
          </a:xfrm>
          <a:prstGeom prst="wedgeRoundRectCallout">
            <a:avLst>
              <a:gd name="adj1" fmla="val -6052"/>
              <a:gd name="adj2" fmla="val 82077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dirty="0" smtClean="0">
                <a:latin typeface="+mn-lt"/>
              </a:rPr>
              <a:t>Two points: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latin typeface="+mn-lt"/>
              </a:rPr>
              <a:t>IP routing table points to this port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latin typeface="+mn-lt"/>
              </a:rPr>
              <a:t>Destination address is within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mask of port’s address (i.e., local)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3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  <p:bldP spid="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R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sends packet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to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Router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R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s learns the MAC address of host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B</a:t>
            </a:r>
            <a:endParaRPr lang="en-US" sz="2400" dirty="0">
              <a:latin typeface="Arial" charset="0"/>
              <a:cs typeface="Arial" charset="0"/>
            </a:endParaRPr>
          </a:p>
          <a:p>
            <a:pPr lvl="1">
              <a:buClr>
                <a:schemeClr val="tx2"/>
              </a:buClr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ARP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request: broadcast request for 222.222.222.222</a:t>
            </a:r>
          </a:p>
          <a:p>
            <a:pPr lvl="1">
              <a:buClr>
                <a:schemeClr val="tx2"/>
              </a:buClr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ARP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response: </a:t>
            </a:r>
            <a:r>
              <a:rPr lang="en-US" sz="2000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responds with 49-BD-D2-C7-56-2A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Router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R</a:t>
            </a:r>
            <a:r>
              <a:rPr lang="en-US" sz="2400" dirty="0">
                <a:latin typeface="Arial" charset="0"/>
                <a:cs typeface="Arial" charset="0"/>
              </a:rPr>
              <a:t> encapsulates the packet and sends to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B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2DECC4-F05B-ED43-AAF9-C700E61BD399}" type="slidenum">
              <a:rPr lang="en-US" sz="1400" b="0">
                <a:latin typeface="Times New Roman" charset="0"/>
              </a:rPr>
              <a:pPr eaLnBrk="1" hangingPunct="1"/>
              <a:t>73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73733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3505200"/>
            <a:ext cx="8208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4" name="Text Box 5"/>
          <p:cNvSpPr txBox="1">
            <a:spLocks noChangeArrowheads="1"/>
          </p:cNvSpPr>
          <p:nvPr/>
        </p:nvSpPr>
        <p:spPr bwMode="auto">
          <a:xfrm>
            <a:off x="896938" y="4657725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A</a:t>
            </a:r>
            <a:endParaRPr lang="en-US" sz="1800" b="0">
              <a:latin typeface="Comic Sans MS" charset="0"/>
            </a:endParaRPr>
          </a:p>
        </p:txBody>
      </p:sp>
      <p:sp>
        <p:nvSpPr>
          <p:cNvPr id="73735" name="Text Box 6"/>
          <p:cNvSpPr txBox="1">
            <a:spLocks noChangeArrowheads="1"/>
          </p:cNvSpPr>
          <p:nvPr/>
        </p:nvSpPr>
        <p:spPr bwMode="auto">
          <a:xfrm>
            <a:off x="4084638" y="595153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R</a:t>
            </a:r>
            <a:endParaRPr lang="en-US" sz="1800" b="0">
              <a:latin typeface="Comic Sans MS" charset="0"/>
            </a:endParaRPr>
          </a:p>
        </p:txBody>
      </p:sp>
      <p:sp>
        <p:nvSpPr>
          <p:cNvPr id="73736" name="Text Box 7"/>
          <p:cNvSpPr txBox="1">
            <a:spLocks noChangeArrowheads="1"/>
          </p:cNvSpPr>
          <p:nvPr/>
        </p:nvSpPr>
        <p:spPr bwMode="auto">
          <a:xfrm>
            <a:off x="7942263" y="6240463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B</a:t>
            </a:r>
            <a:endParaRPr lang="en-US" sz="1800" b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Transport, NAT, DNS, </a:t>
            </a:r>
            <a:r>
              <a:rPr lang="en-US" dirty="0" err="1" smtClean="0"/>
              <a:t>etc</a:t>
            </a:r>
            <a:r>
              <a:rPr lang="is-IS" dirty="0" smtClean="0"/>
              <a:t>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64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Background on Link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-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Layer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2DD0D07-84B3-3940-A391-C56B605A6A0F}" type="slidenum">
              <a:rPr lang="en-US" sz="1400" b="0">
                <a:latin typeface="Times New Roman" charset="0"/>
              </a:rPr>
              <a:pPr eaLnBrk="1" hangingPunct="1"/>
              <a:t>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15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at Link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layer technologies use MAC addresses</a:t>
            </a:r>
          </a:p>
          <a:p>
            <a:endParaRPr lang="en-US" dirty="0"/>
          </a:p>
          <a:p>
            <a:r>
              <a:rPr lang="en-US" dirty="0" smtClean="0"/>
              <a:t>There are very different from IP addresses…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68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28520</TotalTime>
  <Words>3249</Words>
  <Application>Microsoft Macintosh PowerPoint</Application>
  <PresentationFormat>On-screen Show (4:3)</PresentationFormat>
  <Paragraphs>768</Paragraphs>
  <Slides>74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4" baseType="lpstr">
      <vt:lpstr>Comic Sans MS</vt:lpstr>
      <vt:lpstr>Courier New</vt:lpstr>
      <vt:lpstr>Helvetica</vt:lpstr>
      <vt:lpstr>ＭＳ Ｐゴシック</vt:lpstr>
      <vt:lpstr>Times New Roman</vt:lpstr>
      <vt:lpstr>Wingdings</vt:lpstr>
      <vt:lpstr>Wingdings</vt:lpstr>
      <vt:lpstr>Zapf Dingbats</vt:lpstr>
      <vt:lpstr>Arial</vt:lpstr>
      <vt:lpstr>Network</vt:lpstr>
      <vt:lpstr>CS 168 Protocol Support for Forwarding</vt:lpstr>
      <vt:lpstr>PowerPoint Presentation</vt:lpstr>
      <vt:lpstr>Last Lecture</vt:lpstr>
      <vt:lpstr>Getting Packets Host-to-Host</vt:lpstr>
      <vt:lpstr>Basic Approach for Source</vt:lpstr>
      <vt:lpstr>Component Tasks</vt:lpstr>
      <vt:lpstr>This Lecture</vt:lpstr>
      <vt:lpstr>Background on Link-Layer</vt:lpstr>
      <vt:lpstr>Addressing at Link Layer</vt:lpstr>
      <vt:lpstr>Medium Access Control Address</vt:lpstr>
      <vt:lpstr>MAC Address vs. IP Address</vt:lpstr>
      <vt:lpstr>Broadcast at Link-Level</vt:lpstr>
      <vt:lpstr>Forwarding on Ethernet</vt:lpstr>
      <vt:lpstr>Ethernet Uses Learning Switches</vt:lpstr>
      <vt:lpstr>What does this require?</vt:lpstr>
      <vt:lpstr>Consider graph</vt:lpstr>
      <vt:lpstr>A Spanning Tree</vt:lpstr>
      <vt:lpstr>Another Spanning Tree</vt:lpstr>
      <vt:lpstr>Yet Another Spanning Tree</vt:lpstr>
      <vt:lpstr>But how do you find such trees?</vt:lpstr>
      <vt:lpstr>A Chance for Redemption….</vt:lpstr>
      <vt:lpstr>Ground Rules</vt:lpstr>
      <vt:lpstr>Go!</vt:lpstr>
      <vt:lpstr>Testing the Solution</vt:lpstr>
      <vt:lpstr>Doing it my way….</vt:lpstr>
      <vt:lpstr>Spanning Tree Protocol (Perlman‘85)</vt:lpstr>
      <vt:lpstr>Algorithm Has Two Aspects</vt:lpstr>
      <vt:lpstr>Breaking Ties</vt:lpstr>
      <vt:lpstr>Graph</vt:lpstr>
      <vt:lpstr>Links on spanning tree</vt:lpstr>
      <vt:lpstr>Node 1 Dies….</vt:lpstr>
      <vt:lpstr>Now what is the spanning tree?</vt:lpstr>
      <vt:lpstr>Constructing a Spanning Tree</vt:lpstr>
      <vt:lpstr>Steps in Spanning Tree Algorithm</vt:lpstr>
      <vt:lpstr>Example (root, dist, from)</vt:lpstr>
      <vt:lpstr>Example From Switch #4’s Viewpoint</vt:lpstr>
      <vt:lpstr>Example From Switch #4’s Viewpoint</vt:lpstr>
      <vt:lpstr>Robustness of Algorithm</vt:lpstr>
      <vt:lpstr>Example of Self-Stabilizing Algorithm</vt:lpstr>
      <vt:lpstr>Questions?</vt:lpstr>
      <vt:lpstr>Where are we?</vt:lpstr>
      <vt:lpstr>Two Discovery Protocols</vt:lpstr>
      <vt:lpstr>Discovery</vt:lpstr>
      <vt:lpstr>ARP and DHCP</vt:lpstr>
      <vt:lpstr>DHCP</vt:lpstr>
      <vt:lpstr>DHCP: operation</vt:lpstr>
      <vt:lpstr>DHCP: operation</vt:lpstr>
      <vt:lpstr>DHCP: operation</vt:lpstr>
      <vt:lpstr>DHCP: operation</vt:lpstr>
      <vt:lpstr>DHCP: operation</vt:lpstr>
      <vt:lpstr>DHCP: operation</vt:lpstr>
      <vt:lpstr>Sequence in more detail</vt:lpstr>
      <vt:lpstr>Dynamic Host Configuration Protocol</vt:lpstr>
      <vt:lpstr>Sending Broadcasts</vt:lpstr>
      <vt:lpstr>Local Broadcast at IP Level</vt:lpstr>
      <vt:lpstr>DHCP uses “soft state”</vt:lpstr>
      <vt:lpstr>Soft state under failure</vt:lpstr>
      <vt:lpstr>Soft state under failure</vt:lpstr>
      <vt:lpstr>Soft state under failure</vt:lpstr>
      <vt:lpstr>Hard State vs Soft State</vt:lpstr>
      <vt:lpstr> </vt:lpstr>
      <vt:lpstr>Sending Packets Over Link-Layer</vt:lpstr>
      <vt:lpstr>ARP: Address Resolution Protocol</vt:lpstr>
      <vt:lpstr>ARP header</vt:lpstr>
      <vt:lpstr>What if the destination is remote?</vt:lpstr>
      <vt:lpstr>Key Ideas in Both ARP and DHCP</vt:lpstr>
      <vt:lpstr>Taking Stock: Naming </vt:lpstr>
      <vt:lpstr>Example: A sending a packet to B</vt:lpstr>
      <vt:lpstr>Example: A sending a packet to B</vt:lpstr>
      <vt:lpstr>A sends packet through router R</vt:lpstr>
      <vt:lpstr>A sends packet through router R</vt:lpstr>
      <vt:lpstr>R Decides how to Forward Packet</vt:lpstr>
      <vt:lpstr>R sends packet to B</vt:lpstr>
      <vt:lpstr>Next Week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520</cp:revision>
  <cp:lastPrinted>2015-10-01T21:27:53Z</cp:lastPrinted>
  <dcterms:created xsi:type="dcterms:W3CDTF">2015-08-27T21:00:58Z</dcterms:created>
  <dcterms:modified xsi:type="dcterms:W3CDTF">2015-10-03T00:45:56Z</dcterms:modified>
</cp:coreProperties>
</file>