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431" r:id="rId2"/>
    <p:sldId id="532" r:id="rId3"/>
    <p:sldId id="1020" r:id="rId4"/>
    <p:sldId id="1021" r:id="rId5"/>
    <p:sldId id="981" r:id="rId6"/>
    <p:sldId id="986" r:id="rId7"/>
    <p:sldId id="987" r:id="rId8"/>
    <p:sldId id="988" r:id="rId9"/>
    <p:sldId id="989" r:id="rId10"/>
    <p:sldId id="990" r:id="rId11"/>
    <p:sldId id="991" r:id="rId12"/>
    <p:sldId id="992" r:id="rId13"/>
    <p:sldId id="993" r:id="rId14"/>
    <p:sldId id="994" r:id="rId15"/>
    <p:sldId id="995" r:id="rId16"/>
    <p:sldId id="996" r:id="rId17"/>
    <p:sldId id="997" r:id="rId18"/>
    <p:sldId id="998" r:id="rId19"/>
    <p:sldId id="999" r:id="rId20"/>
    <p:sldId id="1000" r:id="rId21"/>
    <p:sldId id="1001" r:id="rId22"/>
    <p:sldId id="1002" r:id="rId23"/>
    <p:sldId id="1025" r:id="rId24"/>
    <p:sldId id="1003" r:id="rId25"/>
    <p:sldId id="1004" r:id="rId26"/>
    <p:sldId id="1005" r:id="rId27"/>
    <p:sldId id="1006" r:id="rId28"/>
    <p:sldId id="1007" r:id="rId29"/>
    <p:sldId id="1008" r:id="rId30"/>
    <p:sldId id="1009" r:id="rId31"/>
    <p:sldId id="1010" r:id="rId32"/>
    <p:sldId id="1011" r:id="rId33"/>
    <p:sldId id="1012" r:id="rId34"/>
    <p:sldId id="1013" r:id="rId35"/>
    <p:sldId id="1014" r:id="rId36"/>
    <p:sldId id="1015" r:id="rId37"/>
    <p:sldId id="1016" r:id="rId38"/>
    <p:sldId id="1017" r:id="rId39"/>
    <p:sldId id="1018" r:id="rId40"/>
    <p:sldId id="915" r:id="rId41"/>
    <p:sldId id="916" r:id="rId42"/>
    <p:sldId id="917" r:id="rId43"/>
    <p:sldId id="918" r:id="rId44"/>
    <p:sldId id="919" r:id="rId45"/>
    <p:sldId id="920" r:id="rId46"/>
    <p:sldId id="921" r:id="rId47"/>
    <p:sldId id="922" r:id="rId48"/>
    <p:sldId id="923" r:id="rId49"/>
    <p:sldId id="924" r:id="rId50"/>
    <p:sldId id="925" r:id="rId51"/>
    <p:sldId id="926" r:id="rId52"/>
    <p:sldId id="927" r:id="rId53"/>
    <p:sldId id="928" r:id="rId54"/>
    <p:sldId id="929" r:id="rId55"/>
    <p:sldId id="930" r:id="rId56"/>
    <p:sldId id="931" r:id="rId57"/>
    <p:sldId id="932" r:id="rId58"/>
    <p:sldId id="1022" r:id="rId59"/>
    <p:sldId id="975" r:id="rId60"/>
    <p:sldId id="1027" r:id="rId61"/>
    <p:sldId id="977" r:id="rId62"/>
    <p:sldId id="978" r:id="rId63"/>
    <p:sldId id="979" r:id="rId64"/>
    <p:sldId id="980" r:id="rId65"/>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1pPr>
    <a:lvl2pPr marL="4572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2pPr>
    <a:lvl3pPr marL="9144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3pPr>
    <a:lvl4pPr marL="13716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4pPr>
    <a:lvl5pPr marL="18288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5pPr>
    <a:lvl6pPr marL="2286000" algn="l" defTabSz="914400" rtl="0" eaLnBrk="1" latinLnBrk="0" hangingPunct="1">
      <a:defRPr sz="2000" b="1" kern="1200">
        <a:solidFill>
          <a:schemeClr val="tx1"/>
        </a:solidFill>
        <a:latin typeface="Courier New" charset="0"/>
        <a:ea typeface="ＭＳ Ｐゴシック" charset="-128"/>
        <a:cs typeface="+mn-cs"/>
      </a:defRPr>
    </a:lvl6pPr>
    <a:lvl7pPr marL="2743200" algn="l" defTabSz="914400" rtl="0" eaLnBrk="1" latinLnBrk="0" hangingPunct="1">
      <a:defRPr sz="2000" b="1" kern="1200">
        <a:solidFill>
          <a:schemeClr val="tx1"/>
        </a:solidFill>
        <a:latin typeface="Courier New" charset="0"/>
        <a:ea typeface="ＭＳ Ｐゴシック" charset="-128"/>
        <a:cs typeface="+mn-cs"/>
      </a:defRPr>
    </a:lvl7pPr>
    <a:lvl8pPr marL="3200400" algn="l" defTabSz="914400" rtl="0" eaLnBrk="1" latinLnBrk="0" hangingPunct="1">
      <a:defRPr sz="2000" b="1" kern="1200">
        <a:solidFill>
          <a:schemeClr val="tx1"/>
        </a:solidFill>
        <a:latin typeface="Courier New" charset="0"/>
        <a:ea typeface="ＭＳ Ｐゴシック" charset="-128"/>
        <a:cs typeface="+mn-cs"/>
      </a:defRPr>
    </a:lvl8pPr>
    <a:lvl9pPr marL="3657600" algn="l" defTabSz="914400" rtl="0" eaLnBrk="1" latinLnBrk="0" hangingPunct="1">
      <a:defRPr sz="2000" b="1" kern="1200">
        <a:solidFill>
          <a:schemeClr val="tx1"/>
        </a:solidFill>
        <a:latin typeface="Courier New"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857"/>
    <a:srgbClr val="66CCFF"/>
    <a:srgbClr val="800080"/>
    <a:srgbClr val="FFFF99"/>
    <a:srgbClr val="FFCC99"/>
    <a:srgbClr val="FF3300"/>
    <a:srgbClr val="CC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8713"/>
    <p:restoredTop sz="86464"/>
  </p:normalViewPr>
  <p:slideViewPr>
    <p:cSldViewPr>
      <p:cViewPr>
        <p:scale>
          <a:sx n="100" d="100"/>
          <a:sy n="100" d="100"/>
        </p:scale>
        <p:origin x="-232" y="344"/>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44" d="100"/>
        <a:sy n="144" d="100"/>
      </p:scale>
      <p:origin x="0" y="2432"/>
    </p:cViewPr>
  </p:sorterViewPr>
  <p:notesViewPr>
    <p:cSldViewPr>
      <p:cViewPr varScale="1">
        <p:scale>
          <a:sx n="80" d="100"/>
          <a:sy n="80" d="100"/>
        </p:scale>
        <p:origin x="-129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eaLnBrk="1" hangingPunct="1">
              <a:defRPr sz="1300">
                <a:ea typeface="+mn-ea"/>
                <a:cs typeface="+mn-cs"/>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eaLnBrk="1" hangingPunct="1">
              <a:defRPr sz="1300"/>
            </a:lvl1pPr>
          </a:lstStyle>
          <a:p>
            <a:pPr>
              <a:defRPr/>
            </a:pPr>
            <a:fld id="{3C0097C4-6507-AC4E-966E-821A72943616}" type="slidenum">
              <a:rPr lang="en-US" altLang="en-US"/>
              <a:pPr>
                <a:defRPr/>
              </a:pPr>
              <a:t>‹#›</a:t>
            </a:fld>
            <a:endParaRPr lang="en-US" altLang="en-US"/>
          </a:p>
        </p:txBody>
      </p:sp>
    </p:spTree>
    <p:extLst>
      <p:ext uri="{BB962C8B-B14F-4D97-AF65-F5344CB8AC3E}">
        <p14:creationId xmlns:p14="http://schemas.microsoft.com/office/powerpoint/2010/main" val="8739636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eaLnBrk="1" hangingPunct="1">
              <a:defRPr sz="1300" b="0">
                <a:latin typeface="Times New Roman" charset="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eaLnBrk="1" hangingPunct="1">
              <a:defRPr sz="1300" b="0">
                <a:latin typeface="Times New Roman" charset="0"/>
              </a:defRPr>
            </a:lvl1pPr>
          </a:lstStyle>
          <a:p>
            <a:pPr>
              <a:defRPr/>
            </a:pPr>
            <a:fld id="{7DDF7BC6-A6E1-CB43-A9F4-FD0222E2649D}" type="slidenum">
              <a:rPr lang="en-US" altLang="en-US"/>
              <a:pPr>
                <a:defRPr/>
              </a:pPr>
              <a:t>‹#›</a:t>
            </a:fld>
            <a:endParaRPr lang="en-US" altLang="en-US"/>
          </a:p>
        </p:txBody>
      </p:sp>
    </p:spTree>
    <p:extLst>
      <p:ext uri="{BB962C8B-B14F-4D97-AF65-F5344CB8AC3E}">
        <p14:creationId xmlns:p14="http://schemas.microsoft.com/office/powerpoint/2010/main" val="157357857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F08BAEC-03B0-A04E-B111-D9E2D4A28CE4}" type="slidenum">
              <a:rPr lang="en-US" sz="1300" b="0">
                <a:latin typeface="Times New Roman" charset="0"/>
              </a:rPr>
              <a:pPr eaLnBrk="1" hangingPunct="1"/>
              <a:t>5</a:t>
            </a:fld>
            <a:endParaRPr lang="en-US" sz="1300" b="0">
              <a:latin typeface="Times New Roman"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00920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812409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875289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00855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109161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49055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47312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78178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40801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41506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Transcoding = change compression rate per user</a:t>
            </a:r>
            <a:r>
              <a:rPr lang="ja-JP" altLang="en-US">
                <a:ea typeface="ＭＳ Ｐゴシック" charset="0"/>
                <a:cs typeface="ＭＳ Ｐゴシック" charset="0"/>
              </a:rPr>
              <a:t>’</a:t>
            </a:r>
            <a:r>
              <a:rPr lang="en-US">
                <a:ea typeface="ＭＳ Ｐゴシック" charset="0"/>
                <a:cs typeface="ＭＳ Ｐゴシック" charset="0"/>
              </a:rPr>
              <a:t>s bandwidth</a:t>
            </a:r>
          </a:p>
        </p:txBody>
      </p:sp>
    </p:spTree>
    <p:extLst>
      <p:ext uri="{BB962C8B-B14F-4D97-AF65-F5344CB8AC3E}">
        <p14:creationId xmlns:p14="http://schemas.microsoft.com/office/powerpoint/2010/main" val="121512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A6F33496-7387-534C-BBBA-05DE0EA6CD13}" type="slidenum">
              <a:rPr lang="en-US" sz="1300" b="0">
                <a:latin typeface="Times New Roman" charset="0"/>
              </a:rPr>
              <a:pPr eaLnBrk="1" hangingPunct="1"/>
              <a:t>6</a:t>
            </a:fld>
            <a:endParaRPr lang="en-US" sz="1300" b="0">
              <a:latin typeface="Times New Roman"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93391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55811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94586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D053EBF9-85DB-054F-BBBE-DFCCDF397FE0}" type="slidenum">
              <a:rPr lang="en-US" sz="1200" b="0">
                <a:latin typeface="Times New Roman" charset="0"/>
              </a:rPr>
              <a:pPr eaLnBrk="1" hangingPunct="1"/>
              <a:t>44</a:t>
            </a:fld>
            <a:endParaRPr lang="en-US" sz="1200" b="0">
              <a:latin typeface="Times New Roman" charset="0"/>
            </a:endParaRPr>
          </a:p>
        </p:txBody>
      </p:sp>
      <p:sp>
        <p:nvSpPr>
          <p:cNvPr id="79875" name="Rectangle 2"/>
          <p:cNvSpPr>
            <a:spLocks noGrp="1" noRot="1" noChangeAspect="1" noChangeArrowheads="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13890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03AFC50A-81EF-C747-AE3B-08BDB1070397}" type="slidenum">
              <a:rPr lang="en-US" sz="1200" b="0">
                <a:latin typeface="Times New Roman" charset="0"/>
              </a:rPr>
              <a:pPr eaLnBrk="1" hangingPunct="1"/>
              <a:t>45</a:t>
            </a:fld>
            <a:endParaRPr lang="en-US" sz="1200" b="0">
              <a:latin typeface="Times New Roman" charset="0"/>
            </a:endParaRPr>
          </a:p>
        </p:txBody>
      </p:sp>
      <p:sp>
        <p:nvSpPr>
          <p:cNvPr id="81923" name="Rectangle 2"/>
          <p:cNvSpPr>
            <a:spLocks noGrp="1" noRot="1" noChangeAspect="1" noChangeArrowheads="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846171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2775A15B-A938-0A44-90FE-340ED01BB9CC}" type="slidenum">
              <a:rPr lang="en-US" sz="1200" b="0">
                <a:latin typeface="Times New Roman" charset="0"/>
              </a:rPr>
              <a:pPr eaLnBrk="1" hangingPunct="1"/>
              <a:t>46</a:t>
            </a:fld>
            <a:endParaRPr lang="en-US" sz="1200" b="0">
              <a:latin typeface="Times New Roman" charset="0"/>
            </a:endParaRPr>
          </a:p>
        </p:txBody>
      </p:sp>
      <p:sp>
        <p:nvSpPr>
          <p:cNvPr id="83971" name="Rectangle 2"/>
          <p:cNvSpPr>
            <a:spLocks noGrp="1" noRot="1" noChangeAspect="1" noChangeArrowheads="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59894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2D96810C-338E-D74B-925C-D218989B4E5A}" type="slidenum">
              <a:rPr lang="en-US" sz="1200" b="0">
                <a:latin typeface="Times New Roman" charset="0"/>
              </a:rPr>
              <a:pPr eaLnBrk="1" hangingPunct="1"/>
              <a:t>48</a:t>
            </a:fld>
            <a:endParaRPr lang="en-US" sz="1200" b="0">
              <a:latin typeface="Times New Roman" charset="0"/>
            </a:endParaRPr>
          </a:p>
        </p:txBody>
      </p:sp>
      <p:sp>
        <p:nvSpPr>
          <p:cNvPr id="86019" name="Rectangle 2"/>
          <p:cNvSpPr>
            <a:spLocks noGrp="1" noRot="1" noChangeAspect="1" noChangeArrowheads="1"/>
          </p:cNvSpPr>
          <p:nvPr>
            <p:ph type="sldImg"/>
          </p:nvPr>
        </p:nvSpPr>
        <p:spPr>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11054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53F59BAB-A21D-9242-8697-1BA5384646B7}" type="slidenum">
              <a:rPr lang="en-US" sz="1200" b="0">
                <a:latin typeface="Times New Roman" charset="0"/>
              </a:rPr>
              <a:pPr eaLnBrk="1" hangingPunct="1"/>
              <a:t>50</a:t>
            </a:fld>
            <a:endParaRPr lang="en-US" sz="1200" b="0">
              <a:latin typeface="Times New Roman" charset="0"/>
            </a:endParaRPr>
          </a:p>
        </p:txBody>
      </p:sp>
      <p:sp>
        <p:nvSpPr>
          <p:cNvPr id="88067" name="Rectangle 2"/>
          <p:cNvSpPr>
            <a:spLocks noGrp="1" noRot="1" noChangeAspect="1" noChangeArrowheads="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851514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3EDFD077-3FC6-8549-9373-E3467DBD0E18}" type="slidenum">
              <a:rPr lang="en-US" sz="1200" b="0">
                <a:latin typeface="Times New Roman" charset="0"/>
              </a:rPr>
              <a:pPr eaLnBrk="1" hangingPunct="1"/>
              <a:t>51</a:t>
            </a:fld>
            <a:endParaRPr lang="en-US" sz="1200" b="0">
              <a:latin typeface="Times New Roman" charset="0"/>
            </a:endParaRPr>
          </a:p>
        </p:txBody>
      </p:sp>
      <p:sp>
        <p:nvSpPr>
          <p:cNvPr id="90115" name="Rectangle 2"/>
          <p:cNvSpPr>
            <a:spLocks noGrp="1" noRot="1" noChangeAspect="1" noChangeArrowheads="1"/>
          </p:cNvSpPr>
          <p:nvPr>
            <p:ph type="sldImg"/>
          </p:nvPr>
        </p:nvSpPr>
        <p:spPr>
          <a:solidFill>
            <a:srgbClr val="FFFFFF"/>
          </a:solidFill>
          <a:ln/>
        </p:spPr>
      </p:sp>
      <p:sp>
        <p:nvSpPr>
          <p:cNvPr id="901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026906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7C452393-DA59-0443-AB8F-3028D487BCCC}" type="slidenum">
              <a:rPr lang="en-US" sz="1200" b="0">
                <a:latin typeface="Times New Roman" charset="0"/>
              </a:rPr>
              <a:pPr eaLnBrk="1" hangingPunct="1"/>
              <a:t>52</a:t>
            </a:fld>
            <a:endParaRPr lang="en-US" sz="1200" b="0">
              <a:latin typeface="Times New Roman" charset="0"/>
            </a:endParaRPr>
          </a:p>
        </p:txBody>
      </p:sp>
      <p:sp>
        <p:nvSpPr>
          <p:cNvPr id="92163" name="Rectangle 2"/>
          <p:cNvSpPr>
            <a:spLocks noGrp="1" noRot="1" noChangeAspect="1" noChangeArrowheads="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48620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7FF1F925-1A20-7740-8DD9-732B3C6F8FAC}" type="slidenum">
              <a:rPr lang="en-US" sz="1200" b="0">
                <a:latin typeface="Times New Roman" charset="0"/>
              </a:rPr>
              <a:pPr eaLnBrk="1" hangingPunct="1"/>
              <a:t>53</a:t>
            </a:fld>
            <a:endParaRPr lang="en-US" sz="1200" b="0">
              <a:latin typeface="Times New Roman" charset="0"/>
            </a:endParaRPr>
          </a:p>
        </p:txBody>
      </p:sp>
      <p:sp>
        <p:nvSpPr>
          <p:cNvPr id="94211" name="Rectangle 2"/>
          <p:cNvSpPr>
            <a:spLocks noGrp="1" noRot="1" noChangeAspect="1" noChangeArrowheads="1"/>
          </p:cNvSpPr>
          <p:nvPr>
            <p:ph type="sldImg"/>
          </p:nvPr>
        </p:nvSpPr>
        <p:spPr>
          <a:solidFill>
            <a:srgbClr val="FFFFFF"/>
          </a:solidFill>
          <a:ln/>
        </p:spPr>
      </p:sp>
      <p:sp>
        <p:nvSpPr>
          <p:cNvPr id="9421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59910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0609F867-9013-3B45-ABDA-3BDB8C9B34E7}" type="slidenum">
              <a:rPr lang="en-US" sz="1300" b="0">
                <a:latin typeface="Times New Roman" charset="0"/>
              </a:rPr>
              <a:pPr eaLnBrk="1" hangingPunct="1"/>
              <a:t>7</a:t>
            </a:fld>
            <a:endParaRPr lang="en-US" sz="1300" b="0">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15279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AFE5504C-F607-8F43-806C-BF3D145AA915}" type="slidenum">
              <a:rPr lang="en-US" sz="1200" b="0">
                <a:latin typeface="Times New Roman" charset="0"/>
              </a:rPr>
              <a:pPr eaLnBrk="1" hangingPunct="1"/>
              <a:t>54</a:t>
            </a:fld>
            <a:endParaRPr lang="en-US" sz="1200" b="0">
              <a:latin typeface="Times New Roman" charset="0"/>
            </a:endParaRPr>
          </a:p>
        </p:txBody>
      </p:sp>
      <p:sp>
        <p:nvSpPr>
          <p:cNvPr id="96259" name="Rectangle 2"/>
          <p:cNvSpPr>
            <a:spLocks noGrp="1" noRot="1" noChangeAspect="1" noChangeArrowheads="1"/>
          </p:cNvSpPr>
          <p:nvPr>
            <p:ph type="sldImg"/>
          </p:nvPr>
        </p:nvSpPr>
        <p:spPr>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24106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E1FC022D-C361-AA44-80A8-9AA375724581}" type="slidenum">
              <a:rPr lang="en-US" sz="1200" b="0">
                <a:latin typeface="Times New Roman" charset="0"/>
              </a:rPr>
              <a:pPr eaLnBrk="1" hangingPunct="1"/>
              <a:t>55</a:t>
            </a:fld>
            <a:endParaRPr lang="en-US" sz="1200" b="0">
              <a:latin typeface="Times New Roman" charset="0"/>
            </a:endParaRPr>
          </a:p>
        </p:txBody>
      </p:sp>
      <p:sp>
        <p:nvSpPr>
          <p:cNvPr id="98307" name="Rectangle 2"/>
          <p:cNvSpPr>
            <a:spLocks noGrp="1" noRot="1" noChangeAspect="1" noChangeArrowheads="1"/>
          </p:cNvSpPr>
          <p:nvPr>
            <p:ph type="sldImg"/>
          </p:nvPr>
        </p:nvSpPr>
        <p:spPr>
          <a:solidFill>
            <a:srgbClr val="FFFFFF"/>
          </a:solidFill>
          <a:ln/>
        </p:spPr>
      </p:sp>
      <p:sp>
        <p:nvSpPr>
          <p:cNvPr id="983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123909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30447342-CC48-0341-A4D7-77D0C5BAED94}" type="slidenum">
              <a:rPr lang="en-US" sz="1200" b="0">
                <a:latin typeface="Times New Roman" charset="0"/>
              </a:rPr>
              <a:pPr eaLnBrk="1" hangingPunct="1"/>
              <a:t>56</a:t>
            </a:fld>
            <a:endParaRPr lang="en-US" sz="1200" b="0">
              <a:latin typeface="Times New Roman" charset="0"/>
            </a:endParaRPr>
          </a:p>
        </p:txBody>
      </p:sp>
      <p:sp>
        <p:nvSpPr>
          <p:cNvPr id="100355" name="Rectangle 2"/>
          <p:cNvSpPr>
            <a:spLocks noGrp="1" noRot="1" noChangeAspect="1" noChangeArrowheads="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17260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7C465D43-5AF1-CE4B-B850-BC2F66AEA0FC}" type="slidenum">
              <a:rPr lang="en-US" sz="1200" b="0">
                <a:latin typeface="Times New Roman" charset="0"/>
              </a:rPr>
              <a:pPr eaLnBrk="1" hangingPunct="1"/>
              <a:t>57</a:t>
            </a:fld>
            <a:endParaRPr lang="en-US" sz="1200" b="0">
              <a:latin typeface="Times New Roman" charset="0"/>
            </a:endParaRPr>
          </a:p>
        </p:txBody>
      </p:sp>
      <p:sp>
        <p:nvSpPr>
          <p:cNvPr id="102403" name="Rectangle 2"/>
          <p:cNvSpPr>
            <a:spLocks noGrp="1" noRot="1" noChangeAspect="1" noChangeArrowheads="1"/>
          </p:cNvSpPr>
          <p:nvPr>
            <p:ph type="sldImg"/>
          </p:nvPr>
        </p:nvSpPr>
        <p:spPr>
          <a:solidFill>
            <a:srgbClr val="FFFFFF"/>
          </a:solidFill>
          <a:ln/>
        </p:spPr>
      </p:sp>
      <p:sp>
        <p:nvSpPr>
          <p:cNvPr id="10240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46003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AC5AF60F-EA58-0D44-978B-C16E797633BC}" type="slidenum">
              <a:rPr lang="en-US" sz="1300" b="0">
                <a:latin typeface="Times New Roman" charset="0"/>
              </a:rPr>
              <a:pPr eaLnBrk="1" hangingPunct="1"/>
              <a:t>59</a:t>
            </a:fld>
            <a:endParaRPr lang="en-US" sz="1300" b="0">
              <a:latin typeface="Times New Roman" charset="0"/>
            </a:endParaRPr>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6905993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51A1A8F4-9EDA-CE4A-9B76-EF8025837C21}" type="slidenum">
              <a:rPr lang="en-US" sz="1300" b="0">
                <a:latin typeface="Times New Roman" charset="0"/>
              </a:rPr>
              <a:pPr eaLnBrk="1" hangingPunct="1"/>
              <a:t>60</a:t>
            </a:fld>
            <a:endParaRPr lang="en-US" sz="1300" b="0">
              <a:latin typeface="Times New Roman" charset="0"/>
            </a:endParaRPr>
          </a:p>
        </p:txBody>
      </p:sp>
      <p:sp>
        <p:nvSpPr>
          <p:cNvPr id="150530" name="Rectangle 2"/>
          <p:cNvSpPr>
            <a:spLocks noGrp="1" noRot="1" noChangeAspect="1" noChangeArrowheads="1"/>
          </p:cNvSpPr>
          <p:nvPr>
            <p:ph type="sldImg"/>
          </p:nvPr>
        </p:nvSpPr>
        <p:spPr>
          <a:solidFill>
            <a:srgbClr val="FFFFFF"/>
          </a:solidFill>
          <a:ln/>
        </p:spPr>
      </p:sp>
      <p:sp>
        <p:nvSpPr>
          <p:cNvPr id="15053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748837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A01CA593-E26F-7245-980C-CCA23A225025}" type="slidenum">
              <a:rPr lang="en-US" sz="1300" b="0">
                <a:latin typeface="Times New Roman" charset="0"/>
              </a:rPr>
              <a:pPr eaLnBrk="1" hangingPunct="1"/>
              <a:t>61</a:t>
            </a:fld>
            <a:endParaRPr lang="en-US" sz="1300" b="0">
              <a:latin typeface="Times New Roman" charset="0"/>
            </a:endParaRPr>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78033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4FBAE00F-ABC6-EF4E-93D8-3710A266AB09}" type="slidenum">
              <a:rPr lang="en-US" sz="1300" b="0">
                <a:latin typeface="Times New Roman" charset="0"/>
              </a:rPr>
              <a:pPr eaLnBrk="1" hangingPunct="1"/>
              <a:t>62</a:t>
            </a:fld>
            <a:endParaRPr lang="en-US" sz="1300" b="0">
              <a:latin typeface="Times New Roman" charset="0"/>
            </a:endParaRPr>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471048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94C0444-3589-224C-AE46-B1A4705D4952}" type="slidenum">
              <a:rPr lang="en-US" sz="1300" b="0">
                <a:latin typeface="Times New Roman" charset="0"/>
              </a:rPr>
              <a:pPr eaLnBrk="1" hangingPunct="1"/>
              <a:t>63</a:t>
            </a:fld>
            <a:endParaRPr lang="en-US" sz="1300" b="0">
              <a:latin typeface="Times New Roman" charset="0"/>
            </a:endParaRPr>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898700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58137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8489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DF7FD136-E245-E349-86E6-FB48F06477F1}" type="slidenum">
              <a:rPr lang="en-US" sz="1300" b="0">
                <a:latin typeface="Times New Roman" charset="0"/>
              </a:rPr>
              <a:pPr eaLnBrk="1" hangingPunct="1"/>
              <a:t>14</a:t>
            </a:fld>
            <a:endParaRPr lang="en-US" sz="1300" b="0">
              <a:latin typeface="Times New Roman"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561923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337856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F08BAEC-03B0-A04E-B111-D9E2D4A28CE4}" type="slidenum">
              <a:rPr lang="en-US" sz="1300" b="0">
                <a:latin typeface="Times New Roman" charset="0"/>
              </a:rPr>
              <a:pPr eaLnBrk="1" hangingPunct="1"/>
              <a:t>17</a:t>
            </a:fld>
            <a:endParaRPr lang="en-US" sz="1300" b="0">
              <a:latin typeface="Times New Roman"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16183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0049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0" y="3886200"/>
            <a:ext cx="91440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7D9B67-AD95-4B46-A0DA-F2AED6E84BCE}" type="slidenum">
              <a:rPr lang="en-US" altLang="en-US"/>
              <a:pPr>
                <a:defRPr/>
              </a:pPr>
              <a:t>‹#›</a:t>
            </a:fld>
            <a:endParaRPr lang="en-US" altLang="en-US"/>
          </a:p>
        </p:txBody>
      </p:sp>
    </p:spTree>
    <p:extLst>
      <p:ext uri="{BB962C8B-B14F-4D97-AF65-F5344CB8AC3E}">
        <p14:creationId xmlns:p14="http://schemas.microsoft.com/office/powerpoint/2010/main" val="4153832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685399-A305-8F45-8B8E-3830BD0C4D16}" type="slidenum">
              <a:rPr lang="en-US" altLang="en-US"/>
              <a:pPr>
                <a:defRPr/>
              </a:pPr>
              <a:t>‹#›</a:t>
            </a:fld>
            <a:endParaRPr lang="en-US" altLang="en-US"/>
          </a:p>
        </p:txBody>
      </p:sp>
    </p:spTree>
    <p:extLst>
      <p:ext uri="{BB962C8B-B14F-4D97-AF65-F5344CB8AC3E}">
        <p14:creationId xmlns:p14="http://schemas.microsoft.com/office/powerpoint/2010/main" val="1859310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5804EAF-5A08-7B49-9FC9-045F536AEAD5}" type="slidenum">
              <a:rPr lang="en-US" altLang="en-US"/>
              <a:pPr>
                <a:defRPr/>
              </a:pPr>
              <a:t>‹#›</a:t>
            </a:fld>
            <a:endParaRPr lang="en-US" altLang="en-US"/>
          </a:p>
        </p:txBody>
      </p:sp>
    </p:spTree>
    <p:extLst>
      <p:ext uri="{BB962C8B-B14F-4D97-AF65-F5344CB8AC3E}">
        <p14:creationId xmlns:p14="http://schemas.microsoft.com/office/powerpoint/2010/main" val="1390219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8069263"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19200"/>
            <a:ext cx="8458200" cy="5486400"/>
          </a:xfrm>
        </p:spPr>
        <p:txBody>
          <a:bodyPr/>
          <a:lstStyle/>
          <a:p>
            <a:pPr lvl="0"/>
            <a:endParaRPr lang="en-US" noProof="0" smtClean="0"/>
          </a:p>
        </p:txBody>
      </p:sp>
      <p:sp>
        <p:nvSpPr>
          <p:cNvPr id="4" name="Rectangle 4"/>
          <p:cNvSpPr>
            <a:spLocks noGrp="1" noChangeArrowheads="1"/>
          </p:cNvSpPr>
          <p:nvPr>
            <p:ph type="sldNum" sz="quarter" idx="10"/>
          </p:nvPr>
        </p:nvSpPr>
        <p:spPr>
          <a:xfrm>
            <a:off x="6553200" y="6248400"/>
            <a:ext cx="2133600" cy="457200"/>
          </a:xfrm>
          <a:prstGeom prst="rect">
            <a:avLst/>
          </a:prstGeom>
          <a:ln/>
        </p:spPr>
        <p:txBody>
          <a:bodyPr lIns="130046" tIns="65023" rIns="130046" bIns="65023"/>
          <a:lstStyle>
            <a:lvl1pPr>
              <a:defRPr/>
            </a:lvl1pPr>
          </a:lstStyle>
          <a:p>
            <a:pPr>
              <a:defRPr/>
            </a:pPr>
            <a:fld id="{72BEC54F-98B7-0A42-9A23-569989152DDB}" type="slidenum">
              <a:rPr lang="en-US"/>
              <a:pPr>
                <a:defRPr/>
              </a:pPr>
              <a:t>‹#›</a:t>
            </a:fld>
            <a:endParaRPr lang="en-US"/>
          </a:p>
        </p:txBody>
      </p:sp>
    </p:spTree>
    <p:extLst>
      <p:ext uri="{BB962C8B-B14F-4D97-AF65-F5344CB8AC3E}">
        <p14:creationId xmlns:p14="http://schemas.microsoft.com/office/powerpoint/2010/main" val="1352330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069263"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1529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219200"/>
            <a:ext cx="41529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76501D6B-E1B5-3D43-A935-C9E04958F7A8}" type="slidenum">
              <a:rPr lang="en-US"/>
              <a:pPr>
                <a:defRPr/>
              </a:pPr>
              <a:t>‹#›</a:t>
            </a:fld>
            <a:endParaRPr lang="en-US"/>
          </a:p>
        </p:txBody>
      </p:sp>
    </p:spTree>
    <p:extLst>
      <p:ext uri="{BB962C8B-B14F-4D97-AF65-F5344CB8AC3E}">
        <p14:creationId xmlns:p14="http://schemas.microsoft.com/office/powerpoint/2010/main" val="864411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069263"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219200"/>
            <a:ext cx="41529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2500" y="1219200"/>
            <a:ext cx="41529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4038600"/>
            <a:ext cx="84582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sldNum" sz="quarter" idx="10"/>
          </p:nvPr>
        </p:nvSpPr>
        <p:spPr>
          <a:ln/>
        </p:spPr>
        <p:txBody>
          <a:bodyPr/>
          <a:lstStyle>
            <a:lvl1pPr>
              <a:defRPr/>
            </a:lvl1pPr>
          </a:lstStyle>
          <a:p>
            <a:fld id="{C37E9D7D-CD46-A340-A1D8-BC4BFD5FE6A0}" type="slidenum">
              <a:rPr lang="en-US"/>
              <a:pPr/>
              <a:t>‹#›</a:t>
            </a:fld>
            <a:endParaRPr lang="en-US"/>
          </a:p>
        </p:txBody>
      </p:sp>
    </p:spTree>
    <p:extLst>
      <p:ext uri="{BB962C8B-B14F-4D97-AF65-F5344CB8AC3E}">
        <p14:creationId xmlns:p14="http://schemas.microsoft.com/office/powerpoint/2010/main" val="24579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solidFill>
                  <a:srgbClr val="000000"/>
                </a:solidFill>
              </a:defRPr>
            </a:pPr>
            <a:r>
              <a:rPr sz="4500">
                <a:solidFill>
                  <a:srgbClr val="424242"/>
                </a:solidFill>
              </a:rP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defRPr sz="1800">
                <a:solidFill>
                  <a:srgbClr val="000000"/>
                </a:solidFill>
              </a:defRPr>
            </a:pPr>
            <a:r>
              <a:rPr sz="3000">
                <a:solidFill>
                  <a:srgbClr val="424242"/>
                </a:solidFill>
              </a:rPr>
              <a:t>Body Level One</a:t>
            </a:r>
          </a:p>
          <a:p>
            <a:pPr lvl="1">
              <a:defRPr sz="1800" i="0">
                <a:solidFill>
                  <a:srgbClr val="000000"/>
                </a:solidFill>
              </a:defRPr>
            </a:pPr>
            <a:r>
              <a:rPr sz="2500" i="1">
                <a:solidFill>
                  <a:srgbClr val="424242"/>
                </a:solidFill>
              </a:rPr>
              <a:t>Body Level Two</a:t>
            </a:r>
          </a:p>
          <a:p>
            <a:pPr lvl="2">
              <a:defRPr sz="1800" i="0">
                <a:solidFill>
                  <a:srgbClr val="000000"/>
                </a:solidFill>
              </a:defRPr>
            </a:pPr>
            <a:r>
              <a:rPr sz="2500" i="1">
                <a:solidFill>
                  <a:srgbClr val="424242"/>
                </a:solidFill>
              </a:rPr>
              <a:t>Body Level Three</a:t>
            </a:r>
          </a:p>
          <a:p>
            <a:pPr lvl="3">
              <a:defRPr sz="1800" i="0">
                <a:solidFill>
                  <a:srgbClr val="000000"/>
                </a:solidFill>
              </a:defRPr>
            </a:pPr>
            <a:r>
              <a:rPr sz="2500" i="1">
                <a:solidFill>
                  <a:srgbClr val="424242"/>
                </a:solidFill>
              </a:rPr>
              <a:t>Body Level Four</a:t>
            </a:r>
          </a:p>
          <a:p>
            <a:pPr lvl="4">
              <a:defRPr sz="1800" i="0">
                <a:solidFill>
                  <a:srgbClr val="000000"/>
                </a:solidFill>
              </a:defRPr>
            </a:pPr>
            <a:r>
              <a:rPr sz="2500" i="1">
                <a:solidFill>
                  <a:srgbClr val="424242"/>
                </a:solidFill>
              </a:rPr>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19478157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2238"/>
            <a:ext cx="9144000" cy="868362"/>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534400" cy="48355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9EA10F-1B2C-564A-8529-6A1B9B53CF72}" type="slidenum">
              <a:rPr lang="en-US" altLang="en-US"/>
              <a:pPr>
                <a:defRPr/>
              </a:pPr>
              <a:t>‹#›</a:t>
            </a:fld>
            <a:endParaRPr lang="en-US" altLang="en-US"/>
          </a:p>
        </p:txBody>
      </p:sp>
    </p:spTree>
    <p:extLst>
      <p:ext uri="{BB962C8B-B14F-4D97-AF65-F5344CB8AC3E}">
        <p14:creationId xmlns:p14="http://schemas.microsoft.com/office/powerpoint/2010/main" val="20250014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4E118E-DF71-3045-BE9C-ED4DC6B09022}" type="slidenum">
              <a:rPr lang="en-US" altLang="en-US"/>
              <a:pPr>
                <a:defRPr/>
              </a:pPr>
              <a:t>‹#›</a:t>
            </a:fld>
            <a:endParaRPr lang="en-US" altLang="en-US"/>
          </a:p>
        </p:txBody>
      </p:sp>
    </p:spTree>
    <p:extLst>
      <p:ext uri="{BB962C8B-B14F-4D97-AF65-F5344CB8AC3E}">
        <p14:creationId xmlns:p14="http://schemas.microsoft.com/office/powerpoint/2010/main" val="87833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C38F47A-AB51-1E40-84FE-F7055C636685}" type="slidenum">
              <a:rPr lang="en-US" altLang="en-US"/>
              <a:pPr>
                <a:defRPr/>
              </a:pPr>
              <a:t>‹#›</a:t>
            </a:fld>
            <a:endParaRPr lang="en-US" altLang="en-US"/>
          </a:p>
        </p:txBody>
      </p:sp>
    </p:spTree>
    <p:extLst>
      <p:ext uri="{BB962C8B-B14F-4D97-AF65-F5344CB8AC3E}">
        <p14:creationId xmlns:p14="http://schemas.microsoft.com/office/powerpoint/2010/main" val="30333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9E83B58-B541-7E4C-9724-66775EFCEF36}" type="slidenum">
              <a:rPr lang="en-US" altLang="en-US"/>
              <a:pPr>
                <a:defRPr/>
              </a:pPr>
              <a:t>‹#›</a:t>
            </a:fld>
            <a:endParaRPr lang="en-US" altLang="en-US"/>
          </a:p>
        </p:txBody>
      </p:sp>
    </p:spTree>
    <p:extLst>
      <p:ext uri="{BB962C8B-B14F-4D97-AF65-F5344CB8AC3E}">
        <p14:creationId xmlns:p14="http://schemas.microsoft.com/office/powerpoint/2010/main" val="11586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BED13FA-69A5-5444-B7E0-32474B5AE9F9}" type="slidenum">
              <a:rPr lang="en-US" altLang="en-US"/>
              <a:pPr>
                <a:defRPr/>
              </a:pPr>
              <a:t>‹#›</a:t>
            </a:fld>
            <a:endParaRPr lang="en-US" altLang="en-US"/>
          </a:p>
        </p:txBody>
      </p:sp>
    </p:spTree>
    <p:extLst>
      <p:ext uri="{BB962C8B-B14F-4D97-AF65-F5344CB8AC3E}">
        <p14:creationId xmlns:p14="http://schemas.microsoft.com/office/powerpoint/2010/main" val="146860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45AC89-5AC2-8B44-81A5-11BB5E96E8B7}" type="slidenum">
              <a:rPr lang="en-US" altLang="en-US"/>
              <a:pPr>
                <a:defRPr/>
              </a:pPr>
              <a:t>‹#›</a:t>
            </a:fld>
            <a:endParaRPr lang="en-US" altLang="en-US"/>
          </a:p>
        </p:txBody>
      </p:sp>
    </p:spTree>
    <p:extLst>
      <p:ext uri="{BB962C8B-B14F-4D97-AF65-F5344CB8AC3E}">
        <p14:creationId xmlns:p14="http://schemas.microsoft.com/office/powerpoint/2010/main" val="188748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8DF76C2-D589-3248-9C1F-E0BDBB229411}" type="slidenum">
              <a:rPr lang="en-US" altLang="en-US"/>
              <a:pPr>
                <a:defRPr/>
              </a:pPr>
              <a:t>‹#›</a:t>
            </a:fld>
            <a:endParaRPr lang="en-US" altLang="en-US"/>
          </a:p>
        </p:txBody>
      </p:sp>
    </p:spTree>
    <p:extLst>
      <p:ext uri="{BB962C8B-B14F-4D97-AF65-F5344CB8AC3E}">
        <p14:creationId xmlns:p14="http://schemas.microsoft.com/office/powerpoint/2010/main" val="381592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E9148E-37AF-FC4B-9566-0C4B0803C04B}" type="slidenum">
              <a:rPr lang="en-US" altLang="en-US"/>
              <a:pPr>
                <a:defRPr/>
              </a:pPr>
              <a:t>‹#›</a:t>
            </a:fld>
            <a:endParaRPr lang="en-US" altLang="en-US"/>
          </a:p>
        </p:txBody>
      </p:sp>
    </p:spTree>
    <p:extLst>
      <p:ext uri="{BB962C8B-B14F-4D97-AF65-F5344CB8AC3E}">
        <p14:creationId xmlns:p14="http://schemas.microsoft.com/office/powerpoint/2010/main" val="10404397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22238"/>
            <a:ext cx="91440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295400"/>
            <a:ext cx="83820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90112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ea typeface="+mn-ea"/>
                <a:cs typeface="+mn-cs"/>
              </a:defRPr>
            </a:lvl1pPr>
          </a:lstStyle>
          <a:p>
            <a:pPr>
              <a:defRPr/>
            </a:pPr>
            <a:endParaRPr lang="en-US"/>
          </a:p>
        </p:txBody>
      </p:sp>
      <p:sp>
        <p:nvSpPr>
          <p:cNvPr id="901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ea typeface="+mn-ea"/>
                <a:cs typeface="+mn-cs"/>
              </a:defRPr>
            </a:lvl1pPr>
          </a:lstStyle>
          <a:p>
            <a:pPr>
              <a:defRPr/>
            </a:pPr>
            <a:endParaRPr lang="en-US"/>
          </a:p>
        </p:txBody>
      </p:sp>
      <p:sp>
        <p:nvSpPr>
          <p:cNvPr id="90112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a:latin typeface="Arial" charset="0"/>
              </a:defRPr>
            </a:lvl1pPr>
          </a:lstStyle>
          <a:p>
            <a:pPr>
              <a:defRPr/>
            </a:pPr>
            <a:fld id="{E5FCFE6E-9505-354F-8B69-AA2C0F2AB91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6" r:id="rId12"/>
    <p:sldLayoutId id="2147483717" r:id="rId13"/>
    <p:sldLayoutId id="2147483718" r:id="rId14"/>
    <p:sldLayoutId id="2147483719" r:id="rId15"/>
  </p:sldLayoutIdLst>
  <p:timing>
    <p:tnLst>
      <p:par>
        <p:cTn id="1" dur="indefinite" restart="never" nodeType="tmRoot"/>
      </p:par>
    </p:tnLst>
  </p:timing>
  <p:hf hdr="0" ftr="0" dt="0"/>
  <p:txStyles>
    <p:titleStyle>
      <a:lvl1pPr algn="ctr" rtl="0" eaLnBrk="0" fontAlgn="base" hangingPunct="0">
        <a:spcBef>
          <a:spcPct val="0"/>
        </a:spcBef>
        <a:spcAft>
          <a:spcPct val="0"/>
        </a:spcAft>
        <a:defRPr sz="39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2pPr>
      <a:lvl3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3pPr>
      <a:lvl4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4pPr>
      <a:lvl5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2"/>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2"/>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2"/>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2"/>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2.bin"/><Relationship Id="rId5"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3.bin"/><Relationship Id="rId5"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oleObject" Target="../embeddings/oleObject4.bin"/><Relationship Id="rId7" Type="http://schemas.openxmlformats.org/officeDocument/2006/relationships/image" Target="../media/image8.emf"/><Relationship Id="rId8" Type="http://schemas.openxmlformats.org/officeDocument/2006/relationships/oleObject" Target="../embeddings/oleObject5.bin"/><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1.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2.wmf"/><Relationship Id="rId5" Type="http://schemas.openxmlformats.org/officeDocument/2006/relationships/image" Target="../media/image13.wmf"/><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2.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2.wmf"/><Relationship Id="rId5" Type="http://schemas.openxmlformats.org/officeDocument/2006/relationships/image" Target="../media/image13.wmf"/><Relationship Id="rId6" Type="http://schemas.openxmlformats.org/officeDocument/2006/relationships/image" Target="../media/image14.wmf"/><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3.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2.wmf"/><Relationship Id="rId5" Type="http://schemas.openxmlformats.org/officeDocument/2006/relationships/image" Target="../media/image13.wmf"/><Relationship Id="rId6" Type="http://schemas.openxmlformats.org/officeDocument/2006/relationships/image" Target="../media/image14.wmf"/><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pPr algn="ctr" eaLnBrk="1" hangingPunct="1"/>
            <a:r>
              <a:rPr lang="en-US" altLang="en-US" dirty="0"/>
              <a:t>CS 168</a:t>
            </a:r>
            <a:br>
              <a:rPr lang="en-US" altLang="en-US" dirty="0"/>
            </a:br>
            <a:r>
              <a:rPr lang="en-US" altLang="en-US" dirty="0" smtClean="0"/>
              <a:t>ICMP, NAT, and More HTTP</a:t>
            </a:r>
            <a:endParaRPr lang="en-US" altLang="en-US" dirty="0"/>
          </a:p>
        </p:txBody>
      </p:sp>
      <p:sp>
        <p:nvSpPr>
          <p:cNvPr id="15362" name="Subtitle 2"/>
          <p:cNvSpPr>
            <a:spLocks noGrp="1"/>
          </p:cNvSpPr>
          <p:nvPr>
            <p:ph type="subTitle" idx="1"/>
          </p:nvPr>
        </p:nvSpPr>
        <p:spPr/>
        <p:txBody>
          <a:bodyPr/>
          <a:lstStyle/>
          <a:p>
            <a:pPr eaLnBrk="1" hangingPunct="1"/>
            <a:r>
              <a:rPr lang="en-US" altLang="en-US" dirty="0">
                <a:solidFill>
                  <a:srgbClr val="660066"/>
                </a:solidFill>
              </a:rPr>
              <a:t>Fall 2015</a:t>
            </a:r>
          </a:p>
          <a:p>
            <a:pPr eaLnBrk="1" hangingPunct="1"/>
            <a:r>
              <a:rPr lang="en-US" altLang="en-US" dirty="0">
                <a:solidFill>
                  <a:srgbClr val="660066"/>
                </a:solidFill>
              </a:rPr>
              <a:t>Scott Shenker</a:t>
            </a:r>
          </a:p>
          <a:p>
            <a:pPr eaLnBrk="1" hangingPunct="1"/>
            <a:r>
              <a:rPr lang="en-US" altLang="en-US" u="sng" dirty="0">
                <a:solidFill>
                  <a:srgbClr val="660066"/>
                </a:solidFill>
              </a:rPr>
              <a:t>http://</a:t>
            </a:r>
            <a:r>
              <a:rPr lang="en-US" altLang="en-US" u="sng" dirty="0" err="1">
                <a:solidFill>
                  <a:srgbClr val="660066"/>
                </a:solidFill>
              </a:rPr>
              <a:t>inst.eecs.berkeley.edu</a:t>
            </a:r>
            <a:r>
              <a:rPr lang="en-US" altLang="en-US" u="sng" dirty="0">
                <a:solidFill>
                  <a:srgbClr val="660066"/>
                </a:solidFill>
              </a:rPr>
              <a:t>/~cs168/fa15/</a:t>
            </a:r>
            <a:endParaRPr lang="en-US" altLang="en-US" dirty="0">
              <a:solidFill>
                <a:srgbClr val="660066"/>
              </a:solidFill>
            </a:endParaRPr>
          </a:p>
          <a:p>
            <a:pPr eaLnBrk="1" hangingPunct="1"/>
            <a:endParaRPr lang="en-US" altLang="en-US" dirty="0">
              <a:solidFill>
                <a:srgbClr val="660066"/>
              </a:solidFill>
            </a:endParaRPr>
          </a:p>
        </p:txBody>
      </p:sp>
      <p:sp>
        <p:nvSpPr>
          <p:cNvPr id="1536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urier New" charset="0"/>
                <a:ea typeface="ＭＳ Ｐゴシック" charset="-128"/>
              </a:defRPr>
            </a:lvl1pPr>
            <a:lvl2pPr marL="742950" indent="-285750">
              <a:defRPr sz="2000" b="1">
                <a:solidFill>
                  <a:schemeClr val="tx1"/>
                </a:solidFill>
                <a:latin typeface="Courier New" charset="0"/>
                <a:ea typeface="ＭＳ Ｐゴシック" charset="-128"/>
              </a:defRPr>
            </a:lvl2pPr>
            <a:lvl3pPr marL="1143000" indent="-228600">
              <a:defRPr sz="2000" b="1">
                <a:solidFill>
                  <a:schemeClr val="tx1"/>
                </a:solidFill>
                <a:latin typeface="Courier New" charset="0"/>
                <a:ea typeface="ＭＳ Ｐゴシック" charset="-128"/>
              </a:defRPr>
            </a:lvl3pPr>
            <a:lvl4pPr marL="1600200" indent="-228600">
              <a:defRPr sz="2000" b="1">
                <a:solidFill>
                  <a:schemeClr val="tx1"/>
                </a:solidFill>
                <a:latin typeface="Courier New" charset="0"/>
                <a:ea typeface="ＭＳ Ｐゴシック" charset="-128"/>
              </a:defRPr>
            </a:lvl4pPr>
            <a:lvl5pPr marL="2057400" indent="-228600">
              <a:defRPr sz="2000" b="1">
                <a:solidFill>
                  <a:schemeClr val="tx1"/>
                </a:solidFill>
                <a:latin typeface="Courier New" charset="0"/>
                <a:ea typeface="ＭＳ Ｐゴシック" charset="-128"/>
              </a:defRPr>
            </a:lvl5pPr>
            <a:lvl6pPr marL="2514600" indent="-228600"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eaLnBrk="0" fontAlgn="base" hangingPunct="0">
              <a:spcBef>
                <a:spcPct val="0"/>
              </a:spcBef>
              <a:spcAft>
                <a:spcPct val="0"/>
              </a:spcAft>
              <a:defRPr sz="2000" b="1">
                <a:solidFill>
                  <a:schemeClr val="tx1"/>
                </a:solidFill>
                <a:latin typeface="Courier New" charset="0"/>
                <a:ea typeface="ＭＳ Ｐゴシック" charset="-128"/>
              </a:defRPr>
            </a:lvl9pPr>
          </a:lstStyle>
          <a:p>
            <a:fld id="{39223899-8BDD-F940-A62D-574BA4D27A47}" type="slidenum">
              <a:rPr lang="en-US" altLang="en-US" sz="1000" b="0">
                <a:latin typeface="Arial" charset="0"/>
              </a:rPr>
              <a:pPr/>
              <a:t>1</a:t>
            </a:fld>
            <a:endParaRPr lang="en-US" altLang="en-US" sz="1000" b="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sz="3600" dirty="0"/>
              <a:t>Hyper Text Transfer Protocol (HTTP)</a:t>
            </a:r>
          </a:p>
        </p:txBody>
      </p:sp>
      <p:sp>
        <p:nvSpPr>
          <p:cNvPr id="1655811" name="Rectangle 3"/>
          <p:cNvSpPr>
            <a:spLocks noGrp="1" noChangeArrowheads="1"/>
          </p:cNvSpPr>
          <p:nvPr>
            <p:ph idx="1"/>
          </p:nvPr>
        </p:nvSpPr>
        <p:spPr/>
        <p:txBody>
          <a:bodyPr/>
          <a:lstStyle/>
          <a:p>
            <a:pPr>
              <a:lnSpc>
                <a:spcPct val="90000"/>
              </a:lnSpc>
            </a:pPr>
            <a:r>
              <a:rPr lang="en-US" dirty="0"/>
              <a:t>Client-server </a:t>
            </a:r>
            <a:r>
              <a:rPr lang="en-US" dirty="0" smtClean="0"/>
              <a:t>architecture</a:t>
            </a:r>
          </a:p>
          <a:p>
            <a:pPr lvl="1">
              <a:lnSpc>
                <a:spcPct val="90000"/>
              </a:lnSpc>
            </a:pPr>
            <a:r>
              <a:rPr lang="en-US" dirty="0"/>
              <a:t>S</a:t>
            </a:r>
            <a:r>
              <a:rPr lang="en-US" dirty="0" smtClean="0"/>
              <a:t>erver is “always on” and “well known”</a:t>
            </a:r>
          </a:p>
          <a:p>
            <a:pPr lvl="1">
              <a:lnSpc>
                <a:spcPct val="90000"/>
              </a:lnSpc>
            </a:pPr>
            <a:r>
              <a:rPr lang="en-US" dirty="0"/>
              <a:t>C</a:t>
            </a:r>
            <a:r>
              <a:rPr lang="en-US" dirty="0" smtClean="0"/>
              <a:t>lients initiate contact to server</a:t>
            </a:r>
            <a:br>
              <a:rPr lang="en-US" dirty="0" smtClean="0"/>
            </a:br>
            <a:endParaRPr lang="en-US" dirty="0"/>
          </a:p>
          <a:p>
            <a:pPr>
              <a:lnSpc>
                <a:spcPct val="90000"/>
              </a:lnSpc>
            </a:pPr>
            <a:r>
              <a:rPr lang="en-US" dirty="0"/>
              <a:t>Synchronous request/reply protocol </a:t>
            </a:r>
          </a:p>
          <a:p>
            <a:pPr lvl="1">
              <a:lnSpc>
                <a:spcPct val="90000"/>
              </a:lnSpc>
            </a:pPr>
            <a:r>
              <a:rPr lang="en-US" dirty="0"/>
              <a:t>Runs over TCP, Port </a:t>
            </a:r>
            <a:r>
              <a:rPr lang="en-US" dirty="0" smtClean="0"/>
              <a:t>80</a:t>
            </a:r>
            <a:br>
              <a:rPr lang="en-US" dirty="0" smtClean="0"/>
            </a:br>
            <a:endParaRPr lang="en-US" dirty="0"/>
          </a:p>
          <a:p>
            <a:pPr>
              <a:lnSpc>
                <a:spcPct val="90000"/>
              </a:lnSpc>
            </a:pPr>
            <a:r>
              <a:rPr lang="en-US" dirty="0" smtClean="0"/>
              <a:t>Stateless</a:t>
            </a:r>
            <a:endParaRPr lang="en-US" dirty="0"/>
          </a:p>
          <a:p>
            <a:pPr>
              <a:lnSpc>
                <a:spcPct val="90000"/>
              </a:lnSpc>
            </a:pPr>
            <a:endParaRPr lang="en-US" dirty="0" smtClean="0"/>
          </a:p>
          <a:p>
            <a:pPr>
              <a:lnSpc>
                <a:spcPct val="90000"/>
              </a:lnSpc>
            </a:pPr>
            <a:r>
              <a:rPr lang="en-US" dirty="0" smtClean="0"/>
              <a:t>ASCII format</a:t>
            </a:r>
            <a:endParaRPr lang="en-US" dirty="0"/>
          </a:p>
        </p:txBody>
      </p:sp>
    </p:spTree>
    <p:extLst>
      <p:ext uri="{BB962C8B-B14F-4D97-AF65-F5344CB8AC3E}">
        <p14:creationId xmlns:p14="http://schemas.microsoft.com/office/powerpoint/2010/main" val="35013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Steps in HTTP Request/Response</a:t>
            </a:r>
            <a:endParaRPr lang="en-US" dirty="0"/>
          </a:p>
        </p:txBody>
      </p:sp>
      <p:sp>
        <p:nvSpPr>
          <p:cNvPr id="2" name="Content Placeholder 1"/>
          <p:cNvSpPr>
            <a:spLocks noGrp="1"/>
          </p:cNvSpPr>
          <p:nvPr>
            <p:ph idx="1"/>
          </p:nvPr>
        </p:nvSpPr>
        <p:spPr/>
        <p:txBody>
          <a:bodyPr/>
          <a:lstStyle/>
          <a:p>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7" name="Text Box 5"/>
          <p:cNvSpPr txBox="1">
            <a:spLocks noChangeArrowheads="1"/>
          </p:cNvSpPr>
          <p:nvPr/>
        </p:nvSpPr>
        <p:spPr bwMode="auto">
          <a:xfrm>
            <a:off x="2887014" y="1828801"/>
            <a:ext cx="839498"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a:latin typeface="+mn-lt"/>
              </a:rPr>
              <a:t>Client</a:t>
            </a:r>
          </a:p>
        </p:txBody>
      </p:sp>
      <p:sp>
        <p:nvSpPr>
          <p:cNvPr id="1656838" name="Text Box 6"/>
          <p:cNvSpPr txBox="1">
            <a:spLocks noChangeArrowheads="1"/>
          </p:cNvSpPr>
          <p:nvPr/>
        </p:nvSpPr>
        <p:spPr bwMode="auto">
          <a:xfrm>
            <a:off x="5432255" y="1884364"/>
            <a:ext cx="930618"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dirty="0">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0" name="Text Box 8"/>
          <p:cNvSpPr txBox="1">
            <a:spLocks noChangeArrowheads="1"/>
          </p:cNvSpPr>
          <p:nvPr/>
        </p:nvSpPr>
        <p:spPr bwMode="auto">
          <a:xfrm rot="305992">
            <a:off x="4183618" y="2167923"/>
            <a:ext cx="1116491"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2" name="Text Box 10"/>
          <p:cNvSpPr txBox="1">
            <a:spLocks noChangeArrowheads="1"/>
          </p:cNvSpPr>
          <p:nvPr/>
        </p:nvSpPr>
        <p:spPr bwMode="auto">
          <a:xfrm rot="-285611">
            <a:off x="3642719" y="2566385"/>
            <a:ext cx="1709343"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4" name="Text Box 22"/>
          <p:cNvSpPr txBox="1">
            <a:spLocks noChangeArrowheads="1"/>
          </p:cNvSpPr>
          <p:nvPr/>
        </p:nvSpPr>
        <p:spPr bwMode="auto">
          <a:xfrm>
            <a:off x="1908802" y="2400302"/>
            <a:ext cx="1323359"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Establish</a:t>
            </a:r>
          </a:p>
          <a:p>
            <a:r>
              <a:rPr lang="en-US" sz="1800" b="0">
                <a:latin typeface="+mn-lt"/>
              </a:rPr>
              <a:t>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Request</a:t>
            </a:r>
          </a:p>
          <a:p>
            <a:r>
              <a:rPr lang="en-US" sz="1800" b="0">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Client </a:t>
            </a:r>
          </a:p>
          <a:p>
            <a:r>
              <a:rPr lang="en-US" sz="1800" b="0">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53178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660066"/>
                </a:solidFill>
              </a:rPr>
              <a:t>GET /</a:t>
            </a:r>
            <a:r>
              <a:rPr lang="en-US" dirty="0" err="1">
                <a:solidFill>
                  <a:srgbClr val="660066"/>
                </a:solidFill>
              </a:rPr>
              <a:t>somedir</a:t>
            </a:r>
            <a:r>
              <a:rPr lang="en-US" dirty="0">
                <a:solidFill>
                  <a:srgbClr val="660066"/>
                </a:solidFill>
              </a:rPr>
              <a:t>/</a:t>
            </a:r>
            <a:r>
              <a:rPr lang="en-US" dirty="0" err="1">
                <a:solidFill>
                  <a:srgbClr val="660066"/>
                </a:solidFill>
              </a:rPr>
              <a:t>page.html</a:t>
            </a:r>
            <a:r>
              <a:rPr lang="en-US" dirty="0">
                <a:solidFill>
                  <a:srgbClr val="660066"/>
                </a:solidFill>
              </a:rPr>
              <a:t> HTTP/1.1</a:t>
            </a:r>
          </a:p>
          <a:p>
            <a:pPr algn="l"/>
            <a:r>
              <a:rPr lang="en-US" dirty="0">
                <a:solidFill>
                  <a:srgbClr val="660066"/>
                </a:solidFill>
              </a:rPr>
              <a:t>Host: </a:t>
            </a:r>
            <a:r>
              <a:rPr lang="en-US" dirty="0" err="1">
                <a:solidFill>
                  <a:srgbClr val="660066"/>
                </a:solidFill>
              </a:rPr>
              <a:t>www.someschool.edu</a:t>
            </a:r>
            <a:r>
              <a:rPr lang="en-US" dirty="0">
                <a:solidFill>
                  <a:srgbClr val="660066"/>
                </a:solidFill>
              </a:rPr>
              <a:t> </a:t>
            </a:r>
          </a:p>
          <a:p>
            <a:pPr algn="l"/>
            <a:r>
              <a:rPr lang="en-US" dirty="0">
                <a:solidFill>
                  <a:srgbClr val="660066"/>
                </a:solidFill>
              </a:rPr>
              <a:t>User-agent: Mozilla/4.0</a:t>
            </a:r>
          </a:p>
          <a:p>
            <a:pPr algn="l"/>
            <a:r>
              <a:rPr lang="en-US" dirty="0">
                <a:solidFill>
                  <a:srgbClr val="660066"/>
                </a:solidFill>
              </a:rPr>
              <a:t>Connection: close </a:t>
            </a:r>
          </a:p>
          <a:p>
            <a:pPr algn="l"/>
            <a:r>
              <a:rPr lang="en-US" dirty="0">
                <a:solidFill>
                  <a:srgbClr val="660066"/>
                </a:solidFill>
              </a:rPr>
              <a:t>Accept-language: </a:t>
            </a:r>
            <a:r>
              <a:rPr lang="en-US" dirty="0" err="1">
                <a:solidFill>
                  <a:srgbClr val="660066"/>
                </a:solidFill>
              </a:rPr>
              <a:t>fr</a:t>
            </a:r>
            <a:r>
              <a:rPr lang="en-US" dirty="0">
                <a:solidFill>
                  <a:srgbClr val="660066"/>
                </a:solidFill>
              </a:rPr>
              <a:t> </a:t>
            </a:r>
          </a:p>
          <a:p>
            <a:pPr algn="l"/>
            <a:r>
              <a:rPr lang="en-US" b="0" dirty="0">
                <a:solidFill>
                  <a:srgbClr val="660066"/>
                </a:solidFill>
                <a:latin typeface="Courier" charset="0"/>
              </a:rPr>
              <a:t>(blank line)</a:t>
            </a:r>
            <a:r>
              <a:rPr lang="en-US" dirty="0">
                <a:solidFill>
                  <a:srgbClr val="660066"/>
                </a:solidFill>
              </a:rPr>
              <a:t> </a:t>
            </a:r>
            <a:endParaRPr lang="en-US" sz="2400" b="0" dirty="0">
              <a:solidFill>
                <a:srgbClr val="660066"/>
              </a:solidFill>
              <a:latin typeface="Times New Roman" charset="0"/>
            </a:endParaRPr>
          </a:p>
        </p:txBody>
      </p:sp>
      <p:sp>
        <p:nvSpPr>
          <p:cNvPr id="50180"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Client-to-Server Communication</a:t>
            </a:r>
            <a:endParaRPr lang="en-US" sz="2400">
              <a:latin typeface="Helvetica" charset="0"/>
              <a:ea typeface="ＭＳ Ｐゴシック" charset="0"/>
              <a:cs typeface="ＭＳ Ｐゴシック" charset="0"/>
            </a:endParaRPr>
          </a:p>
        </p:txBody>
      </p:sp>
      <p:sp>
        <p:nvSpPr>
          <p:cNvPr id="1056771" name="Rectangle 3"/>
          <p:cNvSpPr>
            <a:spLocks noGrp="1" noChangeArrowheads="1"/>
          </p:cNvSpPr>
          <p:nvPr>
            <p:ph idx="1"/>
          </p:nvPr>
        </p:nvSpPr>
        <p:spPr/>
        <p:txBody>
          <a:bodyPr/>
          <a:lstStyle/>
          <a:p>
            <a:pPr>
              <a:lnSpc>
                <a:spcPct val="110000"/>
              </a:lnSpc>
            </a:pPr>
            <a:r>
              <a:rPr lang="en-US" dirty="0">
                <a:latin typeface="Arial" charset="0"/>
                <a:cs typeface="Arial" charset="0"/>
              </a:rPr>
              <a:t>HTTP Request Message</a:t>
            </a:r>
          </a:p>
          <a:p>
            <a:pPr lvl="1">
              <a:lnSpc>
                <a:spcPct val="110000"/>
              </a:lnSpc>
            </a:pPr>
            <a:r>
              <a:rPr lang="en-US" dirty="0">
                <a:latin typeface="Arial" charset="0"/>
                <a:ea typeface="Arial" charset="0"/>
                <a:cs typeface="Arial" charset="0"/>
              </a:rPr>
              <a:t>Request line:  method, resource, and protocol version</a:t>
            </a:r>
          </a:p>
          <a:p>
            <a:pPr lvl="1">
              <a:lnSpc>
                <a:spcPct val="110000"/>
              </a:lnSpc>
            </a:pPr>
            <a:r>
              <a:rPr lang="en-US" dirty="0">
                <a:latin typeface="Arial" charset="0"/>
                <a:ea typeface="Arial" charset="0"/>
                <a:cs typeface="Arial" charset="0"/>
              </a:rPr>
              <a:t>Request headers:  provide information or modify request</a:t>
            </a:r>
          </a:p>
          <a:p>
            <a:pPr lvl="1">
              <a:lnSpc>
                <a:spcPct val="110000"/>
              </a:lnSpc>
            </a:pPr>
            <a:r>
              <a:rPr lang="en-US" dirty="0">
                <a:latin typeface="Arial" charset="0"/>
                <a:ea typeface="Arial" charset="0"/>
                <a:cs typeface="Arial" charset="0"/>
              </a:rPr>
              <a:t>Body:  optional data (</a:t>
            </a:r>
            <a:r>
              <a:rPr lang="en-US" i="1" dirty="0">
                <a:latin typeface="Arial" charset="0"/>
                <a:ea typeface="Arial" charset="0"/>
                <a:cs typeface="Arial" charset="0"/>
              </a:rPr>
              <a:t>e.g.,</a:t>
            </a:r>
            <a:r>
              <a:rPr lang="en-US" dirty="0">
                <a:latin typeface="Arial" charset="0"/>
                <a:ea typeface="Arial" charset="0"/>
                <a:cs typeface="Arial" charset="0"/>
              </a:rPr>
              <a:t> to </a:t>
            </a:r>
            <a:r>
              <a:rPr lang="ja-JP" altLang="en-US" dirty="0">
                <a:latin typeface="Arial" charset="0"/>
                <a:ea typeface="Arial" charset="0"/>
                <a:cs typeface="Arial" charset="0"/>
              </a:rPr>
              <a:t>“</a:t>
            </a:r>
            <a:r>
              <a:rPr lang="en-US" dirty="0">
                <a:latin typeface="Arial" charset="0"/>
                <a:ea typeface="Arial" charset="0"/>
                <a:cs typeface="Arial" charset="0"/>
              </a:rPr>
              <a:t>POST</a:t>
            </a:r>
            <a:r>
              <a:rPr lang="ja-JP" altLang="en-US" dirty="0">
                <a:latin typeface="Arial" charset="0"/>
                <a:ea typeface="Arial" charset="0"/>
                <a:cs typeface="Arial" charset="0"/>
              </a:rPr>
              <a:t>”</a:t>
            </a:r>
            <a:r>
              <a:rPr lang="en-US" dirty="0">
                <a:latin typeface="Arial" charset="0"/>
                <a:ea typeface="Arial" charset="0"/>
                <a:cs typeface="Arial" charset="0"/>
              </a:rPr>
              <a:t> data to the server)</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779715" y="5410201"/>
            <a:ext cx="877887" cy="38100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791201"/>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2987676" y="1828800"/>
            <a:ext cx="1355725" cy="2228850"/>
            <a:chOff x="1824" y="1140"/>
            <a:chExt cx="854" cy="1404"/>
          </a:xfrm>
        </p:grpSpPr>
        <p:sp>
          <p:nvSpPr>
            <p:cNvPr id="50204" name="Oval 11"/>
            <p:cNvSpPr>
              <a:spLocks noChangeArrowheads="1"/>
            </p:cNvSpPr>
            <p:nvPr/>
          </p:nvSpPr>
          <p:spPr bwMode="auto">
            <a:xfrm>
              <a:off x="1824" y="1140"/>
              <a:ext cx="81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6" name="AutoShape 13"/>
            <p:cNvCxnSpPr>
              <a:cxnSpLocks noChangeShapeType="1"/>
              <a:stCxn id="50204" idx="4"/>
            </p:cNvCxnSpPr>
            <p:nvPr/>
          </p:nvCxnSpPr>
          <p:spPr bwMode="auto">
            <a:xfrm>
              <a:off x="2232" y="1386"/>
              <a:ext cx="158" cy="90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38"/>
          <p:cNvGrpSpPr>
            <a:grpSpLocks/>
          </p:cNvGrpSpPr>
          <p:nvPr/>
        </p:nvGrpSpPr>
        <p:grpSpPr bwMode="auto">
          <a:xfrm>
            <a:off x="4267201" y="1885950"/>
            <a:ext cx="2895600" cy="2228850"/>
            <a:chOff x="2592" y="1140"/>
            <a:chExt cx="1824" cy="1404"/>
          </a:xfrm>
        </p:grpSpPr>
        <p:sp>
          <p:nvSpPr>
            <p:cNvPr id="50201" name="Oval 16"/>
            <p:cNvSpPr>
              <a:spLocks noChangeArrowheads="1"/>
            </p:cNvSpPr>
            <p:nvPr/>
          </p:nvSpPr>
          <p:spPr bwMode="auto">
            <a:xfrm>
              <a:off x="2592" y="1140"/>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40" y="2256"/>
              <a:ext cx="1776"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3" name="AutoShape 18"/>
            <p:cNvCxnSpPr>
              <a:cxnSpLocks noChangeShapeType="1"/>
              <a:stCxn id="50201" idx="4"/>
            </p:cNvCxnSpPr>
            <p:nvPr/>
          </p:nvCxnSpPr>
          <p:spPr bwMode="auto">
            <a:xfrm>
              <a:off x="3048" y="1386"/>
              <a:ext cx="137" cy="90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37"/>
          <p:cNvGrpSpPr>
            <a:grpSpLocks/>
          </p:cNvGrpSpPr>
          <p:nvPr/>
        </p:nvGrpSpPr>
        <p:grpSpPr bwMode="auto">
          <a:xfrm>
            <a:off x="6167448" y="1752600"/>
            <a:ext cx="2447925" cy="2362200"/>
            <a:chOff x="3840" y="1056"/>
            <a:chExt cx="1542" cy="1488"/>
          </a:xfrm>
        </p:grpSpPr>
        <p:sp>
          <p:nvSpPr>
            <p:cNvPr id="50198" name="Oval 20"/>
            <p:cNvSpPr>
              <a:spLocks noChangeArrowheads="1"/>
            </p:cNvSpPr>
            <p:nvPr/>
          </p:nvSpPr>
          <p:spPr bwMode="auto">
            <a:xfrm>
              <a:off x="3840" y="1056"/>
              <a:ext cx="1491" cy="32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586" y="1380"/>
              <a:ext cx="291" cy="87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50193" name="Group 39"/>
          <p:cNvGrpSpPr>
            <a:grpSpLocks/>
          </p:cNvGrpSpPr>
          <p:nvPr/>
        </p:nvGrpSpPr>
        <p:grpSpPr bwMode="auto">
          <a:xfrm>
            <a:off x="2057400" y="2667001"/>
            <a:ext cx="6324600" cy="3810000"/>
            <a:chOff x="1296" y="1680"/>
            <a:chExt cx="3984" cy="2400"/>
          </a:xfrm>
        </p:grpSpPr>
        <p:sp>
          <p:nvSpPr>
            <p:cNvPr id="50195" name="Oval 26"/>
            <p:cNvSpPr>
              <a:spLocks noChangeArrowheads="1"/>
            </p:cNvSpPr>
            <p:nvPr/>
          </p:nvSpPr>
          <p:spPr bwMode="auto">
            <a:xfrm>
              <a:off x="1296" y="1680"/>
              <a:ext cx="1248" cy="38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576"/>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064"/>
              <a:ext cx="697" cy="1524"/>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2022317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5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6771">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6771">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latin typeface="Helvetica" charset="0"/>
                <a:ea typeface="ＭＳ Ｐゴシック" charset="0"/>
                <a:cs typeface="ＭＳ Ｐゴシック" charset="0"/>
              </a:rPr>
              <a:t>Server-to-Client Communication</a:t>
            </a:r>
          </a:p>
        </p:txBody>
      </p:sp>
      <p:sp>
        <p:nvSpPr>
          <p:cNvPr id="1058819" name="Rectangle 3"/>
          <p:cNvSpPr>
            <a:spLocks noGrp="1" noChangeArrowheads="1"/>
          </p:cNvSpPr>
          <p:nvPr>
            <p:ph idx="1"/>
          </p:nvPr>
        </p:nvSpPr>
        <p:spPr/>
        <p:txBody>
          <a:bodyPr/>
          <a:lstStyle/>
          <a:p>
            <a:pPr>
              <a:lnSpc>
                <a:spcPct val="110000"/>
              </a:lnSpc>
            </a:pPr>
            <a:r>
              <a:rPr lang="en-US" sz="2200" dirty="0">
                <a:latin typeface="Arial" charset="0"/>
                <a:cs typeface="Arial" charset="0"/>
              </a:rPr>
              <a:t>HTTP Response Message</a:t>
            </a:r>
          </a:p>
          <a:p>
            <a:pPr lvl="1">
              <a:lnSpc>
                <a:spcPct val="110000"/>
              </a:lnSpc>
            </a:pPr>
            <a:r>
              <a:rPr lang="en-US" sz="2200" dirty="0">
                <a:latin typeface="Arial" charset="0"/>
                <a:ea typeface="Arial" charset="0"/>
                <a:cs typeface="Arial" charset="0"/>
              </a:rPr>
              <a:t>Status line:  protocol version, status code, status phrase</a:t>
            </a:r>
          </a:p>
          <a:p>
            <a:pPr lvl="1">
              <a:lnSpc>
                <a:spcPct val="110000"/>
              </a:lnSpc>
            </a:pPr>
            <a:r>
              <a:rPr lang="en-US" sz="2200" dirty="0">
                <a:latin typeface="Arial" charset="0"/>
                <a:ea typeface="Arial" charset="0"/>
                <a:cs typeface="Arial" charset="0"/>
              </a:rPr>
              <a:t>Response headers:  provide information</a:t>
            </a:r>
          </a:p>
          <a:p>
            <a:pPr lvl="1">
              <a:lnSpc>
                <a:spcPct val="110000"/>
              </a:lnSpc>
            </a:pPr>
            <a:r>
              <a:rPr lang="en-US" sz="2200" dirty="0">
                <a:latin typeface="Arial" charset="0"/>
                <a:ea typeface="Arial" charset="0"/>
                <a:cs typeface="Arial" charset="0"/>
              </a:rPr>
              <a:t>Body:  optional data</a:t>
            </a:r>
          </a:p>
        </p:txBody>
      </p:sp>
      <p:sp>
        <p:nvSpPr>
          <p:cNvPr id="54277" name="Text Box 4"/>
          <p:cNvSpPr txBox="1">
            <a:spLocks noChangeArrowheads="1"/>
          </p:cNvSpPr>
          <p:nvPr/>
        </p:nvSpPr>
        <p:spPr bwMode="auto">
          <a:xfrm>
            <a:off x="3090865" y="3622677"/>
            <a:ext cx="5571517" cy="2862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660066"/>
                </a:solidFill>
              </a:rPr>
              <a:t>HTTP/1.1 200 OK </a:t>
            </a:r>
          </a:p>
          <a:p>
            <a:pPr algn="l"/>
            <a:r>
              <a:rPr lang="en-US" dirty="0">
                <a:solidFill>
                  <a:srgbClr val="660066"/>
                </a:solidFill>
              </a:rPr>
              <a:t>Connection close</a:t>
            </a:r>
          </a:p>
          <a:p>
            <a:pPr algn="l"/>
            <a:r>
              <a:rPr lang="en-US" dirty="0">
                <a:solidFill>
                  <a:srgbClr val="660066"/>
                </a:solidFill>
              </a:rPr>
              <a:t>Date: Thu, 06 Aug 2006 12:00:15 GMT </a:t>
            </a:r>
          </a:p>
          <a:p>
            <a:pPr algn="l"/>
            <a:r>
              <a:rPr lang="en-US" dirty="0">
                <a:solidFill>
                  <a:srgbClr val="660066"/>
                </a:solidFill>
              </a:rPr>
              <a:t>Server: Apache/1.3.0 (Unix) </a:t>
            </a:r>
          </a:p>
          <a:p>
            <a:pPr algn="l"/>
            <a:r>
              <a:rPr lang="en-US" dirty="0">
                <a:solidFill>
                  <a:srgbClr val="660066"/>
                </a:solidFill>
              </a:rPr>
              <a:t>Last-Modified: Mon, 22 Jun 2006 ... </a:t>
            </a:r>
          </a:p>
          <a:p>
            <a:pPr algn="l"/>
            <a:r>
              <a:rPr lang="en-US" dirty="0">
                <a:solidFill>
                  <a:srgbClr val="660066"/>
                </a:solidFill>
              </a:rPr>
              <a:t>Content-Length: 6821 </a:t>
            </a:r>
          </a:p>
          <a:p>
            <a:pPr algn="l"/>
            <a:r>
              <a:rPr lang="en-US" dirty="0">
                <a:solidFill>
                  <a:srgbClr val="660066"/>
                </a:solidFill>
              </a:rPr>
              <a:t>Content-Type: text/html</a:t>
            </a:r>
          </a:p>
          <a:p>
            <a:pPr algn="l"/>
            <a:r>
              <a:rPr lang="en-US" b="0" dirty="0">
                <a:solidFill>
                  <a:srgbClr val="F19685"/>
                </a:solidFill>
                <a:latin typeface="Courier" charset="0"/>
              </a:rPr>
              <a:t>(blank line)</a:t>
            </a:r>
            <a:r>
              <a:rPr lang="en-US" dirty="0">
                <a:solidFill>
                  <a:schemeClr val="hlink"/>
                </a:solidFill>
              </a:rPr>
              <a:t> </a:t>
            </a:r>
          </a:p>
          <a:p>
            <a:pPr algn="l"/>
            <a:r>
              <a:rPr lang="en-US" dirty="0">
                <a:solidFill>
                  <a:srgbClr val="660066"/>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smtClean="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362200" y="1752600"/>
            <a:ext cx="2704413" cy="2286000"/>
            <a:chOff x="1680" y="1152"/>
            <a:chExt cx="1488" cy="1248"/>
          </a:xfrm>
        </p:grpSpPr>
        <p:sp>
          <p:nvSpPr>
            <p:cNvPr id="54293" name="Oval 12"/>
            <p:cNvSpPr>
              <a:spLocks noChangeArrowheads="1"/>
            </p:cNvSpPr>
            <p:nvPr/>
          </p:nvSpPr>
          <p:spPr bwMode="auto">
            <a:xfrm>
              <a:off x="1680" y="1152"/>
              <a:ext cx="148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a:off x="2424" y="1392"/>
              <a:ext cx="288" cy="768"/>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27"/>
          <p:cNvGrpSpPr>
            <a:grpSpLocks/>
          </p:cNvGrpSpPr>
          <p:nvPr/>
        </p:nvGrpSpPr>
        <p:grpSpPr bwMode="auto">
          <a:xfrm>
            <a:off x="4267200" y="1752600"/>
            <a:ext cx="2400300" cy="2286000"/>
            <a:chOff x="2688" y="1152"/>
            <a:chExt cx="1056" cy="1248"/>
          </a:xfrm>
        </p:grpSpPr>
        <p:sp>
          <p:nvSpPr>
            <p:cNvPr id="54290" name="Oval 16"/>
            <p:cNvSpPr>
              <a:spLocks noChangeArrowheads="1"/>
            </p:cNvSpPr>
            <p:nvPr/>
          </p:nvSpPr>
          <p:spPr bwMode="auto">
            <a:xfrm>
              <a:off x="2688" y="1152"/>
              <a:ext cx="105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392"/>
              <a:ext cx="240" cy="768"/>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28"/>
          <p:cNvGrpSpPr>
            <a:grpSpLocks/>
          </p:cNvGrpSpPr>
          <p:nvPr/>
        </p:nvGrpSpPr>
        <p:grpSpPr bwMode="auto">
          <a:xfrm>
            <a:off x="5029200" y="1752600"/>
            <a:ext cx="3352800" cy="2286000"/>
            <a:chOff x="3120" y="1152"/>
            <a:chExt cx="1776" cy="1248"/>
          </a:xfrm>
        </p:grpSpPr>
        <p:sp>
          <p:nvSpPr>
            <p:cNvPr id="54287" name="Oval 20"/>
            <p:cNvSpPr>
              <a:spLocks noChangeArrowheads="1"/>
            </p:cNvSpPr>
            <p:nvPr/>
          </p:nvSpPr>
          <p:spPr bwMode="auto">
            <a:xfrm>
              <a:off x="3696" y="1152"/>
              <a:ext cx="1200"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392"/>
              <a:ext cx="848" cy="803"/>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224033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588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a:tabLst>
                <a:tab pos="8234363" algn="r"/>
              </a:tabLst>
            </a:pPr>
            <a:r>
              <a:rPr lang="en-US" dirty="0">
                <a:latin typeface="Helvetica" charset="0"/>
                <a:ea typeface="ＭＳ Ｐゴシック" charset="0"/>
                <a:cs typeface="ＭＳ Ｐゴシック" charset="0"/>
              </a:rPr>
              <a:t>HTTP is </a:t>
            </a:r>
            <a:r>
              <a:rPr lang="en-US" i="1" dirty="0">
                <a:latin typeface="Helvetica" charset="0"/>
                <a:ea typeface="ＭＳ Ｐゴシック" charset="0"/>
                <a:cs typeface="ＭＳ Ｐゴシック" charset="0"/>
              </a:rPr>
              <a:t>Stateless</a:t>
            </a:r>
            <a:r>
              <a:rPr lang="en-US" dirty="0">
                <a:latin typeface="Helvetica" charset="0"/>
                <a:ea typeface="ＭＳ Ｐゴシック" charset="0"/>
                <a:cs typeface="ＭＳ Ｐゴシック" charset="0"/>
              </a:rPr>
              <a:t> </a:t>
            </a:r>
            <a:endParaRPr lang="en-US" sz="2400" dirty="0">
              <a:latin typeface="Helvetica" charset="0"/>
              <a:ea typeface="ＭＳ Ｐゴシック" charset="0"/>
              <a:cs typeface="ＭＳ Ｐゴシック" charset="0"/>
            </a:endParaRPr>
          </a:p>
        </p:txBody>
      </p:sp>
      <p:sp>
        <p:nvSpPr>
          <p:cNvPr id="1061891" name="Rectangle 3"/>
          <p:cNvSpPr>
            <a:spLocks noGrp="1" noChangeArrowheads="1"/>
          </p:cNvSpPr>
          <p:nvPr>
            <p:ph idx="1"/>
          </p:nvPr>
        </p:nvSpPr>
        <p:spPr>
          <a:xfrm>
            <a:off x="457200" y="1143000"/>
            <a:ext cx="8534400" cy="4987925"/>
          </a:xfrm>
        </p:spPr>
        <p:txBody>
          <a:bodyPr/>
          <a:lstStyle/>
          <a:p>
            <a:pPr>
              <a:lnSpc>
                <a:spcPct val="110000"/>
              </a:lnSpc>
            </a:pPr>
            <a:r>
              <a:rPr lang="en-US" dirty="0" smtClean="0">
                <a:latin typeface="Arial" charset="0"/>
                <a:ea typeface="Arial" charset="0"/>
                <a:cs typeface="Arial" charset="0"/>
              </a:rPr>
              <a:t>Each </a:t>
            </a:r>
            <a:r>
              <a:rPr lang="en-US" dirty="0">
                <a:latin typeface="Arial" charset="0"/>
                <a:ea typeface="Arial" charset="0"/>
                <a:cs typeface="Arial" charset="0"/>
              </a:rPr>
              <a:t>request-response </a:t>
            </a:r>
            <a:r>
              <a:rPr lang="en-US" dirty="0" smtClean="0">
                <a:latin typeface="Arial" charset="0"/>
                <a:ea typeface="Arial" charset="0"/>
                <a:cs typeface="Arial" charset="0"/>
              </a:rPr>
              <a:t>treated </a:t>
            </a:r>
            <a:r>
              <a:rPr lang="en-US" dirty="0">
                <a:latin typeface="Arial" charset="0"/>
                <a:ea typeface="Arial" charset="0"/>
                <a:cs typeface="Arial" charset="0"/>
              </a:rPr>
              <a:t>independently</a:t>
            </a:r>
          </a:p>
          <a:p>
            <a:pPr lvl="1">
              <a:lnSpc>
                <a:spcPct val="110000"/>
              </a:lnSpc>
            </a:pPr>
            <a:r>
              <a:rPr lang="en-US" dirty="0">
                <a:latin typeface="Arial" charset="0"/>
                <a:ea typeface="Arial" charset="0"/>
                <a:cs typeface="Arial" charset="0"/>
              </a:rPr>
              <a:t>Servers </a:t>
            </a:r>
            <a:r>
              <a:rPr lang="en-US" i="1" dirty="0">
                <a:latin typeface="Arial" charset="0"/>
                <a:ea typeface="Arial" charset="0"/>
                <a:cs typeface="Arial" charset="0"/>
              </a:rPr>
              <a:t>not</a:t>
            </a:r>
            <a:r>
              <a:rPr lang="en-US" dirty="0">
                <a:latin typeface="Arial" charset="0"/>
                <a:ea typeface="Arial" charset="0"/>
                <a:cs typeface="Arial" charset="0"/>
              </a:rPr>
              <a:t> required to retain </a:t>
            </a:r>
            <a:r>
              <a:rPr lang="en-US" dirty="0" smtClean="0">
                <a:latin typeface="Arial" charset="0"/>
                <a:ea typeface="Arial" charset="0"/>
                <a:cs typeface="Arial" charset="0"/>
              </a:rPr>
              <a:t>state for HTTP</a:t>
            </a:r>
          </a:p>
          <a:p>
            <a:pPr lvl="2">
              <a:lnSpc>
                <a:spcPct val="110000"/>
              </a:lnSpc>
            </a:pPr>
            <a:r>
              <a:rPr lang="en-US" i="1" dirty="0">
                <a:latin typeface="Arial" charset="0"/>
                <a:ea typeface="Arial" charset="0"/>
                <a:cs typeface="Arial" charset="0"/>
              </a:rPr>
              <a:t>T</a:t>
            </a:r>
            <a:r>
              <a:rPr lang="en-US" i="1" dirty="0" smtClean="0">
                <a:latin typeface="Arial" charset="0"/>
                <a:ea typeface="Arial" charset="0"/>
                <a:cs typeface="Arial" charset="0"/>
              </a:rPr>
              <a:t>he application may have lots of state, but not HTTP</a:t>
            </a:r>
          </a:p>
          <a:p>
            <a:pPr lvl="7">
              <a:lnSpc>
                <a:spcPct val="110000"/>
              </a:lnSpc>
            </a:pPr>
            <a:endParaRPr lang="en-US" dirty="0">
              <a:latin typeface="Arial" charset="0"/>
              <a:ea typeface="Arial" charset="0"/>
              <a:cs typeface="Arial" charset="0"/>
            </a:endParaRPr>
          </a:p>
          <a:p>
            <a:pPr>
              <a:lnSpc>
                <a:spcPct val="110000"/>
              </a:lnSpc>
            </a:pPr>
            <a:r>
              <a:rPr lang="en-US" b="1" dirty="0" smtClean="0">
                <a:latin typeface="Arial" charset="0"/>
                <a:ea typeface="Arial" charset="0"/>
                <a:cs typeface="Arial" charset="0"/>
              </a:rPr>
              <a:t>Good</a:t>
            </a:r>
            <a:r>
              <a:rPr lang="en-US" dirty="0" smtClean="0">
                <a:latin typeface="Arial" charset="0"/>
                <a:ea typeface="Arial" charset="0"/>
                <a:cs typeface="Arial" charset="0"/>
              </a:rPr>
              <a:t>: Improves </a:t>
            </a:r>
            <a:r>
              <a:rPr lang="en-US" dirty="0">
                <a:latin typeface="Arial" charset="0"/>
                <a:ea typeface="Arial" charset="0"/>
                <a:cs typeface="Arial" charset="0"/>
              </a:rPr>
              <a:t>scalability on the server-side</a:t>
            </a:r>
          </a:p>
          <a:p>
            <a:pPr lvl="1">
              <a:lnSpc>
                <a:spcPct val="110000"/>
              </a:lnSpc>
            </a:pPr>
            <a:r>
              <a:rPr lang="en-US" dirty="0" smtClean="0">
                <a:latin typeface="Arial" charset="0"/>
                <a:ea typeface="Arial" charset="0"/>
                <a:cs typeface="Arial" charset="0"/>
              </a:rPr>
              <a:t>Failure handling is easier</a:t>
            </a:r>
            <a:endParaRPr lang="en-US" dirty="0">
              <a:latin typeface="Arial" charset="0"/>
              <a:ea typeface="Arial" charset="0"/>
              <a:cs typeface="Arial" charset="0"/>
            </a:endParaRPr>
          </a:p>
          <a:p>
            <a:pPr lvl="1">
              <a:lnSpc>
                <a:spcPct val="110000"/>
              </a:lnSpc>
            </a:pPr>
            <a:r>
              <a:rPr lang="en-US" dirty="0">
                <a:latin typeface="Arial" charset="0"/>
                <a:ea typeface="Arial" charset="0"/>
                <a:cs typeface="Arial" charset="0"/>
              </a:rPr>
              <a:t>Can handle </a:t>
            </a:r>
            <a:r>
              <a:rPr lang="en-US" dirty="0" smtClean="0">
                <a:latin typeface="Arial" charset="0"/>
                <a:ea typeface="Arial" charset="0"/>
                <a:cs typeface="Arial" charset="0"/>
              </a:rPr>
              <a:t>higher </a:t>
            </a:r>
            <a:r>
              <a:rPr lang="en-US" dirty="0">
                <a:latin typeface="Arial" charset="0"/>
                <a:ea typeface="Arial" charset="0"/>
                <a:cs typeface="Arial" charset="0"/>
              </a:rPr>
              <a:t>rate of requests</a:t>
            </a:r>
          </a:p>
          <a:p>
            <a:pPr lvl="1">
              <a:lnSpc>
                <a:spcPct val="110000"/>
              </a:lnSpc>
            </a:pPr>
            <a:r>
              <a:rPr lang="en-US" dirty="0">
                <a:latin typeface="Arial" charset="0"/>
                <a:ea typeface="Arial" charset="0"/>
                <a:cs typeface="Arial" charset="0"/>
              </a:rPr>
              <a:t>Order of requests </a:t>
            </a:r>
            <a:r>
              <a:rPr lang="en-US" dirty="0" err="1">
                <a:latin typeface="Arial" charset="0"/>
                <a:ea typeface="Arial" charset="0"/>
                <a:cs typeface="Arial" charset="0"/>
              </a:rPr>
              <a:t>doesn</a:t>
            </a:r>
            <a:r>
              <a:rPr lang="ja-JP" altLang="en-US" dirty="0">
                <a:latin typeface="Arial" charset="0"/>
                <a:ea typeface="Arial" charset="0"/>
                <a:cs typeface="Arial" charset="0"/>
              </a:rPr>
              <a:t>’</a:t>
            </a:r>
            <a:r>
              <a:rPr lang="en-US" dirty="0">
                <a:latin typeface="Arial" charset="0"/>
                <a:ea typeface="Arial" charset="0"/>
                <a:cs typeface="Arial" charset="0"/>
              </a:rPr>
              <a:t>t </a:t>
            </a:r>
            <a:r>
              <a:rPr lang="en-US" dirty="0" smtClean="0">
                <a:latin typeface="Arial" charset="0"/>
                <a:ea typeface="Arial" charset="0"/>
                <a:cs typeface="Arial" charset="0"/>
              </a:rPr>
              <a:t>matter (to HTTP)</a:t>
            </a:r>
            <a:endParaRPr lang="en-US" dirty="0" smtClean="0">
              <a:latin typeface="Arial" charset="0"/>
              <a:ea typeface="Arial" charset="0"/>
              <a:cs typeface="Arial" charset="0"/>
            </a:endParaRPr>
          </a:p>
          <a:p>
            <a:pPr lvl="8">
              <a:lnSpc>
                <a:spcPct val="110000"/>
              </a:lnSpc>
            </a:pPr>
            <a:endParaRPr lang="en-US" dirty="0">
              <a:latin typeface="Arial" charset="0"/>
              <a:ea typeface="Arial" charset="0"/>
              <a:cs typeface="Arial" charset="0"/>
            </a:endParaRPr>
          </a:p>
          <a:p>
            <a:pPr>
              <a:lnSpc>
                <a:spcPct val="110000"/>
              </a:lnSpc>
            </a:pPr>
            <a:r>
              <a:rPr lang="en-US" b="1" dirty="0" smtClean="0">
                <a:latin typeface="Arial" charset="0"/>
                <a:ea typeface="Arial" charset="0"/>
                <a:cs typeface="Arial" charset="0"/>
              </a:rPr>
              <a:t>Bad</a:t>
            </a:r>
            <a:r>
              <a:rPr lang="en-US" dirty="0" smtClean="0">
                <a:latin typeface="Arial" charset="0"/>
                <a:ea typeface="Arial" charset="0"/>
                <a:cs typeface="Arial" charset="0"/>
              </a:rPr>
              <a:t>: Some </a:t>
            </a:r>
            <a:r>
              <a:rPr lang="en-US" dirty="0">
                <a:latin typeface="Arial" charset="0"/>
                <a:ea typeface="Arial" charset="0"/>
                <a:cs typeface="Arial" charset="0"/>
              </a:rPr>
              <a:t>applications </a:t>
            </a:r>
            <a:r>
              <a:rPr lang="en-US" dirty="0">
                <a:solidFill>
                  <a:srgbClr val="FF0000"/>
                </a:solidFill>
                <a:latin typeface="Arial" charset="0"/>
                <a:ea typeface="Arial" charset="0"/>
                <a:cs typeface="Arial" charset="0"/>
              </a:rPr>
              <a:t>need</a:t>
            </a:r>
            <a:r>
              <a:rPr lang="en-US" dirty="0">
                <a:latin typeface="Arial" charset="0"/>
                <a:ea typeface="Arial" charset="0"/>
                <a:cs typeface="Arial" charset="0"/>
              </a:rPr>
              <a:t> persistent state</a:t>
            </a:r>
          </a:p>
          <a:p>
            <a:pPr lvl="1">
              <a:lnSpc>
                <a:spcPct val="110000"/>
              </a:lnSpc>
            </a:pPr>
            <a:r>
              <a:rPr lang="en-US" dirty="0">
                <a:latin typeface="Arial" charset="0"/>
                <a:ea typeface="Arial" charset="0"/>
                <a:cs typeface="Arial" charset="0"/>
              </a:rPr>
              <a:t>Need to uniquely identify user or store temporary info</a:t>
            </a:r>
          </a:p>
          <a:p>
            <a:pPr lvl="1">
              <a:lnSpc>
                <a:spcPct val="110000"/>
              </a:lnSpc>
            </a:pPr>
            <a:r>
              <a:rPr lang="en-US" i="1" dirty="0">
                <a:latin typeface="Arial" charset="0"/>
                <a:ea typeface="Arial" charset="0"/>
                <a:cs typeface="Arial" charset="0"/>
              </a:rPr>
              <a:t>e.g., </a:t>
            </a:r>
            <a:r>
              <a:rPr lang="en-US" dirty="0">
                <a:latin typeface="Arial" charset="0"/>
                <a:ea typeface="Arial" charset="0"/>
                <a:cs typeface="Arial" charset="0"/>
              </a:rPr>
              <a:t>Shopping cart, user </a:t>
            </a:r>
            <a:r>
              <a:rPr lang="en-US" dirty="0" smtClean="0">
                <a:latin typeface="Arial" charset="0"/>
                <a:ea typeface="Arial" charset="0"/>
                <a:cs typeface="Arial" charset="0"/>
              </a:rPr>
              <a:t>profiles</a:t>
            </a:r>
            <a:r>
              <a:rPr lang="en-US" dirty="0">
                <a:latin typeface="Arial" charset="0"/>
                <a:ea typeface="Arial" charset="0"/>
                <a:cs typeface="Arial" charset="0"/>
              </a:rPr>
              <a:t>, usage tracking, …</a:t>
            </a:r>
          </a:p>
        </p:txBody>
      </p:sp>
      <p:sp>
        <p:nvSpPr>
          <p:cNvPr id="62466"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282981F-0397-0A45-A0C3-0849F45ECBCA}" type="slidenum">
              <a:rPr lang="en-US" sz="1400" b="0">
                <a:latin typeface="Times New Roman" charset="0"/>
              </a:rPr>
              <a:pPr eaLnBrk="1" hangingPunct="1"/>
              <a:t>14</a:t>
            </a:fld>
            <a:endParaRPr lang="en-US" sz="1400" b="0">
              <a:latin typeface="Times New Roman" charset="0"/>
            </a:endParaRPr>
          </a:p>
        </p:txBody>
      </p:sp>
    </p:spTree>
    <p:extLst>
      <p:ext uri="{BB962C8B-B14F-4D97-AF65-F5344CB8AC3E}">
        <p14:creationId xmlns:p14="http://schemas.microsoft.com/office/powerpoint/2010/main" val="180610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1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18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189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189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18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does a stateless protocol keep state?</a:t>
            </a:r>
            <a:endParaRPr lang="en-US" dirty="0"/>
          </a:p>
        </p:txBody>
      </p:sp>
    </p:spTree>
    <p:extLst>
      <p:ext uri="{BB962C8B-B14F-4D97-AF65-F5344CB8AC3E}">
        <p14:creationId xmlns:p14="http://schemas.microsoft.com/office/powerpoint/2010/main" val="1755492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State in a Stateless Protocol:</a:t>
            </a:r>
            <a:r>
              <a:rPr lang="en-US" sz="3200">
                <a:latin typeface="Helvetica" charset="0"/>
                <a:ea typeface="ＭＳ Ｐゴシック" charset="0"/>
                <a:cs typeface="ＭＳ Ｐゴシック" charset="0"/>
              </a:rPr>
              <a:t/>
            </a:r>
            <a:br>
              <a:rPr lang="en-US" sz="32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Cookies</a:t>
            </a:r>
            <a:endParaRPr lang="en-US" sz="4000">
              <a:latin typeface="Helvetica" charset="0"/>
              <a:ea typeface="ＭＳ Ｐゴシック" charset="0"/>
              <a:cs typeface="ＭＳ Ｐゴシック" charset="0"/>
            </a:endParaRPr>
          </a:p>
        </p:txBody>
      </p:sp>
      <p:sp>
        <p:nvSpPr>
          <p:cNvPr id="1062915" name="Rectangle 3"/>
          <p:cNvSpPr>
            <a:spLocks noGrp="1" noChangeArrowheads="1"/>
          </p:cNvSpPr>
          <p:nvPr>
            <p:ph idx="1"/>
          </p:nvPr>
        </p:nvSpPr>
        <p:spPr>
          <a:noFill/>
        </p:spPr>
        <p:txBody>
          <a:bodyPr/>
          <a:lstStyle/>
          <a:p>
            <a:pPr>
              <a:lnSpc>
                <a:spcPct val="90000"/>
              </a:lnSpc>
            </a:pPr>
            <a:r>
              <a:rPr lang="en-US" sz="2400" i="1" dirty="0">
                <a:latin typeface="Arial" charset="0"/>
                <a:cs typeface="Arial" charset="0"/>
              </a:rPr>
              <a:t>Client-side</a:t>
            </a:r>
            <a:r>
              <a:rPr lang="en-US" sz="2400" dirty="0">
                <a:latin typeface="Arial" charset="0"/>
                <a:cs typeface="Arial" charset="0"/>
              </a:rPr>
              <a:t> state maintenance</a:t>
            </a:r>
            <a:endParaRPr lang="en-US" sz="2400" i="1" dirty="0">
              <a:latin typeface="Arial" charset="0"/>
              <a:cs typeface="Arial" charset="0"/>
            </a:endParaRPr>
          </a:p>
          <a:p>
            <a:pPr lvl="1">
              <a:lnSpc>
                <a:spcPct val="90000"/>
              </a:lnSpc>
            </a:pPr>
            <a:r>
              <a:rPr lang="en-US" sz="2000" dirty="0">
                <a:latin typeface="Arial" charset="0"/>
                <a:ea typeface="Arial" charset="0"/>
                <a:cs typeface="Arial" charset="0"/>
              </a:rPr>
              <a:t>Client stores small state on behalf of server</a:t>
            </a:r>
          </a:p>
          <a:p>
            <a:pPr lvl="1">
              <a:lnSpc>
                <a:spcPct val="90000"/>
              </a:lnSpc>
            </a:pPr>
            <a:r>
              <a:rPr lang="en-US" sz="2000" dirty="0">
                <a:latin typeface="Arial" charset="0"/>
                <a:ea typeface="Arial" charset="0"/>
                <a:cs typeface="Arial" charset="0"/>
              </a:rPr>
              <a:t>Client sends state in future requests to the server</a:t>
            </a:r>
          </a:p>
          <a:p>
            <a:pPr>
              <a:lnSpc>
                <a:spcPct val="90000"/>
              </a:lnSpc>
            </a:pPr>
            <a:r>
              <a:rPr lang="en-US" sz="2400" dirty="0">
                <a:latin typeface="Arial" charset="0"/>
                <a:cs typeface="Arial" charset="0"/>
              </a:rPr>
              <a:t>Can provide authentication</a:t>
            </a:r>
            <a:endParaRPr lang="en-US" dirty="0">
              <a:latin typeface="Arial" charset="0"/>
              <a:cs typeface="Arial" charset="0"/>
            </a:endParaRPr>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6" y="4016375"/>
            <a:ext cx="1868488" cy="177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4292601"/>
            <a:ext cx="2497137" cy="153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2918" name="Freeform 6"/>
          <p:cNvSpPr>
            <a:spLocks/>
          </p:cNvSpPr>
          <p:nvPr/>
        </p:nvSpPr>
        <p:spPr bwMode="auto">
          <a:xfrm>
            <a:off x="2652713" y="3390900"/>
            <a:ext cx="3571875" cy="1201738"/>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3687763" y="2928938"/>
            <a:ext cx="14652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Request</a:t>
            </a:r>
          </a:p>
        </p:txBody>
      </p:sp>
      <p:sp>
        <p:nvSpPr>
          <p:cNvPr id="1062920" name="Line 8"/>
          <p:cNvSpPr>
            <a:spLocks noChangeShapeType="1"/>
          </p:cNvSpPr>
          <p:nvPr/>
        </p:nvSpPr>
        <p:spPr bwMode="auto">
          <a:xfrm flipH="1">
            <a:off x="2690814" y="4887925"/>
            <a:ext cx="3494087" cy="1587"/>
          </a:xfrm>
          <a:prstGeom prst="line">
            <a:avLst/>
          </a:prstGeom>
          <a:noFill/>
          <a:ln w="38100">
            <a:solidFill>
              <a:schemeClr val="tx1"/>
            </a:solidFill>
            <a:round/>
            <a:headEnd/>
            <a:tailEnd type="arrow" w="lg" len="lg"/>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927413" y="4143387"/>
            <a:ext cx="2957450" cy="830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Response</a:t>
            </a:r>
          </a:p>
          <a:p>
            <a:pPr eaLnBrk="1" hangingPunct="1"/>
            <a:r>
              <a:rPr lang="en-US" sz="2400"/>
              <a:t>Set-Cookie: XYZ</a:t>
            </a:r>
          </a:p>
        </p:txBody>
      </p:sp>
      <p:sp>
        <p:nvSpPr>
          <p:cNvPr id="1062922" name="Freeform 10"/>
          <p:cNvSpPr>
            <a:spLocks/>
          </p:cNvSpPr>
          <p:nvPr/>
        </p:nvSpPr>
        <p:spPr bwMode="auto">
          <a:xfrm>
            <a:off x="2728913" y="5541963"/>
            <a:ext cx="3187700" cy="958850"/>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3277780" y="5334012"/>
            <a:ext cx="2221321" cy="830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Request</a:t>
            </a:r>
          </a:p>
          <a:p>
            <a:pPr eaLnBrk="1" hangingPunct="1"/>
            <a:r>
              <a:rPr lang="en-US" sz="2400"/>
              <a:t>Cookie: XYZ</a:t>
            </a:r>
          </a:p>
        </p:txBody>
      </p:sp>
    </p:spTree>
    <p:extLst>
      <p:ext uri="{BB962C8B-B14F-4D97-AF65-F5344CB8AC3E}">
        <p14:creationId xmlns:p14="http://schemas.microsoft.com/office/powerpoint/2010/main" val="277091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bg2"/>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bg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bg2"/>
                                      </p:to>
                                    </p:animClr>
                                  </p:subTnLst>
                                </p:cTn>
                              </p:par>
                              <p:par>
                                <p:cTn id="21" presetID="1" presetClass="entr" presetSubtype="0" fill="hold" grpId="0" nodeType="withEffect">
                                  <p:stCondLst>
                                    <p:cond delay="0"/>
                                  </p:stCondLst>
                                  <p:childTnLst>
                                    <p:set>
                                      <p:cBhvr>
                                        <p:cTn id="22"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292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build="p"/>
      <p:bldP spid="1062918" grpId="0" animBg="1"/>
      <p:bldP spid="1062919" grpId="0"/>
      <p:bldP spid="1062920" grpId="0" animBg="1"/>
      <p:bldP spid="1062921" grpId="0"/>
      <p:bldP spid="1062922" grpId="0" animBg="1"/>
      <p:bldP spid="10629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ctrTitle"/>
          </p:nvPr>
        </p:nvSpPr>
        <p:spPr/>
        <p:txBody>
          <a:bodyPr/>
          <a:lstStyle/>
          <a:p>
            <a:r>
              <a:rPr lang="en-US" dirty="0" smtClean="0">
                <a:latin typeface="Helvetica" charset="0"/>
                <a:ea typeface="ＭＳ Ｐゴシック" charset="0"/>
                <a:cs typeface="ＭＳ Ｐゴシック" charset="0"/>
              </a:rPr>
              <a:t>HTTP Performance Issues</a:t>
            </a:r>
            <a:endParaRPr lang="en-US" dirty="0">
              <a:latin typeface="Helvetica" charset="0"/>
              <a:ea typeface="ＭＳ Ｐゴシック" charset="0"/>
              <a:cs typeface="ＭＳ Ｐゴシック" charset="0"/>
            </a:endParaRPr>
          </a:p>
        </p:txBody>
      </p:sp>
      <p:sp>
        <p:nvSpPr>
          <p:cNvPr id="3" name="Subtitle 2"/>
          <p:cNvSpPr>
            <a:spLocks noGrp="1"/>
          </p:cNvSpPr>
          <p:nvPr>
            <p:ph type="subTitle" idx="1"/>
          </p:nvPr>
        </p:nvSpPr>
        <p:spPr/>
        <p:txBody>
          <a:bodyPr/>
          <a:lstStyle/>
          <a:p>
            <a:endParaRPr lang="en-US"/>
          </a:p>
        </p:txBody>
      </p:sp>
      <p:sp>
        <p:nvSpPr>
          <p:cNvPr id="59394" name="Rectangle 4"/>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3446981-F131-DC41-B9DA-356F147DB2AB}" type="slidenum">
              <a:rPr lang="en-US" sz="1400" b="0">
                <a:latin typeface="Times New Roman" charset="0"/>
              </a:rPr>
              <a:pPr eaLnBrk="1" hangingPunct="1"/>
              <a:t>17</a:t>
            </a:fld>
            <a:endParaRPr lang="en-US" sz="1400" b="0">
              <a:latin typeface="Times New Roman" charset="0"/>
            </a:endParaRPr>
          </a:p>
        </p:txBody>
      </p:sp>
    </p:spTree>
    <p:extLst>
      <p:ext uri="{BB962C8B-B14F-4D97-AF65-F5344CB8AC3E}">
        <p14:creationId xmlns:p14="http://schemas.microsoft.com/office/powerpoint/2010/main" val="1207487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Goals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smtClean="0"/>
              <a:t>Fast downloads</a:t>
            </a:r>
          </a:p>
          <a:p>
            <a:pPr lvl="1"/>
            <a:r>
              <a:rPr lang="en-US" dirty="0"/>
              <a:t>H</a:t>
            </a:r>
            <a:r>
              <a:rPr lang="en-US" dirty="0" smtClean="0"/>
              <a:t>igh availability </a:t>
            </a:r>
          </a:p>
          <a:p>
            <a:endParaRPr lang="en-US" dirty="0"/>
          </a:p>
          <a:p>
            <a:r>
              <a:rPr lang="en-US" dirty="0" smtClean="0"/>
              <a:t>Content provider</a:t>
            </a:r>
          </a:p>
          <a:p>
            <a:pPr lvl="1"/>
            <a:r>
              <a:rPr lang="en-US" dirty="0"/>
              <a:t>H</a:t>
            </a:r>
            <a:r>
              <a:rPr lang="en-US" dirty="0" smtClean="0"/>
              <a:t>appy users (hence, above)</a:t>
            </a:r>
          </a:p>
          <a:p>
            <a:pPr lvl="1"/>
            <a:r>
              <a:rPr lang="en-US" dirty="0"/>
              <a:t>C</a:t>
            </a:r>
            <a:r>
              <a:rPr lang="en-US" dirty="0" smtClean="0"/>
              <a:t>ost-effective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Tree>
    <p:extLst>
      <p:ext uri="{BB962C8B-B14F-4D97-AF65-F5344CB8AC3E}">
        <p14:creationId xmlns:p14="http://schemas.microsoft.com/office/powerpoint/2010/main" val="181045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smtClean="0"/>
              <a:t>Cost-effective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grpSp>
        <p:nvGrpSpPr>
          <p:cNvPr id="33" name="Group 32"/>
          <p:cNvGrpSpPr/>
          <p:nvPr/>
        </p:nvGrpSpPr>
        <p:grpSpPr>
          <a:xfrm>
            <a:off x="4191000" y="1066800"/>
            <a:ext cx="2895600" cy="1143000"/>
            <a:chOff x="4191000" y="1066800"/>
            <a:chExt cx="2895600" cy="1143000"/>
          </a:xfrm>
        </p:grpSpPr>
        <p:sp>
          <p:nvSpPr>
            <p:cNvPr id="4" name="Rounded Rectangle 3"/>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5" name="TextBox 4"/>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cxnSp>
        <p:nvCxnSpPr>
          <p:cNvPr id="7" name="Straight Arrow Connector 6"/>
          <p:cNvCxnSpPr/>
          <p:nvPr/>
        </p:nvCxnSpPr>
        <p:spPr bwMode="auto">
          <a:xfrm flipH="1">
            <a:off x="2381119" y="1574631"/>
            <a:ext cx="1809881" cy="330369"/>
          </a:xfrm>
          <a:prstGeom prst="straightConnector1">
            <a:avLst/>
          </a:prstGeom>
          <a:noFill/>
          <a:ln w="12700" cap="flat" cmpd="sng" algn="ctr">
            <a:solidFill>
              <a:srgbClr val="FC0128"/>
            </a:solidFill>
            <a:prstDash val="solid"/>
            <a:round/>
            <a:headEnd type="none" w="med" len="med"/>
            <a:tailEnd type="arrow"/>
          </a:ln>
          <a:effectLst/>
        </p:spPr>
      </p:cxnSp>
    </p:spTree>
    <p:extLst>
      <p:ext uri="{BB962C8B-B14F-4D97-AF65-F5344CB8AC3E}">
        <p14:creationId xmlns:p14="http://schemas.microsoft.com/office/powerpoint/2010/main" val="66861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2</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0"/>
            <a:ext cx="4166235" cy="6858000"/>
          </a:xfrm>
          <a:prstGeom prst="rect">
            <a:avLst/>
          </a:prstGeom>
        </p:spPr>
      </p:pic>
      <p:sp>
        <p:nvSpPr>
          <p:cNvPr id="7" name="Rectangle 6"/>
          <p:cNvSpPr/>
          <p:nvPr/>
        </p:nvSpPr>
        <p:spPr>
          <a:xfrm>
            <a:off x="327894" y="2967335"/>
            <a:ext cx="8488222" cy="923330"/>
          </a:xfrm>
          <a:prstGeom prst="rect">
            <a:avLst/>
          </a:prstGeom>
          <a:noFill/>
        </p:spPr>
        <p:txBody>
          <a:bodyPr wrap="none" lIns="91440" tIns="45720" rIns="91440" bIns="45720">
            <a:spAutoFit/>
          </a:bodyPr>
          <a:lstStyle/>
          <a:p>
            <a:pPr algn="ctr"/>
            <a:r>
              <a:rPr lang="en-US" sz="5400" b="1" cap="none" spc="0" dirty="0" err="1" smtClean="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rPr>
              <a:t>Ssssshhhhhhhhhhhhhhh</a:t>
            </a:r>
            <a:endParaRPr lang="en-US" sz="5400" b="1" cap="none" spc="0" dirty="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043780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a:t>C</a:t>
            </a:r>
            <a:r>
              <a:rPr lang="en-US" dirty="0" smtClean="0"/>
              <a:t>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8" name="Rounded Rectangle 7"/>
          <p:cNvSpPr/>
          <p:nvPr/>
        </p:nvSpPr>
        <p:spPr bwMode="auto">
          <a:xfrm>
            <a:off x="5562600" y="3200400"/>
            <a:ext cx="3429000" cy="5334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cxnSp>
        <p:nvCxnSpPr>
          <p:cNvPr id="9" name="Straight Arrow Connector 8"/>
          <p:cNvCxnSpPr/>
          <p:nvPr/>
        </p:nvCxnSpPr>
        <p:spPr bwMode="auto">
          <a:xfrm flipH="1" flipV="1">
            <a:off x="3276600" y="2082463"/>
            <a:ext cx="2286000" cy="1194138"/>
          </a:xfrm>
          <a:prstGeom prst="straightConnector1">
            <a:avLst/>
          </a:prstGeom>
          <a:noFill/>
          <a:ln w="12700" cap="flat" cmpd="sng" algn="ctr">
            <a:solidFill>
              <a:srgbClr val="FC0128"/>
            </a:solidFill>
            <a:prstDash val="solid"/>
            <a:round/>
            <a:headEnd type="none" w="med" len="med"/>
            <a:tailEnd type="arrow"/>
          </a:ln>
          <a:effectLst/>
        </p:spPr>
      </p:cxnSp>
      <p:sp>
        <p:nvSpPr>
          <p:cNvPr id="10" name="TextBox 9"/>
          <p:cNvSpPr txBox="1"/>
          <p:nvPr/>
        </p:nvSpPr>
        <p:spPr>
          <a:xfrm>
            <a:off x="5743081" y="3276601"/>
            <a:ext cx="3248531" cy="400110"/>
          </a:xfrm>
          <a:prstGeom prst="rect">
            <a:avLst/>
          </a:prstGeom>
          <a:noFill/>
        </p:spPr>
        <p:txBody>
          <a:bodyPr wrap="none" lIns="91383" tIns="45692" rIns="91383" bIns="45692" rtlCol="0">
            <a:spAutoFit/>
          </a:bodyPr>
          <a:lstStyle/>
          <a:p>
            <a:pPr algn="ctr"/>
            <a:r>
              <a:rPr lang="en-US" dirty="0" smtClean="0">
                <a:latin typeface="+mn-lt"/>
              </a:rPr>
              <a:t>Caching and Replication</a:t>
            </a:r>
            <a:endParaRPr lang="en-US" dirty="0">
              <a:latin typeface="+mn-lt"/>
            </a:endParaRPr>
          </a:p>
        </p:txBody>
      </p:sp>
      <p:cxnSp>
        <p:nvCxnSpPr>
          <p:cNvPr id="15" name="Straight Arrow Connector 14"/>
          <p:cNvCxnSpPr/>
          <p:nvPr/>
        </p:nvCxnSpPr>
        <p:spPr bwMode="auto">
          <a:xfrm flipH="1" flipV="1">
            <a:off x="3276600" y="2590800"/>
            <a:ext cx="2286000" cy="1066800"/>
          </a:xfrm>
          <a:prstGeom prst="straightConnector1">
            <a:avLst/>
          </a:prstGeom>
          <a:noFill/>
          <a:ln w="12700" cap="flat" cmpd="sng" algn="ctr">
            <a:solidFill>
              <a:srgbClr val="FC0128"/>
            </a:solidFill>
            <a:prstDash val="solid"/>
            <a:round/>
            <a:headEnd type="none" w="med" len="med"/>
            <a:tailEnd type="arrow"/>
          </a:ln>
          <a:effectLst/>
        </p:spPr>
      </p:cxnSp>
      <p:cxnSp>
        <p:nvCxnSpPr>
          <p:cNvPr id="18" name="Straight Arrow Connector 17"/>
          <p:cNvCxnSpPr/>
          <p:nvPr/>
        </p:nvCxnSpPr>
        <p:spPr bwMode="auto">
          <a:xfrm flipH="1">
            <a:off x="3238500" y="3733800"/>
            <a:ext cx="2400300" cy="1981201"/>
          </a:xfrm>
          <a:prstGeom prst="straightConnector1">
            <a:avLst/>
          </a:prstGeom>
          <a:noFill/>
          <a:ln w="12700" cap="flat" cmpd="sng" algn="ctr">
            <a:solidFill>
              <a:srgbClr val="FC0128"/>
            </a:solidFill>
            <a:prstDash val="solid"/>
            <a:round/>
            <a:headEnd type="none" w="med" len="med"/>
            <a:tailEnd type="arrow"/>
          </a:ln>
          <a:effectLst/>
        </p:spPr>
      </p:cxnSp>
      <p:cxnSp>
        <p:nvCxnSpPr>
          <p:cNvPr id="23" name="Straight Arrow Connector 22"/>
          <p:cNvCxnSpPr/>
          <p:nvPr/>
        </p:nvCxnSpPr>
        <p:spPr bwMode="auto">
          <a:xfrm flipH="1">
            <a:off x="6019800" y="3746500"/>
            <a:ext cx="1054100" cy="621964"/>
          </a:xfrm>
          <a:prstGeom prst="straightConnector1">
            <a:avLst/>
          </a:prstGeom>
          <a:noFill/>
          <a:ln w="12700" cap="flat" cmpd="sng" algn="ctr">
            <a:solidFill>
              <a:srgbClr val="FC0128"/>
            </a:solidFill>
            <a:prstDash val="sysDash"/>
            <a:round/>
            <a:headEnd type="none" w="med" len="med"/>
            <a:tailEnd type="arrow"/>
          </a:ln>
          <a:effectLst/>
        </p:spPr>
      </p:cxnSp>
      <p:grpSp>
        <p:nvGrpSpPr>
          <p:cNvPr id="16" name="Group 15"/>
          <p:cNvGrpSpPr/>
          <p:nvPr/>
        </p:nvGrpSpPr>
        <p:grpSpPr>
          <a:xfrm>
            <a:off x="4191000" y="1066800"/>
            <a:ext cx="2895600" cy="1143000"/>
            <a:chOff x="4191000" y="1066800"/>
            <a:chExt cx="2895600" cy="1143000"/>
          </a:xfrm>
        </p:grpSpPr>
        <p:sp>
          <p:nvSpPr>
            <p:cNvPr id="17" name="Rounded Rectangle 16"/>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19" name="TextBox 18"/>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spTree>
    <p:extLst>
      <p:ext uri="{BB962C8B-B14F-4D97-AF65-F5344CB8AC3E}">
        <p14:creationId xmlns:p14="http://schemas.microsoft.com/office/powerpoint/2010/main" val="18337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a:t>
            </a:r>
            <a:r>
              <a:rPr lang="en-US" dirty="0" err="1" smtClean="0"/>
              <a:t>commn</a:t>
            </a:r>
            <a:r>
              <a:rPr lang="en-US" dirty="0" smtClean="0"/>
              <a:t>.!)</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a:t>C</a:t>
            </a:r>
            <a:r>
              <a:rPr lang="en-US" dirty="0" smtClean="0"/>
              <a:t>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8" name="Rounded Rectangle 7"/>
          <p:cNvSpPr/>
          <p:nvPr/>
        </p:nvSpPr>
        <p:spPr bwMode="auto">
          <a:xfrm>
            <a:off x="5562600" y="3200400"/>
            <a:ext cx="3429000" cy="5334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sp>
        <p:nvSpPr>
          <p:cNvPr id="10" name="TextBox 9"/>
          <p:cNvSpPr txBox="1"/>
          <p:nvPr/>
        </p:nvSpPr>
        <p:spPr>
          <a:xfrm>
            <a:off x="5743081" y="3276601"/>
            <a:ext cx="3248531" cy="400110"/>
          </a:xfrm>
          <a:prstGeom prst="rect">
            <a:avLst/>
          </a:prstGeom>
          <a:noFill/>
        </p:spPr>
        <p:txBody>
          <a:bodyPr wrap="none" lIns="91383" tIns="45692" rIns="91383" bIns="45692" rtlCol="0">
            <a:spAutoFit/>
          </a:bodyPr>
          <a:lstStyle/>
          <a:p>
            <a:pPr algn="ctr"/>
            <a:r>
              <a:rPr lang="en-US" dirty="0" smtClean="0">
                <a:latin typeface="+mn-lt"/>
              </a:rPr>
              <a:t>Caching and Replication</a:t>
            </a:r>
            <a:endParaRPr lang="en-US" dirty="0">
              <a:latin typeface="+mn-lt"/>
            </a:endParaRPr>
          </a:p>
        </p:txBody>
      </p:sp>
      <p:sp>
        <p:nvSpPr>
          <p:cNvPr id="28" name="Rounded Rectangle 27"/>
          <p:cNvSpPr/>
          <p:nvPr/>
        </p:nvSpPr>
        <p:spPr bwMode="auto">
          <a:xfrm>
            <a:off x="4495800" y="5867400"/>
            <a:ext cx="4419600" cy="762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sp>
        <p:nvSpPr>
          <p:cNvPr id="29" name="TextBox 28"/>
          <p:cNvSpPr txBox="1"/>
          <p:nvPr/>
        </p:nvSpPr>
        <p:spPr>
          <a:xfrm>
            <a:off x="4343412" y="5867401"/>
            <a:ext cx="4800599" cy="707886"/>
          </a:xfrm>
          <a:prstGeom prst="rect">
            <a:avLst/>
          </a:prstGeom>
          <a:noFill/>
        </p:spPr>
        <p:txBody>
          <a:bodyPr wrap="square" lIns="91383" tIns="45692" rIns="91383" bIns="45692" rtlCol="0">
            <a:spAutoFit/>
          </a:bodyPr>
          <a:lstStyle/>
          <a:p>
            <a:pPr algn="ctr"/>
            <a:r>
              <a:rPr lang="en-US" dirty="0" smtClean="0">
                <a:latin typeface="+mn-lt"/>
              </a:rPr>
              <a:t>Exploit economies of scale </a:t>
            </a:r>
            <a:br>
              <a:rPr lang="en-US" dirty="0" smtClean="0">
                <a:latin typeface="+mn-lt"/>
              </a:rPr>
            </a:br>
            <a:r>
              <a:rPr lang="en-US" dirty="0" smtClean="0">
                <a:latin typeface="+mn-lt"/>
              </a:rPr>
              <a:t>(Webhosting, CDNs, datacenters)</a:t>
            </a:r>
            <a:endParaRPr lang="en-US" dirty="0">
              <a:latin typeface="+mn-lt"/>
            </a:endParaRPr>
          </a:p>
        </p:txBody>
      </p:sp>
      <p:cxnSp>
        <p:nvCxnSpPr>
          <p:cNvPr id="30" name="Straight Arrow Connector 29"/>
          <p:cNvCxnSpPr/>
          <p:nvPr/>
        </p:nvCxnSpPr>
        <p:spPr bwMode="auto">
          <a:xfrm flipH="1" flipV="1">
            <a:off x="4572000" y="4572001"/>
            <a:ext cx="685800" cy="1241286"/>
          </a:xfrm>
          <a:prstGeom prst="straightConnector1">
            <a:avLst/>
          </a:prstGeom>
          <a:noFill/>
          <a:ln w="12700" cap="flat" cmpd="sng" algn="ctr">
            <a:solidFill>
              <a:srgbClr val="FC0128"/>
            </a:solidFill>
            <a:prstDash val="solid"/>
            <a:round/>
            <a:headEnd type="none" w="med" len="med"/>
            <a:tailEnd type="arrow"/>
          </a:ln>
          <a:effectLst/>
        </p:spPr>
      </p:cxnSp>
      <p:grpSp>
        <p:nvGrpSpPr>
          <p:cNvPr id="16" name="Group 15"/>
          <p:cNvGrpSpPr/>
          <p:nvPr/>
        </p:nvGrpSpPr>
        <p:grpSpPr>
          <a:xfrm>
            <a:off x="4191000" y="1066800"/>
            <a:ext cx="2895600" cy="1143000"/>
            <a:chOff x="4191000" y="1066800"/>
            <a:chExt cx="2895600" cy="1143000"/>
          </a:xfrm>
        </p:grpSpPr>
        <p:sp>
          <p:nvSpPr>
            <p:cNvPr id="17" name="Rounded Rectangle 16"/>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19" name="TextBox 18"/>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spTree>
    <p:extLst>
      <p:ext uri="{BB962C8B-B14F-4D97-AF65-F5344CB8AC3E}">
        <p14:creationId xmlns:p14="http://schemas.microsoft.com/office/powerpoint/2010/main" val="1815835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HTTP Performance</a:t>
            </a:r>
          </a:p>
        </p:txBody>
      </p:sp>
      <p:sp>
        <p:nvSpPr>
          <p:cNvPr id="1143811" name="Rectangle 3"/>
          <p:cNvSpPr>
            <a:spLocks noGrp="1" noChangeArrowheads="1"/>
          </p:cNvSpPr>
          <p:nvPr>
            <p:ph idx="1"/>
          </p:nvPr>
        </p:nvSpPr>
        <p:spPr/>
        <p:txBody>
          <a:bodyPr/>
          <a:lstStyle/>
          <a:p>
            <a:r>
              <a:rPr lang="en-US" dirty="0">
                <a:latin typeface="Arial" charset="0"/>
                <a:cs typeface="Arial" charset="0"/>
              </a:rPr>
              <a:t>Most Web pages have multiple </a:t>
            </a:r>
            <a:r>
              <a:rPr lang="en-US" dirty="0" smtClean="0">
                <a:latin typeface="Arial" charset="0"/>
                <a:cs typeface="Arial" charset="0"/>
              </a:rPr>
              <a:t>objects</a:t>
            </a:r>
          </a:p>
          <a:p>
            <a:pPr lvl="1"/>
            <a:r>
              <a:rPr lang="en-US" i="1" dirty="0" smtClean="0">
                <a:latin typeface="Arial" charset="0"/>
                <a:ea typeface="Arial" charset="0"/>
                <a:cs typeface="Arial" charset="0"/>
              </a:rPr>
              <a:t>e.g.,</a:t>
            </a:r>
            <a:r>
              <a:rPr lang="en-US" dirty="0" smtClean="0">
                <a:latin typeface="Arial" charset="0"/>
                <a:ea typeface="Arial" charset="0"/>
                <a:cs typeface="Arial" charset="0"/>
              </a:rPr>
              <a:t> HTML file and a bunch of embedded images</a:t>
            </a:r>
          </a:p>
          <a:p>
            <a:pPr lvl="8"/>
            <a:endParaRPr lang="en-US" dirty="0">
              <a:latin typeface="Arial" charset="0"/>
              <a:cs typeface="Arial" charset="0"/>
            </a:endParaRPr>
          </a:p>
          <a:p>
            <a:pPr>
              <a:lnSpc>
                <a:spcPct val="90000"/>
              </a:lnSpc>
            </a:pPr>
            <a:r>
              <a:rPr lang="en-US" dirty="0">
                <a:latin typeface="Arial" charset="0"/>
                <a:cs typeface="Arial" charset="0"/>
              </a:rPr>
              <a:t>How do you retrieve those </a:t>
            </a:r>
            <a:r>
              <a:rPr lang="en-US" dirty="0" smtClean="0">
                <a:latin typeface="Arial" charset="0"/>
                <a:cs typeface="Arial" charset="0"/>
              </a:rPr>
              <a:t>objects (naively)?</a:t>
            </a:r>
            <a:endParaRPr lang="en-US" dirty="0">
              <a:latin typeface="Arial" charset="0"/>
              <a:cs typeface="Arial" charset="0"/>
            </a:endParaRPr>
          </a:p>
          <a:p>
            <a:pPr lvl="1">
              <a:lnSpc>
                <a:spcPct val="80000"/>
              </a:lnSpc>
            </a:pPr>
            <a:r>
              <a:rPr lang="en-US" i="1" dirty="0" smtClean="0">
                <a:latin typeface="Arial" charset="0"/>
                <a:cs typeface="Arial" charset="0"/>
              </a:rPr>
              <a:t>One </a:t>
            </a:r>
            <a:r>
              <a:rPr lang="en-US" i="1" dirty="0">
                <a:latin typeface="Arial" charset="0"/>
                <a:cs typeface="Arial" charset="0"/>
              </a:rPr>
              <a:t>item at a </a:t>
            </a:r>
            <a:r>
              <a:rPr lang="en-US" i="1" dirty="0" smtClean="0">
                <a:latin typeface="Arial" charset="0"/>
                <a:cs typeface="Arial" charset="0"/>
              </a:rPr>
              <a:t>time</a:t>
            </a:r>
          </a:p>
          <a:p>
            <a:pPr lvl="6">
              <a:lnSpc>
                <a:spcPct val="80000"/>
              </a:lnSpc>
            </a:pPr>
            <a:endParaRPr lang="en-US" i="1" dirty="0">
              <a:latin typeface="Arial" charset="0"/>
              <a:cs typeface="Arial" charset="0"/>
            </a:endParaRPr>
          </a:p>
          <a:p>
            <a:pPr>
              <a:lnSpc>
                <a:spcPct val="80000"/>
              </a:lnSpc>
            </a:pPr>
            <a:r>
              <a:rPr lang="en-US" b="1" dirty="0" smtClean="0">
                <a:solidFill>
                  <a:srgbClr val="FF0000"/>
                </a:solidFill>
                <a:latin typeface="Arial" charset="0"/>
                <a:cs typeface="Arial" charset="0"/>
              </a:rPr>
              <a:t>New TCP connection per (small) object!</a:t>
            </a:r>
          </a:p>
          <a:p>
            <a:pPr lvl="6">
              <a:lnSpc>
                <a:spcPct val="80000"/>
              </a:lnSpc>
            </a:pPr>
            <a:endParaRPr lang="en-US" dirty="0">
              <a:solidFill>
                <a:srgbClr val="FF0000"/>
              </a:solidFill>
              <a:latin typeface="Arial" charset="0"/>
              <a:cs typeface="Arial" charset="0"/>
            </a:endParaRPr>
          </a:p>
          <a:p>
            <a:pPr>
              <a:lnSpc>
                <a:spcPct val="80000"/>
              </a:lnSpc>
            </a:pPr>
            <a:r>
              <a:rPr lang="en-US" dirty="0" smtClean="0">
                <a:latin typeface="Arial" charset="0"/>
                <a:cs typeface="Arial" charset="0"/>
              </a:rPr>
              <a:t>Therefore, 2RTTs per object</a:t>
            </a:r>
          </a:p>
          <a:p>
            <a:pPr lvl="1">
              <a:lnSpc>
                <a:spcPct val="80000"/>
              </a:lnSpc>
            </a:pPr>
            <a:r>
              <a:rPr lang="en-US" dirty="0" smtClean="0">
                <a:latin typeface="Arial" charset="0"/>
                <a:cs typeface="Arial" charset="0"/>
              </a:rPr>
              <a:t>TCP establishment</a:t>
            </a:r>
          </a:p>
          <a:p>
            <a:pPr lvl="1">
              <a:lnSpc>
                <a:spcPct val="80000"/>
              </a:lnSpc>
            </a:pPr>
            <a:r>
              <a:rPr lang="en-US" dirty="0" smtClean="0">
                <a:latin typeface="Arial" charset="0"/>
                <a:cs typeface="Arial" charset="0"/>
              </a:rPr>
              <a:t>HTTP request-response</a:t>
            </a:r>
          </a:p>
          <a:p>
            <a:pPr lvl="8">
              <a:lnSpc>
                <a:spcPct val="80000"/>
              </a:lnSpc>
            </a:pPr>
            <a:endParaRPr lang="en-US" dirty="0">
              <a:latin typeface="Arial" charset="0"/>
              <a:cs typeface="Arial" charset="0"/>
            </a:endParaRPr>
          </a:p>
        </p:txBody>
      </p:sp>
    </p:spTree>
    <p:extLst>
      <p:ext uri="{BB962C8B-B14F-4D97-AF65-F5344CB8AC3E}">
        <p14:creationId xmlns:p14="http://schemas.microsoft.com/office/powerpoint/2010/main" val="855426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43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381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381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438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Why Not 3 RTTs?</a:t>
            </a:r>
            <a:endParaRPr lang="en-US" dirty="0"/>
          </a:p>
        </p:txBody>
      </p:sp>
      <p:sp>
        <p:nvSpPr>
          <p:cNvPr id="2" name="Content Placeholder 1"/>
          <p:cNvSpPr>
            <a:spLocks noGrp="1"/>
          </p:cNvSpPr>
          <p:nvPr>
            <p:ph idx="1"/>
          </p:nvPr>
        </p:nvSpPr>
        <p:spPr/>
        <p:txBody>
          <a:bodyPr/>
          <a:lstStyle/>
          <a:p>
            <a:endParaRPr lang="en-US" dirty="0"/>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7" name="Text Box 5"/>
          <p:cNvSpPr txBox="1">
            <a:spLocks noChangeArrowheads="1"/>
          </p:cNvSpPr>
          <p:nvPr/>
        </p:nvSpPr>
        <p:spPr bwMode="auto">
          <a:xfrm>
            <a:off x="2887014" y="1828801"/>
            <a:ext cx="839498"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a:latin typeface="+mn-lt"/>
              </a:rPr>
              <a:t>Client</a:t>
            </a:r>
          </a:p>
        </p:txBody>
      </p:sp>
      <p:sp>
        <p:nvSpPr>
          <p:cNvPr id="1656838" name="Text Box 6"/>
          <p:cNvSpPr txBox="1">
            <a:spLocks noChangeArrowheads="1"/>
          </p:cNvSpPr>
          <p:nvPr/>
        </p:nvSpPr>
        <p:spPr bwMode="auto">
          <a:xfrm>
            <a:off x="5432255" y="1884364"/>
            <a:ext cx="930618"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dirty="0">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0" name="Text Box 8"/>
          <p:cNvSpPr txBox="1">
            <a:spLocks noChangeArrowheads="1"/>
          </p:cNvSpPr>
          <p:nvPr/>
        </p:nvSpPr>
        <p:spPr bwMode="auto">
          <a:xfrm rot="305992">
            <a:off x="4152497" y="2170113"/>
            <a:ext cx="1178735"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SYN</a:t>
            </a:r>
            <a:endParaRPr lang="en-US" sz="1800" b="0" dirty="0">
              <a:latin typeface="+mn-lt"/>
            </a:endParaRP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2" name="Text Box 10"/>
          <p:cNvSpPr txBox="1">
            <a:spLocks noChangeArrowheads="1"/>
          </p:cNvSpPr>
          <p:nvPr/>
        </p:nvSpPr>
        <p:spPr bwMode="auto">
          <a:xfrm rot="-285611">
            <a:off x="3638720" y="2568575"/>
            <a:ext cx="171734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SYN/ACK</a:t>
            </a:r>
            <a:endParaRPr lang="en-US" sz="1800" b="0" dirty="0">
              <a:latin typeface="+mn-lt"/>
            </a:endParaRPr>
          </a:p>
        </p:txBody>
      </p:sp>
      <p:sp>
        <p:nvSpPr>
          <p:cNvPr id="1656843" name="Line 11"/>
          <p:cNvSpPr>
            <a:spLocks noChangeShapeType="1"/>
          </p:cNvSpPr>
          <p:nvPr/>
        </p:nvSpPr>
        <p:spPr bwMode="auto">
          <a:xfrm>
            <a:off x="3460750" y="3467100"/>
            <a:ext cx="2438400" cy="4572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4" name="Text Box 22"/>
          <p:cNvSpPr txBox="1">
            <a:spLocks noChangeArrowheads="1"/>
          </p:cNvSpPr>
          <p:nvPr/>
        </p:nvSpPr>
        <p:spPr bwMode="auto">
          <a:xfrm>
            <a:off x="1908802" y="2400302"/>
            <a:ext cx="1323359"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Establish</a:t>
            </a:r>
          </a:p>
          <a:p>
            <a:r>
              <a:rPr lang="en-US" sz="1800" b="0">
                <a:latin typeface="+mn-lt"/>
              </a:rPr>
              <a:t>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Request</a:t>
            </a:r>
          </a:p>
          <a:p>
            <a:r>
              <a:rPr lang="en-US" sz="1800" b="0">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Client </a:t>
            </a:r>
          </a:p>
          <a:p>
            <a:r>
              <a:rPr lang="en-US" sz="1800" b="0">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
        <p:nvSpPr>
          <p:cNvPr id="29" name="Line 7"/>
          <p:cNvSpPr>
            <a:spLocks noChangeShapeType="1"/>
          </p:cNvSpPr>
          <p:nvPr/>
        </p:nvSpPr>
        <p:spPr bwMode="auto">
          <a:xfrm>
            <a:off x="3460750" y="5334001"/>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0" name="Line 9"/>
          <p:cNvSpPr>
            <a:spLocks noChangeShapeType="1"/>
          </p:cNvSpPr>
          <p:nvPr/>
        </p:nvSpPr>
        <p:spPr bwMode="auto">
          <a:xfrm flipH="1">
            <a:off x="3412229" y="5576821"/>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1" name="Text Box 10"/>
          <p:cNvSpPr txBox="1">
            <a:spLocks noChangeArrowheads="1"/>
          </p:cNvSpPr>
          <p:nvPr/>
        </p:nvSpPr>
        <p:spPr bwMode="auto">
          <a:xfrm rot="-285611">
            <a:off x="3878923" y="5476042"/>
            <a:ext cx="1602055"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FIN/ACK</a:t>
            </a:r>
            <a:endParaRPr lang="en-US" sz="1800" b="0" dirty="0">
              <a:latin typeface="+mn-lt"/>
            </a:endParaRPr>
          </a:p>
        </p:txBody>
      </p:sp>
      <p:sp>
        <p:nvSpPr>
          <p:cNvPr id="32" name="Text Box 8"/>
          <p:cNvSpPr txBox="1">
            <a:spLocks noChangeArrowheads="1"/>
          </p:cNvSpPr>
          <p:nvPr/>
        </p:nvSpPr>
        <p:spPr bwMode="auto">
          <a:xfrm rot="305992">
            <a:off x="4318905" y="5104503"/>
            <a:ext cx="1076143"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FIN</a:t>
            </a:r>
            <a:endParaRPr lang="en-US" sz="1800" b="0" dirty="0">
              <a:latin typeface="+mn-lt"/>
            </a:endParaRPr>
          </a:p>
        </p:txBody>
      </p:sp>
      <p:sp>
        <p:nvSpPr>
          <p:cNvPr id="33" name="Line 7"/>
          <p:cNvSpPr>
            <a:spLocks noChangeShapeType="1"/>
          </p:cNvSpPr>
          <p:nvPr/>
        </p:nvSpPr>
        <p:spPr bwMode="auto">
          <a:xfrm>
            <a:off x="3435350" y="5840828"/>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4" name="Text Box 8"/>
          <p:cNvSpPr txBox="1">
            <a:spLocks noChangeArrowheads="1"/>
          </p:cNvSpPr>
          <p:nvPr/>
        </p:nvSpPr>
        <p:spPr bwMode="auto">
          <a:xfrm rot="305992">
            <a:off x="4219292" y="5946247"/>
            <a:ext cx="1166039"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ACK</a:t>
            </a:r>
            <a:endParaRPr lang="en-US" sz="1800" b="0" dirty="0">
              <a:latin typeface="+mn-lt"/>
            </a:endParaRPr>
          </a:p>
        </p:txBody>
      </p:sp>
    </p:spTree>
    <p:extLst>
      <p:ext uri="{BB962C8B-B14F-4D97-AF65-F5344CB8AC3E}">
        <p14:creationId xmlns:p14="http://schemas.microsoft.com/office/powerpoint/2010/main" val="6351203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solidFill>
                  <a:srgbClr val="FF0000"/>
                </a:solidFill>
                <a:latin typeface="Helvetica" charset="0"/>
                <a:ea typeface="ＭＳ Ｐゴシック" charset="0"/>
                <a:cs typeface="ＭＳ Ｐゴシック" charset="0"/>
              </a:rPr>
              <a:t>Concurrent</a:t>
            </a:r>
            <a:r>
              <a:rPr lang="en-US" sz="3200" dirty="0">
                <a:latin typeface="Helvetica" charset="0"/>
                <a:ea typeface="ＭＳ Ｐゴシック" charset="0"/>
                <a:cs typeface="ＭＳ Ｐゴシック" charset="0"/>
              </a:rPr>
              <a:t> Requests &amp; Responses</a:t>
            </a:r>
          </a:p>
        </p:txBody>
      </p:sp>
      <p:sp>
        <p:nvSpPr>
          <p:cNvPr id="1149955" name="Rectangle 3"/>
          <p:cNvSpPr>
            <a:spLocks noGrp="1" noChangeArrowheads="1"/>
          </p:cNvSpPr>
          <p:nvPr>
            <p:ph idx="1"/>
          </p:nvPr>
        </p:nvSpPr>
        <p:spPr/>
        <p:txBody>
          <a:bodyPr/>
          <a:lstStyle/>
          <a:p>
            <a:r>
              <a:rPr lang="en-US" sz="2400" dirty="0">
                <a:latin typeface="Arial" charset="0"/>
                <a:cs typeface="Arial" charset="0"/>
              </a:rPr>
              <a:t>Use multiple connections </a:t>
            </a:r>
            <a:r>
              <a:rPr lang="en-US" sz="2400" i="1" dirty="0">
                <a:latin typeface="Arial" charset="0"/>
                <a:cs typeface="Arial" charset="0"/>
              </a:rPr>
              <a:t>in parallel</a:t>
            </a:r>
            <a:endParaRPr lang="en-US" sz="2400" dirty="0">
              <a:latin typeface="Arial" charset="0"/>
              <a:cs typeface="Arial" charset="0"/>
            </a:endParaRPr>
          </a:p>
          <a:p>
            <a:r>
              <a:rPr lang="en-US" sz="2400" dirty="0">
                <a:latin typeface="Arial" charset="0"/>
                <a:cs typeface="Arial" charset="0"/>
              </a:rPr>
              <a:t>Does not necessarily </a:t>
            </a:r>
            <a:br>
              <a:rPr lang="en-US" sz="2400" dirty="0">
                <a:latin typeface="Arial" charset="0"/>
                <a:cs typeface="Arial" charset="0"/>
              </a:rPr>
            </a:br>
            <a:r>
              <a:rPr lang="en-US" sz="2400" dirty="0" smtClean="0">
                <a:latin typeface="Arial" charset="0"/>
                <a:cs typeface="Arial" charset="0"/>
              </a:rPr>
              <a:t>maintain </a:t>
            </a:r>
            <a:r>
              <a:rPr lang="en-US" sz="2400" dirty="0">
                <a:latin typeface="Arial" charset="0"/>
                <a:cs typeface="Arial" charset="0"/>
              </a:rPr>
              <a:t>order of responses</a:t>
            </a:r>
            <a:endParaRPr lang="en-US" sz="2400" dirty="0">
              <a:latin typeface="Arial" charset="0"/>
              <a:cs typeface="Arial" charset="0"/>
              <a:sym typeface="Wingdings" charset="0"/>
            </a:endParaRPr>
          </a:p>
          <a:p>
            <a:endParaRPr lang="en-US" sz="2400" dirty="0">
              <a:latin typeface="Arial" charset="0"/>
              <a:cs typeface="Arial" charset="0"/>
            </a:endParaRPr>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D302"/>
                </a:solidFill>
                <a:latin typeface="Arial" charset="0"/>
                <a:sym typeface="Wingdings" charset="0"/>
              </a:rPr>
              <a:t></a:t>
            </a:r>
            <a:endParaRPr lang="en-US" sz="2400" b="0" dirty="0">
              <a:latin typeface="Arial" charset="0"/>
              <a:sym typeface="Wingdings" charset="0"/>
            </a:endParaRP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D302"/>
                </a:solidFill>
                <a:latin typeface="Arial" charset="0"/>
                <a:sym typeface="Wingdings" charset="0"/>
              </a:rPr>
              <a:t></a:t>
            </a:r>
            <a:endParaRPr lang="en-US" sz="2400" b="0" dirty="0">
              <a:latin typeface="Arial" charset="0"/>
              <a:sym typeface="Wingdings" charset="0"/>
            </a:endParaRP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33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90600" cy="533400"/>
            <a:chOff x="2304" y="1824"/>
            <a:chExt cx="624" cy="336"/>
          </a:xfrm>
        </p:grpSpPr>
        <p:sp>
          <p:nvSpPr>
            <p:cNvPr id="87080" name="Line 134"/>
            <p:cNvSpPr>
              <a:spLocks noChangeShapeType="1"/>
            </p:cNvSpPr>
            <p:nvPr/>
          </p:nvSpPr>
          <p:spPr bwMode="auto">
            <a:xfrm flipH="1">
              <a:off x="2304" y="1824"/>
              <a:ext cx="624" cy="336"/>
            </a:xfrm>
            <a:prstGeom prst="line">
              <a:avLst/>
            </a:prstGeom>
            <a:noFill/>
            <a:ln w="1270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pic>
        <p:nvPicPr>
          <p:cNvPr id="1150099" name="Picture 147" descr="j04316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1" y="5410200"/>
            <a:ext cx="12954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0061" name="Picture 109"/>
          <p:cNvPicPr>
            <a:picLocks noChangeAspect="1" noChangeArrowheads="1"/>
          </p:cNvPicPr>
          <p:nvPr/>
        </p:nvPicPr>
        <p:blipFill>
          <a:blip r:embed="rId4">
            <a:extLst>
              <a:ext uri="{28A0092B-C50C-407E-A947-70E740481C1C}">
                <a14:useLocalDpi xmlns:a14="http://schemas.microsoft.com/office/drawing/2010/main" val="0"/>
              </a:ext>
            </a:extLst>
          </a:blip>
          <a:srcRect l="6250" t="20000" b="13333"/>
          <a:stretch>
            <a:fillRect/>
          </a:stretch>
        </p:blipFill>
        <p:spPr bwMode="auto">
          <a:xfrm>
            <a:off x="6705600" y="1219200"/>
            <a:ext cx="11430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59300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00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009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20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nodeType="afterGroup">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nodeType="afterGroup">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nodeType="afterGroup">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p:bldP spid="114998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z="2400" dirty="0">
                <a:latin typeface="Helvetica" charset="0"/>
                <a:ea typeface="ＭＳ Ｐゴシック" charset="0"/>
                <a:cs typeface="ＭＳ Ｐゴシック" charset="0"/>
              </a:rPr>
              <a:t>Improving HTTP Performance:</a:t>
            </a:r>
            <a:r>
              <a:rPr lang="en-US" sz="4000" dirty="0">
                <a:latin typeface="Helvetica" charset="0"/>
                <a:ea typeface="ＭＳ Ｐゴシック" charset="0"/>
                <a:cs typeface="ＭＳ Ｐゴシック" charset="0"/>
              </a:rPr>
              <a:t/>
            </a:r>
            <a:br>
              <a:rPr lang="en-US" sz="4000" dirty="0">
                <a:latin typeface="Helvetica" charset="0"/>
                <a:ea typeface="ＭＳ Ｐゴシック" charset="0"/>
                <a:cs typeface="ＭＳ Ｐゴシック" charset="0"/>
              </a:rPr>
            </a:br>
            <a:r>
              <a:rPr lang="en-US" sz="3600" dirty="0">
                <a:solidFill>
                  <a:srgbClr val="FF0000"/>
                </a:solidFill>
                <a:latin typeface="Helvetica" charset="0"/>
                <a:ea typeface="ＭＳ Ｐゴシック" charset="0"/>
                <a:cs typeface="ＭＳ Ｐゴシック" charset="0"/>
              </a:rPr>
              <a:t>Persistent</a:t>
            </a:r>
            <a:r>
              <a:rPr lang="en-US" sz="3600" dirty="0">
                <a:latin typeface="Helvetica" charset="0"/>
                <a:ea typeface="ＭＳ Ｐゴシック" charset="0"/>
                <a:cs typeface="ＭＳ Ｐゴシック" charset="0"/>
              </a:rPr>
              <a:t> Connections</a:t>
            </a:r>
          </a:p>
        </p:txBody>
      </p:sp>
      <p:sp>
        <p:nvSpPr>
          <p:cNvPr id="3" name="Content Placeholder 2"/>
          <p:cNvSpPr>
            <a:spLocks noGrp="1"/>
          </p:cNvSpPr>
          <p:nvPr>
            <p:ph idx="1"/>
          </p:nvPr>
        </p:nvSpPr>
        <p:spPr/>
        <p:txBody>
          <a:bodyPr/>
          <a:lstStyle/>
          <a:p>
            <a:r>
              <a:rPr lang="en-US" sz="2400" dirty="0">
                <a:latin typeface="Arial" charset="0"/>
                <a:cs typeface="Arial" charset="0"/>
              </a:rPr>
              <a:t>Maintain TCP connection across multiple requests</a:t>
            </a:r>
          </a:p>
          <a:p>
            <a:pPr lvl="1"/>
            <a:r>
              <a:rPr lang="en-US" sz="2000" dirty="0">
                <a:latin typeface="Arial" charset="0"/>
                <a:cs typeface="Arial" charset="0"/>
              </a:rPr>
              <a:t>Including transfers subsequent to current page</a:t>
            </a:r>
          </a:p>
          <a:p>
            <a:pPr lvl="1"/>
            <a:r>
              <a:rPr lang="en-US" sz="2000" dirty="0">
                <a:latin typeface="Arial" charset="0"/>
                <a:cs typeface="Arial" charset="0"/>
              </a:rPr>
              <a:t>Client or server can tear down connection</a:t>
            </a:r>
            <a:br>
              <a:rPr lang="en-US" sz="2000" dirty="0">
                <a:latin typeface="Arial" charset="0"/>
                <a:cs typeface="Arial" charset="0"/>
              </a:rPr>
            </a:br>
            <a:endParaRPr lang="en-US" sz="2000" dirty="0">
              <a:latin typeface="Arial" charset="0"/>
              <a:cs typeface="Arial" charset="0"/>
            </a:endParaRPr>
          </a:p>
          <a:p>
            <a:r>
              <a:rPr lang="en-US" sz="2400" dirty="0">
                <a:latin typeface="Arial" charset="0"/>
                <a:cs typeface="Arial" charset="0"/>
              </a:rPr>
              <a:t>Performance advantages:</a:t>
            </a:r>
          </a:p>
          <a:p>
            <a:pPr lvl="1"/>
            <a:r>
              <a:rPr lang="en-US" sz="2000" dirty="0">
                <a:latin typeface="Arial" charset="0"/>
                <a:cs typeface="Arial" charset="0"/>
              </a:rPr>
              <a:t>Avoid overhead of connection set-up and tear-down</a:t>
            </a:r>
          </a:p>
          <a:p>
            <a:pPr lvl="1"/>
            <a:r>
              <a:rPr lang="en-US" sz="2000" dirty="0">
                <a:latin typeface="Arial" charset="0"/>
                <a:cs typeface="Arial" charset="0"/>
              </a:rPr>
              <a:t>Allow TCP to learn more accurate RTT estimate</a:t>
            </a:r>
          </a:p>
          <a:p>
            <a:pPr lvl="1"/>
            <a:r>
              <a:rPr lang="en-US" sz="2000" dirty="0">
                <a:latin typeface="Arial" charset="0"/>
                <a:cs typeface="Arial" charset="0"/>
              </a:rPr>
              <a:t>Allow TCP congestion window to increase</a:t>
            </a:r>
          </a:p>
          <a:p>
            <a:pPr lvl="1"/>
            <a:r>
              <a:rPr lang="en-US" sz="2000" dirty="0">
                <a:latin typeface="Arial" charset="0"/>
                <a:cs typeface="Arial" charset="0"/>
              </a:rPr>
              <a:t>i.e., leverage previously discovered bandwidth</a:t>
            </a:r>
            <a:br>
              <a:rPr lang="en-US" sz="2000" dirty="0">
                <a:latin typeface="Arial" charset="0"/>
                <a:cs typeface="Arial" charset="0"/>
              </a:rPr>
            </a:br>
            <a:endParaRPr lang="en-US" sz="2000" dirty="0">
              <a:latin typeface="Arial" charset="0"/>
              <a:cs typeface="Arial" charset="0"/>
            </a:endParaRPr>
          </a:p>
          <a:p>
            <a:r>
              <a:rPr lang="en-US" sz="2400" dirty="0">
                <a:latin typeface="Arial" charset="0"/>
                <a:cs typeface="Arial" charset="0"/>
              </a:rPr>
              <a:t>Default in HTTP/1.1</a:t>
            </a:r>
          </a:p>
          <a:p>
            <a:endParaRPr lang="en-US" sz="2400" dirty="0">
              <a:latin typeface="Arial" charset="0"/>
              <a:cs typeface="Arial" charset="0"/>
            </a:endParaRPr>
          </a:p>
        </p:txBody>
      </p:sp>
    </p:spTree>
    <p:extLst>
      <p:ext uri="{BB962C8B-B14F-4D97-AF65-F5344CB8AC3E}">
        <p14:creationId xmlns:p14="http://schemas.microsoft.com/office/powerpoint/2010/main" val="126204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solidFill>
                  <a:srgbClr val="FF0000"/>
                </a:solidFill>
                <a:latin typeface="Helvetica" charset="0"/>
                <a:ea typeface="ＭＳ Ｐゴシック" charset="0"/>
                <a:cs typeface="ＭＳ Ｐゴシック" charset="0"/>
              </a:rPr>
              <a:t>Pipelined</a:t>
            </a:r>
            <a:r>
              <a:rPr lang="en-US" sz="3200" dirty="0">
                <a:latin typeface="Helvetica" charset="0"/>
                <a:ea typeface="ＭＳ Ｐゴシック" charset="0"/>
                <a:cs typeface="ＭＳ Ｐゴシック" charset="0"/>
              </a:rPr>
              <a:t> Requests &amp; Responses</a:t>
            </a:r>
            <a:endParaRPr lang="en-US" b="0" u="sng" dirty="0">
              <a:latin typeface="Helvetica" charset="0"/>
              <a:ea typeface="ＭＳ Ｐゴシック" charset="0"/>
              <a:cs typeface="ＭＳ Ｐゴシック" charset="0"/>
            </a:endParaRPr>
          </a:p>
        </p:txBody>
      </p:sp>
      <p:sp>
        <p:nvSpPr>
          <p:cNvPr id="2" name="Content Placeholder 1"/>
          <p:cNvSpPr>
            <a:spLocks noGrp="1"/>
          </p:cNvSpPr>
          <p:nvPr>
            <p:ph idx="1"/>
          </p:nvPr>
        </p:nvSpPr>
        <p:spPr/>
        <p:txBody>
          <a:bodyPr/>
          <a:lstStyle/>
          <a:p>
            <a:endParaRPr lang="en-US"/>
          </a:p>
        </p:txBody>
      </p:sp>
      <p:sp>
        <p:nvSpPr>
          <p:cNvPr id="89093" name="Line 4"/>
          <p:cNvSpPr>
            <a:spLocks noChangeShapeType="1"/>
          </p:cNvSpPr>
          <p:nvPr/>
        </p:nvSpPr>
        <p:spPr bwMode="auto">
          <a:xfrm>
            <a:off x="6156325" y="2062163"/>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4" name="Line 5"/>
          <p:cNvSpPr>
            <a:spLocks noChangeShapeType="1"/>
          </p:cNvSpPr>
          <p:nvPr/>
        </p:nvSpPr>
        <p:spPr bwMode="auto">
          <a:xfrm>
            <a:off x="8442325" y="1985963"/>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761040" y="1719264"/>
            <a:ext cx="840973"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985126" y="1698625"/>
            <a:ext cx="913108"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6156325" y="2366963"/>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598986" y="2210785"/>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6156325" y="2671764"/>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598986" y="2515585"/>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6156325" y="2976563"/>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598986" y="2837847"/>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6156325" y="3890963"/>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513021" y="3772885"/>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6156325" y="4195763"/>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513021" y="4077685"/>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6156325" y="4538663"/>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513021" y="4420585"/>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
        <p:nvSpPr>
          <p:cNvPr id="22" name="Rectangle 3"/>
          <p:cNvSpPr txBox="1">
            <a:spLocks noChangeArrowheads="1"/>
          </p:cNvSpPr>
          <p:nvPr/>
        </p:nvSpPr>
        <p:spPr bwMode="auto">
          <a:xfrm>
            <a:off x="304800" y="1747838"/>
            <a:ext cx="5181600" cy="401955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383" tIns="45692" rIns="91383" bIns="45692"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a:lstStyle>
          <a:p>
            <a:r>
              <a:rPr lang="en-US" sz="2400" b="0" dirty="0"/>
              <a:t>Batch requests and responses to reduce the number of packets</a:t>
            </a:r>
          </a:p>
          <a:p>
            <a:endParaRPr lang="en-US" sz="2400" b="0" dirty="0"/>
          </a:p>
          <a:p>
            <a:r>
              <a:rPr lang="en-US" sz="2400" b="0" dirty="0"/>
              <a:t>Multiple requests can be contained in one TCP segment</a:t>
            </a:r>
          </a:p>
          <a:p>
            <a:endParaRPr lang="en-US" sz="2400" b="0" dirty="0"/>
          </a:p>
        </p:txBody>
      </p:sp>
    </p:spTree>
    <p:extLst>
      <p:ext uri="{BB962C8B-B14F-4D97-AF65-F5344CB8AC3E}">
        <p14:creationId xmlns:p14="http://schemas.microsoft.com/office/powerpoint/2010/main" val="540788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a:t>
            </a:r>
            <a:r>
              <a:rPr lang="en-US" i="1" dirty="0" smtClean="0"/>
              <a:t>n</a:t>
            </a:r>
            <a:r>
              <a:rPr lang="en-US" dirty="0" smtClean="0"/>
              <a:t> Small Objects</a:t>
            </a:r>
            <a:endParaRPr lang="en-US" dirty="0"/>
          </a:p>
        </p:txBody>
      </p:sp>
      <p:sp>
        <p:nvSpPr>
          <p:cNvPr id="3" name="Content Placeholder 2"/>
          <p:cNvSpPr>
            <a:spLocks noGrp="1"/>
          </p:cNvSpPr>
          <p:nvPr>
            <p:ph idx="1"/>
          </p:nvPr>
        </p:nvSpPr>
        <p:spPr/>
        <p:txBody>
          <a:bodyPr/>
          <a:lstStyle/>
          <a:p>
            <a:pPr marL="0" indent="0" algn="ctr">
              <a:buNone/>
            </a:pPr>
            <a:r>
              <a:rPr lang="en-US" i="1" dirty="0" smtClean="0">
                <a:solidFill>
                  <a:srgbClr val="FF0000"/>
                </a:solidFill>
              </a:rPr>
              <a:t>Time dominated by latency</a:t>
            </a:r>
          </a:p>
          <a:p>
            <a:pPr marL="0" indent="0" algn="ctr">
              <a:buNone/>
            </a:pPr>
            <a:endParaRPr lang="en-US" i="1" dirty="0" smtClean="0">
              <a:solidFill>
                <a:schemeClr val="accent1"/>
              </a:solidFill>
            </a:endParaRPr>
          </a:p>
          <a:p>
            <a:r>
              <a:rPr lang="en-US" dirty="0" smtClean="0"/>
              <a:t>One-at-a-time:  ~2n RTT</a:t>
            </a:r>
          </a:p>
          <a:p>
            <a:pPr lvl="8"/>
            <a:endParaRPr lang="en-US" dirty="0" smtClean="0"/>
          </a:p>
          <a:p>
            <a:r>
              <a:rPr lang="en-US" dirty="0"/>
              <a:t>M concurrent: ~2[n/m] </a:t>
            </a:r>
            <a:r>
              <a:rPr lang="en-US" dirty="0" smtClean="0"/>
              <a:t>RTT</a:t>
            </a:r>
          </a:p>
          <a:p>
            <a:pPr lvl="6"/>
            <a:endParaRPr lang="en-US" dirty="0" smtClean="0"/>
          </a:p>
          <a:p>
            <a:r>
              <a:rPr lang="en-US" dirty="0" smtClean="0"/>
              <a:t>Persistent: ~ (n+1)RTT</a:t>
            </a:r>
          </a:p>
          <a:p>
            <a:pPr lvl="7"/>
            <a:endParaRPr lang="en-US" dirty="0" smtClean="0"/>
          </a:p>
          <a:p>
            <a:r>
              <a:rPr lang="en-US" dirty="0" smtClean="0"/>
              <a:t>Pipelined: ~2 RTT</a:t>
            </a:r>
          </a:p>
          <a:p>
            <a:pPr lvl="8"/>
            <a:endParaRPr lang="en-US" dirty="0" smtClean="0"/>
          </a:p>
          <a:p>
            <a:r>
              <a:rPr lang="en-US" dirty="0" smtClean="0"/>
              <a:t>Pipelined/Persistent: ~2 RTT first time, RTT later</a:t>
            </a:r>
          </a:p>
          <a:p>
            <a:endParaRPr lang="en-US" dirty="0"/>
          </a:p>
        </p:txBody>
      </p:sp>
    </p:spTree>
    <p:extLst>
      <p:ext uri="{BB962C8B-B14F-4D97-AF65-F5344CB8AC3E}">
        <p14:creationId xmlns:p14="http://schemas.microsoft.com/office/powerpoint/2010/main" val="73603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a:t>
            </a:r>
            <a:r>
              <a:rPr lang="en-US" i="1" dirty="0" smtClean="0"/>
              <a:t>n</a:t>
            </a:r>
            <a:r>
              <a:rPr lang="en-US" dirty="0" smtClean="0"/>
              <a:t> Large Objects</a:t>
            </a:r>
            <a:endParaRPr lang="en-US" dirty="0"/>
          </a:p>
        </p:txBody>
      </p:sp>
      <p:sp>
        <p:nvSpPr>
          <p:cNvPr id="3" name="Content Placeholder 2"/>
          <p:cNvSpPr>
            <a:spLocks noGrp="1"/>
          </p:cNvSpPr>
          <p:nvPr>
            <p:ph idx="1"/>
          </p:nvPr>
        </p:nvSpPr>
        <p:spPr/>
        <p:txBody>
          <a:bodyPr/>
          <a:lstStyle/>
          <a:p>
            <a:pPr marL="0" indent="0" algn="ctr">
              <a:buNone/>
            </a:pPr>
            <a:r>
              <a:rPr lang="en-US" i="1" dirty="0" smtClean="0">
                <a:solidFill>
                  <a:srgbClr val="FF0000"/>
                </a:solidFill>
              </a:rPr>
              <a:t>Time dominated by bandwidth</a:t>
            </a:r>
          </a:p>
          <a:p>
            <a:pPr marL="0" indent="0" algn="ctr">
              <a:buNone/>
            </a:pPr>
            <a:endParaRPr lang="en-US" i="1" dirty="0" smtClean="0">
              <a:solidFill>
                <a:schemeClr val="accent1"/>
              </a:solidFill>
            </a:endParaRPr>
          </a:p>
          <a:p>
            <a:r>
              <a:rPr lang="en-US" dirty="0" smtClean="0"/>
              <a:t>One-at-a-time:  ~ </a:t>
            </a:r>
            <a:r>
              <a:rPr lang="en-US" dirty="0" err="1" smtClean="0"/>
              <a:t>nF</a:t>
            </a:r>
            <a:r>
              <a:rPr lang="en-US" dirty="0" smtClean="0"/>
              <a:t>/B</a:t>
            </a:r>
          </a:p>
          <a:p>
            <a:pPr lvl="7"/>
            <a:endParaRPr lang="en-US" dirty="0" smtClean="0"/>
          </a:p>
          <a:p>
            <a:r>
              <a:rPr lang="en-US" dirty="0" smtClean="0"/>
              <a:t>M concurrent: </a:t>
            </a:r>
            <a:r>
              <a:rPr lang="en-US" dirty="0" smtClean="0"/>
              <a:t>it depends</a:t>
            </a:r>
          </a:p>
          <a:p>
            <a:pPr lvl="1"/>
            <a:r>
              <a:rPr lang="en-US" dirty="0" smtClean="0"/>
              <a:t>If </a:t>
            </a:r>
            <a:r>
              <a:rPr lang="en-US" dirty="0"/>
              <a:t>more flows get no additional bandwidth: ~ </a:t>
            </a:r>
            <a:r>
              <a:rPr lang="en-US" dirty="0" err="1"/>
              <a:t>nF</a:t>
            </a:r>
            <a:r>
              <a:rPr lang="en-US" dirty="0"/>
              <a:t>/B</a:t>
            </a:r>
            <a:endParaRPr lang="en-US" b="1" dirty="0"/>
          </a:p>
          <a:p>
            <a:pPr lvl="1"/>
            <a:r>
              <a:rPr lang="en-US" dirty="0" smtClean="0"/>
              <a:t>If shared </a:t>
            </a:r>
            <a:r>
              <a:rPr lang="en-US" dirty="0" smtClean="0"/>
              <a:t>with large population of </a:t>
            </a:r>
            <a:r>
              <a:rPr lang="en-US" dirty="0" smtClean="0"/>
              <a:t>users</a:t>
            </a:r>
            <a:r>
              <a:rPr lang="en-US" dirty="0"/>
              <a:t>: ~ [n/m] </a:t>
            </a:r>
            <a:r>
              <a:rPr lang="en-US" dirty="0" smtClean="0"/>
              <a:t>F/B</a:t>
            </a:r>
            <a:endParaRPr lang="en-US" dirty="0" smtClean="0"/>
          </a:p>
          <a:p>
            <a:pPr lvl="2"/>
            <a:r>
              <a:rPr lang="en-US" b="1" dirty="0" smtClean="0"/>
              <a:t>Where each </a:t>
            </a:r>
            <a:r>
              <a:rPr lang="en-US" b="1" dirty="0" smtClean="0"/>
              <a:t>TCP connection gets the same bandwidth</a:t>
            </a:r>
          </a:p>
          <a:p>
            <a:pPr lvl="8"/>
            <a:endParaRPr lang="en-US" dirty="0" smtClean="0"/>
          </a:p>
          <a:p>
            <a:r>
              <a:rPr lang="en-US" dirty="0" smtClean="0"/>
              <a:t>Pipelined and/or persistent: ~ </a:t>
            </a:r>
            <a:r>
              <a:rPr lang="en-US" dirty="0" err="1" smtClean="0"/>
              <a:t>nF</a:t>
            </a:r>
            <a:r>
              <a:rPr lang="en-US" dirty="0" smtClean="0"/>
              <a:t>/B</a:t>
            </a:r>
          </a:p>
          <a:p>
            <a:pPr lvl="1"/>
            <a:r>
              <a:rPr lang="en-US" dirty="0" smtClean="0"/>
              <a:t>The only thing that helps is getting more bandwidth..</a:t>
            </a:r>
          </a:p>
          <a:p>
            <a:endParaRPr lang="en-US" dirty="0"/>
          </a:p>
        </p:txBody>
      </p:sp>
    </p:spTree>
    <p:extLst>
      <p:ext uri="{BB962C8B-B14F-4D97-AF65-F5344CB8AC3E}">
        <p14:creationId xmlns:p14="http://schemas.microsoft.com/office/powerpoint/2010/main" val="97129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a:t>
            </a:r>
          </a:p>
        </p:txBody>
      </p:sp>
      <p:sp>
        <p:nvSpPr>
          <p:cNvPr id="92165" name="Rectangle 3"/>
          <p:cNvSpPr>
            <a:spLocks noGrp="1" noChangeArrowheads="1"/>
          </p:cNvSpPr>
          <p:nvPr>
            <p:ph idx="1"/>
          </p:nvPr>
        </p:nvSpPr>
        <p:spPr>
          <a:xfrm>
            <a:off x="228600" y="1295400"/>
            <a:ext cx="8763000" cy="4835525"/>
          </a:xfrm>
        </p:spPr>
        <p:txBody>
          <a:bodyPr/>
          <a:lstStyle/>
          <a:p>
            <a:pPr marL="345863" indent="-228458">
              <a:lnSpc>
                <a:spcPct val="90000"/>
              </a:lnSpc>
            </a:pPr>
            <a:r>
              <a:rPr lang="en-US" dirty="0">
                <a:latin typeface="Arial" charset="0"/>
                <a:cs typeface="Arial" charset="0"/>
              </a:rPr>
              <a:t>Why does caching work?</a:t>
            </a:r>
          </a:p>
          <a:p>
            <a:pPr marL="685380" lvl="1" indent="-228458">
              <a:lnSpc>
                <a:spcPct val="90000"/>
              </a:lnSpc>
            </a:pPr>
            <a:r>
              <a:rPr lang="en-US" dirty="0">
                <a:latin typeface="Arial" charset="0"/>
                <a:ea typeface="Arial" charset="0"/>
                <a:cs typeface="Arial" charset="0"/>
              </a:rPr>
              <a:t>Exploits </a:t>
            </a:r>
            <a:r>
              <a:rPr lang="en-US" i="1" dirty="0">
                <a:latin typeface="Arial" charset="0"/>
                <a:ea typeface="Arial" charset="0"/>
                <a:cs typeface="Arial" charset="0"/>
              </a:rPr>
              <a:t>locality of reference</a:t>
            </a:r>
          </a:p>
          <a:p>
            <a:pPr marL="685380" lvl="1" indent="-228458">
              <a:lnSpc>
                <a:spcPct val="90000"/>
              </a:lnSpc>
            </a:pPr>
            <a:endParaRPr lang="en-US" i="1" dirty="0">
              <a:latin typeface="Arial" charset="0"/>
              <a:ea typeface="Arial" charset="0"/>
              <a:cs typeface="Arial" charset="0"/>
            </a:endParaRPr>
          </a:p>
          <a:p>
            <a:pPr marL="345863" indent="-228458">
              <a:lnSpc>
                <a:spcPct val="90000"/>
              </a:lnSpc>
            </a:pPr>
            <a:r>
              <a:rPr lang="en-US" dirty="0">
                <a:latin typeface="Arial" charset="0"/>
                <a:cs typeface="Arial" charset="0"/>
              </a:rPr>
              <a:t>How well does caching work?</a:t>
            </a:r>
          </a:p>
          <a:p>
            <a:pPr marL="685380" lvl="1" indent="-228458">
              <a:lnSpc>
                <a:spcPct val="90000"/>
              </a:lnSpc>
            </a:pPr>
            <a:r>
              <a:rPr lang="en-US" dirty="0">
                <a:latin typeface="Arial" charset="0"/>
                <a:ea typeface="Arial" charset="0"/>
                <a:cs typeface="Arial" charset="0"/>
              </a:rPr>
              <a:t>Very well, up to a </a:t>
            </a:r>
            <a:r>
              <a:rPr lang="en-US" dirty="0" smtClean="0">
                <a:latin typeface="Arial" charset="0"/>
                <a:ea typeface="Arial" charset="0"/>
                <a:cs typeface="Arial" charset="0"/>
              </a:rPr>
              <a:t>limit</a:t>
            </a:r>
          </a:p>
          <a:p>
            <a:pPr marL="685380" lvl="1" indent="-228458">
              <a:lnSpc>
                <a:spcPct val="90000"/>
              </a:lnSpc>
            </a:pPr>
            <a:endParaRPr lang="en-US" dirty="0">
              <a:latin typeface="Arial" charset="0"/>
              <a:ea typeface="Arial" charset="0"/>
              <a:cs typeface="Arial" charset="0"/>
            </a:endParaRPr>
          </a:p>
          <a:p>
            <a:pPr marL="336130" indent="-228458">
              <a:lnSpc>
                <a:spcPct val="90000"/>
              </a:lnSpc>
            </a:pPr>
            <a:r>
              <a:rPr lang="en-US" dirty="0" smtClean="0">
                <a:latin typeface="Arial" charset="0"/>
                <a:ea typeface="Arial" charset="0"/>
                <a:cs typeface="Arial" charset="0"/>
              </a:rPr>
              <a:t>File popularity has high peak but long tail</a:t>
            </a:r>
            <a:endParaRPr lang="en-US" dirty="0">
              <a:latin typeface="Arial" charset="0"/>
              <a:ea typeface="Arial" charset="0"/>
              <a:cs typeface="Arial" charset="0"/>
            </a:endParaRPr>
          </a:p>
          <a:p>
            <a:pPr marL="685380" lvl="1" indent="-228458">
              <a:lnSpc>
                <a:spcPct val="90000"/>
              </a:lnSpc>
            </a:pPr>
            <a:r>
              <a:rPr lang="en-US" dirty="0">
                <a:latin typeface="Arial" charset="0"/>
                <a:ea typeface="Arial" charset="0"/>
                <a:cs typeface="Arial" charset="0"/>
              </a:rPr>
              <a:t>Large overlap in </a:t>
            </a:r>
            <a:r>
              <a:rPr lang="en-US" dirty="0" smtClean="0">
                <a:latin typeface="Arial" charset="0"/>
                <a:ea typeface="Arial" charset="0"/>
                <a:cs typeface="Arial" charset="0"/>
              </a:rPr>
              <a:t>highly popular content</a:t>
            </a:r>
            <a:endParaRPr lang="en-US" dirty="0">
              <a:latin typeface="Arial" charset="0"/>
              <a:ea typeface="Arial" charset="0"/>
              <a:cs typeface="Arial" charset="0"/>
            </a:endParaRPr>
          </a:p>
          <a:p>
            <a:pPr marL="685380" lvl="1" indent="-228458">
              <a:lnSpc>
                <a:spcPct val="90000"/>
              </a:lnSpc>
            </a:pPr>
            <a:r>
              <a:rPr lang="en-US" dirty="0">
                <a:latin typeface="Arial" charset="0"/>
                <a:ea typeface="Arial" charset="0"/>
                <a:cs typeface="Arial" charset="0"/>
              </a:rPr>
              <a:t>But many unique </a:t>
            </a:r>
            <a:r>
              <a:rPr lang="en-US" dirty="0" smtClean="0">
                <a:latin typeface="Arial" charset="0"/>
                <a:ea typeface="Arial" charset="0"/>
                <a:cs typeface="Arial" charset="0"/>
              </a:rPr>
              <a:t>requests</a:t>
            </a:r>
          </a:p>
          <a:p>
            <a:pPr marL="685380" lvl="1" indent="-228458">
              <a:lnSpc>
                <a:spcPct val="90000"/>
              </a:lnSpc>
            </a:pPr>
            <a:endParaRPr lang="en-US" dirty="0" smtClean="0">
              <a:latin typeface="Arial" charset="0"/>
              <a:ea typeface="Arial" charset="0"/>
              <a:cs typeface="Arial" charset="0"/>
            </a:endParaRPr>
          </a:p>
          <a:p>
            <a:pPr marL="335953" indent="-228458">
              <a:lnSpc>
                <a:spcPct val="90000"/>
              </a:lnSpc>
            </a:pPr>
            <a:r>
              <a:rPr lang="en-US" dirty="0" smtClean="0">
                <a:latin typeface="Arial" charset="0"/>
                <a:ea typeface="Arial" charset="0"/>
                <a:cs typeface="Arial" charset="0"/>
              </a:rPr>
              <a:t>A universal story!</a:t>
            </a:r>
          </a:p>
          <a:p>
            <a:pPr marL="685203" lvl="1" indent="-228458">
              <a:lnSpc>
                <a:spcPct val="90000"/>
              </a:lnSpc>
            </a:pPr>
            <a:r>
              <a:rPr lang="en-US" b="1" dirty="0" smtClean="0">
                <a:latin typeface="Arial" charset="0"/>
                <a:ea typeface="Arial" charset="0"/>
                <a:cs typeface="Arial" charset="0"/>
              </a:rPr>
              <a:t>Hit rate of cache grows logarithmically with size</a:t>
            </a:r>
            <a:endParaRPr lang="en-US" b="1" dirty="0">
              <a:latin typeface="Arial" charset="0"/>
              <a:ea typeface="Arial" charset="0"/>
              <a:cs typeface="Arial" charset="0"/>
            </a:endParaRPr>
          </a:p>
          <a:p>
            <a:pPr>
              <a:lnSpc>
                <a:spcPct val="90000"/>
              </a:lnSpc>
            </a:pPr>
            <a:endParaRPr lang="en-US" sz="2400" dirty="0">
              <a:latin typeface="Arial" charset="0"/>
              <a:cs typeface="Arial" charset="0"/>
            </a:endParaRPr>
          </a:p>
        </p:txBody>
      </p:sp>
    </p:spTree>
    <p:extLst>
      <p:ext uri="{BB962C8B-B14F-4D97-AF65-F5344CB8AC3E}">
        <p14:creationId xmlns:p14="http://schemas.microsoft.com/office/powerpoint/2010/main" val="152146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165">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6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dirty="0" smtClean="0"/>
              <a:t>Review Lecture on Thursday</a:t>
            </a:r>
          </a:p>
          <a:p>
            <a:pPr lvl="1"/>
            <a:r>
              <a:rPr lang="en-US" dirty="0" smtClean="0"/>
              <a:t>Under protest</a:t>
            </a:r>
          </a:p>
          <a:p>
            <a:pPr lvl="1"/>
            <a:endParaRPr lang="en-US" dirty="0"/>
          </a:p>
          <a:p>
            <a:r>
              <a:rPr lang="en-US" dirty="0" smtClean="0"/>
              <a:t>Office Hours Thursday Evening (after class)</a:t>
            </a:r>
          </a:p>
          <a:p>
            <a:pPr lvl="1"/>
            <a:endParaRPr lang="en-US" dirty="0"/>
          </a:p>
          <a:p>
            <a:r>
              <a:rPr lang="en-US" dirty="0" smtClean="0"/>
              <a:t>Office Hours on weekend (TBD)</a:t>
            </a:r>
          </a:p>
          <a:p>
            <a:pPr lvl="1"/>
            <a:endParaRPr lang="en-US" dirty="0"/>
          </a:p>
          <a:p>
            <a:r>
              <a:rPr lang="en-US" dirty="0" smtClean="0"/>
              <a:t>Office Hours on Monday night (starting ~5pm)</a:t>
            </a:r>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3</a:t>
            </a:fld>
            <a:endParaRPr lang="en-US" altLang="en-US"/>
          </a:p>
        </p:txBody>
      </p:sp>
    </p:spTree>
    <p:extLst>
      <p:ext uri="{BB962C8B-B14F-4D97-AF65-F5344CB8AC3E}">
        <p14:creationId xmlns:p14="http://schemas.microsoft.com/office/powerpoint/2010/main" val="80864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How</a:t>
            </a:r>
          </a:p>
        </p:txBody>
      </p:sp>
      <p:sp>
        <p:nvSpPr>
          <p:cNvPr id="1085443" name="Rectangle 3"/>
          <p:cNvSpPr>
            <a:spLocks noGrp="1" noChangeArrowheads="1"/>
          </p:cNvSpPr>
          <p:nvPr>
            <p:ph idx="1"/>
          </p:nvPr>
        </p:nvSpPr>
        <p:spPr/>
        <p:txBody>
          <a:bodyPr/>
          <a:lstStyle/>
          <a:p>
            <a:pPr marL="345863" indent="-228458">
              <a:lnSpc>
                <a:spcPct val="90000"/>
              </a:lnSpc>
            </a:pPr>
            <a:r>
              <a:rPr lang="en-US" dirty="0">
                <a:latin typeface="Arial" charset="0"/>
                <a:cs typeface="Arial" charset="0"/>
              </a:rPr>
              <a:t>Modifier to GET requests:</a:t>
            </a:r>
          </a:p>
          <a:p>
            <a:pPr marL="794850" lvl="1" indent="-228458">
              <a:lnSpc>
                <a:spcPct val="90000"/>
              </a:lnSpc>
            </a:pPr>
            <a:r>
              <a:rPr lang="en-US" sz="2200" dirty="0">
                <a:solidFill>
                  <a:srgbClr val="FF0000"/>
                </a:solidFill>
                <a:latin typeface="Courier" charset="0"/>
                <a:ea typeface="Arial" charset="0"/>
                <a:cs typeface="Arial" charset="0"/>
              </a:rPr>
              <a:t>If-modified-since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not modified since specified time </a:t>
            </a:r>
          </a:p>
        </p:txBody>
      </p:sp>
      <p:sp>
        <p:nvSpPr>
          <p:cNvPr id="5" name="Text Box 4"/>
          <p:cNvSpPr txBox="1">
            <a:spLocks noChangeArrowheads="1"/>
          </p:cNvSpPr>
          <p:nvPr/>
        </p:nvSpPr>
        <p:spPr bwMode="auto">
          <a:xfrm>
            <a:off x="685800" y="3276600"/>
            <a:ext cx="7796212" cy="1508105"/>
          </a:xfrm>
          <a:prstGeom prst="rect">
            <a:avLst/>
          </a:prstGeom>
          <a:solidFill>
            <a:srgbClr val="CCFFFF"/>
          </a:solidFill>
          <a:ln w="38100">
            <a:solidFill>
              <a:srgbClr val="66CCFF"/>
            </a:solidFill>
            <a:miter lim="800000"/>
            <a:headEnd/>
            <a:tailEnd/>
          </a:ln>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eaLnBrk="1" hangingPunct="1"/>
            <a:r>
              <a:rPr lang="en-US" sz="1800" dirty="0">
                <a:latin typeface="Courier" charset="0"/>
              </a:rPr>
              <a:t>GET /~ee122/fa13/ HTTP/1.1</a:t>
            </a:r>
          </a:p>
          <a:p>
            <a:pPr algn="l" eaLnBrk="1" hangingPunct="1"/>
            <a:r>
              <a:rPr lang="en-US" sz="1800" dirty="0">
                <a:latin typeface="Courier" charset="0"/>
              </a:rPr>
              <a:t>Host: </a:t>
            </a:r>
            <a:r>
              <a:rPr lang="en-US" sz="1800" dirty="0" err="1">
                <a:latin typeface="Courier" charset="0"/>
              </a:rPr>
              <a:t>inst.eecs.berkeley.edu</a:t>
            </a:r>
            <a:endParaRPr lang="en-US" sz="1800" dirty="0">
              <a:latin typeface="Courier" charset="0"/>
            </a:endParaRPr>
          </a:p>
          <a:p>
            <a:pPr algn="l" eaLnBrk="1" hangingPunct="1"/>
            <a:r>
              <a:rPr lang="en-US" sz="1800" dirty="0">
                <a:latin typeface="Courier" charset="0"/>
              </a:rPr>
              <a:t>User-Agent: Mozilla/4.03</a:t>
            </a:r>
          </a:p>
          <a:p>
            <a:pPr algn="l" eaLnBrk="1" hangingPunct="1"/>
            <a:r>
              <a:rPr lang="en-US" sz="1800" dirty="0">
                <a:solidFill>
                  <a:srgbClr val="FF0000"/>
                </a:solidFill>
                <a:latin typeface="Courier" charset="0"/>
              </a:rPr>
              <a:t>If-modified-since: Sun, 27 Oct 2013 22:25:50 GMT</a:t>
            </a:r>
          </a:p>
          <a:p>
            <a:pPr algn="l" eaLnBrk="1" hangingPunct="1"/>
            <a:r>
              <a:rPr lang="en-US" sz="1800" b="0" dirty="0">
                <a:solidFill>
                  <a:schemeClr val="bg2"/>
                </a:solidFill>
                <a:latin typeface="Courier" charset="0"/>
              </a:rPr>
              <a:t>&lt;CRLF&gt;</a:t>
            </a:r>
            <a:endParaRPr lang="en-US" dirty="0">
              <a:latin typeface="Helvetica" charset="0"/>
            </a:endParaRPr>
          </a:p>
        </p:txBody>
      </p:sp>
      <p:sp>
        <p:nvSpPr>
          <p:cNvPr id="6" name="Rectangle 3"/>
          <p:cNvSpPr txBox="1">
            <a:spLocks noChangeArrowheads="1"/>
          </p:cNvSpPr>
          <p:nvPr/>
        </p:nvSpPr>
        <p:spPr bwMode="auto">
          <a:xfrm>
            <a:off x="228600" y="3200400"/>
            <a:ext cx="8763000" cy="3276600"/>
          </a:xfrm>
          <a:prstGeom prst="rect">
            <a:avLst/>
          </a:prstGeom>
          <a:ln/>
          <a:extLst>
            <a:ext uri="{FAA26D3D-D897-4be2-8F04-BA451C77F1D7}">
              <ma14:placeholderFlag xmlns:ma14="http://schemas.microsoft.com/office/mac/drawingml/2011/main" val="1"/>
            </a:ext>
          </a:extLst>
        </p:spPr>
        <p:style>
          <a:lnRef idx="1">
            <a:schemeClr val="dk1"/>
          </a:lnRef>
          <a:fillRef idx="2">
            <a:schemeClr val="dk1"/>
          </a:fillRef>
          <a:effectRef idx="1">
            <a:schemeClr val="dk1"/>
          </a:effectRef>
          <a:fontRef idx="minor">
            <a:schemeClr val="dk1"/>
          </a:fontRef>
        </p:style>
        <p:txBody>
          <a:bodyPr vert="horz" wrap="square" lIns="91383" tIns="45692" rIns="91383" bIns="45692"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a:lstStyle>
          <a:p>
            <a:r>
              <a:rPr lang="en-US" sz="2400" b="0" dirty="0">
                <a:latin typeface="Arial" charset="0"/>
                <a:ea typeface="Arial" charset="0"/>
                <a:cs typeface="Arial" charset="0"/>
              </a:rPr>
              <a:t>Client specifies </a:t>
            </a:r>
            <a:r>
              <a:rPr lang="ja-JP" altLang="en-US" sz="2400" b="0" dirty="0">
                <a:latin typeface="Arial" charset="0"/>
                <a:ea typeface="Arial" charset="0"/>
                <a:cs typeface="Arial" charset="0"/>
              </a:rPr>
              <a:t>“</a:t>
            </a:r>
            <a:r>
              <a:rPr lang="en-US" sz="2400" b="0" dirty="0">
                <a:latin typeface="Arial" charset="0"/>
                <a:ea typeface="Arial" charset="0"/>
                <a:cs typeface="Arial" charset="0"/>
              </a:rPr>
              <a:t>if-modified-since</a:t>
            </a:r>
            <a:r>
              <a:rPr lang="ja-JP" altLang="en-US" sz="2400" b="0" dirty="0">
                <a:latin typeface="Arial" charset="0"/>
                <a:ea typeface="Arial" charset="0"/>
                <a:cs typeface="Arial" charset="0"/>
              </a:rPr>
              <a:t>”</a:t>
            </a:r>
            <a:r>
              <a:rPr lang="en-US" sz="2400" b="0" dirty="0">
                <a:latin typeface="Arial" charset="0"/>
                <a:ea typeface="Arial" charset="0"/>
                <a:cs typeface="Arial" charset="0"/>
              </a:rPr>
              <a:t> time in </a:t>
            </a:r>
            <a:r>
              <a:rPr lang="en-US" sz="2400" b="0" dirty="0" smtClean="0">
                <a:latin typeface="Arial" charset="0"/>
                <a:ea typeface="Arial" charset="0"/>
                <a:cs typeface="Arial" charset="0"/>
              </a:rPr>
              <a:t>request</a:t>
            </a:r>
          </a:p>
          <a:p>
            <a:pPr lvl="3"/>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Server compares this against </a:t>
            </a:r>
            <a:r>
              <a:rPr lang="ja-JP" altLang="en-US" sz="2400" b="0" dirty="0">
                <a:latin typeface="Arial" charset="0"/>
                <a:ea typeface="Arial" charset="0"/>
                <a:cs typeface="Arial" charset="0"/>
              </a:rPr>
              <a:t>“</a:t>
            </a:r>
            <a:r>
              <a:rPr lang="en-US" sz="2400" b="0" dirty="0">
                <a:latin typeface="Arial" charset="0"/>
                <a:ea typeface="Arial" charset="0"/>
                <a:cs typeface="Arial" charset="0"/>
              </a:rPr>
              <a:t>last modified</a:t>
            </a:r>
            <a:r>
              <a:rPr lang="ja-JP" altLang="en-US" sz="2400" b="0" dirty="0">
                <a:latin typeface="Arial" charset="0"/>
                <a:ea typeface="Arial" charset="0"/>
                <a:cs typeface="Arial" charset="0"/>
              </a:rPr>
              <a:t>”</a:t>
            </a:r>
            <a:r>
              <a:rPr lang="en-US" sz="2400" b="0" dirty="0">
                <a:latin typeface="Arial" charset="0"/>
                <a:ea typeface="Arial" charset="0"/>
                <a:cs typeface="Arial" charset="0"/>
              </a:rPr>
              <a:t> time of </a:t>
            </a:r>
            <a:r>
              <a:rPr lang="en-US" sz="2400" b="0" dirty="0" smtClean="0">
                <a:latin typeface="Arial" charset="0"/>
                <a:ea typeface="Arial" charset="0"/>
                <a:cs typeface="Arial" charset="0"/>
              </a:rPr>
              <a:t>resource</a:t>
            </a:r>
          </a:p>
          <a:p>
            <a:pPr lvl="3">
              <a:lnSpc>
                <a:spcPct val="80000"/>
              </a:lnSpc>
            </a:pPr>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Server returns </a:t>
            </a:r>
            <a:r>
              <a:rPr lang="ja-JP" altLang="en-US" sz="2400" b="0" dirty="0">
                <a:latin typeface="Arial" charset="0"/>
                <a:ea typeface="Arial" charset="0"/>
                <a:cs typeface="Arial" charset="0"/>
              </a:rPr>
              <a:t>“</a:t>
            </a:r>
            <a:r>
              <a:rPr lang="en-US" sz="2400" b="0" dirty="0">
                <a:latin typeface="Arial" charset="0"/>
                <a:ea typeface="Arial" charset="0"/>
                <a:cs typeface="Arial" charset="0"/>
              </a:rPr>
              <a:t>Not Modified</a:t>
            </a:r>
            <a:r>
              <a:rPr lang="ja-JP" altLang="en-US" sz="2400" b="0" dirty="0">
                <a:latin typeface="Arial" charset="0"/>
                <a:ea typeface="Arial" charset="0"/>
                <a:cs typeface="Arial" charset="0"/>
              </a:rPr>
              <a:t>”</a:t>
            </a:r>
            <a:r>
              <a:rPr lang="en-US" sz="2400" b="0" dirty="0">
                <a:latin typeface="Arial" charset="0"/>
                <a:ea typeface="Arial" charset="0"/>
                <a:cs typeface="Arial" charset="0"/>
              </a:rPr>
              <a:t> if resource has not </a:t>
            </a:r>
            <a:r>
              <a:rPr lang="en-US" sz="2400" b="0" dirty="0" smtClean="0">
                <a:latin typeface="Arial" charset="0"/>
                <a:ea typeface="Arial" charset="0"/>
                <a:cs typeface="Arial" charset="0"/>
              </a:rPr>
              <a:t>changed</a:t>
            </a:r>
          </a:p>
          <a:p>
            <a:pPr lvl="3">
              <a:lnSpc>
                <a:spcPct val="80000"/>
              </a:lnSpc>
            </a:pPr>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 or a </a:t>
            </a:r>
            <a:r>
              <a:rPr lang="ja-JP" altLang="en-US" sz="2400" b="0" dirty="0">
                <a:latin typeface="Arial" charset="0"/>
                <a:ea typeface="Arial" charset="0"/>
                <a:cs typeface="Arial" charset="0"/>
              </a:rPr>
              <a:t>“</a:t>
            </a:r>
            <a:r>
              <a:rPr lang="en-US" sz="2400" b="0" dirty="0">
                <a:latin typeface="Arial" charset="0"/>
                <a:ea typeface="Arial" charset="0"/>
                <a:cs typeface="Arial" charset="0"/>
              </a:rPr>
              <a:t>OK</a:t>
            </a:r>
            <a:r>
              <a:rPr lang="ja-JP" altLang="en-US" sz="2400" b="0" dirty="0">
                <a:latin typeface="Arial" charset="0"/>
                <a:ea typeface="Arial" charset="0"/>
                <a:cs typeface="Arial" charset="0"/>
              </a:rPr>
              <a:t>”</a:t>
            </a:r>
            <a:r>
              <a:rPr lang="en-US" sz="2400" b="0" dirty="0">
                <a:latin typeface="Arial" charset="0"/>
                <a:ea typeface="Arial" charset="0"/>
                <a:cs typeface="Arial" charset="0"/>
              </a:rPr>
              <a:t> with the latest version otherwise</a:t>
            </a:r>
          </a:p>
        </p:txBody>
      </p:sp>
    </p:spTree>
    <p:extLst>
      <p:ext uri="{BB962C8B-B14F-4D97-AF65-F5344CB8AC3E}">
        <p14:creationId xmlns:p14="http://schemas.microsoft.com/office/powerpoint/2010/main" val="1506954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5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build="p"/>
      <p:bldP spid="5" grpId="0" animBg="1"/>
      <p:bldP spid="6"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How</a:t>
            </a:r>
          </a:p>
        </p:txBody>
      </p:sp>
      <p:sp>
        <p:nvSpPr>
          <p:cNvPr id="1085443" name="Rectangle 3"/>
          <p:cNvSpPr>
            <a:spLocks noGrp="1" noChangeArrowheads="1"/>
          </p:cNvSpPr>
          <p:nvPr>
            <p:ph idx="1"/>
          </p:nvPr>
        </p:nvSpPr>
        <p:spPr>
          <a:xfrm>
            <a:off x="457200" y="1295400"/>
            <a:ext cx="8686800" cy="4835525"/>
          </a:xfrm>
        </p:spPr>
        <p:txBody>
          <a:bodyPr/>
          <a:lstStyle/>
          <a:p>
            <a:pPr marL="345863" indent="-228458">
              <a:lnSpc>
                <a:spcPct val="90000"/>
              </a:lnSpc>
            </a:pPr>
            <a:r>
              <a:rPr lang="en-US" dirty="0">
                <a:latin typeface="Arial" charset="0"/>
                <a:cs typeface="Arial" charset="0"/>
              </a:rPr>
              <a:t>Modifier to GET requests:</a:t>
            </a:r>
          </a:p>
          <a:p>
            <a:pPr marL="794850" lvl="1" indent="-228458">
              <a:lnSpc>
                <a:spcPct val="90000"/>
              </a:lnSpc>
            </a:pPr>
            <a:r>
              <a:rPr lang="en-US" sz="2200" dirty="0">
                <a:solidFill>
                  <a:srgbClr val="FF0000"/>
                </a:solidFill>
                <a:latin typeface="Courier" charset="0"/>
                <a:ea typeface="Arial" charset="0"/>
                <a:cs typeface="Arial" charset="0"/>
              </a:rPr>
              <a:t>If-modified-since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not modified since specified time </a:t>
            </a:r>
          </a:p>
          <a:p>
            <a:pPr marL="345863" indent="-228458">
              <a:lnSpc>
                <a:spcPct val="90000"/>
              </a:lnSpc>
            </a:pPr>
            <a:r>
              <a:rPr lang="en-US" dirty="0">
                <a:latin typeface="Arial" charset="0"/>
                <a:cs typeface="Arial" charset="0"/>
              </a:rPr>
              <a:t>Response header:</a:t>
            </a:r>
          </a:p>
          <a:p>
            <a:pPr marL="794850" lvl="1" indent="-228458">
              <a:lnSpc>
                <a:spcPct val="90000"/>
              </a:lnSpc>
            </a:pPr>
            <a:r>
              <a:rPr lang="en-US" sz="2200" dirty="0">
                <a:solidFill>
                  <a:srgbClr val="FF0000"/>
                </a:solidFill>
                <a:latin typeface="Courier" charset="0"/>
                <a:ea typeface="Arial" charset="0"/>
                <a:cs typeface="Arial" charset="0"/>
              </a:rPr>
              <a:t>Expires</a:t>
            </a:r>
            <a:r>
              <a:rPr lang="en-US" dirty="0">
                <a:latin typeface="Arial" charset="0"/>
                <a:ea typeface="Arial" charset="0"/>
                <a:cs typeface="Arial" charset="0"/>
              </a:rPr>
              <a:t> – </a:t>
            </a:r>
            <a:r>
              <a:rPr lang="en-US" dirty="0" smtClean="0">
                <a:latin typeface="Arial" charset="0"/>
                <a:ea typeface="Arial" charset="0"/>
                <a:cs typeface="Arial" charset="0"/>
              </a:rPr>
              <a:t>TTL: how </a:t>
            </a:r>
            <a:r>
              <a:rPr lang="en-US" dirty="0">
                <a:latin typeface="Arial" charset="0"/>
                <a:ea typeface="Arial" charset="0"/>
                <a:cs typeface="Arial" charset="0"/>
              </a:rPr>
              <a:t>long it</a:t>
            </a:r>
            <a:r>
              <a:rPr lang="ja-JP" altLang="en-US" dirty="0">
                <a:latin typeface="Arial" charset="0"/>
                <a:ea typeface="Arial" charset="0"/>
                <a:cs typeface="Arial" charset="0"/>
              </a:rPr>
              <a:t>’</a:t>
            </a:r>
            <a:r>
              <a:rPr lang="en-US" dirty="0">
                <a:latin typeface="Arial" charset="0"/>
                <a:ea typeface="Arial" charset="0"/>
                <a:cs typeface="Arial" charset="0"/>
              </a:rPr>
              <a:t>s safe to cache the resource</a:t>
            </a:r>
          </a:p>
          <a:p>
            <a:pPr marL="794850" lvl="1" indent="-228458">
              <a:lnSpc>
                <a:spcPct val="90000"/>
              </a:lnSpc>
            </a:pPr>
            <a:r>
              <a:rPr lang="en-US" sz="2200" dirty="0">
                <a:solidFill>
                  <a:srgbClr val="FF0000"/>
                </a:solidFill>
                <a:latin typeface="Courier" charset="0"/>
                <a:ea typeface="Arial" charset="0"/>
                <a:cs typeface="Arial" charset="0"/>
              </a:rPr>
              <a:t>No-cache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ignore all caches; always get resource directly from server</a:t>
            </a:r>
          </a:p>
          <a:p>
            <a:pPr marL="794850" lvl="1" indent="-228458">
              <a:lnSpc>
                <a:spcPct val="90000"/>
              </a:lnSpc>
            </a:pPr>
            <a:endParaRPr lang="en-US" dirty="0">
              <a:latin typeface="Arial" charset="0"/>
              <a:ea typeface="Arial" charset="0"/>
              <a:cs typeface="Arial" charset="0"/>
            </a:endParaRPr>
          </a:p>
          <a:p>
            <a:pPr marL="794850" lvl="1" indent="-228458">
              <a:lnSpc>
                <a:spcPct val="90000"/>
              </a:lnSpc>
            </a:pPr>
            <a:endParaRPr lang="en-US" dirty="0">
              <a:latin typeface="Arial" charset="0"/>
              <a:ea typeface="Arial" charset="0"/>
              <a:cs typeface="Arial" charset="0"/>
            </a:endParaRPr>
          </a:p>
        </p:txBody>
      </p:sp>
    </p:spTree>
    <p:extLst>
      <p:ext uri="{BB962C8B-B14F-4D97-AF65-F5344CB8AC3E}">
        <p14:creationId xmlns:p14="http://schemas.microsoft.com/office/powerpoint/2010/main" val="1703662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latin typeface="Helvetica" charset="0"/>
                <a:ea typeface="ＭＳ Ｐゴシック" charset="0"/>
                <a:cs typeface="ＭＳ Ｐゴシック" charset="0"/>
              </a:rPr>
              <a:t>Caching: Where?</a:t>
            </a:r>
          </a:p>
        </p:txBody>
      </p:sp>
      <p:sp>
        <p:nvSpPr>
          <p:cNvPr id="1085443" name="Rectangle 3"/>
          <p:cNvSpPr>
            <a:spLocks noGrp="1" noChangeArrowheads="1"/>
          </p:cNvSpPr>
          <p:nvPr>
            <p:ph idx="1"/>
          </p:nvPr>
        </p:nvSpPr>
        <p:spPr/>
        <p:txBody>
          <a:bodyPr/>
          <a:lstStyle/>
          <a:p>
            <a:pPr marL="345863" indent="-228458">
              <a:lnSpc>
                <a:spcPct val="90000"/>
              </a:lnSpc>
            </a:pPr>
            <a:r>
              <a:rPr lang="en-US" dirty="0" smtClean="0">
                <a:latin typeface="Arial" charset="0"/>
                <a:cs typeface="Arial" charset="0"/>
              </a:rPr>
              <a:t>Options</a:t>
            </a:r>
          </a:p>
          <a:p>
            <a:pPr marL="694898" lvl="1" indent="-228458">
              <a:lnSpc>
                <a:spcPct val="90000"/>
              </a:lnSpc>
            </a:pPr>
            <a:r>
              <a:rPr lang="en-US" dirty="0" smtClean="0">
                <a:latin typeface="Arial" charset="0"/>
                <a:cs typeface="Arial" charset="0"/>
              </a:rPr>
              <a:t>Client </a:t>
            </a:r>
          </a:p>
          <a:p>
            <a:pPr marL="694898" lvl="1" indent="-228458">
              <a:lnSpc>
                <a:spcPct val="90000"/>
              </a:lnSpc>
            </a:pPr>
            <a:r>
              <a:rPr lang="en-US" dirty="0" smtClean="0">
                <a:latin typeface="Arial" charset="0"/>
                <a:cs typeface="Arial" charset="0"/>
              </a:rPr>
              <a:t>Forward proxies </a:t>
            </a:r>
          </a:p>
          <a:p>
            <a:pPr marL="694898" lvl="1" indent="-228458">
              <a:lnSpc>
                <a:spcPct val="90000"/>
              </a:lnSpc>
            </a:pPr>
            <a:r>
              <a:rPr lang="en-US" dirty="0" smtClean="0">
                <a:latin typeface="Arial" charset="0"/>
                <a:cs typeface="Arial" charset="0"/>
              </a:rPr>
              <a:t>Reverse proxies</a:t>
            </a:r>
          </a:p>
          <a:p>
            <a:pPr marL="694898" lvl="1" indent="-228458">
              <a:lnSpc>
                <a:spcPct val="90000"/>
              </a:lnSpc>
            </a:pPr>
            <a:r>
              <a:rPr lang="en-US" dirty="0" smtClean="0">
                <a:latin typeface="Arial" charset="0"/>
                <a:cs typeface="Arial" charset="0"/>
              </a:rPr>
              <a:t>Content Distribution Network </a:t>
            </a:r>
          </a:p>
          <a:p>
            <a:pPr marL="794850" lvl="1" indent="-228458">
              <a:lnSpc>
                <a:spcPct val="90000"/>
              </a:lnSpc>
            </a:pPr>
            <a:endParaRPr lang="en-US" dirty="0">
              <a:latin typeface="Arial" charset="0"/>
              <a:ea typeface="Arial" charset="0"/>
              <a:cs typeface="Arial" charset="0"/>
            </a:endParaRPr>
          </a:p>
          <a:p>
            <a:pPr marL="794850" lvl="1" indent="-228458">
              <a:lnSpc>
                <a:spcPct val="90000"/>
              </a:lnSpc>
            </a:pPr>
            <a:endParaRPr lang="en-US" dirty="0">
              <a:latin typeface="Arial" charset="0"/>
              <a:ea typeface="Arial" charset="0"/>
              <a:cs typeface="Arial" charset="0"/>
            </a:endParaRPr>
          </a:p>
        </p:txBody>
      </p:sp>
    </p:spTree>
    <p:extLst>
      <p:ext uri="{BB962C8B-B14F-4D97-AF65-F5344CB8AC3E}">
        <p14:creationId xmlns:p14="http://schemas.microsoft.com/office/powerpoint/2010/main" val="827708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5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54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54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latin typeface="Helvetica" charset="0"/>
                <a:ea typeface="ＭＳ Ｐゴシック" charset="0"/>
                <a:cs typeface="ＭＳ Ｐゴシック" charset="0"/>
              </a:rPr>
              <a:t>Caching: Where?</a:t>
            </a:r>
          </a:p>
        </p:txBody>
      </p:sp>
      <p:sp>
        <p:nvSpPr>
          <p:cNvPr id="1669123" name="Rectangle 3"/>
          <p:cNvSpPr>
            <a:spLocks noGrp="1" noChangeArrowheads="1"/>
          </p:cNvSpPr>
          <p:nvPr>
            <p:ph idx="1"/>
          </p:nvPr>
        </p:nvSpPr>
        <p:spPr/>
        <p:txBody>
          <a:bodyPr/>
          <a:lstStyle/>
          <a:p>
            <a:r>
              <a:rPr lang="en-US" sz="2400" dirty="0"/>
              <a:t>Baseline: Many clients transfer same information</a:t>
            </a:r>
            <a:r>
              <a:rPr lang="en-US" sz="2400"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966712"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smtClean="0">
                <a:latin typeface="+mn-lt"/>
              </a:rPr>
              <a:t>Tier-1 ISP</a:t>
            </a:r>
            <a:endParaRPr lang="en-US" b="0" dirty="0">
              <a:latin typeface="+mn-lt"/>
            </a:endParaRP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extLst/>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1049"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85267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with Reverse Proxies</a:t>
            </a:r>
          </a:p>
        </p:txBody>
      </p:sp>
      <p:sp>
        <p:nvSpPr>
          <p:cNvPr id="100357" name="Rectangle 3"/>
          <p:cNvSpPr>
            <a:spLocks noGrp="1" noChangeArrowheads="1"/>
          </p:cNvSpPr>
          <p:nvPr>
            <p:ph idx="1"/>
          </p:nvPr>
        </p:nvSpPr>
        <p:spPr/>
        <p:txBody>
          <a:bodyPr/>
          <a:lstStyle/>
          <a:p>
            <a:r>
              <a:rPr lang="en-US" sz="2400" dirty="0">
                <a:latin typeface="Arial" charset="0"/>
                <a:cs typeface="Arial" charset="0"/>
              </a:rPr>
              <a:t>Cache documents close to </a:t>
            </a:r>
            <a:r>
              <a:rPr lang="en-US" sz="2400" b="1" dirty="0">
                <a:latin typeface="Arial" charset="0"/>
                <a:cs typeface="Arial" charset="0"/>
              </a:rPr>
              <a:t>server</a:t>
            </a:r>
            <a:r>
              <a:rPr lang="en-US" sz="2400" dirty="0">
                <a:latin typeface="Arial" charset="0"/>
                <a:cs typeface="Arial" charset="0"/>
              </a:rPr>
              <a:t> </a:t>
            </a:r>
            <a:br>
              <a:rPr lang="en-US" sz="2400" dirty="0">
                <a:latin typeface="Arial" charset="0"/>
                <a:cs typeface="Arial" charset="0"/>
              </a:rPr>
            </a:br>
            <a:r>
              <a:rPr lang="en-US" sz="2400" dirty="0">
                <a:latin typeface="Arial" charset="0"/>
                <a:cs typeface="Arial" charset="0"/>
              </a:rPr>
              <a:t>	</a:t>
            </a:r>
            <a:r>
              <a:rPr lang="en-US" sz="2400" dirty="0">
                <a:latin typeface="Arial" charset="0"/>
                <a:cs typeface="Arial" charset="0"/>
                <a:sym typeface="Wingdings" charset="0"/>
              </a:rPr>
              <a:t></a:t>
            </a:r>
            <a:r>
              <a:rPr lang="en-US" sz="2200" dirty="0">
                <a:latin typeface="Arial" charset="0"/>
                <a:cs typeface="Arial" charset="0"/>
                <a:sym typeface="Wingdings" charset="0"/>
              </a:rPr>
              <a:t> decrease server load</a:t>
            </a:r>
          </a:p>
          <a:p>
            <a:r>
              <a:rPr lang="en-US" sz="2400" dirty="0">
                <a:latin typeface="Arial" charset="0"/>
                <a:cs typeface="Arial" charset="0"/>
                <a:sym typeface="Wingdings" charset="0"/>
              </a:rPr>
              <a:t>Typically done by content provider</a:t>
            </a:r>
          </a:p>
          <a:p>
            <a:pPr marL="285575" indent="-285575">
              <a:buNone/>
            </a:pPr>
            <a:endParaRPr lang="en-US" sz="2400" dirty="0">
              <a:latin typeface="Arial" charset="0"/>
              <a:cs typeface="Arial" charset="0"/>
              <a:sym typeface="Wingdings" charset="0"/>
            </a:endParaRPr>
          </a:p>
        </p:txBody>
      </p:sp>
      <p:grpSp>
        <p:nvGrpSpPr>
          <p:cNvPr id="100358" name="Group 4"/>
          <p:cNvGrpSpPr>
            <a:grpSpLocks/>
          </p:cNvGrpSpPr>
          <p:nvPr/>
        </p:nvGrpSpPr>
        <p:grpSpPr bwMode="auto">
          <a:xfrm>
            <a:off x="6172201" y="6400800"/>
            <a:ext cx="371475" cy="381000"/>
            <a:chOff x="1014" y="912"/>
            <a:chExt cx="574" cy="596"/>
          </a:xfrm>
        </p:grpSpPr>
        <p:sp>
          <p:nvSpPr>
            <p:cNvPr id="100443"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44"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5"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6"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47"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8"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9"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50"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51"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52"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53"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54"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359" name="Group 17"/>
          <p:cNvGrpSpPr>
            <a:grpSpLocks/>
          </p:cNvGrpSpPr>
          <p:nvPr/>
        </p:nvGrpSpPr>
        <p:grpSpPr bwMode="auto">
          <a:xfrm>
            <a:off x="7629526" y="6400800"/>
            <a:ext cx="371475" cy="381000"/>
            <a:chOff x="1014" y="912"/>
            <a:chExt cx="574" cy="596"/>
          </a:xfrm>
        </p:grpSpPr>
        <p:sp>
          <p:nvSpPr>
            <p:cNvPr id="100431"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32"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3"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4"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35"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6"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7"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8"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39"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40"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1"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2"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360" name="Group 30"/>
          <p:cNvGrpSpPr>
            <a:grpSpLocks/>
          </p:cNvGrpSpPr>
          <p:nvPr/>
        </p:nvGrpSpPr>
        <p:grpSpPr bwMode="auto">
          <a:xfrm>
            <a:off x="1371601" y="6400800"/>
            <a:ext cx="371475" cy="381000"/>
            <a:chOff x="1014" y="912"/>
            <a:chExt cx="574" cy="596"/>
          </a:xfrm>
        </p:grpSpPr>
        <p:sp>
          <p:nvSpPr>
            <p:cNvPr id="100419"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20"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1"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2"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23"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4"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5"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6"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27"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28"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9"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0"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361" name="Group 43"/>
          <p:cNvGrpSpPr>
            <a:grpSpLocks/>
          </p:cNvGrpSpPr>
          <p:nvPr/>
        </p:nvGrpSpPr>
        <p:grpSpPr bwMode="auto">
          <a:xfrm>
            <a:off x="3048000" y="6400800"/>
            <a:ext cx="371475" cy="381000"/>
            <a:chOff x="1014" y="912"/>
            <a:chExt cx="574" cy="596"/>
          </a:xfrm>
        </p:grpSpPr>
        <p:sp>
          <p:nvSpPr>
            <p:cNvPr id="100407"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08"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09"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0"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11"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2"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3"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4"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15"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16"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7"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8"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362" name="Group 56"/>
          <p:cNvGrpSpPr>
            <a:grpSpLocks/>
          </p:cNvGrpSpPr>
          <p:nvPr/>
        </p:nvGrpSpPr>
        <p:grpSpPr bwMode="auto">
          <a:xfrm>
            <a:off x="1524000" y="4876801"/>
            <a:ext cx="2179638" cy="1447800"/>
            <a:chOff x="832" y="1344"/>
            <a:chExt cx="1136" cy="1024"/>
          </a:xfrm>
        </p:grpSpPr>
        <p:sp>
          <p:nvSpPr>
            <p:cNvPr id="100398"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a:p>
          </p:txBody>
        </p:sp>
        <p:sp>
          <p:nvSpPr>
            <p:cNvPr id="100399"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a:p>
          </p:txBody>
        </p:sp>
        <p:sp>
          <p:nvSpPr>
            <p:cNvPr id="100400"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a:p>
          </p:txBody>
        </p:sp>
        <p:sp>
          <p:nvSpPr>
            <p:cNvPr id="100401"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a:p>
          </p:txBody>
        </p:sp>
        <p:sp>
          <p:nvSpPr>
            <p:cNvPr id="100402"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a:p>
          </p:txBody>
        </p:sp>
        <p:sp>
          <p:nvSpPr>
            <p:cNvPr id="100403"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a:p>
          </p:txBody>
        </p:sp>
        <p:sp>
          <p:nvSpPr>
            <p:cNvPr id="100404"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a:p>
          </p:txBody>
        </p:sp>
        <p:sp>
          <p:nvSpPr>
            <p:cNvPr id="100405"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a:p>
          </p:txBody>
        </p:sp>
        <p:sp>
          <p:nvSpPr>
            <p:cNvPr id="100406"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a:p>
          </p:txBody>
        </p:sp>
      </p:grpSp>
      <p:grpSp>
        <p:nvGrpSpPr>
          <p:cNvPr id="100363" name="Group 66"/>
          <p:cNvGrpSpPr>
            <a:grpSpLocks/>
          </p:cNvGrpSpPr>
          <p:nvPr/>
        </p:nvGrpSpPr>
        <p:grpSpPr bwMode="auto">
          <a:xfrm>
            <a:off x="5592764" y="4876801"/>
            <a:ext cx="2179637" cy="1447800"/>
            <a:chOff x="832" y="1344"/>
            <a:chExt cx="1136" cy="1024"/>
          </a:xfrm>
        </p:grpSpPr>
        <p:sp>
          <p:nvSpPr>
            <p:cNvPr id="100389"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a:p>
          </p:txBody>
        </p:sp>
        <p:sp>
          <p:nvSpPr>
            <p:cNvPr id="100390"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a:p>
          </p:txBody>
        </p:sp>
        <p:sp>
          <p:nvSpPr>
            <p:cNvPr id="100391"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a:p>
          </p:txBody>
        </p:sp>
        <p:sp>
          <p:nvSpPr>
            <p:cNvPr id="100392"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a:p>
          </p:txBody>
        </p:sp>
        <p:sp>
          <p:nvSpPr>
            <p:cNvPr id="100393"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a:p>
          </p:txBody>
        </p:sp>
        <p:sp>
          <p:nvSpPr>
            <p:cNvPr id="100394"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a:p>
          </p:txBody>
        </p:sp>
        <p:sp>
          <p:nvSpPr>
            <p:cNvPr id="100395"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a:p>
          </p:txBody>
        </p:sp>
        <p:sp>
          <p:nvSpPr>
            <p:cNvPr id="100396"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a:p>
          </p:txBody>
        </p:sp>
        <p:sp>
          <p:nvSpPr>
            <p:cNvPr id="100397"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a:p>
          </p:txBody>
        </p:sp>
      </p:grpSp>
      <p:grpSp>
        <p:nvGrpSpPr>
          <p:cNvPr id="100364" name="Group 76"/>
          <p:cNvGrpSpPr>
            <a:grpSpLocks/>
          </p:cNvGrpSpPr>
          <p:nvPr/>
        </p:nvGrpSpPr>
        <p:grpSpPr bwMode="auto">
          <a:xfrm>
            <a:off x="3429000" y="4267200"/>
            <a:ext cx="2438400" cy="1447800"/>
            <a:chOff x="832" y="1344"/>
            <a:chExt cx="1136" cy="1024"/>
          </a:xfrm>
        </p:grpSpPr>
        <p:sp>
          <p:nvSpPr>
            <p:cNvPr id="100380"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a:p>
          </p:txBody>
        </p:sp>
        <p:sp>
          <p:nvSpPr>
            <p:cNvPr id="100381"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a:p>
          </p:txBody>
        </p:sp>
        <p:sp>
          <p:nvSpPr>
            <p:cNvPr id="100382"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a:p>
          </p:txBody>
        </p:sp>
        <p:sp>
          <p:nvSpPr>
            <p:cNvPr id="100383"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a:p>
          </p:txBody>
        </p:sp>
        <p:sp>
          <p:nvSpPr>
            <p:cNvPr id="100384"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a:p>
          </p:txBody>
        </p:sp>
        <p:sp>
          <p:nvSpPr>
            <p:cNvPr id="100385"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a:p>
          </p:txBody>
        </p:sp>
        <p:sp>
          <p:nvSpPr>
            <p:cNvPr id="100386"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a:p>
          </p:txBody>
        </p:sp>
        <p:sp>
          <p:nvSpPr>
            <p:cNvPr id="100387"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a:p>
          </p:txBody>
        </p:sp>
        <p:sp>
          <p:nvSpPr>
            <p:cNvPr id="100388"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a:p>
          </p:txBody>
        </p:sp>
      </p:grpSp>
      <p:sp>
        <p:nvSpPr>
          <p:cNvPr id="100365" name="Text Box 86"/>
          <p:cNvSpPr txBox="1">
            <a:spLocks noChangeArrowheads="1"/>
          </p:cNvSpPr>
          <p:nvPr/>
        </p:nvSpPr>
        <p:spPr bwMode="auto">
          <a:xfrm>
            <a:off x="571500" y="6448437"/>
            <a:ext cx="81665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Clients</a:t>
            </a:r>
          </a:p>
        </p:txBody>
      </p:sp>
      <p:sp>
        <p:nvSpPr>
          <p:cNvPr id="100366" name="Freeform 87"/>
          <p:cNvSpPr>
            <a:spLocks/>
          </p:cNvSpPr>
          <p:nvPr/>
        </p:nvSpPr>
        <p:spPr bwMode="auto">
          <a:xfrm>
            <a:off x="1678000" y="4186238"/>
            <a:ext cx="3043237" cy="2211387"/>
          </a:xfrm>
          <a:custGeom>
            <a:avLst/>
            <a:gdLst>
              <a:gd name="T0" fmla="*/ 3043237 w 1920"/>
              <a:gd name="T1" fmla="*/ 0 h 1392"/>
              <a:gd name="T2" fmla="*/ 2814994 w 1920"/>
              <a:gd name="T3" fmla="*/ 305019 h 1392"/>
              <a:gd name="T4" fmla="*/ 2358509 w 1920"/>
              <a:gd name="T5" fmla="*/ 457528 h 1392"/>
              <a:gd name="T6" fmla="*/ 1369457 w 1920"/>
              <a:gd name="T7" fmla="*/ 1067566 h 1392"/>
              <a:gd name="T8" fmla="*/ 456486 w 1920"/>
              <a:gd name="T9" fmla="*/ 1677604 h 1392"/>
              <a:gd name="T10" fmla="*/ 0 w 1920"/>
              <a:gd name="T11" fmla="*/ 2211387 h 1392"/>
              <a:gd name="T12" fmla="*/ 0 60000 65536"/>
              <a:gd name="T13" fmla="*/ 0 60000 65536"/>
              <a:gd name="T14" fmla="*/ 0 60000 65536"/>
              <a:gd name="T15" fmla="*/ 0 60000 65536"/>
              <a:gd name="T16" fmla="*/ 0 60000 65536"/>
              <a:gd name="T17" fmla="*/ 0 60000 65536"/>
              <a:gd name="T18" fmla="*/ 0 w 1920"/>
              <a:gd name="T19" fmla="*/ 0 h 1392"/>
              <a:gd name="T20" fmla="*/ 1920 w 1920"/>
              <a:gd name="T21" fmla="*/ 1392 h 1392"/>
            </a:gdLst>
            <a:ahLst/>
            <a:cxnLst>
              <a:cxn ang="T12">
                <a:pos x="T0" y="T1"/>
              </a:cxn>
              <a:cxn ang="T13">
                <a:pos x="T2" y="T3"/>
              </a:cxn>
              <a:cxn ang="T14">
                <a:pos x="T4" y="T5"/>
              </a:cxn>
              <a:cxn ang="T15">
                <a:pos x="T6" y="T7"/>
              </a:cxn>
              <a:cxn ang="T16">
                <a:pos x="T8" y="T9"/>
              </a:cxn>
              <a:cxn ang="T17">
                <a:pos x="T10" y="T11"/>
              </a:cxn>
            </a:cxnLst>
            <a:rect l="T18" t="T19" r="T20" b="T21"/>
            <a:pathLst>
              <a:path w="1920" h="1392">
                <a:moveTo>
                  <a:pt x="1920" y="0"/>
                </a:moveTo>
                <a:lnTo>
                  <a:pt x="1776" y="192"/>
                </a:lnTo>
                <a:lnTo>
                  <a:pt x="1488" y="288"/>
                </a:lnTo>
                <a:lnTo>
                  <a:pt x="864" y="672"/>
                </a:lnTo>
                <a:lnTo>
                  <a:pt x="288" y="1056"/>
                </a:lnTo>
                <a:lnTo>
                  <a:pt x="0" y="1392"/>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0367" name="Freeform 88"/>
          <p:cNvSpPr>
            <a:spLocks/>
          </p:cNvSpPr>
          <p:nvPr/>
        </p:nvSpPr>
        <p:spPr bwMode="auto">
          <a:xfrm>
            <a:off x="3200400" y="4191000"/>
            <a:ext cx="1600200" cy="2209800"/>
          </a:xfrm>
          <a:custGeom>
            <a:avLst/>
            <a:gdLst>
              <a:gd name="T0" fmla="*/ 1600200 w 1008"/>
              <a:gd name="T1" fmla="*/ 0 h 1296"/>
              <a:gd name="T2" fmla="*/ 1371600 w 1008"/>
              <a:gd name="T3" fmla="*/ 572911 h 1296"/>
              <a:gd name="T4" fmla="*/ 0 w 1008"/>
              <a:gd name="T5" fmla="*/ 1473200 h 1296"/>
              <a:gd name="T6" fmla="*/ 0 w 1008"/>
              <a:gd name="T7" fmla="*/ 2209800 h 1296"/>
              <a:gd name="T8" fmla="*/ 0 60000 65536"/>
              <a:gd name="T9" fmla="*/ 0 60000 65536"/>
              <a:gd name="T10" fmla="*/ 0 60000 65536"/>
              <a:gd name="T11" fmla="*/ 0 60000 65536"/>
              <a:gd name="T12" fmla="*/ 0 w 1008"/>
              <a:gd name="T13" fmla="*/ 0 h 1296"/>
              <a:gd name="T14" fmla="*/ 1008 w 1008"/>
              <a:gd name="T15" fmla="*/ 1296 h 1296"/>
            </a:gdLst>
            <a:ahLst/>
            <a:cxnLst>
              <a:cxn ang="T8">
                <a:pos x="T0" y="T1"/>
              </a:cxn>
              <a:cxn ang="T9">
                <a:pos x="T2" y="T3"/>
              </a:cxn>
              <a:cxn ang="T10">
                <a:pos x="T4" y="T5"/>
              </a:cxn>
              <a:cxn ang="T11">
                <a:pos x="T6" y="T7"/>
              </a:cxn>
            </a:cxnLst>
            <a:rect l="T12" t="T13" r="T14" b="T15"/>
            <a:pathLst>
              <a:path w="1008" h="1296">
                <a:moveTo>
                  <a:pt x="1008" y="0"/>
                </a:moveTo>
                <a:lnTo>
                  <a:pt x="864" y="336"/>
                </a:lnTo>
                <a:lnTo>
                  <a:pt x="0" y="864"/>
                </a:lnTo>
                <a:lnTo>
                  <a:pt x="0" y="1296"/>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0368" name="Freeform 89"/>
          <p:cNvSpPr>
            <a:spLocks/>
          </p:cNvSpPr>
          <p:nvPr/>
        </p:nvSpPr>
        <p:spPr bwMode="auto">
          <a:xfrm>
            <a:off x="4876800" y="4191000"/>
            <a:ext cx="2895600" cy="2209800"/>
          </a:xfrm>
          <a:custGeom>
            <a:avLst/>
            <a:gdLst>
              <a:gd name="T0" fmla="*/ 0 w 1824"/>
              <a:gd name="T1" fmla="*/ 0 h 1392"/>
              <a:gd name="T2" fmla="*/ 609600 w 1824"/>
              <a:gd name="T3" fmla="*/ 457200 h 1392"/>
              <a:gd name="T4" fmla="*/ 1066800 w 1824"/>
              <a:gd name="T5" fmla="*/ 990600 h 1392"/>
              <a:gd name="T6" fmla="*/ 1981200 w 1824"/>
              <a:gd name="T7" fmla="*/ 1066800 h 1392"/>
              <a:gd name="T8" fmla="*/ 2895600 w 1824"/>
              <a:gd name="T9" fmla="*/ 2209800 h 1392"/>
              <a:gd name="T10" fmla="*/ 0 60000 65536"/>
              <a:gd name="T11" fmla="*/ 0 60000 65536"/>
              <a:gd name="T12" fmla="*/ 0 60000 65536"/>
              <a:gd name="T13" fmla="*/ 0 60000 65536"/>
              <a:gd name="T14" fmla="*/ 0 60000 65536"/>
              <a:gd name="T15" fmla="*/ 0 w 1824"/>
              <a:gd name="T16" fmla="*/ 0 h 1392"/>
              <a:gd name="T17" fmla="*/ 1824 w 1824"/>
              <a:gd name="T18" fmla="*/ 1392 h 1392"/>
            </a:gdLst>
            <a:ahLst/>
            <a:cxnLst>
              <a:cxn ang="T10">
                <a:pos x="T0" y="T1"/>
              </a:cxn>
              <a:cxn ang="T11">
                <a:pos x="T2" y="T3"/>
              </a:cxn>
              <a:cxn ang="T12">
                <a:pos x="T4" y="T5"/>
              </a:cxn>
              <a:cxn ang="T13">
                <a:pos x="T6" y="T7"/>
              </a:cxn>
              <a:cxn ang="T14">
                <a:pos x="T8" y="T9"/>
              </a:cxn>
            </a:cxnLst>
            <a:rect l="T15" t="T16" r="T17" b="T18"/>
            <a:pathLst>
              <a:path w="1824" h="1392">
                <a:moveTo>
                  <a:pt x="0" y="0"/>
                </a:moveTo>
                <a:lnTo>
                  <a:pt x="384" y="288"/>
                </a:lnTo>
                <a:lnTo>
                  <a:pt x="672" y="624"/>
                </a:lnTo>
                <a:lnTo>
                  <a:pt x="1248" y="672"/>
                </a:lnTo>
                <a:lnTo>
                  <a:pt x="1824" y="1392"/>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0369" name="Freeform 90"/>
          <p:cNvSpPr>
            <a:spLocks/>
          </p:cNvSpPr>
          <p:nvPr/>
        </p:nvSpPr>
        <p:spPr bwMode="auto">
          <a:xfrm>
            <a:off x="4800600" y="4191000"/>
            <a:ext cx="1600200" cy="2209800"/>
          </a:xfrm>
          <a:custGeom>
            <a:avLst/>
            <a:gdLst>
              <a:gd name="T0" fmla="*/ 0 w 1008"/>
              <a:gd name="T1" fmla="*/ 0 h 1392"/>
              <a:gd name="T2" fmla="*/ 609600 w 1008"/>
              <a:gd name="T3" fmla="*/ 685800 h 1392"/>
              <a:gd name="T4" fmla="*/ 1066800 w 1008"/>
              <a:gd name="T5" fmla="*/ 1371600 h 1392"/>
              <a:gd name="T6" fmla="*/ 1447800 w 1008"/>
              <a:gd name="T7" fmla="*/ 1600200 h 1392"/>
              <a:gd name="T8" fmla="*/ 1600200 w 1008"/>
              <a:gd name="T9" fmla="*/ 2209800 h 1392"/>
              <a:gd name="T10" fmla="*/ 0 60000 65536"/>
              <a:gd name="T11" fmla="*/ 0 60000 65536"/>
              <a:gd name="T12" fmla="*/ 0 60000 65536"/>
              <a:gd name="T13" fmla="*/ 0 60000 65536"/>
              <a:gd name="T14" fmla="*/ 0 60000 65536"/>
              <a:gd name="T15" fmla="*/ 0 w 1008"/>
              <a:gd name="T16" fmla="*/ 0 h 1392"/>
              <a:gd name="T17" fmla="*/ 1008 w 1008"/>
              <a:gd name="T18" fmla="*/ 1392 h 1392"/>
            </a:gdLst>
            <a:ahLst/>
            <a:cxnLst>
              <a:cxn ang="T10">
                <a:pos x="T0" y="T1"/>
              </a:cxn>
              <a:cxn ang="T11">
                <a:pos x="T2" y="T3"/>
              </a:cxn>
              <a:cxn ang="T12">
                <a:pos x="T4" y="T5"/>
              </a:cxn>
              <a:cxn ang="T13">
                <a:pos x="T6" y="T7"/>
              </a:cxn>
              <a:cxn ang="T14">
                <a:pos x="T8" y="T9"/>
              </a:cxn>
            </a:cxnLst>
            <a:rect l="T15" t="T16" r="T17" b="T18"/>
            <a:pathLst>
              <a:path w="1008" h="1392">
                <a:moveTo>
                  <a:pt x="0" y="0"/>
                </a:moveTo>
                <a:lnTo>
                  <a:pt x="384" y="432"/>
                </a:lnTo>
                <a:lnTo>
                  <a:pt x="672" y="864"/>
                </a:lnTo>
                <a:lnTo>
                  <a:pt x="912" y="1008"/>
                </a:lnTo>
                <a:lnTo>
                  <a:pt x="1008" y="1392"/>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0370" name="Text Box 91"/>
          <p:cNvSpPr txBox="1">
            <a:spLocks noChangeArrowheads="1"/>
          </p:cNvSpPr>
          <p:nvPr/>
        </p:nvSpPr>
        <p:spPr bwMode="auto">
          <a:xfrm>
            <a:off x="3962400" y="4648212"/>
            <a:ext cx="1493298"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Backbone ISP</a:t>
            </a:r>
          </a:p>
        </p:txBody>
      </p:sp>
      <p:sp>
        <p:nvSpPr>
          <p:cNvPr id="100371" name="Text Box 92"/>
          <p:cNvSpPr txBox="1">
            <a:spLocks noChangeArrowheads="1"/>
          </p:cNvSpPr>
          <p:nvPr/>
        </p:nvSpPr>
        <p:spPr bwMode="auto">
          <a:xfrm>
            <a:off x="2195515" y="5319725"/>
            <a:ext cx="701414"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ISP-1</a:t>
            </a:r>
          </a:p>
        </p:txBody>
      </p:sp>
      <p:sp>
        <p:nvSpPr>
          <p:cNvPr id="100372" name="Text Box 93"/>
          <p:cNvSpPr txBox="1">
            <a:spLocks noChangeArrowheads="1"/>
          </p:cNvSpPr>
          <p:nvPr/>
        </p:nvSpPr>
        <p:spPr bwMode="auto">
          <a:xfrm>
            <a:off x="6397627" y="5334012"/>
            <a:ext cx="701414"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ISP-2</a:t>
            </a:r>
          </a:p>
        </p:txBody>
      </p:sp>
      <p:sp>
        <p:nvSpPr>
          <p:cNvPr id="100373" name="Text Box 94"/>
          <p:cNvSpPr txBox="1">
            <a:spLocks noChangeArrowheads="1"/>
          </p:cNvSpPr>
          <p:nvPr/>
        </p:nvSpPr>
        <p:spPr bwMode="auto">
          <a:xfrm>
            <a:off x="4953012" y="2943237"/>
            <a:ext cx="795889"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Server</a:t>
            </a:r>
          </a:p>
        </p:txBody>
      </p:sp>
      <p:graphicFrame>
        <p:nvGraphicFramePr>
          <p:cNvPr id="100354" name="Object 2"/>
          <p:cNvGraphicFramePr>
            <a:graphicFrameLocks noChangeAspect="1"/>
          </p:cNvGraphicFramePr>
          <p:nvPr>
            <p:extLst/>
          </p:nvPr>
        </p:nvGraphicFramePr>
        <p:xfrm>
          <a:off x="4638675" y="2867025"/>
          <a:ext cx="314325" cy="515938"/>
        </p:xfrm>
        <a:graphic>
          <a:graphicData uri="http://schemas.openxmlformats.org/presentationml/2006/ole">
            <mc:AlternateContent xmlns:mc="http://schemas.openxmlformats.org/markup-compatibility/2006">
              <mc:Choice xmlns:v="urn:schemas-microsoft-com:vml" Requires="v">
                <p:oleObj spid="_x0000_s9241" name="Clip" r:id="rId4" imgW="2107949" imgH="3470495" progId="MS_ClipArt_Gallery.5">
                  <p:embed/>
                </p:oleObj>
              </mc:Choice>
              <mc:Fallback>
                <p:oleObj name="Clip" r:id="rId4" imgW="2107949" imgH="3470495"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8675" y="2867025"/>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0374" name="Rectangle 96"/>
          <p:cNvSpPr>
            <a:spLocks noChangeArrowheads="1"/>
          </p:cNvSpPr>
          <p:nvPr/>
        </p:nvSpPr>
        <p:spPr bwMode="auto">
          <a:xfrm>
            <a:off x="41910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5" name="Rectangle 97"/>
          <p:cNvSpPr>
            <a:spLocks noChangeArrowheads="1"/>
          </p:cNvSpPr>
          <p:nvPr/>
        </p:nvSpPr>
        <p:spPr bwMode="auto">
          <a:xfrm>
            <a:off x="47244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6" name="Rectangle 98"/>
          <p:cNvSpPr>
            <a:spLocks noChangeArrowheads="1"/>
          </p:cNvSpPr>
          <p:nvPr/>
        </p:nvSpPr>
        <p:spPr bwMode="auto">
          <a:xfrm>
            <a:off x="51816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7" name="Oval 99"/>
          <p:cNvSpPr>
            <a:spLocks noChangeArrowheads="1"/>
          </p:cNvSpPr>
          <p:nvPr/>
        </p:nvSpPr>
        <p:spPr bwMode="auto">
          <a:xfrm>
            <a:off x="3735388" y="3729038"/>
            <a:ext cx="1979612" cy="457200"/>
          </a:xfrm>
          <a:prstGeom prst="ellipse">
            <a:avLst/>
          </a:prstGeom>
          <a:noFill/>
          <a:ln w="12700">
            <a:solidFill>
              <a:srgbClr val="FC0128"/>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0378" name="Line 100"/>
          <p:cNvSpPr>
            <a:spLocks noChangeShapeType="1"/>
          </p:cNvSpPr>
          <p:nvPr/>
        </p:nvSpPr>
        <p:spPr bwMode="auto">
          <a:xfrm>
            <a:off x="4799025" y="3352801"/>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0379" name="Text Box 101"/>
          <p:cNvSpPr txBox="1">
            <a:spLocks noChangeArrowheads="1"/>
          </p:cNvSpPr>
          <p:nvPr/>
        </p:nvSpPr>
        <p:spPr bwMode="auto">
          <a:xfrm>
            <a:off x="2057401" y="3781437"/>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FF0000"/>
                </a:solidFill>
                <a:latin typeface="Arial" charset="0"/>
              </a:rPr>
              <a:t>Reverse proxies</a:t>
            </a:r>
            <a:endParaRPr lang="en-US" sz="1600" b="0">
              <a:latin typeface="Arial" charset="0"/>
            </a:endParaRPr>
          </a:p>
        </p:txBody>
      </p:sp>
    </p:spTree>
    <p:extLst>
      <p:ext uri="{BB962C8B-B14F-4D97-AF65-F5344CB8AC3E}">
        <p14:creationId xmlns:p14="http://schemas.microsoft.com/office/powerpoint/2010/main" val="16920959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with Forward Proxies</a:t>
            </a:r>
          </a:p>
        </p:txBody>
      </p:sp>
      <p:sp>
        <p:nvSpPr>
          <p:cNvPr id="102405" name="Rectangle 3"/>
          <p:cNvSpPr>
            <a:spLocks noGrp="1" noChangeArrowheads="1"/>
          </p:cNvSpPr>
          <p:nvPr>
            <p:ph idx="1"/>
          </p:nvPr>
        </p:nvSpPr>
        <p:spPr/>
        <p:txBody>
          <a:bodyPr/>
          <a:lstStyle/>
          <a:p>
            <a:pPr>
              <a:lnSpc>
                <a:spcPct val="90000"/>
              </a:lnSpc>
            </a:pPr>
            <a:r>
              <a:rPr lang="en-US" sz="2400" dirty="0">
                <a:latin typeface="Arial" charset="0"/>
                <a:cs typeface="Arial" charset="0"/>
              </a:rPr>
              <a:t>Cache documents close to </a:t>
            </a:r>
            <a:r>
              <a:rPr lang="en-US" sz="2400" b="1" dirty="0">
                <a:latin typeface="Arial" charset="0"/>
                <a:cs typeface="Arial" charset="0"/>
              </a:rPr>
              <a:t>clients</a:t>
            </a:r>
            <a:r>
              <a:rPr lang="en-US" sz="2400" dirty="0">
                <a:latin typeface="Arial" charset="0"/>
                <a:cs typeface="Arial" charset="0"/>
              </a:rPr>
              <a:t> </a:t>
            </a:r>
          </a:p>
          <a:p>
            <a:pPr marL="285575" indent="-285575">
              <a:lnSpc>
                <a:spcPct val="90000"/>
              </a:lnSpc>
              <a:buNone/>
            </a:pPr>
            <a:r>
              <a:rPr lang="en-US" sz="2400" dirty="0">
                <a:latin typeface="Arial" charset="0"/>
                <a:cs typeface="Arial" charset="0"/>
                <a:sym typeface="Wingdings" charset="0"/>
              </a:rPr>
              <a:t>		 </a:t>
            </a:r>
            <a:r>
              <a:rPr lang="en-US" sz="2000" dirty="0">
                <a:latin typeface="Arial" charset="0"/>
                <a:cs typeface="Arial" charset="0"/>
                <a:sym typeface="Wingdings" charset="0"/>
              </a:rPr>
              <a:t>reduce network traffic and decrease latency</a:t>
            </a:r>
            <a:endParaRPr lang="en-US" sz="2400" dirty="0">
              <a:latin typeface="Arial" charset="0"/>
              <a:cs typeface="Arial" charset="0"/>
              <a:sym typeface="Wingdings" charset="0"/>
            </a:endParaRPr>
          </a:p>
          <a:p>
            <a:pPr marL="285575" indent="-285575"/>
            <a:r>
              <a:rPr lang="en-US" sz="2400" dirty="0">
                <a:latin typeface="Arial" charset="0"/>
                <a:cs typeface="Arial" charset="0"/>
                <a:sym typeface="Wingdings" charset="0"/>
              </a:rPr>
              <a:t>Typically done by ISPs or enterprises</a:t>
            </a:r>
            <a:endParaRPr lang="en-US" sz="2400" dirty="0">
              <a:latin typeface="Arial" charset="0"/>
              <a:cs typeface="Arial" charset="0"/>
            </a:endParaRPr>
          </a:p>
        </p:txBody>
      </p:sp>
      <p:grpSp>
        <p:nvGrpSpPr>
          <p:cNvPr id="102406" name="Group 4"/>
          <p:cNvGrpSpPr>
            <a:grpSpLocks/>
          </p:cNvGrpSpPr>
          <p:nvPr/>
        </p:nvGrpSpPr>
        <p:grpSpPr bwMode="auto">
          <a:xfrm>
            <a:off x="6189664" y="6400800"/>
            <a:ext cx="371475" cy="381000"/>
            <a:chOff x="1014" y="912"/>
            <a:chExt cx="574" cy="596"/>
          </a:xfrm>
        </p:grpSpPr>
        <p:sp>
          <p:nvSpPr>
            <p:cNvPr id="10250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50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50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250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50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1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1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2407" name="Group 17"/>
          <p:cNvGrpSpPr>
            <a:grpSpLocks/>
          </p:cNvGrpSpPr>
          <p:nvPr/>
        </p:nvGrpSpPr>
        <p:grpSpPr bwMode="auto">
          <a:xfrm>
            <a:off x="7646989" y="6400800"/>
            <a:ext cx="371475" cy="381000"/>
            <a:chOff x="1014" y="912"/>
            <a:chExt cx="574" cy="596"/>
          </a:xfrm>
        </p:grpSpPr>
        <p:sp>
          <p:nvSpPr>
            <p:cNvPr id="10248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8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9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249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9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2408" name="Group 30"/>
          <p:cNvGrpSpPr>
            <a:grpSpLocks/>
          </p:cNvGrpSpPr>
          <p:nvPr/>
        </p:nvGrpSpPr>
        <p:grpSpPr bwMode="auto">
          <a:xfrm>
            <a:off x="1389064" y="6400800"/>
            <a:ext cx="371475" cy="381000"/>
            <a:chOff x="1014" y="912"/>
            <a:chExt cx="574" cy="596"/>
          </a:xfrm>
        </p:grpSpPr>
        <p:sp>
          <p:nvSpPr>
            <p:cNvPr id="10247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7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8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248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8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2409" name="Group 43"/>
          <p:cNvGrpSpPr>
            <a:grpSpLocks/>
          </p:cNvGrpSpPr>
          <p:nvPr/>
        </p:nvGrpSpPr>
        <p:grpSpPr bwMode="auto">
          <a:xfrm>
            <a:off x="3065463" y="6400800"/>
            <a:ext cx="371475" cy="381000"/>
            <a:chOff x="1014" y="912"/>
            <a:chExt cx="574" cy="596"/>
          </a:xfrm>
        </p:grpSpPr>
        <p:sp>
          <p:nvSpPr>
            <p:cNvPr id="1024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24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2410" name="Group 56"/>
          <p:cNvGrpSpPr>
            <a:grpSpLocks/>
          </p:cNvGrpSpPr>
          <p:nvPr/>
        </p:nvGrpSpPr>
        <p:grpSpPr bwMode="auto">
          <a:xfrm>
            <a:off x="1541464" y="4876801"/>
            <a:ext cx="2179637" cy="1447800"/>
            <a:chOff x="832" y="1344"/>
            <a:chExt cx="1136" cy="1024"/>
          </a:xfrm>
        </p:grpSpPr>
        <p:sp>
          <p:nvSpPr>
            <p:cNvPr id="102455"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a:p>
          </p:txBody>
        </p:sp>
        <p:sp>
          <p:nvSpPr>
            <p:cNvPr id="102456"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a:p>
          </p:txBody>
        </p:sp>
        <p:sp>
          <p:nvSpPr>
            <p:cNvPr id="102457"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a:p>
          </p:txBody>
        </p:sp>
        <p:sp>
          <p:nvSpPr>
            <p:cNvPr id="102458"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a:p>
          </p:txBody>
        </p:sp>
        <p:sp>
          <p:nvSpPr>
            <p:cNvPr id="102459"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a:p>
          </p:txBody>
        </p:sp>
        <p:sp>
          <p:nvSpPr>
            <p:cNvPr id="102460"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a:p>
          </p:txBody>
        </p:sp>
        <p:sp>
          <p:nvSpPr>
            <p:cNvPr id="102461"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a:p>
          </p:txBody>
        </p:sp>
        <p:sp>
          <p:nvSpPr>
            <p:cNvPr id="102462"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a:p>
          </p:txBody>
        </p:sp>
        <p:sp>
          <p:nvSpPr>
            <p:cNvPr id="102463"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a:p>
          </p:txBody>
        </p:sp>
      </p:grpSp>
      <p:grpSp>
        <p:nvGrpSpPr>
          <p:cNvPr id="102411" name="Group 66"/>
          <p:cNvGrpSpPr>
            <a:grpSpLocks/>
          </p:cNvGrpSpPr>
          <p:nvPr/>
        </p:nvGrpSpPr>
        <p:grpSpPr bwMode="auto">
          <a:xfrm>
            <a:off x="5610225" y="4876801"/>
            <a:ext cx="2179638" cy="1447800"/>
            <a:chOff x="832" y="1344"/>
            <a:chExt cx="1136" cy="1024"/>
          </a:xfrm>
        </p:grpSpPr>
        <p:sp>
          <p:nvSpPr>
            <p:cNvPr id="102446"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a:p>
          </p:txBody>
        </p:sp>
        <p:sp>
          <p:nvSpPr>
            <p:cNvPr id="102447"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a:p>
          </p:txBody>
        </p:sp>
        <p:sp>
          <p:nvSpPr>
            <p:cNvPr id="102448"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a:p>
          </p:txBody>
        </p:sp>
        <p:sp>
          <p:nvSpPr>
            <p:cNvPr id="102449"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a:p>
          </p:txBody>
        </p:sp>
        <p:sp>
          <p:nvSpPr>
            <p:cNvPr id="102450"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a:p>
          </p:txBody>
        </p:sp>
        <p:sp>
          <p:nvSpPr>
            <p:cNvPr id="102451"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a:p>
          </p:txBody>
        </p:sp>
        <p:sp>
          <p:nvSpPr>
            <p:cNvPr id="102452"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a:p>
          </p:txBody>
        </p:sp>
        <p:sp>
          <p:nvSpPr>
            <p:cNvPr id="102453"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a:p>
          </p:txBody>
        </p:sp>
        <p:sp>
          <p:nvSpPr>
            <p:cNvPr id="102454"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a:p>
          </p:txBody>
        </p:sp>
      </p:grpSp>
      <p:grpSp>
        <p:nvGrpSpPr>
          <p:cNvPr id="102412" name="Group 76"/>
          <p:cNvGrpSpPr>
            <a:grpSpLocks/>
          </p:cNvGrpSpPr>
          <p:nvPr/>
        </p:nvGrpSpPr>
        <p:grpSpPr bwMode="auto">
          <a:xfrm>
            <a:off x="3446463" y="4267200"/>
            <a:ext cx="2438400" cy="1447800"/>
            <a:chOff x="832" y="1344"/>
            <a:chExt cx="1136" cy="1024"/>
          </a:xfrm>
        </p:grpSpPr>
        <p:sp>
          <p:nvSpPr>
            <p:cNvPr id="10243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a:p>
          </p:txBody>
        </p:sp>
        <p:sp>
          <p:nvSpPr>
            <p:cNvPr id="10243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a:p>
          </p:txBody>
        </p:sp>
        <p:sp>
          <p:nvSpPr>
            <p:cNvPr id="10243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a:p>
          </p:txBody>
        </p:sp>
        <p:sp>
          <p:nvSpPr>
            <p:cNvPr id="10244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a:p>
          </p:txBody>
        </p:sp>
        <p:sp>
          <p:nvSpPr>
            <p:cNvPr id="10244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a:p>
          </p:txBody>
        </p:sp>
        <p:sp>
          <p:nvSpPr>
            <p:cNvPr id="10244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a:p>
          </p:txBody>
        </p:sp>
        <p:sp>
          <p:nvSpPr>
            <p:cNvPr id="10244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a:p>
          </p:txBody>
        </p:sp>
        <p:sp>
          <p:nvSpPr>
            <p:cNvPr id="10244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a:p>
          </p:txBody>
        </p:sp>
        <p:sp>
          <p:nvSpPr>
            <p:cNvPr id="10244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a:p>
          </p:txBody>
        </p:sp>
      </p:grpSp>
      <p:sp>
        <p:nvSpPr>
          <p:cNvPr id="102413" name="Text Box 86"/>
          <p:cNvSpPr txBox="1">
            <a:spLocks noChangeArrowheads="1"/>
          </p:cNvSpPr>
          <p:nvPr/>
        </p:nvSpPr>
        <p:spPr bwMode="auto">
          <a:xfrm>
            <a:off x="588965" y="6448437"/>
            <a:ext cx="81665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Clients</a:t>
            </a:r>
          </a:p>
        </p:txBody>
      </p:sp>
      <p:sp>
        <p:nvSpPr>
          <p:cNvPr id="102414" name="Text Box 87"/>
          <p:cNvSpPr txBox="1">
            <a:spLocks noChangeArrowheads="1"/>
          </p:cNvSpPr>
          <p:nvPr/>
        </p:nvSpPr>
        <p:spPr bwMode="auto">
          <a:xfrm>
            <a:off x="3979863" y="4648212"/>
            <a:ext cx="1493298"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Backbone ISP</a:t>
            </a:r>
          </a:p>
        </p:txBody>
      </p:sp>
      <p:sp>
        <p:nvSpPr>
          <p:cNvPr id="102415" name="Text Box 88"/>
          <p:cNvSpPr txBox="1">
            <a:spLocks noChangeArrowheads="1"/>
          </p:cNvSpPr>
          <p:nvPr/>
        </p:nvSpPr>
        <p:spPr bwMode="auto">
          <a:xfrm>
            <a:off x="2212976" y="5319725"/>
            <a:ext cx="701414"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ISP-1</a:t>
            </a:r>
          </a:p>
        </p:txBody>
      </p:sp>
      <p:sp>
        <p:nvSpPr>
          <p:cNvPr id="102416" name="Text Box 89"/>
          <p:cNvSpPr txBox="1">
            <a:spLocks noChangeArrowheads="1"/>
          </p:cNvSpPr>
          <p:nvPr/>
        </p:nvSpPr>
        <p:spPr bwMode="auto">
          <a:xfrm>
            <a:off x="6415089" y="5334012"/>
            <a:ext cx="701414"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ISP-2</a:t>
            </a:r>
          </a:p>
        </p:txBody>
      </p:sp>
      <p:sp>
        <p:nvSpPr>
          <p:cNvPr id="102417" name="Text Box 90"/>
          <p:cNvSpPr txBox="1">
            <a:spLocks noChangeArrowheads="1"/>
          </p:cNvSpPr>
          <p:nvPr/>
        </p:nvSpPr>
        <p:spPr bwMode="auto">
          <a:xfrm>
            <a:off x="4876812" y="2971812"/>
            <a:ext cx="795889"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Server</a:t>
            </a:r>
          </a:p>
        </p:txBody>
      </p:sp>
      <p:graphicFrame>
        <p:nvGraphicFramePr>
          <p:cNvPr id="102402" name="Object 2"/>
          <p:cNvGraphicFramePr>
            <a:graphicFrameLocks noChangeAspect="1"/>
          </p:cNvGraphicFramePr>
          <p:nvPr>
            <p:extLst/>
          </p:nvPr>
        </p:nvGraphicFramePr>
        <p:xfrm>
          <a:off x="4589464" y="2895600"/>
          <a:ext cx="314325" cy="515938"/>
        </p:xfrm>
        <a:graphic>
          <a:graphicData uri="http://schemas.openxmlformats.org/presentationml/2006/ole">
            <mc:AlternateContent xmlns:mc="http://schemas.openxmlformats.org/markup-compatibility/2006">
              <mc:Choice xmlns:v="urn:schemas-microsoft-com:vml" Requires="v">
                <p:oleObj spid="_x0000_s10265" name="Clip" r:id="rId4" imgW="2107949" imgH="3470495" progId="MS_ClipArt_Gallery.5">
                  <p:embed/>
                </p:oleObj>
              </mc:Choice>
              <mc:Fallback>
                <p:oleObj name="Clip" r:id="rId4" imgW="2107949" imgH="3470495"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464" y="2895600"/>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418" name="Rectangle 92"/>
          <p:cNvSpPr>
            <a:spLocks noChangeArrowheads="1"/>
          </p:cNvSpPr>
          <p:nvPr/>
        </p:nvSpPr>
        <p:spPr bwMode="auto">
          <a:xfrm>
            <a:off x="4208463"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19" name="Rectangle 93"/>
          <p:cNvSpPr>
            <a:spLocks noChangeArrowheads="1"/>
          </p:cNvSpPr>
          <p:nvPr/>
        </p:nvSpPr>
        <p:spPr bwMode="auto">
          <a:xfrm>
            <a:off x="4741864"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0" name="Rectangle 94"/>
          <p:cNvSpPr>
            <a:spLocks noChangeArrowheads="1"/>
          </p:cNvSpPr>
          <p:nvPr/>
        </p:nvSpPr>
        <p:spPr bwMode="auto">
          <a:xfrm>
            <a:off x="5199064"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1" name="Oval 95"/>
          <p:cNvSpPr>
            <a:spLocks noChangeArrowheads="1"/>
          </p:cNvSpPr>
          <p:nvPr/>
        </p:nvSpPr>
        <p:spPr bwMode="auto">
          <a:xfrm>
            <a:off x="3752850" y="3729038"/>
            <a:ext cx="1979613" cy="4572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2422" name="Line 96"/>
          <p:cNvSpPr>
            <a:spLocks noChangeShapeType="1"/>
          </p:cNvSpPr>
          <p:nvPr/>
        </p:nvSpPr>
        <p:spPr bwMode="auto">
          <a:xfrm>
            <a:off x="4741863" y="3352801"/>
            <a:ext cx="0"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2423" name="Text Box 97"/>
          <p:cNvSpPr txBox="1">
            <a:spLocks noChangeArrowheads="1"/>
          </p:cNvSpPr>
          <p:nvPr/>
        </p:nvSpPr>
        <p:spPr bwMode="auto">
          <a:xfrm>
            <a:off x="2074863" y="3781437"/>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Reverse proxies</a:t>
            </a:r>
          </a:p>
        </p:txBody>
      </p:sp>
      <p:sp>
        <p:nvSpPr>
          <p:cNvPr id="102424" name="Rectangle 98"/>
          <p:cNvSpPr>
            <a:spLocks noChangeArrowheads="1"/>
          </p:cNvSpPr>
          <p:nvPr/>
        </p:nvSpPr>
        <p:spPr bwMode="auto">
          <a:xfrm>
            <a:off x="2303463"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5" name="Rectangle 99"/>
          <p:cNvSpPr>
            <a:spLocks noChangeArrowheads="1"/>
          </p:cNvSpPr>
          <p:nvPr/>
        </p:nvSpPr>
        <p:spPr bwMode="auto">
          <a:xfrm>
            <a:off x="2760663"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6" name="Oval 100"/>
          <p:cNvSpPr>
            <a:spLocks noChangeArrowheads="1"/>
          </p:cNvSpPr>
          <p:nvPr/>
        </p:nvSpPr>
        <p:spPr bwMode="auto">
          <a:xfrm>
            <a:off x="2074863" y="5638800"/>
            <a:ext cx="1066800" cy="457200"/>
          </a:xfrm>
          <a:prstGeom prst="ellipse">
            <a:avLst/>
          </a:prstGeom>
          <a:noFill/>
          <a:ln w="19050" cmpd="sng">
            <a:solidFill>
              <a:srgbClr val="FC0128"/>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2427" name="Rectangle 101"/>
          <p:cNvSpPr>
            <a:spLocks noChangeArrowheads="1"/>
          </p:cNvSpPr>
          <p:nvPr/>
        </p:nvSpPr>
        <p:spPr bwMode="auto">
          <a:xfrm>
            <a:off x="6570664"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8" name="Rectangle 102"/>
          <p:cNvSpPr>
            <a:spLocks noChangeArrowheads="1"/>
          </p:cNvSpPr>
          <p:nvPr/>
        </p:nvSpPr>
        <p:spPr bwMode="auto">
          <a:xfrm>
            <a:off x="7027864"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9" name="Oval 103"/>
          <p:cNvSpPr>
            <a:spLocks noChangeArrowheads="1"/>
          </p:cNvSpPr>
          <p:nvPr/>
        </p:nvSpPr>
        <p:spPr bwMode="auto">
          <a:xfrm>
            <a:off x="6342064" y="5638800"/>
            <a:ext cx="1066800" cy="457200"/>
          </a:xfrm>
          <a:prstGeom prst="ellipse">
            <a:avLst/>
          </a:prstGeom>
          <a:noFill/>
          <a:ln w="19050" cmpd="sng">
            <a:solidFill>
              <a:srgbClr val="FC0128"/>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2430" name="Freeform 104"/>
          <p:cNvSpPr>
            <a:spLocks/>
          </p:cNvSpPr>
          <p:nvPr/>
        </p:nvSpPr>
        <p:spPr bwMode="auto">
          <a:xfrm>
            <a:off x="2836863" y="4191001"/>
            <a:ext cx="1828800" cy="1447800"/>
          </a:xfrm>
          <a:custGeom>
            <a:avLst/>
            <a:gdLst>
              <a:gd name="T0" fmla="*/ 1828800 w 1152"/>
              <a:gd name="T1" fmla="*/ 0 h 912"/>
              <a:gd name="T2" fmla="*/ 1676400 w 1152"/>
              <a:gd name="T3" fmla="*/ 304800 h 912"/>
              <a:gd name="T4" fmla="*/ 0 w 1152"/>
              <a:gd name="T5" fmla="*/ 1447800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1152" y="0"/>
                </a:moveTo>
                <a:lnTo>
                  <a:pt x="1056" y="192"/>
                </a:lnTo>
                <a:lnTo>
                  <a:pt x="0" y="912"/>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2431" name="Freeform 105"/>
          <p:cNvSpPr>
            <a:spLocks/>
          </p:cNvSpPr>
          <p:nvPr/>
        </p:nvSpPr>
        <p:spPr bwMode="auto">
          <a:xfrm>
            <a:off x="4894264" y="4191001"/>
            <a:ext cx="1676400" cy="1447800"/>
          </a:xfrm>
          <a:custGeom>
            <a:avLst/>
            <a:gdLst>
              <a:gd name="T0" fmla="*/ 0 w 1056"/>
              <a:gd name="T1" fmla="*/ 0 h 912"/>
              <a:gd name="T2" fmla="*/ 304800 w 1056"/>
              <a:gd name="T3" fmla="*/ 533400 h 912"/>
              <a:gd name="T4" fmla="*/ 1676400 w 1056"/>
              <a:gd name="T5" fmla="*/ 1447800 h 912"/>
              <a:gd name="T6" fmla="*/ 0 60000 65536"/>
              <a:gd name="T7" fmla="*/ 0 60000 65536"/>
              <a:gd name="T8" fmla="*/ 0 60000 65536"/>
              <a:gd name="T9" fmla="*/ 0 w 1056"/>
              <a:gd name="T10" fmla="*/ 0 h 912"/>
              <a:gd name="T11" fmla="*/ 1056 w 1056"/>
              <a:gd name="T12" fmla="*/ 912 h 912"/>
            </a:gdLst>
            <a:ahLst/>
            <a:cxnLst>
              <a:cxn ang="T6">
                <a:pos x="T0" y="T1"/>
              </a:cxn>
              <a:cxn ang="T7">
                <a:pos x="T2" y="T3"/>
              </a:cxn>
              <a:cxn ang="T8">
                <a:pos x="T4" y="T5"/>
              </a:cxn>
            </a:cxnLst>
            <a:rect l="T9" t="T10" r="T11" b="T12"/>
            <a:pathLst>
              <a:path w="1056" h="912">
                <a:moveTo>
                  <a:pt x="0" y="0"/>
                </a:moveTo>
                <a:lnTo>
                  <a:pt x="192" y="336"/>
                </a:lnTo>
                <a:lnTo>
                  <a:pt x="1056" y="912"/>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2432" name="Line 106"/>
          <p:cNvSpPr>
            <a:spLocks noChangeShapeType="1"/>
          </p:cNvSpPr>
          <p:nvPr/>
        </p:nvSpPr>
        <p:spPr bwMode="auto">
          <a:xfrm flipH="1">
            <a:off x="1541463" y="6019800"/>
            <a:ext cx="685800" cy="381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2433" name="Line 107"/>
          <p:cNvSpPr>
            <a:spLocks noChangeShapeType="1"/>
          </p:cNvSpPr>
          <p:nvPr/>
        </p:nvSpPr>
        <p:spPr bwMode="auto">
          <a:xfrm>
            <a:off x="2836863" y="6096000"/>
            <a:ext cx="45720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2434" name="Line 108"/>
          <p:cNvSpPr>
            <a:spLocks noChangeShapeType="1"/>
          </p:cNvSpPr>
          <p:nvPr/>
        </p:nvSpPr>
        <p:spPr bwMode="auto">
          <a:xfrm flipH="1">
            <a:off x="6418263" y="6096000"/>
            <a:ext cx="45720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2435" name="Line 109"/>
          <p:cNvSpPr>
            <a:spLocks noChangeShapeType="1"/>
          </p:cNvSpPr>
          <p:nvPr/>
        </p:nvSpPr>
        <p:spPr bwMode="auto">
          <a:xfrm>
            <a:off x="7104063" y="6096000"/>
            <a:ext cx="76200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2436" name="Text Box 110"/>
          <p:cNvSpPr txBox="1">
            <a:spLocks noChangeArrowheads="1"/>
          </p:cNvSpPr>
          <p:nvPr/>
        </p:nvSpPr>
        <p:spPr bwMode="auto">
          <a:xfrm>
            <a:off x="398465" y="5610237"/>
            <a:ext cx="1669497"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FF0000"/>
                </a:solidFill>
                <a:latin typeface="Arial" charset="0"/>
              </a:rPr>
              <a:t>Forward proxies</a:t>
            </a:r>
            <a:endParaRPr lang="en-US" sz="1600" b="0">
              <a:latin typeface="Arial" charset="0"/>
            </a:endParaRPr>
          </a:p>
        </p:txBody>
      </p:sp>
    </p:spTree>
    <p:extLst>
      <p:ext uri="{BB962C8B-B14F-4D97-AF65-F5344CB8AC3E}">
        <p14:creationId xmlns:p14="http://schemas.microsoft.com/office/powerpoint/2010/main" val="12648885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 Replication</a:t>
            </a:r>
          </a:p>
        </p:txBody>
      </p:sp>
      <p:sp>
        <p:nvSpPr>
          <p:cNvPr id="1072131" name="Rectangle 3"/>
          <p:cNvSpPr>
            <a:spLocks noGrp="1" noChangeArrowheads="1"/>
          </p:cNvSpPr>
          <p:nvPr>
            <p:ph idx="1"/>
          </p:nvPr>
        </p:nvSpPr>
        <p:spPr/>
        <p:txBody>
          <a:bodyPr/>
          <a:lstStyle/>
          <a:p>
            <a:r>
              <a:rPr lang="en-US" sz="2400" dirty="0" smtClean="0">
                <a:latin typeface="Arial" charset="0"/>
                <a:ea typeface="Arial" charset="0"/>
                <a:cs typeface="Arial" charset="0"/>
              </a:rPr>
              <a:t>Replicate popular Web site across many machines</a:t>
            </a:r>
          </a:p>
          <a:p>
            <a:pPr lvl="1"/>
            <a:r>
              <a:rPr lang="en-US" sz="2000" dirty="0" smtClean="0">
                <a:solidFill>
                  <a:srgbClr val="000090"/>
                </a:solidFill>
                <a:latin typeface="Arial" charset="0"/>
                <a:ea typeface="Arial" charset="0"/>
                <a:cs typeface="Arial" charset="0"/>
              </a:rPr>
              <a:t>Spreads load on servers</a:t>
            </a:r>
          </a:p>
          <a:p>
            <a:pPr lvl="1"/>
            <a:r>
              <a:rPr lang="en-US" sz="2000" dirty="0" smtClean="0">
                <a:solidFill>
                  <a:srgbClr val="000090"/>
                </a:solidFill>
                <a:latin typeface="Arial" charset="0"/>
                <a:ea typeface="Arial" charset="0"/>
                <a:cs typeface="Arial" charset="0"/>
              </a:rPr>
              <a:t>Places content closer to clients</a:t>
            </a:r>
          </a:p>
          <a:p>
            <a:pPr lvl="1"/>
            <a:r>
              <a:rPr lang="en-US" sz="2000" dirty="0" smtClean="0">
                <a:solidFill>
                  <a:srgbClr val="000090"/>
                </a:solidFill>
                <a:latin typeface="Arial" charset="0"/>
                <a:ea typeface="Arial" charset="0"/>
                <a:cs typeface="Arial" charset="0"/>
              </a:rPr>
              <a:t>Helps when content isn’t cacheable</a:t>
            </a:r>
            <a:br>
              <a:rPr lang="en-US" sz="2000" dirty="0" smtClean="0">
                <a:solidFill>
                  <a:srgbClr val="000090"/>
                </a:solidFill>
                <a:latin typeface="Arial" charset="0"/>
                <a:ea typeface="Arial" charset="0"/>
                <a:cs typeface="Arial" charset="0"/>
              </a:rPr>
            </a:br>
            <a:endParaRPr lang="en-US" sz="2000" dirty="0" smtClean="0">
              <a:solidFill>
                <a:srgbClr val="000090"/>
              </a:solidFill>
              <a:latin typeface="Arial" charset="0"/>
              <a:ea typeface="Arial" charset="0"/>
              <a:cs typeface="Arial" charset="0"/>
            </a:endParaRPr>
          </a:p>
          <a:p>
            <a:r>
              <a:rPr lang="en-US" sz="2400" dirty="0" smtClean="0">
                <a:latin typeface="Arial" charset="0"/>
                <a:ea typeface="Arial" charset="0"/>
                <a:cs typeface="Arial" charset="0"/>
              </a:rPr>
              <a:t>Problem:  Want to direct client to particular replica</a:t>
            </a:r>
          </a:p>
          <a:p>
            <a:pPr lvl="1"/>
            <a:r>
              <a:rPr lang="en-US" sz="2000" dirty="0" smtClean="0">
                <a:solidFill>
                  <a:srgbClr val="000090"/>
                </a:solidFill>
                <a:latin typeface="Arial" charset="0"/>
                <a:ea typeface="Arial" charset="0"/>
                <a:cs typeface="Arial" charset="0"/>
              </a:rPr>
              <a:t>Balance load across server replicas</a:t>
            </a:r>
          </a:p>
          <a:p>
            <a:pPr lvl="1"/>
            <a:r>
              <a:rPr lang="en-US" sz="2000" dirty="0" smtClean="0">
                <a:solidFill>
                  <a:srgbClr val="000090"/>
                </a:solidFill>
                <a:latin typeface="Arial" charset="0"/>
                <a:ea typeface="Arial" charset="0"/>
                <a:cs typeface="Arial" charset="0"/>
              </a:rPr>
              <a:t>Pair clients with nearby servers</a:t>
            </a:r>
          </a:p>
          <a:p>
            <a:pPr lvl="1"/>
            <a:endParaRPr lang="en-US" sz="2000" dirty="0" smtClean="0">
              <a:latin typeface="Arial" charset="0"/>
              <a:ea typeface="Arial" charset="0"/>
              <a:cs typeface="Arial" charset="0"/>
            </a:endParaRPr>
          </a:p>
          <a:p>
            <a:r>
              <a:rPr lang="en-US" sz="2400" dirty="0" smtClean="0">
                <a:latin typeface="Arial" charset="0"/>
                <a:ea typeface="Arial" charset="0"/>
                <a:cs typeface="Arial" charset="0"/>
              </a:rPr>
              <a:t>Common solution: </a:t>
            </a:r>
          </a:p>
          <a:p>
            <a:pPr lvl="1"/>
            <a:r>
              <a:rPr lang="en-US" sz="2000" dirty="0" smtClean="0">
                <a:solidFill>
                  <a:srgbClr val="000090"/>
                </a:solidFill>
                <a:latin typeface="Arial" charset="0"/>
                <a:ea typeface="Arial" charset="0"/>
                <a:cs typeface="Arial" charset="0"/>
              </a:rPr>
              <a:t>DNS returns different addresses based on client’s geo </a:t>
            </a:r>
            <a:br>
              <a:rPr lang="en-US" sz="2000" dirty="0" smtClean="0">
                <a:solidFill>
                  <a:srgbClr val="000090"/>
                </a:solidFill>
                <a:latin typeface="Arial" charset="0"/>
                <a:ea typeface="Arial" charset="0"/>
                <a:cs typeface="Arial" charset="0"/>
              </a:rPr>
            </a:br>
            <a:r>
              <a:rPr lang="en-US" sz="2000" dirty="0" smtClean="0">
                <a:solidFill>
                  <a:srgbClr val="000090"/>
                </a:solidFill>
                <a:latin typeface="Arial" charset="0"/>
                <a:ea typeface="Arial" charset="0"/>
                <a:cs typeface="Arial" charset="0"/>
              </a:rPr>
              <a:t>location, server load, </a:t>
            </a:r>
            <a:r>
              <a:rPr lang="en-US" sz="2000" i="1" dirty="0" smtClean="0">
                <a:solidFill>
                  <a:srgbClr val="000090"/>
                </a:solidFill>
                <a:latin typeface="Arial" charset="0"/>
                <a:ea typeface="Arial" charset="0"/>
                <a:cs typeface="Arial" charset="0"/>
              </a:rPr>
              <a:t>etc.</a:t>
            </a:r>
          </a:p>
          <a:p>
            <a:endParaRPr lang="en-US" sz="2400" dirty="0" smtClean="0">
              <a:latin typeface="Arial" charset="0"/>
              <a:ea typeface="Arial" charset="0"/>
              <a:cs typeface="Arial" charset="0"/>
            </a:endParaRPr>
          </a:p>
          <a:p>
            <a:endParaRPr lang="en-US" sz="2400" dirty="0">
              <a:latin typeface="Arial" charset="0"/>
              <a:ea typeface="Arial" charset="0"/>
              <a:cs typeface="Arial" charset="0"/>
            </a:endParaRPr>
          </a:p>
          <a:p>
            <a:endParaRPr lang="en-US" sz="2400" dirty="0">
              <a:latin typeface="Arial" charset="0"/>
              <a:ea typeface="Arial" charset="0"/>
              <a:cs typeface="Arial" charset="0"/>
            </a:endParaRPr>
          </a:p>
        </p:txBody>
      </p:sp>
    </p:spTree>
    <p:extLst>
      <p:ext uri="{BB962C8B-B14F-4D97-AF65-F5344CB8AC3E}">
        <p14:creationId xmlns:p14="http://schemas.microsoft.com/office/powerpoint/2010/main" val="1491715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21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21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21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21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721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21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213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7213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21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 Content Distribution Networks</a:t>
            </a:r>
          </a:p>
        </p:txBody>
      </p:sp>
      <p:sp>
        <p:nvSpPr>
          <p:cNvPr id="99332" name="Rectangle 3"/>
          <p:cNvSpPr>
            <a:spLocks noGrp="1" noChangeArrowheads="1"/>
          </p:cNvSpPr>
          <p:nvPr>
            <p:ph idx="1"/>
          </p:nvPr>
        </p:nvSpPr>
        <p:spPr/>
        <p:txBody>
          <a:bodyPr/>
          <a:lstStyle/>
          <a:p>
            <a:r>
              <a:rPr lang="en-US" sz="2400" b="1" dirty="0">
                <a:latin typeface="Arial" charset="0"/>
                <a:cs typeface="Arial" charset="0"/>
              </a:rPr>
              <a:t>Caching and replication as a </a:t>
            </a:r>
            <a:r>
              <a:rPr lang="en-US" sz="2400" b="1" dirty="0" smtClean="0">
                <a:latin typeface="Arial" charset="0"/>
                <a:cs typeface="Arial" charset="0"/>
              </a:rPr>
              <a:t>service</a:t>
            </a:r>
          </a:p>
          <a:p>
            <a:pPr lvl="8"/>
            <a:endParaRPr lang="en-US" sz="1400" b="1" dirty="0">
              <a:latin typeface="Arial" charset="0"/>
              <a:cs typeface="Arial" charset="0"/>
            </a:endParaRPr>
          </a:p>
          <a:p>
            <a:r>
              <a:rPr lang="en-US" sz="2400" dirty="0">
                <a:latin typeface="Arial" charset="0"/>
                <a:cs typeface="Arial" charset="0"/>
              </a:rPr>
              <a:t>Large-scale distributed storage infrastructure (</a:t>
            </a:r>
            <a:r>
              <a:rPr lang="en-US" sz="2400" dirty="0">
                <a:latin typeface="Arial" charset="0"/>
                <a:ea typeface="Arial" charset="0"/>
                <a:cs typeface="Arial" charset="0"/>
              </a:rPr>
              <a:t>usually) administered by one entity</a:t>
            </a:r>
          </a:p>
          <a:p>
            <a:pPr lvl="1"/>
            <a:r>
              <a:rPr lang="en-US" i="1" dirty="0">
                <a:solidFill>
                  <a:srgbClr val="000090"/>
                </a:solidFill>
                <a:latin typeface="Arial" charset="0"/>
                <a:ea typeface="Arial" charset="0"/>
                <a:cs typeface="Arial" charset="0"/>
              </a:rPr>
              <a:t>e.g.,</a:t>
            </a:r>
            <a:r>
              <a:rPr lang="en-US" dirty="0">
                <a:solidFill>
                  <a:srgbClr val="000090"/>
                </a:solidFill>
                <a:latin typeface="Arial" charset="0"/>
                <a:ea typeface="Arial" charset="0"/>
                <a:cs typeface="Arial" charset="0"/>
              </a:rPr>
              <a:t> </a:t>
            </a:r>
            <a:r>
              <a:rPr lang="en-US" dirty="0" smtClean="0">
                <a:solidFill>
                  <a:srgbClr val="000090"/>
                </a:solidFill>
                <a:latin typeface="Arial" charset="0"/>
                <a:ea typeface="Arial" charset="0"/>
                <a:cs typeface="Arial" charset="0"/>
              </a:rPr>
              <a:t>Akamai has servers in 20,000+ locations</a:t>
            </a:r>
          </a:p>
          <a:p>
            <a:pPr lvl="8"/>
            <a:endParaRPr lang="en-US" dirty="0">
              <a:solidFill>
                <a:srgbClr val="000090"/>
              </a:solidFill>
              <a:latin typeface="Arial" charset="0"/>
              <a:ea typeface="Arial" charset="0"/>
              <a:cs typeface="Arial" charset="0"/>
            </a:endParaRPr>
          </a:p>
          <a:p>
            <a:r>
              <a:rPr lang="en-US" sz="2400" dirty="0">
                <a:latin typeface="Arial" charset="0"/>
                <a:cs typeface="Arial" charset="0"/>
              </a:rPr>
              <a:t>Combination of (pull) caching and (push) replication</a:t>
            </a:r>
          </a:p>
          <a:p>
            <a:pPr lvl="1"/>
            <a:r>
              <a:rPr lang="en-US" b="1" dirty="0" smtClean="0">
                <a:solidFill>
                  <a:srgbClr val="000090"/>
                </a:solidFill>
                <a:latin typeface="Arial" charset="0"/>
                <a:ea typeface="Arial" charset="0"/>
                <a:cs typeface="Arial" charset="0"/>
              </a:rPr>
              <a:t>Pull</a:t>
            </a:r>
            <a:r>
              <a:rPr lang="en-US" b="1" dirty="0">
                <a:solidFill>
                  <a:srgbClr val="000090"/>
                </a:solidFill>
                <a:latin typeface="Arial" charset="0"/>
                <a:ea typeface="Arial" charset="0"/>
                <a:cs typeface="Arial" charset="0"/>
              </a:rPr>
              <a:t>:</a:t>
            </a:r>
            <a:r>
              <a:rPr lang="en-US" dirty="0">
                <a:solidFill>
                  <a:srgbClr val="000090"/>
                </a:solidFill>
                <a:latin typeface="Arial" charset="0"/>
                <a:ea typeface="Arial" charset="0"/>
                <a:cs typeface="Arial" charset="0"/>
              </a:rPr>
              <a:t>  Direct result of clients</a:t>
            </a:r>
            <a:r>
              <a:rPr lang="ja-JP" altLang="en-US" dirty="0">
                <a:solidFill>
                  <a:srgbClr val="000090"/>
                </a:solidFill>
                <a:latin typeface="Arial" charset="0"/>
                <a:ea typeface="Arial" charset="0"/>
                <a:cs typeface="Arial" charset="0"/>
              </a:rPr>
              <a:t>’</a:t>
            </a:r>
            <a:r>
              <a:rPr lang="en-US" dirty="0">
                <a:solidFill>
                  <a:srgbClr val="000090"/>
                </a:solidFill>
                <a:latin typeface="Arial" charset="0"/>
                <a:ea typeface="Arial" charset="0"/>
                <a:cs typeface="Arial" charset="0"/>
              </a:rPr>
              <a:t> requests </a:t>
            </a:r>
          </a:p>
          <a:p>
            <a:pPr lvl="1"/>
            <a:r>
              <a:rPr lang="en-US" b="1" dirty="0">
                <a:solidFill>
                  <a:srgbClr val="000090"/>
                </a:solidFill>
                <a:latin typeface="Arial" charset="0"/>
                <a:ea typeface="Arial" charset="0"/>
                <a:cs typeface="Arial" charset="0"/>
              </a:rPr>
              <a:t>Push:  </a:t>
            </a:r>
            <a:r>
              <a:rPr lang="en-US" dirty="0">
                <a:solidFill>
                  <a:srgbClr val="000090"/>
                </a:solidFill>
                <a:latin typeface="Arial" charset="0"/>
                <a:ea typeface="Arial" charset="0"/>
                <a:cs typeface="Arial" charset="0"/>
              </a:rPr>
              <a:t>Expectation of high access </a:t>
            </a:r>
            <a:r>
              <a:rPr lang="en-US" dirty="0" smtClean="0">
                <a:solidFill>
                  <a:srgbClr val="000090"/>
                </a:solidFill>
                <a:latin typeface="Arial" charset="0"/>
                <a:ea typeface="Arial" charset="0"/>
                <a:cs typeface="Arial" charset="0"/>
              </a:rPr>
              <a:t>rate</a:t>
            </a:r>
          </a:p>
          <a:p>
            <a:pPr lvl="7"/>
            <a:endParaRPr lang="en-US" dirty="0">
              <a:solidFill>
                <a:srgbClr val="000090"/>
              </a:solidFill>
              <a:latin typeface="Arial" charset="0"/>
              <a:ea typeface="Arial" charset="0"/>
              <a:cs typeface="Arial" charset="0"/>
            </a:endParaRPr>
          </a:p>
          <a:p>
            <a:r>
              <a:rPr lang="en-US" sz="2400" dirty="0">
                <a:latin typeface="Arial" charset="0"/>
                <a:cs typeface="Arial" charset="0"/>
              </a:rPr>
              <a:t>Also do some processing</a:t>
            </a:r>
          </a:p>
          <a:p>
            <a:pPr lvl="1"/>
            <a:r>
              <a:rPr lang="en-US" dirty="0">
                <a:solidFill>
                  <a:srgbClr val="000090"/>
                </a:solidFill>
                <a:latin typeface="Arial" charset="0"/>
                <a:ea typeface="Arial" charset="0"/>
                <a:cs typeface="Arial" charset="0"/>
              </a:rPr>
              <a:t>Handle </a:t>
            </a:r>
            <a:r>
              <a:rPr lang="en-US" i="1" dirty="0">
                <a:solidFill>
                  <a:srgbClr val="000090"/>
                </a:solidFill>
                <a:latin typeface="Arial" charset="0"/>
                <a:ea typeface="Arial" charset="0"/>
                <a:cs typeface="Arial" charset="0"/>
              </a:rPr>
              <a:t>dynamic</a:t>
            </a:r>
            <a:r>
              <a:rPr lang="en-US" dirty="0">
                <a:solidFill>
                  <a:srgbClr val="000090"/>
                </a:solidFill>
                <a:latin typeface="Arial" charset="0"/>
                <a:ea typeface="Arial" charset="0"/>
                <a:cs typeface="Arial" charset="0"/>
              </a:rPr>
              <a:t> web pages</a:t>
            </a:r>
          </a:p>
          <a:p>
            <a:pPr lvl="1"/>
            <a:r>
              <a:rPr lang="en-US" i="1" dirty="0">
                <a:solidFill>
                  <a:srgbClr val="000090"/>
                </a:solidFill>
                <a:latin typeface="Arial" charset="0"/>
                <a:ea typeface="Arial" charset="0"/>
                <a:cs typeface="Arial" charset="0"/>
              </a:rPr>
              <a:t>Transcoding</a:t>
            </a:r>
            <a:r>
              <a:rPr lang="en-US" dirty="0">
                <a:solidFill>
                  <a:srgbClr val="000090"/>
                </a:solidFill>
                <a:latin typeface="Arial" charset="0"/>
                <a:ea typeface="Arial" charset="0"/>
                <a:cs typeface="Arial" charset="0"/>
              </a:rPr>
              <a:t> </a:t>
            </a:r>
          </a:p>
          <a:p>
            <a:pPr lvl="1">
              <a:buFont typeface="Helvetica" charset="0"/>
              <a:buNone/>
            </a:pPr>
            <a:r>
              <a:rPr lang="en-US" dirty="0">
                <a:solidFill>
                  <a:srgbClr val="000090"/>
                </a:solidFill>
                <a:latin typeface="Arial" charset="0"/>
                <a:ea typeface="Arial" charset="0"/>
                <a:cs typeface="Arial" charset="0"/>
              </a:rPr>
              <a:t>	</a:t>
            </a:r>
            <a:r>
              <a:rPr lang="en-US" dirty="0">
                <a:latin typeface="Arial" charset="0"/>
                <a:ea typeface="Arial" charset="0"/>
                <a:cs typeface="Arial" charset="0"/>
              </a:rPr>
              <a:t> 		</a:t>
            </a:r>
          </a:p>
        </p:txBody>
      </p:sp>
    </p:spTree>
    <p:extLst>
      <p:ext uri="{BB962C8B-B14F-4D97-AF65-F5344CB8AC3E}">
        <p14:creationId xmlns:p14="http://schemas.microsoft.com/office/powerpoint/2010/main" val="86126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33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33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332">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33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33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33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33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CDN Example – Akamai</a:t>
            </a:r>
          </a:p>
        </p:txBody>
      </p:sp>
      <p:sp>
        <p:nvSpPr>
          <p:cNvPr id="1092611" name="Rectangle 3"/>
          <p:cNvSpPr>
            <a:spLocks noGrp="1" noChangeArrowheads="1"/>
          </p:cNvSpPr>
          <p:nvPr>
            <p:ph idx="1"/>
          </p:nvPr>
        </p:nvSpPr>
        <p:spPr/>
        <p:txBody>
          <a:bodyPr/>
          <a:lstStyle/>
          <a:p>
            <a:r>
              <a:rPr lang="en-US" sz="2400" dirty="0">
                <a:latin typeface="Arial" charset="0"/>
                <a:cs typeface="Arial" charset="0"/>
              </a:rPr>
              <a:t>Akamai creates new domain names for each client</a:t>
            </a:r>
          </a:p>
          <a:p>
            <a:pPr lvl="1"/>
            <a:r>
              <a:rPr lang="en-US" sz="2000" dirty="0">
                <a:latin typeface="Arial" charset="0"/>
                <a:ea typeface="Arial" charset="0"/>
                <a:cs typeface="Arial" charset="0"/>
              </a:rPr>
              <a:t>e.g., </a:t>
            </a:r>
            <a:r>
              <a:rPr lang="en-US" sz="1800" i="1" dirty="0">
                <a:solidFill>
                  <a:srgbClr val="0E04D6"/>
                </a:solidFill>
                <a:latin typeface="Arial" charset="0"/>
                <a:ea typeface="Arial" charset="0"/>
                <a:cs typeface="Arial" charset="0"/>
              </a:rPr>
              <a:t>a128.g.akamai.net </a:t>
            </a:r>
            <a:r>
              <a:rPr lang="en-US" sz="2000" dirty="0">
                <a:latin typeface="Arial" charset="0"/>
                <a:ea typeface="Arial" charset="0"/>
                <a:cs typeface="Arial" charset="0"/>
              </a:rPr>
              <a:t>for</a:t>
            </a:r>
            <a:r>
              <a:rPr lang="en-US" sz="1800" i="1" dirty="0">
                <a:solidFill>
                  <a:srgbClr val="0E04D6"/>
                </a:solidFill>
                <a:latin typeface="Arial" charset="0"/>
                <a:ea typeface="Arial" charset="0"/>
                <a:cs typeface="Arial" charset="0"/>
              </a:rPr>
              <a:t> </a:t>
            </a:r>
            <a:r>
              <a:rPr lang="en-US" sz="1800" i="1" dirty="0" err="1">
                <a:solidFill>
                  <a:srgbClr val="0E04D6"/>
                </a:solidFill>
                <a:latin typeface="Arial" charset="0"/>
                <a:ea typeface="Arial" charset="0"/>
                <a:cs typeface="Arial" charset="0"/>
              </a:rPr>
              <a:t>cnn.com</a:t>
            </a:r>
            <a:r>
              <a:rPr lang="en-US" sz="1800" i="1" dirty="0">
                <a:solidFill>
                  <a:srgbClr val="0E04D6"/>
                </a:solidFill>
                <a:latin typeface="Arial" charset="0"/>
                <a:ea typeface="Arial" charset="0"/>
                <a:cs typeface="Arial" charset="0"/>
              </a:rPr>
              <a:t/>
            </a:r>
            <a:br>
              <a:rPr lang="en-US" sz="1800" i="1" dirty="0">
                <a:solidFill>
                  <a:srgbClr val="0E04D6"/>
                </a:solidFill>
                <a:latin typeface="Arial" charset="0"/>
                <a:ea typeface="Arial" charset="0"/>
                <a:cs typeface="Arial" charset="0"/>
              </a:rPr>
            </a:br>
            <a:endParaRPr lang="en-US" sz="2000" dirty="0">
              <a:solidFill>
                <a:srgbClr val="0E04D6"/>
              </a:solidFill>
              <a:latin typeface="Arial" charset="0"/>
              <a:ea typeface="Arial" charset="0"/>
              <a:cs typeface="Arial" charset="0"/>
            </a:endParaRPr>
          </a:p>
          <a:p>
            <a:r>
              <a:rPr lang="en-US" sz="2400" dirty="0">
                <a:latin typeface="Arial" charset="0"/>
                <a:cs typeface="Arial" charset="0"/>
              </a:rPr>
              <a:t>The CDN’s DNS servers are authoritative for the new domains</a:t>
            </a:r>
            <a:br>
              <a:rPr lang="en-US" sz="2400" dirty="0">
                <a:latin typeface="Arial" charset="0"/>
                <a:cs typeface="Arial" charset="0"/>
              </a:rPr>
            </a:br>
            <a:endParaRPr lang="en-US" sz="2400" dirty="0">
              <a:latin typeface="Arial" charset="0"/>
              <a:cs typeface="Arial" charset="0"/>
            </a:endParaRPr>
          </a:p>
          <a:p>
            <a:r>
              <a:rPr lang="en-US" sz="2400" dirty="0">
                <a:latin typeface="Arial" charset="0"/>
                <a:cs typeface="Arial" charset="0"/>
              </a:rPr>
              <a:t>The client content provider modifies its content so that embedded URLs reference the new domains.</a:t>
            </a:r>
          </a:p>
          <a:p>
            <a:pPr lvl="1"/>
            <a:r>
              <a:rPr lang="ja-JP" altLang="en-US" sz="2000" dirty="0">
                <a:latin typeface="Arial" charset="0"/>
                <a:ea typeface="Arial" charset="0"/>
                <a:cs typeface="Arial" charset="0"/>
              </a:rPr>
              <a:t>“</a:t>
            </a:r>
            <a:r>
              <a:rPr lang="en-US" sz="2000" dirty="0" err="1">
                <a:latin typeface="Arial" charset="0"/>
                <a:ea typeface="Arial" charset="0"/>
                <a:cs typeface="Arial" charset="0"/>
              </a:rPr>
              <a:t>Akamaize</a:t>
            </a:r>
            <a:r>
              <a:rPr lang="ja-JP" altLang="en-US" sz="2000" dirty="0">
                <a:latin typeface="Arial" charset="0"/>
                <a:ea typeface="Arial" charset="0"/>
                <a:cs typeface="Arial" charset="0"/>
              </a:rPr>
              <a:t>”</a:t>
            </a:r>
            <a:r>
              <a:rPr lang="en-US" sz="2000" dirty="0">
                <a:latin typeface="Arial" charset="0"/>
                <a:ea typeface="Arial" charset="0"/>
                <a:cs typeface="Arial" charset="0"/>
              </a:rPr>
              <a:t> content</a:t>
            </a:r>
          </a:p>
          <a:p>
            <a:pPr lvl="1"/>
            <a:r>
              <a:rPr lang="en-US" sz="2000" dirty="0">
                <a:latin typeface="Arial" charset="0"/>
                <a:ea typeface="Arial" charset="0"/>
                <a:cs typeface="Arial" charset="0"/>
              </a:rPr>
              <a:t>e.g.: </a:t>
            </a:r>
            <a:r>
              <a:rPr lang="en-US" sz="1800" i="1" dirty="0">
                <a:solidFill>
                  <a:srgbClr val="0E04D6"/>
                </a:solidFill>
                <a:latin typeface="Arial" charset="0"/>
                <a:ea typeface="Arial" charset="0"/>
                <a:cs typeface="Arial" charset="0"/>
              </a:rPr>
              <a:t>http://</a:t>
            </a:r>
            <a:r>
              <a:rPr lang="en-US" sz="1800" i="1" dirty="0" err="1">
                <a:solidFill>
                  <a:srgbClr val="0E04D6"/>
                </a:solidFill>
                <a:latin typeface="Arial" charset="0"/>
                <a:ea typeface="Arial" charset="0"/>
                <a:cs typeface="Arial" charset="0"/>
              </a:rPr>
              <a:t>www.cnn.com</a:t>
            </a:r>
            <a:r>
              <a:rPr lang="en-US" sz="1800" i="1" dirty="0">
                <a:solidFill>
                  <a:srgbClr val="0E04D6"/>
                </a:solidFill>
                <a:latin typeface="Arial" charset="0"/>
                <a:ea typeface="Arial" charset="0"/>
                <a:cs typeface="Arial" charset="0"/>
              </a:rPr>
              <a:t>/image-of-the-</a:t>
            </a:r>
            <a:r>
              <a:rPr lang="en-US" sz="1800" i="1" dirty="0" err="1">
                <a:solidFill>
                  <a:srgbClr val="0E04D6"/>
                </a:solidFill>
                <a:latin typeface="Arial" charset="0"/>
                <a:ea typeface="Arial" charset="0"/>
                <a:cs typeface="Arial" charset="0"/>
              </a:rPr>
              <a:t>day.gif</a:t>
            </a:r>
            <a:r>
              <a:rPr lang="en-US" sz="2000" dirty="0">
                <a:latin typeface="Arial" charset="0"/>
                <a:ea typeface="Arial" charset="0"/>
                <a:cs typeface="Arial" charset="0"/>
              </a:rPr>
              <a:t> becomes </a:t>
            </a:r>
            <a:r>
              <a:rPr lang="en-US" sz="1800" i="1" dirty="0">
                <a:solidFill>
                  <a:srgbClr val="0E04D6"/>
                </a:solidFill>
                <a:latin typeface="Arial" charset="0"/>
                <a:ea typeface="Arial" charset="0"/>
                <a:cs typeface="Arial" charset="0"/>
              </a:rPr>
              <a:t>http://a128.g.akamai.net/image-of-the-</a:t>
            </a:r>
            <a:r>
              <a:rPr lang="en-US" sz="1800" i="1" dirty="0" err="1">
                <a:solidFill>
                  <a:srgbClr val="0E04D6"/>
                </a:solidFill>
                <a:latin typeface="Arial" charset="0"/>
                <a:ea typeface="Arial" charset="0"/>
                <a:cs typeface="Arial" charset="0"/>
              </a:rPr>
              <a:t>day.gif</a:t>
            </a:r>
            <a:r>
              <a:rPr lang="en-US" sz="1800" i="1" dirty="0">
                <a:solidFill>
                  <a:srgbClr val="0E04D6"/>
                </a:solidFill>
                <a:latin typeface="Arial" charset="0"/>
                <a:ea typeface="Arial" charset="0"/>
                <a:cs typeface="Arial" charset="0"/>
              </a:rPr>
              <a:t/>
            </a:r>
            <a:br>
              <a:rPr lang="en-US" sz="1800" i="1" dirty="0">
                <a:solidFill>
                  <a:srgbClr val="0E04D6"/>
                </a:solidFill>
                <a:latin typeface="Arial" charset="0"/>
                <a:ea typeface="Arial" charset="0"/>
                <a:cs typeface="Arial" charset="0"/>
              </a:rPr>
            </a:br>
            <a:endParaRPr lang="en-US" sz="1800" i="1" dirty="0">
              <a:solidFill>
                <a:srgbClr val="0E04D6"/>
              </a:solidFill>
              <a:latin typeface="Arial" charset="0"/>
              <a:ea typeface="Arial" charset="0"/>
              <a:cs typeface="Arial" charset="0"/>
            </a:endParaRPr>
          </a:p>
          <a:p>
            <a:r>
              <a:rPr lang="en-US" sz="2400" dirty="0">
                <a:solidFill>
                  <a:srgbClr val="FF0000"/>
                </a:solidFill>
                <a:latin typeface="Arial" charset="0"/>
                <a:ea typeface="Arial" charset="0"/>
                <a:cs typeface="Arial" charset="0"/>
              </a:rPr>
              <a:t>Requests now sent to CDN’s infrastructure…</a:t>
            </a:r>
          </a:p>
        </p:txBody>
      </p:sp>
    </p:spTree>
    <p:extLst>
      <p:ext uri="{BB962C8B-B14F-4D97-AF65-F5344CB8AC3E}">
        <p14:creationId xmlns:p14="http://schemas.microsoft.com/office/powerpoint/2010/main" val="23148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2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26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926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26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26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26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2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Cost-Effective Content Delivery</a:t>
            </a:r>
          </a:p>
        </p:txBody>
      </p:sp>
      <p:sp>
        <p:nvSpPr>
          <p:cNvPr id="1092611" name="Rectangle 3"/>
          <p:cNvSpPr>
            <a:spLocks noGrp="1" noChangeArrowheads="1"/>
          </p:cNvSpPr>
          <p:nvPr>
            <p:ph idx="1"/>
          </p:nvPr>
        </p:nvSpPr>
        <p:spPr/>
        <p:txBody>
          <a:bodyPr/>
          <a:lstStyle/>
          <a:p>
            <a:r>
              <a:rPr lang="en-US" dirty="0" smtClean="0">
                <a:latin typeface="Arial" charset="0"/>
                <a:cs typeface="Arial" charset="0"/>
              </a:rPr>
              <a:t>General theme: multiple sites hosted on shared physical infrastructure </a:t>
            </a:r>
          </a:p>
          <a:p>
            <a:pPr lvl="1"/>
            <a:r>
              <a:rPr lang="en-US" dirty="0" smtClean="0">
                <a:latin typeface="Arial" charset="0"/>
                <a:cs typeface="Arial" charset="0"/>
              </a:rPr>
              <a:t>efficiency of statistical multiplexing</a:t>
            </a:r>
          </a:p>
          <a:p>
            <a:pPr lvl="1"/>
            <a:r>
              <a:rPr lang="en-US" dirty="0" smtClean="0">
                <a:latin typeface="Arial" charset="0"/>
                <a:cs typeface="Arial" charset="0"/>
              </a:rPr>
              <a:t>economies of scale (volume pricing, </a:t>
            </a:r>
            <a:r>
              <a:rPr lang="en-US" i="1" dirty="0" smtClean="0">
                <a:latin typeface="Arial" charset="0"/>
                <a:cs typeface="Arial" charset="0"/>
              </a:rPr>
              <a:t>etc.</a:t>
            </a:r>
            <a:r>
              <a:rPr lang="en-US" dirty="0" smtClean="0">
                <a:latin typeface="Arial" charset="0"/>
                <a:cs typeface="Arial" charset="0"/>
              </a:rPr>
              <a:t>)</a:t>
            </a:r>
          </a:p>
          <a:p>
            <a:pPr lvl="1"/>
            <a:r>
              <a:rPr lang="en-US" dirty="0" smtClean="0">
                <a:latin typeface="Arial" charset="0"/>
                <a:cs typeface="Arial" charset="0"/>
              </a:rPr>
              <a:t>amortization of human operator costs </a:t>
            </a:r>
          </a:p>
          <a:p>
            <a:pPr marL="0" indent="0">
              <a:buNone/>
            </a:pPr>
            <a:endParaRPr lang="en-US" dirty="0" smtClean="0">
              <a:latin typeface="Arial" charset="0"/>
              <a:cs typeface="Arial" charset="0"/>
            </a:endParaRPr>
          </a:p>
          <a:p>
            <a:r>
              <a:rPr lang="en-US" dirty="0" smtClean="0">
                <a:latin typeface="Arial" charset="0"/>
                <a:cs typeface="Arial" charset="0"/>
              </a:rPr>
              <a:t>Examples: </a:t>
            </a:r>
          </a:p>
          <a:p>
            <a:pPr lvl="1"/>
            <a:r>
              <a:rPr lang="en-US" dirty="0" smtClean="0">
                <a:latin typeface="Arial" charset="0"/>
                <a:cs typeface="Arial" charset="0"/>
              </a:rPr>
              <a:t>Web hosting companies </a:t>
            </a:r>
          </a:p>
          <a:p>
            <a:pPr lvl="1"/>
            <a:r>
              <a:rPr lang="en-US" dirty="0" smtClean="0">
                <a:latin typeface="Arial" charset="0"/>
                <a:cs typeface="Arial" charset="0"/>
              </a:rPr>
              <a:t>CDNs</a:t>
            </a:r>
          </a:p>
          <a:p>
            <a:pPr lvl="1"/>
            <a:r>
              <a:rPr lang="en-US" dirty="0" smtClean="0">
                <a:latin typeface="Arial" charset="0"/>
                <a:cs typeface="Arial" charset="0"/>
              </a:rPr>
              <a:t>Cloud infrastructure</a:t>
            </a:r>
          </a:p>
        </p:txBody>
      </p:sp>
    </p:spTree>
    <p:extLst>
      <p:ext uri="{BB962C8B-B14F-4D97-AF65-F5344CB8AC3E}">
        <p14:creationId xmlns:p14="http://schemas.microsoft.com/office/powerpoint/2010/main" val="153597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2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26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26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26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26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26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26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26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lstStyle/>
          <a:p>
            <a:r>
              <a:rPr lang="en-US" dirty="0" smtClean="0"/>
              <a:t>Finishing up HTTP</a:t>
            </a:r>
          </a:p>
          <a:p>
            <a:endParaRPr lang="en-US" dirty="0"/>
          </a:p>
          <a:p>
            <a:r>
              <a:rPr lang="en-US" dirty="0" smtClean="0"/>
              <a:t>ICMP</a:t>
            </a:r>
          </a:p>
          <a:p>
            <a:endParaRPr lang="en-US" dirty="0"/>
          </a:p>
          <a:p>
            <a:r>
              <a:rPr lang="en-US" dirty="0" smtClean="0"/>
              <a:t>NAT</a:t>
            </a:r>
          </a:p>
          <a:p>
            <a:endParaRPr lang="en-US" dirty="0"/>
          </a:p>
          <a:p>
            <a:r>
              <a:rPr lang="en-US" dirty="0" err="1" smtClean="0"/>
              <a:t>QoS</a:t>
            </a:r>
            <a:endParaRPr lang="en-US" dirty="0" smtClean="0"/>
          </a:p>
          <a:p>
            <a:endParaRPr lang="en-US" dirty="0"/>
          </a:p>
          <a:p>
            <a:r>
              <a:rPr lang="en-US" dirty="0" smtClean="0"/>
              <a:t>Putting it all together</a:t>
            </a:r>
            <a:r>
              <a:rPr lang="is-IS" dirty="0" smtClean="0"/>
              <a:t>…</a:t>
            </a:r>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4</a:t>
            </a:fld>
            <a:endParaRPr lang="en-US" altLang="en-US"/>
          </a:p>
        </p:txBody>
      </p:sp>
    </p:spTree>
    <p:extLst>
      <p:ext uri="{BB962C8B-B14F-4D97-AF65-F5344CB8AC3E}">
        <p14:creationId xmlns:p14="http://schemas.microsoft.com/office/powerpoint/2010/main" val="13640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ctrTitle"/>
          </p:nvPr>
        </p:nvSpPr>
        <p:spPr/>
        <p:txBody>
          <a:bodyPr/>
          <a:lstStyle/>
          <a:p>
            <a:r>
              <a:rPr lang="en-US" dirty="0">
                <a:latin typeface="Helvetica" charset="0"/>
                <a:ea typeface="ＭＳ Ｐゴシック" charset="0"/>
                <a:cs typeface="ＭＳ Ｐゴシック" charset="0"/>
              </a:rPr>
              <a:t>Network Control Messages</a:t>
            </a:r>
            <a:br>
              <a:rPr lang="en-US" dirty="0">
                <a:latin typeface="Helvetica" charset="0"/>
                <a:ea typeface="ＭＳ Ｐゴシック" charset="0"/>
                <a:cs typeface="ＭＳ Ｐゴシック" charset="0"/>
              </a:rPr>
            </a:br>
            <a:r>
              <a:rPr lang="en-US" dirty="0">
                <a:latin typeface="Helvetica" charset="0"/>
                <a:ea typeface="ＭＳ Ｐゴシック" charset="0"/>
                <a:cs typeface="ＭＳ Ｐゴシック" charset="0"/>
              </a:rPr>
              <a:t>	</a:t>
            </a:r>
            <a:endParaRPr lang="en-US" i="1" dirty="0">
              <a:latin typeface="Helvetica" charset="0"/>
              <a:ea typeface="ＭＳ Ｐゴシック" charset="0"/>
              <a:cs typeface="ＭＳ Ｐゴシック" charset="0"/>
            </a:endParaRPr>
          </a:p>
        </p:txBody>
      </p:sp>
      <p:sp>
        <p:nvSpPr>
          <p:cNvPr id="3" name="Subtitle 2"/>
          <p:cNvSpPr>
            <a:spLocks noGrp="1"/>
          </p:cNvSpPr>
          <p:nvPr>
            <p:ph type="subTitle" idx="1"/>
          </p:nvPr>
        </p:nvSpPr>
        <p:spPr/>
        <p:txBody>
          <a:bodyPr/>
          <a:lstStyle/>
          <a:p>
            <a:r>
              <a:rPr lang="en-US" i="1" dirty="0">
                <a:latin typeface="Helvetica" charset="0"/>
                <a:ea typeface="ＭＳ Ｐゴシック" charset="0"/>
                <a:cs typeface="ＭＳ Ｐゴシック" charset="0"/>
              </a:rPr>
              <a:t>(and how to use them for discovery)</a:t>
            </a:r>
            <a:endParaRPr lang="en-US" dirty="0"/>
          </a:p>
        </p:txBody>
      </p:sp>
      <p:sp>
        <p:nvSpPr>
          <p:cNvPr id="7782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7C5C73C-5D31-9245-9D4F-9CBF99536007}" type="slidenum">
              <a:rPr lang="en-US" sz="1400" b="0">
                <a:latin typeface="Times New Roman" charset="0"/>
              </a:rPr>
              <a:pPr eaLnBrk="1" hangingPunct="1"/>
              <a:t>40</a:t>
            </a:fld>
            <a:endParaRPr lang="en-US" sz="1400" b="0">
              <a:latin typeface="Times New Roman" charset="0"/>
            </a:endParaRPr>
          </a:p>
        </p:txBody>
      </p:sp>
    </p:spTree>
    <p:extLst>
      <p:ext uri="{BB962C8B-B14F-4D97-AF65-F5344CB8AC3E}">
        <p14:creationId xmlns:p14="http://schemas.microsoft.com/office/powerpoint/2010/main" val="6783113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Errors Might A Router See?</a:t>
            </a:r>
            <a:endParaRPr lang="en-US" dirty="0"/>
          </a:p>
        </p:txBody>
      </p:sp>
      <p:sp>
        <p:nvSpPr>
          <p:cNvPr id="3" name="Content Placeholder 2"/>
          <p:cNvSpPr>
            <a:spLocks noGrp="1"/>
          </p:cNvSpPr>
          <p:nvPr>
            <p:ph idx="1"/>
          </p:nvPr>
        </p:nvSpPr>
        <p:spPr/>
        <p:txBody>
          <a:bodyPr/>
          <a:lstStyle/>
          <a:p>
            <a:r>
              <a:rPr lang="en-US" dirty="0" smtClean="0">
                <a:latin typeface="Arial" charset="0"/>
                <a:ea typeface="Arial" charset="0"/>
                <a:cs typeface="Arial" charset="0"/>
              </a:rPr>
              <a:t>Dead-end: No route to destination</a:t>
            </a:r>
          </a:p>
          <a:p>
            <a:pPr lvl="6"/>
            <a:endParaRPr lang="en-US" dirty="0">
              <a:latin typeface="Arial" charset="0"/>
              <a:ea typeface="Arial" charset="0"/>
              <a:cs typeface="Arial" charset="0"/>
            </a:endParaRPr>
          </a:p>
          <a:p>
            <a:r>
              <a:rPr lang="en-US" dirty="0" smtClean="0">
                <a:latin typeface="Arial" charset="0"/>
                <a:ea typeface="Arial" charset="0"/>
                <a:cs typeface="Arial" charset="0"/>
              </a:rPr>
              <a:t>Sign of a loop: TTL expires </a:t>
            </a:r>
          </a:p>
          <a:p>
            <a:pPr lvl="6"/>
            <a:endParaRPr lang="en-US" dirty="0" smtClean="0">
              <a:latin typeface="Arial" charset="0"/>
              <a:ea typeface="Arial" charset="0"/>
              <a:cs typeface="Arial" charset="0"/>
            </a:endParaRPr>
          </a:p>
          <a:p>
            <a:r>
              <a:rPr lang="en-US" dirty="0" smtClean="0">
                <a:latin typeface="Arial" charset="0"/>
                <a:ea typeface="Arial" charset="0"/>
                <a:cs typeface="Arial" charset="0"/>
              </a:rPr>
              <a:t>Can’t physically forward: packet too big</a:t>
            </a:r>
          </a:p>
          <a:p>
            <a:pPr lvl="1"/>
            <a:r>
              <a:rPr lang="en-US" dirty="0" smtClean="0">
                <a:latin typeface="Arial" charset="0"/>
                <a:ea typeface="Arial" charset="0"/>
                <a:cs typeface="Arial" charset="0"/>
              </a:rPr>
              <a:t>And has DF flag set</a:t>
            </a:r>
          </a:p>
          <a:p>
            <a:pPr lvl="3"/>
            <a:endParaRPr lang="en-US" dirty="0">
              <a:latin typeface="Arial" charset="0"/>
              <a:ea typeface="Arial" charset="0"/>
              <a:cs typeface="Arial" charset="0"/>
            </a:endParaRPr>
          </a:p>
          <a:p>
            <a:r>
              <a:rPr lang="en-US" dirty="0" smtClean="0">
                <a:latin typeface="Arial" charset="0"/>
                <a:ea typeface="Arial" charset="0"/>
                <a:cs typeface="Arial" charset="0"/>
              </a:rPr>
              <a:t>Can’t keep up with traffic: buffer overflowing</a:t>
            </a:r>
          </a:p>
          <a:p>
            <a:pPr lvl="6"/>
            <a:endParaRPr lang="en-US" dirty="0">
              <a:latin typeface="Arial" charset="0"/>
              <a:ea typeface="Arial" charset="0"/>
              <a:cs typeface="Arial" charset="0"/>
            </a:endParaRPr>
          </a:p>
          <a:p>
            <a:r>
              <a:rPr lang="en-US" dirty="0" smtClean="0">
                <a:latin typeface="Arial" charset="0"/>
                <a:ea typeface="Arial" charset="0"/>
                <a:cs typeface="Arial" charset="0"/>
              </a:rPr>
              <a:t>Header corruption or ill-formed packets</a:t>
            </a:r>
          </a:p>
          <a:p>
            <a:pPr lvl="7"/>
            <a:endParaRPr lang="en-US" dirty="0">
              <a:latin typeface="Arial" charset="0"/>
              <a:ea typeface="Arial" charset="0"/>
              <a:cs typeface="Arial" charset="0"/>
            </a:endParaRPr>
          </a:p>
          <a:p>
            <a:r>
              <a:rPr lang="en-US" dirty="0" smtClean="0">
                <a:latin typeface="Arial" charset="0"/>
                <a:ea typeface="Arial" charset="0"/>
                <a:cs typeface="Arial" charset="0"/>
              </a:rPr>
              <a:t>….</a:t>
            </a:r>
          </a:p>
          <a:p>
            <a:pPr marL="0" indent="0">
              <a:buNone/>
            </a:pPr>
            <a:endParaRPr lang="en-US" dirty="0"/>
          </a:p>
        </p:txBody>
      </p:sp>
      <p:sp>
        <p:nvSpPr>
          <p:cNvPr id="4" name="Slide Number Placeholder 3"/>
          <p:cNvSpPr>
            <a:spLocks noGrp="1"/>
          </p:cNvSpPr>
          <p:nvPr>
            <p:ph type="sldNum" sz="quarter" idx="12"/>
          </p:nvPr>
        </p:nvSpPr>
        <p:spPr/>
        <p:txBody>
          <a:bodyPr/>
          <a:lstStyle/>
          <a:p>
            <a:fld id="{104A0A2D-594B-8E49-B425-D639F4F9ACCA}" type="slidenum">
              <a:rPr lang="en-US" smtClean="0">
                <a:solidFill>
                  <a:srgbClr val="000000"/>
                </a:solidFill>
              </a:rPr>
              <a:pPr/>
              <a:t>41</a:t>
            </a:fld>
            <a:endParaRPr lang="en-US">
              <a:solidFill>
                <a:srgbClr val="000000"/>
              </a:solidFill>
            </a:endParaRPr>
          </a:p>
        </p:txBody>
      </p:sp>
    </p:spTree>
    <p:extLst>
      <p:ext uri="{BB962C8B-B14F-4D97-AF65-F5344CB8AC3E}">
        <p14:creationId xmlns:p14="http://schemas.microsoft.com/office/powerpoint/2010/main" val="153503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238"/>
            <a:ext cx="9144000" cy="868362"/>
          </a:xfrm>
        </p:spPr>
        <p:txBody>
          <a:bodyPr/>
          <a:lstStyle/>
          <a:p>
            <a:r>
              <a:rPr lang="en-US" smtClean="0"/>
              <a:t>What should </a:t>
            </a:r>
            <a:r>
              <a:rPr lang="en-US" dirty="0" smtClean="0"/>
              <a:t>network tell host about?</a:t>
            </a:r>
            <a:endParaRPr lang="en-US" dirty="0"/>
          </a:p>
        </p:txBody>
      </p:sp>
      <p:sp>
        <p:nvSpPr>
          <p:cNvPr id="3" name="Content Placeholder 2"/>
          <p:cNvSpPr>
            <a:spLocks noGrp="1"/>
          </p:cNvSpPr>
          <p:nvPr>
            <p:ph idx="1"/>
          </p:nvPr>
        </p:nvSpPr>
        <p:spPr/>
        <p:txBody>
          <a:bodyPr/>
          <a:lstStyle/>
          <a:p>
            <a:r>
              <a:rPr lang="en-US" dirty="0" smtClean="0">
                <a:latin typeface="Arial" charset="0"/>
                <a:ea typeface="Arial" charset="0"/>
                <a:cs typeface="Arial" charset="0"/>
              </a:rPr>
              <a:t>No </a:t>
            </a:r>
            <a:r>
              <a:rPr lang="en-US" dirty="0">
                <a:latin typeface="Arial" charset="0"/>
                <a:ea typeface="Arial" charset="0"/>
                <a:cs typeface="Arial" charset="0"/>
              </a:rPr>
              <a:t>route to </a:t>
            </a:r>
            <a:r>
              <a:rPr lang="en-US" dirty="0" smtClean="0">
                <a:latin typeface="Arial" charset="0"/>
                <a:ea typeface="Arial" charset="0"/>
                <a:cs typeface="Arial" charset="0"/>
              </a:rPr>
              <a:t>destination?</a:t>
            </a:r>
          </a:p>
          <a:p>
            <a:pPr lvl="1"/>
            <a:r>
              <a:rPr lang="en-US" dirty="0" smtClean="0">
                <a:latin typeface="Arial" charset="0"/>
                <a:ea typeface="Arial" charset="0"/>
                <a:cs typeface="Arial" charset="0"/>
              </a:rPr>
              <a:t>Host can’t detect or fix routing failure.</a:t>
            </a:r>
            <a:endParaRPr lang="en-US" dirty="0">
              <a:latin typeface="Arial" charset="0"/>
              <a:ea typeface="Arial" charset="0"/>
              <a:cs typeface="Arial" charset="0"/>
            </a:endParaRPr>
          </a:p>
          <a:p>
            <a:r>
              <a:rPr lang="en-US" dirty="0" smtClean="0">
                <a:latin typeface="Arial" charset="0"/>
                <a:ea typeface="Arial" charset="0"/>
                <a:cs typeface="Arial" charset="0"/>
              </a:rPr>
              <a:t>TTL expires?</a:t>
            </a:r>
          </a:p>
          <a:p>
            <a:pPr lvl="1"/>
            <a:r>
              <a:rPr lang="en-US" dirty="0" smtClean="0">
                <a:latin typeface="Arial" charset="0"/>
                <a:ea typeface="Arial" charset="0"/>
                <a:cs typeface="Arial" charset="0"/>
              </a:rPr>
              <a:t>Host can’t detect or fix routing loop.</a:t>
            </a:r>
            <a:endParaRPr lang="en-US" dirty="0">
              <a:latin typeface="Arial" charset="0"/>
              <a:ea typeface="Arial" charset="0"/>
              <a:cs typeface="Arial" charset="0"/>
            </a:endParaRPr>
          </a:p>
          <a:p>
            <a:r>
              <a:rPr lang="en-US" dirty="0">
                <a:latin typeface="Arial" charset="0"/>
                <a:ea typeface="Arial" charset="0"/>
                <a:cs typeface="Arial" charset="0"/>
              </a:rPr>
              <a:t>P</a:t>
            </a:r>
            <a:r>
              <a:rPr lang="en-US" dirty="0" smtClean="0">
                <a:latin typeface="Arial" charset="0"/>
                <a:ea typeface="Arial" charset="0"/>
                <a:cs typeface="Arial" charset="0"/>
              </a:rPr>
              <a:t>acket </a:t>
            </a:r>
            <a:r>
              <a:rPr lang="en-US" dirty="0">
                <a:latin typeface="Arial" charset="0"/>
                <a:ea typeface="Arial" charset="0"/>
                <a:cs typeface="Arial" charset="0"/>
              </a:rPr>
              <a:t>too </a:t>
            </a:r>
            <a:r>
              <a:rPr lang="en-US" dirty="0" smtClean="0">
                <a:latin typeface="Arial" charset="0"/>
                <a:ea typeface="Arial" charset="0"/>
                <a:cs typeface="Arial" charset="0"/>
              </a:rPr>
              <a:t>big (with DF set)?</a:t>
            </a:r>
          </a:p>
          <a:p>
            <a:pPr lvl="1"/>
            <a:r>
              <a:rPr lang="en-US" dirty="0" smtClean="0">
                <a:latin typeface="Arial" charset="0"/>
                <a:ea typeface="Arial" charset="0"/>
                <a:cs typeface="Arial" charset="0"/>
              </a:rPr>
              <a:t>Host can adjust packet size, but can’t tell difference between congestion drops and MTU drops</a:t>
            </a:r>
            <a:endParaRPr lang="en-US" dirty="0">
              <a:latin typeface="Arial" charset="0"/>
              <a:ea typeface="Arial" charset="0"/>
              <a:cs typeface="Arial" charset="0"/>
            </a:endParaRPr>
          </a:p>
          <a:p>
            <a:r>
              <a:rPr lang="en-US" dirty="0" smtClean="0">
                <a:latin typeface="Arial" charset="0"/>
                <a:ea typeface="Arial" charset="0"/>
                <a:cs typeface="Arial" charset="0"/>
              </a:rPr>
              <a:t>Buffer overflowing?</a:t>
            </a:r>
          </a:p>
          <a:p>
            <a:pPr lvl="1"/>
            <a:r>
              <a:rPr lang="en-US" dirty="0" smtClean="0">
                <a:latin typeface="Arial" charset="0"/>
                <a:ea typeface="Arial" charset="0"/>
                <a:cs typeface="Arial" charset="0"/>
              </a:rPr>
              <a:t>Transport congestion control can detect/deal with this</a:t>
            </a:r>
          </a:p>
          <a:p>
            <a:r>
              <a:rPr lang="en-US" dirty="0" smtClean="0">
                <a:latin typeface="Arial" charset="0"/>
                <a:ea typeface="Arial" charset="0"/>
                <a:cs typeface="Arial" charset="0"/>
              </a:rPr>
              <a:t>Header corruption or ill-formed packets?</a:t>
            </a:r>
          </a:p>
          <a:p>
            <a:pPr lvl="1"/>
            <a:r>
              <a:rPr lang="en-US" dirty="0" smtClean="0">
                <a:latin typeface="Arial" charset="0"/>
                <a:ea typeface="Arial" charset="0"/>
                <a:cs typeface="Arial" charset="0"/>
              </a:rPr>
              <a:t>Host can’t fix corruption, but can fix formatting errors</a:t>
            </a:r>
            <a:endParaRPr lang="en-US" dirty="0"/>
          </a:p>
        </p:txBody>
      </p:sp>
      <p:sp>
        <p:nvSpPr>
          <p:cNvPr id="4" name="Slide Number Placeholder 3"/>
          <p:cNvSpPr>
            <a:spLocks noGrp="1"/>
          </p:cNvSpPr>
          <p:nvPr>
            <p:ph type="sldNum" sz="quarter" idx="12"/>
          </p:nvPr>
        </p:nvSpPr>
        <p:spPr/>
        <p:txBody>
          <a:bodyPr/>
          <a:lstStyle/>
          <a:p>
            <a:fld id="{104A0A2D-594B-8E49-B425-D639F4F9ACCA}" type="slidenum">
              <a:rPr lang="en-US" smtClean="0">
                <a:solidFill>
                  <a:srgbClr val="000000"/>
                </a:solidFill>
              </a:rPr>
              <a:pPr/>
              <a:t>42</a:t>
            </a:fld>
            <a:endParaRPr lang="en-US">
              <a:solidFill>
                <a:srgbClr val="000000"/>
              </a:solidFill>
            </a:endParaRPr>
          </a:p>
        </p:txBody>
      </p:sp>
      <p:sp>
        <p:nvSpPr>
          <p:cNvPr id="5" name="AutoShape 11"/>
          <p:cNvSpPr>
            <a:spLocks noChangeArrowheads="1"/>
          </p:cNvSpPr>
          <p:nvPr/>
        </p:nvSpPr>
        <p:spPr bwMode="auto">
          <a:xfrm>
            <a:off x="774700" y="3352800"/>
            <a:ext cx="7226300" cy="1384300"/>
          </a:xfrm>
          <a:prstGeom prst="wedgeRoundRectCallout">
            <a:avLst>
              <a:gd name="adj1" fmla="val -6052"/>
              <a:gd name="adj2" fmla="val 82077"/>
              <a:gd name="adj3" fmla="val 16667"/>
            </a:avLst>
          </a:prstGeom>
          <a:solidFill>
            <a:srgbClr val="FFCC99"/>
          </a:solidFill>
          <a:ln w="38100">
            <a:solidFill>
              <a:srgbClr val="CC0000"/>
            </a:solidFill>
            <a:miter lim="800000"/>
            <a:headEnd/>
            <a:tailEnd/>
          </a:ln>
        </p:spPr>
        <p:txBody>
          <a:bodyPr wrap="none" anchor="ctr"/>
          <a:lstStyle/>
          <a:p>
            <a:r>
              <a:rPr lang="en-US" sz="2800" dirty="0" smtClean="0">
                <a:latin typeface="+mn-lt"/>
              </a:rPr>
              <a:t>This assumes we want to bind the </a:t>
            </a:r>
          </a:p>
          <a:p>
            <a:r>
              <a:rPr lang="en-US" sz="2800" dirty="0" smtClean="0">
                <a:latin typeface="+mn-lt"/>
              </a:rPr>
              <a:t>meaning of packet drops to congestion</a:t>
            </a:r>
          </a:p>
        </p:txBody>
      </p:sp>
    </p:spTree>
    <p:extLst>
      <p:ext uri="{BB962C8B-B14F-4D97-AF65-F5344CB8AC3E}">
        <p14:creationId xmlns:p14="http://schemas.microsoft.com/office/powerpoint/2010/main" val="168471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 Response to Problems?</a:t>
            </a:r>
            <a:endParaRPr lang="en-US" dirty="0"/>
          </a:p>
        </p:txBody>
      </p:sp>
      <p:sp>
        <p:nvSpPr>
          <p:cNvPr id="3" name="Content Placeholder 2"/>
          <p:cNvSpPr>
            <a:spLocks noGrp="1"/>
          </p:cNvSpPr>
          <p:nvPr>
            <p:ph idx="1"/>
          </p:nvPr>
        </p:nvSpPr>
        <p:spPr/>
        <p:txBody>
          <a:bodyPr/>
          <a:lstStyle/>
          <a:p>
            <a:r>
              <a:rPr lang="en-US" dirty="0">
                <a:latin typeface="Arial" charset="0"/>
                <a:cs typeface="Arial" charset="0"/>
              </a:rPr>
              <a:t>Router doesn’t really need to respond</a:t>
            </a:r>
          </a:p>
          <a:p>
            <a:pPr lvl="1"/>
            <a:r>
              <a:rPr lang="en-US" dirty="0">
                <a:latin typeface="Arial" charset="0"/>
                <a:ea typeface="Arial" charset="0"/>
                <a:cs typeface="Arial" charset="0"/>
              </a:rPr>
              <a:t>Best effort means never having to say you</a:t>
            </a:r>
            <a:r>
              <a:rPr lang="ja-JP" altLang="en-US" dirty="0">
                <a:latin typeface="Arial" charset="0"/>
                <a:ea typeface="Arial" charset="0"/>
                <a:cs typeface="Arial" charset="0"/>
              </a:rPr>
              <a:t>’</a:t>
            </a:r>
            <a:r>
              <a:rPr lang="en-US" dirty="0">
                <a:latin typeface="Arial" charset="0"/>
                <a:ea typeface="Arial" charset="0"/>
                <a:cs typeface="Arial" charset="0"/>
              </a:rPr>
              <a:t>re sorry</a:t>
            </a:r>
          </a:p>
          <a:p>
            <a:pPr lvl="1"/>
            <a:r>
              <a:rPr lang="en-US" dirty="0">
                <a:latin typeface="Arial" charset="0"/>
                <a:ea typeface="Arial" charset="0"/>
                <a:cs typeface="Arial" charset="0"/>
              </a:rPr>
              <a:t>So, IP could conceivably just silently drop packets</a:t>
            </a:r>
          </a:p>
          <a:p>
            <a:pPr lvl="1"/>
            <a:endParaRPr lang="en-US" dirty="0">
              <a:latin typeface="Arial" charset="0"/>
              <a:ea typeface="Arial" charset="0"/>
              <a:cs typeface="Arial" charset="0"/>
            </a:endParaRPr>
          </a:p>
          <a:p>
            <a:r>
              <a:rPr lang="en-US" dirty="0" smtClean="0">
                <a:latin typeface="Arial" charset="0"/>
                <a:ea typeface="Arial" charset="0"/>
                <a:cs typeface="Arial" charset="0"/>
              </a:rPr>
              <a:t>Network is already trying its best</a:t>
            </a:r>
          </a:p>
          <a:p>
            <a:pPr lvl="1"/>
            <a:r>
              <a:rPr lang="en-US" dirty="0" smtClean="0"/>
              <a:t>Routing is already trying to avoid loops/dead-ends</a:t>
            </a:r>
          </a:p>
          <a:p>
            <a:pPr lvl="1"/>
            <a:r>
              <a:rPr lang="en-US" dirty="0" smtClean="0"/>
              <a:t>Network can’t reduce packet size (in DF packets)</a:t>
            </a:r>
          </a:p>
          <a:p>
            <a:pPr lvl="1"/>
            <a:r>
              <a:rPr lang="en-US" dirty="0" smtClean="0"/>
              <a:t>Network can’t reduce load, nor fix format problems</a:t>
            </a:r>
          </a:p>
          <a:p>
            <a:pPr lvl="1"/>
            <a:endParaRPr lang="en-US" dirty="0">
              <a:latin typeface="Arial" charset="0"/>
              <a:ea typeface="Arial" charset="0"/>
              <a:cs typeface="Arial" charset="0"/>
            </a:endParaRPr>
          </a:p>
          <a:p>
            <a:r>
              <a:rPr lang="en-US" dirty="0" smtClean="0"/>
              <a:t>What more can/should it do?</a:t>
            </a:r>
          </a:p>
          <a:p>
            <a:endParaRPr lang="en-US" dirty="0"/>
          </a:p>
        </p:txBody>
      </p:sp>
      <p:sp>
        <p:nvSpPr>
          <p:cNvPr id="4" name="Slide Number Placeholder 3"/>
          <p:cNvSpPr>
            <a:spLocks noGrp="1"/>
          </p:cNvSpPr>
          <p:nvPr>
            <p:ph type="sldNum" sz="quarter" idx="12"/>
          </p:nvPr>
        </p:nvSpPr>
        <p:spPr/>
        <p:txBody>
          <a:bodyPr/>
          <a:lstStyle/>
          <a:p>
            <a:fld id="{104A0A2D-594B-8E49-B425-D639F4F9ACCA}" type="slidenum">
              <a:rPr lang="en-US" smtClean="0">
                <a:solidFill>
                  <a:srgbClr val="000000"/>
                </a:solidFill>
              </a:rPr>
              <a:pPr/>
              <a:t>43</a:t>
            </a:fld>
            <a:endParaRPr lang="en-US">
              <a:solidFill>
                <a:srgbClr val="000000"/>
              </a:solidFill>
            </a:endParaRPr>
          </a:p>
        </p:txBody>
      </p:sp>
    </p:spTree>
    <p:extLst>
      <p:ext uri="{BB962C8B-B14F-4D97-AF65-F5344CB8AC3E}">
        <p14:creationId xmlns:p14="http://schemas.microsoft.com/office/powerpoint/2010/main" val="44646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en-US" dirty="0" smtClean="0">
                <a:latin typeface="Helvetica" charset="0"/>
                <a:ea typeface="ＭＳ Ｐゴシック" charset="0"/>
                <a:cs typeface="ＭＳ Ｐゴシック" charset="0"/>
              </a:rPr>
              <a:t>Error Reporting Helps Diagnosis</a:t>
            </a:r>
            <a:endParaRPr lang="en-US" dirty="0">
              <a:latin typeface="Helvetica" charset="0"/>
              <a:ea typeface="ＭＳ Ｐゴシック" charset="0"/>
              <a:cs typeface="ＭＳ Ｐゴシック" charset="0"/>
            </a:endParaRPr>
          </a:p>
        </p:txBody>
      </p:sp>
      <p:sp>
        <p:nvSpPr>
          <p:cNvPr id="967683" name="Rectangle 3"/>
          <p:cNvSpPr>
            <a:spLocks noGrp="1" noChangeArrowheads="1"/>
          </p:cNvSpPr>
          <p:nvPr>
            <p:ph idx="1"/>
          </p:nvPr>
        </p:nvSpPr>
        <p:spPr/>
        <p:txBody>
          <a:bodyPr/>
          <a:lstStyle/>
          <a:p>
            <a:r>
              <a:rPr lang="en-US" dirty="0" smtClean="0">
                <a:latin typeface="Arial" charset="0"/>
                <a:cs typeface="Arial" charset="0"/>
              </a:rPr>
              <a:t>Silent </a:t>
            </a:r>
            <a:r>
              <a:rPr lang="en-US" dirty="0">
                <a:latin typeface="Arial" charset="0"/>
                <a:cs typeface="Arial" charset="0"/>
              </a:rPr>
              <a:t>failures are </a:t>
            </a:r>
            <a:r>
              <a:rPr lang="en-US" b="1" dirty="0">
                <a:solidFill>
                  <a:srgbClr val="FF3300"/>
                </a:solidFill>
                <a:latin typeface="Arial" charset="0"/>
                <a:cs typeface="Arial" charset="0"/>
              </a:rPr>
              <a:t>really hard to diagnose</a:t>
            </a:r>
            <a:endParaRPr lang="en-US" b="1" dirty="0">
              <a:latin typeface="Arial" charset="0"/>
              <a:cs typeface="Arial" charset="0"/>
            </a:endParaRPr>
          </a:p>
          <a:p>
            <a:pPr lvl="1"/>
            <a:endParaRPr lang="en-US" dirty="0" smtClean="0">
              <a:latin typeface="Arial" charset="0"/>
              <a:ea typeface="Arial" charset="0"/>
              <a:cs typeface="Arial" charset="0"/>
            </a:endParaRPr>
          </a:p>
          <a:p>
            <a:r>
              <a:rPr lang="en-US" dirty="0" smtClean="0">
                <a:latin typeface="Arial" charset="0"/>
                <a:ea typeface="Arial" charset="0"/>
                <a:cs typeface="Arial" charset="0"/>
              </a:rPr>
              <a:t>IP </a:t>
            </a:r>
            <a:r>
              <a:rPr lang="en-US" dirty="0">
                <a:latin typeface="Arial" charset="0"/>
                <a:ea typeface="Arial" charset="0"/>
                <a:cs typeface="Arial" charset="0"/>
              </a:rPr>
              <a:t>includes </a:t>
            </a:r>
            <a:r>
              <a:rPr lang="en-US" dirty="0" smtClean="0">
                <a:latin typeface="Arial" charset="0"/>
                <a:ea typeface="Arial" charset="0"/>
                <a:cs typeface="Arial" charset="0"/>
              </a:rPr>
              <a:t>feedback mechanism for network problems, so they don’t go undetected</a:t>
            </a:r>
          </a:p>
          <a:p>
            <a:pPr lvl="1"/>
            <a:endParaRPr lang="en-US" dirty="0">
              <a:latin typeface="Arial" charset="0"/>
              <a:ea typeface="Arial" charset="0"/>
              <a:cs typeface="Arial" charset="0"/>
            </a:endParaRPr>
          </a:p>
          <a:p>
            <a:r>
              <a:rPr lang="en-US" dirty="0">
                <a:latin typeface="Arial" charset="0"/>
                <a:ea typeface="Arial" charset="0"/>
                <a:cs typeface="Arial" charset="0"/>
              </a:rPr>
              <a:t>Internet Control Message Protocol (</a:t>
            </a:r>
            <a:r>
              <a:rPr lang="en-US" dirty="0" smtClean="0">
                <a:latin typeface="Arial" charset="0"/>
                <a:ea typeface="Arial" charset="0"/>
                <a:cs typeface="Arial" charset="0"/>
              </a:rPr>
              <a:t>ICMP)</a:t>
            </a:r>
          </a:p>
          <a:p>
            <a:pPr lvl="1"/>
            <a:endParaRPr lang="en-US" dirty="0">
              <a:latin typeface="Arial" charset="0"/>
              <a:ea typeface="Arial" charset="0"/>
              <a:cs typeface="Arial" charset="0"/>
            </a:endParaRPr>
          </a:p>
          <a:p>
            <a:r>
              <a:rPr lang="en-US" dirty="0" smtClean="0">
                <a:latin typeface="Arial" charset="0"/>
                <a:ea typeface="Arial" charset="0"/>
                <a:cs typeface="Arial" charset="0"/>
              </a:rPr>
              <a:t>The Internet “print” statement</a:t>
            </a:r>
          </a:p>
          <a:p>
            <a:pPr lvl="1"/>
            <a:endParaRPr lang="en-US" dirty="0">
              <a:latin typeface="Arial" charset="0"/>
              <a:ea typeface="Arial" charset="0"/>
              <a:cs typeface="Arial" charset="0"/>
            </a:endParaRPr>
          </a:p>
          <a:p>
            <a:r>
              <a:rPr lang="en-US" dirty="0" smtClean="0">
                <a:latin typeface="Arial" charset="0"/>
                <a:ea typeface="Arial" charset="0"/>
                <a:cs typeface="Arial" charset="0"/>
              </a:rPr>
              <a:t>Runs on IP, but viewed as </a:t>
            </a:r>
            <a:r>
              <a:rPr lang="en-US" i="1" u="sng" dirty="0" smtClean="0">
                <a:latin typeface="Arial" charset="0"/>
                <a:ea typeface="Arial" charset="0"/>
                <a:cs typeface="Arial" charset="0"/>
              </a:rPr>
              <a:t>integral</a:t>
            </a:r>
            <a:r>
              <a:rPr lang="en-US" dirty="0" smtClean="0">
                <a:latin typeface="Arial" charset="0"/>
                <a:ea typeface="Arial" charset="0"/>
                <a:cs typeface="Arial" charset="0"/>
              </a:rPr>
              <a:t> part of IP</a:t>
            </a:r>
          </a:p>
        </p:txBody>
      </p:sp>
      <p:sp>
        <p:nvSpPr>
          <p:cNvPr id="78850"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99A94C47-C128-654F-A38B-D3E3DA0C88D0}" type="slidenum">
              <a:rPr lang="en-US" sz="1400" b="0">
                <a:latin typeface="Times New Roman" charset="0"/>
              </a:rPr>
              <a:pPr eaLnBrk="1" hangingPunct="1"/>
              <a:t>44</a:t>
            </a:fld>
            <a:endParaRPr lang="en-US" sz="1400" b="0">
              <a:latin typeface="Times New Roman" charset="0"/>
            </a:endParaRPr>
          </a:p>
        </p:txBody>
      </p:sp>
    </p:spTree>
    <p:extLst>
      <p:ext uri="{BB962C8B-B14F-4D97-AF65-F5344CB8AC3E}">
        <p14:creationId xmlns:p14="http://schemas.microsoft.com/office/powerpoint/2010/main" val="413644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7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7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76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768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676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8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Internet Control Message Protocol</a:t>
            </a:r>
          </a:p>
        </p:txBody>
      </p:sp>
      <p:sp>
        <p:nvSpPr>
          <p:cNvPr id="969731" name="Rectangle 3"/>
          <p:cNvSpPr>
            <a:spLocks noGrp="1" noChangeArrowheads="1"/>
          </p:cNvSpPr>
          <p:nvPr>
            <p:ph idx="1"/>
          </p:nvPr>
        </p:nvSpPr>
        <p:spPr/>
        <p:txBody>
          <a:bodyPr/>
          <a:lstStyle/>
          <a:p>
            <a:pPr>
              <a:lnSpc>
                <a:spcPct val="90000"/>
              </a:lnSpc>
            </a:pPr>
            <a:r>
              <a:rPr lang="en-US" dirty="0" smtClean="0">
                <a:latin typeface="Arial" charset="0"/>
                <a:ea typeface="Arial" charset="0"/>
                <a:cs typeface="Arial" charset="0"/>
              </a:rPr>
              <a:t>Triggered </a:t>
            </a:r>
            <a:r>
              <a:rPr lang="en-US" dirty="0">
                <a:latin typeface="Arial" charset="0"/>
                <a:ea typeface="Arial" charset="0"/>
                <a:cs typeface="Arial" charset="0"/>
              </a:rPr>
              <a:t>when </a:t>
            </a:r>
            <a:r>
              <a:rPr lang="en-US" dirty="0" smtClean="0">
                <a:latin typeface="Arial" charset="0"/>
                <a:ea typeface="Arial" charset="0"/>
                <a:cs typeface="Arial" charset="0"/>
              </a:rPr>
              <a:t>IP </a:t>
            </a:r>
            <a:r>
              <a:rPr lang="en-US" dirty="0">
                <a:latin typeface="Arial" charset="0"/>
                <a:ea typeface="Arial" charset="0"/>
                <a:cs typeface="Arial" charset="0"/>
              </a:rPr>
              <a:t>packet encounters a problem</a:t>
            </a:r>
          </a:p>
          <a:p>
            <a:pPr lvl="1">
              <a:lnSpc>
                <a:spcPct val="90000"/>
              </a:lnSpc>
            </a:pPr>
            <a:r>
              <a:rPr lang="en-US" dirty="0">
                <a:latin typeface="Arial" charset="0"/>
                <a:ea typeface="Arial" charset="0"/>
                <a:cs typeface="Arial" charset="0"/>
              </a:rPr>
              <a:t>E.g., </a:t>
            </a:r>
            <a:r>
              <a:rPr lang="en-US" b="1" dirty="0">
                <a:latin typeface="Arial" charset="0"/>
                <a:ea typeface="Arial" charset="0"/>
                <a:cs typeface="Arial" charset="0"/>
              </a:rPr>
              <a:t>Time Exceeded</a:t>
            </a:r>
            <a:r>
              <a:rPr lang="en-US" dirty="0">
                <a:latin typeface="Arial" charset="0"/>
                <a:ea typeface="Arial" charset="0"/>
                <a:cs typeface="Arial" charset="0"/>
              </a:rPr>
              <a:t> or </a:t>
            </a:r>
            <a:r>
              <a:rPr lang="en-US" b="1" dirty="0">
                <a:latin typeface="Arial" charset="0"/>
                <a:ea typeface="Arial" charset="0"/>
                <a:cs typeface="Arial" charset="0"/>
              </a:rPr>
              <a:t>Destination </a:t>
            </a:r>
            <a:r>
              <a:rPr lang="en-US" b="1" dirty="0" smtClean="0">
                <a:latin typeface="Arial" charset="0"/>
                <a:ea typeface="Arial" charset="0"/>
                <a:cs typeface="Arial" charset="0"/>
              </a:rPr>
              <a:t>Unreachable</a:t>
            </a:r>
          </a:p>
          <a:p>
            <a:pPr lvl="3">
              <a:lnSpc>
                <a:spcPct val="90000"/>
              </a:lnSpc>
            </a:pPr>
            <a:endParaRPr lang="en-US" dirty="0">
              <a:latin typeface="Arial" charset="0"/>
              <a:ea typeface="Arial" charset="0"/>
              <a:cs typeface="Arial" charset="0"/>
            </a:endParaRPr>
          </a:p>
          <a:p>
            <a:pPr>
              <a:lnSpc>
                <a:spcPct val="90000"/>
              </a:lnSpc>
            </a:pPr>
            <a:r>
              <a:rPr lang="en-US" dirty="0">
                <a:latin typeface="Arial" charset="0"/>
                <a:ea typeface="Arial" charset="0"/>
                <a:cs typeface="Arial" charset="0"/>
              </a:rPr>
              <a:t>ICMP packet sent back to the source IP address</a:t>
            </a:r>
          </a:p>
          <a:p>
            <a:pPr lvl="1">
              <a:lnSpc>
                <a:spcPct val="90000"/>
              </a:lnSpc>
            </a:pPr>
            <a:r>
              <a:rPr lang="en-US" dirty="0">
                <a:latin typeface="Arial" charset="0"/>
                <a:ea typeface="Arial" charset="0"/>
                <a:cs typeface="Arial" charset="0"/>
              </a:rPr>
              <a:t>Includes the error information (e.g., type and code)</a:t>
            </a:r>
          </a:p>
          <a:p>
            <a:pPr lvl="1">
              <a:lnSpc>
                <a:spcPct val="90000"/>
              </a:lnSpc>
            </a:pPr>
            <a:r>
              <a:rPr lang="en-US" dirty="0" smtClean="0">
                <a:latin typeface="Arial" charset="0"/>
                <a:ea typeface="Arial" charset="0"/>
                <a:cs typeface="Arial" charset="0"/>
              </a:rPr>
              <a:t>IP </a:t>
            </a:r>
            <a:r>
              <a:rPr lang="en-US" dirty="0">
                <a:latin typeface="Arial" charset="0"/>
                <a:ea typeface="Arial" charset="0"/>
                <a:cs typeface="Arial" charset="0"/>
              </a:rPr>
              <a:t>header plus 8+ byte </a:t>
            </a:r>
            <a:r>
              <a:rPr lang="en-US" i="1" dirty="0">
                <a:solidFill>
                  <a:srgbClr val="0000FF"/>
                </a:solidFill>
                <a:latin typeface="Arial" charset="0"/>
                <a:ea typeface="Arial" charset="0"/>
                <a:cs typeface="Arial" charset="0"/>
              </a:rPr>
              <a:t>excerpt</a:t>
            </a:r>
            <a:r>
              <a:rPr lang="en-US" dirty="0">
                <a:latin typeface="Arial" charset="0"/>
                <a:ea typeface="Arial" charset="0"/>
                <a:cs typeface="Arial" charset="0"/>
              </a:rPr>
              <a:t> from original </a:t>
            </a:r>
            <a:r>
              <a:rPr lang="en-US" dirty="0" smtClean="0">
                <a:latin typeface="Arial" charset="0"/>
                <a:ea typeface="Arial" charset="0"/>
                <a:cs typeface="Arial" charset="0"/>
              </a:rPr>
              <a:t>packet</a:t>
            </a:r>
          </a:p>
          <a:p>
            <a:pPr lvl="3">
              <a:lnSpc>
                <a:spcPct val="90000"/>
              </a:lnSpc>
            </a:pPr>
            <a:endParaRPr lang="en-US" dirty="0">
              <a:latin typeface="Arial" charset="0"/>
              <a:ea typeface="Arial" charset="0"/>
              <a:cs typeface="Arial" charset="0"/>
            </a:endParaRPr>
          </a:p>
          <a:p>
            <a:pPr>
              <a:lnSpc>
                <a:spcPct val="90000"/>
              </a:lnSpc>
            </a:pPr>
            <a:r>
              <a:rPr lang="en-US" dirty="0">
                <a:latin typeface="Arial" charset="0"/>
                <a:ea typeface="Arial" charset="0"/>
                <a:cs typeface="Arial" charset="0"/>
              </a:rPr>
              <a:t>Source host receives the ICMP packet</a:t>
            </a:r>
          </a:p>
          <a:p>
            <a:pPr lvl="1">
              <a:lnSpc>
                <a:spcPct val="90000"/>
              </a:lnSpc>
            </a:pPr>
            <a:r>
              <a:rPr lang="en-US" dirty="0">
                <a:latin typeface="Arial" charset="0"/>
                <a:ea typeface="Arial" charset="0"/>
                <a:cs typeface="Arial" charset="0"/>
              </a:rPr>
              <a:t>Inspects </a:t>
            </a:r>
            <a:r>
              <a:rPr lang="en-US" i="1" dirty="0">
                <a:latin typeface="Arial" charset="0"/>
                <a:ea typeface="Arial" charset="0"/>
                <a:cs typeface="Arial" charset="0"/>
              </a:rPr>
              <a:t>excerpt</a:t>
            </a:r>
            <a:r>
              <a:rPr lang="en-US" dirty="0">
                <a:latin typeface="Arial" charset="0"/>
                <a:ea typeface="Arial" charset="0"/>
                <a:cs typeface="Arial" charset="0"/>
              </a:rPr>
              <a:t> (e.g., </a:t>
            </a:r>
            <a:r>
              <a:rPr lang="en-US" dirty="0" smtClean="0">
                <a:latin typeface="Arial" charset="0"/>
                <a:ea typeface="Arial" charset="0"/>
                <a:cs typeface="Arial" charset="0"/>
              </a:rPr>
              <a:t>protocol/ports</a:t>
            </a:r>
            <a:r>
              <a:rPr lang="en-US" dirty="0">
                <a:latin typeface="Arial" charset="0"/>
                <a:ea typeface="Arial" charset="0"/>
                <a:cs typeface="Arial" charset="0"/>
              </a:rPr>
              <a:t>) to identify </a:t>
            </a:r>
            <a:r>
              <a:rPr lang="en-US" dirty="0" smtClean="0">
                <a:latin typeface="Arial" charset="0"/>
                <a:ea typeface="Arial" charset="0"/>
                <a:cs typeface="Arial" charset="0"/>
              </a:rPr>
              <a:t>socket</a:t>
            </a:r>
          </a:p>
          <a:p>
            <a:pPr lvl="3">
              <a:lnSpc>
                <a:spcPct val="90000"/>
              </a:lnSpc>
            </a:pPr>
            <a:endParaRPr lang="en-US" dirty="0">
              <a:latin typeface="Arial" charset="0"/>
              <a:ea typeface="Arial" charset="0"/>
              <a:cs typeface="Arial" charset="0"/>
            </a:endParaRPr>
          </a:p>
          <a:p>
            <a:pPr>
              <a:lnSpc>
                <a:spcPct val="90000"/>
              </a:lnSpc>
            </a:pPr>
            <a:r>
              <a:rPr lang="en-US" b="1" dirty="0">
                <a:latin typeface="Arial" charset="0"/>
                <a:ea typeface="Arial" charset="0"/>
                <a:cs typeface="Arial" charset="0"/>
              </a:rPr>
              <a:t>Exception</a:t>
            </a:r>
            <a:r>
              <a:rPr lang="en-US" dirty="0">
                <a:latin typeface="Arial" charset="0"/>
                <a:ea typeface="Arial" charset="0"/>
                <a:cs typeface="Arial" charset="0"/>
              </a:rPr>
              <a:t>: </a:t>
            </a:r>
            <a:r>
              <a:rPr lang="en-US" dirty="0" smtClean="0">
                <a:latin typeface="Arial" charset="0"/>
                <a:ea typeface="Arial" charset="0"/>
                <a:cs typeface="Arial" charset="0"/>
              </a:rPr>
              <a:t>not </a:t>
            </a:r>
            <a:r>
              <a:rPr lang="en-US" dirty="0">
                <a:latin typeface="Arial" charset="0"/>
                <a:ea typeface="Arial" charset="0"/>
                <a:cs typeface="Arial" charset="0"/>
              </a:rPr>
              <a:t>sent if problem packet is ICMP</a:t>
            </a:r>
          </a:p>
          <a:p>
            <a:pPr lvl="1">
              <a:lnSpc>
                <a:spcPct val="90000"/>
              </a:lnSpc>
            </a:pPr>
            <a:r>
              <a:rPr lang="en-US" dirty="0">
                <a:latin typeface="Arial" charset="0"/>
                <a:ea typeface="Arial" charset="0"/>
                <a:cs typeface="Arial" charset="0"/>
              </a:rPr>
              <a:t>And just for fragment 0 of a group of fragments</a:t>
            </a:r>
          </a:p>
        </p:txBody>
      </p:sp>
      <p:sp>
        <p:nvSpPr>
          <p:cNvPr id="8089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A22FCCCA-5F03-624B-843B-DE70A1D48AA1}" type="slidenum">
              <a:rPr lang="en-US" sz="1400" b="0">
                <a:latin typeface="Times New Roman" charset="0"/>
              </a:rPr>
              <a:pPr eaLnBrk="1" hangingPunct="1"/>
              <a:t>45</a:t>
            </a:fld>
            <a:endParaRPr lang="en-US" sz="1400" b="0">
              <a:latin typeface="Times New Roman" charset="0"/>
            </a:endParaRPr>
          </a:p>
        </p:txBody>
      </p:sp>
    </p:spTree>
    <p:extLst>
      <p:ext uri="{BB962C8B-B14F-4D97-AF65-F5344CB8AC3E}">
        <p14:creationId xmlns:p14="http://schemas.microsoft.com/office/powerpoint/2010/main" val="36854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9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97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97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97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97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6973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973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6973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973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Types of Control Messages</a:t>
            </a:r>
          </a:p>
        </p:txBody>
      </p:sp>
      <p:sp>
        <p:nvSpPr>
          <p:cNvPr id="971779" name="Rectangle 3"/>
          <p:cNvSpPr>
            <a:spLocks noGrp="1" noChangeArrowheads="1"/>
          </p:cNvSpPr>
          <p:nvPr>
            <p:ph idx="1"/>
          </p:nvPr>
        </p:nvSpPr>
        <p:spPr/>
        <p:txBody>
          <a:bodyPr/>
          <a:lstStyle/>
          <a:p>
            <a:pPr>
              <a:buClr>
                <a:schemeClr val="tx2"/>
              </a:buClr>
            </a:pPr>
            <a:r>
              <a:rPr lang="en-US" b="1">
                <a:solidFill>
                  <a:srgbClr val="0000FF"/>
                </a:solidFill>
                <a:latin typeface="Arial" charset="0"/>
                <a:cs typeface="Arial" charset="0"/>
              </a:rPr>
              <a:t>Need Fragmentation</a:t>
            </a:r>
            <a:endParaRPr lang="en-US">
              <a:latin typeface="Arial" charset="0"/>
              <a:cs typeface="Arial" charset="0"/>
            </a:endParaRPr>
          </a:p>
          <a:p>
            <a:pPr lvl="1"/>
            <a:r>
              <a:rPr lang="en-US">
                <a:latin typeface="Arial" charset="0"/>
                <a:ea typeface="Arial" charset="0"/>
                <a:cs typeface="Arial" charset="0"/>
              </a:rPr>
              <a:t>IP packet too large for link layer, DF set</a:t>
            </a:r>
          </a:p>
          <a:p>
            <a:pPr>
              <a:buClr>
                <a:schemeClr val="tx2"/>
              </a:buClr>
            </a:pPr>
            <a:r>
              <a:rPr lang="en-US" b="1">
                <a:solidFill>
                  <a:srgbClr val="0000FF"/>
                </a:solidFill>
                <a:latin typeface="Arial" charset="0"/>
                <a:cs typeface="Arial" charset="0"/>
              </a:rPr>
              <a:t>TTL Expired</a:t>
            </a:r>
            <a:endParaRPr lang="en-US">
              <a:latin typeface="Arial" charset="0"/>
              <a:cs typeface="Arial" charset="0"/>
            </a:endParaRPr>
          </a:p>
          <a:p>
            <a:pPr lvl="1"/>
            <a:r>
              <a:rPr lang="en-US">
                <a:latin typeface="Arial" charset="0"/>
                <a:ea typeface="Arial" charset="0"/>
                <a:cs typeface="Arial" charset="0"/>
              </a:rPr>
              <a:t>Decremented at each hop; generated if </a:t>
            </a:r>
            <a:r>
              <a:rPr lang="en-US">
                <a:latin typeface="Arial" charset="0"/>
                <a:ea typeface="Arial" charset="0"/>
                <a:cs typeface="Arial" charset="0"/>
                <a:sym typeface="Symbol" charset="0"/>
              </a:rPr>
              <a:t> 0</a:t>
            </a:r>
            <a:endParaRPr lang="en-US">
              <a:latin typeface="Arial" charset="0"/>
              <a:ea typeface="Arial" charset="0"/>
              <a:cs typeface="Arial" charset="0"/>
            </a:endParaRPr>
          </a:p>
          <a:p>
            <a:r>
              <a:rPr lang="en-US" b="1">
                <a:latin typeface="Arial" charset="0"/>
                <a:cs typeface="Arial" charset="0"/>
              </a:rPr>
              <a:t>Unreachable</a:t>
            </a:r>
            <a:endParaRPr lang="en-US">
              <a:latin typeface="Arial" charset="0"/>
              <a:cs typeface="Arial" charset="0"/>
            </a:endParaRPr>
          </a:p>
          <a:p>
            <a:pPr lvl="1"/>
            <a:r>
              <a:rPr lang="en-US">
                <a:latin typeface="Arial" charset="0"/>
                <a:ea typeface="Arial" charset="0"/>
                <a:cs typeface="Arial" charset="0"/>
              </a:rPr>
              <a:t>Subtypes: network / host / port</a:t>
            </a:r>
          </a:p>
          <a:p>
            <a:pPr lvl="2"/>
            <a:r>
              <a:rPr lang="en-US">
                <a:latin typeface="Arial" charset="0"/>
                <a:ea typeface="Arial" charset="0"/>
                <a:cs typeface="Arial" charset="0"/>
              </a:rPr>
              <a:t>(who generates Port Unreachable?)</a:t>
            </a:r>
          </a:p>
          <a:p>
            <a:r>
              <a:rPr lang="en-US" b="1">
                <a:latin typeface="Arial" charset="0"/>
                <a:cs typeface="Arial" charset="0"/>
              </a:rPr>
              <a:t>Source Quench</a:t>
            </a:r>
            <a:endParaRPr lang="en-US">
              <a:latin typeface="Arial" charset="0"/>
              <a:cs typeface="Arial" charset="0"/>
            </a:endParaRPr>
          </a:p>
          <a:p>
            <a:pPr lvl="1"/>
            <a:r>
              <a:rPr lang="en-US">
                <a:latin typeface="Arial" charset="0"/>
                <a:ea typeface="Arial" charset="0"/>
                <a:cs typeface="Arial" charset="0"/>
              </a:rPr>
              <a:t>Old-style signal asking sender to slow down</a:t>
            </a:r>
          </a:p>
          <a:p>
            <a:r>
              <a:rPr lang="en-US" b="1">
                <a:latin typeface="Arial" charset="0"/>
                <a:cs typeface="Arial" charset="0"/>
              </a:rPr>
              <a:t>Redirect</a:t>
            </a:r>
            <a:endParaRPr lang="en-US">
              <a:latin typeface="Arial" charset="0"/>
              <a:cs typeface="Arial" charset="0"/>
            </a:endParaRPr>
          </a:p>
          <a:p>
            <a:pPr lvl="1"/>
            <a:r>
              <a:rPr lang="en-US">
                <a:latin typeface="Arial" charset="0"/>
                <a:ea typeface="Arial" charset="0"/>
                <a:cs typeface="Arial" charset="0"/>
              </a:rPr>
              <a:t>Tells source to use a different local router</a:t>
            </a:r>
          </a:p>
        </p:txBody>
      </p:sp>
      <p:sp>
        <p:nvSpPr>
          <p:cNvPr id="8294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5774F0A-3C2C-2A4B-AE86-305E717563AB}" type="slidenum">
              <a:rPr lang="en-US" sz="1400" b="0">
                <a:latin typeface="Times New Roman" charset="0"/>
              </a:rPr>
              <a:pPr eaLnBrk="1" hangingPunct="1"/>
              <a:t>46</a:t>
            </a:fld>
            <a:endParaRPr lang="en-US" sz="1400" b="0">
              <a:latin typeface="Times New Roman" charset="0"/>
            </a:endParaRPr>
          </a:p>
        </p:txBody>
      </p:sp>
    </p:spTree>
    <p:extLst>
      <p:ext uri="{BB962C8B-B14F-4D97-AF65-F5344CB8AC3E}">
        <p14:creationId xmlns:p14="http://schemas.microsoft.com/office/powerpoint/2010/main" val="962765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1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17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1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17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17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177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177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177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177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17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1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7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ICMP</a:t>
            </a:r>
            <a:endParaRPr lang="en-US" dirty="0"/>
          </a:p>
        </p:txBody>
      </p:sp>
      <p:sp>
        <p:nvSpPr>
          <p:cNvPr id="3" name="Content Placeholder 2"/>
          <p:cNvSpPr>
            <a:spLocks noGrp="1"/>
          </p:cNvSpPr>
          <p:nvPr>
            <p:ph idx="1"/>
          </p:nvPr>
        </p:nvSpPr>
        <p:spPr/>
        <p:txBody>
          <a:bodyPr/>
          <a:lstStyle/>
          <a:p>
            <a:r>
              <a:rPr lang="en-US" dirty="0" smtClean="0"/>
              <a:t>ICMP intended to tell host about network problems</a:t>
            </a:r>
          </a:p>
          <a:p>
            <a:pPr lvl="1"/>
            <a:r>
              <a:rPr lang="en-US" b="1" dirty="0" smtClean="0"/>
              <a:t>Diagnosis</a:t>
            </a:r>
          </a:p>
          <a:p>
            <a:pPr lvl="1"/>
            <a:r>
              <a:rPr lang="en-US" dirty="0" smtClean="0"/>
              <a:t>Won’t say more about this….</a:t>
            </a:r>
          </a:p>
          <a:p>
            <a:endParaRPr lang="en-US" dirty="0"/>
          </a:p>
          <a:p>
            <a:r>
              <a:rPr lang="en-US" dirty="0" smtClean="0"/>
              <a:t>Can exploit ICMP to elicit network information</a:t>
            </a:r>
          </a:p>
          <a:p>
            <a:pPr lvl="1"/>
            <a:r>
              <a:rPr lang="en-US" b="1" dirty="0" smtClean="0"/>
              <a:t>Discovery</a:t>
            </a:r>
          </a:p>
          <a:p>
            <a:pPr lvl="1"/>
            <a:r>
              <a:rPr lang="en-US" dirty="0" smtClean="0"/>
              <a:t>Will focus on this….</a:t>
            </a:r>
            <a:endParaRPr lang="en-US" dirty="0"/>
          </a:p>
        </p:txBody>
      </p:sp>
      <p:sp>
        <p:nvSpPr>
          <p:cNvPr id="4" name="Slide Number Placeholder 3"/>
          <p:cNvSpPr>
            <a:spLocks noGrp="1"/>
          </p:cNvSpPr>
          <p:nvPr>
            <p:ph type="sldNum" sz="quarter" idx="12"/>
          </p:nvPr>
        </p:nvSpPr>
        <p:spPr/>
        <p:txBody>
          <a:bodyPr/>
          <a:lstStyle/>
          <a:p>
            <a:fld id="{104A0A2D-594B-8E49-B425-D639F4F9ACCA}" type="slidenum">
              <a:rPr lang="en-US" smtClean="0">
                <a:solidFill>
                  <a:srgbClr val="000000"/>
                </a:solidFill>
              </a:rPr>
              <a:pPr/>
              <a:t>47</a:t>
            </a:fld>
            <a:endParaRPr lang="en-US">
              <a:solidFill>
                <a:srgbClr val="000000"/>
              </a:solidFill>
            </a:endParaRPr>
          </a:p>
        </p:txBody>
      </p:sp>
    </p:spTree>
    <p:extLst>
      <p:ext uri="{BB962C8B-B14F-4D97-AF65-F5344CB8AC3E}">
        <p14:creationId xmlns:p14="http://schemas.microsoft.com/office/powerpoint/2010/main" val="106814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Discovering Network Path Properties</a:t>
            </a:r>
          </a:p>
        </p:txBody>
      </p:sp>
      <p:sp>
        <p:nvSpPr>
          <p:cNvPr id="990211" name="Rectangle 3"/>
          <p:cNvSpPr>
            <a:spLocks noGrp="1" noChangeArrowheads="1"/>
          </p:cNvSpPr>
          <p:nvPr>
            <p:ph idx="1"/>
          </p:nvPr>
        </p:nvSpPr>
        <p:spPr/>
        <p:txBody>
          <a:bodyPr/>
          <a:lstStyle/>
          <a:p>
            <a:r>
              <a:rPr lang="en-US" sz="3200" i="1" dirty="0" smtClean="0">
                <a:latin typeface="Arial" charset="0"/>
                <a:ea typeface="Arial" charset="0"/>
                <a:cs typeface="Arial" charset="0"/>
              </a:rPr>
              <a:t>PMTU Discovery</a:t>
            </a:r>
            <a:r>
              <a:rPr lang="en-US" sz="3200" dirty="0" smtClean="0">
                <a:latin typeface="Arial" charset="0"/>
                <a:ea typeface="Arial" charset="0"/>
                <a:cs typeface="Arial" charset="0"/>
              </a:rPr>
              <a:t>: </a:t>
            </a:r>
            <a:r>
              <a:rPr lang="en-US" dirty="0">
                <a:latin typeface="Arial" charset="0"/>
                <a:ea typeface="Arial" charset="0"/>
                <a:cs typeface="Arial" charset="0"/>
              </a:rPr>
              <a:t>L</a:t>
            </a:r>
            <a:r>
              <a:rPr lang="en-US" sz="2800" dirty="0" smtClean="0">
                <a:latin typeface="Arial" charset="0"/>
                <a:ea typeface="Arial" charset="0"/>
                <a:cs typeface="Arial" charset="0"/>
              </a:rPr>
              <a:t>argest </a:t>
            </a:r>
            <a:r>
              <a:rPr lang="en-US" sz="2800" dirty="0">
                <a:latin typeface="Arial" charset="0"/>
                <a:ea typeface="Arial" charset="0"/>
                <a:cs typeface="Arial" charset="0"/>
              </a:rPr>
              <a:t>packet that </a:t>
            </a:r>
            <a:r>
              <a:rPr lang="en-US" sz="2800" dirty="0" smtClean="0">
                <a:latin typeface="Arial" charset="0"/>
                <a:ea typeface="Arial" charset="0"/>
                <a:cs typeface="Arial" charset="0"/>
              </a:rPr>
              <a:t>can go </a:t>
            </a:r>
            <a:r>
              <a:rPr lang="en-US" sz="2800" dirty="0" smtClean="0">
                <a:latin typeface="Arial" charset="0"/>
                <a:ea typeface="Arial" charset="0"/>
                <a:cs typeface="Arial" charset="0"/>
              </a:rPr>
              <a:t>through </a:t>
            </a:r>
            <a:r>
              <a:rPr lang="en-US" sz="2800" dirty="0">
                <a:latin typeface="Arial" charset="0"/>
                <a:ea typeface="Arial" charset="0"/>
                <a:cs typeface="Arial" charset="0"/>
              </a:rPr>
              <a:t>the network w/o needing </a:t>
            </a:r>
            <a:r>
              <a:rPr lang="en-US" sz="2800" dirty="0" smtClean="0">
                <a:latin typeface="Arial" charset="0"/>
                <a:ea typeface="Arial" charset="0"/>
                <a:cs typeface="Arial" charset="0"/>
              </a:rPr>
              <a:t>fragmentation</a:t>
            </a:r>
            <a:endParaRPr lang="en-US" sz="2800" dirty="0">
              <a:latin typeface="Arial" charset="0"/>
              <a:ea typeface="Arial" charset="0"/>
              <a:cs typeface="Arial" charset="0"/>
            </a:endParaRPr>
          </a:p>
          <a:p>
            <a:pPr lvl="1"/>
            <a:r>
              <a:rPr lang="en-US" dirty="0">
                <a:latin typeface="Helvetica" charset="0"/>
                <a:ea typeface="Arial" charset="0"/>
                <a:cs typeface="Arial" charset="0"/>
              </a:rPr>
              <a:t>Most efficient size to use</a:t>
            </a:r>
          </a:p>
          <a:p>
            <a:pPr lvl="1"/>
            <a:r>
              <a:rPr lang="en-US" dirty="0">
                <a:latin typeface="Helvetica" charset="0"/>
                <a:ea typeface="Arial" charset="0"/>
                <a:cs typeface="Arial" charset="0"/>
              </a:rPr>
              <a:t>(Plus fragmentation can amplify loss</a:t>
            </a:r>
            <a:r>
              <a:rPr lang="en-US" dirty="0" smtClean="0">
                <a:latin typeface="Helvetica" charset="0"/>
                <a:ea typeface="Arial" charset="0"/>
                <a:cs typeface="Arial" charset="0"/>
              </a:rPr>
              <a:t>)</a:t>
            </a:r>
          </a:p>
          <a:p>
            <a:pPr lvl="3"/>
            <a:endParaRPr lang="en-US" sz="2800" i="1" dirty="0">
              <a:latin typeface="Arial" charset="0"/>
              <a:ea typeface="Arial" charset="0"/>
              <a:cs typeface="Arial" charset="0"/>
            </a:endParaRPr>
          </a:p>
          <a:p>
            <a:r>
              <a:rPr lang="en-US" sz="3200" i="1" dirty="0" err="1">
                <a:latin typeface="Arial" charset="0"/>
                <a:ea typeface="Arial" charset="0"/>
                <a:cs typeface="Arial" charset="0"/>
              </a:rPr>
              <a:t>Traceroute</a:t>
            </a:r>
            <a:r>
              <a:rPr lang="en-US" sz="3200" i="1" dirty="0">
                <a:latin typeface="Arial" charset="0"/>
                <a:ea typeface="Arial" charset="0"/>
                <a:cs typeface="Arial" charset="0"/>
              </a:rPr>
              <a:t>:</a:t>
            </a:r>
          </a:p>
          <a:p>
            <a:pPr lvl="1"/>
            <a:r>
              <a:rPr lang="en-US" sz="2800" dirty="0">
                <a:latin typeface="Arial" charset="0"/>
                <a:ea typeface="Arial" charset="0"/>
                <a:cs typeface="Arial" charset="0"/>
              </a:rPr>
              <a:t>What is the series of routers that a packet traverses as it travels through the network</a:t>
            </a:r>
            <a:r>
              <a:rPr lang="en-US" sz="2800" dirty="0" smtClean="0">
                <a:latin typeface="Arial" charset="0"/>
                <a:ea typeface="Arial" charset="0"/>
                <a:cs typeface="Arial" charset="0"/>
              </a:rPr>
              <a:t>?</a:t>
            </a:r>
          </a:p>
          <a:p>
            <a:pPr lvl="3"/>
            <a:endParaRPr lang="en-US" dirty="0" smtClean="0">
              <a:latin typeface="Arial" charset="0"/>
              <a:ea typeface="Arial" charset="0"/>
              <a:cs typeface="Arial" charset="0"/>
            </a:endParaRPr>
          </a:p>
          <a:p>
            <a:r>
              <a:rPr lang="en-US" sz="3200" i="1" dirty="0" smtClean="0">
                <a:latin typeface="Arial" charset="0"/>
                <a:ea typeface="Arial" charset="0"/>
                <a:cs typeface="Arial" charset="0"/>
              </a:rPr>
              <a:t>Ping:</a:t>
            </a:r>
          </a:p>
          <a:p>
            <a:pPr lvl="1"/>
            <a:r>
              <a:rPr lang="en-US" dirty="0" smtClean="0">
                <a:latin typeface="Arial" charset="0"/>
                <a:ea typeface="Arial" charset="0"/>
                <a:cs typeface="Arial" charset="0"/>
              </a:rPr>
              <a:t>Simple RTT measurements</a:t>
            </a:r>
            <a:endParaRPr lang="en-US" dirty="0">
              <a:latin typeface="Arial" charset="0"/>
              <a:ea typeface="Arial" charset="0"/>
              <a:cs typeface="Arial" charset="0"/>
            </a:endParaRPr>
          </a:p>
        </p:txBody>
      </p:sp>
      <p:sp>
        <p:nvSpPr>
          <p:cNvPr id="8499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F9CBC32A-48A5-434A-B5E6-5A61DBC8022D}" type="slidenum">
              <a:rPr lang="en-US" sz="1400" b="0">
                <a:latin typeface="Times New Roman" charset="0"/>
              </a:rPr>
              <a:pPr eaLnBrk="1" hangingPunct="1"/>
              <a:t>48</a:t>
            </a:fld>
            <a:endParaRPr lang="en-US" sz="1400" b="0">
              <a:latin typeface="Times New Roman" charset="0"/>
            </a:endParaRPr>
          </a:p>
        </p:txBody>
      </p:sp>
    </p:spTree>
    <p:extLst>
      <p:ext uri="{BB962C8B-B14F-4D97-AF65-F5344CB8AC3E}">
        <p14:creationId xmlns:p14="http://schemas.microsoft.com/office/powerpoint/2010/main" val="1546992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0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0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0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02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02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02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02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21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Ping: Echo and Reply</a:t>
            </a:r>
            <a:endParaRPr lang="en-US" dirty="0"/>
          </a:p>
        </p:txBody>
      </p:sp>
      <p:sp>
        <p:nvSpPr>
          <p:cNvPr id="3" name="Content Placeholder 2"/>
          <p:cNvSpPr>
            <a:spLocks noGrp="1"/>
          </p:cNvSpPr>
          <p:nvPr>
            <p:ph idx="1"/>
          </p:nvPr>
        </p:nvSpPr>
        <p:spPr/>
        <p:txBody>
          <a:bodyPr/>
          <a:lstStyle/>
          <a:p>
            <a:r>
              <a:rPr lang="en-US" dirty="0"/>
              <a:t>ICMP includes simple “echo” functionality</a:t>
            </a:r>
          </a:p>
          <a:p>
            <a:pPr lvl="1"/>
            <a:r>
              <a:rPr lang="en-US" dirty="0"/>
              <a:t>Sending node sends an ICMP Echo Request message</a:t>
            </a:r>
          </a:p>
          <a:p>
            <a:pPr lvl="1"/>
            <a:r>
              <a:rPr lang="en-US" dirty="0"/>
              <a:t>Receiving node sends an ICMP Echo Reply</a:t>
            </a:r>
          </a:p>
          <a:p>
            <a:pPr lvl="6"/>
            <a:endParaRPr lang="en-US" dirty="0"/>
          </a:p>
          <a:p>
            <a:r>
              <a:rPr lang="en-US" dirty="0"/>
              <a:t>Ping tool</a:t>
            </a:r>
          </a:p>
          <a:p>
            <a:pPr lvl="1"/>
            <a:r>
              <a:rPr lang="en-US" dirty="0"/>
              <a:t>Tests connectivity with a remote host</a:t>
            </a:r>
          </a:p>
          <a:p>
            <a:pPr lvl="1"/>
            <a:r>
              <a:rPr lang="en-US" dirty="0"/>
              <a:t>… by sending regularly spaced Echo Request</a:t>
            </a:r>
          </a:p>
          <a:p>
            <a:pPr lvl="1"/>
            <a:r>
              <a:rPr lang="en-US" dirty="0"/>
              <a:t>… and measuring delay until receiving replies</a:t>
            </a:r>
          </a:p>
          <a:p>
            <a:pPr lvl="6"/>
            <a:endParaRPr lang="en-US" dirty="0"/>
          </a:p>
        </p:txBody>
      </p:sp>
      <p:sp>
        <p:nvSpPr>
          <p:cNvPr id="4" name="Slide Number Placeholder 3"/>
          <p:cNvSpPr>
            <a:spLocks noGrp="1"/>
          </p:cNvSpPr>
          <p:nvPr>
            <p:ph type="sldNum" sz="quarter" idx="12"/>
          </p:nvPr>
        </p:nvSpPr>
        <p:spPr/>
        <p:txBody>
          <a:bodyPr/>
          <a:lstStyle/>
          <a:p>
            <a:fld id="{104A0A2D-594B-8E49-B425-D639F4F9ACCA}" type="slidenum">
              <a:rPr lang="en-US" smtClean="0">
                <a:solidFill>
                  <a:srgbClr val="000000"/>
                </a:solidFill>
              </a:rPr>
              <a:pPr/>
              <a:t>49</a:t>
            </a:fld>
            <a:endParaRPr lang="en-US">
              <a:solidFill>
                <a:srgbClr val="000000"/>
              </a:solidFill>
            </a:endParaRPr>
          </a:p>
        </p:txBody>
      </p:sp>
    </p:spTree>
    <p:extLst>
      <p:ext uri="{BB962C8B-B14F-4D97-AF65-F5344CB8AC3E}">
        <p14:creationId xmlns:p14="http://schemas.microsoft.com/office/powerpoint/2010/main" val="210233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ctrTitle"/>
          </p:nvPr>
        </p:nvSpPr>
        <p:spPr/>
        <p:txBody>
          <a:bodyPr/>
          <a:lstStyle/>
          <a:p>
            <a:r>
              <a:rPr lang="en-US" dirty="0" smtClean="0">
                <a:latin typeface="Helvetica" charset="0"/>
                <a:ea typeface="ＭＳ Ｐゴシック" charset="0"/>
                <a:cs typeface="ＭＳ Ｐゴシック" charset="0"/>
              </a:rPr>
              <a:t>The Web</a:t>
            </a:r>
            <a:endParaRPr lang="en-US" dirty="0">
              <a:latin typeface="Helvetica" charset="0"/>
              <a:ea typeface="ＭＳ Ｐゴシック" charset="0"/>
              <a:cs typeface="ＭＳ Ｐゴシック" charset="0"/>
            </a:endParaRPr>
          </a:p>
        </p:txBody>
      </p:sp>
      <p:sp>
        <p:nvSpPr>
          <p:cNvPr id="3" name="Subtitle 2"/>
          <p:cNvSpPr>
            <a:spLocks noGrp="1"/>
          </p:cNvSpPr>
          <p:nvPr>
            <p:ph type="subTitle" idx="1"/>
          </p:nvPr>
        </p:nvSpPr>
        <p:spPr/>
        <p:txBody>
          <a:bodyPr/>
          <a:lstStyle/>
          <a:p>
            <a:endParaRPr lang="en-US"/>
          </a:p>
        </p:txBody>
      </p:sp>
      <p:sp>
        <p:nvSpPr>
          <p:cNvPr id="59394" name="Rectangle 4"/>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3446981-F131-DC41-B9DA-356F147DB2AB}" type="slidenum">
              <a:rPr lang="en-US" sz="1400" b="0">
                <a:latin typeface="Times New Roman" charset="0"/>
              </a:rPr>
              <a:pPr eaLnBrk="1" hangingPunct="1"/>
              <a:t>5</a:t>
            </a:fld>
            <a:endParaRPr lang="en-US" sz="1400" b="0">
              <a:latin typeface="Times New Roman" charset="0"/>
            </a:endParaRPr>
          </a:p>
        </p:txBody>
      </p:sp>
    </p:spTree>
    <p:extLst>
      <p:ext uri="{BB962C8B-B14F-4D97-AF65-F5344CB8AC3E}">
        <p14:creationId xmlns:p14="http://schemas.microsoft.com/office/powerpoint/2010/main" val="6732904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Path MTU Discovery</a:t>
            </a:r>
          </a:p>
        </p:txBody>
      </p:sp>
      <p:sp>
        <p:nvSpPr>
          <p:cNvPr id="973827" name="Rectangle 3"/>
          <p:cNvSpPr>
            <a:spLocks noGrp="1" noChangeArrowheads="1"/>
          </p:cNvSpPr>
          <p:nvPr>
            <p:ph idx="1"/>
          </p:nvPr>
        </p:nvSpPr>
        <p:spPr/>
        <p:txBody>
          <a:bodyPr/>
          <a:lstStyle/>
          <a:p>
            <a:pPr>
              <a:buClr>
                <a:schemeClr val="tx2"/>
              </a:buClr>
            </a:pPr>
            <a:r>
              <a:rPr lang="en-US" dirty="0">
                <a:solidFill>
                  <a:srgbClr val="0000FF"/>
                </a:solidFill>
                <a:latin typeface="Arial" charset="0"/>
                <a:cs typeface="Arial" charset="0"/>
              </a:rPr>
              <a:t>MTU</a:t>
            </a:r>
            <a:r>
              <a:rPr lang="en-US" dirty="0">
                <a:latin typeface="Arial" charset="0"/>
                <a:cs typeface="Arial" charset="0"/>
              </a:rPr>
              <a:t> = Maximum Transmission Unit</a:t>
            </a:r>
          </a:p>
          <a:p>
            <a:pPr lvl="1"/>
            <a:r>
              <a:rPr lang="en-US" dirty="0">
                <a:latin typeface="Arial" charset="0"/>
                <a:ea typeface="Arial" charset="0"/>
                <a:cs typeface="Arial" charset="0"/>
              </a:rPr>
              <a:t>Largest IP packet that a </a:t>
            </a:r>
            <a:r>
              <a:rPr lang="en-US" u="sng" dirty="0">
                <a:latin typeface="Arial" charset="0"/>
                <a:ea typeface="Arial" charset="0"/>
                <a:cs typeface="Arial" charset="0"/>
              </a:rPr>
              <a:t>link</a:t>
            </a:r>
            <a:r>
              <a:rPr lang="en-US" dirty="0">
                <a:latin typeface="Arial" charset="0"/>
                <a:ea typeface="Arial" charset="0"/>
                <a:cs typeface="Arial" charset="0"/>
              </a:rPr>
              <a:t> supports</a:t>
            </a:r>
          </a:p>
          <a:p>
            <a:pPr>
              <a:buClr>
                <a:schemeClr val="tx2"/>
              </a:buClr>
            </a:pPr>
            <a:r>
              <a:rPr lang="en-US" dirty="0">
                <a:solidFill>
                  <a:srgbClr val="0000FF"/>
                </a:solidFill>
                <a:latin typeface="Arial" charset="0"/>
                <a:cs typeface="Arial" charset="0"/>
              </a:rPr>
              <a:t>Path MTU</a:t>
            </a:r>
            <a:r>
              <a:rPr lang="en-US" dirty="0">
                <a:latin typeface="Arial" charset="0"/>
                <a:cs typeface="Arial" charset="0"/>
              </a:rPr>
              <a:t> (PMTU) = minimum </a:t>
            </a:r>
            <a:r>
              <a:rPr lang="en-US" dirty="0">
                <a:solidFill>
                  <a:srgbClr val="0000FF"/>
                </a:solidFill>
                <a:latin typeface="Arial" charset="0"/>
                <a:cs typeface="Arial" charset="0"/>
              </a:rPr>
              <a:t>end-to-end</a:t>
            </a:r>
            <a:r>
              <a:rPr lang="en-US" dirty="0">
                <a:latin typeface="Arial" charset="0"/>
                <a:cs typeface="Arial" charset="0"/>
              </a:rPr>
              <a:t> MTU</a:t>
            </a:r>
          </a:p>
          <a:p>
            <a:pPr lvl="1"/>
            <a:r>
              <a:rPr lang="en-US" dirty="0">
                <a:latin typeface="Arial" charset="0"/>
                <a:ea typeface="Arial" charset="0"/>
                <a:cs typeface="Arial" charset="0"/>
              </a:rPr>
              <a:t>M</a:t>
            </a:r>
            <a:r>
              <a:rPr lang="en-US" dirty="0" smtClean="0">
                <a:latin typeface="Arial" charset="0"/>
                <a:ea typeface="Arial" charset="0"/>
                <a:cs typeface="Arial" charset="0"/>
              </a:rPr>
              <a:t>ust </a:t>
            </a:r>
            <a:r>
              <a:rPr lang="en-US" dirty="0">
                <a:latin typeface="Arial" charset="0"/>
                <a:ea typeface="Arial" charset="0"/>
                <a:cs typeface="Arial" charset="0"/>
              </a:rPr>
              <a:t>keep datagrams no larger to avoid fragmentation</a:t>
            </a:r>
          </a:p>
          <a:p>
            <a:r>
              <a:rPr lang="en-US" dirty="0">
                <a:latin typeface="Arial" charset="0"/>
                <a:cs typeface="Arial" charset="0"/>
              </a:rPr>
              <a:t>How does the sender know the PMTU is?</a:t>
            </a:r>
          </a:p>
          <a:p>
            <a:r>
              <a:rPr lang="en-US" dirty="0">
                <a:latin typeface="Arial" charset="0"/>
                <a:cs typeface="Arial" charset="0"/>
              </a:rPr>
              <a:t>Strategy (RFC 1191):</a:t>
            </a:r>
          </a:p>
          <a:p>
            <a:pPr lvl="1"/>
            <a:r>
              <a:rPr lang="en-US" b="1" dirty="0">
                <a:latin typeface="Arial" charset="0"/>
                <a:ea typeface="Arial" charset="0"/>
                <a:cs typeface="Arial" charset="0"/>
              </a:rPr>
              <a:t>Try</a:t>
            </a:r>
            <a:r>
              <a:rPr lang="en-US" dirty="0">
                <a:latin typeface="Arial" charset="0"/>
                <a:ea typeface="Arial" charset="0"/>
                <a:cs typeface="Arial" charset="0"/>
              </a:rPr>
              <a:t> a desired value</a:t>
            </a:r>
          </a:p>
          <a:p>
            <a:pPr lvl="1"/>
            <a:r>
              <a:rPr lang="en-US" dirty="0">
                <a:latin typeface="Arial" charset="0"/>
                <a:ea typeface="Arial" charset="0"/>
                <a:cs typeface="Arial" charset="0"/>
              </a:rPr>
              <a:t>Set </a:t>
            </a:r>
            <a:r>
              <a:rPr lang="en-US" b="1" dirty="0">
                <a:solidFill>
                  <a:srgbClr val="0000FF"/>
                </a:solidFill>
                <a:latin typeface="Arial" charset="0"/>
                <a:ea typeface="Arial" charset="0"/>
                <a:cs typeface="Arial" charset="0"/>
              </a:rPr>
              <a:t>DF</a:t>
            </a:r>
            <a:r>
              <a:rPr lang="en-US" dirty="0">
                <a:latin typeface="Arial" charset="0"/>
                <a:ea typeface="Arial" charset="0"/>
                <a:cs typeface="Arial" charset="0"/>
              </a:rPr>
              <a:t> to prevent fragmentation</a:t>
            </a:r>
          </a:p>
          <a:p>
            <a:pPr lvl="1"/>
            <a:r>
              <a:rPr lang="en-US" dirty="0">
                <a:latin typeface="Arial" charset="0"/>
                <a:ea typeface="Arial" charset="0"/>
                <a:cs typeface="Arial" charset="0"/>
              </a:rPr>
              <a:t>Upon receiving </a:t>
            </a:r>
            <a:r>
              <a:rPr lang="en-US" b="1" dirty="0">
                <a:latin typeface="Arial" charset="0"/>
                <a:ea typeface="Arial" charset="0"/>
                <a:cs typeface="Arial" charset="0"/>
              </a:rPr>
              <a:t>Need Fragmentation</a:t>
            </a:r>
            <a:r>
              <a:rPr lang="en-US" dirty="0">
                <a:latin typeface="Arial" charset="0"/>
                <a:ea typeface="Arial" charset="0"/>
                <a:cs typeface="Arial" charset="0"/>
              </a:rPr>
              <a:t> ICMP …</a:t>
            </a:r>
          </a:p>
          <a:p>
            <a:pPr lvl="2"/>
            <a:r>
              <a:rPr lang="en-US" dirty="0">
                <a:latin typeface="Arial" charset="0"/>
                <a:ea typeface="Arial" charset="0"/>
                <a:cs typeface="Arial" charset="0"/>
              </a:rPr>
              <a:t>… oops, that </a:t>
            </a:r>
            <a:r>
              <a:rPr lang="en-US" dirty="0" err="1">
                <a:latin typeface="Arial" charset="0"/>
                <a:ea typeface="Arial" charset="0"/>
                <a:cs typeface="Arial" charset="0"/>
              </a:rPr>
              <a:t>didn</a:t>
            </a:r>
            <a:r>
              <a:rPr lang="ja-JP" altLang="en-US" dirty="0">
                <a:latin typeface="Arial" charset="0"/>
                <a:ea typeface="Arial" charset="0"/>
                <a:cs typeface="Arial" charset="0"/>
              </a:rPr>
              <a:t>’</a:t>
            </a:r>
            <a:r>
              <a:rPr lang="en-US" dirty="0">
                <a:latin typeface="Arial" charset="0"/>
                <a:ea typeface="Arial" charset="0"/>
                <a:cs typeface="Arial" charset="0"/>
              </a:rPr>
              <a:t>t work, try a smaller value</a:t>
            </a:r>
          </a:p>
        </p:txBody>
      </p:sp>
      <p:sp>
        <p:nvSpPr>
          <p:cNvPr id="8704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7FD3E5E1-E129-0048-9591-DCF0D2F7A20E}" type="slidenum">
              <a:rPr lang="en-US" sz="1400" b="0">
                <a:latin typeface="Times New Roman" charset="0"/>
              </a:rPr>
              <a:pPr eaLnBrk="1" hangingPunct="1"/>
              <a:t>50</a:t>
            </a:fld>
            <a:endParaRPr lang="en-US" sz="1400" b="0">
              <a:latin typeface="Times New Roman" charset="0"/>
            </a:endParaRPr>
          </a:p>
        </p:txBody>
      </p:sp>
    </p:spTree>
    <p:extLst>
      <p:ext uri="{BB962C8B-B14F-4D97-AF65-F5344CB8AC3E}">
        <p14:creationId xmlns:p14="http://schemas.microsoft.com/office/powerpoint/2010/main" val="1471162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3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382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38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38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382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3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382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38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38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3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Issues with Path MTU Discovery</a:t>
            </a:r>
          </a:p>
        </p:txBody>
      </p:sp>
      <p:sp>
        <p:nvSpPr>
          <p:cNvPr id="975875" name="Rectangle 3"/>
          <p:cNvSpPr>
            <a:spLocks noGrp="1" noChangeArrowheads="1"/>
          </p:cNvSpPr>
          <p:nvPr>
            <p:ph idx="1"/>
          </p:nvPr>
        </p:nvSpPr>
        <p:spPr/>
        <p:txBody>
          <a:bodyPr/>
          <a:lstStyle/>
          <a:p>
            <a:r>
              <a:rPr lang="en-US" dirty="0">
                <a:latin typeface="Arial" charset="0"/>
                <a:cs typeface="Arial" charset="0"/>
              </a:rPr>
              <a:t>What set of values should the sender try?</a:t>
            </a:r>
          </a:p>
          <a:p>
            <a:pPr lvl="1"/>
            <a:r>
              <a:rPr lang="en-US" dirty="0">
                <a:latin typeface="Arial" charset="0"/>
                <a:ea typeface="Arial" charset="0"/>
                <a:cs typeface="Arial" charset="0"/>
              </a:rPr>
              <a:t>Usual strategy: work through </a:t>
            </a:r>
            <a:r>
              <a:rPr lang="ja-JP" altLang="en-US" dirty="0">
                <a:latin typeface="Arial" charset="0"/>
                <a:ea typeface="Arial" charset="0"/>
                <a:cs typeface="Arial" charset="0"/>
              </a:rPr>
              <a:t>“</a:t>
            </a:r>
            <a:r>
              <a:rPr lang="en-US" dirty="0">
                <a:latin typeface="Arial" charset="0"/>
                <a:ea typeface="Arial" charset="0"/>
                <a:cs typeface="Arial" charset="0"/>
              </a:rPr>
              <a:t>likely suspects</a:t>
            </a:r>
            <a:r>
              <a:rPr lang="ja-JP" altLang="en-US" dirty="0">
                <a:latin typeface="Arial" charset="0"/>
                <a:ea typeface="Arial" charset="0"/>
                <a:cs typeface="Arial" charset="0"/>
              </a:rPr>
              <a:t>”</a:t>
            </a:r>
            <a:endParaRPr lang="en-US" dirty="0">
              <a:latin typeface="Arial" charset="0"/>
              <a:ea typeface="Arial" charset="0"/>
              <a:cs typeface="Arial" charset="0"/>
            </a:endParaRPr>
          </a:p>
          <a:p>
            <a:pPr lvl="1"/>
            <a:r>
              <a:rPr lang="en-US" dirty="0">
                <a:latin typeface="Arial" charset="0"/>
                <a:ea typeface="Arial" charset="0"/>
                <a:cs typeface="Arial" charset="0"/>
              </a:rPr>
              <a:t>E.g., 4352 (FDDI), 1500 (Ethernet), </a:t>
            </a:r>
            <a:br>
              <a:rPr lang="en-US" dirty="0">
                <a:latin typeface="Arial" charset="0"/>
                <a:ea typeface="Arial" charset="0"/>
                <a:cs typeface="Arial" charset="0"/>
              </a:rPr>
            </a:br>
            <a:r>
              <a:rPr lang="en-US" dirty="0">
                <a:latin typeface="Arial" charset="0"/>
                <a:ea typeface="Arial" charset="0"/>
                <a:cs typeface="Arial" charset="0"/>
              </a:rPr>
              <a:t>         1480 (IP-in-IP over Ethernet), 296 (some modems)</a:t>
            </a:r>
          </a:p>
          <a:p>
            <a:r>
              <a:rPr lang="en-US" dirty="0">
                <a:latin typeface="Arial" charset="0"/>
                <a:cs typeface="Arial" charset="0"/>
              </a:rPr>
              <a:t>What if the PMTU </a:t>
            </a:r>
            <a:r>
              <a:rPr lang="en-US" dirty="0">
                <a:solidFill>
                  <a:srgbClr val="FF0000"/>
                </a:solidFill>
                <a:latin typeface="Arial" charset="0"/>
                <a:cs typeface="Arial" charset="0"/>
              </a:rPr>
              <a:t>changes</a:t>
            </a:r>
            <a:r>
              <a:rPr lang="en-US" dirty="0">
                <a:latin typeface="Arial" charset="0"/>
                <a:cs typeface="Arial" charset="0"/>
              </a:rPr>
              <a:t>?  (how could it?)</a:t>
            </a:r>
          </a:p>
          <a:p>
            <a:pPr lvl="1"/>
            <a:r>
              <a:rPr lang="en-US" dirty="0">
                <a:latin typeface="Arial" charset="0"/>
                <a:ea typeface="Arial" charset="0"/>
                <a:cs typeface="Arial" charset="0"/>
              </a:rPr>
              <a:t>Sender will immediately see </a:t>
            </a:r>
            <a:r>
              <a:rPr lang="en-US" i="1" dirty="0">
                <a:latin typeface="Arial" charset="0"/>
                <a:ea typeface="Arial" charset="0"/>
                <a:cs typeface="Arial" charset="0"/>
              </a:rPr>
              <a:t>reductions</a:t>
            </a:r>
            <a:r>
              <a:rPr lang="en-US" dirty="0">
                <a:latin typeface="Arial" charset="0"/>
                <a:ea typeface="Arial" charset="0"/>
                <a:cs typeface="Arial" charset="0"/>
              </a:rPr>
              <a:t> in PMTU (how?)</a:t>
            </a:r>
          </a:p>
          <a:p>
            <a:pPr lvl="1"/>
            <a:r>
              <a:rPr lang="en-US" dirty="0">
                <a:latin typeface="Arial" charset="0"/>
                <a:ea typeface="Arial" charset="0"/>
                <a:cs typeface="Arial" charset="0"/>
              </a:rPr>
              <a:t>Sender can periodically try larger values</a:t>
            </a:r>
          </a:p>
          <a:p>
            <a:r>
              <a:rPr lang="en-US" dirty="0">
                <a:latin typeface="Arial" charset="0"/>
                <a:cs typeface="Arial" charset="0"/>
              </a:rPr>
              <a:t>What if </a:t>
            </a:r>
            <a:r>
              <a:rPr lang="en-US" b="1" dirty="0">
                <a:latin typeface="Arial" charset="0"/>
                <a:cs typeface="Arial" charset="0"/>
              </a:rPr>
              <a:t>Needs Fragmentation </a:t>
            </a:r>
            <a:r>
              <a:rPr lang="en-US" dirty="0">
                <a:latin typeface="Arial" charset="0"/>
                <a:cs typeface="Arial" charset="0"/>
              </a:rPr>
              <a:t>ICMP is lost?</a:t>
            </a:r>
          </a:p>
          <a:p>
            <a:pPr lvl="1"/>
            <a:r>
              <a:rPr lang="en-US" dirty="0">
                <a:latin typeface="Arial" charset="0"/>
                <a:ea typeface="Arial" charset="0"/>
                <a:cs typeface="Arial" charset="0"/>
              </a:rPr>
              <a:t>Retransmission will elicit another one</a:t>
            </a:r>
          </a:p>
          <a:p>
            <a:r>
              <a:rPr lang="en-US" dirty="0">
                <a:latin typeface="Arial" charset="0"/>
                <a:cs typeface="Arial" charset="0"/>
              </a:rPr>
              <a:t>How can </a:t>
            </a:r>
            <a:r>
              <a:rPr lang="en-US" b="1" dirty="0">
                <a:latin typeface="Arial" charset="0"/>
                <a:cs typeface="Arial" charset="0"/>
              </a:rPr>
              <a:t>The Whole Thing Fail</a:t>
            </a:r>
            <a:r>
              <a:rPr lang="en-US" dirty="0">
                <a:latin typeface="Arial" charset="0"/>
                <a:cs typeface="Arial" charset="0"/>
              </a:rPr>
              <a:t>?</a:t>
            </a:r>
          </a:p>
          <a:p>
            <a:pPr lvl="1"/>
            <a:r>
              <a:rPr lang="ja-JP" altLang="en-US" dirty="0">
                <a:latin typeface="Arial" charset="0"/>
                <a:ea typeface="Arial" charset="0"/>
                <a:cs typeface="Arial" charset="0"/>
              </a:rPr>
              <a:t>“</a:t>
            </a:r>
            <a:r>
              <a:rPr lang="en-US" dirty="0">
                <a:latin typeface="Arial" charset="0"/>
                <a:ea typeface="Arial" charset="0"/>
                <a:cs typeface="Arial" charset="0"/>
              </a:rPr>
              <a:t>PMTU </a:t>
            </a:r>
            <a:r>
              <a:rPr lang="en-US" b="1" dirty="0">
                <a:solidFill>
                  <a:srgbClr val="FF0000"/>
                </a:solidFill>
                <a:latin typeface="Arial" charset="0"/>
                <a:ea typeface="Arial" charset="0"/>
                <a:cs typeface="Arial" charset="0"/>
              </a:rPr>
              <a:t>Black Holes</a:t>
            </a:r>
            <a:r>
              <a:rPr lang="ja-JP" altLang="en-US" dirty="0">
                <a:latin typeface="Arial" charset="0"/>
                <a:ea typeface="Arial" charset="0"/>
                <a:cs typeface="Arial" charset="0"/>
              </a:rPr>
              <a:t>”</a:t>
            </a:r>
            <a:r>
              <a:rPr lang="en-US" dirty="0">
                <a:latin typeface="Arial" charset="0"/>
                <a:ea typeface="Arial" charset="0"/>
                <a:cs typeface="Arial" charset="0"/>
              </a:rPr>
              <a:t>: routers that </a:t>
            </a:r>
            <a:r>
              <a:rPr lang="en-US" dirty="0">
                <a:solidFill>
                  <a:srgbClr val="FF0000"/>
                </a:solidFill>
                <a:latin typeface="Arial" charset="0"/>
                <a:ea typeface="Arial" charset="0"/>
                <a:cs typeface="Arial" charset="0"/>
              </a:rPr>
              <a:t>don</a:t>
            </a:r>
            <a:r>
              <a:rPr lang="ja-JP" altLang="en-US" dirty="0">
                <a:solidFill>
                  <a:srgbClr val="FF0000"/>
                </a:solidFill>
                <a:latin typeface="Arial" charset="0"/>
                <a:ea typeface="Arial" charset="0"/>
                <a:cs typeface="Arial" charset="0"/>
              </a:rPr>
              <a:t>’</a:t>
            </a:r>
            <a:r>
              <a:rPr lang="en-US" dirty="0">
                <a:solidFill>
                  <a:srgbClr val="FF0000"/>
                </a:solidFill>
                <a:latin typeface="Arial" charset="0"/>
                <a:ea typeface="Arial" charset="0"/>
                <a:cs typeface="Arial" charset="0"/>
              </a:rPr>
              <a:t>t send</a:t>
            </a:r>
            <a:r>
              <a:rPr lang="en-US" dirty="0">
                <a:latin typeface="Arial" charset="0"/>
                <a:ea typeface="Arial" charset="0"/>
                <a:cs typeface="Arial" charset="0"/>
              </a:rPr>
              <a:t> the ICMP</a:t>
            </a:r>
          </a:p>
        </p:txBody>
      </p:sp>
      <p:sp>
        <p:nvSpPr>
          <p:cNvPr id="89090"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C149B533-420B-194C-9681-BA4EB7B25673}" type="slidenum">
              <a:rPr lang="en-US" sz="1400" b="0">
                <a:latin typeface="Times New Roman" charset="0"/>
              </a:rPr>
              <a:pPr eaLnBrk="1" hangingPunct="1"/>
              <a:t>51</a:t>
            </a:fld>
            <a:endParaRPr lang="en-US" sz="1400" b="0">
              <a:latin typeface="Times New Roman" charset="0"/>
            </a:endParaRPr>
          </a:p>
        </p:txBody>
      </p:sp>
    </p:spTree>
    <p:extLst>
      <p:ext uri="{BB962C8B-B14F-4D97-AF65-F5344CB8AC3E}">
        <p14:creationId xmlns:p14="http://schemas.microsoft.com/office/powerpoint/2010/main" val="1369080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5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58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587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587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7587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587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587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7587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75875">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75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r>
              <a:rPr lang="en-US" sz="3200">
                <a:latin typeface="Helvetica" charset="0"/>
                <a:ea typeface="ＭＳ Ｐゴシック" charset="0"/>
                <a:cs typeface="ＭＳ Ｐゴシック" charset="0"/>
              </a:rPr>
              <a:t>Discovering Routing via </a:t>
            </a:r>
            <a:r>
              <a:rPr lang="en-US" sz="3200" i="1">
                <a:latin typeface="Helvetica" charset="0"/>
                <a:ea typeface="ＭＳ Ｐゴシック" charset="0"/>
                <a:cs typeface="ＭＳ Ｐゴシック" charset="0"/>
              </a:rPr>
              <a:t>Time Exceeded</a:t>
            </a:r>
            <a:endParaRPr lang="en-US">
              <a:latin typeface="Helvetica" charset="0"/>
              <a:ea typeface="ＭＳ Ｐゴシック" charset="0"/>
              <a:cs typeface="ＭＳ Ｐゴシック" charset="0"/>
            </a:endParaRPr>
          </a:p>
        </p:txBody>
      </p:sp>
      <p:sp>
        <p:nvSpPr>
          <p:cNvPr id="977949" name="Rectangle 29"/>
          <p:cNvSpPr>
            <a:spLocks noGrp="1" noChangeArrowheads="1"/>
          </p:cNvSpPr>
          <p:nvPr>
            <p:ph idx="1"/>
          </p:nvPr>
        </p:nvSpPr>
        <p:spPr/>
        <p:txBody>
          <a:bodyPr/>
          <a:lstStyle/>
          <a:p>
            <a:r>
              <a:rPr lang="en-US" dirty="0">
                <a:latin typeface="Arial" charset="0"/>
                <a:cs typeface="Arial" charset="0"/>
              </a:rPr>
              <a:t>Host sends an IP packet</a:t>
            </a:r>
          </a:p>
          <a:p>
            <a:pPr lvl="1"/>
            <a:r>
              <a:rPr lang="en-US" dirty="0">
                <a:latin typeface="Arial" charset="0"/>
                <a:ea typeface="Arial" charset="0"/>
                <a:cs typeface="Arial" charset="0"/>
              </a:rPr>
              <a:t>Each router decrements the time-to-live field</a:t>
            </a:r>
          </a:p>
          <a:p>
            <a:r>
              <a:rPr lang="en-US" dirty="0">
                <a:latin typeface="Arial" charset="0"/>
                <a:cs typeface="Arial" charset="0"/>
              </a:rPr>
              <a:t>If </a:t>
            </a:r>
            <a:r>
              <a:rPr lang="en-US" b="1" dirty="0">
                <a:latin typeface="Arial" charset="0"/>
                <a:cs typeface="Arial" charset="0"/>
              </a:rPr>
              <a:t>TTL</a:t>
            </a:r>
            <a:r>
              <a:rPr lang="en-US" dirty="0">
                <a:latin typeface="Arial" charset="0"/>
                <a:cs typeface="Arial" charset="0"/>
              </a:rPr>
              <a:t> reaches 0</a:t>
            </a:r>
          </a:p>
          <a:p>
            <a:pPr lvl="1"/>
            <a:r>
              <a:rPr lang="en-US" dirty="0">
                <a:latin typeface="Arial" charset="0"/>
                <a:ea typeface="Arial" charset="0"/>
                <a:cs typeface="Arial" charset="0"/>
              </a:rPr>
              <a:t>Router sends </a:t>
            </a:r>
            <a:r>
              <a:rPr lang="en-US" b="1" dirty="0">
                <a:latin typeface="Arial" charset="0"/>
                <a:ea typeface="Arial" charset="0"/>
                <a:cs typeface="Arial" charset="0"/>
              </a:rPr>
              <a:t>Time Exceeded</a:t>
            </a:r>
            <a:r>
              <a:rPr lang="en-US" dirty="0">
                <a:latin typeface="Arial" charset="0"/>
                <a:ea typeface="Arial" charset="0"/>
                <a:cs typeface="Arial" charset="0"/>
              </a:rPr>
              <a:t> ICMP back to the source</a:t>
            </a:r>
          </a:p>
          <a:p>
            <a:pPr lvl="1"/>
            <a:r>
              <a:rPr lang="en-US" dirty="0">
                <a:latin typeface="Arial" charset="0"/>
                <a:ea typeface="Arial" charset="0"/>
                <a:cs typeface="Arial" charset="0"/>
              </a:rPr>
              <a:t>Message </a:t>
            </a:r>
            <a:r>
              <a:rPr lang="en-US" dirty="0">
                <a:solidFill>
                  <a:srgbClr val="FF0000"/>
                </a:solidFill>
                <a:latin typeface="Arial" charset="0"/>
                <a:ea typeface="Arial" charset="0"/>
                <a:cs typeface="Arial" charset="0"/>
              </a:rPr>
              <a:t>identifies router sending it</a:t>
            </a:r>
          </a:p>
          <a:p>
            <a:pPr lvl="2"/>
            <a:r>
              <a:rPr lang="en-US" dirty="0">
                <a:latin typeface="Arial" charset="0"/>
                <a:ea typeface="Arial" charset="0"/>
                <a:cs typeface="Arial" charset="0"/>
              </a:rPr>
              <a:t>Since ICMP is sent using IP, it</a:t>
            </a:r>
            <a:r>
              <a:rPr lang="ja-JP" altLang="en-US" dirty="0">
                <a:latin typeface="Arial" charset="0"/>
                <a:ea typeface="Arial" charset="0"/>
                <a:cs typeface="Arial" charset="0"/>
              </a:rPr>
              <a:t>’</a:t>
            </a:r>
            <a:r>
              <a:rPr lang="en-US" dirty="0">
                <a:latin typeface="Arial" charset="0"/>
                <a:ea typeface="Arial" charset="0"/>
                <a:cs typeface="Arial" charset="0"/>
              </a:rPr>
              <a:t>s just the IP source </a:t>
            </a:r>
            <a:r>
              <a:rPr lang="en-US" dirty="0" smtClean="0">
                <a:latin typeface="Arial" charset="0"/>
                <a:ea typeface="Arial" charset="0"/>
                <a:cs typeface="Arial" charset="0"/>
              </a:rPr>
              <a:t>address</a:t>
            </a:r>
          </a:p>
          <a:p>
            <a:pPr lvl="2"/>
            <a:r>
              <a:rPr lang="en-US" dirty="0" smtClean="0">
                <a:latin typeface="Arial" charset="0"/>
                <a:ea typeface="Arial" charset="0"/>
                <a:cs typeface="Arial" charset="0"/>
              </a:rPr>
              <a:t>And can use PTR record to find name of router</a:t>
            </a:r>
            <a:endParaRPr lang="en-US" dirty="0">
              <a:latin typeface="Arial" charset="0"/>
              <a:ea typeface="Arial" charset="0"/>
              <a:cs typeface="Arial" charset="0"/>
            </a:endParaRPr>
          </a:p>
        </p:txBody>
      </p:sp>
      <p:sp>
        <p:nvSpPr>
          <p:cNvPr id="9113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585F3989-0E0C-604E-BFEA-289FA8223B41}" type="slidenum">
              <a:rPr lang="en-US" sz="1400" b="0">
                <a:latin typeface="Times New Roman" charset="0"/>
              </a:rPr>
              <a:pPr eaLnBrk="1" hangingPunct="1"/>
              <a:t>52</a:t>
            </a:fld>
            <a:endParaRPr lang="en-US" sz="1400" b="0">
              <a:latin typeface="Times New Roman" charset="0"/>
            </a:endParaRPr>
          </a:p>
        </p:txBody>
      </p:sp>
      <p:grpSp>
        <p:nvGrpSpPr>
          <p:cNvPr id="91140" name="Group 33"/>
          <p:cNvGrpSpPr>
            <a:grpSpLocks/>
          </p:cNvGrpSpPr>
          <p:nvPr/>
        </p:nvGrpSpPr>
        <p:grpSpPr bwMode="auto">
          <a:xfrm>
            <a:off x="576263" y="4445000"/>
            <a:ext cx="8108950" cy="2055813"/>
            <a:chOff x="363" y="2800"/>
            <a:chExt cx="5108" cy="1295"/>
          </a:xfrm>
        </p:grpSpPr>
        <p:sp>
          <p:nvSpPr>
            <p:cNvPr id="91145" name="Line 3"/>
            <p:cNvSpPr>
              <a:spLocks noChangeShapeType="1"/>
            </p:cNvSpPr>
            <p:nvPr/>
          </p:nvSpPr>
          <p:spPr bwMode="auto">
            <a:xfrm>
              <a:off x="628" y="3402"/>
              <a:ext cx="1632" cy="0"/>
            </a:xfrm>
            <a:prstGeom prst="line">
              <a:avLst/>
            </a:prstGeom>
            <a:noFill/>
            <a:ln w="76200" cmpd="tri">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1146" name="Line 4"/>
            <p:cNvSpPr>
              <a:spLocks noChangeShapeType="1"/>
            </p:cNvSpPr>
            <p:nvPr/>
          </p:nvSpPr>
          <p:spPr bwMode="auto">
            <a:xfrm>
              <a:off x="1396" y="3226"/>
              <a:ext cx="0" cy="19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1147" name="Line 5"/>
            <p:cNvSpPr>
              <a:spLocks noChangeShapeType="1"/>
            </p:cNvSpPr>
            <p:nvPr/>
          </p:nvSpPr>
          <p:spPr bwMode="auto">
            <a:xfrm>
              <a:off x="2068" y="3210"/>
              <a:ext cx="0" cy="19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1148" name="Rectangle 6"/>
            <p:cNvSpPr>
              <a:spLocks noChangeArrowheads="1"/>
            </p:cNvSpPr>
            <p:nvPr/>
          </p:nvSpPr>
          <p:spPr bwMode="auto">
            <a:xfrm>
              <a:off x="1190" y="3018"/>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host</a:t>
              </a:r>
            </a:p>
          </p:txBody>
        </p:sp>
        <p:sp>
          <p:nvSpPr>
            <p:cNvPr id="91149" name="Rectangle 7"/>
            <p:cNvSpPr>
              <a:spLocks noChangeArrowheads="1"/>
            </p:cNvSpPr>
            <p:nvPr/>
          </p:nvSpPr>
          <p:spPr bwMode="auto">
            <a:xfrm>
              <a:off x="1863" y="3018"/>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DNS</a:t>
              </a:r>
            </a:p>
          </p:txBody>
        </p:sp>
        <p:sp>
          <p:nvSpPr>
            <p:cNvPr id="91150" name="Text Box 8"/>
            <p:cNvSpPr txBox="1">
              <a:spLocks noChangeArrowheads="1"/>
            </p:cNvSpPr>
            <p:nvPr/>
          </p:nvSpPr>
          <p:spPr bwMode="auto">
            <a:xfrm>
              <a:off x="1589" y="2970"/>
              <a:ext cx="22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600">
                  <a:latin typeface="Helvetica" charset="0"/>
                </a:rPr>
                <a:t>...</a:t>
              </a:r>
            </a:p>
          </p:txBody>
        </p:sp>
        <p:sp>
          <p:nvSpPr>
            <p:cNvPr id="91151" name="Line 9"/>
            <p:cNvSpPr>
              <a:spLocks noChangeShapeType="1"/>
            </p:cNvSpPr>
            <p:nvPr/>
          </p:nvSpPr>
          <p:spPr bwMode="auto">
            <a:xfrm>
              <a:off x="3556" y="3402"/>
              <a:ext cx="1632" cy="0"/>
            </a:xfrm>
            <a:prstGeom prst="line">
              <a:avLst/>
            </a:prstGeom>
            <a:noFill/>
            <a:ln w="76200" cmpd="tri">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1152" name="Line 10"/>
            <p:cNvSpPr>
              <a:spLocks noChangeShapeType="1"/>
            </p:cNvSpPr>
            <p:nvPr/>
          </p:nvSpPr>
          <p:spPr bwMode="auto">
            <a:xfrm>
              <a:off x="3748" y="3210"/>
              <a:ext cx="0" cy="19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1153" name="Line 11"/>
            <p:cNvSpPr>
              <a:spLocks noChangeShapeType="1"/>
            </p:cNvSpPr>
            <p:nvPr/>
          </p:nvSpPr>
          <p:spPr bwMode="auto">
            <a:xfrm>
              <a:off x="4324" y="3210"/>
              <a:ext cx="0" cy="19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1154" name="Line 12"/>
            <p:cNvSpPr>
              <a:spLocks noChangeShapeType="1"/>
            </p:cNvSpPr>
            <p:nvPr/>
          </p:nvSpPr>
          <p:spPr bwMode="auto">
            <a:xfrm>
              <a:off x="4996" y="3210"/>
              <a:ext cx="0" cy="19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1155" name="Rectangle 13"/>
            <p:cNvSpPr>
              <a:spLocks noChangeArrowheads="1"/>
            </p:cNvSpPr>
            <p:nvPr/>
          </p:nvSpPr>
          <p:spPr bwMode="auto">
            <a:xfrm>
              <a:off x="3554" y="3030"/>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host</a:t>
              </a:r>
            </a:p>
          </p:txBody>
        </p:sp>
        <p:sp>
          <p:nvSpPr>
            <p:cNvPr id="91156" name="Rectangle 14"/>
            <p:cNvSpPr>
              <a:spLocks noChangeArrowheads="1"/>
            </p:cNvSpPr>
            <p:nvPr/>
          </p:nvSpPr>
          <p:spPr bwMode="auto">
            <a:xfrm>
              <a:off x="4118" y="3018"/>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host</a:t>
              </a:r>
            </a:p>
          </p:txBody>
        </p:sp>
        <p:sp>
          <p:nvSpPr>
            <p:cNvPr id="91157" name="Rectangle 15"/>
            <p:cNvSpPr>
              <a:spLocks noChangeArrowheads="1"/>
            </p:cNvSpPr>
            <p:nvPr/>
          </p:nvSpPr>
          <p:spPr bwMode="auto">
            <a:xfrm>
              <a:off x="4791" y="3018"/>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DNS</a:t>
              </a:r>
            </a:p>
          </p:txBody>
        </p:sp>
        <p:sp>
          <p:nvSpPr>
            <p:cNvPr id="91158" name="Text Box 16"/>
            <p:cNvSpPr txBox="1">
              <a:spLocks noChangeArrowheads="1"/>
            </p:cNvSpPr>
            <p:nvPr/>
          </p:nvSpPr>
          <p:spPr bwMode="auto">
            <a:xfrm>
              <a:off x="4517" y="2970"/>
              <a:ext cx="22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600">
                  <a:latin typeface="Helvetica" charset="0"/>
                </a:rPr>
                <a:t>...</a:t>
              </a:r>
            </a:p>
          </p:txBody>
        </p:sp>
        <p:sp>
          <p:nvSpPr>
            <p:cNvPr id="91159" name="AutoShape 17"/>
            <p:cNvSpPr>
              <a:spLocks noChangeArrowheads="1"/>
            </p:cNvSpPr>
            <p:nvPr/>
          </p:nvSpPr>
          <p:spPr bwMode="auto">
            <a:xfrm>
              <a:off x="2740" y="3855"/>
              <a:ext cx="384" cy="240"/>
            </a:xfrm>
            <a:prstGeom prst="roundRect">
              <a:avLst>
                <a:gd name="adj" fmla="val 16667"/>
              </a:avLst>
            </a:prstGeom>
            <a:solidFill>
              <a:srgbClr val="FF99CC"/>
            </a:solidFill>
            <a:ln w="12700">
              <a:solidFill>
                <a:schemeClr val="tx1"/>
              </a:solidFill>
              <a:round/>
              <a:headEnd/>
              <a:tailEnd/>
            </a:ln>
          </p:spPr>
          <p:txBody>
            <a:bodyPr wrap="none" anchor="ctr"/>
            <a:lstStyle/>
            <a:p>
              <a:pPr algn="ctr" eaLnBrk="0" hangingPunct="0"/>
              <a:r>
                <a:rPr lang="en-US" sz="1600">
                  <a:latin typeface="Helvetica" charset="0"/>
                </a:rPr>
                <a:t>router</a:t>
              </a:r>
            </a:p>
          </p:txBody>
        </p:sp>
        <p:sp>
          <p:nvSpPr>
            <p:cNvPr id="91160" name="Line 18"/>
            <p:cNvSpPr>
              <a:spLocks noChangeShapeType="1"/>
            </p:cNvSpPr>
            <p:nvPr/>
          </p:nvSpPr>
          <p:spPr bwMode="auto">
            <a:xfrm>
              <a:off x="1791" y="3377"/>
              <a:ext cx="0" cy="47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1161" name="AutoShape 19"/>
            <p:cNvSpPr>
              <a:spLocks noChangeArrowheads="1"/>
            </p:cNvSpPr>
            <p:nvPr/>
          </p:nvSpPr>
          <p:spPr bwMode="auto">
            <a:xfrm>
              <a:off x="3892" y="3855"/>
              <a:ext cx="384" cy="240"/>
            </a:xfrm>
            <a:prstGeom prst="roundRect">
              <a:avLst>
                <a:gd name="adj" fmla="val 16667"/>
              </a:avLst>
            </a:prstGeom>
            <a:solidFill>
              <a:srgbClr val="FF99CC"/>
            </a:solidFill>
            <a:ln w="12700">
              <a:solidFill>
                <a:schemeClr val="tx1"/>
              </a:solidFill>
              <a:round/>
              <a:headEnd/>
              <a:tailEnd/>
            </a:ln>
          </p:spPr>
          <p:txBody>
            <a:bodyPr wrap="none" anchor="ctr"/>
            <a:lstStyle/>
            <a:p>
              <a:pPr algn="ctr" eaLnBrk="0" hangingPunct="0"/>
              <a:r>
                <a:rPr lang="en-US" sz="1600">
                  <a:latin typeface="Helvetica" charset="0"/>
                </a:rPr>
                <a:t>router</a:t>
              </a:r>
            </a:p>
          </p:txBody>
        </p:sp>
        <p:sp>
          <p:nvSpPr>
            <p:cNvPr id="91162" name="Line 20"/>
            <p:cNvSpPr>
              <a:spLocks noChangeShapeType="1"/>
            </p:cNvSpPr>
            <p:nvPr/>
          </p:nvSpPr>
          <p:spPr bwMode="auto">
            <a:xfrm flipH="1">
              <a:off x="4090" y="3394"/>
              <a:ext cx="0" cy="45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1163" name="Line 21"/>
            <p:cNvSpPr>
              <a:spLocks noChangeShapeType="1"/>
            </p:cNvSpPr>
            <p:nvPr/>
          </p:nvSpPr>
          <p:spPr bwMode="auto">
            <a:xfrm>
              <a:off x="1972" y="3951"/>
              <a:ext cx="768" cy="0"/>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1164" name="Line 22"/>
            <p:cNvSpPr>
              <a:spLocks noChangeShapeType="1"/>
            </p:cNvSpPr>
            <p:nvPr/>
          </p:nvSpPr>
          <p:spPr bwMode="auto">
            <a:xfrm>
              <a:off x="3124" y="3951"/>
              <a:ext cx="768" cy="0"/>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1165" name="AutoShape 23"/>
            <p:cNvSpPr>
              <a:spLocks noChangeArrowheads="1"/>
            </p:cNvSpPr>
            <p:nvPr/>
          </p:nvSpPr>
          <p:spPr bwMode="auto">
            <a:xfrm>
              <a:off x="1601" y="3853"/>
              <a:ext cx="384" cy="240"/>
            </a:xfrm>
            <a:prstGeom prst="roundRect">
              <a:avLst>
                <a:gd name="adj" fmla="val 16667"/>
              </a:avLst>
            </a:prstGeom>
            <a:solidFill>
              <a:srgbClr val="FF99CC"/>
            </a:solidFill>
            <a:ln w="12700">
              <a:solidFill>
                <a:schemeClr val="tx1"/>
              </a:solidFill>
              <a:round/>
              <a:headEnd/>
              <a:tailEnd/>
            </a:ln>
          </p:spPr>
          <p:txBody>
            <a:bodyPr wrap="none" anchor="ctr"/>
            <a:lstStyle/>
            <a:p>
              <a:pPr algn="ctr" eaLnBrk="0" hangingPunct="0"/>
              <a:r>
                <a:rPr lang="en-US" sz="1600">
                  <a:latin typeface="Helvetica" charset="0"/>
                </a:rPr>
                <a:t>router</a:t>
              </a:r>
            </a:p>
          </p:txBody>
        </p:sp>
        <p:sp>
          <p:nvSpPr>
            <p:cNvPr id="91166" name="Line 24"/>
            <p:cNvSpPr>
              <a:spLocks noChangeShapeType="1"/>
            </p:cNvSpPr>
            <p:nvPr/>
          </p:nvSpPr>
          <p:spPr bwMode="auto">
            <a:xfrm>
              <a:off x="743" y="3218"/>
              <a:ext cx="0" cy="19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1167" name="Rectangle 25"/>
            <p:cNvSpPr>
              <a:spLocks noChangeArrowheads="1"/>
            </p:cNvSpPr>
            <p:nvPr/>
          </p:nvSpPr>
          <p:spPr bwMode="auto">
            <a:xfrm>
              <a:off x="537" y="3026"/>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host</a:t>
              </a:r>
            </a:p>
          </p:txBody>
        </p:sp>
        <p:sp>
          <p:nvSpPr>
            <p:cNvPr id="91168" name="Text Box 26"/>
            <p:cNvSpPr txBox="1">
              <a:spLocks noChangeArrowheads="1"/>
            </p:cNvSpPr>
            <p:nvPr/>
          </p:nvSpPr>
          <p:spPr bwMode="auto">
            <a:xfrm>
              <a:off x="363" y="2808"/>
              <a:ext cx="72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r>
                <a:rPr lang="en-US" sz="1800"/>
                <a:t>1.2.3.7</a:t>
              </a:r>
            </a:p>
          </p:txBody>
        </p:sp>
        <p:sp>
          <p:nvSpPr>
            <p:cNvPr id="91169" name="Text Box 27"/>
            <p:cNvSpPr txBox="1">
              <a:spLocks noChangeArrowheads="1"/>
            </p:cNvSpPr>
            <p:nvPr/>
          </p:nvSpPr>
          <p:spPr bwMode="auto">
            <a:xfrm>
              <a:off x="3187" y="3622"/>
              <a:ext cx="89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r>
                <a:rPr lang="en-US" sz="1800"/>
                <a:t>8.9.10.11</a:t>
              </a:r>
            </a:p>
          </p:txBody>
        </p:sp>
        <p:sp>
          <p:nvSpPr>
            <p:cNvPr id="91170" name="Text Box 28"/>
            <p:cNvSpPr txBox="1">
              <a:spLocks noChangeArrowheads="1"/>
            </p:cNvSpPr>
            <p:nvPr/>
          </p:nvSpPr>
          <p:spPr bwMode="auto">
            <a:xfrm>
              <a:off x="4577" y="2800"/>
              <a:ext cx="89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r>
                <a:rPr lang="en-US" sz="1800"/>
                <a:t>5.6.7.156</a:t>
              </a:r>
            </a:p>
          </p:txBody>
        </p:sp>
      </p:grpSp>
      <p:grpSp>
        <p:nvGrpSpPr>
          <p:cNvPr id="3" name="Group 32"/>
          <p:cNvGrpSpPr>
            <a:grpSpLocks/>
          </p:cNvGrpSpPr>
          <p:nvPr/>
        </p:nvGrpSpPr>
        <p:grpSpPr bwMode="auto">
          <a:xfrm>
            <a:off x="423863" y="5195888"/>
            <a:ext cx="6037262" cy="1203325"/>
            <a:chOff x="267" y="3273"/>
            <a:chExt cx="3803" cy="758"/>
          </a:xfrm>
        </p:grpSpPr>
        <p:sp>
          <p:nvSpPr>
            <p:cNvPr id="91143" name="Freeform 30"/>
            <p:cNvSpPr>
              <a:spLocks/>
            </p:cNvSpPr>
            <p:nvPr/>
          </p:nvSpPr>
          <p:spPr bwMode="auto">
            <a:xfrm>
              <a:off x="558" y="3273"/>
              <a:ext cx="3512" cy="641"/>
            </a:xfrm>
            <a:custGeom>
              <a:avLst/>
              <a:gdLst>
                <a:gd name="T0" fmla="*/ 3338 w 3512"/>
                <a:gd name="T1" fmla="*/ 605 h 641"/>
                <a:gd name="T2" fmla="*/ 3290 w 3512"/>
                <a:gd name="T3" fmla="*/ 605 h 641"/>
                <a:gd name="T4" fmla="*/ 2007 w 3512"/>
                <a:gd name="T5" fmla="*/ 387 h 641"/>
                <a:gd name="T6" fmla="*/ 362 w 3512"/>
                <a:gd name="T7" fmla="*/ 460 h 641"/>
                <a:gd name="T8" fmla="*/ 0 w 3512"/>
                <a:gd name="T9" fmla="*/ 0 h 641"/>
                <a:gd name="T10" fmla="*/ 0 60000 65536"/>
                <a:gd name="T11" fmla="*/ 0 60000 65536"/>
                <a:gd name="T12" fmla="*/ 0 60000 65536"/>
                <a:gd name="T13" fmla="*/ 0 60000 65536"/>
                <a:gd name="T14" fmla="*/ 0 60000 65536"/>
                <a:gd name="T15" fmla="*/ 0 w 3512"/>
                <a:gd name="T16" fmla="*/ 0 h 641"/>
                <a:gd name="T17" fmla="*/ 3512 w 3512"/>
                <a:gd name="T18" fmla="*/ 641 h 641"/>
              </a:gdLst>
              <a:ahLst/>
              <a:cxnLst>
                <a:cxn ang="T10">
                  <a:pos x="T0" y="T1"/>
                </a:cxn>
                <a:cxn ang="T11">
                  <a:pos x="T2" y="T3"/>
                </a:cxn>
                <a:cxn ang="T12">
                  <a:pos x="T4" y="T5"/>
                </a:cxn>
                <a:cxn ang="T13">
                  <a:pos x="T6" y="T7"/>
                </a:cxn>
                <a:cxn ang="T14">
                  <a:pos x="T8" y="T9"/>
                </a:cxn>
              </a:cxnLst>
              <a:rect l="T15" t="T16" r="T17" b="T18"/>
              <a:pathLst>
                <a:path w="3512" h="641">
                  <a:moveTo>
                    <a:pt x="3338" y="605"/>
                  </a:moveTo>
                  <a:cubicBezTo>
                    <a:pt x="3425" y="623"/>
                    <a:pt x="3512" y="641"/>
                    <a:pt x="3290" y="605"/>
                  </a:cubicBezTo>
                  <a:cubicBezTo>
                    <a:pt x="3068" y="569"/>
                    <a:pt x="2495" y="411"/>
                    <a:pt x="2007" y="387"/>
                  </a:cubicBezTo>
                  <a:cubicBezTo>
                    <a:pt x="1519" y="363"/>
                    <a:pt x="696" y="524"/>
                    <a:pt x="362" y="460"/>
                  </a:cubicBezTo>
                  <a:cubicBezTo>
                    <a:pt x="28" y="396"/>
                    <a:pt x="14" y="198"/>
                    <a:pt x="0" y="0"/>
                  </a:cubicBezTo>
                </a:path>
              </a:pathLst>
            </a:custGeom>
            <a:noFill/>
            <a:ln w="38100">
              <a:solidFill>
                <a:srgbClr val="0000FF"/>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1144" name="Text Box 31"/>
            <p:cNvSpPr txBox="1">
              <a:spLocks noChangeArrowheads="1"/>
            </p:cNvSpPr>
            <p:nvPr/>
          </p:nvSpPr>
          <p:spPr bwMode="auto">
            <a:xfrm>
              <a:off x="267" y="3781"/>
              <a:ext cx="126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r>
                <a:rPr lang="en-US">
                  <a:solidFill>
                    <a:srgbClr val="0000FF"/>
                  </a:solidFill>
                  <a:latin typeface="Arial" charset="0"/>
                </a:rPr>
                <a:t>Time exceeded</a:t>
              </a:r>
            </a:p>
          </p:txBody>
        </p:sp>
      </p:grpSp>
    </p:spTree>
    <p:extLst>
      <p:ext uri="{BB962C8B-B14F-4D97-AF65-F5344CB8AC3E}">
        <p14:creationId xmlns:p14="http://schemas.microsoft.com/office/powerpoint/2010/main" val="1710689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79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794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794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794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794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794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79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4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3" name="Rectangle 6"/>
          <p:cNvSpPr>
            <a:spLocks noGrp="1" noChangeArrowheads="1"/>
          </p:cNvSpPr>
          <p:nvPr>
            <p:ph type="title"/>
          </p:nvPr>
        </p:nvSpPr>
        <p:spPr/>
        <p:txBody>
          <a:bodyPr/>
          <a:lstStyle/>
          <a:p>
            <a:r>
              <a:rPr lang="en-US" sz="3200">
                <a:latin typeface="Helvetica" charset="0"/>
                <a:ea typeface="ＭＳ Ｐゴシック" charset="0"/>
                <a:cs typeface="ＭＳ Ｐゴシック" charset="0"/>
              </a:rPr>
              <a:t>Traceroute: Exploiting </a:t>
            </a:r>
            <a:r>
              <a:rPr lang="en-US" sz="3200" i="1">
                <a:latin typeface="Helvetica" charset="0"/>
                <a:ea typeface="ＭＳ Ｐゴシック" charset="0"/>
                <a:cs typeface="ＭＳ Ｐゴシック" charset="0"/>
              </a:rPr>
              <a:t>Time Exceeded</a:t>
            </a:r>
            <a:endParaRPr lang="en-US" sz="3200">
              <a:latin typeface="Helvetica" charset="0"/>
              <a:ea typeface="ＭＳ Ｐゴシック" charset="0"/>
              <a:cs typeface="ＭＳ Ｐゴシック" charset="0"/>
            </a:endParaRPr>
          </a:p>
        </p:txBody>
      </p:sp>
      <p:sp>
        <p:nvSpPr>
          <p:cNvPr id="93194" name="Rectangle 7"/>
          <p:cNvSpPr>
            <a:spLocks noGrp="1" noChangeArrowheads="1"/>
          </p:cNvSpPr>
          <p:nvPr>
            <p:ph idx="1"/>
          </p:nvPr>
        </p:nvSpPr>
        <p:spPr/>
        <p:txBody>
          <a:bodyPr/>
          <a:lstStyle/>
          <a:p>
            <a:pPr>
              <a:lnSpc>
                <a:spcPct val="90000"/>
              </a:lnSpc>
            </a:pPr>
            <a:r>
              <a:rPr lang="en-US">
                <a:latin typeface="Arial" charset="0"/>
                <a:cs typeface="Arial" charset="0"/>
              </a:rPr>
              <a:t> Time-To-Live field in IP packet header</a:t>
            </a:r>
          </a:p>
          <a:p>
            <a:pPr lvl="1">
              <a:lnSpc>
                <a:spcPct val="90000"/>
              </a:lnSpc>
            </a:pPr>
            <a:r>
              <a:rPr lang="en-US">
                <a:latin typeface="Arial" charset="0"/>
                <a:ea typeface="Arial" charset="0"/>
                <a:cs typeface="Arial" charset="0"/>
              </a:rPr>
              <a:t>Source sends a packet with TTL ranging from </a:t>
            </a:r>
            <a:r>
              <a:rPr lang="en-US" b="1" i="1">
                <a:latin typeface="Arial" charset="0"/>
                <a:ea typeface="Arial" charset="0"/>
                <a:cs typeface="Arial" charset="0"/>
              </a:rPr>
              <a:t>1</a:t>
            </a:r>
            <a:r>
              <a:rPr lang="en-US">
                <a:latin typeface="Arial" charset="0"/>
                <a:ea typeface="Arial" charset="0"/>
                <a:cs typeface="Arial" charset="0"/>
              </a:rPr>
              <a:t> to </a:t>
            </a:r>
            <a:r>
              <a:rPr lang="en-US" b="1" i="1">
                <a:latin typeface="Arial" charset="0"/>
                <a:ea typeface="Arial" charset="0"/>
                <a:cs typeface="Arial" charset="0"/>
              </a:rPr>
              <a:t>n</a:t>
            </a:r>
            <a:endParaRPr lang="en-US" i="1">
              <a:latin typeface="Arial" charset="0"/>
              <a:ea typeface="Arial" charset="0"/>
              <a:cs typeface="Arial" charset="0"/>
            </a:endParaRPr>
          </a:p>
          <a:p>
            <a:pPr lvl="1">
              <a:lnSpc>
                <a:spcPct val="90000"/>
              </a:lnSpc>
            </a:pPr>
            <a:r>
              <a:rPr lang="en-US">
                <a:latin typeface="Arial" charset="0"/>
                <a:ea typeface="Arial" charset="0"/>
                <a:cs typeface="Arial" charset="0"/>
              </a:rPr>
              <a:t>Each router along the path decrements the TTL</a:t>
            </a:r>
          </a:p>
          <a:p>
            <a:pPr lvl="1">
              <a:lnSpc>
                <a:spcPct val="90000"/>
              </a:lnSpc>
            </a:pPr>
            <a:r>
              <a:rPr lang="ja-JP" altLang="en-US">
                <a:latin typeface="Arial" charset="0"/>
                <a:ea typeface="Arial" charset="0"/>
                <a:cs typeface="Arial" charset="0"/>
              </a:rPr>
              <a:t>“</a:t>
            </a:r>
            <a:r>
              <a:rPr lang="en-US">
                <a:latin typeface="Arial" charset="0"/>
                <a:ea typeface="Arial" charset="0"/>
                <a:cs typeface="Arial" charset="0"/>
              </a:rPr>
              <a:t>TTL exceeded</a:t>
            </a:r>
            <a:r>
              <a:rPr lang="ja-JP" altLang="en-US">
                <a:latin typeface="Arial" charset="0"/>
                <a:ea typeface="Arial" charset="0"/>
                <a:cs typeface="Arial" charset="0"/>
              </a:rPr>
              <a:t>”</a:t>
            </a:r>
            <a:r>
              <a:rPr lang="en-US">
                <a:latin typeface="Arial" charset="0"/>
                <a:ea typeface="Arial" charset="0"/>
                <a:cs typeface="Arial" charset="0"/>
              </a:rPr>
              <a:t> sent when TTL reaches </a:t>
            </a:r>
            <a:r>
              <a:rPr lang="en-US" i="1">
                <a:latin typeface="Arial" charset="0"/>
                <a:ea typeface="Arial" charset="0"/>
                <a:cs typeface="Arial" charset="0"/>
              </a:rPr>
              <a:t>0</a:t>
            </a:r>
          </a:p>
          <a:p>
            <a:pPr>
              <a:lnSpc>
                <a:spcPct val="90000"/>
              </a:lnSpc>
            </a:pPr>
            <a:r>
              <a:rPr lang="en-US" i="1">
                <a:latin typeface="Arial" charset="0"/>
                <a:cs typeface="Arial" charset="0"/>
              </a:rPr>
              <a:t>Traceroute</a:t>
            </a:r>
            <a:r>
              <a:rPr lang="en-US">
                <a:latin typeface="Arial" charset="0"/>
                <a:cs typeface="Arial" charset="0"/>
              </a:rPr>
              <a:t> tool exploits this TTL behavior</a:t>
            </a:r>
          </a:p>
        </p:txBody>
      </p:sp>
      <p:sp>
        <p:nvSpPr>
          <p:cNvPr id="9318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5D4AEAA-BD0D-CC4B-8790-6977C3A7D90B}" type="slidenum">
              <a:rPr lang="en-US" sz="1400" b="0">
                <a:latin typeface="Times New Roman" charset="0"/>
              </a:rPr>
              <a:pPr eaLnBrk="1" hangingPunct="1"/>
              <a:t>53</a:t>
            </a:fld>
            <a:endParaRPr lang="en-US" sz="1400" b="0">
              <a:latin typeface="Times New Roman" charset="0"/>
            </a:endParaRPr>
          </a:p>
        </p:txBody>
      </p:sp>
      <p:sp>
        <p:nvSpPr>
          <p:cNvPr id="93189" name="Line 2"/>
          <p:cNvSpPr>
            <a:spLocks noChangeShapeType="1"/>
          </p:cNvSpPr>
          <p:nvPr/>
        </p:nvSpPr>
        <p:spPr bwMode="auto">
          <a:xfrm flipV="1">
            <a:off x="6894513" y="4457700"/>
            <a:ext cx="1443037" cy="11906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3190" name="Line 3"/>
          <p:cNvSpPr>
            <a:spLocks noChangeShapeType="1"/>
          </p:cNvSpPr>
          <p:nvPr/>
        </p:nvSpPr>
        <p:spPr bwMode="auto">
          <a:xfrm>
            <a:off x="857250" y="4602163"/>
            <a:ext cx="2155825"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3191" name="Line 4"/>
          <p:cNvSpPr>
            <a:spLocks noChangeShapeType="1"/>
          </p:cNvSpPr>
          <p:nvPr/>
        </p:nvSpPr>
        <p:spPr bwMode="auto">
          <a:xfrm flipV="1">
            <a:off x="4841875" y="4576763"/>
            <a:ext cx="1873250" cy="73025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3192" name="Line 5"/>
          <p:cNvSpPr>
            <a:spLocks noChangeShapeType="1"/>
          </p:cNvSpPr>
          <p:nvPr/>
        </p:nvSpPr>
        <p:spPr bwMode="auto">
          <a:xfrm>
            <a:off x="3086100" y="4649788"/>
            <a:ext cx="1565275" cy="657225"/>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93195" name="Picture 8"/>
          <p:cNvPicPr>
            <a:picLocks noChangeArrowheads="1"/>
          </p:cNvPicPr>
          <p:nvPr/>
        </p:nvPicPr>
        <p:blipFill>
          <a:blip r:embed="rId4">
            <a:lum bright="6000" contrast="-64000"/>
            <a:extLst>
              <a:ext uri="{28A0092B-C50C-407E-A947-70E740481C1C}">
                <a14:useLocalDpi xmlns:a14="http://schemas.microsoft.com/office/drawing/2010/main" val="0"/>
              </a:ext>
            </a:extLst>
          </a:blip>
          <a:srcRect/>
          <a:stretch>
            <a:fillRect/>
          </a:stretch>
        </p:blipFill>
        <p:spPr bwMode="auto">
          <a:xfrm>
            <a:off x="6473825" y="4397375"/>
            <a:ext cx="60960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196" name="Picture 9"/>
          <p:cNvPicPr>
            <a:picLocks noChangeArrowheads="1"/>
          </p:cNvPicPr>
          <p:nvPr/>
        </p:nvPicPr>
        <p:blipFill>
          <a:blip r:embed="rId4">
            <a:lum bright="6000" contrast="-64000"/>
            <a:extLst>
              <a:ext uri="{28A0092B-C50C-407E-A947-70E740481C1C}">
                <a14:useLocalDpi xmlns:a14="http://schemas.microsoft.com/office/drawing/2010/main" val="0"/>
              </a:ext>
            </a:extLst>
          </a:blip>
          <a:srcRect/>
          <a:stretch>
            <a:fillRect/>
          </a:stretch>
        </p:blipFill>
        <p:spPr bwMode="auto">
          <a:xfrm>
            <a:off x="4452938" y="5121275"/>
            <a:ext cx="60960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197" name="Picture 10"/>
          <p:cNvPicPr>
            <a:picLocks noChangeArrowheads="1"/>
          </p:cNvPicPr>
          <p:nvPr/>
        </p:nvPicPr>
        <p:blipFill>
          <a:blip r:embed="rId4">
            <a:lum bright="6000" contrast="-64000"/>
            <a:extLst>
              <a:ext uri="{28A0092B-C50C-407E-A947-70E740481C1C}">
                <a14:useLocalDpi xmlns:a14="http://schemas.microsoft.com/office/drawing/2010/main" val="0"/>
              </a:ext>
            </a:extLst>
          </a:blip>
          <a:srcRect/>
          <a:stretch>
            <a:fillRect/>
          </a:stretch>
        </p:blipFill>
        <p:spPr bwMode="auto">
          <a:xfrm>
            <a:off x="2686050" y="4368800"/>
            <a:ext cx="60960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3198" name="Group 11"/>
          <p:cNvGrpSpPr>
            <a:grpSpLocks/>
          </p:cNvGrpSpPr>
          <p:nvPr/>
        </p:nvGrpSpPr>
        <p:grpSpPr bwMode="auto">
          <a:xfrm>
            <a:off x="495300" y="4418013"/>
            <a:ext cx="609600" cy="533400"/>
            <a:chOff x="384" y="3285"/>
            <a:chExt cx="384" cy="336"/>
          </a:xfrm>
        </p:grpSpPr>
        <p:pic>
          <p:nvPicPr>
            <p:cNvPr id="93223" name="Picture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3304"/>
              <a:ext cx="384" cy="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3224" name="Group 13"/>
            <p:cNvGrpSpPr>
              <a:grpSpLocks/>
            </p:cNvGrpSpPr>
            <p:nvPr/>
          </p:nvGrpSpPr>
          <p:grpSpPr bwMode="auto">
            <a:xfrm>
              <a:off x="533" y="3285"/>
              <a:ext cx="63" cy="19"/>
              <a:chOff x="614" y="2400"/>
              <a:chExt cx="97" cy="31"/>
            </a:xfrm>
          </p:grpSpPr>
          <p:sp>
            <p:nvSpPr>
              <p:cNvPr id="93231" name="Rectangle 14"/>
              <p:cNvSpPr>
                <a:spLocks noChangeArrowheads="1"/>
              </p:cNvSpPr>
              <p:nvPr/>
            </p:nvSpPr>
            <p:spPr bwMode="auto">
              <a:xfrm>
                <a:off x="614" y="2400"/>
                <a:ext cx="97" cy="3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3232" name="Oval 15"/>
              <p:cNvSpPr>
                <a:spLocks noChangeArrowheads="1"/>
              </p:cNvSpPr>
              <p:nvPr/>
            </p:nvSpPr>
            <p:spPr bwMode="auto">
              <a:xfrm>
                <a:off x="648" y="2400"/>
                <a:ext cx="29" cy="31"/>
              </a:xfrm>
              <a:prstGeom prst="ellipse">
                <a:avLst/>
              </a:prstGeom>
              <a:solidFill>
                <a:schemeClr val="bg1"/>
              </a:solidFill>
              <a:ln w="12700">
                <a:solidFill>
                  <a:schemeClr val="tx1"/>
                </a:solidFill>
                <a:round/>
                <a:headEnd/>
                <a:tailEnd/>
              </a:ln>
            </p:spPr>
            <p:txBody>
              <a:bodyPr wrap="none" anchor="ctr"/>
              <a:lstStyle/>
              <a:p>
                <a:endParaRPr lang="en-US"/>
              </a:p>
            </p:txBody>
          </p:sp>
        </p:grpSp>
        <p:grpSp>
          <p:nvGrpSpPr>
            <p:cNvPr id="93225" name="Group 16"/>
            <p:cNvGrpSpPr>
              <a:grpSpLocks/>
            </p:cNvGrpSpPr>
            <p:nvPr/>
          </p:nvGrpSpPr>
          <p:grpSpPr bwMode="auto">
            <a:xfrm>
              <a:off x="529" y="3348"/>
              <a:ext cx="83" cy="44"/>
              <a:chOff x="608" y="2502"/>
              <a:chExt cx="128" cy="72"/>
            </a:xfrm>
          </p:grpSpPr>
          <p:sp>
            <p:nvSpPr>
              <p:cNvPr id="93226" name="Rectangle 17"/>
              <p:cNvSpPr>
                <a:spLocks noChangeArrowheads="1"/>
              </p:cNvSpPr>
              <p:nvPr/>
            </p:nvSpPr>
            <p:spPr bwMode="auto">
              <a:xfrm>
                <a:off x="608" y="2502"/>
                <a:ext cx="128" cy="72"/>
              </a:xfrm>
              <a:prstGeom prst="rect">
                <a:avLst/>
              </a:prstGeom>
              <a:solidFill>
                <a:schemeClr val="bg1"/>
              </a:solidFill>
              <a:ln w="12700">
                <a:solidFill>
                  <a:schemeClr val="tx1"/>
                </a:solidFill>
                <a:miter lim="800000"/>
                <a:headEnd/>
                <a:tailEnd/>
              </a:ln>
            </p:spPr>
            <p:txBody>
              <a:bodyPr wrap="none" anchor="ctr"/>
              <a:lstStyle/>
              <a:p>
                <a:endParaRPr lang="en-US"/>
              </a:p>
            </p:txBody>
          </p:sp>
          <p:grpSp>
            <p:nvGrpSpPr>
              <p:cNvPr id="93227" name="Group 18"/>
              <p:cNvGrpSpPr>
                <a:grpSpLocks/>
              </p:cNvGrpSpPr>
              <p:nvPr/>
            </p:nvGrpSpPr>
            <p:grpSpPr bwMode="auto">
              <a:xfrm>
                <a:off x="629" y="2512"/>
                <a:ext cx="89" cy="50"/>
                <a:chOff x="629" y="2512"/>
                <a:chExt cx="89" cy="50"/>
              </a:xfrm>
            </p:grpSpPr>
            <p:sp>
              <p:nvSpPr>
                <p:cNvPr id="93228" name="Line 19"/>
                <p:cNvSpPr>
                  <a:spLocks noChangeShapeType="1"/>
                </p:cNvSpPr>
                <p:nvPr/>
              </p:nvSpPr>
              <p:spPr bwMode="auto">
                <a:xfrm>
                  <a:off x="629" y="2512"/>
                  <a:ext cx="8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93229" name="Line 20"/>
                <p:cNvSpPr>
                  <a:spLocks noChangeShapeType="1"/>
                </p:cNvSpPr>
                <p:nvPr/>
              </p:nvSpPr>
              <p:spPr bwMode="auto">
                <a:xfrm>
                  <a:off x="629" y="2536"/>
                  <a:ext cx="8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93230" name="Line 21"/>
                <p:cNvSpPr>
                  <a:spLocks noChangeShapeType="1"/>
                </p:cNvSpPr>
                <p:nvPr/>
              </p:nvSpPr>
              <p:spPr bwMode="auto">
                <a:xfrm>
                  <a:off x="629" y="2562"/>
                  <a:ext cx="8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grpSp>
        </p:grpSp>
        <p:graphicFrame>
          <p:nvGraphicFramePr>
            <p:cNvPr id="93187" name="Object 3"/>
            <p:cNvGraphicFramePr>
              <a:graphicFrameLocks/>
            </p:cNvGraphicFramePr>
            <p:nvPr/>
          </p:nvGraphicFramePr>
          <p:xfrm>
            <a:off x="509" y="3349"/>
            <a:ext cx="92" cy="99"/>
          </p:xfrm>
          <a:graphic>
            <a:graphicData uri="http://schemas.openxmlformats.org/presentationml/2006/ole">
              <mc:AlternateContent xmlns:mc="http://schemas.openxmlformats.org/markup-compatibility/2006">
                <mc:Choice xmlns:v="urn:schemas-microsoft-com:vml" Requires="v">
                  <p:oleObj spid="_x0000_s8423" name="Clip" r:id="rId6" imgW="227013" imgH="255588" progId="MS_ClipArt_Gallery.2">
                    <p:embed/>
                  </p:oleObj>
                </mc:Choice>
                <mc:Fallback>
                  <p:oleObj name="Clip" r:id="rId6" imgW="227013" imgH="255588"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 y="3349"/>
                          <a:ext cx="92" cy="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sp>
        <p:nvSpPr>
          <p:cNvPr id="93199" name="Text Box 23"/>
          <p:cNvSpPr txBox="1">
            <a:spLocks noChangeArrowheads="1"/>
          </p:cNvSpPr>
          <p:nvPr/>
        </p:nvSpPr>
        <p:spPr bwMode="auto">
          <a:xfrm>
            <a:off x="357188" y="4778375"/>
            <a:ext cx="74771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a:solidFill>
                  <a:schemeClr val="folHlink"/>
                </a:solidFill>
                <a:latin typeface="Times New Roman" charset="0"/>
              </a:rPr>
              <a:t>source</a:t>
            </a:r>
          </a:p>
        </p:txBody>
      </p:sp>
      <p:grpSp>
        <p:nvGrpSpPr>
          <p:cNvPr id="93200" name="Group 24"/>
          <p:cNvGrpSpPr>
            <a:grpSpLocks/>
          </p:cNvGrpSpPr>
          <p:nvPr/>
        </p:nvGrpSpPr>
        <p:grpSpPr bwMode="auto">
          <a:xfrm>
            <a:off x="8101013" y="4287838"/>
            <a:ext cx="609600" cy="533400"/>
            <a:chOff x="384" y="2400"/>
            <a:chExt cx="592" cy="544"/>
          </a:xfrm>
        </p:grpSpPr>
        <p:pic>
          <p:nvPicPr>
            <p:cNvPr id="93213" name="Picture 2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2430"/>
              <a:ext cx="592" cy="5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3214" name="Group 26"/>
            <p:cNvGrpSpPr>
              <a:grpSpLocks/>
            </p:cNvGrpSpPr>
            <p:nvPr/>
          </p:nvGrpSpPr>
          <p:grpSpPr bwMode="auto">
            <a:xfrm>
              <a:off x="614" y="2400"/>
              <a:ext cx="97" cy="31"/>
              <a:chOff x="614" y="2400"/>
              <a:chExt cx="97" cy="31"/>
            </a:xfrm>
          </p:grpSpPr>
          <p:sp>
            <p:nvSpPr>
              <p:cNvPr id="93221" name="Rectangle 27"/>
              <p:cNvSpPr>
                <a:spLocks noChangeArrowheads="1"/>
              </p:cNvSpPr>
              <p:nvPr/>
            </p:nvSpPr>
            <p:spPr bwMode="auto">
              <a:xfrm>
                <a:off x="614" y="2400"/>
                <a:ext cx="97" cy="3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3222" name="Oval 28"/>
              <p:cNvSpPr>
                <a:spLocks noChangeArrowheads="1"/>
              </p:cNvSpPr>
              <p:nvPr/>
            </p:nvSpPr>
            <p:spPr bwMode="auto">
              <a:xfrm>
                <a:off x="648" y="2400"/>
                <a:ext cx="29" cy="31"/>
              </a:xfrm>
              <a:prstGeom prst="ellipse">
                <a:avLst/>
              </a:prstGeom>
              <a:solidFill>
                <a:schemeClr val="bg1"/>
              </a:solidFill>
              <a:ln w="12700">
                <a:solidFill>
                  <a:schemeClr val="tx1"/>
                </a:solidFill>
                <a:round/>
                <a:headEnd/>
                <a:tailEnd/>
              </a:ln>
            </p:spPr>
            <p:txBody>
              <a:bodyPr wrap="none" anchor="ctr"/>
              <a:lstStyle/>
              <a:p>
                <a:endParaRPr lang="en-US"/>
              </a:p>
            </p:txBody>
          </p:sp>
        </p:grpSp>
        <p:grpSp>
          <p:nvGrpSpPr>
            <p:cNvPr id="93215" name="Group 29"/>
            <p:cNvGrpSpPr>
              <a:grpSpLocks/>
            </p:cNvGrpSpPr>
            <p:nvPr/>
          </p:nvGrpSpPr>
          <p:grpSpPr bwMode="auto">
            <a:xfrm>
              <a:off x="608" y="2502"/>
              <a:ext cx="128" cy="72"/>
              <a:chOff x="608" y="2502"/>
              <a:chExt cx="128" cy="72"/>
            </a:xfrm>
          </p:grpSpPr>
          <p:sp>
            <p:nvSpPr>
              <p:cNvPr id="93216" name="Rectangle 30"/>
              <p:cNvSpPr>
                <a:spLocks noChangeArrowheads="1"/>
              </p:cNvSpPr>
              <p:nvPr/>
            </p:nvSpPr>
            <p:spPr bwMode="auto">
              <a:xfrm>
                <a:off x="608" y="2502"/>
                <a:ext cx="128" cy="72"/>
              </a:xfrm>
              <a:prstGeom prst="rect">
                <a:avLst/>
              </a:prstGeom>
              <a:solidFill>
                <a:schemeClr val="bg1"/>
              </a:solidFill>
              <a:ln w="12700">
                <a:solidFill>
                  <a:schemeClr val="tx1"/>
                </a:solidFill>
                <a:miter lim="800000"/>
                <a:headEnd/>
                <a:tailEnd/>
              </a:ln>
            </p:spPr>
            <p:txBody>
              <a:bodyPr wrap="none" anchor="ctr"/>
              <a:lstStyle/>
              <a:p>
                <a:endParaRPr lang="en-US"/>
              </a:p>
            </p:txBody>
          </p:sp>
          <p:grpSp>
            <p:nvGrpSpPr>
              <p:cNvPr id="93217" name="Group 31"/>
              <p:cNvGrpSpPr>
                <a:grpSpLocks/>
              </p:cNvGrpSpPr>
              <p:nvPr/>
            </p:nvGrpSpPr>
            <p:grpSpPr bwMode="auto">
              <a:xfrm>
                <a:off x="629" y="2512"/>
                <a:ext cx="89" cy="50"/>
                <a:chOff x="629" y="2512"/>
                <a:chExt cx="89" cy="50"/>
              </a:xfrm>
            </p:grpSpPr>
            <p:sp>
              <p:nvSpPr>
                <p:cNvPr id="93218" name="Line 32"/>
                <p:cNvSpPr>
                  <a:spLocks noChangeShapeType="1"/>
                </p:cNvSpPr>
                <p:nvPr/>
              </p:nvSpPr>
              <p:spPr bwMode="auto">
                <a:xfrm>
                  <a:off x="629" y="2512"/>
                  <a:ext cx="8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93219" name="Line 33"/>
                <p:cNvSpPr>
                  <a:spLocks noChangeShapeType="1"/>
                </p:cNvSpPr>
                <p:nvPr/>
              </p:nvSpPr>
              <p:spPr bwMode="auto">
                <a:xfrm>
                  <a:off x="629" y="2536"/>
                  <a:ext cx="8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93220" name="Line 34"/>
                <p:cNvSpPr>
                  <a:spLocks noChangeShapeType="1"/>
                </p:cNvSpPr>
                <p:nvPr/>
              </p:nvSpPr>
              <p:spPr bwMode="auto">
                <a:xfrm>
                  <a:off x="629" y="2562"/>
                  <a:ext cx="8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grpSp>
        </p:grpSp>
        <p:graphicFrame>
          <p:nvGraphicFramePr>
            <p:cNvPr id="93186" name="Object 2"/>
            <p:cNvGraphicFramePr>
              <a:graphicFrameLocks/>
            </p:cNvGraphicFramePr>
            <p:nvPr/>
          </p:nvGraphicFramePr>
          <p:xfrm>
            <a:off x="590" y="2504"/>
            <a:ext cx="142" cy="160"/>
          </p:xfrm>
          <a:graphic>
            <a:graphicData uri="http://schemas.openxmlformats.org/presentationml/2006/ole">
              <mc:AlternateContent xmlns:mc="http://schemas.openxmlformats.org/markup-compatibility/2006">
                <mc:Choice xmlns:v="urn:schemas-microsoft-com:vml" Requires="v">
                  <p:oleObj spid="_x0000_s8424" name="Clip" r:id="rId8" imgW="227013" imgH="255588" progId="MS_ClipArt_Gallery.2">
                    <p:embed/>
                  </p:oleObj>
                </mc:Choice>
                <mc:Fallback>
                  <p:oleObj name="Clip" r:id="rId8" imgW="227013" imgH="255588"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 y="2504"/>
                          <a:ext cx="142" cy="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sp>
        <p:nvSpPr>
          <p:cNvPr id="93201" name="Text Box 36"/>
          <p:cNvSpPr txBox="1">
            <a:spLocks noChangeArrowheads="1"/>
          </p:cNvSpPr>
          <p:nvPr/>
        </p:nvSpPr>
        <p:spPr bwMode="auto">
          <a:xfrm>
            <a:off x="7805738" y="4672013"/>
            <a:ext cx="11445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a:solidFill>
                  <a:schemeClr val="folHlink"/>
                </a:solidFill>
                <a:latin typeface="Times New Roman" charset="0"/>
              </a:rPr>
              <a:t>destination</a:t>
            </a:r>
          </a:p>
        </p:txBody>
      </p:sp>
      <p:grpSp>
        <p:nvGrpSpPr>
          <p:cNvPr id="10" name="Group 37"/>
          <p:cNvGrpSpPr>
            <a:grpSpLocks/>
          </p:cNvGrpSpPr>
          <p:nvPr/>
        </p:nvGrpSpPr>
        <p:grpSpPr bwMode="auto">
          <a:xfrm>
            <a:off x="1163638" y="3773488"/>
            <a:ext cx="3035300" cy="703262"/>
            <a:chOff x="535" y="2920"/>
            <a:chExt cx="1912" cy="443"/>
          </a:xfrm>
        </p:grpSpPr>
        <p:sp>
          <p:nvSpPr>
            <p:cNvPr id="93209" name="Line 38"/>
            <p:cNvSpPr>
              <a:spLocks noChangeShapeType="1"/>
            </p:cNvSpPr>
            <p:nvPr/>
          </p:nvSpPr>
          <p:spPr bwMode="auto">
            <a:xfrm flipV="1">
              <a:off x="535" y="3362"/>
              <a:ext cx="959" cy="1"/>
            </a:xfrm>
            <a:prstGeom prst="line">
              <a:avLst/>
            </a:prstGeom>
            <a:noFill/>
            <a:ln w="50800">
              <a:solidFill>
                <a:schemeClr val="folHlink"/>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93210" name="Text Box 39"/>
            <p:cNvSpPr txBox="1">
              <a:spLocks noChangeArrowheads="1"/>
            </p:cNvSpPr>
            <p:nvPr/>
          </p:nvSpPr>
          <p:spPr bwMode="auto">
            <a:xfrm>
              <a:off x="535" y="3139"/>
              <a:ext cx="509"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a:solidFill>
                    <a:schemeClr val="folHlink"/>
                  </a:solidFill>
                  <a:latin typeface="Times New Roman" charset="0"/>
                </a:rPr>
                <a:t>TTL=1</a:t>
              </a:r>
            </a:p>
          </p:txBody>
        </p:sp>
        <p:sp>
          <p:nvSpPr>
            <p:cNvPr id="93211" name="Freeform 40"/>
            <p:cNvSpPr>
              <a:spLocks/>
            </p:cNvSpPr>
            <p:nvPr/>
          </p:nvSpPr>
          <p:spPr bwMode="auto">
            <a:xfrm flipV="1">
              <a:off x="1241" y="2920"/>
              <a:ext cx="505" cy="374"/>
            </a:xfrm>
            <a:custGeom>
              <a:avLst/>
              <a:gdLst>
                <a:gd name="T0" fmla="*/ 482 w 505"/>
                <a:gd name="T1" fmla="*/ 0 h 205"/>
                <a:gd name="T2" fmla="*/ 425 w 505"/>
                <a:gd name="T3" fmla="*/ 2094 h 205"/>
                <a:gd name="T4" fmla="*/ 0 w 505"/>
                <a:gd name="T5" fmla="*/ 1053 h 205"/>
                <a:gd name="T6" fmla="*/ 0 60000 65536"/>
                <a:gd name="T7" fmla="*/ 0 60000 65536"/>
                <a:gd name="T8" fmla="*/ 0 60000 65536"/>
                <a:gd name="T9" fmla="*/ 0 w 505"/>
                <a:gd name="T10" fmla="*/ 0 h 205"/>
                <a:gd name="T11" fmla="*/ 505 w 505"/>
                <a:gd name="T12" fmla="*/ 205 h 205"/>
              </a:gdLst>
              <a:ahLst/>
              <a:cxnLst>
                <a:cxn ang="T6">
                  <a:pos x="T0" y="T1"/>
                </a:cxn>
                <a:cxn ang="T7">
                  <a:pos x="T2" y="T3"/>
                </a:cxn>
                <a:cxn ang="T8">
                  <a:pos x="T4" y="T5"/>
                </a:cxn>
              </a:cxnLst>
              <a:rect l="T9" t="T10" r="T11" b="T12"/>
              <a:pathLst>
                <a:path w="505" h="205">
                  <a:moveTo>
                    <a:pt x="482" y="0"/>
                  </a:moveTo>
                  <a:cubicBezTo>
                    <a:pt x="493" y="86"/>
                    <a:pt x="505" y="173"/>
                    <a:pt x="425" y="189"/>
                  </a:cubicBezTo>
                  <a:cubicBezTo>
                    <a:pt x="345" y="205"/>
                    <a:pt x="71" y="111"/>
                    <a:pt x="0" y="95"/>
                  </a:cubicBezTo>
                </a:path>
              </a:pathLst>
            </a:custGeom>
            <a:noFill/>
            <a:ln w="38100">
              <a:solidFill>
                <a:schemeClr val="folHlink"/>
              </a:solidFill>
              <a:prstDash val="dash"/>
              <a:round/>
              <a:headEnd/>
              <a:tailEnd type="arrow"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3212" name="Text Box 41"/>
            <p:cNvSpPr txBox="1">
              <a:spLocks noChangeArrowheads="1"/>
            </p:cNvSpPr>
            <p:nvPr/>
          </p:nvSpPr>
          <p:spPr bwMode="auto">
            <a:xfrm>
              <a:off x="1809" y="2947"/>
              <a:ext cx="638"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600">
                  <a:latin typeface="Times New Roman" charset="0"/>
                </a:rPr>
                <a:t>Time</a:t>
              </a:r>
            </a:p>
            <a:p>
              <a:pPr algn="ctr"/>
              <a:r>
                <a:rPr lang="en-US" sz="1600">
                  <a:latin typeface="Times New Roman" charset="0"/>
                </a:rPr>
                <a:t> exceeded</a:t>
              </a:r>
            </a:p>
          </p:txBody>
        </p:sp>
      </p:grpSp>
      <p:grpSp>
        <p:nvGrpSpPr>
          <p:cNvPr id="11" name="Group 42"/>
          <p:cNvGrpSpPr>
            <a:grpSpLocks/>
          </p:cNvGrpSpPr>
          <p:nvPr/>
        </p:nvGrpSpPr>
        <p:grpSpPr bwMode="auto">
          <a:xfrm>
            <a:off x="1163638" y="4318000"/>
            <a:ext cx="3678237" cy="1055688"/>
            <a:chOff x="535" y="3263"/>
            <a:chExt cx="2317" cy="665"/>
          </a:xfrm>
        </p:grpSpPr>
        <p:sp>
          <p:nvSpPr>
            <p:cNvPr id="93205" name="Text Box 43"/>
            <p:cNvSpPr txBox="1">
              <a:spLocks noChangeArrowheads="1"/>
            </p:cNvSpPr>
            <p:nvPr/>
          </p:nvSpPr>
          <p:spPr bwMode="auto">
            <a:xfrm>
              <a:off x="535" y="3607"/>
              <a:ext cx="509"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a:solidFill>
                    <a:srgbClr val="FF9900"/>
                  </a:solidFill>
                  <a:latin typeface="Times New Roman" charset="0"/>
                </a:rPr>
                <a:t>TTL=2</a:t>
              </a:r>
            </a:p>
          </p:txBody>
        </p:sp>
        <p:sp>
          <p:nvSpPr>
            <p:cNvPr id="93206" name="Line 44"/>
            <p:cNvSpPr>
              <a:spLocks noChangeShapeType="1"/>
            </p:cNvSpPr>
            <p:nvPr/>
          </p:nvSpPr>
          <p:spPr bwMode="auto">
            <a:xfrm>
              <a:off x="1700" y="3580"/>
              <a:ext cx="871" cy="348"/>
            </a:xfrm>
            <a:prstGeom prst="line">
              <a:avLst/>
            </a:prstGeom>
            <a:noFill/>
            <a:ln w="50800">
              <a:solidFill>
                <a:srgbClr val="FF99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93207" name="Line 45"/>
            <p:cNvSpPr>
              <a:spLocks noChangeShapeType="1"/>
            </p:cNvSpPr>
            <p:nvPr/>
          </p:nvSpPr>
          <p:spPr bwMode="auto">
            <a:xfrm>
              <a:off x="535" y="3580"/>
              <a:ext cx="1165" cy="0"/>
            </a:xfrm>
            <a:prstGeom prst="line">
              <a:avLst/>
            </a:prstGeom>
            <a:noFill/>
            <a:ln w="50800">
              <a:solidFill>
                <a:srgbClr val="FF99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93208" name="Freeform 46"/>
            <p:cNvSpPr>
              <a:spLocks/>
            </p:cNvSpPr>
            <p:nvPr/>
          </p:nvSpPr>
          <p:spPr bwMode="auto">
            <a:xfrm flipV="1">
              <a:off x="2447" y="3263"/>
              <a:ext cx="405" cy="500"/>
            </a:xfrm>
            <a:custGeom>
              <a:avLst/>
              <a:gdLst>
                <a:gd name="T0" fmla="*/ 200 w 505"/>
                <a:gd name="T1" fmla="*/ 0 h 205"/>
                <a:gd name="T2" fmla="*/ 176 w 505"/>
                <a:gd name="T3" fmla="*/ 6685 h 205"/>
                <a:gd name="T4" fmla="*/ 0 w 505"/>
                <a:gd name="T5" fmla="*/ 3366 h 205"/>
                <a:gd name="T6" fmla="*/ 0 60000 65536"/>
                <a:gd name="T7" fmla="*/ 0 60000 65536"/>
                <a:gd name="T8" fmla="*/ 0 60000 65536"/>
                <a:gd name="T9" fmla="*/ 0 w 505"/>
                <a:gd name="T10" fmla="*/ 0 h 205"/>
                <a:gd name="T11" fmla="*/ 505 w 505"/>
                <a:gd name="T12" fmla="*/ 205 h 205"/>
              </a:gdLst>
              <a:ahLst/>
              <a:cxnLst>
                <a:cxn ang="T6">
                  <a:pos x="T0" y="T1"/>
                </a:cxn>
                <a:cxn ang="T7">
                  <a:pos x="T2" y="T3"/>
                </a:cxn>
                <a:cxn ang="T8">
                  <a:pos x="T4" y="T5"/>
                </a:cxn>
              </a:cxnLst>
              <a:rect l="T9" t="T10" r="T11" b="T12"/>
              <a:pathLst>
                <a:path w="505" h="205">
                  <a:moveTo>
                    <a:pt x="482" y="0"/>
                  </a:moveTo>
                  <a:cubicBezTo>
                    <a:pt x="493" y="86"/>
                    <a:pt x="505" y="173"/>
                    <a:pt x="425" y="189"/>
                  </a:cubicBezTo>
                  <a:cubicBezTo>
                    <a:pt x="345" y="205"/>
                    <a:pt x="71" y="111"/>
                    <a:pt x="0" y="95"/>
                  </a:cubicBezTo>
                </a:path>
              </a:pathLst>
            </a:custGeom>
            <a:noFill/>
            <a:ln w="38100">
              <a:solidFill>
                <a:srgbClr val="FF9900"/>
              </a:solidFill>
              <a:prstDash val="dash"/>
              <a:round/>
              <a:headEnd/>
              <a:tailEnd type="arrow" w="med" len="me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3204" name="Text Box 47"/>
          <p:cNvSpPr txBox="1">
            <a:spLocks noChangeArrowheads="1"/>
          </p:cNvSpPr>
          <p:nvPr/>
        </p:nvSpPr>
        <p:spPr bwMode="auto">
          <a:xfrm>
            <a:off x="685800" y="5715000"/>
            <a:ext cx="813752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FF0000"/>
                </a:solidFill>
                <a:latin typeface="Arial" charset="0"/>
              </a:rPr>
              <a:t>Send packets with TTL=1, 2, … </a:t>
            </a:r>
          </a:p>
          <a:p>
            <a:pPr algn="l"/>
            <a:r>
              <a:rPr lang="en-US">
                <a:solidFill>
                  <a:srgbClr val="FF0000"/>
                </a:solidFill>
                <a:latin typeface="Arial" charset="0"/>
              </a:rPr>
              <a:t>  and record source of </a:t>
            </a:r>
            <a:r>
              <a:rPr lang="en-US" i="1">
                <a:solidFill>
                  <a:srgbClr val="FF0000"/>
                </a:solidFill>
                <a:latin typeface="Arial" charset="0"/>
              </a:rPr>
              <a:t>Time Exceeded</a:t>
            </a:r>
            <a:r>
              <a:rPr lang="en-US">
                <a:solidFill>
                  <a:srgbClr val="FF0000"/>
                </a:solidFill>
                <a:latin typeface="Arial" charset="0"/>
              </a:rPr>
              <a:t> message</a:t>
            </a:r>
          </a:p>
        </p:txBody>
      </p:sp>
    </p:spTree>
    <p:extLst>
      <p:ext uri="{BB962C8B-B14F-4D97-AF65-F5344CB8AC3E}">
        <p14:creationId xmlns:p14="http://schemas.microsoft.com/office/powerpoint/2010/main" val="1922154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523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62310718-FA1C-FF4D-9A5A-8FF7968446F4}" type="slidenum">
              <a:rPr lang="en-US" sz="1400" b="0">
                <a:latin typeface="Times New Roman" charset="0"/>
              </a:rPr>
              <a:pPr eaLnBrk="1" hangingPunct="1"/>
              <a:t>54</a:t>
            </a:fld>
            <a:endParaRPr lang="en-US" sz="1400" b="0">
              <a:latin typeface="Times New Roman" charset="0"/>
            </a:endParaRPr>
          </a:p>
        </p:txBody>
      </p:sp>
      <p:sp>
        <p:nvSpPr>
          <p:cNvPr id="992259" name="Rectangle 3"/>
          <p:cNvSpPr>
            <a:spLocks noChangeArrowheads="1"/>
          </p:cNvSpPr>
          <p:nvPr/>
        </p:nvSpPr>
        <p:spPr bwMode="auto">
          <a:xfrm>
            <a:off x="0" y="0"/>
            <a:ext cx="9144000" cy="6858000"/>
          </a:xfrm>
          <a:prstGeom prst="rect">
            <a:avLst/>
          </a:prstGeom>
          <a:solidFill>
            <a:srgbClr val="FFFF99"/>
          </a:solidFill>
          <a:ln w="12700">
            <a:solidFill>
              <a:schemeClr val="tx1"/>
            </a:solidFill>
            <a:miter lim="800000"/>
            <a:headEnd/>
            <a:tailEnd/>
          </a:ln>
        </p:spPr>
        <p:txBody>
          <a:bodyPr wrap="none"/>
          <a:lstStyle/>
          <a:p>
            <a:pPr algn="l"/>
            <a:r>
              <a:rPr lang="en-US" sz="1700">
                <a:solidFill>
                  <a:srgbClr val="0000FF"/>
                </a:solidFill>
              </a:rPr>
              <a:t>traceroute to www.whitehouse.gov (204.102.114.49),</a:t>
            </a:r>
          </a:p>
          <a:p>
            <a:pPr algn="l"/>
            <a:r>
              <a:rPr lang="en-US" sz="1700">
                <a:solidFill>
                  <a:srgbClr val="0000FF"/>
                </a:solidFill>
              </a:rPr>
              <a:t>    30 hops max, 40 byte packets</a:t>
            </a:r>
            <a:endParaRPr lang="en-US" sz="1700"/>
          </a:p>
        </p:txBody>
      </p:sp>
    </p:spTree>
    <p:extLst>
      <p:ext uri="{BB962C8B-B14F-4D97-AF65-F5344CB8AC3E}">
        <p14:creationId xmlns:p14="http://schemas.microsoft.com/office/powerpoint/2010/main" val="545072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2259">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allAtOnce"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728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82AF7C9-79ED-4D41-980B-444F81BDF4B0}" type="slidenum">
              <a:rPr lang="en-US" sz="1400" b="0">
                <a:latin typeface="Times New Roman" charset="0"/>
              </a:rPr>
              <a:pPr eaLnBrk="1" hangingPunct="1"/>
              <a:t>55</a:t>
            </a:fld>
            <a:endParaRPr lang="en-US" sz="1400" b="0">
              <a:latin typeface="Times New Roman" charset="0"/>
            </a:endParaRPr>
          </a:p>
        </p:txBody>
      </p:sp>
      <p:sp>
        <p:nvSpPr>
          <p:cNvPr id="996355" name="Rectangle 3"/>
          <p:cNvSpPr>
            <a:spLocks noChangeArrowheads="1"/>
          </p:cNvSpPr>
          <p:nvPr/>
        </p:nvSpPr>
        <p:spPr bwMode="auto">
          <a:xfrm>
            <a:off x="0" y="0"/>
            <a:ext cx="9144000" cy="6858000"/>
          </a:xfrm>
          <a:prstGeom prst="rect">
            <a:avLst/>
          </a:prstGeom>
          <a:solidFill>
            <a:srgbClr val="FFFF99"/>
          </a:solidFill>
          <a:ln w="12700">
            <a:solidFill>
              <a:schemeClr val="tx1"/>
            </a:solidFill>
            <a:miter lim="800000"/>
            <a:headEnd/>
            <a:tailEnd/>
          </a:ln>
        </p:spPr>
        <p:txBody>
          <a:bodyPr wrap="none"/>
          <a:lstStyle/>
          <a:p>
            <a:pPr algn="l"/>
            <a:r>
              <a:rPr lang="en-US" sz="1700">
                <a:solidFill>
                  <a:srgbClr val="0000FF"/>
                </a:solidFill>
              </a:rPr>
              <a:t>traceroute to www.whitehouse.gov (204.102.114.49),</a:t>
            </a:r>
          </a:p>
          <a:p>
            <a:pPr algn="l"/>
            <a:r>
              <a:rPr lang="en-US" sz="1700">
                <a:solidFill>
                  <a:srgbClr val="0000FF"/>
                </a:solidFill>
              </a:rPr>
              <a:t>    30 hops max, 40 byte packets</a:t>
            </a:r>
            <a:endParaRPr lang="en-US" sz="1700"/>
          </a:p>
          <a:p>
            <a:pPr algn="l"/>
            <a:r>
              <a:rPr lang="en-US" sz="1700"/>
              <a:t> 1 cory115-1-gw.EECS.Berkeley.EDU (128.32.48.1)</a:t>
            </a:r>
          </a:p>
          <a:p>
            <a:pPr algn="l"/>
            <a:r>
              <a:rPr lang="en-US" sz="1700"/>
              <a:t>    0.829 ms 0.660 ms 0.565 ms</a:t>
            </a:r>
          </a:p>
        </p:txBody>
      </p:sp>
    </p:spTree>
    <p:extLst>
      <p:ext uri="{BB962C8B-B14F-4D97-AF65-F5344CB8AC3E}">
        <p14:creationId xmlns:p14="http://schemas.microsoft.com/office/powerpoint/2010/main" val="863173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6355">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5" grpId="0" build="allAtOnce"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9330"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AA52B46-DF10-D742-9704-E897A9BA5EB4}" type="slidenum">
              <a:rPr lang="en-US" sz="1400" b="0">
                <a:latin typeface="Times New Roman" charset="0"/>
              </a:rPr>
              <a:pPr eaLnBrk="1" hangingPunct="1"/>
              <a:t>56</a:t>
            </a:fld>
            <a:endParaRPr lang="en-US" sz="1400" b="0">
              <a:latin typeface="Times New Roman" charset="0"/>
            </a:endParaRPr>
          </a:p>
        </p:txBody>
      </p:sp>
      <p:sp>
        <p:nvSpPr>
          <p:cNvPr id="998403" name="Rectangle 3"/>
          <p:cNvSpPr>
            <a:spLocks noChangeArrowheads="1"/>
          </p:cNvSpPr>
          <p:nvPr/>
        </p:nvSpPr>
        <p:spPr bwMode="auto">
          <a:xfrm>
            <a:off x="0" y="0"/>
            <a:ext cx="9144000" cy="6858000"/>
          </a:xfrm>
          <a:prstGeom prst="rect">
            <a:avLst/>
          </a:prstGeom>
          <a:solidFill>
            <a:srgbClr val="FFFF99"/>
          </a:solidFill>
          <a:ln w="12700">
            <a:solidFill>
              <a:schemeClr val="tx1"/>
            </a:solidFill>
            <a:miter lim="800000"/>
            <a:headEnd/>
            <a:tailEnd/>
          </a:ln>
        </p:spPr>
        <p:txBody>
          <a:bodyPr wrap="none"/>
          <a:lstStyle/>
          <a:p>
            <a:pPr algn="l"/>
            <a:r>
              <a:rPr lang="en-US" sz="1700">
                <a:solidFill>
                  <a:srgbClr val="0000FF"/>
                </a:solidFill>
              </a:rPr>
              <a:t>traceroute to www.whitehouse.gov (204.102.114.49),</a:t>
            </a:r>
          </a:p>
          <a:p>
            <a:pPr algn="l"/>
            <a:r>
              <a:rPr lang="en-US" sz="1700">
                <a:solidFill>
                  <a:srgbClr val="0000FF"/>
                </a:solidFill>
              </a:rPr>
              <a:t>    30 hops max, 40 byte packets</a:t>
            </a:r>
            <a:endParaRPr lang="en-US" sz="1700"/>
          </a:p>
          <a:p>
            <a:pPr algn="l"/>
            <a:r>
              <a:rPr lang="en-US" sz="1700"/>
              <a:t> 1 cory115-1-gw.EECS.Berkeley.EDU (128.32.48.1)</a:t>
            </a:r>
          </a:p>
          <a:p>
            <a:pPr algn="l"/>
            <a:r>
              <a:rPr lang="en-US" sz="1700"/>
              <a:t>    0.829 ms 0.660 ms 0.565 ms</a:t>
            </a:r>
          </a:p>
          <a:p>
            <a:pPr algn="l"/>
            <a:r>
              <a:rPr lang="en-US" sz="1700"/>
              <a:t> 2 cory-cr-1-1-soda-cr-1-2.EECS.Berkeley.EDU (169.229.59.233)</a:t>
            </a:r>
          </a:p>
          <a:p>
            <a:pPr algn="l"/>
            <a:r>
              <a:rPr lang="en-US" sz="1700"/>
              <a:t>    0.953 ms 0.857 ms 0.727 ms</a:t>
            </a:r>
          </a:p>
        </p:txBody>
      </p:sp>
    </p:spTree>
    <p:extLst>
      <p:ext uri="{BB962C8B-B14F-4D97-AF65-F5344CB8AC3E}">
        <p14:creationId xmlns:p14="http://schemas.microsoft.com/office/powerpoint/2010/main" val="2108742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8403">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03" grpId="0" build="allAtOnce"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sp>
        <p:nvSpPr>
          <p:cNvPr id="10137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C83D671-F03A-2843-B285-FBFF5BB0759E}" type="slidenum">
              <a:rPr lang="en-US" sz="1400" b="0">
                <a:latin typeface="Times New Roman" charset="0"/>
              </a:rPr>
              <a:pPr eaLnBrk="1" hangingPunct="1"/>
              <a:t>57</a:t>
            </a:fld>
            <a:endParaRPr lang="en-US" sz="1400" b="0">
              <a:latin typeface="Times New Roman" charset="0"/>
            </a:endParaRPr>
          </a:p>
        </p:txBody>
      </p:sp>
      <p:sp>
        <p:nvSpPr>
          <p:cNvPr id="994307" name="Rectangle 3"/>
          <p:cNvSpPr>
            <a:spLocks noChangeArrowheads="1"/>
          </p:cNvSpPr>
          <p:nvPr/>
        </p:nvSpPr>
        <p:spPr bwMode="auto">
          <a:xfrm>
            <a:off x="0" y="0"/>
            <a:ext cx="9144000" cy="6858000"/>
          </a:xfrm>
          <a:prstGeom prst="rect">
            <a:avLst/>
          </a:prstGeom>
          <a:solidFill>
            <a:srgbClr val="FFFF99"/>
          </a:solidFill>
          <a:ln w="12700">
            <a:solidFill>
              <a:schemeClr val="tx1"/>
            </a:solidFill>
            <a:miter lim="800000"/>
            <a:headEnd/>
            <a:tailEnd/>
          </a:ln>
        </p:spPr>
        <p:txBody>
          <a:bodyPr wrap="none"/>
          <a:lstStyle/>
          <a:p>
            <a:pPr algn="l"/>
            <a:r>
              <a:rPr lang="en-US" sz="1700">
                <a:solidFill>
                  <a:srgbClr val="0000FF"/>
                </a:solidFill>
              </a:rPr>
              <a:t>traceroute to www.whitehouse.gov (204.102.114.49),</a:t>
            </a:r>
          </a:p>
          <a:p>
            <a:pPr algn="l"/>
            <a:r>
              <a:rPr lang="en-US" sz="1700">
                <a:solidFill>
                  <a:srgbClr val="0000FF"/>
                </a:solidFill>
              </a:rPr>
              <a:t>    30 hops max, 40 byte packets</a:t>
            </a:r>
            <a:endParaRPr lang="en-US" sz="1700"/>
          </a:p>
          <a:p>
            <a:pPr algn="l"/>
            <a:r>
              <a:rPr lang="en-US" sz="1700"/>
              <a:t> 1 cory115-1-gw.EECS.Berkeley.EDU (128.32.48.1)</a:t>
            </a:r>
          </a:p>
          <a:p>
            <a:pPr algn="l"/>
            <a:r>
              <a:rPr lang="en-US" sz="1700"/>
              <a:t>    0.829 ms 0.660 ms 0.565 ms</a:t>
            </a:r>
          </a:p>
          <a:p>
            <a:pPr algn="l"/>
            <a:r>
              <a:rPr lang="en-US" sz="1700"/>
              <a:t> 2 cory-cr-1-1-soda-cr-1-2.EECS.Berkeley.EDU (169.229.59.233)</a:t>
            </a:r>
          </a:p>
          <a:p>
            <a:pPr algn="l"/>
            <a:r>
              <a:rPr lang="en-US" sz="1700"/>
              <a:t>    0.953 ms 0.857 ms 0.727 ms</a:t>
            </a:r>
          </a:p>
          <a:p>
            <a:pPr algn="l"/>
            <a:r>
              <a:rPr lang="en-US" sz="1700"/>
              <a:t> 3 soda-cr-1-1-soda-br-6-2.EECS.Berkeley.EDU (169.229.59.225)</a:t>
            </a:r>
          </a:p>
          <a:p>
            <a:pPr algn="l"/>
            <a:r>
              <a:rPr lang="en-US" sz="1700"/>
              <a:t>    1.461 ms 1.260 ms 1.137 ms</a:t>
            </a:r>
          </a:p>
          <a:p>
            <a:pPr algn="l"/>
            <a:r>
              <a:rPr lang="en-US" sz="1700"/>
              <a:t> 4 g3-8.inr-202-reccev.Berkeley.EDU (128.32.255.169)</a:t>
            </a:r>
          </a:p>
          <a:p>
            <a:pPr algn="l"/>
            <a:r>
              <a:rPr lang="en-US" sz="1700"/>
              <a:t>    1.402 ms 1.298 ms *</a:t>
            </a:r>
          </a:p>
          <a:p>
            <a:pPr algn="l"/>
            <a:r>
              <a:rPr lang="en-US" sz="1700"/>
              <a:t> 5 ge-1-3-0.inr-002-reccev.Berkeley.EDU (128.32.0.38)</a:t>
            </a:r>
          </a:p>
          <a:p>
            <a:pPr algn="l"/>
            <a:r>
              <a:rPr lang="en-US" sz="1700"/>
              <a:t>    1.428 ms 1.889 ms 1.378 ms</a:t>
            </a:r>
          </a:p>
          <a:p>
            <a:pPr algn="l"/>
            <a:r>
              <a:rPr lang="en-US" sz="1700"/>
              <a:t> 6 oak-dc2--ucb-ge.cenic.net (137.164.23.29)</a:t>
            </a:r>
          </a:p>
          <a:p>
            <a:pPr algn="l"/>
            <a:r>
              <a:rPr lang="en-US" sz="1700"/>
              <a:t>    1.731 ms 1.643 ms 1.680 ms</a:t>
            </a:r>
          </a:p>
          <a:p>
            <a:pPr algn="l"/>
            <a:r>
              <a:rPr lang="en-US" sz="1700"/>
              <a:t> 7 dc-oak-dc1--oak-dc2-p2p-2.cenic.net (137.164.22.194)</a:t>
            </a:r>
          </a:p>
          <a:p>
            <a:pPr algn="l"/>
            <a:r>
              <a:rPr lang="en-US" sz="1700"/>
              <a:t>    3.045 ms 1.640 ms 1.630 ms</a:t>
            </a:r>
          </a:p>
          <a:p>
            <a:pPr algn="l"/>
            <a:r>
              <a:rPr lang="en-US" sz="1700"/>
              <a:t> 8 * * *</a:t>
            </a:r>
          </a:p>
          <a:p>
            <a:pPr algn="l"/>
            <a:r>
              <a:rPr lang="en-US" sz="1700"/>
              <a:t> 9 dc-lax-dc1--sac-dc1-pos.cenic.net (137.164.22.126)</a:t>
            </a:r>
          </a:p>
          <a:p>
            <a:pPr algn="l"/>
            <a:r>
              <a:rPr lang="en-US" sz="1700"/>
              <a:t>    13.104 ms 13.163 ms 12.988 ms</a:t>
            </a:r>
          </a:p>
          <a:p>
            <a:pPr algn="l"/>
            <a:r>
              <a:rPr lang="en-US" sz="1700"/>
              <a:t>10 137.164.22.21 (137.164.22.21)</a:t>
            </a:r>
          </a:p>
          <a:p>
            <a:pPr algn="l"/>
            <a:r>
              <a:rPr lang="en-US" sz="1700"/>
              <a:t>    13.328 ms 42.981 ms 13.548 ms</a:t>
            </a:r>
          </a:p>
          <a:p>
            <a:pPr algn="l"/>
            <a:r>
              <a:rPr lang="en-US" sz="1700"/>
              <a:t>11 dc-tus-dc1--lax-dc2-pos.cenic.net (137.164.22.43)</a:t>
            </a:r>
          </a:p>
          <a:p>
            <a:pPr algn="l"/>
            <a:r>
              <a:rPr lang="en-US" sz="1700"/>
              <a:t>    18.775 ms 17.469 ms 21.652 ms</a:t>
            </a:r>
          </a:p>
          <a:p>
            <a:pPr algn="l"/>
            <a:r>
              <a:rPr lang="en-US" sz="1700"/>
              <a:t>12 a204-102-114-49.deploy.akamaitechnologies.com (204.102.114.49)</a:t>
            </a:r>
          </a:p>
          <a:p>
            <a:pPr algn="l"/>
            <a:r>
              <a:rPr lang="en-US" sz="1700"/>
              <a:t>    18.137 ms 14.905 ms 19.730 ms</a:t>
            </a:r>
          </a:p>
        </p:txBody>
      </p:sp>
      <p:grpSp>
        <p:nvGrpSpPr>
          <p:cNvPr id="2" name="Group 4"/>
          <p:cNvGrpSpPr>
            <a:grpSpLocks/>
          </p:cNvGrpSpPr>
          <p:nvPr/>
        </p:nvGrpSpPr>
        <p:grpSpPr bwMode="auto">
          <a:xfrm>
            <a:off x="2590800" y="2209800"/>
            <a:ext cx="5661025" cy="533400"/>
            <a:chOff x="1632" y="1392"/>
            <a:chExt cx="3566" cy="336"/>
          </a:xfrm>
        </p:grpSpPr>
        <p:sp>
          <p:nvSpPr>
            <p:cNvPr id="101394" name="Oval 5"/>
            <p:cNvSpPr>
              <a:spLocks noChangeArrowheads="1"/>
            </p:cNvSpPr>
            <p:nvPr/>
          </p:nvSpPr>
          <p:spPr bwMode="auto">
            <a:xfrm>
              <a:off x="1632" y="1392"/>
              <a:ext cx="576" cy="336"/>
            </a:xfrm>
            <a:prstGeom prst="ellipse">
              <a:avLst/>
            </a:prstGeom>
            <a:solidFill>
              <a:srgbClr val="FF0000">
                <a:alpha val="0"/>
              </a:srgbClr>
            </a:solidFill>
            <a:ln w="28575">
              <a:solidFill>
                <a:srgbClr val="FF0000"/>
              </a:solidFill>
              <a:round/>
              <a:headEnd/>
              <a:tailEnd/>
            </a:ln>
          </p:spPr>
          <p:txBody>
            <a:bodyPr wrap="none" anchor="ctr"/>
            <a:lstStyle/>
            <a:p>
              <a:endParaRPr lang="en-US"/>
            </a:p>
          </p:txBody>
        </p:sp>
        <p:sp>
          <p:nvSpPr>
            <p:cNvPr id="101395" name="Text Box 6"/>
            <p:cNvSpPr txBox="1">
              <a:spLocks noChangeArrowheads="1"/>
            </p:cNvSpPr>
            <p:nvPr/>
          </p:nvSpPr>
          <p:spPr bwMode="auto">
            <a:xfrm>
              <a:off x="4340" y="1440"/>
              <a:ext cx="85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spcBef>
                  <a:spcPct val="50000"/>
                </a:spcBef>
              </a:pPr>
              <a:r>
                <a:rPr lang="en-US">
                  <a:solidFill>
                    <a:srgbClr val="FF0000"/>
                  </a:solidFill>
                  <a:latin typeface="Times New Roman" charset="0"/>
                </a:rPr>
                <a:t>Lost Reply</a:t>
              </a:r>
              <a:endParaRPr lang="en-US" b="0">
                <a:solidFill>
                  <a:srgbClr val="FF0000"/>
                </a:solidFill>
                <a:latin typeface="Times New Roman" charset="0"/>
              </a:endParaRPr>
            </a:p>
          </p:txBody>
        </p:sp>
        <p:cxnSp>
          <p:nvCxnSpPr>
            <p:cNvPr id="101396" name="AutoShape 7"/>
            <p:cNvCxnSpPr>
              <a:cxnSpLocks noChangeShapeType="1"/>
              <a:stCxn id="101395" idx="1"/>
              <a:endCxn id="101394" idx="6"/>
            </p:cNvCxnSpPr>
            <p:nvPr/>
          </p:nvCxnSpPr>
          <p:spPr bwMode="auto">
            <a:xfrm flipH="1" flipV="1">
              <a:off x="2217" y="1560"/>
              <a:ext cx="2175" cy="5"/>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grpSp>
      <p:grpSp>
        <p:nvGrpSpPr>
          <p:cNvPr id="3" name="Group 8"/>
          <p:cNvGrpSpPr>
            <a:grpSpLocks/>
          </p:cNvGrpSpPr>
          <p:nvPr/>
        </p:nvGrpSpPr>
        <p:grpSpPr bwMode="auto">
          <a:xfrm>
            <a:off x="381000" y="4038600"/>
            <a:ext cx="8074025" cy="533400"/>
            <a:chOff x="240" y="2544"/>
            <a:chExt cx="5086" cy="336"/>
          </a:xfrm>
        </p:grpSpPr>
        <p:sp>
          <p:nvSpPr>
            <p:cNvPr id="101391" name="Oval 9"/>
            <p:cNvSpPr>
              <a:spLocks noChangeArrowheads="1"/>
            </p:cNvSpPr>
            <p:nvPr/>
          </p:nvSpPr>
          <p:spPr bwMode="auto">
            <a:xfrm>
              <a:off x="240" y="2544"/>
              <a:ext cx="576" cy="336"/>
            </a:xfrm>
            <a:prstGeom prst="ellipse">
              <a:avLst/>
            </a:prstGeom>
            <a:solidFill>
              <a:srgbClr val="FF0000">
                <a:alpha val="0"/>
              </a:srgbClr>
            </a:solidFill>
            <a:ln w="28575">
              <a:solidFill>
                <a:srgbClr val="FF0000"/>
              </a:solidFill>
              <a:round/>
              <a:headEnd/>
              <a:tailEnd/>
            </a:ln>
          </p:spPr>
          <p:txBody>
            <a:bodyPr wrap="none" anchor="ctr"/>
            <a:lstStyle/>
            <a:p>
              <a:endParaRPr lang="en-US"/>
            </a:p>
          </p:txBody>
        </p:sp>
        <p:sp>
          <p:nvSpPr>
            <p:cNvPr id="101392" name="Text Box 10"/>
            <p:cNvSpPr txBox="1">
              <a:spLocks noChangeArrowheads="1"/>
            </p:cNvSpPr>
            <p:nvPr/>
          </p:nvSpPr>
          <p:spPr bwMode="auto">
            <a:xfrm>
              <a:off x="3312" y="2592"/>
              <a:ext cx="201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spcBef>
                  <a:spcPct val="50000"/>
                </a:spcBef>
              </a:pPr>
              <a:r>
                <a:rPr lang="en-US" dirty="0">
                  <a:solidFill>
                    <a:srgbClr val="FF0000"/>
                  </a:solidFill>
                  <a:latin typeface="Times New Roman" charset="0"/>
                </a:rPr>
                <a:t>Router </a:t>
              </a:r>
              <a:r>
                <a:rPr lang="en-US" dirty="0" err="1" smtClean="0">
                  <a:solidFill>
                    <a:srgbClr val="FF0000"/>
                  </a:solidFill>
                  <a:latin typeface="Times New Roman" charset="0"/>
                </a:rPr>
                <a:t>doesn</a:t>
              </a:r>
              <a:r>
                <a:rPr lang="fr-FR" altLang="ja-JP" dirty="0" smtClean="0">
                  <a:solidFill>
                    <a:srgbClr val="FF0000"/>
                  </a:solidFill>
                  <a:latin typeface="Times New Roman" charset="0"/>
                </a:rPr>
                <a:t>'</a:t>
              </a:r>
              <a:r>
                <a:rPr lang="en-US" dirty="0" smtClean="0">
                  <a:solidFill>
                    <a:srgbClr val="FF0000"/>
                  </a:solidFill>
                  <a:latin typeface="Times New Roman" charset="0"/>
                </a:rPr>
                <a:t>t </a:t>
              </a:r>
              <a:r>
                <a:rPr lang="en-US" dirty="0">
                  <a:solidFill>
                    <a:srgbClr val="FF0000"/>
                  </a:solidFill>
                  <a:latin typeface="Times New Roman" charset="0"/>
                </a:rPr>
                <a:t>send ICMPs</a:t>
              </a:r>
              <a:endParaRPr lang="en-US" b="0" dirty="0">
                <a:solidFill>
                  <a:srgbClr val="FF0000"/>
                </a:solidFill>
                <a:latin typeface="Times New Roman" charset="0"/>
              </a:endParaRPr>
            </a:p>
          </p:txBody>
        </p:sp>
        <p:cxnSp>
          <p:nvCxnSpPr>
            <p:cNvPr id="101393" name="AutoShape 11"/>
            <p:cNvCxnSpPr>
              <a:cxnSpLocks noChangeShapeType="1"/>
              <a:stCxn id="101392" idx="1"/>
              <a:endCxn id="101391" idx="6"/>
            </p:cNvCxnSpPr>
            <p:nvPr/>
          </p:nvCxnSpPr>
          <p:spPr bwMode="auto">
            <a:xfrm flipH="1" flipV="1">
              <a:off x="825" y="2712"/>
              <a:ext cx="2487" cy="5"/>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grpSp>
      <p:grpSp>
        <p:nvGrpSpPr>
          <p:cNvPr id="4" name="Group 12"/>
          <p:cNvGrpSpPr>
            <a:grpSpLocks/>
          </p:cNvGrpSpPr>
          <p:nvPr/>
        </p:nvGrpSpPr>
        <p:grpSpPr bwMode="auto">
          <a:xfrm>
            <a:off x="304800" y="4953000"/>
            <a:ext cx="8183563" cy="1524000"/>
            <a:chOff x="192" y="3120"/>
            <a:chExt cx="5155" cy="960"/>
          </a:xfrm>
        </p:grpSpPr>
        <p:sp>
          <p:nvSpPr>
            <p:cNvPr id="101388" name="Oval 13"/>
            <p:cNvSpPr>
              <a:spLocks noChangeArrowheads="1"/>
            </p:cNvSpPr>
            <p:nvPr/>
          </p:nvSpPr>
          <p:spPr bwMode="auto">
            <a:xfrm>
              <a:off x="192" y="3648"/>
              <a:ext cx="3984" cy="432"/>
            </a:xfrm>
            <a:prstGeom prst="ellipse">
              <a:avLst/>
            </a:prstGeom>
            <a:solidFill>
              <a:srgbClr val="FF0000">
                <a:alpha val="0"/>
              </a:srgbClr>
            </a:solidFill>
            <a:ln w="28575">
              <a:solidFill>
                <a:srgbClr val="FF0000"/>
              </a:solidFill>
              <a:round/>
              <a:headEnd/>
              <a:tailEnd/>
            </a:ln>
          </p:spPr>
          <p:txBody>
            <a:bodyPr wrap="none" anchor="ctr"/>
            <a:lstStyle/>
            <a:p>
              <a:endParaRPr lang="en-US"/>
            </a:p>
          </p:txBody>
        </p:sp>
        <p:sp>
          <p:nvSpPr>
            <p:cNvPr id="101389" name="Text Box 14"/>
            <p:cNvSpPr txBox="1">
              <a:spLocks noChangeArrowheads="1"/>
            </p:cNvSpPr>
            <p:nvPr/>
          </p:nvSpPr>
          <p:spPr bwMode="auto">
            <a:xfrm>
              <a:off x="4542" y="3120"/>
              <a:ext cx="80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spcBef>
                  <a:spcPct val="50000"/>
                </a:spcBef>
              </a:pPr>
              <a:r>
                <a:rPr lang="en-US">
                  <a:solidFill>
                    <a:srgbClr val="FF0000"/>
                  </a:solidFill>
                  <a:latin typeface="Times New Roman" charset="0"/>
                </a:rPr>
                <a:t>Final Hop</a:t>
              </a:r>
              <a:endParaRPr lang="en-US" b="0">
                <a:solidFill>
                  <a:srgbClr val="FF0000"/>
                </a:solidFill>
                <a:latin typeface="Times New Roman" charset="0"/>
              </a:endParaRPr>
            </a:p>
          </p:txBody>
        </p:sp>
        <p:cxnSp>
          <p:nvCxnSpPr>
            <p:cNvPr id="101390" name="AutoShape 15"/>
            <p:cNvCxnSpPr>
              <a:cxnSpLocks noChangeShapeType="1"/>
              <a:stCxn id="101389" idx="1"/>
              <a:endCxn id="101388" idx="0"/>
            </p:cNvCxnSpPr>
            <p:nvPr/>
          </p:nvCxnSpPr>
          <p:spPr bwMode="auto">
            <a:xfrm flipH="1">
              <a:off x="2184" y="3245"/>
              <a:ext cx="2358" cy="394"/>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grpSp>
      <p:grpSp>
        <p:nvGrpSpPr>
          <p:cNvPr id="5" name="Group 16"/>
          <p:cNvGrpSpPr>
            <a:grpSpLocks/>
          </p:cNvGrpSpPr>
          <p:nvPr/>
        </p:nvGrpSpPr>
        <p:grpSpPr bwMode="auto">
          <a:xfrm>
            <a:off x="304800" y="4648200"/>
            <a:ext cx="8389938" cy="685800"/>
            <a:chOff x="192" y="2928"/>
            <a:chExt cx="5285" cy="432"/>
          </a:xfrm>
        </p:grpSpPr>
        <p:sp>
          <p:nvSpPr>
            <p:cNvPr id="101385" name="Oval 17"/>
            <p:cNvSpPr>
              <a:spLocks noChangeArrowheads="1"/>
            </p:cNvSpPr>
            <p:nvPr/>
          </p:nvSpPr>
          <p:spPr bwMode="auto">
            <a:xfrm>
              <a:off x="192" y="3024"/>
              <a:ext cx="1248" cy="336"/>
            </a:xfrm>
            <a:prstGeom prst="ellipse">
              <a:avLst/>
            </a:prstGeom>
            <a:solidFill>
              <a:srgbClr val="FF0000">
                <a:alpha val="0"/>
              </a:srgbClr>
            </a:solidFill>
            <a:ln w="28575">
              <a:solidFill>
                <a:srgbClr val="FF0000"/>
              </a:solidFill>
              <a:round/>
              <a:headEnd/>
              <a:tailEnd/>
            </a:ln>
          </p:spPr>
          <p:txBody>
            <a:bodyPr wrap="none" anchor="ctr"/>
            <a:lstStyle/>
            <a:p>
              <a:endParaRPr lang="en-US"/>
            </a:p>
          </p:txBody>
        </p:sp>
        <p:sp>
          <p:nvSpPr>
            <p:cNvPr id="101386" name="Text Box 18"/>
            <p:cNvSpPr txBox="1">
              <a:spLocks noChangeArrowheads="1"/>
            </p:cNvSpPr>
            <p:nvPr/>
          </p:nvSpPr>
          <p:spPr bwMode="auto">
            <a:xfrm>
              <a:off x="3504" y="2928"/>
              <a:ext cx="197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spcBef>
                  <a:spcPct val="50000"/>
                </a:spcBef>
              </a:pPr>
              <a:r>
                <a:rPr lang="en-US">
                  <a:solidFill>
                    <a:srgbClr val="FF0000"/>
                  </a:solidFill>
                  <a:latin typeface="Times New Roman" charset="0"/>
                </a:rPr>
                <a:t>No PTR record for address</a:t>
              </a:r>
              <a:endParaRPr lang="en-US" b="0">
                <a:solidFill>
                  <a:srgbClr val="FF0000"/>
                </a:solidFill>
                <a:latin typeface="Times New Roman" charset="0"/>
              </a:endParaRPr>
            </a:p>
          </p:txBody>
        </p:sp>
        <p:cxnSp>
          <p:nvCxnSpPr>
            <p:cNvPr id="101387" name="AutoShape 19"/>
            <p:cNvCxnSpPr>
              <a:cxnSpLocks noChangeShapeType="1"/>
              <a:stCxn id="101386" idx="1"/>
              <a:endCxn id="101385" idx="6"/>
            </p:cNvCxnSpPr>
            <p:nvPr/>
          </p:nvCxnSpPr>
          <p:spPr bwMode="auto">
            <a:xfrm flipH="1">
              <a:off x="1449" y="3053"/>
              <a:ext cx="2055" cy="139"/>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959651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4307">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allAtOnce"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Network Address Translation</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58</a:t>
            </a:fld>
            <a:endParaRPr lang="en-US" altLang="en-US"/>
          </a:p>
        </p:txBody>
      </p:sp>
    </p:spTree>
    <p:extLst>
      <p:ext uri="{BB962C8B-B14F-4D97-AF65-F5344CB8AC3E}">
        <p14:creationId xmlns:p14="http://schemas.microsoft.com/office/powerpoint/2010/main" val="7457905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dirty="0" smtClean="0">
                <a:latin typeface="Helvetica" charset="0"/>
                <a:ea typeface="ＭＳ Ｐゴシック" charset="0"/>
                <a:cs typeface="ＭＳ Ｐゴシック" charset="0"/>
              </a:rPr>
              <a:t>Sharing Single Address Across Hosts</a:t>
            </a:r>
            <a:endParaRPr lang="en-US" dirty="0">
              <a:latin typeface="Helvetica" charset="0"/>
              <a:ea typeface="ＭＳ Ｐゴシック" charset="0"/>
              <a:cs typeface="ＭＳ Ｐゴシック" charset="0"/>
            </a:endParaRPr>
          </a:p>
        </p:txBody>
      </p:sp>
      <p:sp>
        <p:nvSpPr>
          <p:cNvPr id="939011" name="Rectangle 3"/>
          <p:cNvSpPr>
            <a:spLocks noGrp="1" noChangeArrowheads="1"/>
          </p:cNvSpPr>
          <p:nvPr>
            <p:ph idx="1"/>
          </p:nvPr>
        </p:nvSpPr>
        <p:spPr/>
        <p:txBody>
          <a:bodyPr/>
          <a:lstStyle/>
          <a:p>
            <a:r>
              <a:rPr lang="en-US" dirty="0" smtClean="0">
                <a:latin typeface="Arial" charset="0"/>
                <a:ea typeface="Arial" charset="0"/>
                <a:cs typeface="Arial" charset="0"/>
              </a:rPr>
              <a:t>Network Address Translation (NAT) enables many hosts to share a single address</a:t>
            </a:r>
          </a:p>
          <a:p>
            <a:pPr lvl="1"/>
            <a:r>
              <a:rPr lang="en-US" dirty="0" smtClean="0">
                <a:latin typeface="Arial" charset="0"/>
                <a:ea typeface="Arial" charset="0"/>
                <a:cs typeface="Arial" charset="0"/>
              </a:rPr>
              <a:t>Uses port numbers (fields in transport layer)</a:t>
            </a:r>
          </a:p>
          <a:p>
            <a:pPr lvl="1"/>
            <a:endParaRPr lang="en-US" dirty="0">
              <a:latin typeface="Arial" charset="0"/>
              <a:ea typeface="Arial" charset="0"/>
              <a:cs typeface="Arial" charset="0"/>
            </a:endParaRPr>
          </a:p>
          <a:p>
            <a:r>
              <a:rPr lang="en-US" dirty="0" smtClean="0">
                <a:latin typeface="Arial" charset="0"/>
                <a:ea typeface="Arial" charset="0"/>
                <a:cs typeface="Arial" charset="0"/>
              </a:rPr>
              <a:t>Was thought to be an architectural abomination when first proposed, but it:</a:t>
            </a:r>
          </a:p>
          <a:p>
            <a:pPr lvl="1"/>
            <a:r>
              <a:rPr lang="en-US" dirty="0" smtClean="0">
                <a:latin typeface="Arial" charset="0"/>
                <a:ea typeface="Arial" charset="0"/>
                <a:cs typeface="Arial" charset="0"/>
              </a:rPr>
              <a:t>Probably saved us from address exhaustion</a:t>
            </a:r>
          </a:p>
          <a:p>
            <a:pPr lvl="1"/>
            <a:r>
              <a:rPr lang="en-US" dirty="0" smtClean="0">
                <a:latin typeface="Arial" charset="0"/>
                <a:ea typeface="Arial" charset="0"/>
                <a:cs typeface="Arial" charset="0"/>
              </a:rPr>
              <a:t>And reflects a modern design paradigm (indirection)</a:t>
            </a:r>
          </a:p>
          <a:p>
            <a:pPr lvl="1"/>
            <a:endParaRPr lang="en-US" dirty="0">
              <a:latin typeface="Arial" charset="0"/>
              <a:ea typeface="Arial" charset="0"/>
              <a:cs typeface="Arial" charset="0"/>
            </a:endParaRPr>
          </a:p>
        </p:txBody>
      </p:sp>
      <p:sp>
        <p:nvSpPr>
          <p:cNvPr id="5120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BC61197-A1CA-A34C-AE69-5786DA3478FF}" type="slidenum">
              <a:rPr lang="en-US" sz="1400" b="0">
                <a:latin typeface="Times New Roman" charset="0"/>
              </a:rPr>
              <a:pPr eaLnBrk="1" hangingPunct="1"/>
              <a:t>59</a:t>
            </a:fld>
            <a:endParaRPr lang="en-US" sz="1400" b="0">
              <a:latin typeface="Times New Roman" charset="0"/>
            </a:endParaRPr>
          </a:p>
        </p:txBody>
      </p:sp>
    </p:spTree>
    <p:extLst>
      <p:ext uri="{BB962C8B-B14F-4D97-AF65-F5344CB8AC3E}">
        <p14:creationId xmlns:p14="http://schemas.microsoft.com/office/powerpoint/2010/main" val="93597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9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90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390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90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9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latin typeface="Helvetica" charset="0"/>
                <a:ea typeface="ＭＳ Ｐゴシック" charset="0"/>
                <a:cs typeface="ＭＳ Ｐゴシック" charset="0"/>
              </a:rPr>
              <a:t>Web Components</a:t>
            </a:r>
            <a:endParaRPr lang="en-US" dirty="0">
              <a:latin typeface="Helvetica" charset="0"/>
              <a:ea typeface="ＭＳ Ｐゴシック" charset="0"/>
              <a:cs typeface="ＭＳ Ｐゴシック" charset="0"/>
            </a:endParaRPr>
          </a:p>
        </p:txBody>
      </p:sp>
      <p:sp>
        <p:nvSpPr>
          <p:cNvPr id="1064963" name="Rectangle 3"/>
          <p:cNvSpPr>
            <a:spLocks noGrp="1" noChangeArrowheads="1"/>
          </p:cNvSpPr>
          <p:nvPr>
            <p:ph idx="1"/>
          </p:nvPr>
        </p:nvSpPr>
        <p:spPr/>
        <p:txBody>
          <a:bodyPr/>
          <a:lstStyle/>
          <a:p>
            <a:pPr>
              <a:lnSpc>
                <a:spcPct val="90000"/>
              </a:lnSpc>
            </a:pPr>
            <a:r>
              <a:rPr lang="en-US" dirty="0" smtClean="0">
                <a:latin typeface="Arial" charset="0"/>
                <a:cs typeface="Arial" charset="0"/>
              </a:rPr>
              <a:t>Infrastructure:</a:t>
            </a:r>
          </a:p>
          <a:p>
            <a:pPr lvl="1">
              <a:lnSpc>
                <a:spcPct val="90000"/>
              </a:lnSpc>
            </a:pPr>
            <a:r>
              <a:rPr lang="en-US" dirty="0" smtClean="0">
                <a:latin typeface="Arial" charset="0"/>
                <a:cs typeface="Arial" charset="0"/>
              </a:rPr>
              <a:t>Clients</a:t>
            </a:r>
            <a:endParaRPr lang="en-US" dirty="0">
              <a:latin typeface="Arial" charset="0"/>
              <a:cs typeface="Arial" charset="0"/>
            </a:endParaRPr>
          </a:p>
          <a:p>
            <a:pPr lvl="1">
              <a:lnSpc>
                <a:spcPct val="90000"/>
              </a:lnSpc>
            </a:pPr>
            <a:r>
              <a:rPr lang="en-US" dirty="0" smtClean="0">
                <a:latin typeface="Arial" charset="0"/>
                <a:cs typeface="Arial" charset="0"/>
              </a:rPr>
              <a:t>Servers</a:t>
            </a:r>
          </a:p>
          <a:p>
            <a:pPr lvl="1">
              <a:lnSpc>
                <a:spcPct val="90000"/>
              </a:lnSpc>
            </a:pPr>
            <a:r>
              <a:rPr lang="en-US" dirty="0" smtClean="0">
                <a:solidFill>
                  <a:srgbClr val="000000"/>
                </a:solidFill>
                <a:latin typeface="Arial" charset="0"/>
                <a:cs typeface="Arial" charset="0"/>
              </a:rPr>
              <a:t>Proxies</a:t>
            </a:r>
          </a:p>
          <a:p>
            <a:pPr lvl="1">
              <a:lnSpc>
                <a:spcPct val="90000"/>
              </a:lnSpc>
            </a:pPr>
            <a:endParaRPr lang="en-US" dirty="0">
              <a:solidFill>
                <a:srgbClr val="000000"/>
              </a:solidFill>
              <a:latin typeface="Arial" charset="0"/>
              <a:cs typeface="Arial" charset="0"/>
            </a:endParaRPr>
          </a:p>
          <a:p>
            <a:pPr>
              <a:lnSpc>
                <a:spcPct val="90000"/>
              </a:lnSpc>
            </a:pPr>
            <a:r>
              <a:rPr lang="en-US" dirty="0" smtClean="0">
                <a:solidFill>
                  <a:srgbClr val="000000"/>
                </a:solidFill>
                <a:latin typeface="Arial" charset="0"/>
                <a:cs typeface="Arial" charset="0"/>
              </a:rPr>
              <a:t>Content:</a:t>
            </a:r>
          </a:p>
          <a:p>
            <a:pPr lvl="1">
              <a:lnSpc>
                <a:spcPct val="90000"/>
              </a:lnSpc>
            </a:pPr>
            <a:r>
              <a:rPr lang="en-US" dirty="0" smtClean="0">
                <a:solidFill>
                  <a:srgbClr val="000000"/>
                </a:solidFill>
                <a:latin typeface="Arial" charset="0"/>
                <a:cs typeface="Arial" charset="0"/>
              </a:rPr>
              <a:t>Individual objects (files, etc.)</a:t>
            </a:r>
          </a:p>
          <a:p>
            <a:pPr lvl="1">
              <a:lnSpc>
                <a:spcPct val="90000"/>
              </a:lnSpc>
            </a:pPr>
            <a:r>
              <a:rPr lang="en-US" dirty="0" smtClean="0">
                <a:solidFill>
                  <a:srgbClr val="000000"/>
                </a:solidFill>
                <a:latin typeface="Arial" charset="0"/>
                <a:cs typeface="Arial" charset="0"/>
              </a:rPr>
              <a:t>Web sites (coherent collection of objects)</a:t>
            </a:r>
          </a:p>
          <a:p>
            <a:pPr lvl="1">
              <a:lnSpc>
                <a:spcPct val="90000"/>
              </a:lnSpc>
            </a:pPr>
            <a:endParaRPr lang="en-US" dirty="0">
              <a:solidFill>
                <a:srgbClr val="000000"/>
              </a:solidFill>
              <a:latin typeface="Arial" charset="0"/>
              <a:cs typeface="Arial" charset="0"/>
            </a:endParaRPr>
          </a:p>
          <a:p>
            <a:pPr>
              <a:lnSpc>
                <a:spcPct val="90000"/>
              </a:lnSpc>
            </a:pPr>
            <a:r>
              <a:rPr lang="en-US" dirty="0" smtClean="0">
                <a:solidFill>
                  <a:srgbClr val="000000"/>
                </a:solidFill>
                <a:latin typeface="Arial" charset="0"/>
                <a:cs typeface="Arial" charset="0"/>
              </a:rPr>
              <a:t>Implementation</a:t>
            </a:r>
          </a:p>
          <a:p>
            <a:pPr lvl="1">
              <a:lnSpc>
                <a:spcPct val="90000"/>
              </a:lnSpc>
            </a:pPr>
            <a:r>
              <a:rPr lang="en-US" dirty="0" smtClean="0">
                <a:solidFill>
                  <a:srgbClr val="000000"/>
                </a:solidFill>
                <a:latin typeface="Arial" charset="0"/>
                <a:cs typeface="Arial" charset="0"/>
              </a:rPr>
              <a:t>URL: naming content</a:t>
            </a:r>
          </a:p>
          <a:p>
            <a:pPr lvl="1">
              <a:lnSpc>
                <a:spcPct val="90000"/>
              </a:lnSpc>
            </a:pPr>
            <a:r>
              <a:rPr lang="en-US" dirty="0" smtClean="0">
                <a:solidFill>
                  <a:srgbClr val="000000"/>
                </a:solidFill>
                <a:latin typeface="Arial" charset="0"/>
                <a:cs typeface="Arial" charset="0"/>
              </a:rPr>
              <a:t>HTTP: protocol for exchanging content</a:t>
            </a:r>
          </a:p>
          <a:p>
            <a:pPr lvl="1">
              <a:lnSpc>
                <a:spcPct val="90000"/>
              </a:lnSpc>
            </a:pPr>
            <a:endParaRPr lang="en-US" dirty="0" smtClean="0">
              <a:solidFill>
                <a:srgbClr val="000000"/>
              </a:solidFill>
              <a:latin typeface="Arial" charset="0"/>
              <a:cs typeface="Arial" charset="0"/>
            </a:endParaRPr>
          </a:p>
        </p:txBody>
      </p:sp>
      <p:sp>
        <p:nvSpPr>
          <p:cNvPr id="3584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97DAD9C0-88C2-234E-B815-BB2134B951FC}" type="slidenum">
              <a:rPr lang="en-US" sz="1400" b="0">
                <a:latin typeface="Times New Roman" charset="0"/>
              </a:rPr>
              <a:pPr eaLnBrk="1" hangingPunct="1"/>
              <a:t>6</a:t>
            </a:fld>
            <a:endParaRPr lang="en-US" sz="1400" b="0">
              <a:latin typeface="Times New Roman" charset="0"/>
            </a:endParaRPr>
          </a:p>
        </p:txBody>
      </p:sp>
    </p:spTree>
    <p:extLst>
      <p:ext uri="{BB962C8B-B14F-4D97-AF65-F5344CB8AC3E}">
        <p14:creationId xmlns:p14="http://schemas.microsoft.com/office/powerpoint/2010/main" val="28367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49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6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496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496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49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Special-Purpose Address Blocks</a:t>
            </a:r>
          </a:p>
        </p:txBody>
      </p:sp>
      <p:sp>
        <p:nvSpPr>
          <p:cNvPr id="1040387" name="Rectangle 3"/>
          <p:cNvSpPr>
            <a:spLocks noGrp="1" noChangeArrowheads="1"/>
          </p:cNvSpPr>
          <p:nvPr>
            <p:ph idx="1"/>
          </p:nvPr>
        </p:nvSpPr>
        <p:spPr/>
        <p:txBody>
          <a:bodyPr/>
          <a:lstStyle/>
          <a:p>
            <a:pPr>
              <a:lnSpc>
                <a:spcPct val="80000"/>
              </a:lnSpc>
            </a:pPr>
            <a:r>
              <a:rPr lang="en-US" sz="2400" dirty="0">
                <a:latin typeface="Arial" charset="0"/>
              </a:rPr>
              <a:t>Limited broadcast</a:t>
            </a:r>
          </a:p>
          <a:p>
            <a:pPr lvl="1">
              <a:lnSpc>
                <a:spcPct val="80000"/>
              </a:lnSpc>
            </a:pPr>
            <a:r>
              <a:rPr lang="en-US" sz="2000" dirty="0">
                <a:latin typeface="Arial" charset="0"/>
                <a:ea typeface="Arial" charset="0"/>
                <a:cs typeface="Arial" charset="0"/>
              </a:rPr>
              <a:t>Sent to every host attached to the local network</a:t>
            </a:r>
          </a:p>
          <a:p>
            <a:pPr lvl="1">
              <a:lnSpc>
                <a:spcPct val="80000"/>
              </a:lnSpc>
            </a:pPr>
            <a:r>
              <a:rPr lang="en-US" sz="2000" dirty="0">
                <a:latin typeface="Arial" charset="0"/>
                <a:ea typeface="Arial" charset="0"/>
                <a:cs typeface="Arial" charset="0"/>
              </a:rPr>
              <a:t>Block: </a:t>
            </a:r>
            <a:r>
              <a:rPr lang="en-US" sz="2000" b="1" dirty="0">
                <a:latin typeface="Arial" charset="0"/>
                <a:ea typeface="Arial" charset="0"/>
                <a:cs typeface="Arial" charset="0"/>
              </a:rPr>
              <a:t>255.255.255.255/32</a:t>
            </a:r>
            <a:endParaRPr lang="en-US" sz="2000" dirty="0">
              <a:latin typeface="Arial" charset="0"/>
              <a:ea typeface="Arial" charset="0"/>
              <a:cs typeface="Arial" charset="0"/>
            </a:endParaRPr>
          </a:p>
          <a:p>
            <a:pPr>
              <a:lnSpc>
                <a:spcPct val="80000"/>
              </a:lnSpc>
            </a:pPr>
            <a:r>
              <a:rPr lang="en-US" sz="2400" dirty="0">
                <a:latin typeface="Arial" charset="0"/>
              </a:rPr>
              <a:t>Loopback</a:t>
            </a:r>
          </a:p>
          <a:p>
            <a:pPr lvl="1">
              <a:lnSpc>
                <a:spcPct val="80000"/>
              </a:lnSpc>
            </a:pPr>
            <a:r>
              <a:rPr lang="en-US" sz="2000" dirty="0">
                <a:latin typeface="Arial" charset="0"/>
                <a:ea typeface="Arial" charset="0"/>
                <a:cs typeface="Arial" charset="0"/>
              </a:rPr>
              <a:t>Address blocks that refer to the local machine</a:t>
            </a:r>
          </a:p>
          <a:p>
            <a:pPr lvl="1">
              <a:lnSpc>
                <a:spcPct val="80000"/>
              </a:lnSpc>
            </a:pPr>
            <a:r>
              <a:rPr lang="en-US" sz="2000" dirty="0">
                <a:latin typeface="Arial" charset="0"/>
                <a:ea typeface="Arial" charset="0"/>
                <a:cs typeface="Arial" charset="0"/>
              </a:rPr>
              <a:t>Block: </a:t>
            </a:r>
            <a:r>
              <a:rPr lang="en-US" sz="2000" b="1" dirty="0">
                <a:latin typeface="Arial" charset="0"/>
                <a:ea typeface="Arial" charset="0"/>
                <a:cs typeface="Arial" charset="0"/>
              </a:rPr>
              <a:t>127.0.0.0/8</a:t>
            </a:r>
            <a:endParaRPr lang="en-US" sz="2000" dirty="0">
              <a:latin typeface="Arial" charset="0"/>
              <a:ea typeface="Arial" charset="0"/>
              <a:cs typeface="Arial" charset="0"/>
            </a:endParaRPr>
          </a:p>
          <a:p>
            <a:pPr lvl="1">
              <a:lnSpc>
                <a:spcPct val="80000"/>
              </a:lnSpc>
            </a:pPr>
            <a:r>
              <a:rPr lang="en-US" sz="2000" dirty="0">
                <a:latin typeface="Arial" charset="0"/>
                <a:ea typeface="Arial" charset="0"/>
                <a:cs typeface="Arial" charset="0"/>
              </a:rPr>
              <a:t>Usually only </a:t>
            </a:r>
            <a:r>
              <a:rPr lang="en-US" sz="2000" b="1" dirty="0">
                <a:latin typeface="Arial" charset="0"/>
                <a:ea typeface="Arial" charset="0"/>
                <a:cs typeface="Arial" charset="0"/>
              </a:rPr>
              <a:t>127.0.0.1/32</a:t>
            </a:r>
            <a:r>
              <a:rPr lang="en-US" sz="2000" dirty="0">
                <a:latin typeface="Arial" charset="0"/>
                <a:ea typeface="Arial" charset="0"/>
                <a:cs typeface="Arial" charset="0"/>
              </a:rPr>
              <a:t> is </a:t>
            </a:r>
            <a:r>
              <a:rPr lang="en-US" sz="2000" dirty="0" smtClean="0">
                <a:latin typeface="Arial" charset="0"/>
                <a:ea typeface="Arial" charset="0"/>
                <a:cs typeface="Arial" charset="0"/>
              </a:rPr>
              <a:t>used</a:t>
            </a:r>
          </a:p>
          <a:p>
            <a:pPr>
              <a:lnSpc>
                <a:spcPct val="80000"/>
              </a:lnSpc>
            </a:pPr>
            <a:r>
              <a:rPr lang="en-US" sz="2400" dirty="0">
                <a:latin typeface="Arial" charset="0"/>
              </a:rPr>
              <a:t>Link-local</a:t>
            </a:r>
          </a:p>
          <a:p>
            <a:pPr lvl="1">
              <a:lnSpc>
                <a:spcPct val="80000"/>
              </a:lnSpc>
            </a:pPr>
            <a:r>
              <a:rPr lang="en-US" sz="2000" dirty="0">
                <a:latin typeface="Arial" charset="0"/>
                <a:ea typeface="Arial" charset="0"/>
                <a:cs typeface="Arial" charset="0"/>
              </a:rPr>
              <a:t>By agreement, not forwarded by </a:t>
            </a:r>
            <a:r>
              <a:rPr lang="en-US" sz="2000" dirty="0">
                <a:solidFill>
                  <a:srgbClr val="FF0000"/>
                </a:solidFill>
                <a:latin typeface="Arial" charset="0"/>
                <a:ea typeface="Arial" charset="0"/>
                <a:cs typeface="Arial" charset="0"/>
              </a:rPr>
              <a:t>any</a:t>
            </a:r>
            <a:r>
              <a:rPr lang="en-US" sz="2000" dirty="0">
                <a:latin typeface="Arial" charset="0"/>
                <a:ea typeface="Arial" charset="0"/>
                <a:cs typeface="Arial" charset="0"/>
              </a:rPr>
              <a:t> router</a:t>
            </a:r>
          </a:p>
          <a:p>
            <a:pPr lvl="1">
              <a:lnSpc>
                <a:spcPct val="80000"/>
              </a:lnSpc>
            </a:pPr>
            <a:r>
              <a:rPr lang="en-US" sz="2000" dirty="0">
                <a:latin typeface="Arial" charset="0"/>
                <a:ea typeface="Arial" charset="0"/>
                <a:cs typeface="Arial" charset="0"/>
              </a:rPr>
              <a:t>Used for single-link communication only</a:t>
            </a:r>
          </a:p>
          <a:p>
            <a:pPr lvl="1">
              <a:lnSpc>
                <a:spcPct val="80000"/>
              </a:lnSpc>
            </a:pPr>
            <a:r>
              <a:rPr lang="en-US" sz="2000" dirty="0">
                <a:latin typeface="Arial" charset="0"/>
                <a:ea typeface="Arial" charset="0"/>
                <a:cs typeface="Arial" charset="0"/>
              </a:rPr>
              <a:t>Intent: </a:t>
            </a:r>
            <a:r>
              <a:rPr lang="en-US" sz="2000" dirty="0" err="1">
                <a:latin typeface="Arial" charset="0"/>
                <a:ea typeface="Arial" charset="0"/>
                <a:cs typeface="Arial" charset="0"/>
              </a:rPr>
              <a:t>autoconfiguration</a:t>
            </a:r>
            <a:r>
              <a:rPr lang="en-US" sz="2000" dirty="0">
                <a:latin typeface="Arial" charset="0"/>
                <a:ea typeface="Arial" charset="0"/>
                <a:cs typeface="Arial" charset="0"/>
              </a:rPr>
              <a:t> (especially when </a:t>
            </a:r>
            <a:r>
              <a:rPr lang="en-US" sz="2000" i="1" dirty="0">
                <a:latin typeface="Arial" charset="0"/>
                <a:ea typeface="Arial" charset="0"/>
                <a:cs typeface="Arial" charset="0"/>
              </a:rPr>
              <a:t>DHCP</a:t>
            </a:r>
            <a:r>
              <a:rPr lang="en-US" sz="2000" dirty="0">
                <a:latin typeface="Arial" charset="0"/>
                <a:ea typeface="Arial" charset="0"/>
                <a:cs typeface="Arial" charset="0"/>
              </a:rPr>
              <a:t> fails)</a:t>
            </a:r>
          </a:p>
          <a:p>
            <a:pPr lvl="1">
              <a:lnSpc>
                <a:spcPct val="80000"/>
              </a:lnSpc>
            </a:pPr>
            <a:r>
              <a:rPr lang="en-US" sz="2000" dirty="0">
                <a:latin typeface="Arial" charset="0"/>
                <a:ea typeface="Arial" charset="0"/>
                <a:cs typeface="Arial" charset="0"/>
              </a:rPr>
              <a:t>Block: </a:t>
            </a:r>
            <a:r>
              <a:rPr lang="en-US" sz="2000" b="1" dirty="0" smtClean="0">
                <a:latin typeface="Arial" charset="0"/>
                <a:ea typeface="Arial" charset="0"/>
                <a:cs typeface="Arial" charset="0"/>
              </a:rPr>
              <a:t>169.254.0.0/16</a:t>
            </a:r>
            <a:endParaRPr lang="en-US" sz="2000" dirty="0">
              <a:latin typeface="Arial" charset="0"/>
              <a:ea typeface="Arial" charset="0"/>
              <a:cs typeface="Arial" charset="0"/>
            </a:endParaRPr>
          </a:p>
          <a:p>
            <a:pPr>
              <a:lnSpc>
                <a:spcPct val="80000"/>
              </a:lnSpc>
            </a:pPr>
            <a:r>
              <a:rPr lang="en-US" sz="2400" dirty="0" smtClean="0">
                <a:latin typeface="Arial" charset="0"/>
              </a:rPr>
              <a:t>Private </a:t>
            </a:r>
            <a:r>
              <a:rPr lang="en-US" sz="2400" dirty="0">
                <a:latin typeface="Arial" charset="0"/>
              </a:rPr>
              <a:t>addresses</a:t>
            </a:r>
          </a:p>
          <a:p>
            <a:pPr lvl="1">
              <a:lnSpc>
                <a:spcPct val="80000"/>
              </a:lnSpc>
            </a:pPr>
            <a:r>
              <a:rPr lang="en-US" sz="2000" dirty="0">
                <a:latin typeface="Arial" charset="0"/>
                <a:ea typeface="Arial" charset="0"/>
                <a:cs typeface="Arial" charset="0"/>
              </a:rPr>
              <a:t>By agreement, </a:t>
            </a:r>
            <a:r>
              <a:rPr lang="en-US" sz="2000" dirty="0">
                <a:solidFill>
                  <a:srgbClr val="FF0000"/>
                </a:solidFill>
                <a:latin typeface="Arial" charset="0"/>
                <a:ea typeface="Arial" charset="0"/>
                <a:cs typeface="Arial" charset="0"/>
              </a:rPr>
              <a:t>not routed</a:t>
            </a:r>
            <a:r>
              <a:rPr lang="en-US" sz="2000" dirty="0">
                <a:latin typeface="Arial" charset="0"/>
                <a:ea typeface="Arial" charset="0"/>
                <a:cs typeface="Arial" charset="0"/>
              </a:rPr>
              <a:t> in the public Internet</a:t>
            </a:r>
          </a:p>
          <a:p>
            <a:pPr lvl="1">
              <a:lnSpc>
                <a:spcPct val="80000"/>
              </a:lnSpc>
            </a:pPr>
            <a:r>
              <a:rPr lang="en-US" sz="2000" dirty="0">
                <a:latin typeface="Arial" charset="0"/>
                <a:ea typeface="Arial" charset="0"/>
                <a:cs typeface="Arial" charset="0"/>
              </a:rPr>
              <a:t>For networks not meant for general Internet connectivity</a:t>
            </a:r>
          </a:p>
          <a:p>
            <a:pPr lvl="1">
              <a:lnSpc>
                <a:spcPct val="80000"/>
              </a:lnSpc>
            </a:pPr>
            <a:r>
              <a:rPr lang="en-US" sz="2000" dirty="0">
                <a:latin typeface="Arial" charset="0"/>
                <a:ea typeface="Arial" charset="0"/>
                <a:cs typeface="Arial" charset="0"/>
              </a:rPr>
              <a:t>Blocks: </a:t>
            </a:r>
            <a:r>
              <a:rPr lang="en-US" sz="2000" b="1" dirty="0">
                <a:latin typeface="Arial" charset="0"/>
                <a:ea typeface="Arial" charset="0"/>
                <a:cs typeface="Arial" charset="0"/>
              </a:rPr>
              <a:t>10.0.0.0/8</a:t>
            </a:r>
            <a:r>
              <a:rPr lang="en-US" sz="2000" dirty="0">
                <a:latin typeface="Arial" charset="0"/>
                <a:ea typeface="Arial" charset="0"/>
                <a:cs typeface="Arial" charset="0"/>
              </a:rPr>
              <a:t>, </a:t>
            </a:r>
            <a:r>
              <a:rPr lang="en-US" sz="2000" b="1" dirty="0">
                <a:latin typeface="Arial" charset="0"/>
                <a:ea typeface="Arial" charset="0"/>
                <a:cs typeface="Arial" charset="0"/>
              </a:rPr>
              <a:t>172.16.0.0/12</a:t>
            </a:r>
            <a:r>
              <a:rPr lang="en-US" sz="2000" dirty="0">
                <a:latin typeface="Arial" charset="0"/>
                <a:ea typeface="Arial" charset="0"/>
                <a:cs typeface="Arial" charset="0"/>
              </a:rPr>
              <a:t>, </a:t>
            </a:r>
            <a:r>
              <a:rPr lang="en-US" sz="2000" b="1" dirty="0" smtClean="0">
                <a:latin typeface="Arial" charset="0"/>
                <a:ea typeface="Arial" charset="0"/>
                <a:cs typeface="Arial" charset="0"/>
              </a:rPr>
              <a:t>192.168.0.0/16</a:t>
            </a:r>
            <a:endParaRPr lang="en-US" sz="2000" b="1" dirty="0">
              <a:latin typeface="Arial" charset="0"/>
              <a:ea typeface="Arial" charset="0"/>
              <a:cs typeface="Arial" charset="0"/>
            </a:endParaRPr>
          </a:p>
        </p:txBody>
      </p:sp>
      <p:sp>
        <p:nvSpPr>
          <p:cNvPr id="14950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5E3F69A4-CB95-1540-832D-F4867D7D0EC8}" type="slidenum">
              <a:rPr lang="en-US" sz="1400" b="0">
                <a:latin typeface="Times New Roman" charset="0"/>
              </a:rPr>
              <a:pPr eaLnBrk="1" hangingPunct="1"/>
              <a:t>60</a:t>
            </a:fld>
            <a:endParaRPr lang="en-US" sz="1400" b="0">
              <a:latin typeface="Times New Roman" charset="0"/>
            </a:endParaRPr>
          </a:p>
        </p:txBody>
      </p:sp>
    </p:spTree>
    <p:extLst>
      <p:ext uri="{BB962C8B-B14F-4D97-AF65-F5344CB8AC3E}">
        <p14:creationId xmlns:p14="http://schemas.microsoft.com/office/powerpoint/2010/main" val="1653035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0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0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0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03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03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03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4038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4038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4038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038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4038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0387">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40387">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0387">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40387">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4038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38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sz="3500">
                <a:latin typeface="Helvetica" charset="0"/>
                <a:ea typeface="ＭＳ Ｐゴシック" charset="0"/>
                <a:cs typeface="ＭＳ Ｐゴシック" charset="0"/>
              </a:rPr>
              <a:t>Network Address Translation (NAT)</a:t>
            </a:r>
          </a:p>
        </p:txBody>
      </p:sp>
      <p:sp>
        <p:nvSpPr>
          <p:cNvPr id="164867" name="Rectangle 3"/>
          <p:cNvSpPr>
            <a:spLocks noGrp="1" noChangeArrowheads="1"/>
          </p:cNvSpPr>
          <p:nvPr>
            <p:ph idx="1"/>
          </p:nvPr>
        </p:nvSpPr>
        <p:spPr/>
        <p:txBody>
          <a:bodyPr/>
          <a:lstStyle/>
          <a:p>
            <a:pPr>
              <a:buFontTx/>
              <a:buNone/>
            </a:pPr>
            <a:r>
              <a:rPr lang="en-US" dirty="0">
                <a:latin typeface="Arial" charset="0"/>
              </a:rPr>
              <a:t>Before NAT</a:t>
            </a:r>
            <a:r>
              <a:rPr lang="en-US" dirty="0" smtClean="0">
                <a:latin typeface="Arial" charset="0"/>
              </a:rPr>
              <a:t>…e</a:t>
            </a:r>
            <a:r>
              <a:rPr lang="en-US" dirty="0" smtClean="0">
                <a:latin typeface="Arial" charset="0"/>
                <a:ea typeface="Arial" charset="0"/>
                <a:cs typeface="Arial" charset="0"/>
              </a:rPr>
              <a:t>very </a:t>
            </a:r>
            <a:r>
              <a:rPr lang="en-US" dirty="0">
                <a:latin typeface="Arial" charset="0"/>
                <a:ea typeface="Arial" charset="0"/>
                <a:cs typeface="Arial" charset="0"/>
              </a:rPr>
              <a:t>machine connected to Internet had unique IP address </a:t>
            </a:r>
          </a:p>
        </p:txBody>
      </p:sp>
      <p:sp>
        <p:nvSpPr>
          <p:cNvPr id="16486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ED15BEEA-75F5-E541-B9FD-9DD3486C02D2}" type="slidenum">
              <a:rPr lang="en-US" sz="1400" b="0">
                <a:latin typeface="Arial" charset="0"/>
              </a:rPr>
              <a:pPr eaLnBrk="1" hangingPunct="1"/>
              <a:t>61</a:t>
            </a:fld>
            <a:endParaRPr lang="en-US" sz="1400" b="0">
              <a:latin typeface="Arial" charset="0"/>
            </a:endParaRPr>
          </a:p>
        </p:txBody>
      </p:sp>
      <p:pic>
        <p:nvPicPr>
          <p:cNvPr id="164868"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49688"/>
            <a:ext cx="2819400" cy="170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869"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154488"/>
            <a:ext cx="304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870"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172200" y="4002088"/>
            <a:ext cx="6096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871"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172200" y="5221288"/>
            <a:ext cx="6096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61962" name="Text Box 10"/>
          <p:cNvSpPr txBox="1">
            <a:spLocks noChangeArrowheads="1"/>
          </p:cNvSpPr>
          <p:nvPr/>
        </p:nvSpPr>
        <p:spPr bwMode="auto">
          <a:xfrm>
            <a:off x="6088063" y="4495800"/>
            <a:ext cx="890587"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1.2.3.4</a:t>
            </a:r>
          </a:p>
        </p:txBody>
      </p:sp>
      <p:sp>
        <p:nvSpPr>
          <p:cNvPr id="1661963" name="Text Box 11"/>
          <p:cNvSpPr txBox="1">
            <a:spLocks noChangeArrowheads="1"/>
          </p:cNvSpPr>
          <p:nvPr/>
        </p:nvSpPr>
        <p:spPr bwMode="auto">
          <a:xfrm>
            <a:off x="6011863" y="5754688"/>
            <a:ext cx="890587" cy="369887"/>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1.2.3.5</a:t>
            </a:r>
          </a:p>
        </p:txBody>
      </p:sp>
      <p:sp>
        <p:nvSpPr>
          <p:cNvPr id="1661964" name="Text Box 12"/>
          <p:cNvSpPr txBox="1">
            <a:spLocks noChangeArrowheads="1"/>
          </p:cNvSpPr>
          <p:nvPr/>
        </p:nvSpPr>
        <p:spPr bwMode="auto">
          <a:xfrm>
            <a:off x="1776413" y="4854575"/>
            <a:ext cx="890587"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5.6.7.8</a:t>
            </a:r>
          </a:p>
        </p:txBody>
      </p:sp>
      <p:sp>
        <p:nvSpPr>
          <p:cNvPr id="1661966" name="Line 14"/>
          <p:cNvSpPr>
            <a:spLocks noChangeShapeType="1"/>
          </p:cNvSpPr>
          <p:nvPr/>
        </p:nvSpPr>
        <p:spPr bwMode="auto">
          <a:xfrm>
            <a:off x="5562600" y="4764088"/>
            <a:ext cx="304800"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sp>
        <p:nvSpPr>
          <p:cNvPr id="1661968" name="Line 16"/>
          <p:cNvSpPr>
            <a:spLocks noChangeShapeType="1"/>
          </p:cNvSpPr>
          <p:nvPr/>
        </p:nvSpPr>
        <p:spPr bwMode="auto">
          <a:xfrm>
            <a:off x="5867400" y="5449888"/>
            <a:ext cx="304800"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sp>
        <p:nvSpPr>
          <p:cNvPr id="1661969" name="Line 17"/>
          <p:cNvSpPr>
            <a:spLocks noChangeShapeType="1"/>
          </p:cNvSpPr>
          <p:nvPr/>
        </p:nvSpPr>
        <p:spPr bwMode="auto">
          <a:xfrm flipH="1" flipV="1">
            <a:off x="5867400" y="4230688"/>
            <a:ext cx="0" cy="137160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sp>
        <p:nvSpPr>
          <p:cNvPr id="1661970" name="Text Box 18"/>
          <p:cNvSpPr txBox="1">
            <a:spLocks noChangeArrowheads="1"/>
          </p:cNvSpPr>
          <p:nvPr/>
        </p:nvSpPr>
        <p:spPr bwMode="auto">
          <a:xfrm>
            <a:off x="5360988" y="3849688"/>
            <a:ext cx="658812" cy="369887"/>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LAN</a:t>
            </a:r>
          </a:p>
        </p:txBody>
      </p:sp>
      <p:sp>
        <p:nvSpPr>
          <p:cNvPr id="1661971" name="Text Box 19"/>
          <p:cNvSpPr txBox="1">
            <a:spLocks noChangeArrowheads="1"/>
          </p:cNvSpPr>
          <p:nvPr/>
        </p:nvSpPr>
        <p:spPr bwMode="auto">
          <a:xfrm>
            <a:off x="5872163" y="6149975"/>
            <a:ext cx="954087"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Clients</a:t>
            </a:r>
          </a:p>
        </p:txBody>
      </p:sp>
      <p:sp>
        <p:nvSpPr>
          <p:cNvPr id="1661972" name="Text Box 20"/>
          <p:cNvSpPr txBox="1">
            <a:spLocks noChangeArrowheads="1"/>
          </p:cNvSpPr>
          <p:nvPr/>
        </p:nvSpPr>
        <p:spPr bwMode="auto">
          <a:xfrm>
            <a:off x="1643063" y="3773488"/>
            <a:ext cx="903287" cy="369887"/>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Server</a:t>
            </a:r>
          </a:p>
        </p:txBody>
      </p:sp>
      <p:sp>
        <p:nvSpPr>
          <p:cNvPr id="1661973" name="Text Box 21"/>
          <p:cNvSpPr txBox="1">
            <a:spLocks noChangeArrowheads="1"/>
          </p:cNvSpPr>
          <p:nvPr/>
        </p:nvSpPr>
        <p:spPr bwMode="auto">
          <a:xfrm>
            <a:off x="3616325" y="4549775"/>
            <a:ext cx="1031875"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Internet</a:t>
            </a:r>
          </a:p>
        </p:txBody>
      </p:sp>
      <p:grpSp>
        <p:nvGrpSpPr>
          <p:cNvPr id="2" name="Group 37"/>
          <p:cNvGrpSpPr>
            <a:grpSpLocks/>
          </p:cNvGrpSpPr>
          <p:nvPr/>
        </p:nvGrpSpPr>
        <p:grpSpPr bwMode="auto">
          <a:xfrm>
            <a:off x="762000" y="4535488"/>
            <a:ext cx="2971800" cy="228600"/>
            <a:chOff x="816" y="3312"/>
            <a:chExt cx="1872" cy="144"/>
          </a:xfrm>
        </p:grpSpPr>
        <p:sp>
          <p:nvSpPr>
            <p:cNvPr id="1661981" name="Rectangle 29"/>
            <p:cNvSpPr>
              <a:spLocks noChangeArrowheads="1"/>
            </p:cNvSpPr>
            <p:nvPr/>
          </p:nvSpPr>
          <p:spPr bwMode="auto">
            <a:xfrm flipH="1">
              <a:off x="2160" y="3312"/>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1.2.3.4</a:t>
              </a:r>
            </a:p>
          </p:txBody>
        </p:sp>
        <p:sp>
          <p:nvSpPr>
            <p:cNvPr id="1661982" name="Rectangle 30"/>
            <p:cNvSpPr>
              <a:spLocks noChangeArrowheads="1"/>
            </p:cNvSpPr>
            <p:nvPr/>
          </p:nvSpPr>
          <p:spPr bwMode="auto">
            <a:xfrm flipH="1">
              <a:off x="1632" y="3312"/>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5.6.7.8</a:t>
              </a:r>
            </a:p>
          </p:txBody>
        </p:sp>
        <p:sp>
          <p:nvSpPr>
            <p:cNvPr id="1661983" name="Rectangle 31"/>
            <p:cNvSpPr>
              <a:spLocks noChangeArrowheads="1"/>
            </p:cNvSpPr>
            <p:nvPr/>
          </p:nvSpPr>
          <p:spPr bwMode="auto">
            <a:xfrm flipH="1">
              <a:off x="816" y="3312"/>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1987" name="Rectangle 35"/>
            <p:cNvSpPr>
              <a:spLocks noChangeArrowheads="1"/>
            </p:cNvSpPr>
            <p:nvPr/>
          </p:nvSpPr>
          <p:spPr bwMode="auto">
            <a:xfrm>
              <a:off x="1104" y="3312"/>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1988" name="Rectangle 36"/>
            <p:cNvSpPr>
              <a:spLocks noChangeArrowheads="1"/>
            </p:cNvSpPr>
            <p:nvPr/>
          </p:nvSpPr>
          <p:spPr bwMode="auto">
            <a:xfrm>
              <a:off x="1296" y="3312"/>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1001</a:t>
              </a:r>
            </a:p>
          </p:txBody>
        </p:sp>
      </p:grpSp>
      <p:grpSp>
        <p:nvGrpSpPr>
          <p:cNvPr id="3" name="Group 48"/>
          <p:cNvGrpSpPr>
            <a:grpSpLocks/>
          </p:cNvGrpSpPr>
          <p:nvPr/>
        </p:nvGrpSpPr>
        <p:grpSpPr bwMode="auto">
          <a:xfrm>
            <a:off x="5221288" y="3443288"/>
            <a:ext cx="3694112" cy="863600"/>
            <a:chOff x="3289" y="2169"/>
            <a:chExt cx="2327" cy="544"/>
          </a:xfrm>
        </p:grpSpPr>
        <p:sp>
          <p:nvSpPr>
            <p:cNvPr id="1661967" name="Line 15"/>
            <p:cNvSpPr>
              <a:spLocks noChangeShapeType="1"/>
            </p:cNvSpPr>
            <p:nvPr/>
          </p:nvSpPr>
          <p:spPr bwMode="auto">
            <a:xfrm>
              <a:off x="3696" y="2713"/>
              <a:ext cx="192"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sp>
          <p:nvSpPr>
            <p:cNvPr id="1661992" name="Line 40"/>
            <p:cNvSpPr>
              <a:spLocks noChangeShapeType="1"/>
            </p:cNvSpPr>
            <p:nvPr/>
          </p:nvSpPr>
          <p:spPr bwMode="auto">
            <a:xfrm>
              <a:off x="3888" y="2448"/>
              <a:ext cx="144" cy="217"/>
            </a:xfrm>
            <a:prstGeom prst="line">
              <a:avLst/>
            </a:prstGeom>
            <a:noFill/>
            <a:ln w="9525">
              <a:solidFill>
                <a:schemeClr val="tx1"/>
              </a:solidFill>
              <a:round/>
              <a:headEnd/>
              <a:tailEnd type="triangle" w="med" len="med"/>
            </a:ln>
            <a:effectLst/>
          </p:spPr>
          <p:txBody>
            <a:bodyPr wrap="none" anchor="ctr"/>
            <a:lstStyle/>
            <a:p>
              <a:pPr>
                <a:defRPr/>
              </a:pPr>
              <a:endParaRPr lang="en-US" sz="1800">
                <a:latin typeface="+mn-lt"/>
                <a:ea typeface="+mn-ea"/>
                <a:cs typeface="+mn-cs"/>
              </a:endParaRPr>
            </a:p>
          </p:txBody>
        </p:sp>
        <p:sp>
          <p:nvSpPr>
            <p:cNvPr id="1661993" name="Text Box 41"/>
            <p:cNvSpPr txBox="1">
              <a:spLocks noChangeArrowheads="1"/>
            </p:cNvSpPr>
            <p:nvPr/>
          </p:nvSpPr>
          <p:spPr bwMode="auto">
            <a:xfrm>
              <a:off x="3289" y="2217"/>
              <a:ext cx="771" cy="233"/>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dest addr</a:t>
              </a:r>
            </a:p>
          </p:txBody>
        </p:sp>
        <p:sp>
          <p:nvSpPr>
            <p:cNvPr id="1661994" name="Text Box 42"/>
            <p:cNvSpPr txBox="1">
              <a:spLocks noChangeArrowheads="1"/>
            </p:cNvSpPr>
            <p:nvPr/>
          </p:nvSpPr>
          <p:spPr bwMode="auto">
            <a:xfrm>
              <a:off x="4074" y="2169"/>
              <a:ext cx="690" cy="233"/>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src addr</a:t>
              </a:r>
            </a:p>
          </p:txBody>
        </p:sp>
        <p:sp>
          <p:nvSpPr>
            <p:cNvPr id="1661995" name="Line 43"/>
            <p:cNvSpPr>
              <a:spLocks noChangeShapeType="1"/>
            </p:cNvSpPr>
            <p:nvPr/>
          </p:nvSpPr>
          <p:spPr bwMode="auto">
            <a:xfrm>
              <a:off x="4416" y="2400"/>
              <a:ext cx="48" cy="240"/>
            </a:xfrm>
            <a:prstGeom prst="line">
              <a:avLst/>
            </a:prstGeom>
            <a:noFill/>
            <a:ln w="9525">
              <a:solidFill>
                <a:schemeClr val="tx1"/>
              </a:solidFill>
              <a:round/>
              <a:headEnd/>
              <a:tailEnd type="triangle" w="med" len="med"/>
            </a:ln>
            <a:effectLst/>
          </p:spPr>
          <p:txBody>
            <a:bodyPr wrap="none" anchor="ctr"/>
            <a:lstStyle/>
            <a:p>
              <a:pPr>
                <a:defRPr/>
              </a:pPr>
              <a:endParaRPr lang="en-US" sz="1800">
                <a:latin typeface="+mn-lt"/>
                <a:ea typeface="+mn-ea"/>
                <a:cs typeface="+mn-cs"/>
              </a:endParaRPr>
            </a:p>
          </p:txBody>
        </p:sp>
        <p:sp>
          <p:nvSpPr>
            <p:cNvPr id="1661996" name="Text Box 44"/>
            <p:cNvSpPr txBox="1">
              <a:spLocks noChangeArrowheads="1"/>
            </p:cNvSpPr>
            <p:nvPr/>
          </p:nvSpPr>
          <p:spPr bwMode="auto">
            <a:xfrm>
              <a:off x="4554" y="2313"/>
              <a:ext cx="658" cy="233"/>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dst port</a:t>
              </a:r>
            </a:p>
          </p:txBody>
        </p:sp>
        <p:sp>
          <p:nvSpPr>
            <p:cNvPr id="1661997" name="Line 45"/>
            <p:cNvSpPr>
              <a:spLocks noChangeShapeType="1"/>
            </p:cNvSpPr>
            <p:nvPr/>
          </p:nvSpPr>
          <p:spPr bwMode="auto">
            <a:xfrm>
              <a:off x="4896" y="2544"/>
              <a:ext cx="0" cy="96"/>
            </a:xfrm>
            <a:prstGeom prst="line">
              <a:avLst/>
            </a:prstGeom>
            <a:noFill/>
            <a:ln w="9525">
              <a:solidFill>
                <a:schemeClr val="tx1"/>
              </a:solidFill>
              <a:round/>
              <a:headEnd/>
              <a:tailEnd type="triangle" w="med" len="med"/>
            </a:ln>
            <a:effectLst/>
          </p:spPr>
          <p:txBody>
            <a:bodyPr wrap="none" anchor="ctr"/>
            <a:lstStyle/>
            <a:p>
              <a:pPr>
                <a:defRPr/>
              </a:pPr>
              <a:endParaRPr lang="en-US" sz="1800">
                <a:latin typeface="+mn-lt"/>
                <a:ea typeface="+mn-ea"/>
                <a:cs typeface="+mn-cs"/>
              </a:endParaRPr>
            </a:p>
          </p:txBody>
        </p:sp>
        <p:sp>
          <p:nvSpPr>
            <p:cNvPr id="1661998" name="Text Box 46"/>
            <p:cNvSpPr txBox="1">
              <a:spLocks noChangeArrowheads="1"/>
            </p:cNvSpPr>
            <p:nvPr/>
          </p:nvSpPr>
          <p:spPr bwMode="auto">
            <a:xfrm>
              <a:off x="4958" y="2169"/>
              <a:ext cx="658" cy="233"/>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src port</a:t>
              </a:r>
            </a:p>
          </p:txBody>
        </p:sp>
        <p:sp>
          <p:nvSpPr>
            <p:cNvPr id="1661999" name="Line 47"/>
            <p:cNvSpPr>
              <a:spLocks noChangeShapeType="1"/>
            </p:cNvSpPr>
            <p:nvPr/>
          </p:nvSpPr>
          <p:spPr bwMode="auto">
            <a:xfrm flipH="1">
              <a:off x="5184" y="2400"/>
              <a:ext cx="96" cy="240"/>
            </a:xfrm>
            <a:prstGeom prst="line">
              <a:avLst/>
            </a:prstGeom>
            <a:noFill/>
            <a:ln w="9525">
              <a:solidFill>
                <a:schemeClr val="tx1"/>
              </a:solidFill>
              <a:round/>
              <a:headEnd/>
              <a:tailEnd type="triangle" w="med" len="med"/>
            </a:ln>
            <a:effectLst/>
          </p:spPr>
          <p:txBody>
            <a:bodyPr wrap="none" anchor="ctr"/>
            <a:lstStyle/>
            <a:p>
              <a:pPr>
                <a:defRPr/>
              </a:pPr>
              <a:endParaRPr lang="en-US" sz="1800">
                <a:latin typeface="+mn-lt"/>
                <a:ea typeface="+mn-ea"/>
                <a:cs typeface="+mn-cs"/>
              </a:endParaRPr>
            </a:p>
          </p:txBody>
        </p:sp>
      </p:grpSp>
      <p:grpSp>
        <p:nvGrpSpPr>
          <p:cNvPr id="4" name="Group 38"/>
          <p:cNvGrpSpPr>
            <a:grpSpLocks/>
          </p:cNvGrpSpPr>
          <p:nvPr/>
        </p:nvGrpSpPr>
        <p:grpSpPr bwMode="auto">
          <a:xfrm>
            <a:off x="6019800" y="4230688"/>
            <a:ext cx="2895600" cy="228600"/>
            <a:chOff x="3792" y="2256"/>
            <a:chExt cx="1824" cy="144"/>
          </a:xfrm>
        </p:grpSpPr>
        <p:sp>
          <p:nvSpPr>
            <p:cNvPr id="1661974" name="Rectangle 22"/>
            <p:cNvSpPr>
              <a:spLocks noChangeArrowheads="1"/>
            </p:cNvSpPr>
            <p:nvPr/>
          </p:nvSpPr>
          <p:spPr bwMode="auto">
            <a:xfrm>
              <a:off x="3792" y="2256"/>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5.6.7.8</a:t>
              </a:r>
            </a:p>
          </p:txBody>
        </p:sp>
        <p:sp>
          <p:nvSpPr>
            <p:cNvPr id="1661975" name="Rectangle 23"/>
            <p:cNvSpPr>
              <a:spLocks noChangeArrowheads="1"/>
            </p:cNvSpPr>
            <p:nvPr/>
          </p:nvSpPr>
          <p:spPr bwMode="auto">
            <a:xfrm>
              <a:off x="4320" y="2256"/>
              <a:ext cx="480"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1.2.3.4</a:t>
              </a:r>
            </a:p>
          </p:txBody>
        </p:sp>
        <p:sp>
          <p:nvSpPr>
            <p:cNvPr id="1661977" name="Rectangle 25"/>
            <p:cNvSpPr>
              <a:spLocks noChangeArrowheads="1"/>
            </p:cNvSpPr>
            <p:nvPr/>
          </p:nvSpPr>
          <p:spPr bwMode="auto">
            <a:xfrm>
              <a:off x="5328" y="2256"/>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1985" name="Rectangle 33"/>
            <p:cNvSpPr>
              <a:spLocks noChangeArrowheads="1"/>
            </p:cNvSpPr>
            <p:nvPr/>
          </p:nvSpPr>
          <p:spPr bwMode="auto">
            <a:xfrm>
              <a:off x="4800" y="2256"/>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1986" name="Rectangle 34"/>
            <p:cNvSpPr>
              <a:spLocks noChangeArrowheads="1"/>
            </p:cNvSpPr>
            <p:nvPr/>
          </p:nvSpPr>
          <p:spPr bwMode="auto">
            <a:xfrm>
              <a:off x="4992" y="2256"/>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1001</a:t>
              </a:r>
            </a:p>
          </p:txBody>
        </p:sp>
      </p:grpSp>
    </p:spTree>
    <p:extLst>
      <p:ext uri="{BB962C8B-B14F-4D97-AF65-F5344CB8AC3E}">
        <p14:creationId xmlns:p14="http://schemas.microsoft.com/office/powerpoint/2010/main" val="432326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nodeType="click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0" presetClass="path" presetSubtype="0" accel="50000" decel="50000" fill="hold" nodeType="clickEffect">
                                  <p:stCondLst>
                                    <p:cond delay="0"/>
                                  </p:stCondLst>
                                  <p:childTnLst>
                                    <p:animMotion origin="layout" path="M -5.55556E-7 -2.59259E-6 C -0.08646 0.02153 -0.17275 0.04329 -0.26667 0.05116 C -0.36059 0.05903 -0.46198 0.05278 -0.5632 0.04676 " pathEditMode="relative" ptsTypes="aaA">
                                      <p:cBhvr>
                                        <p:cTn id="19" dur="2000" fill="hold"/>
                                        <p:tgtEl>
                                          <p:spTgt spid="4"/>
                                        </p:tgtEl>
                                        <p:attrNameLst>
                                          <p:attrName>ppt_x</p:attrName>
                                          <p:attrName>ppt_y</p:attrName>
                                        </p:attrNameLst>
                                      </p:cBhvr>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4"/>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0" presetClass="path" presetSubtype="0" accel="50000" decel="50000" fill="hold" nodeType="clickEffect">
                                  <p:stCondLst>
                                    <p:cond delay="0"/>
                                  </p:stCondLst>
                                  <p:childTnLst>
                                    <p:animMotion origin="layout" path="M 1.94444E-6 7.40741E-6 C 0.0849 0.00487 0.16997 0.00996 0.26493 0.00232 C 0.3599 -0.00532 0.46493 -0.02592 0.56997 -0.04652 " pathEditMode="relative" ptsTypes="aaA">
                                      <p:cBhvr>
                                        <p:cTn id="31"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ChangeArrowheads="1"/>
          </p:cNvSpPr>
          <p:nvPr>
            <p:ph type="title"/>
          </p:nvPr>
        </p:nvSpPr>
        <p:spPr/>
        <p:txBody>
          <a:bodyPr/>
          <a:lstStyle/>
          <a:p>
            <a:r>
              <a:rPr lang="en-US" sz="3500">
                <a:latin typeface="Helvetica" charset="0"/>
                <a:ea typeface="ＭＳ Ｐゴシック" charset="0"/>
                <a:cs typeface="ＭＳ Ｐゴシック" charset="0"/>
              </a:rPr>
              <a:t>NAT (cont</a:t>
            </a:r>
            <a:r>
              <a:rPr lang="ja-JP" altLang="en-US" sz="3500">
                <a:latin typeface="Helvetica" charset="0"/>
                <a:ea typeface="ＭＳ Ｐゴシック" charset="0"/>
                <a:cs typeface="ＭＳ Ｐゴシック" charset="0"/>
              </a:rPr>
              <a:t>’</a:t>
            </a:r>
            <a:r>
              <a:rPr lang="en-US" altLang="ja-JP" sz="3500">
                <a:latin typeface="Helvetica" charset="0"/>
                <a:ea typeface="ＭＳ Ｐゴシック" charset="0"/>
                <a:cs typeface="ＭＳ Ｐゴシック" charset="0"/>
              </a:rPr>
              <a:t>d)</a:t>
            </a:r>
            <a:endParaRPr lang="en-US" sz="3500">
              <a:latin typeface="Helvetica" charset="0"/>
              <a:ea typeface="ＭＳ Ｐゴシック" charset="0"/>
              <a:cs typeface="ＭＳ Ｐゴシック" charset="0"/>
            </a:endParaRPr>
          </a:p>
        </p:txBody>
      </p:sp>
      <p:sp>
        <p:nvSpPr>
          <p:cNvPr id="166916" name="Rectangle 3"/>
          <p:cNvSpPr>
            <a:spLocks noGrp="1" noChangeArrowheads="1"/>
          </p:cNvSpPr>
          <p:nvPr>
            <p:ph idx="1"/>
          </p:nvPr>
        </p:nvSpPr>
        <p:spPr/>
        <p:txBody>
          <a:bodyPr/>
          <a:lstStyle/>
          <a:p>
            <a:r>
              <a:rPr lang="en-US" dirty="0">
                <a:latin typeface="Arial" charset="0"/>
              </a:rPr>
              <a:t>A</a:t>
            </a:r>
            <a:r>
              <a:rPr lang="en-US" dirty="0" smtClean="0">
                <a:latin typeface="Arial" charset="0"/>
              </a:rPr>
              <a:t>ssign </a:t>
            </a:r>
            <a:r>
              <a:rPr lang="en-US" dirty="0">
                <a:latin typeface="Arial" charset="0"/>
              </a:rPr>
              <a:t>addresses to machines behind same NAT</a:t>
            </a:r>
          </a:p>
          <a:p>
            <a:pPr lvl="1"/>
            <a:r>
              <a:rPr lang="en-US" dirty="0" smtClean="0">
                <a:latin typeface="Arial" charset="0"/>
                <a:ea typeface="Arial" charset="0"/>
                <a:cs typeface="Arial" charset="0"/>
              </a:rPr>
              <a:t>Can </a:t>
            </a:r>
            <a:r>
              <a:rPr lang="en-US" dirty="0">
                <a:latin typeface="Arial" charset="0"/>
                <a:ea typeface="Arial" charset="0"/>
                <a:cs typeface="Arial" charset="0"/>
              </a:rPr>
              <a:t>be any private address </a:t>
            </a:r>
            <a:r>
              <a:rPr lang="en-US" dirty="0" smtClean="0">
                <a:latin typeface="Arial" charset="0"/>
                <a:ea typeface="Arial" charset="0"/>
                <a:cs typeface="Arial" charset="0"/>
              </a:rPr>
              <a:t>range</a:t>
            </a:r>
          </a:p>
          <a:p>
            <a:pPr lvl="1"/>
            <a:r>
              <a:rPr lang="en-US" dirty="0" smtClean="0">
                <a:latin typeface="Arial" charset="0"/>
                <a:ea typeface="Arial" charset="0"/>
                <a:cs typeface="Arial" charset="0"/>
              </a:rPr>
              <a:t>e.g. </a:t>
            </a:r>
            <a:r>
              <a:rPr lang="en-US" b="1" dirty="0" smtClean="0">
                <a:latin typeface="Arial" charset="0"/>
                <a:ea typeface="Arial" charset="0"/>
                <a:cs typeface="Arial" charset="0"/>
              </a:rPr>
              <a:t>192.168.0.0</a:t>
            </a:r>
            <a:r>
              <a:rPr lang="en-US" b="1" dirty="0">
                <a:latin typeface="Arial" charset="0"/>
                <a:ea typeface="Arial" charset="0"/>
                <a:cs typeface="Arial" charset="0"/>
              </a:rPr>
              <a:t>/</a:t>
            </a:r>
            <a:r>
              <a:rPr lang="en-US" b="1" dirty="0" smtClean="0">
                <a:latin typeface="Arial" charset="0"/>
                <a:ea typeface="Arial" charset="0"/>
                <a:cs typeface="Arial" charset="0"/>
              </a:rPr>
              <a:t>16</a:t>
            </a:r>
            <a:endParaRPr lang="en-US" dirty="0">
              <a:latin typeface="Arial" charset="0"/>
              <a:ea typeface="Arial" charset="0"/>
              <a:cs typeface="Arial" charset="0"/>
            </a:endParaRPr>
          </a:p>
          <a:p>
            <a:r>
              <a:rPr lang="en-US" dirty="0">
                <a:latin typeface="Arial" charset="0"/>
              </a:rPr>
              <a:t>Use </a:t>
            </a:r>
            <a:r>
              <a:rPr lang="en-US" b="1" dirty="0" smtClean="0">
                <a:latin typeface="Arial" charset="0"/>
              </a:rPr>
              <a:t>port </a:t>
            </a:r>
            <a:r>
              <a:rPr lang="en-US" b="1" dirty="0">
                <a:latin typeface="Arial" charset="0"/>
              </a:rPr>
              <a:t>numbers</a:t>
            </a:r>
            <a:r>
              <a:rPr lang="en-US" dirty="0">
                <a:latin typeface="Arial" charset="0"/>
              </a:rPr>
              <a:t> to </a:t>
            </a:r>
            <a:r>
              <a:rPr lang="en-US" dirty="0" smtClean="0">
                <a:latin typeface="Arial" charset="0"/>
              </a:rPr>
              <a:t>multiplex single address</a:t>
            </a:r>
          </a:p>
        </p:txBody>
      </p:sp>
      <p:sp>
        <p:nvSpPr>
          <p:cNvPr id="16691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88FC42C3-4C19-E249-96B2-12647126443A}" type="slidenum">
              <a:rPr lang="en-US" sz="1400" b="0">
                <a:latin typeface="Times New Roman" charset="0"/>
              </a:rPr>
              <a:pPr eaLnBrk="1" hangingPunct="1"/>
              <a:t>62</a:t>
            </a:fld>
            <a:endParaRPr lang="en-US" sz="1400" b="0">
              <a:latin typeface="Times New Roman" charset="0"/>
            </a:endParaRPr>
          </a:p>
        </p:txBody>
      </p:sp>
      <p:sp>
        <p:nvSpPr>
          <p:cNvPr id="1664011" name="Line 11"/>
          <p:cNvSpPr>
            <a:spLocks noChangeShapeType="1"/>
          </p:cNvSpPr>
          <p:nvPr/>
        </p:nvSpPr>
        <p:spPr bwMode="auto">
          <a:xfrm>
            <a:off x="5562600" y="4724400"/>
            <a:ext cx="1828800"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pic>
        <p:nvPicPr>
          <p:cNvPr id="166917"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49688"/>
            <a:ext cx="2819400" cy="170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6918"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154488"/>
            <a:ext cx="304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6919"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664450" y="4002088"/>
            <a:ext cx="6096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6920"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664450" y="5221288"/>
            <a:ext cx="6096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64008" name="Text Box 8"/>
          <p:cNvSpPr txBox="1">
            <a:spLocks noChangeArrowheads="1"/>
          </p:cNvSpPr>
          <p:nvPr/>
        </p:nvSpPr>
        <p:spPr bwMode="auto">
          <a:xfrm>
            <a:off x="7323138" y="4495800"/>
            <a:ext cx="1147762" cy="369888"/>
          </a:xfrm>
          <a:prstGeom prst="rect">
            <a:avLst/>
          </a:prstGeom>
          <a:noFill/>
          <a:ln w="9525">
            <a:noFill/>
            <a:miter lim="800000"/>
            <a:headEnd/>
            <a:tailEnd/>
          </a:ln>
          <a:effectLst/>
        </p:spPr>
        <p:txBody>
          <a:bodyPr wrap="none">
            <a:spAutoFit/>
          </a:bodyPr>
          <a:lstStyle/>
          <a:p>
            <a:pPr>
              <a:defRPr/>
            </a:pPr>
            <a:r>
              <a:rPr lang="en-US" sz="1800">
                <a:solidFill>
                  <a:srgbClr val="0E04D6"/>
                </a:solidFill>
                <a:latin typeface="+mn-lt"/>
                <a:ea typeface="+mn-ea"/>
                <a:cs typeface="+mn-cs"/>
              </a:rPr>
              <a:t>192</a:t>
            </a:r>
            <a:r>
              <a:rPr lang="en-US" sz="1800">
                <a:latin typeface="+mn-lt"/>
                <a:ea typeface="+mn-ea"/>
                <a:cs typeface="+mn-cs"/>
              </a:rPr>
              <a:t>.2.3.4</a:t>
            </a:r>
          </a:p>
        </p:txBody>
      </p:sp>
      <p:sp>
        <p:nvSpPr>
          <p:cNvPr id="1664009" name="Text Box 9"/>
          <p:cNvSpPr txBox="1">
            <a:spLocks noChangeArrowheads="1"/>
          </p:cNvSpPr>
          <p:nvPr/>
        </p:nvSpPr>
        <p:spPr bwMode="auto">
          <a:xfrm>
            <a:off x="7246938" y="5754688"/>
            <a:ext cx="1147762" cy="369887"/>
          </a:xfrm>
          <a:prstGeom prst="rect">
            <a:avLst/>
          </a:prstGeom>
          <a:noFill/>
          <a:ln w="9525">
            <a:noFill/>
            <a:miter lim="800000"/>
            <a:headEnd/>
            <a:tailEnd/>
          </a:ln>
          <a:effectLst/>
        </p:spPr>
        <p:txBody>
          <a:bodyPr wrap="none">
            <a:spAutoFit/>
          </a:bodyPr>
          <a:lstStyle/>
          <a:p>
            <a:pPr>
              <a:defRPr/>
            </a:pPr>
            <a:r>
              <a:rPr lang="en-US" sz="1800">
                <a:solidFill>
                  <a:srgbClr val="0E04D6"/>
                </a:solidFill>
                <a:latin typeface="+mn-lt"/>
                <a:ea typeface="+mn-ea"/>
                <a:cs typeface="+mn-cs"/>
              </a:rPr>
              <a:t>192</a:t>
            </a:r>
            <a:r>
              <a:rPr lang="en-US" sz="1800">
                <a:latin typeface="+mn-lt"/>
                <a:ea typeface="+mn-ea"/>
                <a:cs typeface="+mn-cs"/>
              </a:rPr>
              <a:t>.2.3.5</a:t>
            </a:r>
          </a:p>
        </p:txBody>
      </p:sp>
      <p:sp>
        <p:nvSpPr>
          <p:cNvPr id="1664010" name="Text Box 10"/>
          <p:cNvSpPr txBox="1">
            <a:spLocks noChangeArrowheads="1"/>
          </p:cNvSpPr>
          <p:nvPr/>
        </p:nvSpPr>
        <p:spPr bwMode="auto">
          <a:xfrm>
            <a:off x="1776413" y="4854575"/>
            <a:ext cx="890587"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5.6.7.8</a:t>
            </a:r>
          </a:p>
        </p:txBody>
      </p:sp>
      <p:sp>
        <p:nvSpPr>
          <p:cNvPr id="1664015" name="Text Box 15"/>
          <p:cNvSpPr txBox="1">
            <a:spLocks noChangeArrowheads="1"/>
          </p:cNvSpPr>
          <p:nvPr/>
        </p:nvSpPr>
        <p:spPr bwMode="auto">
          <a:xfrm>
            <a:off x="7364413" y="6149975"/>
            <a:ext cx="954087"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Clients</a:t>
            </a:r>
          </a:p>
        </p:txBody>
      </p:sp>
      <p:sp>
        <p:nvSpPr>
          <p:cNvPr id="1664016" name="Text Box 16"/>
          <p:cNvSpPr txBox="1">
            <a:spLocks noChangeArrowheads="1"/>
          </p:cNvSpPr>
          <p:nvPr/>
        </p:nvSpPr>
        <p:spPr bwMode="auto">
          <a:xfrm>
            <a:off x="1643063" y="3773488"/>
            <a:ext cx="903287" cy="369887"/>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Server</a:t>
            </a:r>
          </a:p>
        </p:txBody>
      </p:sp>
      <p:sp>
        <p:nvSpPr>
          <p:cNvPr id="1664017" name="Text Box 17"/>
          <p:cNvSpPr txBox="1">
            <a:spLocks noChangeArrowheads="1"/>
          </p:cNvSpPr>
          <p:nvPr/>
        </p:nvSpPr>
        <p:spPr bwMode="auto">
          <a:xfrm>
            <a:off x="3616325" y="4549775"/>
            <a:ext cx="1031875"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Internet</a:t>
            </a:r>
          </a:p>
        </p:txBody>
      </p:sp>
      <p:pic>
        <p:nvPicPr>
          <p:cNvPr id="166927" name="Picture 4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572000"/>
            <a:ext cx="4857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64041" name="Text Box 41"/>
          <p:cNvSpPr txBox="1">
            <a:spLocks noChangeArrowheads="1"/>
          </p:cNvSpPr>
          <p:nvPr/>
        </p:nvSpPr>
        <p:spPr bwMode="auto">
          <a:xfrm>
            <a:off x="5189538" y="4191000"/>
            <a:ext cx="646112"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NAT</a:t>
            </a:r>
          </a:p>
        </p:txBody>
      </p:sp>
      <p:grpSp>
        <p:nvGrpSpPr>
          <p:cNvPr id="166929" name="Group 43"/>
          <p:cNvGrpSpPr>
            <a:grpSpLocks/>
          </p:cNvGrpSpPr>
          <p:nvPr/>
        </p:nvGrpSpPr>
        <p:grpSpPr bwMode="auto">
          <a:xfrm>
            <a:off x="7391400" y="4230688"/>
            <a:ext cx="304800" cy="1371600"/>
            <a:chOff x="4656" y="2665"/>
            <a:chExt cx="192" cy="864"/>
          </a:xfrm>
        </p:grpSpPr>
        <p:sp>
          <p:nvSpPr>
            <p:cNvPr id="1664012" name="Line 12"/>
            <p:cNvSpPr>
              <a:spLocks noChangeShapeType="1"/>
            </p:cNvSpPr>
            <p:nvPr/>
          </p:nvSpPr>
          <p:spPr bwMode="auto">
            <a:xfrm>
              <a:off x="4656" y="3433"/>
              <a:ext cx="192"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sp>
          <p:nvSpPr>
            <p:cNvPr id="1664013" name="Line 13"/>
            <p:cNvSpPr>
              <a:spLocks noChangeShapeType="1"/>
            </p:cNvSpPr>
            <p:nvPr/>
          </p:nvSpPr>
          <p:spPr bwMode="auto">
            <a:xfrm flipH="1" flipV="1">
              <a:off x="4656" y="2665"/>
              <a:ext cx="0" cy="864"/>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sp>
          <p:nvSpPr>
            <p:cNvPr id="1664042" name="Line 42"/>
            <p:cNvSpPr>
              <a:spLocks noChangeShapeType="1"/>
            </p:cNvSpPr>
            <p:nvPr/>
          </p:nvSpPr>
          <p:spPr bwMode="auto">
            <a:xfrm>
              <a:off x="4656" y="2736"/>
              <a:ext cx="192"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grpSp>
      <p:sp>
        <p:nvSpPr>
          <p:cNvPr id="1664045" name="Text Box 45"/>
          <p:cNvSpPr txBox="1">
            <a:spLocks noChangeArrowheads="1"/>
          </p:cNvSpPr>
          <p:nvPr/>
        </p:nvSpPr>
        <p:spPr bwMode="auto">
          <a:xfrm>
            <a:off x="5097463" y="4891088"/>
            <a:ext cx="890587" cy="369887"/>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1.2.3.4</a:t>
            </a:r>
          </a:p>
        </p:txBody>
      </p:sp>
      <p:grpSp>
        <p:nvGrpSpPr>
          <p:cNvPr id="3" name="Group 44"/>
          <p:cNvGrpSpPr>
            <a:grpSpLocks/>
          </p:cNvGrpSpPr>
          <p:nvPr/>
        </p:nvGrpSpPr>
        <p:grpSpPr bwMode="auto">
          <a:xfrm>
            <a:off x="5867400" y="4191000"/>
            <a:ext cx="3048000" cy="228600"/>
            <a:chOff x="3696" y="2640"/>
            <a:chExt cx="1920" cy="144"/>
          </a:xfrm>
        </p:grpSpPr>
        <p:sp>
          <p:nvSpPr>
            <p:cNvPr id="1664035" name="Rectangle 35"/>
            <p:cNvSpPr>
              <a:spLocks noChangeArrowheads="1"/>
            </p:cNvSpPr>
            <p:nvPr/>
          </p:nvSpPr>
          <p:spPr bwMode="auto">
            <a:xfrm>
              <a:off x="3696" y="2640"/>
              <a:ext cx="480"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dirty="0">
                  <a:latin typeface="+mn-lt"/>
                  <a:ea typeface="+mn-ea"/>
                  <a:cs typeface="+mn-cs"/>
                </a:rPr>
                <a:t>5.6.7.8</a:t>
              </a:r>
            </a:p>
          </p:txBody>
        </p:sp>
        <p:sp>
          <p:nvSpPr>
            <p:cNvPr id="1664036" name="Rectangle 36"/>
            <p:cNvSpPr>
              <a:spLocks noChangeArrowheads="1"/>
            </p:cNvSpPr>
            <p:nvPr/>
          </p:nvSpPr>
          <p:spPr bwMode="auto">
            <a:xfrm>
              <a:off x="4176" y="2640"/>
              <a:ext cx="624"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dirty="0">
                  <a:solidFill>
                    <a:srgbClr val="0E04D6"/>
                  </a:solidFill>
                  <a:latin typeface="+mn-lt"/>
                  <a:ea typeface="+mn-ea"/>
                  <a:cs typeface="+mn-cs"/>
                </a:rPr>
                <a:t>192</a:t>
              </a:r>
              <a:r>
                <a:rPr lang="en-US" sz="1800" dirty="0">
                  <a:latin typeface="+mn-lt"/>
                  <a:ea typeface="+mn-ea"/>
                  <a:cs typeface="+mn-cs"/>
                </a:rPr>
                <a:t>.2.3.4</a:t>
              </a:r>
            </a:p>
          </p:txBody>
        </p:sp>
        <p:sp>
          <p:nvSpPr>
            <p:cNvPr id="1664037" name="Rectangle 37"/>
            <p:cNvSpPr>
              <a:spLocks noChangeArrowheads="1"/>
            </p:cNvSpPr>
            <p:nvPr/>
          </p:nvSpPr>
          <p:spPr bwMode="auto">
            <a:xfrm>
              <a:off x="5328" y="2640"/>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4038" name="Rectangle 38"/>
            <p:cNvSpPr>
              <a:spLocks noChangeArrowheads="1"/>
            </p:cNvSpPr>
            <p:nvPr/>
          </p:nvSpPr>
          <p:spPr bwMode="auto">
            <a:xfrm>
              <a:off x="4800" y="2640"/>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4039" name="Rectangle 39"/>
            <p:cNvSpPr>
              <a:spLocks noChangeArrowheads="1"/>
            </p:cNvSpPr>
            <p:nvPr/>
          </p:nvSpPr>
          <p:spPr bwMode="auto">
            <a:xfrm>
              <a:off x="4992" y="2640"/>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1001</a:t>
              </a:r>
            </a:p>
          </p:txBody>
        </p:sp>
      </p:grpSp>
      <p:grpSp>
        <p:nvGrpSpPr>
          <p:cNvPr id="4" name="Group 65"/>
          <p:cNvGrpSpPr>
            <a:grpSpLocks/>
          </p:cNvGrpSpPr>
          <p:nvPr/>
        </p:nvGrpSpPr>
        <p:grpSpPr bwMode="auto">
          <a:xfrm>
            <a:off x="3362325" y="5745163"/>
            <a:ext cx="3419475" cy="430212"/>
            <a:chOff x="2118" y="3619"/>
            <a:chExt cx="2154" cy="271"/>
          </a:xfrm>
        </p:grpSpPr>
        <p:sp>
          <p:nvSpPr>
            <p:cNvPr id="1664057" name="Rectangle 57"/>
            <p:cNvSpPr>
              <a:spLocks noChangeArrowheads="1"/>
            </p:cNvSpPr>
            <p:nvPr/>
          </p:nvSpPr>
          <p:spPr bwMode="auto">
            <a:xfrm>
              <a:off x="2176" y="3619"/>
              <a:ext cx="2096" cy="269"/>
            </a:xfrm>
            <a:prstGeom prst="rect">
              <a:avLst/>
            </a:prstGeom>
            <a:noFill/>
            <a:ln w="9525">
              <a:solidFill>
                <a:schemeClr val="tx1"/>
              </a:solidFill>
              <a:miter lim="800000"/>
              <a:headEnd/>
              <a:tailEnd/>
            </a:ln>
            <a:effectLst/>
          </p:spPr>
          <p:txBody>
            <a:bodyPr wrap="none" anchor="ctr"/>
            <a:lstStyle/>
            <a:p>
              <a:pPr algn="ctr">
                <a:defRPr/>
              </a:pPr>
              <a:endParaRPr lang="en-US" sz="1800">
                <a:latin typeface="+mn-lt"/>
                <a:ea typeface="+mn-ea"/>
                <a:cs typeface="+mn-cs"/>
              </a:endParaRPr>
            </a:p>
          </p:txBody>
        </p:sp>
        <p:sp>
          <p:nvSpPr>
            <p:cNvPr id="166954" name="Text Box 60"/>
            <p:cNvSpPr txBox="1">
              <a:spLocks noChangeArrowheads="1"/>
            </p:cNvSpPr>
            <p:nvPr/>
          </p:nvSpPr>
          <p:spPr bwMode="auto">
            <a:xfrm>
              <a:off x="2118" y="3657"/>
              <a:ext cx="215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a:latin typeface="Arial" charset="0"/>
                </a:rPr>
                <a:t>192.2.3.4:1001   </a:t>
              </a:r>
              <a:r>
                <a:rPr lang="en-US" sz="1800">
                  <a:latin typeface="Arial" charset="0"/>
                  <a:sym typeface="Wingdings" charset="0"/>
                </a:rPr>
                <a:t>   1.2.3.4:2000</a:t>
              </a:r>
              <a:endParaRPr lang="en-US" sz="1800">
                <a:latin typeface="Arial" charset="0"/>
              </a:endParaRPr>
            </a:p>
          </p:txBody>
        </p:sp>
        <p:sp>
          <p:nvSpPr>
            <p:cNvPr id="1664062" name="AutoShape 62"/>
            <p:cNvSpPr>
              <a:spLocks noChangeArrowheads="1"/>
            </p:cNvSpPr>
            <p:nvPr/>
          </p:nvSpPr>
          <p:spPr bwMode="auto">
            <a:xfrm>
              <a:off x="3216" y="3744"/>
              <a:ext cx="144" cy="96"/>
            </a:xfrm>
            <a:prstGeom prst="leftRightArrow">
              <a:avLst>
                <a:gd name="adj1" fmla="val 50000"/>
                <a:gd name="adj2" fmla="val 30000"/>
              </a:avLst>
            </a:prstGeom>
            <a:no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grpSp>
      <p:sp>
        <p:nvSpPr>
          <p:cNvPr id="1664063" name="Line 63"/>
          <p:cNvSpPr>
            <a:spLocks noChangeShapeType="1"/>
          </p:cNvSpPr>
          <p:nvPr/>
        </p:nvSpPr>
        <p:spPr bwMode="auto">
          <a:xfrm flipH="1">
            <a:off x="3505200" y="4648200"/>
            <a:ext cx="1828800" cy="1066800"/>
          </a:xfrm>
          <a:prstGeom prst="line">
            <a:avLst/>
          </a:prstGeom>
          <a:noFill/>
          <a:ln w="9525">
            <a:solidFill>
              <a:schemeClr val="tx1"/>
            </a:solidFill>
            <a:prstDash val="dash"/>
            <a:round/>
            <a:headEnd/>
            <a:tailEnd/>
          </a:ln>
          <a:effectLst/>
        </p:spPr>
        <p:txBody>
          <a:bodyPr wrap="none" anchor="ctr"/>
          <a:lstStyle/>
          <a:p>
            <a:pPr>
              <a:defRPr/>
            </a:pPr>
            <a:endParaRPr lang="en-US" sz="1800">
              <a:latin typeface="+mn-lt"/>
              <a:ea typeface="+mn-ea"/>
              <a:cs typeface="+mn-cs"/>
            </a:endParaRPr>
          </a:p>
        </p:txBody>
      </p:sp>
      <p:sp>
        <p:nvSpPr>
          <p:cNvPr id="1664064" name="Line 64"/>
          <p:cNvSpPr>
            <a:spLocks noChangeShapeType="1"/>
          </p:cNvSpPr>
          <p:nvPr/>
        </p:nvSpPr>
        <p:spPr bwMode="auto">
          <a:xfrm>
            <a:off x="5791200" y="4648200"/>
            <a:ext cx="990600" cy="1066800"/>
          </a:xfrm>
          <a:prstGeom prst="line">
            <a:avLst/>
          </a:prstGeom>
          <a:noFill/>
          <a:ln w="9525">
            <a:solidFill>
              <a:schemeClr val="tx1"/>
            </a:solidFill>
            <a:prstDash val="dash"/>
            <a:round/>
            <a:headEnd/>
            <a:tailEnd/>
          </a:ln>
          <a:effectLst/>
        </p:spPr>
        <p:txBody>
          <a:bodyPr wrap="none" anchor="ctr"/>
          <a:lstStyle/>
          <a:p>
            <a:pPr>
              <a:defRPr/>
            </a:pPr>
            <a:endParaRPr lang="en-US" sz="1800">
              <a:latin typeface="+mn-lt"/>
              <a:ea typeface="+mn-ea"/>
              <a:cs typeface="+mn-cs"/>
            </a:endParaRPr>
          </a:p>
        </p:txBody>
      </p:sp>
      <p:grpSp>
        <p:nvGrpSpPr>
          <p:cNvPr id="5" name="Group 46"/>
          <p:cNvGrpSpPr>
            <a:grpSpLocks/>
          </p:cNvGrpSpPr>
          <p:nvPr/>
        </p:nvGrpSpPr>
        <p:grpSpPr bwMode="auto">
          <a:xfrm>
            <a:off x="4419600" y="4876800"/>
            <a:ext cx="2895600" cy="228600"/>
            <a:chOff x="3792" y="2256"/>
            <a:chExt cx="1824" cy="144"/>
          </a:xfrm>
        </p:grpSpPr>
        <p:sp>
          <p:nvSpPr>
            <p:cNvPr id="1664047" name="Rectangle 47"/>
            <p:cNvSpPr>
              <a:spLocks noChangeArrowheads="1"/>
            </p:cNvSpPr>
            <p:nvPr/>
          </p:nvSpPr>
          <p:spPr bwMode="auto">
            <a:xfrm>
              <a:off x="3792" y="2256"/>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5.6.7.8</a:t>
              </a:r>
            </a:p>
          </p:txBody>
        </p:sp>
        <p:sp>
          <p:nvSpPr>
            <p:cNvPr id="1664048" name="Rectangle 48"/>
            <p:cNvSpPr>
              <a:spLocks noChangeArrowheads="1"/>
            </p:cNvSpPr>
            <p:nvPr/>
          </p:nvSpPr>
          <p:spPr bwMode="auto">
            <a:xfrm>
              <a:off x="4320" y="2256"/>
              <a:ext cx="480"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solidFill>
                    <a:srgbClr val="FF3300"/>
                  </a:solidFill>
                  <a:latin typeface="+mn-lt"/>
                  <a:ea typeface="+mn-ea"/>
                  <a:cs typeface="+mn-cs"/>
                </a:rPr>
                <a:t>1.2.3.4</a:t>
              </a:r>
            </a:p>
          </p:txBody>
        </p:sp>
        <p:sp>
          <p:nvSpPr>
            <p:cNvPr id="1664049" name="Rectangle 49"/>
            <p:cNvSpPr>
              <a:spLocks noChangeArrowheads="1"/>
            </p:cNvSpPr>
            <p:nvPr/>
          </p:nvSpPr>
          <p:spPr bwMode="auto">
            <a:xfrm>
              <a:off x="5328" y="2256"/>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4050" name="Rectangle 50"/>
            <p:cNvSpPr>
              <a:spLocks noChangeArrowheads="1"/>
            </p:cNvSpPr>
            <p:nvPr/>
          </p:nvSpPr>
          <p:spPr bwMode="auto">
            <a:xfrm>
              <a:off x="4800" y="2256"/>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4051" name="Rectangle 51"/>
            <p:cNvSpPr>
              <a:spLocks noChangeArrowheads="1"/>
            </p:cNvSpPr>
            <p:nvPr/>
          </p:nvSpPr>
          <p:spPr bwMode="auto">
            <a:xfrm>
              <a:off x="4992" y="2256"/>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solidFill>
                    <a:srgbClr val="FF3300"/>
                  </a:solidFill>
                  <a:latin typeface="+mn-lt"/>
                  <a:ea typeface="+mn-ea"/>
                  <a:cs typeface="+mn-cs"/>
                </a:rPr>
                <a:t>2000</a:t>
              </a:r>
            </a:p>
          </p:txBody>
        </p:sp>
      </p:grpSp>
      <p:grpSp>
        <p:nvGrpSpPr>
          <p:cNvPr id="6" name="Group 18"/>
          <p:cNvGrpSpPr>
            <a:grpSpLocks/>
          </p:cNvGrpSpPr>
          <p:nvPr/>
        </p:nvGrpSpPr>
        <p:grpSpPr bwMode="auto">
          <a:xfrm>
            <a:off x="838200" y="4419600"/>
            <a:ext cx="2971800" cy="228600"/>
            <a:chOff x="816" y="3312"/>
            <a:chExt cx="1872" cy="144"/>
          </a:xfrm>
        </p:grpSpPr>
        <p:sp>
          <p:nvSpPr>
            <p:cNvPr id="1664019" name="Rectangle 19"/>
            <p:cNvSpPr>
              <a:spLocks noChangeArrowheads="1"/>
            </p:cNvSpPr>
            <p:nvPr/>
          </p:nvSpPr>
          <p:spPr bwMode="auto">
            <a:xfrm flipH="1">
              <a:off x="2160" y="3312"/>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solidFill>
                    <a:srgbClr val="FF3300"/>
                  </a:solidFill>
                  <a:latin typeface="+mn-lt"/>
                  <a:ea typeface="+mn-ea"/>
                  <a:cs typeface="+mn-cs"/>
                </a:rPr>
                <a:t>1.2.3.4</a:t>
              </a:r>
            </a:p>
          </p:txBody>
        </p:sp>
        <p:sp>
          <p:nvSpPr>
            <p:cNvPr id="1664020" name="Rectangle 20"/>
            <p:cNvSpPr>
              <a:spLocks noChangeArrowheads="1"/>
            </p:cNvSpPr>
            <p:nvPr/>
          </p:nvSpPr>
          <p:spPr bwMode="auto">
            <a:xfrm flipH="1">
              <a:off x="1632" y="3312"/>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5.6.7.8</a:t>
              </a:r>
            </a:p>
          </p:txBody>
        </p:sp>
        <p:sp>
          <p:nvSpPr>
            <p:cNvPr id="1664021" name="Rectangle 21"/>
            <p:cNvSpPr>
              <a:spLocks noChangeArrowheads="1"/>
            </p:cNvSpPr>
            <p:nvPr/>
          </p:nvSpPr>
          <p:spPr bwMode="auto">
            <a:xfrm flipH="1">
              <a:off x="816" y="3312"/>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4022" name="Rectangle 22"/>
            <p:cNvSpPr>
              <a:spLocks noChangeArrowheads="1"/>
            </p:cNvSpPr>
            <p:nvPr/>
          </p:nvSpPr>
          <p:spPr bwMode="auto">
            <a:xfrm>
              <a:off x="1104" y="3312"/>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4023" name="Rectangle 23"/>
            <p:cNvSpPr>
              <a:spLocks noChangeArrowheads="1"/>
            </p:cNvSpPr>
            <p:nvPr/>
          </p:nvSpPr>
          <p:spPr bwMode="auto">
            <a:xfrm>
              <a:off x="1296" y="3312"/>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solidFill>
                    <a:srgbClr val="FF3300"/>
                  </a:solidFill>
                  <a:latin typeface="+mn-lt"/>
                  <a:ea typeface="+mn-ea"/>
                  <a:cs typeface="+mn-cs"/>
                </a:rPr>
                <a:t>2000</a:t>
              </a:r>
            </a:p>
          </p:txBody>
        </p:sp>
      </p:grpSp>
      <p:grpSp>
        <p:nvGrpSpPr>
          <p:cNvPr id="7" name="Group 72"/>
          <p:cNvGrpSpPr>
            <a:grpSpLocks/>
          </p:cNvGrpSpPr>
          <p:nvPr/>
        </p:nvGrpSpPr>
        <p:grpSpPr bwMode="auto">
          <a:xfrm>
            <a:off x="4419600" y="4876800"/>
            <a:ext cx="3048000" cy="228600"/>
            <a:chOff x="3312" y="1776"/>
            <a:chExt cx="1920" cy="144"/>
          </a:xfrm>
        </p:grpSpPr>
        <p:sp>
          <p:nvSpPr>
            <p:cNvPr id="1664067" name="Rectangle 67"/>
            <p:cNvSpPr>
              <a:spLocks noChangeArrowheads="1"/>
            </p:cNvSpPr>
            <p:nvPr/>
          </p:nvSpPr>
          <p:spPr bwMode="auto">
            <a:xfrm flipH="1">
              <a:off x="4128" y="1776"/>
              <a:ext cx="480"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5.6.7.8</a:t>
              </a:r>
            </a:p>
          </p:txBody>
        </p:sp>
        <p:sp>
          <p:nvSpPr>
            <p:cNvPr id="1664068" name="Rectangle 68"/>
            <p:cNvSpPr>
              <a:spLocks noChangeArrowheads="1"/>
            </p:cNvSpPr>
            <p:nvPr/>
          </p:nvSpPr>
          <p:spPr bwMode="auto">
            <a:xfrm flipH="1">
              <a:off x="4608" y="1776"/>
              <a:ext cx="624"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solidFill>
                    <a:srgbClr val="0E04D6"/>
                  </a:solidFill>
                  <a:latin typeface="+mn-lt"/>
                  <a:ea typeface="+mn-ea"/>
                  <a:cs typeface="+mn-cs"/>
                </a:rPr>
                <a:t>192</a:t>
              </a:r>
              <a:r>
                <a:rPr lang="en-US" sz="1800">
                  <a:latin typeface="+mn-lt"/>
                  <a:ea typeface="+mn-ea"/>
                  <a:cs typeface="+mn-cs"/>
                </a:rPr>
                <a:t>.2.3.4</a:t>
              </a:r>
            </a:p>
          </p:txBody>
        </p:sp>
        <p:sp>
          <p:nvSpPr>
            <p:cNvPr id="1664069" name="Rectangle 69"/>
            <p:cNvSpPr>
              <a:spLocks noChangeArrowheads="1"/>
            </p:cNvSpPr>
            <p:nvPr/>
          </p:nvSpPr>
          <p:spPr bwMode="auto">
            <a:xfrm flipH="1">
              <a:off x="3312" y="1776"/>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4070" name="Rectangle 70"/>
            <p:cNvSpPr>
              <a:spLocks noChangeArrowheads="1"/>
            </p:cNvSpPr>
            <p:nvPr/>
          </p:nvSpPr>
          <p:spPr bwMode="auto">
            <a:xfrm flipH="1">
              <a:off x="3600" y="1776"/>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4071" name="Rectangle 71"/>
            <p:cNvSpPr>
              <a:spLocks noChangeArrowheads="1"/>
            </p:cNvSpPr>
            <p:nvPr/>
          </p:nvSpPr>
          <p:spPr bwMode="auto">
            <a:xfrm flipH="1">
              <a:off x="3792" y="1776"/>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1001</a:t>
              </a:r>
            </a:p>
          </p:txBody>
        </p:sp>
      </p:grpSp>
    </p:spTree>
    <p:extLst>
      <p:ext uri="{BB962C8B-B14F-4D97-AF65-F5344CB8AC3E}">
        <p14:creationId xmlns:p14="http://schemas.microsoft.com/office/powerpoint/2010/main" val="1418525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3.46945E-18 -4.44444E-6 C -0.03298 0.02222 -0.06597 0.04445 -0.09791 0.05556 C -0.12986 0.06667 -0.16076 0.06667 -0.19166 0.06667 " pathEditMode="relative" ptsTypes="aaA">
                                      <p:cBhvr>
                                        <p:cTn id="10" dur="2000" fill="hold"/>
                                        <p:tgtEl>
                                          <p:spTgt spid="3"/>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640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640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xit" presetSubtype="0" fill="hold" nodeType="clickEffect">
                                  <p:stCondLst>
                                    <p:cond delay="0"/>
                                  </p:stCondLst>
                                  <p:childTnLst>
                                    <p:animEffect transition="out" filter="dissolv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0" presetClass="path" presetSubtype="0" accel="50000" decel="50000" fill="hold" nodeType="clickEffect">
                                  <p:stCondLst>
                                    <p:cond delay="0"/>
                                  </p:stCondLst>
                                  <p:childTnLst>
                                    <p:animMotion origin="layout" path="M -3.46945E-18 -5.55556E-6 L -0.29167 -5.55556E-6 L -0.375 -0.04445 " pathEditMode="relative" ptsTypes="AAA">
                                      <p:cBhvr>
                                        <p:cTn id="31" dur="2000" fill="hold"/>
                                        <p:tgtEl>
                                          <p:spTgt spid="5"/>
                                        </p:tgtEl>
                                        <p:attrNameLst>
                                          <p:attrName>ppt_x</p:attrName>
                                          <p:attrName>ppt_y</p:attrName>
                                        </p:attrNameLst>
                                      </p:cBhvr>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nodeType="clickEffect">
                                  <p:stCondLst>
                                    <p:cond delay="0"/>
                                  </p:stCondLst>
                                  <p:childTnLst>
                                    <p:animEffect transition="out" filter="dissolv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0" presetClass="path" presetSubtype="0" accel="50000" decel="50000" fill="hold" nodeType="clickEffect">
                                  <p:stCondLst>
                                    <p:cond delay="0"/>
                                  </p:stCondLst>
                                  <p:childTnLst>
                                    <p:animMotion origin="layout" path="M -3.46945E-18 5.55556E-6 C 0.05798 0.02431 0.11597 0.04862 0.17916 0.06112 C 0.24236 0.07362 0.31076 0.07431 0.37916 0.07501 " pathEditMode="relative" ptsTypes="aaA">
                                      <p:cBhvr>
                                        <p:cTn id="44" dur="2000" fill="hold"/>
                                        <p:tgtEl>
                                          <p:spTgt spid="6"/>
                                        </p:tgtEl>
                                        <p:attrNameLst>
                                          <p:attrName>ppt_x</p:attrName>
                                          <p:attrName>ppt_y</p:attrName>
                                        </p:attrNameLst>
                                      </p:cBhvr>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xit" presetSubtype="0" fill="hold" nodeType="clickEffect">
                                  <p:stCondLst>
                                    <p:cond delay="0"/>
                                  </p:stCondLst>
                                  <p:childTnLst>
                                    <p:animEffect transition="out" filter="dissolve">
                                      <p:cBhvr>
                                        <p:cTn id="48" dur="500"/>
                                        <p:tgtEl>
                                          <p:spTgt spid="6"/>
                                        </p:tgtEl>
                                      </p:cBhvr>
                                    </p:animEffect>
                                    <p:set>
                                      <p:cBhvr>
                                        <p:cTn id="49" dur="1" fill="hold">
                                          <p:stCondLst>
                                            <p:cond delay="499"/>
                                          </p:stCondLst>
                                        </p:cTn>
                                        <p:tgtEl>
                                          <p:spTgt spid="6"/>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0" presetClass="path" presetSubtype="0" accel="50000" decel="50000" fill="hold" nodeType="clickEffect">
                                  <p:stCondLst>
                                    <p:cond delay="0"/>
                                  </p:stCondLst>
                                  <p:childTnLst>
                                    <p:animMotion origin="layout" path="M -3.33333E-6 2.22222E-6 C 0.04601 -0.01227 0.09202 -0.02454 0.12084 -0.03889 C 0.14966 -0.05324 0.16129 -0.06968 0.17292 -0.08611 " pathEditMode="relative" ptsTypes="aaA">
                                      <p:cBhvr>
                                        <p:cTn id="57"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title"/>
          </p:nvPr>
        </p:nvSpPr>
        <p:spPr/>
        <p:txBody>
          <a:bodyPr/>
          <a:lstStyle/>
          <a:p>
            <a:r>
              <a:rPr lang="en-US" sz="3500">
                <a:latin typeface="Helvetica" charset="0"/>
                <a:ea typeface="ＭＳ Ｐゴシック" charset="0"/>
                <a:cs typeface="ＭＳ Ｐゴシック" charset="0"/>
              </a:rPr>
              <a:t>NAT (cont</a:t>
            </a:r>
            <a:r>
              <a:rPr lang="ja-JP" altLang="en-US" sz="3500">
                <a:latin typeface="Helvetica" charset="0"/>
                <a:ea typeface="ＭＳ Ｐゴシック" charset="0"/>
                <a:cs typeface="ＭＳ Ｐゴシック" charset="0"/>
              </a:rPr>
              <a:t>’</a:t>
            </a:r>
            <a:r>
              <a:rPr lang="en-US" altLang="ja-JP" sz="3500">
                <a:latin typeface="Helvetica" charset="0"/>
                <a:ea typeface="ＭＳ Ｐゴシック" charset="0"/>
                <a:cs typeface="ＭＳ Ｐゴシック" charset="0"/>
              </a:rPr>
              <a:t>d)</a:t>
            </a:r>
            <a:endParaRPr lang="en-US" sz="3500">
              <a:latin typeface="Helvetica" charset="0"/>
              <a:ea typeface="ＭＳ Ｐゴシック" charset="0"/>
              <a:cs typeface="ＭＳ Ｐゴシック" charset="0"/>
            </a:endParaRPr>
          </a:p>
        </p:txBody>
      </p:sp>
      <p:sp>
        <p:nvSpPr>
          <p:cNvPr id="2" name="Content Placeholder 1"/>
          <p:cNvSpPr>
            <a:spLocks noGrp="1"/>
          </p:cNvSpPr>
          <p:nvPr>
            <p:ph idx="1"/>
          </p:nvPr>
        </p:nvSpPr>
        <p:spPr/>
        <p:txBody>
          <a:bodyPr/>
          <a:lstStyle/>
          <a:p>
            <a:r>
              <a:rPr lang="en-US" dirty="0">
                <a:latin typeface="Arial" charset="0"/>
              </a:rPr>
              <a:t>Assign addresses to machines behind same NAT</a:t>
            </a:r>
          </a:p>
          <a:p>
            <a:pPr lvl="1"/>
            <a:r>
              <a:rPr lang="en-US" dirty="0">
                <a:latin typeface="Arial" charset="0"/>
                <a:ea typeface="Arial" charset="0"/>
                <a:cs typeface="Arial" charset="0"/>
              </a:rPr>
              <a:t>Usually in address block </a:t>
            </a:r>
            <a:r>
              <a:rPr lang="en-US" b="1" dirty="0">
                <a:latin typeface="Arial" charset="0"/>
                <a:ea typeface="Arial" charset="0"/>
                <a:cs typeface="Arial" charset="0"/>
              </a:rPr>
              <a:t>192.168.0.0/16</a:t>
            </a:r>
            <a:endParaRPr lang="en-US" dirty="0">
              <a:latin typeface="Arial" charset="0"/>
              <a:ea typeface="Arial" charset="0"/>
              <a:cs typeface="Arial" charset="0"/>
            </a:endParaRPr>
          </a:p>
          <a:p>
            <a:r>
              <a:rPr lang="en-US" dirty="0">
                <a:latin typeface="Arial" charset="0"/>
              </a:rPr>
              <a:t>Use port numbers to multiplex single address</a:t>
            </a:r>
          </a:p>
          <a:p>
            <a:endParaRPr lang="en-US" dirty="0"/>
          </a:p>
        </p:txBody>
      </p:sp>
      <p:sp>
        <p:nvSpPr>
          <p:cNvPr id="16896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0B16D020-AC74-8442-8E62-0B02309A6436}" type="slidenum">
              <a:rPr lang="en-US" sz="1800" b="0">
                <a:latin typeface="Arial" charset="0"/>
              </a:rPr>
              <a:pPr eaLnBrk="1" hangingPunct="1"/>
              <a:t>63</a:t>
            </a:fld>
            <a:endParaRPr lang="en-US" sz="1800" b="0">
              <a:latin typeface="Arial" charset="0"/>
            </a:endParaRPr>
          </a:p>
        </p:txBody>
      </p:sp>
      <p:sp>
        <p:nvSpPr>
          <p:cNvPr id="1666050" name="Line 2"/>
          <p:cNvSpPr>
            <a:spLocks noChangeShapeType="1"/>
          </p:cNvSpPr>
          <p:nvPr/>
        </p:nvSpPr>
        <p:spPr bwMode="auto">
          <a:xfrm>
            <a:off x="5562600" y="4724400"/>
            <a:ext cx="1828800"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pic>
        <p:nvPicPr>
          <p:cNvPr id="168965"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49688"/>
            <a:ext cx="2819400" cy="170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8966"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154488"/>
            <a:ext cx="304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8967"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664450" y="4002088"/>
            <a:ext cx="6096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8968" name="Picture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664450" y="5221288"/>
            <a:ext cx="6096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66057" name="Text Box 9"/>
          <p:cNvSpPr txBox="1">
            <a:spLocks noChangeArrowheads="1"/>
          </p:cNvSpPr>
          <p:nvPr/>
        </p:nvSpPr>
        <p:spPr bwMode="auto">
          <a:xfrm>
            <a:off x="7323138" y="4495800"/>
            <a:ext cx="1147762" cy="369888"/>
          </a:xfrm>
          <a:prstGeom prst="rect">
            <a:avLst/>
          </a:prstGeom>
          <a:noFill/>
          <a:ln w="9525">
            <a:noFill/>
            <a:miter lim="800000"/>
            <a:headEnd/>
            <a:tailEnd/>
          </a:ln>
          <a:effectLst/>
        </p:spPr>
        <p:txBody>
          <a:bodyPr wrap="none">
            <a:spAutoFit/>
          </a:bodyPr>
          <a:lstStyle/>
          <a:p>
            <a:pPr>
              <a:defRPr/>
            </a:pPr>
            <a:r>
              <a:rPr lang="en-US" sz="1800">
                <a:solidFill>
                  <a:srgbClr val="0E04D6"/>
                </a:solidFill>
                <a:latin typeface="+mn-lt"/>
                <a:ea typeface="+mn-ea"/>
                <a:cs typeface="+mn-cs"/>
              </a:rPr>
              <a:t>192</a:t>
            </a:r>
            <a:r>
              <a:rPr lang="en-US" sz="1800">
                <a:latin typeface="+mn-lt"/>
                <a:ea typeface="+mn-ea"/>
                <a:cs typeface="+mn-cs"/>
              </a:rPr>
              <a:t>.2.3.4</a:t>
            </a:r>
          </a:p>
        </p:txBody>
      </p:sp>
      <p:sp>
        <p:nvSpPr>
          <p:cNvPr id="1666058" name="Text Box 10"/>
          <p:cNvSpPr txBox="1">
            <a:spLocks noChangeArrowheads="1"/>
          </p:cNvSpPr>
          <p:nvPr/>
        </p:nvSpPr>
        <p:spPr bwMode="auto">
          <a:xfrm>
            <a:off x="7246938" y="5754688"/>
            <a:ext cx="1147762" cy="369887"/>
          </a:xfrm>
          <a:prstGeom prst="rect">
            <a:avLst/>
          </a:prstGeom>
          <a:noFill/>
          <a:ln w="9525">
            <a:noFill/>
            <a:miter lim="800000"/>
            <a:headEnd/>
            <a:tailEnd/>
          </a:ln>
          <a:effectLst/>
        </p:spPr>
        <p:txBody>
          <a:bodyPr wrap="none">
            <a:spAutoFit/>
          </a:bodyPr>
          <a:lstStyle/>
          <a:p>
            <a:pPr>
              <a:defRPr/>
            </a:pPr>
            <a:r>
              <a:rPr lang="en-US" sz="1800">
                <a:solidFill>
                  <a:srgbClr val="0E04D6"/>
                </a:solidFill>
                <a:latin typeface="+mn-lt"/>
                <a:ea typeface="+mn-ea"/>
                <a:cs typeface="+mn-cs"/>
              </a:rPr>
              <a:t>192</a:t>
            </a:r>
            <a:r>
              <a:rPr lang="en-US" sz="1800">
                <a:latin typeface="+mn-lt"/>
                <a:ea typeface="+mn-ea"/>
                <a:cs typeface="+mn-cs"/>
              </a:rPr>
              <a:t>.2.3.5</a:t>
            </a:r>
          </a:p>
        </p:txBody>
      </p:sp>
      <p:sp>
        <p:nvSpPr>
          <p:cNvPr id="1666059" name="Text Box 11"/>
          <p:cNvSpPr txBox="1">
            <a:spLocks noChangeArrowheads="1"/>
          </p:cNvSpPr>
          <p:nvPr/>
        </p:nvSpPr>
        <p:spPr bwMode="auto">
          <a:xfrm>
            <a:off x="1776413" y="4854575"/>
            <a:ext cx="890587"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5.6.7.8</a:t>
            </a:r>
          </a:p>
        </p:txBody>
      </p:sp>
      <p:sp>
        <p:nvSpPr>
          <p:cNvPr id="1666060" name="Text Box 12"/>
          <p:cNvSpPr txBox="1">
            <a:spLocks noChangeArrowheads="1"/>
          </p:cNvSpPr>
          <p:nvPr/>
        </p:nvSpPr>
        <p:spPr bwMode="auto">
          <a:xfrm>
            <a:off x="7364413" y="6149975"/>
            <a:ext cx="954087"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Clients</a:t>
            </a:r>
          </a:p>
        </p:txBody>
      </p:sp>
      <p:sp>
        <p:nvSpPr>
          <p:cNvPr id="1666061" name="Text Box 13"/>
          <p:cNvSpPr txBox="1">
            <a:spLocks noChangeArrowheads="1"/>
          </p:cNvSpPr>
          <p:nvPr/>
        </p:nvSpPr>
        <p:spPr bwMode="auto">
          <a:xfrm>
            <a:off x="1643063" y="3773488"/>
            <a:ext cx="903287" cy="369887"/>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Server</a:t>
            </a:r>
          </a:p>
        </p:txBody>
      </p:sp>
      <p:sp>
        <p:nvSpPr>
          <p:cNvPr id="1666062" name="Text Box 14"/>
          <p:cNvSpPr txBox="1">
            <a:spLocks noChangeArrowheads="1"/>
          </p:cNvSpPr>
          <p:nvPr/>
        </p:nvSpPr>
        <p:spPr bwMode="auto">
          <a:xfrm>
            <a:off x="3616325" y="4549775"/>
            <a:ext cx="1031875"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Internet</a:t>
            </a:r>
          </a:p>
        </p:txBody>
      </p:sp>
      <p:pic>
        <p:nvPicPr>
          <p:cNvPr id="168975" name="Picture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572000"/>
            <a:ext cx="4857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66064" name="Text Box 16"/>
          <p:cNvSpPr txBox="1">
            <a:spLocks noChangeArrowheads="1"/>
          </p:cNvSpPr>
          <p:nvPr/>
        </p:nvSpPr>
        <p:spPr bwMode="auto">
          <a:xfrm>
            <a:off x="5189538" y="4191000"/>
            <a:ext cx="646112"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NAT</a:t>
            </a:r>
          </a:p>
        </p:txBody>
      </p:sp>
      <p:grpSp>
        <p:nvGrpSpPr>
          <p:cNvPr id="168977" name="Group 17"/>
          <p:cNvGrpSpPr>
            <a:grpSpLocks/>
          </p:cNvGrpSpPr>
          <p:nvPr/>
        </p:nvGrpSpPr>
        <p:grpSpPr bwMode="auto">
          <a:xfrm>
            <a:off x="7391400" y="4230688"/>
            <a:ext cx="304800" cy="1371600"/>
            <a:chOff x="4656" y="2665"/>
            <a:chExt cx="192" cy="864"/>
          </a:xfrm>
        </p:grpSpPr>
        <p:sp>
          <p:nvSpPr>
            <p:cNvPr id="1666066" name="Line 18"/>
            <p:cNvSpPr>
              <a:spLocks noChangeShapeType="1"/>
            </p:cNvSpPr>
            <p:nvPr/>
          </p:nvSpPr>
          <p:spPr bwMode="auto">
            <a:xfrm>
              <a:off x="4656" y="3433"/>
              <a:ext cx="192"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sp>
          <p:nvSpPr>
            <p:cNvPr id="1666067" name="Line 19"/>
            <p:cNvSpPr>
              <a:spLocks noChangeShapeType="1"/>
            </p:cNvSpPr>
            <p:nvPr/>
          </p:nvSpPr>
          <p:spPr bwMode="auto">
            <a:xfrm flipH="1" flipV="1">
              <a:off x="4656" y="2665"/>
              <a:ext cx="0" cy="864"/>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sp>
          <p:nvSpPr>
            <p:cNvPr id="1666068" name="Line 20"/>
            <p:cNvSpPr>
              <a:spLocks noChangeShapeType="1"/>
            </p:cNvSpPr>
            <p:nvPr/>
          </p:nvSpPr>
          <p:spPr bwMode="auto">
            <a:xfrm>
              <a:off x="4656" y="2736"/>
              <a:ext cx="192"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grpSp>
      <p:sp>
        <p:nvSpPr>
          <p:cNvPr id="1666069" name="Text Box 21"/>
          <p:cNvSpPr txBox="1">
            <a:spLocks noChangeArrowheads="1"/>
          </p:cNvSpPr>
          <p:nvPr/>
        </p:nvSpPr>
        <p:spPr bwMode="auto">
          <a:xfrm>
            <a:off x="5097463" y="4891088"/>
            <a:ext cx="890587" cy="369887"/>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1.2.3.4</a:t>
            </a:r>
          </a:p>
        </p:txBody>
      </p:sp>
      <p:grpSp>
        <p:nvGrpSpPr>
          <p:cNvPr id="168979" name="Group 28"/>
          <p:cNvGrpSpPr>
            <a:grpSpLocks/>
          </p:cNvGrpSpPr>
          <p:nvPr/>
        </p:nvGrpSpPr>
        <p:grpSpPr bwMode="auto">
          <a:xfrm>
            <a:off x="3362325" y="5745163"/>
            <a:ext cx="3419475" cy="430212"/>
            <a:chOff x="2118" y="3619"/>
            <a:chExt cx="2154" cy="271"/>
          </a:xfrm>
        </p:grpSpPr>
        <p:sp>
          <p:nvSpPr>
            <p:cNvPr id="1666077" name="Rectangle 29"/>
            <p:cNvSpPr>
              <a:spLocks noChangeArrowheads="1"/>
            </p:cNvSpPr>
            <p:nvPr/>
          </p:nvSpPr>
          <p:spPr bwMode="auto">
            <a:xfrm>
              <a:off x="2176" y="3619"/>
              <a:ext cx="2096" cy="269"/>
            </a:xfrm>
            <a:prstGeom prst="rect">
              <a:avLst/>
            </a:prstGeom>
            <a:noFill/>
            <a:ln w="9525">
              <a:solidFill>
                <a:schemeClr val="tx1"/>
              </a:solidFill>
              <a:miter lim="800000"/>
              <a:headEnd/>
              <a:tailEnd/>
            </a:ln>
            <a:effectLst/>
          </p:spPr>
          <p:txBody>
            <a:bodyPr wrap="none" anchor="ctr"/>
            <a:lstStyle/>
            <a:p>
              <a:pPr algn="ctr">
                <a:defRPr/>
              </a:pPr>
              <a:endParaRPr lang="en-US" sz="1800">
                <a:latin typeface="+mn-lt"/>
                <a:ea typeface="+mn-ea"/>
                <a:cs typeface="+mn-cs"/>
              </a:endParaRPr>
            </a:p>
          </p:txBody>
        </p:sp>
        <p:sp>
          <p:nvSpPr>
            <p:cNvPr id="169011" name="Text Box 30"/>
            <p:cNvSpPr txBox="1">
              <a:spLocks noChangeArrowheads="1"/>
            </p:cNvSpPr>
            <p:nvPr/>
          </p:nvSpPr>
          <p:spPr bwMode="auto">
            <a:xfrm>
              <a:off x="2118" y="3657"/>
              <a:ext cx="215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a:latin typeface="Arial" charset="0"/>
                </a:rPr>
                <a:t>192.2.3.4:1001   </a:t>
              </a:r>
              <a:r>
                <a:rPr lang="en-US" sz="1800">
                  <a:latin typeface="Arial" charset="0"/>
                  <a:sym typeface="Wingdings" charset="0"/>
                </a:rPr>
                <a:t>   1.2.3.4:2000</a:t>
              </a:r>
              <a:endParaRPr lang="en-US" sz="1800">
                <a:latin typeface="Arial" charset="0"/>
              </a:endParaRPr>
            </a:p>
          </p:txBody>
        </p:sp>
        <p:sp>
          <p:nvSpPr>
            <p:cNvPr id="1666079" name="AutoShape 31"/>
            <p:cNvSpPr>
              <a:spLocks noChangeArrowheads="1"/>
            </p:cNvSpPr>
            <p:nvPr/>
          </p:nvSpPr>
          <p:spPr bwMode="auto">
            <a:xfrm>
              <a:off x="3216" y="3744"/>
              <a:ext cx="144" cy="96"/>
            </a:xfrm>
            <a:prstGeom prst="leftRightArrow">
              <a:avLst>
                <a:gd name="adj1" fmla="val 50000"/>
                <a:gd name="adj2" fmla="val 30000"/>
              </a:avLst>
            </a:prstGeom>
            <a:no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grpSp>
      <p:sp>
        <p:nvSpPr>
          <p:cNvPr id="1666080" name="Line 32"/>
          <p:cNvSpPr>
            <a:spLocks noChangeShapeType="1"/>
          </p:cNvSpPr>
          <p:nvPr/>
        </p:nvSpPr>
        <p:spPr bwMode="auto">
          <a:xfrm flipH="1">
            <a:off x="3505200" y="4648200"/>
            <a:ext cx="1828800" cy="1066800"/>
          </a:xfrm>
          <a:prstGeom prst="line">
            <a:avLst/>
          </a:prstGeom>
          <a:noFill/>
          <a:ln w="9525">
            <a:solidFill>
              <a:schemeClr val="tx1"/>
            </a:solidFill>
            <a:prstDash val="dash"/>
            <a:round/>
            <a:headEnd/>
            <a:tailEnd/>
          </a:ln>
          <a:effectLst/>
        </p:spPr>
        <p:txBody>
          <a:bodyPr wrap="none" anchor="ctr"/>
          <a:lstStyle/>
          <a:p>
            <a:pPr>
              <a:defRPr/>
            </a:pPr>
            <a:endParaRPr lang="en-US" sz="1800">
              <a:latin typeface="+mn-lt"/>
              <a:ea typeface="+mn-ea"/>
              <a:cs typeface="+mn-cs"/>
            </a:endParaRPr>
          </a:p>
        </p:txBody>
      </p:sp>
      <p:sp>
        <p:nvSpPr>
          <p:cNvPr id="1666081" name="Line 33"/>
          <p:cNvSpPr>
            <a:spLocks noChangeShapeType="1"/>
          </p:cNvSpPr>
          <p:nvPr/>
        </p:nvSpPr>
        <p:spPr bwMode="auto">
          <a:xfrm>
            <a:off x="5791200" y="4648200"/>
            <a:ext cx="990600" cy="1066800"/>
          </a:xfrm>
          <a:prstGeom prst="line">
            <a:avLst/>
          </a:prstGeom>
          <a:noFill/>
          <a:ln w="9525">
            <a:solidFill>
              <a:schemeClr val="tx1"/>
            </a:solidFill>
            <a:prstDash val="dash"/>
            <a:round/>
            <a:headEnd/>
            <a:tailEnd/>
          </a:ln>
          <a:effectLst/>
        </p:spPr>
        <p:txBody>
          <a:bodyPr wrap="none" anchor="ctr"/>
          <a:lstStyle/>
          <a:p>
            <a:pPr>
              <a:defRPr/>
            </a:pPr>
            <a:endParaRPr lang="en-US" sz="1800">
              <a:latin typeface="+mn-lt"/>
              <a:ea typeface="+mn-ea"/>
              <a:cs typeface="+mn-cs"/>
            </a:endParaRPr>
          </a:p>
        </p:txBody>
      </p:sp>
      <p:grpSp>
        <p:nvGrpSpPr>
          <p:cNvPr id="4" name="Group 34"/>
          <p:cNvGrpSpPr>
            <a:grpSpLocks/>
          </p:cNvGrpSpPr>
          <p:nvPr/>
        </p:nvGrpSpPr>
        <p:grpSpPr bwMode="auto">
          <a:xfrm>
            <a:off x="4419600" y="4876800"/>
            <a:ext cx="2895600" cy="228600"/>
            <a:chOff x="3792" y="2256"/>
            <a:chExt cx="1824" cy="144"/>
          </a:xfrm>
        </p:grpSpPr>
        <p:sp>
          <p:nvSpPr>
            <p:cNvPr id="1666083" name="Rectangle 35"/>
            <p:cNvSpPr>
              <a:spLocks noChangeArrowheads="1"/>
            </p:cNvSpPr>
            <p:nvPr/>
          </p:nvSpPr>
          <p:spPr bwMode="auto">
            <a:xfrm>
              <a:off x="3792" y="2256"/>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5.6.7.8</a:t>
              </a:r>
            </a:p>
          </p:txBody>
        </p:sp>
        <p:sp>
          <p:nvSpPr>
            <p:cNvPr id="1666084" name="Rectangle 36"/>
            <p:cNvSpPr>
              <a:spLocks noChangeArrowheads="1"/>
            </p:cNvSpPr>
            <p:nvPr/>
          </p:nvSpPr>
          <p:spPr bwMode="auto">
            <a:xfrm>
              <a:off x="4320" y="2256"/>
              <a:ext cx="480"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solidFill>
                    <a:srgbClr val="FF3300"/>
                  </a:solidFill>
                  <a:latin typeface="+mn-lt"/>
                  <a:ea typeface="+mn-ea"/>
                  <a:cs typeface="+mn-cs"/>
                </a:rPr>
                <a:t>1.2.3.4</a:t>
              </a:r>
            </a:p>
          </p:txBody>
        </p:sp>
        <p:sp>
          <p:nvSpPr>
            <p:cNvPr id="1666085" name="Rectangle 37"/>
            <p:cNvSpPr>
              <a:spLocks noChangeArrowheads="1"/>
            </p:cNvSpPr>
            <p:nvPr/>
          </p:nvSpPr>
          <p:spPr bwMode="auto">
            <a:xfrm>
              <a:off x="5328" y="2256"/>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6086" name="Rectangle 38"/>
            <p:cNvSpPr>
              <a:spLocks noChangeArrowheads="1"/>
            </p:cNvSpPr>
            <p:nvPr/>
          </p:nvSpPr>
          <p:spPr bwMode="auto">
            <a:xfrm>
              <a:off x="4800" y="2256"/>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6087" name="Rectangle 39"/>
            <p:cNvSpPr>
              <a:spLocks noChangeArrowheads="1"/>
            </p:cNvSpPr>
            <p:nvPr/>
          </p:nvSpPr>
          <p:spPr bwMode="auto">
            <a:xfrm>
              <a:off x="4992" y="2256"/>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solidFill>
                    <a:srgbClr val="FF3300"/>
                  </a:solidFill>
                  <a:latin typeface="+mn-lt"/>
                  <a:ea typeface="+mn-ea"/>
                  <a:cs typeface="+mn-cs"/>
                </a:rPr>
                <a:t>2001</a:t>
              </a:r>
            </a:p>
          </p:txBody>
        </p:sp>
      </p:grpSp>
      <p:grpSp>
        <p:nvGrpSpPr>
          <p:cNvPr id="5" name="Group 40"/>
          <p:cNvGrpSpPr>
            <a:grpSpLocks/>
          </p:cNvGrpSpPr>
          <p:nvPr/>
        </p:nvGrpSpPr>
        <p:grpSpPr bwMode="auto">
          <a:xfrm>
            <a:off x="838200" y="4419600"/>
            <a:ext cx="2971800" cy="228600"/>
            <a:chOff x="816" y="3312"/>
            <a:chExt cx="1872" cy="144"/>
          </a:xfrm>
        </p:grpSpPr>
        <p:sp>
          <p:nvSpPr>
            <p:cNvPr id="1666089" name="Rectangle 41"/>
            <p:cNvSpPr>
              <a:spLocks noChangeArrowheads="1"/>
            </p:cNvSpPr>
            <p:nvPr/>
          </p:nvSpPr>
          <p:spPr bwMode="auto">
            <a:xfrm flipH="1">
              <a:off x="2160" y="3312"/>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solidFill>
                    <a:srgbClr val="FF3300"/>
                  </a:solidFill>
                  <a:latin typeface="+mn-lt"/>
                  <a:ea typeface="+mn-ea"/>
                  <a:cs typeface="+mn-cs"/>
                </a:rPr>
                <a:t>1.2.3.4</a:t>
              </a:r>
            </a:p>
          </p:txBody>
        </p:sp>
        <p:sp>
          <p:nvSpPr>
            <p:cNvPr id="1666090" name="Rectangle 42"/>
            <p:cNvSpPr>
              <a:spLocks noChangeArrowheads="1"/>
            </p:cNvSpPr>
            <p:nvPr/>
          </p:nvSpPr>
          <p:spPr bwMode="auto">
            <a:xfrm flipH="1">
              <a:off x="1632" y="3312"/>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5.6.7.8</a:t>
              </a:r>
            </a:p>
          </p:txBody>
        </p:sp>
        <p:sp>
          <p:nvSpPr>
            <p:cNvPr id="1666091" name="Rectangle 43"/>
            <p:cNvSpPr>
              <a:spLocks noChangeArrowheads="1"/>
            </p:cNvSpPr>
            <p:nvPr/>
          </p:nvSpPr>
          <p:spPr bwMode="auto">
            <a:xfrm flipH="1">
              <a:off x="816" y="3312"/>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6092" name="Rectangle 44"/>
            <p:cNvSpPr>
              <a:spLocks noChangeArrowheads="1"/>
            </p:cNvSpPr>
            <p:nvPr/>
          </p:nvSpPr>
          <p:spPr bwMode="auto">
            <a:xfrm>
              <a:off x="1104" y="3312"/>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6093" name="Rectangle 45"/>
            <p:cNvSpPr>
              <a:spLocks noChangeArrowheads="1"/>
            </p:cNvSpPr>
            <p:nvPr/>
          </p:nvSpPr>
          <p:spPr bwMode="auto">
            <a:xfrm>
              <a:off x="1296" y="3312"/>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solidFill>
                    <a:srgbClr val="FF3300"/>
                  </a:solidFill>
                  <a:latin typeface="+mn-lt"/>
                  <a:ea typeface="+mn-ea"/>
                  <a:cs typeface="+mn-cs"/>
                </a:rPr>
                <a:t>2001</a:t>
              </a:r>
            </a:p>
          </p:txBody>
        </p:sp>
      </p:grpSp>
      <p:grpSp>
        <p:nvGrpSpPr>
          <p:cNvPr id="6" name="Group 46"/>
          <p:cNvGrpSpPr>
            <a:grpSpLocks/>
          </p:cNvGrpSpPr>
          <p:nvPr/>
        </p:nvGrpSpPr>
        <p:grpSpPr bwMode="auto">
          <a:xfrm>
            <a:off x="4419600" y="5105400"/>
            <a:ext cx="3048000" cy="228600"/>
            <a:chOff x="3312" y="1776"/>
            <a:chExt cx="1920" cy="144"/>
          </a:xfrm>
        </p:grpSpPr>
        <p:sp>
          <p:nvSpPr>
            <p:cNvPr id="1666095" name="Rectangle 47"/>
            <p:cNvSpPr>
              <a:spLocks noChangeArrowheads="1"/>
            </p:cNvSpPr>
            <p:nvPr/>
          </p:nvSpPr>
          <p:spPr bwMode="auto">
            <a:xfrm flipH="1">
              <a:off x="4128" y="1776"/>
              <a:ext cx="480"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5.6.7.8</a:t>
              </a:r>
            </a:p>
          </p:txBody>
        </p:sp>
        <p:sp>
          <p:nvSpPr>
            <p:cNvPr id="1666096" name="Rectangle 48"/>
            <p:cNvSpPr>
              <a:spLocks noChangeArrowheads="1"/>
            </p:cNvSpPr>
            <p:nvPr/>
          </p:nvSpPr>
          <p:spPr bwMode="auto">
            <a:xfrm flipH="1">
              <a:off x="4608" y="1776"/>
              <a:ext cx="624"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solidFill>
                    <a:srgbClr val="0E04D6"/>
                  </a:solidFill>
                  <a:latin typeface="+mn-lt"/>
                  <a:ea typeface="+mn-ea"/>
                  <a:cs typeface="+mn-cs"/>
                </a:rPr>
                <a:t>192</a:t>
              </a:r>
              <a:r>
                <a:rPr lang="en-US" sz="1800">
                  <a:latin typeface="+mn-lt"/>
                  <a:ea typeface="+mn-ea"/>
                  <a:cs typeface="+mn-cs"/>
                </a:rPr>
                <a:t>.2.3.5</a:t>
              </a:r>
            </a:p>
          </p:txBody>
        </p:sp>
        <p:sp>
          <p:nvSpPr>
            <p:cNvPr id="1666097" name="Rectangle 49"/>
            <p:cNvSpPr>
              <a:spLocks noChangeArrowheads="1"/>
            </p:cNvSpPr>
            <p:nvPr/>
          </p:nvSpPr>
          <p:spPr bwMode="auto">
            <a:xfrm flipH="1">
              <a:off x="3312" y="1776"/>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6098" name="Rectangle 50"/>
            <p:cNvSpPr>
              <a:spLocks noChangeArrowheads="1"/>
            </p:cNvSpPr>
            <p:nvPr/>
          </p:nvSpPr>
          <p:spPr bwMode="auto">
            <a:xfrm flipH="1">
              <a:off x="3600" y="1776"/>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6099" name="Rectangle 51"/>
            <p:cNvSpPr>
              <a:spLocks noChangeArrowheads="1"/>
            </p:cNvSpPr>
            <p:nvPr/>
          </p:nvSpPr>
          <p:spPr bwMode="auto">
            <a:xfrm flipH="1">
              <a:off x="3792" y="1776"/>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1001</a:t>
              </a:r>
            </a:p>
          </p:txBody>
        </p:sp>
      </p:grpSp>
      <p:grpSp>
        <p:nvGrpSpPr>
          <p:cNvPr id="7" name="Group 52"/>
          <p:cNvGrpSpPr>
            <a:grpSpLocks/>
          </p:cNvGrpSpPr>
          <p:nvPr/>
        </p:nvGrpSpPr>
        <p:grpSpPr bwMode="auto">
          <a:xfrm>
            <a:off x="3362325" y="6172200"/>
            <a:ext cx="3419475" cy="430213"/>
            <a:chOff x="2118" y="3619"/>
            <a:chExt cx="2154" cy="271"/>
          </a:xfrm>
        </p:grpSpPr>
        <p:sp>
          <p:nvSpPr>
            <p:cNvPr id="1666101" name="Rectangle 53"/>
            <p:cNvSpPr>
              <a:spLocks noChangeArrowheads="1"/>
            </p:cNvSpPr>
            <p:nvPr/>
          </p:nvSpPr>
          <p:spPr bwMode="auto">
            <a:xfrm>
              <a:off x="2176" y="3619"/>
              <a:ext cx="2096" cy="269"/>
            </a:xfrm>
            <a:prstGeom prst="rect">
              <a:avLst/>
            </a:prstGeom>
            <a:noFill/>
            <a:ln w="9525">
              <a:solidFill>
                <a:schemeClr val="tx1"/>
              </a:solidFill>
              <a:miter lim="800000"/>
              <a:headEnd/>
              <a:tailEnd/>
            </a:ln>
            <a:effectLst/>
          </p:spPr>
          <p:txBody>
            <a:bodyPr wrap="none" anchor="ctr"/>
            <a:lstStyle/>
            <a:p>
              <a:pPr algn="ctr">
                <a:defRPr/>
              </a:pPr>
              <a:endParaRPr lang="en-US" sz="1800">
                <a:latin typeface="+mn-lt"/>
                <a:ea typeface="+mn-ea"/>
                <a:cs typeface="+mn-cs"/>
              </a:endParaRPr>
            </a:p>
          </p:txBody>
        </p:sp>
        <p:sp>
          <p:nvSpPr>
            <p:cNvPr id="168993" name="Text Box 54"/>
            <p:cNvSpPr txBox="1">
              <a:spLocks noChangeArrowheads="1"/>
            </p:cNvSpPr>
            <p:nvPr/>
          </p:nvSpPr>
          <p:spPr bwMode="auto">
            <a:xfrm>
              <a:off x="2118" y="3657"/>
              <a:ext cx="215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a:latin typeface="Arial" charset="0"/>
                </a:rPr>
                <a:t>192.2.3.5:1001   </a:t>
              </a:r>
              <a:r>
                <a:rPr lang="en-US" sz="1800">
                  <a:latin typeface="Arial" charset="0"/>
                  <a:sym typeface="Wingdings" charset="0"/>
                </a:rPr>
                <a:t>   1.2.3.4:2001</a:t>
              </a:r>
              <a:endParaRPr lang="en-US" sz="1800">
                <a:latin typeface="Arial" charset="0"/>
              </a:endParaRPr>
            </a:p>
          </p:txBody>
        </p:sp>
        <p:sp>
          <p:nvSpPr>
            <p:cNvPr id="1666103" name="AutoShape 55"/>
            <p:cNvSpPr>
              <a:spLocks noChangeArrowheads="1"/>
            </p:cNvSpPr>
            <p:nvPr/>
          </p:nvSpPr>
          <p:spPr bwMode="auto">
            <a:xfrm>
              <a:off x="3216" y="3744"/>
              <a:ext cx="144" cy="96"/>
            </a:xfrm>
            <a:prstGeom prst="leftRightArrow">
              <a:avLst>
                <a:gd name="adj1" fmla="val 50000"/>
                <a:gd name="adj2" fmla="val 30000"/>
              </a:avLst>
            </a:prstGeom>
            <a:no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grpSp>
      <p:grpSp>
        <p:nvGrpSpPr>
          <p:cNvPr id="8" name="Group 22"/>
          <p:cNvGrpSpPr>
            <a:grpSpLocks/>
          </p:cNvGrpSpPr>
          <p:nvPr/>
        </p:nvGrpSpPr>
        <p:grpSpPr bwMode="auto">
          <a:xfrm>
            <a:off x="5867400" y="5562600"/>
            <a:ext cx="3048000" cy="228600"/>
            <a:chOff x="3696" y="2640"/>
            <a:chExt cx="1920" cy="144"/>
          </a:xfrm>
        </p:grpSpPr>
        <p:sp>
          <p:nvSpPr>
            <p:cNvPr id="1666071" name="Rectangle 23"/>
            <p:cNvSpPr>
              <a:spLocks noChangeArrowheads="1"/>
            </p:cNvSpPr>
            <p:nvPr/>
          </p:nvSpPr>
          <p:spPr bwMode="auto">
            <a:xfrm>
              <a:off x="3696" y="2640"/>
              <a:ext cx="480"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dirty="0">
                  <a:latin typeface="+mn-lt"/>
                  <a:ea typeface="+mn-ea"/>
                  <a:cs typeface="+mn-cs"/>
                </a:rPr>
                <a:t>5.6.7.8</a:t>
              </a:r>
            </a:p>
          </p:txBody>
        </p:sp>
        <p:sp>
          <p:nvSpPr>
            <p:cNvPr id="1666072" name="Rectangle 24"/>
            <p:cNvSpPr>
              <a:spLocks noChangeArrowheads="1"/>
            </p:cNvSpPr>
            <p:nvPr/>
          </p:nvSpPr>
          <p:spPr bwMode="auto">
            <a:xfrm>
              <a:off x="4176" y="2640"/>
              <a:ext cx="624"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dirty="0">
                  <a:solidFill>
                    <a:srgbClr val="0E04D6"/>
                  </a:solidFill>
                  <a:latin typeface="+mn-lt"/>
                  <a:ea typeface="+mn-ea"/>
                  <a:cs typeface="+mn-cs"/>
                </a:rPr>
                <a:t>192</a:t>
              </a:r>
              <a:r>
                <a:rPr lang="en-US" sz="1800" dirty="0">
                  <a:latin typeface="+mn-lt"/>
                  <a:ea typeface="+mn-ea"/>
                  <a:cs typeface="+mn-cs"/>
                </a:rPr>
                <a:t>.2.3.5</a:t>
              </a:r>
            </a:p>
          </p:txBody>
        </p:sp>
        <p:sp>
          <p:nvSpPr>
            <p:cNvPr id="1666073" name="Rectangle 25"/>
            <p:cNvSpPr>
              <a:spLocks noChangeArrowheads="1"/>
            </p:cNvSpPr>
            <p:nvPr/>
          </p:nvSpPr>
          <p:spPr bwMode="auto">
            <a:xfrm>
              <a:off x="5328" y="2640"/>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6074" name="Rectangle 26"/>
            <p:cNvSpPr>
              <a:spLocks noChangeArrowheads="1"/>
            </p:cNvSpPr>
            <p:nvPr/>
          </p:nvSpPr>
          <p:spPr bwMode="auto">
            <a:xfrm>
              <a:off x="4800" y="2640"/>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6075" name="Rectangle 27"/>
            <p:cNvSpPr>
              <a:spLocks noChangeArrowheads="1"/>
            </p:cNvSpPr>
            <p:nvPr/>
          </p:nvSpPr>
          <p:spPr bwMode="auto">
            <a:xfrm>
              <a:off x="4992" y="2640"/>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1001</a:t>
              </a:r>
            </a:p>
          </p:txBody>
        </p:sp>
      </p:grpSp>
    </p:spTree>
    <p:extLst>
      <p:ext uri="{BB962C8B-B14F-4D97-AF65-F5344CB8AC3E}">
        <p14:creationId xmlns:p14="http://schemas.microsoft.com/office/powerpoint/2010/main" val="1635098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3.33333E-6 0 C -0.03455 -0.02407 -0.06893 -0.04815 -0.10226 -0.06019 C -0.13559 -0.07222 -0.16789 -0.07222 -0.2 -0.07222 " pathEditMode="relative" rAng="0" ptsTypes="aaA">
                                      <p:cBhvr>
                                        <p:cTn id="10" dur="2000" fill="hold"/>
                                        <p:tgtEl>
                                          <p:spTgt spid="8"/>
                                        </p:tgtEl>
                                        <p:attrNameLst>
                                          <p:attrName>ppt_x</p:attrName>
                                          <p:attrName>ppt_y</p:attrName>
                                        </p:attrNameLst>
                                      </p:cBhvr>
                                      <p:rCtr x="-10000" y="-360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xit" presetSubtype="0" fill="hold" nodeType="clickEffect">
                                  <p:stCondLst>
                                    <p:cond delay="0"/>
                                  </p:stCondLst>
                                  <p:childTnLst>
                                    <p:animEffect transition="out" filter="dissolv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0" presetClass="path" presetSubtype="0" accel="50000" decel="50000" fill="hold" nodeType="clickEffect">
                                  <p:stCondLst>
                                    <p:cond delay="0"/>
                                  </p:stCondLst>
                                  <p:childTnLst>
                                    <p:animMotion origin="layout" path="M -3.46945E-18 -5.55556E-6 L -0.29167 -5.55556E-6 L -0.375 -0.04445 " pathEditMode="relative" ptsTypes="AAA">
                                      <p:cBhvr>
                                        <p:cTn id="27" dur="2000" fill="hold"/>
                                        <p:tgtEl>
                                          <p:spTgt spid="4"/>
                                        </p:tgtEl>
                                        <p:attrNameLst>
                                          <p:attrName>ppt_x</p:attrName>
                                          <p:attrName>ppt_y</p:attrName>
                                        </p:attrNameLst>
                                      </p:cBhvr>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xit" presetSubtype="0" fill="hold" nodeType="clickEffect">
                                  <p:stCondLst>
                                    <p:cond delay="0"/>
                                  </p:stCondLst>
                                  <p:childTnLst>
                                    <p:animEffect transition="out" filter="dissolv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accel="50000" decel="50000" fill="hold" nodeType="clickEffect">
                                  <p:stCondLst>
                                    <p:cond delay="0"/>
                                  </p:stCondLst>
                                  <p:childTnLst>
                                    <p:animMotion origin="layout" path="M -3.46945E-18 5.55556E-6 C 0.05798 0.02431 0.11597 0.04862 0.17916 0.06112 C 0.24236 0.07362 0.31076 0.07431 0.37916 0.07501 " pathEditMode="relative" ptsTypes="aaA">
                                      <p:cBhvr>
                                        <p:cTn id="40" dur="2000" fill="hold"/>
                                        <p:tgtEl>
                                          <p:spTgt spid="5"/>
                                        </p:tgtEl>
                                        <p:attrNameLst>
                                          <p:attrName>ppt_x</p:attrName>
                                          <p:attrName>ppt_y</p:attrName>
                                        </p:attrNameLst>
                                      </p:cBhvr>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xit" presetSubtype="0" fill="hold" nodeType="clickEffect">
                                  <p:stCondLst>
                                    <p:cond delay="0"/>
                                  </p:stCondLst>
                                  <p:childTnLst>
                                    <p:animEffect transition="out" filter="dissolv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0" presetClass="path" presetSubtype="0" accel="50000" decel="50000" fill="hold" nodeType="clickEffect">
                                  <p:stCondLst>
                                    <p:cond delay="0"/>
                                  </p:stCondLst>
                                  <p:childTnLst>
                                    <p:animMotion origin="layout" path="M -0.01667 0.00834 C 0.02986 0.02014 0.07639 0.03195 0.10555 0.04584 C 0.13472 0.05973 0.14652 0.0757 0.15833 0.09167 " pathEditMode="relative" rAng="0" ptsTypes="aaA">
                                      <p:cBhvr>
                                        <p:cTn id="53" dur="2000" fill="hold"/>
                                        <p:tgtEl>
                                          <p:spTgt spid="6"/>
                                        </p:tgtEl>
                                        <p:attrNameLst>
                                          <p:attrName>ppt_x</p:attrName>
                                          <p:attrName>ppt_y</p:attrName>
                                        </p:attrNameLst>
                                      </p:cBhvr>
                                      <p:rCtr x="8700" y="4200"/>
                                    </p:animMotion>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Early Example of “</a:t>
            </a:r>
            <a:r>
              <a:rPr lang="en-US" dirty="0" err="1" smtClean="0"/>
              <a:t>Middlebox</a:t>
            </a:r>
            <a:r>
              <a:rPr lang="en-US" dirty="0" smtClean="0"/>
              <a:t>”</a:t>
            </a:r>
            <a:endParaRPr lang="en-US" dirty="0"/>
          </a:p>
        </p:txBody>
      </p:sp>
      <p:sp>
        <p:nvSpPr>
          <p:cNvPr id="3" name="Content Placeholder 2"/>
          <p:cNvSpPr>
            <a:spLocks noGrp="1"/>
          </p:cNvSpPr>
          <p:nvPr>
            <p:ph idx="1"/>
          </p:nvPr>
        </p:nvSpPr>
        <p:spPr/>
        <p:txBody>
          <a:bodyPr/>
          <a:lstStyle/>
          <a:p>
            <a:r>
              <a:rPr lang="en-US" dirty="0" smtClean="0"/>
              <a:t>Boxes stuck into network to delivery functionality</a:t>
            </a:r>
          </a:p>
          <a:p>
            <a:pPr lvl="1"/>
            <a:r>
              <a:rPr lang="en-US" dirty="0" smtClean="0"/>
              <a:t>NATs, Firewalls,….</a:t>
            </a:r>
          </a:p>
          <a:p>
            <a:pPr lvl="6"/>
            <a:endParaRPr lang="en-US" dirty="0" smtClean="0"/>
          </a:p>
          <a:p>
            <a:r>
              <a:rPr lang="en-US" dirty="0" smtClean="0"/>
              <a:t>Don’t fit into architecture, violate E2E principle</a:t>
            </a:r>
          </a:p>
          <a:p>
            <a:pPr lvl="6"/>
            <a:endParaRPr lang="en-US" dirty="0" smtClean="0"/>
          </a:p>
          <a:p>
            <a:r>
              <a:rPr lang="en-US" dirty="0" smtClean="0"/>
              <a:t>But a very handy way to inject functionality that:</a:t>
            </a:r>
          </a:p>
          <a:p>
            <a:pPr lvl="1"/>
            <a:r>
              <a:rPr lang="en-US" dirty="0" smtClean="0"/>
              <a:t>Does not require end host changes or cooperation</a:t>
            </a:r>
          </a:p>
          <a:p>
            <a:pPr lvl="1"/>
            <a:r>
              <a:rPr lang="en-US" b="1" dirty="0" smtClean="0"/>
              <a:t>Is under operator control (e.g., security)</a:t>
            </a:r>
          </a:p>
          <a:p>
            <a:pPr lvl="4"/>
            <a:endParaRPr lang="en-US" dirty="0" smtClean="0"/>
          </a:p>
          <a:p>
            <a:r>
              <a:rPr lang="en-US" dirty="0" smtClean="0"/>
              <a:t>An interesting architectural challenge:</a:t>
            </a:r>
          </a:p>
          <a:p>
            <a:pPr lvl="1"/>
            <a:r>
              <a:rPr lang="en-US" dirty="0" smtClean="0"/>
              <a:t>How to incorporate </a:t>
            </a:r>
            <a:r>
              <a:rPr lang="en-US" dirty="0" err="1" smtClean="0"/>
              <a:t>middleboxes</a:t>
            </a:r>
            <a:r>
              <a:rPr lang="en-US" dirty="0" smtClean="0"/>
              <a:t> into architecture</a:t>
            </a:r>
          </a:p>
        </p:txBody>
      </p:sp>
      <p:sp>
        <p:nvSpPr>
          <p:cNvPr id="4" name="Slide Number Placeholder 3"/>
          <p:cNvSpPr>
            <a:spLocks noGrp="1"/>
          </p:cNvSpPr>
          <p:nvPr>
            <p:ph type="sldNum" sz="quarter" idx="12"/>
          </p:nvPr>
        </p:nvSpPr>
        <p:spPr/>
        <p:txBody>
          <a:bodyPr/>
          <a:lstStyle/>
          <a:p>
            <a:pPr>
              <a:defRPr/>
            </a:pPr>
            <a:fld id="{D9648D89-58AB-BC45-AE0C-6A5235B6E242}" type="slidenum">
              <a:rPr lang="en-US" smtClean="0"/>
              <a:pPr>
                <a:defRPr/>
              </a:pPr>
              <a:t>64</a:t>
            </a:fld>
            <a:endParaRPr lang="en-US"/>
          </a:p>
        </p:txBody>
      </p:sp>
      <p:sp>
        <p:nvSpPr>
          <p:cNvPr id="5" name="AutoShape 11"/>
          <p:cNvSpPr>
            <a:spLocks noChangeArrowheads="1"/>
          </p:cNvSpPr>
          <p:nvPr/>
        </p:nvSpPr>
        <p:spPr bwMode="auto">
          <a:xfrm>
            <a:off x="1447800" y="4876800"/>
            <a:ext cx="6324600" cy="914400"/>
          </a:xfrm>
          <a:prstGeom prst="wedgeRoundRectCallout">
            <a:avLst>
              <a:gd name="adj1" fmla="val 29694"/>
              <a:gd name="adj2" fmla="val 44529"/>
              <a:gd name="adj3" fmla="val 16667"/>
            </a:avLst>
          </a:prstGeom>
          <a:solidFill>
            <a:srgbClr val="FFCC99"/>
          </a:solidFill>
          <a:ln w="38100">
            <a:solidFill>
              <a:srgbClr val="CC0000"/>
            </a:solidFill>
            <a:miter lim="800000"/>
            <a:headEnd/>
            <a:tailEnd/>
          </a:ln>
        </p:spPr>
        <p:txBody>
          <a:bodyPr wrap="none" anchor="ctr"/>
          <a:lstStyle/>
          <a:p>
            <a:pPr algn="ctr"/>
            <a:r>
              <a:rPr lang="en-US" sz="2800" dirty="0" smtClean="0">
                <a:latin typeface="+mn-lt"/>
              </a:rPr>
              <a:t>Where is the network operator </a:t>
            </a:r>
          </a:p>
          <a:p>
            <a:pPr algn="ctr"/>
            <a:r>
              <a:rPr lang="en-US" sz="2800" dirty="0" smtClean="0">
                <a:latin typeface="+mn-lt"/>
              </a:rPr>
              <a:t>in the E2E principle?</a:t>
            </a:r>
          </a:p>
        </p:txBody>
      </p:sp>
    </p:spTree>
    <p:extLst>
      <p:ext uri="{BB962C8B-B14F-4D97-AF65-F5344CB8AC3E}">
        <p14:creationId xmlns:p14="http://schemas.microsoft.com/office/powerpoint/2010/main" val="199901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a:tabLst>
                <a:tab pos="8234363" algn="r"/>
              </a:tabLst>
            </a:pPr>
            <a:r>
              <a:rPr lang="en-US">
                <a:latin typeface="Helvetica" charset="0"/>
                <a:ea typeface="ＭＳ Ｐゴシック" charset="0"/>
                <a:cs typeface="ＭＳ Ｐゴシック" charset="0"/>
              </a:rPr>
              <a:t>URL Syntax</a:t>
            </a:r>
            <a:endParaRPr lang="en-US" sz="2400">
              <a:latin typeface="Helvetica" charset="0"/>
              <a:ea typeface="ＭＳ Ｐゴシック" charset="0"/>
              <a:cs typeface="ＭＳ Ｐゴシック" charset="0"/>
            </a:endParaRPr>
          </a:p>
        </p:txBody>
      </p:sp>
      <p:sp>
        <p:nvSpPr>
          <p:cNvPr id="44036" name="Rectangle 3"/>
          <p:cNvSpPr>
            <a:spLocks noGrp="1" noChangeArrowheads="1"/>
          </p:cNvSpPr>
          <p:nvPr>
            <p:ph idx="1"/>
          </p:nvPr>
        </p:nvSpPr>
        <p:spPr/>
        <p:txBody>
          <a:bodyPr/>
          <a:lstStyle/>
          <a:p>
            <a:pPr marL="342900" indent="-342900" algn="ctr">
              <a:buFontTx/>
              <a:buNone/>
            </a:pPr>
            <a:r>
              <a:rPr lang="en-US" b="1" i="1">
                <a:latin typeface="Times" charset="0"/>
                <a:cs typeface="Courier New" charset="0"/>
              </a:rPr>
              <a:t>protocol</a:t>
            </a:r>
            <a:r>
              <a:rPr lang="en-US" b="1" i="1">
                <a:latin typeface="Courier New" charset="0"/>
                <a:cs typeface="Courier New" charset="0"/>
              </a:rPr>
              <a:t>://</a:t>
            </a:r>
            <a:r>
              <a:rPr lang="en-US" b="1" i="1">
                <a:latin typeface="Times" charset="0"/>
                <a:cs typeface="Courier New" charset="0"/>
              </a:rPr>
              <a:t>hostname</a:t>
            </a:r>
            <a:r>
              <a:rPr lang="en-US" i="1">
                <a:solidFill>
                  <a:srgbClr val="0000FF"/>
                </a:solidFill>
                <a:latin typeface="Times" charset="0"/>
                <a:cs typeface="Courier New" charset="0"/>
              </a:rPr>
              <a:t>[</a:t>
            </a:r>
            <a:r>
              <a:rPr lang="en-US" b="1" i="1">
                <a:latin typeface="Courier New" charset="0"/>
                <a:cs typeface="Courier New" charset="0"/>
              </a:rPr>
              <a:t>:</a:t>
            </a:r>
            <a:r>
              <a:rPr lang="en-US" b="1" i="1">
                <a:latin typeface="Times" charset="0"/>
                <a:cs typeface="Courier New" charset="0"/>
              </a:rPr>
              <a:t>port</a:t>
            </a:r>
            <a:r>
              <a:rPr lang="en-US" i="1">
                <a:solidFill>
                  <a:srgbClr val="0000FF"/>
                </a:solidFill>
                <a:latin typeface="Times" charset="0"/>
                <a:cs typeface="Courier New" charset="0"/>
              </a:rPr>
              <a:t>]</a:t>
            </a:r>
            <a:r>
              <a:rPr lang="en-US" b="1" i="1">
                <a:latin typeface="Courier New" charset="0"/>
                <a:cs typeface="Courier New" charset="0"/>
              </a:rPr>
              <a:t>/</a:t>
            </a:r>
            <a:r>
              <a:rPr lang="en-US" b="1" i="1">
                <a:latin typeface="Times" charset="0"/>
                <a:cs typeface="Courier New" charset="0"/>
              </a:rPr>
              <a:t>directorypath</a:t>
            </a:r>
            <a:r>
              <a:rPr lang="en-US" b="1" i="1">
                <a:latin typeface="Courier New" charset="0"/>
                <a:cs typeface="Courier New" charset="0"/>
              </a:rPr>
              <a:t>/</a:t>
            </a:r>
            <a:r>
              <a:rPr lang="en-US" b="1" i="1">
                <a:latin typeface="Times" charset="0"/>
                <a:cs typeface="Courier New" charset="0"/>
              </a:rPr>
              <a:t>resource</a:t>
            </a:r>
            <a:endParaRPr lang="en-US" i="1">
              <a:latin typeface="Arial" charset="0"/>
              <a:cs typeface="Arial" charset="0"/>
            </a:endParaRPr>
          </a:p>
        </p:txBody>
      </p:sp>
      <p:sp>
        <p:nvSpPr>
          <p:cNvPr id="44034"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245A3EB8-F5C1-724F-B2D4-56110F3912CE}" type="slidenum">
              <a:rPr lang="en-US" sz="1400" b="0">
                <a:latin typeface="Times New Roman" charset="0"/>
              </a:rPr>
              <a:pPr eaLnBrk="1" hangingPunct="1"/>
              <a:t>7</a:t>
            </a:fld>
            <a:endParaRPr lang="en-US" sz="1400" b="0">
              <a:latin typeface="Times New Roman" charset="0"/>
            </a:endParaRPr>
          </a:p>
        </p:txBody>
      </p:sp>
      <p:graphicFrame>
        <p:nvGraphicFramePr>
          <p:cNvPr id="1141848" name="Group 88"/>
          <p:cNvGraphicFramePr>
            <a:graphicFrameLocks noGrp="1"/>
          </p:cNvGraphicFramePr>
          <p:nvPr>
            <p:extLst/>
          </p:nvPr>
        </p:nvGraphicFramePr>
        <p:xfrm>
          <a:off x="609600" y="2209800"/>
          <a:ext cx="8153400" cy="4319016"/>
        </p:xfrm>
        <a:graphic>
          <a:graphicData uri="http://schemas.openxmlformats.org/drawingml/2006/table">
            <a:tbl>
              <a:tblPr/>
              <a:tblGrid>
                <a:gridCol w="2286000"/>
                <a:gridCol w="5867400"/>
              </a:tblGrid>
              <a:tr h="5334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dirty="0">
                          <a:ln>
                            <a:noFill/>
                          </a:ln>
                          <a:solidFill>
                            <a:schemeClr val="tx1"/>
                          </a:solidFill>
                          <a:effectLst/>
                          <a:latin typeface="Arial" charset="0"/>
                          <a:ea typeface="ＭＳ Ｐゴシック" charset="0"/>
                          <a:cs typeface="Arial" charset="0"/>
                        </a:rPr>
                        <a:t>protocol</a:t>
                      </a:r>
                      <a:endParaRPr kumimoji="0" lang="en-US" sz="2400" b="0"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Arial" charset="0"/>
                        </a:rPr>
                        <a:t>http, ftp, https, smtp, rtsp, </a:t>
                      </a:r>
                      <a:r>
                        <a:rPr kumimoji="0" lang="en-US" sz="2400" b="0" i="1" u="none" strike="noStrike" cap="none" normalizeH="0" baseline="0">
                          <a:ln>
                            <a:noFill/>
                          </a:ln>
                          <a:solidFill>
                            <a:schemeClr val="tx1"/>
                          </a:solidFill>
                          <a:effectLst/>
                          <a:latin typeface="Arial" charset="0"/>
                          <a:ea typeface="ＭＳ Ｐゴシック" charset="0"/>
                          <a:cs typeface="Arial" charset="0"/>
                        </a:rPr>
                        <a:t>etc</a:t>
                      </a:r>
                      <a:r>
                        <a:rPr kumimoji="0" lang="en-US" sz="24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5461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hostname</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0"/>
                          <a:cs typeface="Arial" charset="0"/>
                        </a:rPr>
                        <a:t>DNS name, </a:t>
                      </a:r>
                      <a:r>
                        <a:rPr kumimoji="0" lang="en-US" sz="2400" b="0" i="0" u="none" strike="noStrike" cap="none" normalizeH="0" baseline="0" dirty="0">
                          <a:ln>
                            <a:noFill/>
                          </a:ln>
                          <a:solidFill>
                            <a:schemeClr val="tx1"/>
                          </a:solidFill>
                          <a:effectLst/>
                          <a:latin typeface="Arial" charset="0"/>
                          <a:ea typeface="ＭＳ Ｐゴシック" charset="0"/>
                          <a:cs typeface="Arial" charset="0"/>
                        </a:rPr>
                        <a:t>IP address</a:t>
                      </a: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8255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port</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Defaults to protocol</a:t>
                      </a:r>
                      <a:r>
                        <a:rPr kumimoji="0" lang="ja-JP" altLang="en-US" sz="2400" b="0" i="0" u="none" strike="noStrike" cap="none" normalizeH="0" baseline="0" dirty="0">
                          <a:ln>
                            <a:noFill/>
                          </a:ln>
                          <a:solidFill>
                            <a:schemeClr val="tx1"/>
                          </a:solidFill>
                          <a:effectLst/>
                          <a:latin typeface="Arial" charset="0"/>
                          <a:ea typeface="ＭＳ Ｐゴシック" charset="0"/>
                          <a:cs typeface="Arial" charset="0"/>
                        </a:rPr>
                        <a:t>’</a:t>
                      </a:r>
                      <a:r>
                        <a:rPr kumimoji="0" lang="en-US" sz="2400" b="0" i="0" u="none" strike="noStrike" cap="none" normalizeH="0" baseline="0" dirty="0">
                          <a:ln>
                            <a:noFill/>
                          </a:ln>
                          <a:solidFill>
                            <a:schemeClr val="tx1"/>
                          </a:solidFill>
                          <a:effectLst/>
                          <a:latin typeface="Arial" charset="0"/>
                          <a:ea typeface="ＭＳ Ｐゴシック" charset="0"/>
                          <a:cs typeface="Arial" charset="0"/>
                        </a:rPr>
                        <a:t>s standard port</a:t>
                      </a:r>
                      <a:br>
                        <a:rPr kumimoji="0" lang="en-US" sz="2400" b="0" i="0" u="none" strike="noStrike" cap="none" normalizeH="0" baseline="0" dirty="0">
                          <a:ln>
                            <a:noFill/>
                          </a:ln>
                          <a:solidFill>
                            <a:schemeClr val="tx1"/>
                          </a:solidFill>
                          <a:effectLst/>
                          <a:latin typeface="Arial" charset="0"/>
                          <a:ea typeface="ＭＳ Ｐゴシック" charset="0"/>
                          <a:cs typeface="Arial" charset="0"/>
                        </a:rPr>
                      </a:br>
                      <a:r>
                        <a:rPr kumimoji="0" lang="en-US" sz="1800" b="0" i="1" u="none" strike="noStrike" cap="none" normalizeH="0" baseline="0" dirty="0">
                          <a:ln>
                            <a:noFill/>
                          </a:ln>
                          <a:solidFill>
                            <a:schemeClr val="tx1"/>
                          </a:solidFill>
                          <a:effectLst/>
                          <a:latin typeface="Arial" charset="0"/>
                          <a:ea typeface="ＭＳ Ｐゴシック" charset="0"/>
                          <a:cs typeface="Arial" charset="0"/>
                        </a:rPr>
                        <a:t>e.g.</a:t>
                      </a:r>
                      <a:r>
                        <a:rPr kumimoji="0" lang="en-US" sz="1800" b="0" i="0" u="none" strike="noStrike" cap="none" normalizeH="0" baseline="0" dirty="0">
                          <a:ln>
                            <a:noFill/>
                          </a:ln>
                          <a:solidFill>
                            <a:schemeClr val="tx1"/>
                          </a:solidFill>
                          <a:effectLst/>
                          <a:latin typeface="Arial" charset="0"/>
                          <a:ea typeface="ＭＳ Ｐゴシック" charset="0"/>
                          <a:cs typeface="Arial" charset="0"/>
                        </a:rPr>
                        <a:t> http: </a:t>
                      </a:r>
                      <a:r>
                        <a:rPr kumimoji="0" lang="en-US" sz="1800" b="0" i="0" u="none" strike="noStrike" cap="none" normalizeH="0" baseline="0" dirty="0" smtClean="0">
                          <a:ln>
                            <a:noFill/>
                          </a:ln>
                          <a:solidFill>
                            <a:schemeClr val="tx1"/>
                          </a:solidFill>
                          <a:effectLst/>
                          <a:latin typeface="Arial" charset="0"/>
                          <a:ea typeface="ＭＳ Ｐゴシック" charset="0"/>
                          <a:cs typeface="Arial" charset="0"/>
                        </a:rPr>
                        <a:t>80  </a:t>
                      </a:r>
                      <a:r>
                        <a:rPr kumimoji="0" lang="en-US" sz="1800" b="0" i="0" u="none" strike="noStrike" cap="none" normalizeH="0" baseline="0" dirty="0">
                          <a:ln>
                            <a:noFill/>
                          </a:ln>
                          <a:solidFill>
                            <a:schemeClr val="tx1"/>
                          </a:solidFill>
                          <a:effectLst/>
                          <a:latin typeface="Arial" charset="0"/>
                          <a:ea typeface="ＭＳ Ｐゴシック" charset="0"/>
                          <a:cs typeface="Arial" charset="0"/>
                        </a:rPr>
                        <a:t>https: </a:t>
                      </a:r>
                      <a:r>
                        <a:rPr kumimoji="0" lang="en-US" sz="1800" b="0" i="0" u="none" strike="noStrike" cap="none" normalizeH="0" baseline="0" dirty="0" smtClean="0">
                          <a:ln>
                            <a:noFill/>
                          </a:ln>
                          <a:solidFill>
                            <a:schemeClr val="tx1"/>
                          </a:solidFill>
                          <a:effectLst/>
                          <a:latin typeface="Arial" charset="0"/>
                          <a:ea typeface="ＭＳ Ｐゴシック" charset="0"/>
                          <a:cs typeface="Arial" charset="0"/>
                        </a:rPr>
                        <a:t>443</a:t>
                      </a:r>
                      <a:endParaRPr kumimoji="0" lang="en-US" sz="2400" b="0"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5334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directory path</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Hierarchical, </a:t>
                      </a:r>
                      <a:r>
                        <a:rPr kumimoji="0" lang="en-US" sz="2400" b="0" i="0" u="none" strike="noStrike" cap="none" normalizeH="0" baseline="0" dirty="0" smtClean="0">
                          <a:ln>
                            <a:noFill/>
                          </a:ln>
                          <a:solidFill>
                            <a:schemeClr val="tx1"/>
                          </a:solidFill>
                          <a:effectLst/>
                          <a:latin typeface="Arial" charset="0"/>
                          <a:ea typeface="ＭＳ Ｐゴシック" charset="0"/>
                          <a:cs typeface="Arial" charset="0"/>
                        </a:rPr>
                        <a:t>reflecting </a:t>
                      </a:r>
                      <a:r>
                        <a:rPr kumimoji="0" lang="en-US" sz="2400" b="0" i="0" u="none" strike="noStrike" cap="none" normalizeH="0" baseline="0" dirty="0">
                          <a:ln>
                            <a:noFill/>
                          </a:ln>
                          <a:solidFill>
                            <a:schemeClr val="tx1"/>
                          </a:solidFill>
                          <a:effectLst/>
                          <a:latin typeface="Arial" charset="0"/>
                          <a:ea typeface="ＭＳ Ｐゴシック" charset="0"/>
                          <a:cs typeface="Arial" charset="0"/>
                        </a:rPr>
                        <a:t>file system</a:t>
                      </a: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7493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resource</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Identifies the desired resource</a:t>
                      </a:r>
                    </a:p>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Can also extend to program executions:</a:t>
                      </a:r>
                      <a:endParaRPr kumimoji="0" lang="en-US" sz="2100" b="0" i="0" u="none" strike="noStrike" cap="none" normalizeH="0" baseline="0" dirty="0">
                        <a:ln>
                          <a:noFill/>
                        </a:ln>
                        <a:solidFill>
                          <a:schemeClr val="tx1"/>
                        </a:solidFill>
                        <a:effectLst/>
                        <a:latin typeface="Arial" charset="0"/>
                        <a:ea typeface="ＭＳ Ｐゴシック" charset="0"/>
                        <a:cs typeface="Arial" charset="0"/>
                      </a:endParaRPr>
                    </a:p>
                    <a:p>
                      <a:pPr marL="339725" marR="0" lvl="1" indent="0" algn="l" defTabSz="914400" rtl="0" eaLnBrk="0" fontAlgn="base" latinLnBrk="0" hangingPunct="0">
                        <a:lnSpc>
                          <a:spcPct val="100000"/>
                        </a:lnSpc>
                        <a:spcBef>
                          <a:spcPct val="10000"/>
                        </a:spcBef>
                        <a:spcAft>
                          <a:spcPct val="0"/>
                        </a:spcAft>
                        <a:buClrTx/>
                        <a:buSzTx/>
                        <a:buFont typeface="Helvetica" charset="0"/>
                        <a:buNone/>
                        <a:tabLst/>
                      </a:pPr>
                      <a:r>
                        <a:rPr kumimoji="0" lang="en-US" sz="1400" b="0" i="0" u="none" strike="noStrike" cap="none" normalizeH="0" baseline="0" dirty="0">
                          <a:ln>
                            <a:noFill/>
                          </a:ln>
                          <a:solidFill>
                            <a:schemeClr val="tx1"/>
                          </a:solidFill>
                          <a:effectLst/>
                          <a:latin typeface="Courier" charset="0"/>
                          <a:ea typeface="ＭＳ Ｐゴシック" charset="0"/>
                          <a:cs typeface="Arial" charset="0"/>
                        </a:rPr>
                        <a:t>http://us.f413.mail.yahoo.com/</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ym</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ShowLetter?box</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=%40B%40Bulk&amp;MsgId=2604_1744106_29699_1123_1261_0_28917_3552_1289957100&amp;Search=&amp;</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Nhead</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f&amp;YY</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=31454&amp;order=</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down&amp;sort</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date&amp;pos</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=0&amp;view=</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a&amp;head</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=b</a:t>
                      </a:r>
                      <a:endParaRPr kumimoji="0" lang="en-US" sz="2000" b="0"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73703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p:txBody>
          <a:bodyPr/>
          <a:lstStyle/>
          <a:p>
            <a:r>
              <a:rPr lang="en-US"/>
              <a:t>Web and DNS</a:t>
            </a:r>
          </a:p>
        </p:txBody>
      </p:sp>
      <p:sp>
        <p:nvSpPr>
          <p:cNvPr id="1654787" name="Rectangle 3"/>
          <p:cNvSpPr>
            <a:spLocks noGrp="1" noChangeArrowheads="1"/>
          </p:cNvSpPr>
          <p:nvPr>
            <p:ph idx="1"/>
          </p:nvPr>
        </p:nvSpPr>
        <p:spPr>
          <a:xfrm>
            <a:off x="152400" y="1295400"/>
            <a:ext cx="8839200" cy="4835525"/>
          </a:xfrm>
        </p:spPr>
        <p:txBody>
          <a:bodyPr/>
          <a:lstStyle/>
          <a:p>
            <a:r>
              <a:rPr lang="en-US" dirty="0"/>
              <a:t>URLs use hostnames</a:t>
            </a:r>
          </a:p>
          <a:p>
            <a:endParaRPr lang="en-US" dirty="0"/>
          </a:p>
          <a:p>
            <a:r>
              <a:rPr lang="en-US" dirty="0"/>
              <a:t>Thus, content names are tied to specific hosts</a:t>
            </a:r>
          </a:p>
          <a:p>
            <a:endParaRPr lang="en-US" dirty="0"/>
          </a:p>
          <a:p>
            <a:r>
              <a:rPr lang="en-US" dirty="0" smtClean="0"/>
              <a:t>Why is this a problem?</a:t>
            </a:r>
          </a:p>
          <a:p>
            <a:endParaRPr lang="en-US" dirty="0"/>
          </a:p>
          <a:p>
            <a:r>
              <a:rPr lang="en-US" dirty="0" smtClean="0"/>
              <a:t>Makes persistence of </a:t>
            </a:r>
            <a:r>
              <a:rPr lang="en-US" dirty="0" smtClean="0"/>
              <a:t>content names </a:t>
            </a:r>
            <a:r>
              <a:rPr lang="en-US" dirty="0" smtClean="0"/>
              <a:t>problematic…</a:t>
            </a:r>
            <a:endParaRPr lang="en-US" dirty="0"/>
          </a:p>
          <a:p>
            <a:endParaRPr lang="en-US" dirty="0"/>
          </a:p>
        </p:txBody>
      </p:sp>
    </p:spTree>
    <p:extLst>
      <p:ext uri="{BB962C8B-B14F-4D97-AF65-F5344CB8AC3E}">
        <p14:creationId xmlns:p14="http://schemas.microsoft.com/office/powerpoint/2010/main" val="107089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4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47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47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47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478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name content directly?</a:t>
            </a:r>
            <a:endParaRPr lang="en-US" dirty="0"/>
          </a:p>
        </p:txBody>
      </p:sp>
      <p:sp>
        <p:nvSpPr>
          <p:cNvPr id="3" name="Content Placeholder 2"/>
          <p:cNvSpPr>
            <a:spLocks noGrp="1"/>
          </p:cNvSpPr>
          <p:nvPr>
            <p:ph idx="1"/>
          </p:nvPr>
        </p:nvSpPr>
        <p:spPr/>
        <p:txBody>
          <a:bodyPr/>
          <a:lstStyle/>
          <a:p>
            <a:r>
              <a:rPr lang="en-US" dirty="0" smtClean="0"/>
              <a:t>How do you know where to send the request?</a:t>
            </a:r>
          </a:p>
          <a:p>
            <a:endParaRPr lang="en-US" dirty="0"/>
          </a:p>
          <a:p>
            <a:r>
              <a:rPr lang="en-US" dirty="0" smtClean="0"/>
              <a:t>How do you scale?</a:t>
            </a:r>
          </a:p>
          <a:p>
            <a:endParaRPr lang="en-US" dirty="0"/>
          </a:p>
          <a:p>
            <a:r>
              <a:rPr lang="en-US" dirty="0" smtClean="0"/>
              <a:t>How do you trust the response?</a:t>
            </a:r>
          </a:p>
          <a:p>
            <a:pPr lvl="1"/>
            <a:r>
              <a:rPr lang="en-US" dirty="0" smtClean="0"/>
              <a:t>Requesting host</a:t>
            </a:r>
          </a:p>
          <a:p>
            <a:pPr lvl="1"/>
            <a:r>
              <a:rPr lang="en-US" dirty="0" smtClean="0"/>
              <a:t>Network</a:t>
            </a:r>
          </a:p>
          <a:p>
            <a:pPr marL="0" indent="0">
              <a:buNone/>
            </a:pPr>
            <a:endParaRPr lang="en-US" dirty="0"/>
          </a:p>
          <a:p>
            <a:r>
              <a:rPr lang="en-US" dirty="0" smtClean="0"/>
              <a:t>How would you design it?</a:t>
            </a:r>
          </a:p>
          <a:p>
            <a:endParaRPr lang="en-US" dirty="0"/>
          </a:p>
          <a:p>
            <a:endParaRPr lang="en-US" dirty="0"/>
          </a:p>
        </p:txBody>
      </p:sp>
    </p:spTree>
    <p:extLst>
      <p:ext uri="{BB962C8B-B14F-4D97-AF65-F5344CB8AC3E}">
        <p14:creationId xmlns:p14="http://schemas.microsoft.com/office/powerpoint/2010/main" val="42754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25850</TotalTime>
  <Words>2962</Words>
  <Application>Microsoft Macintosh PowerPoint</Application>
  <PresentationFormat>On-screen Show (4:3)</PresentationFormat>
  <Paragraphs>791</Paragraphs>
  <Slides>64</Slides>
  <Notes>38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6" baseType="lpstr">
      <vt:lpstr>Courier</vt:lpstr>
      <vt:lpstr>Courier New</vt:lpstr>
      <vt:lpstr>Gill Sans</vt:lpstr>
      <vt:lpstr>Helvetica</vt:lpstr>
      <vt:lpstr>ＭＳ Ｐゴシック</vt:lpstr>
      <vt:lpstr>Symbol</vt:lpstr>
      <vt:lpstr>Times</vt:lpstr>
      <vt:lpstr>Times New Roman</vt:lpstr>
      <vt:lpstr>Wingdings</vt:lpstr>
      <vt:lpstr>Arial</vt:lpstr>
      <vt:lpstr>Network</vt:lpstr>
      <vt:lpstr>Clip</vt:lpstr>
      <vt:lpstr>CS 168 ICMP, NAT, and More HTTP</vt:lpstr>
      <vt:lpstr>PowerPoint Presentation</vt:lpstr>
      <vt:lpstr>Announcements</vt:lpstr>
      <vt:lpstr>Today’s Lecture</vt:lpstr>
      <vt:lpstr>The Web</vt:lpstr>
      <vt:lpstr>Web Components</vt:lpstr>
      <vt:lpstr>URL Syntax</vt:lpstr>
      <vt:lpstr>Web and DNS</vt:lpstr>
      <vt:lpstr>Why not name content directly?</vt:lpstr>
      <vt:lpstr>Hyper Text Transfer Protocol (HTTP)</vt:lpstr>
      <vt:lpstr>Steps in HTTP Request/Response</vt:lpstr>
      <vt:lpstr>Client-to-Server Communication</vt:lpstr>
      <vt:lpstr>Server-to-Client Communication</vt:lpstr>
      <vt:lpstr>HTTP is Stateless </vt:lpstr>
      <vt:lpstr>Question</vt:lpstr>
      <vt:lpstr>State in a Stateless Protocol: Cookies</vt:lpstr>
      <vt:lpstr>HTTP Performance Issues</vt:lpstr>
      <vt:lpstr>Performance Goals</vt:lpstr>
      <vt:lpstr>Solutions?</vt:lpstr>
      <vt:lpstr>Solutions?</vt:lpstr>
      <vt:lpstr>Solutions?</vt:lpstr>
      <vt:lpstr>HTTP Performance</vt:lpstr>
      <vt:lpstr>Why Not 3 RTTs?</vt:lpstr>
      <vt:lpstr>Improving HTTP Performance: Concurrent Requests &amp; Responses</vt:lpstr>
      <vt:lpstr>Improving HTTP Performance: Persistent Connections</vt:lpstr>
      <vt:lpstr>Improving HTTP Performance: Pipelined Requests &amp; Responses</vt:lpstr>
      <vt:lpstr>Scorecard: Getting n Small Objects</vt:lpstr>
      <vt:lpstr>Scorecard: Getting n Large Objects</vt:lpstr>
      <vt:lpstr>Improving HTTP Performance: Caching</vt:lpstr>
      <vt:lpstr>Improving HTTP Performance: Caching: How</vt:lpstr>
      <vt:lpstr>Improving HTTP Performance: Caching: How</vt:lpstr>
      <vt:lpstr>Improving HTTP Performance: Caching: Where?</vt:lpstr>
      <vt:lpstr>Improving HTTP Performance: Caching: Where?</vt:lpstr>
      <vt:lpstr>Improving HTTP Performance: Caching with Reverse Proxies</vt:lpstr>
      <vt:lpstr>Improving HTTP Performance: Caching with Forward Proxies</vt:lpstr>
      <vt:lpstr>Improving HTTP Performance:  Replication</vt:lpstr>
      <vt:lpstr>Improving HTTP Performance:  Content Distribution Networks</vt:lpstr>
      <vt:lpstr>Improving HTTP Performance: CDN Example – Akamai</vt:lpstr>
      <vt:lpstr> Cost-Effective Content Delivery</vt:lpstr>
      <vt:lpstr>Network Control Messages  </vt:lpstr>
      <vt:lpstr>What Errors Might A Router See?</vt:lpstr>
      <vt:lpstr>What should network tell host about?</vt:lpstr>
      <vt:lpstr>Router Response to Problems?</vt:lpstr>
      <vt:lpstr>Error Reporting Helps Diagnosis</vt:lpstr>
      <vt:lpstr>Internet Control Message Protocol</vt:lpstr>
      <vt:lpstr>Types of Control Messages</vt:lpstr>
      <vt:lpstr>Using ICMP</vt:lpstr>
      <vt:lpstr>Discovering Network Path Properties</vt:lpstr>
      <vt:lpstr>Ping: Echo and Reply</vt:lpstr>
      <vt:lpstr>Path MTU Discovery</vt:lpstr>
      <vt:lpstr>Issues with Path MTU Discovery</vt:lpstr>
      <vt:lpstr>Discovering Routing via Time Exceeded</vt:lpstr>
      <vt:lpstr>Traceroute: Exploiting Time Exceeded</vt:lpstr>
      <vt:lpstr>PowerPoint Presentation</vt:lpstr>
      <vt:lpstr>PowerPoint Presentation</vt:lpstr>
      <vt:lpstr>PowerPoint Presentation</vt:lpstr>
      <vt:lpstr>PowerPoint Presentation</vt:lpstr>
      <vt:lpstr>Network Address Translation</vt:lpstr>
      <vt:lpstr>Sharing Single Address Across Hosts</vt:lpstr>
      <vt:lpstr>Special-Purpose Address Blocks</vt:lpstr>
      <vt:lpstr>Network Address Translation (NAT)</vt:lpstr>
      <vt:lpstr>NAT (cont’d)</vt:lpstr>
      <vt:lpstr>NAT (cont’d)</vt:lpstr>
      <vt:lpstr>NAT: Early Example of “Middlebox”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168  Introduction to the Internet: Architecture and Protocols</dc:title>
  <dc:creator>shenker@icsi.berkeley.edu</dc:creator>
  <cp:lastModifiedBy>shenker@icsi.berkeley.edu</cp:lastModifiedBy>
  <cp:revision>518</cp:revision>
  <cp:lastPrinted>2015-10-03T16:16:45Z</cp:lastPrinted>
  <dcterms:created xsi:type="dcterms:W3CDTF">2015-08-27T21:00:58Z</dcterms:created>
  <dcterms:modified xsi:type="dcterms:W3CDTF">2015-10-13T20:29:11Z</dcterms:modified>
</cp:coreProperties>
</file>