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93"/>
  </p:notesMasterIdLst>
  <p:handoutMasterIdLst>
    <p:handoutMasterId r:id="rId94"/>
  </p:handoutMasterIdLst>
  <p:sldIdLst>
    <p:sldId id="431" r:id="rId2"/>
    <p:sldId id="532" r:id="rId3"/>
    <p:sldId id="1020" r:id="rId4"/>
    <p:sldId id="1021" r:id="rId5"/>
    <p:sldId id="915" r:id="rId6"/>
    <p:sldId id="921" r:id="rId7"/>
    <p:sldId id="922" r:id="rId8"/>
    <p:sldId id="925" r:id="rId9"/>
    <p:sldId id="927" r:id="rId10"/>
    <p:sldId id="928" r:id="rId11"/>
    <p:sldId id="929" r:id="rId12"/>
    <p:sldId id="930" r:id="rId13"/>
    <p:sldId id="931" r:id="rId14"/>
    <p:sldId id="932" r:id="rId15"/>
    <p:sldId id="1033" r:id="rId16"/>
    <p:sldId id="1022" r:id="rId17"/>
    <p:sldId id="975" r:id="rId18"/>
    <p:sldId id="1027" r:id="rId19"/>
    <p:sldId id="977" r:id="rId20"/>
    <p:sldId id="978" r:id="rId21"/>
    <p:sldId id="979" r:id="rId22"/>
    <p:sldId id="980" r:id="rId23"/>
    <p:sldId id="1034" r:id="rId24"/>
    <p:sldId id="1023" r:id="rId25"/>
    <p:sldId id="1024" r:id="rId26"/>
    <p:sldId id="1019" r:id="rId27"/>
    <p:sldId id="1028" r:id="rId28"/>
    <p:sldId id="1029" r:id="rId29"/>
    <p:sldId id="1030" r:id="rId30"/>
    <p:sldId id="1119" r:id="rId31"/>
    <p:sldId id="1036" r:id="rId32"/>
    <p:sldId id="1041" r:id="rId33"/>
    <p:sldId id="1042" r:id="rId34"/>
    <p:sldId id="1134" r:id="rId35"/>
    <p:sldId id="1135" r:id="rId36"/>
    <p:sldId id="1120" r:id="rId37"/>
    <p:sldId id="1047" r:id="rId38"/>
    <p:sldId id="1048" r:id="rId39"/>
    <p:sldId id="1049" r:id="rId40"/>
    <p:sldId id="1050" r:id="rId41"/>
    <p:sldId id="1132" r:id="rId42"/>
    <p:sldId id="1121" r:id="rId43"/>
    <p:sldId id="1122" r:id="rId44"/>
    <p:sldId id="1123" r:id="rId45"/>
    <p:sldId id="1124" r:id="rId46"/>
    <p:sldId id="1125" r:id="rId47"/>
    <p:sldId id="1126" r:id="rId48"/>
    <p:sldId id="1127" r:id="rId49"/>
    <p:sldId id="1131" r:id="rId50"/>
    <p:sldId id="1128" r:id="rId51"/>
    <p:sldId id="1129" r:id="rId52"/>
    <p:sldId id="1061" r:id="rId53"/>
    <p:sldId id="1062" r:id="rId54"/>
    <p:sldId id="1063" r:id="rId55"/>
    <p:sldId id="1064" r:id="rId56"/>
    <p:sldId id="1065" r:id="rId57"/>
    <p:sldId id="1066" r:id="rId58"/>
    <p:sldId id="1067" r:id="rId59"/>
    <p:sldId id="1070" r:id="rId60"/>
    <p:sldId id="1071" r:id="rId61"/>
    <p:sldId id="1072" r:id="rId62"/>
    <p:sldId id="1073" r:id="rId63"/>
    <p:sldId id="1074" r:id="rId64"/>
    <p:sldId id="1075" r:id="rId65"/>
    <p:sldId id="1076" r:id="rId66"/>
    <p:sldId id="1113" r:id="rId67"/>
    <p:sldId id="1114" r:id="rId68"/>
    <p:sldId id="1115" r:id="rId69"/>
    <p:sldId id="1116" r:id="rId70"/>
    <p:sldId id="1117" r:id="rId71"/>
    <p:sldId id="1078" r:id="rId72"/>
    <p:sldId id="1079" r:id="rId73"/>
    <p:sldId id="1086" r:id="rId74"/>
    <p:sldId id="1087" r:id="rId75"/>
    <p:sldId id="1088" r:id="rId76"/>
    <p:sldId id="1092" r:id="rId77"/>
    <p:sldId id="1093" r:id="rId78"/>
    <p:sldId id="1094" r:id="rId79"/>
    <p:sldId id="1095" r:id="rId80"/>
    <p:sldId id="1097" r:id="rId81"/>
    <p:sldId id="1098" r:id="rId82"/>
    <p:sldId id="1104" r:id="rId83"/>
    <p:sldId id="1105" r:id="rId84"/>
    <p:sldId id="1106" r:id="rId85"/>
    <p:sldId id="1107" r:id="rId86"/>
    <p:sldId id="1108" r:id="rId87"/>
    <p:sldId id="1109" r:id="rId88"/>
    <p:sldId id="1110" r:id="rId89"/>
    <p:sldId id="1111" r:id="rId90"/>
    <p:sldId id="1112" r:id="rId91"/>
    <p:sldId id="1118" r:id="rId9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57"/>
    <a:srgbClr val="66CCFF"/>
    <a:srgbClr val="800080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713"/>
    <p:restoredTop sz="86464"/>
  </p:normalViewPr>
  <p:slideViewPr>
    <p:cSldViewPr>
      <p:cViewPr>
        <p:scale>
          <a:sx n="100" d="100"/>
          <a:sy n="100" d="100"/>
        </p:scale>
        <p:origin x="240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44" d="100"/>
        <a:sy n="144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notesMaster" Target="notesMasters/notesMaster1.xml"/><Relationship Id="rId94" Type="http://schemas.openxmlformats.org/officeDocument/2006/relationships/handoutMaster" Target="handoutMasters/handoutMaster1.xml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C0097C4-6507-AC4E-966E-821A729436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963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7DDF7BC6-A6E1-CB43-A9F4-FD0222E264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5785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75A15B-A938-0A44-90FE-340ED01BB9CC}" type="slidenum">
              <a:rPr lang="en-US" sz="1200" b="0">
                <a:latin typeface="Times New Roman" charset="0"/>
              </a:rPr>
              <a:pPr eaLnBrk="1" hangingPunct="1"/>
              <a:t>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894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1A1A8F4-9EDA-CE4A-9B76-EF8025837C21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505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883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01CA593-E26F-7245-980C-CCA23A225025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803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FBAE00F-ABC6-EF4E-93D8-3710A266AB09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104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94C0444-3589-224C-AE46-B1A4705D4952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700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978C27-07F7-AF4A-8B89-42352EB4CE52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22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CF88E94-EA0D-304D-B4B4-C7323CED4390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1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Deepest level most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29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7F2108A-BAF6-574E-A307-A72F6263DEFB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Why go up? Why not stay down in the lower levels?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74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A40FC15-9726-1A47-AF7D-B59B2A65FBC5}" type="slidenum">
              <a:rPr lang="en-US" sz="1300" b="0">
                <a:latin typeface="Times New Roman" charset="0"/>
              </a:rPr>
              <a:pPr eaLnBrk="1" hangingPunct="1"/>
              <a:t>62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10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Draw!!!!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3AB7D2-44D9-C341-97F4-AF3A6AE0BBC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90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A40FC15-9726-1A47-AF7D-B59B2A65FBC5}" type="slidenum">
              <a:rPr lang="en-US" sz="1300" b="0">
                <a:latin typeface="Times New Roman" charset="0"/>
              </a:rPr>
              <a:pPr eaLnBrk="1" hangingPunct="1"/>
              <a:t>66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106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F59BAB-A21D-9242-8697-1BA5384646B7}" type="slidenum">
              <a:rPr lang="en-US" sz="1200" b="0">
                <a:latin typeface="Times New Roman" charset="0"/>
              </a:rPr>
              <a:pPr eaLnBrk="1" hangingPunct="1"/>
              <a:t>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14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B86DB4-DB02-434D-BF4E-8499BEC609E4}" type="slidenum">
              <a:rPr lang="en-US" sz="1300" b="0">
                <a:latin typeface="Times New Roman" charset="0"/>
              </a:rPr>
              <a:pPr eaLnBrk="1" hangingPunct="1"/>
              <a:t>68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930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CC38-56B0-7C45-9622-D4994682E07F}" type="slidenum">
              <a:rPr lang="en-US" sz="1300" b="0">
                <a:latin typeface="Times New Roman" charset="0"/>
              </a:rPr>
              <a:pPr eaLnBrk="1" hangingPunct="1"/>
              <a:t>70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Being fair to others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98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A40FC15-9726-1A47-AF7D-B59B2A65FBC5}" type="slidenum">
              <a:rPr lang="en-US" sz="1300" b="0">
                <a:latin typeface="Times New Roman" charset="0"/>
              </a:rPr>
              <a:pPr eaLnBrk="1" hangingPunct="1"/>
              <a:t>71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156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A40FC15-9726-1A47-AF7D-B59B2A65FBC5}" type="slidenum">
              <a:rPr lang="en-US" sz="1300" b="0">
                <a:latin typeface="Times New Roman" charset="0"/>
              </a:rPr>
              <a:pPr eaLnBrk="1" hangingPunct="1"/>
              <a:t>73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509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A40FC15-9726-1A47-AF7D-B59B2A65FBC5}" type="slidenum">
              <a:rPr lang="en-US" sz="1300" b="0">
                <a:latin typeface="Times New Roman" charset="0"/>
              </a:rPr>
              <a:pPr eaLnBrk="1" hangingPunct="1"/>
              <a:t>74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7642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75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91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F9C7354-181B-D94B-B7FA-3A0EF60520CC}" type="slidenum">
              <a:rPr lang="en-US" sz="1300" b="0">
                <a:latin typeface="Times New Roman" charset="0"/>
              </a:rPr>
              <a:pPr eaLnBrk="1" hangingPunct="1"/>
              <a:t>76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1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A40FC15-9726-1A47-AF7D-B59B2A65FBC5}" type="slidenum">
              <a:rPr lang="en-US" sz="1300" b="0">
                <a:latin typeface="Times New Roman" charset="0"/>
              </a:rPr>
              <a:pPr eaLnBrk="1" hangingPunct="1"/>
              <a:t>77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000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47EB911-E1D6-F842-A907-C90218DAAD05}" type="slidenum">
              <a:rPr lang="en-US" sz="1300" b="0">
                <a:latin typeface="Times New Roman" charset="0"/>
              </a:rPr>
              <a:pPr eaLnBrk="1" hangingPunct="1"/>
              <a:t>79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688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781EB3-BD8A-DE42-91AD-DFE44FE998EA}" type="slidenum">
              <a:rPr lang="en-US" sz="1300" b="0">
                <a:latin typeface="Times New Roman" charset="0"/>
              </a:rPr>
              <a:pPr eaLnBrk="1" hangingPunct="1"/>
              <a:t>81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295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52393-DA59-0443-AB8F-3028D487BCCC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6209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A40FC15-9726-1A47-AF7D-B59B2A65FBC5}" type="slidenum">
              <a:rPr lang="en-US" sz="1300" b="0">
                <a:latin typeface="Times New Roman" charset="0"/>
              </a:rPr>
              <a:pPr eaLnBrk="1" hangingPunct="1"/>
              <a:t>82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6004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A8194E3-7B4A-2749-848B-7B26BEB7F9B0}" type="slidenum">
              <a:rPr lang="en-US" sz="1300" b="0">
                <a:latin typeface="Times New Roman" charset="0"/>
              </a:rPr>
              <a:pPr eaLnBrk="1" hangingPunct="1"/>
              <a:t>83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9208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adfertised</a:t>
            </a:r>
            <a:r>
              <a:rPr lang="en-US" dirty="0" smtClean="0"/>
              <a:t> </a:t>
            </a:r>
            <a:r>
              <a:rPr lang="en-US" dirty="0" err="1" smtClean="0"/>
              <a:t>separtely</a:t>
            </a:r>
            <a:r>
              <a:rPr lang="en-US" dirty="0" smtClean="0"/>
              <a:t>, would have to change whenever prefixes changed.  Added new customer, split</a:t>
            </a:r>
            <a:r>
              <a:rPr lang="en-US" baseline="0" dirty="0" smtClean="0"/>
              <a:t> old one….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3AB7D2-44D9-C341-97F4-AF3A6AE0BBCF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070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6AE90C-22F0-3342-8FE4-EF6BDE666022}" type="slidenum">
              <a:rPr lang="en-US" sz="1300" b="0">
                <a:latin typeface="Times New Roman" charset="0"/>
              </a:rPr>
              <a:pPr eaLnBrk="1" hangingPunct="1"/>
              <a:t>85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What does core route do now????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9553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88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235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89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69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F1F925-1A20-7740-8DD9-732B3C6F8FAC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10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E5504C-F607-8F43-806C-BF3D145AA915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06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FC022D-C361-AA44-80A8-9AA375724581}" type="slidenum">
              <a:rPr lang="en-US" sz="1200" b="0">
                <a:latin typeface="Times New Roman" charset="0"/>
              </a:rPr>
              <a:pPr eaLnBrk="1" hangingPunct="1"/>
              <a:t>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90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0447342-CC48-0341-A4D7-77D0C5BAED94}" type="slidenum">
              <a:rPr lang="en-US" sz="1200" b="0">
                <a:latin typeface="Times New Roman" charset="0"/>
              </a:rPr>
              <a:pPr eaLnBrk="1" hangingPunct="1"/>
              <a:t>13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260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65D43-5AF1-CE4B-B850-BC2F66AEA0FC}" type="slidenum">
              <a:rPr lang="en-US" sz="1200" b="0">
                <a:latin typeface="Times New Roman" charset="0"/>
              </a:rPr>
              <a:pPr eaLnBrk="1" hangingPunct="1"/>
              <a:t>14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03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5AF60F-EA58-0D44-978B-C16E797633BC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59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D9B67-AD95-4B46-A0DA-F2AED6E84B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8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85399-A305-8F45-8B8E-3830BD0C4D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31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04EAF-5A08-7B49-9FC9-045F536AE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21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458200" cy="5486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fld id="{72BEC54F-98B7-0A42-9A23-569989152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30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01D6B-E1B5-3D43-A935-C9E04958F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11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E9D7D-CD46-A340-A1D8-BC4BFD5FE6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424242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24242"/>
                </a:solidFill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478157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EA10F-1B2C-564A-8529-6A1B9B53C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00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E118E-DF71-3045-BE9C-ED4DC6B090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33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8F47A-AB51-1E40-84FE-F7055C6366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3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83B58-B541-7E4C-9724-66775EFCE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D13FA-69A5-5444-B7E0-32474B5AE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6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5AC89-5AC2-8B44-81A5-11BB5E96E8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48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F76C2-D589-3248-9C1F-E0BDBB229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9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9148E-37AF-FC4B-9566-0C4B0803C0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43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820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5FCFE6E-9505-354F-8B69-AA2C0F2AB9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6" r:id="rId12"/>
    <p:sldLayoutId id="2147483717" r:id="rId13"/>
    <p:sldLayoutId id="2147483718" r:id="rId14"/>
    <p:sldLayoutId id="214748371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oleObject" Target="../embeddings/oleObject1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6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6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CS 168</a:t>
            </a:r>
            <a:br>
              <a:rPr lang="en-US" altLang="en-US" dirty="0"/>
            </a:br>
            <a:r>
              <a:rPr lang="en-US" altLang="en-US" dirty="0" smtClean="0"/>
              <a:t>ICMP, NAT, </a:t>
            </a:r>
            <a:r>
              <a:rPr lang="en-US" altLang="en-US" dirty="0" err="1" smtClean="0"/>
              <a:t>QoS</a:t>
            </a:r>
            <a:r>
              <a:rPr lang="en-US" altLang="en-US" dirty="0" smtClean="0"/>
              <a:t>, and Review</a:t>
            </a:r>
            <a:endParaRPr lang="en-US" altLang="en-US" dirty="0"/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2015</a:t>
            </a: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Shenker</a:t>
            </a: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/~cs168/fa15/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39223899-8BDD-F940-A62D-574BA4D27A47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Traceroute: Exploiting </a:t>
            </a:r>
            <a:r>
              <a:rPr lang="en-US" sz="3200" i="1">
                <a:latin typeface="Helvetica" charset="0"/>
                <a:ea typeface="ＭＳ Ｐゴシック" charset="0"/>
                <a:cs typeface="ＭＳ Ｐゴシック" charset="0"/>
              </a:rPr>
              <a:t>Time Exceeded</a:t>
            </a:r>
            <a:endParaRPr lang="en-US" sz="32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19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Arial" charset="0"/>
              </a:rPr>
              <a:t> Time-To-Live field in IP packet header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Source sends a packet with TTL ranging from </a:t>
            </a:r>
            <a:r>
              <a:rPr lang="en-US" b="1" i="1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to </a:t>
            </a:r>
            <a:r>
              <a:rPr lang="en-US" b="1" i="1">
                <a:latin typeface="Arial" charset="0"/>
                <a:ea typeface="Arial" charset="0"/>
                <a:cs typeface="Arial" charset="0"/>
              </a:rPr>
              <a:t>n</a:t>
            </a:r>
            <a:endParaRPr lang="en-US" i="1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Each router along the path decrements the TTL</a:t>
            </a:r>
          </a:p>
          <a:p>
            <a:pPr lvl="1">
              <a:lnSpc>
                <a:spcPct val="90000"/>
              </a:lnSpc>
            </a:pPr>
            <a:r>
              <a:rPr lang="ja-JP" altLang="en-US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TTL exceeded</a:t>
            </a:r>
            <a:r>
              <a:rPr lang="ja-JP" altLang="en-US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sent when TTL reaches </a:t>
            </a:r>
            <a:r>
              <a:rPr lang="en-US" i="1">
                <a:latin typeface="Arial" charset="0"/>
                <a:ea typeface="Arial" charset="0"/>
                <a:cs typeface="Arial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i="1">
                <a:latin typeface="Arial" charset="0"/>
                <a:cs typeface="Arial" charset="0"/>
              </a:rPr>
              <a:t>Traceroute</a:t>
            </a:r>
            <a:r>
              <a:rPr lang="en-US">
                <a:latin typeface="Arial" charset="0"/>
                <a:cs typeface="Arial" charset="0"/>
              </a:rPr>
              <a:t> tool exploits this TTL behavior</a:t>
            </a: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5D4AEAA-BD0D-CC4B-8790-6977C3A7D90B}" type="slidenum">
              <a:rPr lang="en-US" sz="1400" b="0">
                <a:latin typeface="Times New Roman" charset="0"/>
              </a:rPr>
              <a:pPr eaLnBrk="1" hangingPunct="1"/>
              <a:t>10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3189" name="Line 2"/>
          <p:cNvSpPr>
            <a:spLocks noChangeShapeType="1"/>
          </p:cNvSpPr>
          <p:nvPr/>
        </p:nvSpPr>
        <p:spPr bwMode="auto">
          <a:xfrm flipV="1">
            <a:off x="6894513" y="4457700"/>
            <a:ext cx="1443037" cy="119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0" name="Line 3"/>
          <p:cNvSpPr>
            <a:spLocks noChangeShapeType="1"/>
          </p:cNvSpPr>
          <p:nvPr/>
        </p:nvSpPr>
        <p:spPr bwMode="auto">
          <a:xfrm>
            <a:off x="857250" y="4602163"/>
            <a:ext cx="2155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1" name="Line 4"/>
          <p:cNvSpPr>
            <a:spLocks noChangeShapeType="1"/>
          </p:cNvSpPr>
          <p:nvPr/>
        </p:nvSpPr>
        <p:spPr bwMode="auto">
          <a:xfrm flipV="1">
            <a:off x="4841875" y="4576763"/>
            <a:ext cx="1873250" cy="730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2" name="Line 5"/>
          <p:cNvSpPr>
            <a:spLocks noChangeShapeType="1"/>
          </p:cNvSpPr>
          <p:nvPr/>
        </p:nvSpPr>
        <p:spPr bwMode="auto">
          <a:xfrm>
            <a:off x="3086100" y="4649788"/>
            <a:ext cx="1565275" cy="657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3195" name="Picture 8"/>
          <p:cNvPicPr>
            <a:picLocks noChangeArrowheads="1"/>
          </p:cNvPicPr>
          <p:nvPr/>
        </p:nvPicPr>
        <p:blipFill>
          <a:blip r:embed="rId4">
            <a:lum bright="6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25" y="4397375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6" name="Picture 9"/>
          <p:cNvPicPr>
            <a:picLocks noChangeArrowheads="1"/>
          </p:cNvPicPr>
          <p:nvPr/>
        </p:nvPicPr>
        <p:blipFill>
          <a:blip r:embed="rId4">
            <a:lum bright="6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38" y="5121275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7" name="Picture 10"/>
          <p:cNvPicPr>
            <a:picLocks noChangeArrowheads="1"/>
          </p:cNvPicPr>
          <p:nvPr/>
        </p:nvPicPr>
        <p:blipFill>
          <a:blip r:embed="rId4">
            <a:lum bright="6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436880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8" name="Group 11"/>
          <p:cNvGrpSpPr>
            <a:grpSpLocks/>
          </p:cNvGrpSpPr>
          <p:nvPr/>
        </p:nvGrpSpPr>
        <p:grpSpPr bwMode="auto">
          <a:xfrm>
            <a:off x="495300" y="4418013"/>
            <a:ext cx="609600" cy="533400"/>
            <a:chOff x="384" y="3285"/>
            <a:chExt cx="384" cy="336"/>
          </a:xfrm>
        </p:grpSpPr>
        <p:pic>
          <p:nvPicPr>
            <p:cNvPr id="93223" name="Picture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304"/>
              <a:ext cx="384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3224" name="Group 13"/>
            <p:cNvGrpSpPr>
              <a:grpSpLocks/>
            </p:cNvGrpSpPr>
            <p:nvPr/>
          </p:nvGrpSpPr>
          <p:grpSpPr bwMode="auto">
            <a:xfrm>
              <a:off x="533" y="3285"/>
              <a:ext cx="63" cy="19"/>
              <a:chOff x="614" y="2400"/>
              <a:chExt cx="97" cy="31"/>
            </a:xfrm>
          </p:grpSpPr>
          <p:sp>
            <p:nvSpPr>
              <p:cNvPr id="93231" name="Rectangle 14"/>
              <p:cNvSpPr>
                <a:spLocks noChangeArrowheads="1"/>
              </p:cNvSpPr>
              <p:nvPr/>
            </p:nvSpPr>
            <p:spPr bwMode="auto">
              <a:xfrm>
                <a:off x="614" y="2400"/>
                <a:ext cx="97" cy="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32" name="Oval 15"/>
              <p:cNvSpPr>
                <a:spLocks noChangeArrowheads="1"/>
              </p:cNvSpPr>
              <p:nvPr/>
            </p:nvSpPr>
            <p:spPr bwMode="auto">
              <a:xfrm>
                <a:off x="648" y="2400"/>
                <a:ext cx="29" cy="3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225" name="Group 16"/>
            <p:cNvGrpSpPr>
              <a:grpSpLocks/>
            </p:cNvGrpSpPr>
            <p:nvPr/>
          </p:nvGrpSpPr>
          <p:grpSpPr bwMode="auto">
            <a:xfrm>
              <a:off x="529" y="3348"/>
              <a:ext cx="83" cy="44"/>
              <a:chOff x="608" y="2502"/>
              <a:chExt cx="128" cy="72"/>
            </a:xfrm>
          </p:grpSpPr>
          <p:sp>
            <p:nvSpPr>
              <p:cNvPr id="93226" name="Rectangle 17"/>
              <p:cNvSpPr>
                <a:spLocks noChangeArrowheads="1"/>
              </p:cNvSpPr>
              <p:nvPr/>
            </p:nvSpPr>
            <p:spPr bwMode="auto">
              <a:xfrm>
                <a:off x="608" y="2502"/>
                <a:ext cx="128" cy="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3227" name="Group 18"/>
              <p:cNvGrpSpPr>
                <a:grpSpLocks/>
              </p:cNvGrpSpPr>
              <p:nvPr/>
            </p:nvGrpSpPr>
            <p:grpSpPr bwMode="auto">
              <a:xfrm>
                <a:off x="629" y="2512"/>
                <a:ext cx="89" cy="50"/>
                <a:chOff x="629" y="2512"/>
                <a:chExt cx="89" cy="50"/>
              </a:xfrm>
            </p:grpSpPr>
            <p:sp>
              <p:nvSpPr>
                <p:cNvPr id="93228" name="Line 19"/>
                <p:cNvSpPr>
                  <a:spLocks noChangeShapeType="1"/>
                </p:cNvSpPr>
                <p:nvPr/>
              </p:nvSpPr>
              <p:spPr bwMode="auto">
                <a:xfrm>
                  <a:off x="629" y="2512"/>
                  <a:ext cx="8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29" name="Line 20"/>
                <p:cNvSpPr>
                  <a:spLocks noChangeShapeType="1"/>
                </p:cNvSpPr>
                <p:nvPr/>
              </p:nvSpPr>
              <p:spPr bwMode="auto">
                <a:xfrm>
                  <a:off x="629" y="2536"/>
                  <a:ext cx="8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30" name="Line 21"/>
                <p:cNvSpPr>
                  <a:spLocks noChangeShapeType="1"/>
                </p:cNvSpPr>
                <p:nvPr/>
              </p:nvSpPr>
              <p:spPr bwMode="auto">
                <a:xfrm>
                  <a:off x="629" y="2562"/>
                  <a:ext cx="8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aphicFrame>
          <p:nvGraphicFramePr>
            <p:cNvPr id="93187" name="Object 3"/>
            <p:cNvGraphicFramePr>
              <a:graphicFrameLocks/>
            </p:cNvGraphicFramePr>
            <p:nvPr/>
          </p:nvGraphicFramePr>
          <p:xfrm>
            <a:off x="509" y="3349"/>
            <a:ext cx="92" cy="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4" name="Clip" r:id="rId6" imgW="227013" imgH="255588" progId="MS_ClipArt_Gallery.2">
                    <p:embed/>
                  </p:oleObj>
                </mc:Choice>
                <mc:Fallback>
                  <p:oleObj name="Clip" r:id="rId6" imgW="227013" imgH="255588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" y="3349"/>
                          <a:ext cx="92" cy="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199" name="Text Box 23"/>
          <p:cNvSpPr txBox="1">
            <a:spLocks noChangeArrowheads="1"/>
          </p:cNvSpPr>
          <p:nvPr/>
        </p:nvSpPr>
        <p:spPr bwMode="auto">
          <a:xfrm>
            <a:off x="357188" y="4778375"/>
            <a:ext cx="747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>
                <a:solidFill>
                  <a:schemeClr val="folHlink"/>
                </a:solidFill>
                <a:latin typeface="Times New Roman" charset="0"/>
              </a:rPr>
              <a:t>source</a:t>
            </a:r>
          </a:p>
        </p:txBody>
      </p:sp>
      <p:grpSp>
        <p:nvGrpSpPr>
          <p:cNvPr id="93200" name="Group 24"/>
          <p:cNvGrpSpPr>
            <a:grpSpLocks/>
          </p:cNvGrpSpPr>
          <p:nvPr/>
        </p:nvGrpSpPr>
        <p:grpSpPr bwMode="auto">
          <a:xfrm>
            <a:off x="8101013" y="4287838"/>
            <a:ext cx="609600" cy="533400"/>
            <a:chOff x="384" y="2400"/>
            <a:chExt cx="592" cy="544"/>
          </a:xfrm>
        </p:grpSpPr>
        <p:pic>
          <p:nvPicPr>
            <p:cNvPr id="93213" name="Picture 25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430"/>
              <a:ext cx="59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3214" name="Group 26"/>
            <p:cNvGrpSpPr>
              <a:grpSpLocks/>
            </p:cNvGrpSpPr>
            <p:nvPr/>
          </p:nvGrpSpPr>
          <p:grpSpPr bwMode="auto">
            <a:xfrm>
              <a:off x="614" y="2400"/>
              <a:ext cx="97" cy="31"/>
              <a:chOff x="614" y="2400"/>
              <a:chExt cx="97" cy="31"/>
            </a:xfrm>
          </p:grpSpPr>
          <p:sp>
            <p:nvSpPr>
              <p:cNvPr id="93221" name="Rectangle 27"/>
              <p:cNvSpPr>
                <a:spLocks noChangeArrowheads="1"/>
              </p:cNvSpPr>
              <p:nvPr/>
            </p:nvSpPr>
            <p:spPr bwMode="auto">
              <a:xfrm>
                <a:off x="614" y="2400"/>
                <a:ext cx="97" cy="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2" name="Oval 28"/>
              <p:cNvSpPr>
                <a:spLocks noChangeArrowheads="1"/>
              </p:cNvSpPr>
              <p:nvPr/>
            </p:nvSpPr>
            <p:spPr bwMode="auto">
              <a:xfrm>
                <a:off x="648" y="2400"/>
                <a:ext cx="29" cy="3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215" name="Group 29"/>
            <p:cNvGrpSpPr>
              <a:grpSpLocks/>
            </p:cNvGrpSpPr>
            <p:nvPr/>
          </p:nvGrpSpPr>
          <p:grpSpPr bwMode="auto">
            <a:xfrm>
              <a:off x="608" y="2502"/>
              <a:ext cx="128" cy="72"/>
              <a:chOff x="608" y="2502"/>
              <a:chExt cx="128" cy="72"/>
            </a:xfrm>
          </p:grpSpPr>
          <p:sp>
            <p:nvSpPr>
              <p:cNvPr id="93216" name="Rectangle 30"/>
              <p:cNvSpPr>
                <a:spLocks noChangeArrowheads="1"/>
              </p:cNvSpPr>
              <p:nvPr/>
            </p:nvSpPr>
            <p:spPr bwMode="auto">
              <a:xfrm>
                <a:off x="608" y="2502"/>
                <a:ext cx="128" cy="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3217" name="Group 31"/>
              <p:cNvGrpSpPr>
                <a:grpSpLocks/>
              </p:cNvGrpSpPr>
              <p:nvPr/>
            </p:nvGrpSpPr>
            <p:grpSpPr bwMode="auto">
              <a:xfrm>
                <a:off x="629" y="2512"/>
                <a:ext cx="89" cy="50"/>
                <a:chOff x="629" y="2512"/>
                <a:chExt cx="89" cy="50"/>
              </a:xfrm>
            </p:grpSpPr>
            <p:sp>
              <p:nvSpPr>
                <p:cNvPr id="93218" name="Line 32"/>
                <p:cNvSpPr>
                  <a:spLocks noChangeShapeType="1"/>
                </p:cNvSpPr>
                <p:nvPr/>
              </p:nvSpPr>
              <p:spPr bwMode="auto">
                <a:xfrm>
                  <a:off x="629" y="2512"/>
                  <a:ext cx="8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19" name="Line 33"/>
                <p:cNvSpPr>
                  <a:spLocks noChangeShapeType="1"/>
                </p:cNvSpPr>
                <p:nvPr/>
              </p:nvSpPr>
              <p:spPr bwMode="auto">
                <a:xfrm>
                  <a:off x="629" y="2536"/>
                  <a:ext cx="8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20" name="Line 34"/>
                <p:cNvSpPr>
                  <a:spLocks noChangeShapeType="1"/>
                </p:cNvSpPr>
                <p:nvPr/>
              </p:nvSpPr>
              <p:spPr bwMode="auto">
                <a:xfrm>
                  <a:off x="629" y="2562"/>
                  <a:ext cx="8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aphicFrame>
          <p:nvGraphicFramePr>
            <p:cNvPr id="93186" name="Object 2"/>
            <p:cNvGraphicFramePr>
              <a:graphicFrameLocks/>
            </p:cNvGraphicFramePr>
            <p:nvPr/>
          </p:nvGraphicFramePr>
          <p:xfrm>
            <a:off x="590" y="2504"/>
            <a:ext cx="14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5" name="Clip" r:id="rId8" imgW="227013" imgH="255588" progId="MS_ClipArt_Gallery.2">
                    <p:embed/>
                  </p:oleObj>
                </mc:Choice>
                <mc:Fallback>
                  <p:oleObj name="Clip" r:id="rId8" imgW="227013" imgH="255588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2504"/>
                          <a:ext cx="14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201" name="Text Box 36"/>
          <p:cNvSpPr txBox="1">
            <a:spLocks noChangeArrowheads="1"/>
          </p:cNvSpPr>
          <p:nvPr/>
        </p:nvSpPr>
        <p:spPr bwMode="auto">
          <a:xfrm>
            <a:off x="7805738" y="4672013"/>
            <a:ext cx="1144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>
                <a:solidFill>
                  <a:schemeClr val="folHlink"/>
                </a:solidFill>
                <a:latin typeface="Times New Roman" charset="0"/>
              </a:rPr>
              <a:t>destination</a:t>
            </a:r>
          </a:p>
        </p:txBody>
      </p: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1163638" y="3773488"/>
            <a:ext cx="3035300" cy="703262"/>
            <a:chOff x="535" y="2920"/>
            <a:chExt cx="1912" cy="443"/>
          </a:xfrm>
        </p:grpSpPr>
        <p:sp>
          <p:nvSpPr>
            <p:cNvPr id="93209" name="Line 38"/>
            <p:cNvSpPr>
              <a:spLocks noChangeShapeType="1"/>
            </p:cNvSpPr>
            <p:nvPr/>
          </p:nvSpPr>
          <p:spPr bwMode="auto">
            <a:xfrm flipV="1">
              <a:off x="535" y="3362"/>
              <a:ext cx="959" cy="1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0" name="Text Box 39"/>
            <p:cNvSpPr txBox="1">
              <a:spLocks noChangeArrowheads="1"/>
            </p:cNvSpPr>
            <p:nvPr/>
          </p:nvSpPr>
          <p:spPr bwMode="auto">
            <a:xfrm>
              <a:off x="535" y="3139"/>
              <a:ext cx="5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>
                  <a:solidFill>
                    <a:schemeClr val="folHlink"/>
                  </a:solidFill>
                  <a:latin typeface="Times New Roman" charset="0"/>
                </a:rPr>
                <a:t>TTL=1</a:t>
              </a:r>
            </a:p>
          </p:txBody>
        </p:sp>
        <p:sp>
          <p:nvSpPr>
            <p:cNvPr id="93211" name="Freeform 40"/>
            <p:cNvSpPr>
              <a:spLocks/>
            </p:cNvSpPr>
            <p:nvPr/>
          </p:nvSpPr>
          <p:spPr bwMode="auto">
            <a:xfrm flipV="1">
              <a:off x="1241" y="2920"/>
              <a:ext cx="505" cy="374"/>
            </a:xfrm>
            <a:custGeom>
              <a:avLst/>
              <a:gdLst>
                <a:gd name="T0" fmla="*/ 482 w 505"/>
                <a:gd name="T1" fmla="*/ 0 h 205"/>
                <a:gd name="T2" fmla="*/ 425 w 505"/>
                <a:gd name="T3" fmla="*/ 2094 h 205"/>
                <a:gd name="T4" fmla="*/ 0 w 505"/>
                <a:gd name="T5" fmla="*/ 1053 h 205"/>
                <a:gd name="T6" fmla="*/ 0 60000 65536"/>
                <a:gd name="T7" fmla="*/ 0 60000 65536"/>
                <a:gd name="T8" fmla="*/ 0 60000 65536"/>
                <a:gd name="T9" fmla="*/ 0 w 505"/>
                <a:gd name="T10" fmla="*/ 0 h 205"/>
                <a:gd name="T11" fmla="*/ 505 w 505"/>
                <a:gd name="T12" fmla="*/ 205 h 2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5" h="205">
                  <a:moveTo>
                    <a:pt x="482" y="0"/>
                  </a:moveTo>
                  <a:cubicBezTo>
                    <a:pt x="493" y="86"/>
                    <a:pt x="505" y="173"/>
                    <a:pt x="425" y="189"/>
                  </a:cubicBezTo>
                  <a:cubicBezTo>
                    <a:pt x="345" y="205"/>
                    <a:pt x="71" y="111"/>
                    <a:pt x="0" y="95"/>
                  </a:cubicBezTo>
                </a:path>
              </a:pathLst>
            </a:custGeom>
            <a:noFill/>
            <a:ln w="38100">
              <a:solidFill>
                <a:schemeClr val="folHlink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2" name="Text Box 41"/>
            <p:cNvSpPr txBox="1">
              <a:spLocks noChangeArrowheads="1"/>
            </p:cNvSpPr>
            <p:nvPr/>
          </p:nvSpPr>
          <p:spPr bwMode="auto">
            <a:xfrm>
              <a:off x="1809" y="2947"/>
              <a:ext cx="63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>
                  <a:latin typeface="Times New Roman" charset="0"/>
                </a:rPr>
                <a:t>Time</a:t>
              </a:r>
            </a:p>
            <a:p>
              <a:pPr algn="ctr"/>
              <a:r>
                <a:rPr lang="en-US" sz="1600">
                  <a:latin typeface="Times New Roman" charset="0"/>
                </a:rPr>
                <a:t> exceeded</a:t>
              </a:r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1163638" y="4318000"/>
            <a:ext cx="3678237" cy="1055688"/>
            <a:chOff x="535" y="3263"/>
            <a:chExt cx="2317" cy="665"/>
          </a:xfrm>
        </p:grpSpPr>
        <p:sp>
          <p:nvSpPr>
            <p:cNvPr id="93205" name="Text Box 43"/>
            <p:cNvSpPr txBox="1">
              <a:spLocks noChangeArrowheads="1"/>
            </p:cNvSpPr>
            <p:nvPr/>
          </p:nvSpPr>
          <p:spPr bwMode="auto">
            <a:xfrm>
              <a:off x="535" y="3607"/>
              <a:ext cx="5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FF9900"/>
                  </a:solidFill>
                  <a:latin typeface="Times New Roman" charset="0"/>
                </a:rPr>
                <a:t>TTL=2</a:t>
              </a:r>
            </a:p>
          </p:txBody>
        </p:sp>
        <p:sp>
          <p:nvSpPr>
            <p:cNvPr id="93206" name="Line 44"/>
            <p:cNvSpPr>
              <a:spLocks noChangeShapeType="1"/>
            </p:cNvSpPr>
            <p:nvPr/>
          </p:nvSpPr>
          <p:spPr bwMode="auto">
            <a:xfrm>
              <a:off x="1700" y="3580"/>
              <a:ext cx="871" cy="348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7" name="Line 45"/>
            <p:cNvSpPr>
              <a:spLocks noChangeShapeType="1"/>
            </p:cNvSpPr>
            <p:nvPr/>
          </p:nvSpPr>
          <p:spPr bwMode="auto">
            <a:xfrm>
              <a:off x="535" y="3580"/>
              <a:ext cx="1165" cy="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8" name="Freeform 46"/>
            <p:cNvSpPr>
              <a:spLocks/>
            </p:cNvSpPr>
            <p:nvPr/>
          </p:nvSpPr>
          <p:spPr bwMode="auto">
            <a:xfrm flipV="1">
              <a:off x="2447" y="3263"/>
              <a:ext cx="405" cy="500"/>
            </a:xfrm>
            <a:custGeom>
              <a:avLst/>
              <a:gdLst>
                <a:gd name="T0" fmla="*/ 200 w 505"/>
                <a:gd name="T1" fmla="*/ 0 h 205"/>
                <a:gd name="T2" fmla="*/ 176 w 505"/>
                <a:gd name="T3" fmla="*/ 6685 h 205"/>
                <a:gd name="T4" fmla="*/ 0 w 505"/>
                <a:gd name="T5" fmla="*/ 3366 h 205"/>
                <a:gd name="T6" fmla="*/ 0 60000 65536"/>
                <a:gd name="T7" fmla="*/ 0 60000 65536"/>
                <a:gd name="T8" fmla="*/ 0 60000 65536"/>
                <a:gd name="T9" fmla="*/ 0 w 505"/>
                <a:gd name="T10" fmla="*/ 0 h 205"/>
                <a:gd name="T11" fmla="*/ 505 w 505"/>
                <a:gd name="T12" fmla="*/ 205 h 2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5" h="205">
                  <a:moveTo>
                    <a:pt x="482" y="0"/>
                  </a:moveTo>
                  <a:cubicBezTo>
                    <a:pt x="493" y="86"/>
                    <a:pt x="505" y="173"/>
                    <a:pt x="425" y="189"/>
                  </a:cubicBezTo>
                  <a:cubicBezTo>
                    <a:pt x="345" y="205"/>
                    <a:pt x="71" y="111"/>
                    <a:pt x="0" y="95"/>
                  </a:cubicBezTo>
                </a:path>
              </a:pathLst>
            </a:custGeom>
            <a:noFill/>
            <a:ln w="38100">
              <a:solidFill>
                <a:srgbClr val="FF9900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04" name="Text Box 47"/>
          <p:cNvSpPr txBox="1">
            <a:spLocks noChangeArrowheads="1"/>
          </p:cNvSpPr>
          <p:nvPr/>
        </p:nvSpPr>
        <p:spPr bwMode="auto">
          <a:xfrm>
            <a:off x="685800" y="5715000"/>
            <a:ext cx="8137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>
                <a:solidFill>
                  <a:srgbClr val="FF0000"/>
                </a:solidFill>
                <a:latin typeface="Arial" charset="0"/>
              </a:rPr>
              <a:t>Send packets with TTL=1, 2, … </a:t>
            </a:r>
          </a:p>
          <a:p>
            <a:pPr algn="l"/>
            <a:r>
              <a:rPr lang="en-US">
                <a:solidFill>
                  <a:srgbClr val="FF0000"/>
                </a:solidFill>
                <a:latin typeface="Arial" charset="0"/>
              </a:rPr>
              <a:t>  and record source of 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Time Exceeded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 message</a:t>
            </a:r>
          </a:p>
        </p:txBody>
      </p:sp>
    </p:spTree>
    <p:extLst>
      <p:ext uri="{BB962C8B-B14F-4D97-AF65-F5344CB8AC3E}">
        <p14:creationId xmlns:p14="http://schemas.microsoft.com/office/powerpoint/2010/main" val="192215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2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310718-FA1C-FF4D-9A5A-8FF7968446F4}" type="slidenum">
              <a:rPr lang="en-US" sz="1400" b="0">
                <a:latin typeface="Times New Roman" charset="0"/>
              </a:rPr>
              <a:pPr eaLnBrk="1" hangingPunct="1"/>
              <a:t>11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9225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700">
                <a:solidFill>
                  <a:srgbClr val="0000FF"/>
                </a:solidFill>
              </a:rPr>
              <a:t>traceroute to www.whitehouse.gov (204.102.114.49),</a:t>
            </a:r>
          </a:p>
          <a:p>
            <a:pPr algn="l"/>
            <a:r>
              <a:rPr lang="en-US" sz="1700">
                <a:solidFill>
                  <a:srgbClr val="0000FF"/>
                </a:solidFill>
              </a:rPr>
              <a:t>    30 hops max, 40 byte packets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545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72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2AF7C9-79ED-4D41-980B-444F81BDF4B0}" type="slidenum">
              <a:rPr lang="en-US" sz="1400" b="0">
                <a:latin typeface="Times New Roman" charset="0"/>
              </a:rPr>
              <a:pPr eaLnBrk="1" hangingPunct="1"/>
              <a:t>12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96355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700">
                <a:solidFill>
                  <a:srgbClr val="0000FF"/>
                </a:solidFill>
              </a:rPr>
              <a:t>traceroute to www.whitehouse.gov (204.102.114.49),</a:t>
            </a:r>
          </a:p>
          <a:p>
            <a:pPr algn="l"/>
            <a:r>
              <a:rPr lang="en-US" sz="1700">
                <a:solidFill>
                  <a:srgbClr val="0000FF"/>
                </a:solidFill>
              </a:rPr>
              <a:t>    30 hops max, 40 byte packets</a:t>
            </a:r>
            <a:endParaRPr lang="en-US" sz="1700"/>
          </a:p>
          <a:p>
            <a:pPr algn="l"/>
            <a:r>
              <a:rPr lang="en-US" sz="1700"/>
              <a:t> 1 cory115-1-gw.EECS.Berkeley.EDU (128.32.48.1)</a:t>
            </a:r>
          </a:p>
          <a:p>
            <a:pPr algn="l"/>
            <a:r>
              <a:rPr lang="en-US" sz="1700"/>
              <a:t>    0.829 ms 0.660 ms 0.565 ms</a:t>
            </a:r>
          </a:p>
        </p:txBody>
      </p:sp>
    </p:spTree>
    <p:extLst>
      <p:ext uri="{BB962C8B-B14F-4D97-AF65-F5344CB8AC3E}">
        <p14:creationId xmlns:p14="http://schemas.microsoft.com/office/powerpoint/2010/main" val="86317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5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93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A52B46-DF10-D742-9704-E897A9BA5EB4}" type="slidenum">
              <a:rPr lang="en-US" sz="1400" b="0">
                <a:latin typeface="Times New Roman" charset="0"/>
              </a:rPr>
              <a:pPr eaLnBrk="1" hangingPunct="1"/>
              <a:t>13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98403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700">
                <a:solidFill>
                  <a:srgbClr val="0000FF"/>
                </a:solidFill>
              </a:rPr>
              <a:t>traceroute to www.whitehouse.gov (204.102.114.49),</a:t>
            </a:r>
          </a:p>
          <a:p>
            <a:pPr algn="l"/>
            <a:r>
              <a:rPr lang="en-US" sz="1700">
                <a:solidFill>
                  <a:srgbClr val="0000FF"/>
                </a:solidFill>
              </a:rPr>
              <a:t>    30 hops max, 40 byte packets</a:t>
            </a:r>
            <a:endParaRPr lang="en-US" sz="1700"/>
          </a:p>
          <a:p>
            <a:pPr algn="l"/>
            <a:r>
              <a:rPr lang="en-US" sz="1700"/>
              <a:t> 1 cory115-1-gw.EECS.Berkeley.EDU (128.32.48.1)</a:t>
            </a:r>
          </a:p>
          <a:p>
            <a:pPr algn="l"/>
            <a:r>
              <a:rPr lang="en-US" sz="1700"/>
              <a:t>    0.829 ms 0.660 ms 0.565 ms</a:t>
            </a:r>
          </a:p>
          <a:p>
            <a:pPr algn="l"/>
            <a:r>
              <a:rPr lang="en-US" sz="1700"/>
              <a:t> 2 cory-cr-1-1-soda-cr-1-2.EECS.Berkeley.EDU (169.229.59.233)</a:t>
            </a:r>
          </a:p>
          <a:p>
            <a:pPr algn="l"/>
            <a:r>
              <a:rPr lang="en-US" sz="1700"/>
              <a:t>    0.953 ms 0.857 ms 0.727 ms</a:t>
            </a:r>
          </a:p>
        </p:txBody>
      </p:sp>
    </p:spTree>
    <p:extLst>
      <p:ext uri="{BB962C8B-B14F-4D97-AF65-F5344CB8AC3E}">
        <p14:creationId xmlns:p14="http://schemas.microsoft.com/office/powerpoint/2010/main" val="210874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13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83D671-F03A-2843-B285-FBFF5BB0759E}" type="slidenum">
              <a:rPr lang="en-US" sz="1400" b="0">
                <a:latin typeface="Times New Roman" charset="0"/>
              </a:rPr>
              <a:pPr eaLnBrk="1" hangingPunct="1"/>
              <a:t>14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94307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700">
                <a:solidFill>
                  <a:srgbClr val="0000FF"/>
                </a:solidFill>
              </a:rPr>
              <a:t>traceroute to www.whitehouse.gov (204.102.114.49),</a:t>
            </a:r>
          </a:p>
          <a:p>
            <a:pPr algn="l"/>
            <a:r>
              <a:rPr lang="en-US" sz="1700">
                <a:solidFill>
                  <a:srgbClr val="0000FF"/>
                </a:solidFill>
              </a:rPr>
              <a:t>    30 hops max, 40 byte packets</a:t>
            </a:r>
            <a:endParaRPr lang="en-US" sz="1700"/>
          </a:p>
          <a:p>
            <a:pPr algn="l"/>
            <a:r>
              <a:rPr lang="en-US" sz="1700"/>
              <a:t> 1 cory115-1-gw.EECS.Berkeley.EDU (128.32.48.1)</a:t>
            </a:r>
          </a:p>
          <a:p>
            <a:pPr algn="l"/>
            <a:r>
              <a:rPr lang="en-US" sz="1700"/>
              <a:t>    0.829 ms 0.660 ms 0.565 ms</a:t>
            </a:r>
          </a:p>
          <a:p>
            <a:pPr algn="l"/>
            <a:r>
              <a:rPr lang="en-US" sz="1700"/>
              <a:t> 2 cory-cr-1-1-soda-cr-1-2.EECS.Berkeley.EDU (169.229.59.233)</a:t>
            </a:r>
          </a:p>
          <a:p>
            <a:pPr algn="l"/>
            <a:r>
              <a:rPr lang="en-US" sz="1700"/>
              <a:t>    0.953 ms 0.857 ms 0.727 ms</a:t>
            </a:r>
          </a:p>
          <a:p>
            <a:pPr algn="l"/>
            <a:r>
              <a:rPr lang="en-US" sz="1700"/>
              <a:t> 3 soda-cr-1-1-soda-br-6-2.EECS.Berkeley.EDU (169.229.59.225)</a:t>
            </a:r>
          </a:p>
          <a:p>
            <a:pPr algn="l"/>
            <a:r>
              <a:rPr lang="en-US" sz="1700"/>
              <a:t>    1.461 ms 1.260 ms 1.137 ms</a:t>
            </a:r>
          </a:p>
          <a:p>
            <a:pPr algn="l"/>
            <a:r>
              <a:rPr lang="en-US" sz="1700"/>
              <a:t> 4 g3-8.inr-202-reccev.Berkeley.EDU (128.32.255.169)</a:t>
            </a:r>
          </a:p>
          <a:p>
            <a:pPr algn="l"/>
            <a:r>
              <a:rPr lang="en-US" sz="1700"/>
              <a:t>    1.402 ms 1.298 ms *</a:t>
            </a:r>
          </a:p>
          <a:p>
            <a:pPr algn="l"/>
            <a:r>
              <a:rPr lang="en-US" sz="1700"/>
              <a:t> 5 ge-1-3-0.inr-002-reccev.Berkeley.EDU (128.32.0.38)</a:t>
            </a:r>
          </a:p>
          <a:p>
            <a:pPr algn="l"/>
            <a:r>
              <a:rPr lang="en-US" sz="1700"/>
              <a:t>    1.428 ms 1.889 ms 1.378 ms</a:t>
            </a:r>
          </a:p>
          <a:p>
            <a:pPr algn="l"/>
            <a:r>
              <a:rPr lang="en-US" sz="1700"/>
              <a:t> 6 oak-dc2--ucb-ge.cenic.net (137.164.23.29)</a:t>
            </a:r>
          </a:p>
          <a:p>
            <a:pPr algn="l"/>
            <a:r>
              <a:rPr lang="en-US" sz="1700"/>
              <a:t>    1.731 ms 1.643 ms 1.680 ms</a:t>
            </a:r>
          </a:p>
          <a:p>
            <a:pPr algn="l"/>
            <a:r>
              <a:rPr lang="en-US" sz="1700"/>
              <a:t> 7 dc-oak-dc1--oak-dc2-p2p-2.cenic.net (137.164.22.194)</a:t>
            </a:r>
          </a:p>
          <a:p>
            <a:pPr algn="l"/>
            <a:r>
              <a:rPr lang="en-US" sz="1700"/>
              <a:t>    3.045 ms 1.640 ms 1.630 ms</a:t>
            </a:r>
          </a:p>
          <a:p>
            <a:pPr algn="l"/>
            <a:r>
              <a:rPr lang="en-US" sz="1700"/>
              <a:t> 8 * * *</a:t>
            </a:r>
          </a:p>
          <a:p>
            <a:pPr algn="l"/>
            <a:r>
              <a:rPr lang="en-US" sz="1700"/>
              <a:t> 9 dc-lax-dc1--sac-dc1-pos.cenic.net (137.164.22.126)</a:t>
            </a:r>
          </a:p>
          <a:p>
            <a:pPr algn="l"/>
            <a:r>
              <a:rPr lang="en-US" sz="1700"/>
              <a:t>    13.104 ms 13.163 ms 12.988 ms</a:t>
            </a:r>
          </a:p>
          <a:p>
            <a:pPr algn="l"/>
            <a:r>
              <a:rPr lang="en-US" sz="1700"/>
              <a:t>10 137.164.22.21 (137.164.22.21)</a:t>
            </a:r>
          </a:p>
          <a:p>
            <a:pPr algn="l"/>
            <a:r>
              <a:rPr lang="en-US" sz="1700"/>
              <a:t>    13.328 ms 42.981 ms 13.548 ms</a:t>
            </a:r>
          </a:p>
          <a:p>
            <a:pPr algn="l"/>
            <a:r>
              <a:rPr lang="en-US" sz="1700"/>
              <a:t>11 dc-tus-dc1--lax-dc2-pos.cenic.net (137.164.22.43)</a:t>
            </a:r>
          </a:p>
          <a:p>
            <a:pPr algn="l"/>
            <a:r>
              <a:rPr lang="en-US" sz="1700"/>
              <a:t>    18.775 ms 17.469 ms 21.652 ms</a:t>
            </a:r>
          </a:p>
          <a:p>
            <a:pPr algn="l"/>
            <a:r>
              <a:rPr lang="en-US" sz="1700"/>
              <a:t>12 a204-102-114-49.deploy.akamaitechnologies.com (204.102.114.49)</a:t>
            </a:r>
          </a:p>
          <a:p>
            <a:pPr algn="l"/>
            <a:r>
              <a:rPr lang="en-US" sz="1700"/>
              <a:t>    18.137 ms 14.905 ms 19.730 ms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90800" y="2209800"/>
            <a:ext cx="5661025" cy="533400"/>
            <a:chOff x="1632" y="1392"/>
            <a:chExt cx="3566" cy="336"/>
          </a:xfrm>
        </p:grpSpPr>
        <p:sp>
          <p:nvSpPr>
            <p:cNvPr id="101394" name="Oval 5"/>
            <p:cNvSpPr>
              <a:spLocks noChangeArrowheads="1"/>
            </p:cNvSpPr>
            <p:nvPr/>
          </p:nvSpPr>
          <p:spPr bwMode="auto">
            <a:xfrm>
              <a:off x="1632" y="1392"/>
              <a:ext cx="576" cy="336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5" name="Text Box 6"/>
            <p:cNvSpPr txBox="1">
              <a:spLocks noChangeArrowheads="1"/>
            </p:cNvSpPr>
            <p:nvPr/>
          </p:nvSpPr>
          <p:spPr bwMode="auto">
            <a:xfrm>
              <a:off x="4340" y="1440"/>
              <a:ext cx="8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  <a:latin typeface="Times New Roman" charset="0"/>
                </a:rPr>
                <a:t>Lost Reply</a:t>
              </a:r>
              <a:endParaRPr lang="en-US" b="0">
                <a:solidFill>
                  <a:srgbClr val="FF0000"/>
                </a:solidFill>
                <a:latin typeface="Times New Roman" charset="0"/>
              </a:endParaRPr>
            </a:p>
          </p:txBody>
        </p:sp>
        <p:cxnSp>
          <p:nvCxnSpPr>
            <p:cNvPr id="101396" name="AutoShape 7"/>
            <p:cNvCxnSpPr>
              <a:cxnSpLocks noChangeShapeType="1"/>
              <a:stCxn id="101395" idx="1"/>
              <a:endCxn id="101394" idx="6"/>
            </p:cNvCxnSpPr>
            <p:nvPr/>
          </p:nvCxnSpPr>
          <p:spPr bwMode="auto">
            <a:xfrm flipH="1" flipV="1">
              <a:off x="2217" y="1560"/>
              <a:ext cx="2175" cy="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81000" y="4038600"/>
            <a:ext cx="8074025" cy="533400"/>
            <a:chOff x="240" y="2544"/>
            <a:chExt cx="5086" cy="336"/>
          </a:xfrm>
        </p:grpSpPr>
        <p:sp>
          <p:nvSpPr>
            <p:cNvPr id="101391" name="Oval 9"/>
            <p:cNvSpPr>
              <a:spLocks noChangeArrowheads="1"/>
            </p:cNvSpPr>
            <p:nvPr/>
          </p:nvSpPr>
          <p:spPr bwMode="auto">
            <a:xfrm>
              <a:off x="240" y="2544"/>
              <a:ext cx="576" cy="336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2" name="Text Box 10"/>
            <p:cNvSpPr txBox="1">
              <a:spLocks noChangeArrowheads="1"/>
            </p:cNvSpPr>
            <p:nvPr/>
          </p:nvSpPr>
          <p:spPr bwMode="auto">
            <a:xfrm>
              <a:off x="3312" y="2592"/>
              <a:ext cx="20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FF0000"/>
                  </a:solidFill>
                  <a:latin typeface="Times New Roman" charset="0"/>
                </a:rPr>
                <a:t>Router </a:t>
              </a:r>
              <a:r>
                <a:rPr lang="en-US" dirty="0" err="1" smtClean="0">
                  <a:solidFill>
                    <a:srgbClr val="FF0000"/>
                  </a:solidFill>
                  <a:latin typeface="Times New Roman" charset="0"/>
                </a:rPr>
                <a:t>doesn</a:t>
              </a:r>
              <a:r>
                <a:rPr lang="fr-FR" altLang="ja-JP" dirty="0" smtClean="0">
                  <a:solidFill>
                    <a:srgbClr val="FF0000"/>
                  </a:solidFill>
                  <a:latin typeface="Times New Roman" charset="0"/>
                </a:rPr>
                <a:t>'</a:t>
              </a:r>
              <a:r>
                <a:rPr lang="en-US" dirty="0" smtClean="0">
                  <a:solidFill>
                    <a:srgbClr val="FF0000"/>
                  </a:solidFill>
                  <a:latin typeface="Times New Roman" charset="0"/>
                </a:rPr>
                <a:t>t </a:t>
              </a:r>
              <a:r>
                <a:rPr lang="en-US" dirty="0">
                  <a:solidFill>
                    <a:srgbClr val="FF0000"/>
                  </a:solidFill>
                  <a:latin typeface="Times New Roman" charset="0"/>
                </a:rPr>
                <a:t>send ICMPs</a:t>
              </a:r>
              <a:endParaRPr lang="en-US" b="0" dirty="0">
                <a:solidFill>
                  <a:srgbClr val="FF0000"/>
                </a:solidFill>
                <a:latin typeface="Times New Roman" charset="0"/>
              </a:endParaRPr>
            </a:p>
          </p:txBody>
        </p:sp>
        <p:cxnSp>
          <p:nvCxnSpPr>
            <p:cNvPr id="101393" name="AutoShape 11"/>
            <p:cNvCxnSpPr>
              <a:cxnSpLocks noChangeShapeType="1"/>
              <a:stCxn id="101392" idx="1"/>
              <a:endCxn id="101391" idx="6"/>
            </p:cNvCxnSpPr>
            <p:nvPr/>
          </p:nvCxnSpPr>
          <p:spPr bwMode="auto">
            <a:xfrm flipH="1" flipV="1">
              <a:off x="825" y="2712"/>
              <a:ext cx="2487" cy="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04800" y="4953000"/>
            <a:ext cx="8183563" cy="1524000"/>
            <a:chOff x="192" y="3120"/>
            <a:chExt cx="5155" cy="960"/>
          </a:xfrm>
        </p:grpSpPr>
        <p:sp>
          <p:nvSpPr>
            <p:cNvPr id="101388" name="Oval 13"/>
            <p:cNvSpPr>
              <a:spLocks noChangeArrowheads="1"/>
            </p:cNvSpPr>
            <p:nvPr/>
          </p:nvSpPr>
          <p:spPr bwMode="auto">
            <a:xfrm>
              <a:off x="192" y="3648"/>
              <a:ext cx="3984" cy="432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9" name="Text Box 14"/>
            <p:cNvSpPr txBox="1">
              <a:spLocks noChangeArrowheads="1"/>
            </p:cNvSpPr>
            <p:nvPr/>
          </p:nvSpPr>
          <p:spPr bwMode="auto">
            <a:xfrm>
              <a:off x="4542" y="3120"/>
              <a:ext cx="8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  <a:latin typeface="Times New Roman" charset="0"/>
                </a:rPr>
                <a:t>Final Hop</a:t>
              </a:r>
              <a:endParaRPr lang="en-US" b="0">
                <a:solidFill>
                  <a:srgbClr val="FF0000"/>
                </a:solidFill>
                <a:latin typeface="Times New Roman" charset="0"/>
              </a:endParaRPr>
            </a:p>
          </p:txBody>
        </p:sp>
        <p:cxnSp>
          <p:nvCxnSpPr>
            <p:cNvPr id="101390" name="AutoShape 15"/>
            <p:cNvCxnSpPr>
              <a:cxnSpLocks noChangeShapeType="1"/>
              <a:stCxn id="101389" idx="1"/>
              <a:endCxn id="101388" idx="0"/>
            </p:cNvCxnSpPr>
            <p:nvPr/>
          </p:nvCxnSpPr>
          <p:spPr bwMode="auto">
            <a:xfrm flipH="1">
              <a:off x="2184" y="3245"/>
              <a:ext cx="2358" cy="39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04800" y="4648200"/>
            <a:ext cx="8389938" cy="685800"/>
            <a:chOff x="192" y="2928"/>
            <a:chExt cx="5285" cy="432"/>
          </a:xfrm>
        </p:grpSpPr>
        <p:sp>
          <p:nvSpPr>
            <p:cNvPr id="101385" name="Oval 17"/>
            <p:cNvSpPr>
              <a:spLocks noChangeArrowheads="1"/>
            </p:cNvSpPr>
            <p:nvPr/>
          </p:nvSpPr>
          <p:spPr bwMode="auto">
            <a:xfrm>
              <a:off x="192" y="3024"/>
              <a:ext cx="1248" cy="336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6" name="Text Box 18"/>
            <p:cNvSpPr txBox="1">
              <a:spLocks noChangeArrowheads="1"/>
            </p:cNvSpPr>
            <p:nvPr/>
          </p:nvSpPr>
          <p:spPr bwMode="auto">
            <a:xfrm>
              <a:off x="3504" y="2928"/>
              <a:ext cx="19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  <a:latin typeface="Times New Roman" charset="0"/>
                </a:rPr>
                <a:t>No PTR record for address</a:t>
              </a:r>
              <a:endParaRPr lang="en-US" b="0">
                <a:solidFill>
                  <a:srgbClr val="FF0000"/>
                </a:solidFill>
                <a:latin typeface="Times New Roman" charset="0"/>
              </a:endParaRPr>
            </a:p>
          </p:txBody>
        </p:sp>
        <p:cxnSp>
          <p:nvCxnSpPr>
            <p:cNvPr id="101387" name="AutoShape 19"/>
            <p:cNvCxnSpPr>
              <a:cxnSpLocks noChangeShapeType="1"/>
              <a:stCxn id="101386" idx="1"/>
              <a:endCxn id="101385" idx="6"/>
            </p:cNvCxnSpPr>
            <p:nvPr/>
          </p:nvCxnSpPr>
          <p:spPr bwMode="auto">
            <a:xfrm flipH="1">
              <a:off x="1449" y="3053"/>
              <a:ext cx="2055" cy="13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5965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Any Questions?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8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Address Translation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7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Sharing Single Address Across Hosts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9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Network Address Translation (NAT) enables many hosts to share a single address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Uses port numbers (fields in transport layer)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Was thought to be an architectural abomination when first proposed, but it: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Probably saved us from address exhaustion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And reflects a modern design paradigm (indirection)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C61197-A1CA-A34C-AE69-5786DA3478FF}" type="slidenum">
              <a:rPr lang="en-US" sz="1400" b="0">
                <a:latin typeface="Times New Roman" charset="0"/>
              </a:rPr>
              <a:pPr eaLnBrk="1" hangingPunct="1"/>
              <a:t>17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97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Special-Purpose Address Blocks</a:t>
            </a:r>
          </a:p>
        </p:txBody>
      </p:sp>
      <p:sp>
        <p:nvSpPr>
          <p:cNvPr id="1040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Limited broadcast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Sent to every host attached to the local network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Block: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255.255.255.255/32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Loopback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Address blocks that refer to the local machine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Block: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127.0.0.0/8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Usually only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127.0.0.1/32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is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used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Link-local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By agreement, not forwarded by </a:t>
            </a:r>
            <a:r>
              <a:rPr lang="en-US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any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router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Used for single-link communication only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Intent: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autoconfiguration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(especially when </a:t>
            </a: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DHCP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fails)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Block: 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169.254.0.0/16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Arial" charset="0"/>
              </a:rPr>
              <a:t>Private </a:t>
            </a:r>
            <a:r>
              <a:rPr lang="en-US" sz="2400" dirty="0">
                <a:latin typeface="Arial" charset="0"/>
              </a:rPr>
              <a:t>addresses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By agreement, </a:t>
            </a:r>
            <a:r>
              <a:rPr lang="en-US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not routed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in the public Internet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For networks not meant for general Internet connectivity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Blocks: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10.0.0.0/8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172.16.0.0/12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192.168.0.0/16</a:t>
            </a:r>
            <a:endParaRPr 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95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E3F69A4-CB95-1540-832D-F4867D7D0EC8}" type="slidenum">
              <a:rPr lang="en-US" sz="1400" b="0">
                <a:latin typeface="Times New Roman" charset="0"/>
              </a:rPr>
              <a:pPr eaLnBrk="1" hangingPunct="1"/>
              <a:t>18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03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38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>
                <a:latin typeface="Helvetica" charset="0"/>
                <a:ea typeface="ＭＳ Ｐゴシック" charset="0"/>
                <a:cs typeface="ＭＳ Ｐゴシック" charset="0"/>
              </a:rPr>
              <a:t>The “Old Days”</a:t>
            </a:r>
            <a:endParaRPr lang="en-US" sz="35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Arial" charset="0"/>
              </a:rPr>
              <a:t>Before NAT</a:t>
            </a:r>
            <a:r>
              <a:rPr lang="en-US" dirty="0" smtClean="0">
                <a:latin typeface="Arial" charset="0"/>
              </a:rPr>
              <a:t>…e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very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machine connected to Internet had unique IP address </a:t>
            </a:r>
          </a:p>
        </p:txBody>
      </p:sp>
      <p:sp>
        <p:nvSpPr>
          <p:cNvPr id="1648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5BEEA-75F5-E541-B9FD-9DD3486C02D2}" type="slidenum">
              <a:rPr lang="en-US" sz="1400" b="0">
                <a:latin typeface="Arial" charset="0"/>
              </a:rPr>
              <a:pPr eaLnBrk="1" hangingPunct="1"/>
              <a:t>19</a:t>
            </a:fld>
            <a:endParaRPr lang="en-US" sz="1400" b="0">
              <a:latin typeface="Arial" charset="0"/>
            </a:endParaRPr>
          </a:p>
        </p:txBody>
      </p:sp>
      <p:pic>
        <p:nvPicPr>
          <p:cNvPr id="16486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49688"/>
            <a:ext cx="28194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869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154488"/>
            <a:ext cx="30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870" name="Picture 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72200" y="4002088"/>
            <a:ext cx="60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871" name="Picture 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72200" y="5221288"/>
            <a:ext cx="60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1962" name="Text Box 10"/>
          <p:cNvSpPr txBox="1">
            <a:spLocks noChangeArrowheads="1"/>
          </p:cNvSpPr>
          <p:nvPr/>
        </p:nvSpPr>
        <p:spPr bwMode="auto">
          <a:xfrm>
            <a:off x="6088063" y="4495800"/>
            <a:ext cx="8905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1.2.3.4</a:t>
            </a:r>
          </a:p>
        </p:txBody>
      </p:sp>
      <p:sp>
        <p:nvSpPr>
          <p:cNvPr id="1661963" name="Text Box 11"/>
          <p:cNvSpPr txBox="1">
            <a:spLocks noChangeArrowheads="1"/>
          </p:cNvSpPr>
          <p:nvPr/>
        </p:nvSpPr>
        <p:spPr bwMode="auto">
          <a:xfrm>
            <a:off x="6011863" y="5754688"/>
            <a:ext cx="8905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1.2.3.5</a:t>
            </a:r>
          </a:p>
        </p:txBody>
      </p:sp>
      <p:sp>
        <p:nvSpPr>
          <p:cNvPr id="1661964" name="Text Box 12"/>
          <p:cNvSpPr txBox="1">
            <a:spLocks noChangeArrowheads="1"/>
          </p:cNvSpPr>
          <p:nvPr/>
        </p:nvSpPr>
        <p:spPr bwMode="auto">
          <a:xfrm>
            <a:off x="1776413" y="4854575"/>
            <a:ext cx="8905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5.6.7.8</a:t>
            </a:r>
          </a:p>
        </p:txBody>
      </p:sp>
      <p:sp>
        <p:nvSpPr>
          <p:cNvPr id="1661966" name="Line 14"/>
          <p:cNvSpPr>
            <a:spLocks noChangeShapeType="1"/>
          </p:cNvSpPr>
          <p:nvPr/>
        </p:nvSpPr>
        <p:spPr bwMode="auto">
          <a:xfrm>
            <a:off x="5562600" y="476408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661968" name="Line 16"/>
          <p:cNvSpPr>
            <a:spLocks noChangeShapeType="1"/>
          </p:cNvSpPr>
          <p:nvPr/>
        </p:nvSpPr>
        <p:spPr bwMode="auto">
          <a:xfrm>
            <a:off x="5867400" y="544988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661969" name="Line 17"/>
          <p:cNvSpPr>
            <a:spLocks noChangeShapeType="1"/>
          </p:cNvSpPr>
          <p:nvPr/>
        </p:nvSpPr>
        <p:spPr bwMode="auto">
          <a:xfrm flipH="1" flipV="1">
            <a:off x="5867400" y="4230688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661970" name="Text Box 18"/>
          <p:cNvSpPr txBox="1">
            <a:spLocks noChangeArrowheads="1"/>
          </p:cNvSpPr>
          <p:nvPr/>
        </p:nvSpPr>
        <p:spPr bwMode="auto">
          <a:xfrm>
            <a:off x="5360988" y="3849688"/>
            <a:ext cx="6588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LAN</a:t>
            </a:r>
          </a:p>
        </p:txBody>
      </p:sp>
      <p:sp>
        <p:nvSpPr>
          <p:cNvPr id="1661971" name="Text Box 19"/>
          <p:cNvSpPr txBox="1">
            <a:spLocks noChangeArrowheads="1"/>
          </p:cNvSpPr>
          <p:nvPr/>
        </p:nvSpPr>
        <p:spPr bwMode="auto">
          <a:xfrm>
            <a:off x="5872163" y="6149975"/>
            <a:ext cx="9540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Clients</a:t>
            </a:r>
          </a:p>
        </p:txBody>
      </p:sp>
      <p:sp>
        <p:nvSpPr>
          <p:cNvPr id="1661972" name="Text Box 20"/>
          <p:cNvSpPr txBox="1">
            <a:spLocks noChangeArrowheads="1"/>
          </p:cNvSpPr>
          <p:nvPr/>
        </p:nvSpPr>
        <p:spPr bwMode="auto">
          <a:xfrm>
            <a:off x="1643063" y="3773488"/>
            <a:ext cx="9032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Server</a:t>
            </a:r>
          </a:p>
        </p:txBody>
      </p:sp>
      <p:sp>
        <p:nvSpPr>
          <p:cNvPr id="1661973" name="Text Box 21"/>
          <p:cNvSpPr txBox="1">
            <a:spLocks noChangeArrowheads="1"/>
          </p:cNvSpPr>
          <p:nvPr/>
        </p:nvSpPr>
        <p:spPr bwMode="auto">
          <a:xfrm>
            <a:off x="3616325" y="4549775"/>
            <a:ext cx="1031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Internet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762000" y="4535488"/>
            <a:ext cx="2971800" cy="228600"/>
            <a:chOff x="816" y="3312"/>
            <a:chExt cx="1872" cy="144"/>
          </a:xfrm>
        </p:grpSpPr>
        <p:sp>
          <p:nvSpPr>
            <p:cNvPr id="1661981" name="Rectangle 29"/>
            <p:cNvSpPr>
              <a:spLocks noChangeArrowheads="1"/>
            </p:cNvSpPr>
            <p:nvPr/>
          </p:nvSpPr>
          <p:spPr bwMode="auto">
            <a:xfrm flipH="1">
              <a:off x="2160" y="3312"/>
              <a:ext cx="528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1.2.3.4</a:t>
              </a:r>
            </a:p>
          </p:txBody>
        </p:sp>
        <p:sp>
          <p:nvSpPr>
            <p:cNvPr id="1661982" name="Rectangle 30"/>
            <p:cNvSpPr>
              <a:spLocks noChangeArrowheads="1"/>
            </p:cNvSpPr>
            <p:nvPr/>
          </p:nvSpPr>
          <p:spPr bwMode="auto">
            <a:xfrm flipH="1">
              <a:off x="1632" y="3312"/>
              <a:ext cx="528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5.6.7.8</a:t>
              </a:r>
            </a:p>
          </p:txBody>
        </p:sp>
        <p:sp>
          <p:nvSpPr>
            <p:cNvPr id="1661983" name="Rectangle 31"/>
            <p:cNvSpPr>
              <a:spLocks noChangeArrowheads="1"/>
            </p:cNvSpPr>
            <p:nvPr/>
          </p:nvSpPr>
          <p:spPr bwMode="auto">
            <a:xfrm flipH="1">
              <a:off x="816" y="3312"/>
              <a:ext cx="28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1987" name="Rectangle 35"/>
            <p:cNvSpPr>
              <a:spLocks noChangeArrowheads="1"/>
            </p:cNvSpPr>
            <p:nvPr/>
          </p:nvSpPr>
          <p:spPr bwMode="auto">
            <a:xfrm>
              <a:off x="1104" y="3312"/>
              <a:ext cx="192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661988" name="Rectangle 36"/>
            <p:cNvSpPr>
              <a:spLocks noChangeArrowheads="1"/>
            </p:cNvSpPr>
            <p:nvPr/>
          </p:nvSpPr>
          <p:spPr bwMode="auto">
            <a:xfrm>
              <a:off x="1296" y="3312"/>
              <a:ext cx="336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1001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5221288" y="3443288"/>
            <a:ext cx="3694112" cy="863600"/>
            <a:chOff x="3289" y="2169"/>
            <a:chExt cx="2327" cy="544"/>
          </a:xfrm>
        </p:grpSpPr>
        <p:sp>
          <p:nvSpPr>
            <p:cNvPr id="1661967" name="Line 15"/>
            <p:cNvSpPr>
              <a:spLocks noChangeShapeType="1"/>
            </p:cNvSpPr>
            <p:nvPr/>
          </p:nvSpPr>
          <p:spPr bwMode="auto">
            <a:xfrm>
              <a:off x="3696" y="2713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1992" name="Line 40"/>
            <p:cNvSpPr>
              <a:spLocks noChangeShapeType="1"/>
            </p:cNvSpPr>
            <p:nvPr/>
          </p:nvSpPr>
          <p:spPr bwMode="auto">
            <a:xfrm>
              <a:off x="3888" y="2448"/>
              <a:ext cx="144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1993" name="Text Box 41"/>
            <p:cNvSpPr txBox="1">
              <a:spLocks noChangeArrowheads="1"/>
            </p:cNvSpPr>
            <p:nvPr/>
          </p:nvSpPr>
          <p:spPr bwMode="auto">
            <a:xfrm>
              <a:off x="3289" y="2217"/>
              <a:ext cx="77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dest addr</a:t>
              </a:r>
            </a:p>
          </p:txBody>
        </p:sp>
        <p:sp>
          <p:nvSpPr>
            <p:cNvPr id="1661994" name="Text Box 42"/>
            <p:cNvSpPr txBox="1">
              <a:spLocks noChangeArrowheads="1"/>
            </p:cNvSpPr>
            <p:nvPr/>
          </p:nvSpPr>
          <p:spPr bwMode="auto">
            <a:xfrm>
              <a:off x="4074" y="2169"/>
              <a:ext cx="6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src addr</a:t>
              </a:r>
            </a:p>
          </p:txBody>
        </p:sp>
        <p:sp>
          <p:nvSpPr>
            <p:cNvPr id="1661995" name="Line 43"/>
            <p:cNvSpPr>
              <a:spLocks noChangeShapeType="1"/>
            </p:cNvSpPr>
            <p:nvPr/>
          </p:nvSpPr>
          <p:spPr bwMode="auto">
            <a:xfrm>
              <a:off x="4416" y="240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1996" name="Text Box 44"/>
            <p:cNvSpPr txBox="1">
              <a:spLocks noChangeArrowheads="1"/>
            </p:cNvSpPr>
            <p:nvPr/>
          </p:nvSpPr>
          <p:spPr bwMode="auto">
            <a:xfrm>
              <a:off x="4554" y="2313"/>
              <a:ext cx="65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dst port</a:t>
              </a:r>
            </a:p>
          </p:txBody>
        </p:sp>
        <p:sp>
          <p:nvSpPr>
            <p:cNvPr id="1661997" name="Line 45"/>
            <p:cNvSpPr>
              <a:spLocks noChangeShapeType="1"/>
            </p:cNvSpPr>
            <p:nvPr/>
          </p:nvSpPr>
          <p:spPr bwMode="auto">
            <a:xfrm>
              <a:off x="4896" y="25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1998" name="Text Box 46"/>
            <p:cNvSpPr txBox="1">
              <a:spLocks noChangeArrowheads="1"/>
            </p:cNvSpPr>
            <p:nvPr/>
          </p:nvSpPr>
          <p:spPr bwMode="auto">
            <a:xfrm>
              <a:off x="4958" y="2169"/>
              <a:ext cx="65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src port</a:t>
              </a:r>
            </a:p>
          </p:txBody>
        </p:sp>
        <p:sp>
          <p:nvSpPr>
            <p:cNvPr id="1661999" name="Line 47"/>
            <p:cNvSpPr>
              <a:spLocks noChangeShapeType="1"/>
            </p:cNvSpPr>
            <p:nvPr/>
          </p:nvSpPr>
          <p:spPr bwMode="auto">
            <a:xfrm flipH="1">
              <a:off x="5184" y="2400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019800" y="4230688"/>
            <a:ext cx="2895600" cy="228600"/>
            <a:chOff x="3792" y="2256"/>
            <a:chExt cx="1824" cy="144"/>
          </a:xfrm>
        </p:grpSpPr>
        <p:sp>
          <p:nvSpPr>
            <p:cNvPr id="1661974" name="Rectangle 22"/>
            <p:cNvSpPr>
              <a:spLocks noChangeArrowheads="1"/>
            </p:cNvSpPr>
            <p:nvPr/>
          </p:nvSpPr>
          <p:spPr bwMode="auto">
            <a:xfrm>
              <a:off x="3792" y="2256"/>
              <a:ext cx="528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5.6.7.8</a:t>
              </a:r>
            </a:p>
          </p:txBody>
        </p:sp>
        <p:sp>
          <p:nvSpPr>
            <p:cNvPr id="1661975" name="Rectangle 23"/>
            <p:cNvSpPr>
              <a:spLocks noChangeArrowheads="1"/>
            </p:cNvSpPr>
            <p:nvPr/>
          </p:nvSpPr>
          <p:spPr bwMode="auto">
            <a:xfrm>
              <a:off x="4320" y="2256"/>
              <a:ext cx="48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1.2.3.4</a:t>
              </a:r>
            </a:p>
          </p:txBody>
        </p:sp>
        <p:sp>
          <p:nvSpPr>
            <p:cNvPr id="1661977" name="Rectangle 25"/>
            <p:cNvSpPr>
              <a:spLocks noChangeArrowheads="1"/>
            </p:cNvSpPr>
            <p:nvPr/>
          </p:nvSpPr>
          <p:spPr bwMode="auto">
            <a:xfrm>
              <a:off x="5328" y="2256"/>
              <a:ext cx="28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1985" name="Rectangle 33"/>
            <p:cNvSpPr>
              <a:spLocks noChangeArrowheads="1"/>
            </p:cNvSpPr>
            <p:nvPr/>
          </p:nvSpPr>
          <p:spPr bwMode="auto">
            <a:xfrm>
              <a:off x="4800" y="2256"/>
              <a:ext cx="192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661986" name="Rectangle 34"/>
            <p:cNvSpPr>
              <a:spLocks noChangeArrowheads="1"/>
            </p:cNvSpPr>
            <p:nvPr/>
          </p:nvSpPr>
          <p:spPr bwMode="auto">
            <a:xfrm>
              <a:off x="4992" y="2256"/>
              <a:ext cx="336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1001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232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C -0.08646 0.02153 -0.17275 0.04329 -0.26667 0.05116 C -0.36059 0.05903 -0.46198 0.05278 -0.5632 0.04676 " pathEditMode="relative" ptsTypes="a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6 C 0.0849 0.00487 0.16997 0.00996 0.26493 0.00232 C 0.3599 -0.00532 0.46493 -0.02592 0.56997 -0.04652 " pathEditMode="relative" ptsTypes="aaA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37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>
                <a:latin typeface="Helvetica" charset="0"/>
                <a:ea typeface="ＭＳ Ｐゴシック" charset="0"/>
                <a:cs typeface="ＭＳ Ｐゴシック" charset="0"/>
              </a:rPr>
              <a:t>Network Address Translation (NAT)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</a:t>
            </a:r>
            <a:r>
              <a:rPr lang="en-US" dirty="0" smtClean="0">
                <a:latin typeface="Arial" charset="0"/>
              </a:rPr>
              <a:t>ssign </a:t>
            </a:r>
            <a:r>
              <a:rPr lang="en-US" dirty="0">
                <a:latin typeface="Arial" charset="0"/>
              </a:rPr>
              <a:t>addresses to machines behind same NAT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Can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be any private address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range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e.g.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192.168.0.0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16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Use </a:t>
            </a:r>
            <a:r>
              <a:rPr lang="en-US" b="1" dirty="0" smtClean="0">
                <a:latin typeface="Arial" charset="0"/>
              </a:rPr>
              <a:t>port </a:t>
            </a:r>
            <a:r>
              <a:rPr lang="en-US" b="1" dirty="0">
                <a:latin typeface="Arial" charset="0"/>
              </a:rPr>
              <a:t>numbers</a:t>
            </a:r>
            <a:r>
              <a:rPr lang="en-US" dirty="0">
                <a:latin typeface="Arial" charset="0"/>
              </a:rPr>
              <a:t> to </a:t>
            </a:r>
            <a:r>
              <a:rPr lang="en-US" dirty="0" smtClean="0">
                <a:latin typeface="Arial" charset="0"/>
              </a:rPr>
              <a:t>multiplex single address</a:t>
            </a:r>
          </a:p>
        </p:txBody>
      </p:sp>
      <p:sp>
        <p:nvSpPr>
          <p:cNvPr id="1669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8FC42C3-4C19-E249-96B2-12647126443A}" type="slidenum">
              <a:rPr lang="en-US" sz="1400" b="0">
                <a:latin typeface="Times New Roman" charset="0"/>
              </a:rPr>
              <a:pPr eaLnBrk="1" hangingPunct="1"/>
              <a:t>20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664011" name="Line 11"/>
          <p:cNvSpPr>
            <a:spLocks noChangeShapeType="1"/>
          </p:cNvSpPr>
          <p:nvPr/>
        </p:nvSpPr>
        <p:spPr bwMode="auto">
          <a:xfrm>
            <a:off x="5562600" y="4724400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pic>
        <p:nvPicPr>
          <p:cNvPr id="166917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49688"/>
            <a:ext cx="28194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18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154488"/>
            <a:ext cx="30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19" name="Picture 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64450" y="4002088"/>
            <a:ext cx="60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20" name="Picture 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64450" y="5221288"/>
            <a:ext cx="60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4008" name="Text Box 8"/>
          <p:cNvSpPr txBox="1">
            <a:spLocks noChangeArrowheads="1"/>
          </p:cNvSpPr>
          <p:nvPr/>
        </p:nvSpPr>
        <p:spPr bwMode="auto">
          <a:xfrm>
            <a:off x="7323138" y="4495800"/>
            <a:ext cx="11477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rgbClr val="0E04D6"/>
                </a:solidFill>
                <a:latin typeface="+mn-lt"/>
                <a:ea typeface="+mn-ea"/>
                <a:cs typeface="+mn-cs"/>
              </a:rPr>
              <a:t>192</a:t>
            </a:r>
            <a:r>
              <a:rPr lang="en-US" sz="1800">
                <a:latin typeface="+mn-lt"/>
                <a:ea typeface="+mn-ea"/>
                <a:cs typeface="+mn-cs"/>
              </a:rPr>
              <a:t>.2.3.4</a:t>
            </a:r>
          </a:p>
        </p:txBody>
      </p:sp>
      <p:sp>
        <p:nvSpPr>
          <p:cNvPr id="1664009" name="Text Box 9"/>
          <p:cNvSpPr txBox="1">
            <a:spLocks noChangeArrowheads="1"/>
          </p:cNvSpPr>
          <p:nvPr/>
        </p:nvSpPr>
        <p:spPr bwMode="auto">
          <a:xfrm>
            <a:off x="7246938" y="5754688"/>
            <a:ext cx="11477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rgbClr val="0E04D6"/>
                </a:solidFill>
                <a:latin typeface="+mn-lt"/>
                <a:ea typeface="+mn-ea"/>
                <a:cs typeface="+mn-cs"/>
              </a:rPr>
              <a:t>192</a:t>
            </a:r>
            <a:r>
              <a:rPr lang="en-US" sz="1800">
                <a:latin typeface="+mn-lt"/>
                <a:ea typeface="+mn-ea"/>
                <a:cs typeface="+mn-cs"/>
              </a:rPr>
              <a:t>.2.3.5</a:t>
            </a:r>
          </a:p>
        </p:txBody>
      </p:sp>
      <p:sp>
        <p:nvSpPr>
          <p:cNvPr id="1664010" name="Text Box 10"/>
          <p:cNvSpPr txBox="1">
            <a:spLocks noChangeArrowheads="1"/>
          </p:cNvSpPr>
          <p:nvPr/>
        </p:nvSpPr>
        <p:spPr bwMode="auto">
          <a:xfrm>
            <a:off x="1776413" y="4854575"/>
            <a:ext cx="8905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5.6.7.8</a:t>
            </a:r>
          </a:p>
        </p:txBody>
      </p:sp>
      <p:sp>
        <p:nvSpPr>
          <p:cNvPr id="1664015" name="Text Box 15"/>
          <p:cNvSpPr txBox="1">
            <a:spLocks noChangeArrowheads="1"/>
          </p:cNvSpPr>
          <p:nvPr/>
        </p:nvSpPr>
        <p:spPr bwMode="auto">
          <a:xfrm>
            <a:off x="7364413" y="6149975"/>
            <a:ext cx="9540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Clients</a:t>
            </a:r>
          </a:p>
        </p:txBody>
      </p:sp>
      <p:sp>
        <p:nvSpPr>
          <p:cNvPr id="1664016" name="Text Box 16"/>
          <p:cNvSpPr txBox="1">
            <a:spLocks noChangeArrowheads="1"/>
          </p:cNvSpPr>
          <p:nvPr/>
        </p:nvSpPr>
        <p:spPr bwMode="auto">
          <a:xfrm>
            <a:off x="1643063" y="3773488"/>
            <a:ext cx="9032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Server</a:t>
            </a:r>
          </a:p>
        </p:txBody>
      </p:sp>
      <p:sp>
        <p:nvSpPr>
          <p:cNvPr id="1664017" name="Text Box 17"/>
          <p:cNvSpPr txBox="1">
            <a:spLocks noChangeArrowheads="1"/>
          </p:cNvSpPr>
          <p:nvPr/>
        </p:nvSpPr>
        <p:spPr bwMode="auto">
          <a:xfrm>
            <a:off x="3616325" y="4549775"/>
            <a:ext cx="1031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Internet</a:t>
            </a:r>
          </a:p>
        </p:txBody>
      </p:sp>
      <p:pic>
        <p:nvPicPr>
          <p:cNvPr id="166927" name="Picture 40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572000"/>
            <a:ext cx="485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4041" name="Text Box 41"/>
          <p:cNvSpPr txBox="1">
            <a:spLocks noChangeArrowheads="1"/>
          </p:cNvSpPr>
          <p:nvPr/>
        </p:nvSpPr>
        <p:spPr bwMode="auto">
          <a:xfrm>
            <a:off x="5189538" y="4191000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NAT</a:t>
            </a:r>
          </a:p>
        </p:txBody>
      </p:sp>
      <p:grpSp>
        <p:nvGrpSpPr>
          <p:cNvPr id="166929" name="Group 43"/>
          <p:cNvGrpSpPr>
            <a:grpSpLocks/>
          </p:cNvGrpSpPr>
          <p:nvPr/>
        </p:nvGrpSpPr>
        <p:grpSpPr bwMode="auto">
          <a:xfrm>
            <a:off x="7391400" y="4230688"/>
            <a:ext cx="304800" cy="1371600"/>
            <a:chOff x="4656" y="2665"/>
            <a:chExt cx="192" cy="864"/>
          </a:xfrm>
        </p:grpSpPr>
        <p:sp>
          <p:nvSpPr>
            <p:cNvPr id="1664012" name="Line 12"/>
            <p:cNvSpPr>
              <a:spLocks noChangeShapeType="1"/>
            </p:cNvSpPr>
            <p:nvPr/>
          </p:nvSpPr>
          <p:spPr bwMode="auto">
            <a:xfrm>
              <a:off x="4656" y="3433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4013" name="Line 13"/>
            <p:cNvSpPr>
              <a:spLocks noChangeShapeType="1"/>
            </p:cNvSpPr>
            <p:nvPr/>
          </p:nvSpPr>
          <p:spPr bwMode="auto">
            <a:xfrm flipH="1" flipV="1">
              <a:off x="4656" y="2665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4042" name="Line 42"/>
            <p:cNvSpPr>
              <a:spLocks noChangeShapeType="1"/>
            </p:cNvSpPr>
            <p:nvPr/>
          </p:nvSpPr>
          <p:spPr bwMode="auto">
            <a:xfrm>
              <a:off x="4656" y="273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64045" name="Text Box 45"/>
          <p:cNvSpPr txBox="1">
            <a:spLocks noChangeArrowheads="1"/>
          </p:cNvSpPr>
          <p:nvPr/>
        </p:nvSpPr>
        <p:spPr bwMode="auto">
          <a:xfrm>
            <a:off x="5097463" y="4891088"/>
            <a:ext cx="8905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1.2.3.4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5867400" y="4191000"/>
            <a:ext cx="3048000" cy="228600"/>
            <a:chOff x="3696" y="2640"/>
            <a:chExt cx="1920" cy="144"/>
          </a:xfrm>
        </p:grpSpPr>
        <p:sp>
          <p:nvSpPr>
            <p:cNvPr id="1664035" name="Rectangle 35"/>
            <p:cNvSpPr>
              <a:spLocks noChangeArrowheads="1"/>
            </p:cNvSpPr>
            <p:nvPr/>
          </p:nvSpPr>
          <p:spPr bwMode="auto">
            <a:xfrm>
              <a:off x="3696" y="2640"/>
              <a:ext cx="48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ea typeface="+mn-ea"/>
                  <a:cs typeface="+mn-cs"/>
                </a:rPr>
                <a:t>5.6.7.8</a:t>
              </a:r>
            </a:p>
          </p:txBody>
        </p:sp>
        <p:sp>
          <p:nvSpPr>
            <p:cNvPr id="1664036" name="Rectangle 36"/>
            <p:cNvSpPr>
              <a:spLocks noChangeArrowheads="1"/>
            </p:cNvSpPr>
            <p:nvPr/>
          </p:nvSpPr>
          <p:spPr bwMode="auto">
            <a:xfrm>
              <a:off x="4176" y="2640"/>
              <a:ext cx="624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E04D6"/>
                  </a:solidFill>
                  <a:latin typeface="+mn-lt"/>
                  <a:ea typeface="+mn-ea"/>
                  <a:cs typeface="+mn-cs"/>
                </a:rPr>
                <a:t>192</a:t>
              </a:r>
              <a:r>
                <a:rPr lang="en-US" sz="1800" dirty="0">
                  <a:latin typeface="+mn-lt"/>
                  <a:ea typeface="+mn-ea"/>
                  <a:cs typeface="+mn-cs"/>
                </a:rPr>
                <a:t>.2.3.4</a:t>
              </a:r>
            </a:p>
          </p:txBody>
        </p:sp>
        <p:sp>
          <p:nvSpPr>
            <p:cNvPr id="1664037" name="Rectangle 37"/>
            <p:cNvSpPr>
              <a:spLocks noChangeArrowheads="1"/>
            </p:cNvSpPr>
            <p:nvPr/>
          </p:nvSpPr>
          <p:spPr bwMode="auto">
            <a:xfrm>
              <a:off x="5328" y="2640"/>
              <a:ext cx="28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4038" name="Rectangle 38"/>
            <p:cNvSpPr>
              <a:spLocks noChangeArrowheads="1"/>
            </p:cNvSpPr>
            <p:nvPr/>
          </p:nvSpPr>
          <p:spPr bwMode="auto">
            <a:xfrm>
              <a:off x="4800" y="2640"/>
              <a:ext cx="192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664039" name="Rectangle 39"/>
            <p:cNvSpPr>
              <a:spLocks noChangeArrowheads="1"/>
            </p:cNvSpPr>
            <p:nvPr/>
          </p:nvSpPr>
          <p:spPr bwMode="auto">
            <a:xfrm>
              <a:off x="4992" y="2640"/>
              <a:ext cx="336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1001</a:t>
              </a:r>
            </a:p>
          </p:txBody>
        </p:sp>
      </p:grp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3362325" y="5745163"/>
            <a:ext cx="3419475" cy="430212"/>
            <a:chOff x="2118" y="3619"/>
            <a:chExt cx="2154" cy="271"/>
          </a:xfrm>
        </p:grpSpPr>
        <p:sp>
          <p:nvSpPr>
            <p:cNvPr id="1664057" name="Rectangle 57"/>
            <p:cNvSpPr>
              <a:spLocks noChangeArrowheads="1"/>
            </p:cNvSpPr>
            <p:nvPr/>
          </p:nvSpPr>
          <p:spPr bwMode="auto">
            <a:xfrm>
              <a:off x="2176" y="3619"/>
              <a:ext cx="2096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954" name="Text Box 60"/>
            <p:cNvSpPr txBox="1">
              <a:spLocks noChangeArrowheads="1"/>
            </p:cNvSpPr>
            <p:nvPr/>
          </p:nvSpPr>
          <p:spPr bwMode="auto">
            <a:xfrm>
              <a:off x="2118" y="3657"/>
              <a:ext cx="21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192.2.3.4:1001   </a:t>
              </a:r>
              <a:r>
                <a:rPr lang="en-US" sz="1800">
                  <a:latin typeface="Arial" charset="0"/>
                  <a:sym typeface="Wingdings" charset="0"/>
                </a:rPr>
                <a:t>   1.2.3.4:2000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1664062" name="AutoShape 62"/>
            <p:cNvSpPr>
              <a:spLocks noChangeArrowheads="1"/>
            </p:cNvSpPr>
            <p:nvPr/>
          </p:nvSpPr>
          <p:spPr bwMode="auto">
            <a:xfrm>
              <a:off x="3216" y="3744"/>
              <a:ext cx="144" cy="96"/>
            </a:xfrm>
            <a:prstGeom prst="left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64063" name="Line 63"/>
          <p:cNvSpPr>
            <a:spLocks noChangeShapeType="1"/>
          </p:cNvSpPr>
          <p:nvPr/>
        </p:nvSpPr>
        <p:spPr bwMode="auto">
          <a:xfrm flipH="1">
            <a:off x="3505200" y="4648200"/>
            <a:ext cx="18288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664064" name="Line 64"/>
          <p:cNvSpPr>
            <a:spLocks noChangeShapeType="1"/>
          </p:cNvSpPr>
          <p:nvPr/>
        </p:nvSpPr>
        <p:spPr bwMode="auto">
          <a:xfrm>
            <a:off x="5791200" y="4648200"/>
            <a:ext cx="9906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4419600" y="4876800"/>
            <a:ext cx="2895600" cy="228600"/>
            <a:chOff x="3792" y="2256"/>
            <a:chExt cx="1824" cy="144"/>
          </a:xfrm>
        </p:grpSpPr>
        <p:sp>
          <p:nvSpPr>
            <p:cNvPr id="1664047" name="Rectangle 47"/>
            <p:cNvSpPr>
              <a:spLocks noChangeArrowheads="1"/>
            </p:cNvSpPr>
            <p:nvPr/>
          </p:nvSpPr>
          <p:spPr bwMode="auto">
            <a:xfrm>
              <a:off x="3792" y="2256"/>
              <a:ext cx="528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5.6.7.8</a:t>
              </a:r>
            </a:p>
          </p:txBody>
        </p:sp>
        <p:sp>
          <p:nvSpPr>
            <p:cNvPr id="1664048" name="Rectangle 48"/>
            <p:cNvSpPr>
              <a:spLocks noChangeArrowheads="1"/>
            </p:cNvSpPr>
            <p:nvPr/>
          </p:nvSpPr>
          <p:spPr bwMode="auto">
            <a:xfrm>
              <a:off x="4320" y="2256"/>
              <a:ext cx="48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1.2.3.4</a:t>
              </a:r>
            </a:p>
          </p:txBody>
        </p:sp>
        <p:sp>
          <p:nvSpPr>
            <p:cNvPr id="1664049" name="Rectangle 49"/>
            <p:cNvSpPr>
              <a:spLocks noChangeArrowheads="1"/>
            </p:cNvSpPr>
            <p:nvPr/>
          </p:nvSpPr>
          <p:spPr bwMode="auto">
            <a:xfrm>
              <a:off x="5328" y="2256"/>
              <a:ext cx="28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4050" name="Rectangle 50"/>
            <p:cNvSpPr>
              <a:spLocks noChangeArrowheads="1"/>
            </p:cNvSpPr>
            <p:nvPr/>
          </p:nvSpPr>
          <p:spPr bwMode="auto">
            <a:xfrm>
              <a:off x="4800" y="2256"/>
              <a:ext cx="192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664051" name="Rectangle 51"/>
            <p:cNvSpPr>
              <a:spLocks noChangeArrowheads="1"/>
            </p:cNvSpPr>
            <p:nvPr/>
          </p:nvSpPr>
          <p:spPr bwMode="auto">
            <a:xfrm>
              <a:off x="4992" y="2256"/>
              <a:ext cx="336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2000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838200" y="4419600"/>
            <a:ext cx="2971800" cy="228600"/>
            <a:chOff x="816" y="3312"/>
            <a:chExt cx="1872" cy="144"/>
          </a:xfrm>
        </p:grpSpPr>
        <p:sp>
          <p:nvSpPr>
            <p:cNvPr id="1664019" name="Rectangle 19"/>
            <p:cNvSpPr>
              <a:spLocks noChangeArrowheads="1"/>
            </p:cNvSpPr>
            <p:nvPr/>
          </p:nvSpPr>
          <p:spPr bwMode="auto">
            <a:xfrm flipH="1">
              <a:off x="2160" y="3312"/>
              <a:ext cx="528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1.2.3.4</a:t>
              </a:r>
            </a:p>
          </p:txBody>
        </p:sp>
        <p:sp>
          <p:nvSpPr>
            <p:cNvPr id="1664020" name="Rectangle 20"/>
            <p:cNvSpPr>
              <a:spLocks noChangeArrowheads="1"/>
            </p:cNvSpPr>
            <p:nvPr/>
          </p:nvSpPr>
          <p:spPr bwMode="auto">
            <a:xfrm flipH="1">
              <a:off x="1632" y="3312"/>
              <a:ext cx="528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5.6.7.8</a:t>
              </a:r>
            </a:p>
          </p:txBody>
        </p:sp>
        <p:sp>
          <p:nvSpPr>
            <p:cNvPr id="1664021" name="Rectangle 21"/>
            <p:cNvSpPr>
              <a:spLocks noChangeArrowheads="1"/>
            </p:cNvSpPr>
            <p:nvPr/>
          </p:nvSpPr>
          <p:spPr bwMode="auto">
            <a:xfrm flipH="1">
              <a:off x="816" y="3312"/>
              <a:ext cx="28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4022" name="Rectangle 22"/>
            <p:cNvSpPr>
              <a:spLocks noChangeArrowheads="1"/>
            </p:cNvSpPr>
            <p:nvPr/>
          </p:nvSpPr>
          <p:spPr bwMode="auto">
            <a:xfrm>
              <a:off x="1104" y="3312"/>
              <a:ext cx="192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664023" name="Rectangle 23"/>
            <p:cNvSpPr>
              <a:spLocks noChangeArrowheads="1"/>
            </p:cNvSpPr>
            <p:nvPr/>
          </p:nvSpPr>
          <p:spPr bwMode="auto">
            <a:xfrm>
              <a:off x="1296" y="3312"/>
              <a:ext cx="336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2000</a:t>
              </a:r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4419600" y="4876800"/>
            <a:ext cx="3048000" cy="228600"/>
            <a:chOff x="3312" y="1776"/>
            <a:chExt cx="1920" cy="144"/>
          </a:xfrm>
        </p:grpSpPr>
        <p:sp>
          <p:nvSpPr>
            <p:cNvPr id="1664067" name="Rectangle 67"/>
            <p:cNvSpPr>
              <a:spLocks noChangeArrowheads="1"/>
            </p:cNvSpPr>
            <p:nvPr/>
          </p:nvSpPr>
          <p:spPr bwMode="auto">
            <a:xfrm flipH="1">
              <a:off x="4128" y="1776"/>
              <a:ext cx="48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5.6.7.8</a:t>
              </a:r>
            </a:p>
          </p:txBody>
        </p:sp>
        <p:sp>
          <p:nvSpPr>
            <p:cNvPr id="1664068" name="Rectangle 68"/>
            <p:cNvSpPr>
              <a:spLocks noChangeArrowheads="1"/>
            </p:cNvSpPr>
            <p:nvPr/>
          </p:nvSpPr>
          <p:spPr bwMode="auto">
            <a:xfrm flipH="1">
              <a:off x="4608" y="1776"/>
              <a:ext cx="624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solidFill>
                    <a:srgbClr val="0E04D6"/>
                  </a:solidFill>
                  <a:latin typeface="+mn-lt"/>
                  <a:ea typeface="+mn-ea"/>
                  <a:cs typeface="+mn-cs"/>
                </a:rPr>
                <a:t>192</a:t>
              </a:r>
              <a:r>
                <a:rPr lang="en-US" sz="1800">
                  <a:latin typeface="+mn-lt"/>
                  <a:ea typeface="+mn-ea"/>
                  <a:cs typeface="+mn-cs"/>
                </a:rPr>
                <a:t>.2.3.4</a:t>
              </a:r>
            </a:p>
          </p:txBody>
        </p:sp>
        <p:sp>
          <p:nvSpPr>
            <p:cNvPr id="1664069" name="Rectangle 69"/>
            <p:cNvSpPr>
              <a:spLocks noChangeArrowheads="1"/>
            </p:cNvSpPr>
            <p:nvPr/>
          </p:nvSpPr>
          <p:spPr bwMode="auto">
            <a:xfrm flipH="1">
              <a:off x="3312" y="1776"/>
              <a:ext cx="28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4070" name="Rectangle 70"/>
            <p:cNvSpPr>
              <a:spLocks noChangeArrowheads="1"/>
            </p:cNvSpPr>
            <p:nvPr/>
          </p:nvSpPr>
          <p:spPr bwMode="auto">
            <a:xfrm flipH="1">
              <a:off x="3600" y="1776"/>
              <a:ext cx="192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664071" name="Rectangle 71"/>
            <p:cNvSpPr>
              <a:spLocks noChangeArrowheads="1"/>
            </p:cNvSpPr>
            <p:nvPr/>
          </p:nvSpPr>
          <p:spPr bwMode="auto">
            <a:xfrm flipH="1">
              <a:off x="3792" y="1776"/>
              <a:ext cx="336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1001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852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-4.44444E-6 C -0.03298 0.02222 -0.06597 0.04445 -0.09791 0.05556 C -0.12986 0.06667 -0.16076 0.06667 -0.19166 0.06667 " pathEditMode="relative" ptsTypes="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-5.55556E-6 L -0.29167 -5.55556E-6 L -0.375 -0.04445 " pathEditMode="relative" ptsTypes="AAA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5.55556E-6 C 0.05798 0.02431 0.11597 0.04862 0.17916 0.06112 C 0.24236 0.07362 0.31076 0.07431 0.37916 0.07501 " pathEditMode="relative" ptsTypes="aaA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C 0.04601 -0.01227 0.09202 -0.02454 0.12084 -0.03889 C 0.14966 -0.05324 0.16129 -0.06968 0.17292 -0.08611 " pathEditMode="relative" ptsTypes="aaA">
                                      <p:cBhvr>
                                        <p:cTn id="5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>
                <a:latin typeface="Helvetica" charset="0"/>
                <a:ea typeface="ＭＳ Ｐゴシック" charset="0"/>
                <a:cs typeface="ＭＳ Ｐゴシック" charset="0"/>
              </a:rPr>
              <a:t>NAT (cont</a:t>
            </a:r>
            <a:r>
              <a:rPr lang="ja-JP" altLang="en-US" sz="350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3500">
                <a:latin typeface="Helvetica" charset="0"/>
                <a:ea typeface="ＭＳ Ｐゴシック" charset="0"/>
                <a:cs typeface="ＭＳ Ｐゴシック" charset="0"/>
              </a:rPr>
              <a:t>d)</a:t>
            </a:r>
            <a:endParaRPr lang="en-US" sz="35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Assign addresses to machines behind same NAT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Usually in address block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192.168.0.0/16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Use port numbers to multiplex single address</a:t>
            </a:r>
          </a:p>
          <a:p>
            <a:endParaRPr lang="en-US" dirty="0"/>
          </a:p>
        </p:txBody>
      </p:sp>
      <p:sp>
        <p:nvSpPr>
          <p:cNvPr id="1689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B16D020-AC74-8442-8E62-0B02309A6436}" type="slidenum">
              <a:rPr lang="en-US" sz="1800" b="0">
                <a:latin typeface="Arial" charset="0"/>
              </a:rPr>
              <a:pPr eaLnBrk="1" hangingPunct="1"/>
              <a:t>21</a:t>
            </a:fld>
            <a:endParaRPr lang="en-US" sz="1800" b="0">
              <a:latin typeface="Arial" charset="0"/>
            </a:endParaRPr>
          </a:p>
        </p:txBody>
      </p:sp>
      <p:sp>
        <p:nvSpPr>
          <p:cNvPr id="1666050" name="Line 2"/>
          <p:cNvSpPr>
            <a:spLocks noChangeShapeType="1"/>
          </p:cNvSpPr>
          <p:nvPr/>
        </p:nvSpPr>
        <p:spPr bwMode="auto">
          <a:xfrm>
            <a:off x="5562600" y="4724400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pic>
        <p:nvPicPr>
          <p:cNvPr id="168965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49688"/>
            <a:ext cx="28194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966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154488"/>
            <a:ext cx="30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967" name="Picture 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64450" y="4002088"/>
            <a:ext cx="60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968" name="Picture 8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64450" y="5221288"/>
            <a:ext cx="60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6057" name="Text Box 9"/>
          <p:cNvSpPr txBox="1">
            <a:spLocks noChangeArrowheads="1"/>
          </p:cNvSpPr>
          <p:nvPr/>
        </p:nvSpPr>
        <p:spPr bwMode="auto">
          <a:xfrm>
            <a:off x="7323138" y="4495800"/>
            <a:ext cx="11477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rgbClr val="0E04D6"/>
                </a:solidFill>
                <a:latin typeface="+mn-lt"/>
                <a:ea typeface="+mn-ea"/>
                <a:cs typeface="+mn-cs"/>
              </a:rPr>
              <a:t>192</a:t>
            </a:r>
            <a:r>
              <a:rPr lang="en-US" sz="1800">
                <a:latin typeface="+mn-lt"/>
                <a:ea typeface="+mn-ea"/>
                <a:cs typeface="+mn-cs"/>
              </a:rPr>
              <a:t>.2.3.4</a:t>
            </a:r>
          </a:p>
        </p:txBody>
      </p:sp>
      <p:sp>
        <p:nvSpPr>
          <p:cNvPr id="1666058" name="Text Box 10"/>
          <p:cNvSpPr txBox="1">
            <a:spLocks noChangeArrowheads="1"/>
          </p:cNvSpPr>
          <p:nvPr/>
        </p:nvSpPr>
        <p:spPr bwMode="auto">
          <a:xfrm>
            <a:off x="7246938" y="5754688"/>
            <a:ext cx="11477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rgbClr val="0E04D6"/>
                </a:solidFill>
                <a:latin typeface="+mn-lt"/>
                <a:ea typeface="+mn-ea"/>
                <a:cs typeface="+mn-cs"/>
              </a:rPr>
              <a:t>192</a:t>
            </a:r>
            <a:r>
              <a:rPr lang="en-US" sz="1800">
                <a:latin typeface="+mn-lt"/>
                <a:ea typeface="+mn-ea"/>
                <a:cs typeface="+mn-cs"/>
              </a:rPr>
              <a:t>.2.3.5</a:t>
            </a:r>
          </a:p>
        </p:txBody>
      </p:sp>
      <p:sp>
        <p:nvSpPr>
          <p:cNvPr id="1666059" name="Text Box 11"/>
          <p:cNvSpPr txBox="1">
            <a:spLocks noChangeArrowheads="1"/>
          </p:cNvSpPr>
          <p:nvPr/>
        </p:nvSpPr>
        <p:spPr bwMode="auto">
          <a:xfrm>
            <a:off x="1776413" y="4854575"/>
            <a:ext cx="8905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5.6.7.8</a:t>
            </a:r>
          </a:p>
        </p:txBody>
      </p:sp>
      <p:sp>
        <p:nvSpPr>
          <p:cNvPr id="1666060" name="Text Box 12"/>
          <p:cNvSpPr txBox="1">
            <a:spLocks noChangeArrowheads="1"/>
          </p:cNvSpPr>
          <p:nvPr/>
        </p:nvSpPr>
        <p:spPr bwMode="auto">
          <a:xfrm>
            <a:off x="7364413" y="6149975"/>
            <a:ext cx="9540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Clients</a:t>
            </a:r>
          </a:p>
        </p:txBody>
      </p:sp>
      <p:sp>
        <p:nvSpPr>
          <p:cNvPr id="1666061" name="Text Box 13"/>
          <p:cNvSpPr txBox="1">
            <a:spLocks noChangeArrowheads="1"/>
          </p:cNvSpPr>
          <p:nvPr/>
        </p:nvSpPr>
        <p:spPr bwMode="auto">
          <a:xfrm>
            <a:off x="1643063" y="3773488"/>
            <a:ext cx="9032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Server</a:t>
            </a:r>
          </a:p>
        </p:txBody>
      </p:sp>
      <p:sp>
        <p:nvSpPr>
          <p:cNvPr id="1666062" name="Text Box 14"/>
          <p:cNvSpPr txBox="1">
            <a:spLocks noChangeArrowheads="1"/>
          </p:cNvSpPr>
          <p:nvPr/>
        </p:nvSpPr>
        <p:spPr bwMode="auto">
          <a:xfrm>
            <a:off x="3616325" y="4549775"/>
            <a:ext cx="1031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Internet</a:t>
            </a:r>
          </a:p>
        </p:txBody>
      </p:sp>
      <p:pic>
        <p:nvPicPr>
          <p:cNvPr id="168975" name="Picture 15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572000"/>
            <a:ext cx="485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6064" name="Text Box 16"/>
          <p:cNvSpPr txBox="1">
            <a:spLocks noChangeArrowheads="1"/>
          </p:cNvSpPr>
          <p:nvPr/>
        </p:nvSpPr>
        <p:spPr bwMode="auto">
          <a:xfrm>
            <a:off x="5189538" y="4191000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NAT</a:t>
            </a:r>
          </a:p>
        </p:txBody>
      </p:sp>
      <p:grpSp>
        <p:nvGrpSpPr>
          <p:cNvPr id="168977" name="Group 17"/>
          <p:cNvGrpSpPr>
            <a:grpSpLocks/>
          </p:cNvGrpSpPr>
          <p:nvPr/>
        </p:nvGrpSpPr>
        <p:grpSpPr bwMode="auto">
          <a:xfrm>
            <a:off x="7391400" y="4230688"/>
            <a:ext cx="304800" cy="1371600"/>
            <a:chOff x="4656" y="2665"/>
            <a:chExt cx="192" cy="864"/>
          </a:xfrm>
        </p:grpSpPr>
        <p:sp>
          <p:nvSpPr>
            <p:cNvPr id="1666066" name="Line 18"/>
            <p:cNvSpPr>
              <a:spLocks noChangeShapeType="1"/>
            </p:cNvSpPr>
            <p:nvPr/>
          </p:nvSpPr>
          <p:spPr bwMode="auto">
            <a:xfrm>
              <a:off x="4656" y="3433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6067" name="Line 19"/>
            <p:cNvSpPr>
              <a:spLocks noChangeShapeType="1"/>
            </p:cNvSpPr>
            <p:nvPr/>
          </p:nvSpPr>
          <p:spPr bwMode="auto">
            <a:xfrm flipH="1" flipV="1">
              <a:off x="4656" y="2665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6068" name="Line 20"/>
            <p:cNvSpPr>
              <a:spLocks noChangeShapeType="1"/>
            </p:cNvSpPr>
            <p:nvPr/>
          </p:nvSpPr>
          <p:spPr bwMode="auto">
            <a:xfrm>
              <a:off x="4656" y="273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66069" name="Text Box 21"/>
          <p:cNvSpPr txBox="1">
            <a:spLocks noChangeArrowheads="1"/>
          </p:cNvSpPr>
          <p:nvPr/>
        </p:nvSpPr>
        <p:spPr bwMode="auto">
          <a:xfrm>
            <a:off x="5097463" y="4891088"/>
            <a:ext cx="8905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1.2.3.4</a:t>
            </a:r>
          </a:p>
        </p:txBody>
      </p:sp>
      <p:grpSp>
        <p:nvGrpSpPr>
          <p:cNvPr id="168979" name="Group 28"/>
          <p:cNvGrpSpPr>
            <a:grpSpLocks/>
          </p:cNvGrpSpPr>
          <p:nvPr/>
        </p:nvGrpSpPr>
        <p:grpSpPr bwMode="auto">
          <a:xfrm>
            <a:off x="3362325" y="5745163"/>
            <a:ext cx="3419475" cy="430212"/>
            <a:chOff x="2118" y="3619"/>
            <a:chExt cx="2154" cy="271"/>
          </a:xfrm>
        </p:grpSpPr>
        <p:sp>
          <p:nvSpPr>
            <p:cNvPr id="1666077" name="Rectangle 29"/>
            <p:cNvSpPr>
              <a:spLocks noChangeArrowheads="1"/>
            </p:cNvSpPr>
            <p:nvPr/>
          </p:nvSpPr>
          <p:spPr bwMode="auto">
            <a:xfrm>
              <a:off x="2176" y="3619"/>
              <a:ext cx="2096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9011" name="Text Box 30"/>
            <p:cNvSpPr txBox="1">
              <a:spLocks noChangeArrowheads="1"/>
            </p:cNvSpPr>
            <p:nvPr/>
          </p:nvSpPr>
          <p:spPr bwMode="auto">
            <a:xfrm>
              <a:off x="2118" y="3657"/>
              <a:ext cx="21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192.2.3.4:1001   </a:t>
              </a:r>
              <a:r>
                <a:rPr lang="en-US" sz="1800">
                  <a:latin typeface="Arial" charset="0"/>
                  <a:sym typeface="Wingdings" charset="0"/>
                </a:rPr>
                <a:t>   1.2.3.4:2000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1666079" name="AutoShape 31"/>
            <p:cNvSpPr>
              <a:spLocks noChangeArrowheads="1"/>
            </p:cNvSpPr>
            <p:nvPr/>
          </p:nvSpPr>
          <p:spPr bwMode="auto">
            <a:xfrm>
              <a:off x="3216" y="3744"/>
              <a:ext cx="144" cy="96"/>
            </a:xfrm>
            <a:prstGeom prst="left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66080" name="Line 32"/>
          <p:cNvSpPr>
            <a:spLocks noChangeShapeType="1"/>
          </p:cNvSpPr>
          <p:nvPr/>
        </p:nvSpPr>
        <p:spPr bwMode="auto">
          <a:xfrm flipH="1">
            <a:off x="3505200" y="4648200"/>
            <a:ext cx="18288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666081" name="Line 33"/>
          <p:cNvSpPr>
            <a:spLocks noChangeShapeType="1"/>
          </p:cNvSpPr>
          <p:nvPr/>
        </p:nvSpPr>
        <p:spPr bwMode="auto">
          <a:xfrm>
            <a:off x="5791200" y="4648200"/>
            <a:ext cx="9906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4419600" y="4876800"/>
            <a:ext cx="2895600" cy="228600"/>
            <a:chOff x="3792" y="2256"/>
            <a:chExt cx="1824" cy="144"/>
          </a:xfrm>
        </p:grpSpPr>
        <p:sp>
          <p:nvSpPr>
            <p:cNvPr id="1666083" name="Rectangle 35"/>
            <p:cNvSpPr>
              <a:spLocks noChangeArrowheads="1"/>
            </p:cNvSpPr>
            <p:nvPr/>
          </p:nvSpPr>
          <p:spPr bwMode="auto">
            <a:xfrm>
              <a:off x="3792" y="2256"/>
              <a:ext cx="528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5.6.7.8</a:t>
              </a:r>
            </a:p>
          </p:txBody>
        </p:sp>
        <p:sp>
          <p:nvSpPr>
            <p:cNvPr id="1666084" name="Rectangle 36"/>
            <p:cNvSpPr>
              <a:spLocks noChangeArrowheads="1"/>
            </p:cNvSpPr>
            <p:nvPr/>
          </p:nvSpPr>
          <p:spPr bwMode="auto">
            <a:xfrm>
              <a:off x="4320" y="2256"/>
              <a:ext cx="48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1.2.3.4</a:t>
              </a:r>
            </a:p>
          </p:txBody>
        </p:sp>
        <p:sp>
          <p:nvSpPr>
            <p:cNvPr id="1666085" name="Rectangle 37"/>
            <p:cNvSpPr>
              <a:spLocks noChangeArrowheads="1"/>
            </p:cNvSpPr>
            <p:nvPr/>
          </p:nvSpPr>
          <p:spPr bwMode="auto">
            <a:xfrm>
              <a:off x="5328" y="2256"/>
              <a:ext cx="28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6086" name="Rectangle 38"/>
            <p:cNvSpPr>
              <a:spLocks noChangeArrowheads="1"/>
            </p:cNvSpPr>
            <p:nvPr/>
          </p:nvSpPr>
          <p:spPr bwMode="auto">
            <a:xfrm>
              <a:off x="4800" y="2256"/>
              <a:ext cx="192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666087" name="Rectangle 39"/>
            <p:cNvSpPr>
              <a:spLocks noChangeArrowheads="1"/>
            </p:cNvSpPr>
            <p:nvPr/>
          </p:nvSpPr>
          <p:spPr bwMode="auto">
            <a:xfrm>
              <a:off x="4992" y="2256"/>
              <a:ext cx="336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2001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838200" y="4419600"/>
            <a:ext cx="2971800" cy="228600"/>
            <a:chOff x="816" y="3312"/>
            <a:chExt cx="1872" cy="144"/>
          </a:xfrm>
        </p:grpSpPr>
        <p:sp>
          <p:nvSpPr>
            <p:cNvPr id="1666089" name="Rectangle 41"/>
            <p:cNvSpPr>
              <a:spLocks noChangeArrowheads="1"/>
            </p:cNvSpPr>
            <p:nvPr/>
          </p:nvSpPr>
          <p:spPr bwMode="auto">
            <a:xfrm flipH="1">
              <a:off x="2160" y="3312"/>
              <a:ext cx="528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1.2.3.4</a:t>
              </a:r>
            </a:p>
          </p:txBody>
        </p:sp>
        <p:sp>
          <p:nvSpPr>
            <p:cNvPr id="1666090" name="Rectangle 42"/>
            <p:cNvSpPr>
              <a:spLocks noChangeArrowheads="1"/>
            </p:cNvSpPr>
            <p:nvPr/>
          </p:nvSpPr>
          <p:spPr bwMode="auto">
            <a:xfrm flipH="1">
              <a:off x="1632" y="3312"/>
              <a:ext cx="528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5.6.7.8</a:t>
              </a:r>
            </a:p>
          </p:txBody>
        </p:sp>
        <p:sp>
          <p:nvSpPr>
            <p:cNvPr id="1666091" name="Rectangle 43"/>
            <p:cNvSpPr>
              <a:spLocks noChangeArrowheads="1"/>
            </p:cNvSpPr>
            <p:nvPr/>
          </p:nvSpPr>
          <p:spPr bwMode="auto">
            <a:xfrm flipH="1">
              <a:off x="816" y="3312"/>
              <a:ext cx="28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6092" name="Rectangle 44"/>
            <p:cNvSpPr>
              <a:spLocks noChangeArrowheads="1"/>
            </p:cNvSpPr>
            <p:nvPr/>
          </p:nvSpPr>
          <p:spPr bwMode="auto">
            <a:xfrm>
              <a:off x="1104" y="3312"/>
              <a:ext cx="192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666093" name="Rectangle 45"/>
            <p:cNvSpPr>
              <a:spLocks noChangeArrowheads="1"/>
            </p:cNvSpPr>
            <p:nvPr/>
          </p:nvSpPr>
          <p:spPr bwMode="auto">
            <a:xfrm>
              <a:off x="1296" y="3312"/>
              <a:ext cx="336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2001</a:t>
              </a:r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4419600" y="5105400"/>
            <a:ext cx="3048000" cy="228600"/>
            <a:chOff x="3312" y="1776"/>
            <a:chExt cx="1920" cy="144"/>
          </a:xfrm>
        </p:grpSpPr>
        <p:sp>
          <p:nvSpPr>
            <p:cNvPr id="1666095" name="Rectangle 47"/>
            <p:cNvSpPr>
              <a:spLocks noChangeArrowheads="1"/>
            </p:cNvSpPr>
            <p:nvPr/>
          </p:nvSpPr>
          <p:spPr bwMode="auto">
            <a:xfrm flipH="1">
              <a:off x="4128" y="1776"/>
              <a:ext cx="48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5.6.7.8</a:t>
              </a:r>
            </a:p>
          </p:txBody>
        </p:sp>
        <p:sp>
          <p:nvSpPr>
            <p:cNvPr id="1666096" name="Rectangle 48"/>
            <p:cNvSpPr>
              <a:spLocks noChangeArrowheads="1"/>
            </p:cNvSpPr>
            <p:nvPr/>
          </p:nvSpPr>
          <p:spPr bwMode="auto">
            <a:xfrm flipH="1">
              <a:off x="4608" y="1776"/>
              <a:ext cx="624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solidFill>
                    <a:srgbClr val="0E04D6"/>
                  </a:solidFill>
                  <a:latin typeface="+mn-lt"/>
                  <a:ea typeface="+mn-ea"/>
                  <a:cs typeface="+mn-cs"/>
                </a:rPr>
                <a:t>192</a:t>
              </a:r>
              <a:r>
                <a:rPr lang="en-US" sz="1800">
                  <a:latin typeface="+mn-lt"/>
                  <a:ea typeface="+mn-ea"/>
                  <a:cs typeface="+mn-cs"/>
                </a:rPr>
                <a:t>.2.3.5</a:t>
              </a:r>
            </a:p>
          </p:txBody>
        </p:sp>
        <p:sp>
          <p:nvSpPr>
            <p:cNvPr id="1666097" name="Rectangle 49"/>
            <p:cNvSpPr>
              <a:spLocks noChangeArrowheads="1"/>
            </p:cNvSpPr>
            <p:nvPr/>
          </p:nvSpPr>
          <p:spPr bwMode="auto">
            <a:xfrm flipH="1">
              <a:off x="3312" y="1776"/>
              <a:ext cx="28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6098" name="Rectangle 50"/>
            <p:cNvSpPr>
              <a:spLocks noChangeArrowheads="1"/>
            </p:cNvSpPr>
            <p:nvPr/>
          </p:nvSpPr>
          <p:spPr bwMode="auto">
            <a:xfrm flipH="1">
              <a:off x="3600" y="1776"/>
              <a:ext cx="192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666099" name="Rectangle 51"/>
            <p:cNvSpPr>
              <a:spLocks noChangeArrowheads="1"/>
            </p:cNvSpPr>
            <p:nvPr/>
          </p:nvSpPr>
          <p:spPr bwMode="auto">
            <a:xfrm flipH="1">
              <a:off x="3792" y="1776"/>
              <a:ext cx="336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1001</a:t>
              </a:r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3362325" y="6172200"/>
            <a:ext cx="3419475" cy="430213"/>
            <a:chOff x="2118" y="3619"/>
            <a:chExt cx="2154" cy="271"/>
          </a:xfrm>
        </p:grpSpPr>
        <p:sp>
          <p:nvSpPr>
            <p:cNvPr id="1666101" name="Rectangle 53"/>
            <p:cNvSpPr>
              <a:spLocks noChangeArrowheads="1"/>
            </p:cNvSpPr>
            <p:nvPr/>
          </p:nvSpPr>
          <p:spPr bwMode="auto">
            <a:xfrm>
              <a:off x="2176" y="3619"/>
              <a:ext cx="2096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8993" name="Text Box 54"/>
            <p:cNvSpPr txBox="1">
              <a:spLocks noChangeArrowheads="1"/>
            </p:cNvSpPr>
            <p:nvPr/>
          </p:nvSpPr>
          <p:spPr bwMode="auto">
            <a:xfrm>
              <a:off x="2118" y="3657"/>
              <a:ext cx="21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192.2.3.5:1001   </a:t>
              </a:r>
              <a:r>
                <a:rPr lang="en-US" sz="1800">
                  <a:latin typeface="Arial" charset="0"/>
                  <a:sym typeface="Wingdings" charset="0"/>
                </a:rPr>
                <a:t>   1.2.3.4:2001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1666103" name="AutoShape 55"/>
            <p:cNvSpPr>
              <a:spLocks noChangeArrowheads="1"/>
            </p:cNvSpPr>
            <p:nvPr/>
          </p:nvSpPr>
          <p:spPr bwMode="auto">
            <a:xfrm>
              <a:off x="3216" y="3744"/>
              <a:ext cx="144" cy="96"/>
            </a:xfrm>
            <a:prstGeom prst="left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5867400" y="5562600"/>
            <a:ext cx="3048000" cy="228600"/>
            <a:chOff x="3696" y="2640"/>
            <a:chExt cx="1920" cy="144"/>
          </a:xfrm>
        </p:grpSpPr>
        <p:sp>
          <p:nvSpPr>
            <p:cNvPr id="1666071" name="Rectangle 23"/>
            <p:cNvSpPr>
              <a:spLocks noChangeArrowheads="1"/>
            </p:cNvSpPr>
            <p:nvPr/>
          </p:nvSpPr>
          <p:spPr bwMode="auto">
            <a:xfrm>
              <a:off x="3696" y="2640"/>
              <a:ext cx="48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ea typeface="+mn-ea"/>
                  <a:cs typeface="+mn-cs"/>
                </a:rPr>
                <a:t>5.6.7.8</a:t>
              </a:r>
            </a:p>
          </p:txBody>
        </p:sp>
        <p:sp>
          <p:nvSpPr>
            <p:cNvPr id="1666072" name="Rectangle 24"/>
            <p:cNvSpPr>
              <a:spLocks noChangeArrowheads="1"/>
            </p:cNvSpPr>
            <p:nvPr/>
          </p:nvSpPr>
          <p:spPr bwMode="auto">
            <a:xfrm>
              <a:off x="4176" y="2640"/>
              <a:ext cx="624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E04D6"/>
                  </a:solidFill>
                  <a:latin typeface="+mn-lt"/>
                  <a:ea typeface="+mn-ea"/>
                  <a:cs typeface="+mn-cs"/>
                </a:rPr>
                <a:t>192</a:t>
              </a:r>
              <a:r>
                <a:rPr lang="en-US" sz="1800" dirty="0">
                  <a:latin typeface="+mn-lt"/>
                  <a:ea typeface="+mn-ea"/>
                  <a:cs typeface="+mn-cs"/>
                </a:rPr>
                <a:t>.2.3.5</a:t>
              </a:r>
            </a:p>
          </p:txBody>
        </p:sp>
        <p:sp>
          <p:nvSpPr>
            <p:cNvPr id="1666073" name="Rectangle 25"/>
            <p:cNvSpPr>
              <a:spLocks noChangeArrowheads="1"/>
            </p:cNvSpPr>
            <p:nvPr/>
          </p:nvSpPr>
          <p:spPr bwMode="auto">
            <a:xfrm>
              <a:off x="5328" y="2640"/>
              <a:ext cx="28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6074" name="Rectangle 26"/>
            <p:cNvSpPr>
              <a:spLocks noChangeArrowheads="1"/>
            </p:cNvSpPr>
            <p:nvPr/>
          </p:nvSpPr>
          <p:spPr bwMode="auto">
            <a:xfrm>
              <a:off x="4800" y="2640"/>
              <a:ext cx="192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666075" name="Rectangle 27"/>
            <p:cNvSpPr>
              <a:spLocks noChangeArrowheads="1"/>
            </p:cNvSpPr>
            <p:nvPr/>
          </p:nvSpPr>
          <p:spPr bwMode="auto">
            <a:xfrm>
              <a:off x="4992" y="2640"/>
              <a:ext cx="336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1001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509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C -0.03455 -0.02407 -0.06893 -0.04815 -0.10226 -0.06019 C -0.13559 -0.07222 -0.16789 -0.07222 -0.2 -0.07222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-5.55556E-6 L -0.29167 -5.55556E-6 L -0.375 -0.04445 " pathEditMode="relative" ptsTypes="A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5.55556E-6 C 0.05798 0.02431 0.11597 0.04862 0.17916 0.06112 C 0.24236 0.07362 0.31076 0.07431 0.37916 0.07501 " pathEditMode="relative" ptsTypes="aaA">
                                      <p:cBhvr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0.00834 C 0.02986 0.02014 0.07639 0.03195 0.10555 0.04584 C 0.13472 0.05973 0.14652 0.0757 0.15833 0.09167 " pathEditMode="relative" rAng="0" ptsTypes="aaA">
                                      <p:cBhvr>
                                        <p:cTn id="5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00" y="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NAT: Early Example of “</a:t>
            </a:r>
            <a:r>
              <a:rPr lang="en-US" dirty="0" err="1" smtClean="0"/>
              <a:t>Middlebox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Boxes stuck into network to delivery functionality</a:t>
            </a:r>
          </a:p>
          <a:p>
            <a:pPr lvl="1"/>
            <a:r>
              <a:rPr lang="en-US" dirty="0" smtClean="0"/>
              <a:t>NATs, Firewalls,….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Don’t fit into architecture, violate E2E principle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But a very handy way to inject functionality that:</a:t>
            </a:r>
          </a:p>
          <a:p>
            <a:pPr lvl="1"/>
            <a:r>
              <a:rPr lang="en-US" dirty="0" smtClean="0"/>
              <a:t>Does not require end host changes or cooperation</a:t>
            </a:r>
          </a:p>
          <a:p>
            <a:pPr lvl="1"/>
            <a:r>
              <a:rPr lang="en-US" b="1" dirty="0" smtClean="0"/>
              <a:t>Is under operator control (e.g., security)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An interesting architectural challenge:</a:t>
            </a:r>
          </a:p>
          <a:p>
            <a:pPr lvl="1"/>
            <a:r>
              <a:rPr lang="en-US" dirty="0" smtClean="0"/>
              <a:t>How to incorporate </a:t>
            </a:r>
            <a:r>
              <a:rPr lang="en-US" dirty="0" err="1" smtClean="0"/>
              <a:t>middleboxes</a:t>
            </a:r>
            <a:r>
              <a:rPr lang="en-US" dirty="0" smtClean="0"/>
              <a:t> into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1447800" y="4876800"/>
            <a:ext cx="6324600" cy="914400"/>
          </a:xfrm>
          <a:prstGeom prst="wedgeRoundRectCallout">
            <a:avLst>
              <a:gd name="adj1" fmla="val 29694"/>
              <a:gd name="adj2" fmla="val 44529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Where is the network operator </a:t>
            </a:r>
          </a:p>
          <a:p>
            <a:pPr algn="ctr"/>
            <a:r>
              <a:rPr lang="en-US" sz="2800" dirty="0" smtClean="0">
                <a:latin typeface="+mn-lt"/>
              </a:rPr>
              <a:t>in the E2E principle?</a:t>
            </a:r>
          </a:p>
        </p:txBody>
      </p:sp>
    </p:spTree>
    <p:extLst>
      <p:ext uri="{BB962C8B-B14F-4D97-AF65-F5344CB8AC3E}">
        <p14:creationId xmlns:p14="http://schemas.microsoft.com/office/powerpoint/2010/main" val="199901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Any Questions?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3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6B0CB-5171-364A-835A-AF452E76A32F}" type="slidenum">
              <a:rPr lang="en-US" sz="1400" b="0">
                <a:latin typeface="Times New Roman" charset="0"/>
              </a:rPr>
              <a:pPr eaLnBrk="1" hangingPunct="1"/>
              <a:t>24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Quality of Service (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QoS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80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Current </a:t>
            </a:r>
            <a:r>
              <a:rPr lang="en-US" dirty="0" err="1" smtClean="0"/>
              <a:t>QoS</a:t>
            </a:r>
            <a:r>
              <a:rPr lang="en-US" dirty="0" smtClean="0"/>
              <a:t>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Blah, blah, blah, blah, blah, </a:t>
            </a:r>
            <a:r>
              <a:rPr lang="en-US" dirty="0"/>
              <a:t>blah, blah, blah, blah</a:t>
            </a:r>
            <a:r>
              <a:rPr lang="en-US" dirty="0" smtClean="0"/>
              <a:t>, blah</a:t>
            </a:r>
            <a:r>
              <a:rPr lang="en-US" dirty="0"/>
              <a:t>, blah, blah, blah, </a:t>
            </a:r>
            <a:r>
              <a:rPr lang="en-US" dirty="0" smtClean="0"/>
              <a:t>blah</a:t>
            </a:r>
            <a:r>
              <a:rPr lang="en-US" dirty="0"/>
              <a:t>, blah, blah, blah, </a:t>
            </a:r>
            <a:r>
              <a:rPr lang="en-US" dirty="0" smtClean="0"/>
              <a:t>blah</a:t>
            </a:r>
            <a:r>
              <a:rPr lang="en-US" dirty="0"/>
              <a:t>, blah, blah, blah, </a:t>
            </a:r>
            <a:r>
              <a:rPr lang="en-US" dirty="0" smtClean="0"/>
              <a:t>blah</a:t>
            </a:r>
            <a:r>
              <a:rPr lang="en-US" dirty="0"/>
              <a:t>, blah, blah, blah, </a:t>
            </a:r>
            <a:r>
              <a:rPr lang="en-US" dirty="0" smtClean="0"/>
              <a:t>blah</a:t>
            </a:r>
            <a:r>
              <a:rPr lang="en-US" dirty="0"/>
              <a:t>, blah, blah, blah, </a:t>
            </a:r>
            <a:r>
              <a:rPr lang="en-US" dirty="0" smtClean="0"/>
              <a:t>blah</a:t>
            </a:r>
            <a:r>
              <a:rPr lang="en-US" dirty="0"/>
              <a:t>, blah, blah, blah, </a:t>
            </a:r>
            <a:r>
              <a:rPr lang="en-US" dirty="0" smtClean="0"/>
              <a:t>blah</a:t>
            </a:r>
            <a:r>
              <a:rPr lang="en-US" dirty="0"/>
              <a:t>, blah, blah, blah, blah, </a:t>
            </a:r>
            <a:r>
              <a:rPr lang="en-US" b="1" dirty="0" smtClean="0"/>
              <a:t>priority scheduling, </a:t>
            </a:r>
            <a:r>
              <a:rPr lang="en-US" dirty="0" smtClean="0"/>
              <a:t>blah</a:t>
            </a:r>
            <a:r>
              <a:rPr lang="en-US" dirty="0"/>
              <a:t>, blah, blah, blah, blah, blah, blah, blah, blah, blah, blah, blah, blah, blah, blah, blah, blah, blah, blah, blah, blah, blah, blah, blah, blah, blah, blah, blah, blah, blah, blah, blah, blah, blah, blah, blah, blah, blah, blah, blah, </a:t>
            </a:r>
            <a:r>
              <a:rPr lang="en-US" dirty="0" smtClean="0"/>
              <a:t>blah, blah</a:t>
            </a:r>
            <a:r>
              <a:rPr lang="en-US" dirty="0"/>
              <a:t>, blah, blah, blah, blah, blah, blah, blah, blah, blah, blah, blah, blah, blah, blah, blah, blah, blah, blah, blah, blah, blah, blah, blah, blah, blah</a:t>
            </a:r>
            <a:r>
              <a:rPr lang="en-US" dirty="0" smtClean="0"/>
              <a:t>, blah, blah, blah, blah, blah, blah, blah, blah….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1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 now a beanbag extravaganza!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…p</a:t>
            </a:r>
            <a:r>
              <a:rPr lang="en-US" dirty="0" smtClean="0"/>
              <a:t>art of your review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This Network!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314374" cy="359263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4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7525"/>
          </a:xfrm>
        </p:spPr>
        <p:txBody>
          <a:bodyPr/>
          <a:lstStyle/>
          <a:p>
            <a:r>
              <a:rPr lang="en-US" dirty="0" smtClean="0"/>
              <a:t>Three subnets:</a:t>
            </a:r>
          </a:p>
          <a:p>
            <a:pPr lvl="1"/>
            <a:r>
              <a:rPr lang="en-US" dirty="0" smtClean="0"/>
              <a:t>X: 192.168.5.x/24</a:t>
            </a:r>
          </a:p>
          <a:p>
            <a:pPr lvl="1"/>
            <a:r>
              <a:rPr lang="en-US" dirty="0" smtClean="0"/>
              <a:t>Y: 172.16.x.x/16</a:t>
            </a:r>
          </a:p>
          <a:p>
            <a:pPr lvl="1"/>
            <a:r>
              <a:rPr lang="en-US" dirty="0" smtClean="0"/>
              <a:t>Z: 10.x.x.x/8</a:t>
            </a:r>
          </a:p>
          <a:p>
            <a:r>
              <a:rPr lang="en-US" dirty="0" smtClean="0"/>
              <a:t>Roles</a:t>
            </a:r>
          </a:p>
          <a:p>
            <a:pPr lvl="1"/>
            <a:r>
              <a:rPr lang="en-US" dirty="0" smtClean="0"/>
              <a:t>A: Laptop</a:t>
            </a:r>
          </a:p>
          <a:p>
            <a:pPr lvl="1"/>
            <a:r>
              <a:rPr lang="en-US" dirty="0" smtClean="0"/>
              <a:t>B: HTTP Server</a:t>
            </a:r>
          </a:p>
          <a:p>
            <a:pPr lvl="1"/>
            <a:r>
              <a:rPr lang="en-US" dirty="0" smtClean="0"/>
              <a:t>H: DHCP server</a:t>
            </a:r>
          </a:p>
          <a:p>
            <a:pPr lvl="1"/>
            <a:r>
              <a:rPr lang="en-US" dirty="0" smtClean="0"/>
              <a:t>D: DNS server</a:t>
            </a:r>
          </a:p>
          <a:p>
            <a:pPr lvl="1"/>
            <a:r>
              <a:rPr lang="en-US" dirty="0" smtClean="0"/>
              <a:t>R1: a router between subnets X and Y</a:t>
            </a:r>
          </a:p>
          <a:p>
            <a:pPr lvl="1"/>
            <a:r>
              <a:rPr lang="en-US" dirty="0" smtClean="0"/>
              <a:t>R2: </a:t>
            </a:r>
            <a:r>
              <a:rPr lang="en-US" dirty="0"/>
              <a:t>a router between subnets </a:t>
            </a:r>
            <a:r>
              <a:rPr lang="en-US" dirty="0" smtClean="0"/>
              <a:t>Y </a:t>
            </a:r>
            <a:r>
              <a:rPr lang="en-US" dirty="0"/>
              <a:t>and </a:t>
            </a:r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533400"/>
            <a:ext cx="4191000" cy="5597525"/>
          </a:xfrm>
        </p:spPr>
        <p:txBody>
          <a:bodyPr/>
          <a:lstStyle/>
          <a:p>
            <a:r>
              <a:rPr lang="en-US" dirty="0"/>
              <a:t>Scenario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Host </a:t>
            </a:r>
            <a:r>
              <a:rPr lang="en-US" dirty="0"/>
              <a:t>A arrives on Subnet X</a:t>
            </a:r>
          </a:p>
          <a:p>
            <a:pPr lvl="1"/>
            <a:r>
              <a:rPr lang="en-US" dirty="0"/>
              <a:t>Host wants to send to B</a:t>
            </a:r>
          </a:p>
          <a:p>
            <a:pPr lvl="1"/>
            <a:r>
              <a:rPr lang="en-US" dirty="0"/>
              <a:t>Routers have an interface on each subnet</a:t>
            </a:r>
          </a:p>
          <a:p>
            <a:pPr lvl="1"/>
            <a:r>
              <a:rPr lang="en-US" dirty="0"/>
              <a:t>All ARP tables start empty</a:t>
            </a:r>
          </a:p>
          <a:p>
            <a:pPr lvl="1"/>
            <a:r>
              <a:rPr lang="en-US" dirty="0"/>
              <a:t>Assume DNS server has B's IP cached</a:t>
            </a:r>
          </a:p>
          <a:p>
            <a:endParaRPr lang="en-US" dirty="0"/>
          </a:p>
          <a:p>
            <a:pPr marL="342900" lvl="1" indent="-342900">
              <a:buClr>
                <a:schemeClr val="tx2"/>
              </a:buClr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9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314374" cy="359263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55727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1" dirty="0" smtClean="0">
                <a:latin typeface="+mj-lt"/>
              </a:rPr>
              <a:t>Tell me who sends which messages to whom!</a:t>
            </a:r>
            <a:endParaRPr lang="en-US" sz="2800" b="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04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class midterm next Tuesday</a:t>
            </a:r>
          </a:p>
          <a:p>
            <a:pPr lvl="1"/>
            <a:r>
              <a:rPr lang="en-US" dirty="0" smtClean="0"/>
              <a:t>All DSP students contact me ASAP</a:t>
            </a:r>
          </a:p>
          <a:p>
            <a:pPr lvl="3"/>
            <a:endParaRPr lang="en-US" dirty="0"/>
          </a:p>
          <a:p>
            <a:r>
              <a:rPr lang="en-US" dirty="0" smtClean="0"/>
              <a:t>Review Lecture Today</a:t>
            </a:r>
          </a:p>
          <a:p>
            <a:pPr lvl="3"/>
            <a:endParaRPr lang="en-US" dirty="0"/>
          </a:p>
          <a:p>
            <a:r>
              <a:rPr lang="en-US" dirty="0" smtClean="0"/>
              <a:t>Office Hours After Class</a:t>
            </a:r>
          </a:p>
          <a:p>
            <a:pPr lvl="1"/>
            <a:r>
              <a:rPr lang="en-US" dirty="0" smtClean="0"/>
              <a:t>Probably not</a:t>
            </a:r>
          </a:p>
          <a:p>
            <a:pPr lvl="3"/>
            <a:endParaRPr lang="en-US" dirty="0"/>
          </a:p>
          <a:p>
            <a:r>
              <a:rPr lang="en-US" dirty="0" smtClean="0"/>
              <a:t>Office Hours on weekend (TBD)</a:t>
            </a:r>
          </a:p>
          <a:p>
            <a:pPr lvl="1"/>
            <a:r>
              <a:rPr lang="en-US" dirty="0" smtClean="0"/>
              <a:t>Which is better, Saturday or Sunday?</a:t>
            </a:r>
          </a:p>
          <a:p>
            <a:pPr lvl="3"/>
            <a:endParaRPr lang="en-US" dirty="0"/>
          </a:p>
          <a:p>
            <a:r>
              <a:rPr lang="en-US" dirty="0" smtClean="0"/>
              <a:t>Office Hours on Monday night (starting ~5pm)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64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Midterm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3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is in this classroom starting at 5:10 exactly.  Tests will be handed out before then.</a:t>
            </a:r>
          </a:p>
          <a:p>
            <a:pPr lvl="6"/>
            <a:endParaRPr lang="en-US" dirty="0"/>
          </a:p>
          <a:p>
            <a:r>
              <a:rPr lang="en-US" dirty="0" smtClean="0"/>
              <a:t>Closed book, closed notes, etc.</a:t>
            </a:r>
          </a:p>
          <a:p>
            <a:pPr lvl="6"/>
            <a:endParaRPr lang="en-US" dirty="0"/>
          </a:p>
          <a:p>
            <a:r>
              <a:rPr lang="en-US" dirty="0" smtClean="0"/>
              <a:t>Single two-sided “cheat sheet”, </a:t>
            </a:r>
            <a:r>
              <a:rPr lang="en-US" b="1" i="1" dirty="0" smtClean="0"/>
              <a:t>handwritten</a:t>
            </a:r>
          </a:p>
          <a:p>
            <a:pPr lvl="1"/>
            <a:r>
              <a:rPr lang="en-US" dirty="0" smtClean="0"/>
              <a:t>No copies of slides</a:t>
            </a:r>
          </a:p>
          <a:p>
            <a:pPr lvl="3"/>
            <a:endParaRPr lang="en-US" dirty="0"/>
          </a:p>
          <a:p>
            <a:r>
              <a:rPr lang="en-US" dirty="0" smtClean="0"/>
              <a:t>No calculators, electronic devices, etc.</a:t>
            </a:r>
          </a:p>
          <a:p>
            <a:pPr lvl="1"/>
            <a:r>
              <a:rPr lang="en-US" dirty="0" smtClean="0"/>
              <a:t>If I see them, you’ll be penalized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CD10FB-28FD-1C4C-9B29-57F617E8E99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6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General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Know the </a:t>
            </a:r>
            <a:r>
              <a:rPr lang="en-US" dirty="0" smtClean="0">
                <a:latin typeface="Arial" charset="0"/>
              </a:rPr>
              <a:t>basics well, don’t focus on tiny details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Study lecture notes and problem </a:t>
            </a:r>
            <a:r>
              <a:rPr lang="en-US" dirty="0" smtClean="0">
                <a:latin typeface="Arial" charset="0"/>
              </a:rPr>
              <a:t>sets</a:t>
            </a:r>
          </a:p>
          <a:p>
            <a:pPr lvl="7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Read text only </a:t>
            </a:r>
            <a:r>
              <a:rPr lang="en-US" dirty="0" smtClean="0">
                <a:latin typeface="Arial" charset="0"/>
              </a:rPr>
              <a:t>for general context and to nail down certain details</a:t>
            </a:r>
          </a:p>
          <a:p>
            <a:pPr lvl="1"/>
            <a:r>
              <a:rPr lang="en-US" dirty="0">
                <a:latin typeface="Arial" charset="0"/>
              </a:rPr>
              <a:t>L</a:t>
            </a:r>
            <a:r>
              <a:rPr lang="en-US" dirty="0" smtClean="0">
                <a:latin typeface="Arial" charset="0"/>
              </a:rPr>
              <a:t>ike DNS resource records, ICMP messages, etc.</a:t>
            </a:r>
          </a:p>
          <a:p>
            <a:pPr lvl="1"/>
            <a:r>
              <a:rPr lang="en-US" dirty="0" smtClean="0">
                <a:latin typeface="Arial" charset="0"/>
              </a:rPr>
              <a:t>Wikipedia is fine too</a:t>
            </a:r>
          </a:p>
          <a:p>
            <a:pPr lvl="8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Just because I didn’t cover it in review doesn’t mean you don’t need to know it!</a:t>
            </a:r>
          </a:p>
          <a:p>
            <a:pPr lvl="1"/>
            <a:r>
              <a:rPr lang="en-US" dirty="0" smtClean="0">
                <a:latin typeface="Arial" charset="0"/>
              </a:rPr>
              <a:t>But if I covered it today, you should know it. 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B8D66B3-0830-CB4A-848D-A777CDCBD200}" type="slidenum">
              <a:rPr lang="en-US" sz="1400" b="0">
                <a:latin typeface="Times New Roman" charset="0"/>
              </a:rPr>
              <a:pPr eaLnBrk="1" hangingPunct="1"/>
              <a:t>32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Things You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Don’</a:t>
            </a:r>
            <a:r>
              <a:rPr lang="en-US" altLang="ja-JP" dirty="0" smtClean="0">
                <a:latin typeface="Helvetica" charset="0"/>
                <a:ea typeface="ＭＳ Ｐゴシック" charset="0"/>
                <a:cs typeface="ＭＳ Ｐゴシック" charset="0"/>
              </a:rPr>
              <a:t>t 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Need to Know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The exact layout of packet headers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Know what the fields do, not where they are located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etails of HTTP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or DNS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Know how they work in general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But no need for protocol specifics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72C6CB4-C489-5343-853D-124A623237FA}" type="slidenum">
              <a:rPr lang="en-US" sz="1400" b="0">
                <a:latin typeface="Times New Roman" charset="0"/>
              </a:rPr>
              <a:pPr eaLnBrk="1" hangingPunct="1"/>
              <a:t>33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6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Course Tie Together?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Context (History, Goals, Principles, etc.)</a:t>
            </a:r>
          </a:p>
          <a:p>
            <a:pPr lvl="7"/>
            <a:endParaRPr lang="en-US" dirty="0"/>
          </a:p>
          <a:p>
            <a:r>
              <a:rPr lang="en-US" dirty="0" smtClean="0"/>
              <a:t>Fundamental Challenges (Routing, Reliable Trans.)</a:t>
            </a:r>
          </a:p>
          <a:p>
            <a:pPr lvl="1"/>
            <a:r>
              <a:rPr lang="en-US" dirty="0" smtClean="0"/>
              <a:t>And then “Missing Pieces”</a:t>
            </a:r>
          </a:p>
          <a:p>
            <a:pPr lvl="5"/>
            <a:endParaRPr lang="en-US" dirty="0"/>
          </a:p>
          <a:p>
            <a:r>
              <a:rPr lang="en-US" dirty="0" smtClean="0"/>
              <a:t>Today’s Internet</a:t>
            </a:r>
          </a:p>
          <a:p>
            <a:pPr lvl="1"/>
            <a:r>
              <a:rPr lang="en-US" dirty="0" smtClean="0"/>
              <a:t>Basics (IP, TCP, Congestion Control, DNS, BGP,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Special topics (Datacenters, etc.)</a:t>
            </a:r>
          </a:p>
          <a:p>
            <a:pPr lvl="5"/>
            <a:endParaRPr lang="en-US" dirty="0"/>
          </a:p>
          <a:p>
            <a:r>
              <a:rPr lang="en-US" dirty="0" smtClean="0"/>
              <a:t>How Can We Do Better?</a:t>
            </a:r>
          </a:p>
          <a:p>
            <a:pPr lvl="1"/>
            <a:r>
              <a:rPr lang="en-US" dirty="0" smtClean="0"/>
              <a:t>SDN, Naming, Routing,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19600" y="949325"/>
            <a:ext cx="4737100" cy="584775"/>
          </a:xfrm>
          <a:prstGeom prst="rect">
            <a:avLst/>
          </a:prstGeom>
          <a:solidFill>
            <a:schemeClr val="accent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History, philosophy, BS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0" y="1854775"/>
            <a:ext cx="5041900" cy="584775"/>
          </a:xfrm>
          <a:prstGeom prst="rect">
            <a:avLst/>
          </a:prstGeom>
          <a:solidFill>
            <a:schemeClr val="accent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200" smtClean="0">
                <a:solidFill>
                  <a:srgbClr val="FF0000"/>
                </a:solidFill>
                <a:latin typeface="+mj-lt"/>
              </a:rPr>
              <a:t>Conceptual Foundations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400" y="3276600"/>
            <a:ext cx="3670300" cy="584775"/>
          </a:xfrm>
          <a:prstGeom prst="rect">
            <a:avLst/>
          </a:prstGeom>
          <a:solidFill>
            <a:schemeClr val="accent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200" smtClean="0">
                <a:solidFill>
                  <a:srgbClr val="FF0000"/>
                </a:solidFill>
                <a:latin typeface="+mj-lt"/>
              </a:rPr>
              <a:t>Concrete Designs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4953000"/>
            <a:ext cx="4191000" cy="584775"/>
          </a:xfrm>
          <a:prstGeom prst="rect">
            <a:avLst/>
          </a:prstGeom>
          <a:solidFill>
            <a:schemeClr val="accent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200" smtClean="0">
                <a:solidFill>
                  <a:srgbClr val="FF0000"/>
                </a:solidFill>
                <a:latin typeface="+mj-lt"/>
              </a:rPr>
              <a:t>Speculative Designs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507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Kinds of Questions on 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concepts and principles</a:t>
            </a:r>
          </a:p>
          <a:p>
            <a:pPr lvl="1"/>
            <a:r>
              <a:rPr lang="en-US" dirty="0" smtClean="0"/>
              <a:t>Layering, etc.</a:t>
            </a:r>
          </a:p>
          <a:p>
            <a:pPr lvl="1"/>
            <a:endParaRPr lang="en-US" dirty="0"/>
          </a:p>
          <a:p>
            <a:r>
              <a:rPr lang="en-US" dirty="0" smtClean="0"/>
              <a:t>Fundamentals of routing and transport</a:t>
            </a:r>
          </a:p>
          <a:p>
            <a:pPr lvl="1"/>
            <a:r>
              <a:rPr lang="en-US" dirty="0" smtClean="0"/>
              <a:t>Is this transport reliable?</a:t>
            </a:r>
          </a:p>
          <a:p>
            <a:pPr lvl="1"/>
            <a:r>
              <a:rPr lang="en-US" dirty="0" smtClean="0"/>
              <a:t>Are these routes valid?</a:t>
            </a:r>
          </a:p>
          <a:p>
            <a:pPr lvl="1"/>
            <a:endParaRPr lang="en-US" dirty="0"/>
          </a:p>
          <a:p>
            <a:r>
              <a:rPr lang="en-US" dirty="0" smtClean="0"/>
              <a:t>Questions about today’s design</a:t>
            </a:r>
          </a:p>
          <a:p>
            <a:pPr lvl="1"/>
            <a:r>
              <a:rPr lang="en-US" dirty="0" smtClean="0"/>
              <a:t>What does TCP do in this situation?</a:t>
            </a:r>
          </a:p>
          <a:p>
            <a:pPr lvl="1"/>
            <a:r>
              <a:rPr lang="en-US" dirty="0" smtClean="0"/>
              <a:t>How does poison-reverse work</a:t>
            </a:r>
            <a:r>
              <a:rPr lang="en-US" dirty="0" smtClean="0"/>
              <a:t>?</a:t>
            </a:r>
          </a:p>
          <a:p>
            <a:pPr lvl="1"/>
            <a:r>
              <a:rPr lang="en-US" smtClean="0"/>
              <a:t>How does spanning tree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33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Whirlwind Review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91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Packet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What does a packet on the wire look like?</a:t>
            </a:r>
          </a:p>
          <a:p>
            <a:pPr lvl="3"/>
            <a:endParaRPr lang="en-US" smtClean="0"/>
          </a:p>
          <a:p>
            <a:r>
              <a:rPr lang="en-US" smtClean="0"/>
              <a:t>In what order to the headers occur?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10FB-28FD-1C4C-9B29-57F617E8E99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headers are present?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case of a DNS request from a laptop connected to an </a:t>
            </a:r>
            <a:r>
              <a:rPr lang="en-US" dirty="0" err="1" smtClean="0"/>
              <a:t>ethernet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Which headers are present in the packet as it hits the wires?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CD10FB-28FD-1C4C-9B29-57F617E8E99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7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 from outermost inwards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Data-link (e.g., Ethernet, ATM, etc.)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IP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Transport (e.g., UDP, TCP)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Application </a:t>
            </a:r>
            <a:r>
              <a:rPr lang="en-US" dirty="0"/>
              <a:t>p</a:t>
            </a:r>
            <a:r>
              <a:rPr lang="en-US" dirty="0" smtClean="0"/>
              <a:t>ayload (e.g., DNS, DHCP, HTTP, etc.)</a:t>
            </a:r>
          </a:p>
          <a:p>
            <a:pPr lvl="1"/>
            <a:r>
              <a:rPr lang="en-US" dirty="0" smtClean="0"/>
              <a:t>Not strictly a “header”, but close enough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CD10FB-28FD-1C4C-9B29-57F617E8E99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Finishing up ICMP</a:t>
            </a:r>
          </a:p>
          <a:p>
            <a:endParaRPr lang="en-US" dirty="0"/>
          </a:p>
          <a:p>
            <a:r>
              <a:rPr lang="en-US" dirty="0" smtClean="0"/>
              <a:t>NAT</a:t>
            </a:r>
          </a:p>
          <a:p>
            <a:endParaRPr lang="en-US" dirty="0"/>
          </a:p>
          <a:p>
            <a:r>
              <a:rPr lang="en-US" dirty="0" err="1" smtClean="0"/>
              <a:t>QoS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Putting it all together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is-IS" dirty="0" smtClean="0"/>
              <a:t>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0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F162AA8-3EB3-C046-9412-73145509C237}" type="slidenum">
              <a:rPr lang="en-US" sz="1400" b="0">
                <a:latin typeface="Times New Roman" charset="0"/>
              </a:rPr>
              <a:pPr eaLnBrk="1" hangingPunct="1"/>
              <a:t>40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Layer Encapsulation</a:t>
            </a:r>
          </a:p>
        </p:txBody>
      </p:sp>
      <p:grpSp>
        <p:nvGrpSpPr>
          <p:cNvPr id="140291" name="Group 3"/>
          <p:cNvGrpSpPr>
            <a:grpSpLocks/>
          </p:cNvGrpSpPr>
          <p:nvPr/>
        </p:nvGrpSpPr>
        <p:grpSpPr bwMode="auto">
          <a:xfrm>
            <a:off x="1600200" y="2438400"/>
            <a:ext cx="5791200" cy="3124200"/>
            <a:chOff x="1008" y="1536"/>
            <a:chExt cx="3648" cy="1968"/>
          </a:xfrm>
        </p:grpSpPr>
        <p:sp>
          <p:nvSpPr>
            <p:cNvPr id="140332" name="Line 4"/>
            <p:cNvSpPr>
              <a:spLocks noChangeShapeType="1"/>
            </p:cNvSpPr>
            <p:nvPr/>
          </p:nvSpPr>
          <p:spPr bwMode="auto">
            <a:xfrm>
              <a:off x="1008" y="1536"/>
              <a:ext cx="0" cy="15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3" name="Line 5"/>
            <p:cNvSpPr>
              <a:spLocks noChangeShapeType="1"/>
            </p:cNvSpPr>
            <p:nvPr/>
          </p:nvSpPr>
          <p:spPr bwMode="auto">
            <a:xfrm flipV="1">
              <a:off x="4656" y="1536"/>
              <a:ext cx="0" cy="15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34" name="Group 6"/>
            <p:cNvGrpSpPr>
              <a:grpSpLocks/>
            </p:cNvGrpSpPr>
            <p:nvPr/>
          </p:nvGrpSpPr>
          <p:grpSpPr bwMode="auto">
            <a:xfrm>
              <a:off x="1008" y="3264"/>
              <a:ext cx="3648" cy="240"/>
              <a:chOff x="1008" y="3264"/>
              <a:chExt cx="3648" cy="240"/>
            </a:xfrm>
          </p:grpSpPr>
          <p:sp>
            <p:nvSpPr>
              <p:cNvPr id="140335" name="Line 7"/>
              <p:cNvSpPr>
                <a:spLocks noChangeShapeType="1"/>
              </p:cNvSpPr>
              <p:nvPr/>
            </p:nvSpPr>
            <p:spPr bwMode="auto">
              <a:xfrm>
                <a:off x="1008" y="3504"/>
                <a:ext cx="364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36" name="Line 8"/>
              <p:cNvSpPr>
                <a:spLocks noChangeShapeType="1"/>
              </p:cNvSpPr>
              <p:nvPr/>
            </p:nvSpPr>
            <p:spPr bwMode="auto">
              <a:xfrm>
                <a:off x="1008" y="3264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37" name="Line 9"/>
              <p:cNvSpPr>
                <a:spLocks noChangeShapeType="1"/>
              </p:cNvSpPr>
              <p:nvPr/>
            </p:nvSpPr>
            <p:spPr bwMode="auto">
              <a:xfrm>
                <a:off x="4656" y="3264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914400" y="3429000"/>
            <a:ext cx="7162800" cy="838200"/>
            <a:chOff x="576" y="2160"/>
            <a:chExt cx="4512" cy="528"/>
          </a:xfrm>
        </p:grpSpPr>
        <p:sp>
          <p:nvSpPr>
            <p:cNvPr id="140325" name="Rectangle 11"/>
            <p:cNvSpPr>
              <a:spLocks noChangeArrowheads="1"/>
            </p:cNvSpPr>
            <p:nvPr/>
          </p:nvSpPr>
          <p:spPr bwMode="auto">
            <a:xfrm rot="10800000">
              <a:off x="1727" y="2352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6" name="Rectangle 12"/>
            <p:cNvSpPr>
              <a:spLocks noChangeArrowheads="1"/>
            </p:cNvSpPr>
            <p:nvPr/>
          </p:nvSpPr>
          <p:spPr bwMode="auto">
            <a:xfrm rot="10800000">
              <a:off x="1631" y="2352"/>
              <a:ext cx="144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7" name="Rectangle 13"/>
            <p:cNvSpPr>
              <a:spLocks noChangeArrowheads="1"/>
            </p:cNvSpPr>
            <p:nvPr/>
          </p:nvSpPr>
          <p:spPr bwMode="auto">
            <a:xfrm>
              <a:off x="576" y="2160"/>
              <a:ext cx="912" cy="5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8" name="Rectangle 14"/>
            <p:cNvSpPr>
              <a:spLocks noChangeArrowheads="1"/>
            </p:cNvSpPr>
            <p:nvPr/>
          </p:nvSpPr>
          <p:spPr bwMode="auto">
            <a:xfrm>
              <a:off x="4176" y="2160"/>
              <a:ext cx="912" cy="5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9" name="Rectangle 15"/>
            <p:cNvSpPr>
              <a:spLocks noChangeArrowheads="1"/>
            </p:cNvSpPr>
            <p:nvPr/>
          </p:nvSpPr>
          <p:spPr bwMode="auto">
            <a:xfrm rot="10800000">
              <a:off x="3695" y="2352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0" name="Rectangle 16"/>
            <p:cNvSpPr>
              <a:spLocks noChangeArrowheads="1"/>
            </p:cNvSpPr>
            <p:nvPr/>
          </p:nvSpPr>
          <p:spPr bwMode="auto">
            <a:xfrm rot="10800000">
              <a:off x="3599" y="2352"/>
              <a:ext cx="144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1" name="Text Box 17"/>
            <p:cNvSpPr txBox="1">
              <a:spLocks noChangeArrowheads="1"/>
            </p:cNvSpPr>
            <p:nvPr/>
          </p:nvSpPr>
          <p:spPr bwMode="auto">
            <a:xfrm>
              <a:off x="2383" y="2304"/>
              <a:ext cx="64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Transport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914400" y="4267200"/>
            <a:ext cx="7162800" cy="457200"/>
            <a:chOff x="576" y="2688"/>
            <a:chExt cx="4512" cy="288"/>
          </a:xfrm>
        </p:grpSpPr>
        <p:sp>
          <p:nvSpPr>
            <p:cNvPr id="140316" name="Rectangle 19"/>
            <p:cNvSpPr>
              <a:spLocks noChangeArrowheads="1"/>
            </p:cNvSpPr>
            <p:nvPr/>
          </p:nvSpPr>
          <p:spPr bwMode="auto">
            <a:xfrm rot="10800000">
              <a:off x="1824" y="2736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7" name="Rectangle 20"/>
            <p:cNvSpPr>
              <a:spLocks noChangeArrowheads="1"/>
            </p:cNvSpPr>
            <p:nvPr/>
          </p:nvSpPr>
          <p:spPr bwMode="auto">
            <a:xfrm rot="10800000">
              <a:off x="1680" y="2736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8" name="Rectangle 21"/>
            <p:cNvSpPr>
              <a:spLocks noChangeArrowheads="1"/>
            </p:cNvSpPr>
            <p:nvPr/>
          </p:nvSpPr>
          <p:spPr bwMode="auto">
            <a:xfrm rot="10800000">
              <a:off x="1632" y="2736"/>
              <a:ext cx="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9" name="Rectangle 22"/>
            <p:cNvSpPr>
              <a:spLocks noChangeArrowheads="1"/>
            </p:cNvSpPr>
            <p:nvPr/>
          </p:nvSpPr>
          <p:spPr bwMode="auto">
            <a:xfrm>
              <a:off x="576" y="2688"/>
              <a:ext cx="91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0" name="Rectangle 23"/>
            <p:cNvSpPr>
              <a:spLocks noChangeArrowheads="1"/>
            </p:cNvSpPr>
            <p:nvPr/>
          </p:nvSpPr>
          <p:spPr bwMode="auto">
            <a:xfrm>
              <a:off x="4176" y="2688"/>
              <a:ext cx="91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1" name="Rectangle 24"/>
            <p:cNvSpPr>
              <a:spLocks noChangeArrowheads="1"/>
            </p:cNvSpPr>
            <p:nvPr/>
          </p:nvSpPr>
          <p:spPr bwMode="auto">
            <a:xfrm rot="10800000">
              <a:off x="3695" y="2736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2" name="Rectangle 25"/>
            <p:cNvSpPr>
              <a:spLocks noChangeArrowheads="1"/>
            </p:cNvSpPr>
            <p:nvPr/>
          </p:nvSpPr>
          <p:spPr bwMode="auto">
            <a:xfrm rot="10800000">
              <a:off x="3551" y="2736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3" name="Rectangle 26"/>
            <p:cNvSpPr>
              <a:spLocks noChangeArrowheads="1"/>
            </p:cNvSpPr>
            <p:nvPr/>
          </p:nvSpPr>
          <p:spPr bwMode="auto">
            <a:xfrm rot="10800000">
              <a:off x="3503" y="2736"/>
              <a:ext cx="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4" name="Text Box 27"/>
            <p:cNvSpPr txBox="1">
              <a:spLocks noChangeArrowheads="1"/>
            </p:cNvSpPr>
            <p:nvPr/>
          </p:nvSpPr>
          <p:spPr bwMode="auto">
            <a:xfrm>
              <a:off x="2256" y="2736"/>
              <a:ext cx="6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    </a:t>
              </a:r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Network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914400" y="4724400"/>
            <a:ext cx="7162800" cy="457200"/>
            <a:chOff x="576" y="2976"/>
            <a:chExt cx="4512" cy="288"/>
          </a:xfrm>
        </p:grpSpPr>
        <p:sp>
          <p:nvSpPr>
            <p:cNvPr id="140305" name="Rectangle 29"/>
            <p:cNvSpPr>
              <a:spLocks noChangeArrowheads="1"/>
            </p:cNvSpPr>
            <p:nvPr/>
          </p:nvSpPr>
          <p:spPr bwMode="auto">
            <a:xfrm rot="10800000">
              <a:off x="1968" y="3024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6" name="Rectangle 30"/>
            <p:cNvSpPr>
              <a:spLocks noChangeArrowheads="1"/>
            </p:cNvSpPr>
            <p:nvPr/>
          </p:nvSpPr>
          <p:spPr bwMode="auto">
            <a:xfrm rot="10800000">
              <a:off x="1824" y="3024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7" name="Rectangle 31"/>
            <p:cNvSpPr>
              <a:spLocks noChangeArrowheads="1"/>
            </p:cNvSpPr>
            <p:nvPr/>
          </p:nvSpPr>
          <p:spPr bwMode="auto">
            <a:xfrm rot="10800000">
              <a:off x="1680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8" name="Rectangle 32"/>
            <p:cNvSpPr>
              <a:spLocks noChangeArrowheads="1"/>
            </p:cNvSpPr>
            <p:nvPr/>
          </p:nvSpPr>
          <p:spPr bwMode="auto">
            <a:xfrm rot="10800000">
              <a:off x="1632" y="3024"/>
              <a:ext cx="14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9" name="Rectangle 33"/>
            <p:cNvSpPr>
              <a:spLocks noChangeArrowheads="1"/>
            </p:cNvSpPr>
            <p:nvPr/>
          </p:nvSpPr>
          <p:spPr bwMode="auto">
            <a:xfrm>
              <a:off x="576" y="2976"/>
              <a:ext cx="912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0" name="Rectangle 34"/>
            <p:cNvSpPr>
              <a:spLocks noChangeArrowheads="1"/>
            </p:cNvSpPr>
            <p:nvPr/>
          </p:nvSpPr>
          <p:spPr bwMode="auto">
            <a:xfrm>
              <a:off x="4176" y="2976"/>
              <a:ext cx="912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1" name="Rectangle 35"/>
            <p:cNvSpPr>
              <a:spLocks noChangeArrowheads="1"/>
            </p:cNvSpPr>
            <p:nvPr/>
          </p:nvSpPr>
          <p:spPr bwMode="auto">
            <a:xfrm rot="10800000">
              <a:off x="3695" y="3024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2" name="Rectangle 36"/>
            <p:cNvSpPr>
              <a:spLocks noChangeArrowheads="1"/>
            </p:cNvSpPr>
            <p:nvPr/>
          </p:nvSpPr>
          <p:spPr bwMode="auto">
            <a:xfrm rot="10800000">
              <a:off x="3551" y="3024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3" name="Rectangle 37"/>
            <p:cNvSpPr>
              <a:spLocks noChangeArrowheads="1"/>
            </p:cNvSpPr>
            <p:nvPr/>
          </p:nvSpPr>
          <p:spPr bwMode="auto">
            <a:xfrm rot="10800000">
              <a:off x="3407" y="3024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4" name="Rectangle 38"/>
            <p:cNvSpPr>
              <a:spLocks noChangeArrowheads="1"/>
            </p:cNvSpPr>
            <p:nvPr/>
          </p:nvSpPr>
          <p:spPr bwMode="auto">
            <a:xfrm rot="10800000">
              <a:off x="3359" y="3024"/>
              <a:ext cx="144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5" name="Text Box 39"/>
            <p:cNvSpPr txBox="1">
              <a:spLocks noChangeArrowheads="1"/>
            </p:cNvSpPr>
            <p:nvPr/>
          </p:nvSpPr>
          <p:spPr bwMode="auto">
            <a:xfrm>
              <a:off x="2400" y="3024"/>
              <a:ext cx="6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Data Link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914400" y="2057400"/>
            <a:ext cx="7162800" cy="1371600"/>
            <a:chOff x="576" y="1296"/>
            <a:chExt cx="4512" cy="864"/>
          </a:xfrm>
        </p:grpSpPr>
        <p:sp>
          <p:nvSpPr>
            <p:cNvPr id="140298" name="Rectangle 41"/>
            <p:cNvSpPr>
              <a:spLocks noChangeArrowheads="1"/>
            </p:cNvSpPr>
            <p:nvPr/>
          </p:nvSpPr>
          <p:spPr bwMode="auto">
            <a:xfrm>
              <a:off x="1632" y="1872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99" name="Rectangle 42"/>
            <p:cNvSpPr>
              <a:spLocks noChangeArrowheads="1"/>
            </p:cNvSpPr>
            <p:nvPr/>
          </p:nvSpPr>
          <p:spPr bwMode="auto">
            <a:xfrm>
              <a:off x="576" y="1728"/>
              <a:ext cx="912" cy="43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0" name="Rectangle 43"/>
            <p:cNvSpPr>
              <a:spLocks noChangeArrowheads="1"/>
            </p:cNvSpPr>
            <p:nvPr/>
          </p:nvSpPr>
          <p:spPr bwMode="auto">
            <a:xfrm>
              <a:off x="4176" y="1728"/>
              <a:ext cx="912" cy="43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1" name="Rectangle 44"/>
            <p:cNvSpPr>
              <a:spLocks noChangeArrowheads="1"/>
            </p:cNvSpPr>
            <p:nvPr/>
          </p:nvSpPr>
          <p:spPr bwMode="auto">
            <a:xfrm>
              <a:off x="3648" y="1872"/>
              <a:ext cx="384" cy="192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2" name="Text Box 45"/>
            <p:cNvSpPr txBox="1">
              <a:spLocks noChangeArrowheads="1"/>
            </p:cNvSpPr>
            <p:nvPr/>
          </p:nvSpPr>
          <p:spPr bwMode="auto">
            <a:xfrm>
              <a:off x="2388" y="1824"/>
              <a:ext cx="73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Application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0303" name="Text Box 46"/>
            <p:cNvSpPr txBox="1">
              <a:spLocks noChangeArrowheads="1"/>
            </p:cNvSpPr>
            <p:nvPr/>
          </p:nvSpPr>
          <p:spPr bwMode="auto">
            <a:xfrm>
              <a:off x="672" y="1296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solidFill>
                    <a:srgbClr val="FF0000"/>
                  </a:solidFill>
                  <a:latin typeface="Arial" charset="0"/>
                </a:rPr>
                <a:t>User A</a:t>
              </a:r>
            </a:p>
          </p:txBody>
        </p:sp>
        <p:sp>
          <p:nvSpPr>
            <p:cNvPr id="140304" name="Text Box 47"/>
            <p:cNvSpPr txBox="1">
              <a:spLocks noChangeArrowheads="1"/>
            </p:cNvSpPr>
            <p:nvPr/>
          </p:nvSpPr>
          <p:spPr bwMode="auto">
            <a:xfrm>
              <a:off x="4337" y="1296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solidFill>
                    <a:srgbClr val="FF0000"/>
                  </a:solidFill>
                  <a:latin typeface="Arial" charset="0"/>
                </a:rPr>
                <a:t>User B</a:t>
              </a:r>
            </a:p>
          </p:txBody>
        </p:sp>
      </p:grpSp>
      <p:pic>
        <p:nvPicPr>
          <p:cNvPr id="140296" name="Picture 48" descr="MCj030408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8" y="241300"/>
            <a:ext cx="18430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5921" name="Text Box 49"/>
          <p:cNvSpPr txBox="1">
            <a:spLocks noChangeArrowheads="1"/>
          </p:cNvSpPr>
          <p:nvPr/>
        </p:nvSpPr>
        <p:spPr bwMode="auto">
          <a:xfrm>
            <a:off x="403225" y="5935663"/>
            <a:ext cx="84153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Arial" charset="0"/>
              </a:rPr>
              <a:t>Common case: 20 bytes TCP header + 20 bytes IP header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+ 14 bytes Ethernet header = </a:t>
            </a:r>
            <a:r>
              <a:rPr lang="en-US" i="1" dirty="0">
                <a:latin typeface="Arial" charset="0"/>
              </a:rPr>
              <a:t>54 bytes overhead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2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9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D9B67-AD95-4B46-A0DA-F2AED6E84BCE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4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Resolution Happens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36" name="Shape 113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29292"/>
                </a:solidFill>
              </a:rPr>
              <a:t>42</a:t>
            </a:fld>
            <a:endParaRPr>
              <a:solidFill>
                <a:srgbClr val="92929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Calibri"/>
                <a:cs typeface="Calibri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Calibri"/>
                <a:cs typeface="Calibri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Calibri"/>
                <a:cs typeface="Calibri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0096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Calibri"/>
                <a:cs typeface="Calibri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Calibri"/>
                <a:cs typeface="Calibri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Calibri"/>
                <a:cs typeface="Calibri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Calibri"/>
                <a:cs typeface="Calibri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Calibri"/>
                  <a:cs typeface="Calibri"/>
                </a:rPr>
                <a:t>DNS </a:t>
              </a:r>
              <a:r>
                <a:rPr sz="3000" dirty="0" smtClean="0">
                  <a:latin typeface="Calibri"/>
                  <a:cs typeface="Calibri"/>
                </a:rPr>
                <a:t>client</a:t>
              </a:r>
              <a:r>
                <a:rPr lang="en-US" sz="3000" dirty="0" smtClean="0">
                  <a:latin typeface="Calibri"/>
                  <a:cs typeface="Calibri"/>
                </a:rPr>
                <a:t/>
              </a:r>
              <a:br>
                <a:rPr lang="en-US" sz="3000" dirty="0" smtClean="0">
                  <a:latin typeface="Calibri"/>
                  <a:cs typeface="Calibri"/>
                </a:rPr>
              </a:br>
              <a:r>
                <a:rPr lang="en-US" sz="2400" dirty="0" smtClean="0">
                  <a:latin typeface="Calibri"/>
                  <a:cs typeface="Calibri"/>
                </a:rPr>
                <a:t>(me.cs.berkeley.edu)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185737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017019"/>
            <a:ext cx="1634133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Calibri"/>
                <a:cs typeface="Calibri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local</a:t>
            </a:r>
          </a:p>
        </p:txBody>
      </p:sp>
      <p:sp>
        <p:nvSpPr>
          <p:cNvPr id="21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Calibri"/>
                <a:cs typeface="Calibri"/>
              </a:rPr>
              <a:t>(</a:t>
            </a:r>
            <a:r>
              <a:rPr lang="en-US" sz="2400" dirty="0" err="1" smtClean="0">
                <a:latin typeface="Calibri"/>
                <a:cs typeface="Calibri"/>
              </a:rPr>
              <a:t>mydns.berkeley.edu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18764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Calibri"/>
                <a:cs typeface="Calibri"/>
              </a:rPr>
              <a:t>.</a:t>
            </a:r>
            <a:r>
              <a:rPr lang="en-US" sz="2500" dirty="0" smtClean="0">
                <a:latin typeface="Calibri"/>
                <a:cs typeface="Calibri"/>
              </a:rPr>
              <a:t>edu</a:t>
            </a:r>
            <a:r>
              <a:rPr sz="2500" dirty="0" smtClean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319808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 smtClean="0">
                <a:latin typeface="Calibri"/>
                <a:cs typeface="Calibri"/>
              </a:rPr>
              <a:t>nyu.edu</a:t>
            </a:r>
            <a:r>
              <a:rPr sz="2500" dirty="0" smtClean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53381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36" name="Shape 113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29292"/>
                </a:solidFill>
              </a:rPr>
              <a:t>43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1137" name="Shape 1137"/>
          <p:cNvSpPr/>
          <p:nvPr/>
        </p:nvSpPr>
        <p:spPr>
          <a:xfrm>
            <a:off x="1089422" y="3795118"/>
            <a:ext cx="2821782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38" name="Shape 1138"/>
          <p:cNvSpPr/>
          <p:nvPr/>
        </p:nvSpPr>
        <p:spPr>
          <a:xfrm>
            <a:off x="1154712" y="3999005"/>
            <a:ext cx="1845373" cy="424223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39" name="Shape 1139"/>
          <p:cNvSpPr/>
          <p:nvPr/>
        </p:nvSpPr>
        <p:spPr>
          <a:xfrm flipH="1">
            <a:off x="2394028" y="4465757"/>
            <a:ext cx="637954" cy="978196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0" name="Shape 1140"/>
          <p:cNvSpPr/>
          <p:nvPr/>
        </p:nvSpPr>
        <p:spPr>
          <a:xfrm>
            <a:off x="2187773" y="530423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1" name="Shape 1141"/>
          <p:cNvSpPr/>
          <p:nvPr/>
        </p:nvSpPr>
        <p:spPr>
          <a:xfrm flipH="1">
            <a:off x="3042614" y="3398737"/>
            <a:ext cx="585068" cy="98196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2" name="Shape 1142"/>
          <p:cNvSpPr/>
          <p:nvPr/>
        </p:nvSpPr>
        <p:spPr>
          <a:xfrm flipH="1">
            <a:off x="3053246" y="4380248"/>
            <a:ext cx="1442696" cy="64245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3" name="Shape 1143"/>
          <p:cNvSpPr/>
          <p:nvPr/>
        </p:nvSpPr>
        <p:spPr>
          <a:xfrm>
            <a:off x="2821781" y="4205883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4" name="Shape 1144"/>
          <p:cNvSpPr/>
          <p:nvPr/>
        </p:nvSpPr>
        <p:spPr>
          <a:xfrm>
            <a:off x="2331152" y="5529938"/>
            <a:ext cx="3764848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DNS </a:t>
            </a:r>
            <a:r>
              <a:rPr sz="3000" dirty="0" smtClean="0">
                <a:latin typeface="Calibri"/>
                <a:cs typeface="Calibri"/>
              </a:rPr>
              <a:t>client</a:t>
            </a:r>
            <a:r>
              <a:rPr lang="en-US" sz="3000" dirty="0" smtClean="0">
                <a:latin typeface="Calibri"/>
                <a:cs typeface="Calibri"/>
              </a:rPr>
              <a:t/>
            </a:r>
            <a:br>
              <a:rPr lang="en-US" sz="30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(me.cs.berkeley.edu)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185737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DNS server</a:t>
            </a:r>
          </a:p>
        </p:txBody>
      </p:sp>
      <p:sp>
        <p:nvSpPr>
          <p:cNvPr id="1147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8" name="Shape 1148"/>
          <p:cNvSpPr/>
          <p:nvPr/>
        </p:nvSpPr>
        <p:spPr>
          <a:xfrm>
            <a:off x="3750469" y="2017019"/>
            <a:ext cx="1634133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Calibri"/>
                <a:cs typeface="Calibri"/>
              </a:rPr>
              <a:t>root servers</a:t>
            </a:r>
          </a:p>
        </p:txBody>
      </p:sp>
      <p:sp>
        <p:nvSpPr>
          <p:cNvPr id="1149" name="Shape 1149"/>
          <p:cNvSpPr/>
          <p:nvPr/>
        </p:nvSpPr>
        <p:spPr>
          <a:xfrm>
            <a:off x="6429375" y="3468465"/>
            <a:ext cx="18764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Calibri"/>
                <a:cs typeface="Calibri"/>
              </a:rPr>
              <a:t>.</a:t>
            </a:r>
            <a:r>
              <a:rPr lang="en-US" sz="2500" dirty="0" smtClean="0">
                <a:latin typeface="Calibri"/>
                <a:cs typeface="Calibri"/>
              </a:rPr>
              <a:t>edu</a:t>
            </a:r>
            <a:r>
              <a:rPr sz="2500" dirty="0" smtClean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servers</a:t>
            </a:r>
          </a:p>
        </p:txBody>
      </p:sp>
      <p:sp>
        <p:nvSpPr>
          <p:cNvPr id="1150" name="Shape 1150"/>
          <p:cNvSpPr/>
          <p:nvPr/>
        </p:nvSpPr>
        <p:spPr>
          <a:xfrm>
            <a:off x="7366992" y="4731643"/>
            <a:ext cx="1319808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 smtClean="0">
                <a:latin typeface="Calibri"/>
                <a:cs typeface="Calibri"/>
              </a:rPr>
              <a:t>nyu.edu</a:t>
            </a:r>
            <a:r>
              <a:rPr sz="2500" dirty="0" smtClean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local</a:t>
            </a:r>
          </a:p>
        </p:txBody>
      </p:sp>
      <p:sp>
        <p:nvSpPr>
          <p:cNvPr id="1154" name="Shape 1154"/>
          <p:cNvSpPr/>
          <p:nvPr/>
        </p:nvSpPr>
        <p:spPr>
          <a:xfrm rot="3267739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Calibri"/>
                <a:cs typeface="Calibri"/>
              </a:rPr>
              <a:t>www.</a:t>
            </a:r>
            <a:r>
              <a:rPr lang="en-US" sz="2500" b="0" dirty="0" smtClean="0">
                <a:latin typeface="Calibri"/>
                <a:cs typeface="Calibri"/>
              </a:rPr>
              <a:t>nyu.edu?</a:t>
            </a:r>
            <a:endParaRPr sz="2500" b="0" dirty="0">
              <a:latin typeface="Calibri"/>
              <a:cs typeface="Calibri"/>
            </a:endParaRPr>
          </a:p>
        </p:txBody>
      </p:sp>
      <p:sp>
        <p:nvSpPr>
          <p:cNvPr id="21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Calibri"/>
                <a:cs typeface="Calibri"/>
              </a:rPr>
              <a:t>(</a:t>
            </a:r>
            <a:r>
              <a:rPr lang="en-US" sz="2400" dirty="0" err="1" smtClean="0">
                <a:latin typeface="Calibri"/>
                <a:cs typeface="Calibri"/>
              </a:rPr>
              <a:t>mydns.berkeley.edu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594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" grpId="0" animBg="1" advAuto="0"/>
      <p:bldP spid="1154" grpId="0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56" name="Shape 115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29292"/>
                </a:solidFill>
              </a:rPr>
              <a:t>44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1157" name="Shape 1157"/>
          <p:cNvSpPr/>
          <p:nvPr/>
        </p:nvSpPr>
        <p:spPr>
          <a:xfrm>
            <a:off x="1089422" y="3795118"/>
            <a:ext cx="2821782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8" name="Shape 1158"/>
          <p:cNvSpPr/>
          <p:nvPr/>
        </p:nvSpPr>
        <p:spPr>
          <a:xfrm>
            <a:off x="1154712" y="3999005"/>
            <a:ext cx="1845373" cy="424223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9" name="Shape 1159"/>
          <p:cNvSpPr/>
          <p:nvPr/>
        </p:nvSpPr>
        <p:spPr>
          <a:xfrm flipH="1">
            <a:off x="2394028" y="4465757"/>
            <a:ext cx="637954" cy="978196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60" name="Shape 1160"/>
          <p:cNvSpPr/>
          <p:nvPr/>
        </p:nvSpPr>
        <p:spPr>
          <a:xfrm>
            <a:off x="2187773" y="530423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61" name="Shape 1161"/>
          <p:cNvSpPr/>
          <p:nvPr/>
        </p:nvSpPr>
        <p:spPr>
          <a:xfrm flipH="1">
            <a:off x="3042614" y="3398737"/>
            <a:ext cx="585068" cy="98196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62" name="Shape 1162"/>
          <p:cNvSpPr/>
          <p:nvPr/>
        </p:nvSpPr>
        <p:spPr>
          <a:xfrm flipH="1">
            <a:off x="3053246" y="4380248"/>
            <a:ext cx="1442696" cy="64245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63" name="Shape 1163"/>
          <p:cNvSpPr/>
          <p:nvPr/>
        </p:nvSpPr>
        <p:spPr>
          <a:xfrm>
            <a:off x="2821781" y="4205883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64" name="Shape 1164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66" name="Shape 1166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6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70" name="Shape 1170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71" name="Shape 1171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73" name="Shape 1173"/>
          <p:cNvSpPr/>
          <p:nvPr/>
        </p:nvSpPr>
        <p:spPr>
          <a:xfrm>
            <a:off x="4393406" y="23127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74" name="Shape 1174"/>
          <p:cNvSpPr/>
          <p:nvPr/>
        </p:nvSpPr>
        <p:spPr>
          <a:xfrm>
            <a:off x="4223742" y="1292671"/>
            <a:ext cx="1910953" cy="995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 algn="l">
              <a:defRPr sz="1800"/>
            </a:pPr>
            <a:r>
              <a:rPr sz="300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root </a:t>
            </a:r>
          </a:p>
          <a:p>
            <a:pPr lvl="0" algn="l">
              <a:defRPr sz="1800"/>
            </a:pPr>
            <a:r>
              <a:rPr sz="300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DNS server</a:t>
            </a:r>
          </a:p>
        </p:txBody>
      </p:sp>
      <p:sp>
        <p:nvSpPr>
          <p:cNvPr id="23" name="Shape 1144"/>
          <p:cNvSpPr/>
          <p:nvPr/>
        </p:nvSpPr>
        <p:spPr>
          <a:xfrm>
            <a:off x="2331152" y="5529938"/>
            <a:ext cx="3764848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DNS </a:t>
            </a:r>
            <a:r>
              <a:rPr sz="3000" dirty="0" smtClean="0">
                <a:latin typeface="Calibri"/>
                <a:cs typeface="Calibri"/>
              </a:rPr>
              <a:t>client</a:t>
            </a:r>
            <a:r>
              <a:rPr lang="en-US" sz="3000" dirty="0" smtClean="0">
                <a:latin typeface="Calibri"/>
                <a:cs typeface="Calibri"/>
              </a:rPr>
              <a:t/>
            </a:r>
            <a:br>
              <a:rPr lang="en-US" sz="30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(me.cs.berkeley.edu)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4" name="Shape 1146"/>
          <p:cNvSpPr/>
          <p:nvPr/>
        </p:nvSpPr>
        <p:spPr>
          <a:xfrm>
            <a:off x="741164" y="2895600"/>
            <a:ext cx="185737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DNS server</a:t>
            </a:r>
          </a:p>
        </p:txBody>
      </p:sp>
      <p:sp>
        <p:nvSpPr>
          <p:cNvPr id="25" name="Shape 1149"/>
          <p:cNvSpPr/>
          <p:nvPr/>
        </p:nvSpPr>
        <p:spPr>
          <a:xfrm>
            <a:off x="6429375" y="3468465"/>
            <a:ext cx="18764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Calibri"/>
                <a:cs typeface="Calibri"/>
              </a:rPr>
              <a:t>.</a:t>
            </a:r>
            <a:r>
              <a:rPr lang="en-US" sz="2500" dirty="0" smtClean="0">
                <a:latin typeface="Calibri"/>
                <a:cs typeface="Calibri"/>
              </a:rPr>
              <a:t>edu</a:t>
            </a:r>
            <a:r>
              <a:rPr sz="2500" dirty="0" smtClean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servers</a:t>
            </a:r>
          </a:p>
        </p:txBody>
      </p:sp>
      <p:sp>
        <p:nvSpPr>
          <p:cNvPr id="26" name="Shape 1150"/>
          <p:cNvSpPr/>
          <p:nvPr/>
        </p:nvSpPr>
        <p:spPr>
          <a:xfrm>
            <a:off x="7366992" y="4731643"/>
            <a:ext cx="1319808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 smtClean="0">
                <a:latin typeface="Calibri"/>
                <a:cs typeface="Calibri"/>
              </a:rPr>
              <a:t>nyu.edu</a:t>
            </a:r>
            <a:r>
              <a:rPr sz="2500" dirty="0" smtClean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servers</a:t>
            </a:r>
          </a:p>
        </p:txBody>
      </p:sp>
      <p:sp>
        <p:nvSpPr>
          <p:cNvPr id="27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Calibri"/>
                <a:cs typeface="Calibri"/>
              </a:rPr>
              <a:t>(</a:t>
            </a:r>
            <a:r>
              <a:rPr lang="en-US" sz="2400" dirty="0" err="1" smtClean="0">
                <a:latin typeface="Calibri"/>
                <a:cs typeface="Calibri"/>
              </a:rPr>
              <a:t>mydns.berkeley.edu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4" name="Shape 1154"/>
          <p:cNvSpPr/>
          <p:nvPr/>
        </p:nvSpPr>
        <p:spPr>
          <a:xfrm rot="3267739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Calibri"/>
                <a:cs typeface="Calibri"/>
              </a:rPr>
              <a:t>www.</a:t>
            </a:r>
            <a:r>
              <a:rPr lang="en-US" sz="2500" b="0" dirty="0" smtClean="0">
                <a:latin typeface="Calibri"/>
                <a:cs typeface="Calibri"/>
              </a:rPr>
              <a:t>nyu.edu?</a:t>
            </a:r>
            <a:endParaRPr sz="2500" b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38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78" name="Shape 117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29292"/>
                </a:solidFill>
                <a:latin typeface="Calibri"/>
                <a:cs typeface="Calibri"/>
              </a:rPr>
              <a:t>45</a:t>
            </a:fld>
            <a:endParaRPr>
              <a:solidFill>
                <a:srgbClr val="929292"/>
              </a:solidFill>
              <a:latin typeface="Calibri"/>
              <a:cs typeface="Calibri"/>
            </a:endParaRPr>
          </a:p>
        </p:txBody>
      </p:sp>
      <p:sp>
        <p:nvSpPr>
          <p:cNvPr id="1179" name="Shape 1179"/>
          <p:cNvSpPr/>
          <p:nvPr/>
        </p:nvSpPr>
        <p:spPr>
          <a:xfrm>
            <a:off x="1089422" y="3795118"/>
            <a:ext cx="2821782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80" name="Shape 1180"/>
          <p:cNvSpPr/>
          <p:nvPr/>
        </p:nvSpPr>
        <p:spPr>
          <a:xfrm>
            <a:off x="1154712" y="3999005"/>
            <a:ext cx="1845373" cy="424223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81" name="Shape 1181"/>
          <p:cNvSpPr/>
          <p:nvPr/>
        </p:nvSpPr>
        <p:spPr>
          <a:xfrm flipH="1">
            <a:off x="2394028" y="4465757"/>
            <a:ext cx="637954" cy="978196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82" name="Shape 1182"/>
          <p:cNvSpPr/>
          <p:nvPr/>
        </p:nvSpPr>
        <p:spPr>
          <a:xfrm>
            <a:off x="2187773" y="530423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83" name="Shape 1183"/>
          <p:cNvSpPr/>
          <p:nvPr/>
        </p:nvSpPr>
        <p:spPr>
          <a:xfrm flipH="1">
            <a:off x="3042614" y="3398737"/>
            <a:ext cx="585068" cy="98196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84" name="Shape 1184"/>
          <p:cNvSpPr/>
          <p:nvPr/>
        </p:nvSpPr>
        <p:spPr>
          <a:xfrm flipH="1">
            <a:off x="3053246" y="4380248"/>
            <a:ext cx="1442696" cy="64245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85" name="Shape 1185"/>
          <p:cNvSpPr/>
          <p:nvPr/>
        </p:nvSpPr>
        <p:spPr>
          <a:xfrm>
            <a:off x="2821781" y="4205883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86" name="Shape 1186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88" name="Shape 1188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89" name="Shape 1189"/>
          <p:cNvSpPr/>
          <p:nvPr/>
        </p:nvSpPr>
        <p:spPr>
          <a:xfrm flipH="1" flipV="1">
            <a:off x="4874053" y="2616217"/>
            <a:ext cx="1996530" cy="982660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91" name="Shape 1191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93" name="Shape 1193"/>
          <p:cNvSpPr/>
          <p:nvPr/>
        </p:nvSpPr>
        <p:spPr>
          <a:xfrm>
            <a:off x="6920508" y="351829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95" name="Shape 1195"/>
          <p:cNvSpPr/>
          <p:nvPr/>
        </p:nvSpPr>
        <p:spPr>
          <a:xfrm>
            <a:off x="4393406" y="23127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96" name="Shape 1196"/>
          <p:cNvSpPr/>
          <p:nvPr/>
        </p:nvSpPr>
        <p:spPr>
          <a:xfrm>
            <a:off x="4223742" y="1292671"/>
            <a:ext cx="1910953" cy="995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 algn="l">
              <a:defRPr sz="1800"/>
            </a:pPr>
            <a:r>
              <a:rPr sz="3000" dirty="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root </a:t>
            </a:r>
          </a:p>
          <a:p>
            <a:pPr lvl="0" algn="l">
              <a:defRPr sz="1800"/>
            </a:pPr>
            <a:r>
              <a:rPr sz="3000" dirty="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DNS server</a:t>
            </a:r>
          </a:p>
        </p:txBody>
      </p:sp>
      <p:sp>
        <p:nvSpPr>
          <p:cNvPr id="1197" name="Shape 119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4" name="Shape 1144"/>
          <p:cNvSpPr/>
          <p:nvPr/>
        </p:nvSpPr>
        <p:spPr>
          <a:xfrm>
            <a:off x="2331152" y="5529938"/>
            <a:ext cx="3764848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DNS </a:t>
            </a:r>
            <a:r>
              <a:rPr sz="3000" dirty="0" smtClean="0">
                <a:latin typeface="Calibri"/>
                <a:cs typeface="Calibri"/>
              </a:rPr>
              <a:t>client</a:t>
            </a:r>
            <a:r>
              <a:rPr lang="en-US" sz="3000" dirty="0" smtClean="0">
                <a:latin typeface="Calibri"/>
                <a:cs typeface="Calibri"/>
              </a:rPr>
              <a:t/>
            </a:r>
            <a:br>
              <a:rPr lang="en-US" sz="30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(me.cs.berkeley.edu)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5" name="Shape 1146"/>
          <p:cNvSpPr/>
          <p:nvPr/>
        </p:nvSpPr>
        <p:spPr>
          <a:xfrm>
            <a:off x="741164" y="2895600"/>
            <a:ext cx="185737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DNS server</a:t>
            </a:r>
          </a:p>
        </p:txBody>
      </p:sp>
      <p:sp>
        <p:nvSpPr>
          <p:cNvPr id="26" name="Shape 1149"/>
          <p:cNvSpPr/>
          <p:nvPr/>
        </p:nvSpPr>
        <p:spPr>
          <a:xfrm>
            <a:off x="6248400" y="3734148"/>
            <a:ext cx="18764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lang="en-US" sz="2500" dirty="0" smtClean="0">
                <a:solidFill>
                  <a:srgbClr val="0000FF"/>
                </a:solidFill>
                <a:latin typeface="Calibri"/>
                <a:cs typeface="Calibri"/>
              </a:rPr>
              <a:t>edu</a:t>
            </a:r>
            <a:r>
              <a:rPr sz="25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00FF"/>
                </a:solidFill>
                <a:latin typeface="Calibri"/>
                <a:cs typeface="Calibri"/>
              </a:rPr>
              <a:t>servers</a:t>
            </a:r>
          </a:p>
        </p:txBody>
      </p:sp>
      <p:sp>
        <p:nvSpPr>
          <p:cNvPr id="27" name="Shape 1150"/>
          <p:cNvSpPr/>
          <p:nvPr/>
        </p:nvSpPr>
        <p:spPr>
          <a:xfrm>
            <a:off x="7366992" y="4731643"/>
            <a:ext cx="1319808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 smtClean="0">
                <a:latin typeface="Calibri"/>
                <a:cs typeface="Calibri"/>
              </a:rPr>
              <a:t>nyu.edu</a:t>
            </a:r>
            <a:r>
              <a:rPr sz="2500" dirty="0" smtClean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servers</a:t>
            </a:r>
          </a:p>
        </p:txBody>
      </p:sp>
      <p:sp>
        <p:nvSpPr>
          <p:cNvPr id="28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Calibri"/>
                <a:cs typeface="Calibri"/>
              </a:rPr>
              <a:t>(</a:t>
            </a:r>
            <a:r>
              <a:rPr lang="en-US" sz="2400" dirty="0" err="1" smtClean="0">
                <a:latin typeface="Calibri"/>
                <a:cs typeface="Calibri"/>
              </a:rPr>
              <a:t>mydns.berkeley.edu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9" name="Shape 1154"/>
          <p:cNvSpPr/>
          <p:nvPr/>
        </p:nvSpPr>
        <p:spPr>
          <a:xfrm rot="3267739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Calibri"/>
                <a:cs typeface="Calibri"/>
              </a:rPr>
              <a:t>www.</a:t>
            </a:r>
            <a:r>
              <a:rPr lang="en-US" sz="2500" b="0" dirty="0" smtClean="0">
                <a:latin typeface="Calibri"/>
                <a:cs typeface="Calibri"/>
              </a:rPr>
              <a:t>nyu.edu?</a:t>
            </a:r>
            <a:endParaRPr sz="2500" b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40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01" name="Shape 120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29292"/>
                </a:solidFill>
                <a:latin typeface="Calibri"/>
                <a:cs typeface="Calibri"/>
              </a:rPr>
              <a:t>46</a:t>
            </a:fld>
            <a:endParaRPr>
              <a:solidFill>
                <a:srgbClr val="929292"/>
              </a:solidFill>
              <a:latin typeface="Calibri"/>
              <a:cs typeface="Calibri"/>
            </a:endParaRPr>
          </a:p>
        </p:txBody>
      </p:sp>
      <p:sp>
        <p:nvSpPr>
          <p:cNvPr id="1202" name="Shape 1202"/>
          <p:cNvSpPr/>
          <p:nvPr/>
        </p:nvSpPr>
        <p:spPr>
          <a:xfrm>
            <a:off x="1089422" y="3795118"/>
            <a:ext cx="2821782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03" name="Shape 1203"/>
          <p:cNvSpPr/>
          <p:nvPr/>
        </p:nvSpPr>
        <p:spPr>
          <a:xfrm>
            <a:off x="1154712" y="3999005"/>
            <a:ext cx="1845373" cy="424223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04" name="Shape 1204"/>
          <p:cNvSpPr/>
          <p:nvPr/>
        </p:nvSpPr>
        <p:spPr>
          <a:xfrm flipH="1">
            <a:off x="2394028" y="4465757"/>
            <a:ext cx="637954" cy="978196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05" name="Shape 1205"/>
          <p:cNvSpPr/>
          <p:nvPr/>
        </p:nvSpPr>
        <p:spPr>
          <a:xfrm>
            <a:off x="2187773" y="530423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06" name="Shape 1206"/>
          <p:cNvSpPr/>
          <p:nvPr/>
        </p:nvSpPr>
        <p:spPr>
          <a:xfrm flipH="1">
            <a:off x="3042614" y="3398737"/>
            <a:ext cx="585068" cy="98196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07" name="Shape 1207"/>
          <p:cNvSpPr/>
          <p:nvPr/>
        </p:nvSpPr>
        <p:spPr>
          <a:xfrm flipH="1">
            <a:off x="3053246" y="4380248"/>
            <a:ext cx="1442696" cy="64245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08" name="Shape 1208"/>
          <p:cNvSpPr/>
          <p:nvPr/>
        </p:nvSpPr>
        <p:spPr>
          <a:xfrm>
            <a:off x="2821781" y="4205883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09" name="Shape 1209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11" name="Shape 1211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12" name="Shape 1212"/>
          <p:cNvSpPr/>
          <p:nvPr/>
        </p:nvSpPr>
        <p:spPr>
          <a:xfrm flipH="1" flipV="1">
            <a:off x="7273254" y="3938631"/>
            <a:ext cx="528507" cy="1094764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14" name="Shape 1214"/>
          <p:cNvSpPr/>
          <p:nvPr/>
        </p:nvSpPr>
        <p:spPr>
          <a:xfrm>
            <a:off x="7715250" y="504527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18" name="Shape 1218"/>
          <p:cNvSpPr/>
          <p:nvPr/>
        </p:nvSpPr>
        <p:spPr>
          <a:xfrm>
            <a:off x="4393406" y="23127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19" name="Shape 1219"/>
          <p:cNvSpPr/>
          <p:nvPr/>
        </p:nvSpPr>
        <p:spPr>
          <a:xfrm>
            <a:off x="4223742" y="1292671"/>
            <a:ext cx="1910953" cy="995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 algn="l">
              <a:defRPr sz="1800"/>
            </a:pPr>
            <a:r>
              <a:rPr sz="300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root </a:t>
            </a:r>
          </a:p>
          <a:p>
            <a:pPr lvl="0" algn="l">
              <a:defRPr sz="1800"/>
            </a:pPr>
            <a:r>
              <a:rPr sz="300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DNS server</a:t>
            </a:r>
          </a:p>
        </p:txBody>
      </p:sp>
      <p:sp>
        <p:nvSpPr>
          <p:cNvPr id="1220" name="Shape 1220"/>
          <p:cNvSpPr/>
          <p:nvPr/>
        </p:nvSpPr>
        <p:spPr>
          <a:xfrm flipH="1" flipV="1">
            <a:off x="4874053" y="2616217"/>
            <a:ext cx="1996530" cy="982660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21" name="Shape 1221"/>
          <p:cNvSpPr/>
          <p:nvPr/>
        </p:nvSpPr>
        <p:spPr>
          <a:xfrm>
            <a:off x="7084502" y="3938630"/>
            <a:ext cx="550381" cy="1115573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22" name="Shape 1222"/>
          <p:cNvSpPr/>
          <p:nvPr/>
        </p:nvSpPr>
        <p:spPr>
          <a:xfrm>
            <a:off x="4723805" y="2687836"/>
            <a:ext cx="2109028" cy="1049460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2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2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25" name="Shape 1225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26" name="Shape 1226"/>
          <p:cNvSpPr/>
          <p:nvPr/>
        </p:nvSpPr>
        <p:spPr>
          <a:xfrm>
            <a:off x="228600" y="1230818"/>
            <a:ext cx="3486150" cy="503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recursive DNS query</a:t>
            </a:r>
          </a:p>
        </p:txBody>
      </p:sp>
      <p:sp>
        <p:nvSpPr>
          <p:cNvPr id="30" name="Shape 1144"/>
          <p:cNvSpPr/>
          <p:nvPr/>
        </p:nvSpPr>
        <p:spPr>
          <a:xfrm>
            <a:off x="2331152" y="5529938"/>
            <a:ext cx="3764848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DNS </a:t>
            </a:r>
            <a:r>
              <a:rPr sz="3000" dirty="0" smtClean="0">
                <a:latin typeface="Calibri"/>
                <a:cs typeface="Calibri"/>
              </a:rPr>
              <a:t>client</a:t>
            </a:r>
            <a:r>
              <a:rPr lang="en-US" sz="3000" dirty="0" smtClean="0">
                <a:latin typeface="Calibri"/>
                <a:cs typeface="Calibri"/>
              </a:rPr>
              <a:t/>
            </a:r>
            <a:br>
              <a:rPr lang="en-US" sz="30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(me.cs.berkeley.edu)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1" name="Shape 1146"/>
          <p:cNvSpPr/>
          <p:nvPr/>
        </p:nvSpPr>
        <p:spPr>
          <a:xfrm>
            <a:off x="741164" y="2895600"/>
            <a:ext cx="185737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DNS server</a:t>
            </a:r>
          </a:p>
        </p:txBody>
      </p:sp>
      <p:sp>
        <p:nvSpPr>
          <p:cNvPr id="34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Calibri"/>
                <a:cs typeface="Calibri"/>
              </a:rPr>
              <a:t>(</a:t>
            </a:r>
            <a:r>
              <a:rPr lang="en-US" sz="2400" dirty="0" err="1" smtClean="0">
                <a:latin typeface="Calibri"/>
                <a:cs typeface="Calibri"/>
              </a:rPr>
              <a:t>mydns.berkeley.edu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5" name="Shape 1149"/>
          <p:cNvSpPr/>
          <p:nvPr/>
        </p:nvSpPr>
        <p:spPr>
          <a:xfrm>
            <a:off x="6248400" y="3733800"/>
            <a:ext cx="1876425" cy="45685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lang="en-US" sz="2500" dirty="0" smtClean="0">
                <a:solidFill>
                  <a:srgbClr val="0000FF"/>
                </a:solidFill>
                <a:latin typeface="Calibri"/>
                <a:cs typeface="Calibri"/>
              </a:rPr>
              <a:t>edu</a:t>
            </a:r>
            <a:r>
              <a:rPr sz="25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00FF"/>
                </a:solidFill>
                <a:latin typeface="Calibri"/>
                <a:cs typeface="Calibri"/>
              </a:rPr>
              <a:t>servers</a:t>
            </a:r>
          </a:p>
        </p:txBody>
      </p:sp>
      <p:sp>
        <p:nvSpPr>
          <p:cNvPr id="36" name="Shape 1150"/>
          <p:cNvSpPr/>
          <p:nvPr/>
        </p:nvSpPr>
        <p:spPr>
          <a:xfrm>
            <a:off x="6553200" y="4949627"/>
            <a:ext cx="2209800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 smtClean="0">
                <a:solidFill>
                  <a:srgbClr val="0000FF"/>
                </a:solidFill>
                <a:latin typeface="Calibri"/>
                <a:cs typeface="Calibri"/>
              </a:rPr>
              <a:t>nyu.edu</a:t>
            </a:r>
            <a:r>
              <a:rPr sz="2500" dirty="0" smtClean="0">
                <a:solidFill>
                  <a:srgbClr val="0000FF"/>
                </a:solidFill>
                <a:latin typeface="Calibri"/>
                <a:cs typeface="Calibri"/>
              </a:rPr>
              <a:t>  </a:t>
            </a:r>
            <a:r>
              <a:rPr sz="2500" dirty="0">
                <a:solidFill>
                  <a:srgbClr val="0000FF"/>
                </a:solidFill>
                <a:latin typeface="Calibri"/>
                <a:cs typeface="Calibri"/>
              </a:rPr>
              <a:t>servers</a:t>
            </a:r>
          </a:p>
        </p:txBody>
      </p:sp>
      <p:sp>
        <p:nvSpPr>
          <p:cNvPr id="1216" name="Shape 1216"/>
          <p:cNvSpPr/>
          <p:nvPr/>
        </p:nvSpPr>
        <p:spPr>
          <a:xfrm>
            <a:off x="6920508" y="351829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7" name="Shape 1154"/>
          <p:cNvSpPr/>
          <p:nvPr/>
        </p:nvSpPr>
        <p:spPr>
          <a:xfrm rot="3267739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Calibri"/>
                <a:cs typeface="Calibri"/>
              </a:rPr>
              <a:t>www.</a:t>
            </a:r>
            <a:r>
              <a:rPr lang="en-US" sz="2500" b="0" dirty="0" smtClean="0">
                <a:latin typeface="Calibri"/>
                <a:cs typeface="Calibri"/>
              </a:rPr>
              <a:t>nyu.edu?</a:t>
            </a:r>
            <a:endParaRPr sz="2500" b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312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1" grpId="0" animBg="1" advAuto="0"/>
      <p:bldP spid="1222" grpId="0" animBg="1" advAuto="0"/>
      <p:bldP spid="1223" grpId="0" animBg="1" advAuto="0"/>
      <p:bldP spid="1224" grpId="0" animBg="1" advAuto="0"/>
      <p:bldP spid="1226" grpId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30" name="Shape 123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29292"/>
                </a:solidFill>
                <a:latin typeface="Calibri"/>
                <a:cs typeface="Calibri"/>
              </a:rPr>
              <a:t>47</a:t>
            </a:fld>
            <a:endParaRPr>
              <a:solidFill>
                <a:srgbClr val="929292"/>
              </a:solidFill>
              <a:latin typeface="Calibri"/>
              <a:cs typeface="Calibri"/>
            </a:endParaRPr>
          </a:p>
        </p:txBody>
      </p:sp>
      <p:sp>
        <p:nvSpPr>
          <p:cNvPr id="1231" name="Shape 1231"/>
          <p:cNvSpPr/>
          <p:nvPr/>
        </p:nvSpPr>
        <p:spPr>
          <a:xfrm>
            <a:off x="1089422" y="3795118"/>
            <a:ext cx="2821782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32" name="Shape 1232"/>
          <p:cNvSpPr/>
          <p:nvPr/>
        </p:nvSpPr>
        <p:spPr>
          <a:xfrm>
            <a:off x="1154712" y="3999005"/>
            <a:ext cx="1845373" cy="424223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33" name="Shape 1233"/>
          <p:cNvSpPr/>
          <p:nvPr/>
        </p:nvSpPr>
        <p:spPr>
          <a:xfrm flipH="1">
            <a:off x="2394028" y="4465757"/>
            <a:ext cx="637954" cy="978196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34" name="Shape 1234"/>
          <p:cNvSpPr/>
          <p:nvPr/>
        </p:nvSpPr>
        <p:spPr>
          <a:xfrm>
            <a:off x="2187773" y="530423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35" name="Shape 1235"/>
          <p:cNvSpPr/>
          <p:nvPr/>
        </p:nvSpPr>
        <p:spPr>
          <a:xfrm flipH="1">
            <a:off x="3042614" y="3398737"/>
            <a:ext cx="585068" cy="98196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36" name="Shape 1236"/>
          <p:cNvSpPr/>
          <p:nvPr/>
        </p:nvSpPr>
        <p:spPr>
          <a:xfrm flipH="1">
            <a:off x="3053246" y="4380248"/>
            <a:ext cx="1442696" cy="64245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37" name="Shape 1237"/>
          <p:cNvSpPr/>
          <p:nvPr/>
        </p:nvSpPr>
        <p:spPr>
          <a:xfrm>
            <a:off x="2821781" y="4205883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38" name="Shape 1238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40" name="Shape 1240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42" name="Shape 1242"/>
          <p:cNvSpPr/>
          <p:nvPr/>
        </p:nvSpPr>
        <p:spPr>
          <a:xfrm>
            <a:off x="4393406" y="23127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43" name="Shape 1243"/>
          <p:cNvSpPr/>
          <p:nvPr/>
        </p:nvSpPr>
        <p:spPr>
          <a:xfrm>
            <a:off x="4223742" y="1292671"/>
            <a:ext cx="1910953" cy="995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 algn="l">
              <a:defRPr sz="1800"/>
            </a:pPr>
            <a:r>
              <a:rPr sz="300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root </a:t>
            </a:r>
          </a:p>
          <a:p>
            <a:pPr lvl="0" algn="l">
              <a:defRPr sz="1800"/>
            </a:pPr>
            <a:r>
              <a:rPr sz="300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DNS server</a:t>
            </a:r>
          </a:p>
        </p:txBody>
      </p:sp>
      <p:sp>
        <p:nvSpPr>
          <p:cNvPr id="1247" name="Shape 1247"/>
          <p:cNvSpPr/>
          <p:nvPr/>
        </p:nvSpPr>
        <p:spPr>
          <a:xfrm>
            <a:off x="7715250" y="504527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3" name="Shape 1144"/>
          <p:cNvSpPr/>
          <p:nvPr/>
        </p:nvSpPr>
        <p:spPr>
          <a:xfrm>
            <a:off x="2331152" y="5529938"/>
            <a:ext cx="3764848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DNS </a:t>
            </a:r>
            <a:r>
              <a:rPr sz="3000" dirty="0" smtClean="0">
                <a:latin typeface="Calibri"/>
                <a:cs typeface="Calibri"/>
              </a:rPr>
              <a:t>client</a:t>
            </a:r>
            <a:r>
              <a:rPr lang="en-US" sz="3000" dirty="0" smtClean="0">
                <a:latin typeface="Calibri"/>
                <a:cs typeface="Calibri"/>
              </a:rPr>
              <a:t/>
            </a:r>
            <a:br>
              <a:rPr lang="en-US" sz="30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(me.cs.berkeley.edu)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4" name="Shape 1146"/>
          <p:cNvSpPr/>
          <p:nvPr/>
        </p:nvSpPr>
        <p:spPr>
          <a:xfrm>
            <a:off x="741164" y="2895600"/>
            <a:ext cx="185737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DNS server</a:t>
            </a:r>
          </a:p>
        </p:txBody>
      </p:sp>
      <p:sp>
        <p:nvSpPr>
          <p:cNvPr id="25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Calibri"/>
                <a:cs typeface="Calibri"/>
              </a:rPr>
              <a:t>(</a:t>
            </a:r>
            <a:r>
              <a:rPr lang="en-US" sz="2400" dirty="0" err="1" smtClean="0">
                <a:latin typeface="Calibri"/>
                <a:cs typeface="Calibri"/>
              </a:rPr>
              <a:t>mydns.berkeley.edu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6" name="Shape 1149"/>
          <p:cNvSpPr/>
          <p:nvPr/>
        </p:nvSpPr>
        <p:spPr>
          <a:xfrm>
            <a:off x="6248400" y="3733800"/>
            <a:ext cx="1876425" cy="45685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lang="en-US" sz="2500" dirty="0" smtClean="0">
                <a:solidFill>
                  <a:srgbClr val="0000FF"/>
                </a:solidFill>
                <a:latin typeface="Calibri"/>
                <a:cs typeface="Calibri"/>
              </a:rPr>
              <a:t>edu</a:t>
            </a:r>
            <a:r>
              <a:rPr sz="25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00FF"/>
                </a:solidFill>
                <a:latin typeface="Calibri"/>
                <a:cs typeface="Calibri"/>
              </a:rPr>
              <a:t>servers</a:t>
            </a:r>
          </a:p>
        </p:txBody>
      </p:sp>
      <p:sp>
        <p:nvSpPr>
          <p:cNvPr id="1244" name="Shape 1244"/>
          <p:cNvSpPr/>
          <p:nvPr/>
        </p:nvSpPr>
        <p:spPr>
          <a:xfrm>
            <a:off x="6920508" y="351829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150"/>
          <p:cNvSpPr/>
          <p:nvPr/>
        </p:nvSpPr>
        <p:spPr>
          <a:xfrm>
            <a:off x="6553200" y="5102027"/>
            <a:ext cx="2209800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 smtClean="0">
                <a:solidFill>
                  <a:srgbClr val="0000FF"/>
                </a:solidFill>
                <a:latin typeface="Calibri"/>
                <a:cs typeface="Calibri"/>
              </a:rPr>
              <a:t>nyu.edu</a:t>
            </a:r>
            <a:r>
              <a:rPr sz="2500" dirty="0" smtClean="0">
                <a:solidFill>
                  <a:srgbClr val="0000FF"/>
                </a:solidFill>
                <a:latin typeface="Calibri"/>
                <a:cs typeface="Calibri"/>
              </a:rPr>
              <a:t>  </a:t>
            </a:r>
            <a:r>
              <a:rPr sz="2500" dirty="0">
                <a:solidFill>
                  <a:srgbClr val="0000FF"/>
                </a:solidFill>
                <a:latin typeface="Calibri"/>
                <a:cs typeface="Calibri"/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19016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" grpId="0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Shape 1251"/>
          <p:cNvSpPr/>
          <p:nvPr/>
        </p:nvSpPr>
        <p:spPr>
          <a:xfrm>
            <a:off x="1089422" y="3795118"/>
            <a:ext cx="2821782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52" name="Shape 1252"/>
          <p:cNvSpPr/>
          <p:nvPr/>
        </p:nvSpPr>
        <p:spPr>
          <a:xfrm>
            <a:off x="1154712" y="3999005"/>
            <a:ext cx="1845373" cy="424223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53" name="Shape 1253"/>
          <p:cNvSpPr/>
          <p:nvPr/>
        </p:nvSpPr>
        <p:spPr>
          <a:xfrm flipH="1">
            <a:off x="2394028" y="4465757"/>
            <a:ext cx="637954" cy="978196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54" name="Shape 1254"/>
          <p:cNvSpPr/>
          <p:nvPr/>
        </p:nvSpPr>
        <p:spPr>
          <a:xfrm>
            <a:off x="2187773" y="530423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55" name="Shape 1255"/>
          <p:cNvSpPr/>
          <p:nvPr/>
        </p:nvSpPr>
        <p:spPr>
          <a:xfrm flipH="1">
            <a:off x="3042614" y="3398737"/>
            <a:ext cx="585068" cy="98196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56" name="Shape 1256"/>
          <p:cNvSpPr/>
          <p:nvPr/>
        </p:nvSpPr>
        <p:spPr>
          <a:xfrm flipH="1">
            <a:off x="3053246" y="4380248"/>
            <a:ext cx="1442696" cy="64245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57" name="Shape 1257"/>
          <p:cNvSpPr/>
          <p:nvPr/>
        </p:nvSpPr>
        <p:spPr>
          <a:xfrm>
            <a:off x="2821781" y="4205883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58" name="Shape 1258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60" name="Shape 1260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61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63" name="Shape 1263"/>
          <p:cNvSpPr/>
          <p:nvPr/>
        </p:nvSpPr>
        <p:spPr>
          <a:xfrm>
            <a:off x="4393406" y="23127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64" name="Shape 1264"/>
          <p:cNvSpPr/>
          <p:nvPr/>
        </p:nvSpPr>
        <p:spPr>
          <a:xfrm>
            <a:off x="4223742" y="1292671"/>
            <a:ext cx="1910953" cy="995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lvl="0" algn="l">
              <a:defRPr sz="1800"/>
            </a:pPr>
            <a:r>
              <a:rPr sz="300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root </a:t>
            </a:r>
          </a:p>
          <a:p>
            <a:pPr lvl="0" algn="l">
              <a:defRPr sz="1800"/>
            </a:pPr>
            <a:r>
              <a:rPr sz="3000">
                <a:solidFill>
                  <a:srgbClr val="0096FF"/>
                </a:solidFill>
                <a:latin typeface="Calibri"/>
                <a:ea typeface="+mn-ea"/>
                <a:cs typeface="Calibri"/>
                <a:sym typeface="Calibri"/>
              </a:rPr>
              <a:t>DNS server</a:t>
            </a:r>
          </a:p>
        </p:txBody>
      </p:sp>
      <p:sp>
        <p:nvSpPr>
          <p:cNvPr id="1268" name="Shape 1268"/>
          <p:cNvSpPr/>
          <p:nvPr/>
        </p:nvSpPr>
        <p:spPr>
          <a:xfrm>
            <a:off x="7715250" y="504527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69" name="Shape 1269"/>
          <p:cNvSpPr/>
          <p:nvPr/>
        </p:nvSpPr>
        <p:spPr>
          <a:xfrm flipH="1">
            <a:off x="1572936" y="3598877"/>
            <a:ext cx="5297647" cy="440423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70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71" name="Shape 1271"/>
          <p:cNvSpPr/>
          <p:nvPr/>
        </p:nvSpPr>
        <p:spPr>
          <a:xfrm flipV="1">
            <a:off x="1547768" y="3734052"/>
            <a:ext cx="5288719" cy="443666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72" name="Shape 1272"/>
          <p:cNvSpPr/>
          <p:nvPr/>
        </p:nvSpPr>
        <p:spPr>
          <a:xfrm flipH="1" flipV="1">
            <a:off x="1547768" y="4278385"/>
            <a:ext cx="6165910" cy="792760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73" name="Shape 1273"/>
          <p:cNvSpPr/>
          <p:nvPr/>
        </p:nvSpPr>
        <p:spPr>
          <a:xfrm>
            <a:off x="1472268" y="4404220"/>
            <a:ext cx="6165909" cy="805346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74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275" name="Shape 1275"/>
          <p:cNvSpPr/>
          <p:nvPr/>
        </p:nvSpPr>
        <p:spPr>
          <a:xfrm>
            <a:off x="228600" y="1230818"/>
            <a:ext cx="3486150" cy="503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iterative DNS query</a:t>
            </a:r>
          </a:p>
        </p:txBody>
      </p:sp>
      <p:sp>
        <p:nvSpPr>
          <p:cNvPr id="29" name="Shape 1144"/>
          <p:cNvSpPr/>
          <p:nvPr/>
        </p:nvSpPr>
        <p:spPr>
          <a:xfrm>
            <a:off x="2331152" y="5529938"/>
            <a:ext cx="3764848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DNS </a:t>
            </a:r>
            <a:r>
              <a:rPr sz="3000" dirty="0" smtClean="0">
                <a:latin typeface="Calibri"/>
                <a:cs typeface="Calibri"/>
              </a:rPr>
              <a:t>client</a:t>
            </a:r>
            <a:r>
              <a:rPr lang="en-US" sz="3000" dirty="0" smtClean="0">
                <a:latin typeface="Calibri"/>
                <a:cs typeface="Calibri"/>
              </a:rPr>
              <a:t/>
            </a:r>
            <a:br>
              <a:rPr lang="en-US" sz="30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(me.cs.berkeley.edu)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0" name="Shape 1146"/>
          <p:cNvSpPr/>
          <p:nvPr/>
        </p:nvSpPr>
        <p:spPr>
          <a:xfrm>
            <a:off x="741164" y="2895600"/>
            <a:ext cx="185737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DNS server</a:t>
            </a:r>
          </a:p>
        </p:txBody>
      </p:sp>
      <p:sp>
        <p:nvSpPr>
          <p:cNvPr id="31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Calibri"/>
                <a:cs typeface="Calibri"/>
              </a:rPr>
              <a:t>(</a:t>
            </a:r>
            <a:r>
              <a:rPr lang="en-US" sz="2400" dirty="0" err="1" smtClean="0">
                <a:latin typeface="Calibri"/>
                <a:cs typeface="Calibri"/>
              </a:rPr>
              <a:t>mydns.berkeley.edu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2" name="Shape 1149"/>
          <p:cNvSpPr/>
          <p:nvPr/>
        </p:nvSpPr>
        <p:spPr>
          <a:xfrm>
            <a:off x="6248400" y="3733800"/>
            <a:ext cx="1876425" cy="45685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lang="en-US" sz="2500" dirty="0" smtClean="0">
                <a:solidFill>
                  <a:srgbClr val="0000FF"/>
                </a:solidFill>
                <a:latin typeface="Calibri"/>
                <a:cs typeface="Calibri"/>
              </a:rPr>
              <a:t>edu</a:t>
            </a:r>
            <a:r>
              <a:rPr sz="25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00FF"/>
                </a:solidFill>
                <a:latin typeface="Calibri"/>
                <a:cs typeface="Calibri"/>
              </a:rPr>
              <a:t>servers</a:t>
            </a:r>
          </a:p>
        </p:txBody>
      </p:sp>
      <p:sp>
        <p:nvSpPr>
          <p:cNvPr id="33" name="Shape 1150"/>
          <p:cNvSpPr/>
          <p:nvPr/>
        </p:nvSpPr>
        <p:spPr>
          <a:xfrm>
            <a:off x="6553200" y="5102027"/>
            <a:ext cx="2209800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 smtClean="0">
                <a:solidFill>
                  <a:srgbClr val="0000FF"/>
                </a:solidFill>
                <a:latin typeface="Calibri"/>
                <a:cs typeface="Calibri"/>
              </a:rPr>
              <a:t>nyu.edu</a:t>
            </a:r>
            <a:r>
              <a:rPr sz="2500" dirty="0" smtClean="0">
                <a:solidFill>
                  <a:srgbClr val="0000FF"/>
                </a:solidFill>
                <a:latin typeface="Calibri"/>
                <a:cs typeface="Calibri"/>
              </a:rPr>
              <a:t>  </a:t>
            </a:r>
            <a:r>
              <a:rPr sz="2500" dirty="0">
                <a:solidFill>
                  <a:srgbClr val="0000FF"/>
                </a:solidFill>
                <a:latin typeface="Calibri"/>
                <a:cs typeface="Calibri"/>
              </a:rPr>
              <a:t>servers</a:t>
            </a:r>
          </a:p>
        </p:txBody>
      </p:sp>
      <p:sp>
        <p:nvSpPr>
          <p:cNvPr id="1265" name="Shape 1265"/>
          <p:cNvSpPr/>
          <p:nvPr/>
        </p:nvSpPr>
        <p:spPr>
          <a:xfrm>
            <a:off x="6920508" y="351829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518047" y="2706423"/>
            <a:ext cx="2855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Where is .</a:t>
            </a:r>
            <a:r>
              <a:rPr lang="en-US" dirty="0" err="1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?</a:t>
            </a:r>
            <a:endParaRPr lang="en-US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77283" y="5078925"/>
            <a:ext cx="3359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Where is </a:t>
            </a:r>
            <a:r>
              <a:rPr lang="en-US" dirty="0" err="1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www.nyu.edu</a:t>
            </a:r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?</a:t>
            </a:r>
            <a:endParaRPr lang="en-US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07763" y="3320026"/>
            <a:ext cx="2855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Where is </a:t>
            </a:r>
            <a:r>
              <a:rPr lang="en-US" dirty="0" err="1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nyu.edu</a:t>
            </a:r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?</a:t>
            </a:r>
            <a:endParaRPr lang="en-US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1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1" grpId="0" animBg="1" advAuto="0"/>
      <p:bldP spid="1269" grpId="0" animBg="1" advAuto="0"/>
      <p:bldP spid="1270" grpId="0" animBg="1" advAuto="0"/>
      <p:bldP spid="1271" grpId="0" animBg="1" advAuto="0"/>
      <p:bldP spid="1272" grpId="0" animBg="1" advAuto="0"/>
      <p:bldP spid="1273" grpId="0" animBg="1" advAuto="0"/>
      <p:bldP spid="1274" grpId="0" animBg="1" advAuto="0"/>
      <p:bldP spid="1275" grpId="0" animBg="1" advAuto="0"/>
      <p:bldP spid="34" grpId="0"/>
      <p:bldP spid="35" grpId="0"/>
      <p:bldP spid="3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Performance 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D9B67-AD95-4B46-A0DA-F2AED6E84BCE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5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Network Control Messages</a:t>
            </a:r>
            <a:b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	</a:t>
            </a:r>
            <a:endParaRPr lang="en-US" i="1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(and how to use them for discovery)</a:t>
            </a:r>
            <a:endParaRPr 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7C5C73C-5D31-9245-9D4F-9CBF99536007}" type="slidenum">
              <a:rPr lang="en-US" sz="1400" b="0">
                <a:latin typeface="Times New Roman" charset="0"/>
              </a:rPr>
              <a:pPr eaLnBrk="1" hangingPunct="1"/>
              <a:t>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3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Scorecard: Getting </a:t>
            </a:r>
            <a:r>
              <a:rPr lang="en-US" i="1" dirty="0" smtClean="0"/>
              <a:t>n</a:t>
            </a:r>
            <a:r>
              <a:rPr lang="en-US" dirty="0" smtClean="0"/>
              <a:t> Small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 smtClean="0">
                <a:solidFill>
                  <a:srgbClr val="FF0000"/>
                </a:solidFill>
              </a:rPr>
              <a:t>Time dominated by latency</a:t>
            </a:r>
          </a:p>
          <a:p>
            <a:pPr marL="0" indent="0" algn="ctr">
              <a:buNone/>
            </a:pPr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One-at-a-time:  ~2n RTT</a:t>
            </a:r>
          </a:p>
          <a:p>
            <a:pPr lvl="8"/>
            <a:endParaRPr lang="en-US" dirty="0" smtClean="0"/>
          </a:p>
          <a:p>
            <a:r>
              <a:rPr lang="en-US" dirty="0"/>
              <a:t>M concurrent: ~2[n/m] </a:t>
            </a:r>
            <a:r>
              <a:rPr lang="en-US" dirty="0" smtClean="0"/>
              <a:t>RTT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Persistent: ~ (n+1)RTT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Pipelined: ~2 RTT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Pipelined/Persistent: ~2 RTT first time, RTT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1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Scorecard: Getting </a:t>
            </a:r>
            <a:r>
              <a:rPr lang="en-US" i="1" dirty="0" smtClean="0"/>
              <a:t>n</a:t>
            </a:r>
            <a:r>
              <a:rPr lang="en-US" dirty="0" smtClean="0"/>
              <a:t> Large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 smtClean="0">
                <a:solidFill>
                  <a:srgbClr val="FF0000"/>
                </a:solidFill>
              </a:rPr>
              <a:t>Time dominated by bandwidth</a:t>
            </a:r>
          </a:p>
          <a:p>
            <a:pPr marL="0" indent="0" algn="ctr">
              <a:buNone/>
            </a:pPr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One-at-a-time:  ~ </a:t>
            </a:r>
            <a:r>
              <a:rPr lang="en-US" dirty="0" err="1" smtClean="0"/>
              <a:t>nF</a:t>
            </a:r>
            <a:r>
              <a:rPr lang="en-US" dirty="0" smtClean="0"/>
              <a:t>/B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M concurrent: ~ [n/m] F/B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ssuming shared with large population of users</a:t>
            </a:r>
          </a:p>
          <a:p>
            <a:pPr lvl="1"/>
            <a:r>
              <a:rPr lang="en-US" b="1" dirty="0"/>
              <a:t>A</a:t>
            </a:r>
            <a:r>
              <a:rPr lang="en-US" b="1" dirty="0" smtClean="0"/>
              <a:t>nd each TCP connection gets the same bandwidth</a:t>
            </a:r>
          </a:p>
          <a:p>
            <a:pPr lvl="1"/>
            <a:r>
              <a:rPr lang="en-US" dirty="0" smtClean="0"/>
              <a:t>If more flows get no additional bandwidth: </a:t>
            </a:r>
            <a:r>
              <a:rPr lang="en-US" dirty="0"/>
              <a:t>~ </a:t>
            </a:r>
            <a:r>
              <a:rPr lang="en-US" dirty="0" err="1" smtClean="0"/>
              <a:t>nF</a:t>
            </a:r>
            <a:r>
              <a:rPr lang="en-US" dirty="0" smtClean="0"/>
              <a:t>/B</a:t>
            </a:r>
            <a:endParaRPr lang="en-US" b="1" dirty="0" smtClean="0"/>
          </a:p>
          <a:p>
            <a:pPr lvl="8"/>
            <a:endParaRPr lang="en-US" dirty="0" smtClean="0"/>
          </a:p>
          <a:p>
            <a:r>
              <a:rPr lang="en-US" dirty="0" smtClean="0"/>
              <a:t>Pipelined and/or persistent: ~ </a:t>
            </a:r>
            <a:r>
              <a:rPr lang="en-US" dirty="0" err="1" smtClean="0"/>
              <a:t>nF</a:t>
            </a:r>
            <a:r>
              <a:rPr lang="en-US" dirty="0" smtClean="0"/>
              <a:t>/B</a:t>
            </a:r>
          </a:p>
          <a:p>
            <a:pPr lvl="1"/>
            <a:r>
              <a:rPr lang="en-US" dirty="0" smtClean="0"/>
              <a:t>The only thing that helps is getting more bandwidth..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9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How Did We Get to the Internet Design?</a:t>
            </a:r>
            <a:endParaRPr lang="en-US" i="1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3490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FA0F195-0307-ED4C-8161-8CDC822E097D}" type="slidenum">
              <a:rPr lang="en-US" sz="1400" b="0">
                <a:latin typeface="Times New Roman" charset="0"/>
              </a:rPr>
              <a:pPr eaLnBrk="1" hangingPunct="1"/>
              <a:t>52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04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Step: Basic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Switching winner over circuit switching</a:t>
            </a:r>
          </a:p>
          <a:p>
            <a:pPr lvl="1"/>
            <a:endParaRPr lang="en-US" dirty="0"/>
          </a:p>
          <a:p>
            <a:r>
              <a:rPr lang="en-US" dirty="0" smtClean="0"/>
              <a:t>Best-effort service model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Step: Architectural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Layering</a:t>
            </a:r>
          </a:p>
          <a:p>
            <a:endParaRPr lang="en-US" dirty="0"/>
          </a:p>
          <a:p>
            <a:r>
              <a:rPr lang="en-US" dirty="0" smtClean="0"/>
              <a:t>End-to-End Principle</a:t>
            </a:r>
          </a:p>
          <a:p>
            <a:endParaRPr lang="en-US" dirty="0"/>
          </a:p>
          <a:p>
            <a:r>
              <a:rPr lang="en-US" dirty="0" smtClean="0"/>
              <a:t>Fate-Sharing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These principles drove the design…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break system into </a:t>
            </a:r>
            <a:r>
              <a:rPr lang="en-US" dirty="0" smtClean="0"/>
              <a:t>modules</a:t>
            </a:r>
          </a:p>
          <a:p>
            <a:pPr lvl="1"/>
            <a:r>
              <a:rPr lang="en-US" b="1" dirty="0" smtClean="0"/>
              <a:t>Dictated by Layering</a:t>
            </a:r>
          </a:p>
          <a:p>
            <a:pPr lvl="1"/>
            <a:endParaRPr lang="en-US" b="1" dirty="0"/>
          </a:p>
          <a:p>
            <a:r>
              <a:rPr lang="en-US" dirty="0"/>
              <a:t>Where modules are </a:t>
            </a:r>
            <a:r>
              <a:rPr lang="en-US" dirty="0" smtClean="0"/>
              <a:t>implemented</a:t>
            </a:r>
          </a:p>
          <a:p>
            <a:pPr lvl="1"/>
            <a:r>
              <a:rPr lang="en-US" b="1" dirty="0" smtClean="0"/>
              <a:t>Dictated by End-to-End Principle</a:t>
            </a:r>
          </a:p>
          <a:p>
            <a:pPr lvl="1"/>
            <a:endParaRPr lang="en-US" b="1" dirty="0"/>
          </a:p>
          <a:p>
            <a:r>
              <a:rPr lang="en-US" dirty="0" smtClean="0"/>
              <a:t>Where </a:t>
            </a:r>
            <a:r>
              <a:rPr lang="en-US" dirty="0"/>
              <a:t>state is </a:t>
            </a:r>
            <a:r>
              <a:rPr lang="en-US" dirty="0" smtClean="0"/>
              <a:t>stored</a:t>
            </a:r>
          </a:p>
          <a:p>
            <a:pPr lvl="1"/>
            <a:r>
              <a:rPr lang="en-US" b="1" dirty="0" smtClean="0"/>
              <a:t>Dictated by Fate-Sharing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7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3119968-D343-C642-AAA2-4F689F78B70D}" type="slidenum">
              <a:rPr lang="en-US" sz="1400" b="0">
                <a:latin typeface="Times New Roman" charset="0"/>
              </a:rPr>
              <a:pPr eaLnBrk="1" hangingPunct="1"/>
              <a:t>56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Who Does What?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14478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Five layers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Lower three layers implemented everywhere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Top two layers implemented only at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hosts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10668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12334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10668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13255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10668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3319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2106" name="Rectangle 10"/>
          <p:cNvSpPr>
            <a:spLocks noChangeArrowheads="1"/>
          </p:cNvSpPr>
          <p:nvPr/>
        </p:nvSpPr>
        <p:spPr bwMode="auto">
          <a:xfrm>
            <a:off x="10668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13112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2108" name="Rectangle 12"/>
          <p:cNvSpPr>
            <a:spLocks noChangeArrowheads="1"/>
          </p:cNvSpPr>
          <p:nvPr/>
        </p:nvSpPr>
        <p:spPr bwMode="auto">
          <a:xfrm>
            <a:off x="6477000" y="38100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6643688" y="37941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Transport</a:t>
            </a:r>
          </a:p>
        </p:txBody>
      </p:sp>
      <p:sp>
        <p:nvSpPr>
          <p:cNvPr id="132110" name="Rectangle 14"/>
          <p:cNvSpPr>
            <a:spLocks noChangeArrowheads="1"/>
          </p:cNvSpPr>
          <p:nvPr/>
        </p:nvSpPr>
        <p:spPr bwMode="auto">
          <a:xfrm>
            <a:off x="6477000" y="4191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6735763" y="41751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2112" name="Rectangle 16"/>
          <p:cNvSpPr>
            <a:spLocks noChangeArrowheads="1"/>
          </p:cNvSpPr>
          <p:nvPr/>
        </p:nvSpPr>
        <p:spPr bwMode="auto">
          <a:xfrm>
            <a:off x="6477000" y="4572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6742113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2114" name="Rectangle 18"/>
          <p:cNvSpPr>
            <a:spLocks noChangeArrowheads="1"/>
          </p:cNvSpPr>
          <p:nvPr/>
        </p:nvSpPr>
        <p:spPr bwMode="auto">
          <a:xfrm>
            <a:off x="6477000" y="49530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6721475" y="49371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sp>
        <p:nvSpPr>
          <p:cNvPr id="132116" name="Rectangle 20"/>
          <p:cNvSpPr>
            <a:spLocks noChangeArrowheads="1"/>
          </p:cNvSpPr>
          <p:nvPr/>
        </p:nvSpPr>
        <p:spPr bwMode="auto">
          <a:xfrm>
            <a:off x="3706813" y="41910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3965575" y="4175125"/>
            <a:ext cx="1185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132118" name="Rectangle 22"/>
          <p:cNvSpPr>
            <a:spLocks noChangeArrowheads="1"/>
          </p:cNvSpPr>
          <p:nvPr/>
        </p:nvSpPr>
        <p:spPr bwMode="auto">
          <a:xfrm>
            <a:off x="3706813" y="45720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3971925" y="45561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Datalink</a:t>
            </a:r>
          </a:p>
        </p:txBody>
      </p:sp>
      <p:sp>
        <p:nvSpPr>
          <p:cNvPr id="132120" name="Rectangle 24"/>
          <p:cNvSpPr>
            <a:spLocks noChangeArrowheads="1"/>
          </p:cNvSpPr>
          <p:nvPr/>
        </p:nvSpPr>
        <p:spPr bwMode="auto">
          <a:xfrm>
            <a:off x="3706813" y="49530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21" name="Text Box 25"/>
          <p:cNvSpPr txBox="1">
            <a:spLocks noChangeArrowheads="1"/>
          </p:cNvSpPr>
          <p:nvPr/>
        </p:nvSpPr>
        <p:spPr bwMode="auto">
          <a:xfrm>
            <a:off x="3951288" y="4937125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Physical</a:t>
            </a:r>
          </a:p>
        </p:txBody>
      </p:sp>
      <p:cxnSp>
        <p:nvCxnSpPr>
          <p:cNvPr id="132122" name="AutoShape 26"/>
          <p:cNvCxnSpPr>
            <a:cxnSpLocks noChangeShapeType="1"/>
            <a:stCxn id="132106" idx="3"/>
            <a:endCxn id="132120" idx="1"/>
          </p:cNvCxnSpPr>
          <p:nvPr/>
        </p:nvCxnSpPr>
        <p:spPr bwMode="auto">
          <a:xfrm>
            <a:off x="2782888" y="51435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2123" name="AutoShape 27"/>
          <p:cNvCxnSpPr>
            <a:cxnSpLocks noChangeShapeType="1"/>
            <a:stCxn id="132104" idx="3"/>
            <a:endCxn id="132118" idx="1"/>
          </p:cNvCxnSpPr>
          <p:nvPr/>
        </p:nvCxnSpPr>
        <p:spPr bwMode="auto">
          <a:xfrm>
            <a:off x="2782888" y="47625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2124" name="AutoShape 28"/>
          <p:cNvCxnSpPr>
            <a:cxnSpLocks noChangeShapeType="1"/>
            <a:stCxn id="132102" idx="3"/>
            <a:endCxn id="132116" idx="1"/>
          </p:cNvCxnSpPr>
          <p:nvPr/>
        </p:nvCxnSpPr>
        <p:spPr bwMode="auto">
          <a:xfrm>
            <a:off x="2782888" y="43815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2125" name="AutoShape 29"/>
          <p:cNvCxnSpPr>
            <a:cxnSpLocks noChangeShapeType="1"/>
            <a:stCxn id="132120" idx="3"/>
            <a:endCxn id="132114" idx="1"/>
          </p:cNvCxnSpPr>
          <p:nvPr/>
        </p:nvCxnSpPr>
        <p:spPr bwMode="auto">
          <a:xfrm>
            <a:off x="5422900" y="51435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2126" name="AutoShape 30"/>
          <p:cNvCxnSpPr>
            <a:cxnSpLocks noChangeShapeType="1"/>
            <a:stCxn id="132118" idx="3"/>
            <a:endCxn id="132112" idx="1"/>
          </p:cNvCxnSpPr>
          <p:nvPr/>
        </p:nvCxnSpPr>
        <p:spPr bwMode="auto">
          <a:xfrm>
            <a:off x="5422900" y="47625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2127" name="AutoShape 31"/>
          <p:cNvCxnSpPr>
            <a:cxnSpLocks noChangeShapeType="1"/>
            <a:stCxn id="132116" idx="3"/>
            <a:endCxn id="132110" idx="1"/>
          </p:cNvCxnSpPr>
          <p:nvPr/>
        </p:nvCxnSpPr>
        <p:spPr bwMode="auto">
          <a:xfrm>
            <a:off x="5422900" y="43815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2128" name="AutoShape 32"/>
          <p:cNvCxnSpPr>
            <a:cxnSpLocks noChangeShapeType="1"/>
            <a:stCxn id="132100" idx="3"/>
            <a:endCxn id="132108" idx="1"/>
          </p:cNvCxnSpPr>
          <p:nvPr/>
        </p:nvCxnSpPr>
        <p:spPr bwMode="auto">
          <a:xfrm>
            <a:off x="2782888" y="40005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32129" name="Group 33"/>
          <p:cNvGrpSpPr>
            <a:grpSpLocks/>
          </p:cNvGrpSpPr>
          <p:nvPr/>
        </p:nvGrpSpPr>
        <p:grpSpPr bwMode="auto">
          <a:xfrm>
            <a:off x="1066800" y="3429000"/>
            <a:ext cx="7113588" cy="396875"/>
            <a:chOff x="647" y="2280"/>
            <a:chExt cx="4481" cy="250"/>
          </a:xfrm>
        </p:grpSpPr>
        <p:sp>
          <p:nvSpPr>
            <p:cNvPr id="132133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4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Application</a:t>
              </a:r>
            </a:p>
          </p:txBody>
        </p:sp>
        <p:sp>
          <p:nvSpPr>
            <p:cNvPr id="132135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6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Application</a:t>
              </a:r>
            </a:p>
          </p:txBody>
        </p:sp>
        <p:cxnSp>
          <p:nvCxnSpPr>
            <p:cNvPr id="132137" name="AutoShape 38"/>
            <p:cNvCxnSpPr>
              <a:cxnSpLocks noChangeShapeType="1"/>
              <a:stCxn id="132133" idx="3"/>
              <a:endCxn id="132136" idx="1"/>
            </p:cNvCxnSpPr>
            <p:nvPr/>
          </p:nvCxnSpPr>
          <p:spPr bwMode="auto">
            <a:xfrm>
              <a:off x="1728" y="2400"/>
              <a:ext cx="2348" cy="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2130" name="Text Box 39"/>
          <p:cNvSpPr txBox="1">
            <a:spLocks noChangeArrowheads="1"/>
          </p:cNvSpPr>
          <p:nvPr/>
        </p:nvSpPr>
        <p:spPr bwMode="auto">
          <a:xfrm>
            <a:off x="1261304" y="5486400"/>
            <a:ext cx="131279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A</a:t>
            </a:r>
            <a:endParaRPr lang="en-US" sz="2800" dirty="0">
              <a:latin typeface="Arial" charset="0"/>
            </a:endParaRPr>
          </a:p>
        </p:txBody>
      </p:sp>
      <p:sp>
        <p:nvSpPr>
          <p:cNvPr id="132131" name="Text Box 40"/>
          <p:cNvSpPr txBox="1">
            <a:spLocks noChangeArrowheads="1"/>
          </p:cNvSpPr>
          <p:nvPr/>
        </p:nvSpPr>
        <p:spPr bwMode="auto">
          <a:xfrm>
            <a:off x="6659766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Host B</a:t>
            </a:r>
            <a:endParaRPr lang="en-US" sz="2800" dirty="0">
              <a:latin typeface="Arial" charset="0"/>
            </a:endParaRPr>
          </a:p>
        </p:txBody>
      </p:sp>
      <p:sp>
        <p:nvSpPr>
          <p:cNvPr id="132132" name="Text Box 41"/>
          <p:cNvSpPr txBox="1">
            <a:spLocks noChangeArrowheads="1"/>
          </p:cNvSpPr>
          <p:nvPr/>
        </p:nvSpPr>
        <p:spPr bwMode="auto">
          <a:xfrm>
            <a:off x="3887991" y="5486400"/>
            <a:ext cx="1339443" cy="5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Router</a:t>
            </a:r>
            <a:endParaRPr lang="en-US" sz="2800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6019800"/>
            <a:ext cx="7315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n-lt"/>
              </a:rPr>
              <a:t>What about switches?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78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bldLvl="2"/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Step: Design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each of the layers:</a:t>
            </a:r>
          </a:p>
          <a:p>
            <a:pPr lvl="1"/>
            <a:r>
              <a:rPr lang="en-US" dirty="0" smtClean="0"/>
              <a:t>Physical</a:t>
            </a:r>
          </a:p>
          <a:p>
            <a:pPr lvl="1"/>
            <a:r>
              <a:rPr lang="en-US" dirty="0" err="1" smtClean="0"/>
              <a:t>Datalink</a:t>
            </a:r>
            <a:endParaRPr lang="en-US" dirty="0" smtClean="0"/>
          </a:p>
          <a:p>
            <a:pPr lvl="1"/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Transport</a:t>
            </a:r>
          </a:p>
          <a:p>
            <a:pPr lvl="1"/>
            <a:r>
              <a:rPr lang="en-US" dirty="0" smtClean="0"/>
              <a:t>Application</a:t>
            </a:r>
          </a:p>
          <a:p>
            <a:endParaRPr lang="en-US" dirty="0"/>
          </a:p>
          <a:p>
            <a:r>
              <a:rPr lang="en-US" dirty="0" smtClean="0"/>
              <a:t>What function does each layer need to implement?</a:t>
            </a:r>
          </a:p>
          <a:p>
            <a:pPr lvl="5"/>
            <a:endParaRPr lang="en-US" dirty="0"/>
          </a:p>
          <a:p>
            <a:r>
              <a:rPr lang="en-US" dirty="0" smtClean="0"/>
              <a:t>And which of them are both general and hard?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Layers We Don’t Worry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Physical: Technology-dependent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Application: Application-dependent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8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220200" cy="868362"/>
          </a:xfrm>
        </p:spPr>
        <p:txBody>
          <a:bodyPr/>
          <a:lstStyle/>
          <a:p>
            <a:r>
              <a:rPr lang="en-US" dirty="0" smtClean="0"/>
              <a:t>We Only Have Two Design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Routing</a:t>
            </a:r>
            <a:r>
              <a:rPr lang="en-US" dirty="0" smtClean="0"/>
              <a:t>:</a:t>
            </a:r>
          </a:p>
          <a:p>
            <a:pPr lvl="4"/>
            <a:endParaRPr lang="en-US" dirty="0"/>
          </a:p>
          <a:p>
            <a:r>
              <a:rPr lang="en-US" b="1" dirty="0" smtClean="0"/>
              <a:t>Reliable delivery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7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Types of Control Messages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>
                <a:solidFill>
                  <a:srgbClr val="0000FF"/>
                </a:solidFill>
                <a:latin typeface="Arial" charset="0"/>
                <a:cs typeface="Arial" charset="0"/>
              </a:rPr>
              <a:t>Need Fragmentation</a:t>
            </a:r>
            <a:endParaRPr lang="en-US">
              <a:latin typeface="Arial" charset="0"/>
              <a:cs typeface="Arial" charset="0"/>
            </a:endParaRP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IP packet too large for link layer, DF set</a:t>
            </a:r>
          </a:p>
          <a:p>
            <a:pPr>
              <a:buClr>
                <a:schemeClr val="tx2"/>
              </a:buClr>
            </a:pPr>
            <a:r>
              <a:rPr lang="en-US" b="1">
                <a:solidFill>
                  <a:srgbClr val="0000FF"/>
                </a:solidFill>
                <a:latin typeface="Arial" charset="0"/>
                <a:cs typeface="Arial" charset="0"/>
              </a:rPr>
              <a:t>TTL Expired</a:t>
            </a:r>
            <a:endParaRPr lang="en-US">
              <a:latin typeface="Arial" charset="0"/>
              <a:cs typeface="Arial" charset="0"/>
            </a:endParaRP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Decremented at each hop; generated if </a:t>
            </a:r>
            <a:r>
              <a:rPr lang="en-US">
                <a:latin typeface="Arial" charset="0"/>
                <a:ea typeface="Arial" charset="0"/>
                <a:cs typeface="Arial" charset="0"/>
                <a:sym typeface="Symbol" charset="0"/>
              </a:rPr>
              <a:t> 0</a:t>
            </a:r>
            <a:endParaRPr lang="en-US">
              <a:latin typeface="Arial" charset="0"/>
              <a:ea typeface="Arial" charset="0"/>
              <a:cs typeface="Arial" charset="0"/>
            </a:endParaRPr>
          </a:p>
          <a:p>
            <a:r>
              <a:rPr lang="en-US" b="1">
                <a:latin typeface="Arial" charset="0"/>
                <a:cs typeface="Arial" charset="0"/>
              </a:rPr>
              <a:t>Unreachable</a:t>
            </a:r>
            <a:endParaRPr lang="en-US">
              <a:latin typeface="Arial" charset="0"/>
              <a:cs typeface="Arial" charset="0"/>
            </a:endParaRP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Subtypes: network / host / port</a:t>
            </a:r>
          </a:p>
          <a:p>
            <a:pPr lvl="2"/>
            <a:r>
              <a:rPr lang="en-US">
                <a:latin typeface="Arial" charset="0"/>
                <a:ea typeface="Arial" charset="0"/>
                <a:cs typeface="Arial" charset="0"/>
              </a:rPr>
              <a:t>(who generates Port Unreachable?)</a:t>
            </a:r>
          </a:p>
          <a:p>
            <a:r>
              <a:rPr lang="en-US" b="1">
                <a:latin typeface="Arial" charset="0"/>
                <a:cs typeface="Arial" charset="0"/>
              </a:rPr>
              <a:t>Source Quench</a:t>
            </a:r>
            <a:endParaRPr lang="en-US">
              <a:latin typeface="Arial" charset="0"/>
              <a:cs typeface="Arial" charset="0"/>
            </a:endParaRP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Old-style signal asking sender to slow down</a:t>
            </a:r>
          </a:p>
          <a:p>
            <a:r>
              <a:rPr lang="en-US" b="1">
                <a:latin typeface="Arial" charset="0"/>
                <a:cs typeface="Arial" charset="0"/>
              </a:rPr>
              <a:t>Redirect</a:t>
            </a:r>
            <a:endParaRPr lang="en-US">
              <a:latin typeface="Arial" charset="0"/>
              <a:cs typeface="Arial" charset="0"/>
            </a:endParaRP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Tells source to use a different local router</a:t>
            </a:r>
          </a:p>
        </p:txBody>
      </p:sp>
      <p:sp>
        <p:nvSpPr>
          <p:cNvPr id="829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774F0A-3C2C-2A4B-AE86-305E717563AB}" type="slidenum">
              <a:rPr lang="en-US" sz="1400" b="0">
                <a:latin typeface="Times New Roman" charset="0"/>
              </a:rPr>
              <a:pPr eaLnBrk="1" hangingPunct="1"/>
              <a:t>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6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and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486400"/>
          </a:xfrm>
        </p:spPr>
        <p:txBody>
          <a:bodyPr/>
          <a:lstStyle/>
          <a:p>
            <a:r>
              <a:rPr lang="en-US" dirty="0" smtClean="0"/>
              <a:t>Reliable Transport:</a:t>
            </a:r>
          </a:p>
          <a:p>
            <a:pPr marL="0" indent="0" algn="ctr">
              <a:buNone/>
            </a:pPr>
            <a:r>
              <a:rPr lang="en-US" i="1" dirty="0" smtClean="0"/>
              <a:t>A </a:t>
            </a:r>
            <a:r>
              <a:rPr lang="en-US" i="1" dirty="0"/>
              <a:t>transport mechanism is “reliable” if and only if it resends all dropped or corrupted </a:t>
            </a:r>
            <a:r>
              <a:rPr lang="en-US" i="1" dirty="0" smtClean="0"/>
              <a:t>packets</a:t>
            </a:r>
          </a:p>
          <a:p>
            <a:pPr marL="0" indent="0" algn="ctr">
              <a:buNone/>
            </a:pPr>
            <a:r>
              <a:rPr lang="en-US" i="1" dirty="0" smtClean="0"/>
              <a:t>(and makes progress when possible)</a:t>
            </a:r>
          </a:p>
          <a:p>
            <a:pPr marL="0" indent="0" algn="ctr">
              <a:buNone/>
            </a:pPr>
            <a:endParaRPr lang="en-US" i="1" dirty="0" smtClean="0"/>
          </a:p>
          <a:p>
            <a:r>
              <a:rPr lang="en-US" dirty="0" smtClean="0"/>
              <a:t>Routing:</a:t>
            </a:r>
          </a:p>
          <a:p>
            <a:pPr marL="339725" lvl="1" indent="0" algn="ctr">
              <a:buNone/>
            </a:pPr>
            <a:r>
              <a:rPr lang="en-US" sz="2800" i="1" dirty="0">
                <a:ea typeface="ＭＳ Ｐゴシック" charset="0"/>
              </a:rPr>
              <a:t>Global routing state is valid if and only if there are no dead </a:t>
            </a:r>
            <a:r>
              <a:rPr lang="en-US" sz="2800" i="1" dirty="0" smtClean="0">
                <a:ea typeface="ＭＳ Ｐゴシック" charset="0"/>
              </a:rPr>
              <a:t>ends (easy) and </a:t>
            </a:r>
            <a:r>
              <a:rPr lang="en-US" sz="2800" i="1" dirty="0">
                <a:ea typeface="ＭＳ Ｐゴシック" charset="0"/>
              </a:rPr>
              <a:t>there are no </a:t>
            </a:r>
            <a:r>
              <a:rPr lang="en-US" sz="2800" i="1" dirty="0" smtClean="0">
                <a:ea typeface="ＭＳ Ｐゴシック" charset="0"/>
              </a:rPr>
              <a:t>loops (hard)</a:t>
            </a:r>
            <a:endParaRPr lang="en-US" sz="2800" i="1" dirty="0">
              <a:ea typeface="ＭＳ Ｐゴシック" charset="0"/>
            </a:endParaRPr>
          </a:p>
          <a:p>
            <a:endParaRPr lang="en-US" dirty="0"/>
          </a:p>
          <a:p>
            <a:pPr lvl="8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3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Sharing addresses: NAT, DHCP</a:t>
            </a:r>
          </a:p>
          <a:p>
            <a:r>
              <a:rPr lang="en-US" dirty="0" smtClean="0"/>
              <a:t>Forwarding based on addresses: LPM</a:t>
            </a:r>
          </a:p>
          <a:p>
            <a:r>
              <a:rPr lang="en-US" dirty="0" smtClean="0"/>
              <a:t>Translating names to addresses: DNS</a:t>
            </a:r>
          </a:p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CD10FB-28FD-1C4C-9B29-57F617E8E998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1E1DF57-8E83-8745-A804-591977C7B79D}" type="slidenum">
              <a:rPr lang="en-US" sz="1400" b="0">
                <a:latin typeface="Times New Roman" charset="0"/>
              </a:rPr>
              <a:pPr eaLnBrk="1" hangingPunct="1"/>
              <a:t>62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Some General Themes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General Rules of 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System not scalable?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Add hierarchy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DNS, IP addressing</a:t>
            </a:r>
          </a:p>
          <a:p>
            <a:pPr lvl="1"/>
            <a:endParaRPr lang="en-US">
              <a:latin typeface="Arial" charset="0"/>
              <a:ea typeface="Arial" charset="0"/>
              <a:cs typeface="Arial" charset="0"/>
            </a:endParaRPr>
          </a:p>
          <a:p>
            <a:r>
              <a:rPr lang="en-US">
                <a:latin typeface="Arial" charset="0"/>
              </a:rPr>
              <a:t>System not flexible?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Add layer of indirection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DNS names (rather than using IP addresses as names)</a:t>
            </a:r>
          </a:p>
          <a:p>
            <a:pPr lvl="1"/>
            <a:endParaRPr lang="en-US">
              <a:latin typeface="Arial" charset="0"/>
              <a:ea typeface="Arial" charset="0"/>
              <a:cs typeface="Arial" charset="0"/>
            </a:endParaRPr>
          </a:p>
          <a:p>
            <a:r>
              <a:rPr lang="en-US">
                <a:latin typeface="Arial" charset="0"/>
              </a:rPr>
              <a:t>System not performing well?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Add caches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Web and DNS caching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CCF6D57-A860-3F40-BEC8-4F67DB5B1EB6}" type="slidenum">
              <a:rPr lang="en-US" sz="1400" b="0">
                <a:latin typeface="Times New Roman" charset="0"/>
              </a:rPr>
              <a:pPr eaLnBrk="1" hangingPunct="1"/>
              <a:t>63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79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Paradox of Internet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majority of flows are short</a:t>
            </a:r>
          </a:p>
          <a:p>
            <a:pPr lvl="1"/>
            <a:r>
              <a:rPr lang="en-US" dirty="0" smtClean="0"/>
              <a:t>A few packets</a:t>
            </a:r>
          </a:p>
          <a:p>
            <a:pPr lvl="1"/>
            <a:endParaRPr lang="en-US" dirty="0"/>
          </a:p>
          <a:p>
            <a:r>
              <a:rPr lang="en-US" dirty="0" smtClean="0"/>
              <a:t>The majority of bytes are in long flows</a:t>
            </a:r>
          </a:p>
          <a:p>
            <a:pPr lvl="1"/>
            <a:r>
              <a:rPr lang="en-US" dirty="0" smtClean="0"/>
              <a:t>MB or more</a:t>
            </a:r>
          </a:p>
          <a:p>
            <a:pPr lvl="1"/>
            <a:endParaRPr lang="en-US" dirty="0"/>
          </a:p>
          <a:p>
            <a:r>
              <a:rPr lang="en-US" dirty="0" smtClean="0"/>
              <a:t>And this trend is accelerating…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6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Common Pattern…..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Distributions of various metrics (file lengths, access patterns, etc.) often have two properties:</a:t>
            </a:r>
          </a:p>
          <a:p>
            <a:pPr lvl="1"/>
            <a:r>
              <a:rPr lang="en-US" dirty="0" smtClean="0"/>
              <a:t>Large fraction of total metric in the top 10%</a:t>
            </a:r>
          </a:p>
          <a:p>
            <a:pPr lvl="1"/>
            <a:r>
              <a:rPr lang="en-US" dirty="0" smtClean="0"/>
              <a:t>Sizable fraction (~10%) of total fraction in low values</a:t>
            </a:r>
          </a:p>
          <a:p>
            <a:pPr lvl="1"/>
            <a:endParaRPr lang="en-US" dirty="0"/>
          </a:p>
          <a:p>
            <a:r>
              <a:rPr lang="en-US" dirty="0" smtClean="0"/>
              <a:t>Not an exponential distribution</a:t>
            </a:r>
          </a:p>
          <a:p>
            <a:pPr lvl="1"/>
            <a:r>
              <a:rPr lang="en-US" dirty="0" smtClean="0"/>
              <a:t>Large fraction is in top 10%</a:t>
            </a:r>
          </a:p>
          <a:p>
            <a:pPr lvl="1"/>
            <a:r>
              <a:rPr lang="en-US" dirty="0" smtClean="0"/>
              <a:t>But low values have very little of overall total</a:t>
            </a:r>
          </a:p>
          <a:p>
            <a:pPr lvl="1"/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esson: have to pay attention to both ends of dist.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6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1E1DF57-8E83-8745-A804-591977C7B79D}" type="slidenum">
              <a:rPr lang="en-US" sz="1400" b="0">
                <a:latin typeface="Times New Roman" charset="0"/>
              </a:rPr>
              <a:pPr eaLnBrk="1" hangingPunct="1"/>
              <a:t>66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Transport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common end-to-end services for app layer</a:t>
            </a:r>
          </a:p>
          <a:p>
            <a:pPr lvl="1"/>
            <a:r>
              <a:rPr lang="en-US" b="1" dirty="0" smtClean="0"/>
              <a:t>Deal with network on behalf of applications</a:t>
            </a:r>
          </a:p>
          <a:p>
            <a:pPr lvl="1"/>
            <a:r>
              <a:rPr lang="en-US" b="1" dirty="0" smtClean="0"/>
              <a:t>Deal with applications on behalf of networks</a:t>
            </a:r>
          </a:p>
          <a:p>
            <a:pPr lvl="1"/>
            <a:endParaRPr lang="en-US" dirty="0"/>
          </a:p>
          <a:p>
            <a:r>
              <a:rPr lang="en-US" dirty="0" smtClean="0"/>
              <a:t>Could have been built into apps, but want common implementations to make app development easier</a:t>
            </a:r>
          </a:p>
          <a:p>
            <a:pPr lvl="1"/>
            <a:r>
              <a:rPr lang="en-US" dirty="0" smtClean="0"/>
              <a:t>Since TCP runs on end host, this is about software modularity, not overall network architecture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2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DF34D7-F9A1-8445-91F5-CAF39C495FB2}" type="slidenum">
              <a:rPr lang="en-US" sz="1400" b="0">
                <a:latin typeface="Times New Roman" charset="0"/>
              </a:rPr>
              <a:pPr eaLnBrk="1" hangingPunct="1"/>
              <a:t>68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26722" name="Rectangle 2"/>
          <p:cNvSpPr>
            <a:spLocks noChangeArrowheads="1"/>
          </p:cNvSpPr>
          <p:nvPr/>
        </p:nvSpPr>
        <p:spPr bwMode="auto">
          <a:xfrm>
            <a:off x="615950" y="15081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Source port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4827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4829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4836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4837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34840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4841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4843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017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arrives:</a:t>
            </a:r>
          </a:p>
          <a:p>
            <a:pPr lvl="1"/>
            <a:r>
              <a:rPr lang="en-US" dirty="0" err="1" smtClean="0"/>
              <a:t>Seq</a:t>
            </a:r>
            <a:r>
              <a:rPr lang="en-US" dirty="0" smtClean="0"/>
              <a:t>: 2323</a:t>
            </a:r>
          </a:p>
          <a:p>
            <a:pPr lvl="1"/>
            <a:r>
              <a:rPr lang="en-US" dirty="0" err="1" smtClean="0"/>
              <a:t>Ack</a:t>
            </a:r>
            <a:r>
              <a:rPr lang="en-US" dirty="0" smtClean="0"/>
              <a:t>: 4001</a:t>
            </a:r>
          </a:p>
          <a:p>
            <a:pPr lvl="1"/>
            <a:r>
              <a:rPr lang="en-US" dirty="0" smtClean="0"/>
              <a:t>W=3000</a:t>
            </a:r>
          </a:p>
          <a:p>
            <a:pPr lvl="1"/>
            <a:r>
              <a:rPr lang="en-US" dirty="0" smtClean="0"/>
              <a:t>[no payload]</a:t>
            </a:r>
          </a:p>
          <a:p>
            <a:pPr lvl="1"/>
            <a:endParaRPr lang="en-US" dirty="0"/>
          </a:p>
          <a:p>
            <a:r>
              <a:rPr lang="en-US" dirty="0" smtClean="0"/>
              <a:t>Appropriate response?</a:t>
            </a:r>
          </a:p>
          <a:p>
            <a:pPr lvl="1"/>
            <a:r>
              <a:rPr lang="en-US" dirty="0" err="1" smtClean="0"/>
              <a:t>Seq</a:t>
            </a:r>
            <a:r>
              <a:rPr lang="en-US" dirty="0" smtClean="0"/>
              <a:t>: 4001, payload: 4001-8000</a:t>
            </a:r>
          </a:p>
          <a:p>
            <a:pPr lvl="1"/>
            <a:r>
              <a:rPr lang="en-US" dirty="0" err="1" smtClean="0"/>
              <a:t>Seq</a:t>
            </a:r>
            <a:r>
              <a:rPr lang="en-US" dirty="0" smtClean="0"/>
              <a:t>: 2001, payload: 2001-5000</a:t>
            </a:r>
          </a:p>
          <a:p>
            <a:pPr lvl="1"/>
            <a:r>
              <a:rPr lang="en-US" dirty="0" err="1" smtClean="0"/>
              <a:t>Seq</a:t>
            </a:r>
            <a:r>
              <a:rPr lang="en-US" dirty="0" smtClean="0"/>
              <a:t>: 4001, payload: 4001-5000</a:t>
            </a:r>
          </a:p>
          <a:p>
            <a:pPr lvl="1"/>
            <a:r>
              <a:rPr lang="en-US" dirty="0" err="1" smtClean="0"/>
              <a:t>Seq</a:t>
            </a:r>
            <a:r>
              <a:rPr lang="en-US" dirty="0" smtClean="0"/>
              <a:t>: 5001, payload: 5001-6000</a:t>
            </a:r>
          </a:p>
          <a:p>
            <a:pPr lvl="1"/>
            <a:r>
              <a:rPr lang="en-US" dirty="0" err="1" smtClean="0"/>
              <a:t>Seq</a:t>
            </a:r>
            <a:r>
              <a:rPr lang="en-US" dirty="0" smtClean="0"/>
              <a:t>: 8001, payload: 8001-9000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9D7D-CD46-A340-A1D8-BC4BFD5FE6A0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ICMP intended to tell host about network problems</a:t>
            </a:r>
          </a:p>
          <a:p>
            <a:pPr lvl="1"/>
            <a:r>
              <a:rPr lang="en-US" b="1" dirty="0" smtClean="0"/>
              <a:t>Diagnosis</a:t>
            </a:r>
          </a:p>
          <a:p>
            <a:pPr lvl="1"/>
            <a:r>
              <a:rPr lang="en-US" dirty="0" smtClean="0"/>
              <a:t>Won’t say more about this….</a:t>
            </a:r>
          </a:p>
          <a:p>
            <a:endParaRPr lang="en-US" dirty="0"/>
          </a:p>
          <a:p>
            <a:r>
              <a:rPr lang="en-US" dirty="0" smtClean="0"/>
              <a:t>Can exploit ICMP to elicit network information</a:t>
            </a:r>
          </a:p>
          <a:p>
            <a:pPr lvl="1"/>
            <a:r>
              <a:rPr lang="en-US" b="1" dirty="0" smtClean="0"/>
              <a:t>Discovery</a:t>
            </a:r>
          </a:p>
          <a:p>
            <a:pPr lvl="1"/>
            <a:r>
              <a:rPr lang="en-US" dirty="0" smtClean="0"/>
              <a:t>Will focus on this….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4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11ACD-F9F1-0B48-8AB8-1526F2D80278}" type="slidenum">
              <a:rPr lang="en-US" sz="1400" b="0">
                <a:latin typeface="Times New Roman" charset="0"/>
              </a:rPr>
              <a:pPr eaLnBrk="1" hangingPunct="1"/>
              <a:t>70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Advertised Window Limits Rate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cs typeface="Arial" charset="0"/>
              </a:rPr>
              <a:t>ender </a:t>
            </a:r>
            <a:r>
              <a:rPr lang="en-US" dirty="0">
                <a:latin typeface="Arial" charset="0"/>
                <a:cs typeface="Arial" charset="0"/>
              </a:rPr>
              <a:t>can send no faster than W/RTT bytes/</a:t>
            </a:r>
            <a:r>
              <a:rPr lang="en-US" dirty="0" smtClean="0">
                <a:latin typeface="Arial" charset="0"/>
                <a:cs typeface="Arial" charset="0"/>
              </a:rPr>
              <a:t>sec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In ideal case, throughput = MIN [W/RTT, B]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Where B is bottleneck on path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30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1E1DF57-8E83-8745-A804-591977C7B79D}" type="slidenum">
              <a:rPr lang="en-US" sz="1400" b="0">
                <a:latin typeface="Times New Roman" charset="0"/>
              </a:rPr>
              <a:pPr eaLnBrk="1" hangingPunct="1"/>
              <a:t>71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Routing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3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You Avoid Loops?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Restrict topology to spanning tree</a:t>
            </a:r>
          </a:p>
          <a:p>
            <a:pPr lvl="1"/>
            <a:r>
              <a:rPr lang="en-US" dirty="0" smtClean="0"/>
              <a:t>If the topology has no loops, packets can’t loop!</a:t>
            </a:r>
          </a:p>
          <a:p>
            <a:r>
              <a:rPr lang="en-US" dirty="0" smtClean="0"/>
              <a:t>Computation over entire graph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make sure no loops</a:t>
            </a:r>
          </a:p>
          <a:p>
            <a:pPr lvl="1"/>
            <a:r>
              <a:rPr lang="en-US" dirty="0" smtClean="0"/>
              <a:t>Link-State</a:t>
            </a:r>
          </a:p>
          <a:p>
            <a:r>
              <a:rPr lang="en-US" dirty="0" smtClean="0"/>
              <a:t>Minimizing metric in distributed computation</a:t>
            </a:r>
          </a:p>
          <a:p>
            <a:pPr lvl="1"/>
            <a:r>
              <a:rPr lang="en-US" dirty="0" smtClean="0"/>
              <a:t>Loops are never the solution to a minimization problem</a:t>
            </a:r>
          </a:p>
          <a:p>
            <a:pPr lvl="1"/>
            <a:r>
              <a:rPr lang="en-US" dirty="0" smtClean="0"/>
              <a:t>Distance vector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8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1E1DF57-8E83-8745-A804-591977C7B79D}" type="slidenum">
              <a:rPr lang="en-US" sz="1400" b="0">
                <a:latin typeface="Times New Roman" charset="0"/>
              </a:rPr>
              <a:pPr eaLnBrk="1" hangingPunct="1"/>
              <a:t>73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Core of Real Architecture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772400" cy="1752600"/>
          </a:xfrm>
        </p:spPr>
        <p:txBody>
          <a:bodyPr/>
          <a:lstStyle/>
          <a:p>
            <a:r>
              <a:rPr lang="en-US" dirty="0" smtClean="0"/>
              <a:t>Addressing, Forwarding, TCP, DNS,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1E1DF57-8E83-8745-A804-591977C7B79D}" type="slidenum">
              <a:rPr lang="en-US" sz="1400" b="0">
                <a:latin typeface="Times New Roman" charset="0"/>
              </a:rPr>
              <a:pPr eaLnBrk="1" hangingPunct="1"/>
              <a:t>74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IP Packet Header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772400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IP Packet Structure</a:t>
            </a:r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1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2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48143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44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5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7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8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48150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51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52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54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8155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56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61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376238" y="309563"/>
            <a:ext cx="8605837" cy="671512"/>
          </a:xfrm>
        </p:spPr>
        <p:txBody>
          <a:bodyPr/>
          <a:lstStyle/>
          <a:p>
            <a:r>
              <a:rPr lang="en-GB" dirty="0" smtClean="0">
                <a:latin typeface="Helvetica" charset="0"/>
                <a:ea typeface="ＭＳ Ｐゴシック" charset="0"/>
                <a:cs typeface="ＭＳ Ｐゴシック" charset="0"/>
              </a:rPr>
              <a:t>Comparison of Design Philosophy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/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/>
                <a:gridCol w="478000"/>
                <a:gridCol w="1215055"/>
                <a:gridCol w="717000"/>
                <a:gridCol w="212258"/>
                <a:gridCol w="1156559"/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/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/>
              <a:tblGrid>
                <a:gridCol w="741363"/>
                <a:gridCol w="1231900"/>
                <a:gridCol w="166687"/>
                <a:gridCol w="1101725"/>
                <a:gridCol w="1101725"/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 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>
                <a:latin typeface="Arial" charset="0"/>
                <a:cs typeface="Arial" charset="0"/>
              </a:rPr>
              <a:t>IPv6</a:t>
            </a:r>
            <a:endParaRPr lang="en-US" sz="2400" b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7150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66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60198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8000"/>
              </a:gs>
              <a:gs pos="100000">
                <a:schemeClr val="bg1"/>
              </a:gs>
            </a:gsLst>
            <a:lin ang="5400000" scaled="1"/>
          </a:gra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" name="Text Box 59"/>
          <p:cNvSpPr txBox="1">
            <a:spLocks noChangeArrowheads="1"/>
          </p:cNvSpPr>
          <p:nvPr/>
        </p:nvSpPr>
        <p:spPr bwMode="auto">
          <a:xfrm>
            <a:off x="533400" y="5326063"/>
            <a:ext cx="3657600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T</a:t>
            </a:r>
            <a:r>
              <a:rPr lang="en-US" sz="1400" dirty="0" smtClean="0">
                <a:latin typeface="Arial" charset="0"/>
              </a:rPr>
              <a:t>o Destination and Back (expanded)</a:t>
            </a:r>
            <a:endParaRPr lang="en-US" sz="1400" dirty="0">
              <a:latin typeface="Arial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 smtClean="0">
                <a:latin typeface="Arial" charset="0"/>
              </a:rPr>
              <a:t>Deal with Problems (greatly reduced)</a:t>
            </a:r>
            <a:endParaRPr lang="en-US" sz="1400" dirty="0">
              <a:latin typeface="Arial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 smtClean="0">
                <a:latin typeface="Arial" charset="0"/>
              </a:rPr>
              <a:t>Read Correctly (reduced)</a:t>
            </a:r>
            <a:endParaRPr lang="en-GB" sz="1400" dirty="0">
              <a:latin typeface="Arial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 smtClean="0">
                <a:latin typeface="Arial" charset="0"/>
              </a:rPr>
              <a:t>Special Handling (similar)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3784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1E1DF57-8E83-8745-A804-591977C7B79D}" type="slidenum">
              <a:rPr lang="en-US" sz="1400" b="0">
                <a:latin typeface="Times New Roman" charset="0"/>
              </a:rPr>
              <a:pPr eaLnBrk="1" hangingPunct="1"/>
              <a:t>77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Addressing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772400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9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Original Internet Addresses</a:t>
            </a:r>
          </a:p>
        </p:txBody>
      </p:sp>
      <p:sp>
        <p:nvSpPr>
          <p:cNvPr id="1331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First eight bits: network address (/8)</a:t>
            </a:r>
          </a:p>
          <a:p>
            <a:r>
              <a:rPr lang="en-US" dirty="0">
                <a:latin typeface="Arial" charset="0"/>
              </a:rPr>
              <a:t>Last 24 bits: host address</a:t>
            </a:r>
          </a:p>
          <a:p>
            <a:endParaRPr lang="en-US" dirty="0">
              <a:latin typeface="Arial" charset="0"/>
            </a:endParaRPr>
          </a:p>
          <a:p>
            <a:pPr algn="ctr">
              <a:buFontTx/>
              <a:buNone/>
            </a:pPr>
            <a:r>
              <a:rPr lang="en-US" i="1" dirty="0">
                <a:solidFill>
                  <a:srgbClr val="FF0000"/>
                </a:solidFill>
                <a:latin typeface="Arial" charset="0"/>
              </a:rPr>
              <a:t>Assumed 256 networks were more than enough!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1331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E94980-7856-C84A-8B2B-17E9D19A6B01}" type="slidenum">
              <a:rPr lang="en-US" sz="1400" b="0">
                <a:latin typeface="Times New Roman" charset="0"/>
              </a:rPr>
              <a:pPr eaLnBrk="1" hangingPunct="1"/>
              <a:t>78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8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D87A5B9-CF78-2843-B81B-7CDC7FF730A7}" type="slidenum">
              <a:rPr lang="en-US" sz="1400" b="0">
                <a:latin typeface="Times New Roman" charset="0"/>
              </a:rPr>
              <a:pPr eaLnBrk="1" hangingPunct="1"/>
              <a:t>79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Next Design: Classful Addressing</a:t>
            </a:r>
          </a:p>
        </p:txBody>
      </p:sp>
      <p:sp>
        <p:nvSpPr>
          <p:cNvPr id="161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19263"/>
            <a:ext cx="8763000" cy="4910137"/>
          </a:xfrm>
        </p:spPr>
        <p:txBody>
          <a:bodyPr/>
          <a:lstStyle/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First few bits dictated the network prefix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3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177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Path MTU Discovery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MTU</a:t>
            </a:r>
            <a:r>
              <a:rPr lang="en-US" dirty="0">
                <a:latin typeface="Arial" charset="0"/>
                <a:cs typeface="Arial" charset="0"/>
              </a:rPr>
              <a:t> = Maximum Transmission Unit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Largest IP packet that a 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link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supports</a:t>
            </a:r>
          </a:p>
          <a:p>
            <a:pPr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Path MTU</a:t>
            </a:r>
            <a:r>
              <a:rPr lang="en-US" dirty="0">
                <a:latin typeface="Arial" charset="0"/>
                <a:cs typeface="Arial" charset="0"/>
              </a:rPr>
              <a:t> (PMTU) = minimum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end-to-end</a:t>
            </a:r>
            <a:r>
              <a:rPr lang="en-US" dirty="0">
                <a:latin typeface="Arial" charset="0"/>
                <a:cs typeface="Arial" charset="0"/>
              </a:rPr>
              <a:t> MTU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ust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keep datagrams no larger to avoid fragmentation</a:t>
            </a:r>
          </a:p>
          <a:p>
            <a:r>
              <a:rPr lang="en-US" dirty="0">
                <a:latin typeface="Arial" charset="0"/>
                <a:cs typeface="Arial" charset="0"/>
              </a:rPr>
              <a:t>How does the sender know the PMTU is?</a:t>
            </a:r>
          </a:p>
          <a:p>
            <a:r>
              <a:rPr lang="en-US" dirty="0">
                <a:latin typeface="Arial" charset="0"/>
                <a:cs typeface="Arial" charset="0"/>
              </a:rPr>
              <a:t>Strategy (RFC 1191):</a:t>
            </a:r>
          </a:p>
          <a:p>
            <a:pPr lvl="1"/>
            <a:r>
              <a:rPr lang="en-US" b="1" dirty="0">
                <a:latin typeface="Arial" charset="0"/>
                <a:ea typeface="Arial" charset="0"/>
                <a:cs typeface="Arial" charset="0"/>
              </a:rPr>
              <a:t>Try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 desired value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Set 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DF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to prevent fragmentation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Upon receiving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Need Fragmentation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ICMP …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… oops, that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didn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 work, try a smaller value</a:t>
            </a: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D3E5E1-E129-0048-9591-DCF0D2F7A20E}" type="slidenum">
              <a:rPr lang="en-US" sz="1400" b="0">
                <a:latin typeface="Times New Roman" charset="0"/>
              </a:rPr>
              <a:pPr eaLnBrk="1" hangingPunct="1"/>
              <a:t>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16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Today’</a:t>
            </a:r>
            <a:r>
              <a:rPr lang="en-US" altLang="ja-JP" dirty="0" smtClean="0">
                <a:latin typeface="Helvetica" charset="0"/>
                <a:ea typeface="ＭＳ Ｐゴシック" charset="0"/>
                <a:cs typeface="ＭＳ Ｐゴシック" charset="0"/>
              </a:rPr>
              <a:t>s 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Addressing: CIDR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54864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CIDR = Classless </a:t>
            </a:r>
            <a:r>
              <a:rPr lang="en-US" dirty="0" err="1">
                <a:latin typeface="Arial" charset="0"/>
              </a:rPr>
              <a:t>Interdomain</a:t>
            </a:r>
            <a:r>
              <a:rPr lang="en-US" dirty="0">
                <a:latin typeface="Arial" charset="0"/>
              </a:rPr>
              <a:t> Routing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Flexible </a:t>
            </a:r>
            <a:r>
              <a:rPr lang="en-US" dirty="0" smtClean="0">
                <a:latin typeface="Arial" charset="0"/>
              </a:rPr>
              <a:t>division between network </a:t>
            </a:r>
            <a:r>
              <a:rPr lang="en-US" dirty="0">
                <a:latin typeface="Arial" charset="0"/>
              </a:rPr>
              <a:t>and host addresses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Must specify both address and 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mask</a:t>
            </a:r>
            <a:endParaRPr lang="en-US" b="1" i="1" dirty="0">
              <a:solidFill>
                <a:srgbClr val="F47A00"/>
              </a:solidFill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Clarifies where boundary between addresses lies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err="1">
                <a:latin typeface="Arial" charset="0"/>
                <a:ea typeface="Arial" charset="0"/>
                <a:cs typeface="Arial" charset="0"/>
              </a:rPr>
              <a:t>Classful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addressing communicate this with first few bits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CIDR requires explicit mask</a:t>
            </a:r>
          </a:p>
        </p:txBody>
      </p:sp>
      <p:sp>
        <p:nvSpPr>
          <p:cNvPr id="138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2F536FD-17D1-AE4D-83BB-FFF86501D73E}" type="slidenum">
              <a:rPr lang="en-US" sz="1400" b="0">
                <a:latin typeface="Times New Roman" charset="0"/>
              </a:rPr>
              <a:pPr eaLnBrk="1" hangingPunct="1"/>
              <a:t>80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9E91640-6F3B-8345-9272-BB05035AC6C5}" type="slidenum">
              <a:rPr lang="en-US" sz="1400" b="0">
                <a:latin typeface="Times New Roman" charset="0"/>
              </a:rPr>
              <a:pPr eaLnBrk="1" hangingPunct="1"/>
              <a:t>81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CIDR Addressing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457200" y="1981200"/>
            <a:ext cx="7853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800" dirty="0">
                <a:latin typeface="Arial" charset="0"/>
              </a:rPr>
              <a:t>IP Address : 12.4.0.0       IP  Mask: 255.254.0.0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600200" y="2660650"/>
            <a:ext cx="3276600" cy="3124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9269" name="Group 5"/>
          <p:cNvGrpSpPr>
            <a:grpSpLocks/>
          </p:cNvGrpSpPr>
          <p:nvPr/>
        </p:nvGrpSpPr>
        <p:grpSpPr bwMode="auto">
          <a:xfrm>
            <a:off x="1577975" y="2868613"/>
            <a:ext cx="7327900" cy="592137"/>
            <a:chOff x="994" y="1571"/>
            <a:chExt cx="4616" cy="373"/>
          </a:xfrm>
        </p:grpSpPr>
        <p:grpSp>
          <p:nvGrpSpPr>
            <p:cNvPr id="139293" name="Group 6"/>
            <p:cNvGrpSpPr>
              <a:grpSpLocks/>
            </p:cNvGrpSpPr>
            <p:nvPr/>
          </p:nvGrpSpPr>
          <p:grpSpPr bwMode="auto">
            <a:xfrm>
              <a:off x="994" y="1582"/>
              <a:ext cx="4616" cy="328"/>
              <a:chOff x="994" y="1582"/>
              <a:chExt cx="4616" cy="328"/>
            </a:xfrm>
          </p:grpSpPr>
          <p:sp>
            <p:nvSpPr>
              <p:cNvPr id="945159" name="Rectangle 7"/>
              <p:cNvSpPr>
                <a:spLocks noChangeArrowheads="1"/>
              </p:cNvSpPr>
              <p:nvPr/>
            </p:nvSpPr>
            <p:spPr bwMode="auto">
              <a:xfrm>
                <a:off x="994" y="1586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9299" name="Line 8"/>
              <p:cNvSpPr>
                <a:spLocks noChangeShapeType="1"/>
              </p:cNvSpPr>
              <p:nvPr/>
            </p:nvSpPr>
            <p:spPr bwMode="auto">
              <a:xfrm>
                <a:off x="3294" y="158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0" name="Line 9"/>
              <p:cNvSpPr>
                <a:spLocks noChangeShapeType="1"/>
              </p:cNvSpPr>
              <p:nvPr/>
            </p:nvSpPr>
            <p:spPr bwMode="auto">
              <a:xfrm>
                <a:off x="2158" y="1582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1" name="Line 10"/>
              <p:cNvSpPr>
                <a:spLocks noChangeShapeType="1"/>
              </p:cNvSpPr>
              <p:nvPr/>
            </p:nvSpPr>
            <p:spPr bwMode="auto">
              <a:xfrm>
                <a:off x="4462" y="1590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94" name="Rectangle 11"/>
            <p:cNvSpPr>
              <a:spLocks noChangeArrowheads="1"/>
            </p:cNvSpPr>
            <p:nvPr/>
          </p:nvSpPr>
          <p:spPr bwMode="auto">
            <a:xfrm>
              <a:off x="1004" y="157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00001100</a:t>
              </a:r>
            </a:p>
          </p:txBody>
        </p:sp>
        <p:sp>
          <p:nvSpPr>
            <p:cNvPr id="139295" name="Rectangle 12"/>
            <p:cNvSpPr>
              <a:spLocks noChangeArrowheads="1"/>
            </p:cNvSpPr>
            <p:nvPr/>
          </p:nvSpPr>
          <p:spPr bwMode="auto">
            <a:xfrm>
              <a:off x="2172" y="157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00000100</a:t>
              </a:r>
            </a:p>
          </p:txBody>
        </p:sp>
        <p:sp>
          <p:nvSpPr>
            <p:cNvPr id="139296" name="Rectangle 13"/>
            <p:cNvSpPr>
              <a:spLocks noChangeArrowheads="1"/>
            </p:cNvSpPr>
            <p:nvPr/>
          </p:nvSpPr>
          <p:spPr bwMode="auto">
            <a:xfrm>
              <a:off x="3324" y="1579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00000000</a:t>
              </a:r>
            </a:p>
          </p:txBody>
        </p:sp>
        <p:sp>
          <p:nvSpPr>
            <p:cNvPr id="139297" name="Rectangle 14"/>
            <p:cNvSpPr>
              <a:spLocks noChangeArrowheads="1"/>
            </p:cNvSpPr>
            <p:nvPr/>
          </p:nvSpPr>
          <p:spPr bwMode="auto">
            <a:xfrm>
              <a:off x="4460" y="1579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00000000</a:t>
              </a:r>
            </a:p>
          </p:txBody>
        </p:sp>
      </p:grpSp>
      <p:grpSp>
        <p:nvGrpSpPr>
          <p:cNvPr id="139270" name="Group 15"/>
          <p:cNvGrpSpPr>
            <a:grpSpLocks/>
          </p:cNvGrpSpPr>
          <p:nvPr/>
        </p:nvGrpSpPr>
        <p:grpSpPr bwMode="auto">
          <a:xfrm>
            <a:off x="1573213" y="4029075"/>
            <a:ext cx="7327900" cy="592138"/>
            <a:chOff x="991" y="2302"/>
            <a:chExt cx="4616" cy="373"/>
          </a:xfrm>
        </p:grpSpPr>
        <p:grpSp>
          <p:nvGrpSpPr>
            <p:cNvPr id="139284" name="Group 16"/>
            <p:cNvGrpSpPr>
              <a:grpSpLocks/>
            </p:cNvGrpSpPr>
            <p:nvPr/>
          </p:nvGrpSpPr>
          <p:grpSpPr bwMode="auto">
            <a:xfrm>
              <a:off x="991" y="2313"/>
              <a:ext cx="4616" cy="328"/>
              <a:chOff x="991" y="2313"/>
              <a:chExt cx="4616" cy="328"/>
            </a:xfrm>
          </p:grpSpPr>
          <p:sp>
            <p:nvSpPr>
              <p:cNvPr id="945169" name="Rectangle 17"/>
              <p:cNvSpPr>
                <a:spLocks noChangeArrowheads="1"/>
              </p:cNvSpPr>
              <p:nvPr/>
            </p:nvSpPr>
            <p:spPr bwMode="auto">
              <a:xfrm>
                <a:off x="991" y="2317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9290" name="Line 18"/>
              <p:cNvSpPr>
                <a:spLocks noChangeShapeType="1"/>
              </p:cNvSpPr>
              <p:nvPr/>
            </p:nvSpPr>
            <p:spPr bwMode="auto">
              <a:xfrm>
                <a:off x="3291" y="2313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1" name="Line 19"/>
              <p:cNvSpPr>
                <a:spLocks noChangeShapeType="1"/>
              </p:cNvSpPr>
              <p:nvPr/>
            </p:nvSpPr>
            <p:spPr bwMode="auto">
              <a:xfrm>
                <a:off x="2155" y="2313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2" name="Line 20"/>
              <p:cNvSpPr>
                <a:spLocks noChangeShapeType="1"/>
              </p:cNvSpPr>
              <p:nvPr/>
            </p:nvSpPr>
            <p:spPr bwMode="auto">
              <a:xfrm>
                <a:off x="4459" y="2321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85" name="Rectangle 21"/>
            <p:cNvSpPr>
              <a:spLocks noChangeArrowheads="1"/>
            </p:cNvSpPr>
            <p:nvPr/>
          </p:nvSpPr>
          <p:spPr bwMode="auto">
            <a:xfrm>
              <a:off x="1001" y="2302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11111111</a:t>
              </a:r>
            </a:p>
          </p:txBody>
        </p:sp>
        <p:sp>
          <p:nvSpPr>
            <p:cNvPr id="139286" name="Rectangle 22"/>
            <p:cNvSpPr>
              <a:spLocks noChangeArrowheads="1"/>
            </p:cNvSpPr>
            <p:nvPr/>
          </p:nvSpPr>
          <p:spPr bwMode="auto">
            <a:xfrm>
              <a:off x="2169" y="2302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11111110</a:t>
              </a:r>
            </a:p>
          </p:txBody>
        </p:sp>
        <p:sp>
          <p:nvSpPr>
            <p:cNvPr id="139287" name="Rectangle 23"/>
            <p:cNvSpPr>
              <a:spLocks noChangeArrowheads="1"/>
            </p:cNvSpPr>
            <p:nvPr/>
          </p:nvSpPr>
          <p:spPr bwMode="auto">
            <a:xfrm>
              <a:off x="3321" y="2310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00000000</a:t>
              </a:r>
            </a:p>
          </p:txBody>
        </p:sp>
        <p:sp>
          <p:nvSpPr>
            <p:cNvPr id="139288" name="Rectangle 24"/>
            <p:cNvSpPr>
              <a:spLocks noChangeArrowheads="1"/>
            </p:cNvSpPr>
            <p:nvPr/>
          </p:nvSpPr>
          <p:spPr bwMode="auto">
            <a:xfrm>
              <a:off x="4457" y="2310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00000000</a:t>
              </a:r>
            </a:p>
          </p:txBody>
        </p:sp>
      </p:grpSp>
      <p:sp>
        <p:nvSpPr>
          <p:cNvPr id="139271" name="Rectangle 25"/>
          <p:cNvSpPr>
            <a:spLocks noChangeArrowheads="1"/>
          </p:cNvSpPr>
          <p:nvPr/>
        </p:nvSpPr>
        <p:spPr bwMode="auto">
          <a:xfrm>
            <a:off x="76200" y="2971800"/>
            <a:ext cx="1489075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Address </a:t>
            </a:r>
          </a:p>
        </p:txBody>
      </p:sp>
      <p:sp>
        <p:nvSpPr>
          <p:cNvPr id="139272" name="Rectangle 26"/>
          <p:cNvSpPr>
            <a:spLocks noChangeArrowheads="1"/>
          </p:cNvSpPr>
          <p:nvPr/>
        </p:nvSpPr>
        <p:spPr bwMode="auto">
          <a:xfrm>
            <a:off x="577850" y="4097338"/>
            <a:ext cx="9461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Mask</a:t>
            </a:r>
          </a:p>
        </p:txBody>
      </p:sp>
      <p:sp>
        <p:nvSpPr>
          <p:cNvPr id="139273" name="Line 27"/>
          <p:cNvSpPr>
            <a:spLocks noChangeShapeType="1"/>
          </p:cNvSpPr>
          <p:nvPr/>
        </p:nvSpPr>
        <p:spPr bwMode="auto">
          <a:xfrm>
            <a:off x="8932863" y="48974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4" name="Line 28"/>
          <p:cNvSpPr>
            <a:spLocks noChangeShapeType="1"/>
          </p:cNvSpPr>
          <p:nvPr/>
        </p:nvSpPr>
        <p:spPr bwMode="auto">
          <a:xfrm>
            <a:off x="4876800" y="487045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5" name="Rectangle 29"/>
          <p:cNvSpPr>
            <a:spLocks noChangeArrowheads="1"/>
          </p:cNvSpPr>
          <p:nvPr/>
        </p:nvSpPr>
        <p:spPr bwMode="auto">
          <a:xfrm>
            <a:off x="6248400" y="4946650"/>
            <a:ext cx="157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for hosts </a:t>
            </a:r>
          </a:p>
        </p:txBody>
      </p:sp>
      <p:sp>
        <p:nvSpPr>
          <p:cNvPr id="139276" name="Line 30"/>
          <p:cNvSpPr>
            <a:spLocks noChangeShapeType="1"/>
          </p:cNvSpPr>
          <p:nvPr/>
        </p:nvSpPr>
        <p:spPr bwMode="auto">
          <a:xfrm>
            <a:off x="4953000" y="5175250"/>
            <a:ext cx="99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7" name="Line 31"/>
          <p:cNvSpPr>
            <a:spLocks noChangeShapeType="1"/>
          </p:cNvSpPr>
          <p:nvPr/>
        </p:nvSpPr>
        <p:spPr bwMode="auto">
          <a:xfrm>
            <a:off x="8153400" y="5175250"/>
            <a:ext cx="754063" cy="142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8" name="Line 32"/>
          <p:cNvSpPr>
            <a:spLocks noChangeShapeType="1"/>
          </p:cNvSpPr>
          <p:nvPr/>
        </p:nvSpPr>
        <p:spPr bwMode="auto">
          <a:xfrm flipH="1" flipV="1">
            <a:off x="4495800" y="5175250"/>
            <a:ext cx="3429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9" name="Line 33"/>
          <p:cNvSpPr>
            <a:spLocks noChangeShapeType="1"/>
          </p:cNvSpPr>
          <p:nvPr/>
        </p:nvSpPr>
        <p:spPr bwMode="auto">
          <a:xfrm>
            <a:off x="1566863" y="48974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0" name="Rectangle 34"/>
          <p:cNvSpPr>
            <a:spLocks noChangeArrowheads="1"/>
          </p:cNvSpPr>
          <p:nvPr/>
        </p:nvSpPr>
        <p:spPr bwMode="auto">
          <a:xfrm>
            <a:off x="2133600" y="4946650"/>
            <a:ext cx="240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Network Prefix </a:t>
            </a:r>
          </a:p>
        </p:txBody>
      </p:sp>
      <p:sp>
        <p:nvSpPr>
          <p:cNvPr id="139281" name="Line 35"/>
          <p:cNvSpPr>
            <a:spLocks noChangeShapeType="1"/>
          </p:cNvSpPr>
          <p:nvPr/>
        </p:nvSpPr>
        <p:spPr bwMode="auto">
          <a:xfrm>
            <a:off x="1566863" y="5172075"/>
            <a:ext cx="490537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2" name="Text Box 36"/>
          <p:cNvSpPr txBox="1">
            <a:spLocks noChangeArrowheads="1"/>
          </p:cNvSpPr>
          <p:nvPr/>
        </p:nvSpPr>
        <p:spPr bwMode="auto">
          <a:xfrm>
            <a:off x="1381125" y="1203325"/>
            <a:ext cx="5984875" cy="7016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</a:rPr>
              <a:t>Use two 32-bit numbers to represent a network. </a:t>
            </a:r>
          </a:p>
          <a:p>
            <a:pPr algn="l"/>
            <a:r>
              <a:rPr lang="en-US" dirty="0">
                <a:latin typeface="Arial" charset="0"/>
              </a:rPr>
              <a:t>          Network number = IP address + Mask  </a:t>
            </a:r>
          </a:p>
        </p:txBody>
      </p:sp>
      <p:sp>
        <p:nvSpPr>
          <p:cNvPr id="139283" name="Text Box 37"/>
          <p:cNvSpPr txBox="1">
            <a:spLocks noChangeArrowheads="1"/>
          </p:cNvSpPr>
          <p:nvPr/>
        </p:nvSpPr>
        <p:spPr bwMode="auto">
          <a:xfrm>
            <a:off x="2046288" y="6019800"/>
            <a:ext cx="50514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Arial" charset="0"/>
              </a:rPr>
              <a:t>Written as 12.4.0.0/15   or  12.4/15</a:t>
            </a:r>
          </a:p>
        </p:txBody>
      </p:sp>
    </p:spTree>
    <p:extLst>
      <p:ext uri="{BB962C8B-B14F-4D97-AF65-F5344CB8AC3E}">
        <p14:creationId xmlns:p14="http://schemas.microsoft.com/office/powerpoint/2010/main" val="168816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 animBg="1"/>
      <p:bldP spid="139273" grpId="0" animBg="1"/>
      <p:bldP spid="139274" grpId="0" animBg="1"/>
      <p:bldP spid="139275" grpId="0"/>
      <p:bldP spid="139276" grpId="0" animBg="1"/>
      <p:bldP spid="139277" grpId="0" animBg="1"/>
      <p:bldP spid="139278" grpId="0" animBg="1"/>
      <p:bldP spid="139279" grpId="0" animBg="1"/>
      <p:bldP spid="139280" grpId="0"/>
      <p:bldP spid="139281" grpId="0" animBg="1"/>
      <p:bldP spid="139282" grpId="0" animBg="1"/>
      <p:bldP spid="13928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1E1DF57-8E83-8745-A804-591977C7B79D}" type="slidenum">
              <a:rPr lang="en-US" sz="1400" b="0">
                <a:latin typeface="Times New Roman" charset="0"/>
              </a:rPr>
              <a:pPr eaLnBrk="1" hangingPunct="1"/>
              <a:t>82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Forwarding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893E27C-FD40-C046-B04E-4F8D9F69B6DB}" type="slidenum">
              <a:rPr lang="en-US" sz="1400" b="0">
                <a:latin typeface="Times New Roman" charset="0"/>
              </a:rPr>
              <a:pPr eaLnBrk="1" hangingPunct="1"/>
              <a:t>83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49250" name="Rectangle 2"/>
          <p:cNvSpPr>
            <a:spLocks noChangeArrowheads="1"/>
          </p:cNvSpPr>
          <p:nvPr/>
        </p:nvSpPr>
        <p:spPr bwMode="auto">
          <a:xfrm>
            <a:off x="457200" y="1676400"/>
            <a:ext cx="8305800" cy="320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Scalability via Address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Aggregation</a:t>
            </a:r>
          </a:p>
        </p:txBody>
      </p:sp>
      <p:sp>
        <p:nvSpPr>
          <p:cNvPr id="143364" name="Oval 4"/>
          <p:cNvSpPr>
            <a:spLocks noChangeArrowheads="1"/>
          </p:cNvSpPr>
          <p:nvPr/>
        </p:nvSpPr>
        <p:spPr bwMode="auto">
          <a:xfrm>
            <a:off x="2895600" y="3951288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5" name="Oval 5"/>
          <p:cNvSpPr>
            <a:spLocks noChangeArrowheads="1"/>
          </p:cNvSpPr>
          <p:nvPr/>
        </p:nvSpPr>
        <p:spPr bwMode="auto">
          <a:xfrm>
            <a:off x="1143000" y="3951288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43366" name="Oval 6"/>
          <p:cNvSpPr>
            <a:spLocks noChangeArrowheads="1"/>
          </p:cNvSpPr>
          <p:nvPr/>
        </p:nvSpPr>
        <p:spPr bwMode="auto">
          <a:xfrm>
            <a:off x="4876800" y="3951288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7" name="Oval 7"/>
          <p:cNvSpPr>
            <a:spLocks noChangeArrowheads="1"/>
          </p:cNvSpPr>
          <p:nvPr/>
        </p:nvSpPr>
        <p:spPr bwMode="auto">
          <a:xfrm>
            <a:off x="6705600" y="3951288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8" name="Text Box 8"/>
          <p:cNvSpPr txBox="1">
            <a:spLocks noChangeArrowheads="1"/>
          </p:cNvSpPr>
          <p:nvPr/>
        </p:nvSpPr>
        <p:spPr bwMode="auto">
          <a:xfrm>
            <a:off x="1676400" y="1981200"/>
            <a:ext cx="64339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dirty="0">
                <a:solidFill>
                  <a:schemeClr val="accent1"/>
                </a:solidFill>
                <a:latin typeface="Arial" charset="0"/>
              </a:rPr>
              <a:t>Provider is given 201.10.0.0/21     (201.10.0.x .. 201.10.7.x)</a:t>
            </a:r>
          </a:p>
        </p:txBody>
      </p:sp>
      <p:sp>
        <p:nvSpPr>
          <p:cNvPr id="143369" name="Text Box 9"/>
          <p:cNvSpPr txBox="1">
            <a:spLocks noChangeArrowheads="1"/>
          </p:cNvSpPr>
          <p:nvPr/>
        </p:nvSpPr>
        <p:spPr bwMode="auto">
          <a:xfrm>
            <a:off x="933450" y="42672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201.10.0.0/22</a:t>
            </a:r>
          </a:p>
        </p:txBody>
      </p:sp>
      <p:sp>
        <p:nvSpPr>
          <p:cNvPr id="143370" name="Text Box 10"/>
          <p:cNvSpPr txBox="1">
            <a:spLocks noChangeArrowheads="1"/>
          </p:cNvSpPr>
          <p:nvPr/>
        </p:nvSpPr>
        <p:spPr bwMode="auto">
          <a:xfrm>
            <a:off x="2714625" y="42672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201.10.4.0/24</a:t>
            </a:r>
          </a:p>
        </p:txBody>
      </p:sp>
      <p:sp>
        <p:nvSpPr>
          <p:cNvPr id="143371" name="Text Box 11"/>
          <p:cNvSpPr txBox="1">
            <a:spLocks noChangeArrowheads="1"/>
          </p:cNvSpPr>
          <p:nvPr/>
        </p:nvSpPr>
        <p:spPr bwMode="auto">
          <a:xfrm>
            <a:off x="4724400" y="42672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201.10.5.0/24</a:t>
            </a:r>
          </a:p>
        </p:txBody>
      </p:sp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6705600" y="42672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201.10.6.0/23</a:t>
            </a:r>
          </a:p>
        </p:txBody>
      </p:sp>
      <p:cxnSp>
        <p:nvCxnSpPr>
          <p:cNvPr id="143373" name="AutoShape 13"/>
          <p:cNvCxnSpPr>
            <a:cxnSpLocks noChangeShapeType="1"/>
            <a:endCxn id="143365" idx="0"/>
          </p:cNvCxnSpPr>
          <p:nvPr/>
        </p:nvCxnSpPr>
        <p:spPr bwMode="auto">
          <a:xfrm rot="10800000" flipV="1">
            <a:off x="1790700" y="2808288"/>
            <a:ext cx="1763713" cy="11430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374" name="AutoShape 14"/>
          <p:cNvCxnSpPr>
            <a:cxnSpLocks noChangeShapeType="1"/>
          </p:cNvCxnSpPr>
          <p:nvPr/>
        </p:nvCxnSpPr>
        <p:spPr bwMode="auto">
          <a:xfrm rot="5400000">
            <a:off x="3567907" y="2985293"/>
            <a:ext cx="838200" cy="11160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375" name="AutoShape 15"/>
          <p:cNvCxnSpPr>
            <a:cxnSpLocks noChangeShapeType="1"/>
            <a:endCxn id="143367" idx="0"/>
          </p:cNvCxnSpPr>
          <p:nvPr/>
        </p:nvCxnSpPr>
        <p:spPr bwMode="auto">
          <a:xfrm>
            <a:off x="5764213" y="2808288"/>
            <a:ext cx="1589087" cy="11430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376" name="AutoShape 16"/>
          <p:cNvCxnSpPr>
            <a:cxnSpLocks noChangeShapeType="1"/>
          </p:cNvCxnSpPr>
          <p:nvPr/>
        </p:nvCxnSpPr>
        <p:spPr bwMode="auto">
          <a:xfrm rot="16200000" flipH="1">
            <a:off x="4691857" y="3156744"/>
            <a:ext cx="838200" cy="750887"/>
          </a:xfrm>
          <a:prstGeom prst="bentConnector3">
            <a:avLst>
              <a:gd name="adj1" fmla="val 5151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377" name="Oval 17"/>
          <p:cNvSpPr>
            <a:spLocks noChangeArrowheads="1"/>
          </p:cNvSpPr>
          <p:nvPr/>
        </p:nvSpPr>
        <p:spPr bwMode="auto">
          <a:xfrm>
            <a:off x="3505200" y="2514600"/>
            <a:ext cx="22098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" charset="0"/>
              </a:rPr>
              <a:t>Provider</a:t>
            </a:r>
          </a:p>
        </p:txBody>
      </p:sp>
      <p:sp>
        <p:nvSpPr>
          <p:cNvPr id="143378" name="Text Box 18"/>
          <p:cNvSpPr txBox="1">
            <a:spLocks noChangeArrowheads="1"/>
          </p:cNvSpPr>
          <p:nvPr/>
        </p:nvSpPr>
        <p:spPr bwMode="auto">
          <a:xfrm>
            <a:off x="579438" y="5341938"/>
            <a:ext cx="8102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>
                <a:latin typeface="Helvetica" charset="0"/>
              </a:rPr>
              <a:t>Routers in the rest of the Internet just need to know how to reach </a:t>
            </a:r>
            <a:r>
              <a:rPr lang="en-US" sz="2400">
                <a:solidFill>
                  <a:srgbClr val="FF3300"/>
                </a:solidFill>
                <a:latin typeface="Helvetica" charset="0"/>
              </a:rPr>
              <a:t>201.10.0.0/21</a:t>
            </a:r>
            <a:r>
              <a:rPr lang="en-US" sz="2400">
                <a:latin typeface="Helvetica" charset="0"/>
              </a:rPr>
              <a:t>. The provider can direct the IP packets to the appropriate </a:t>
            </a:r>
            <a:r>
              <a:rPr lang="en-US" sz="2400">
                <a:solidFill>
                  <a:srgbClr val="0000FF"/>
                </a:solidFill>
                <a:latin typeface="Helvetica" charset="0"/>
              </a:rPr>
              <a:t>customer</a:t>
            </a:r>
            <a:r>
              <a:rPr lang="en-US" sz="2400">
                <a:latin typeface="Helvetica" charset="0"/>
              </a:rPr>
              <a:t>.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324600" y="3048000"/>
            <a:ext cx="2438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 smtClean="0">
                <a:solidFill>
                  <a:srgbClr val="F47A00"/>
                </a:solidFill>
                <a:latin typeface="Arial" charset="0"/>
              </a:rPr>
              <a:t>Each customer</a:t>
            </a:r>
          </a:p>
          <a:p>
            <a:pPr algn="ctr"/>
            <a:r>
              <a:rPr lang="en-US" sz="1800" dirty="0" smtClean="0">
                <a:solidFill>
                  <a:srgbClr val="F47A00"/>
                </a:solidFill>
                <a:latin typeface="Arial" charset="0"/>
              </a:rPr>
              <a:t>given smaller prefix</a:t>
            </a:r>
            <a:endParaRPr lang="en-US" sz="1800" dirty="0">
              <a:solidFill>
                <a:srgbClr val="F47A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0" grpId="0" animBg="1"/>
      <p:bldP spid="143364" grpId="0" animBg="1"/>
      <p:bldP spid="143365" grpId="0" animBg="1"/>
      <p:bldP spid="143366" grpId="0" animBg="1"/>
      <p:bldP spid="143367" grpId="0" animBg="1"/>
      <p:bldP spid="143368" grpId="0"/>
      <p:bldP spid="143369" grpId="0"/>
      <p:bldP spid="143370" grpId="0"/>
      <p:bldP spid="143371" grpId="0"/>
      <p:bldP spid="143372" grpId="0"/>
      <p:bldP spid="143377" grpId="0" animBg="1"/>
      <p:bldP spid="143378" grpId="0"/>
      <p:bldP spid="2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Picture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sp>
        <p:nvSpPr>
          <p:cNvPr id="5" name="Cloud 4"/>
          <p:cNvSpPr/>
          <p:nvPr/>
        </p:nvSpPr>
        <p:spPr bwMode="auto">
          <a:xfrm>
            <a:off x="-152400" y="1066800"/>
            <a:ext cx="5638800" cy="388620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752600"/>
            <a:ext cx="2362200" cy="1219200"/>
            <a:chOff x="914400" y="1752600"/>
            <a:chExt cx="2362200" cy="1219200"/>
          </a:xfrm>
        </p:grpSpPr>
        <p:sp>
          <p:nvSpPr>
            <p:cNvPr id="4" name="Rectangle 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21</a:t>
              </a:r>
              <a:r>
                <a:rPr lang="en-US" sz="1800" b="0" dirty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pPr algn="l"/>
              <a:r>
                <a:rPr lang="en-US" sz="1800" b="0" dirty="0" smtClean="0">
                  <a:latin typeface="Arial" charset="0"/>
                </a:rPr>
                <a:t>201.11.0/</a:t>
              </a:r>
              <a:r>
                <a:rPr lang="en-US" sz="1800" b="0" dirty="0">
                  <a:latin typeface="Arial" charset="0"/>
                </a:rPr>
                <a:t>21</a:t>
              </a:r>
              <a:r>
                <a:rPr lang="en-US" sz="1800" b="0" dirty="0"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latin typeface="+mn-lt"/>
                  <a:ea typeface="Wingdings"/>
                  <a:cs typeface="Wingdings"/>
                  <a:sym typeface="Wingdings"/>
                </a:rPr>
                <a:t>2</a:t>
              </a:r>
              <a:r>
                <a:rPr lang="en-US" sz="1800" b="0" dirty="0" smtClean="0">
                  <a:latin typeface="Arial" charset="0"/>
                </a:rPr>
                <a:t> </a:t>
              </a:r>
              <a:endParaRPr lang="en-US" sz="1800" b="0" dirty="0"/>
            </a:p>
            <a:p>
              <a:pPr algn="l"/>
              <a:r>
                <a:rPr lang="en-US" sz="1800" b="0" dirty="0" smtClean="0">
                  <a:latin typeface="Arial" charset="0"/>
                </a:rPr>
                <a:t>202/8          </a:t>
              </a:r>
              <a:r>
                <a:rPr lang="en-US" sz="1800" b="0" dirty="0" smtClean="0"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 smtClean="0">
                  <a:latin typeface="+mn-lt"/>
                  <a:ea typeface="Wingdings"/>
                  <a:cs typeface="Wingdings"/>
                  <a:sym typeface="Wingdings"/>
                </a:rPr>
                <a:t>Port 4</a:t>
              </a:r>
            </a:p>
            <a:p>
              <a:pPr algn="l"/>
              <a:r>
                <a:rPr lang="en-US" sz="1800" b="0" dirty="0" smtClean="0"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latin typeface="Arial" charset="0"/>
                </a:rPr>
                <a:t> </a:t>
              </a:r>
              <a:endParaRPr lang="en-US" sz="1800" b="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10200" y="4191000"/>
            <a:ext cx="2362200" cy="1219200"/>
            <a:chOff x="914400" y="1752600"/>
            <a:chExt cx="2362200" cy="1219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201.10.0/22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201.10.4/24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2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201.10.5/24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3</a:t>
              </a: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201.10.6/23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4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400" y="2971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Internet Core</a:t>
            </a:r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9200" y="5410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</a:t>
            </a:r>
            <a:endParaRPr lang="en-US" dirty="0">
              <a:latin typeface="+mn-lt"/>
            </a:endParaRPr>
          </a:p>
        </p:txBody>
      </p:sp>
      <p:cxnSp>
        <p:nvCxnSpPr>
          <p:cNvPr id="16" name="Curved Connector 15"/>
          <p:cNvCxnSpPr>
            <a:endCxn id="9" idx="1"/>
          </p:cNvCxnSpPr>
          <p:nvPr/>
        </p:nvCxnSpPr>
        <p:spPr bwMode="auto">
          <a:xfrm>
            <a:off x="3276600" y="1905000"/>
            <a:ext cx="2133600" cy="2895600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28600" y="5181600"/>
            <a:ext cx="5638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Only /21 listed in core</a:t>
            </a:r>
          </a:p>
          <a:p>
            <a:pPr algn="ctr"/>
            <a:endParaRPr lang="en-US" sz="2400" dirty="0">
              <a:latin typeface="+mn-lt"/>
            </a:endParaRPr>
          </a:p>
          <a:p>
            <a:pPr algn="ctr"/>
            <a:r>
              <a:rPr lang="en-US" sz="2400" dirty="0" smtClean="0">
                <a:latin typeface="+mn-lt"/>
              </a:rPr>
              <a:t>/22, /23, /24 only listed in ISP’s router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76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A13CA22-1275-7247-93F2-2EDC8C3E742D}" type="slidenum">
              <a:rPr lang="en-US" sz="1400" b="0">
                <a:latin typeface="Times New Roman" charset="0"/>
              </a:rPr>
              <a:pPr eaLnBrk="1" hangingPunct="1"/>
              <a:t>85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Aggregation Not Always Possible</a:t>
            </a:r>
          </a:p>
        </p:txBody>
      </p:sp>
      <p:sp>
        <p:nvSpPr>
          <p:cNvPr id="955395" name="Rectangle 3"/>
          <p:cNvSpPr>
            <a:spLocks noChangeArrowheads="1"/>
          </p:cNvSpPr>
          <p:nvPr/>
        </p:nvSpPr>
        <p:spPr bwMode="auto">
          <a:xfrm>
            <a:off x="457200" y="1393825"/>
            <a:ext cx="8305800" cy="320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1844675" y="18161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201.10.0.0/21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769938" y="4170363"/>
            <a:ext cx="1427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201.10.0.0/22</a:t>
            </a:r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2184400" y="4175125"/>
            <a:ext cx="1427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201.10.4.0/24</a:t>
            </a: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3611563" y="4186238"/>
            <a:ext cx="1427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201.10.5.0/24</a:t>
            </a: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5026025" y="4162425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dirty="0">
                <a:solidFill>
                  <a:srgbClr val="000000"/>
                </a:solidFill>
                <a:latin typeface="Arial" charset="0"/>
              </a:rPr>
              <a:t>201.10.6.0/23</a:t>
            </a:r>
          </a:p>
        </p:txBody>
      </p: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2359025" y="2308225"/>
            <a:ext cx="22098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" charset="0"/>
              </a:rPr>
              <a:t>Provider 1</a:t>
            </a:r>
          </a:p>
        </p:txBody>
      </p:sp>
      <p:sp>
        <p:nvSpPr>
          <p:cNvPr id="145418" name="Oval 10"/>
          <p:cNvSpPr>
            <a:spLocks noChangeArrowheads="1"/>
          </p:cNvSpPr>
          <p:nvPr/>
        </p:nvSpPr>
        <p:spPr bwMode="auto">
          <a:xfrm>
            <a:off x="2282825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9" name="Oval 11"/>
          <p:cNvSpPr>
            <a:spLocks noChangeArrowheads="1"/>
          </p:cNvSpPr>
          <p:nvPr/>
        </p:nvSpPr>
        <p:spPr bwMode="auto">
          <a:xfrm>
            <a:off x="914400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0" name="Oval 12"/>
          <p:cNvSpPr>
            <a:spLocks noChangeArrowheads="1"/>
          </p:cNvSpPr>
          <p:nvPr/>
        </p:nvSpPr>
        <p:spPr bwMode="auto">
          <a:xfrm>
            <a:off x="3654425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1" name="Oval 13"/>
          <p:cNvSpPr>
            <a:spLocks noChangeArrowheads="1"/>
          </p:cNvSpPr>
          <p:nvPr/>
        </p:nvSpPr>
        <p:spPr bwMode="auto">
          <a:xfrm>
            <a:off x="5026025" y="3756025"/>
            <a:ext cx="12954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145422" name="AutoShape 14"/>
          <p:cNvCxnSpPr>
            <a:cxnSpLocks noChangeShapeType="1"/>
            <a:stCxn id="145417" idx="2"/>
            <a:endCxn id="145419" idx="0"/>
          </p:cNvCxnSpPr>
          <p:nvPr/>
        </p:nvCxnSpPr>
        <p:spPr bwMode="auto">
          <a:xfrm rot="10800000" flipV="1">
            <a:off x="1562100" y="2613025"/>
            <a:ext cx="796925" cy="11430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5423" name="AutoShape 15"/>
          <p:cNvCxnSpPr>
            <a:cxnSpLocks noChangeShapeType="1"/>
            <a:stCxn id="145417" idx="4"/>
          </p:cNvCxnSpPr>
          <p:nvPr/>
        </p:nvCxnSpPr>
        <p:spPr bwMode="auto">
          <a:xfrm rot="5400000">
            <a:off x="2715418" y="3018632"/>
            <a:ext cx="849313" cy="647700"/>
          </a:xfrm>
          <a:prstGeom prst="bentConnector3">
            <a:avLst>
              <a:gd name="adj1" fmla="val 4990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5424" name="AutoShape 16"/>
          <p:cNvCxnSpPr>
            <a:cxnSpLocks noChangeShapeType="1"/>
            <a:stCxn id="145417" idx="6"/>
          </p:cNvCxnSpPr>
          <p:nvPr/>
        </p:nvCxnSpPr>
        <p:spPr bwMode="auto">
          <a:xfrm>
            <a:off x="4568825" y="2613025"/>
            <a:ext cx="955675" cy="1143000"/>
          </a:xfrm>
          <a:prstGeom prst="bentConnector2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5425" name="AutoShape 17"/>
          <p:cNvCxnSpPr>
            <a:cxnSpLocks noChangeShapeType="1"/>
          </p:cNvCxnSpPr>
          <p:nvPr/>
        </p:nvCxnSpPr>
        <p:spPr bwMode="auto">
          <a:xfrm rot="16200000" flipH="1">
            <a:off x="3534569" y="2961481"/>
            <a:ext cx="838200" cy="750888"/>
          </a:xfrm>
          <a:prstGeom prst="bentConnector3">
            <a:avLst>
              <a:gd name="adj1" fmla="val 5151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5426" name="AutoShape 18"/>
          <p:cNvCxnSpPr>
            <a:cxnSpLocks noChangeShapeType="1"/>
            <a:endCxn id="145421" idx="0"/>
          </p:cNvCxnSpPr>
          <p:nvPr/>
        </p:nvCxnSpPr>
        <p:spPr bwMode="auto">
          <a:xfrm rot="5400000">
            <a:off x="5311775" y="2974975"/>
            <a:ext cx="1143000" cy="419100"/>
          </a:xfrm>
          <a:prstGeom prst="bentConnector3">
            <a:avLst>
              <a:gd name="adj1" fmla="val -1394"/>
            </a:avLst>
          </a:prstGeom>
          <a:noFill/>
          <a:ln w="25400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5427" name="Line 19"/>
          <p:cNvSpPr>
            <a:spLocks noChangeShapeType="1"/>
          </p:cNvSpPr>
          <p:nvPr/>
        </p:nvSpPr>
        <p:spPr bwMode="auto">
          <a:xfrm flipV="1">
            <a:off x="3436938" y="1698625"/>
            <a:ext cx="0" cy="611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5428" name="Line 20"/>
          <p:cNvSpPr>
            <a:spLocks noChangeShapeType="1"/>
          </p:cNvSpPr>
          <p:nvPr/>
        </p:nvSpPr>
        <p:spPr bwMode="auto">
          <a:xfrm flipV="1">
            <a:off x="7159625" y="1698625"/>
            <a:ext cx="0" cy="611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5429" name="Oval 21"/>
          <p:cNvSpPr>
            <a:spLocks noChangeArrowheads="1"/>
          </p:cNvSpPr>
          <p:nvPr/>
        </p:nvSpPr>
        <p:spPr bwMode="auto">
          <a:xfrm>
            <a:off x="6092825" y="2308225"/>
            <a:ext cx="2209800" cy="609600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" charset="0"/>
              </a:rPr>
              <a:t>Provider 2</a:t>
            </a:r>
          </a:p>
        </p:txBody>
      </p:sp>
      <p:sp>
        <p:nvSpPr>
          <p:cNvPr id="145430" name="Text Box 22"/>
          <p:cNvSpPr txBox="1">
            <a:spLocks noChangeArrowheads="1"/>
          </p:cNvSpPr>
          <p:nvPr/>
        </p:nvSpPr>
        <p:spPr bwMode="auto">
          <a:xfrm>
            <a:off x="461963" y="5006975"/>
            <a:ext cx="83343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i="1">
                <a:latin typeface="Helvetica" charset="0"/>
              </a:rPr>
              <a:t>Multi-homed</a:t>
            </a:r>
            <a:r>
              <a:rPr lang="en-US" sz="2400">
                <a:latin typeface="Helvetica" charset="0"/>
              </a:rPr>
              <a:t> customer with 201.10.6.0/23 has two providers.  Other parts of the Internet need to know how to reach these destinations through </a:t>
            </a:r>
            <a:r>
              <a:rPr lang="en-US" sz="2400" i="1">
                <a:latin typeface="Helvetica" charset="0"/>
              </a:rPr>
              <a:t>both</a:t>
            </a:r>
            <a:r>
              <a:rPr lang="en-US" sz="2400">
                <a:latin typeface="Helvetica" charset="0"/>
              </a:rPr>
              <a:t> providers.</a:t>
            </a:r>
          </a:p>
          <a:p>
            <a:pPr algn="ctr" eaLnBrk="1" hangingPunct="1"/>
            <a:r>
              <a:rPr lang="en-US" sz="2400">
                <a:latin typeface="Helvetica" charset="0"/>
                <a:sym typeface="Symbol" charset="0"/>
              </a:rPr>
              <a:t></a:t>
            </a:r>
            <a:r>
              <a:rPr lang="en-US" sz="2400">
                <a:latin typeface="Helvetica" charset="0"/>
              </a:rPr>
              <a:t> /23 route must be globally visible</a:t>
            </a:r>
          </a:p>
        </p:txBody>
      </p:sp>
    </p:spTree>
    <p:extLst>
      <p:ext uri="{BB962C8B-B14F-4D97-AF65-F5344CB8AC3E}">
        <p14:creationId xmlns:p14="http://schemas.microsoft.com/office/powerpoint/2010/main" val="11413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Multihoming</a:t>
            </a:r>
            <a:r>
              <a:rPr lang="en-US" dirty="0" smtClean="0"/>
              <a:t> Global Picture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  <p:sp>
        <p:nvSpPr>
          <p:cNvPr id="5" name="Cloud 4"/>
          <p:cNvSpPr/>
          <p:nvPr/>
        </p:nvSpPr>
        <p:spPr bwMode="auto">
          <a:xfrm>
            <a:off x="-152400" y="1066800"/>
            <a:ext cx="5638800" cy="388620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752600"/>
            <a:ext cx="2362200" cy="1219200"/>
            <a:chOff x="914400" y="1752600"/>
            <a:chExt cx="2362200" cy="1219200"/>
          </a:xfrm>
        </p:grpSpPr>
        <p:sp>
          <p:nvSpPr>
            <p:cNvPr id="4" name="Rectangle 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21</a:t>
              </a:r>
              <a:r>
                <a:rPr lang="en-US" sz="1800" b="0" dirty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23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  <a:sym typeface="Wingdings"/>
                </a:rPr>
                <a:t>2</a:t>
              </a:r>
            </a:p>
            <a:p>
              <a:pPr algn="l"/>
              <a:r>
                <a:rPr lang="en-US" sz="1800" b="0" dirty="0">
                  <a:solidFill>
                    <a:srgbClr val="000000"/>
                  </a:solidFill>
                  <a:latin typeface="Arial" charset="0"/>
                </a:rPr>
                <a:t>201.11.0/21</a:t>
              </a:r>
              <a:r>
                <a:rPr lang="en-US" sz="1800" b="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3</a:t>
              </a:r>
              <a:r>
                <a:rPr lang="en-US" sz="1800" b="0" dirty="0" smtClean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10200" y="4191000"/>
            <a:ext cx="2362200" cy="1219200"/>
            <a:chOff x="914400" y="1752600"/>
            <a:chExt cx="2362200" cy="1219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201.10.0/22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201.10.4/24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2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201.10.5/24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3</a:t>
              </a: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201.10.6/23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4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400" y="2971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Internet Core</a:t>
            </a:r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9200" y="5410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ISP1</a:t>
            </a:r>
            <a:endParaRPr lang="en-US" dirty="0"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791200" y="1600200"/>
            <a:ext cx="2362200" cy="1477328"/>
            <a:chOff x="914400" y="1752600"/>
            <a:chExt cx="2362200" cy="147732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4400" y="1752600"/>
              <a:ext cx="2286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201.10.6/23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1</a:t>
              </a:r>
              <a:endParaRPr lang="en-US" sz="1800" b="0" dirty="0" smtClean="0">
                <a:solidFill>
                  <a:srgbClr val="F47A00"/>
                </a:solidFill>
                <a:latin typeface="+mn-lt"/>
                <a:ea typeface="Wingdings"/>
                <a:cs typeface="Wingdings"/>
                <a:sym typeface="Wingdings"/>
              </a:endParaRP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201.11.0/21</a:t>
              </a:r>
              <a:r>
                <a:rPr lang="en-US" sz="1800" b="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Port 2</a:t>
              </a: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201.12.0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/21Port 3</a:t>
              </a: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201.13.0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/21Port 4</a:t>
              </a:r>
            </a:p>
            <a:p>
              <a:endParaRPr lang="en-US" sz="1800" b="0" dirty="0">
                <a:solidFill>
                  <a:srgbClr val="F47A00"/>
                </a:solidFill>
                <a:latin typeface="+mn-lt"/>
                <a:ea typeface="Wingdings"/>
                <a:cs typeface="Wingdings"/>
                <a:sym typeface="Wingdings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486400" y="280029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ISP2</a:t>
            </a:r>
            <a:endParaRPr lang="en-US" dirty="0">
              <a:latin typeface="+mn-lt"/>
            </a:endParaRPr>
          </a:p>
        </p:txBody>
      </p:sp>
      <p:cxnSp>
        <p:nvCxnSpPr>
          <p:cNvPr id="17" name="Curved Connector 15"/>
          <p:cNvCxnSpPr/>
          <p:nvPr/>
        </p:nvCxnSpPr>
        <p:spPr bwMode="auto">
          <a:xfrm>
            <a:off x="3276600" y="2209800"/>
            <a:ext cx="2133600" cy="2590800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19" name="Curved Connector 15"/>
          <p:cNvCxnSpPr/>
          <p:nvPr/>
        </p:nvCxnSpPr>
        <p:spPr bwMode="auto">
          <a:xfrm flipV="1">
            <a:off x="3276600" y="1828800"/>
            <a:ext cx="2514600" cy="381000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Curved Connector 15"/>
          <p:cNvCxnSpPr/>
          <p:nvPr/>
        </p:nvCxnSpPr>
        <p:spPr bwMode="auto">
          <a:xfrm>
            <a:off x="3276600" y="1981200"/>
            <a:ext cx="2133600" cy="2590800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8219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>
                <a:latin typeface="Monaco"/>
                <a:cs typeface="Monaco"/>
              </a:rPr>
              <a:t>  0**</a:t>
            </a:r>
            <a:r>
              <a:rPr lang="en-US" dirty="0"/>
              <a:t>	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 smtClean="0"/>
              <a:t>Port 1</a:t>
            </a:r>
          </a:p>
          <a:p>
            <a:r>
              <a:rPr lang="en-US" dirty="0" smtClean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2</a:t>
            </a:r>
            <a:endParaRPr lang="en-US" dirty="0" smtClean="0"/>
          </a:p>
          <a:p>
            <a:r>
              <a:rPr lang="en-US" dirty="0" smtClean="0">
                <a:latin typeface="Monaco"/>
                <a:cs typeface="Monaco"/>
              </a:rPr>
              <a:t>  101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1</a:t>
            </a:r>
          </a:p>
          <a:p>
            <a:r>
              <a:rPr lang="en-US" dirty="0" smtClean="0">
                <a:latin typeface="Monaco"/>
                <a:cs typeface="Monaco"/>
              </a:rPr>
              <a:t>  11*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88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Prefix Tree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00*</a:t>
            </a:r>
            <a:endParaRPr lang="en-US" dirty="0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33575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01*</a:t>
            </a:r>
            <a:endParaRPr lang="en-US" dirty="0"/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2590800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4010025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37814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 flipH="1">
            <a:off x="29749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28194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38671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7762876" y="42672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11*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6996113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8415338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Line 10"/>
          <p:cNvSpPr>
            <a:spLocks noChangeShapeType="1"/>
          </p:cNvSpPr>
          <p:nvPr/>
        </p:nvSpPr>
        <p:spPr bwMode="auto">
          <a:xfrm>
            <a:off x="818673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738028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722471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827246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65" name="Oval 6"/>
          <p:cNvSpPr>
            <a:spLocks noChangeArrowheads="1"/>
          </p:cNvSpPr>
          <p:nvPr/>
        </p:nvSpPr>
        <p:spPr bwMode="auto">
          <a:xfrm>
            <a:off x="55673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10*</a:t>
            </a:r>
            <a:endParaRPr lang="en-US" dirty="0"/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4800600" y="50736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67" name="Oval 8"/>
          <p:cNvSpPr>
            <a:spLocks noChangeArrowheads="1"/>
          </p:cNvSpPr>
          <p:nvPr/>
        </p:nvSpPr>
        <p:spPr bwMode="auto">
          <a:xfrm>
            <a:off x="6219825" y="51117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101</a:t>
            </a:r>
          </a:p>
        </p:txBody>
      </p:sp>
      <p:sp>
        <p:nvSpPr>
          <p:cNvPr id="68" name="Line 10"/>
          <p:cNvSpPr>
            <a:spLocks noChangeShapeType="1"/>
          </p:cNvSpPr>
          <p:nvPr/>
        </p:nvSpPr>
        <p:spPr bwMode="auto">
          <a:xfrm>
            <a:off x="59912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1847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60769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0**</a:t>
            </a:r>
            <a:endParaRPr lang="en-US" dirty="0"/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1**</a:t>
            </a:r>
            <a:endParaRPr lang="en-US" dirty="0"/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3886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24400" y="5638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P2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6000" y="5638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4724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44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89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More Compact Representation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" name="Oval 6"/>
          <p:cNvSpPr>
            <a:spLocks noChangeArrowheads="1"/>
          </p:cNvSpPr>
          <p:nvPr/>
        </p:nvSpPr>
        <p:spPr bwMode="auto">
          <a:xfrm>
            <a:off x="55673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10*</a:t>
            </a:r>
            <a:endParaRPr lang="en-US" dirty="0"/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4800600" y="50736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1847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1**</a:t>
            </a:r>
            <a:endParaRPr lang="en-US" dirty="0"/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57800" y="5029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P2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33800" y="2209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895600"/>
            <a:ext cx="5562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latin typeface="+mn-lt"/>
              </a:rPr>
              <a:t>Record port associated with first match, and only over-ride when it matches another prefix during walk down tree</a:t>
            </a:r>
            <a:endParaRPr lang="en-US" sz="2400" b="0" dirty="0"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8600" y="4495800"/>
            <a:ext cx="388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  <a:latin typeface="+mn-lt"/>
              </a:rPr>
              <a:t>This is longest prefix match (LPM)</a:t>
            </a:r>
            <a:endParaRPr lang="en-US" sz="28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05400" y="1295400"/>
            <a:ext cx="3886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latin typeface="+mn-lt"/>
              </a:rPr>
              <a:t>If you ever leave path, you are done, last matched prefix is answer</a:t>
            </a:r>
            <a:endParaRPr 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216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4" grpId="0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Discovering Routing via </a:t>
            </a:r>
            <a:r>
              <a:rPr lang="en-US" sz="3200" i="1">
                <a:latin typeface="Helvetica" charset="0"/>
                <a:ea typeface="ＭＳ Ｐゴシック" charset="0"/>
                <a:cs typeface="ＭＳ Ｐゴシック" charset="0"/>
              </a:rPr>
              <a:t>Time Exceeded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7949" name="Rectangle 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Host sends an IP packet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Each router decrements the time-to-live field</a:t>
            </a:r>
          </a:p>
          <a:p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US" b="1" dirty="0">
                <a:latin typeface="Arial" charset="0"/>
                <a:cs typeface="Arial" charset="0"/>
              </a:rPr>
              <a:t>TTL</a:t>
            </a:r>
            <a:r>
              <a:rPr lang="en-US" dirty="0">
                <a:latin typeface="Arial" charset="0"/>
                <a:cs typeface="Arial" charset="0"/>
              </a:rPr>
              <a:t> reaches 0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Router sends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Time Exceeded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ICMP back to the source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Message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identifies router sending it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Since ICMP is sent using IP, it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 just the IP source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address</a:t>
            </a:r>
          </a:p>
          <a:p>
            <a:pPr lvl="2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And can use PTR record to find name of router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1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5F3989-0E0C-604E-BFEA-289FA8223B41}" type="slidenum">
              <a:rPr lang="en-US" sz="1400" b="0">
                <a:latin typeface="Times New Roman" charset="0"/>
              </a:rPr>
              <a:pPr eaLnBrk="1" hangingPunct="1"/>
              <a:t>9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91140" name="Group 33"/>
          <p:cNvGrpSpPr>
            <a:grpSpLocks/>
          </p:cNvGrpSpPr>
          <p:nvPr/>
        </p:nvGrpSpPr>
        <p:grpSpPr bwMode="auto">
          <a:xfrm>
            <a:off x="576263" y="4445000"/>
            <a:ext cx="8108950" cy="2055813"/>
            <a:chOff x="363" y="2800"/>
            <a:chExt cx="5108" cy="1295"/>
          </a:xfrm>
        </p:grpSpPr>
        <p:sp>
          <p:nvSpPr>
            <p:cNvPr id="91145" name="Line 3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6" name="Line 4"/>
            <p:cNvSpPr>
              <a:spLocks noChangeShapeType="1"/>
            </p:cNvSpPr>
            <p:nvPr/>
          </p:nvSpPr>
          <p:spPr bwMode="auto">
            <a:xfrm>
              <a:off x="1396" y="322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7" name="Line 5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8" name="Rectangle 6"/>
            <p:cNvSpPr>
              <a:spLocks noChangeArrowheads="1"/>
            </p:cNvSpPr>
            <p:nvPr/>
          </p:nvSpPr>
          <p:spPr bwMode="auto">
            <a:xfrm>
              <a:off x="1190" y="3018"/>
              <a:ext cx="394" cy="22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91149" name="Rectangle 7"/>
            <p:cNvSpPr>
              <a:spLocks noChangeArrowheads="1"/>
            </p:cNvSpPr>
            <p:nvPr/>
          </p:nvSpPr>
          <p:spPr bwMode="auto">
            <a:xfrm>
              <a:off x="1863" y="3018"/>
              <a:ext cx="394" cy="22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DNS</a:t>
              </a:r>
            </a:p>
          </p:txBody>
        </p:sp>
        <p:sp>
          <p:nvSpPr>
            <p:cNvPr id="91150" name="Text Box 8"/>
            <p:cNvSpPr txBox="1">
              <a:spLocks noChangeArrowheads="1"/>
            </p:cNvSpPr>
            <p:nvPr/>
          </p:nvSpPr>
          <p:spPr bwMode="auto">
            <a:xfrm>
              <a:off x="1589" y="2970"/>
              <a:ext cx="2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...</a:t>
              </a:r>
            </a:p>
          </p:txBody>
        </p:sp>
        <p:sp>
          <p:nvSpPr>
            <p:cNvPr id="91151" name="Line 9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2" name="Line 10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3" name="Line 11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4" name="Line 12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5" name="Rectangle 13"/>
            <p:cNvSpPr>
              <a:spLocks noChangeArrowheads="1"/>
            </p:cNvSpPr>
            <p:nvPr/>
          </p:nvSpPr>
          <p:spPr bwMode="auto">
            <a:xfrm>
              <a:off x="3554" y="3030"/>
              <a:ext cx="394" cy="22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91156" name="Rectangle 14"/>
            <p:cNvSpPr>
              <a:spLocks noChangeArrowheads="1"/>
            </p:cNvSpPr>
            <p:nvPr/>
          </p:nvSpPr>
          <p:spPr bwMode="auto">
            <a:xfrm>
              <a:off x="4118" y="3018"/>
              <a:ext cx="394" cy="22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91157" name="Rectangle 15"/>
            <p:cNvSpPr>
              <a:spLocks noChangeArrowheads="1"/>
            </p:cNvSpPr>
            <p:nvPr/>
          </p:nvSpPr>
          <p:spPr bwMode="auto">
            <a:xfrm>
              <a:off x="4791" y="3018"/>
              <a:ext cx="394" cy="22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DNS</a:t>
              </a:r>
            </a:p>
          </p:txBody>
        </p:sp>
        <p:sp>
          <p:nvSpPr>
            <p:cNvPr id="91158" name="Text Box 16"/>
            <p:cNvSpPr txBox="1">
              <a:spLocks noChangeArrowheads="1"/>
            </p:cNvSpPr>
            <p:nvPr/>
          </p:nvSpPr>
          <p:spPr bwMode="auto">
            <a:xfrm>
              <a:off x="4517" y="2970"/>
              <a:ext cx="2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...</a:t>
              </a:r>
            </a:p>
          </p:txBody>
        </p:sp>
        <p:sp>
          <p:nvSpPr>
            <p:cNvPr id="91159" name="AutoShape 17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router</a:t>
              </a:r>
            </a:p>
          </p:txBody>
        </p:sp>
        <p:sp>
          <p:nvSpPr>
            <p:cNvPr id="91160" name="Line 18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1" name="AutoShape 19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router</a:t>
              </a:r>
            </a:p>
          </p:txBody>
        </p:sp>
        <p:sp>
          <p:nvSpPr>
            <p:cNvPr id="91162" name="Line 20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3" name="Line 21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4" name="Line 22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5" name="AutoShape 2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router</a:t>
              </a:r>
            </a:p>
          </p:txBody>
        </p:sp>
        <p:sp>
          <p:nvSpPr>
            <p:cNvPr id="91166" name="Line 24"/>
            <p:cNvSpPr>
              <a:spLocks noChangeShapeType="1"/>
            </p:cNvSpPr>
            <p:nvPr/>
          </p:nvSpPr>
          <p:spPr bwMode="auto">
            <a:xfrm>
              <a:off x="743" y="321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7" name="Rectangle 25"/>
            <p:cNvSpPr>
              <a:spLocks noChangeArrowheads="1"/>
            </p:cNvSpPr>
            <p:nvPr/>
          </p:nvSpPr>
          <p:spPr bwMode="auto">
            <a:xfrm>
              <a:off x="537" y="3026"/>
              <a:ext cx="394" cy="22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91168" name="Text Box 26"/>
            <p:cNvSpPr txBox="1">
              <a:spLocks noChangeArrowheads="1"/>
            </p:cNvSpPr>
            <p:nvPr/>
          </p:nvSpPr>
          <p:spPr bwMode="auto">
            <a:xfrm>
              <a:off x="363" y="2808"/>
              <a:ext cx="7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/>
                <a:t>1.2.3.7</a:t>
              </a:r>
            </a:p>
          </p:txBody>
        </p:sp>
        <p:sp>
          <p:nvSpPr>
            <p:cNvPr id="91169" name="Text Box 27"/>
            <p:cNvSpPr txBox="1">
              <a:spLocks noChangeArrowheads="1"/>
            </p:cNvSpPr>
            <p:nvPr/>
          </p:nvSpPr>
          <p:spPr bwMode="auto">
            <a:xfrm>
              <a:off x="3187" y="3622"/>
              <a:ext cx="8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/>
                <a:t>8.9.10.11</a:t>
              </a:r>
            </a:p>
          </p:txBody>
        </p:sp>
        <p:sp>
          <p:nvSpPr>
            <p:cNvPr id="91170" name="Text Box 28"/>
            <p:cNvSpPr txBox="1">
              <a:spLocks noChangeArrowheads="1"/>
            </p:cNvSpPr>
            <p:nvPr/>
          </p:nvSpPr>
          <p:spPr bwMode="auto">
            <a:xfrm>
              <a:off x="4577" y="2800"/>
              <a:ext cx="8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/>
                <a:t>5.6.7.156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423863" y="5195888"/>
            <a:ext cx="6037262" cy="1203325"/>
            <a:chOff x="267" y="3273"/>
            <a:chExt cx="3803" cy="758"/>
          </a:xfrm>
        </p:grpSpPr>
        <p:sp>
          <p:nvSpPr>
            <p:cNvPr id="91143" name="Freeform 30"/>
            <p:cNvSpPr>
              <a:spLocks/>
            </p:cNvSpPr>
            <p:nvPr/>
          </p:nvSpPr>
          <p:spPr bwMode="auto">
            <a:xfrm>
              <a:off x="558" y="3273"/>
              <a:ext cx="3512" cy="641"/>
            </a:xfrm>
            <a:custGeom>
              <a:avLst/>
              <a:gdLst>
                <a:gd name="T0" fmla="*/ 3338 w 3512"/>
                <a:gd name="T1" fmla="*/ 605 h 641"/>
                <a:gd name="T2" fmla="*/ 3290 w 3512"/>
                <a:gd name="T3" fmla="*/ 605 h 641"/>
                <a:gd name="T4" fmla="*/ 2007 w 3512"/>
                <a:gd name="T5" fmla="*/ 387 h 641"/>
                <a:gd name="T6" fmla="*/ 362 w 3512"/>
                <a:gd name="T7" fmla="*/ 460 h 641"/>
                <a:gd name="T8" fmla="*/ 0 w 3512"/>
                <a:gd name="T9" fmla="*/ 0 h 6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2"/>
                <a:gd name="T16" fmla="*/ 0 h 641"/>
                <a:gd name="T17" fmla="*/ 3512 w 3512"/>
                <a:gd name="T18" fmla="*/ 641 h 6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2" h="641">
                  <a:moveTo>
                    <a:pt x="3338" y="605"/>
                  </a:moveTo>
                  <a:cubicBezTo>
                    <a:pt x="3425" y="623"/>
                    <a:pt x="3512" y="641"/>
                    <a:pt x="3290" y="605"/>
                  </a:cubicBezTo>
                  <a:cubicBezTo>
                    <a:pt x="3068" y="569"/>
                    <a:pt x="2495" y="411"/>
                    <a:pt x="2007" y="387"/>
                  </a:cubicBezTo>
                  <a:cubicBezTo>
                    <a:pt x="1519" y="363"/>
                    <a:pt x="696" y="524"/>
                    <a:pt x="362" y="460"/>
                  </a:cubicBezTo>
                  <a:cubicBezTo>
                    <a:pt x="28" y="396"/>
                    <a:pt x="14" y="198"/>
                    <a:pt x="0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4" name="Text Box 31"/>
            <p:cNvSpPr txBox="1">
              <a:spLocks noChangeArrowheads="1"/>
            </p:cNvSpPr>
            <p:nvPr/>
          </p:nvSpPr>
          <p:spPr bwMode="auto">
            <a:xfrm>
              <a:off x="267" y="3781"/>
              <a:ext cx="12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0000FF"/>
                  </a:solidFill>
                  <a:latin typeface="Arial" charset="0"/>
                </a:rPr>
                <a:t>Time exceeded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068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49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Prefix Match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>
                <a:latin typeface="Monaco"/>
                <a:cs typeface="Monaco"/>
              </a:rPr>
              <a:t>  ***</a:t>
            </a:r>
            <a:r>
              <a:rPr lang="en-US" dirty="0"/>
              <a:t>	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 smtClean="0"/>
              <a:t>Port 1</a:t>
            </a:r>
          </a:p>
          <a:p>
            <a:r>
              <a:rPr lang="en-US" dirty="0" smtClean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2</a:t>
            </a:r>
          </a:p>
          <a:p>
            <a:endParaRPr lang="en-US" dirty="0"/>
          </a:p>
          <a:p>
            <a:r>
              <a:rPr lang="en-US" dirty="0" smtClean="0"/>
              <a:t>If address matches both, then take longest match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Good Luck on Tuesday!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CD10FB-28FD-1C4C-9B29-57F617E8E998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28823</TotalTime>
  <Words>3426</Words>
  <Application>Microsoft Macintosh PowerPoint</Application>
  <PresentationFormat>On-screen Show (4:3)</PresentationFormat>
  <Paragraphs>937</Paragraphs>
  <Slides>91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3" baseType="lpstr">
      <vt:lpstr>Calibri</vt:lpstr>
      <vt:lpstr>Courier New</vt:lpstr>
      <vt:lpstr>Gill Sans</vt:lpstr>
      <vt:lpstr>Helvetica</vt:lpstr>
      <vt:lpstr>Monaco</vt:lpstr>
      <vt:lpstr>ＭＳ Ｐゴシック</vt:lpstr>
      <vt:lpstr>Symbol</vt:lpstr>
      <vt:lpstr>Times New Roman</vt:lpstr>
      <vt:lpstr>Wingdings</vt:lpstr>
      <vt:lpstr>Arial</vt:lpstr>
      <vt:lpstr>Network</vt:lpstr>
      <vt:lpstr>Clip</vt:lpstr>
      <vt:lpstr>CS 168 ICMP, NAT, QoS, and Review</vt:lpstr>
      <vt:lpstr>PowerPoint Presentation</vt:lpstr>
      <vt:lpstr>Announcements</vt:lpstr>
      <vt:lpstr>Today’s Lecture</vt:lpstr>
      <vt:lpstr>Network Control Messages  </vt:lpstr>
      <vt:lpstr>Types of Control Messages</vt:lpstr>
      <vt:lpstr>Using ICMP</vt:lpstr>
      <vt:lpstr>Path MTU Discovery</vt:lpstr>
      <vt:lpstr>Discovering Routing via Time Exceeded</vt:lpstr>
      <vt:lpstr>Traceroute: Exploiting Time Exceeded</vt:lpstr>
      <vt:lpstr>PowerPoint Presentation</vt:lpstr>
      <vt:lpstr>PowerPoint Presentation</vt:lpstr>
      <vt:lpstr>PowerPoint Presentation</vt:lpstr>
      <vt:lpstr>PowerPoint Presentation</vt:lpstr>
      <vt:lpstr>Any Questions?</vt:lpstr>
      <vt:lpstr>Network Address Translation</vt:lpstr>
      <vt:lpstr>Sharing Single Address Across Hosts</vt:lpstr>
      <vt:lpstr>Special-Purpose Address Blocks</vt:lpstr>
      <vt:lpstr>The “Old Days”</vt:lpstr>
      <vt:lpstr>Network Address Translation (NAT)</vt:lpstr>
      <vt:lpstr>NAT (cont’d)</vt:lpstr>
      <vt:lpstr>NAT: Early Example of “Middlebox”</vt:lpstr>
      <vt:lpstr>Any Questions?</vt:lpstr>
      <vt:lpstr>Quality of Service (QoS)</vt:lpstr>
      <vt:lpstr>Summary: Current QoS Mechanisms</vt:lpstr>
      <vt:lpstr>And now a beanbag extravaganza!</vt:lpstr>
      <vt:lpstr>You Are This Network!</vt:lpstr>
      <vt:lpstr>PowerPoint Presentation</vt:lpstr>
      <vt:lpstr>Go!</vt:lpstr>
      <vt:lpstr>The Midterm</vt:lpstr>
      <vt:lpstr>Midterm Logistics</vt:lpstr>
      <vt:lpstr>General Guidelines</vt:lpstr>
      <vt:lpstr>Things You Don’t Need to Know</vt:lpstr>
      <vt:lpstr>How Does Course Tie Together?</vt:lpstr>
      <vt:lpstr>Three Kinds of Questions on Midterm</vt:lpstr>
      <vt:lpstr>A Whirlwind Review</vt:lpstr>
      <vt:lpstr>Packet Headers</vt:lpstr>
      <vt:lpstr>What headers are present?</vt:lpstr>
      <vt:lpstr>Headers from outermost inwards</vt:lpstr>
      <vt:lpstr>Layer Encapsulation</vt:lpstr>
      <vt:lpstr>DNS</vt:lpstr>
      <vt:lpstr>How Resolution Happens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 Performance Options</vt:lpstr>
      <vt:lpstr>Scorecard: Getting n Small Objects</vt:lpstr>
      <vt:lpstr>Scorecard: Getting n Large Objects</vt:lpstr>
      <vt:lpstr>How Did We Get to the Internet Design?</vt:lpstr>
      <vt:lpstr>First Step: Basic Decisions</vt:lpstr>
      <vt:lpstr>Second Step: Architectural Principles</vt:lpstr>
      <vt:lpstr>These principles drove the design…</vt:lpstr>
      <vt:lpstr>Who Does What?</vt:lpstr>
      <vt:lpstr>Third Step: Design Challenges</vt:lpstr>
      <vt:lpstr>Two Layers We Don’t Worry About</vt:lpstr>
      <vt:lpstr>We Only Have Two Design Challenges</vt:lpstr>
      <vt:lpstr>Routing and Reliability</vt:lpstr>
      <vt:lpstr>Missing Pieces</vt:lpstr>
      <vt:lpstr>Some General Themes</vt:lpstr>
      <vt:lpstr>General Rules of System Design</vt:lpstr>
      <vt:lpstr>The Paradox of Internet Traffic</vt:lpstr>
      <vt:lpstr>A Common Pattern…..</vt:lpstr>
      <vt:lpstr>Transport</vt:lpstr>
      <vt:lpstr>Role of Transport Layer</vt:lpstr>
      <vt:lpstr>TCP Header</vt:lpstr>
      <vt:lpstr>Example</vt:lpstr>
      <vt:lpstr>Advertised Window Limits Rate</vt:lpstr>
      <vt:lpstr>Routing</vt:lpstr>
      <vt:lpstr>How Can You Avoid Loops?</vt:lpstr>
      <vt:lpstr>Core of Real Architecture</vt:lpstr>
      <vt:lpstr>IP Packet Header</vt:lpstr>
      <vt:lpstr>IP Packet Structure</vt:lpstr>
      <vt:lpstr>Comparison of Design Philosophy</vt:lpstr>
      <vt:lpstr>Addressing</vt:lpstr>
      <vt:lpstr>Original Internet Addresses</vt:lpstr>
      <vt:lpstr>Next Design: Classful Addressing</vt:lpstr>
      <vt:lpstr>Today’s Addressing: CIDR</vt:lpstr>
      <vt:lpstr>CIDR Addressing</vt:lpstr>
      <vt:lpstr>Forwarding</vt:lpstr>
      <vt:lpstr>Scalability via Address Aggregation</vt:lpstr>
      <vt:lpstr>Global Picture</vt:lpstr>
      <vt:lpstr>Aggregation Not Always Possible</vt:lpstr>
      <vt:lpstr>Multihoming Global Picture</vt:lpstr>
      <vt:lpstr>Simple Example</vt:lpstr>
      <vt:lpstr>Prefix Tree</vt:lpstr>
      <vt:lpstr>More Compact Representation</vt:lpstr>
      <vt:lpstr>Longest Prefix Match Representation</vt:lpstr>
      <vt:lpstr>Good Luck on Tuesday!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543</cp:revision>
  <cp:lastPrinted>2015-10-03T16:16:45Z</cp:lastPrinted>
  <dcterms:created xsi:type="dcterms:W3CDTF">2015-08-27T21:00:58Z</dcterms:created>
  <dcterms:modified xsi:type="dcterms:W3CDTF">2015-10-16T00:05:52Z</dcterms:modified>
</cp:coreProperties>
</file>