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8"/>
  </p:notesMasterIdLst>
  <p:handoutMasterIdLst>
    <p:handoutMasterId r:id="rId59"/>
  </p:handoutMasterIdLst>
  <p:sldIdLst>
    <p:sldId id="431" r:id="rId2"/>
    <p:sldId id="532" r:id="rId3"/>
    <p:sldId id="1020" r:id="rId4"/>
    <p:sldId id="1432" r:id="rId5"/>
    <p:sldId id="1433" r:id="rId6"/>
    <p:sldId id="1065" r:id="rId7"/>
    <p:sldId id="1166" r:id="rId8"/>
    <p:sldId id="1363" r:id="rId9"/>
    <p:sldId id="1364" r:id="rId10"/>
    <p:sldId id="1066" r:id="rId11"/>
    <p:sldId id="1162" r:id="rId12"/>
    <p:sldId id="1163" r:id="rId13"/>
    <p:sldId id="1164" r:id="rId14"/>
    <p:sldId id="1165" r:id="rId15"/>
    <p:sldId id="1067" r:id="rId16"/>
    <p:sldId id="1069" r:id="rId17"/>
    <p:sldId id="1070" r:id="rId18"/>
    <p:sldId id="1071" r:id="rId19"/>
    <p:sldId id="1072" r:id="rId20"/>
    <p:sldId id="1197" r:id="rId21"/>
    <p:sldId id="1198" r:id="rId22"/>
    <p:sldId id="1199" r:id="rId23"/>
    <p:sldId id="1200" r:id="rId24"/>
    <p:sldId id="1201" r:id="rId25"/>
    <p:sldId id="1365" r:id="rId26"/>
    <p:sldId id="1202" r:id="rId27"/>
    <p:sldId id="1203" r:id="rId28"/>
    <p:sldId id="1366" r:id="rId29"/>
    <p:sldId id="1451" r:id="rId30"/>
    <p:sldId id="1176" r:id="rId31"/>
    <p:sldId id="1212" r:id="rId32"/>
    <p:sldId id="1213" r:id="rId33"/>
    <p:sldId id="1214" r:id="rId34"/>
    <p:sldId id="1215" r:id="rId35"/>
    <p:sldId id="1216" r:id="rId36"/>
    <p:sldId id="1183" r:id="rId37"/>
    <p:sldId id="1441" r:id="rId38"/>
    <p:sldId id="1217" r:id="rId39"/>
    <p:sldId id="1218" r:id="rId40"/>
    <p:sldId id="1219" r:id="rId41"/>
    <p:sldId id="1220" r:id="rId42"/>
    <p:sldId id="1221" r:id="rId43"/>
    <p:sldId id="1222" r:id="rId44"/>
    <p:sldId id="1223" r:id="rId45"/>
    <p:sldId id="1224" r:id="rId46"/>
    <p:sldId id="1225" r:id="rId47"/>
    <p:sldId id="1226" r:id="rId48"/>
    <p:sldId id="1227" r:id="rId49"/>
    <p:sldId id="1388" r:id="rId50"/>
    <p:sldId id="1452" r:id="rId51"/>
    <p:sldId id="1390" r:id="rId52"/>
    <p:sldId id="1391" r:id="rId53"/>
    <p:sldId id="1392" r:id="rId54"/>
    <p:sldId id="1439" r:id="rId55"/>
    <p:sldId id="1438" r:id="rId56"/>
    <p:sldId id="1440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66CCFF"/>
    <a:srgbClr val="800080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6464"/>
  </p:normalViewPr>
  <p:slideViewPr>
    <p:cSldViewPr>
      <p:cViewPr>
        <p:scale>
          <a:sx n="100" d="100"/>
          <a:sy n="100" d="100"/>
        </p:scale>
        <p:origin x="85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44" d="100"/>
        <a:sy n="144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4" Type="http://schemas.openxmlformats.org/officeDocument/2006/relationships/slide" Target="slides/slide24.xml"/><Relationship Id="rId5" Type="http://schemas.openxmlformats.org/officeDocument/2006/relationships/slide" Target="slides/slide26.xml"/><Relationship Id="rId1" Type="http://schemas.openxmlformats.org/officeDocument/2006/relationships/slide" Target="slides/slide20.xml"/><Relationship Id="rId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Think: basic concepts</a:t>
            </a:r>
          </a:p>
          <a:p>
            <a:r>
              <a:rPr lang="en-US" dirty="0" smtClean="0"/>
              <a:t>Research: any means necessary</a:t>
            </a:r>
          </a:p>
          <a:p>
            <a:r>
              <a:rPr lang="en-US" dirty="0" smtClean="0"/>
              <a:t>Care: about 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20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7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32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96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9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61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0DC697-34C2-E145-B9F6-BE65FBE83785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4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89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72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33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44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512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05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22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01D55E-7558-FA4C-9D3F-37F2A98B6344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think about these options?</a:t>
            </a:r>
          </a:p>
          <a:p>
            <a:endParaRPr lang="en-US" dirty="0" smtClean="0"/>
          </a:p>
          <a:p>
            <a:r>
              <a:rPr lang="en-US" dirty="0" smtClean="0"/>
              <a:t>Which one is obviously bad?</a:t>
            </a:r>
          </a:p>
          <a:p>
            <a:endParaRPr lang="en-US" dirty="0" smtClean="0"/>
          </a:p>
          <a:p>
            <a:r>
              <a:rPr lang="en-US" dirty="0" smtClean="0"/>
              <a:t>What do you think about</a:t>
            </a:r>
            <a:r>
              <a:rPr lang="en-US" baseline="0" dirty="0" smtClean="0"/>
              <a:t> the other ones?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6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6ECDA1C-6756-6341-9EC3-07C3F98B28FD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78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2AF038-8152-1F4D-974A-8FCC5B579BDE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9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08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68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0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1D6B-E1B5-3D43-A935-C9E0495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815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More Congestion Control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 Congestion Control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bottleneck</a:t>
            </a:r>
            <a:r>
              <a:rPr lang="en-US">
                <a:latin typeface="Arial" charset="0"/>
              </a:rPr>
              <a:t>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Without any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a priori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knowledge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Could be a Gbps link; could be a modem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variations</a:t>
            </a:r>
            <a:r>
              <a:rPr lang="en-US">
                <a:latin typeface="Arial" charset="0"/>
              </a:rPr>
              <a:t> in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decreases, must lower sending rate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increases, must increase sending rate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>
                <a:latin typeface="Arial" charset="0"/>
              </a:rPr>
              <a:t>Multiple flows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sharing 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the bandwidth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Must avoid overloading network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And share bandwidth 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fairly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among the flows</a:t>
            </a:r>
          </a:p>
          <a:p>
            <a:pPr lvl="1">
              <a:buClr>
                <a:schemeClr val="tx2"/>
              </a:buClr>
            </a:pPr>
            <a:endParaRPr lang="en-US">
              <a:latin typeface="Arial" charset="0"/>
              <a:ea typeface="Arial" charset="0"/>
              <a:cs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29D134D-FF4C-1744-B2E2-17BE14E29B5A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4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Ignore internal structure of router and model it as </a:t>
            </a:r>
            <a:r>
              <a:rPr lang="en-US" dirty="0" smtClean="0"/>
              <a:t>a </a:t>
            </a:r>
            <a:r>
              <a:rPr lang="en-US" dirty="0"/>
              <a:t>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Pick sending rate </a:t>
            </a:r>
            <a:r>
              <a:rPr lang="en-US" dirty="0"/>
              <a:t>to match bottleneck bandwidth</a:t>
            </a:r>
          </a:p>
          <a:p>
            <a:pPr lvl="1"/>
            <a:r>
              <a:rPr lang="en-US" dirty="0"/>
              <a:t>Without any </a:t>
            </a:r>
            <a:r>
              <a:rPr lang="en-US" i="1" dirty="0"/>
              <a:t>a priori</a:t>
            </a:r>
            <a:r>
              <a:rPr lang="en-US" dirty="0"/>
              <a:t> knowledge</a:t>
            </a:r>
          </a:p>
          <a:p>
            <a:pPr lvl="1"/>
            <a:r>
              <a:rPr lang="en-US" dirty="0"/>
              <a:t>Could be gigabit link, could be a modem</a:t>
            </a:r>
          </a:p>
        </p:txBody>
      </p:sp>
      <p:grpSp>
        <p:nvGrpSpPr>
          <p:cNvPr id="982020" name="Group 4"/>
          <p:cNvGrpSpPr>
            <a:grpSpLocks/>
          </p:cNvGrpSpPr>
          <p:nvPr/>
        </p:nvGrpSpPr>
        <p:grpSpPr bwMode="auto">
          <a:xfrm>
            <a:off x="1752600" y="2297113"/>
            <a:ext cx="5264150" cy="750887"/>
            <a:chOff x="1152" y="1447"/>
            <a:chExt cx="3316" cy="473"/>
          </a:xfrm>
        </p:grpSpPr>
        <p:grpSp>
          <p:nvGrpSpPr>
            <p:cNvPr id="982021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2022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2023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4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2025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6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7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202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2029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2030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2031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1645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</p:spTree>
    <p:extLst>
      <p:ext uri="{BB962C8B-B14F-4D97-AF65-F5344CB8AC3E}">
        <p14:creationId xmlns:p14="http://schemas.microsoft.com/office/powerpoint/2010/main" val="9172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22238"/>
            <a:ext cx="9372600" cy="868362"/>
          </a:xfrm>
        </p:spPr>
        <p:txBody>
          <a:bodyPr/>
          <a:lstStyle/>
          <a:p>
            <a:r>
              <a:rPr lang="en-US" dirty="0" smtClean="0"/>
              <a:t>2. Adjusting to varying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 rate to match </a:t>
            </a:r>
            <a:r>
              <a:rPr lang="en-US" dirty="0" smtClean="0"/>
              <a:t>instantaneous </a:t>
            </a:r>
            <a:r>
              <a:rPr lang="en-US" dirty="0"/>
              <a:t>bandwidth</a:t>
            </a:r>
          </a:p>
          <a:p>
            <a:pPr lvl="1"/>
            <a:r>
              <a:rPr lang="en-US" dirty="0"/>
              <a:t>Assuming you have 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</p:spTree>
    <p:extLst>
      <p:ext uri="{BB962C8B-B14F-4D97-AF65-F5344CB8AC3E}">
        <p14:creationId xmlns:p14="http://schemas.microsoft.com/office/powerpoint/2010/main" val="13244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Multiple flows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Two Issues:</a:t>
            </a:r>
          </a:p>
          <a:p>
            <a:r>
              <a:rPr lang="en-US" dirty="0"/>
              <a:t>Adjust total sending rate to match bandwidth</a:t>
            </a:r>
          </a:p>
          <a:p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 smtClean="0">
                  <a:latin typeface="+mn-lt"/>
                </a:rPr>
                <a:t>BW(t)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20171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#1: Single Flow, Fixed BW</a:t>
            </a:r>
          </a:p>
        </p:txBody>
      </p:sp>
      <p:sp>
        <p:nvSpPr>
          <p:cNvPr id="275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Slow start is pretty good at this</a:t>
            </a:r>
            <a:r>
              <a:rPr lang="is-IS" dirty="0" smtClean="0">
                <a:latin typeface="Arial" charset="0"/>
              </a:rPr>
              <a:t>….</a:t>
            </a:r>
          </a:p>
          <a:p>
            <a:pPr>
              <a:lnSpc>
                <a:spcPct val="80000"/>
              </a:lnSpc>
            </a:pPr>
            <a:endParaRPr lang="is-I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...no need to discuss further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BFDB11-0A4C-D443-B1D2-A578347C8BE2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25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#2: Single Flow, Varying BW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Want to track available bandwidth</a:t>
            </a:r>
          </a:p>
          <a:p>
            <a:r>
              <a:rPr lang="en-US" dirty="0">
                <a:latin typeface="Arial" charset="0"/>
              </a:rPr>
              <a:t>Oscillate around its current value</a:t>
            </a:r>
          </a:p>
          <a:p>
            <a:r>
              <a:rPr lang="en-US" dirty="0">
                <a:latin typeface="Arial" charset="0"/>
              </a:rPr>
              <a:t>If you never send more than your current rate, you </a:t>
            </a:r>
            <a:r>
              <a:rPr lang="en-US" dirty="0" smtClean="0">
                <a:latin typeface="Arial" charset="0"/>
              </a:rPr>
              <a:t>won’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know if more bandwidth is available</a:t>
            </a:r>
            <a:br>
              <a:rPr lang="en-US" altLang="ja-JP" dirty="0">
                <a:latin typeface="Arial" charset="0"/>
              </a:rPr>
            </a:br>
            <a:endParaRPr lang="en-US" altLang="ja-JP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</a:rPr>
              <a:t>Possible variations: (in terms of change per RTT)</a:t>
            </a:r>
          </a:p>
          <a:p>
            <a:r>
              <a:rPr lang="en-US" dirty="0">
                <a:latin typeface="Arial" charset="0"/>
              </a:rPr>
              <a:t>Multiplicative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Wingdings" charset="2"/>
                <a:cs typeface="Wingdings" charset="2"/>
              </a:rPr>
              <a:t>→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* / a </a:t>
            </a:r>
          </a:p>
          <a:p>
            <a:r>
              <a:rPr lang="en-US" dirty="0">
                <a:latin typeface="Arial" charset="0"/>
              </a:rPr>
              <a:t>Additive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ea typeface="Wingdings" charset="2"/>
                <a:cs typeface="Wingdings" charset="2"/>
              </a:rPr>
              <a:t> →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+- b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A3A753-B06B-CE48-8BDE-7F112164CA2B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Four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AIAD: gentle increase, gentle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AIMD: gentle increase, drastic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MIAD: drastic increase, gentle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too many losses: eliminate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MIMD: drastic increase and decrease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3DACF36-09EE-0A40-98EF-2C704C1F45CB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#3: Multiple Flows</a:t>
            </a:r>
          </a:p>
        </p:txBody>
      </p:sp>
      <p:sp>
        <p:nvSpPr>
          <p:cNvPr id="276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Want steady state to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fair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/>
            </a:r>
            <a:br>
              <a:rPr lang="en-US" altLang="ja-JP">
                <a:latin typeface="Arial" charset="0"/>
              </a:rPr>
            </a:br>
            <a:endParaRPr lang="en-US" altLang="ja-JP">
              <a:latin typeface="Arial" charset="0"/>
            </a:endParaRPr>
          </a:p>
          <a:p>
            <a:r>
              <a:rPr lang="en-US">
                <a:latin typeface="Arial" charset="0"/>
              </a:rPr>
              <a:t>Many notions of fairness, but here just require two identical flows to end up with the same bandwidth</a:t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This eliminates MIMD and AIAD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As we shall see…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AIMD is the only remaining solution!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Not really, but close enough….</a:t>
            </a:r>
          </a:p>
        </p:txBody>
      </p:sp>
      <p:sp>
        <p:nvSpPr>
          <p:cNvPr id="118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F365AF-36FE-0645-BD3A-6A3EA145F4A7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8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Buffer and Window Dynamics</a:t>
            </a:r>
            <a:endParaRPr lang="en-US" sz="35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76891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104276"/>
              </p:ext>
            </p:extLst>
          </p:nvPr>
        </p:nvGraphicFramePr>
        <p:xfrm>
          <a:off x="1763713" y="3189288"/>
          <a:ext cx="47498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VISIO" r:id="rId4" imgW="4749800" imgH="2921000" progId="">
                  <p:embed/>
                </p:oleObj>
              </mc:Choice>
              <mc:Fallback>
                <p:oleObj name="VISIO" r:id="rId4" imgW="4749800" imgH="292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89288"/>
                        <a:ext cx="47498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D6BE9E-E4D8-6B4E-9325-42627C3C107C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768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2286000"/>
            <a:ext cx="8243887" cy="873125"/>
          </a:xfrm>
        </p:spPr>
        <p:txBody>
          <a:bodyPr/>
          <a:lstStyle/>
          <a:p>
            <a:pPr marL="382588" indent="-382588" defTabSz="1019175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No congestion </a:t>
            </a:r>
            <a:r>
              <a:rPr lang="en-US" sz="1800" dirty="0">
                <a:latin typeface="Arial" charset="0"/>
                <a:sym typeface="Wingdings" charset="0"/>
              </a:rPr>
              <a:t></a:t>
            </a:r>
            <a:r>
              <a:rPr lang="en-US" sz="1800" dirty="0">
                <a:latin typeface="Arial" charset="0"/>
              </a:rPr>
              <a:t> x </a:t>
            </a:r>
            <a:r>
              <a:rPr lang="en-US" sz="1800" dirty="0" smtClean="0">
                <a:latin typeface="Arial" charset="0"/>
              </a:rPr>
              <a:t>increases</a:t>
            </a:r>
            <a:endParaRPr lang="en-US" sz="1800" dirty="0">
              <a:latin typeface="Arial" charset="0"/>
            </a:endParaRPr>
          </a:p>
          <a:p>
            <a:pPr marL="382588" indent="-382588" defTabSz="1019175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Congestion </a:t>
            </a:r>
            <a:r>
              <a:rPr lang="en-US" sz="1800" dirty="0">
                <a:latin typeface="Arial" charset="0"/>
                <a:sym typeface="Wingdings" charset="0"/>
              </a:rPr>
              <a:t> </a:t>
            </a:r>
            <a:r>
              <a:rPr lang="en-US" sz="1800" dirty="0" smtClean="0">
                <a:latin typeface="Arial" charset="0"/>
                <a:sym typeface="Wingdings" charset="0"/>
              </a:rPr>
              <a:t>x decreases</a:t>
            </a:r>
            <a:endParaRPr lang="en-US" sz="1800" dirty="0">
              <a:latin typeface="Arial" charset="0"/>
            </a:endParaRPr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1801813" y="1158875"/>
            <a:ext cx="5264150" cy="750888"/>
            <a:chOff x="1248" y="672"/>
            <a:chExt cx="3648" cy="528"/>
          </a:xfrm>
        </p:grpSpPr>
        <p:sp>
          <p:nvSpPr>
            <p:cNvPr id="120844" name="Rectangle 5"/>
            <p:cNvSpPr>
              <a:spLocks noChangeArrowheads="1"/>
            </p:cNvSpPr>
            <p:nvPr/>
          </p:nvSpPr>
          <p:spPr bwMode="auto">
            <a:xfrm>
              <a:off x="1248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A</a:t>
              </a:r>
            </a:p>
          </p:txBody>
        </p:sp>
        <p:sp>
          <p:nvSpPr>
            <p:cNvPr id="120845" name="Rectangle 6"/>
            <p:cNvSpPr>
              <a:spLocks noChangeArrowheads="1"/>
            </p:cNvSpPr>
            <p:nvPr/>
          </p:nvSpPr>
          <p:spPr bwMode="auto">
            <a:xfrm>
              <a:off x="2496" y="864"/>
              <a:ext cx="1152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6" name="Rectangle 7"/>
            <p:cNvSpPr>
              <a:spLocks noChangeArrowheads="1"/>
            </p:cNvSpPr>
            <p:nvPr/>
          </p:nvSpPr>
          <p:spPr bwMode="auto">
            <a:xfrm>
              <a:off x="4560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B</a:t>
              </a:r>
            </a:p>
          </p:txBody>
        </p:sp>
        <p:sp>
          <p:nvSpPr>
            <p:cNvPr id="120847" name="Line 8"/>
            <p:cNvSpPr>
              <a:spLocks noChangeShapeType="1"/>
            </p:cNvSpPr>
            <p:nvPr/>
          </p:nvSpPr>
          <p:spPr bwMode="auto">
            <a:xfrm>
              <a:off x="1584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8" name="Line 9"/>
            <p:cNvSpPr>
              <a:spLocks noChangeShapeType="1"/>
            </p:cNvSpPr>
            <p:nvPr/>
          </p:nvSpPr>
          <p:spPr bwMode="auto">
            <a:xfrm>
              <a:off x="3648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9" name="Text Box 10"/>
            <p:cNvSpPr txBox="1">
              <a:spLocks noChangeArrowheads="1"/>
            </p:cNvSpPr>
            <p:nvPr/>
          </p:nvSpPr>
          <p:spPr bwMode="auto">
            <a:xfrm>
              <a:off x="3744" y="735"/>
              <a:ext cx="11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200" b="0">
                <a:latin typeface="Tahoma" charset="0"/>
              </a:endParaRPr>
            </a:p>
          </p:txBody>
        </p:sp>
        <p:sp>
          <p:nvSpPr>
            <p:cNvPr id="120850" name="Text Box 11"/>
            <p:cNvSpPr txBox="1">
              <a:spLocks noChangeArrowheads="1"/>
            </p:cNvSpPr>
            <p:nvPr/>
          </p:nvSpPr>
          <p:spPr bwMode="auto">
            <a:xfrm>
              <a:off x="1824" y="672"/>
              <a:ext cx="24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900" b="0">
                <a:latin typeface="Tahoma" charset="0"/>
              </a:endParaRPr>
            </a:p>
          </p:txBody>
        </p:sp>
      </p:grpSp>
      <p:sp>
        <p:nvSpPr>
          <p:cNvPr id="2768908" name="Rectangle 12"/>
          <p:cNvSpPr>
            <a:spLocks noChangeArrowheads="1"/>
          </p:cNvSpPr>
          <p:nvPr/>
        </p:nvSpPr>
        <p:spPr bwMode="auto">
          <a:xfrm>
            <a:off x="4156075" y="1447800"/>
            <a:ext cx="1108075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09" name="Rectangle 13"/>
          <p:cNvSpPr>
            <a:spLocks noChangeArrowheads="1"/>
          </p:cNvSpPr>
          <p:nvPr/>
        </p:nvSpPr>
        <p:spPr bwMode="auto">
          <a:xfrm>
            <a:off x="4156075" y="1455738"/>
            <a:ext cx="762000" cy="46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10" name="Rectangle 14"/>
          <p:cNvSpPr>
            <a:spLocks noChangeArrowheads="1"/>
          </p:cNvSpPr>
          <p:nvPr/>
        </p:nvSpPr>
        <p:spPr bwMode="auto">
          <a:xfrm>
            <a:off x="4294188" y="1447800"/>
            <a:ext cx="762000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Text Box 15"/>
          <p:cNvSpPr txBox="1">
            <a:spLocks noChangeArrowheads="1"/>
          </p:cNvSpPr>
          <p:nvPr/>
        </p:nvSpPr>
        <p:spPr bwMode="auto">
          <a:xfrm>
            <a:off x="5086350" y="1851025"/>
            <a:ext cx="1847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0">
                <a:latin typeface="Tahoma" charset="0"/>
              </a:rPr>
              <a:t>C = 50 pkts/RTT</a:t>
            </a:r>
          </a:p>
        </p:txBody>
      </p:sp>
      <p:sp>
        <p:nvSpPr>
          <p:cNvPr id="120841" name="Rectangle 16"/>
          <p:cNvSpPr>
            <a:spLocks noChangeArrowheads="1"/>
          </p:cNvSpPr>
          <p:nvPr/>
        </p:nvSpPr>
        <p:spPr bwMode="auto">
          <a:xfrm>
            <a:off x="3602038" y="1447800"/>
            <a:ext cx="1662112" cy="471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Text Box 18"/>
          <p:cNvSpPr txBox="1">
            <a:spLocks noChangeArrowheads="1"/>
          </p:cNvSpPr>
          <p:nvPr/>
        </p:nvSpPr>
        <p:spPr bwMode="auto">
          <a:xfrm>
            <a:off x="2892425" y="16764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96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6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6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899" grpId="0" build="p" autoUpdateAnimBg="0"/>
      <p:bldP spid="2768908" grpId="0" animBg="1"/>
      <p:bldP spid="2768909" grpId="0" animBg="1"/>
      <p:bldP spid="27689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Simple Model of Congestion Control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140282" y="1295400"/>
            <a:ext cx="3134396" cy="5105400"/>
          </a:xfrm>
        </p:spPr>
        <p:txBody>
          <a:bodyPr/>
          <a:lstStyle/>
          <a:p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Two users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rates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1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 and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2</a:t>
            </a:r>
            <a:endParaRPr lang="en-US" sz="2000" baseline="-25000" dirty="0">
              <a:solidFill>
                <a:srgbClr val="000090"/>
              </a:solidFill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Congestion when </a:t>
            </a:r>
            <a:br>
              <a:rPr lang="en-US" sz="2400" dirty="0" smtClean="0">
                <a:solidFill>
                  <a:srgbClr val="FF0000"/>
                </a:solidFill>
                <a:latin typeface="Arial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&gt; 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Unused capacity when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&lt;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1</a:t>
            </a:r>
            <a:endParaRPr lang="en-US" sz="2400" dirty="0" smtClean="0">
              <a:solidFill>
                <a:srgbClr val="FF0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Fair </a:t>
            </a:r>
            <a:r>
              <a:rPr lang="en-US" sz="2400" dirty="0">
                <a:solidFill>
                  <a:srgbClr val="008000"/>
                </a:solidFill>
                <a:latin typeface="Arial" charset="0"/>
              </a:rPr>
              <a:t>when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endParaRPr lang="en-US" sz="2400" dirty="0">
              <a:solidFill>
                <a:srgbClr val="008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1’s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2’s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295400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Fairness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008000"/>
                </a:solidFill>
                <a:latin typeface="+mn-lt"/>
              </a:rPr>
            </a:b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)</a:t>
            </a:r>
            <a:endParaRPr lang="en-US" sz="16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Efficiency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= 1)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92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21336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7338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12001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21336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62484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3246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43053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21336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61722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16764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55600" y="3497263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9530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Congested: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7432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52975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44330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819400" y="4267200"/>
            <a:ext cx="3384550" cy="1447800"/>
            <a:chOff x="2832" y="2688"/>
            <a:chExt cx="2132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832" y="3216"/>
              <a:ext cx="1584" cy="384"/>
            </a:xfrm>
            <a:prstGeom prst="wedgeRectCallout">
              <a:avLst>
                <a:gd name="adj1" fmla="val 38449"/>
                <a:gd name="adj2" fmla="val -138801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315" y="2688"/>
              <a:ext cx="649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60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819399" cy="4965700"/>
          </a:xfrm>
        </p:spPr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 +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 -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 dirty="0">
                <a:latin typeface="Times New Roman" charset="0"/>
              </a:rPr>
              <a:t>line</a:t>
            </a:r>
            <a:endParaRPr lang="en-US" sz="1400" b="0" baseline="-25000" dirty="0">
              <a:latin typeface="Times New Roman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9275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478449"/>
              </p:ext>
            </p:extLst>
          </p:nvPr>
        </p:nvGraphicFramePr>
        <p:xfrm>
          <a:off x="1664494" y="2949575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2949575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38CA00-F915-114E-A4EF-D875B78480DC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801813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602038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580188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28600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26415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403850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14600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801813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80188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28600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26415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25750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514600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25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826738" cy="5105400"/>
          </a:xfrm>
        </p:spPr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5439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MIMD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Sharing Dynamics</a:t>
            </a:r>
            <a:endParaRPr lang="en-US" sz="3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342279"/>
              </p:ext>
            </p:extLst>
          </p:nvPr>
        </p:nvGraphicFramePr>
        <p:xfrm>
          <a:off x="1664494" y="2998787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2998787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38CA00-F915-114E-A4EF-D875B78480DC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801813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602038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580188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28600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26415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403850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14600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801813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80188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28600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26415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25750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514600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23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71600"/>
            <a:ext cx="2178050" cy="2057400"/>
            <a:chOff x="3024" y="864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941639" cy="5334000"/>
          </a:xfrm>
        </p:spPr>
        <p:txBody>
          <a:bodyPr lIns="90479" tIns="44446" rIns="90479" bIns="44446"/>
          <a:lstStyle/>
          <a:p>
            <a:r>
              <a:rPr lang="en-US" dirty="0">
                <a:latin typeface="Arial" charset="0"/>
              </a:rPr>
              <a:t>Increase: </a:t>
            </a:r>
            <a:r>
              <a:rPr lang="en-US" dirty="0" err="1">
                <a:latin typeface="Times New Roman" charset="0"/>
              </a:rPr>
              <a:t>x+</a:t>
            </a:r>
            <a:r>
              <a:rPr lang="en-US" dirty="0" err="1" smtClean="0">
                <a:latin typeface="Times New Roman" charset="0"/>
              </a:rPr>
              <a:t>a</a:t>
            </a:r>
            <a:r>
              <a:rPr lang="en-US" baseline="-25000" dirty="0" err="1" smtClean="0">
                <a:latin typeface="Times New Roman" charset="0"/>
              </a:rPr>
              <a:t>I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Arial" charset="0"/>
              </a:rPr>
              <a:t>Decrease:</a:t>
            </a:r>
            <a:r>
              <a:rPr lang="en-US" dirty="0">
                <a:latin typeface="Times New Roman" charset="0"/>
              </a:rPr>
              <a:t> x*</a:t>
            </a:r>
            <a:r>
              <a:rPr lang="en-US" dirty="0" err="1">
                <a:latin typeface="Times New Roman" charset="0"/>
              </a:rPr>
              <a:t>b</a:t>
            </a:r>
            <a:r>
              <a:rPr lang="en-US" baseline="-25000" dirty="0" err="1">
                <a:latin typeface="Times New Roman" charset="0"/>
              </a:rPr>
              <a:t>D</a:t>
            </a:r>
            <a:endParaRPr lang="en-US" baseline="-25000" dirty="0">
              <a:latin typeface="Times New Roman" charset="0"/>
            </a:endParaRPr>
          </a:p>
          <a:p>
            <a:r>
              <a:rPr lang="en-US" b="1" dirty="0">
                <a:latin typeface="Arial" charset="0"/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3" name="Text Box 9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5174" name="Text Box 10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6" name="Text Box 12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7" name="Text Box 13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93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01637"/>
              </p:ext>
            </p:extLst>
          </p:nvPr>
        </p:nvGraphicFramePr>
        <p:xfrm>
          <a:off x="1837531" y="2823369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531" y="2823369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7CF50-CF73-764C-8D89-F28B7CC3D467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dirty="0" smtClean="0">
                <a:latin typeface="+mn-lt"/>
              </a:rPr>
              <a:t>50 </a:t>
            </a:r>
            <a:r>
              <a:rPr lang="en-US" b="0" dirty="0" err="1" smtClean="0">
                <a:latin typeface="+mn-lt"/>
              </a:rPr>
              <a:t>pkts</a:t>
            </a:r>
            <a:r>
              <a:rPr lang="en-US" b="0" dirty="0" smtClean="0">
                <a:latin typeface="+mn-lt"/>
              </a:rPr>
              <a:t>/sec</a:t>
            </a:r>
            <a:endParaRPr lang="en-US" b="0" dirty="0">
              <a:latin typeface="+mn-lt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386012" y="6069013"/>
            <a:ext cx="4643438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Rates equalize </a:t>
            </a:r>
            <a:r>
              <a:rPr lang="en-US" sz="2900" b="0">
                <a:latin typeface="Tahoma" charset="0"/>
                <a:sym typeface="Wingdings" charset="0"/>
              </a:rPr>
              <a:t> fair share</a:t>
            </a:r>
            <a:endParaRPr lang="en-US" sz="29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42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to Why AIMD?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AIMD is only reasonable choice that is “fair”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 of the four options</a:t>
            </a:r>
          </a:p>
          <a:p>
            <a:pPr lvl="1"/>
            <a:r>
              <a:rPr lang="en-US" dirty="0" smtClean="0"/>
              <a:t>AIAD, MIMD: not fair</a:t>
            </a:r>
          </a:p>
          <a:p>
            <a:pPr lvl="1"/>
            <a:r>
              <a:rPr lang="en-US" dirty="0" smtClean="0"/>
              <a:t>MIAD: too much congestion</a:t>
            </a:r>
          </a:p>
          <a:p>
            <a:pPr lvl="1"/>
            <a:r>
              <a:rPr lang="en-US" dirty="0" smtClean="0"/>
              <a:t>AIMD: fair and reasonable congestion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5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OH after class: going over midterm in Soda 420</a:t>
            </a:r>
          </a:p>
          <a:p>
            <a:pPr lvl="1"/>
            <a:r>
              <a:rPr lang="en-US" b="1" i="1" dirty="0" smtClean="0"/>
              <a:t>No discussion of </a:t>
            </a:r>
            <a:r>
              <a:rPr lang="en-US" b="1" i="1" dirty="0" err="1" smtClean="0"/>
              <a:t>regrades</a:t>
            </a:r>
            <a:endParaRPr lang="en-US" dirty="0"/>
          </a:p>
          <a:p>
            <a:pPr lvl="1"/>
            <a:r>
              <a:rPr lang="en-US" dirty="0" smtClean="0"/>
              <a:t>Just reviewing solutions to problems</a:t>
            </a:r>
          </a:p>
          <a:p>
            <a:pPr lvl="1"/>
            <a:endParaRPr lang="en-US" dirty="0"/>
          </a:p>
          <a:p>
            <a:r>
              <a:rPr lang="en-US" dirty="0" smtClean="0"/>
              <a:t>Attendance on Thursday was very light</a:t>
            </a:r>
          </a:p>
          <a:p>
            <a:pPr lvl="1"/>
            <a:r>
              <a:rPr lang="en-US" dirty="0" smtClean="0"/>
              <a:t>Will repeat part of the lecture so that today’s is understandable to everyone</a:t>
            </a:r>
          </a:p>
          <a:p>
            <a:pPr lvl="1"/>
            <a:endParaRPr lang="en-US" dirty="0"/>
          </a:p>
          <a:p>
            <a:r>
              <a:rPr lang="en-US" dirty="0" smtClean="0"/>
              <a:t>My apologies for not posting slides today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6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Congestion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  <a:p>
            <a:endParaRPr lang="en-US" dirty="0"/>
          </a:p>
        </p:txBody>
      </p:sp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F1F930-A380-484A-94DB-816DA06B609D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State at sender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</a:t>
            </a:r>
            <a:r>
              <a:rPr lang="en-US" dirty="0" smtClean="0"/>
              <a:t> (initialized to a small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ssthresh</a:t>
            </a:r>
            <a:r>
              <a:rPr lang="en-US" dirty="0" smtClean="0"/>
              <a:t> (initialized to a large constant)</a:t>
            </a:r>
          </a:p>
          <a:p>
            <a:pPr lvl="1"/>
            <a:r>
              <a:rPr lang="en-US" dirty="0" smtClean="0"/>
              <a:t>[Also </a:t>
            </a:r>
            <a:r>
              <a:rPr lang="en-US" dirty="0" err="1" smtClean="0">
                <a:solidFill>
                  <a:srgbClr val="0000FF"/>
                </a:solidFill>
              </a:rPr>
              <a:t>dupACKcount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timer</a:t>
            </a:r>
            <a:r>
              <a:rPr lang="en-US" dirty="0" smtClean="0"/>
              <a:t>, as before]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Events </a:t>
            </a:r>
          </a:p>
          <a:p>
            <a:pPr lvl="1"/>
            <a:r>
              <a:rPr lang="en-US" dirty="0" smtClean="0"/>
              <a:t>ACK (new data) </a:t>
            </a:r>
          </a:p>
          <a:p>
            <a:pPr lvl="1"/>
            <a:r>
              <a:rPr lang="en-US" dirty="0" err="1" smtClean="0"/>
              <a:t>dupACK</a:t>
            </a:r>
            <a:r>
              <a:rPr lang="en-US" dirty="0" smtClean="0"/>
              <a:t> (duplicate ACK for old data)</a:t>
            </a:r>
          </a:p>
          <a:p>
            <a:pPr lvl="1"/>
            <a:r>
              <a:rPr lang="en-US" dirty="0" smtClean="0"/>
              <a:t>Timeout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59400" y="1503362"/>
            <a:ext cx="3352800" cy="1752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6700" y="1779062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    </a:t>
            </a:r>
            <a:r>
              <a:rPr lang="en-US" b="0" i="1" dirty="0" smtClean="0">
                <a:solidFill>
                  <a:srgbClr val="FF0000"/>
                </a:solidFill>
                <a:latin typeface="+mn-lt"/>
              </a:rPr>
              <a:t>CWND = 2xCWND</a:t>
            </a:r>
            <a:endParaRPr lang="en-US" b="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06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489075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9521" y="1791642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Slow start phase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88521" y="4027786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100223"/>
                <a:gd name="adj2" fmla="val -66532"/>
                <a:gd name="adj3" fmla="val 16667"/>
              </a:avLst>
            </a:prstGeom>
            <a:solidFill>
              <a:srgbClr val="E2E2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33009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    </a:t>
              </a:r>
              <a:r>
                <a:rPr lang="en-US" b="0" i="1" dirty="0" smtClean="0">
                  <a:solidFill>
                    <a:srgbClr val="FF0000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2849859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921" y="2760018"/>
            <a:ext cx="304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“Congestion </a:t>
            </a:r>
            <a:br>
              <a:rPr lang="en-US" sz="24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Avoidance” phase (additive increase)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54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TimeOut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dupACK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181600" y="4572000"/>
            <a:ext cx="3352800" cy="1752600"/>
          </a:xfrm>
          <a:prstGeom prst="wedgeRoundRectCallout">
            <a:avLst>
              <a:gd name="adj1" fmla="val -114570"/>
              <a:gd name="adj2" fmla="val -68993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+mn-lt"/>
              </a:rPr>
              <a:t>Remains in congestion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+mn-lt"/>
              </a:rPr>
              <a:t>a</a:t>
            </a:r>
            <a:r>
              <a:rPr lang="en-US" sz="2400" b="0" dirty="0" smtClean="0">
                <a:latin typeface="+mn-lt"/>
              </a:rPr>
              <a:t>voidance after fast 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retransmission</a:t>
            </a:r>
            <a:r>
              <a:rPr lang="is-IS" sz="2400" b="0" dirty="0" smtClean="0">
                <a:latin typeface="+mn-lt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82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Repeating Slow Start After Timeout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42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C60C0D-9AE5-5A46-A197-8B630DF5BCA7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4050" y="5656263"/>
            <a:ext cx="7832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>
                <a:latin typeface="Arial" charset="0"/>
              </a:rPr>
              <a:t>Slow-start restart: Go back to CWND of 1 MSS, but take advantage of knowing the previous value of CWND.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10000"/>
            <a:ext cx="4724400" cy="1676400"/>
            <a:chOff x="1152" y="2400"/>
            <a:chExt cx="2976" cy="1056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52" y="2400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>
                  <a:latin typeface="Comic Sans MS" charset="0"/>
                </a:rPr>
                <a:t>Slow start in operation until it reaches half of previous </a:t>
              </a:r>
              <a:r>
                <a:rPr lang="en-US" sz="1600" b="0" i="1">
                  <a:latin typeface="Comic Sans MS" charset="0"/>
                </a:rPr>
                <a:t>CWND</a:t>
              </a:r>
              <a:r>
                <a:rPr lang="en-US" sz="1600" b="0">
                  <a:latin typeface="Comic Sans MS" charset="0"/>
                </a:rPr>
                <a:t>, I.e., </a:t>
              </a:r>
              <a:r>
                <a:rPr lang="en-US" sz="1600" b="0" i="1">
                  <a:latin typeface="Comic Sans MS" charset="0"/>
                </a:rPr>
                <a:t>SSTHRESH</a:t>
              </a:r>
              <a:endParaRPr lang="en-US" sz="1600" b="0">
                <a:latin typeface="Comic Sans MS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1943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7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really looks like…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3F619-A754-B943-A0E1-8831E8AB2CC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4" name="Picture 3" descr="new-rtt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4117"/>
            <a:ext cx="8140700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1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Phase: Fast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congestion avoidance too slow in recovering from an isolated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  <a:p>
            <a:pPr lvl="1"/>
            <a:r>
              <a:rPr lang="en-US" dirty="0" smtClean="0"/>
              <a:t>What ACKs do they generate?</a:t>
            </a:r>
          </a:p>
          <a:p>
            <a:pPr lvl="1"/>
            <a:r>
              <a:rPr lang="en-US" dirty="0" smtClean="0"/>
              <a:t>And how does the sender respond?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7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0665" y="2967335"/>
            <a:ext cx="7242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Absolute Silence!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89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RETRANSMIT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=5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=5 </a:t>
            </a:r>
            <a:r>
              <a:rPr lang="en-US" sz="2000" dirty="0" smtClean="0"/>
              <a:t>(</a:t>
            </a:r>
            <a:r>
              <a:rPr lang="en-US" sz="2000" dirty="0" smtClean="0"/>
              <a:t>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=5 </a:t>
            </a:r>
            <a:r>
              <a:rPr lang="en-US" sz="2000" dirty="0" smtClean="0"/>
              <a:t>(</a:t>
            </a:r>
            <a:r>
              <a:rPr lang="en-US" sz="2000" dirty="0" smtClean="0"/>
              <a:t>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</a:t>
            </a:r>
            <a:r>
              <a:rPr lang="en-US" sz="2000" dirty="0" smtClean="0"/>
              <a:t>(</a:t>
            </a:r>
            <a:r>
              <a:rPr lang="en-US" sz="2000" dirty="0" smtClean="0"/>
              <a:t>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 smtClean="0"/>
              <a:t>cwnd</a:t>
            </a:r>
            <a:r>
              <a:rPr lang="en-US" sz="2000" smtClean="0"/>
              <a:t>=5 (</a:t>
            </a:r>
            <a:r>
              <a:rPr lang="en-US" sz="2000" dirty="0"/>
              <a:t>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Plus no packets in flight so no ACKs for another RTT</a:t>
            </a:r>
          </a:p>
        </p:txBody>
      </p:sp>
    </p:spTree>
    <p:extLst>
      <p:ext uri="{BB962C8B-B14F-4D97-AF65-F5344CB8AC3E}">
        <p14:creationId xmlns:p14="http://schemas.microsoft.com/office/powerpoint/2010/main" val="9878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Idea: Grant the sender temporary “credit” for each </a:t>
            </a:r>
            <a:r>
              <a:rPr lang="en-US" sz="2400" dirty="0" err="1" smtClean="0"/>
              <a:t>dupACK</a:t>
            </a:r>
            <a:r>
              <a:rPr lang="en-US" sz="2400" dirty="0" smtClean="0"/>
              <a:t> so as to keep packets in flight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dupACKcount</a:t>
            </a:r>
            <a:r>
              <a:rPr lang="en-US" sz="2400" dirty="0" smtClean="0"/>
              <a:t> = 3 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= </a:t>
            </a:r>
            <a:r>
              <a:rPr lang="en-US" sz="2000" dirty="0" err="1" smtClean="0"/>
              <a:t>cwnd</a:t>
            </a:r>
            <a:r>
              <a:rPr lang="en-US" sz="2000" dirty="0" smtClean="0"/>
              <a:t>/2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cwnd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+ 3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While in fast recovery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+ 1 for </a:t>
            </a:r>
            <a:r>
              <a:rPr lang="en-US" sz="2000" dirty="0">
                <a:solidFill>
                  <a:srgbClr val="FF0000"/>
                </a:solidFill>
              </a:rPr>
              <a:t>each additional duplicate </a:t>
            </a:r>
            <a:r>
              <a:rPr lang="en-US" sz="2000" dirty="0" smtClean="0">
                <a:solidFill>
                  <a:srgbClr val="FF0000"/>
                </a:solidFill>
              </a:rPr>
              <a:t>ACK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Exit fast recovery after </a:t>
            </a:r>
            <a:r>
              <a:rPr lang="en-US" sz="2400" dirty="0"/>
              <a:t>receiving new </a:t>
            </a:r>
            <a:r>
              <a:rPr lang="en-US" sz="2400" dirty="0" smtClean="0"/>
              <a:t>ACK</a:t>
            </a:r>
          </a:p>
          <a:p>
            <a:pPr lvl="1"/>
            <a:r>
              <a:rPr lang="en-US" sz="2000" dirty="0" smtClean="0"/>
              <a:t>set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ssthresh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2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Packet 101 is dropped</a:t>
            </a:r>
          </a:p>
        </p:txBody>
      </p:sp>
    </p:spTree>
    <p:extLst>
      <p:ext uri="{BB962C8B-B14F-4D97-AF65-F5344CB8AC3E}">
        <p14:creationId xmlns:p14="http://schemas.microsoft.com/office/powerpoint/2010/main" val="16985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REXMIT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= 9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=11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111)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=12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112)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113)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/>
              <a:t>cwnd</a:t>
            </a:r>
            <a:r>
              <a:rPr lang="en-US" sz="2000" dirty="0" smtClean="0"/>
              <a:t>=14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 = 5 (</a:t>
            </a:r>
            <a:r>
              <a:rPr lang="en-US" sz="2000" dirty="0" err="1" smtClean="0">
                <a:solidFill>
                  <a:srgbClr val="0000FF"/>
                </a:solidFill>
              </a:rPr>
              <a:t>xmit</a:t>
            </a:r>
            <a:r>
              <a:rPr lang="en-US" sz="2000" dirty="0" smtClean="0">
                <a:solidFill>
                  <a:srgbClr val="0000FF"/>
                </a:solidFill>
              </a:rPr>
              <a:t> 115)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Packets 111-114 already in flight (and now sending 115)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congestion avoidance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0777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73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02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64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352800" y="2209800"/>
            <a:ext cx="205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cwnd</a:t>
            </a:r>
            <a:r>
              <a:rPr lang="en-US" sz="1800" i="1" dirty="0" smtClean="0">
                <a:solidFill>
                  <a:srgbClr val="0000FF"/>
                </a:solidFill>
                <a:latin typeface="+mn-lt"/>
              </a:rPr>
              <a:t> &gt; </a:t>
            </a:r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ssthresh</a:t>
            </a:r>
            <a:endParaRPr lang="en-US" sz="1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40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TCP-Tahoe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</a:t>
            </a:r>
            <a:r>
              <a:rPr lang="en-US" dirty="0" smtClean="0"/>
              <a:t>on 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TCP-Reno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on timeout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 </a:t>
            </a:r>
            <a:r>
              <a:rPr lang="en-US" dirty="0" smtClean="0"/>
              <a:t>CWND/</a:t>
            </a:r>
            <a:r>
              <a:rPr lang="en-US" dirty="0"/>
              <a:t>2 on </a:t>
            </a:r>
            <a:r>
              <a:rPr lang="en-US" dirty="0" smtClean="0"/>
              <a:t>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marL="742950" lvl="1" indent="-285750"/>
            <a:r>
              <a:rPr lang="en-US" dirty="0"/>
              <a:t>TCP-Reno + i</a:t>
            </a:r>
            <a:r>
              <a:rPr lang="en-US" dirty="0" smtClean="0"/>
              <a:t>mproved </a:t>
            </a:r>
            <a:r>
              <a:rPr lang="en-US" dirty="0"/>
              <a:t>fast </a:t>
            </a:r>
            <a:r>
              <a:rPr lang="en-US" dirty="0" smtClean="0"/>
              <a:t>recovery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smtClean="0"/>
              <a:t>SACK</a:t>
            </a:r>
          </a:p>
          <a:p>
            <a:pPr lvl="1" indent="-342900"/>
            <a:r>
              <a:rPr lang="en-US" dirty="0" smtClean="0"/>
              <a:t>incorporates selective acknowledgements 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5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Our default </a:t>
            </a:r>
            <a:br>
              <a:rPr lang="en-US" sz="2400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assumption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1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Interoperability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How can all these algorithms coexist? Don</a:t>
            </a:r>
            <a:r>
              <a:rPr 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t we need a single, uniform standard?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What happens if I</a:t>
            </a:r>
            <a:r>
              <a:rPr 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m using Reno and you are using Tahoe, and we try to communicate?</a:t>
            </a:r>
          </a:p>
        </p:txBody>
      </p:sp>
    </p:spTree>
    <p:extLst>
      <p:ext uri="{BB962C8B-B14F-4D97-AF65-F5344CB8AC3E}">
        <p14:creationId xmlns:p14="http://schemas.microsoft.com/office/powerpoint/2010/main" val="15325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P. </a:t>
            </a:r>
            <a:r>
              <a:rPr lang="en-US" dirty="0" err="1" smtClean="0"/>
              <a:t>Kadanoff</a:t>
            </a:r>
            <a:r>
              <a:rPr lang="en-US" dirty="0" smtClean="0"/>
              <a:t> (1937-2015)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60165"/>
            <a:ext cx="3594100" cy="48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2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Throughput Equation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rgbClr val="000090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rgbClr val="000090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A Simple Model for TCP Throughput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1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9821" y="2741615"/>
            <a:ext cx="3508892" cy="2057400"/>
            <a:chOff x="148708" y="2743200"/>
            <a:chExt cx="3508892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148708" y="2743200"/>
              <a:ext cx="3280292" cy="504824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22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A Simple Model for TCP Throughput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525460" y="2133600"/>
              <a:ext cx="3313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1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Critical Analysis of TCP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Failings of TCP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Fills up queues (large delays)</a:t>
            </a:r>
          </a:p>
          <a:p>
            <a:r>
              <a:rPr lang="en-US" dirty="0"/>
              <a:t>Depends on losses (</a:t>
            </a:r>
            <a:r>
              <a:rPr lang="en-US" dirty="0" err="1"/>
              <a:t>noncongestive</a:t>
            </a:r>
            <a:r>
              <a:rPr lang="en-US" dirty="0"/>
              <a:t> losses)</a:t>
            </a:r>
          </a:p>
          <a:p>
            <a:r>
              <a:rPr lang="en-US" dirty="0" smtClean="0"/>
              <a:t>Does not scale to high-speed</a:t>
            </a:r>
            <a:endParaRPr lang="en-US" dirty="0"/>
          </a:p>
          <a:p>
            <a:r>
              <a:rPr lang="en-US" dirty="0" smtClean="0"/>
              <a:t>Produces irregular saw-tooth behavior</a:t>
            </a:r>
          </a:p>
          <a:p>
            <a:r>
              <a:rPr lang="en-US" dirty="0"/>
              <a:t>Depends on RTT (unfair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Takes a long time to reach steady state</a:t>
            </a:r>
            <a:endParaRPr lang="en-US" dirty="0"/>
          </a:p>
          <a:p>
            <a:r>
              <a:rPr lang="en-US" dirty="0" smtClean="0"/>
              <a:t>Easy to cheat</a:t>
            </a:r>
          </a:p>
          <a:p>
            <a:r>
              <a:rPr lang="en-US" dirty="0" smtClean="0"/>
              <a:t>Relies on homogeneity for performance/fairness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32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TCP’s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one of them (and don’t take the easy ones!)</a:t>
            </a:r>
          </a:p>
          <a:p>
            <a:endParaRPr lang="en-US" dirty="0"/>
          </a:p>
          <a:p>
            <a:r>
              <a:rPr lang="en-US" dirty="0" smtClean="0"/>
              <a:t>Talk to your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5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AIMD?</a:t>
            </a: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Of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771679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02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is too complicated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Avoid overloading links, but don’t waste bandwidth</a:t>
            </a:r>
          </a:p>
          <a:p>
            <a:pPr lvl="1"/>
            <a:endParaRPr lang="en-US" dirty="0"/>
          </a:p>
          <a:p>
            <a:r>
              <a:rPr lang="en-US" dirty="0" smtClean="0"/>
              <a:t>Must do so in the presence of</a:t>
            </a:r>
          </a:p>
          <a:p>
            <a:pPr lvl="1"/>
            <a:r>
              <a:rPr lang="en-US" dirty="0" smtClean="0"/>
              <a:t>Many competing flows</a:t>
            </a:r>
          </a:p>
          <a:p>
            <a:pPr lvl="1"/>
            <a:r>
              <a:rPr lang="en-US" dirty="0" smtClean="0"/>
              <a:t>Dynamic conditions (flows arriving, leaving)</a:t>
            </a:r>
          </a:p>
          <a:p>
            <a:pPr lvl="1"/>
            <a:r>
              <a:rPr lang="en-US" dirty="0" smtClean="0"/>
              <a:t>Complicated topology</a:t>
            </a:r>
          </a:p>
          <a:p>
            <a:pPr lvl="1"/>
            <a:r>
              <a:rPr lang="en-US" dirty="0" smtClean="0"/>
              <a:t>Limited visibility</a:t>
            </a:r>
          </a:p>
          <a:p>
            <a:pPr lvl="1"/>
            <a:endParaRPr lang="en-US" dirty="0"/>
          </a:p>
          <a:p>
            <a:r>
              <a:rPr lang="en-US" dirty="0" smtClean="0"/>
              <a:t>How do you think about such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2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is not just for design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lesson in how to think!</a:t>
            </a:r>
          </a:p>
          <a:p>
            <a:endParaRPr lang="en-US" dirty="0"/>
          </a:p>
          <a:p>
            <a:r>
              <a:rPr lang="en-US" dirty="0" smtClean="0"/>
              <a:t>Break problems into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Gain insight into the </a:t>
            </a:r>
            <a:r>
              <a:rPr lang="en-US" dirty="0" err="1" smtClean="0"/>
              <a:t>subproblems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hope that union solves real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39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37515</TotalTime>
  <Words>1775</Words>
  <Application>Microsoft Macintosh PowerPoint</Application>
  <PresentationFormat>On-screen Show (4:3)</PresentationFormat>
  <Paragraphs>533</Paragraphs>
  <Slides>56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Comic Sans MS</vt:lpstr>
      <vt:lpstr>Courier New</vt:lpstr>
      <vt:lpstr>Gill Sans</vt:lpstr>
      <vt:lpstr>Helvetica</vt:lpstr>
      <vt:lpstr>ＭＳ Ｐゴシック</vt:lpstr>
      <vt:lpstr>Tahoma</vt:lpstr>
      <vt:lpstr>Times New Roman</vt:lpstr>
      <vt:lpstr>Wingdings</vt:lpstr>
      <vt:lpstr>Arial</vt:lpstr>
      <vt:lpstr>Network</vt:lpstr>
      <vt:lpstr>VISIO</vt:lpstr>
      <vt:lpstr>Worksheet</vt:lpstr>
      <vt:lpstr>Equation</vt:lpstr>
      <vt:lpstr>CS 168 More Congestion Control</vt:lpstr>
      <vt:lpstr>PowerPoint Presentation</vt:lpstr>
      <vt:lpstr>Announcements</vt:lpstr>
      <vt:lpstr>PowerPoint Presentation</vt:lpstr>
      <vt:lpstr>Leo P. Kadanoff (1937-2015)</vt:lpstr>
      <vt:lpstr>Why AIMD?</vt:lpstr>
      <vt:lpstr>Reality Of Congestion Control</vt:lpstr>
      <vt:lpstr>Problem is too complicated….</vt:lpstr>
      <vt:lpstr>Modularity is not just for design….</vt:lpstr>
      <vt:lpstr>Three Congestion Control Challenges</vt:lpstr>
      <vt:lpstr>Abstract View</vt:lpstr>
      <vt:lpstr>1. Discovering available bandwidth</vt:lpstr>
      <vt:lpstr>2. Adjusting to varying bandwidth</vt:lpstr>
      <vt:lpstr>3. Multiple flows sharing bandwidth</vt:lpstr>
      <vt:lpstr>Problem #1: Single Flow, Fixed BW</vt:lpstr>
      <vt:lpstr>Problem #2: Single Flow, Varying BW</vt:lpstr>
      <vt:lpstr>Four alternatives</vt:lpstr>
      <vt:lpstr>Problem #3: Multiple Flows</vt:lpstr>
      <vt:lpstr>Buffer and Window Dynamics</vt:lpstr>
      <vt:lpstr>Simple Model of Congestion Control</vt:lpstr>
      <vt:lpstr>Example</vt:lpstr>
      <vt:lpstr>AIAD</vt:lpstr>
      <vt:lpstr>AIAD Sharing Dynamics</vt:lpstr>
      <vt:lpstr>MIMD</vt:lpstr>
      <vt:lpstr>MIMD Sharing Dynamics</vt:lpstr>
      <vt:lpstr>AIMD</vt:lpstr>
      <vt:lpstr>AIMD Sharing Dynamics</vt:lpstr>
      <vt:lpstr>Answer to Why AIMD?</vt:lpstr>
      <vt:lpstr>Any Questions?</vt:lpstr>
      <vt:lpstr>TCP Congestion Control Details</vt:lpstr>
      <vt:lpstr>Implementation</vt:lpstr>
      <vt:lpstr>Event: ACK (new data)</vt:lpstr>
      <vt:lpstr>Event: ACK (new data)</vt:lpstr>
      <vt:lpstr>Event: TimeOut</vt:lpstr>
      <vt:lpstr>Event: dupACK</vt:lpstr>
      <vt:lpstr>Repeating Slow Start After Timeout</vt:lpstr>
      <vt:lpstr>What is really looks like…</vt:lpstr>
      <vt:lpstr>One Final Phase: Fast Recovery</vt:lpstr>
      <vt:lpstr>Example</vt:lpstr>
      <vt:lpstr>Timeline</vt:lpstr>
      <vt:lpstr>Solution: Fast Recovery</vt:lpstr>
      <vt:lpstr>Example</vt:lpstr>
      <vt:lpstr>Timeline</vt:lpstr>
      <vt:lpstr> TCP State Machine</vt:lpstr>
      <vt:lpstr> TCP State Machine</vt:lpstr>
      <vt:lpstr> TCP State Machine</vt:lpstr>
      <vt:lpstr> TCP State Machine</vt:lpstr>
      <vt:lpstr>TCP Flavors </vt:lpstr>
      <vt:lpstr>Interoperability</vt:lpstr>
      <vt:lpstr>Any Questions?</vt:lpstr>
      <vt:lpstr>TCP Throughput Equation</vt:lpstr>
      <vt:lpstr>A Simple Model for TCP Throughput</vt:lpstr>
      <vt:lpstr>A Simple Model for TCP Throughput</vt:lpstr>
      <vt:lpstr>A Critical Analysis of TCP</vt:lpstr>
      <vt:lpstr>The Many Failings of TCP CC</vt:lpstr>
      <vt:lpstr>Fixing TCP’s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656</cp:revision>
  <cp:lastPrinted>2015-10-28T16:00:23Z</cp:lastPrinted>
  <dcterms:created xsi:type="dcterms:W3CDTF">2015-08-27T21:00:58Z</dcterms:created>
  <dcterms:modified xsi:type="dcterms:W3CDTF">2015-10-29T16:48:42Z</dcterms:modified>
</cp:coreProperties>
</file>