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431" r:id="rId2"/>
    <p:sldId id="532" r:id="rId3"/>
    <p:sldId id="1020" r:id="rId4"/>
    <p:sldId id="1439" r:id="rId5"/>
    <p:sldId id="1438" r:id="rId6"/>
    <p:sldId id="1457" r:id="rId7"/>
    <p:sldId id="1245" r:id="rId8"/>
    <p:sldId id="1246" r:id="rId9"/>
    <p:sldId id="1247" r:id="rId10"/>
    <p:sldId id="1248" r:id="rId11"/>
    <p:sldId id="1494" r:id="rId12"/>
    <p:sldId id="1489" r:id="rId13"/>
    <p:sldId id="1249" r:id="rId14"/>
    <p:sldId id="1250" r:id="rId15"/>
    <p:sldId id="1251" r:id="rId16"/>
    <p:sldId id="1252" r:id="rId17"/>
    <p:sldId id="1490" r:id="rId18"/>
    <p:sldId id="1253" r:id="rId19"/>
    <p:sldId id="1396" r:id="rId20"/>
    <p:sldId id="1459" r:id="rId21"/>
    <p:sldId id="1453" r:id="rId22"/>
    <p:sldId id="1393" r:id="rId23"/>
    <p:sldId id="1460" r:id="rId24"/>
    <p:sldId id="1399" r:id="rId25"/>
    <p:sldId id="1461" r:id="rId26"/>
    <p:sldId id="1401" r:id="rId27"/>
    <p:sldId id="1240" r:id="rId28"/>
    <p:sldId id="1241" r:id="rId29"/>
    <p:sldId id="1402" r:id="rId30"/>
    <p:sldId id="1404" r:id="rId31"/>
    <p:sldId id="1405" r:id="rId32"/>
    <p:sldId id="1443" r:id="rId33"/>
    <p:sldId id="1444" r:id="rId34"/>
    <p:sldId id="1445" r:id="rId35"/>
    <p:sldId id="1423" r:id="rId36"/>
    <p:sldId id="1462" r:id="rId37"/>
    <p:sldId id="1424" r:id="rId38"/>
    <p:sldId id="1425" r:id="rId39"/>
    <p:sldId id="1493" r:id="rId40"/>
    <p:sldId id="1409" r:id="rId41"/>
    <p:sldId id="1446" r:id="rId42"/>
    <p:sldId id="1464" r:id="rId43"/>
    <p:sldId id="1463" r:id="rId44"/>
    <p:sldId id="1469" r:id="rId45"/>
    <p:sldId id="1465" r:id="rId46"/>
    <p:sldId id="1491" r:id="rId47"/>
    <p:sldId id="1466" r:id="rId48"/>
    <p:sldId id="1467" r:id="rId49"/>
    <p:sldId id="1447" r:id="rId50"/>
    <p:sldId id="1448" r:id="rId51"/>
    <p:sldId id="1449" r:id="rId52"/>
    <p:sldId id="1468" r:id="rId53"/>
    <p:sldId id="1473" r:id="rId54"/>
    <p:sldId id="1474" r:id="rId55"/>
    <p:sldId id="1475" r:id="rId56"/>
    <p:sldId id="1450" r:id="rId57"/>
    <p:sldId id="1477" r:id="rId58"/>
    <p:sldId id="1470" r:id="rId59"/>
    <p:sldId id="1487" r:id="rId60"/>
    <p:sldId id="1488" r:id="rId61"/>
    <p:sldId id="1471" r:id="rId62"/>
    <p:sldId id="1483" r:id="rId63"/>
    <p:sldId id="1485" r:id="rId64"/>
    <p:sldId id="1484" r:id="rId65"/>
    <p:sldId id="1486" r:id="rId66"/>
    <p:sldId id="1482" r:id="rId67"/>
    <p:sldId id="1492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2"/>
    <p:restoredTop sz="86464"/>
  </p:normalViewPr>
  <p:slideViewPr>
    <p:cSldViewPr>
      <p:cViewPr>
        <p:scale>
          <a:sx n="100" d="100"/>
          <a:sy n="100" d="100"/>
        </p:scale>
        <p:origin x="144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44" d="100"/>
        <a:sy n="144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2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5E09E-C8A3-CB48-89C9-C736783AD834}" type="slidenum">
              <a:rPr lang="en-GB">
                <a:solidFill>
                  <a:srgbClr val="000000"/>
                </a:solidFill>
              </a:rPr>
              <a:pPr/>
              <a:t>63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3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1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3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2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27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28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8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0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ietf.org/internet-drafts/draft-briscoe-tsvarea-fair-01.pdf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Even More Congestion </a:t>
            </a:r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queues smaller, while allowing bursts</a:t>
            </a:r>
          </a:p>
          <a:p>
            <a:pPr lvl="1"/>
            <a:r>
              <a:rPr lang="en-US" dirty="0" smtClean="0"/>
              <a:t>Just using small buffers in routers can’t do the latter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Reduces synchronization between flows</a:t>
            </a:r>
          </a:p>
          <a:p>
            <a:pPr lvl="1"/>
            <a:r>
              <a:rPr lang="en-US" dirty="0" smtClean="0"/>
              <a:t>Not all flows are dropping packets at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Increase/decrease are more gentle</a:t>
            </a:r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Now being used to reduce buffer-bloat</a:t>
            </a:r>
          </a:p>
          <a:p>
            <a:pPr lvl="1"/>
            <a:r>
              <a:rPr lang="en-US" dirty="0" smtClean="0"/>
              <a:t>“buffer-bloat”: experiencing large delays</a:t>
            </a:r>
          </a:p>
          <a:p>
            <a:pPr lvl="1"/>
            <a:r>
              <a:rPr lang="en-US" dirty="0" smtClean="0"/>
              <a:t>Try uploading large file from home</a:t>
            </a:r>
            <a:r>
              <a:rPr lang="is-IS" dirty="0" smtClean="0"/>
              <a:t>…</a:t>
            </a:r>
          </a:p>
          <a:p>
            <a:pPr lvl="7"/>
            <a:endParaRPr lang="is-I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RED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gives all flows roughly the same drop rate</a:t>
            </a:r>
          </a:p>
          <a:p>
            <a:endParaRPr lang="en-US" dirty="0"/>
          </a:p>
          <a:p>
            <a:r>
              <a:rPr lang="en-US" dirty="0" smtClean="0"/>
              <a:t>The TCP equation gives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Resulting throughputs depend on RTT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78045"/>
              </p:ext>
            </p:extLst>
          </p:nvPr>
        </p:nvGraphicFramePr>
        <p:xfrm>
          <a:off x="2514600" y="3251199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51199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1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 smtClean="0"/>
              <a:t>History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6525"/>
          </a:xfrm>
        </p:spPr>
        <p:txBody>
          <a:bodyPr/>
          <a:lstStyle/>
          <a:p>
            <a:r>
              <a:rPr lang="en-US" dirty="0" smtClean="0"/>
              <a:t>RED proposed (Floyd and Jacobson)</a:t>
            </a:r>
          </a:p>
          <a:p>
            <a:pPr lvl="1"/>
            <a:r>
              <a:rPr lang="en-US" dirty="0" smtClean="0"/>
              <a:t>Huge support from research community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 find it hard to configure, see few advantages</a:t>
            </a:r>
          </a:p>
          <a:p>
            <a:pPr lvl="7"/>
            <a:endParaRPr lang="en-US" dirty="0"/>
          </a:p>
          <a:p>
            <a:r>
              <a:rPr lang="en-US" dirty="0" smtClean="0"/>
              <a:t>Adaptive RED (Floyd)</a:t>
            </a:r>
          </a:p>
          <a:p>
            <a:pPr lvl="1"/>
            <a:r>
              <a:rPr lang="en-US" dirty="0" smtClean="0"/>
              <a:t>Self-configuring version of RED.  Largely ignored.</a:t>
            </a:r>
          </a:p>
          <a:p>
            <a:pPr lvl="8"/>
            <a:endParaRPr lang="en-US" dirty="0"/>
          </a:p>
          <a:p>
            <a:r>
              <a:rPr lang="en-US" dirty="0" err="1" smtClean="0"/>
              <a:t>CoDel</a:t>
            </a:r>
            <a:r>
              <a:rPr lang="en-US" dirty="0" smtClean="0"/>
              <a:t> (Nichols and Jacobson)</a:t>
            </a:r>
          </a:p>
          <a:p>
            <a:pPr lvl="1"/>
            <a:r>
              <a:rPr lang="en-US" dirty="0" smtClean="0"/>
              <a:t>Cleaner self-configuring version of RED.</a:t>
            </a:r>
          </a:p>
          <a:p>
            <a:pPr lvl="1"/>
            <a:r>
              <a:rPr lang="en-US" dirty="0" smtClean="0"/>
              <a:t>Lots of press (</a:t>
            </a:r>
            <a:r>
              <a:rPr lang="en-US" dirty="0" err="1" smtClean="0"/>
              <a:t>bufferbloat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err="1" smtClean="0"/>
              <a:t>Implementors</a:t>
            </a:r>
            <a:r>
              <a:rPr lang="en-US" dirty="0" smtClean="0"/>
              <a:t> adopt FQ-</a:t>
            </a:r>
            <a:r>
              <a:rPr lang="en-US" dirty="0" err="1" smtClean="0"/>
              <a:t>CoDel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Karma’s a bitch!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Non-congestion-related Losses?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Explicit Congestion Notification (ECN)</a:t>
            </a:r>
          </a:p>
          <a:p>
            <a:pPr lvl="5"/>
            <a:endParaRPr lang="en-US" dirty="0"/>
          </a:p>
          <a:p>
            <a:r>
              <a:rPr lang="en-US" dirty="0" smtClean="0"/>
              <a:t>Bit in IP packet header (actually two)</a:t>
            </a:r>
            <a:endParaRPr lang="en-US" dirty="0"/>
          </a:p>
          <a:p>
            <a:pPr lvl="1"/>
            <a:r>
              <a:rPr lang="en-US" dirty="0" smtClean="0"/>
              <a:t>TCP receiver returns this bit in ACK</a:t>
            </a:r>
          </a:p>
          <a:p>
            <a:pPr lvl="5"/>
            <a:endParaRPr lang="en-US" dirty="0"/>
          </a:p>
          <a:p>
            <a:r>
              <a:rPr lang="en-US" dirty="0" smtClean="0"/>
              <a:t>When RED router would drop, it sets bit instead</a:t>
            </a:r>
          </a:p>
          <a:p>
            <a:pPr lvl="1"/>
            <a:r>
              <a:rPr lang="en-US" dirty="0" smtClean="0"/>
              <a:t>Congestion semantics of bit exactly like that of drop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Doesn’t confuse corruption with congestion</a:t>
            </a:r>
          </a:p>
          <a:p>
            <a:pPr lvl="1"/>
            <a:r>
              <a:rPr lang="en-US" dirty="0" smtClean="0"/>
              <a:t>Doesn’t confuse recovery with rate adjustment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Does </a:t>
            </a:r>
            <a:r>
              <a:rPr lang="en-US" dirty="0" smtClean="0"/>
              <a:t>AIMD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= (MSS/RTT) </a:t>
            </a:r>
            <a:r>
              <a:rPr lang="en-US" dirty="0" err="1"/>
              <a:t>sqrt</a:t>
            </a:r>
            <a:r>
              <a:rPr lang="en-US" dirty="0"/>
              <a:t>(3/2p) </a:t>
            </a:r>
          </a:p>
          <a:p>
            <a:pPr lvl="1"/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AIMD </a:t>
            </a:r>
            <a:r>
              <a:rPr lang="en-US" dirty="0" smtClean="0"/>
              <a:t>“constants” </a:t>
            </a:r>
            <a:r>
              <a:rPr lang="en-US" dirty="0" smtClean="0"/>
              <a:t>depend on CWND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very high speeds, </a:t>
            </a:r>
          </a:p>
          <a:p>
            <a:pPr lvl="1"/>
            <a:r>
              <a:rPr lang="en-US" dirty="0" smtClean="0"/>
              <a:t>Increase CWND by more than MSS in a RTT</a:t>
            </a:r>
          </a:p>
          <a:p>
            <a:pPr lvl="1"/>
            <a:r>
              <a:rPr lang="en-US" dirty="0" smtClean="0"/>
              <a:t>Decrease CWND by less than ½ after a loss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We will discuss other approaches later…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 </a:t>
            </a:r>
            <a:r>
              <a:rPr lang="en-US" dirty="0" smtClean="0"/>
              <a:t>Proposal (Floyd)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Group 4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36604"/>
              </p:ext>
            </p:extLst>
          </p:nvPr>
        </p:nvGraphicFramePr>
        <p:xfrm>
          <a:off x="-76201" y="1905000"/>
          <a:ext cx="9067802" cy="4191001"/>
        </p:xfrm>
        <a:graphic>
          <a:graphicData uri="http://schemas.openxmlformats.org/drawingml/2006/table">
            <a:tbl>
              <a:tblPr/>
              <a:tblGrid>
                <a:gridCol w="2266507"/>
                <a:gridCol w="2268282"/>
                <a:gridCol w="2266506"/>
                <a:gridCol w="226650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AvgCwnd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pkts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Increase  a(w)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Decrease b(w)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1.5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100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83333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286"/>
            <a:ext cx="7862804" cy="554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changes the TCP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~ p</a:t>
            </a:r>
            <a:r>
              <a:rPr lang="en-US" baseline="30000" dirty="0" smtClean="0"/>
              <a:t>-.8 </a:t>
            </a:r>
            <a:r>
              <a:rPr lang="en-US" dirty="0" smtClean="0"/>
              <a:t> (rather than p</a:t>
            </a:r>
            <a:r>
              <a:rPr lang="en-US" baseline="30000" dirty="0" smtClean="0"/>
              <a:t>-.5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drops every tens of seconds</a:t>
            </a:r>
            <a:endParaRPr lang="en-US" dirty="0" smtClean="0"/>
          </a:p>
          <a:p>
            <a:endParaRPr lang="en-US" baseline="30000" dirty="0"/>
          </a:p>
          <a:p>
            <a:r>
              <a:rPr lang="en-US" dirty="0" smtClean="0"/>
              <a:t>To </a:t>
            </a:r>
            <a:r>
              <a:rPr lang="en-US" dirty="0" smtClean="0"/>
              <a:t>achieve </a:t>
            </a:r>
            <a:r>
              <a:rPr lang="en-US" dirty="0" smtClean="0"/>
              <a:t>high throughput: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 smtClean="0"/>
              <a:t>need such a tiny drop rate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Can ramp up more quickly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can this coexist with normal TCP?</a:t>
            </a:r>
          </a:p>
          <a:p>
            <a:pPr lvl="1"/>
            <a:r>
              <a:rPr lang="en-US" dirty="0" smtClean="0"/>
              <a:t>Only invoke new parameters at large window sizes</a:t>
            </a:r>
          </a:p>
          <a:p>
            <a:pPr lvl="1"/>
            <a:r>
              <a:rPr lang="en-US" dirty="0" smtClean="0"/>
              <a:t>Competes fairly with normal TCP at normal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(5) </a:t>
            </a:r>
            <a:r>
              <a:rPr lang="en-US" sz="3600" dirty="0" err="1" smtClean="0"/>
              <a:t>Sawtooth</a:t>
            </a:r>
            <a:r>
              <a:rPr lang="en-US" sz="3600" dirty="0" smtClean="0"/>
              <a:t> Behavior Uneven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</a:rPr>
              <a:t>TCP throughput is “choppy”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epeated </a:t>
            </a:r>
            <a:r>
              <a:rPr lang="en-US" sz="2000" dirty="0" smtClean="0"/>
              <a:t>swings between W/2 to 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rgbClr val="000090"/>
                </a:solidFill>
              </a:rPr>
              <a:t>Some apps would prefer sending at a steady rate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streaming apps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solution: “Equation-Based Congestion Control”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itch </a:t>
            </a:r>
            <a:r>
              <a:rPr lang="en-US" sz="2000" dirty="0" smtClean="0">
                <a:solidFill>
                  <a:srgbClr val="000000"/>
                </a:solidFill>
              </a:rPr>
              <a:t>TCP’s increase/decrease rules and just follow the equation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easure </a:t>
            </a:r>
            <a:r>
              <a:rPr lang="en-US" sz="2000" dirty="0" smtClean="0">
                <a:solidFill>
                  <a:srgbClr val="000000"/>
                </a:solidFill>
              </a:rPr>
              <a:t>drop percentage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and set rate accordingly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Following </a:t>
            </a:r>
            <a:r>
              <a:rPr lang="en-US" sz="2400" dirty="0" smtClean="0">
                <a:solidFill>
                  <a:srgbClr val="000090"/>
                </a:solidFill>
              </a:rPr>
              <a:t>the TCP equation ensures we’re “</a:t>
            </a:r>
            <a:r>
              <a:rPr lang="en-US" sz="2400" dirty="0">
                <a:solidFill>
                  <a:srgbClr val="000090"/>
                </a:solidFill>
              </a:rPr>
              <a:t>TCP friendly”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i.e., use no more than TCP does in similar setting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9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21048"/>
              </p:ext>
            </p:extLst>
          </p:nvPr>
        </p:nvGraphicFramePr>
        <p:xfrm>
          <a:off x="2743200" y="47244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1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 Are All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published and often standardized solutions</a:t>
            </a:r>
          </a:p>
          <a:p>
            <a:r>
              <a:rPr lang="en-US" dirty="0" smtClean="0"/>
              <a:t>TCP-SACK</a:t>
            </a:r>
          </a:p>
          <a:p>
            <a:r>
              <a:rPr lang="en-US" dirty="0" smtClean="0"/>
              <a:t>RED (and its many variants)</a:t>
            </a:r>
          </a:p>
          <a:p>
            <a:r>
              <a:rPr lang="en-US" dirty="0" smtClean="0"/>
              <a:t>ECN</a:t>
            </a:r>
          </a:p>
          <a:p>
            <a:r>
              <a:rPr lang="en-US" dirty="0" smtClean="0"/>
              <a:t>High-Speed TCP</a:t>
            </a:r>
          </a:p>
          <a:p>
            <a:r>
              <a:rPr lang="en-US" dirty="0" smtClean="0"/>
              <a:t>Equation-based congestion control (EBCC)</a:t>
            </a:r>
          </a:p>
          <a:p>
            <a:r>
              <a:rPr lang="en-US" dirty="0" smtClean="0"/>
              <a:t>Datagram congestion control protocol (DCCP)</a:t>
            </a:r>
          </a:p>
          <a:p>
            <a:pPr marL="0" indent="-4763">
              <a:buNone/>
            </a:pPr>
            <a:endParaRPr lang="en-US" dirty="0" smtClean="0"/>
          </a:p>
          <a:p>
            <a:pPr marL="0" indent="-4763">
              <a:buNone/>
            </a:pPr>
            <a:r>
              <a:rPr lang="en-US" dirty="0" smtClean="0"/>
              <a:t>Not widely used, as far as I know (but Apple just adopted ECN a few months ago!)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9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Bias Against Long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TCP unfair in the face of heterogeneous RTTs!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58083"/>
              </p:ext>
            </p:extLst>
          </p:nvPr>
        </p:nvGraphicFramePr>
        <p:xfrm>
          <a:off x="2660649" y="3171868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49" y="3171868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95400" y="4114800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715000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48420" y="4524418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66006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537090" y="5362617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419600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660066"/>
                </a:solidFill>
                <a:latin typeface="+mn-lt"/>
              </a:rPr>
              <a:t>100ms</a:t>
            </a:r>
            <a:endParaRPr lang="en-US" sz="1800" i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5574268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0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additive constant proportional to RTT</a:t>
            </a:r>
          </a:p>
          <a:p>
            <a:endParaRPr lang="en-US" dirty="0" smtClean="0"/>
          </a:p>
          <a:p>
            <a:r>
              <a:rPr lang="en-US" dirty="0" smtClean="0"/>
              <a:t>But people don’t really care about this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(7) How </a:t>
            </a:r>
            <a:r>
              <a:rPr lang="en-US" sz="3600" dirty="0" smtClean="0"/>
              <a:t>do short flows fare?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50% of flows have &lt; 1500B to send; 80% &lt; 100KB</a:t>
            </a:r>
          </a:p>
          <a:p>
            <a:pPr lvl="3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Short flows are slowed down by slow-start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It takes several round-trips to send 8 packets!</a:t>
            </a:r>
          </a:p>
          <a:p>
            <a:pPr lvl="2"/>
            <a:r>
              <a:rPr lang="en-US" dirty="0" smtClean="0">
                <a:sym typeface="Wingdings"/>
              </a:rPr>
              <a:t>Handshake, CWND=1, CWND=2, CWND=4</a:t>
            </a:r>
            <a:r>
              <a:rPr lang="is-IS" dirty="0" smtClean="0">
                <a:sym typeface="Wingdings"/>
              </a:rPr>
              <a:t>, CWND=8</a:t>
            </a:r>
            <a:endParaRPr lang="en-US" dirty="0">
              <a:sym typeface="Wingdings"/>
            </a:endParaRP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 few </a:t>
            </a:r>
            <a:r>
              <a:rPr lang="en-US" dirty="0">
                <a:sym typeface="Wingdings"/>
              </a:rPr>
              <a:t>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Isolated loss may lead to </a:t>
            </a:r>
            <a:r>
              <a:rPr lang="en-US" dirty="0" smtClean="0">
                <a:sym typeface="Wingdings"/>
              </a:rPr>
              <a:t>timeouts</a:t>
            </a:r>
          </a:p>
          <a:p>
            <a:pPr lvl="7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</a:t>
            </a:r>
            <a:r>
              <a:rPr lang="en-US" dirty="0" smtClean="0">
                <a:sym typeface="Wingdings"/>
              </a:rPr>
              <a:t>typical </a:t>
            </a:r>
            <a:r>
              <a:rPr lang="en-US" dirty="0">
                <a:sym typeface="Wingdings"/>
              </a:rPr>
              <a:t>timeout values of ~</a:t>
            </a:r>
            <a:r>
              <a:rPr lang="en-US" dirty="0" smtClean="0">
                <a:sym typeface="Wingdings"/>
              </a:rPr>
              <a:t>500ms</a:t>
            </a:r>
            <a:r>
              <a:rPr lang="is-IS" dirty="0" smtClean="0">
                <a:sym typeface="Wingdings"/>
              </a:rPr>
              <a:t>…</a:t>
            </a:r>
          </a:p>
          <a:p>
            <a:pPr lvl="1"/>
            <a:r>
              <a:rPr lang="is-IS" dirty="0" smtClean="0">
                <a:sym typeface="Wingdings"/>
              </a:rPr>
              <a:t>...m</a:t>
            </a:r>
            <a:r>
              <a:rPr lang="en-US" dirty="0" err="1" smtClean="0">
                <a:sym typeface="Wingdings"/>
              </a:rPr>
              <a:t>ight</a:t>
            </a:r>
            <a:r>
              <a:rPr lang="en-US" dirty="0" smtClean="0">
                <a:sym typeface="Wingdings"/>
              </a:rPr>
              <a:t> severely </a:t>
            </a:r>
            <a:r>
              <a:rPr lang="en-US" dirty="0">
                <a:sym typeface="Wingdings"/>
              </a:rPr>
              <a:t>impact </a:t>
            </a:r>
            <a:r>
              <a:rPr lang="en-US" dirty="0" smtClean="0">
                <a:sym typeface="Wingdings"/>
              </a:rPr>
              <a:t>flow </a:t>
            </a:r>
            <a:r>
              <a:rPr lang="en-US" dirty="0">
                <a:sym typeface="Wingdings"/>
              </a:rPr>
              <a:t>completion time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49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initial window?</a:t>
            </a:r>
          </a:p>
          <a:p>
            <a:pPr lvl="1"/>
            <a:r>
              <a:rPr lang="en-US" dirty="0" smtClean="0"/>
              <a:t>Google proposed moving from ~4KB to ~15KB</a:t>
            </a:r>
            <a:endParaRPr lang="en-US" dirty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≈90% of HTTP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Decreases delay by ~5%</a:t>
            </a:r>
          </a:p>
          <a:p>
            <a:pPr lvl="4"/>
            <a:endParaRPr lang="en-US" dirty="0"/>
          </a:p>
          <a:p>
            <a:r>
              <a:rPr lang="en-US" dirty="0" smtClean="0"/>
              <a:t>Recursively cautious congestion control (RC3)</a:t>
            </a:r>
          </a:p>
          <a:p>
            <a:pPr lvl="1"/>
            <a:r>
              <a:rPr lang="en-US" dirty="0" smtClean="0"/>
              <a:t>Run normal TCP at normal priority</a:t>
            </a:r>
          </a:p>
          <a:p>
            <a:pPr lvl="1"/>
            <a:r>
              <a:rPr lang="en-US" dirty="0" smtClean="0"/>
              <a:t>Send aggressively at lower priorities</a:t>
            </a:r>
          </a:p>
          <a:p>
            <a:pPr lvl="1"/>
            <a:r>
              <a:rPr lang="en-US" dirty="0" smtClean="0"/>
              <a:t>With a limit on each priority level</a:t>
            </a:r>
          </a:p>
          <a:p>
            <a:pPr lvl="1"/>
            <a:r>
              <a:rPr lang="en-US" dirty="0" smtClean="0"/>
              <a:t>Ramps up to full speed immediately, no harm to others</a:t>
            </a:r>
            <a:endParaRPr lang="en-US" dirty="0"/>
          </a:p>
          <a:p>
            <a:pPr lvl="1"/>
            <a:r>
              <a:rPr lang="en-US" i="1" dirty="0" smtClean="0"/>
              <a:t>I failed at providing better </a:t>
            </a:r>
            <a:r>
              <a:rPr lang="en-US" i="1" dirty="0" err="1" smtClean="0"/>
              <a:t>QoS</a:t>
            </a:r>
            <a:r>
              <a:rPr lang="en-US" i="1" dirty="0" smtClean="0"/>
              <a:t>; this exploits worse </a:t>
            </a:r>
            <a:r>
              <a:rPr lang="en-US" i="1" dirty="0" err="1" smtClean="0"/>
              <a:t>QoS</a:t>
            </a:r>
            <a:r>
              <a:rPr lang="en-US" i="1" dirty="0" smtClean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</a:t>
            </a:r>
            <a:r>
              <a:rPr lang="en-US" dirty="0" smtClean="0"/>
              <a:t>, will present three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4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27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Chart" r:id="rId4" imgW="5549900" imgH="3149600" progId="Excel.Chart.8">
                  <p:embed/>
                </p:oleObj>
              </mc:Choice>
              <mc:Fallback>
                <p:oleObj name="Chart" r:id="rId4" imgW="5549900" imgH="3149600" progId="Excel.Char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12691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</a:t>
            </a:r>
            <a:r>
              <a:rPr lang="en-US" dirty="0" smtClean="0"/>
              <a:t>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3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with TCP without fast recovery is wrong</a:t>
            </a:r>
          </a:p>
          <a:p>
            <a:pPr lvl="1"/>
            <a:r>
              <a:rPr lang="en-US" dirty="0" smtClean="0"/>
              <a:t>Slide 40 is corrected and posted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 of TCP-</a:t>
            </a:r>
            <a:r>
              <a:rPr lang="en-US" dirty="0" err="1" smtClean="0"/>
              <a:t>NewReno</a:t>
            </a:r>
            <a:r>
              <a:rPr lang="en-US" dirty="0" smtClean="0"/>
              <a:t> is right (our default)</a:t>
            </a:r>
          </a:p>
          <a:p>
            <a:pPr lvl="1"/>
            <a:endParaRPr lang="en-US" dirty="0"/>
          </a:p>
          <a:p>
            <a:r>
              <a:rPr lang="en-US" dirty="0" smtClean="0"/>
              <a:t>Midterm </a:t>
            </a:r>
            <a:r>
              <a:rPr lang="en-US" dirty="0" err="1" smtClean="0"/>
              <a:t>regrades</a:t>
            </a:r>
            <a:r>
              <a:rPr lang="en-US" dirty="0" smtClean="0"/>
              <a:t> will be done over weekend</a:t>
            </a:r>
          </a:p>
          <a:p>
            <a:endParaRPr lang="en-US" dirty="0"/>
          </a:p>
          <a:p>
            <a:r>
              <a:rPr lang="en-US" dirty="0" smtClean="0"/>
              <a:t>Today is about new CC designs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I need the class to participate!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</a:t>
            </a:r>
            <a:r>
              <a:rPr lang="en-US" dirty="0" smtClean="0">
                <a:cs typeface="+mj-cs"/>
              </a:rPr>
              <a:t>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14303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</a:t>
            </a:r>
            <a:r>
              <a:rPr lang="en-US" dirty="0" smtClean="0">
                <a:solidFill>
                  <a:srgbClr val="C00000"/>
                </a:solidFill>
              </a:rPr>
              <a:t>hasn’t </a:t>
            </a:r>
            <a:r>
              <a:rPr lang="en-US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>
                <a:solidFill>
                  <a:srgbClr val="C00000"/>
                </a:solidFill>
              </a:rPr>
              <a:t>suffered </a:t>
            </a:r>
            <a:r>
              <a:rPr lang="en-US" dirty="0" smtClean="0">
                <a:solidFill>
                  <a:srgbClr val="C00000"/>
                </a:solidFill>
              </a:rPr>
              <a:t>congestion </a:t>
            </a:r>
            <a:r>
              <a:rPr lang="en-US" dirty="0" smtClean="0">
                <a:solidFill>
                  <a:srgbClr val="C00000"/>
                </a:solidFill>
              </a:rPr>
              <a:t>collapse yet?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7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 Converse of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fair, need to be TCP-friendly</a:t>
            </a:r>
          </a:p>
          <a:p>
            <a:endParaRPr lang="en-US" dirty="0"/>
          </a:p>
          <a:p>
            <a:r>
              <a:rPr lang="en-US" dirty="0" smtClean="0"/>
              <a:t>Everyone uses “similar” CC algorithm</a:t>
            </a:r>
          </a:p>
          <a:p>
            <a:endParaRPr lang="en-US" dirty="0"/>
          </a:p>
          <a:p>
            <a:r>
              <a:rPr lang="en-US" dirty="0" smtClean="0"/>
              <a:t>Slows down innovation!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7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solve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against long RTTs</a:t>
            </a:r>
          </a:p>
          <a:p>
            <a:endParaRPr lang="en-US" dirty="0"/>
          </a:p>
          <a:p>
            <a:r>
              <a:rPr lang="en-US" dirty="0" smtClean="0"/>
              <a:t>Slow to ramp up (for short flows)</a:t>
            </a:r>
          </a:p>
          <a:p>
            <a:endParaRPr lang="en-US" dirty="0"/>
          </a:p>
          <a:p>
            <a:r>
              <a:rPr lang="en-US" dirty="0" smtClean="0"/>
              <a:t>Cheating</a:t>
            </a:r>
          </a:p>
          <a:p>
            <a:endParaRPr lang="en-US" dirty="0"/>
          </a:p>
          <a:p>
            <a:r>
              <a:rPr lang="en-US" dirty="0" smtClean="0"/>
              <a:t>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4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Network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can help by:</a:t>
            </a:r>
          </a:p>
          <a:p>
            <a:pPr lvl="1"/>
            <a:r>
              <a:rPr lang="en-US" dirty="0" smtClean="0"/>
              <a:t>Providing guidance for speed to send at</a:t>
            </a:r>
          </a:p>
          <a:p>
            <a:pPr lvl="1"/>
            <a:r>
              <a:rPr lang="en-US" dirty="0" smtClean="0"/>
              <a:t>Providing isolation/fairness</a:t>
            </a:r>
          </a:p>
          <a:p>
            <a:pPr lvl="1"/>
            <a:endParaRPr lang="en-US" dirty="0"/>
          </a:p>
          <a:p>
            <a:r>
              <a:rPr lang="en-US" dirty="0" smtClean="0"/>
              <a:t>Guidance for sending rate deals with</a:t>
            </a:r>
          </a:p>
          <a:p>
            <a:pPr lvl="1"/>
            <a:r>
              <a:rPr lang="en-US" dirty="0" smtClean="0"/>
              <a:t>Slow to ramp up</a:t>
            </a:r>
          </a:p>
          <a:p>
            <a:pPr lvl="1"/>
            <a:r>
              <a:rPr lang="en-US" dirty="0" smtClean="0"/>
              <a:t>Bias against long RTTs</a:t>
            </a:r>
          </a:p>
          <a:p>
            <a:pPr lvl="1"/>
            <a:endParaRPr lang="en-US" dirty="0"/>
          </a:p>
          <a:p>
            <a:r>
              <a:rPr lang="en-US" dirty="0" smtClean="0"/>
              <a:t>Providing Isolation/Fairness deals with</a:t>
            </a:r>
          </a:p>
          <a:p>
            <a:pPr lvl="1"/>
            <a:r>
              <a:rPr lang="en-US" dirty="0" smtClean="0"/>
              <a:t>Cheating</a:t>
            </a:r>
          </a:p>
          <a:p>
            <a:pPr lvl="1"/>
            <a:r>
              <a:rPr lang="en-US" dirty="0" smtClean="0"/>
              <a:t>Need for uniformity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outers </a:t>
            </a:r>
            <a:r>
              <a:rPr lang="en-US" dirty="0" smtClean="0"/>
              <a:t>tell </a:t>
            </a:r>
            <a:r>
              <a:rPr lang="en-US" dirty="0" smtClean="0"/>
              <a:t>hosts how fast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Routers insert “fair share” </a:t>
            </a:r>
            <a:r>
              <a:rPr lang="en-US" i="1" dirty="0" smtClean="0"/>
              <a:t>f</a:t>
            </a:r>
            <a:r>
              <a:rPr lang="en-US" dirty="0" smtClean="0"/>
              <a:t> in packet header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End-hosts set sending rate (or window size) to </a:t>
            </a:r>
            <a:r>
              <a:rPr lang="en-US" i="1" dirty="0" smtClean="0">
                <a:latin typeface="Arial" charset="0"/>
                <a:cs typeface="Arial" charset="0"/>
              </a:rPr>
              <a:t>f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opefully </a:t>
            </a:r>
            <a:r>
              <a:rPr lang="en-US" dirty="0" smtClean="0">
                <a:latin typeface="Arial" charset="0"/>
                <a:cs typeface="Arial" charset="0"/>
              </a:rPr>
              <a:t>(still need some policing of </a:t>
            </a:r>
            <a:r>
              <a:rPr lang="en-US" dirty="0" err="1" smtClean="0">
                <a:latin typeface="Arial" charset="0"/>
                <a:cs typeface="Arial" charset="0"/>
              </a:rPr>
              <a:t>endhosts</a:t>
            </a:r>
            <a:r>
              <a:rPr lang="en-US" dirty="0">
                <a:latin typeface="Arial" charset="0"/>
                <a:cs typeface="Arial" charset="0"/>
              </a:rPr>
              <a:t>!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endParaRPr lang="en-US" i="1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This is the basic idea behind the “Rate Control Protocol” (RCP) from </a:t>
            </a:r>
            <a:r>
              <a:rPr lang="en-US" dirty="0" err="1" smtClean="0">
                <a:latin typeface="Arial" charset="0"/>
                <a:cs typeface="Arial" charset="0"/>
              </a:rPr>
              <a:t>Dukkipati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</a:t>
            </a:r>
            <a:r>
              <a:rPr lang="en-US" dirty="0" smtClean="0">
                <a:latin typeface="Arial" charset="0"/>
                <a:cs typeface="Arial" charset="0"/>
              </a:rPr>
              <a:t> ’07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</a:p>
          <a:p>
            <a:pPr lvl="1"/>
            <a:r>
              <a:rPr lang="en-US" dirty="0" smtClean="0"/>
              <a:t>Router estimates rate </a:t>
            </a:r>
            <a:r>
              <a:rPr lang="en-US" i="1" dirty="0" smtClean="0"/>
              <a:t>f</a:t>
            </a:r>
            <a:r>
              <a:rPr lang="en-US" dirty="0" smtClean="0"/>
              <a:t> that will use its capacity</a:t>
            </a:r>
          </a:p>
          <a:p>
            <a:pPr lvl="1"/>
            <a:r>
              <a:rPr lang="en-US" dirty="0"/>
              <a:t>Adaptive process of guessing (why not exact?)</a:t>
            </a:r>
          </a:p>
          <a:p>
            <a:pPr lvl="1"/>
            <a:r>
              <a:rPr lang="en-US" dirty="0" smtClean="0"/>
              <a:t>This is what it tells hosts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Flows get immediately up to speed</a:t>
            </a:r>
          </a:p>
          <a:p>
            <a:pPr lvl="1"/>
            <a:r>
              <a:rPr lang="en-US" dirty="0" smtClean="0"/>
              <a:t>And no need to “probe” (gently or otherwise)</a:t>
            </a:r>
          </a:p>
          <a:p>
            <a:pPr lvl="6"/>
            <a:endParaRPr lang="en-US" dirty="0"/>
          </a:p>
          <a:p>
            <a:r>
              <a:rPr lang="en-US" dirty="0" smtClean="0"/>
              <a:t>How do you evaluate the resulting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A57F2C-0587-154F-BC86-EED43347AB98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78862" cy="941387"/>
          </a:xfrm>
        </p:spPr>
        <p:txBody>
          <a:bodyPr/>
          <a:lstStyle/>
          <a:p>
            <a:pPr>
              <a:tabLst>
                <a:tab pos="857250" algn="l"/>
              </a:tabLst>
            </a:pPr>
            <a:r>
              <a:rPr lang="en-US" sz="2800" dirty="0">
                <a:solidFill>
                  <a:srgbClr val="071F9A"/>
                </a:solidFill>
                <a:latin typeface="Arial" charset="0"/>
                <a:ea typeface="ＭＳ Ｐゴシック" charset="0"/>
                <a:cs typeface="Times New Roman" charset="0"/>
                <a:sym typeface="Times New Roman" charset="0"/>
              </a:rPr>
              <a:t>Flow Completion Time: TCP vs. </a:t>
            </a:r>
            <a:r>
              <a:rPr lang="en-US" sz="2800" dirty="0" smtClean="0">
                <a:solidFill>
                  <a:srgbClr val="071F9A"/>
                </a:solidFill>
                <a:latin typeface="Arial" charset="0"/>
                <a:ea typeface="ＭＳ Ｐゴシック" charset="0"/>
                <a:cs typeface="Times New Roman" charset="0"/>
                <a:sym typeface="Times New Roman" charset="0"/>
              </a:rPr>
              <a:t>RCP (Ignore XCP)</a:t>
            </a:r>
            <a:endParaRPr lang="en-US" sz="2800" dirty="0">
              <a:solidFill>
                <a:srgbClr val="071F9A"/>
              </a:solidFill>
              <a:latin typeface="Arial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2467181" y="1676400"/>
            <a:ext cx="393361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754380" algn="l"/>
              </a:tabLst>
              <a:defRPr/>
            </a:pPr>
            <a:r>
              <a:rPr lang="en-US" b="0" dirty="0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Flow Duration (</a:t>
            </a:r>
            <a:r>
              <a:rPr lang="en-US" b="0" dirty="0" err="1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secs</a:t>
            </a:r>
            <a:r>
              <a:rPr lang="en-US" b="0" dirty="0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) vs. Flow Size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2085974"/>
            <a:ext cx="6324600" cy="4600575"/>
            <a:chOff x="685800" y="1941339"/>
            <a:chExt cx="6324600" cy="4739505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1941339"/>
              <a:ext cx="6324600" cy="4739505"/>
              <a:chOff x="685800" y="1941339"/>
              <a:chExt cx="6324600" cy="4739505"/>
            </a:xfrm>
          </p:grpSpPr>
          <p:pic>
            <p:nvPicPr>
              <p:cNvPr id="3379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1941339"/>
                <a:ext cx="5257800" cy="4739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 bwMode="auto">
              <a:xfrm>
                <a:off x="685800" y="2286000"/>
                <a:ext cx="4572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362200" y="2489284"/>
              <a:ext cx="676432" cy="380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RCP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91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5013"/>
            <a:ext cx="62865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698625"/>
            <a:ext cx="6264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improvement?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4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0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line 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</a:t>
            </a:r>
            <a:r>
              <a:rPr lang="en-US" dirty="0" smtClean="0"/>
              <a:t>share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0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5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demand?</a:t>
            </a:r>
          </a:p>
          <a:p>
            <a:pPr lvl="1"/>
            <a:r>
              <a:rPr lang="en-US" dirty="0" smtClean="0"/>
              <a:t>Either flow isn’t high bandwidth</a:t>
            </a:r>
          </a:p>
          <a:p>
            <a:pPr lvl="1"/>
            <a:r>
              <a:rPr lang="en-US" dirty="0" smtClean="0"/>
              <a:t>Or limited by C/N on some other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6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9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36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it or lose it: you don’t get credit for not using link</a:t>
            </a:r>
          </a:p>
          <a:p>
            <a:pPr marL="339725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4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Cumulative ACKs are stupid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</a:t>
            </a:r>
            <a:r>
              <a:rPr lang="en-US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not scale to high-speed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 long time to reach steady 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3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4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7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22238"/>
            <a:ext cx="96774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</a:t>
            </a:r>
            <a:r>
              <a:rPr lang="en-US" dirty="0" smtClean="0">
                <a:cs typeface="+mj-cs"/>
              </a:rPr>
              <a:t>ealing </a:t>
            </a:r>
            <a:r>
              <a:rPr lang="en-US" dirty="0" smtClean="0">
                <a:cs typeface="+mj-cs"/>
              </a:rPr>
              <a:t>with </a:t>
            </a:r>
            <a:r>
              <a:rPr lang="en-US" dirty="0" smtClean="0">
                <a:cs typeface="+mj-cs"/>
              </a:rPr>
              <a:t>different packet sizes</a:t>
            </a:r>
            <a:endParaRPr lang="en-US" dirty="0" smtClean="0">
              <a:cs typeface="+mj-cs"/>
            </a:endParaRP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Mental model: Bit-by-bit round robin (“fluid flow”)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Can you do this in practice?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No, packets cannot be preempted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But we can approximate it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This is what “fair queuing” routers do</a:t>
            </a:r>
          </a:p>
        </p:txBody>
      </p:sp>
    </p:spTree>
    <p:extLst>
      <p:ext uri="{BB962C8B-B14F-4D97-AF65-F5344CB8AC3E}">
        <p14:creationId xmlns:p14="http://schemas.microsoft.com/office/powerpoint/2010/main" val="3941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Fair Queuing (FQ) 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For each packet, compute the time at which the last bit of a packet would have left the router </a:t>
            </a:r>
            <a:r>
              <a:rPr lang="en-US" i="1" dirty="0" smtClean="0">
                <a:cs typeface="+mn-cs"/>
              </a:rPr>
              <a:t>if</a:t>
            </a:r>
            <a:r>
              <a:rPr lang="en-US" dirty="0" smtClean="0">
                <a:cs typeface="+mn-cs"/>
              </a:rPr>
              <a:t> flows are served </a:t>
            </a:r>
            <a:r>
              <a:rPr lang="en-US" dirty="0" smtClean="0">
                <a:cs typeface="+mn-cs"/>
              </a:rPr>
              <a:t>bit-by-bit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Then serve packets in the increasing order of their deadlines</a:t>
            </a:r>
          </a:p>
        </p:txBody>
      </p:sp>
    </p:spTree>
    <p:extLst>
      <p:ext uri="{BB962C8B-B14F-4D97-AF65-F5344CB8AC3E}">
        <p14:creationId xmlns:p14="http://schemas.microsoft.com/office/powerpoint/2010/main" val="3151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03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Implementation of round-robin generalized to case where not all packets are MTUs</a:t>
            </a: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Weighted fair </a:t>
            </a:r>
            <a:r>
              <a:rPr lang="en-US" dirty="0" err="1" smtClean="0">
                <a:latin typeface="Arial" charset="0"/>
                <a:cs typeface="Arial" charset="0"/>
              </a:rPr>
              <a:t>queueing</a:t>
            </a:r>
            <a:r>
              <a:rPr lang="en-US" dirty="0" smtClean="0">
                <a:latin typeface="Arial" charset="0"/>
                <a:cs typeface="Arial" charset="0"/>
              </a:rPr>
              <a:t> (WFQ) lets you assign different flows different shares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WFQ is implemented in almost all </a:t>
            </a:r>
            <a:r>
              <a:rPr lang="en-US" dirty="0" smtClean="0">
                <a:latin typeface="Arial" charset="0"/>
                <a:cs typeface="Arial" charset="0"/>
              </a:rPr>
              <a:t>routers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true in </a:t>
            </a:r>
            <a:r>
              <a:rPr lang="en-US" dirty="0">
                <a:latin typeface="Arial" charset="0"/>
                <a:cs typeface="Arial" charset="0"/>
              </a:rPr>
              <a:t>the 1980-90s, when CC was being developed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Mostly used to isolate </a:t>
            </a:r>
            <a:r>
              <a:rPr lang="en-US" dirty="0" smtClean="0">
                <a:latin typeface="Arial" charset="0"/>
                <a:cs typeface="Arial" charset="0"/>
              </a:rPr>
              <a:t>larger </a:t>
            </a:r>
            <a:r>
              <a:rPr lang="en-US" dirty="0">
                <a:latin typeface="Arial" charset="0"/>
                <a:cs typeface="Arial" charset="0"/>
              </a:rPr>
              <a:t>granularities (e.g., per-prefix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F07DA-2F41-2641-AFF5-8D3E4AB82D53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3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FQ vs. FIFO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FQ advantages: </a:t>
            </a:r>
          </a:p>
          <a:p>
            <a:pPr lvl="1">
              <a:defRPr/>
            </a:pPr>
            <a:r>
              <a:rPr lang="en-US" dirty="0" smtClean="0"/>
              <a:t> : </a:t>
            </a:r>
            <a:r>
              <a:rPr lang="en-US" dirty="0" smtClean="0"/>
              <a:t>cheating flows don’t benefit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/>
              <a:t>share does not depend on </a:t>
            </a:r>
            <a:r>
              <a:rPr lang="en-US" dirty="0" smtClean="0"/>
              <a:t>RTT</a:t>
            </a:r>
          </a:p>
          <a:p>
            <a:pPr lvl="1"/>
            <a:r>
              <a:rPr lang="en-US" dirty="0"/>
              <a:t>Flows can pick any rate adjustment scheme they </a:t>
            </a:r>
            <a:r>
              <a:rPr lang="en-US" dirty="0" smtClean="0"/>
              <a:t>want</a:t>
            </a:r>
            <a:endParaRPr lang="en-US" dirty="0"/>
          </a:p>
          <a:p>
            <a:pPr marL="693737" lvl="2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Disadvantages:</a:t>
            </a:r>
          </a:p>
          <a:p>
            <a:pPr lvl="1">
              <a:defRPr/>
            </a:pPr>
            <a:r>
              <a:rPr lang="en-US" dirty="0" smtClean="0"/>
              <a:t>More complex than FIFO: per flow queue/state, additional per-packet book-keeping </a:t>
            </a:r>
          </a:p>
        </p:txBody>
      </p:sp>
    </p:spTree>
    <p:extLst>
      <p:ext uri="{BB962C8B-B14F-4D97-AF65-F5344CB8AC3E}">
        <p14:creationId xmlns:p14="http://schemas.microsoft.com/office/powerpoint/2010/main" val="9324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4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Through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FQ uses scheduling to achieve fairness</a:t>
            </a:r>
          </a:p>
          <a:p>
            <a:endParaRPr lang="en-US" dirty="0"/>
          </a:p>
          <a:p>
            <a:r>
              <a:rPr lang="en-US" dirty="0" smtClean="0"/>
              <a:t>But note that dropping is sufficient to give fairness</a:t>
            </a:r>
          </a:p>
          <a:p>
            <a:endParaRPr lang="en-US" dirty="0"/>
          </a:p>
          <a:p>
            <a:r>
              <a:rPr lang="en-US" dirty="0" smtClean="0"/>
              <a:t>Assume a set of incoming rates </a:t>
            </a:r>
            <a:r>
              <a:rPr lang="en-US" dirty="0" err="1" smtClean="0"/>
              <a:t>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Dropping at rates pi = 1-f/</a:t>
            </a:r>
            <a:r>
              <a:rPr lang="en-US" dirty="0" err="1" smtClean="0"/>
              <a:t>ri</a:t>
            </a:r>
            <a:r>
              <a:rPr lang="en-US" dirty="0" smtClean="0"/>
              <a:t> yields fairness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i</a:t>
            </a:r>
            <a:r>
              <a:rPr lang="en-US" dirty="0" smtClean="0"/>
              <a:t>(1-pi) =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Cumulative ACK Stupidity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cumulative ACKs, we must:</a:t>
            </a:r>
          </a:p>
          <a:p>
            <a:pPr lvl="1"/>
            <a:r>
              <a:rPr lang="en-US" dirty="0" smtClean="0"/>
              <a:t>Guess which data has arrived</a:t>
            </a:r>
          </a:p>
          <a:p>
            <a:pPr lvl="1"/>
            <a:r>
              <a:rPr lang="en-US" dirty="0" smtClean="0"/>
              <a:t>Play games with CWND to send additional packets</a:t>
            </a:r>
          </a:p>
          <a:p>
            <a:pPr lvl="7"/>
            <a:endParaRPr lang="en-US" dirty="0"/>
          </a:p>
          <a:p>
            <a:r>
              <a:rPr lang="en-US" dirty="0" smtClean="0"/>
              <a:t>TCP SACK:</a:t>
            </a:r>
          </a:p>
          <a:p>
            <a:pPr lvl="1"/>
            <a:r>
              <a:rPr lang="en-US" dirty="0" smtClean="0"/>
              <a:t>Selective Acknowledgements</a:t>
            </a:r>
          </a:p>
          <a:p>
            <a:pPr lvl="2"/>
            <a:r>
              <a:rPr lang="en-US" dirty="0" smtClean="0"/>
              <a:t>Think: complete listing of all received packets</a:t>
            </a:r>
          </a:p>
          <a:p>
            <a:pPr lvl="1"/>
            <a:r>
              <a:rPr lang="en-US" dirty="0" smtClean="0"/>
              <a:t>Would remove need for “fast recovery”</a:t>
            </a:r>
          </a:p>
          <a:p>
            <a:pPr lvl="1"/>
            <a:endParaRPr lang="en-US" dirty="0"/>
          </a:p>
          <a:p>
            <a:r>
              <a:rPr lang="en-US" dirty="0" smtClean="0"/>
              <a:t>Could design very simple CC algorithm</a:t>
            </a:r>
          </a:p>
          <a:p>
            <a:pPr lvl="1"/>
            <a:r>
              <a:rPr lang="en-US" dirty="0" smtClean="0"/>
              <a:t>Just slow-start, congestion avoidance, fast-retransmit</a:t>
            </a:r>
          </a:p>
          <a:p>
            <a:pPr lvl="1"/>
            <a:r>
              <a:rPr lang="en-US" dirty="0" smtClean="0"/>
              <a:t>Much more robust to drops (almost never time out)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Dropping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Estimate rate </a:t>
            </a:r>
            <a:r>
              <a:rPr lang="en-US" dirty="0" err="1" smtClean="0"/>
              <a:t>ri</a:t>
            </a:r>
            <a:r>
              <a:rPr lang="en-US" dirty="0" smtClean="0"/>
              <a:t> at edge, stick in packet header</a:t>
            </a:r>
          </a:p>
          <a:p>
            <a:pPr lvl="1"/>
            <a:r>
              <a:rPr lang="en-US" dirty="0" smtClean="0"/>
              <a:t>Then individual routers drop with probability 1=</a:t>
            </a:r>
            <a:r>
              <a:rPr lang="en-US" i="1" dirty="0" smtClean="0"/>
              <a:t>f</a:t>
            </a:r>
            <a:r>
              <a:rPr lang="en-US" dirty="0" smtClean="0"/>
              <a:t>/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Where each router computes its on </a:t>
            </a:r>
            <a:r>
              <a:rPr lang="en-US" i="1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Estimate rate at every router using “shadow buffer”</a:t>
            </a:r>
          </a:p>
          <a:p>
            <a:pPr lvl="1"/>
            <a:r>
              <a:rPr lang="en-US" dirty="0" smtClean="0"/>
              <a:t>See how many packets of a flow are in shadow buffer</a:t>
            </a:r>
          </a:p>
          <a:p>
            <a:pPr lvl="1"/>
            <a:r>
              <a:rPr lang="en-US" dirty="0" smtClean="0"/>
              <a:t>Use this to estimate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Implemented on significant fraction of Cisco product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0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is Scott a Moron?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Or why does Bob Briscoe think so?</a:t>
            </a:r>
            <a:endParaRPr lang="en-US" b="1" dirty="0">
              <a:latin typeface="Arial" charset="0"/>
            </a:endParaRPr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/>
              <a:t>flow rate fairness</a:t>
            </a:r>
            <a:br>
              <a:rPr lang="en-GB" sz="3200"/>
            </a:br>
            <a:r>
              <a:rPr lang="en-GB" sz="3200"/>
              <a:t>dismantling a religion</a:t>
            </a:r>
            <a:br>
              <a:rPr lang="en-GB" sz="3200"/>
            </a:br>
            <a:r>
              <a:rPr lang="en-GB" sz="2000"/>
              <a:t>&lt;</a:t>
            </a:r>
            <a:r>
              <a:rPr lang="en-GB" sz="2000">
                <a:hlinkClick r:id="rId3"/>
              </a:rPr>
              <a:t>draft-briscoe-tsvarea-fair-01.pdf</a:t>
            </a:r>
            <a:r>
              <a:rPr lang="en-GB" sz="200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Bob Briscoe</a:t>
            </a:r>
          </a:p>
          <a:p>
            <a:r>
              <a:rPr lang="en-GB"/>
              <a:t>Chief Researcher, BT Group</a:t>
            </a:r>
          </a:p>
          <a:p>
            <a:r>
              <a:rPr lang="en-GB"/>
              <a:t>IETF-68 tsvwg Mar 2007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771775" y="3203575"/>
            <a:ext cx="5761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l" eaLnBrk="0" hangingPunct="0"/>
            <a:r>
              <a:rPr lang="en-GB" smtClean="0">
                <a:solidFill>
                  <a:srgbClr val="FFFFFF"/>
                </a:solidFill>
                <a:latin typeface="Arial" charset="0"/>
                <a:cs typeface="Arial" charset="0"/>
              </a:rPr>
              <a:t>status: </a:t>
            </a:r>
            <a:r>
              <a:rPr lang="en-GB" b="0" smtClean="0">
                <a:solidFill>
                  <a:srgbClr val="FFFFFF"/>
                </a:solidFill>
                <a:latin typeface="Arial" charset="0"/>
                <a:cs typeface="Arial" charset="0"/>
              </a:rPr>
              <a:t>		individual draft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final intent: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informational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intent next: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tsvwg WG item after (or at) next draft</a:t>
            </a:r>
          </a:p>
        </p:txBody>
      </p:sp>
    </p:spTree>
    <p:extLst>
      <p:ext uri="{BB962C8B-B14F-4D97-AF65-F5344CB8AC3E}">
        <p14:creationId xmlns:p14="http://schemas.microsoft.com/office/powerpoint/2010/main" val="873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equal </a:t>
            </a:r>
            <a:r>
              <a:rPr lang="en-US" dirty="0"/>
              <a:t>shares to </a:t>
            </a:r>
            <a:r>
              <a:rPr lang="en-US" dirty="0" smtClean="0"/>
              <a:t>“</a:t>
            </a:r>
            <a:r>
              <a:rPr lang="en-US" dirty="0"/>
              <a:t>flows” is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4…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not penalize for using more scarce bandwidth?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And 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Whenever I get ECN bit set, I have to pay $$$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debate over what a flow is, or what fair is…</a:t>
            </a:r>
          </a:p>
          <a:p>
            <a:pPr lvl="2"/>
            <a:endParaRPr lang="en-US" dirty="0"/>
          </a:p>
          <a:p>
            <a:r>
              <a:rPr lang="en-US" dirty="0" smtClean="0"/>
              <a:t>Idea started by Frank Kelly,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b="1" dirty="0" smtClean="0"/>
              <a:t>Never going to happen…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Router Assisted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Adjustment: helps get flows up to speed</a:t>
            </a:r>
          </a:p>
          <a:p>
            <a:pPr lvl="1"/>
            <a:r>
              <a:rPr lang="en-US" dirty="0" smtClean="0"/>
              <a:t>Huge improvement in FTC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Isolation: helps protect flows from cheaters</a:t>
            </a:r>
          </a:p>
          <a:p>
            <a:pPr lvl="1"/>
            <a:r>
              <a:rPr lang="en-US" dirty="0" smtClean="0"/>
              <a:t>Gives each flow fair share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innovation in CC algorithms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(and multicast)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4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TCP </a:t>
            </a:r>
            <a:r>
              <a:rPr lang="en-US" dirty="0" smtClean="0"/>
              <a:t>fills up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only slows down when queues fill up</a:t>
            </a:r>
          </a:p>
          <a:p>
            <a:pPr lvl="4"/>
            <a:endParaRPr lang="en-US" dirty="0"/>
          </a:p>
          <a:p>
            <a:r>
              <a:rPr lang="en-US" dirty="0" smtClean="0"/>
              <a:t>Means that delays are large for everyone</a:t>
            </a:r>
          </a:p>
          <a:p>
            <a:pPr lvl="3"/>
            <a:endParaRPr lang="en-US" dirty="0"/>
          </a:p>
          <a:p>
            <a:r>
              <a:rPr lang="en-US" dirty="0" smtClean="0"/>
              <a:t>And many packets are dropped when buffer fills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ot always, but it does tend to increase packet drops</a:t>
            </a:r>
          </a:p>
          <a:p>
            <a:pPr lvl="4"/>
            <a:endParaRPr lang="en-US" dirty="0"/>
          </a:p>
          <a:p>
            <a:r>
              <a:rPr lang="en-US" dirty="0" smtClean="0"/>
              <a:t>Alternative: Random Early Drop (LBL)</a:t>
            </a:r>
          </a:p>
          <a:p>
            <a:pPr lvl="1"/>
            <a:r>
              <a:rPr lang="en-US" dirty="0" smtClean="0"/>
              <a:t>Drop packets on purpose before queue is full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Early Drop (or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dirty="0" err="1" smtClean="0"/>
              <a:t>avg</a:t>
            </a:r>
            <a:r>
              <a:rPr lang="en-US" dirty="0" smtClean="0"/>
              <a:t> queue </a:t>
            </a:r>
            <a:r>
              <a:rPr lang="en-US" dirty="0" smtClean="0"/>
              <a:t>size </a:t>
            </a:r>
            <a:r>
              <a:rPr lang="en-US" b="1" i="1" dirty="0" smtClean="0"/>
              <a:t>A</a:t>
            </a:r>
            <a:r>
              <a:rPr lang="en-US" dirty="0" smtClean="0"/>
              <a:t> with exp. weighting</a:t>
            </a:r>
          </a:p>
          <a:p>
            <a:pPr lvl="1"/>
            <a:r>
              <a:rPr lang="en-US" dirty="0" smtClean="0"/>
              <a:t>Allows short bursts of packets without </a:t>
            </a:r>
            <a:r>
              <a:rPr lang="en-US" dirty="0" smtClean="0"/>
              <a:t>over-reacting</a:t>
            </a:r>
          </a:p>
          <a:p>
            <a:pPr lvl="4"/>
            <a:endParaRPr lang="en-US" dirty="0"/>
          </a:p>
          <a:p>
            <a:r>
              <a:rPr lang="en-US" dirty="0" smtClean="0"/>
              <a:t>Drop </a:t>
            </a:r>
            <a:r>
              <a:rPr lang="en-US" dirty="0" smtClean="0"/>
              <a:t>probability </a:t>
            </a:r>
            <a:r>
              <a:rPr lang="en-US" dirty="0" smtClean="0"/>
              <a:t>is </a:t>
            </a:r>
            <a:r>
              <a:rPr lang="en-US" dirty="0" smtClean="0"/>
              <a:t>a function </a:t>
            </a:r>
            <a:r>
              <a:rPr lang="en-US" dirty="0" smtClean="0"/>
              <a:t>of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No drops if </a:t>
            </a:r>
            <a:r>
              <a:rPr lang="en-US" b="1" i="1" dirty="0" smtClean="0"/>
              <a:t>A</a:t>
            </a:r>
            <a:r>
              <a:rPr lang="en-US" dirty="0" smtClean="0"/>
              <a:t> is very small</a:t>
            </a:r>
          </a:p>
          <a:p>
            <a:pPr lvl="1"/>
            <a:r>
              <a:rPr lang="en-US" dirty="0" smtClean="0"/>
              <a:t>Low drop rate for moderate </a:t>
            </a:r>
            <a:r>
              <a:rPr lang="en-US" b="1" i="1" dirty="0" smtClean="0"/>
              <a:t>A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Drop everything if </a:t>
            </a:r>
            <a:r>
              <a:rPr lang="en-US" b="1" i="1" dirty="0" smtClean="0"/>
              <a:t>A</a:t>
            </a:r>
            <a:r>
              <a:rPr lang="en-US" dirty="0" smtClean="0"/>
              <a:t> is too </a:t>
            </a:r>
            <a:r>
              <a:rPr lang="en-US" dirty="0" smtClean="0"/>
              <a:t>big</a:t>
            </a:r>
          </a:p>
          <a:p>
            <a:pPr lvl="1"/>
            <a:endParaRPr lang="en-US" dirty="0"/>
          </a:p>
          <a:p>
            <a:r>
              <a:rPr lang="en-US" dirty="0" smtClean="0"/>
              <a:t>Drop probability applied to incoming packets</a:t>
            </a:r>
          </a:p>
          <a:p>
            <a:endParaRPr lang="en-US" dirty="0"/>
          </a:p>
          <a:p>
            <a:r>
              <a:rPr lang="en-US" dirty="0" smtClean="0"/>
              <a:t>Intuition: link is fully utilized well before buffer is full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Dropping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12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37888</TotalTime>
  <Words>2771</Words>
  <Application>Microsoft Macintosh PowerPoint</Application>
  <PresentationFormat>On-screen Show (4:3)</PresentationFormat>
  <Paragraphs>704</Paragraphs>
  <Slides>67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Comic Sans MS</vt:lpstr>
      <vt:lpstr>Courier New</vt:lpstr>
      <vt:lpstr>Gill Sans</vt:lpstr>
      <vt:lpstr>Helvetica</vt:lpstr>
      <vt:lpstr>ＭＳ Ｐゴシック</vt:lpstr>
      <vt:lpstr>Symbol</vt:lpstr>
      <vt:lpstr>Tahoma</vt:lpstr>
      <vt:lpstr>Times</vt:lpstr>
      <vt:lpstr>Times New Roman</vt:lpstr>
      <vt:lpstr>Wingdings</vt:lpstr>
      <vt:lpstr>ヒラギノ明朝 ProN W3</vt:lpstr>
      <vt:lpstr>Arial</vt:lpstr>
      <vt:lpstr>Network</vt:lpstr>
      <vt:lpstr>Chart</vt:lpstr>
      <vt:lpstr>Equation</vt:lpstr>
      <vt:lpstr>CS 168 Even More Congestion Control</vt:lpstr>
      <vt:lpstr>PowerPoint Presentation</vt:lpstr>
      <vt:lpstr>Announcements</vt:lpstr>
      <vt:lpstr>A Critical Analysis of TCP</vt:lpstr>
      <vt:lpstr>The Many Failings of TCP CC</vt:lpstr>
      <vt:lpstr>(1) Cumulative ACK Stupidity</vt:lpstr>
      <vt:lpstr>(2) TCP fills up queues</vt:lpstr>
      <vt:lpstr>Random Early Drop (or Detection)</vt:lpstr>
      <vt:lpstr>RED Dropping Probability</vt:lpstr>
      <vt:lpstr>Advantages of RED</vt:lpstr>
      <vt:lpstr>Why Isn’t RED Fair?</vt:lpstr>
      <vt:lpstr>History of RED</vt:lpstr>
      <vt:lpstr>(3) Non-congestion-related Losses?</vt:lpstr>
      <vt:lpstr>(4) Does AIMD work at high speed?</vt:lpstr>
      <vt:lpstr>Adapting TCP to High Speed</vt:lpstr>
      <vt:lpstr>High-Speed TCP Proposal (Floyd)</vt:lpstr>
      <vt:lpstr>High-Speed TCP</vt:lpstr>
      <vt:lpstr>This changes the TCP Equation</vt:lpstr>
      <vt:lpstr>(5) Sawtooth Behavior Uneven</vt:lpstr>
      <vt:lpstr>These Problems Are All Solved</vt:lpstr>
      <vt:lpstr>Any Questions?</vt:lpstr>
      <vt:lpstr>(6) Bias Against Long RTTs</vt:lpstr>
      <vt:lpstr>Possible Solutions?</vt:lpstr>
      <vt:lpstr>(7) How do short flows fare? </vt:lpstr>
      <vt:lpstr>Possible Solutions?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  <vt:lpstr>(9) Converse of Cheating</vt:lpstr>
      <vt:lpstr>How do you solve these problems?</vt:lpstr>
      <vt:lpstr>Get the Network Involved!</vt:lpstr>
      <vt:lpstr>Routers tell hosts how fast to send</vt:lpstr>
      <vt:lpstr>A Few More Details</vt:lpstr>
      <vt:lpstr>Flow Completion Time: TCP vs. RCP (Ignore XCP)</vt:lpstr>
      <vt:lpstr>Why the improvement?</vt:lpstr>
      <vt:lpstr>Any Questions?</vt:lpstr>
      <vt:lpstr>How can routers ensure each flow gets its “fair share”?</vt:lpstr>
      <vt:lpstr>Isolation</vt:lpstr>
      <vt:lpstr>Benefits</vt:lpstr>
      <vt:lpstr>Four Challenges</vt:lpstr>
      <vt:lpstr>Four Challenges</vt:lpstr>
      <vt:lpstr>Fairness</vt:lpstr>
      <vt:lpstr>Example 1</vt:lpstr>
      <vt:lpstr>Example 2</vt:lpstr>
      <vt:lpstr>Example 3</vt:lpstr>
      <vt:lpstr>Max-Min Fairness</vt:lpstr>
      <vt:lpstr>Example</vt:lpstr>
      <vt:lpstr>Example</vt:lpstr>
      <vt:lpstr>Four Challenges</vt:lpstr>
      <vt:lpstr>Dealing with different packet sizes</vt:lpstr>
      <vt:lpstr>Fair Queuing (FQ) </vt:lpstr>
      <vt:lpstr>Example</vt:lpstr>
      <vt:lpstr>Fair Queuing (FQ)</vt:lpstr>
      <vt:lpstr>FQ vs. FIFO</vt:lpstr>
      <vt:lpstr>Four Challenges</vt:lpstr>
      <vt:lpstr>Fairness Through Dropping</vt:lpstr>
      <vt:lpstr>Two Dropping Approaches</vt:lpstr>
      <vt:lpstr>Four Challenges</vt:lpstr>
      <vt:lpstr>Why is Scott a Moron?</vt:lpstr>
      <vt:lpstr>flow rate fairness dismantling a religion &lt;draft-briscoe-tsvarea-fair-01.pdf&gt;</vt:lpstr>
      <vt:lpstr>Giving equal shares to “flows” is silly</vt:lpstr>
      <vt:lpstr>Charge people for congestion!</vt:lpstr>
      <vt:lpstr>Summary of Router Assisted CC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723</cp:revision>
  <cp:lastPrinted>2015-10-28T16:00:23Z</cp:lastPrinted>
  <dcterms:created xsi:type="dcterms:W3CDTF">2015-08-27T21:00:58Z</dcterms:created>
  <dcterms:modified xsi:type="dcterms:W3CDTF">2015-10-29T23:01:31Z</dcterms:modified>
</cp:coreProperties>
</file>