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8"/>
  </p:notesMasterIdLst>
  <p:handoutMasterIdLst>
    <p:handoutMasterId r:id="rId49"/>
  </p:handoutMasterIdLst>
  <p:sldIdLst>
    <p:sldId id="431" r:id="rId2"/>
    <p:sldId id="532" r:id="rId3"/>
    <p:sldId id="2096" r:id="rId4"/>
    <p:sldId id="2028" r:id="rId5"/>
    <p:sldId id="1894" r:id="rId6"/>
    <p:sldId id="1895" r:id="rId7"/>
    <p:sldId id="1896" r:id="rId8"/>
    <p:sldId id="1922" r:id="rId9"/>
    <p:sldId id="1897" r:id="rId10"/>
    <p:sldId id="1898" r:id="rId11"/>
    <p:sldId id="1899" r:id="rId12"/>
    <p:sldId id="1900" r:id="rId13"/>
    <p:sldId id="1901" r:id="rId14"/>
    <p:sldId id="1902" r:id="rId15"/>
    <p:sldId id="1903" r:id="rId16"/>
    <p:sldId id="1904" r:id="rId17"/>
    <p:sldId id="1905" r:id="rId18"/>
    <p:sldId id="1906" r:id="rId19"/>
    <p:sldId id="1907" r:id="rId20"/>
    <p:sldId id="1908" r:id="rId21"/>
    <p:sldId id="1909" r:id="rId22"/>
    <p:sldId id="1910" r:id="rId23"/>
    <p:sldId id="1911" r:id="rId24"/>
    <p:sldId id="1912" r:id="rId25"/>
    <p:sldId id="1913" r:id="rId26"/>
    <p:sldId id="1914" r:id="rId27"/>
    <p:sldId id="2052" r:id="rId28"/>
    <p:sldId id="1915" r:id="rId29"/>
    <p:sldId id="2053" r:id="rId30"/>
    <p:sldId id="1916" r:id="rId31"/>
    <p:sldId id="1917" r:id="rId32"/>
    <p:sldId id="1918" r:id="rId33"/>
    <p:sldId id="2121" r:id="rId34"/>
    <p:sldId id="1919" r:id="rId35"/>
    <p:sldId id="1920" r:id="rId36"/>
    <p:sldId id="1921" r:id="rId37"/>
    <p:sldId id="2029" r:id="rId38"/>
    <p:sldId id="2030" r:id="rId39"/>
    <p:sldId id="2031" r:id="rId40"/>
    <p:sldId id="2032" r:id="rId41"/>
    <p:sldId id="2033" r:id="rId42"/>
    <p:sldId id="2034" r:id="rId43"/>
    <p:sldId id="2035" r:id="rId44"/>
    <p:sldId id="2036" r:id="rId45"/>
    <p:sldId id="2037" r:id="rId46"/>
    <p:sldId id="2038" r:id="rId4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57"/>
    <a:srgbClr val="66CCFF"/>
    <a:srgbClr val="800080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843"/>
    <p:restoredTop sz="86464"/>
  </p:normalViewPr>
  <p:slideViewPr>
    <p:cSldViewPr>
      <p:cViewPr>
        <p:scale>
          <a:sx n="100" d="100"/>
          <a:sy n="100" d="100"/>
        </p:scale>
        <p:origin x="856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68" d="100"/>
        <a:sy n="168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C0097C4-6507-AC4E-966E-821A729436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396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7DDF7BC6-A6E1-CB43-A9F4-FD0222E2649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357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58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0B0E22D-38DF-774C-AF15-3C892D8C59D1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59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5E82BA-D080-C040-94F7-0973F1F03062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4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02F694-B5A1-1A4F-86BC-2DFE1793D717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76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473627B-B18B-6C49-BA45-C571484357A8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19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BEFCCE-CB6B-654F-84DC-7821524CF96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2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3BAB87-D406-0F44-8290-F6A8A4C49262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29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AF598D-2F29-1947-85A8-68A56322B021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7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C7CA94-A3F3-C043-9A58-CD6A7027182A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103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A417C8-FA05-C346-B414-A6005BE76D9A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2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B233AD-DC5F-6D45-827A-0311FBAD6CAA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0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19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B9F34-B409-D24E-9673-0B1F061F58D2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978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25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376" tIns="47688" rIns="95376" bIns="47688"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151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65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261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Not being connected: we all care!!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61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87F164-EFC6-A245-A586-0A84C660311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90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D446E8-DBAD-1949-A951-F3E61BACA410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538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F09355-F47D-8647-B762-42F05A40347D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52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FFF812-591B-9242-8A78-00A6FDD502B4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Stay on this slide a bit…..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83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688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029E76-E466-8747-9E8B-1A2BCBA3B9C6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Bandwidth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plentiful in link; don’t worry about wasting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02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0B5F1E-A1C0-6342-AE77-E4217556930B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958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D6737C-B179-D845-B152-B42D6FA1BC9D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8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52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3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D18BEC-A056-7144-A3AC-8A1884F31600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5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2BBD68-8DFB-FF46-9006-BD7BFF0BC90F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56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EFA2DB-9DAD-C648-96A9-F486218E1C86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260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9DEE11-CF9D-0643-AD09-7655EDD8769C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 dirty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9B67-AD95-4B46-A0DA-F2AED6E84BC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38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5399-A305-8F45-8B8E-3830BD0C4D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93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4EAF-5A08-7B49-9FC9-045F536AEAD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02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3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01D6B-E1B5-3D43-A935-C9E04958F7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1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78157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A10F-1B2C-564A-8529-6A1B9B53CF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500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118E-DF71-3045-BE9C-ED4DC6B090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83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8F47A-AB51-1E40-84FE-F7055C63668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3B58-B541-7E4C-9724-66775EFCEF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13FA-69A5-5444-B7E0-32474B5AE9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86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AC89-5AC2-8B44-81A5-11BB5E96E8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74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76C2-D589-3248-9C1F-E0BDBB2294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59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148E-37AF-FC4B-9566-0C4B0803C0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04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5FCFE6E-9505-354F-8B69-AA2C0F2AB91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  <p:sldLayoutId id="2147483717" r:id="rId13"/>
    <p:sldLayoutId id="2147483719" r:id="rId14"/>
    <p:sldLayoutId id="2147483720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8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 168</a:t>
            </a:r>
            <a:br>
              <a:rPr lang="en-US" altLang="en-US" dirty="0"/>
            </a:br>
            <a:r>
              <a:rPr lang="en-US" altLang="en-US" dirty="0" smtClean="0"/>
              <a:t>BGP and Advanced Routing</a:t>
            </a:r>
            <a:endParaRPr lang="en-US" altLang="en-US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2015</a:t>
            </a: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Shenker</a:t>
            </a:r>
          </a:p>
          <a:p>
            <a:pPr eaLnBrk="1" hangingPunct="1"/>
            <a:r>
              <a:rPr lang="en-US" altLang="en-US" u="sng" dirty="0">
                <a:solidFill>
                  <a:srgbClr val="660066"/>
                </a:solidFill>
              </a:rPr>
              <a:t>http://inst.eecs.berkeley.edu/~cs168/fa15/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9223899-8BDD-F940-A62D-574BA4D27A47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Result: If all AS policies follow “Gao-Rexford” rules, BGP is guaranteed to converge (safety)</a:t>
            </a:r>
          </a:p>
          <a:p>
            <a:endParaRPr lang="en-US" dirty="0"/>
          </a:p>
          <a:p>
            <a:r>
              <a:rPr lang="en-US" dirty="0" smtClean="0"/>
              <a:t>For arbitrary policies, BGP may fail to converge!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5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9601200" cy="685800"/>
          </a:xfrm>
        </p:spPr>
        <p:txBody>
          <a:bodyPr/>
          <a:lstStyle/>
          <a:p>
            <a:r>
              <a:rPr lang="en-US" altLang="zh-CN" dirty="0">
                <a:latin typeface="Helvetica" charset="0"/>
                <a:ea typeface="宋体" charset="0"/>
                <a:cs typeface="宋体" charset="0"/>
              </a:rPr>
              <a:t>Example of Policy Oscillation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66571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81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66582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66583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987611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0" y="2362200"/>
            <a:ext cx="2819400" cy="1066800"/>
          </a:xfrm>
          <a:prstGeom prst="wedgeRoundRectCallout">
            <a:avLst>
              <a:gd name="adj1" fmla="val 57523"/>
              <a:gd name="adj2" fmla="val 8625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ja-JP" altLang="en-US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1</a:t>
            </a:r>
            <a:r>
              <a:rPr lang="ja-JP" altLang="en-US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prefers </a:t>
            </a:r>
            <a:r>
              <a:rPr lang="ja-JP" altLang="en-US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1 3 0</a:t>
            </a:r>
            <a:r>
              <a:rPr lang="ja-JP" altLang="en-US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</a:t>
            </a:r>
          </a:p>
          <a:p>
            <a:pPr algn="l"/>
            <a:r>
              <a:rPr lang="en-US" dirty="0">
                <a:latin typeface="Arial" charset="0"/>
              </a:rPr>
              <a:t>over </a:t>
            </a:r>
            <a:r>
              <a:rPr lang="ja-JP" altLang="en-US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1 0</a:t>
            </a:r>
            <a:r>
              <a:rPr lang="ja-JP" altLang="en-US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to reach </a:t>
            </a:r>
            <a:r>
              <a:rPr lang="ja-JP" altLang="en-US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0</a:t>
            </a:r>
            <a:r>
              <a:rPr lang="ja-JP" altLang="en-US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1987611" grpId="0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9601200" cy="685800"/>
          </a:xfrm>
        </p:spPr>
        <p:txBody>
          <a:bodyPr/>
          <a:lstStyle/>
          <a:p>
            <a:r>
              <a:rPr lang="en-US" altLang="zh-CN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  <p:sp>
        <p:nvSpPr>
          <p:cNvPr id="1987587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382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Initially:  nodes 1, 2, 3 know only shortest path to 0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68613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68619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20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68624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25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26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27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28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29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68630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68631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68614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68615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68616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68617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096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advertises </a:t>
            </a: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its path 1 0 to 2</a:t>
            </a: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0670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71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0675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76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77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78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79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80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0681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0682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0661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0662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0663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0664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70665" name="Freeform 27"/>
          <p:cNvSpPr>
            <a:spLocks noChangeArrowheads="1"/>
          </p:cNvSpPr>
          <p:nvPr/>
        </p:nvSpPr>
        <p:spPr bwMode="auto">
          <a:xfrm>
            <a:off x="1987550" y="3098800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 dirty="0"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2482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7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2718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19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2723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24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25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26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27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28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2729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2730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2708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BFBFBF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2709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BFBFBF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2710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2711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2712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2713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2714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7804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4769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70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4774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75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76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77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78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79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4780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4781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4756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4757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4758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4759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476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4761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4762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74763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380403">
            <a:off x="5399088" y="3114675"/>
            <a:ext cx="21526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74765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advertises </a:t>
            </a: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its path 3 0 to 1</a:t>
            </a: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2157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3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6814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15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6819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20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21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22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23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24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6825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6826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680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6805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680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6807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6808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6809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76810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7650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8865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66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8870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71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72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73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74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75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8876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8877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78852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78853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78854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78855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56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57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78858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59" name="Freeform 26"/>
          <p:cNvSpPr>
            <a:spLocks noChangeArrowheads="1"/>
          </p:cNvSpPr>
          <p:nvPr/>
        </p:nvSpPr>
        <p:spPr bwMode="auto">
          <a:xfrm>
            <a:off x="1987550" y="3098800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 dirty="0"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8456896">
            <a:off x="1054894" y="3196431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96270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withdraws </a:t>
            </a: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its path 1 0 from 2</a:t>
            </a: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6045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9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0910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11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0915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16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17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18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19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20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0921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0922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0900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0901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0902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0903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04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0905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0906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8543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7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2961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62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2966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67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68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69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70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71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2972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2973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2948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2949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2950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295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52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2953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54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55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 dirty="0"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05200" y="5634038"/>
            <a:ext cx="21526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82957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advertises </a:t>
            </a: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its path 2 0 to 3</a:t>
            </a: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21057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37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5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5006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07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5011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12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13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14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15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16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5017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5018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4996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4997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4998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4999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5000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1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2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680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3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7057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58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7062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63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64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65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66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067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7068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7069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7044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704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7046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7047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7048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7049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7050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2380403">
            <a:off x="5407025" y="3114675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8705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 dirty="0">
              <a:latin typeface="Arial" charset="0"/>
            </a:endParaRPr>
          </a:p>
        </p:txBody>
      </p:sp>
      <p:sp>
        <p:nvSpPr>
          <p:cNvPr id="10446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withdraws </a:t>
            </a: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its path 3 0 from 1</a:t>
            </a: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1038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1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9102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3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89107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8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9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10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11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12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89113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89114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89092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89093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89094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89095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9096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9097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9098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1984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9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1153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54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1158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59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0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1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2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3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91164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91165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91140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91141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91142" name="Text Box 21"/>
          <p:cNvSpPr txBox="1">
            <a:spLocks noChangeArrowheads="1"/>
          </p:cNvSpPr>
          <p:nvPr/>
        </p:nvSpPr>
        <p:spPr bwMode="auto">
          <a:xfrm>
            <a:off x="6826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91143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91144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145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146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147" name="Freeform 30"/>
          <p:cNvSpPr>
            <a:spLocks noChangeArrowheads="1"/>
          </p:cNvSpPr>
          <p:nvPr/>
        </p:nvSpPr>
        <p:spPr bwMode="auto">
          <a:xfrm>
            <a:off x="1987550" y="3098800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 dirty="0">
              <a:latin typeface="Arial" charset="0"/>
            </a:endParaRPr>
          </a:p>
        </p:txBody>
      </p:sp>
      <p:sp>
        <p:nvSpPr>
          <p:cNvPr id="91148" name="Text Box 3"/>
          <p:cNvSpPr txBox="1">
            <a:spLocks noChangeArrowheads="1"/>
          </p:cNvSpPr>
          <p:nvPr/>
        </p:nvSpPr>
        <p:spPr bwMode="auto">
          <a:xfrm>
            <a:off x="14478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advertises </a:t>
            </a: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its path 1 0 to 2</a:t>
            </a: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  <p:sp>
        <p:nvSpPr>
          <p:cNvPr id="30" name="TextBox 29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</p:spTree>
    <p:extLst>
      <p:ext uri="{BB962C8B-B14F-4D97-AF65-F5344CB8AC3E}">
        <p14:creationId xmlns:p14="http://schemas.microsoft.com/office/powerpoint/2010/main" val="5962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7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3198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199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3203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04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05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06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07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08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93209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93210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93188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93189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93190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93191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93192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3193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3194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8911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5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5249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50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5254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55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56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57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58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259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95260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95261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95236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95237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95238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95239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95240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5241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524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22663" y="5634038"/>
            <a:ext cx="21351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95244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 dirty="0">
              <a:latin typeface="Arial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withdraws </a:t>
            </a:r>
            <a:r>
              <a:rPr lang="en-US" altLang="zh-CN" sz="2800" b="0" dirty="0">
                <a:latin typeface="Arial" charset="0"/>
                <a:ea typeface="宋体" charset="0"/>
                <a:cs typeface="宋体" charset="0"/>
              </a:rPr>
              <a:t>its path 2 0 from 3</a:t>
            </a:r>
            <a:endParaRPr lang="en-US" altLang="zh-CN" sz="2800" dirty="0">
              <a:solidFill>
                <a:schemeClr val="accent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15594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3" name="Group 4"/>
          <p:cNvGrpSpPr>
            <a:grpSpLocks/>
          </p:cNvGrpSpPr>
          <p:nvPr/>
        </p:nvGrpSpPr>
        <p:grpSpPr bwMode="auto">
          <a:xfrm>
            <a:off x="1600200" y="2514600"/>
            <a:ext cx="6019800" cy="2895600"/>
            <a:chOff x="912" y="1488"/>
            <a:chExt cx="3792" cy="1824"/>
          </a:xfrm>
        </p:grpSpPr>
        <p:sp>
          <p:nvSpPr>
            <p:cNvPr id="1987589" name="Cloud"/>
            <p:cNvSpPr>
              <a:spLocks noChangeAspect="1" noEditPoints="1" noChangeArrowheads="1"/>
            </p:cNvSpPr>
            <p:nvPr/>
          </p:nvSpPr>
          <p:spPr bwMode="auto">
            <a:xfrm>
              <a:off x="2304" y="2304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7295" name="tower"/>
            <p:cNvSpPr>
              <a:spLocks noEditPoints="1" noChangeArrowheads="1"/>
            </p:cNvSpPr>
            <p:nvPr/>
          </p:nvSpPr>
          <p:spPr bwMode="auto">
            <a:xfrm>
              <a:off x="2736" y="2448"/>
              <a:ext cx="144" cy="1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05 h 21600"/>
                <a:gd name="T32" fmla="*/ 21450 w 21600"/>
                <a:gd name="T33" fmla="*/ 27028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296" name="Line 7"/>
            <p:cNvSpPr>
              <a:spLocks noChangeShapeType="1"/>
            </p:cNvSpPr>
            <p:nvPr/>
          </p:nvSpPr>
          <p:spPr bwMode="auto">
            <a:xfrm>
              <a:off x="27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7592" name="Cloud"/>
            <p:cNvSpPr>
              <a:spLocks noChangeAspect="1" noEditPoints="1" noChangeArrowheads="1"/>
            </p:cNvSpPr>
            <p:nvPr/>
          </p:nvSpPr>
          <p:spPr bwMode="auto">
            <a:xfrm>
              <a:off x="2256" y="1488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3" name="Cloud"/>
            <p:cNvSpPr>
              <a:spLocks noChangeAspect="1" noEditPoints="1" noChangeArrowheads="1"/>
            </p:cNvSpPr>
            <p:nvPr/>
          </p:nvSpPr>
          <p:spPr bwMode="auto">
            <a:xfrm>
              <a:off x="912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987594" name="Cloud"/>
            <p:cNvSpPr>
              <a:spLocks noChangeAspect="1" noEditPoints="1" noChangeArrowheads="1"/>
            </p:cNvSpPr>
            <p:nvPr/>
          </p:nvSpPr>
          <p:spPr bwMode="auto">
            <a:xfrm>
              <a:off x="3696" y="2785"/>
              <a:ext cx="1008" cy="527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l">
                <a:defRPr/>
              </a:pPr>
              <a:endParaRPr lang="zh-CN" altLang="en-US" sz="1800" b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97300" name="Line 11"/>
            <p:cNvSpPr>
              <a:spLocks noChangeShapeType="1"/>
            </p:cNvSpPr>
            <p:nvPr/>
          </p:nvSpPr>
          <p:spPr bwMode="auto">
            <a:xfrm flipV="1">
              <a:off x="1584" y="1968"/>
              <a:ext cx="91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301" name="Line 12"/>
            <p:cNvSpPr>
              <a:spLocks noChangeShapeType="1"/>
            </p:cNvSpPr>
            <p:nvPr/>
          </p:nvSpPr>
          <p:spPr bwMode="auto">
            <a:xfrm flipH="1">
              <a:off x="19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302" name="Line 13"/>
            <p:cNvSpPr>
              <a:spLocks noChangeShapeType="1"/>
            </p:cNvSpPr>
            <p:nvPr/>
          </p:nvSpPr>
          <p:spPr bwMode="auto">
            <a:xfrm>
              <a:off x="3150" y="1836"/>
              <a:ext cx="882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303" name="Line 14"/>
            <p:cNvSpPr>
              <a:spLocks noChangeShapeType="1"/>
            </p:cNvSpPr>
            <p:nvPr/>
          </p:nvSpPr>
          <p:spPr bwMode="auto">
            <a:xfrm flipV="1">
              <a:off x="1872" y="268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304" name="Line 15"/>
            <p:cNvSpPr>
              <a:spLocks noChangeShapeType="1"/>
            </p:cNvSpPr>
            <p:nvPr/>
          </p:nvSpPr>
          <p:spPr bwMode="auto">
            <a:xfrm flipH="1" flipV="1">
              <a:off x="3264" y="26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305" name="Text Box 16"/>
            <p:cNvSpPr txBox="1">
              <a:spLocks noChangeArrowheads="1"/>
            </p:cNvSpPr>
            <p:nvPr/>
          </p:nvSpPr>
          <p:spPr bwMode="auto">
            <a:xfrm>
              <a:off x="2640" y="15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97306" name="Text Box 17"/>
            <p:cNvSpPr txBox="1">
              <a:spLocks noChangeArrowheads="1"/>
            </p:cNvSpPr>
            <p:nvPr/>
          </p:nvSpPr>
          <p:spPr bwMode="auto">
            <a:xfrm>
              <a:off x="1296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97307" name="Text Box 18"/>
            <p:cNvSpPr txBox="1">
              <a:spLocks noChangeArrowheads="1"/>
            </p:cNvSpPr>
            <p:nvPr/>
          </p:nvSpPr>
          <p:spPr bwMode="auto">
            <a:xfrm>
              <a:off x="4080" y="28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b="0" dirty="0"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sp>
        <p:nvSpPr>
          <p:cNvPr id="97284" name="Text Box 19"/>
          <p:cNvSpPr txBox="1">
            <a:spLocks noChangeArrowheads="1"/>
          </p:cNvSpPr>
          <p:nvPr/>
        </p:nvSpPr>
        <p:spPr bwMode="auto">
          <a:xfrm>
            <a:off x="2740025" y="24384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97285" name="Text Box 20"/>
          <p:cNvSpPr txBox="1">
            <a:spLocks noChangeArrowheads="1"/>
          </p:cNvSpPr>
          <p:nvPr/>
        </p:nvSpPr>
        <p:spPr bwMode="auto">
          <a:xfrm>
            <a:off x="7693025" y="4572000"/>
            <a:ext cx="96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rgbClr val="808080"/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9728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97287" name="Text Box 27"/>
          <p:cNvSpPr txBox="1">
            <a:spLocks noChangeArrowheads="1"/>
          </p:cNvSpPr>
          <p:nvPr/>
        </p:nvSpPr>
        <p:spPr bwMode="auto">
          <a:xfrm>
            <a:off x="4114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97288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728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729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811213" y="5479961"/>
            <a:ext cx="7460376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3600" i="1" dirty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We are back to where we started</a:t>
            </a:r>
            <a:r>
              <a:rPr lang="en-US" sz="3600" i="1" dirty="0" smtClean="0">
                <a:solidFill>
                  <a:srgbClr val="CC0000"/>
                </a:solidFill>
                <a:latin typeface="+mn-lt"/>
                <a:ea typeface="+mn-ea"/>
                <a:cs typeface="+mn-cs"/>
              </a:rPr>
              <a:t>!</a:t>
            </a:r>
          </a:p>
          <a:p>
            <a:pPr algn="ctr">
              <a:defRPr/>
            </a:pPr>
            <a:r>
              <a:rPr lang="en-US" sz="3600" i="1" dirty="0" smtClean="0">
                <a:solidFill>
                  <a:srgbClr val="CC0000"/>
                </a:solidFill>
                <a:latin typeface="+mn-lt"/>
                <a:ea typeface="+mn-ea"/>
              </a:rPr>
              <a:t>And there is no stable state</a:t>
            </a:r>
            <a:r>
              <a:rPr lang="is-IS" sz="3600" i="1" dirty="0" smtClean="0">
                <a:solidFill>
                  <a:srgbClr val="CC0000"/>
                </a:solidFill>
                <a:latin typeface="+mn-lt"/>
                <a:ea typeface="+mn-ea"/>
              </a:rPr>
              <a:t>…..</a:t>
            </a:r>
            <a:endParaRPr lang="en-US" sz="3600" i="1" dirty="0">
              <a:solidFill>
                <a:srgbClr val="CC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960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zh-CN" sz="3600" dirty="0">
                <a:latin typeface="Helvetica" charset="0"/>
                <a:ea typeface="宋体" charset="0"/>
                <a:cs typeface="宋体" charset="0"/>
              </a:rPr>
              <a:t>Step-by-Step of Policy Oscillation</a:t>
            </a:r>
          </a:p>
        </p:txBody>
      </p:sp>
    </p:spTree>
    <p:extLst>
      <p:ext uri="{BB962C8B-B14F-4D97-AF65-F5344CB8AC3E}">
        <p14:creationId xmlns:p14="http://schemas.microsoft.com/office/powerpoint/2010/main" val="2007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these policies violate G-R?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prefers route through neighbor (over direct)</a:t>
            </a:r>
          </a:p>
          <a:p>
            <a:pPr lvl="3"/>
            <a:endParaRPr lang="en-US" dirty="0"/>
          </a:p>
          <a:p>
            <a:r>
              <a:rPr lang="en-US" dirty="0" smtClean="0"/>
              <a:t>Thus, if 0 is a peer to all them, then</a:t>
            </a:r>
          </a:p>
          <a:p>
            <a:pPr lvl="1"/>
            <a:r>
              <a:rPr lang="en-US" dirty="0"/>
              <a:t>1</a:t>
            </a:r>
            <a:r>
              <a:rPr lang="en-US" dirty="0" smtClean="0"/>
              <a:t> must be </a:t>
            </a:r>
            <a:r>
              <a:rPr lang="en-US" dirty="0"/>
              <a:t>2</a:t>
            </a:r>
            <a:r>
              <a:rPr lang="en-US" dirty="0" smtClean="0"/>
              <a:t>’s customer (since 2 prefers 2-1-0 over 2-0)</a:t>
            </a:r>
          </a:p>
          <a:p>
            <a:pPr lvl="1"/>
            <a:r>
              <a:rPr lang="en-US" dirty="0" smtClean="0"/>
              <a:t>2 must be 3’s customer (since 3 prefers 3-2-0 over 3-0)</a:t>
            </a:r>
          </a:p>
          <a:p>
            <a:pPr lvl="1"/>
            <a:r>
              <a:rPr lang="en-US" dirty="0" smtClean="0"/>
              <a:t>3 must be 1’s customer (since 1 prefers 1-3-0 over 1-0)</a:t>
            </a:r>
          </a:p>
          <a:p>
            <a:pPr lvl="3"/>
            <a:endParaRPr lang="en-US" dirty="0"/>
          </a:p>
          <a:p>
            <a:r>
              <a:rPr lang="en-US" dirty="0" smtClean="0"/>
              <a:t>Gao-Rexford requires that customer-provider graph is acyclic</a:t>
            </a:r>
          </a:p>
          <a:p>
            <a:pPr lvl="1"/>
            <a:r>
              <a:rPr lang="en-US" dirty="0" smtClean="0"/>
              <a:t>This example violate this!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84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Policy Oscillations (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991600" cy="48355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Policy autonomy vs network stability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Policy oscillations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with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even small degree of autonomy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ocus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of much recent research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 an easy problem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PSPACE-complete to decide whether given policies will eventually converge!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However, if policies follow normal business practices, stability is </a:t>
            </a:r>
            <a:r>
              <a:rPr lang="en-US" dirty="0" smtClean="0">
                <a:latin typeface="Arial" charset="0"/>
                <a:cs typeface="Arial" charset="0"/>
              </a:rPr>
              <a:t>guaranteed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“Gao-Rexford conditions”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67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FE6DBA-76D2-B34C-93A4-473DEEDB3281}" type="slidenum">
              <a:rPr lang="en-US" sz="1400" b="0">
                <a:latin typeface="Times New Roman" charset="0"/>
              </a:rPr>
              <a:pPr eaLnBrk="1" hangingPunct="1"/>
              <a:t>28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24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Theoretical Results (in more detail)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If preferences obey Gao-Rexford, BGP is safe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Safe = guaranteed to converge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there is no </a:t>
            </a:r>
            <a:r>
              <a:rPr lang="ja-JP" altLang="en-US" dirty="0">
                <a:latin typeface="Arial" charset="0"/>
                <a:cs typeface="Arial" charset="0"/>
              </a:rPr>
              <a:t>“</a:t>
            </a:r>
            <a:r>
              <a:rPr lang="en-US" dirty="0">
                <a:latin typeface="Arial" charset="0"/>
                <a:cs typeface="Arial" charset="0"/>
              </a:rPr>
              <a:t>dispute wheel</a:t>
            </a:r>
            <a:r>
              <a:rPr lang="ja-JP" altLang="en-US" dirty="0">
                <a:latin typeface="Arial" charset="0"/>
                <a:cs typeface="Arial" charset="0"/>
              </a:rPr>
              <a:t>”</a:t>
            </a:r>
            <a:r>
              <a:rPr lang="en-US" dirty="0">
                <a:latin typeface="Arial" charset="0"/>
                <a:cs typeface="Arial" charset="0"/>
              </a:rPr>
              <a:t>, BGP is safe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But converse is not true 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If there are two </a:t>
            </a:r>
            <a:r>
              <a:rPr lang="en-US" dirty="0" smtClean="0">
                <a:latin typeface="Arial" charset="0"/>
                <a:cs typeface="Arial" charset="0"/>
              </a:rPr>
              <a:t>“stable states”, </a:t>
            </a:r>
            <a:r>
              <a:rPr lang="en-US" dirty="0">
                <a:latin typeface="Arial" charset="0"/>
                <a:cs typeface="Arial" charset="0"/>
              </a:rPr>
              <a:t>BGP is unsafe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But converse is not true 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BFD535-B7E5-AE47-BC95-1FE7612822D1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8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CS194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 smtClean="0"/>
              <a:t>“Practical Networking” (168 is strict prereq.)</a:t>
            </a:r>
          </a:p>
          <a:p>
            <a:pPr lvl="1"/>
            <a:r>
              <a:rPr lang="en-US" dirty="0" smtClean="0"/>
              <a:t>Learn by building</a:t>
            </a:r>
            <a:r>
              <a:rPr lang="is-IS" dirty="0" smtClean="0"/>
              <a:t>…..(only 20 students, take off WL)</a:t>
            </a:r>
          </a:p>
          <a:p>
            <a:pPr lvl="1"/>
            <a:r>
              <a:rPr lang="is-IS" dirty="0" smtClean="0"/>
              <a:t>Builds on 168, does not repeat it</a:t>
            </a:r>
            <a:endParaRPr lang="en-US" dirty="0"/>
          </a:p>
          <a:p>
            <a:r>
              <a:rPr lang="en-US" dirty="0" smtClean="0"/>
              <a:t>Taught by:</a:t>
            </a:r>
          </a:p>
          <a:p>
            <a:pPr lvl="1"/>
            <a:r>
              <a:rPr lang="en-US" dirty="0" smtClean="0"/>
              <a:t>Faculty: Sylvia Ratnasamy and Scott Shenker</a:t>
            </a:r>
          </a:p>
          <a:p>
            <a:pPr lvl="1"/>
            <a:r>
              <a:rPr lang="en-US" dirty="0" smtClean="0"/>
              <a:t>Researchers: Nick Weaver and Barath Raghavan</a:t>
            </a:r>
            <a:endParaRPr lang="en-US" dirty="0"/>
          </a:p>
          <a:p>
            <a:r>
              <a:rPr lang="en-US" dirty="0" smtClean="0"/>
              <a:t>Content oriented around 3 or 4 projects</a:t>
            </a:r>
          </a:p>
          <a:p>
            <a:pPr lvl="1"/>
            <a:r>
              <a:rPr lang="en-US" dirty="0" smtClean="0"/>
              <a:t>Novel architectures</a:t>
            </a:r>
          </a:p>
          <a:p>
            <a:pPr lvl="1"/>
            <a:r>
              <a:rPr lang="en-US" dirty="0" smtClean="0"/>
              <a:t>Ad hoc wireless</a:t>
            </a:r>
          </a:p>
          <a:p>
            <a:pPr lvl="1"/>
            <a:r>
              <a:rPr lang="en-US" dirty="0" smtClean="0"/>
              <a:t>Packet processing (middleboxes)</a:t>
            </a:r>
          </a:p>
          <a:p>
            <a:pPr lvl="1"/>
            <a:r>
              <a:rPr lang="en-US" dirty="0" smtClean="0"/>
              <a:t>Monitoring (pretend to be NSA)</a:t>
            </a:r>
          </a:p>
          <a:p>
            <a:pPr lvl="1"/>
            <a:r>
              <a:rPr lang="is-IS" dirty="0" smtClean="0"/>
              <a:t>…...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509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(4) Performance Nonissues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Internal routing (non)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Domains typically use “hot potato” routing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cs typeface="Arial" charset="0"/>
              </a:rPr>
              <a:t>ot always optimal, but economically expedient</a:t>
            </a:r>
          </a:p>
          <a:p>
            <a:pPr marL="1030287" lvl="2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Policy not about performance (non)</a:t>
            </a:r>
          </a:p>
          <a:p>
            <a:pPr marL="682625"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So policy-chosen paths aren’t shortest</a:t>
            </a:r>
          </a:p>
          <a:p>
            <a:pPr marL="1030287" lvl="2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AS path length can be misleading (non)</a:t>
            </a:r>
            <a:endParaRPr lang="en-US" dirty="0">
              <a:latin typeface="Arial" charset="0"/>
              <a:cs typeface="Arial" charset="0"/>
            </a:endParaRPr>
          </a:p>
          <a:p>
            <a:pPr marL="682625"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20</a:t>
            </a:r>
            <a:r>
              <a:rPr lang="en-US" dirty="0">
                <a:latin typeface="Arial" charset="0"/>
                <a:cs typeface="Arial" charset="0"/>
              </a:rPr>
              <a:t>% of paths inflated by at least 5 router </a:t>
            </a:r>
            <a:r>
              <a:rPr lang="en-US" dirty="0" smtClean="0">
                <a:latin typeface="Arial" charset="0"/>
                <a:cs typeface="Arial" charset="0"/>
              </a:rPr>
              <a:t>hops</a:t>
            </a:r>
          </a:p>
        </p:txBody>
      </p:sp>
    </p:spTree>
    <p:extLst>
      <p:ext uri="{BB962C8B-B14F-4D97-AF65-F5344CB8AC3E}">
        <p14:creationId xmlns:p14="http://schemas.microsoft.com/office/powerpoint/2010/main" val="41385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1" name="Group 2"/>
          <p:cNvGrpSpPr>
            <a:grpSpLocks/>
          </p:cNvGrpSpPr>
          <p:nvPr/>
        </p:nvGrpSpPr>
        <p:grpSpPr bwMode="auto">
          <a:xfrm>
            <a:off x="3024188" y="5943600"/>
            <a:ext cx="2133600" cy="685800"/>
            <a:chOff x="676" y="1108"/>
            <a:chExt cx="2968" cy="1192"/>
          </a:xfrm>
        </p:grpSpPr>
        <p:grpSp>
          <p:nvGrpSpPr>
            <p:cNvPr id="73866" name="Group 3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879" name="Oval 4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0" name="Oval 5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1" name="Oval 6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2" name="Oval 7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3" name="Oval 8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4" name="Oval 9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5" name="Oval 10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6" name="Oval 11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7" name="Oval 12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8" name="Oval 13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89" name="Oval 14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867" name="Group 15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868" name="Oval 16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69" name="Oval 17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0" name="Oval 18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1" name="Oval 19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2" name="Oval 20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3" name="Oval 21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4" name="Oval 22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5" name="Oval 23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6" name="Oval 24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7" name="Oval 25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78" name="Oval 26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Performance (example)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595438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AS path length can be misleading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An AS may have many router-level hops</a:t>
            </a:r>
          </a:p>
        </p:txBody>
      </p:sp>
      <p:grpSp>
        <p:nvGrpSpPr>
          <p:cNvPr id="73734" name="Group 29"/>
          <p:cNvGrpSpPr>
            <a:grpSpLocks/>
          </p:cNvGrpSpPr>
          <p:nvPr/>
        </p:nvGrpSpPr>
        <p:grpSpPr bwMode="auto">
          <a:xfrm>
            <a:off x="1652588" y="2239963"/>
            <a:ext cx="4800600" cy="1752600"/>
            <a:chOff x="676" y="1108"/>
            <a:chExt cx="2968" cy="1192"/>
          </a:xfrm>
        </p:grpSpPr>
        <p:grpSp>
          <p:nvGrpSpPr>
            <p:cNvPr id="73842" name="Group 30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855" name="Oval 31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6" name="Oval 32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7" name="Oval 33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8" name="Oval 34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9" name="Oval 35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60" name="Oval 36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61" name="Oval 37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62" name="Oval 38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63" name="Oval 39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64" name="Oval 40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65" name="Oval 41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843" name="Group 42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844" name="Oval 43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45" name="Oval 44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46" name="Oval 45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47" name="Oval 46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48" name="Oval 47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49" name="Oval 48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0" name="Oval 49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1" name="Oval 50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2" name="Oval 51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3" name="Oval 52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54" name="Oval 53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73735" name="Group 54"/>
          <p:cNvGrpSpPr>
            <a:grpSpLocks/>
          </p:cNvGrpSpPr>
          <p:nvPr/>
        </p:nvGrpSpPr>
        <p:grpSpPr bwMode="auto">
          <a:xfrm>
            <a:off x="1881188" y="4221163"/>
            <a:ext cx="2133600" cy="685800"/>
            <a:chOff x="676" y="1108"/>
            <a:chExt cx="2968" cy="1192"/>
          </a:xfrm>
        </p:grpSpPr>
        <p:grpSp>
          <p:nvGrpSpPr>
            <p:cNvPr id="73818" name="Group 55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831" name="Oval 56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2" name="Oval 57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3" name="Oval 58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4" name="Oval 59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5" name="Oval 60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6" name="Oval 61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7" name="Oval 62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8" name="Oval 63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9" name="Oval 64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40" name="Oval 65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41" name="Oval 66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819" name="Group 67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820" name="Oval 68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1" name="Oval 69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2" name="Oval 70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3" name="Oval 71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4" name="Oval 72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5" name="Oval 73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6" name="Oval 74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7" name="Oval 75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8" name="Oval 76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29" name="Oval 77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30" name="Oval 78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73736" name="Group 79"/>
          <p:cNvGrpSpPr>
            <a:grpSpLocks/>
          </p:cNvGrpSpPr>
          <p:nvPr/>
        </p:nvGrpSpPr>
        <p:grpSpPr bwMode="auto">
          <a:xfrm>
            <a:off x="2338388" y="5059363"/>
            <a:ext cx="2133600" cy="685800"/>
            <a:chOff x="676" y="1108"/>
            <a:chExt cx="2968" cy="1192"/>
          </a:xfrm>
        </p:grpSpPr>
        <p:grpSp>
          <p:nvGrpSpPr>
            <p:cNvPr id="73794" name="Group 80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807" name="Oval 81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8" name="Oval 82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9" name="Oval 83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0" name="Oval 84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1" name="Oval 85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2" name="Oval 86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3" name="Oval 87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4" name="Oval 88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5" name="Oval 89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6" name="Oval 90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17" name="Oval 91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795" name="Group 92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796" name="Oval 93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97" name="Oval 94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98" name="Oval 95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99" name="Oval 96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0" name="Oval 97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1" name="Oval 98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2" name="Oval 99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3" name="Oval 100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4" name="Oval 101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5" name="Oval 102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806" name="Oval 103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73737" name="Group 104"/>
          <p:cNvGrpSpPr>
            <a:grpSpLocks/>
          </p:cNvGrpSpPr>
          <p:nvPr/>
        </p:nvGrpSpPr>
        <p:grpSpPr bwMode="auto">
          <a:xfrm>
            <a:off x="5638800" y="3352800"/>
            <a:ext cx="2514600" cy="3276600"/>
            <a:chOff x="676" y="1108"/>
            <a:chExt cx="2968" cy="1192"/>
          </a:xfrm>
        </p:grpSpPr>
        <p:grpSp>
          <p:nvGrpSpPr>
            <p:cNvPr id="73770" name="Group 105"/>
            <p:cNvGrpSpPr>
              <a:grpSpLocks/>
            </p:cNvGrpSpPr>
            <p:nvPr/>
          </p:nvGrpSpPr>
          <p:grpSpPr bwMode="auto">
            <a:xfrm>
              <a:off x="739" y="1108"/>
              <a:ext cx="2905" cy="1192"/>
              <a:chOff x="739" y="1108"/>
              <a:chExt cx="2905" cy="1192"/>
            </a:xfrm>
          </p:grpSpPr>
          <p:sp>
            <p:nvSpPr>
              <p:cNvPr id="73783" name="Oval 106"/>
              <p:cNvSpPr>
                <a:spLocks noChangeArrowheads="1"/>
              </p:cNvSpPr>
              <p:nvPr/>
            </p:nvSpPr>
            <p:spPr bwMode="auto">
              <a:xfrm>
                <a:off x="987" y="1214"/>
                <a:ext cx="2492" cy="9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4" name="Oval 107"/>
              <p:cNvSpPr>
                <a:spLocks noChangeArrowheads="1"/>
              </p:cNvSpPr>
              <p:nvPr/>
            </p:nvSpPr>
            <p:spPr bwMode="auto">
              <a:xfrm>
                <a:off x="1071" y="1214"/>
                <a:ext cx="576" cy="1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5" name="Oval 108"/>
              <p:cNvSpPr>
                <a:spLocks noChangeArrowheads="1"/>
              </p:cNvSpPr>
              <p:nvPr/>
            </p:nvSpPr>
            <p:spPr bwMode="auto">
              <a:xfrm>
                <a:off x="2570" y="1179"/>
                <a:ext cx="825" cy="23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6" name="Oval 109"/>
              <p:cNvSpPr>
                <a:spLocks noChangeArrowheads="1"/>
              </p:cNvSpPr>
              <p:nvPr/>
            </p:nvSpPr>
            <p:spPr bwMode="auto">
              <a:xfrm>
                <a:off x="1822" y="1108"/>
                <a:ext cx="991" cy="4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7" name="Oval 110"/>
              <p:cNvSpPr>
                <a:spLocks noChangeArrowheads="1"/>
              </p:cNvSpPr>
              <p:nvPr/>
            </p:nvSpPr>
            <p:spPr bwMode="auto">
              <a:xfrm>
                <a:off x="739" y="1319"/>
                <a:ext cx="1823" cy="2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8" name="Oval 111"/>
              <p:cNvSpPr>
                <a:spLocks noChangeArrowheads="1"/>
              </p:cNvSpPr>
              <p:nvPr/>
            </p:nvSpPr>
            <p:spPr bwMode="auto">
              <a:xfrm>
                <a:off x="1655" y="1743"/>
                <a:ext cx="989" cy="55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9" name="Oval 112"/>
              <p:cNvSpPr>
                <a:spLocks noChangeArrowheads="1"/>
              </p:cNvSpPr>
              <p:nvPr/>
            </p:nvSpPr>
            <p:spPr bwMode="auto">
              <a:xfrm>
                <a:off x="2903" y="1355"/>
                <a:ext cx="741" cy="31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90" name="Oval 113"/>
              <p:cNvSpPr>
                <a:spLocks noChangeArrowheads="1"/>
              </p:cNvSpPr>
              <p:nvPr/>
            </p:nvSpPr>
            <p:spPr bwMode="auto">
              <a:xfrm>
                <a:off x="906" y="1497"/>
                <a:ext cx="492" cy="5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91" name="Oval 114"/>
              <p:cNvSpPr>
                <a:spLocks noChangeArrowheads="1"/>
              </p:cNvSpPr>
              <p:nvPr/>
            </p:nvSpPr>
            <p:spPr bwMode="auto">
              <a:xfrm>
                <a:off x="2987" y="1779"/>
                <a:ext cx="492" cy="20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92" name="Oval 115"/>
              <p:cNvSpPr>
                <a:spLocks noChangeArrowheads="1"/>
              </p:cNvSpPr>
              <p:nvPr/>
            </p:nvSpPr>
            <p:spPr bwMode="auto">
              <a:xfrm>
                <a:off x="1321" y="1919"/>
                <a:ext cx="493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93" name="Oval 116"/>
              <p:cNvSpPr>
                <a:spLocks noChangeArrowheads="1"/>
              </p:cNvSpPr>
              <p:nvPr/>
            </p:nvSpPr>
            <p:spPr bwMode="auto">
              <a:xfrm>
                <a:off x="2487" y="1919"/>
                <a:ext cx="741" cy="2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771" name="Group 117"/>
            <p:cNvGrpSpPr>
              <a:grpSpLocks/>
            </p:cNvGrpSpPr>
            <p:nvPr/>
          </p:nvGrpSpPr>
          <p:grpSpPr bwMode="auto">
            <a:xfrm>
              <a:off x="676" y="1108"/>
              <a:ext cx="2905" cy="1192"/>
              <a:chOff x="676" y="1108"/>
              <a:chExt cx="2905" cy="1192"/>
            </a:xfrm>
          </p:grpSpPr>
          <p:sp>
            <p:nvSpPr>
              <p:cNvPr id="73772" name="Oval 118"/>
              <p:cNvSpPr>
                <a:spLocks noChangeArrowheads="1"/>
              </p:cNvSpPr>
              <p:nvPr/>
            </p:nvSpPr>
            <p:spPr bwMode="auto">
              <a:xfrm>
                <a:off x="925" y="1214"/>
                <a:ext cx="2489" cy="9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73" name="Oval 119"/>
              <p:cNvSpPr>
                <a:spLocks noChangeArrowheads="1"/>
              </p:cNvSpPr>
              <p:nvPr/>
            </p:nvSpPr>
            <p:spPr bwMode="auto">
              <a:xfrm>
                <a:off x="1008" y="1214"/>
                <a:ext cx="576" cy="1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74" name="Oval 120"/>
              <p:cNvSpPr>
                <a:spLocks noChangeArrowheads="1"/>
              </p:cNvSpPr>
              <p:nvPr/>
            </p:nvSpPr>
            <p:spPr bwMode="auto">
              <a:xfrm>
                <a:off x="2506" y="1179"/>
                <a:ext cx="827" cy="23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75" name="Oval 121"/>
              <p:cNvSpPr>
                <a:spLocks noChangeArrowheads="1"/>
              </p:cNvSpPr>
              <p:nvPr/>
            </p:nvSpPr>
            <p:spPr bwMode="auto">
              <a:xfrm>
                <a:off x="1758" y="1108"/>
                <a:ext cx="990" cy="4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76" name="Oval 122"/>
              <p:cNvSpPr>
                <a:spLocks noChangeArrowheads="1"/>
              </p:cNvSpPr>
              <p:nvPr/>
            </p:nvSpPr>
            <p:spPr bwMode="auto">
              <a:xfrm>
                <a:off x="676" y="1319"/>
                <a:ext cx="1822" cy="27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77" name="Oval 123"/>
              <p:cNvSpPr>
                <a:spLocks noChangeArrowheads="1"/>
              </p:cNvSpPr>
              <p:nvPr/>
            </p:nvSpPr>
            <p:spPr bwMode="auto">
              <a:xfrm>
                <a:off x="1592" y="1743"/>
                <a:ext cx="990" cy="55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78" name="Oval 124"/>
              <p:cNvSpPr>
                <a:spLocks noChangeArrowheads="1"/>
              </p:cNvSpPr>
              <p:nvPr/>
            </p:nvSpPr>
            <p:spPr bwMode="auto">
              <a:xfrm>
                <a:off x="2838" y="1355"/>
                <a:ext cx="743" cy="31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79" name="Oval 125"/>
              <p:cNvSpPr>
                <a:spLocks noChangeArrowheads="1"/>
              </p:cNvSpPr>
              <p:nvPr/>
            </p:nvSpPr>
            <p:spPr bwMode="auto">
              <a:xfrm>
                <a:off x="841" y="1497"/>
                <a:ext cx="492" cy="55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0" name="Oval 126"/>
              <p:cNvSpPr>
                <a:spLocks noChangeArrowheads="1"/>
              </p:cNvSpPr>
              <p:nvPr/>
            </p:nvSpPr>
            <p:spPr bwMode="auto">
              <a:xfrm>
                <a:off x="2922" y="1779"/>
                <a:ext cx="492" cy="20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1" name="Oval 127"/>
              <p:cNvSpPr>
                <a:spLocks noChangeArrowheads="1"/>
              </p:cNvSpPr>
              <p:nvPr/>
            </p:nvSpPr>
            <p:spPr bwMode="auto">
              <a:xfrm>
                <a:off x="1259" y="1919"/>
                <a:ext cx="491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3782" name="Oval 128"/>
              <p:cNvSpPr>
                <a:spLocks noChangeArrowheads="1"/>
              </p:cNvSpPr>
              <p:nvPr/>
            </p:nvSpPr>
            <p:spPr bwMode="auto">
              <a:xfrm>
                <a:off x="2425" y="1919"/>
                <a:ext cx="740" cy="2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73738" name="Line 129"/>
          <p:cNvSpPr>
            <a:spLocks noChangeShapeType="1"/>
          </p:cNvSpPr>
          <p:nvPr/>
        </p:nvSpPr>
        <p:spPr bwMode="auto">
          <a:xfrm>
            <a:off x="5233988" y="3535363"/>
            <a:ext cx="990600" cy="5334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39" name="Line 130"/>
          <p:cNvSpPr>
            <a:spLocks noChangeShapeType="1"/>
          </p:cNvSpPr>
          <p:nvPr/>
        </p:nvSpPr>
        <p:spPr bwMode="auto">
          <a:xfrm>
            <a:off x="6376988" y="4068763"/>
            <a:ext cx="990600" cy="3810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0" name="Line 131"/>
          <p:cNvSpPr>
            <a:spLocks noChangeShapeType="1"/>
          </p:cNvSpPr>
          <p:nvPr/>
        </p:nvSpPr>
        <p:spPr bwMode="auto">
          <a:xfrm flipV="1">
            <a:off x="6300788" y="4449763"/>
            <a:ext cx="10668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1" name="Line 132"/>
          <p:cNvSpPr>
            <a:spLocks noChangeShapeType="1"/>
          </p:cNvSpPr>
          <p:nvPr/>
        </p:nvSpPr>
        <p:spPr bwMode="auto">
          <a:xfrm>
            <a:off x="6300788" y="4678363"/>
            <a:ext cx="12192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2" name="Line 133"/>
          <p:cNvSpPr>
            <a:spLocks noChangeShapeType="1"/>
          </p:cNvSpPr>
          <p:nvPr/>
        </p:nvSpPr>
        <p:spPr bwMode="auto">
          <a:xfrm flipV="1">
            <a:off x="6224588" y="4906963"/>
            <a:ext cx="1219200" cy="3048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3" name="Line 134"/>
          <p:cNvSpPr>
            <a:spLocks noChangeShapeType="1"/>
          </p:cNvSpPr>
          <p:nvPr/>
        </p:nvSpPr>
        <p:spPr bwMode="auto">
          <a:xfrm>
            <a:off x="6300788" y="5211763"/>
            <a:ext cx="12192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4" name="Line 135"/>
          <p:cNvSpPr>
            <a:spLocks noChangeShapeType="1"/>
          </p:cNvSpPr>
          <p:nvPr/>
        </p:nvSpPr>
        <p:spPr bwMode="auto">
          <a:xfrm flipV="1">
            <a:off x="6224588" y="5364163"/>
            <a:ext cx="1219200" cy="3048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5" name="Line 136"/>
          <p:cNvSpPr>
            <a:spLocks noChangeShapeType="1"/>
          </p:cNvSpPr>
          <p:nvPr/>
        </p:nvSpPr>
        <p:spPr bwMode="auto">
          <a:xfrm>
            <a:off x="6300788" y="5668963"/>
            <a:ext cx="1219200" cy="228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6" name="Line 137"/>
          <p:cNvSpPr>
            <a:spLocks noChangeShapeType="1"/>
          </p:cNvSpPr>
          <p:nvPr/>
        </p:nvSpPr>
        <p:spPr bwMode="auto">
          <a:xfrm flipV="1">
            <a:off x="6605588" y="5897563"/>
            <a:ext cx="838200" cy="3810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7" name="Line 138"/>
          <p:cNvSpPr>
            <a:spLocks noChangeShapeType="1"/>
          </p:cNvSpPr>
          <p:nvPr/>
        </p:nvSpPr>
        <p:spPr bwMode="auto">
          <a:xfrm flipV="1">
            <a:off x="4533900" y="6278563"/>
            <a:ext cx="2147888" cy="6985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8" name="Line 139"/>
          <p:cNvSpPr>
            <a:spLocks noChangeShapeType="1"/>
          </p:cNvSpPr>
          <p:nvPr/>
        </p:nvSpPr>
        <p:spPr bwMode="auto">
          <a:xfrm>
            <a:off x="3176588" y="3611563"/>
            <a:ext cx="76200" cy="8382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49" name="Line 140"/>
          <p:cNvSpPr>
            <a:spLocks noChangeShapeType="1"/>
          </p:cNvSpPr>
          <p:nvPr/>
        </p:nvSpPr>
        <p:spPr bwMode="auto">
          <a:xfrm>
            <a:off x="3252788" y="4373563"/>
            <a:ext cx="457200" cy="990600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750" name="Line 141"/>
          <p:cNvSpPr>
            <a:spLocks noChangeShapeType="1"/>
          </p:cNvSpPr>
          <p:nvPr/>
        </p:nvSpPr>
        <p:spPr bwMode="auto">
          <a:xfrm>
            <a:off x="3765550" y="5465763"/>
            <a:ext cx="422275" cy="766762"/>
          </a:xfrm>
          <a:prstGeom prst="line">
            <a:avLst/>
          </a:prstGeom>
          <a:noFill/>
          <a:ln w="50800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73751" name="Picture 14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52117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2" name="Picture 14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43735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3" name="Picture 14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33829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4" name="Picture 14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388" y="33829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5" name="Picture 14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39163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6" name="Picture 14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45259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7" name="Picture 14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42973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8" name="Picture 14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50593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59" name="Picture 15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47545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0" name="Picture 15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52879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1" name="Picture 15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55165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2" name="Picture 15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57451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3" name="Picture 15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8" y="6126163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64" name="Rectangle 155"/>
          <p:cNvSpPr>
            <a:spLocks noChangeArrowheads="1"/>
          </p:cNvSpPr>
          <p:nvPr/>
        </p:nvSpPr>
        <p:spPr bwMode="auto">
          <a:xfrm>
            <a:off x="7062788" y="3840163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latin typeface="Arial" charset="0"/>
              </a:rPr>
              <a:t>AS 4</a:t>
            </a:r>
          </a:p>
        </p:txBody>
      </p:sp>
      <p:sp>
        <p:nvSpPr>
          <p:cNvPr id="73765" name="Rectangle 156"/>
          <p:cNvSpPr>
            <a:spLocks noChangeArrowheads="1"/>
          </p:cNvSpPr>
          <p:nvPr/>
        </p:nvSpPr>
        <p:spPr bwMode="auto">
          <a:xfrm>
            <a:off x="2185988" y="4373563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latin typeface="Arial" charset="0"/>
              </a:rPr>
              <a:t>AS 3</a:t>
            </a:r>
          </a:p>
        </p:txBody>
      </p:sp>
      <p:sp>
        <p:nvSpPr>
          <p:cNvPr id="73766" name="Rectangle 157"/>
          <p:cNvSpPr>
            <a:spLocks noChangeArrowheads="1"/>
          </p:cNvSpPr>
          <p:nvPr/>
        </p:nvSpPr>
        <p:spPr bwMode="auto">
          <a:xfrm>
            <a:off x="2795588" y="5211763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latin typeface="Arial" charset="0"/>
              </a:rPr>
              <a:t>AS 2</a:t>
            </a:r>
          </a:p>
        </p:txBody>
      </p:sp>
      <p:sp>
        <p:nvSpPr>
          <p:cNvPr id="73767" name="Rectangle 158"/>
          <p:cNvSpPr>
            <a:spLocks noChangeArrowheads="1"/>
          </p:cNvSpPr>
          <p:nvPr/>
        </p:nvSpPr>
        <p:spPr bwMode="auto">
          <a:xfrm>
            <a:off x="3429000" y="6172200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latin typeface="Arial" charset="0"/>
              </a:rPr>
              <a:t>AS 1</a:t>
            </a:r>
          </a:p>
        </p:txBody>
      </p:sp>
      <p:sp>
        <p:nvSpPr>
          <p:cNvPr id="73768" name="Text Box 159"/>
          <p:cNvSpPr txBox="1">
            <a:spLocks noChangeArrowheads="1"/>
          </p:cNvSpPr>
          <p:nvPr/>
        </p:nvSpPr>
        <p:spPr bwMode="auto">
          <a:xfrm>
            <a:off x="2566988" y="2392363"/>
            <a:ext cx="2908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b="0" dirty="0">
                <a:latin typeface="Arial Black" charset="0"/>
              </a:rPr>
              <a:t>    BGP says that </a:t>
            </a:r>
          </a:p>
          <a:p>
            <a:pPr algn="l" eaLnBrk="1" hangingPunct="1"/>
            <a:r>
              <a:rPr lang="en-US" b="0" dirty="0">
                <a:latin typeface="Arial Black" charset="0"/>
              </a:rPr>
              <a:t>    path </a:t>
            </a:r>
            <a:r>
              <a:rPr lang="en-US" b="0" u="sng" dirty="0">
                <a:latin typeface="Arial Black" charset="0"/>
              </a:rPr>
              <a:t>4 1</a:t>
            </a:r>
            <a:r>
              <a:rPr lang="en-US" b="0" dirty="0">
                <a:latin typeface="Arial Black" charset="0"/>
              </a:rPr>
              <a:t> is better</a:t>
            </a:r>
          </a:p>
          <a:p>
            <a:pPr algn="l" eaLnBrk="1" hangingPunct="1"/>
            <a:r>
              <a:rPr lang="en-US" b="0" dirty="0">
                <a:latin typeface="Arial Black" charset="0"/>
              </a:rPr>
              <a:t>     than path </a:t>
            </a:r>
            <a:r>
              <a:rPr lang="en-US" b="0" u="sng" dirty="0">
                <a:latin typeface="Arial Black" charset="0"/>
              </a:rPr>
              <a:t>3 2 1</a:t>
            </a:r>
          </a:p>
        </p:txBody>
      </p:sp>
      <p:pic>
        <p:nvPicPr>
          <p:cNvPr id="73769" name="Picture 16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6199188"/>
            <a:ext cx="5476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4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73162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Real Performance Issue: Slow convergence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17738"/>
            <a:ext cx="8686800" cy="4411662"/>
          </a:xfrm>
        </p:spPr>
        <p:txBody>
          <a:bodyPr/>
          <a:lstStyle/>
          <a:p>
            <a:pPr marL="333375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BGP </a:t>
            </a:r>
            <a:r>
              <a:rPr lang="en-US" dirty="0">
                <a:latin typeface="Arial" charset="0"/>
                <a:cs typeface="Arial" charset="0"/>
              </a:rPr>
              <a:t>outages are biggest source of Internet </a:t>
            </a:r>
            <a:r>
              <a:rPr lang="en-US" dirty="0" smtClean="0">
                <a:latin typeface="Arial" charset="0"/>
                <a:cs typeface="Arial" charset="0"/>
              </a:rPr>
              <a:t>problems</a:t>
            </a:r>
          </a:p>
          <a:p>
            <a:pPr marL="682625" lvl="1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Labovitz </a:t>
            </a:r>
            <a:r>
              <a:rPr lang="en-US" i="1" dirty="0" smtClean="0">
                <a:latin typeface="Arial" charset="0"/>
                <a:cs typeface="Arial" charset="0"/>
              </a:rPr>
              <a:t>et al. </a:t>
            </a:r>
            <a:r>
              <a:rPr lang="en-US" sz="2400" i="1" dirty="0" smtClean="0">
                <a:latin typeface="Arial" charset="0"/>
                <a:cs typeface="Arial" charset="0"/>
              </a:rPr>
              <a:t>SIGCOMM’97</a:t>
            </a:r>
            <a:endParaRPr lang="en-US" i="1" dirty="0" smtClean="0">
              <a:latin typeface="Arial" charset="0"/>
              <a:cs typeface="Arial" charset="0"/>
            </a:endParaRPr>
          </a:p>
          <a:p>
            <a:pPr marL="977900" lvl="2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10% of routes available less than 95% of time </a:t>
            </a:r>
          </a:p>
          <a:p>
            <a:pPr marL="977900" lvl="2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Less than 35% of routes available 99.99% of the time </a:t>
            </a:r>
          </a:p>
          <a:p>
            <a:pPr marL="977900" lvl="2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Labovitz </a:t>
            </a:r>
            <a:r>
              <a:rPr lang="en-US" i="1" dirty="0">
                <a:latin typeface="Arial" charset="0"/>
                <a:cs typeface="Arial" charset="0"/>
              </a:rPr>
              <a:t>et al. </a:t>
            </a:r>
            <a:r>
              <a:rPr lang="en-US" sz="2400" i="1" dirty="0" smtClean="0">
                <a:latin typeface="Arial" charset="0"/>
                <a:cs typeface="Arial" charset="0"/>
              </a:rPr>
              <a:t>SIGCOMM</a:t>
            </a:r>
            <a:r>
              <a:rPr lang="en-US" sz="2400" i="1" dirty="0">
                <a:latin typeface="Arial" charset="0"/>
                <a:cs typeface="Arial" charset="0"/>
              </a:rPr>
              <a:t> </a:t>
            </a:r>
            <a:r>
              <a:rPr lang="en-US" sz="2400" i="1" dirty="0" smtClean="0">
                <a:latin typeface="Arial" charset="0"/>
                <a:cs typeface="Arial" charset="0"/>
              </a:rPr>
              <a:t>2000</a:t>
            </a:r>
            <a:endParaRPr lang="en-US" i="1" dirty="0">
              <a:latin typeface="Arial" charset="0"/>
              <a:cs typeface="Arial" charset="0"/>
            </a:endParaRPr>
          </a:p>
          <a:p>
            <a:pPr marL="977900" lvl="2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40% of path outages take 30+ minutes to repair </a:t>
            </a:r>
          </a:p>
          <a:p>
            <a:pPr marL="977900" lvl="2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3375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But most popular paths are very stable</a:t>
            </a:r>
            <a:endParaRPr lang="en-US" dirty="0">
              <a:latin typeface="Arial" charset="0"/>
              <a:cs typeface="Arial" charset="0"/>
            </a:endParaRPr>
          </a:p>
          <a:p>
            <a:pPr marL="977900" lvl="2" indent="-342900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 marL="682625" lvl="1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marL="339725" lvl="1" indent="0">
              <a:lnSpc>
                <a:spcPct val="90000"/>
              </a:lnSpc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3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Route Recalculation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more paths need to be recomputed in BGP</a:t>
            </a:r>
          </a:p>
          <a:p>
            <a:pPr lvl="1"/>
            <a:r>
              <a:rPr lang="en-US" dirty="0" smtClean="0"/>
              <a:t>Compared to DV</a:t>
            </a:r>
          </a:p>
          <a:p>
            <a:pPr lvl="1"/>
            <a:endParaRPr lang="en-US" dirty="0"/>
          </a:p>
          <a:p>
            <a:r>
              <a:rPr lang="en-US" dirty="0" smtClean="0"/>
              <a:t>Why?</a:t>
            </a:r>
          </a:p>
          <a:p>
            <a:endParaRPr lang="en-US" dirty="0"/>
          </a:p>
          <a:p>
            <a:r>
              <a:rPr lang="en-US" dirty="0" smtClean="0"/>
              <a:t>This is part of BGP’s slowness to respond</a:t>
            </a:r>
          </a:p>
          <a:p>
            <a:pPr lvl="1"/>
            <a:r>
              <a:rPr lang="en-US" dirty="0" smtClean="0"/>
              <a:t>Large routing table updates</a:t>
            </a:r>
          </a:p>
          <a:p>
            <a:pPr lvl="1"/>
            <a:r>
              <a:rPr lang="en-US" dirty="0" smtClean="0"/>
              <a:t>Need to suppress rapid changes</a:t>
            </a:r>
          </a:p>
          <a:p>
            <a:pPr lvl="1"/>
            <a:r>
              <a:rPr lang="en-US" dirty="0" smtClean="0"/>
              <a:t>Path exploration (updates every time a new path is tested, not just when the distance changes)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643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(5) BGP Misconfigurations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19262"/>
            <a:ext cx="8610600" cy="4910137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BGP protocol is both bloated and underspecified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lots of attributes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lots of leeway in how to set and interpret attributes</a:t>
            </a:r>
            <a:endParaRPr lang="en-US" i="1" dirty="0" smtClean="0">
              <a:solidFill>
                <a:srgbClr val="000090"/>
              </a:solidFill>
              <a:latin typeface="Arial" charset="0"/>
              <a:cs typeface="Arial" charset="0"/>
            </a:endParaRP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necessary to allow autonomy, diverse policies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but also gives operators plenty of rope</a:t>
            </a:r>
          </a:p>
          <a:p>
            <a:pPr lvl="1" indent="-342900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Much of this configuration is manual and </a:t>
            </a:r>
            <a:r>
              <a:rPr lang="en-US" i="1" dirty="0" smtClean="0">
                <a:latin typeface="Arial" charset="0"/>
                <a:cs typeface="Arial" charset="0"/>
              </a:rPr>
              <a:t>ad hoc</a:t>
            </a:r>
          </a:p>
          <a:p>
            <a:pPr>
              <a:lnSpc>
                <a:spcPct val="90000"/>
              </a:lnSpc>
            </a:pPr>
            <a:endParaRPr lang="en-US" i="1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And the core abstraction is fundamentally flawed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disjoint per-router configuration to effect AS-wide policy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  <a:latin typeface="Arial" charset="0"/>
                <a:cs typeface="Arial" charset="0"/>
              </a:rPr>
              <a:t>now strong industry interest in changing this! [later: SDN]</a:t>
            </a:r>
            <a:endParaRPr lang="en-US" dirty="0">
              <a:solidFill>
                <a:srgbClr val="000090"/>
              </a:solidFill>
              <a:latin typeface="Arial" charset="0"/>
              <a:cs typeface="Arial" charset="0"/>
            </a:endParaRPr>
          </a:p>
          <a:p>
            <a:pPr lvl="1" indent="-342900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 lvl="1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6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(6) World of Policies Changing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ISPs are now “eyeball” and/or “content” ISPs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Less focus on “transit”, more on nature of customers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No systematic policy practices yet</a:t>
            </a:r>
          </a:p>
          <a:p>
            <a:pPr lvl="1"/>
            <a:r>
              <a:rPr lang="en-US" dirty="0" smtClean="0"/>
              <a:t>Details of peering arrangements are private</a:t>
            </a:r>
          </a:p>
          <a:p>
            <a:pPr lvl="5"/>
            <a:endParaRPr lang="en-US" dirty="0"/>
          </a:p>
          <a:p>
            <a:r>
              <a:rPr lang="en-US" dirty="0" smtClean="0"/>
              <a:t>And interconnection points (IXPs) are replacing many pairwise peering arrangements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1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BGP: How did we get here?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BGP was designed for a different time 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before commercial ISPs and their needs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before address aggregation </a:t>
            </a:r>
          </a:p>
          <a:p>
            <a:pPr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before multi-homing  </a:t>
            </a:r>
          </a:p>
          <a:p>
            <a:pPr lvl="1" indent="-342900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We don’t get a second chance: `clean slate’ designs virtually impossible to deploy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Arial" charset="0"/>
                <a:cs typeface="Arial" charset="0"/>
              </a:rPr>
              <a:t>Thought experiment: how would you design a policy-driven interdomain routing solution?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 lvl="1" indent="-342900"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6800" y="3276600"/>
            <a:ext cx="6605588" cy="2590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b="0" dirty="0">
                <a:latin typeface="Arial Black" charset="0"/>
              </a:rPr>
              <a:t>1989 : BGP-1 [RFC 1105]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1600" b="0" dirty="0">
                <a:latin typeface="Arial Black" charset="0"/>
              </a:rPr>
              <a:t>Replacement for EGP (1984, RFC 904)</a:t>
            </a:r>
            <a:r>
              <a:rPr lang="en-US" sz="1800" b="0" dirty="0">
                <a:latin typeface="Arial Black" charset="0"/>
              </a:rPr>
              <a:t> 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b="0" dirty="0">
                <a:latin typeface="Arial Black" charset="0"/>
              </a:rPr>
              <a:t>1990 : BGP-2 [RFC 1163]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b="0" dirty="0">
                <a:latin typeface="Arial Black" charset="0"/>
              </a:rPr>
              <a:t>1991 : BGP-3 [RFC 1267]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b="0" dirty="0">
                <a:latin typeface="Arial Black" charset="0"/>
              </a:rPr>
              <a:t>1995 : BGP-4 [RFC 1771] </a:t>
            </a:r>
          </a:p>
          <a:p>
            <a:pPr marL="742950" lvl="1" indent="-285750" algn="l" eaLnBrk="0" hangingPunct="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 sz="1600" b="0" dirty="0">
                <a:latin typeface="Arial Black" charset="0"/>
              </a:rPr>
              <a:t>Support for Classless Interdomain Routing (CIDR)</a:t>
            </a:r>
            <a:r>
              <a:rPr lang="en-US" sz="1600" b="0" dirty="0">
                <a:solidFill>
                  <a:schemeClr val="bg1"/>
                </a:solidFill>
                <a:latin typeface="Arial Black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23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  <p:bldP spid="4" grpId="0" animBg="1"/>
      <p:bldP spid="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Multicast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482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93A8A1-2222-6046-BB2B-85AC5114E59A}" type="slidenum">
              <a:rPr lang="en-US" sz="1400" b="0">
                <a:latin typeface="Times New Roman" charset="0"/>
              </a:rPr>
              <a:pPr eaLnBrk="1" hangingPunct="1"/>
              <a:t>37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7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Motivating Example: Internet Radio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Internet concert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More than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100,000 simultaneous online listeners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Could we do this with parallel unicast streams?</a:t>
            </a:r>
          </a:p>
          <a:p>
            <a:pPr lvl="4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Bandwidth usage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If each stream was 1Mbps, concert requires &gt; 100Gbps</a:t>
            </a: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Coordination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Hard to keep track of each listener as they come and go</a:t>
            </a:r>
          </a:p>
          <a:p>
            <a:pPr lvl="5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Multicast addresses both problems…. 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F0DA4C1-2842-1246-AC85-D450371E52B2}" type="slidenum">
              <a:rPr lang="en-US" sz="1400" b="0">
                <a:latin typeface="Times New Roman" charset="0"/>
              </a:rPr>
              <a:pPr eaLnBrk="1" hangingPunct="1"/>
              <a:t>38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Unicast approach does not scale…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69893D-52F4-DB45-A508-38404A84CD63}" type="slidenum">
              <a:rPr lang="en-US" sz="1400" b="0">
                <a:latin typeface="Times New Roman" charset="0"/>
              </a:rPr>
              <a:pPr eaLnBrk="1" hangingPunct="1"/>
              <a:t>39</a:t>
            </a:fld>
            <a:endParaRPr lang="en-US" sz="1400" b="0" dirty="0">
              <a:latin typeface="Times New Roman" charset="0"/>
            </a:endParaRPr>
          </a:p>
        </p:txBody>
      </p:sp>
      <p:grpSp>
        <p:nvGrpSpPr>
          <p:cNvPr id="23557" name="Group 3"/>
          <p:cNvGrpSpPr>
            <a:grpSpLocks/>
          </p:cNvGrpSpPr>
          <p:nvPr/>
        </p:nvGrpSpPr>
        <p:grpSpPr bwMode="auto">
          <a:xfrm>
            <a:off x="2092325" y="3554413"/>
            <a:ext cx="2065338" cy="1135062"/>
            <a:chOff x="144" y="1584"/>
            <a:chExt cx="1584" cy="960"/>
          </a:xfrm>
        </p:grpSpPr>
        <p:sp>
          <p:nvSpPr>
            <p:cNvPr id="23914" name="Line 4"/>
            <p:cNvSpPr>
              <a:spLocks noChangeShapeType="1"/>
            </p:cNvSpPr>
            <p:nvPr/>
          </p:nvSpPr>
          <p:spPr bwMode="auto">
            <a:xfrm flipH="1" flipV="1">
              <a:off x="1344" y="196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915" name="Line 5"/>
            <p:cNvSpPr>
              <a:spLocks noChangeShapeType="1"/>
            </p:cNvSpPr>
            <p:nvPr/>
          </p:nvSpPr>
          <p:spPr bwMode="auto">
            <a:xfrm flipH="1">
              <a:off x="960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916" name="Line 6"/>
            <p:cNvSpPr>
              <a:spLocks noChangeShapeType="1"/>
            </p:cNvSpPr>
            <p:nvPr/>
          </p:nvSpPr>
          <p:spPr bwMode="auto">
            <a:xfrm flipH="1">
              <a:off x="480" y="1920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3917" name="Group 7"/>
            <p:cNvGrpSpPr>
              <a:grpSpLocks/>
            </p:cNvGrpSpPr>
            <p:nvPr/>
          </p:nvGrpSpPr>
          <p:grpSpPr bwMode="auto">
            <a:xfrm>
              <a:off x="144" y="1584"/>
              <a:ext cx="1584" cy="960"/>
              <a:chOff x="144" y="1584"/>
              <a:chExt cx="1584" cy="960"/>
            </a:xfrm>
          </p:grpSpPr>
          <p:grpSp>
            <p:nvGrpSpPr>
              <p:cNvPr id="23918" name="Group 8"/>
              <p:cNvGrpSpPr>
                <a:grpSpLocks/>
              </p:cNvGrpSpPr>
              <p:nvPr/>
            </p:nvGrpSpPr>
            <p:grpSpPr bwMode="auto">
              <a:xfrm>
                <a:off x="144" y="1584"/>
                <a:ext cx="1584" cy="960"/>
                <a:chOff x="384" y="1584"/>
                <a:chExt cx="1584" cy="960"/>
              </a:xfrm>
            </p:grpSpPr>
            <p:grpSp>
              <p:nvGrpSpPr>
                <p:cNvPr id="23920" name="Group 9"/>
                <p:cNvGrpSpPr>
                  <a:grpSpLocks/>
                </p:cNvGrpSpPr>
                <p:nvPr/>
              </p:nvGrpSpPr>
              <p:grpSpPr bwMode="auto">
                <a:xfrm>
                  <a:off x="912" y="1584"/>
                  <a:ext cx="768" cy="384"/>
                  <a:chOff x="336" y="1632"/>
                  <a:chExt cx="1680" cy="1152"/>
                </a:xfrm>
              </p:grpSpPr>
              <p:sp>
                <p:nvSpPr>
                  <p:cNvPr id="23954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55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5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5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5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58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59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0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196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1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824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2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3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4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5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01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6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67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11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23921" name="Picture 24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922" name="Picture 25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52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923" name="Picture 2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3924" name="Group 27"/>
                <p:cNvGrpSpPr>
                  <a:grpSpLocks/>
                </p:cNvGrpSpPr>
                <p:nvPr/>
              </p:nvGrpSpPr>
              <p:grpSpPr bwMode="auto">
                <a:xfrm>
                  <a:off x="384" y="2064"/>
                  <a:ext cx="576" cy="192"/>
                  <a:chOff x="720" y="2400"/>
                  <a:chExt cx="576" cy="192"/>
                </a:xfrm>
              </p:grpSpPr>
              <p:sp>
                <p:nvSpPr>
                  <p:cNvPr id="2394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4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47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4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4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950" name="Picture 3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51" name="Picture 34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52" name="Picture 3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53" name="Picture 3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3925" name="Group 37"/>
                <p:cNvGrpSpPr>
                  <a:grpSpLocks/>
                </p:cNvGrpSpPr>
                <p:nvPr/>
              </p:nvGrpSpPr>
              <p:grpSpPr bwMode="auto">
                <a:xfrm>
                  <a:off x="768" y="2352"/>
                  <a:ext cx="576" cy="192"/>
                  <a:chOff x="720" y="2400"/>
                  <a:chExt cx="576" cy="192"/>
                </a:xfrm>
              </p:grpSpPr>
              <p:sp>
                <p:nvSpPr>
                  <p:cNvPr id="2393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3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38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3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4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941" name="Picture 4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42" name="Picture 44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43" name="Picture 4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44" name="Picture 4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3926" name="Group 47"/>
                <p:cNvGrpSpPr>
                  <a:grpSpLocks/>
                </p:cNvGrpSpPr>
                <p:nvPr/>
              </p:nvGrpSpPr>
              <p:grpSpPr bwMode="auto">
                <a:xfrm>
                  <a:off x="1392" y="2160"/>
                  <a:ext cx="576" cy="192"/>
                  <a:chOff x="720" y="2400"/>
                  <a:chExt cx="576" cy="192"/>
                </a:xfrm>
              </p:grpSpPr>
              <p:sp>
                <p:nvSpPr>
                  <p:cNvPr id="2392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2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29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30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31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932" name="Picture 5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33" name="Picture 54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34" name="Picture 5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935" name="Picture 5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3919" name="Text Box 57"/>
              <p:cNvSpPr txBox="1">
                <a:spLocks noChangeArrowheads="1"/>
              </p:cNvSpPr>
              <p:nvPr/>
            </p:nvSpPr>
            <p:spPr bwMode="auto">
              <a:xfrm>
                <a:off x="816" y="1630"/>
                <a:ext cx="14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 dirty="0"/>
              </a:p>
            </p:txBody>
          </p:sp>
        </p:grpSp>
      </p:grpSp>
      <p:grpSp>
        <p:nvGrpSpPr>
          <p:cNvPr id="23558" name="Group 58"/>
          <p:cNvGrpSpPr>
            <a:grpSpLocks/>
          </p:cNvGrpSpPr>
          <p:nvPr/>
        </p:nvGrpSpPr>
        <p:grpSpPr bwMode="auto">
          <a:xfrm>
            <a:off x="3844925" y="2759075"/>
            <a:ext cx="2378075" cy="1079500"/>
            <a:chOff x="1488" y="960"/>
            <a:chExt cx="1824" cy="720"/>
          </a:xfrm>
        </p:grpSpPr>
        <p:grpSp>
          <p:nvGrpSpPr>
            <p:cNvPr id="23898" name="Group 59"/>
            <p:cNvGrpSpPr>
              <a:grpSpLocks/>
            </p:cNvGrpSpPr>
            <p:nvPr/>
          </p:nvGrpSpPr>
          <p:grpSpPr bwMode="auto">
            <a:xfrm>
              <a:off x="1488" y="960"/>
              <a:ext cx="1824" cy="720"/>
              <a:chOff x="336" y="1632"/>
              <a:chExt cx="1680" cy="1152"/>
            </a:xfrm>
          </p:grpSpPr>
          <p:sp>
            <p:nvSpPr>
              <p:cNvPr id="23900" name="Oval 60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1" name="Oval 61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2" name="Oval 62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3" name="Oval 63"/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4" name="Oval 6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5" name="Oval 65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6" name="Oval 66"/>
              <p:cNvSpPr>
                <a:spLocks noChangeArrowheads="1"/>
              </p:cNvSpPr>
              <p:nvPr/>
            </p:nvSpPr>
            <p:spPr bwMode="auto">
              <a:xfrm>
                <a:off x="336" y="196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7" name="Oval 67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8" name="Oval 6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09" name="Oval 69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10" name="Oval 70"/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11" name="Oval 71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12" name="Oval 72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913" name="Oval 73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3899" name="Text Box 74"/>
            <p:cNvSpPr txBox="1">
              <a:spLocks noChangeArrowheads="1"/>
            </p:cNvSpPr>
            <p:nvPr/>
          </p:nvSpPr>
          <p:spPr bwMode="auto">
            <a:xfrm>
              <a:off x="1921" y="1100"/>
              <a:ext cx="1009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/>
                <a:t>Backbone</a:t>
              </a:r>
            </a:p>
            <a:p>
              <a:pPr algn="ctr" eaLnBrk="1" hangingPunct="1"/>
              <a:r>
                <a:rPr lang="en-US" dirty="0"/>
                <a:t>ISP</a:t>
              </a:r>
            </a:p>
          </p:txBody>
        </p:sp>
      </p:grpSp>
      <p:grpSp>
        <p:nvGrpSpPr>
          <p:cNvPr id="23559" name="Group 75"/>
          <p:cNvGrpSpPr>
            <a:grpSpLocks/>
          </p:cNvGrpSpPr>
          <p:nvPr/>
        </p:nvGrpSpPr>
        <p:grpSpPr bwMode="auto">
          <a:xfrm>
            <a:off x="5784850" y="3611563"/>
            <a:ext cx="2065338" cy="1135062"/>
            <a:chOff x="144" y="1584"/>
            <a:chExt cx="1584" cy="960"/>
          </a:xfrm>
        </p:grpSpPr>
        <p:sp>
          <p:nvSpPr>
            <p:cNvPr id="23844" name="Line 76"/>
            <p:cNvSpPr>
              <a:spLocks noChangeShapeType="1"/>
            </p:cNvSpPr>
            <p:nvPr/>
          </p:nvSpPr>
          <p:spPr bwMode="auto">
            <a:xfrm flipH="1" flipV="1">
              <a:off x="1344" y="196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845" name="Line 77"/>
            <p:cNvSpPr>
              <a:spLocks noChangeShapeType="1"/>
            </p:cNvSpPr>
            <p:nvPr/>
          </p:nvSpPr>
          <p:spPr bwMode="auto">
            <a:xfrm flipH="1">
              <a:off x="960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846" name="Line 78"/>
            <p:cNvSpPr>
              <a:spLocks noChangeShapeType="1"/>
            </p:cNvSpPr>
            <p:nvPr/>
          </p:nvSpPr>
          <p:spPr bwMode="auto">
            <a:xfrm flipH="1">
              <a:off x="480" y="1920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3847" name="Group 79"/>
            <p:cNvGrpSpPr>
              <a:grpSpLocks/>
            </p:cNvGrpSpPr>
            <p:nvPr/>
          </p:nvGrpSpPr>
          <p:grpSpPr bwMode="auto">
            <a:xfrm>
              <a:off x="144" y="1584"/>
              <a:ext cx="1584" cy="960"/>
              <a:chOff x="144" y="1584"/>
              <a:chExt cx="1584" cy="960"/>
            </a:xfrm>
          </p:grpSpPr>
          <p:grpSp>
            <p:nvGrpSpPr>
              <p:cNvPr id="23848" name="Group 80"/>
              <p:cNvGrpSpPr>
                <a:grpSpLocks/>
              </p:cNvGrpSpPr>
              <p:nvPr/>
            </p:nvGrpSpPr>
            <p:grpSpPr bwMode="auto">
              <a:xfrm>
                <a:off x="144" y="1584"/>
                <a:ext cx="1584" cy="960"/>
                <a:chOff x="384" y="1584"/>
                <a:chExt cx="1584" cy="960"/>
              </a:xfrm>
            </p:grpSpPr>
            <p:grpSp>
              <p:nvGrpSpPr>
                <p:cNvPr id="23850" name="Group 81"/>
                <p:cNvGrpSpPr>
                  <a:grpSpLocks/>
                </p:cNvGrpSpPr>
                <p:nvPr/>
              </p:nvGrpSpPr>
              <p:grpSpPr bwMode="auto">
                <a:xfrm>
                  <a:off x="912" y="1584"/>
                  <a:ext cx="768" cy="384"/>
                  <a:chOff x="336" y="1632"/>
                  <a:chExt cx="1680" cy="1152"/>
                </a:xfrm>
              </p:grpSpPr>
              <p:sp>
                <p:nvSpPr>
                  <p:cNvPr id="23884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85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86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87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5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8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89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0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196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1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824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2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3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4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5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01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6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97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11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23851" name="Picture 9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852" name="Picture 97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52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853" name="Picture 98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3854" name="Group 99"/>
                <p:cNvGrpSpPr>
                  <a:grpSpLocks/>
                </p:cNvGrpSpPr>
                <p:nvPr/>
              </p:nvGrpSpPr>
              <p:grpSpPr bwMode="auto">
                <a:xfrm>
                  <a:off x="384" y="2064"/>
                  <a:ext cx="576" cy="192"/>
                  <a:chOff x="720" y="2400"/>
                  <a:chExt cx="576" cy="192"/>
                </a:xfrm>
              </p:grpSpPr>
              <p:sp>
                <p:nvSpPr>
                  <p:cNvPr id="23875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76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77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78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79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880" name="Picture 10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81" name="Picture 10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82" name="Picture 107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83" name="Picture 108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3855" name="Group 109"/>
                <p:cNvGrpSpPr>
                  <a:grpSpLocks/>
                </p:cNvGrpSpPr>
                <p:nvPr/>
              </p:nvGrpSpPr>
              <p:grpSpPr bwMode="auto">
                <a:xfrm>
                  <a:off x="768" y="2352"/>
                  <a:ext cx="576" cy="192"/>
                  <a:chOff x="720" y="2400"/>
                  <a:chExt cx="576" cy="192"/>
                </a:xfrm>
              </p:grpSpPr>
              <p:sp>
                <p:nvSpPr>
                  <p:cNvPr id="23866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67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68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69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871" name="Picture 11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72" name="Picture 11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73" name="Picture 117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74" name="Picture 118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3856" name="Group 119"/>
                <p:cNvGrpSpPr>
                  <a:grpSpLocks/>
                </p:cNvGrpSpPr>
                <p:nvPr/>
              </p:nvGrpSpPr>
              <p:grpSpPr bwMode="auto">
                <a:xfrm>
                  <a:off x="1392" y="2160"/>
                  <a:ext cx="576" cy="192"/>
                  <a:chOff x="720" y="2400"/>
                  <a:chExt cx="576" cy="192"/>
                </a:xfrm>
              </p:grpSpPr>
              <p:sp>
                <p:nvSpPr>
                  <p:cNvPr id="23857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58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59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60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61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862" name="Picture 12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63" name="Picture 12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64" name="Picture 127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65" name="Picture 128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3849" name="Text Box 129"/>
              <p:cNvSpPr txBox="1">
                <a:spLocks noChangeArrowheads="1"/>
              </p:cNvSpPr>
              <p:nvPr/>
            </p:nvSpPr>
            <p:spPr bwMode="auto">
              <a:xfrm>
                <a:off x="816" y="1630"/>
                <a:ext cx="14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 dirty="0"/>
              </a:p>
            </p:txBody>
          </p:sp>
        </p:grpSp>
      </p:grpSp>
      <p:grpSp>
        <p:nvGrpSpPr>
          <p:cNvPr id="23560" name="Group 130"/>
          <p:cNvGrpSpPr>
            <a:grpSpLocks/>
          </p:cNvGrpSpPr>
          <p:nvPr/>
        </p:nvGrpSpPr>
        <p:grpSpPr bwMode="auto">
          <a:xfrm>
            <a:off x="3844925" y="4122738"/>
            <a:ext cx="2065338" cy="1135062"/>
            <a:chOff x="144" y="1584"/>
            <a:chExt cx="1584" cy="960"/>
          </a:xfrm>
        </p:grpSpPr>
        <p:sp>
          <p:nvSpPr>
            <p:cNvPr id="23790" name="Line 131"/>
            <p:cNvSpPr>
              <a:spLocks noChangeShapeType="1"/>
            </p:cNvSpPr>
            <p:nvPr/>
          </p:nvSpPr>
          <p:spPr bwMode="auto">
            <a:xfrm flipH="1" flipV="1">
              <a:off x="1344" y="196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791" name="Line 132"/>
            <p:cNvSpPr>
              <a:spLocks noChangeShapeType="1"/>
            </p:cNvSpPr>
            <p:nvPr/>
          </p:nvSpPr>
          <p:spPr bwMode="auto">
            <a:xfrm flipH="1">
              <a:off x="960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792" name="Line 133"/>
            <p:cNvSpPr>
              <a:spLocks noChangeShapeType="1"/>
            </p:cNvSpPr>
            <p:nvPr/>
          </p:nvSpPr>
          <p:spPr bwMode="auto">
            <a:xfrm flipH="1">
              <a:off x="480" y="1920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3793" name="Group 134"/>
            <p:cNvGrpSpPr>
              <a:grpSpLocks/>
            </p:cNvGrpSpPr>
            <p:nvPr/>
          </p:nvGrpSpPr>
          <p:grpSpPr bwMode="auto">
            <a:xfrm>
              <a:off x="144" y="1584"/>
              <a:ext cx="1584" cy="960"/>
              <a:chOff x="144" y="1584"/>
              <a:chExt cx="1584" cy="960"/>
            </a:xfrm>
          </p:grpSpPr>
          <p:grpSp>
            <p:nvGrpSpPr>
              <p:cNvPr id="23794" name="Group 135"/>
              <p:cNvGrpSpPr>
                <a:grpSpLocks/>
              </p:cNvGrpSpPr>
              <p:nvPr/>
            </p:nvGrpSpPr>
            <p:grpSpPr bwMode="auto">
              <a:xfrm>
                <a:off x="144" y="1584"/>
                <a:ext cx="1584" cy="960"/>
                <a:chOff x="384" y="1584"/>
                <a:chExt cx="1584" cy="960"/>
              </a:xfrm>
            </p:grpSpPr>
            <p:grpSp>
              <p:nvGrpSpPr>
                <p:cNvPr id="23796" name="Group 136"/>
                <p:cNvGrpSpPr>
                  <a:grpSpLocks/>
                </p:cNvGrpSpPr>
                <p:nvPr/>
              </p:nvGrpSpPr>
              <p:grpSpPr bwMode="auto">
                <a:xfrm>
                  <a:off x="912" y="1584"/>
                  <a:ext cx="768" cy="384"/>
                  <a:chOff x="336" y="1632"/>
                  <a:chExt cx="1680" cy="1152"/>
                </a:xfrm>
              </p:grpSpPr>
              <p:sp>
                <p:nvSpPr>
                  <p:cNvPr id="23830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1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2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3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5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4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5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6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196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7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824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8" name="Oval 145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39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40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41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01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42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43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11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23797" name="Picture 151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798" name="Picture 152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52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799" name="Picture 153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3800" name="Group 154"/>
                <p:cNvGrpSpPr>
                  <a:grpSpLocks/>
                </p:cNvGrpSpPr>
                <p:nvPr/>
              </p:nvGrpSpPr>
              <p:grpSpPr bwMode="auto">
                <a:xfrm>
                  <a:off x="384" y="2064"/>
                  <a:ext cx="576" cy="192"/>
                  <a:chOff x="720" y="2400"/>
                  <a:chExt cx="576" cy="192"/>
                </a:xfrm>
              </p:grpSpPr>
              <p:sp>
                <p:nvSpPr>
                  <p:cNvPr id="23821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22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23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24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25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826" name="Picture 160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27" name="Picture 161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28" name="Picture 162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29" name="Picture 16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3801" name="Group 164"/>
                <p:cNvGrpSpPr>
                  <a:grpSpLocks/>
                </p:cNvGrpSpPr>
                <p:nvPr/>
              </p:nvGrpSpPr>
              <p:grpSpPr bwMode="auto">
                <a:xfrm>
                  <a:off x="768" y="2352"/>
                  <a:ext cx="576" cy="192"/>
                  <a:chOff x="720" y="2400"/>
                  <a:chExt cx="576" cy="192"/>
                </a:xfrm>
              </p:grpSpPr>
              <p:sp>
                <p:nvSpPr>
                  <p:cNvPr id="23812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13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14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15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16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817" name="Picture 170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18" name="Picture 171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19" name="Picture 172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20" name="Picture 17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3802" name="Group 174"/>
                <p:cNvGrpSpPr>
                  <a:grpSpLocks/>
                </p:cNvGrpSpPr>
                <p:nvPr/>
              </p:nvGrpSpPr>
              <p:grpSpPr bwMode="auto">
                <a:xfrm>
                  <a:off x="1392" y="2160"/>
                  <a:ext cx="576" cy="192"/>
                  <a:chOff x="720" y="2400"/>
                  <a:chExt cx="576" cy="192"/>
                </a:xfrm>
              </p:grpSpPr>
              <p:sp>
                <p:nvSpPr>
                  <p:cNvPr id="23803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04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05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06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807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3808" name="Picture 180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09" name="Picture 181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10" name="Picture 182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811" name="Picture 18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3795" name="Text Box 184"/>
              <p:cNvSpPr txBox="1">
                <a:spLocks noChangeArrowheads="1"/>
              </p:cNvSpPr>
              <p:nvPr/>
            </p:nvSpPr>
            <p:spPr bwMode="auto">
              <a:xfrm>
                <a:off x="816" y="1630"/>
                <a:ext cx="14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 dirty="0"/>
              </a:p>
            </p:txBody>
          </p:sp>
        </p:grpSp>
      </p:grpSp>
      <p:grpSp>
        <p:nvGrpSpPr>
          <p:cNvPr id="23561" name="Group 185"/>
          <p:cNvGrpSpPr>
            <a:grpSpLocks/>
          </p:cNvGrpSpPr>
          <p:nvPr/>
        </p:nvGrpSpPr>
        <p:grpSpPr bwMode="auto">
          <a:xfrm>
            <a:off x="3719513" y="3497263"/>
            <a:ext cx="438150" cy="284162"/>
            <a:chOff x="4282" y="248"/>
            <a:chExt cx="351" cy="165"/>
          </a:xfrm>
        </p:grpSpPr>
        <p:grpSp>
          <p:nvGrpSpPr>
            <p:cNvPr id="23772" name="Group 186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3787" name="Rectangle 187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88" name="Oval 188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89" name="Oval 189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773" name="Rectangle 190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74" name="Oval 191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75" name="Oval 192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776" name="Group 193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3777" name="Group 194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3783" name="Freeform 195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84" name="Freeform 196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85" name="Freeform 197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86" name="Freeform 198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3778" name="Group 199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3779" name="Freeform 200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80" name="Freeform 201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81" name="Freeform 202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82" name="Freeform 203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3562" name="Group 204"/>
          <p:cNvGrpSpPr>
            <a:grpSpLocks/>
          </p:cNvGrpSpPr>
          <p:nvPr/>
        </p:nvGrpSpPr>
        <p:grpSpPr bwMode="auto">
          <a:xfrm>
            <a:off x="4783138" y="3838575"/>
            <a:ext cx="438150" cy="284163"/>
            <a:chOff x="4282" y="248"/>
            <a:chExt cx="351" cy="165"/>
          </a:xfrm>
        </p:grpSpPr>
        <p:grpSp>
          <p:nvGrpSpPr>
            <p:cNvPr id="23754" name="Group 205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3769" name="Rectangle 206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70" name="Oval 207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71" name="Oval 208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755" name="Rectangle 209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56" name="Oval 210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57" name="Oval 211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758" name="Group 212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3759" name="Group 213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3765" name="Freeform 214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66" name="Freeform 215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67" name="Freeform 216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68" name="Freeform 217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3760" name="Group 218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3761" name="Freeform 219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62" name="Freeform 220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63" name="Freeform 221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64" name="Freeform 222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3563" name="Group 223"/>
          <p:cNvGrpSpPr>
            <a:grpSpLocks/>
          </p:cNvGrpSpPr>
          <p:nvPr/>
        </p:nvGrpSpPr>
        <p:grpSpPr bwMode="auto">
          <a:xfrm>
            <a:off x="6097588" y="3554413"/>
            <a:ext cx="438150" cy="284162"/>
            <a:chOff x="4282" y="248"/>
            <a:chExt cx="351" cy="165"/>
          </a:xfrm>
        </p:grpSpPr>
        <p:grpSp>
          <p:nvGrpSpPr>
            <p:cNvPr id="23736" name="Group 224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3751" name="Rectangle 225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52" name="Oval 226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53" name="Oval 227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737" name="Rectangle 228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38" name="Oval 229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39" name="Oval 230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740" name="Group 231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3741" name="Group 232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3747" name="Freeform 233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48" name="Freeform 234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49" name="Freeform 235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50" name="Freeform 236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3742" name="Group 237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3743" name="Freeform 238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44" name="Freeform 239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45" name="Freeform 240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46" name="Freeform 241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3564" name="Group 242"/>
          <p:cNvGrpSpPr>
            <a:grpSpLocks/>
          </p:cNvGrpSpPr>
          <p:nvPr/>
        </p:nvGrpSpPr>
        <p:grpSpPr bwMode="auto">
          <a:xfrm>
            <a:off x="2906713" y="2532063"/>
            <a:ext cx="1000125" cy="568325"/>
            <a:chOff x="960" y="1440"/>
            <a:chExt cx="768" cy="480"/>
          </a:xfrm>
        </p:grpSpPr>
        <p:grpSp>
          <p:nvGrpSpPr>
            <p:cNvPr id="23720" name="Group 243"/>
            <p:cNvGrpSpPr>
              <a:grpSpLocks/>
            </p:cNvGrpSpPr>
            <p:nvPr/>
          </p:nvGrpSpPr>
          <p:grpSpPr bwMode="auto">
            <a:xfrm>
              <a:off x="960" y="1440"/>
              <a:ext cx="768" cy="480"/>
              <a:chOff x="336" y="1632"/>
              <a:chExt cx="1680" cy="1152"/>
            </a:xfrm>
          </p:grpSpPr>
          <p:sp>
            <p:nvSpPr>
              <p:cNvPr id="23722" name="Oval 24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23" name="Oval 245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24" name="Oval 246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25" name="Oval 247"/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26" name="Oval 248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27" name="Oval 249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28" name="Oval 250"/>
              <p:cNvSpPr>
                <a:spLocks noChangeArrowheads="1"/>
              </p:cNvSpPr>
              <p:nvPr/>
            </p:nvSpPr>
            <p:spPr bwMode="auto">
              <a:xfrm>
                <a:off x="336" y="196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29" name="Oval 251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30" name="Oval 25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31" name="Oval 253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32" name="Oval 254"/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33" name="Oval 255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34" name="Oval 256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35" name="Oval 257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3721" name="Text Box 258"/>
            <p:cNvSpPr txBox="1">
              <a:spLocks noChangeArrowheads="1"/>
            </p:cNvSpPr>
            <p:nvPr/>
          </p:nvSpPr>
          <p:spPr bwMode="auto">
            <a:xfrm>
              <a:off x="1104" y="1534"/>
              <a:ext cx="14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sz="1800" dirty="0"/>
            </a:p>
          </p:txBody>
        </p:sp>
      </p:grpSp>
      <p:grpSp>
        <p:nvGrpSpPr>
          <p:cNvPr id="23565" name="Group 259"/>
          <p:cNvGrpSpPr>
            <a:grpSpLocks/>
          </p:cNvGrpSpPr>
          <p:nvPr/>
        </p:nvGrpSpPr>
        <p:grpSpPr bwMode="auto">
          <a:xfrm>
            <a:off x="3783013" y="2873375"/>
            <a:ext cx="436562" cy="284163"/>
            <a:chOff x="4282" y="248"/>
            <a:chExt cx="351" cy="165"/>
          </a:xfrm>
        </p:grpSpPr>
        <p:grpSp>
          <p:nvGrpSpPr>
            <p:cNvPr id="23702" name="Group 260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3717" name="Rectangle 261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18" name="Oval 262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19" name="Oval 263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703" name="Rectangle 264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04" name="Oval 265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05" name="Oval 266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706" name="Group 267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3707" name="Group 268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3713" name="Freeform 269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14" name="Freeform 270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15" name="Freeform 271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16" name="Freeform 272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3708" name="Group 273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3709" name="Freeform 274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10" name="Freeform 275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11" name="Freeform 276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712" name="Freeform 277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3566" name="Group 278"/>
          <p:cNvGrpSpPr>
            <a:grpSpLocks/>
          </p:cNvGrpSpPr>
          <p:nvPr/>
        </p:nvGrpSpPr>
        <p:grpSpPr bwMode="auto">
          <a:xfrm>
            <a:off x="5910263" y="2362200"/>
            <a:ext cx="1001712" cy="568325"/>
            <a:chOff x="960" y="1440"/>
            <a:chExt cx="768" cy="480"/>
          </a:xfrm>
        </p:grpSpPr>
        <p:grpSp>
          <p:nvGrpSpPr>
            <p:cNvPr id="23686" name="Group 279"/>
            <p:cNvGrpSpPr>
              <a:grpSpLocks/>
            </p:cNvGrpSpPr>
            <p:nvPr/>
          </p:nvGrpSpPr>
          <p:grpSpPr bwMode="auto">
            <a:xfrm>
              <a:off x="960" y="1440"/>
              <a:ext cx="768" cy="480"/>
              <a:chOff x="336" y="1632"/>
              <a:chExt cx="1680" cy="1152"/>
            </a:xfrm>
          </p:grpSpPr>
          <p:sp>
            <p:nvSpPr>
              <p:cNvPr id="23688" name="Oval 280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89" name="Oval 281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0" name="Oval 282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1" name="Oval 283"/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2" name="Oval 28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3" name="Oval 285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4" name="Oval 286"/>
              <p:cNvSpPr>
                <a:spLocks noChangeArrowheads="1"/>
              </p:cNvSpPr>
              <p:nvPr/>
            </p:nvSpPr>
            <p:spPr bwMode="auto">
              <a:xfrm>
                <a:off x="336" y="196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5" name="Oval 287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6" name="Oval 28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7" name="Oval 289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8" name="Oval 290"/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699" name="Oval 291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00" name="Oval 292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701" name="Oval 293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3687" name="Text Box 294"/>
            <p:cNvSpPr txBox="1">
              <a:spLocks noChangeArrowheads="1"/>
            </p:cNvSpPr>
            <p:nvPr/>
          </p:nvSpPr>
          <p:spPr bwMode="auto">
            <a:xfrm>
              <a:off x="1104" y="1534"/>
              <a:ext cx="14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sz="1800" dirty="0"/>
            </a:p>
          </p:txBody>
        </p:sp>
      </p:grpSp>
      <p:grpSp>
        <p:nvGrpSpPr>
          <p:cNvPr id="23567" name="Group 295"/>
          <p:cNvGrpSpPr>
            <a:grpSpLocks/>
          </p:cNvGrpSpPr>
          <p:nvPr/>
        </p:nvGrpSpPr>
        <p:grpSpPr bwMode="auto">
          <a:xfrm>
            <a:off x="5722938" y="2759075"/>
            <a:ext cx="436562" cy="284163"/>
            <a:chOff x="4282" y="248"/>
            <a:chExt cx="351" cy="165"/>
          </a:xfrm>
        </p:grpSpPr>
        <p:grpSp>
          <p:nvGrpSpPr>
            <p:cNvPr id="2" name="Group 296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3683" name="Rectangle 297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84" name="Oval 298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85" name="Oval 299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669" name="Rectangle 300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70" name="Oval 301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71" name="Oval 302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3672" name="Group 303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3673" name="Group 304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3679" name="Freeform 305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80" name="Freeform 306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81" name="Freeform 307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82" name="Freeform 308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3674" name="Group 309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3675" name="Freeform 310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76" name="Freeform 311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77" name="Freeform 312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78" name="Freeform 313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3625" name="Group 314"/>
          <p:cNvGrpSpPr>
            <a:grpSpLocks/>
          </p:cNvGrpSpPr>
          <p:nvPr/>
        </p:nvGrpSpPr>
        <p:grpSpPr bwMode="auto">
          <a:xfrm>
            <a:off x="2209800" y="2676525"/>
            <a:ext cx="5553075" cy="2438400"/>
            <a:chOff x="1296" y="2550"/>
            <a:chExt cx="3498" cy="1536"/>
          </a:xfrm>
        </p:grpSpPr>
        <p:sp>
          <p:nvSpPr>
            <p:cNvPr id="23632" name="Freeform 315"/>
            <p:cNvSpPr>
              <a:spLocks/>
            </p:cNvSpPr>
            <p:nvPr/>
          </p:nvSpPr>
          <p:spPr bwMode="auto">
            <a:xfrm>
              <a:off x="1404" y="2688"/>
              <a:ext cx="1140" cy="816"/>
            </a:xfrm>
            <a:custGeom>
              <a:avLst/>
              <a:gdLst>
                <a:gd name="T0" fmla="*/ 0 w 1140"/>
                <a:gd name="T1" fmla="*/ 816 h 816"/>
                <a:gd name="T2" fmla="*/ 984 w 1140"/>
                <a:gd name="T3" fmla="*/ 435 h 816"/>
                <a:gd name="T4" fmla="*/ 1140 w 1140"/>
                <a:gd name="T5" fmla="*/ 44 h 816"/>
                <a:gd name="T6" fmla="*/ 328 w 1140"/>
                <a:gd name="T7" fmla="*/ 65 h 816"/>
                <a:gd name="T8" fmla="*/ 57 w 1140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0"/>
                <a:gd name="T16" fmla="*/ 0 h 816"/>
                <a:gd name="T17" fmla="*/ 1140 w 1140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0" h="816">
                  <a:moveTo>
                    <a:pt x="0" y="816"/>
                  </a:moveTo>
                  <a:lnTo>
                    <a:pt x="984" y="435"/>
                  </a:lnTo>
                  <a:lnTo>
                    <a:pt x="1140" y="44"/>
                  </a:lnTo>
                  <a:lnTo>
                    <a:pt x="328" y="65"/>
                  </a:lnTo>
                  <a:lnTo>
                    <a:pt x="57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33" name="Freeform 316"/>
            <p:cNvSpPr>
              <a:spLocks/>
            </p:cNvSpPr>
            <p:nvPr/>
          </p:nvSpPr>
          <p:spPr bwMode="auto">
            <a:xfrm>
              <a:off x="1296" y="2640"/>
              <a:ext cx="1164" cy="762"/>
            </a:xfrm>
            <a:custGeom>
              <a:avLst/>
              <a:gdLst>
                <a:gd name="T0" fmla="*/ 0 w 1164"/>
                <a:gd name="T1" fmla="*/ 762 h 762"/>
                <a:gd name="T2" fmla="*/ 1140 w 1164"/>
                <a:gd name="T3" fmla="*/ 435 h 762"/>
                <a:gd name="T4" fmla="*/ 1164 w 1164"/>
                <a:gd name="T5" fmla="*/ 138 h 762"/>
                <a:gd name="T6" fmla="*/ 484 w 1164"/>
                <a:gd name="T7" fmla="*/ 65 h 762"/>
                <a:gd name="T8" fmla="*/ 213 w 1164"/>
                <a:gd name="T9" fmla="*/ 0 h 7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4"/>
                <a:gd name="T16" fmla="*/ 0 h 762"/>
                <a:gd name="T17" fmla="*/ 1164 w 1164"/>
                <a:gd name="T18" fmla="*/ 762 h 7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4" h="762">
                  <a:moveTo>
                    <a:pt x="0" y="762"/>
                  </a:moveTo>
                  <a:lnTo>
                    <a:pt x="1140" y="435"/>
                  </a:lnTo>
                  <a:lnTo>
                    <a:pt x="1164" y="138"/>
                  </a:lnTo>
                  <a:lnTo>
                    <a:pt x="484" y="65"/>
                  </a:lnTo>
                  <a:lnTo>
                    <a:pt x="213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34" name="Freeform 317"/>
            <p:cNvSpPr>
              <a:spLocks/>
            </p:cNvSpPr>
            <p:nvPr/>
          </p:nvSpPr>
          <p:spPr bwMode="auto">
            <a:xfrm>
              <a:off x="1353" y="2651"/>
              <a:ext cx="1203" cy="767"/>
            </a:xfrm>
            <a:custGeom>
              <a:avLst/>
              <a:gdLst>
                <a:gd name="T0" fmla="*/ 0 w 1203"/>
                <a:gd name="T1" fmla="*/ 767 h 767"/>
                <a:gd name="T2" fmla="*/ 1132 w 1203"/>
                <a:gd name="T3" fmla="*/ 411 h 767"/>
                <a:gd name="T4" fmla="*/ 1203 w 1203"/>
                <a:gd name="T5" fmla="*/ 55 h 767"/>
                <a:gd name="T6" fmla="*/ 467 w 1203"/>
                <a:gd name="T7" fmla="*/ 58 h 767"/>
                <a:gd name="T8" fmla="*/ 194 w 1203"/>
                <a:gd name="T9" fmla="*/ 0 h 7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3"/>
                <a:gd name="T16" fmla="*/ 0 h 767"/>
                <a:gd name="T17" fmla="*/ 1203 w 1203"/>
                <a:gd name="T18" fmla="*/ 767 h 7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3" h="767">
                  <a:moveTo>
                    <a:pt x="0" y="767"/>
                  </a:moveTo>
                  <a:lnTo>
                    <a:pt x="1132" y="411"/>
                  </a:lnTo>
                  <a:lnTo>
                    <a:pt x="1203" y="55"/>
                  </a:lnTo>
                  <a:lnTo>
                    <a:pt x="467" y="58"/>
                  </a:lnTo>
                  <a:lnTo>
                    <a:pt x="194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35" name="Freeform 318"/>
            <p:cNvSpPr>
              <a:spLocks/>
            </p:cNvSpPr>
            <p:nvPr/>
          </p:nvSpPr>
          <p:spPr bwMode="auto">
            <a:xfrm>
              <a:off x="1488" y="2616"/>
              <a:ext cx="906" cy="846"/>
            </a:xfrm>
            <a:custGeom>
              <a:avLst/>
              <a:gdLst>
                <a:gd name="T0" fmla="*/ 36 w 906"/>
                <a:gd name="T1" fmla="*/ 846 h 846"/>
                <a:gd name="T2" fmla="*/ 888 w 906"/>
                <a:gd name="T3" fmla="*/ 420 h 846"/>
                <a:gd name="T4" fmla="*/ 906 w 906"/>
                <a:gd name="T5" fmla="*/ 30 h 846"/>
                <a:gd name="T6" fmla="*/ 172 w 906"/>
                <a:gd name="T7" fmla="*/ 89 h 846"/>
                <a:gd name="T8" fmla="*/ 0 w 906"/>
                <a:gd name="T9" fmla="*/ 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6"/>
                <a:gd name="T16" fmla="*/ 0 h 846"/>
                <a:gd name="T17" fmla="*/ 906 w 90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6" h="846">
                  <a:moveTo>
                    <a:pt x="36" y="846"/>
                  </a:moveTo>
                  <a:lnTo>
                    <a:pt x="888" y="420"/>
                  </a:lnTo>
                  <a:lnTo>
                    <a:pt x="906" y="30"/>
                  </a:lnTo>
                  <a:lnTo>
                    <a:pt x="172" y="89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36" name="Freeform 319"/>
            <p:cNvSpPr>
              <a:spLocks/>
            </p:cNvSpPr>
            <p:nvPr/>
          </p:nvSpPr>
          <p:spPr bwMode="auto">
            <a:xfrm>
              <a:off x="1542" y="2604"/>
              <a:ext cx="906" cy="1038"/>
            </a:xfrm>
            <a:custGeom>
              <a:avLst/>
              <a:gdLst>
                <a:gd name="T0" fmla="*/ 138 w 906"/>
                <a:gd name="T1" fmla="*/ 1038 h 1038"/>
                <a:gd name="T2" fmla="*/ 336 w 906"/>
                <a:gd name="T3" fmla="*/ 840 h 1038"/>
                <a:gd name="T4" fmla="*/ 906 w 906"/>
                <a:gd name="T5" fmla="*/ 588 h 1038"/>
                <a:gd name="T6" fmla="*/ 810 w 906"/>
                <a:gd name="T7" fmla="*/ 156 h 1038"/>
                <a:gd name="T8" fmla="*/ 0 w 906"/>
                <a:gd name="T9" fmla="*/ 0 h 10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6"/>
                <a:gd name="T16" fmla="*/ 0 h 1038"/>
                <a:gd name="T17" fmla="*/ 906 w 906"/>
                <a:gd name="T18" fmla="*/ 1038 h 10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6" h="1038">
                  <a:moveTo>
                    <a:pt x="138" y="1038"/>
                  </a:moveTo>
                  <a:lnTo>
                    <a:pt x="336" y="840"/>
                  </a:lnTo>
                  <a:lnTo>
                    <a:pt x="906" y="588"/>
                  </a:lnTo>
                  <a:lnTo>
                    <a:pt x="810" y="15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37" name="Freeform 320"/>
            <p:cNvSpPr>
              <a:spLocks/>
            </p:cNvSpPr>
            <p:nvPr/>
          </p:nvSpPr>
          <p:spPr bwMode="auto">
            <a:xfrm>
              <a:off x="1584" y="2640"/>
              <a:ext cx="906" cy="1038"/>
            </a:xfrm>
            <a:custGeom>
              <a:avLst/>
              <a:gdLst>
                <a:gd name="T0" fmla="*/ 138 w 906"/>
                <a:gd name="T1" fmla="*/ 1038 h 1038"/>
                <a:gd name="T2" fmla="*/ 336 w 906"/>
                <a:gd name="T3" fmla="*/ 840 h 1038"/>
                <a:gd name="T4" fmla="*/ 786 w 906"/>
                <a:gd name="T5" fmla="*/ 642 h 1038"/>
                <a:gd name="T6" fmla="*/ 906 w 906"/>
                <a:gd name="T7" fmla="*/ 588 h 1038"/>
                <a:gd name="T8" fmla="*/ 810 w 906"/>
                <a:gd name="T9" fmla="*/ 156 h 1038"/>
                <a:gd name="T10" fmla="*/ 0 w 906"/>
                <a:gd name="T11" fmla="*/ 0 h 10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6"/>
                <a:gd name="T19" fmla="*/ 0 h 1038"/>
                <a:gd name="T20" fmla="*/ 906 w 906"/>
                <a:gd name="T21" fmla="*/ 1038 h 10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6" h="1038">
                  <a:moveTo>
                    <a:pt x="138" y="1038"/>
                  </a:moveTo>
                  <a:lnTo>
                    <a:pt x="336" y="840"/>
                  </a:lnTo>
                  <a:lnTo>
                    <a:pt x="786" y="642"/>
                  </a:lnTo>
                  <a:lnTo>
                    <a:pt x="906" y="588"/>
                  </a:lnTo>
                  <a:lnTo>
                    <a:pt x="810" y="15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38" name="Freeform 321"/>
            <p:cNvSpPr>
              <a:spLocks/>
            </p:cNvSpPr>
            <p:nvPr/>
          </p:nvSpPr>
          <p:spPr bwMode="auto">
            <a:xfrm>
              <a:off x="1632" y="2640"/>
              <a:ext cx="906" cy="1038"/>
            </a:xfrm>
            <a:custGeom>
              <a:avLst/>
              <a:gdLst>
                <a:gd name="T0" fmla="*/ 138 w 906"/>
                <a:gd name="T1" fmla="*/ 1038 h 1038"/>
                <a:gd name="T2" fmla="*/ 336 w 906"/>
                <a:gd name="T3" fmla="*/ 840 h 1038"/>
                <a:gd name="T4" fmla="*/ 786 w 906"/>
                <a:gd name="T5" fmla="*/ 642 h 1038"/>
                <a:gd name="T6" fmla="*/ 906 w 906"/>
                <a:gd name="T7" fmla="*/ 588 h 1038"/>
                <a:gd name="T8" fmla="*/ 810 w 906"/>
                <a:gd name="T9" fmla="*/ 156 h 1038"/>
                <a:gd name="T10" fmla="*/ 0 w 906"/>
                <a:gd name="T11" fmla="*/ 0 h 10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6"/>
                <a:gd name="T19" fmla="*/ 0 h 1038"/>
                <a:gd name="T20" fmla="*/ 906 w 906"/>
                <a:gd name="T21" fmla="*/ 1038 h 10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6" h="1038">
                  <a:moveTo>
                    <a:pt x="138" y="1038"/>
                  </a:moveTo>
                  <a:lnTo>
                    <a:pt x="336" y="840"/>
                  </a:lnTo>
                  <a:lnTo>
                    <a:pt x="786" y="642"/>
                  </a:lnTo>
                  <a:lnTo>
                    <a:pt x="906" y="588"/>
                  </a:lnTo>
                  <a:lnTo>
                    <a:pt x="810" y="15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39" name="Freeform 322"/>
            <p:cNvSpPr>
              <a:spLocks/>
            </p:cNvSpPr>
            <p:nvPr/>
          </p:nvSpPr>
          <p:spPr bwMode="auto">
            <a:xfrm>
              <a:off x="1728" y="2640"/>
              <a:ext cx="810" cy="1038"/>
            </a:xfrm>
            <a:custGeom>
              <a:avLst/>
              <a:gdLst>
                <a:gd name="T0" fmla="*/ 138 w 810"/>
                <a:gd name="T1" fmla="*/ 1038 h 1038"/>
                <a:gd name="T2" fmla="*/ 444 w 810"/>
                <a:gd name="T3" fmla="*/ 792 h 1038"/>
                <a:gd name="T4" fmla="*/ 696 w 810"/>
                <a:gd name="T5" fmla="*/ 690 h 1038"/>
                <a:gd name="T6" fmla="*/ 786 w 810"/>
                <a:gd name="T7" fmla="*/ 534 h 1038"/>
                <a:gd name="T8" fmla="*/ 810 w 810"/>
                <a:gd name="T9" fmla="*/ 156 h 1038"/>
                <a:gd name="T10" fmla="*/ 0 w 810"/>
                <a:gd name="T11" fmla="*/ 0 h 10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0"/>
                <a:gd name="T19" fmla="*/ 0 h 1038"/>
                <a:gd name="T20" fmla="*/ 810 w 810"/>
                <a:gd name="T21" fmla="*/ 1038 h 10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0" h="1038">
                  <a:moveTo>
                    <a:pt x="138" y="1038"/>
                  </a:moveTo>
                  <a:lnTo>
                    <a:pt x="444" y="792"/>
                  </a:lnTo>
                  <a:lnTo>
                    <a:pt x="696" y="690"/>
                  </a:lnTo>
                  <a:lnTo>
                    <a:pt x="786" y="534"/>
                  </a:lnTo>
                  <a:lnTo>
                    <a:pt x="810" y="15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0" name="Freeform 323"/>
            <p:cNvSpPr>
              <a:spLocks/>
            </p:cNvSpPr>
            <p:nvPr/>
          </p:nvSpPr>
          <p:spPr bwMode="auto">
            <a:xfrm>
              <a:off x="1560" y="2562"/>
              <a:ext cx="930" cy="1020"/>
            </a:xfrm>
            <a:custGeom>
              <a:avLst/>
              <a:gdLst>
                <a:gd name="T0" fmla="*/ 594 w 930"/>
                <a:gd name="T1" fmla="*/ 1020 h 1020"/>
                <a:gd name="T2" fmla="*/ 696 w 930"/>
                <a:gd name="T3" fmla="*/ 858 h 1020"/>
                <a:gd name="T4" fmla="*/ 930 w 930"/>
                <a:gd name="T5" fmla="*/ 612 h 1020"/>
                <a:gd name="T6" fmla="*/ 858 w 930"/>
                <a:gd name="T7" fmla="*/ 162 h 1020"/>
                <a:gd name="T8" fmla="*/ 0 w 930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0"/>
                <a:gd name="T16" fmla="*/ 0 h 1020"/>
                <a:gd name="T17" fmla="*/ 930 w 930"/>
                <a:gd name="T18" fmla="*/ 1020 h 10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0" h="1020">
                  <a:moveTo>
                    <a:pt x="594" y="1020"/>
                  </a:moveTo>
                  <a:lnTo>
                    <a:pt x="696" y="858"/>
                  </a:lnTo>
                  <a:lnTo>
                    <a:pt x="930" y="612"/>
                  </a:lnTo>
                  <a:lnTo>
                    <a:pt x="858" y="16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1" name="Freeform 324"/>
            <p:cNvSpPr>
              <a:spLocks/>
            </p:cNvSpPr>
            <p:nvPr/>
          </p:nvSpPr>
          <p:spPr bwMode="auto">
            <a:xfrm>
              <a:off x="1632" y="2592"/>
              <a:ext cx="930" cy="1020"/>
            </a:xfrm>
            <a:custGeom>
              <a:avLst/>
              <a:gdLst>
                <a:gd name="T0" fmla="*/ 594 w 930"/>
                <a:gd name="T1" fmla="*/ 1020 h 1020"/>
                <a:gd name="T2" fmla="*/ 558 w 930"/>
                <a:gd name="T3" fmla="*/ 828 h 1020"/>
                <a:gd name="T4" fmla="*/ 930 w 930"/>
                <a:gd name="T5" fmla="*/ 612 h 1020"/>
                <a:gd name="T6" fmla="*/ 858 w 930"/>
                <a:gd name="T7" fmla="*/ 162 h 1020"/>
                <a:gd name="T8" fmla="*/ 0 w 930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0"/>
                <a:gd name="T16" fmla="*/ 0 h 1020"/>
                <a:gd name="T17" fmla="*/ 930 w 930"/>
                <a:gd name="T18" fmla="*/ 1020 h 10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0" h="1020">
                  <a:moveTo>
                    <a:pt x="594" y="1020"/>
                  </a:moveTo>
                  <a:lnTo>
                    <a:pt x="558" y="828"/>
                  </a:lnTo>
                  <a:lnTo>
                    <a:pt x="930" y="612"/>
                  </a:lnTo>
                  <a:lnTo>
                    <a:pt x="858" y="16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2" name="Freeform 325"/>
            <p:cNvSpPr>
              <a:spLocks/>
            </p:cNvSpPr>
            <p:nvPr/>
          </p:nvSpPr>
          <p:spPr bwMode="auto">
            <a:xfrm>
              <a:off x="1728" y="2592"/>
              <a:ext cx="858" cy="1020"/>
            </a:xfrm>
            <a:custGeom>
              <a:avLst/>
              <a:gdLst>
                <a:gd name="T0" fmla="*/ 594 w 858"/>
                <a:gd name="T1" fmla="*/ 1020 h 1020"/>
                <a:gd name="T2" fmla="*/ 492 w 858"/>
                <a:gd name="T3" fmla="*/ 786 h 1020"/>
                <a:gd name="T4" fmla="*/ 678 w 858"/>
                <a:gd name="T5" fmla="*/ 540 h 1020"/>
                <a:gd name="T6" fmla="*/ 858 w 858"/>
                <a:gd name="T7" fmla="*/ 162 h 1020"/>
                <a:gd name="T8" fmla="*/ 0 w 858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8"/>
                <a:gd name="T16" fmla="*/ 0 h 1020"/>
                <a:gd name="T17" fmla="*/ 858 w 858"/>
                <a:gd name="T18" fmla="*/ 1020 h 10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8" h="1020">
                  <a:moveTo>
                    <a:pt x="594" y="1020"/>
                  </a:moveTo>
                  <a:lnTo>
                    <a:pt x="492" y="786"/>
                  </a:lnTo>
                  <a:lnTo>
                    <a:pt x="678" y="540"/>
                  </a:lnTo>
                  <a:lnTo>
                    <a:pt x="858" y="16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3" name="Freeform 326"/>
            <p:cNvSpPr>
              <a:spLocks/>
            </p:cNvSpPr>
            <p:nvPr/>
          </p:nvSpPr>
          <p:spPr bwMode="auto">
            <a:xfrm>
              <a:off x="1638" y="2556"/>
              <a:ext cx="840" cy="1008"/>
            </a:xfrm>
            <a:custGeom>
              <a:avLst/>
              <a:gdLst>
                <a:gd name="T0" fmla="*/ 828 w 840"/>
                <a:gd name="T1" fmla="*/ 1008 h 1008"/>
                <a:gd name="T2" fmla="*/ 618 w 840"/>
                <a:gd name="T3" fmla="*/ 840 h 1008"/>
                <a:gd name="T4" fmla="*/ 840 w 840"/>
                <a:gd name="T5" fmla="*/ 618 h 1008"/>
                <a:gd name="T6" fmla="*/ 828 w 840"/>
                <a:gd name="T7" fmla="*/ 150 h 1008"/>
                <a:gd name="T8" fmla="*/ 0 w 840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0"/>
                <a:gd name="T16" fmla="*/ 0 h 1008"/>
                <a:gd name="T17" fmla="*/ 840 w 840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0" h="1008">
                  <a:moveTo>
                    <a:pt x="828" y="1008"/>
                  </a:moveTo>
                  <a:lnTo>
                    <a:pt x="618" y="840"/>
                  </a:lnTo>
                  <a:lnTo>
                    <a:pt x="840" y="618"/>
                  </a:lnTo>
                  <a:lnTo>
                    <a:pt x="828" y="15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4" name="Freeform 327"/>
            <p:cNvSpPr>
              <a:spLocks/>
            </p:cNvSpPr>
            <p:nvPr/>
          </p:nvSpPr>
          <p:spPr bwMode="auto">
            <a:xfrm>
              <a:off x="1548" y="2664"/>
              <a:ext cx="1542" cy="1170"/>
            </a:xfrm>
            <a:custGeom>
              <a:avLst/>
              <a:gdLst>
                <a:gd name="T0" fmla="*/ 864 w 1542"/>
                <a:gd name="T1" fmla="*/ 1170 h 1170"/>
                <a:gd name="T2" fmla="*/ 1230 w 1542"/>
                <a:gd name="T3" fmla="*/ 1002 h 1170"/>
                <a:gd name="T4" fmla="*/ 1542 w 1542"/>
                <a:gd name="T5" fmla="*/ 702 h 1170"/>
                <a:gd name="T6" fmla="*/ 900 w 1542"/>
                <a:gd name="T7" fmla="*/ 72 h 1170"/>
                <a:gd name="T8" fmla="*/ 0 w 1542"/>
                <a:gd name="T9" fmla="*/ 0 h 1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2"/>
                <a:gd name="T16" fmla="*/ 0 h 1170"/>
                <a:gd name="T17" fmla="*/ 1542 w 1542"/>
                <a:gd name="T18" fmla="*/ 1170 h 1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2" h="1170">
                  <a:moveTo>
                    <a:pt x="864" y="1170"/>
                  </a:moveTo>
                  <a:lnTo>
                    <a:pt x="1230" y="1002"/>
                  </a:lnTo>
                  <a:lnTo>
                    <a:pt x="1542" y="702"/>
                  </a:lnTo>
                  <a:lnTo>
                    <a:pt x="900" y="7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5" name="Freeform 328"/>
            <p:cNvSpPr>
              <a:spLocks/>
            </p:cNvSpPr>
            <p:nvPr/>
          </p:nvSpPr>
          <p:spPr bwMode="auto">
            <a:xfrm>
              <a:off x="1584" y="2688"/>
              <a:ext cx="1440" cy="1140"/>
            </a:xfrm>
            <a:custGeom>
              <a:avLst/>
              <a:gdLst>
                <a:gd name="T0" fmla="*/ 960 w 1440"/>
                <a:gd name="T1" fmla="*/ 1140 h 1140"/>
                <a:gd name="T2" fmla="*/ 1230 w 1440"/>
                <a:gd name="T3" fmla="*/ 1002 h 1140"/>
                <a:gd name="T4" fmla="*/ 1440 w 1440"/>
                <a:gd name="T5" fmla="*/ 642 h 1140"/>
                <a:gd name="T6" fmla="*/ 900 w 1440"/>
                <a:gd name="T7" fmla="*/ 72 h 1140"/>
                <a:gd name="T8" fmla="*/ 0 w 1440"/>
                <a:gd name="T9" fmla="*/ 0 h 1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0"/>
                <a:gd name="T16" fmla="*/ 0 h 1140"/>
                <a:gd name="T17" fmla="*/ 1440 w 1440"/>
                <a:gd name="T18" fmla="*/ 1140 h 1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0" h="1140">
                  <a:moveTo>
                    <a:pt x="960" y="1140"/>
                  </a:moveTo>
                  <a:lnTo>
                    <a:pt x="1230" y="1002"/>
                  </a:lnTo>
                  <a:lnTo>
                    <a:pt x="1440" y="642"/>
                  </a:lnTo>
                  <a:lnTo>
                    <a:pt x="900" y="7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6" name="Freeform 329"/>
            <p:cNvSpPr>
              <a:spLocks/>
            </p:cNvSpPr>
            <p:nvPr/>
          </p:nvSpPr>
          <p:spPr bwMode="auto">
            <a:xfrm>
              <a:off x="1680" y="2688"/>
              <a:ext cx="1308" cy="1152"/>
            </a:xfrm>
            <a:custGeom>
              <a:avLst/>
              <a:gdLst>
                <a:gd name="T0" fmla="*/ 960 w 1308"/>
                <a:gd name="T1" fmla="*/ 1152 h 1152"/>
                <a:gd name="T2" fmla="*/ 1104 w 1308"/>
                <a:gd name="T3" fmla="*/ 1002 h 1152"/>
                <a:gd name="T4" fmla="*/ 1308 w 1308"/>
                <a:gd name="T5" fmla="*/ 648 h 1152"/>
                <a:gd name="T6" fmla="*/ 900 w 1308"/>
                <a:gd name="T7" fmla="*/ 72 h 1152"/>
                <a:gd name="T8" fmla="*/ 0 w 1308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8"/>
                <a:gd name="T16" fmla="*/ 0 h 1152"/>
                <a:gd name="T17" fmla="*/ 1308 w 1308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8" h="1152">
                  <a:moveTo>
                    <a:pt x="960" y="1152"/>
                  </a:moveTo>
                  <a:lnTo>
                    <a:pt x="1104" y="1002"/>
                  </a:lnTo>
                  <a:lnTo>
                    <a:pt x="1308" y="648"/>
                  </a:lnTo>
                  <a:lnTo>
                    <a:pt x="900" y="7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7" name="Freeform 330"/>
            <p:cNvSpPr>
              <a:spLocks/>
            </p:cNvSpPr>
            <p:nvPr/>
          </p:nvSpPr>
          <p:spPr bwMode="auto">
            <a:xfrm>
              <a:off x="1824" y="2640"/>
              <a:ext cx="1188" cy="1206"/>
            </a:xfrm>
            <a:custGeom>
              <a:avLst/>
              <a:gdLst>
                <a:gd name="T0" fmla="*/ 894 w 1188"/>
                <a:gd name="T1" fmla="*/ 1206 h 1206"/>
                <a:gd name="T2" fmla="*/ 990 w 1188"/>
                <a:gd name="T3" fmla="*/ 1080 h 1206"/>
                <a:gd name="T4" fmla="*/ 1188 w 1188"/>
                <a:gd name="T5" fmla="*/ 738 h 1206"/>
                <a:gd name="T6" fmla="*/ 654 w 1188"/>
                <a:gd name="T7" fmla="*/ 102 h 1206"/>
                <a:gd name="T8" fmla="*/ 0 w 1188"/>
                <a:gd name="T9" fmla="*/ 0 h 12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8"/>
                <a:gd name="T16" fmla="*/ 0 h 1206"/>
                <a:gd name="T17" fmla="*/ 1188 w 1188"/>
                <a:gd name="T18" fmla="*/ 1206 h 12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8" h="1206">
                  <a:moveTo>
                    <a:pt x="894" y="1206"/>
                  </a:moveTo>
                  <a:lnTo>
                    <a:pt x="990" y="1080"/>
                  </a:lnTo>
                  <a:lnTo>
                    <a:pt x="1188" y="738"/>
                  </a:lnTo>
                  <a:lnTo>
                    <a:pt x="654" y="10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8" name="Freeform 331"/>
            <p:cNvSpPr>
              <a:spLocks/>
            </p:cNvSpPr>
            <p:nvPr/>
          </p:nvSpPr>
          <p:spPr bwMode="auto">
            <a:xfrm>
              <a:off x="1566" y="2616"/>
              <a:ext cx="1506" cy="1470"/>
            </a:xfrm>
            <a:custGeom>
              <a:avLst/>
              <a:gdLst>
                <a:gd name="T0" fmla="*/ 1104 w 1506"/>
                <a:gd name="T1" fmla="*/ 1470 h 1470"/>
                <a:gd name="T2" fmla="*/ 1446 w 1506"/>
                <a:gd name="T3" fmla="*/ 1158 h 1470"/>
                <a:gd name="T4" fmla="*/ 1506 w 1506"/>
                <a:gd name="T5" fmla="*/ 714 h 1470"/>
                <a:gd name="T6" fmla="*/ 1110 w 1506"/>
                <a:gd name="T7" fmla="*/ 336 h 1470"/>
                <a:gd name="T8" fmla="*/ 0 w 1506"/>
                <a:gd name="T9" fmla="*/ 0 h 14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6"/>
                <a:gd name="T16" fmla="*/ 0 h 1470"/>
                <a:gd name="T17" fmla="*/ 1506 w 1506"/>
                <a:gd name="T18" fmla="*/ 1470 h 14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6" h="1470">
                  <a:moveTo>
                    <a:pt x="1104" y="1470"/>
                  </a:moveTo>
                  <a:lnTo>
                    <a:pt x="1446" y="1158"/>
                  </a:lnTo>
                  <a:lnTo>
                    <a:pt x="1506" y="714"/>
                  </a:lnTo>
                  <a:lnTo>
                    <a:pt x="1110" y="33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49" name="Freeform 332"/>
            <p:cNvSpPr>
              <a:spLocks/>
            </p:cNvSpPr>
            <p:nvPr/>
          </p:nvSpPr>
          <p:spPr bwMode="auto">
            <a:xfrm>
              <a:off x="1626" y="2634"/>
              <a:ext cx="1434" cy="1428"/>
            </a:xfrm>
            <a:custGeom>
              <a:avLst/>
              <a:gdLst>
                <a:gd name="T0" fmla="*/ 1206 w 1434"/>
                <a:gd name="T1" fmla="*/ 1428 h 1428"/>
                <a:gd name="T2" fmla="*/ 1410 w 1434"/>
                <a:gd name="T3" fmla="*/ 1182 h 1428"/>
                <a:gd name="T4" fmla="*/ 1434 w 1434"/>
                <a:gd name="T5" fmla="*/ 720 h 1428"/>
                <a:gd name="T6" fmla="*/ 1212 w 1434"/>
                <a:gd name="T7" fmla="*/ 294 h 1428"/>
                <a:gd name="T8" fmla="*/ 834 w 1434"/>
                <a:gd name="T9" fmla="*/ 126 h 1428"/>
                <a:gd name="T10" fmla="*/ 0 w 1434"/>
                <a:gd name="T11" fmla="*/ 0 h 14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4"/>
                <a:gd name="T19" fmla="*/ 0 h 1428"/>
                <a:gd name="T20" fmla="*/ 1434 w 1434"/>
                <a:gd name="T21" fmla="*/ 1428 h 14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4" h="1428">
                  <a:moveTo>
                    <a:pt x="1206" y="1428"/>
                  </a:moveTo>
                  <a:lnTo>
                    <a:pt x="1410" y="1182"/>
                  </a:lnTo>
                  <a:lnTo>
                    <a:pt x="1434" y="720"/>
                  </a:lnTo>
                  <a:lnTo>
                    <a:pt x="1212" y="294"/>
                  </a:lnTo>
                  <a:lnTo>
                    <a:pt x="834" y="12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0" name="Freeform 333"/>
            <p:cNvSpPr>
              <a:spLocks/>
            </p:cNvSpPr>
            <p:nvPr/>
          </p:nvSpPr>
          <p:spPr bwMode="auto">
            <a:xfrm>
              <a:off x="1656" y="2604"/>
              <a:ext cx="1368" cy="1458"/>
            </a:xfrm>
            <a:custGeom>
              <a:avLst/>
              <a:gdLst>
                <a:gd name="T0" fmla="*/ 1272 w 1368"/>
                <a:gd name="T1" fmla="*/ 1458 h 1458"/>
                <a:gd name="T2" fmla="*/ 1368 w 1368"/>
                <a:gd name="T3" fmla="*/ 1176 h 1458"/>
                <a:gd name="T4" fmla="*/ 1368 w 1368"/>
                <a:gd name="T5" fmla="*/ 768 h 1458"/>
                <a:gd name="T6" fmla="*/ 786 w 1368"/>
                <a:gd name="T7" fmla="*/ 192 h 1458"/>
                <a:gd name="T8" fmla="*/ 0 w 1368"/>
                <a:gd name="T9" fmla="*/ 0 h 14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8"/>
                <a:gd name="T16" fmla="*/ 0 h 1458"/>
                <a:gd name="T17" fmla="*/ 1368 w 1368"/>
                <a:gd name="T18" fmla="*/ 1458 h 14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8" h="1458">
                  <a:moveTo>
                    <a:pt x="1272" y="1458"/>
                  </a:moveTo>
                  <a:lnTo>
                    <a:pt x="1368" y="1176"/>
                  </a:lnTo>
                  <a:lnTo>
                    <a:pt x="1368" y="768"/>
                  </a:lnTo>
                  <a:lnTo>
                    <a:pt x="786" y="19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1" name="Freeform 334"/>
            <p:cNvSpPr>
              <a:spLocks/>
            </p:cNvSpPr>
            <p:nvPr/>
          </p:nvSpPr>
          <p:spPr bwMode="auto">
            <a:xfrm>
              <a:off x="1602" y="2574"/>
              <a:ext cx="1524" cy="1440"/>
            </a:xfrm>
            <a:custGeom>
              <a:avLst/>
              <a:gdLst>
                <a:gd name="T0" fmla="*/ 1470 w 1524"/>
                <a:gd name="T1" fmla="*/ 1440 h 1440"/>
                <a:gd name="T2" fmla="*/ 1458 w 1524"/>
                <a:gd name="T3" fmla="*/ 1200 h 1440"/>
                <a:gd name="T4" fmla="*/ 1524 w 1524"/>
                <a:gd name="T5" fmla="*/ 780 h 1440"/>
                <a:gd name="T6" fmla="*/ 852 w 1524"/>
                <a:gd name="T7" fmla="*/ 180 h 1440"/>
                <a:gd name="T8" fmla="*/ 0 w 1524"/>
                <a:gd name="T9" fmla="*/ 0 h 1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4"/>
                <a:gd name="T16" fmla="*/ 0 h 1440"/>
                <a:gd name="T17" fmla="*/ 1524 w 1524"/>
                <a:gd name="T18" fmla="*/ 1440 h 1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4" h="1440">
                  <a:moveTo>
                    <a:pt x="1470" y="1440"/>
                  </a:moveTo>
                  <a:lnTo>
                    <a:pt x="1458" y="1200"/>
                  </a:lnTo>
                  <a:lnTo>
                    <a:pt x="1524" y="780"/>
                  </a:lnTo>
                  <a:lnTo>
                    <a:pt x="852" y="18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2" name="Freeform 335"/>
            <p:cNvSpPr>
              <a:spLocks/>
            </p:cNvSpPr>
            <p:nvPr/>
          </p:nvSpPr>
          <p:spPr bwMode="auto">
            <a:xfrm>
              <a:off x="1560" y="2604"/>
              <a:ext cx="1722" cy="1332"/>
            </a:xfrm>
            <a:custGeom>
              <a:avLst/>
              <a:gdLst>
                <a:gd name="T0" fmla="*/ 1638 w 1722"/>
                <a:gd name="T1" fmla="*/ 1332 h 1332"/>
                <a:gd name="T2" fmla="*/ 1722 w 1722"/>
                <a:gd name="T3" fmla="*/ 1170 h 1332"/>
                <a:gd name="T4" fmla="*/ 1506 w 1722"/>
                <a:gd name="T5" fmla="*/ 744 h 1332"/>
                <a:gd name="T6" fmla="*/ 906 w 1722"/>
                <a:gd name="T7" fmla="*/ 114 h 1332"/>
                <a:gd name="T8" fmla="*/ 0 w 1722"/>
                <a:gd name="T9" fmla="*/ 0 h 1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2"/>
                <a:gd name="T16" fmla="*/ 0 h 1332"/>
                <a:gd name="T17" fmla="*/ 1722 w 1722"/>
                <a:gd name="T18" fmla="*/ 1332 h 1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2" h="1332">
                  <a:moveTo>
                    <a:pt x="1638" y="1332"/>
                  </a:moveTo>
                  <a:lnTo>
                    <a:pt x="1722" y="1170"/>
                  </a:lnTo>
                  <a:lnTo>
                    <a:pt x="1506" y="744"/>
                  </a:lnTo>
                  <a:lnTo>
                    <a:pt x="906" y="11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3" name="Freeform 336"/>
            <p:cNvSpPr>
              <a:spLocks/>
            </p:cNvSpPr>
            <p:nvPr/>
          </p:nvSpPr>
          <p:spPr bwMode="auto">
            <a:xfrm>
              <a:off x="1680" y="2592"/>
              <a:ext cx="1638" cy="1332"/>
            </a:xfrm>
            <a:custGeom>
              <a:avLst/>
              <a:gdLst>
                <a:gd name="T0" fmla="*/ 1638 w 1638"/>
                <a:gd name="T1" fmla="*/ 1332 h 1332"/>
                <a:gd name="T2" fmla="*/ 1632 w 1638"/>
                <a:gd name="T3" fmla="*/ 1170 h 1332"/>
                <a:gd name="T4" fmla="*/ 1386 w 1638"/>
                <a:gd name="T5" fmla="*/ 750 h 1332"/>
                <a:gd name="T6" fmla="*/ 906 w 1638"/>
                <a:gd name="T7" fmla="*/ 114 h 1332"/>
                <a:gd name="T8" fmla="*/ 0 w 1638"/>
                <a:gd name="T9" fmla="*/ 0 h 13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8"/>
                <a:gd name="T16" fmla="*/ 0 h 1332"/>
                <a:gd name="T17" fmla="*/ 1638 w 1638"/>
                <a:gd name="T18" fmla="*/ 1332 h 13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8" h="1332">
                  <a:moveTo>
                    <a:pt x="1638" y="1332"/>
                  </a:moveTo>
                  <a:lnTo>
                    <a:pt x="1632" y="1170"/>
                  </a:lnTo>
                  <a:lnTo>
                    <a:pt x="1386" y="750"/>
                  </a:lnTo>
                  <a:lnTo>
                    <a:pt x="906" y="11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4" name="Freeform 337"/>
            <p:cNvSpPr>
              <a:spLocks/>
            </p:cNvSpPr>
            <p:nvPr/>
          </p:nvSpPr>
          <p:spPr bwMode="auto">
            <a:xfrm>
              <a:off x="1602" y="2616"/>
              <a:ext cx="1812" cy="1308"/>
            </a:xfrm>
            <a:custGeom>
              <a:avLst/>
              <a:gdLst>
                <a:gd name="T0" fmla="*/ 1812 w 1812"/>
                <a:gd name="T1" fmla="*/ 1308 h 1308"/>
                <a:gd name="T2" fmla="*/ 1728 w 1812"/>
                <a:gd name="T3" fmla="*/ 1152 h 1308"/>
                <a:gd name="T4" fmla="*/ 1512 w 1812"/>
                <a:gd name="T5" fmla="*/ 744 h 1308"/>
                <a:gd name="T6" fmla="*/ 846 w 1812"/>
                <a:gd name="T7" fmla="*/ 114 h 1308"/>
                <a:gd name="T8" fmla="*/ 0 w 1812"/>
                <a:gd name="T9" fmla="*/ 0 h 1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2"/>
                <a:gd name="T16" fmla="*/ 0 h 1308"/>
                <a:gd name="T17" fmla="*/ 1812 w 1812"/>
                <a:gd name="T18" fmla="*/ 1308 h 13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2" h="1308">
                  <a:moveTo>
                    <a:pt x="1812" y="1308"/>
                  </a:moveTo>
                  <a:lnTo>
                    <a:pt x="1728" y="1152"/>
                  </a:lnTo>
                  <a:lnTo>
                    <a:pt x="1512" y="744"/>
                  </a:lnTo>
                  <a:lnTo>
                    <a:pt x="846" y="11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5" name="Freeform 338"/>
            <p:cNvSpPr>
              <a:spLocks/>
            </p:cNvSpPr>
            <p:nvPr/>
          </p:nvSpPr>
          <p:spPr bwMode="auto">
            <a:xfrm>
              <a:off x="1644" y="2622"/>
              <a:ext cx="1914" cy="1302"/>
            </a:xfrm>
            <a:custGeom>
              <a:avLst/>
              <a:gdLst>
                <a:gd name="T0" fmla="*/ 1914 w 1914"/>
                <a:gd name="T1" fmla="*/ 1302 h 1302"/>
                <a:gd name="T2" fmla="*/ 1680 w 1914"/>
                <a:gd name="T3" fmla="*/ 1152 h 1302"/>
                <a:gd name="T4" fmla="*/ 1392 w 1914"/>
                <a:gd name="T5" fmla="*/ 744 h 1302"/>
                <a:gd name="T6" fmla="*/ 816 w 1914"/>
                <a:gd name="T7" fmla="*/ 156 h 1302"/>
                <a:gd name="T8" fmla="*/ 0 w 1914"/>
                <a:gd name="T9" fmla="*/ 0 h 1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4"/>
                <a:gd name="T16" fmla="*/ 0 h 1302"/>
                <a:gd name="T17" fmla="*/ 1914 w 1914"/>
                <a:gd name="T18" fmla="*/ 1302 h 1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4" h="1302">
                  <a:moveTo>
                    <a:pt x="1914" y="1302"/>
                  </a:moveTo>
                  <a:lnTo>
                    <a:pt x="1680" y="1152"/>
                  </a:lnTo>
                  <a:lnTo>
                    <a:pt x="1392" y="744"/>
                  </a:lnTo>
                  <a:lnTo>
                    <a:pt x="816" y="15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6" name="Freeform 339"/>
            <p:cNvSpPr>
              <a:spLocks/>
            </p:cNvSpPr>
            <p:nvPr/>
          </p:nvSpPr>
          <p:spPr bwMode="auto">
            <a:xfrm>
              <a:off x="1596" y="2598"/>
              <a:ext cx="2418" cy="870"/>
            </a:xfrm>
            <a:custGeom>
              <a:avLst/>
              <a:gdLst>
                <a:gd name="T0" fmla="*/ 2052 w 2418"/>
                <a:gd name="T1" fmla="*/ 870 h 870"/>
                <a:gd name="T2" fmla="*/ 2418 w 2418"/>
                <a:gd name="T3" fmla="*/ 702 h 870"/>
                <a:gd name="T4" fmla="*/ 2286 w 2418"/>
                <a:gd name="T5" fmla="*/ 564 h 870"/>
                <a:gd name="T6" fmla="*/ 918 w 2418"/>
                <a:gd name="T7" fmla="*/ 114 h 870"/>
                <a:gd name="T8" fmla="*/ 0 w 2418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8"/>
                <a:gd name="T16" fmla="*/ 0 h 870"/>
                <a:gd name="T17" fmla="*/ 2418 w 2418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8" h="870">
                  <a:moveTo>
                    <a:pt x="2052" y="870"/>
                  </a:moveTo>
                  <a:lnTo>
                    <a:pt x="2418" y="702"/>
                  </a:lnTo>
                  <a:lnTo>
                    <a:pt x="2286" y="564"/>
                  </a:lnTo>
                  <a:lnTo>
                    <a:pt x="918" y="11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7" name="Freeform 340"/>
            <p:cNvSpPr>
              <a:spLocks/>
            </p:cNvSpPr>
            <p:nvPr/>
          </p:nvSpPr>
          <p:spPr bwMode="auto">
            <a:xfrm>
              <a:off x="1644" y="2550"/>
              <a:ext cx="2406" cy="912"/>
            </a:xfrm>
            <a:custGeom>
              <a:avLst/>
              <a:gdLst>
                <a:gd name="T0" fmla="*/ 2136 w 2406"/>
                <a:gd name="T1" fmla="*/ 912 h 912"/>
                <a:gd name="T2" fmla="*/ 2406 w 2406"/>
                <a:gd name="T3" fmla="*/ 774 h 912"/>
                <a:gd name="T4" fmla="*/ 2340 w 2406"/>
                <a:gd name="T5" fmla="*/ 672 h 912"/>
                <a:gd name="T6" fmla="*/ 2166 w 2406"/>
                <a:gd name="T7" fmla="*/ 594 h 912"/>
                <a:gd name="T8" fmla="*/ 744 w 2406"/>
                <a:gd name="T9" fmla="*/ 150 h 912"/>
                <a:gd name="T10" fmla="*/ 0 w 2406"/>
                <a:gd name="T11" fmla="*/ 0 h 9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06"/>
                <a:gd name="T19" fmla="*/ 0 h 912"/>
                <a:gd name="T20" fmla="*/ 2406 w 2406"/>
                <a:gd name="T21" fmla="*/ 912 h 9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06" h="912">
                  <a:moveTo>
                    <a:pt x="2136" y="912"/>
                  </a:moveTo>
                  <a:lnTo>
                    <a:pt x="2406" y="774"/>
                  </a:lnTo>
                  <a:lnTo>
                    <a:pt x="2340" y="672"/>
                  </a:lnTo>
                  <a:lnTo>
                    <a:pt x="2166" y="594"/>
                  </a:lnTo>
                  <a:lnTo>
                    <a:pt x="744" y="15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8" name="Freeform 341"/>
            <p:cNvSpPr>
              <a:spLocks/>
            </p:cNvSpPr>
            <p:nvPr/>
          </p:nvSpPr>
          <p:spPr bwMode="auto">
            <a:xfrm>
              <a:off x="1596" y="2616"/>
              <a:ext cx="2424" cy="858"/>
            </a:xfrm>
            <a:custGeom>
              <a:avLst/>
              <a:gdLst>
                <a:gd name="T0" fmla="*/ 2280 w 2424"/>
                <a:gd name="T1" fmla="*/ 858 h 858"/>
                <a:gd name="T2" fmla="*/ 2424 w 2424"/>
                <a:gd name="T3" fmla="*/ 708 h 858"/>
                <a:gd name="T4" fmla="*/ 2292 w 2424"/>
                <a:gd name="T5" fmla="*/ 552 h 858"/>
                <a:gd name="T6" fmla="*/ 846 w 2424"/>
                <a:gd name="T7" fmla="*/ 162 h 858"/>
                <a:gd name="T8" fmla="*/ 0 w 2424"/>
                <a:gd name="T9" fmla="*/ 0 h 8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4"/>
                <a:gd name="T16" fmla="*/ 0 h 858"/>
                <a:gd name="T17" fmla="*/ 2424 w 2424"/>
                <a:gd name="T18" fmla="*/ 858 h 8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4" h="858">
                  <a:moveTo>
                    <a:pt x="2280" y="858"/>
                  </a:moveTo>
                  <a:lnTo>
                    <a:pt x="2424" y="708"/>
                  </a:lnTo>
                  <a:lnTo>
                    <a:pt x="2292" y="552"/>
                  </a:lnTo>
                  <a:lnTo>
                    <a:pt x="846" y="16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59" name="Freeform 342"/>
            <p:cNvSpPr>
              <a:spLocks/>
            </p:cNvSpPr>
            <p:nvPr/>
          </p:nvSpPr>
          <p:spPr bwMode="auto">
            <a:xfrm>
              <a:off x="1704" y="2598"/>
              <a:ext cx="2346" cy="882"/>
            </a:xfrm>
            <a:custGeom>
              <a:avLst/>
              <a:gdLst>
                <a:gd name="T0" fmla="*/ 2250 w 2346"/>
                <a:gd name="T1" fmla="*/ 882 h 882"/>
                <a:gd name="T2" fmla="*/ 2346 w 2346"/>
                <a:gd name="T3" fmla="*/ 756 h 882"/>
                <a:gd name="T4" fmla="*/ 2262 w 2346"/>
                <a:gd name="T5" fmla="*/ 528 h 882"/>
                <a:gd name="T6" fmla="*/ 690 w 2346"/>
                <a:gd name="T7" fmla="*/ 72 h 882"/>
                <a:gd name="T8" fmla="*/ 0 w 2346"/>
                <a:gd name="T9" fmla="*/ 0 h 8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6"/>
                <a:gd name="T16" fmla="*/ 0 h 882"/>
                <a:gd name="T17" fmla="*/ 2346 w 2346"/>
                <a:gd name="T18" fmla="*/ 882 h 8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6" h="882">
                  <a:moveTo>
                    <a:pt x="2250" y="882"/>
                  </a:moveTo>
                  <a:lnTo>
                    <a:pt x="2346" y="756"/>
                  </a:lnTo>
                  <a:lnTo>
                    <a:pt x="2262" y="528"/>
                  </a:lnTo>
                  <a:lnTo>
                    <a:pt x="690" y="7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0" name="Freeform 343"/>
            <p:cNvSpPr>
              <a:spLocks/>
            </p:cNvSpPr>
            <p:nvPr/>
          </p:nvSpPr>
          <p:spPr bwMode="auto">
            <a:xfrm>
              <a:off x="1722" y="2574"/>
              <a:ext cx="2490" cy="1146"/>
            </a:xfrm>
            <a:custGeom>
              <a:avLst/>
              <a:gdLst>
                <a:gd name="T0" fmla="*/ 2184 w 2490"/>
                <a:gd name="T1" fmla="*/ 1146 h 1146"/>
                <a:gd name="T2" fmla="*/ 2490 w 2490"/>
                <a:gd name="T3" fmla="*/ 864 h 1146"/>
                <a:gd name="T4" fmla="*/ 2112 w 2490"/>
                <a:gd name="T5" fmla="*/ 666 h 1146"/>
                <a:gd name="T6" fmla="*/ 780 w 2490"/>
                <a:gd name="T7" fmla="*/ 192 h 1146"/>
                <a:gd name="T8" fmla="*/ 0 w 2490"/>
                <a:gd name="T9" fmla="*/ 0 h 11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90"/>
                <a:gd name="T16" fmla="*/ 0 h 1146"/>
                <a:gd name="T17" fmla="*/ 2490 w 2490"/>
                <a:gd name="T18" fmla="*/ 1146 h 11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90" h="1146">
                  <a:moveTo>
                    <a:pt x="2184" y="1146"/>
                  </a:moveTo>
                  <a:lnTo>
                    <a:pt x="2490" y="864"/>
                  </a:lnTo>
                  <a:lnTo>
                    <a:pt x="2112" y="666"/>
                  </a:lnTo>
                  <a:lnTo>
                    <a:pt x="780" y="19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1" name="Freeform 344"/>
            <p:cNvSpPr>
              <a:spLocks/>
            </p:cNvSpPr>
            <p:nvPr/>
          </p:nvSpPr>
          <p:spPr bwMode="auto">
            <a:xfrm>
              <a:off x="1542" y="2616"/>
              <a:ext cx="2730" cy="1080"/>
            </a:xfrm>
            <a:custGeom>
              <a:avLst/>
              <a:gdLst>
                <a:gd name="T0" fmla="*/ 2526 w 2730"/>
                <a:gd name="T1" fmla="*/ 1080 h 1080"/>
                <a:gd name="T2" fmla="*/ 2730 w 2730"/>
                <a:gd name="T3" fmla="*/ 834 h 1080"/>
                <a:gd name="T4" fmla="*/ 2292 w 2730"/>
                <a:gd name="T5" fmla="*/ 564 h 1080"/>
                <a:gd name="T6" fmla="*/ 2388 w 2730"/>
                <a:gd name="T7" fmla="*/ 552 h 1080"/>
                <a:gd name="T8" fmla="*/ 834 w 2730"/>
                <a:gd name="T9" fmla="*/ 108 h 1080"/>
                <a:gd name="T10" fmla="*/ 0 w 2730"/>
                <a:gd name="T11" fmla="*/ 0 h 10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30"/>
                <a:gd name="T19" fmla="*/ 0 h 1080"/>
                <a:gd name="T20" fmla="*/ 2730 w 2730"/>
                <a:gd name="T21" fmla="*/ 1080 h 10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30" h="1080">
                  <a:moveTo>
                    <a:pt x="2526" y="1080"/>
                  </a:moveTo>
                  <a:lnTo>
                    <a:pt x="2730" y="834"/>
                  </a:lnTo>
                  <a:lnTo>
                    <a:pt x="2292" y="564"/>
                  </a:lnTo>
                  <a:lnTo>
                    <a:pt x="2388" y="552"/>
                  </a:lnTo>
                  <a:lnTo>
                    <a:pt x="834" y="108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2" name="Freeform 345"/>
            <p:cNvSpPr>
              <a:spLocks/>
            </p:cNvSpPr>
            <p:nvPr/>
          </p:nvSpPr>
          <p:spPr bwMode="auto">
            <a:xfrm>
              <a:off x="1584" y="2580"/>
              <a:ext cx="2676" cy="1116"/>
            </a:xfrm>
            <a:custGeom>
              <a:avLst/>
              <a:gdLst>
                <a:gd name="T0" fmla="*/ 2580 w 2676"/>
                <a:gd name="T1" fmla="*/ 1116 h 1116"/>
                <a:gd name="T2" fmla="*/ 2676 w 2676"/>
                <a:gd name="T3" fmla="*/ 834 h 1116"/>
                <a:gd name="T4" fmla="*/ 2364 w 2676"/>
                <a:gd name="T5" fmla="*/ 570 h 1116"/>
                <a:gd name="T6" fmla="*/ 756 w 2676"/>
                <a:gd name="T7" fmla="*/ 138 h 1116"/>
                <a:gd name="T8" fmla="*/ 0 w 2676"/>
                <a:gd name="T9" fmla="*/ 0 h 1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6"/>
                <a:gd name="T16" fmla="*/ 0 h 1116"/>
                <a:gd name="T17" fmla="*/ 2676 w 2676"/>
                <a:gd name="T18" fmla="*/ 1116 h 1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6" h="1116">
                  <a:moveTo>
                    <a:pt x="2580" y="1116"/>
                  </a:moveTo>
                  <a:lnTo>
                    <a:pt x="2676" y="834"/>
                  </a:lnTo>
                  <a:lnTo>
                    <a:pt x="2364" y="570"/>
                  </a:lnTo>
                  <a:lnTo>
                    <a:pt x="756" y="138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3" name="Freeform 346"/>
            <p:cNvSpPr>
              <a:spLocks/>
            </p:cNvSpPr>
            <p:nvPr/>
          </p:nvSpPr>
          <p:spPr bwMode="auto">
            <a:xfrm>
              <a:off x="1584" y="2628"/>
              <a:ext cx="2724" cy="1020"/>
            </a:xfrm>
            <a:custGeom>
              <a:avLst/>
              <a:gdLst>
                <a:gd name="T0" fmla="*/ 2724 w 2724"/>
                <a:gd name="T1" fmla="*/ 1020 h 1020"/>
                <a:gd name="T2" fmla="*/ 2712 w 2724"/>
                <a:gd name="T3" fmla="*/ 780 h 1020"/>
                <a:gd name="T4" fmla="*/ 2352 w 2724"/>
                <a:gd name="T5" fmla="*/ 504 h 1020"/>
                <a:gd name="T6" fmla="*/ 924 w 2724"/>
                <a:gd name="T7" fmla="*/ 60 h 1020"/>
                <a:gd name="T8" fmla="*/ 0 w 2724"/>
                <a:gd name="T9" fmla="*/ 0 h 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4"/>
                <a:gd name="T16" fmla="*/ 0 h 1020"/>
                <a:gd name="T17" fmla="*/ 2724 w 2724"/>
                <a:gd name="T18" fmla="*/ 1020 h 10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4" h="1020">
                  <a:moveTo>
                    <a:pt x="2724" y="1020"/>
                  </a:moveTo>
                  <a:lnTo>
                    <a:pt x="2712" y="780"/>
                  </a:lnTo>
                  <a:lnTo>
                    <a:pt x="2352" y="504"/>
                  </a:lnTo>
                  <a:lnTo>
                    <a:pt x="924" y="60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4" name="Freeform 347"/>
            <p:cNvSpPr>
              <a:spLocks/>
            </p:cNvSpPr>
            <p:nvPr/>
          </p:nvSpPr>
          <p:spPr bwMode="auto">
            <a:xfrm>
              <a:off x="1656" y="2556"/>
              <a:ext cx="2862" cy="1014"/>
            </a:xfrm>
            <a:custGeom>
              <a:avLst/>
              <a:gdLst>
                <a:gd name="T0" fmla="*/ 2778 w 2862"/>
                <a:gd name="T1" fmla="*/ 1014 h 1014"/>
                <a:gd name="T2" fmla="*/ 2862 w 2862"/>
                <a:gd name="T3" fmla="*/ 852 h 1014"/>
                <a:gd name="T4" fmla="*/ 2352 w 2862"/>
                <a:gd name="T5" fmla="*/ 606 h 1014"/>
                <a:gd name="T6" fmla="*/ 888 w 2862"/>
                <a:gd name="T7" fmla="*/ 168 h 1014"/>
                <a:gd name="T8" fmla="*/ 0 w 2862"/>
                <a:gd name="T9" fmla="*/ 0 h 10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2"/>
                <a:gd name="T16" fmla="*/ 0 h 1014"/>
                <a:gd name="T17" fmla="*/ 2862 w 2862"/>
                <a:gd name="T18" fmla="*/ 1014 h 10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2" h="1014">
                  <a:moveTo>
                    <a:pt x="2778" y="1014"/>
                  </a:moveTo>
                  <a:lnTo>
                    <a:pt x="2862" y="852"/>
                  </a:lnTo>
                  <a:lnTo>
                    <a:pt x="2352" y="606"/>
                  </a:lnTo>
                  <a:lnTo>
                    <a:pt x="888" y="168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5" name="Freeform 348"/>
            <p:cNvSpPr>
              <a:spLocks/>
            </p:cNvSpPr>
            <p:nvPr/>
          </p:nvSpPr>
          <p:spPr bwMode="auto">
            <a:xfrm>
              <a:off x="1680" y="2568"/>
              <a:ext cx="2874" cy="990"/>
            </a:xfrm>
            <a:custGeom>
              <a:avLst/>
              <a:gdLst>
                <a:gd name="T0" fmla="*/ 2874 w 2874"/>
                <a:gd name="T1" fmla="*/ 990 h 990"/>
                <a:gd name="T2" fmla="*/ 2868 w 2874"/>
                <a:gd name="T3" fmla="*/ 828 h 990"/>
                <a:gd name="T4" fmla="*/ 2172 w 2874"/>
                <a:gd name="T5" fmla="*/ 534 h 990"/>
                <a:gd name="T6" fmla="*/ 852 w 2874"/>
                <a:gd name="T7" fmla="*/ 114 h 990"/>
                <a:gd name="T8" fmla="*/ 0 w 2874"/>
                <a:gd name="T9" fmla="*/ 0 h 9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4"/>
                <a:gd name="T16" fmla="*/ 0 h 990"/>
                <a:gd name="T17" fmla="*/ 2874 w 2874"/>
                <a:gd name="T18" fmla="*/ 990 h 9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4" h="990">
                  <a:moveTo>
                    <a:pt x="2874" y="990"/>
                  </a:moveTo>
                  <a:lnTo>
                    <a:pt x="2868" y="828"/>
                  </a:lnTo>
                  <a:lnTo>
                    <a:pt x="2172" y="534"/>
                  </a:lnTo>
                  <a:lnTo>
                    <a:pt x="852" y="11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6" name="Freeform 349"/>
            <p:cNvSpPr>
              <a:spLocks/>
            </p:cNvSpPr>
            <p:nvPr/>
          </p:nvSpPr>
          <p:spPr bwMode="auto">
            <a:xfrm>
              <a:off x="1536" y="2628"/>
              <a:ext cx="3114" cy="930"/>
            </a:xfrm>
            <a:custGeom>
              <a:avLst/>
              <a:gdLst>
                <a:gd name="T0" fmla="*/ 3114 w 3114"/>
                <a:gd name="T1" fmla="*/ 930 h 930"/>
                <a:gd name="T2" fmla="*/ 3030 w 3114"/>
                <a:gd name="T3" fmla="*/ 774 h 930"/>
                <a:gd name="T4" fmla="*/ 2262 w 3114"/>
                <a:gd name="T5" fmla="*/ 534 h 930"/>
                <a:gd name="T6" fmla="*/ 990 w 3114"/>
                <a:gd name="T7" fmla="*/ 102 h 930"/>
                <a:gd name="T8" fmla="*/ 0 w 3114"/>
                <a:gd name="T9" fmla="*/ 0 h 9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14"/>
                <a:gd name="T16" fmla="*/ 0 h 930"/>
                <a:gd name="T17" fmla="*/ 3114 w 3114"/>
                <a:gd name="T18" fmla="*/ 930 h 9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14" h="930">
                  <a:moveTo>
                    <a:pt x="3114" y="930"/>
                  </a:moveTo>
                  <a:lnTo>
                    <a:pt x="3030" y="774"/>
                  </a:lnTo>
                  <a:lnTo>
                    <a:pt x="2262" y="534"/>
                  </a:lnTo>
                  <a:lnTo>
                    <a:pt x="990" y="102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667" name="Freeform 350"/>
            <p:cNvSpPr>
              <a:spLocks/>
            </p:cNvSpPr>
            <p:nvPr/>
          </p:nvSpPr>
          <p:spPr bwMode="auto">
            <a:xfrm>
              <a:off x="1638" y="2598"/>
              <a:ext cx="3156" cy="960"/>
            </a:xfrm>
            <a:custGeom>
              <a:avLst/>
              <a:gdLst>
                <a:gd name="T0" fmla="*/ 3156 w 3156"/>
                <a:gd name="T1" fmla="*/ 960 h 960"/>
                <a:gd name="T2" fmla="*/ 2922 w 3156"/>
                <a:gd name="T3" fmla="*/ 810 h 960"/>
                <a:gd name="T4" fmla="*/ 2160 w 3156"/>
                <a:gd name="T5" fmla="*/ 552 h 960"/>
                <a:gd name="T6" fmla="*/ 900 w 3156"/>
                <a:gd name="T7" fmla="*/ 144 h 960"/>
                <a:gd name="T8" fmla="*/ 0 w 3156"/>
                <a:gd name="T9" fmla="*/ 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56"/>
                <a:gd name="T16" fmla="*/ 0 h 960"/>
                <a:gd name="T17" fmla="*/ 3156 w 3156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56" h="960">
                  <a:moveTo>
                    <a:pt x="3156" y="960"/>
                  </a:moveTo>
                  <a:lnTo>
                    <a:pt x="2922" y="810"/>
                  </a:lnTo>
                  <a:lnTo>
                    <a:pt x="2160" y="552"/>
                  </a:lnTo>
                  <a:lnTo>
                    <a:pt x="900" y="14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668" name="Group 351"/>
          <p:cNvGrpSpPr>
            <a:grpSpLocks/>
          </p:cNvGrpSpPr>
          <p:nvPr/>
        </p:nvGrpSpPr>
        <p:grpSpPr bwMode="auto">
          <a:xfrm>
            <a:off x="2743200" y="2286000"/>
            <a:ext cx="3840163" cy="1797050"/>
            <a:chOff x="1632" y="2304"/>
            <a:chExt cx="2419" cy="1132"/>
          </a:xfrm>
        </p:grpSpPr>
        <p:grpSp>
          <p:nvGrpSpPr>
            <p:cNvPr id="23572" name="Group 352"/>
            <p:cNvGrpSpPr>
              <a:grpSpLocks/>
            </p:cNvGrpSpPr>
            <p:nvPr/>
          </p:nvGrpSpPr>
          <p:grpSpPr bwMode="auto">
            <a:xfrm>
              <a:off x="3744" y="2928"/>
              <a:ext cx="307" cy="268"/>
              <a:chOff x="1946" y="2155"/>
              <a:chExt cx="411" cy="341"/>
            </a:xfrm>
          </p:grpSpPr>
          <p:sp>
            <p:nvSpPr>
              <p:cNvPr id="23618" name="Freeform 353"/>
              <p:cNvSpPr>
                <a:spLocks/>
              </p:cNvSpPr>
              <p:nvPr/>
            </p:nvSpPr>
            <p:spPr bwMode="auto">
              <a:xfrm>
                <a:off x="1946" y="2250"/>
                <a:ext cx="89" cy="125"/>
              </a:xfrm>
              <a:custGeom>
                <a:avLst/>
                <a:gdLst>
                  <a:gd name="T0" fmla="*/ 87 w 89"/>
                  <a:gd name="T1" fmla="*/ 77 h 125"/>
                  <a:gd name="T2" fmla="*/ 88 w 89"/>
                  <a:gd name="T3" fmla="*/ 58 h 125"/>
                  <a:gd name="T4" fmla="*/ 85 w 89"/>
                  <a:gd name="T5" fmla="*/ 45 h 125"/>
                  <a:gd name="T6" fmla="*/ 80 w 89"/>
                  <a:gd name="T7" fmla="*/ 35 h 125"/>
                  <a:gd name="T8" fmla="*/ 71 w 89"/>
                  <a:gd name="T9" fmla="*/ 27 h 125"/>
                  <a:gd name="T10" fmla="*/ 63 w 89"/>
                  <a:gd name="T11" fmla="*/ 22 h 125"/>
                  <a:gd name="T12" fmla="*/ 59 w 89"/>
                  <a:gd name="T13" fmla="*/ 17 h 125"/>
                  <a:gd name="T14" fmla="*/ 58 w 89"/>
                  <a:gd name="T15" fmla="*/ 9 h 125"/>
                  <a:gd name="T16" fmla="*/ 56 w 89"/>
                  <a:gd name="T17" fmla="*/ 5 h 125"/>
                  <a:gd name="T18" fmla="*/ 52 w 89"/>
                  <a:gd name="T19" fmla="*/ 13 h 125"/>
                  <a:gd name="T20" fmla="*/ 51 w 89"/>
                  <a:gd name="T21" fmla="*/ 20 h 125"/>
                  <a:gd name="T22" fmla="*/ 46 w 89"/>
                  <a:gd name="T23" fmla="*/ 16 h 125"/>
                  <a:gd name="T24" fmla="*/ 44 w 89"/>
                  <a:gd name="T25" fmla="*/ 7 h 125"/>
                  <a:gd name="T26" fmla="*/ 43 w 89"/>
                  <a:gd name="T27" fmla="*/ 0 h 125"/>
                  <a:gd name="T28" fmla="*/ 39 w 89"/>
                  <a:gd name="T29" fmla="*/ 8 h 125"/>
                  <a:gd name="T30" fmla="*/ 37 w 89"/>
                  <a:gd name="T31" fmla="*/ 21 h 125"/>
                  <a:gd name="T32" fmla="*/ 38 w 89"/>
                  <a:gd name="T33" fmla="*/ 31 h 125"/>
                  <a:gd name="T34" fmla="*/ 32 w 89"/>
                  <a:gd name="T35" fmla="*/ 23 h 125"/>
                  <a:gd name="T36" fmla="*/ 24 w 89"/>
                  <a:gd name="T37" fmla="*/ 20 h 125"/>
                  <a:gd name="T38" fmla="*/ 16 w 89"/>
                  <a:gd name="T39" fmla="*/ 22 h 125"/>
                  <a:gd name="T40" fmla="*/ 14 w 89"/>
                  <a:gd name="T41" fmla="*/ 28 h 125"/>
                  <a:gd name="T42" fmla="*/ 21 w 89"/>
                  <a:gd name="T43" fmla="*/ 31 h 125"/>
                  <a:gd name="T44" fmla="*/ 24 w 89"/>
                  <a:gd name="T45" fmla="*/ 40 h 125"/>
                  <a:gd name="T46" fmla="*/ 20 w 89"/>
                  <a:gd name="T47" fmla="*/ 49 h 125"/>
                  <a:gd name="T48" fmla="*/ 13 w 89"/>
                  <a:gd name="T49" fmla="*/ 53 h 125"/>
                  <a:gd name="T50" fmla="*/ 8 w 89"/>
                  <a:gd name="T51" fmla="*/ 52 h 125"/>
                  <a:gd name="T52" fmla="*/ 7 w 89"/>
                  <a:gd name="T53" fmla="*/ 46 h 125"/>
                  <a:gd name="T54" fmla="*/ 5 w 89"/>
                  <a:gd name="T55" fmla="*/ 46 h 125"/>
                  <a:gd name="T56" fmla="*/ 1 w 89"/>
                  <a:gd name="T57" fmla="*/ 53 h 125"/>
                  <a:gd name="T58" fmla="*/ 0 w 89"/>
                  <a:gd name="T59" fmla="*/ 65 h 125"/>
                  <a:gd name="T60" fmla="*/ 3 w 89"/>
                  <a:gd name="T61" fmla="*/ 78 h 125"/>
                  <a:gd name="T62" fmla="*/ 8 w 89"/>
                  <a:gd name="T63" fmla="*/ 82 h 125"/>
                  <a:gd name="T64" fmla="*/ 16 w 89"/>
                  <a:gd name="T65" fmla="*/ 87 h 125"/>
                  <a:gd name="T66" fmla="*/ 20 w 89"/>
                  <a:gd name="T67" fmla="*/ 94 h 125"/>
                  <a:gd name="T68" fmla="*/ 23 w 89"/>
                  <a:gd name="T69" fmla="*/ 104 h 125"/>
                  <a:gd name="T70" fmla="*/ 27 w 89"/>
                  <a:gd name="T71" fmla="*/ 116 h 125"/>
                  <a:gd name="T72" fmla="*/ 32 w 89"/>
                  <a:gd name="T73" fmla="*/ 121 h 125"/>
                  <a:gd name="T74" fmla="*/ 41 w 89"/>
                  <a:gd name="T75" fmla="*/ 123 h 125"/>
                  <a:gd name="T76" fmla="*/ 54 w 89"/>
                  <a:gd name="T77" fmla="*/ 124 h 125"/>
                  <a:gd name="T78" fmla="*/ 70 w 89"/>
                  <a:gd name="T79" fmla="*/ 121 h 125"/>
                  <a:gd name="T80" fmla="*/ 80 w 89"/>
                  <a:gd name="T81" fmla="*/ 114 h 125"/>
                  <a:gd name="T82" fmla="*/ 84 w 89"/>
                  <a:gd name="T83" fmla="*/ 104 h 1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9"/>
                  <a:gd name="T127" fmla="*/ 0 h 125"/>
                  <a:gd name="T128" fmla="*/ 89 w 89"/>
                  <a:gd name="T129" fmla="*/ 125 h 1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9" h="125">
                    <a:moveTo>
                      <a:pt x="86" y="93"/>
                    </a:moveTo>
                    <a:lnTo>
                      <a:pt x="87" y="84"/>
                    </a:lnTo>
                    <a:lnTo>
                      <a:pt x="87" y="77"/>
                    </a:lnTo>
                    <a:lnTo>
                      <a:pt x="88" y="70"/>
                    </a:lnTo>
                    <a:lnTo>
                      <a:pt x="88" y="63"/>
                    </a:lnTo>
                    <a:lnTo>
                      <a:pt x="88" y="58"/>
                    </a:lnTo>
                    <a:lnTo>
                      <a:pt x="87" y="53"/>
                    </a:lnTo>
                    <a:lnTo>
                      <a:pt x="86" y="48"/>
                    </a:lnTo>
                    <a:lnTo>
                      <a:pt x="85" y="45"/>
                    </a:lnTo>
                    <a:lnTo>
                      <a:pt x="84" y="42"/>
                    </a:lnTo>
                    <a:lnTo>
                      <a:pt x="82" y="38"/>
                    </a:lnTo>
                    <a:lnTo>
                      <a:pt x="80" y="35"/>
                    </a:lnTo>
                    <a:lnTo>
                      <a:pt x="77" y="32"/>
                    </a:lnTo>
                    <a:lnTo>
                      <a:pt x="74" y="29"/>
                    </a:lnTo>
                    <a:lnTo>
                      <a:pt x="71" y="27"/>
                    </a:lnTo>
                    <a:lnTo>
                      <a:pt x="68" y="26"/>
                    </a:lnTo>
                    <a:lnTo>
                      <a:pt x="65" y="24"/>
                    </a:lnTo>
                    <a:lnTo>
                      <a:pt x="63" y="22"/>
                    </a:lnTo>
                    <a:lnTo>
                      <a:pt x="61" y="21"/>
                    </a:lnTo>
                    <a:lnTo>
                      <a:pt x="59" y="18"/>
                    </a:lnTo>
                    <a:lnTo>
                      <a:pt x="59" y="17"/>
                    </a:lnTo>
                    <a:lnTo>
                      <a:pt x="58" y="15"/>
                    </a:lnTo>
                    <a:lnTo>
                      <a:pt x="58" y="12"/>
                    </a:lnTo>
                    <a:lnTo>
                      <a:pt x="58" y="9"/>
                    </a:lnTo>
                    <a:lnTo>
                      <a:pt x="58" y="5"/>
                    </a:lnTo>
                    <a:lnTo>
                      <a:pt x="58" y="2"/>
                    </a:lnTo>
                    <a:lnTo>
                      <a:pt x="56" y="5"/>
                    </a:lnTo>
                    <a:lnTo>
                      <a:pt x="54" y="7"/>
                    </a:lnTo>
                    <a:lnTo>
                      <a:pt x="53" y="11"/>
                    </a:lnTo>
                    <a:lnTo>
                      <a:pt x="52" y="13"/>
                    </a:lnTo>
                    <a:lnTo>
                      <a:pt x="53" y="16"/>
                    </a:lnTo>
                    <a:lnTo>
                      <a:pt x="53" y="20"/>
                    </a:lnTo>
                    <a:lnTo>
                      <a:pt x="51" y="20"/>
                    </a:lnTo>
                    <a:lnTo>
                      <a:pt x="49" y="19"/>
                    </a:lnTo>
                    <a:lnTo>
                      <a:pt x="48" y="18"/>
                    </a:lnTo>
                    <a:lnTo>
                      <a:pt x="46" y="16"/>
                    </a:lnTo>
                    <a:lnTo>
                      <a:pt x="45" y="13"/>
                    </a:lnTo>
                    <a:lnTo>
                      <a:pt x="44" y="11"/>
                    </a:lnTo>
                    <a:lnTo>
                      <a:pt x="44" y="7"/>
                    </a:lnTo>
                    <a:lnTo>
                      <a:pt x="45" y="3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1" y="2"/>
                    </a:lnTo>
                    <a:lnTo>
                      <a:pt x="39" y="5"/>
                    </a:lnTo>
                    <a:lnTo>
                      <a:pt x="39" y="8"/>
                    </a:lnTo>
                    <a:lnTo>
                      <a:pt x="37" y="11"/>
                    </a:lnTo>
                    <a:lnTo>
                      <a:pt x="37" y="16"/>
                    </a:lnTo>
                    <a:lnTo>
                      <a:pt x="37" y="21"/>
                    </a:lnTo>
                    <a:lnTo>
                      <a:pt x="37" y="25"/>
                    </a:lnTo>
                    <a:lnTo>
                      <a:pt x="37" y="28"/>
                    </a:lnTo>
                    <a:lnTo>
                      <a:pt x="38" y="31"/>
                    </a:lnTo>
                    <a:lnTo>
                      <a:pt x="36" y="28"/>
                    </a:lnTo>
                    <a:lnTo>
                      <a:pt x="34" y="25"/>
                    </a:lnTo>
                    <a:lnTo>
                      <a:pt x="32" y="23"/>
                    </a:lnTo>
                    <a:lnTo>
                      <a:pt x="29" y="21"/>
                    </a:lnTo>
                    <a:lnTo>
                      <a:pt x="27" y="21"/>
                    </a:lnTo>
                    <a:lnTo>
                      <a:pt x="24" y="20"/>
                    </a:lnTo>
                    <a:lnTo>
                      <a:pt x="21" y="20"/>
                    </a:lnTo>
                    <a:lnTo>
                      <a:pt x="18" y="21"/>
                    </a:lnTo>
                    <a:lnTo>
                      <a:pt x="16" y="22"/>
                    </a:lnTo>
                    <a:lnTo>
                      <a:pt x="14" y="24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6" y="28"/>
                    </a:lnTo>
                    <a:lnTo>
                      <a:pt x="19" y="29"/>
                    </a:lnTo>
                    <a:lnTo>
                      <a:pt x="21" y="31"/>
                    </a:lnTo>
                    <a:lnTo>
                      <a:pt x="23" y="34"/>
                    </a:lnTo>
                    <a:lnTo>
                      <a:pt x="24" y="37"/>
                    </a:lnTo>
                    <a:lnTo>
                      <a:pt x="24" y="40"/>
                    </a:lnTo>
                    <a:lnTo>
                      <a:pt x="24" y="44"/>
                    </a:lnTo>
                    <a:lnTo>
                      <a:pt x="23" y="46"/>
                    </a:lnTo>
                    <a:lnTo>
                      <a:pt x="20" y="49"/>
                    </a:lnTo>
                    <a:lnTo>
                      <a:pt x="17" y="51"/>
                    </a:lnTo>
                    <a:lnTo>
                      <a:pt x="15" y="53"/>
                    </a:lnTo>
                    <a:lnTo>
                      <a:pt x="13" y="53"/>
                    </a:lnTo>
                    <a:lnTo>
                      <a:pt x="11" y="54"/>
                    </a:lnTo>
                    <a:lnTo>
                      <a:pt x="9" y="53"/>
                    </a:lnTo>
                    <a:lnTo>
                      <a:pt x="8" y="52"/>
                    </a:lnTo>
                    <a:lnTo>
                      <a:pt x="7" y="50"/>
                    </a:lnTo>
                    <a:lnTo>
                      <a:pt x="7" y="47"/>
                    </a:lnTo>
                    <a:lnTo>
                      <a:pt x="7" y="46"/>
                    </a:lnTo>
                    <a:lnTo>
                      <a:pt x="7" y="44"/>
                    </a:lnTo>
                    <a:lnTo>
                      <a:pt x="6" y="45"/>
                    </a:lnTo>
                    <a:lnTo>
                      <a:pt x="5" y="46"/>
                    </a:lnTo>
                    <a:lnTo>
                      <a:pt x="3" y="48"/>
                    </a:lnTo>
                    <a:lnTo>
                      <a:pt x="2" y="50"/>
                    </a:lnTo>
                    <a:lnTo>
                      <a:pt x="1" y="53"/>
                    </a:lnTo>
                    <a:lnTo>
                      <a:pt x="0" y="56"/>
                    </a:lnTo>
                    <a:lnTo>
                      <a:pt x="0" y="61"/>
                    </a:lnTo>
                    <a:lnTo>
                      <a:pt x="0" y="65"/>
                    </a:lnTo>
                    <a:lnTo>
                      <a:pt x="0" y="70"/>
                    </a:lnTo>
                    <a:lnTo>
                      <a:pt x="2" y="75"/>
                    </a:lnTo>
                    <a:lnTo>
                      <a:pt x="3" y="78"/>
                    </a:lnTo>
                    <a:lnTo>
                      <a:pt x="5" y="80"/>
                    </a:lnTo>
                    <a:lnTo>
                      <a:pt x="6" y="81"/>
                    </a:lnTo>
                    <a:lnTo>
                      <a:pt x="8" y="82"/>
                    </a:lnTo>
                    <a:lnTo>
                      <a:pt x="10" y="83"/>
                    </a:lnTo>
                    <a:lnTo>
                      <a:pt x="14" y="86"/>
                    </a:lnTo>
                    <a:lnTo>
                      <a:pt x="16" y="87"/>
                    </a:lnTo>
                    <a:lnTo>
                      <a:pt x="18" y="89"/>
                    </a:lnTo>
                    <a:lnTo>
                      <a:pt x="19" y="91"/>
                    </a:lnTo>
                    <a:lnTo>
                      <a:pt x="20" y="94"/>
                    </a:lnTo>
                    <a:lnTo>
                      <a:pt x="22" y="98"/>
                    </a:lnTo>
                    <a:lnTo>
                      <a:pt x="23" y="100"/>
                    </a:lnTo>
                    <a:lnTo>
                      <a:pt x="23" y="104"/>
                    </a:lnTo>
                    <a:lnTo>
                      <a:pt x="24" y="109"/>
                    </a:lnTo>
                    <a:lnTo>
                      <a:pt x="25" y="113"/>
                    </a:lnTo>
                    <a:lnTo>
                      <a:pt x="27" y="116"/>
                    </a:lnTo>
                    <a:lnTo>
                      <a:pt x="28" y="118"/>
                    </a:lnTo>
                    <a:lnTo>
                      <a:pt x="30" y="119"/>
                    </a:lnTo>
                    <a:lnTo>
                      <a:pt x="32" y="121"/>
                    </a:lnTo>
                    <a:lnTo>
                      <a:pt x="35" y="122"/>
                    </a:lnTo>
                    <a:lnTo>
                      <a:pt x="38" y="123"/>
                    </a:lnTo>
                    <a:lnTo>
                      <a:pt x="41" y="123"/>
                    </a:lnTo>
                    <a:lnTo>
                      <a:pt x="46" y="124"/>
                    </a:lnTo>
                    <a:lnTo>
                      <a:pt x="49" y="124"/>
                    </a:lnTo>
                    <a:lnTo>
                      <a:pt x="54" y="124"/>
                    </a:lnTo>
                    <a:lnTo>
                      <a:pt x="60" y="124"/>
                    </a:lnTo>
                    <a:lnTo>
                      <a:pt x="65" y="123"/>
                    </a:lnTo>
                    <a:lnTo>
                      <a:pt x="70" y="121"/>
                    </a:lnTo>
                    <a:lnTo>
                      <a:pt x="74" y="118"/>
                    </a:lnTo>
                    <a:lnTo>
                      <a:pt x="78" y="116"/>
                    </a:lnTo>
                    <a:lnTo>
                      <a:pt x="80" y="114"/>
                    </a:lnTo>
                    <a:lnTo>
                      <a:pt x="82" y="111"/>
                    </a:lnTo>
                    <a:lnTo>
                      <a:pt x="83" y="108"/>
                    </a:lnTo>
                    <a:lnTo>
                      <a:pt x="84" y="104"/>
                    </a:lnTo>
                    <a:lnTo>
                      <a:pt x="85" y="98"/>
                    </a:lnTo>
                    <a:lnTo>
                      <a:pt x="86" y="9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19" name="Freeform 354"/>
              <p:cNvSpPr>
                <a:spLocks/>
              </p:cNvSpPr>
              <p:nvPr/>
            </p:nvSpPr>
            <p:spPr bwMode="auto">
              <a:xfrm>
                <a:off x="1989" y="2180"/>
                <a:ext cx="105" cy="215"/>
              </a:xfrm>
              <a:custGeom>
                <a:avLst/>
                <a:gdLst>
                  <a:gd name="T0" fmla="*/ 15 w 105"/>
                  <a:gd name="T1" fmla="*/ 194 h 215"/>
                  <a:gd name="T2" fmla="*/ 4 w 105"/>
                  <a:gd name="T3" fmla="*/ 173 h 215"/>
                  <a:gd name="T4" fmla="*/ 1 w 105"/>
                  <a:gd name="T5" fmla="*/ 152 h 215"/>
                  <a:gd name="T6" fmla="*/ 1 w 105"/>
                  <a:gd name="T7" fmla="*/ 127 h 215"/>
                  <a:gd name="T8" fmla="*/ 4 w 105"/>
                  <a:gd name="T9" fmla="*/ 107 h 215"/>
                  <a:gd name="T10" fmla="*/ 11 w 105"/>
                  <a:gd name="T11" fmla="*/ 88 h 215"/>
                  <a:gd name="T12" fmla="*/ 12 w 105"/>
                  <a:gd name="T13" fmla="*/ 68 h 215"/>
                  <a:gd name="T14" fmla="*/ 10 w 105"/>
                  <a:gd name="T15" fmla="*/ 57 h 215"/>
                  <a:gd name="T16" fmla="*/ 5 w 105"/>
                  <a:gd name="T17" fmla="*/ 43 h 215"/>
                  <a:gd name="T18" fmla="*/ 6 w 105"/>
                  <a:gd name="T19" fmla="*/ 38 h 215"/>
                  <a:gd name="T20" fmla="*/ 14 w 105"/>
                  <a:gd name="T21" fmla="*/ 48 h 215"/>
                  <a:gd name="T22" fmla="*/ 19 w 105"/>
                  <a:gd name="T23" fmla="*/ 51 h 215"/>
                  <a:gd name="T24" fmla="*/ 19 w 105"/>
                  <a:gd name="T25" fmla="*/ 30 h 215"/>
                  <a:gd name="T26" fmla="*/ 11 w 105"/>
                  <a:gd name="T27" fmla="*/ 8 h 215"/>
                  <a:gd name="T28" fmla="*/ 11 w 105"/>
                  <a:gd name="T29" fmla="*/ 0 h 215"/>
                  <a:gd name="T30" fmla="*/ 24 w 105"/>
                  <a:gd name="T31" fmla="*/ 2 h 215"/>
                  <a:gd name="T32" fmla="*/ 36 w 105"/>
                  <a:gd name="T33" fmla="*/ 14 h 215"/>
                  <a:gd name="T34" fmla="*/ 44 w 105"/>
                  <a:gd name="T35" fmla="*/ 34 h 215"/>
                  <a:gd name="T36" fmla="*/ 49 w 105"/>
                  <a:gd name="T37" fmla="*/ 42 h 215"/>
                  <a:gd name="T38" fmla="*/ 57 w 105"/>
                  <a:gd name="T39" fmla="*/ 28 h 215"/>
                  <a:gd name="T40" fmla="*/ 71 w 105"/>
                  <a:gd name="T41" fmla="*/ 20 h 215"/>
                  <a:gd name="T42" fmla="*/ 82 w 105"/>
                  <a:gd name="T43" fmla="*/ 22 h 215"/>
                  <a:gd name="T44" fmla="*/ 87 w 105"/>
                  <a:gd name="T45" fmla="*/ 34 h 215"/>
                  <a:gd name="T46" fmla="*/ 78 w 105"/>
                  <a:gd name="T47" fmla="*/ 34 h 215"/>
                  <a:gd name="T48" fmla="*/ 73 w 105"/>
                  <a:gd name="T49" fmla="*/ 38 h 215"/>
                  <a:gd name="T50" fmla="*/ 71 w 105"/>
                  <a:gd name="T51" fmla="*/ 49 h 215"/>
                  <a:gd name="T52" fmla="*/ 73 w 105"/>
                  <a:gd name="T53" fmla="*/ 57 h 215"/>
                  <a:gd name="T54" fmla="*/ 79 w 105"/>
                  <a:gd name="T55" fmla="*/ 65 h 215"/>
                  <a:gd name="T56" fmla="*/ 88 w 105"/>
                  <a:gd name="T57" fmla="*/ 64 h 215"/>
                  <a:gd name="T58" fmla="*/ 88 w 105"/>
                  <a:gd name="T59" fmla="*/ 50 h 215"/>
                  <a:gd name="T60" fmla="*/ 95 w 105"/>
                  <a:gd name="T61" fmla="*/ 60 h 215"/>
                  <a:gd name="T62" fmla="*/ 101 w 105"/>
                  <a:gd name="T63" fmla="*/ 77 h 215"/>
                  <a:gd name="T64" fmla="*/ 101 w 105"/>
                  <a:gd name="T65" fmla="*/ 91 h 215"/>
                  <a:gd name="T66" fmla="*/ 96 w 105"/>
                  <a:gd name="T67" fmla="*/ 104 h 215"/>
                  <a:gd name="T68" fmla="*/ 88 w 105"/>
                  <a:gd name="T69" fmla="*/ 116 h 215"/>
                  <a:gd name="T70" fmla="*/ 84 w 105"/>
                  <a:gd name="T71" fmla="*/ 125 h 215"/>
                  <a:gd name="T72" fmla="*/ 87 w 105"/>
                  <a:gd name="T73" fmla="*/ 139 h 215"/>
                  <a:gd name="T74" fmla="*/ 95 w 105"/>
                  <a:gd name="T75" fmla="*/ 148 h 215"/>
                  <a:gd name="T76" fmla="*/ 101 w 105"/>
                  <a:gd name="T77" fmla="*/ 145 h 215"/>
                  <a:gd name="T78" fmla="*/ 104 w 105"/>
                  <a:gd name="T79" fmla="*/ 158 h 215"/>
                  <a:gd name="T80" fmla="*/ 100 w 105"/>
                  <a:gd name="T81" fmla="*/ 177 h 215"/>
                  <a:gd name="T82" fmla="*/ 94 w 105"/>
                  <a:gd name="T83" fmla="*/ 193 h 215"/>
                  <a:gd name="T84" fmla="*/ 85 w 105"/>
                  <a:gd name="T85" fmla="*/ 204 h 215"/>
                  <a:gd name="T86" fmla="*/ 74 w 105"/>
                  <a:gd name="T87" fmla="*/ 212 h 215"/>
                  <a:gd name="T88" fmla="*/ 61 w 105"/>
                  <a:gd name="T89" fmla="*/ 213 h 215"/>
                  <a:gd name="T90" fmla="*/ 45 w 105"/>
                  <a:gd name="T91" fmla="*/ 206 h 215"/>
                  <a:gd name="T92" fmla="*/ 23 w 105"/>
                  <a:gd name="T93" fmla="*/ 202 h 21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05"/>
                  <a:gd name="T142" fmla="*/ 0 h 215"/>
                  <a:gd name="T143" fmla="*/ 105 w 105"/>
                  <a:gd name="T144" fmla="*/ 215 h 21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05" h="215">
                    <a:moveTo>
                      <a:pt x="23" y="202"/>
                    </a:moveTo>
                    <a:lnTo>
                      <a:pt x="20" y="198"/>
                    </a:lnTo>
                    <a:lnTo>
                      <a:pt x="15" y="194"/>
                    </a:lnTo>
                    <a:lnTo>
                      <a:pt x="11" y="187"/>
                    </a:lnTo>
                    <a:lnTo>
                      <a:pt x="7" y="180"/>
                    </a:lnTo>
                    <a:lnTo>
                      <a:pt x="4" y="173"/>
                    </a:lnTo>
                    <a:lnTo>
                      <a:pt x="3" y="167"/>
                    </a:lnTo>
                    <a:lnTo>
                      <a:pt x="1" y="159"/>
                    </a:lnTo>
                    <a:lnTo>
                      <a:pt x="1" y="152"/>
                    </a:lnTo>
                    <a:lnTo>
                      <a:pt x="0" y="143"/>
                    </a:lnTo>
                    <a:lnTo>
                      <a:pt x="0" y="134"/>
                    </a:lnTo>
                    <a:lnTo>
                      <a:pt x="1" y="127"/>
                    </a:lnTo>
                    <a:lnTo>
                      <a:pt x="1" y="121"/>
                    </a:lnTo>
                    <a:lnTo>
                      <a:pt x="2" y="113"/>
                    </a:lnTo>
                    <a:lnTo>
                      <a:pt x="4" y="107"/>
                    </a:lnTo>
                    <a:lnTo>
                      <a:pt x="6" y="100"/>
                    </a:lnTo>
                    <a:lnTo>
                      <a:pt x="9" y="94"/>
                    </a:lnTo>
                    <a:lnTo>
                      <a:pt x="11" y="88"/>
                    </a:lnTo>
                    <a:lnTo>
                      <a:pt x="12" y="81"/>
                    </a:lnTo>
                    <a:lnTo>
                      <a:pt x="12" y="75"/>
                    </a:lnTo>
                    <a:lnTo>
                      <a:pt x="12" y="68"/>
                    </a:lnTo>
                    <a:lnTo>
                      <a:pt x="11" y="64"/>
                    </a:lnTo>
                    <a:lnTo>
                      <a:pt x="10" y="61"/>
                    </a:lnTo>
                    <a:lnTo>
                      <a:pt x="10" y="57"/>
                    </a:lnTo>
                    <a:lnTo>
                      <a:pt x="8" y="52"/>
                    </a:lnTo>
                    <a:lnTo>
                      <a:pt x="6" y="47"/>
                    </a:lnTo>
                    <a:lnTo>
                      <a:pt x="5" y="43"/>
                    </a:lnTo>
                    <a:lnTo>
                      <a:pt x="3" y="40"/>
                    </a:lnTo>
                    <a:lnTo>
                      <a:pt x="1" y="36"/>
                    </a:lnTo>
                    <a:lnTo>
                      <a:pt x="6" y="38"/>
                    </a:lnTo>
                    <a:lnTo>
                      <a:pt x="10" y="41"/>
                    </a:lnTo>
                    <a:lnTo>
                      <a:pt x="13" y="45"/>
                    </a:lnTo>
                    <a:lnTo>
                      <a:pt x="14" y="48"/>
                    </a:lnTo>
                    <a:lnTo>
                      <a:pt x="16" y="52"/>
                    </a:lnTo>
                    <a:lnTo>
                      <a:pt x="18" y="58"/>
                    </a:lnTo>
                    <a:lnTo>
                      <a:pt x="19" y="51"/>
                    </a:lnTo>
                    <a:lnTo>
                      <a:pt x="20" y="44"/>
                    </a:lnTo>
                    <a:lnTo>
                      <a:pt x="20" y="38"/>
                    </a:lnTo>
                    <a:lnTo>
                      <a:pt x="19" y="30"/>
                    </a:lnTo>
                    <a:lnTo>
                      <a:pt x="16" y="21"/>
                    </a:lnTo>
                    <a:lnTo>
                      <a:pt x="14" y="14"/>
                    </a:lnTo>
                    <a:lnTo>
                      <a:pt x="11" y="8"/>
                    </a:lnTo>
                    <a:lnTo>
                      <a:pt x="9" y="3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8" y="5"/>
                    </a:lnTo>
                    <a:lnTo>
                      <a:pt x="32" y="10"/>
                    </a:lnTo>
                    <a:lnTo>
                      <a:pt x="36" y="14"/>
                    </a:lnTo>
                    <a:lnTo>
                      <a:pt x="38" y="20"/>
                    </a:lnTo>
                    <a:lnTo>
                      <a:pt x="41" y="27"/>
                    </a:lnTo>
                    <a:lnTo>
                      <a:pt x="44" y="34"/>
                    </a:lnTo>
                    <a:lnTo>
                      <a:pt x="46" y="42"/>
                    </a:lnTo>
                    <a:lnTo>
                      <a:pt x="47" y="51"/>
                    </a:lnTo>
                    <a:lnTo>
                      <a:pt x="49" y="42"/>
                    </a:lnTo>
                    <a:lnTo>
                      <a:pt x="51" y="37"/>
                    </a:lnTo>
                    <a:lnTo>
                      <a:pt x="54" y="32"/>
                    </a:lnTo>
                    <a:lnTo>
                      <a:pt x="57" y="28"/>
                    </a:lnTo>
                    <a:lnTo>
                      <a:pt x="62" y="24"/>
                    </a:lnTo>
                    <a:lnTo>
                      <a:pt x="66" y="22"/>
                    </a:lnTo>
                    <a:lnTo>
                      <a:pt x="71" y="20"/>
                    </a:lnTo>
                    <a:lnTo>
                      <a:pt x="75" y="19"/>
                    </a:lnTo>
                    <a:lnTo>
                      <a:pt x="79" y="20"/>
                    </a:lnTo>
                    <a:lnTo>
                      <a:pt x="82" y="22"/>
                    </a:lnTo>
                    <a:lnTo>
                      <a:pt x="84" y="25"/>
                    </a:lnTo>
                    <a:lnTo>
                      <a:pt x="86" y="29"/>
                    </a:lnTo>
                    <a:lnTo>
                      <a:pt x="87" y="34"/>
                    </a:lnTo>
                    <a:lnTo>
                      <a:pt x="84" y="33"/>
                    </a:lnTo>
                    <a:lnTo>
                      <a:pt x="81" y="33"/>
                    </a:lnTo>
                    <a:lnTo>
                      <a:pt x="78" y="34"/>
                    </a:lnTo>
                    <a:lnTo>
                      <a:pt x="77" y="35"/>
                    </a:lnTo>
                    <a:lnTo>
                      <a:pt x="75" y="36"/>
                    </a:lnTo>
                    <a:lnTo>
                      <a:pt x="73" y="38"/>
                    </a:lnTo>
                    <a:lnTo>
                      <a:pt x="72" y="41"/>
                    </a:lnTo>
                    <a:lnTo>
                      <a:pt x="71" y="45"/>
                    </a:lnTo>
                    <a:lnTo>
                      <a:pt x="71" y="49"/>
                    </a:lnTo>
                    <a:lnTo>
                      <a:pt x="71" y="52"/>
                    </a:lnTo>
                    <a:lnTo>
                      <a:pt x="71" y="55"/>
                    </a:lnTo>
                    <a:lnTo>
                      <a:pt x="73" y="57"/>
                    </a:lnTo>
                    <a:lnTo>
                      <a:pt x="74" y="60"/>
                    </a:lnTo>
                    <a:lnTo>
                      <a:pt x="76" y="63"/>
                    </a:lnTo>
                    <a:lnTo>
                      <a:pt x="79" y="65"/>
                    </a:lnTo>
                    <a:lnTo>
                      <a:pt x="82" y="66"/>
                    </a:lnTo>
                    <a:lnTo>
                      <a:pt x="85" y="66"/>
                    </a:lnTo>
                    <a:lnTo>
                      <a:pt x="88" y="64"/>
                    </a:lnTo>
                    <a:lnTo>
                      <a:pt x="89" y="60"/>
                    </a:lnTo>
                    <a:lnTo>
                      <a:pt x="89" y="55"/>
                    </a:lnTo>
                    <a:lnTo>
                      <a:pt x="88" y="50"/>
                    </a:lnTo>
                    <a:lnTo>
                      <a:pt x="91" y="52"/>
                    </a:lnTo>
                    <a:lnTo>
                      <a:pt x="93" y="56"/>
                    </a:lnTo>
                    <a:lnTo>
                      <a:pt x="95" y="60"/>
                    </a:lnTo>
                    <a:lnTo>
                      <a:pt x="98" y="66"/>
                    </a:lnTo>
                    <a:lnTo>
                      <a:pt x="100" y="71"/>
                    </a:lnTo>
                    <a:lnTo>
                      <a:pt x="101" y="77"/>
                    </a:lnTo>
                    <a:lnTo>
                      <a:pt x="102" y="81"/>
                    </a:lnTo>
                    <a:lnTo>
                      <a:pt x="102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99" y="100"/>
                    </a:lnTo>
                    <a:lnTo>
                      <a:pt x="96" y="104"/>
                    </a:lnTo>
                    <a:lnTo>
                      <a:pt x="93" y="108"/>
                    </a:lnTo>
                    <a:lnTo>
                      <a:pt x="90" y="112"/>
                    </a:lnTo>
                    <a:lnTo>
                      <a:pt x="88" y="116"/>
                    </a:lnTo>
                    <a:lnTo>
                      <a:pt x="86" y="118"/>
                    </a:lnTo>
                    <a:lnTo>
                      <a:pt x="84" y="121"/>
                    </a:lnTo>
                    <a:lnTo>
                      <a:pt x="84" y="125"/>
                    </a:lnTo>
                    <a:lnTo>
                      <a:pt x="84" y="131"/>
                    </a:lnTo>
                    <a:lnTo>
                      <a:pt x="85" y="135"/>
                    </a:lnTo>
                    <a:lnTo>
                      <a:pt x="87" y="139"/>
                    </a:lnTo>
                    <a:lnTo>
                      <a:pt x="90" y="143"/>
                    </a:lnTo>
                    <a:lnTo>
                      <a:pt x="92" y="146"/>
                    </a:lnTo>
                    <a:lnTo>
                      <a:pt x="95" y="148"/>
                    </a:lnTo>
                    <a:lnTo>
                      <a:pt x="97" y="145"/>
                    </a:lnTo>
                    <a:lnTo>
                      <a:pt x="99" y="141"/>
                    </a:lnTo>
                    <a:lnTo>
                      <a:pt x="101" y="145"/>
                    </a:lnTo>
                    <a:lnTo>
                      <a:pt x="102" y="149"/>
                    </a:lnTo>
                    <a:lnTo>
                      <a:pt x="103" y="153"/>
                    </a:lnTo>
                    <a:lnTo>
                      <a:pt x="104" y="158"/>
                    </a:lnTo>
                    <a:lnTo>
                      <a:pt x="104" y="165"/>
                    </a:lnTo>
                    <a:lnTo>
                      <a:pt x="102" y="171"/>
                    </a:lnTo>
                    <a:lnTo>
                      <a:pt x="100" y="177"/>
                    </a:lnTo>
                    <a:lnTo>
                      <a:pt x="99" y="182"/>
                    </a:lnTo>
                    <a:lnTo>
                      <a:pt x="97" y="187"/>
                    </a:lnTo>
                    <a:lnTo>
                      <a:pt x="94" y="193"/>
                    </a:lnTo>
                    <a:lnTo>
                      <a:pt x="91" y="198"/>
                    </a:lnTo>
                    <a:lnTo>
                      <a:pt x="88" y="201"/>
                    </a:lnTo>
                    <a:lnTo>
                      <a:pt x="85" y="204"/>
                    </a:lnTo>
                    <a:lnTo>
                      <a:pt x="82" y="207"/>
                    </a:lnTo>
                    <a:lnTo>
                      <a:pt x="79" y="210"/>
                    </a:lnTo>
                    <a:lnTo>
                      <a:pt x="74" y="212"/>
                    </a:lnTo>
                    <a:lnTo>
                      <a:pt x="70" y="213"/>
                    </a:lnTo>
                    <a:lnTo>
                      <a:pt x="66" y="214"/>
                    </a:lnTo>
                    <a:lnTo>
                      <a:pt x="61" y="213"/>
                    </a:lnTo>
                    <a:lnTo>
                      <a:pt x="57" y="208"/>
                    </a:lnTo>
                    <a:lnTo>
                      <a:pt x="51" y="207"/>
                    </a:lnTo>
                    <a:lnTo>
                      <a:pt x="45" y="206"/>
                    </a:lnTo>
                    <a:lnTo>
                      <a:pt x="36" y="206"/>
                    </a:lnTo>
                    <a:lnTo>
                      <a:pt x="29" y="204"/>
                    </a:lnTo>
                    <a:lnTo>
                      <a:pt x="23" y="202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20" name="Freeform 355"/>
              <p:cNvSpPr>
                <a:spLocks/>
              </p:cNvSpPr>
              <p:nvPr/>
            </p:nvSpPr>
            <p:spPr bwMode="auto">
              <a:xfrm>
                <a:off x="2021" y="2155"/>
                <a:ext cx="336" cy="341"/>
              </a:xfrm>
              <a:custGeom>
                <a:avLst/>
                <a:gdLst>
                  <a:gd name="T0" fmla="*/ 0 w 336"/>
                  <a:gd name="T1" fmla="*/ 171 h 341"/>
                  <a:gd name="T2" fmla="*/ 7 w 336"/>
                  <a:gd name="T3" fmla="*/ 140 h 341"/>
                  <a:gd name="T4" fmla="*/ 17 w 336"/>
                  <a:gd name="T5" fmla="*/ 123 h 341"/>
                  <a:gd name="T6" fmla="*/ 38 w 336"/>
                  <a:gd name="T7" fmla="*/ 114 h 341"/>
                  <a:gd name="T8" fmla="*/ 62 w 336"/>
                  <a:gd name="T9" fmla="*/ 106 h 341"/>
                  <a:gd name="T10" fmla="*/ 77 w 336"/>
                  <a:gd name="T11" fmla="*/ 95 h 341"/>
                  <a:gd name="T12" fmla="*/ 87 w 336"/>
                  <a:gd name="T13" fmla="*/ 73 h 341"/>
                  <a:gd name="T14" fmla="*/ 87 w 336"/>
                  <a:gd name="T15" fmla="*/ 44 h 341"/>
                  <a:gd name="T16" fmla="*/ 92 w 336"/>
                  <a:gd name="T17" fmla="*/ 20 h 341"/>
                  <a:gd name="T18" fmla="*/ 104 w 336"/>
                  <a:gd name="T19" fmla="*/ 4 h 341"/>
                  <a:gd name="T20" fmla="*/ 110 w 336"/>
                  <a:gd name="T21" fmla="*/ 10 h 341"/>
                  <a:gd name="T22" fmla="*/ 111 w 336"/>
                  <a:gd name="T23" fmla="*/ 28 h 341"/>
                  <a:gd name="T24" fmla="*/ 121 w 336"/>
                  <a:gd name="T25" fmla="*/ 39 h 341"/>
                  <a:gd name="T26" fmla="*/ 134 w 336"/>
                  <a:gd name="T27" fmla="*/ 41 h 341"/>
                  <a:gd name="T28" fmla="*/ 142 w 336"/>
                  <a:gd name="T29" fmla="*/ 42 h 341"/>
                  <a:gd name="T30" fmla="*/ 149 w 336"/>
                  <a:gd name="T31" fmla="*/ 55 h 341"/>
                  <a:gd name="T32" fmla="*/ 152 w 336"/>
                  <a:gd name="T33" fmla="*/ 75 h 341"/>
                  <a:gd name="T34" fmla="*/ 164 w 336"/>
                  <a:gd name="T35" fmla="*/ 49 h 341"/>
                  <a:gd name="T36" fmla="*/ 173 w 336"/>
                  <a:gd name="T37" fmla="*/ 53 h 341"/>
                  <a:gd name="T38" fmla="*/ 181 w 336"/>
                  <a:gd name="T39" fmla="*/ 73 h 341"/>
                  <a:gd name="T40" fmla="*/ 188 w 336"/>
                  <a:gd name="T41" fmla="*/ 96 h 341"/>
                  <a:gd name="T42" fmla="*/ 186 w 336"/>
                  <a:gd name="T43" fmla="*/ 121 h 341"/>
                  <a:gd name="T44" fmla="*/ 200 w 336"/>
                  <a:gd name="T45" fmla="*/ 104 h 341"/>
                  <a:gd name="T46" fmla="*/ 210 w 336"/>
                  <a:gd name="T47" fmla="*/ 84 h 341"/>
                  <a:gd name="T48" fmla="*/ 228 w 336"/>
                  <a:gd name="T49" fmla="*/ 83 h 341"/>
                  <a:gd name="T50" fmla="*/ 231 w 336"/>
                  <a:gd name="T51" fmla="*/ 92 h 341"/>
                  <a:gd name="T52" fmla="*/ 228 w 336"/>
                  <a:gd name="T53" fmla="*/ 105 h 341"/>
                  <a:gd name="T54" fmla="*/ 235 w 336"/>
                  <a:gd name="T55" fmla="*/ 115 h 341"/>
                  <a:gd name="T56" fmla="*/ 251 w 336"/>
                  <a:gd name="T57" fmla="*/ 115 h 341"/>
                  <a:gd name="T58" fmla="*/ 261 w 336"/>
                  <a:gd name="T59" fmla="*/ 105 h 341"/>
                  <a:gd name="T60" fmla="*/ 263 w 336"/>
                  <a:gd name="T61" fmla="*/ 86 h 341"/>
                  <a:gd name="T62" fmla="*/ 257 w 336"/>
                  <a:gd name="T63" fmla="*/ 66 h 341"/>
                  <a:gd name="T64" fmla="*/ 270 w 336"/>
                  <a:gd name="T65" fmla="*/ 68 h 341"/>
                  <a:gd name="T66" fmla="*/ 287 w 336"/>
                  <a:gd name="T67" fmla="*/ 87 h 341"/>
                  <a:gd name="T68" fmla="*/ 297 w 336"/>
                  <a:gd name="T69" fmla="*/ 111 h 341"/>
                  <a:gd name="T70" fmla="*/ 303 w 336"/>
                  <a:gd name="T71" fmla="*/ 140 h 341"/>
                  <a:gd name="T72" fmla="*/ 303 w 336"/>
                  <a:gd name="T73" fmla="*/ 168 h 341"/>
                  <a:gd name="T74" fmla="*/ 295 w 336"/>
                  <a:gd name="T75" fmla="*/ 206 h 341"/>
                  <a:gd name="T76" fmla="*/ 291 w 336"/>
                  <a:gd name="T77" fmla="*/ 233 h 341"/>
                  <a:gd name="T78" fmla="*/ 299 w 336"/>
                  <a:gd name="T79" fmla="*/ 235 h 341"/>
                  <a:gd name="T80" fmla="*/ 316 w 336"/>
                  <a:gd name="T81" fmla="*/ 221 h 341"/>
                  <a:gd name="T82" fmla="*/ 318 w 336"/>
                  <a:gd name="T83" fmla="*/ 244 h 341"/>
                  <a:gd name="T84" fmla="*/ 324 w 336"/>
                  <a:gd name="T85" fmla="*/ 265 h 341"/>
                  <a:gd name="T86" fmla="*/ 333 w 336"/>
                  <a:gd name="T87" fmla="*/ 256 h 341"/>
                  <a:gd name="T88" fmla="*/ 335 w 336"/>
                  <a:gd name="T89" fmla="*/ 281 h 341"/>
                  <a:gd name="T90" fmla="*/ 328 w 336"/>
                  <a:gd name="T91" fmla="*/ 302 h 341"/>
                  <a:gd name="T92" fmla="*/ 318 w 336"/>
                  <a:gd name="T93" fmla="*/ 324 h 341"/>
                  <a:gd name="T94" fmla="*/ 296 w 336"/>
                  <a:gd name="T95" fmla="*/ 340 h 341"/>
                  <a:gd name="T96" fmla="*/ 267 w 336"/>
                  <a:gd name="T97" fmla="*/ 331 h 341"/>
                  <a:gd name="T98" fmla="*/ 245 w 336"/>
                  <a:gd name="T99" fmla="*/ 318 h 341"/>
                  <a:gd name="T100" fmla="*/ 221 w 336"/>
                  <a:gd name="T101" fmla="*/ 308 h 341"/>
                  <a:gd name="T102" fmla="*/ 194 w 336"/>
                  <a:gd name="T103" fmla="*/ 284 h 341"/>
                  <a:gd name="T104" fmla="*/ 156 w 336"/>
                  <a:gd name="T105" fmla="*/ 270 h 341"/>
                  <a:gd name="T106" fmla="*/ 47 w 336"/>
                  <a:gd name="T107" fmla="*/ 231 h 34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36"/>
                  <a:gd name="T163" fmla="*/ 0 h 341"/>
                  <a:gd name="T164" fmla="*/ 336 w 336"/>
                  <a:gd name="T165" fmla="*/ 341 h 34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36" h="341">
                    <a:moveTo>
                      <a:pt x="2" y="205"/>
                    </a:moveTo>
                    <a:lnTo>
                      <a:pt x="0" y="194"/>
                    </a:lnTo>
                    <a:lnTo>
                      <a:pt x="0" y="182"/>
                    </a:lnTo>
                    <a:lnTo>
                      <a:pt x="0" y="171"/>
                    </a:lnTo>
                    <a:lnTo>
                      <a:pt x="1" y="163"/>
                    </a:lnTo>
                    <a:lnTo>
                      <a:pt x="3" y="154"/>
                    </a:lnTo>
                    <a:lnTo>
                      <a:pt x="5" y="147"/>
                    </a:lnTo>
                    <a:lnTo>
                      <a:pt x="7" y="140"/>
                    </a:lnTo>
                    <a:lnTo>
                      <a:pt x="9" y="135"/>
                    </a:lnTo>
                    <a:lnTo>
                      <a:pt x="11" y="130"/>
                    </a:lnTo>
                    <a:lnTo>
                      <a:pt x="14" y="126"/>
                    </a:lnTo>
                    <a:lnTo>
                      <a:pt x="17" y="123"/>
                    </a:lnTo>
                    <a:lnTo>
                      <a:pt x="22" y="119"/>
                    </a:lnTo>
                    <a:lnTo>
                      <a:pt x="27" y="116"/>
                    </a:lnTo>
                    <a:lnTo>
                      <a:pt x="32" y="115"/>
                    </a:lnTo>
                    <a:lnTo>
                      <a:pt x="38" y="114"/>
                    </a:lnTo>
                    <a:lnTo>
                      <a:pt x="43" y="113"/>
                    </a:lnTo>
                    <a:lnTo>
                      <a:pt x="50" y="111"/>
                    </a:lnTo>
                    <a:lnTo>
                      <a:pt x="58" y="108"/>
                    </a:lnTo>
                    <a:lnTo>
                      <a:pt x="62" y="106"/>
                    </a:lnTo>
                    <a:lnTo>
                      <a:pt x="66" y="105"/>
                    </a:lnTo>
                    <a:lnTo>
                      <a:pt x="70" y="102"/>
                    </a:lnTo>
                    <a:lnTo>
                      <a:pt x="74" y="99"/>
                    </a:lnTo>
                    <a:lnTo>
                      <a:pt x="77" y="95"/>
                    </a:lnTo>
                    <a:lnTo>
                      <a:pt x="80" y="91"/>
                    </a:lnTo>
                    <a:lnTo>
                      <a:pt x="83" y="85"/>
                    </a:lnTo>
                    <a:lnTo>
                      <a:pt x="85" y="81"/>
                    </a:lnTo>
                    <a:lnTo>
                      <a:pt x="87" y="73"/>
                    </a:lnTo>
                    <a:lnTo>
                      <a:pt x="87" y="66"/>
                    </a:lnTo>
                    <a:lnTo>
                      <a:pt x="87" y="59"/>
                    </a:lnTo>
                    <a:lnTo>
                      <a:pt x="88" y="52"/>
                    </a:lnTo>
                    <a:lnTo>
                      <a:pt x="87" y="44"/>
                    </a:lnTo>
                    <a:lnTo>
                      <a:pt x="87" y="39"/>
                    </a:lnTo>
                    <a:lnTo>
                      <a:pt x="88" y="30"/>
                    </a:lnTo>
                    <a:lnTo>
                      <a:pt x="90" y="26"/>
                    </a:lnTo>
                    <a:lnTo>
                      <a:pt x="92" y="20"/>
                    </a:lnTo>
                    <a:lnTo>
                      <a:pt x="94" y="14"/>
                    </a:lnTo>
                    <a:lnTo>
                      <a:pt x="97" y="10"/>
                    </a:lnTo>
                    <a:lnTo>
                      <a:pt x="100" y="7"/>
                    </a:lnTo>
                    <a:lnTo>
                      <a:pt x="104" y="4"/>
                    </a:lnTo>
                    <a:lnTo>
                      <a:pt x="110" y="1"/>
                    </a:lnTo>
                    <a:lnTo>
                      <a:pt x="113" y="0"/>
                    </a:lnTo>
                    <a:lnTo>
                      <a:pt x="111" y="6"/>
                    </a:lnTo>
                    <a:lnTo>
                      <a:pt x="110" y="10"/>
                    </a:lnTo>
                    <a:lnTo>
                      <a:pt x="110" y="15"/>
                    </a:lnTo>
                    <a:lnTo>
                      <a:pt x="110" y="19"/>
                    </a:lnTo>
                    <a:lnTo>
                      <a:pt x="110" y="24"/>
                    </a:lnTo>
                    <a:lnTo>
                      <a:pt x="111" y="28"/>
                    </a:lnTo>
                    <a:lnTo>
                      <a:pt x="113" y="32"/>
                    </a:lnTo>
                    <a:lnTo>
                      <a:pt x="116" y="35"/>
                    </a:lnTo>
                    <a:lnTo>
                      <a:pt x="118" y="37"/>
                    </a:lnTo>
                    <a:lnTo>
                      <a:pt x="121" y="39"/>
                    </a:lnTo>
                    <a:lnTo>
                      <a:pt x="124" y="41"/>
                    </a:lnTo>
                    <a:lnTo>
                      <a:pt x="127" y="42"/>
                    </a:lnTo>
                    <a:lnTo>
                      <a:pt x="131" y="42"/>
                    </a:lnTo>
                    <a:lnTo>
                      <a:pt x="134" y="41"/>
                    </a:lnTo>
                    <a:lnTo>
                      <a:pt x="136" y="39"/>
                    </a:lnTo>
                    <a:lnTo>
                      <a:pt x="137" y="35"/>
                    </a:lnTo>
                    <a:lnTo>
                      <a:pt x="139" y="38"/>
                    </a:lnTo>
                    <a:lnTo>
                      <a:pt x="142" y="42"/>
                    </a:lnTo>
                    <a:lnTo>
                      <a:pt x="145" y="46"/>
                    </a:lnTo>
                    <a:lnTo>
                      <a:pt x="146" y="49"/>
                    </a:lnTo>
                    <a:lnTo>
                      <a:pt x="147" y="53"/>
                    </a:lnTo>
                    <a:lnTo>
                      <a:pt x="149" y="55"/>
                    </a:lnTo>
                    <a:lnTo>
                      <a:pt x="150" y="59"/>
                    </a:lnTo>
                    <a:lnTo>
                      <a:pt x="151" y="63"/>
                    </a:lnTo>
                    <a:lnTo>
                      <a:pt x="152" y="69"/>
                    </a:lnTo>
                    <a:lnTo>
                      <a:pt x="152" y="75"/>
                    </a:lnTo>
                    <a:lnTo>
                      <a:pt x="155" y="67"/>
                    </a:lnTo>
                    <a:lnTo>
                      <a:pt x="158" y="59"/>
                    </a:lnTo>
                    <a:lnTo>
                      <a:pt x="162" y="53"/>
                    </a:lnTo>
                    <a:lnTo>
                      <a:pt x="164" y="49"/>
                    </a:lnTo>
                    <a:lnTo>
                      <a:pt x="169" y="43"/>
                    </a:lnTo>
                    <a:lnTo>
                      <a:pt x="175" y="40"/>
                    </a:lnTo>
                    <a:lnTo>
                      <a:pt x="173" y="48"/>
                    </a:lnTo>
                    <a:lnTo>
                      <a:pt x="173" y="53"/>
                    </a:lnTo>
                    <a:lnTo>
                      <a:pt x="175" y="59"/>
                    </a:lnTo>
                    <a:lnTo>
                      <a:pt x="177" y="64"/>
                    </a:lnTo>
                    <a:lnTo>
                      <a:pt x="180" y="69"/>
                    </a:lnTo>
                    <a:lnTo>
                      <a:pt x="181" y="73"/>
                    </a:lnTo>
                    <a:lnTo>
                      <a:pt x="184" y="79"/>
                    </a:lnTo>
                    <a:lnTo>
                      <a:pt x="186" y="83"/>
                    </a:lnTo>
                    <a:lnTo>
                      <a:pt x="187" y="90"/>
                    </a:lnTo>
                    <a:lnTo>
                      <a:pt x="188" y="96"/>
                    </a:lnTo>
                    <a:lnTo>
                      <a:pt x="189" y="103"/>
                    </a:lnTo>
                    <a:lnTo>
                      <a:pt x="188" y="110"/>
                    </a:lnTo>
                    <a:lnTo>
                      <a:pt x="188" y="115"/>
                    </a:lnTo>
                    <a:lnTo>
                      <a:pt x="186" y="121"/>
                    </a:lnTo>
                    <a:lnTo>
                      <a:pt x="191" y="117"/>
                    </a:lnTo>
                    <a:lnTo>
                      <a:pt x="195" y="114"/>
                    </a:lnTo>
                    <a:lnTo>
                      <a:pt x="198" y="110"/>
                    </a:lnTo>
                    <a:lnTo>
                      <a:pt x="200" y="104"/>
                    </a:lnTo>
                    <a:lnTo>
                      <a:pt x="202" y="97"/>
                    </a:lnTo>
                    <a:lnTo>
                      <a:pt x="205" y="92"/>
                    </a:lnTo>
                    <a:lnTo>
                      <a:pt x="207" y="88"/>
                    </a:lnTo>
                    <a:lnTo>
                      <a:pt x="210" y="84"/>
                    </a:lnTo>
                    <a:lnTo>
                      <a:pt x="215" y="82"/>
                    </a:lnTo>
                    <a:lnTo>
                      <a:pt x="219" y="82"/>
                    </a:lnTo>
                    <a:lnTo>
                      <a:pt x="223" y="82"/>
                    </a:lnTo>
                    <a:lnTo>
                      <a:pt x="228" y="83"/>
                    </a:lnTo>
                    <a:lnTo>
                      <a:pt x="232" y="83"/>
                    </a:lnTo>
                    <a:lnTo>
                      <a:pt x="238" y="88"/>
                    </a:lnTo>
                    <a:lnTo>
                      <a:pt x="233" y="90"/>
                    </a:lnTo>
                    <a:lnTo>
                      <a:pt x="231" y="92"/>
                    </a:lnTo>
                    <a:lnTo>
                      <a:pt x="229" y="95"/>
                    </a:lnTo>
                    <a:lnTo>
                      <a:pt x="227" y="98"/>
                    </a:lnTo>
                    <a:lnTo>
                      <a:pt x="227" y="103"/>
                    </a:lnTo>
                    <a:lnTo>
                      <a:pt x="228" y="105"/>
                    </a:lnTo>
                    <a:lnTo>
                      <a:pt x="229" y="107"/>
                    </a:lnTo>
                    <a:lnTo>
                      <a:pt x="230" y="109"/>
                    </a:lnTo>
                    <a:lnTo>
                      <a:pt x="233" y="113"/>
                    </a:lnTo>
                    <a:lnTo>
                      <a:pt x="235" y="115"/>
                    </a:lnTo>
                    <a:lnTo>
                      <a:pt x="239" y="116"/>
                    </a:lnTo>
                    <a:lnTo>
                      <a:pt x="243" y="116"/>
                    </a:lnTo>
                    <a:lnTo>
                      <a:pt x="247" y="116"/>
                    </a:lnTo>
                    <a:lnTo>
                      <a:pt x="251" y="115"/>
                    </a:lnTo>
                    <a:lnTo>
                      <a:pt x="254" y="114"/>
                    </a:lnTo>
                    <a:lnTo>
                      <a:pt x="257" y="112"/>
                    </a:lnTo>
                    <a:lnTo>
                      <a:pt x="259" y="108"/>
                    </a:lnTo>
                    <a:lnTo>
                      <a:pt x="261" y="105"/>
                    </a:lnTo>
                    <a:lnTo>
                      <a:pt x="263" y="102"/>
                    </a:lnTo>
                    <a:lnTo>
                      <a:pt x="264" y="96"/>
                    </a:lnTo>
                    <a:lnTo>
                      <a:pt x="264" y="91"/>
                    </a:lnTo>
                    <a:lnTo>
                      <a:pt x="263" y="86"/>
                    </a:lnTo>
                    <a:lnTo>
                      <a:pt x="262" y="80"/>
                    </a:lnTo>
                    <a:lnTo>
                      <a:pt x="261" y="75"/>
                    </a:lnTo>
                    <a:lnTo>
                      <a:pt x="259" y="71"/>
                    </a:lnTo>
                    <a:lnTo>
                      <a:pt x="257" y="66"/>
                    </a:lnTo>
                    <a:lnTo>
                      <a:pt x="254" y="60"/>
                    </a:lnTo>
                    <a:lnTo>
                      <a:pt x="259" y="62"/>
                    </a:lnTo>
                    <a:lnTo>
                      <a:pt x="264" y="65"/>
                    </a:lnTo>
                    <a:lnTo>
                      <a:pt x="270" y="68"/>
                    </a:lnTo>
                    <a:lnTo>
                      <a:pt x="275" y="72"/>
                    </a:lnTo>
                    <a:lnTo>
                      <a:pt x="279" y="76"/>
                    </a:lnTo>
                    <a:lnTo>
                      <a:pt x="283" y="81"/>
                    </a:lnTo>
                    <a:lnTo>
                      <a:pt x="287" y="87"/>
                    </a:lnTo>
                    <a:lnTo>
                      <a:pt x="289" y="93"/>
                    </a:lnTo>
                    <a:lnTo>
                      <a:pt x="292" y="99"/>
                    </a:lnTo>
                    <a:lnTo>
                      <a:pt x="295" y="105"/>
                    </a:lnTo>
                    <a:lnTo>
                      <a:pt x="297" y="111"/>
                    </a:lnTo>
                    <a:lnTo>
                      <a:pt x="298" y="116"/>
                    </a:lnTo>
                    <a:lnTo>
                      <a:pt x="300" y="122"/>
                    </a:lnTo>
                    <a:lnTo>
                      <a:pt x="302" y="131"/>
                    </a:lnTo>
                    <a:lnTo>
                      <a:pt x="303" y="140"/>
                    </a:lnTo>
                    <a:lnTo>
                      <a:pt x="304" y="150"/>
                    </a:lnTo>
                    <a:lnTo>
                      <a:pt x="304" y="154"/>
                    </a:lnTo>
                    <a:lnTo>
                      <a:pt x="304" y="161"/>
                    </a:lnTo>
                    <a:lnTo>
                      <a:pt x="303" y="168"/>
                    </a:lnTo>
                    <a:lnTo>
                      <a:pt x="302" y="176"/>
                    </a:lnTo>
                    <a:lnTo>
                      <a:pt x="300" y="187"/>
                    </a:lnTo>
                    <a:lnTo>
                      <a:pt x="298" y="194"/>
                    </a:lnTo>
                    <a:lnTo>
                      <a:pt x="295" y="206"/>
                    </a:lnTo>
                    <a:lnTo>
                      <a:pt x="294" y="214"/>
                    </a:lnTo>
                    <a:lnTo>
                      <a:pt x="292" y="222"/>
                    </a:lnTo>
                    <a:lnTo>
                      <a:pt x="290" y="228"/>
                    </a:lnTo>
                    <a:lnTo>
                      <a:pt x="291" y="233"/>
                    </a:lnTo>
                    <a:lnTo>
                      <a:pt x="291" y="239"/>
                    </a:lnTo>
                    <a:lnTo>
                      <a:pt x="294" y="244"/>
                    </a:lnTo>
                    <a:lnTo>
                      <a:pt x="297" y="239"/>
                    </a:lnTo>
                    <a:lnTo>
                      <a:pt x="299" y="235"/>
                    </a:lnTo>
                    <a:lnTo>
                      <a:pt x="303" y="230"/>
                    </a:lnTo>
                    <a:lnTo>
                      <a:pt x="307" y="227"/>
                    </a:lnTo>
                    <a:lnTo>
                      <a:pt x="311" y="224"/>
                    </a:lnTo>
                    <a:lnTo>
                      <a:pt x="316" y="221"/>
                    </a:lnTo>
                    <a:lnTo>
                      <a:pt x="321" y="218"/>
                    </a:lnTo>
                    <a:lnTo>
                      <a:pt x="326" y="217"/>
                    </a:lnTo>
                    <a:lnTo>
                      <a:pt x="319" y="236"/>
                    </a:lnTo>
                    <a:lnTo>
                      <a:pt x="318" y="244"/>
                    </a:lnTo>
                    <a:lnTo>
                      <a:pt x="318" y="253"/>
                    </a:lnTo>
                    <a:lnTo>
                      <a:pt x="319" y="260"/>
                    </a:lnTo>
                    <a:lnTo>
                      <a:pt x="320" y="267"/>
                    </a:lnTo>
                    <a:lnTo>
                      <a:pt x="324" y="265"/>
                    </a:lnTo>
                    <a:lnTo>
                      <a:pt x="326" y="261"/>
                    </a:lnTo>
                    <a:lnTo>
                      <a:pt x="328" y="257"/>
                    </a:lnTo>
                    <a:lnTo>
                      <a:pt x="330" y="248"/>
                    </a:lnTo>
                    <a:lnTo>
                      <a:pt x="333" y="256"/>
                    </a:lnTo>
                    <a:lnTo>
                      <a:pt x="334" y="261"/>
                    </a:lnTo>
                    <a:lnTo>
                      <a:pt x="335" y="269"/>
                    </a:lnTo>
                    <a:lnTo>
                      <a:pt x="335" y="275"/>
                    </a:lnTo>
                    <a:lnTo>
                      <a:pt x="335" y="281"/>
                    </a:lnTo>
                    <a:lnTo>
                      <a:pt x="335" y="287"/>
                    </a:lnTo>
                    <a:lnTo>
                      <a:pt x="333" y="293"/>
                    </a:lnTo>
                    <a:lnTo>
                      <a:pt x="331" y="297"/>
                    </a:lnTo>
                    <a:lnTo>
                      <a:pt x="328" y="302"/>
                    </a:lnTo>
                    <a:lnTo>
                      <a:pt x="325" y="308"/>
                    </a:lnTo>
                    <a:lnTo>
                      <a:pt x="323" y="313"/>
                    </a:lnTo>
                    <a:lnTo>
                      <a:pt x="321" y="318"/>
                    </a:lnTo>
                    <a:lnTo>
                      <a:pt x="318" y="324"/>
                    </a:lnTo>
                    <a:lnTo>
                      <a:pt x="316" y="333"/>
                    </a:lnTo>
                    <a:lnTo>
                      <a:pt x="314" y="340"/>
                    </a:lnTo>
                    <a:lnTo>
                      <a:pt x="307" y="340"/>
                    </a:lnTo>
                    <a:lnTo>
                      <a:pt x="296" y="340"/>
                    </a:lnTo>
                    <a:lnTo>
                      <a:pt x="286" y="339"/>
                    </a:lnTo>
                    <a:lnTo>
                      <a:pt x="277" y="336"/>
                    </a:lnTo>
                    <a:lnTo>
                      <a:pt x="273" y="335"/>
                    </a:lnTo>
                    <a:lnTo>
                      <a:pt x="267" y="331"/>
                    </a:lnTo>
                    <a:lnTo>
                      <a:pt x="261" y="327"/>
                    </a:lnTo>
                    <a:lnTo>
                      <a:pt x="256" y="323"/>
                    </a:lnTo>
                    <a:lnTo>
                      <a:pt x="250" y="320"/>
                    </a:lnTo>
                    <a:lnTo>
                      <a:pt x="245" y="318"/>
                    </a:lnTo>
                    <a:lnTo>
                      <a:pt x="240" y="317"/>
                    </a:lnTo>
                    <a:lnTo>
                      <a:pt x="233" y="314"/>
                    </a:lnTo>
                    <a:lnTo>
                      <a:pt x="227" y="312"/>
                    </a:lnTo>
                    <a:lnTo>
                      <a:pt x="221" y="308"/>
                    </a:lnTo>
                    <a:lnTo>
                      <a:pt x="215" y="303"/>
                    </a:lnTo>
                    <a:lnTo>
                      <a:pt x="210" y="299"/>
                    </a:lnTo>
                    <a:lnTo>
                      <a:pt x="200" y="289"/>
                    </a:lnTo>
                    <a:lnTo>
                      <a:pt x="194" y="284"/>
                    </a:lnTo>
                    <a:lnTo>
                      <a:pt x="187" y="280"/>
                    </a:lnTo>
                    <a:lnTo>
                      <a:pt x="179" y="275"/>
                    </a:lnTo>
                    <a:lnTo>
                      <a:pt x="168" y="271"/>
                    </a:lnTo>
                    <a:lnTo>
                      <a:pt x="156" y="270"/>
                    </a:lnTo>
                    <a:lnTo>
                      <a:pt x="124" y="266"/>
                    </a:lnTo>
                    <a:lnTo>
                      <a:pt x="98" y="247"/>
                    </a:lnTo>
                    <a:lnTo>
                      <a:pt x="79" y="232"/>
                    </a:lnTo>
                    <a:lnTo>
                      <a:pt x="47" y="231"/>
                    </a:lnTo>
                    <a:lnTo>
                      <a:pt x="18" y="223"/>
                    </a:lnTo>
                    <a:lnTo>
                      <a:pt x="2" y="205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21" name="Freeform 356"/>
              <p:cNvSpPr>
                <a:spLocks/>
              </p:cNvSpPr>
              <p:nvPr/>
            </p:nvSpPr>
            <p:spPr bwMode="auto">
              <a:xfrm>
                <a:off x="2020" y="2289"/>
                <a:ext cx="43" cy="98"/>
              </a:xfrm>
              <a:custGeom>
                <a:avLst/>
                <a:gdLst>
                  <a:gd name="T0" fmla="*/ 6 w 43"/>
                  <a:gd name="T1" fmla="*/ 88 h 98"/>
                  <a:gd name="T2" fmla="*/ 2 w 43"/>
                  <a:gd name="T3" fmla="*/ 78 h 98"/>
                  <a:gd name="T4" fmla="*/ 0 w 43"/>
                  <a:gd name="T5" fmla="*/ 69 h 98"/>
                  <a:gd name="T6" fmla="*/ 0 w 43"/>
                  <a:gd name="T7" fmla="*/ 57 h 98"/>
                  <a:gd name="T8" fmla="*/ 2 w 43"/>
                  <a:gd name="T9" fmla="*/ 48 h 98"/>
                  <a:gd name="T10" fmla="*/ 5 w 43"/>
                  <a:gd name="T11" fmla="*/ 40 h 98"/>
                  <a:gd name="T12" fmla="*/ 5 w 43"/>
                  <a:gd name="T13" fmla="*/ 31 h 98"/>
                  <a:gd name="T14" fmla="*/ 4 w 43"/>
                  <a:gd name="T15" fmla="*/ 26 h 98"/>
                  <a:gd name="T16" fmla="*/ 2 w 43"/>
                  <a:gd name="T17" fmla="*/ 20 h 98"/>
                  <a:gd name="T18" fmla="*/ 2 w 43"/>
                  <a:gd name="T19" fmla="*/ 17 h 98"/>
                  <a:gd name="T20" fmla="*/ 6 w 43"/>
                  <a:gd name="T21" fmla="*/ 22 h 98"/>
                  <a:gd name="T22" fmla="*/ 8 w 43"/>
                  <a:gd name="T23" fmla="*/ 23 h 98"/>
                  <a:gd name="T24" fmla="*/ 7 w 43"/>
                  <a:gd name="T25" fmla="*/ 14 h 98"/>
                  <a:gd name="T26" fmla="*/ 5 w 43"/>
                  <a:gd name="T27" fmla="*/ 4 h 98"/>
                  <a:gd name="T28" fmla="*/ 4 w 43"/>
                  <a:gd name="T29" fmla="*/ 0 h 98"/>
                  <a:gd name="T30" fmla="*/ 10 w 43"/>
                  <a:gd name="T31" fmla="*/ 1 h 98"/>
                  <a:gd name="T32" fmla="*/ 14 w 43"/>
                  <a:gd name="T33" fmla="*/ 6 h 98"/>
                  <a:gd name="T34" fmla="*/ 18 w 43"/>
                  <a:gd name="T35" fmla="*/ 15 h 98"/>
                  <a:gd name="T36" fmla="*/ 20 w 43"/>
                  <a:gd name="T37" fmla="*/ 19 h 98"/>
                  <a:gd name="T38" fmla="*/ 23 w 43"/>
                  <a:gd name="T39" fmla="*/ 13 h 98"/>
                  <a:gd name="T40" fmla="*/ 28 w 43"/>
                  <a:gd name="T41" fmla="*/ 9 h 98"/>
                  <a:gd name="T42" fmla="*/ 33 w 43"/>
                  <a:gd name="T43" fmla="*/ 10 h 98"/>
                  <a:gd name="T44" fmla="*/ 35 w 43"/>
                  <a:gd name="T45" fmla="*/ 16 h 98"/>
                  <a:gd name="T46" fmla="*/ 31 w 43"/>
                  <a:gd name="T47" fmla="*/ 16 h 98"/>
                  <a:gd name="T48" fmla="*/ 29 w 43"/>
                  <a:gd name="T49" fmla="*/ 17 h 98"/>
                  <a:gd name="T50" fmla="*/ 28 w 43"/>
                  <a:gd name="T51" fmla="*/ 22 h 98"/>
                  <a:gd name="T52" fmla="*/ 29 w 43"/>
                  <a:gd name="T53" fmla="*/ 26 h 98"/>
                  <a:gd name="T54" fmla="*/ 32 w 43"/>
                  <a:gd name="T55" fmla="*/ 29 h 98"/>
                  <a:gd name="T56" fmla="*/ 35 w 43"/>
                  <a:gd name="T57" fmla="*/ 29 h 98"/>
                  <a:gd name="T58" fmla="*/ 35 w 43"/>
                  <a:gd name="T59" fmla="*/ 22 h 98"/>
                  <a:gd name="T60" fmla="*/ 38 w 43"/>
                  <a:gd name="T61" fmla="*/ 27 h 98"/>
                  <a:gd name="T62" fmla="*/ 40 w 43"/>
                  <a:gd name="T63" fmla="*/ 35 h 98"/>
                  <a:gd name="T64" fmla="*/ 40 w 43"/>
                  <a:gd name="T65" fmla="*/ 41 h 98"/>
                  <a:gd name="T66" fmla="*/ 38 w 43"/>
                  <a:gd name="T67" fmla="*/ 47 h 98"/>
                  <a:gd name="T68" fmla="*/ 35 w 43"/>
                  <a:gd name="T69" fmla="*/ 52 h 98"/>
                  <a:gd name="T70" fmla="*/ 33 w 43"/>
                  <a:gd name="T71" fmla="*/ 57 h 98"/>
                  <a:gd name="T72" fmla="*/ 35 w 43"/>
                  <a:gd name="T73" fmla="*/ 63 h 98"/>
                  <a:gd name="T74" fmla="*/ 38 w 43"/>
                  <a:gd name="T75" fmla="*/ 67 h 98"/>
                  <a:gd name="T76" fmla="*/ 40 w 43"/>
                  <a:gd name="T77" fmla="*/ 66 h 98"/>
                  <a:gd name="T78" fmla="*/ 42 w 43"/>
                  <a:gd name="T79" fmla="*/ 72 h 98"/>
                  <a:gd name="T80" fmla="*/ 40 w 43"/>
                  <a:gd name="T81" fmla="*/ 80 h 98"/>
                  <a:gd name="T82" fmla="*/ 38 w 43"/>
                  <a:gd name="T83" fmla="*/ 88 h 98"/>
                  <a:gd name="T84" fmla="*/ 34 w 43"/>
                  <a:gd name="T85" fmla="*/ 93 h 98"/>
                  <a:gd name="T86" fmla="*/ 30 w 43"/>
                  <a:gd name="T87" fmla="*/ 96 h 98"/>
                  <a:gd name="T88" fmla="*/ 25 w 43"/>
                  <a:gd name="T89" fmla="*/ 96 h 98"/>
                  <a:gd name="T90" fmla="*/ 18 w 43"/>
                  <a:gd name="T91" fmla="*/ 93 h 98"/>
                  <a:gd name="T92" fmla="*/ 9 w 43"/>
                  <a:gd name="T93" fmla="*/ 91 h 9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3"/>
                  <a:gd name="T142" fmla="*/ 0 h 98"/>
                  <a:gd name="T143" fmla="*/ 43 w 43"/>
                  <a:gd name="T144" fmla="*/ 98 h 9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3" h="98">
                    <a:moveTo>
                      <a:pt x="9" y="91"/>
                    </a:moveTo>
                    <a:lnTo>
                      <a:pt x="8" y="90"/>
                    </a:lnTo>
                    <a:lnTo>
                      <a:pt x="6" y="88"/>
                    </a:lnTo>
                    <a:lnTo>
                      <a:pt x="5" y="85"/>
                    </a:lnTo>
                    <a:lnTo>
                      <a:pt x="3" y="82"/>
                    </a:lnTo>
                    <a:lnTo>
                      <a:pt x="2" y="78"/>
                    </a:lnTo>
                    <a:lnTo>
                      <a:pt x="1" y="76"/>
                    </a:lnTo>
                    <a:lnTo>
                      <a:pt x="1" y="72"/>
                    </a:lnTo>
                    <a:lnTo>
                      <a:pt x="0" y="69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2" y="48"/>
                    </a:lnTo>
                    <a:lnTo>
                      <a:pt x="2" y="45"/>
                    </a:lnTo>
                    <a:lnTo>
                      <a:pt x="4" y="43"/>
                    </a:lnTo>
                    <a:lnTo>
                      <a:pt x="5" y="40"/>
                    </a:lnTo>
                    <a:lnTo>
                      <a:pt x="5" y="37"/>
                    </a:lnTo>
                    <a:lnTo>
                      <a:pt x="5" y="34"/>
                    </a:lnTo>
                    <a:lnTo>
                      <a:pt x="5" y="31"/>
                    </a:lnTo>
                    <a:lnTo>
                      <a:pt x="4" y="29"/>
                    </a:lnTo>
                    <a:lnTo>
                      <a:pt x="4" y="28"/>
                    </a:lnTo>
                    <a:lnTo>
                      <a:pt x="4" y="26"/>
                    </a:lnTo>
                    <a:lnTo>
                      <a:pt x="3" y="24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1" y="18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5" y="21"/>
                    </a:lnTo>
                    <a:lnTo>
                      <a:pt x="6" y="22"/>
                    </a:lnTo>
                    <a:lnTo>
                      <a:pt x="7" y="24"/>
                    </a:lnTo>
                    <a:lnTo>
                      <a:pt x="7" y="26"/>
                    </a:lnTo>
                    <a:lnTo>
                      <a:pt x="8" y="23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7" y="14"/>
                    </a:lnTo>
                    <a:lnTo>
                      <a:pt x="7" y="10"/>
                    </a:lnTo>
                    <a:lnTo>
                      <a:pt x="6" y="7"/>
                    </a:lnTo>
                    <a:lnTo>
                      <a:pt x="5" y="4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4" y="6"/>
                    </a:lnTo>
                    <a:lnTo>
                      <a:pt x="15" y="9"/>
                    </a:lnTo>
                    <a:lnTo>
                      <a:pt x="17" y="12"/>
                    </a:lnTo>
                    <a:lnTo>
                      <a:pt x="18" y="15"/>
                    </a:lnTo>
                    <a:lnTo>
                      <a:pt x="19" y="19"/>
                    </a:lnTo>
                    <a:lnTo>
                      <a:pt x="19" y="23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5" y="11"/>
                    </a:lnTo>
                    <a:lnTo>
                      <a:pt x="27" y="10"/>
                    </a:lnTo>
                    <a:lnTo>
                      <a:pt x="28" y="9"/>
                    </a:lnTo>
                    <a:lnTo>
                      <a:pt x="30" y="9"/>
                    </a:lnTo>
                    <a:lnTo>
                      <a:pt x="32" y="9"/>
                    </a:lnTo>
                    <a:lnTo>
                      <a:pt x="33" y="10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5" y="16"/>
                    </a:lnTo>
                    <a:lnTo>
                      <a:pt x="34" y="15"/>
                    </a:lnTo>
                    <a:lnTo>
                      <a:pt x="32" y="15"/>
                    </a:lnTo>
                    <a:lnTo>
                      <a:pt x="31" y="16"/>
                    </a:lnTo>
                    <a:lnTo>
                      <a:pt x="30" y="16"/>
                    </a:lnTo>
                    <a:lnTo>
                      <a:pt x="29" y="17"/>
                    </a:lnTo>
                    <a:lnTo>
                      <a:pt x="29" y="19"/>
                    </a:lnTo>
                    <a:lnTo>
                      <a:pt x="28" y="21"/>
                    </a:lnTo>
                    <a:lnTo>
                      <a:pt x="28" y="22"/>
                    </a:lnTo>
                    <a:lnTo>
                      <a:pt x="28" y="24"/>
                    </a:lnTo>
                    <a:lnTo>
                      <a:pt x="28" y="25"/>
                    </a:lnTo>
                    <a:lnTo>
                      <a:pt x="29" y="26"/>
                    </a:lnTo>
                    <a:lnTo>
                      <a:pt x="30" y="27"/>
                    </a:lnTo>
                    <a:lnTo>
                      <a:pt x="30" y="29"/>
                    </a:lnTo>
                    <a:lnTo>
                      <a:pt x="32" y="29"/>
                    </a:lnTo>
                    <a:lnTo>
                      <a:pt x="33" y="30"/>
                    </a:lnTo>
                    <a:lnTo>
                      <a:pt x="34" y="30"/>
                    </a:lnTo>
                    <a:lnTo>
                      <a:pt x="35" y="29"/>
                    </a:lnTo>
                    <a:lnTo>
                      <a:pt x="36" y="27"/>
                    </a:lnTo>
                    <a:lnTo>
                      <a:pt x="36" y="25"/>
                    </a:lnTo>
                    <a:lnTo>
                      <a:pt x="35" y="22"/>
                    </a:lnTo>
                    <a:lnTo>
                      <a:pt x="36" y="24"/>
                    </a:lnTo>
                    <a:lnTo>
                      <a:pt x="37" y="26"/>
                    </a:lnTo>
                    <a:lnTo>
                      <a:pt x="38" y="27"/>
                    </a:lnTo>
                    <a:lnTo>
                      <a:pt x="39" y="30"/>
                    </a:lnTo>
                    <a:lnTo>
                      <a:pt x="40" y="32"/>
                    </a:lnTo>
                    <a:lnTo>
                      <a:pt x="40" y="35"/>
                    </a:lnTo>
                    <a:lnTo>
                      <a:pt x="41" y="37"/>
                    </a:lnTo>
                    <a:lnTo>
                      <a:pt x="41" y="39"/>
                    </a:lnTo>
                    <a:lnTo>
                      <a:pt x="40" y="41"/>
                    </a:lnTo>
                    <a:lnTo>
                      <a:pt x="40" y="43"/>
                    </a:lnTo>
                    <a:lnTo>
                      <a:pt x="39" y="45"/>
                    </a:lnTo>
                    <a:lnTo>
                      <a:pt x="38" y="47"/>
                    </a:lnTo>
                    <a:lnTo>
                      <a:pt x="37" y="49"/>
                    </a:lnTo>
                    <a:lnTo>
                      <a:pt x="36" y="51"/>
                    </a:lnTo>
                    <a:lnTo>
                      <a:pt x="35" y="52"/>
                    </a:lnTo>
                    <a:lnTo>
                      <a:pt x="34" y="54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9"/>
                    </a:lnTo>
                    <a:lnTo>
                      <a:pt x="34" y="61"/>
                    </a:lnTo>
                    <a:lnTo>
                      <a:pt x="35" y="63"/>
                    </a:lnTo>
                    <a:lnTo>
                      <a:pt x="36" y="65"/>
                    </a:lnTo>
                    <a:lnTo>
                      <a:pt x="37" y="66"/>
                    </a:lnTo>
                    <a:lnTo>
                      <a:pt x="38" y="67"/>
                    </a:lnTo>
                    <a:lnTo>
                      <a:pt x="39" y="66"/>
                    </a:lnTo>
                    <a:lnTo>
                      <a:pt x="39" y="64"/>
                    </a:lnTo>
                    <a:lnTo>
                      <a:pt x="40" y="66"/>
                    </a:lnTo>
                    <a:lnTo>
                      <a:pt x="41" y="67"/>
                    </a:lnTo>
                    <a:lnTo>
                      <a:pt x="41" y="69"/>
                    </a:lnTo>
                    <a:lnTo>
                      <a:pt x="42" y="72"/>
                    </a:lnTo>
                    <a:lnTo>
                      <a:pt x="42" y="75"/>
                    </a:lnTo>
                    <a:lnTo>
                      <a:pt x="41" y="78"/>
                    </a:lnTo>
                    <a:lnTo>
                      <a:pt x="40" y="80"/>
                    </a:lnTo>
                    <a:lnTo>
                      <a:pt x="40" y="82"/>
                    </a:lnTo>
                    <a:lnTo>
                      <a:pt x="39" y="85"/>
                    </a:lnTo>
                    <a:lnTo>
                      <a:pt x="38" y="88"/>
                    </a:lnTo>
                    <a:lnTo>
                      <a:pt x="36" y="90"/>
                    </a:lnTo>
                    <a:lnTo>
                      <a:pt x="35" y="91"/>
                    </a:lnTo>
                    <a:lnTo>
                      <a:pt x="34" y="93"/>
                    </a:lnTo>
                    <a:lnTo>
                      <a:pt x="33" y="94"/>
                    </a:lnTo>
                    <a:lnTo>
                      <a:pt x="32" y="95"/>
                    </a:lnTo>
                    <a:lnTo>
                      <a:pt x="30" y="96"/>
                    </a:lnTo>
                    <a:lnTo>
                      <a:pt x="28" y="97"/>
                    </a:lnTo>
                    <a:lnTo>
                      <a:pt x="26" y="97"/>
                    </a:lnTo>
                    <a:lnTo>
                      <a:pt x="25" y="96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8" y="93"/>
                    </a:lnTo>
                    <a:lnTo>
                      <a:pt x="15" y="93"/>
                    </a:lnTo>
                    <a:lnTo>
                      <a:pt x="12" y="93"/>
                    </a:lnTo>
                    <a:lnTo>
                      <a:pt x="9" y="9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22" name="Freeform 357"/>
              <p:cNvSpPr>
                <a:spLocks/>
              </p:cNvSpPr>
              <p:nvPr/>
            </p:nvSpPr>
            <p:spPr bwMode="auto">
              <a:xfrm>
                <a:off x="2056" y="2200"/>
                <a:ext cx="201" cy="258"/>
              </a:xfrm>
              <a:custGeom>
                <a:avLst/>
                <a:gdLst>
                  <a:gd name="T0" fmla="*/ 0 w 201"/>
                  <a:gd name="T1" fmla="*/ 167 h 258"/>
                  <a:gd name="T2" fmla="*/ 7 w 201"/>
                  <a:gd name="T3" fmla="*/ 134 h 258"/>
                  <a:gd name="T4" fmla="*/ 17 w 201"/>
                  <a:gd name="T5" fmla="*/ 107 h 258"/>
                  <a:gd name="T6" fmla="*/ 17 w 201"/>
                  <a:gd name="T7" fmla="*/ 79 h 258"/>
                  <a:gd name="T8" fmla="*/ 35 w 201"/>
                  <a:gd name="T9" fmla="*/ 98 h 258"/>
                  <a:gd name="T10" fmla="*/ 43 w 201"/>
                  <a:gd name="T11" fmla="*/ 39 h 258"/>
                  <a:gd name="T12" fmla="*/ 49 w 201"/>
                  <a:gd name="T13" fmla="*/ 23 h 258"/>
                  <a:gd name="T14" fmla="*/ 60 w 201"/>
                  <a:gd name="T15" fmla="*/ 31 h 258"/>
                  <a:gd name="T16" fmla="*/ 70 w 201"/>
                  <a:gd name="T17" fmla="*/ 11 h 258"/>
                  <a:gd name="T18" fmla="*/ 86 w 201"/>
                  <a:gd name="T19" fmla="*/ 21 h 258"/>
                  <a:gd name="T20" fmla="*/ 91 w 201"/>
                  <a:gd name="T21" fmla="*/ 43 h 258"/>
                  <a:gd name="T22" fmla="*/ 110 w 201"/>
                  <a:gd name="T23" fmla="*/ 52 h 258"/>
                  <a:gd name="T24" fmla="*/ 128 w 201"/>
                  <a:gd name="T25" fmla="*/ 45 h 258"/>
                  <a:gd name="T26" fmla="*/ 140 w 201"/>
                  <a:gd name="T27" fmla="*/ 27 h 258"/>
                  <a:gd name="T28" fmla="*/ 147 w 201"/>
                  <a:gd name="T29" fmla="*/ 28 h 258"/>
                  <a:gd name="T30" fmla="*/ 141 w 201"/>
                  <a:gd name="T31" fmla="*/ 62 h 258"/>
                  <a:gd name="T32" fmla="*/ 117 w 201"/>
                  <a:gd name="T33" fmla="*/ 85 h 258"/>
                  <a:gd name="T34" fmla="*/ 115 w 201"/>
                  <a:gd name="T35" fmla="*/ 95 h 258"/>
                  <a:gd name="T36" fmla="*/ 145 w 201"/>
                  <a:gd name="T37" fmla="*/ 88 h 258"/>
                  <a:gd name="T38" fmla="*/ 167 w 201"/>
                  <a:gd name="T39" fmla="*/ 87 h 258"/>
                  <a:gd name="T40" fmla="*/ 161 w 201"/>
                  <a:gd name="T41" fmla="*/ 106 h 258"/>
                  <a:gd name="T42" fmla="*/ 150 w 201"/>
                  <a:gd name="T43" fmla="*/ 118 h 258"/>
                  <a:gd name="T44" fmla="*/ 147 w 201"/>
                  <a:gd name="T45" fmla="*/ 134 h 258"/>
                  <a:gd name="T46" fmla="*/ 149 w 201"/>
                  <a:gd name="T47" fmla="*/ 144 h 258"/>
                  <a:gd name="T48" fmla="*/ 161 w 201"/>
                  <a:gd name="T49" fmla="*/ 148 h 258"/>
                  <a:gd name="T50" fmla="*/ 167 w 201"/>
                  <a:gd name="T51" fmla="*/ 131 h 258"/>
                  <a:gd name="T52" fmla="*/ 173 w 201"/>
                  <a:gd name="T53" fmla="*/ 119 h 258"/>
                  <a:gd name="T54" fmla="*/ 178 w 201"/>
                  <a:gd name="T55" fmla="*/ 126 h 258"/>
                  <a:gd name="T56" fmla="*/ 179 w 201"/>
                  <a:gd name="T57" fmla="*/ 143 h 258"/>
                  <a:gd name="T58" fmla="*/ 176 w 201"/>
                  <a:gd name="T59" fmla="*/ 152 h 258"/>
                  <a:gd name="T60" fmla="*/ 170 w 201"/>
                  <a:gd name="T61" fmla="*/ 167 h 258"/>
                  <a:gd name="T62" fmla="*/ 168 w 201"/>
                  <a:gd name="T63" fmla="*/ 184 h 258"/>
                  <a:gd name="T64" fmla="*/ 173 w 201"/>
                  <a:gd name="T65" fmla="*/ 192 h 258"/>
                  <a:gd name="T66" fmla="*/ 182 w 201"/>
                  <a:gd name="T67" fmla="*/ 190 h 258"/>
                  <a:gd name="T68" fmla="*/ 191 w 201"/>
                  <a:gd name="T69" fmla="*/ 183 h 258"/>
                  <a:gd name="T70" fmla="*/ 197 w 201"/>
                  <a:gd name="T71" fmla="*/ 174 h 258"/>
                  <a:gd name="T72" fmla="*/ 200 w 201"/>
                  <a:gd name="T73" fmla="*/ 178 h 258"/>
                  <a:gd name="T74" fmla="*/ 197 w 201"/>
                  <a:gd name="T75" fmla="*/ 195 h 258"/>
                  <a:gd name="T76" fmla="*/ 183 w 201"/>
                  <a:gd name="T77" fmla="*/ 215 h 258"/>
                  <a:gd name="T78" fmla="*/ 162 w 201"/>
                  <a:gd name="T79" fmla="*/ 239 h 258"/>
                  <a:gd name="T80" fmla="*/ 143 w 201"/>
                  <a:gd name="T81" fmla="*/ 257 h 258"/>
                  <a:gd name="T82" fmla="*/ 118 w 201"/>
                  <a:gd name="T83" fmla="*/ 247 h 258"/>
                  <a:gd name="T84" fmla="*/ 104 w 201"/>
                  <a:gd name="T85" fmla="*/ 225 h 258"/>
                  <a:gd name="T86" fmla="*/ 73 w 201"/>
                  <a:gd name="T87" fmla="*/ 221 h 258"/>
                  <a:gd name="T88" fmla="*/ 52 w 201"/>
                  <a:gd name="T89" fmla="*/ 212 h 258"/>
                  <a:gd name="T90" fmla="*/ 14 w 201"/>
                  <a:gd name="T91" fmla="*/ 200 h 25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1"/>
                  <a:gd name="T139" fmla="*/ 0 h 258"/>
                  <a:gd name="T140" fmla="*/ 201 w 201"/>
                  <a:gd name="T141" fmla="*/ 258 h 25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1" h="258">
                    <a:moveTo>
                      <a:pt x="6" y="194"/>
                    </a:moveTo>
                    <a:lnTo>
                      <a:pt x="1" y="185"/>
                    </a:lnTo>
                    <a:lnTo>
                      <a:pt x="0" y="167"/>
                    </a:lnTo>
                    <a:lnTo>
                      <a:pt x="0" y="153"/>
                    </a:lnTo>
                    <a:lnTo>
                      <a:pt x="2" y="139"/>
                    </a:lnTo>
                    <a:lnTo>
                      <a:pt x="7" y="134"/>
                    </a:lnTo>
                    <a:lnTo>
                      <a:pt x="20" y="128"/>
                    </a:lnTo>
                    <a:lnTo>
                      <a:pt x="19" y="119"/>
                    </a:lnTo>
                    <a:lnTo>
                      <a:pt x="17" y="107"/>
                    </a:lnTo>
                    <a:lnTo>
                      <a:pt x="16" y="99"/>
                    </a:lnTo>
                    <a:lnTo>
                      <a:pt x="16" y="90"/>
                    </a:lnTo>
                    <a:lnTo>
                      <a:pt x="17" y="79"/>
                    </a:lnTo>
                    <a:lnTo>
                      <a:pt x="22" y="67"/>
                    </a:lnTo>
                    <a:lnTo>
                      <a:pt x="28" y="80"/>
                    </a:lnTo>
                    <a:lnTo>
                      <a:pt x="35" y="98"/>
                    </a:lnTo>
                    <a:lnTo>
                      <a:pt x="40" y="101"/>
                    </a:lnTo>
                    <a:lnTo>
                      <a:pt x="43" y="70"/>
                    </a:lnTo>
                    <a:lnTo>
                      <a:pt x="43" y="39"/>
                    </a:lnTo>
                    <a:lnTo>
                      <a:pt x="37" y="17"/>
                    </a:lnTo>
                    <a:lnTo>
                      <a:pt x="43" y="18"/>
                    </a:lnTo>
                    <a:lnTo>
                      <a:pt x="49" y="23"/>
                    </a:lnTo>
                    <a:lnTo>
                      <a:pt x="55" y="31"/>
                    </a:lnTo>
                    <a:lnTo>
                      <a:pt x="59" y="42"/>
                    </a:lnTo>
                    <a:lnTo>
                      <a:pt x="60" y="31"/>
                    </a:lnTo>
                    <a:lnTo>
                      <a:pt x="62" y="23"/>
                    </a:lnTo>
                    <a:lnTo>
                      <a:pt x="66" y="17"/>
                    </a:lnTo>
                    <a:lnTo>
                      <a:pt x="70" y="11"/>
                    </a:lnTo>
                    <a:lnTo>
                      <a:pt x="82" y="0"/>
                    </a:lnTo>
                    <a:lnTo>
                      <a:pt x="84" y="13"/>
                    </a:lnTo>
                    <a:lnTo>
                      <a:pt x="86" y="21"/>
                    </a:lnTo>
                    <a:lnTo>
                      <a:pt x="87" y="26"/>
                    </a:lnTo>
                    <a:lnTo>
                      <a:pt x="88" y="33"/>
                    </a:lnTo>
                    <a:lnTo>
                      <a:pt x="91" y="43"/>
                    </a:lnTo>
                    <a:lnTo>
                      <a:pt x="96" y="49"/>
                    </a:lnTo>
                    <a:lnTo>
                      <a:pt x="101" y="52"/>
                    </a:lnTo>
                    <a:lnTo>
                      <a:pt x="110" y="52"/>
                    </a:lnTo>
                    <a:lnTo>
                      <a:pt x="115" y="51"/>
                    </a:lnTo>
                    <a:lnTo>
                      <a:pt x="122" y="49"/>
                    </a:lnTo>
                    <a:lnTo>
                      <a:pt x="128" y="45"/>
                    </a:lnTo>
                    <a:lnTo>
                      <a:pt x="133" y="38"/>
                    </a:lnTo>
                    <a:lnTo>
                      <a:pt x="137" y="33"/>
                    </a:lnTo>
                    <a:lnTo>
                      <a:pt x="140" y="27"/>
                    </a:lnTo>
                    <a:lnTo>
                      <a:pt x="143" y="22"/>
                    </a:lnTo>
                    <a:lnTo>
                      <a:pt x="148" y="16"/>
                    </a:lnTo>
                    <a:lnTo>
                      <a:pt x="147" y="28"/>
                    </a:lnTo>
                    <a:lnTo>
                      <a:pt x="146" y="38"/>
                    </a:lnTo>
                    <a:lnTo>
                      <a:pt x="145" y="49"/>
                    </a:lnTo>
                    <a:lnTo>
                      <a:pt x="141" y="62"/>
                    </a:lnTo>
                    <a:lnTo>
                      <a:pt x="133" y="73"/>
                    </a:lnTo>
                    <a:lnTo>
                      <a:pt x="125" y="81"/>
                    </a:lnTo>
                    <a:lnTo>
                      <a:pt x="117" y="85"/>
                    </a:lnTo>
                    <a:lnTo>
                      <a:pt x="111" y="90"/>
                    </a:lnTo>
                    <a:lnTo>
                      <a:pt x="103" y="100"/>
                    </a:lnTo>
                    <a:lnTo>
                      <a:pt x="115" y="95"/>
                    </a:lnTo>
                    <a:lnTo>
                      <a:pt x="128" y="91"/>
                    </a:lnTo>
                    <a:lnTo>
                      <a:pt x="136" y="90"/>
                    </a:lnTo>
                    <a:lnTo>
                      <a:pt x="145" y="88"/>
                    </a:lnTo>
                    <a:lnTo>
                      <a:pt x="153" y="87"/>
                    </a:lnTo>
                    <a:lnTo>
                      <a:pt x="161" y="87"/>
                    </a:lnTo>
                    <a:lnTo>
                      <a:pt x="167" y="87"/>
                    </a:lnTo>
                    <a:lnTo>
                      <a:pt x="165" y="95"/>
                    </a:lnTo>
                    <a:lnTo>
                      <a:pt x="164" y="101"/>
                    </a:lnTo>
                    <a:lnTo>
                      <a:pt x="161" y="106"/>
                    </a:lnTo>
                    <a:lnTo>
                      <a:pt x="158" y="109"/>
                    </a:lnTo>
                    <a:lnTo>
                      <a:pt x="155" y="113"/>
                    </a:lnTo>
                    <a:lnTo>
                      <a:pt x="150" y="118"/>
                    </a:lnTo>
                    <a:lnTo>
                      <a:pt x="147" y="124"/>
                    </a:lnTo>
                    <a:lnTo>
                      <a:pt x="147" y="130"/>
                    </a:lnTo>
                    <a:lnTo>
                      <a:pt x="147" y="134"/>
                    </a:lnTo>
                    <a:lnTo>
                      <a:pt x="147" y="138"/>
                    </a:lnTo>
                    <a:lnTo>
                      <a:pt x="148" y="141"/>
                    </a:lnTo>
                    <a:lnTo>
                      <a:pt x="149" y="144"/>
                    </a:lnTo>
                    <a:lnTo>
                      <a:pt x="150" y="146"/>
                    </a:lnTo>
                    <a:lnTo>
                      <a:pt x="156" y="149"/>
                    </a:lnTo>
                    <a:lnTo>
                      <a:pt x="161" y="148"/>
                    </a:lnTo>
                    <a:lnTo>
                      <a:pt x="165" y="142"/>
                    </a:lnTo>
                    <a:lnTo>
                      <a:pt x="167" y="134"/>
                    </a:lnTo>
                    <a:lnTo>
                      <a:pt x="167" y="131"/>
                    </a:lnTo>
                    <a:lnTo>
                      <a:pt x="169" y="127"/>
                    </a:lnTo>
                    <a:lnTo>
                      <a:pt x="170" y="123"/>
                    </a:lnTo>
                    <a:lnTo>
                      <a:pt x="173" y="119"/>
                    </a:lnTo>
                    <a:lnTo>
                      <a:pt x="175" y="115"/>
                    </a:lnTo>
                    <a:lnTo>
                      <a:pt x="177" y="120"/>
                    </a:lnTo>
                    <a:lnTo>
                      <a:pt x="178" y="126"/>
                    </a:lnTo>
                    <a:lnTo>
                      <a:pt x="179" y="131"/>
                    </a:lnTo>
                    <a:lnTo>
                      <a:pt x="180" y="137"/>
                    </a:lnTo>
                    <a:lnTo>
                      <a:pt x="179" y="143"/>
                    </a:lnTo>
                    <a:lnTo>
                      <a:pt x="178" y="148"/>
                    </a:lnTo>
                    <a:lnTo>
                      <a:pt x="175" y="155"/>
                    </a:lnTo>
                    <a:lnTo>
                      <a:pt x="176" y="152"/>
                    </a:lnTo>
                    <a:lnTo>
                      <a:pt x="173" y="159"/>
                    </a:lnTo>
                    <a:lnTo>
                      <a:pt x="172" y="162"/>
                    </a:lnTo>
                    <a:lnTo>
                      <a:pt x="170" y="167"/>
                    </a:lnTo>
                    <a:lnTo>
                      <a:pt x="169" y="175"/>
                    </a:lnTo>
                    <a:lnTo>
                      <a:pt x="169" y="178"/>
                    </a:lnTo>
                    <a:lnTo>
                      <a:pt x="168" y="184"/>
                    </a:lnTo>
                    <a:lnTo>
                      <a:pt x="168" y="188"/>
                    </a:lnTo>
                    <a:lnTo>
                      <a:pt x="170" y="191"/>
                    </a:lnTo>
                    <a:lnTo>
                      <a:pt x="173" y="192"/>
                    </a:lnTo>
                    <a:lnTo>
                      <a:pt x="177" y="192"/>
                    </a:lnTo>
                    <a:lnTo>
                      <a:pt x="179" y="191"/>
                    </a:lnTo>
                    <a:lnTo>
                      <a:pt x="182" y="190"/>
                    </a:lnTo>
                    <a:lnTo>
                      <a:pt x="185" y="189"/>
                    </a:lnTo>
                    <a:lnTo>
                      <a:pt x="188" y="187"/>
                    </a:lnTo>
                    <a:lnTo>
                      <a:pt x="191" y="183"/>
                    </a:lnTo>
                    <a:lnTo>
                      <a:pt x="193" y="181"/>
                    </a:lnTo>
                    <a:lnTo>
                      <a:pt x="196" y="177"/>
                    </a:lnTo>
                    <a:lnTo>
                      <a:pt x="197" y="174"/>
                    </a:lnTo>
                    <a:lnTo>
                      <a:pt x="199" y="169"/>
                    </a:lnTo>
                    <a:lnTo>
                      <a:pt x="200" y="175"/>
                    </a:lnTo>
                    <a:lnTo>
                      <a:pt x="200" y="178"/>
                    </a:lnTo>
                    <a:lnTo>
                      <a:pt x="200" y="183"/>
                    </a:lnTo>
                    <a:lnTo>
                      <a:pt x="199" y="190"/>
                    </a:lnTo>
                    <a:lnTo>
                      <a:pt x="197" y="195"/>
                    </a:lnTo>
                    <a:lnTo>
                      <a:pt x="194" y="200"/>
                    </a:lnTo>
                    <a:lnTo>
                      <a:pt x="190" y="206"/>
                    </a:lnTo>
                    <a:lnTo>
                      <a:pt x="183" y="215"/>
                    </a:lnTo>
                    <a:lnTo>
                      <a:pt x="173" y="225"/>
                    </a:lnTo>
                    <a:lnTo>
                      <a:pt x="166" y="231"/>
                    </a:lnTo>
                    <a:lnTo>
                      <a:pt x="162" y="239"/>
                    </a:lnTo>
                    <a:lnTo>
                      <a:pt x="160" y="256"/>
                    </a:lnTo>
                    <a:lnTo>
                      <a:pt x="152" y="257"/>
                    </a:lnTo>
                    <a:lnTo>
                      <a:pt x="143" y="257"/>
                    </a:lnTo>
                    <a:lnTo>
                      <a:pt x="134" y="256"/>
                    </a:lnTo>
                    <a:lnTo>
                      <a:pt x="125" y="252"/>
                    </a:lnTo>
                    <a:lnTo>
                      <a:pt x="118" y="247"/>
                    </a:lnTo>
                    <a:lnTo>
                      <a:pt x="112" y="241"/>
                    </a:lnTo>
                    <a:lnTo>
                      <a:pt x="106" y="232"/>
                    </a:lnTo>
                    <a:lnTo>
                      <a:pt x="104" y="225"/>
                    </a:lnTo>
                    <a:lnTo>
                      <a:pt x="95" y="227"/>
                    </a:lnTo>
                    <a:lnTo>
                      <a:pt x="83" y="225"/>
                    </a:lnTo>
                    <a:lnTo>
                      <a:pt x="73" y="221"/>
                    </a:lnTo>
                    <a:lnTo>
                      <a:pt x="68" y="216"/>
                    </a:lnTo>
                    <a:lnTo>
                      <a:pt x="64" y="208"/>
                    </a:lnTo>
                    <a:lnTo>
                      <a:pt x="52" y="212"/>
                    </a:lnTo>
                    <a:lnTo>
                      <a:pt x="39" y="211"/>
                    </a:lnTo>
                    <a:lnTo>
                      <a:pt x="25" y="206"/>
                    </a:lnTo>
                    <a:lnTo>
                      <a:pt x="14" y="200"/>
                    </a:lnTo>
                    <a:lnTo>
                      <a:pt x="6" y="194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23" name="Freeform 358"/>
              <p:cNvSpPr>
                <a:spLocks/>
              </p:cNvSpPr>
              <p:nvPr/>
            </p:nvSpPr>
            <p:spPr bwMode="auto">
              <a:xfrm>
                <a:off x="2061" y="2256"/>
                <a:ext cx="145" cy="188"/>
              </a:xfrm>
              <a:custGeom>
                <a:avLst/>
                <a:gdLst>
                  <a:gd name="T0" fmla="*/ 1 w 145"/>
                  <a:gd name="T1" fmla="*/ 134 h 188"/>
                  <a:gd name="T2" fmla="*/ 1 w 145"/>
                  <a:gd name="T3" fmla="*/ 111 h 188"/>
                  <a:gd name="T4" fmla="*/ 6 w 145"/>
                  <a:gd name="T5" fmla="*/ 97 h 188"/>
                  <a:gd name="T6" fmla="*/ 14 w 145"/>
                  <a:gd name="T7" fmla="*/ 87 h 188"/>
                  <a:gd name="T8" fmla="*/ 12 w 145"/>
                  <a:gd name="T9" fmla="*/ 72 h 188"/>
                  <a:gd name="T10" fmla="*/ 13 w 145"/>
                  <a:gd name="T11" fmla="*/ 58 h 188"/>
                  <a:gd name="T12" fmla="*/ 20 w 145"/>
                  <a:gd name="T13" fmla="*/ 58 h 188"/>
                  <a:gd name="T14" fmla="*/ 29 w 145"/>
                  <a:gd name="T15" fmla="*/ 74 h 188"/>
                  <a:gd name="T16" fmla="*/ 31 w 145"/>
                  <a:gd name="T17" fmla="*/ 29 h 188"/>
                  <a:gd name="T18" fmla="*/ 31 w 145"/>
                  <a:gd name="T19" fmla="*/ 14 h 188"/>
                  <a:gd name="T20" fmla="*/ 40 w 145"/>
                  <a:gd name="T21" fmla="*/ 23 h 188"/>
                  <a:gd name="T22" fmla="*/ 44 w 145"/>
                  <a:gd name="T23" fmla="*/ 23 h 188"/>
                  <a:gd name="T24" fmla="*/ 48 w 145"/>
                  <a:gd name="T25" fmla="*/ 12 h 188"/>
                  <a:gd name="T26" fmla="*/ 60 w 145"/>
                  <a:gd name="T27" fmla="*/ 0 h 188"/>
                  <a:gd name="T28" fmla="*/ 62 w 145"/>
                  <a:gd name="T29" fmla="*/ 15 h 188"/>
                  <a:gd name="T30" fmla="*/ 64 w 145"/>
                  <a:gd name="T31" fmla="*/ 24 h 188"/>
                  <a:gd name="T32" fmla="*/ 69 w 145"/>
                  <a:gd name="T33" fmla="*/ 36 h 188"/>
                  <a:gd name="T34" fmla="*/ 79 w 145"/>
                  <a:gd name="T35" fmla="*/ 38 h 188"/>
                  <a:gd name="T36" fmla="*/ 88 w 145"/>
                  <a:gd name="T37" fmla="*/ 36 h 188"/>
                  <a:gd name="T38" fmla="*/ 96 w 145"/>
                  <a:gd name="T39" fmla="*/ 28 h 188"/>
                  <a:gd name="T40" fmla="*/ 101 w 145"/>
                  <a:gd name="T41" fmla="*/ 20 h 188"/>
                  <a:gd name="T42" fmla="*/ 106 w 145"/>
                  <a:gd name="T43" fmla="*/ 11 h 188"/>
                  <a:gd name="T44" fmla="*/ 105 w 145"/>
                  <a:gd name="T45" fmla="*/ 28 h 188"/>
                  <a:gd name="T46" fmla="*/ 102 w 145"/>
                  <a:gd name="T47" fmla="*/ 45 h 188"/>
                  <a:gd name="T48" fmla="*/ 91 w 145"/>
                  <a:gd name="T49" fmla="*/ 59 h 188"/>
                  <a:gd name="T50" fmla="*/ 80 w 145"/>
                  <a:gd name="T51" fmla="*/ 66 h 188"/>
                  <a:gd name="T52" fmla="*/ 84 w 145"/>
                  <a:gd name="T53" fmla="*/ 69 h 188"/>
                  <a:gd name="T54" fmla="*/ 98 w 145"/>
                  <a:gd name="T55" fmla="*/ 65 h 188"/>
                  <a:gd name="T56" fmla="*/ 110 w 145"/>
                  <a:gd name="T57" fmla="*/ 64 h 188"/>
                  <a:gd name="T58" fmla="*/ 117 w 145"/>
                  <a:gd name="T59" fmla="*/ 72 h 188"/>
                  <a:gd name="T60" fmla="*/ 108 w 145"/>
                  <a:gd name="T61" fmla="*/ 86 h 188"/>
                  <a:gd name="T62" fmla="*/ 101 w 145"/>
                  <a:gd name="T63" fmla="*/ 93 h 188"/>
                  <a:gd name="T64" fmla="*/ 99 w 145"/>
                  <a:gd name="T65" fmla="*/ 98 h 188"/>
                  <a:gd name="T66" fmla="*/ 103 w 145"/>
                  <a:gd name="T67" fmla="*/ 104 h 188"/>
                  <a:gd name="T68" fmla="*/ 112 w 145"/>
                  <a:gd name="T69" fmla="*/ 109 h 188"/>
                  <a:gd name="T70" fmla="*/ 119 w 145"/>
                  <a:gd name="T71" fmla="*/ 104 h 188"/>
                  <a:gd name="T72" fmla="*/ 123 w 145"/>
                  <a:gd name="T73" fmla="*/ 89 h 188"/>
                  <a:gd name="T74" fmla="*/ 128 w 145"/>
                  <a:gd name="T75" fmla="*/ 92 h 188"/>
                  <a:gd name="T76" fmla="*/ 128 w 145"/>
                  <a:gd name="T77" fmla="*/ 107 h 188"/>
                  <a:gd name="T78" fmla="*/ 122 w 145"/>
                  <a:gd name="T79" fmla="*/ 127 h 188"/>
                  <a:gd name="T80" fmla="*/ 127 w 145"/>
                  <a:gd name="T81" fmla="*/ 140 h 188"/>
                  <a:gd name="T82" fmla="*/ 136 w 145"/>
                  <a:gd name="T83" fmla="*/ 136 h 188"/>
                  <a:gd name="T84" fmla="*/ 144 w 145"/>
                  <a:gd name="T85" fmla="*/ 123 h 188"/>
                  <a:gd name="T86" fmla="*/ 143 w 145"/>
                  <a:gd name="T87" fmla="*/ 137 h 188"/>
                  <a:gd name="T88" fmla="*/ 137 w 145"/>
                  <a:gd name="T89" fmla="*/ 150 h 188"/>
                  <a:gd name="T90" fmla="*/ 125 w 145"/>
                  <a:gd name="T91" fmla="*/ 164 h 188"/>
                  <a:gd name="T92" fmla="*/ 116 w 145"/>
                  <a:gd name="T93" fmla="*/ 174 h 188"/>
                  <a:gd name="T94" fmla="*/ 110 w 145"/>
                  <a:gd name="T95" fmla="*/ 187 h 188"/>
                  <a:gd name="T96" fmla="*/ 97 w 145"/>
                  <a:gd name="T97" fmla="*/ 186 h 188"/>
                  <a:gd name="T98" fmla="*/ 85 w 145"/>
                  <a:gd name="T99" fmla="*/ 179 h 188"/>
                  <a:gd name="T100" fmla="*/ 77 w 145"/>
                  <a:gd name="T101" fmla="*/ 169 h 188"/>
                  <a:gd name="T102" fmla="*/ 68 w 145"/>
                  <a:gd name="T103" fmla="*/ 165 h 188"/>
                  <a:gd name="T104" fmla="*/ 53 w 145"/>
                  <a:gd name="T105" fmla="*/ 161 h 188"/>
                  <a:gd name="T106" fmla="*/ 46 w 145"/>
                  <a:gd name="T107" fmla="*/ 151 h 188"/>
                  <a:gd name="T108" fmla="*/ 28 w 145"/>
                  <a:gd name="T109" fmla="*/ 154 h 188"/>
                  <a:gd name="T110" fmla="*/ 10 w 145"/>
                  <a:gd name="T111" fmla="*/ 146 h 1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5"/>
                  <a:gd name="T169" fmla="*/ 0 h 188"/>
                  <a:gd name="T170" fmla="*/ 145 w 145"/>
                  <a:gd name="T171" fmla="*/ 188 h 18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5" h="188">
                    <a:moveTo>
                      <a:pt x="5" y="141"/>
                    </a:moveTo>
                    <a:lnTo>
                      <a:pt x="1" y="134"/>
                    </a:lnTo>
                    <a:lnTo>
                      <a:pt x="0" y="122"/>
                    </a:lnTo>
                    <a:lnTo>
                      <a:pt x="1" y="111"/>
                    </a:lnTo>
                    <a:lnTo>
                      <a:pt x="2" y="101"/>
                    </a:lnTo>
                    <a:lnTo>
                      <a:pt x="6" y="97"/>
                    </a:lnTo>
                    <a:lnTo>
                      <a:pt x="15" y="93"/>
                    </a:lnTo>
                    <a:lnTo>
                      <a:pt x="14" y="87"/>
                    </a:lnTo>
                    <a:lnTo>
                      <a:pt x="13" y="78"/>
                    </a:lnTo>
                    <a:lnTo>
                      <a:pt x="12" y="72"/>
                    </a:lnTo>
                    <a:lnTo>
                      <a:pt x="12" y="65"/>
                    </a:lnTo>
                    <a:lnTo>
                      <a:pt x="13" y="58"/>
                    </a:lnTo>
                    <a:lnTo>
                      <a:pt x="16" y="49"/>
                    </a:lnTo>
                    <a:lnTo>
                      <a:pt x="20" y="58"/>
                    </a:lnTo>
                    <a:lnTo>
                      <a:pt x="25" y="72"/>
                    </a:lnTo>
                    <a:lnTo>
                      <a:pt x="29" y="74"/>
                    </a:lnTo>
                    <a:lnTo>
                      <a:pt x="31" y="52"/>
                    </a:lnTo>
                    <a:lnTo>
                      <a:pt x="31" y="29"/>
                    </a:lnTo>
                    <a:lnTo>
                      <a:pt x="27" y="12"/>
                    </a:lnTo>
                    <a:lnTo>
                      <a:pt x="31" y="14"/>
                    </a:lnTo>
                    <a:lnTo>
                      <a:pt x="36" y="17"/>
                    </a:lnTo>
                    <a:lnTo>
                      <a:pt x="40" y="23"/>
                    </a:lnTo>
                    <a:lnTo>
                      <a:pt x="43" y="31"/>
                    </a:lnTo>
                    <a:lnTo>
                      <a:pt x="44" y="23"/>
                    </a:lnTo>
                    <a:lnTo>
                      <a:pt x="45" y="17"/>
                    </a:lnTo>
                    <a:lnTo>
                      <a:pt x="48" y="12"/>
                    </a:lnTo>
                    <a:lnTo>
                      <a:pt x="51" y="8"/>
                    </a:lnTo>
                    <a:lnTo>
                      <a:pt x="60" y="0"/>
                    </a:lnTo>
                    <a:lnTo>
                      <a:pt x="61" y="9"/>
                    </a:lnTo>
                    <a:lnTo>
                      <a:pt x="62" y="15"/>
                    </a:lnTo>
                    <a:lnTo>
                      <a:pt x="62" y="19"/>
                    </a:lnTo>
                    <a:lnTo>
                      <a:pt x="64" y="24"/>
                    </a:lnTo>
                    <a:lnTo>
                      <a:pt x="66" y="32"/>
                    </a:lnTo>
                    <a:lnTo>
                      <a:pt x="69" y="36"/>
                    </a:lnTo>
                    <a:lnTo>
                      <a:pt x="73" y="38"/>
                    </a:lnTo>
                    <a:lnTo>
                      <a:pt x="79" y="38"/>
                    </a:lnTo>
                    <a:lnTo>
                      <a:pt x="84" y="37"/>
                    </a:lnTo>
                    <a:lnTo>
                      <a:pt x="88" y="36"/>
                    </a:lnTo>
                    <a:lnTo>
                      <a:pt x="92" y="32"/>
                    </a:lnTo>
                    <a:lnTo>
                      <a:pt x="96" y="28"/>
                    </a:lnTo>
                    <a:lnTo>
                      <a:pt x="99" y="24"/>
                    </a:lnTo>
                    <a:lnTo>
                      <a:pt x="101" y="20"/>
                    </a:lnTo>
                    <a:lnTo>
                      <a:pt x="103" y="16"/>
                    </a:lnTo>
                    <a:lnTo>
                      <a:pt x="106" y="11"/>
                    </a:lnTo>
                    <a:lnTo>
                      <a:pt x="106" y="21"/>
                    </a:lnTo>
                    <a:lnTo>
                      <a:pt x="105" y="28"/>
                    </a:lnTo>
                    <a:lnTo>
                      <a:pt x="105" y="36"/>
                    </a:lnTo>
                    <a:lnTo>
                      <a:pt x="102" y="45"/>
                    </a:lnTo>
                    <a:lnTo>
                      <a:pt x="96" y="53"/>
                    </a:lnTo>
                    <a:lnTo>
                      <a:pt x="91" y="59"/>
                    </a:lnTo>
                    <a:lnTo>
                      <a:pt x="84" y="62"/>
                    </a:lnTo>
                    <a:lnTo>
                      <a:pt x="80" y="66"/>
                    </a:lnTo>
                    <a:lnTo>
                      <a:pt x="74" y="73"/>
                    </a:lnTo>
                    <a:lnTo>
                      <a:pt x="84" y="69"/>
                    </a:lnTo>
                    <a:lnTo>
                      <a:pt x="93" y="66"/>
                    </a:lnTo>
                    <a:lnTo>
                      <a:pt x="98" y="65"/>
                    </a:lnTo>
                    <a:lnTo>
                      <a:pt x="105" y="64"/>
                    </a:lnTo>
                    <a:lnTo>
                      <a:pt x="110" y="64"/>
                    </a:lnTo>
                    <a:lnTo>
                      <a:pt x="120" y="64"/>
                    </a:lnTo>
                    <a:lnTo>
                      <a:pt x="117" y="72"/>
                    </a:lnTo>
                    <a:lnTo>
                      <a:pt x="114" y="78"/>
                    </a:lnTo>
                    <a:lnTo>
                      <a:pt x="108" y="86"/>
                    </a:lnTo>
                    <a:lnTo>
                      <a:pt x="105" y="89"/>
                    </a:lnTo>
                    <a:lnTo>
                      <a:pt x="101" y="93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100" y="100"/>
                    </a:lnTo>
                    <a:lnTo>
                      <a:pt x="103" y="104"/>
                    </a:lnTo>
                    <a:lnTo>
                      <a:pt x="107" y="106"/>
                    </a:lnTo>
                    <a:lnTo>
                      <a:pt x="112" y="109"/>
                    </a:lnTo>
                    <a:lnTo>
                      <a:pt x="116" y="107"/>
                    </a:lnTo>
                    <a:lnTo>
                      <a:pt x="119" y="104"/>
                    </a:lnTo>
                    <a:lnTo>
                      <a:pt x="121" y="96"/>
                    </a:lnTo>
                    <a:lnTo>
                      <a:pt x="123" y="89"/>
                    </a:lnTo>
                    <a:lnTo>
                      <a:pt x="126" y="84"/>
                    </a:lnTo>
                    <a:lnTo>
                      <a:pt x="128" y="92"/>
                    </a:lnTo>
                    <a:lnTo>
                      <a:pt x="130" y="99"/>
                    </a:lnTo>
                    <a:lnTo>
                      <a:pt x="128" y="107"/>
                    </a:lnTo>
                    <a:lnTo>
                      <a:pt x="125" y="115"/>
                    </a:lnTo>
                    <a:lnTo>
                      <a:pt x="122" y="127"/>
                    </a:lnTo>
                    <a:lnTo>
                      <a:pt x="122" y="139"/>
                    </a:lnTo>
                    <a:lnTo>
                      <a:pt x="127" y="140"/>
                    </a:lnTo>
                    <a:lnTo>
                      <a:pt x="132" y="139"/>
                    </a:lnTo>
                    <a:lnTo>
                      <a:pt x="136" y="136"/>
                    </a:lnTo>
                    <a:lnTo>
                      <a:pt x="139" y="131"/>
                    </a:lnTo>
                    <a:lnTo>
                      <a:pt x="144" y="123"/>
                    </a:lnTo>
                    <a:lnTo>
                      <a:pt x="144" y="130"/>
                    </a:lnTo>
                    <a:lnTo>
                      <a:pt x="143" y="137"/>
                    </a:lnTo>
                    <a:lnTo>
                      <a:pt x="140" y="146"/>
                    </a:lnTo>
                    <a:lnTo>
                      <a:pt x="137" y="150"/>
                    </a:lnTo>
                    <a:lnTo>
                      <a:pt x="132" y="156"/>
                    </a:lnTo>
                    <a:lnTo>
                      <a:pt x="125" y="164"/>
                    </a:lnTo>
                    <a:lnTo>
                      <a:pt x="119" y="168"/>
                    </a:lnTo>
                    <a:lnTo>
                      <a:pt x="116" y="174"/>
                    </a:lnTo>
                    <a:lnTo>
                      <a:pt x="115" y="186"/>
                    </a:lnTo>
                    <a:lnTo>
                      <a:pt x="110" y="187"/>
                    </a:lnTo>
                    <a:lnTo>
                      <a:pt x="103" y="187"/>
                    </a:lnTo>
                    <a:lnTo>
                      <a:pt x="97" y="186"/>
                    </a:lnTo>
                    <a:lnTo>
                      <a:pt x="91" y="183"/>
                    </a:lnTo>
                    <a:lnTo>
                      <a:pt x="85" y="179"/>
                    </a:lnTo>
                    <a:lnTo>
                      <a:pt x="81" y="175"/>
                    </a:lnTo>
                    <a:lnTo>
                      <a:pt x="77" y="169"/>
                    </a:lnTo>
                    <a:lnTo>
                      <a:pt x="75" y="164"/>
                    </a:lnTo>
                    <a:lnTo>
                      <a:pt x="68" y="165"/>
                    </a:lnTo>
                    <a:lnTo>
                      <a:pt x="60" y="164"/>
                    </a:lnTo>
                    <a:lnTo>
                      <a:pt x="53" y="161"/>
                    </a:lnTo>
                    <a:lnTo>
                      <a:pt x="49" y="157"/>
                    </a:lnTo>
                    <a:lnTo>
                      <a:pt x="46" y="151"/>
                    </a:lnTo>
                    <a:lnTo>
                      <a:pt x="38" y="155"/>
                    </a:lnTo>
                    <a:lnTo>
                      <a:pt x="28" y="154"/>
                    </a:lnTo>
                    <a:lnTo>
                      <a:pt x="18" y="150"/>
                    </a:lnTo>
                    <a:lnTo>
                      <a:pt x="10" y="146"/>
                    </a:lnTo>
                    <a:lnTo>
                      <a:pt x="5" y="14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24" name="Freeform 359"/>
              <p:cNvSpPr>
                <a:spLocks/>
              </p:cNvSpPr>
              <p:nvPr/>
            </p:nvSpPr>
            <p:spPr bwMode="auto">
              <a:xfrm>
                <a:off x="2089" y="2317"/>
                <a:ext cx="88" cy="115"/>
              </a:xfrm>
              <a:custGeom>
                <a:avLst/>
                <a:gdLst>
                  <a:gd name="T0" fmla="*/ 0 w 88"/>
                  <a:gd name="T1" fmla="*/ 82 h 115"/>
                  <a:gd name="T2" fmla="*/ 0 w 88"/>
                  <a:gd name="T3" fmla="*/ 68 h 115"/>
                  <a:gd name="T4" fmla="*/ 3 w 88"/>
                  <a:gd name="T5" fmla="*/ 59 h 115"/>
                  <a:gd name="T6" fmla="*/ 8 w 88"/>
                  <a:gd name="T7" fmla="*/ 53 h 115"/>
                  <a:gd name="T8" fmla="*/ 6 w 88"/>
                  <a:gd name="T9" fmla="*/ 44 h 115"/>
                  <a:gd name="T10" fmla="*/ 7 w 88"/>
                  <a:gd name="T11" fmla="*/ 35 h 115"/>
                  <a:gd name="T12" fmla="*/ 12 w 88"/>
                  <a:gd name="T13" fmla="*/ 35 h 115"/>
                  <a:gd name="T14" fmla="*/ 17 w 88"/>
                  <a:gd name="T15" fmla="*/ 45 h 115"/>
                  <a:gd name="T16" fmla="*/ 18 w 88"/>
                  <a:gd name="T17" fmla="*/ 17 h 115"/>
                  <a:gd name="T18" fmla="*/ 18 w 88"/>
                  <a:gd name="T19" fmla="*/ 8 h 115"/>
                  <a:gd name="T20" fmla="*/ 23 w 88"/>
                  <a:gd name="T21" fmla="*/ 13 h 115"/>
                  <a:gd name="T22" fmla="*/ 26 w 88"/>
                  <a:gd name="T23" fmla="*/ 13 h 115"/>
                  <a:gd name="T24" fmla="*/ 28 w 88"/>
                  <a:gd name="T25" fmla="*/ 8 h 115"/>
                  <a:gd name="T26" fmla="*/ 35 w 88"/>
                  <a:gd name="T27" fmla="*/ 0 h 115"/>
                  <a:gd name="T28" fmla="*/ 37 w 88"/>
                  <a:gd name="T29" fmla="*/ 9 h 115"/>
                  <a:gd name="T30" fmla="*/ 38 w 88"/>
                  <a:gd name="T31" fmla="*/ 14 h 115"/>
                  <a:gd name="T32" fmla="*/ 41 w 88"/>
                  <a:gd name="T33" fmla="*/ 22 h 115"/>
                  <a:gd name="T34" fmla="*/ 47 w 88"/>
                  <a:gd name="T35" fmla="*/ 23 h 115"/>
                  <a:gd name="T36" fmla="*/ 53 w 88"/>
                  <a:gd name="T37" fmla="*/ 21 h 115"/>
                  <a:gd name="T38" fmla="*/ 58 w 88"/>
                  <a:gd name="T39" fmla="*/ 17 h 115"/>
                  <a:gd name="T40" fmla="*/ 61 w 88"/>
                  <a:gd name="T41" fmla="*/ 12 h 115"/>
                  <a:gd name="T42" fmla="*/ 64 w 88"/>
                  <a:gd name="T43" fmla="*/ 7 h 115"/>
                  <a:gd name="T44" fmla="*/ 63 w 88"/>
                  <a:gd name="T45" fmla="*/ 17 h 115"/>
                  <a:gd name="T46" fmla="*/ 61 w 88"/>
                  <a:gd name="T47" fmla="*/ 27 h 115"/>
                  <a:gd name="T48" fmla="*/ 54 w 88"/>
                  <a:gd name="T49" fmla="*/ 36 h 115"/>
                  <a:gd name="T50" fmla="*/ 48 w 88"/>
                  <a:gd name="T51" fmla="*/ 40 h 115"/>
                  <a:gd name="T52" fmla="*/ 50 w 88"/>
                  <a:gd name="T53" fmla="*/ 42 h 115"/>
                  <a:gd name="T54" fmla="*/ 59 w 88"/>
                  <a:gd name="T55" fmla="*/ 40 h 115"/>
                  <a:gd name="T56" fmla="*/ 66 w 88"/>
                  <a:gd name="T57" fmla="*/ 38 h 115"/>
                  <a:gd name="T58" fmla="*/ 70 w 88"/>
                  <a:gd name="T59" fmla="*/ 44 h 115"/>
                  <a:gd name="T60" fmla="*/ 65 w 88"/>
                  <a:gd name="T61" fmla="*/ 52 h 115"/>
                  <a:gd name="T62" fmla="*/ 60 w 88"/>
                  <a:gd name="T63" fmla="*/ 57 h 115"/>
                  <a:gd name="T64" fmla="*/ 60 w 88"/>
                  <a:gd name="T65" fmla="*/ 60 h 115"/>
                  <a:gd name="T66" fmla="*/ 62 w 88"/>
                  <a:gd name="T67" fmla="*/ 63 h 115"/>
                  <a:gd name="T68" fmla="*/ 68 w 88"/>
                  <a:gd name="T69" fmla="*/ 66 h 115"/>
                  <a:gd name="T70" fmla="*/ 71 w 88"/>
                  <a:gd name="T71" fmla="*/ 63 h 115"/>
                  <a:gd name="T72" fmla="*/ 74 w 88"/>
                  <a:gd name="T73" fmla="*/ 55 h 115"/>
                  <a:gd name="T74" fmla="*/ 78 w 88"/>
                  <a:gd name="T75" fmla="*/ 56 h 115"/>
                  <a:gd name="T76" fmla="*/ 77 w 88"/>
                  <a:gd name="T77" fmla="*/ 65 h 115"/>
                  <a:gd name="T78" fmla="*/ 73 w 88"/>
                  <a:gd name="T79" fmla="*/ 77 h 115"/>
                  <a:gd name="T80" fmla="*/ 77 w 88"/>
                  <a:gd name="T81" fmla="*/ 85 h 115"/>
                  <a:gd name="T82" fmla="*/ 82 w 88"/>
                  <a:gd name="T83" fmla="*/ 82 h 115"/>
                  <a:gd name="T84" fmla="*/ 86 w 88"/>
                  <a:gd name="T85" fmla="*/ 75 h 115"/>
                  <a:gd name="T86" fmla="*/ 86 w 88"/>
                  <a:gd name="T87" fmla="*/ 83 h 115"/>
                  <a:gd name="T88" fmla="*/ 82 w 88"/>
                  <a:gd name="T89" fmla="*/ 91 h 115"/>
                  <a:gd name="T90" fmla="*/ 75 w 88"/>
                  <a:gd name="T91" fmla="*/ 99 h 115"/>
                  <a:gd name="T92" fmla="*/ 70 w 88"/>
                  <a:gd name="T93" fmla="*/ 105 h 115"/>
                  <a:gd name="T94" fmla="*/ 66 w 88"/>
                  <a:gd name="T95" fmla="*/ 114 h 115"/>
                  <a:gd name="T96" fmla="*/ 58 w 88"/>
                  <a:gd name="T97" fmla="*/ 113 h 115"/>
                  <a:gd name="T98" fmla="*/ 51 w 88"/>
                  <a:gd name="T99" fmla="*/ 109 h 115"/>
                  <a:gd name="T100" fmla="*/ 46 w 88"/>
                  <a:gd name="T101" fmla="*/ 103 h 115"/>
                  <a:gd name="T102" fmla="*/ 41 w 88"/>
                  <a:gd name="T103" fmla="*/ 100 h 115"/>
                  <a:gd name="T104" fmla="*/ 31 w 88"/>
                  <a:gd name="T105" fmla="*/ 98 h 115"/>
                  <a:gd name="T106" fmla="*/ 27 w 88"/>
                  <a:gd name="T107" fmla="*/ 92 h 115"/>
                  <a:gd name="T108" fmla="*/ 16 w 88"/>
                  <a:gd name="T109" fmla="*/ 93 h 115"/>
                  <a:gd name="T110" fmla="*/ 6 w 88"/>
                  <a:gd name="T111" fmla="*/ 89 h 11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88"/>
                  <a:gd name="T169" fmla="*/ 0 h 115"/>
                  <a:gd name="T170" fmla="*/ 88 w 88"/>
                  <a:gd name="T171" fmla="*/ 115 h 11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88" h="115">
                    <a:moveTo>
                      <a:pt x="2" y="86"/>
                    </a:moveTo>
                    <a:lnTo>
                      <a:pt x="0" y="82"/>
                    </a:lnTo>
                    <a:lnTo>
                      <a:pt x="0" y="74"/>
                    </a:lnTo>
                    <a:lnTo>
                      <a:pt x="0" y="68"/>
                    </a:lnTo>
                    <a:lnTo>
                      <a:pt x="1" y="62"/>
                    </a:lnTo>
                    <a:lnTo>
                      <a:pt x="3" y="59"/>
                    </a:lnTo>
                    <a:lnTo>
                      <a:pt x="8" y="57"/>
                    </a:lnTo>
                    <a:lnTo>
                      <a:pt x="8" y="53"/>
                    </a:lnTo>
                    <a:lnTo>
                      <a:pt x="7" y="47"/>
                    </a:lnTo>
                    <a:lnTo>
                      <a:pt x="6" y="44"/>
                    </a:lnTo>
                    <a:lnTo>
                      <a:pt x="6" y="40"/>
                    </a:lnTo>
                    <a:lnTo>
                      <a:pt x="7" y="35"/>
                    </a:lnTo>
                    <a:lnTo>
                      <a:pt x="9" y="30"/>
                    </a:lnTo>
                    <a:lnTo>
                      <a:pt x="12" y="35"/>
                    </a:lnTo>
                    <a:lnTo>
                      <a:pt x="15" y="44"/>
                    </a:lnTo>
                    <a:lnTo>
                      <a:pt x="17" y="45"/>
                    </a:lnTo>
                    <a:lnTo>
                      <a:pt x="18" y="31"/>
                    </a:lnTo>
                    <a:lnTo>
                      <a:pt x="18" y="17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1" y="10"/>
                    </a:lnTo>
                    <a:lnTo>
                      <a:pt x="23" y="13"/>
                    </a:lnTo>
                    <a:lnTo>
                      <a:pt x="25" y="18"/>
                    </a:lnTo>
                    <a:lnTo>
                      <a:pt x="26" y="13"/>
                    </a:lnTo>
                    <a:lnTo>
                      <a:pt x="27" y="10"/>
                    </a:lnTo>
                    <a:lnTo>
                      <a:pt x="28" y="8"/>
                    </a:lnTo>
                    <a:lnTo>
                      <a:pt x="30" y="5"/>
                    </a:lnTo>
                    <a:lnTo>
                      <a:pt x="35" y="0"/>
                    </a:lnTo>
                    <a:lnTo>
                      <a:pt x="36" y="6"/>
                    </a:lnTo>
                    <a:lnTo>
                      <a:pt x="37" y="9"/>
                    </a:lnTo>
                    <a:lnTo>
                      <a:pt x="37" y="11"/>
                    </a:lnTo>
                    <a:lnTo>
                      <a:pt x="38" y="14"/>
                    </a:lnTo>
                    <a:lnTo>
                      <a:pt x="39" y="19"/>
                    </a:lnTo>
                    <a:lnTo>
                      <a:pt x="41" y="22"/>
                    </a:lnTo>
                    <a:lnTo>
                      <a:pt x="44" y="23"/>
                    </a:lnTo>
                    <a:lnTo>
                      <a:pt x="47" y="23"/>
                    </a:lnTo>
                    <a:lnTo>
                      <a:pt x="50" y="22"/>
                    </a:lnTo>
                    <a:lnTo>
                      <a:pt x="53" y="21"/>
                    </a:lnTo>
                    <a:lnTo>
                      <a:pt x="55" y="19"/>
                    </a:lnTo>
                    <a:lnTo>
                      <a:pt x="58" y="17"/>
                    </a:lnTo>
                    <a:lnTo>
                      <a:pt x="59" y="14"/>
                    </a:lnTo>
                    <a:lnTo>
                      <a:pt x="61" y="12"/>
                    </a:lnTo>
                    <a:lnTo>
                      <a:pt x="62" y="10"/>
                    </a:lnTo>
                    <a:lnTo>
                      <a:pt x="64" y="7"/>
                    </a:lnTo>
                    <a:lnTo>
                      <a:pt x="64" y="12"/>
                    </a:lnTo>
                    <a:lnTo>
                      <a:pt x="63" y="17"/>
                    </a:lnTo>
                    <a:lnTo>
                      <a:pt x="63" y="22"/>
                    </a:lnTo>
                    <a:lnTo>
                      <a:pt x="61" y="27"/>
                    </a:lnTo>
                    <a:lnTo>
                      <a:pt x="58" y="32"/>
                    </a:lnTo>
                    <a:lnTo>
                      <a:pt x="54" y="36"/>
                    </a:lnTo>
                    <a:lnTo>
                      <a:pt x="50" y="37"/>
                    </a:lnTo>
                    <a:lnTo>
                      <a:pt x="48" y="40"/>
                    </a:lnTo>
                    <a:lnTo>
                      <a:pt x="45" y="44"/>
                    </a:lnTo>
                    <a:lnTo>
                      <a:pt x="50" y="42"/>
                    </a:lnTo>
                    <a:lnTo>
                      <a:pt x="56" y="40"/>
                    </a:lnTo>
                    <a:lnTo>
                      <a:pt x="59" y="40"/>
                    </a:lnTo>
                    <a:lnTo>
                      <a:pt x="63" y="39"/>
                    </a:lnTo>
                    <a:lnTo>
                      <a:pt x="66" y="38"/>
                    </a:lnTo>
                    <a:lnTo>
                      <a:pt x="72" y="38"/>
                    </a:lnTo>
                    <a:lnTo>
                      <a:pt x="70" y="44"/>
                    </a:lnTo>
                    <a:lnTo>
                      <a:pt x="69" y="48"/>
                    </a:lnTo>
                    <a:lnTo>
                      <a:pt x="65" y="52"/>
                    </a:lnTo>
                    <a:lnTo>
                      <a:pt x="63" y="54"/>
                    </a:lnTo>
                    <a:lnTo>
                      <a:pt x="60" y="57"/>
                    </a:lnTo>
                    <a:lnTo>
                      <a:pt x="60" y="58"/>
                    </a:lnTo>
                    <a:lnTo>
                      <a:pt x="60" y="60"/>
                    </a:lnTo>
                    <a:lnTo>
                      <a:pt x="60" y="61"/>
                    </a:lnTo>
                    <a:lnTo>
                      <a:pt x="62" y="63"/>
                    </a:lnTo>
                    <a:lnTo>
                      <a:pt x="65" y="65"/>
                    </a:lnTo>
                    <a:lnTo>
                      <a:pt x="68" y="66"/>
                    </a:lnTo>
                    <a:lnTo>
                      <a:pt x="70" y="65"/>
                    </a:lnTo>
                    <a:lnTo>
                      <a:pt x="71" y="63"/>
                    </a:lnTo>
                    <a:lnTo>
                      <a:pt x="73" y="58"/>
                    </a:lnTo>
                    <a:lnTo>
                      <a:pt x="74" y="55"/>
                    </a:lnTo>
                    <a:lnTo>
                      <a:pt x="76" y="51"/>
                    </a:lnTo>
                    <a:lnTo>
                      <a:pt x="78" y="56"/>
                    </a:lnTo>
                    <a:lnTo>
                      <a:pt x="78" y="60"/>
                    </a:lnTo>
                    <a:lnTo>
                      <a:pt x="77" y="65"/>
                    </a:lnTo>
                    <a:lnTo>
                      <a:pt x="75" y="70"/>
                    </a:lnTo>
                    <a:lnTo>
                      <a:pt x="73" y="77"/>
                    </a:lnTo>
                    <a:lnTo>
                      <a:pt x="73" y="84"/>
                    </a:lnTo>
                    <a:lnTo>
                      <a:pt x="77" y="85"/>
                    </a:lnTo>
                    <a:lnTo>
                      <a:pt x="79" y="84"/>
                    </a:lnTo>
                    <a:lnTo>
                      <a:pt x="82" y="82"/>
                    </a:lnTo>
                    <a:lnTo>
                      <a:pt x="84" y="80"/>
                    </a:lnTo>
                    <a:lnTo>
                      <a:pt x="86" y="75"/>
                    </a:lnTo>
                    <a:lnTo>
                      <a:pt x="87" y="79"/>
                    </a:lnTo>
                    <a:lnTo>
                      <a:pt x="86" y="83"/>
                    </a:lnTo>
                    <a:lnTo>
                      <a:pt x="84" y="89"/>
                    </a:lnTo>
                    <a:lnTo>
                      <a:pt x="82" y="91"/>
                    </a:lnTo>
                    <a:lnTo>
                      <a:pt x="79" y="95"/>
                    </a:lnTo>
                    <a:lnTo>
                      <a:pt x="75" y="99"/>
                    </a:lnTo>
                    <a:lnTo>
                      <a:pt x="72" y="102"/>
                    </a:lnTo>
                    <a:lnTo>
                      <a:pt x="70" y="105"/>
                    </a:lnTo>
                    <a:lnTo>
                      <a:pt x="69" y="113"/>
                    </a:lnTo>
                    <a:lnTo>
                      <a:pt x="66" y="114"/>
                    </a:lnTo>
                    <a:lnTo>
                      <a:pt x="62" y="114"/>
                    </a:lnTo>
                    <a:lnTo>
                      <a:pt x="58" y="113"/>
                    </a:lnTo>
                    <a:lnTo>
                      <a:pt x="54" y="111"/>
                    </a:lnTo>
                    <a:lnTo>
                      <a:pt x="51" y="109"/>
                    </a:lnTo>
                    <a:lnTo>
                      <a:pt x="48" y="107"/>
                    </a:lnTo>
                    <a:lnTo>
                      <a:pt x="46" y="103"/>
                    </a:lnTo>
                    <a:lnTo>
                      <a:pt x="45" y="99"/>
                    </a:lnTo>
                    <a:lnTo>
                      <a:pt x="41" y="100"/>
                    </a:lnTo>
                    <a:lnTo>
                      <a:pt x="35" y="99"/>
                    </a:lnTo>
                    <a:lnTo>
                      <a:pt x="31" y="98"/>
                    </a:lnTo>
                    <a:lnTo>
                      <a:pt x="29" y="95"/>
                    </a:lnTo>
                    <a:lnTo>
                      <a:pt x="27" y="92"/>
                    </a:lnTo>
                    <a:lnTo>
                      <a:pt x="22" y="94"/>
                    </a:lnTo>
                    <a:lnTo>
                      <a:pt x="16" y="93"/>
                    </a:lnTo>
                    <a:lnTo>
                      <a:pt x="11" y="91"/>
                    </a:lnTo>
                    <a:lnTo>
                      <a:pt x="6" y="89"/>
                    </a:lnTo>
                    <a:lnTo>
                      <a:pt x="2" y="86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3" name="Group 360"/>
              <p:cNvGrpSpPr>
                <a:grpSpLocks/>
              </p:cNvGrpSpPr>
              <p:nvPr/>
            </p:nvGrpSpPr>
            <p:grpSpPr bwMode="auto">
              <a:xfrm>
                <a:off x="2202" y="2338"/>
                <a:ext cx="140" cy="141"/>
                <a:chOff x="2202" y="2338"/>
                <a:chExt cx="140" cy="141"/>
              </a:xfrm>
            </p:grpSpPr>
            <p:sp>
              <p:nvSpPr>
                <p:cNvPr id="23628" name="Freeform 361"/>
                <p:cNvSpPr>
                  <a:spLocks/>
                </p:cNvSpPr>
                <p:nvPr/>
              </p:nvSpPr>
              <p:spPr bwMode="auto">
                <a:xfrm>
                  <a:off x="2202" y="2338"/>
                  <a:ext cx="140" cy="141"/>
                </a:xfrm>
                <a:custGeom>
                  <a:avLst/>
                  <a:gdLst>
                    <a:gd name="T0" fmla="*/ 1 w 140"/>
                    <a:gd name="T1" fmla="*/ 87 h 141"/>
                    <a:gd name="T2" fmla="*/ 0 w 140"/>
                    <a:gd name="T3" fmla="*/ 65 h 141"/>
                    <a:gd name="T4" fmla="*/ 5 w 140"/>
                    <a:gd name="T5" fmla="*/ 51 h 141"/>
                    <a:gd name="T6" fmla="*/ 13 w 140"/>
                    <a:gd name="T7" fmla="*/ 40 h 141"/>
                    <a:gd name="T8" fmla="*/ 27 w 140"/>
                    <a:gd name="T9" fmla="*/ 31 h 141"/>
                    <a:gd name="T10" fmla="*/ 40 w 140"/>
                    <a:gd name="T11" fmla="*/ 26 h 141"/>
                    <a:gd name="T12" fmla="*/ 46 w 140"/>
                    <a:gd name="T13" fmla="*/ 20 h 141"/>
                    <a:gd name="T14" fmla="*/ 48 w 140"/>
                    <a:gd name="T15" fmla="*/ 10 h 141"/>
                    <a:gd name="T16" fmla="*/ 51 w 140"/>
                    <a:gd name="T17" fmla="*/ 5 h 141"/>
                    <a:gd name="T18" fmla="*/ 56 w 140"/>
                    <a:gd name="T19" fmla="*/ 15 h 141"/>
                    <a:gd name="T20" fmla="*/ 58 w 140"/>
                    <a:gd name="T21" fmla="*/ 23 h 141"/>
                    <a:gd name="T22" fmla="*/ 67 w 140"/>
                    <a:gd name="T23" fmla="*/ 18 h 141"/>
                    <a:gd name="T24" fmla="*/ 70 w 140"/>
                    <a:gd name="T25" fmla="*/ 7 h 141"/>
                    <a:gd name="T26" fmla="*/ 71 w 140"/>
                    <a:gd name="T27" fmla="*/ 0 h 141"/>
                    <a:gd name="T28" fmla="*/ 78 w 140"/>
                    <a:gd name="T29" fmla="*/ 9 h 141"/>
                    <a:gd name="T30" fmla="*/ 81 w 140"/>
                    <a:gd name="T31" fmla="*/ 23 h 141"/>
                    <a:gd name="T32" fmla="*/ 78 w 140"/>
                    <a:gd name="T33" fmla="*/ 36 h 141"/>
                    <a:gd name="T34" fmla="*/ 88 w 140"/>
                    <a:gd name="T35" fmla="*/ 27 h 141"/>
                    <a:gd name="T36" fmla="*/ 102 w 140"/>
                    <a:gd name="T37" fmla="*/ 23 h 141"/>
                    <a:gd name="T38" fmla="*/ 114 w 140"/>
                    <a:gd name="T39" fmla="*/ 25 h 141"/>
                    <a:gd name="T40" fmla="*/ 116 w 140"/>
                    <a:gd name="T41" fmla="*/ 32 h 141"/>
                    <a:gd name="T42" fmla="*/ 106 w 140"/>
                    <a:gd name="T43" fmla="*/ 35 h 141"/>
                    <a:gd name="T44" fmla="*/ 101 w 140"/>
                    <a:gd name="T45" fmla="*/ 46 h 141"/>
                    <a:gd name="T46" fmla="*/ 107 w 140"/>
                    <a:gd name="T47" fmla="*/ 56 h 141"/>
                    <a:gd name="T48" fmla="*/ 118 w 140"/>
                    <a:gd name="T49" fmla="*/ 60 h 141"/>
                    <a:gd name="T50" fmla="*/ 126 w 140"/>
                    <a:gd name="T51" fmla="*/ 59 h 141"/>
                    <a:gd name="T52" fmla="*/ 127 w 140"/>
                    <a:gd name="T53" fmla="*/ 52 h 141"/>
                    <a:gd name="T54" fmla="*/ 132 w 140"/>
                    <a:gd name="T55" fmla="*/ 52 h 141"/>
                    <a:gd name="T56" fmla="*/ 137 w 140"/>
                    <a:gd name="T57" fmla="*/ 60 h 141"/>
                    <a:gd name="T58" fmla="*/ 139 w 140"/>
                    <a:gd name="T59" fmla="*/ 73 h 141"/>
                    <a:gd name="T60" fmla="*/ 133 w 140"/>
                    <a:gd name="T61" fmla="*/ 88 h 141"/>
                    <a:gd name="T62" fmla="*/ 126 w 140"/>
                    <a:gd name="T63" fmla="*/ 92 h 141"/>
                    <a:gd name="T64" fmla="*/ 114 w 140"/>
                    <a:gd name="T65" fmla="*/ 99 h 141"/>
                    <a:gd name="T66" fmla="*/ 107 w 140"/>
                    <a:gd name="T67" fmla="*/ 106 h 141"/>
                    <a:gd name="T68" fmla="*/ 102 w 140"/>
                    <a:gd name="T69" fmla="*/ 118 h 141"/>
                    <a:gd name="T70" fmla="*/ 97 w 140"/>
                    <a:gd name="T71" fmla="*/ 131 h 141"/>
                    <a:gd name="T72" fmla="*/ 89 w 140"/>
                    <a:gd name="T73" fmla="*/ 136 h 141"/>
                    <a:gd name="T74" fmla="*/ 74 w 140"/>
                    <a:gd name="T75" fmla="*/ 139 h 141"/>
                    <a:gd name="T76" fmla="*/ 54 w 140"/>
                    <a:gd name="T77" fmla="*/ 140 h 141"/>
                    <a:gd name="T78" fmla="*/ 28 w 140"/>
                    <a:gd name="T79" fmla="*/ 136 h 141"/>
                    <a:gd name="T80" fmla="*/ 12 w 140"/>
                    <a:gd name="T81" fmla="*/ 128 h 141"/>
                    <a:gd name="T82" fmla="*/ 6 w 140"/>
                    <a:gd name="T83" fmla="*/ 117 h 14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40"/>
                    <a:gd name="T127" fmla="*/ 0 h 141"/>
                    <a:gd name="T128" fmla="*/ 140 w 140"/>
                    <a:gd name="T129" fmla="*/ 141 h 14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40" h="141">
                      <a:moveTo>
                        <a:pt x="4" y="105"/>
                      </a:moveTo>
                      <a:lnTo>
                        <a:pt x="2" y="96"/>
                      </a:lnTo>
                      <a:lnTo>
                        <a:pt x="1" y="87"/>
                      </a:lnTo>
                      <a:lnTo>
                        <a:pt x="0" y="79"/>
                      </a:lnTo>
                      <a:lnTo>
                        <a:pt x="0" y="71"/>
                      </a:lnTo>
                      <a:lnTo>
                        <a:pt x="0" y="65"/>
                      </a:lnTo>
                      <a:lnTo>
                        <a:pt x="1" y="59"/>
                      </a:lnTo>
                      <a:lnTo>
                        <a:pt x="3" y="55"/>
                      </a:lnTo>
                      <a:lnTo>
                        <a:pt x="5" y="51"/>
                      </a:lnTo>
                      <a:lnTo>
                        <a:pt x="7" y="47"/>
                      </a:lnTo>
                      <a:lnTo>
                        <a:pt x="10" y="43"/>
                      </a:lnTo>
                      <a:lnTo>
                        <a:pt x="13" y="40"/>
                      </a:lnTo>
                      <a:lnTo>
                        <a:pt x="18" y="36"/>
                      </a:lnTo>
                      <a:lnTo>
                        <a:pt x="23" y="33"/>
                      </a:lnTo>
                      <a:lnTo>
                        <a:pt x="27" y="31"/>
                      </a:lnTo>
                      <a:lnTo>
                        <a:pt x="31" y="29"/>
                      </a:lnTo>
                      <a:lnTo>
                        <a:pt x="36" y="28"/>
                      </a:lnTo>
                      <a:lnTo>
                        <a:pt x="40" y="26"/>
                      </a:lnTo>
                      <a:lnTo>
                        <a:pt x="43" y="24"/>
                      </a:lnTo>
                      <a:lnTo>
                        <a:pt x="45" y="21"/>
                      </a:lnTo>
                      <a:lnTo>
                        <a:pt x="46" y="20"/>
                      </a:lnTo>
                      <a:lnTo>
                        <a:pt x="48" y="17"/>
                      </a:lnTo>
                      <a:lnTo>
                        <a:pt x="48" y="14"/>
                      </a:lnTo>
                      <a:lnTo>
                        <a:pt x="48" y="10"/>
                      </a:lnTo>
                      <a:lnTo>
                        <a:pt x="47" y="6"/>
                      </a:lnTo>
                      <a:lnTo>
                        <a:pt x="47" y="2"/>
                      </a:lnTo>
                      <a:lnTo>
                        <a:pt x="51" y="5"/>
                      </a:lnTo>
                      <a:lnTo>
                        <a:pt x="54" y="8"/>
                      </a:lnTo>
                      <a:lnTo>
                        <a:pt x="56" y="12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5" y="23"/>
                      </a:lnTo>
                      <a:lnTo>
                        <a:pt x="58" y="23"/>
                      </a:lnTo>
                      <a:lnTo>
                        <a:pt x="62" y="22"/>
                      </a:lnTo>
                      <a:lnTo>
                        <a:pt x="64" y="20"/>
                      </a:lnTo>
                      <a:lnTo>
                        <a:pt x="67" y="18"/>
                      </a:lnTo>
                      <a:lnTo>
                        <a:pt x="69" y="15"/>
                      </a:lnTo>
                      <a:lnTo>
                        <a:pt x="70" y="12"/>
                      </a:lnTo>
                      <a:lnTo>
                        <a:pt x="70" y="7"/>
                      </a:lnTo>
                      <a:lnTo>
                        <a:pt x="69" y="3"/>
                      </a:lnTo>
                      <a:lnTo>
                        <a:pt x="67" y="0"/>
                      </a:lnTo>
                      <a:lnTo>
                        <a:pt x="71" y="0"/>
                      </a:lnTo>
                      <a:lnTo>
                        <a:pt x="74" y="2"/>
                      </a:lnTo>
                      <a:lnTo>
                        <a:pt x="77" y="5"/>
                      </a:lnTo>
                      <a:lnTo>
                        <a:pt x="78" y="9"/>
                      </a:lnTo>
                      <a:lnTo>
                        <a:pt x="80" y="13"/>
                      </a:lnTo>
                      <a:lnTo>
                        <a:pt x="81" y="18"/>
                      </a:lnTo>
                      <a:lnTo>
                        <a:pt x="81" y="23"/>
                      </a:lnTo>
                      <a:lnTo>
                        <a:pt x="81" y="28"/>
                      </a:lnTo>
                      <a:lnTo>
                        <a:pt x="80" y="32"/>
                      </a:lnTo>
                      <a:lnTo>
                        <a:pt x="78" y="36"/>
                      </a:lnTo>
                      <a:lnTo>
                        <a:pt x="82" y="32"/>
                      </a:lnTo>
                      <a:lnTo>
                        <a:pt x="85" y="29"/>
                      </a:lnTo>
                      <a:lnTo>
                        <a:pt x="88" y="27"/>
                      </a:lnTo>
                      <a:lnTo>
                        <a:pt x="93" y="25"/>
                      </a:lnTo>
                      <a:lnTo>
                        <a:pt x="97" y="23"/>
                      </a:lnTo>
                      <a:lnTo>
                        <a:pt x="102" y="23"/>
                      </a:lnTo>
                      <a:lnTo>
                        <a:pt x="106" y="23"/>
                      </a:lnTo>
                      <a:lnTo>
                        <a:pt x="110" y="24"/>
                      </a:lnTo>
                      <a:lnTo>
                        <a:pt x="114" y="25"/>
                      </a:lnTo>
                      <a:lnTo>
                        <a:pt x="117" y="28"/>
                      </a:lnTo>
                      <a:lnTo>
                        <a:pt x="121" y="32"/>
                      </a:lnTo>
                      <a:lnTo>
                        <a:pt x="116" y="32"/>
                      </a:lnTo>
                      <a:lnTo>
                        <a:pt x="113" y="32"/>
                      </a:lnTo>
                      <a:lnTo>
                        <a:pt x="110" y="33"/>
                      </a:lnTo>
                      <a:lnTo>
                        <a:pt x="106" y="35"/>
                      </a:lnTo>
                      <a:lnTo>
                        <a:pt x="103" y="38"/>
                      </a:lnTo>
                      <a:lnTo>
                        <a:pt x="101" y="41"/>
                      </a:lnTo>
                      <a:lnTo>
                        <a:pt x="101" y="46"/>
                      </a:lnTo>
                      <a:lnTo>
                        <a:pt x="101" y="50"/>
                      </a:lnTo>
                      <a:lnTo>
                        <a:pt x="103" y="52"/>
                      </a:lnTo>
                      <a:lnTo>
                        <a:pt x="107" y="56"/>
                      </a:lnTo>
                      <a:lnTo>
                        <a:pt x="111" y="58"/>
                      </a:lnTo>
                      <a:lnTo>
                        <a:pt x="115" y="59"/>
                      </a:lnTo>
                      <a:lnTo>
                        <a:pt x="118" y="60"/>
                      </a:lnTo>
                      <a:lnTo>
                        <a:pt x="121" y="61"/>
                      </a:lnTo>
                      <a:lnTo>
                        <a:pt x="125" y="60"/>
                      </a:lnTo>
                      <a:lnTo>
                        <a:pt x="126" y="59"/>
                      </a:lnTo>
                      <a:lnTo>
                        <a:pt x="128" y="56"/>
                      </a:lnTo>
                      <a:lnTo>
                        <a:pt x="128" y="53"/>
                      </a:lnTo>
                      <a:lnTo>
                        <a:pt x="127" y="52"/>
                      </a:lnTo>
                      <a:lnTo>
                        <a:pt x="127" y="50"/>
                      </a:lnTo>
                      <a:lnTo>
                        <a:pt x="129" y="51"/>
                      </a:lnTo>
                      <a:lnTo>
                        <a:pt x="132" y="52"/>
                      </a:lnTo>
                      <a:lnTo>
                        <a:pt x="134" y="55"/>
                      </a:lnTo>
                      <a:lnTo>
                        <a:pt x="136" y="57"/>
                      </a:lnTo>
                      <a:lnTo>
                        <a:pt x="137" y="60"/>
                      </a:lnTo>
                      <a:lnTo>
                        <a:pt x="139" y="64"/>
                      </a:lnTo>
                      <a:lnTo>
                        <a:pt x="139" y="68"/>
                      </a:lnTo>
                      <a:lnTo>
                        <a:pt x="139" y="73"/>
                      </a:lnTo>
                      <a:lnTo>
                        <a:pt x="138" y="78"/>
                      </a:lnTo>
                      <a:lnTo>
                        <a:pt x="136" y="85"/>
                      </a:lnTo>
                      <a:lnTo>
                        <a:pt x="133" y="88"/>
                      </a:lnTo>
                      <a:lnTo>
                        <a:pt x="131" y="90"/>
                      </a:lnTo>
                      <a:lnTo>
                        <a:pt x="129" y="91"/>
                      </a:lnTo>
                      <a:lnTo>
                        <a:pt x="126" y="92"/>
                      </a:lnTo>
                      <a:lnTo>
                        <a:pt x="122" y="94"/>
                      </a:lnTo>
                      <a:lnTo>
                        <a:pt x="117" y="97"/>
                      </a:lnTo>
                      <a:lnTo>
                        <a:pt x="114" y="99"/>
                      </a:lnTo>
                      <a:lnTo>
                        <a:pt x="111" y="101"/>
                      </a:lnTo>
                      <a:lnTo>
                        <a:pt x="109" y="102"/>
                      </a:lnTo>
                      <a:lnTo>
                        <a:pt x="107" y="106"/>
                      </a:lnTo>
                      <a:lnTo>
                        <a:pt x="105" y="110"/>
                      </a:lnTo>
                      <a:lnTo>
                        <a:pt x="103" y="113"/>
                      </a:lnTo>
                      <a:lnTo>
                        <a:pt x="102" y="118"/>
                      </a:lnTo>
                      <a:lnTo>
                        <a:pt x="101" y="123"/>
                      </a:lnTo>
                      <a:lnTo>
                        <a:pt x="99" y="127"/>
                      </a:lnTo>
                      <a:lnTo>
                        <a:pt x="97" y="131"/>
                      </a:lnTo>
                      <a:lnTo>
                        <a:pt x="94" y="133"/>
                      </a:lnTo>
                      <a:lnTo>
                        <a:pt x="92" y="134"/>
                      </a:lnTo>
                      <a:lnTo>
                        <a:pt x="89" y="136"/>
                      </a:lnTo>
                      <a:lnTo>
                        <a:pt x="84" y="138"/>
                      </a:lnTo>
                      <a:lnTo>
                        <a:pt x="79" y="138"/>
                      </a:lnTo>
                      <a:lnTo>
                        <a:pt x="74" y="139"/>
                      </a:lnTo>
                      <a:lnTo>
                        <a:pt x="66" y="140"/>
                      </a:lnTo>
                      <a:lnTo>
                        <a:pt x="62" y="140"/>
                      </a:lnTo>
                      <a:lnTo>
                        <a:pt x="54" y="140"/>
                      </a:lnTo>
                      <a:lnTo>
                        <a:pt x="45" y="140"/>
                      </a:lnTo>
                      <a:lnTo>
                        <a:pt x="37" y="138"/>
                      </a:lnTo>
                      <a:lnTo>
                        <a:pt x="28" y="136"/>
                      </a:lnTo>
                      <a:lnTo>
                        <a:pt x="22" y="134"/>
                      </a:lnTo>
                      <a:lnTo>
                        <a:pt x="16" y="131"/>
                      </a:lnTo>
                      <a:lnTo>
                        <a:pt x="12" y="128"/>
                      </a:lnTo>
                      <a:lnTo>
                        <a:pt x="10" y="126"/>
                      </a:lnTo>
                      <a:lnTo>
                        <a:pt x="8" y="122"/>
                      </a:lnTo>
                      <a:lnTo>
                        <a:pt x="6" y="117"/>
                      </a:lnTo>
                      <a:lnTo>
                        <a:pt x="4" y="110"/>
                      </a:lnTo>
                      <a:lnTo>
                        <a:pt x="4" y="105"/>
                      </a:lnTo>
                    </a:path>
                  </a:pathLst>
                </a:cu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29" name="Freeform 362"/>
                <p:cNvSpPr>
                  <a:spLocks/>
                </p:cNvSpPr>
                <p:nvPr/>
              </p:nvSpPr>
              <p:spPr bwMode="auto">
                <a:xfrm>
                  <a:off x="2224" y="2364"/>
                  <a:ext cx="98" cy="115"/>
                </a:xfrm>
                <a:custGeom>
                  <a:avLst/>
                  <a:gdLst>
                    <a:gd name="T0" fmla="*/ 1 w 98"/>
                    <a:gd name="T1" fmla="*/ 71 h 115"/>
                    <a:gd name="T2" fmla="*/ 0 w 98"/>
                    <a:gd name="T3" fmla="*/ 53 h 115"/>
                    <a:gd name="T4" fmla="*/ 3 w 98"/>
                    <a:gd name="T5" fmla="*/ 41 h 115"/>
                    <a:gd name="T6" fmla="*/ 9 w 98"/>
                    <a:gd name="T7" fmla="*/ 33 h 115"/>
                    <a:gd name="T8" fmla="*/ 19 w 98"/>
                    <a:gd name="T9" fmla="*/ 25 h 115"/>
                    <a:gd name="T10" fmla="*/ 27 w 98"/>
                    <a:gd name="T11" fmla="*/ 21 h 115"/>
                    <a:gd name="T12" fmla="*/ 32 w 98"/>
                    <a:gd name="T13" fmla="*/ 16 h 115"/>
                    <a:gd name="T14" fmla="*/ 33 w 98"/>
                    <a:gd name="T15" fmla="*/ 8 h 115"/>
                    <a:gd name="T16" fmla="*/ 35 w 98"/>
                    <a:gd name="T17" fmla="*/ 4 h 115"/>
                    <a:gd name="T18" fmla="*/ 39 w 98"/>
                    <a:gd name="T19" fmla="*/ 13 h 115"/>
                    <a:gd name="T20" fmla="*/ 40 w 98"/>
                    <a:gd name="T21" fmla="*/ 18 h 115"/>
                    <a:gd name="T22" fmla="*/ 46 w 98"/>
                    <a:gd name="T23" fmla="*/ 15 h 115"/>
                    <a:gd name="T24" fmla="*/ 48 w 98"/>
                    <a:gd name="T25" fmla="*/ 6 h 115"/>
                    <a:gd name="T26" fmla="*/ 49 w 98"/>
                    <a:gd name="T27" fmla="*/ 0 h 115"/>
                    <a:gd name="T28" fmla="*/ 54 w 98"/>
                    <a:gd name="T29" fmla="*/ 7 h 115"/>
                    <a:gd name="T30" fmla="*/ 56 w 98"/>
                    <a:gd name="T31" fmla="*/ 19 h 115"/>
                    <a:gd name="T32" fmla="*/ 54 w 98"/>
                    <a:gd name="T33" fmla="*/ 29 h 115"/>
                    <a:gd name="T34" fmla="*/ 61 w 98"/>
                    <a:gd name="T35" fmla="*/ 21 h 115"/>
                    <a:gd name="T36" fmla="*/ 71 w 98"/>
                    <a:gd name="T37" fmla="*/ 18 h 115"/>
                    <a:gd name="T38" fmla="*/ 78 w 98"/>
                    <a:gd name="T39" fmla="*/ 20 h 115"/>
                    <a:gd name="T40" fmla="*/ 81 w 98"/>
                    <a:gd name="T41" fmla="*/ 26 h 115"/>
                    <a:gd name="T42" fmla="*/ 74 w 98"/>
                    <a:gd name="T43" fmla="*/ 28 h 115"/>
                    <a:gd name="T44" fmla="*/ 70 w 98"/>
                    <a:gd name="T45" fmla="*/ 37 h 115"/>
                    <a:gd name="T46" fmla="*/ 74 w 98"/>
                    <a:gd name="T47" fmla="*/ 45 h 115"/>
                    <a:gd name="T48" fmla="*/ 82 w 98"/>
                    <a:gd name="T49" fmla="*/ 49 h 115"/>
                    <a:gd name="T50" fmla="*/ 88 w 98"/>
                    <a:gd name="T51" fmla="*/ 48 h 115"/>
                    <a:gd name="T52" fmla="*/ 89 w 98"/>
                    <a:gd name="T53" fmla="*/ 42 h 115"/>
                    <a:gd name="T54" fmla="*/ 92 w 98"/>
                    <a:gd name="T55" fmla="*/ 42 h 115"/>
                    <a:gd name="T56" fmla="*/ 95 w 98"/>
                    <a:gd name="T57" fmla="*/ 48 h 115"/>
                    <a:gd name="T58" fmla="*/ 96 w 98"/>
                    <a:gd name="T59" fmla="*/ 59 h 115"/>
                    <a:gd name="T60" fmla="*/ 93 w 98"/>
                    <a:gd name="T61" fmla="*/ 71 h 115"/>
                    <a:gd name="T62" fmla="*/ 88 w 98"/>
                    <a:gd name="T63" fmla="*/ 75 h 115"/>
                    <a:gd name="T64" fmla="*/ 79 w 98"/>
                    <a:gd name="T65" fmla="*/ 80 h 115"/>
                    <a:gd name="T66" fmla="*/ 74 w 98"/>
                    <a:gd name="T67" fmla="*/ 86 h 115"/>
                    <a:gd name="T68" fmla="*/ 71 w 98"/>
                    <a:gd name="T69" fmla="*/ 95 h 115"/>
                    <a:gd name="T70" fmla="*/ 67 w 98"/>
                    <a:gd name="T71" fmla="*/ 106 h 115"/>
                    <a:gd name="T72" fmla="*/ 61 w 98"/>
                    <a:gd name="T73" fmla="*/ 110 h 115"/>
                    <a:gd name="T74" fmla="*/ 51 w 98"/>
                    <a:gd name="T75" fmla="*/ 113 h 115"/>
                    <a:gd name="T76" fmla="*/ 38 w 98"/>
                    <a:gd name="T77" fmla="*/ 114 h 115"/>
                    <a:gd name="T78" fmla="*/ 19 w 98"/>
                    <a:gd name="T79" fmla="*/ 110 h 115"/>
                    <a:gd name="T80" fmla="*/ 8 w 98"/>
                    <a:gd name="T81" fmla="*/ 104 h 115"/>
                    <a:gd name="T82" fmla="*/ 4 w 98"/>
                    <a:gd name="T83" fmla="*/ 95 h 11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98"/>
                    <a:gd name="T127" fmla="*/ 0 h 115"/>
                    <a:gd name="T128" fmla="*/ 98 w 98"/>
                    <a:gd name="T129" fmla="*/ 115 h 11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98" h="115">
                      <a:moveTo>
                        <a:pt x="2" y="85"/>
                      </a:moveTo>
                      <a:lnTo>
                        <a:pt x="1" y="77"/>
                      </a:lnTo>
                      <a:lnTo>
                        <a:pt x="1" y="71"/>
                      </a:lnTo>
                      <a:lnTo>
                        <a:pt x="0" y="64"/>
                      </a:lnTo>
                      <a:lnTo>
                        <a:pt x="0" y="58"/>
                      </a:lnTo>
                      <a:lnTo>
                        <a:pt x="0" y="53"/>
                      </a:lnTo>
                      <a:lnTo>
                        <a:pt x="1" y="48"/>
                      </a:lnTo>
                      <a:lnTo>
                        <a:pt x="2" y="44"/>
                      </a:lnTo>
                      <a:lnTo>
                        <a:pt x="3" y="41"/>
                      </a:lnTo>
                      <a:lnTo>
                        <a:pt x="5" y="38"/>
                      </a:lnTo>
                      <a:lnTo>
                        <a:pt x="7" y="35"/>
                      </a:lnTo>
                      <a:lnTo>
                        <a:pt x="9" y="33"/>
                      </a:lnTo>
                      <a:lnTo>
                        <a:pt x="12" y="29"/>
                      </a:lnTo>
                      <a:lnTo>
                        <a:pt x="16" y="27"/>
                      </a:lnTo>
                      <a:lnTo>
                        <a:pt x="19" y="25"/>
                      </a:lnTo>
                      <a:lnTo>
                        <a:pt x="21" y="24"/>
                      </a:lnTo>
                      <a:lnTo>
                        <a:pt x="25" y="22"/>
                      </a:lnTo>
                      <a:lnTo>
                        <a:pt x="27" y="21"/>
                      </a:lnTo>
                      <a:lnTo>
                        <a:pt x="30" y="19"/>
                      </a:lnTo>
                      <a:lnTo>
                        <a:pt x="31" y="17"/>
                      </a:lnTo>
                      <a:lnTo>
                        <a:pt x="32" y="16"/>
                      </a:lnTo>
                      <a:lnTo>
                        <a:pt x="33" y="14"/>
                      </a:lnTo>
                      <a:lnTo>
                        <a:pt x="33" y="11"/>
                      </a:lnTo>
                      <a:lnTo>
                        <a:pt x="33" y="8"/>
                      </a:lnTo>
                      <a:lnTo>
                        <a:pt x="32" y="5"/>
                      </a:lnTo>
                      <a:lnTo>
                        <a:pt x="32" y="2"/>
                      </a:lnTo>
                      <a:lnTo>
                        <a:pt x="35" y="4"/>
                      </a:lnTo>
                      <a:lnTo>
                        <a:pt x="37" y="7"/>
                      </a:lnTo>
                      <a:lnTo>
                        <a:pt x="38" y="10"/>
                      </a:lnTo>
                      <a:lnTo>
                        <a:pt x="39" y="13"/>
                      </a:lnTo>
                      <a:lnTo>
                        <a:pt x="38" y="15"/>
                      </a:lnTo>
                      <a:lnTo>
                        <a:pt x="38" y="18"/>
                      </a:lnTo>
                      <a:lnTo>
                        <a:pt x="40" y="18"/>
                      </a:lnTo>
                      <a:lnTo>
                        <a:pt x="43" y="18"/>
                      </a:lnTo>
                      <a:lnTo>
                        <a:pt x="44" y="16"/>
                      </a:lnTo>
                      <a:lnTo>
                        <a:pt x="46" y="15"/>
                      </a:lnTo>
                      <a:lnTo>
                        <a:pt x="48" y="13"/>
                      </a:lnTo>
                      <a:lnTo>
                        <a:pt x="48" y="10"/>
                      </a:lnTo>
                      <a:lnTo>
                        <a:pt x="48" y="6"/>
                      </a:lnTo>
                      <a:lnTo>
                        <a:pt x="48" y="3"/>
                      </a:lnTo>
                      <a:lnTo>
                        <a:pt x="46" y="0"/>
                      </a:ln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3" y="4"/>
                      </a:lnTo>
                      <a:lnTo>
                        <a:pt x="54" y="7"/>
                      </a:lnTo>
                      <a:lnTo>
                        <a:pt x="55" y="11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6" y="23"/>
                      </a:lnTo>
                      <a:lnTo>
                        <a:pt x="55" y="26"/>
                      </a:lnTo>
                      <a:lnTo>
                        <a:pt x="54" y="29"/>
                      </a:lnTo>
                      <a:lnTo>
                        <a:pt x="57" y="26"/>
                      </a:lnTo>
                      <a:lnTo>
                        <a:pt x="59" y="23"/>
                      </a:lnTo>
                      <a:lnTo>
                        <a:pt x="61" y="21"/>
                      </a:lnTo>
                      <a:lnTo>
                        <a:pt x="64" y="20"/>
                      </a:lnTo>
                      <a:lnTo>
                        <a:pt x="67" y="19"/>
                      </a:lnTo>
                      <a:lnTo>
                        <a:pt x="71" y="18"/>
                      </a:lnTo>
                      <a:lnTo>
                        <a:pt x="74" y="19"/>
                      </a:lnTo>
                      <a:lnTo>
                        <a:pt x="76" y="19"/>
                      </a:lnTo>
                      <a:lnTo>
                        <a:pt x="78" y="20"/>
                      </a:lnTo>
                      <a:lnTo>
                        <a:pt x="81" y="22"/>
                      </a:lnTo>
                      <a:lnTo>
                        <a:pt x="84" y="26"/>
                      </a:lnTo>
                      <a:lnTo>
                        <a:pt x="81" y="26"/>
                      </a:lnTo>
                      <a:lnTo>
                        <a:pt x="78" y="26"/>
                      </a:lnTo>
                      <a:lnTo>
                        <a:pt x="76" y="27"/>
                      </a:lnTo>
                      <a:lnTo>
                        <a:pt x="74" y="28"/>
                      </a:lnTo>
                      <a:lnTo>
                        <a:pt x="71" y="31"/>
                      </a:lnTo>
                      <a:lnTo>
                        <a:pt x="70" y="34"/>
                      </a:lnTo>
                      <a:lnTo>
                        <a:pt x="70" y="37"/>
                      </a:lnTo>
                      <a:lnTo>
                        <a:pt x="70" y="40"/>
                      </a:lnTo>
                      <a:lnTo>
                        <a:pt x="72" y="42"/>
                      </a:lnTo>
                      <a:lnTo>
                        <a:pt x="74" y="45"/>
                      </a:lnTo>
                      <a:lnTo>
                        <a:pt x="77" y="47"/>
                      </a:lnTo>
                      <a:lnTo>
                        <a:pt x="80" y="48"/>
                      </a:lnTo>
                      <a:lnTo>
                        <a:pt x="82" y="49"/>
                      </a:lnTo>
                      <a:lnTo>
                        <a:pt x="84" y="49"/>
                      </a:lnTo>
                      <a:lnTo>
                        <a:pt x="87" y="49"/>
                      </a:lnTo>
                      <a:lnTo>
                        <a:pt x="88" y="48"/>
                      </a:lnTo>
                      <a:lnTo>
                        <a:pt x="89" y="46"/>
                      </a:lnTo>
                      <a:lnTo>
                        <a:pt x="89" y="43"/>
                      </a:lnTo>
                      <a:lnTo>
                        <a:pt x="89" y="42"/>
                      </a:lnTo>
                      <a:lnTo>
                        <a:pt x="89" y="40"/>
                      </a:lnTo>
                      <a:lnTo>
                        <a:pt x="90" y="41"/>
                      </a:lnTo>
                      <a:lnTo>
                        <a:pt x="92" y="42"/>
                      </a:lnTo>
                      <a:lnTo>
                        <a:pt x="93" y="44"/>
                      </a:lnTo>
                      <a:lnTo>
                        <a:pt x="94" y="46"/>
                      </a:lnTo>
                      <a:lnTo>
                        <a:pt x="95" y="48"/>
                      </a:lnTo>
                      <a:lnTo>
                        <a:pt x="96" y="52"/>
                      </a:lnTo>
                      <a:lnTo>
                        <a:pt x="97" y="56"/>
                      </a:lnTo>
                      <a:lnTo>
                        <a:pt x="96" y="59"/>
                      </a:lnTo>
                      <a:lnTo>
                        <a:pt x="96" y="63"/>
                      </a:lnTo>
                      <a:lnTo>
                        <a:pt x="95" y="69"/>
                      </a:lnTo>
                      <a:lnTo>
                        <a:pt x="93" y="71"/>
                      </a:lnTo>
                      <a:lnTo>
                        <a:pt x="92" y="73"/>
                      </a:lnTo>
                      <a:lnTo>
                        <a:pt x="90" y="74"/>
                      </a:lnTo>
                      <a:lnTo>
                        <a:pt x="88" y="75"/>
                      </a:lnTo>
                      <a:lnTo>
                        <a:pt x="85" y="77"/>
                      </a:lnTo>
                      <a:lnTo>
                        <a:pt x="81" y="79"/>
                      </a:lnTo>
                      <a:lnTo>
                        <a:pt x="79" y="80"/>
                      </a:lnTo>
                      <a:lnTo>
                        <a:pt x="77" y="82"/>
                      </a:lnTo>
                      <a:lnTo>
                        <a:pt x="76" y="83"/>
                      </a:lnTo>
                      <a:lnTo>
                        <a:pt x="74" y="86"/>
                      </a:lnTo>
                      <a:lnTo>
                        <a:pt x="73" y="89"/>
                      </a:lnTo>
                      <a:lnTo>
                        <a:pt x="72" y="92"/>
                      </a:lnTo>
                      <a:lnTo>
                        <a:pt x="71" y="95"/>
                      </a:lnTo>
                      <a:lnTo>
                        <a:pt x="70" y="100"/>
                      </a:lnTo>
                      <a:lnTo>
                        <a:pt x="69" y="103"/>
                      </a:lnTo>
                      <a:lnTo>
                        <a:pt x="67" y="106"/>
                      </a:lnTo>
                      <a:lnTo>
                        <a:pt x="66" y="108"/>
                      </a:lnTo>
                      <a:lnTo>
                        <a:pt x="64" y="109"/>
                      </a:lnTo>
                      <a:lnTo>
                        <a:pt x="61" y="110"/>
                      </a:lnTo>
                      <a:lnTo>
                        <a:pt x="58" y="112"/>
                      </a:lnTo>
                      <a:lnTo>
                        <a:pt x="55" y="112"/>
                      </a:lnTo>
                      <a:lnTo>
                        <a:pt x="51" y="113"/>
                      </a:lnTo>
                      <a:lnTo>
                        <a:pt x="46" y="113"/>
                      </a:lnTo>
                      <a:lnTo>
                        <a:pt x="43" y="113"/>
                      </a:lnTo>
                      <a:lnTo>
                        <a:pt x="38" y="114"/>
                      </a:lnTo>
                      <a:lnTo>
                        <a:pt x="31" y="113"/>
                      </a:lnTo>
                      <a:lnTo>
                        <a:pt x="25" y="112"/>
                      </a:lnTo>
                      <a:lnTo>
                        <a:pt x="19" y="110"/>
                      </a:lnTo>
                      <a:lnTo>
                        <a:pt x="15" y="108"/>
                      </a:lnTo>
                      <a:lnTo>
                        <a:pt x="11" y="106"/>
                      </a:lnTo>
                      <a:lnTo>
                        <a:pt x="8" y="104"/>
                      </a:lnTo>
                      <a:lnTo>
                        <a:pt x="7" y="102"/>
                      </a:lnTo>
                      <a:lnTo>
                        <a:pt x="5" y="99"/>
                      </a:lnTo>
                      <a:lnTo>
                        <a:pt x="4" y="95"/>
                      </a:lnTo>
                      <a:lnTo>
                        <a:pt x="3" y="90"/>
                      </a:lnTo>
                      <a:lnTo>
                        <a:pt x="2" y="85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30" name="Freeform 363"/>
                <p:cNvSpPr>
                  <a:spLocks/>
                </p:cNvSpPr>
                <p:nvPr/>
              </p:nvSpPr>
              <p:spPr bwMode="auto">
                <a:xfrm>
                  <a:off x="2243" y="2409"/>
                  <a:ext cx="53" cy="63"/>
                </a:xfrm>
                <a:custGeom>
                  <a:avLst/>
                  <a:gdLst>
                    <a:gd name="T0" fmla="*/ 0 w 53"/>
                    <a:gd name="T1" fmla="*/ 38 h 63"/>
                    <a:gd name="T2" fmla="*/ 0 w 53"/>
                    <a:gd name="T3" fmla="*/ 28 h 63"/>
                    <a:gd name="T4" fmla="*/ 1 w 53"/>
                    <a:gd name="T5" fmla="*/ 22 h 63"/>
                    <a:gd name="T6" fmla="*/ 4 w 53"/>
                    <a:gd name="T7" fmla="*/ 17 h 63"/>
                    <a:gd name="T8" fmla="*/ 10 w 53"/>
                    <a:gd name="T9" fmla="*/ 13 h 63"/>
                    <a:gd name="T10" fmla="*/ 14 w 53"/>
                    <a:gd name="T11" fmla="*/ 11 h 63"/>
                    <a:gd name="T12" fmla="*/ 17 w 53"/>
                    <a:gd name="T13" fmla="*/ 8 h 63"/>
                    <a:gd name="T14" fmla="*/ 18 w 53"/>
                    <a:gd name="T15" fmla="*/ 4 h 63"/>
                    <a:gd name="T16" fmla="*/ 19 w 53"/>
                    <a:gd name="T17" fmla="*/ 2 h 63"/>
                    <a:gd name="T18" fmla="*/ 21 w 53"/>
                    <a:gd name="T19" fmla="*/ 6 h 63"/>
                    <a:gd name="T20" fmla="*/ 21 w 53"/>
                    <a:gd name="T21" fmla="*/ 10 h 63"/>
                    <a:gd name="T22" fmla="*/ 25 w 53"/>
                    <a:gd name="T23" fmla="*/ 8 h 63"/>
                    <a:gd name="T24" fmla="*/ 26 w 53"/>
                    <a:gd name="T25" fmla="*/ 3 h 63"/>
                    <a:gd name="T26" fmla="*/ 26 w 53"/>
                    <a:gd name="T27" fmla="*/ 0 h 63"/>
                    <a:gd name="T28" fmla="*/ 29 w 53"/>
                    <a:gd name="T29" fmla="*/ 3 h 63"/>
                    <a:gd name="T30" fmla="*/ 30 w 53"/>
                    <a:gd name="T31" fmla="*/ 10 h 63"/>
                    <a:gd name="T32" fmla="*/ 29 w 53"/>
                    <a:gd name="T33" fmla="*/ 15 h 63"/>
                    <a:gd name="T34" fmla="*/ 33 w 53"/>
                    <a:gd name="T35" fmla="*/ 11 h 63"/>
                    <a:gd name="T36" fmla="*/ 38 w 53"/>
                    <a:gd name="T37" fmla="*/ 10 h 63"/>
                    <a:gd name="T38" fmla="*/ 43 w 53"/>
                    <a:gd name="T39" fmla="*/ 11 h 63"/>
                    <a:gd name="T40" fmla="*/ 44 w 53"/>
                    <a:gd name="T41" fmla="*/ 14 h 63"/>
                    <a:gd name="T42" fmla="*/ 40 w 53"/>
                    <a:gd name="T43" fmla="*/ 15 h 63"/>
                    <a:gd name="T44" fmla="*/ 38 w 53"/>
                    <a:gd name="T45" fmla="*/ 20 h 63"/>
                    <a:gd name="T46" fmla="*/ 40 w 53"/>
                    <a:gd name="T47" fmla="*/ 24 h 63"/>
                    <a:gd name="T48" fmla="*/ 44 w 53"/>
                    <a:gd name="T49" fmla="*/ 26 h 63"/>
                    <a:gd name="T50" fmla="*/ 47 w 53"/>
                    <a:gd name="T51" fmla="*/ 26 h 63"/>
                    <a:gd name="T52" fmla="*/ 48 w 53"/>
                    <a:gd name="T53" fmla="*/ 23 h 63"/>
                    <a:gd name="T54" fmla="*/ 50 w 53"/>
                    <a:gd name="T55" fmla="*/ 23 h 63"/>
                    <a:gd name="T56" fmla="*/ 52 w 53"/>
                    <a:gd name="T57" fmla="*/ 26 h 63"/>
                    <a:gd name="T58" fmla="*/ 52 w 53"/>
                    <a:gd name="T59" fmla="*/ 32 h 63"/>
                    <a:gd name="T60" fmla="*/ 50 w 53"/>
                    <a:gd name="T61" fmla="*/ 39 h 63"/>
                    <a:gd name="T62" fmla="*/ 47 w 53"/>
                    <a:gd name="T63" fmla="*/ 41 h 63"/>
                    <a:gd name="T64" fmla="*/ 43 w 53"/>
                    <a:gd name="T65" fmla="*/ 43 h 63"/>
                    <a:gd name="T66" fmla="*/ 40 w 53"/>
                    <a:gd name="T67" fmla="*/ 47 h 63"/>
                    <a:gd name="T68" fmla="*/ 38 w 53"/>
                    <a:gd name="T69" fmla="*/ 52 h 63"/>
                    <a:gd name="T70" fmla="*/ 36 w 53"/>
                    <a:gd name="T71" fmla="*/ 58 h 63"/>
                    <a:gd name="T72" fmla="*/ 33 w 53"/>
                    <a:gd name="T73" fmla="*/ 60 h 63"/>
                    <a:gd name="T74" fmla="*/ 28 w 53"/>
                    <a:gd name="T75" fmla="*/ 61 h 63"/>
                    <a:gd name="T76" fmla="*/ 20 w 53"/>
                    <a:gd name="T77" fmla="*/ 62 h 63"/>
                    <a:gd name="T78" fmla="*/ 10 w 53"/>
                    <a:gd name="T79" fmla="*/ 60 h 63"/>
                    <a:gd name="T80" fmla="*/ 4 w 53"/>
                    <a:gd name="T81" fmla="*/ 57 h 63"/>
                    <a:gd name="T82" fmla="*/ 2 w 53"/>
                    <a:gd name="T83" fmla="*/ 52 h 6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3"/>
                    <a:gd name="T127" fmla="*/ 0 h 63"/>
                    <a:gd name="T128" fmla="*/ 53 w 53"/>
                    <a:gd name="T129" fmla="*/ 63 h 6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3" h="63">
                      <a:moveTo>
                        <a:pt x="1" y="46"/>
                      </a:move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0" y="35"/>
                      </a:ln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1" y="22"/>
                      </a:lnTo>
                      <a:lnTo>
                        <a:pt x="2" y="21"/>
                      </a:lnTo>
                      <a:lnTo>
                        <a:pt x="3" y="19"/>
                      </a:lnTo>
                      <a:lnTo>
                        <a:pt x="4" y="17"/>
                      </a:lnTo>
                      <a:lnTo>
                        <a:pt x="6" y="16"/>
                      </a:lnTo>
                      <a:lnTo>
                        <a:pt x="8" y="14"/>
                      </a:lnTo>
                      <a:lnTo>
                        <a:pt x="10" y="13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4" y="11"/>
                      </a:lnTo>
                      <a:lnTo>
                        <a:pt x="16" y="10"/>
                      </a:lnTo>
                      <a:lnTo>
                        <a:pt x="17" y="9"/>
                      </a:lnTo>
                      <a:lnTo>
                        <a:pt x="17" y="8"/>
                      </a:lnTo>
                      <a:lnTo>
                        <a:pt x="17" y="7"/>
                      </a:lnTo>
                      <a:lnTo>
                        <a:pt x="18" y="6"/>
                      </a:lnTo>
                      <a:lnTo>
                        <a:pt x="18" y="4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9" y="2"/>
                      </a:lnTo>
                      <a:lnTo>
                        <a:pt x="20" y="3"/>
                      </a:lnTo>
                      <a:lnTo>
                        <a:pt x="21" y="5"/>
                      </a:lnTo>
                      <a:lnTo>
                        <a:pt x="21" y="6"/>
                      </a:lnTo>
                      <a:lnTo>
                        <a:pt x="21" y="8"/>
                      </a:lnTo>
                      <a:lnTo>
                        <a:pt x="20" y="10"/>
                      </a:lnTo>
                      <a:lnTo>
                        <a:pt x="21" y="10"/>
                      </a:lnTo>
                      <a:lnTo>
                        <a:pt x="23" y="9"/>
                      </a:lnTo>
                      <a:lnTo>
                        <a:pt x="24" y="8"/>
                      </a:lnTo>
                      <a:lnTo>
                        <a:pt x="25" y="8"/>
                      </a:lnTo>
                      <a:lnTo>
                        <a:pt x="26" y="6"/>
                      </a:lnTo>
                      <a:lnTo>
                        <a:pt x="26" y="5"/>
                      </a:lnTo>
                      <a:lnTo>
                        <a:pt x="26" y="3"/>
                      </a:lnTo>
                      <a:lnTo>
                        <a:pt x="26" y="1"/>
                      </a:lnTo>
                      <a:lnTo>
                        <a:pt x="25" y="0"/>
                      </a:lnTo>
                      <a:lnTo>
                        <a:pt x="26" y="0"/>
                      </a:lnTo>
                      <a:lnTo>
                        <a:pt x="28" y="1"/>
                      </a:lnTo>
                      <a:lnTo>
                        <a:pt x="29" y="2"/>
                      </a:lnTo>
                      <a:lnTo>
                        <a:pt x="29" y="3"/>
                      </a:lnTo>
                      <a:lnTo>
                        <a:pt x="30" y="5"/>
                      </a:lnTo>
                      <a:lnTo>
                        <a:pt x="30" y="8"/>
                      </a:lnTo>
                      <a:lnTo>
                        <a:pt x="30" y="10"/>
                      </a:lnTo>
                      <a:lnTo>
                        <a:pt x="30" y="12"/>
                      </a:lnTo>
                      <a:lnTo>
                        <a:pt x="30" y="14"/>
                      </a:lnTo>
                      <a:lnTo>
                        <a:pt x="29" y="15"/>
                      </a:lnTo>
                      <a:lnTo>
                        <a:pt x="31" y="14"/>
                      </a:lnTo>
                      <a:lnTo>
                        <a:pt x="32" y="12"/>
                      </a:lnTo>
                      <a:lnTo>
                        <a:pt x="33" y="11"/>
                      </a:lnTo>
                      <a:lnTo>
                        <a:pt x="35" y="10"/>
                      </a:lnTo>
                      <a:lnTo>
                        <a:pt x="36" y="10"/>
                      </a:lnTo>
                      <a:lnTo>
                        <a:pt x="38" y="10"/>
                      </a:lnTo>
                      <a:lnTo>
                        <a:pt x="40" y="10"/>
                      </a:lnTo>
                      <a:lnTo>
                        <a:pt x="41" y="10"/>
                      </a:lnTo>
                      <a:lnTo>
                        <a:pt x="43" y="11"/>
                      </a:lnTo>
                      <a:lnTo>
                        <a:pt x="44" y="12"/>
                      </a:lnTo>
                      <a:lnTo>
                        <a:pt x="45" y="14"/>
                      </a:lnTo>
                      <a:lnTo>
                        <a:pt x="44" y="14"/>
                      </a:lnTo>
                      <a:lnTo>
                        <a:pt x="42" y="14"/>
                      </a:lnTo>
                      <a:lnTo>
                        <a:pt x="41" y="14"/>
                      </a:lnTo>
                      <a:lnTo>
                        <a:pt x="40" y="15"/>
                      </a:lnTo>
                      <a:lnTo>
                        <a:pt x="39" y="16"/>
                      </a:lnTo>
                      <a:lnTo>
                        <a:pt x="38" y="18"/>
                      </a:lnTo>
                      <a:lnTo>
                        <a:pt x="38" y="20"/>
                      </a:lnTo>
                      <a:lnTo>
                        <a:pt x="38" y="22"/>
                      </a:lnTo>
                      <a:lnTo>
                        <a:pt x="39" y="23"/>
                      </a:lnTo>
                      <a:lnTo>
                        <a:pt x="40" y="24"/>
                      </a:lnTo>
                      <a:lnTo>
                        <a:pt x="42" y="25"/>
                      </a:lnTo>
                      <a:lnTo>
                        <a:pt x="43" y="26"/>
                      </a:lnTo>
                      <a:lnTo>
                        <a:pt x="44" y="26"/>
                      </a:lnTo>
                      <a:lnTo>
                        <a:pt x="45" y="27"/>
                      </a:lnTo>
                      <a:lnTo>
                        <a:pt x="47" y="26"/>
                      </a:lnTo>
                      <a:lnTo>
                        <a:pt x="48" y="25"/>
                      </a:lnTo>
                      <a:lnTo>
                        <a:pt x="48" y="23"/>
                      </a:lnTo>
                      <a:lnTo>
                        <a:pt x="48" y="22"/>
                      </a:lnTo>
                      <a:lnTo>
                        <a:pt x="49" y="22"/>
                      </a:lnTo>
                      <a:lnTo>
                        <a:pt x="50" y="23"/>
                      </a:lnTo>
                      <a:lnTo>
                        <a:pt x="50" y="24"/>
                      </a:lnTo>
                      <a:lnTo>
                        <a:pt x="51" y="25"/>
                      </a:lnTo>
                      <a:lnTo>
                        <a:pt x="52" y="26"/>
                      </a:lnTo>
                      <a:lnTo>
                        <a:pt x="52" y="28"/>
                      </a:lnTo>
                      <a:lnTo>
                        <a:pt x="52" y="30"/>
                      </a:lnTo>
                      <a:lnTo>
                        <a:pt x="52" y="32"/>
                      </a:lnTo>
                      <a:lnTo>
                        <a:pt x="52" y="34"/>
                      </a:lnTo>
                      <a:lnTo>
                        <a:pt x="51" y="37"/>
                      </a:lnTo>
                      <a:lnTo>
                        <a:pt x="50" y="39"/>
                      </a:lnTo>
                      <a:lnTo>
                        <a:pt x="49" y="40"/>
                      </a:lnTo>
                      <a:lnTo>
                        <a:pt x="47" y="41"/>
                      </a:lnTo>
                      <a:lnTo>
                        <a:pt x="46" y="42"/>
                      </a:lnTo>
                      <a:lnTo>
                        <a:pt x="44" y="43"/>
                      </a:lnTo>
                      <a:lnTo>
                        <a:pt x="43" y="43"/>
                      </a:lnTo>
                      <a:lnTo>
                        <a:pt x="42" y="44"/>
                      </a:lnTo>
                      <a:lnTo>
                        <a:pt x="41" y="45"/>
                      </a:lnTo>
                      <a:lnTo>
                        <a:pt x="40" y="47"/>
                      </a:lnTo>
                      <a:lnTo>
                        <a:pt x="39" y="48"/>
                      </a:lnTo>
                      <a:lnTo>
                        <a:pt x="39" y="50"/>
                      </a:lnTo>
                      <a:lnTo>
                        <a:pt x="38" y="52"/>
                      </a:lnTo>
                      <a:lnTo>
                        <a:pt x="38" y="54"/>
                      </a:lnTo>
                      <a:lnTo>
                        <a:pt x="37" y="56"/>
                      </a:lnTo>
                      <a:lnTo>
                        <a:pt x="36" y="58"/>
                      </a:lnTo>
                      <a:lnTo>
                        <a:pt x="35" y="59"/>
                      </a:lnTo>
                      <a:lnTo>
                        <a:pt x="34" y="59"/>
                      </a:lnTo>
                      <a:lnTo>
                        <a:pt x="33" y="60"/>
                      </a:lnTo>
                      <a:lnTo>
                        <a:pt x="31" y="60"/>
                      </a:lnTo>
                      <a:lnTo>
                        <a:pt x="29" y="61"/>
                      </a:lnTo>
                      <a:lnTo>
                        <a:pt x="28" y="61"/>
                      </a:lnTo>
                      <a:lnTo>
                        <a:pt x="25" y="62"/>
                      </a:lnTo>
                      <a:lnTo>
                        <a:pt x="23" y="62"/>
                      </a:lnTo>
                      <a:lnTo>
                        <a:pt x="20" y="62"/>
                      </a:lnTo>
                      <a:lnTo>
                        <a:pt x="17" y="62"/>
                      </a:lnTo>
                      <a:lnTo>
                        <a:pt x="13" y="61"/>
                      </a:lnTo>
                      <a:lnTo>
                        <a:pt x="10" y="60"/>
                      </a:lnTo>
                      <a:lnTo>
                        <a:pt x="8" y="59"/>
                      </a:lnTo>
                      <a:lnTo>
                        <a:pt x="5" y="58"/>
                      </a:lnTo>
                      <a:lnTo>
                        <a:pt x="4" y="57"/>
                      </a:lnTo>
                      <a:lnTo>
                        <a:pt x="3" y="55"/>
                      </a:lnTo>
                      <a:lnTo>
                        <a:pt x="2" y="54"/>
                      </a:lnTo>
                      <a:lnTo>
                        <a:pt x="2" y="52"/>
                      </a:lnTo>
                      <a:lnTo>
                        <a:pt x="1" y="48"/>
                      </a:lnTo>
                      <a:lnTo>
                        <a:pt x="1" y="46"/>
                      </a:lnTo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31" name="Freeform 364"/>
                <p:cNvSpPr>
                  <a:spLocks/>
                </p:cNvSpPr>
                <p:nvPr/>
              </p:nvSpPr>
              <p:spPr bwMode="auto">
                <a:xfrm>
                  <a:off x="2252" y="2427"/>
                  <a:ext cx="35" cy="43"/>
                </a:xfrm>
                <a:custGeom>
                  <a:avLst/>
                  <a:gdLst>
                    <a:gd name="T0" fmla="*/ 0 w 35"/>
                    <a:gd name="T1" fmla="*/ 26 h 43"/>
                    <a:gd name="T2" fmla="*/ 0 w 35"/>
                    <a:gd name="T3" fmla="*/ 20 h 43"/>
                    <a:gd name="T4" fmla="*/ 1 w 35"/>
                    <a:gd name="T5" fmla="*/ 15 h 43"/>
                    <a:gd name="T6" fmla="*/ 3 w 35"/>
                    <a:gd name="T7" fmla="*/ 12 h 43"/>
                    <a:gd name="T8" fmla="*/ 6 w 35"/>
                    <a:gd name="T9" fmla="*/ 9 h 43"/>
                    <a:gd name="T10" fmla="*/ 9 w 35"/>
                    <a:gd name="T11" fmla="*/ 8 h 43"/>
                    <a:gd name="T12" fmla="*/ 11 w 35"/>
                    <a:gd name="T13" fmla="*/ 6 h 43"/>
                    <a:gd name="T14" fmla="*/ 12 w 35"/>
                    <a:gd name="T15" fmla="*/ 3 h 43"/>
                    <a:gd name="T16" fmla="*/ 12 w 35"/>
                    <a:gd name="T17" fmla="*/ 2 h 43"/>
                    <a:gd name="T18" fmla="*/ 14 w 35"/>
                    <a:gd name="T19" fmla="*/ 5 h 43"/>
                    <a:gd name="T20" fmla="*/ 14 w 35"/>
                    <a:gd name="T21" fmla="*/ 7 h 43"/>
                    <a:gd name="T22" fmla="*/ 16 w 35"/>
                    <a:gd name="T23" fmla="*/ 5 h 43"/>
                    <a:gd name="T24" fmla="*/ 17 w 35"/>
                    <a:gd name="T25" fmla="*/ 2 h 43"/>
                    <a:gd name="T26" fmla="*/ 17 w 35"/>
                    <a:gd name="T27" fmla="*/ 0 h 43"/>
                    <a:gd name="T28" fmla="*/ 19 w 35"/>
                    <a:gd name="T29" fmla="*/ 2 h 43"/>
                    <a:gd name="T30" fmla="*/ 20 w 35"/>
                    <a:gd name="T31" fmla="*/ 7 h 43"/>
                    <a:gd name="T32" fmla="*/ 19 w 35"/>
                    <a:gd name="T33" fmla="*/ 11 h 43"/>
                    <a:gd name="T34" fmla="*/ 22 w 35"/>
                    <a:gd name="T35" fmla="*/ 8 h 43"/>
                    <a:gd name="T36" fmla="*/ 25 w 35"/>
                    <a:gd name="T37" fmla="*/ 7 h 43"/>
                    <a:gd name="T38" fmla="*/ 28 w 35"/>
                    <a:gd name="T39" fmla="*/ 7 h 43"/>
                    <a:gd name="T40" fmla="*/ 28 w 35"/>
                    <a:gd name="T41" fmla="*/ 10 h 43"/>
                    <a:gd name="T42" fmla="*/ 26 w 35"/>
                    <a:gd name="T43" fmla="*/ 11 h 43"/>
                    <a:gd name="T44" fmla="*/ 25 w 35"/>
                    <a:gd name="T45" fmla="*/ 14 h 43"/>
                    <a:gd name="T46" fmla="*/ 26 w 35"/>
                    <a:gd name="T47" fmla="*/ 17 h 43"/>
                    <a:gd name="T48" fmla="*/ 29 w 35"/>
                    <a:gd name="T49" fmla="*/ 18 h 43"/>
                    <a:gd name="T50" fmla="*/ 31 w 35"/>
                    <a:gd name="T51" fmla="*/ 18 h 43"/>
                    <a:gd name="T52" fmla="*/ 31 w 35"/>
                    <a:gd name="T53" fmla="*/ 15 h 43"/>
                    <a:gd name="T54" fmla="*/ 32 w 35"/>
                    <a:gd name="T55" fmla="*/ 16 h 43"/>
                    <a:gd name="T56" fmla="*/ 34 w 35"/>
                    <a:gd name="T57" fmla="*/ 18 h 43"/>
                    <a:gd name="T58" fmla="*/ 34 w 35"/>
                    <a:gd name="T59" fmla="*/ 22 h 43"/>
                    <a:gd name="T60" fmla="*/ 33 w 35"/>
                    <a:gd name="T61" fmla="*/ 27 h 43"/>
                    <a:gd name="T62" fmla="*/ 31 w 35"/>
                    <a:gd name="T63" fmla="*/ 28 h 43"/>
                    <a:gd name="T64" fmla="*/ 28 w 35"/>
                    <a:gd name="T65" fmla="*/ 30 h 43"/>
                    <a:gd name="T66" fmla="*/ 26 w 35"/>
                    <a:gd name="T67" fmla="*/ 32 h 43"/>
                    <a:gd name="T68" fmla="*/ 25 w 35"/>
                    <a:gd name="T69" fmla="*/ 35 h 43"/>
                    <a:gd name="T70" fmla="*/ 24 w 35"/>
                    <a:gd name="T71" fmla="*/ 40 h 43"/>
                    <a:gd name="T72" fmla="*/ 22 w 35"/>
                    <a:gd name="T73" fmla="*/ 41 h 43"/>
                    <a:gd name="T74" fmla="*/ 18 w 35"/>
                    <a:gd name="T75" fmla="*/ 42 h 43"/>
                    <a:gd name="T76" fmla="*/ 13 w 35"/>
                    <a:gd name="T77" fmla="*/ 42 h 43"/>
                    <a:gd name="T78" fmla="*/ 7 w 35"/>
                    <a:gd name="T79" fmla="*/ 41 h 43"/>
                    <a:gd name="T80" fmla="*/ 3 w 35"/>
                    <a:gd name="T81" fmla="*/ 39 h 43"/>
                    <a:gd name="T82" fmla="*/ 1 w 35"/>
                    <a:gd name="T83" fmla="*/ 35 h 4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5"/>
                    <a:gd name="T127" fmla="*/ 0 h 43"/>
                    <a:gd name="T128" fmla="*/ 35 w 35"/>
                    <a:gd name="T129" fmla="*/ 43 h 4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5" h="43">
                      <a:moveTo>
                        <a:pt x="1" y="32"/>
                      </a:moveTo>
                      <a:lnTo>
                        <a:pt x="0" y="29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0" y="22"/>
                      </a:lnTo>
                      <a:lnTo>
                        <a:pt x="0" y="20"/>
                      </a:lnTo>
                      <a:lnTo>
                        <a:pt x="0" y="18"/>
                      </a:lnTo>
                      <a:lnTo>
                        <a:pt x="0" y="17"/>
                      </a:lnTo>
                      <a:lnTo>
                        <a:pt x="1" y="15"/>
                      </a:lnTo>
                      <a:lnTo>
                        <a:pt x="1" y="14"/>
                      </a:lnTo>
                      <a:lnTo>
                        <a:pt x="2" y="13"/>
                      </a:lnTo>
                      <a:lnTo>
                        <a:pt x="3" y="12"/>
                      </a:lnTo>
                      <a:lnTo>
                        <a:pt x="4" y="11"/>
                      </a:lnTo>
                      <a:lnTo>
                        <a:pt x="5" y="10"/>
                      </a:lnTo>
                      <a:lnTo>
                        <a:pt x="6" y="9"/>
                      </a:lnTo>
                      <a:lnTo>
                        <a:pt x="7" y="9"/>
                      </a:lnTo>
                      <a:lnTo>
                        <a:pt x="8" y="8"/>
                      </a:lnTo>
                      <a:lnTo>
                        <a:pt x="9" y="8"/>
                      </a:lnTo>
                      <a:lnTo>
                        <a:pt x="10" y="7"/>
                      </a:lnTo>
                      <a:lnTo>
                        <a:pt x="11" y="6"/>
                      </a:lnTo>
                      <a:lnTo>
                        <a:pt x="11" y="5"/>
                      </a:lnTo>
                      <a:lnTo>
                        <a:pt x="12" y="4"/>
                      </a:lnTo>
                      <a:lnTo>
                        <a:pt x="12" y="3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12" y="2"/>
                      </a:lnTo>
                      <a:lnTo>
                        <a:pt x="13" y="2"/>
                      </a:lnTo>
                      <a:lnTo>
                        <a:pt x="14" y="3"/>
                      </a:lnTo>
                      <a:lnTo>
                        <a:pt x="14" y="5"/>
                      </a:lnTo>
                      <a:lnTo>
                        <a:pt x="13" y="7"/>
                      </a:lnTo>
                      <a:lnTo>
                        <a:pt x="14" y="7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16" y="5"/>
                      </a:lnTo>
                      <a:lnTo>
                        <a:pt x="17" y="5"/>
                      </a:lnTo>
                      <a:lnTo>
                        <a:pt x="17" y="3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6" y="0"/>
                      </a:lnTo>
                      <a:lnTo>
                        <a:pt x="17" y="0"/>
                      </a:lnTo>
                      <a:lnTo>
                        <a:pt x="18" y="0"/>
                      </a:lnTo>
                      <a:lnTo>
                        <a:pt x="19" y="2"/>
                      </a:lnTo>
                      <a:lnTo>
                        <a:pt x="19" y="4"/>
                      </a:lnTo>
                      <a:lnTo>
                        <a:pt x="20" y="5"/>
                      </a:lnTo>
                      <a:lnTo>
                        <a:pt x="20" y="7"/>
                      </a:lnTo>
                      <a:lnTo>
                        <a:pt x="20" y="8"/>
                      </a:lnTo>
                      <a:lnTo>
                        <a:pt x="19" y="10"/>
                      </a:lnTo>
                      <a:lnTo>
                        <a:pt x="19" y="11"/>
                      </a:lnTo>
                      <a:lnTo>
                        <a:pt x="20" y="10"/>
                      </a:lnTo>
                      <a:lnTo>
                        <a:pt x="21" y="8"/>
                      </a:lnTo>
                      <a:lnTo>
                        <a:pt x="22" y="8"/>
                      </a:lnTo>
                      <a:lnTo>
                        <a:pt x="23" y="7"/>
                      </a:lnTo>
                      <a:lnTo>
                        <a:pt x="24" y="7"/>
                      </a:lnTo>
                      <a:lnTo>
                        <a:pt x="25" y="7"/>
                      </a:lnTo>
                      <a:lnTo>
                        <a:pt x="26" y="7"/>
                      </a:lnTo>
                      <a:lnTo>
                        <a:pt x="27" y="7"/>
                      </a:lnTo>
                      <a:lnTo>
                        <a:pt x="28" y="7"/>
                      </a:lnTo>
                      <a:lnTo>
                        <a:pt x="29" y="8"/>
                      </a:lnTo>
                      <a:lnTo>
                        <a:pt x="30" y="10"/>
                      </a:lnTo>
                      <a:lnTo>
                        <a:pt x="28" y="10"/>
                      </a:lnTo>
                      <a:lnTo>
                        <a:pt x="27" y="10"/>
                      </a:lnTo>
                      <a:lnTo>
                        <a:pt x="26" y="11"/>
                      </a:lnTo>
                      <a:lnTo>
                        <a:pt x="25" y="12"/>
                      </a:lnTo>
                      <a:lnTo>
                        <a:pt x="25" y="14"/>
                      </a:lnTo>
                      <a:lnTo>
                        <a:pt x="25" y="15"/>
                      </a:lnTo>
                      <a:lnTo>
                        <a:pt x="25" y="16"/>
                      </a:lnTo>
                      <a:lnTo>
                        <a:pt x="26" y="17"/>
                      </a:lnTo>
                      <a:lnTo>
                        <a:pt x="27" y="17"/>
                      </a:lnTo>
                      <a:lnTo>
                        <a:pt x="28" y="18"/>
                      </a:lnTo>
                      <a:lnTo>
                        <a:pt x="29" y="18"/>
                      </a:lnTo>
                      <a:lnTo>
                        <a:pt x="30" y="18"/>
                      </a:lnTo>
                      <a:lnTo>
                        <a:pt x="31" y="18"/>
                      </a:lnTo>
                      <a:lnTo>
                        <a:pt x="31" y="17"/>
                      </a:lnTo>
                      <a:lnTo>
                        <a:pt x="31" y="16"/>
                      </a:lnTo>
                      <a:lnTo>
                        <a:pt x="31" y="15"/>
                      </a:lnTo>
                      <a:lnTo>
                        <a:pt x="32" y="15"/>
                      </a:lnTo>
                      <a:lnTo>
                        <a:pt x="32" y="16"/>
                      </a:lnTo>
                      <a:lnTo>
                        <a:pt x="33" y="17"/>
                      </a:lnTo>
                      <a:lnTo>
                        <a:pt x="34" y="18"/>
                      </a:lnTo>
                      <a:lnTo>
                        <a:pt x="34" y="19"/>
                      </a:lnTo>
                      <a:lnTo>
                        <a:pt x="34" y="21"/>
                      </a:lnTo>
                      <a:lnTo>
                        <a:pt x="34" y="22"/>
                      </a:lnTo>
                      <a:lnTo>
                        <a:pt x="34" y="24"/>
                      </a:lnTo>
                      <a:lnTo>
                        <a:pt x="33" y="25"/>
                      </a:lnTo>
                      <a:lnTo>
                        <a:pt x="33" y="27"/>
                      </a:lnTo>
                      <a:lnTo>
                        <a:pt x="32" y="27"/>
                      </a:lnTo>
                      <a:lnTo>
                        <a:pt x="31" y="28"/>
                      </a:lnTo>
                      <a:lnTo>
                        <a:pt x="30" y="29"/>
                      </a:lnTo>
                      <a:lnTo>
                        <a:pt x="29" y="29"/>
                      </a:lnTo>
                      <a:lnTo>
                        <a:pt x="28" y="30"/>
                      </a:lnTo>
                      <a:lnTo>
                        <a:pt x="27" y="30"/>
                      </a:lnTo>
                      <a:lnTo>
                        <a:pt x="27" y="31"/>
                      </a:lnTo>
                      <a:lnTo>
                        <a:pt x="26" y="32"/>
                      </a:lnTo>
                      <a:lnTo>
                        <a:pt x="26" y="33"/>
                      </a:lnTo>
                      <a:lnTo>
                        <a:pt x="25" y="34"/>
                      </a:lnTo>
                      <a:lnTo>
                        <a:pt x="25" y="35"/>
                      </a:lnTo>
                      <a:lnTo>
                        <a:pt x="25" y="37"/>
                      </a:lnTo>
                      <a:lnTo>
                        <a:pt x="24" y="39"/>
                      </a:lnTo>
                      <a:lnTo>
                        <a:pt x="24" y="40"/>
                      </a:lnTo>
                      <a:lnTo>
                        <a:pt x="23" y="40"/>
                      </a:lnTo>
                      <a:lnTo>
                        <a:pt x="22" y="41"/>
                      </a:lnTo>
                      <a:lnTo>
                        <a:pt x="20" y="42"/>
                      </a:lnTo>
                      <a:lnTo>
                        <a:pt x="19" y="42"/>
                      </a:lnTo>
                      <a:lnTo>
                        <a:pt x="18" y="42"/>
                      </a:lnTo>
                      <a:lnTo>
                        <a:pt x="16" y="42"/>
                      </a:lnTo>
                      <a:lnTo>
                        <a:pt x="15" y="42"/>
                      </a:lnTo>
                      <a:lnTo>
                        <a:pt x="13" y="42"/>
                      </a:lnTo>
                      <a:lnTo>
                        <a:pt x="11" y="42"/>
                      </a:lnTo>
                      <a:lnTo>
                        <a:pt x="9" y="42"/>
                      </a:lnTo>
                      <a:lnTo>
                        <a:pt x="7" y="41"/>
                      </a:lnTo>
                      <a:lnTo>
                        <a:pt x="5" y="40"/>
                      </a:lnTo>
                      <a:lnTo>
                        <a:pt x="3" y="40"/>
                      </a:lnTo>
                      <a:lnTo>
                        <a:pt x="3" y="39"/>
                      </a:lnTo>
                      <a:lnTo>
                        <a:pt x="2" y="38"/>
                      </a:lnTo>
                      <a:lnTo>
                        <a:pt x="1" y="37"/>
                      </a:lnTo>
                      <a:lnTo>
                        <a:pt x="1" y="35"/>
                      </a:lnTo>
                      <a:lnTo>
                        <a:pt x="1" y="33"/>
                      </a:lnTo>
                      <a:lnTo>
                        <a:pt x="1" y="32"/>
                      </a:lnTo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3626" name="Freeform 365"/>
              <p:cNvSpPr>
                <a:spLocks/>
              </p:cNvSpPr>
              <p:nvPr/>
            </p:nvSpPr>
            <p:spPr bwMode="auto">
              <a:xfrm>
                <a:off x="2034" y="2350"/>
                <a:ext cx="17" cy="36"/>
              </a:xfrm>
              <a:custGeom>
                <a:avLst/>
                <a:gdLst>
                  <a:gd name="T0" fmla="*/ 2 w 17"/>
                  <a:gd name="T1" fmla="*/ 32 h 36"/>
                  <a:gd name="T2" fmla="*/ 0 w 17"/>
                  <a:gd name="T3" fmla="*/ 28 h 36"/>
                  <a:gd name="T4" fmla="*/ 0 w 17"/>
                  <a:gd name="T5" fmla="*/ 25 h 36"/>
                  <a:gd name="T6" fmla="*/ 0 w 17"/>
                  <a:gd name="T7" fmla="*/ 21 h 36"/>
                  <a:gd name="T8" fmla="*/ 0 w 17"/>
                  <a:gd name="T9" fmla="*/ 17 h 36"/>
                  <a:gd name="T10" fmla="*/ 1 w 17"/>
                  <a:gd name="T11" fmla="*/ 15 h 36"/>
                  <a:gd name="T12" fmla="*/ 1 w 17"/>
                  <a:gd name="T13" fmla="*/ 11 h 36"/>
                  <a:gd name="T14" fmla="*/ 1 w 17"/>
                  <a:gd name="T15" fmla="*/ 9 h 36"/>
                  <a:gd name="T16" fmla="*/ 0 w 17"/>
                  <a:gd name="T17" fmla="*/ 7 h 36"/>
                  <a:gd name="T18" fmla="*/ 0 w 17"/>
                  <a:gd name="T19" fmla="*/ 6 h 36"/>
                  <a:gd name="T20" fmla="*/ 1 w 17"/>
                  <a:gd name="T21" fmla="*/ 8 h 36"/>
                  <a:gd name="T22" fmla="*/ 2 w 17"/>
                  <a:gd name="T23" fmla="*/ 8 h 36"/>
                  <a:gd name="T24" fmla="*/ 2 w 17"/>
                  <a:gd name="T25" fmla="*/ 5 h 36"/>
                  <a:gd name="T26" fmla="*/ 1 w 17"/>
                  <a:gd name="T27" fmla="*/ 1 h 36"/>
                  <a:gd name="T28" fmla="*/ 1 w 17"/>
                  <a:gd name="T29" fmla="*/ 0 h 36"/>
                  <a:gd name="T30" fmla="*/ 3 w 17"/>
                  <a:gd name="T31" fmla="*/ 0 h 36"/>
                  <a:gd name="T32" fmla="*/ 5 w 17"/>
                  <a:gd name="T33" fmla="*/ 2 h 36"/>
                  <a:gd name="T34" fmla="*/ 6 w 17"/>
                  <a:gd name="T35" fmla="*/ 6 h 36"/>
                  <a:gd name="T36" fmla="*/ 6 w 17"/>
                  <a:gd name="T37" fmla="*/ 7 h 36"/>
                  <a:gd name="T38" fmla="*/ 9 w 17"/>
                  <a:gd name="T39" fmla="*/ 5 h 36"/>
                  <a:gd name="T40" fmla="*/ 11 w 17"/>
                  <a:gd name="T41" fmla="*/ 3 h 36"/>
                  <a:gd name="T42" fmla="*/ 12 w 17"/>
                  <a:gd name="T43" fmla="*/ 4 h 36"/>
                  <a:gd name="T44" fmla="*/ 13 w 17"/>
                  <a:gd name="T45" fmla="*/ 6 h 36"/>
                  <a:gd name="T46" fmla="*/ 12 w 17"/>
                  <a:gd name="T47" fmla="*/ 6 h 36"/>
                  <a:gd name="T48" fmla="*/ 11 w 17"/>
                  <a:gd name="T49" fmla="*/ 6 h 36"/>
                  <a:gd name="T50" fmla="*/ 11 w 17"/>
                  <a:gd name="T51" fmla="*/ 8 h 36"/>
                  <a:gd name="T52" fmla="*/ 11 w 17"/>
                  <a:gd name="T53" fmla="*/ 10 h 36"/>
                  <a:gd name="T54" fmla="*/ 12 w 17"/>
                  <a:gd name="T55" fmla="*/ 11 h 36"/>
                  <a:gd name="T56" fmla="*/ 13 w 17"/>
                  <a:gd name="T57" fmla="*/ 11 h 36"/>
                  <a:gd name="T58" fmla="*/ 13 w 17"/>
                  <a:gd name="T59" fmla="*/ 8 h 36"/>
                  <a:gd name="T60" fmla="*/ 14 w 17"/>
                  <a:gd name="T61" fmla="*/ 10 h 36"/>
                  <a:gd name="T62" fmla="*/ 16 w 17"/>
                  <a:gd name="T63" fmla="*/ 12 h 36"/>
                  <a:gd name="T64" fmla="*/ 16 w 17"/>
                  <a:gd name="T65" fmla="*/ 15 h 36"/>
                  <a:gd name="T66" fmla="*/ 14 w 17"/>
                  <a:gd name="T67" fmla="*/ 17 h 36"/>
                  <a:gd name="T68" fmla="*/ 13 w 17"/>
                  <a:gd name="T69" fmla="*/ 19 h 36"/>
                  <a:gd name="T70" fmla="*/ 13 w 17"/>
                  <a:gd name="T71" fmla="*/ 20 h 36"/>
                  <a:gd name="T72" fmla="*/ 13 w 17"/>
                  <a:gd name="T73" fmla="*/ 22 h 36"/>
                  <a:gd name="T74" fmla="*/ 14 w 17"/>
                  <a:gd name="T75" fmla="*/ 24 h 36"/>
                  <a:gd name="T76" fmla="*/ 16 w 17"/>
                  <a:gd name="T77" fmla="*/ 23 h 36"/>
                  <a:gd name="T78" fmla="*/ 16 w 17"/>
                  <a:gd name="T79" fmla="*/ 26 h 36"/>
                  <a:gd name="T80" fmla="*/ 16 w 17"/>
                  <a:gd name="T81" fmla="*/ 29 h 36"/>
                  <a:gd name="T82" fmla="*/ 14 w 17"/>
                  <a:gd name="T83" fmla="*/ 31 h 36"/>
                  <a:gd name="T84" fmla="*/ 13 w 17"/>
                  <a:gd name="T85" fmla="*/ 33 h 36"/>
                  <a:gd name="T86" fmla="*/ 11 w 17"/>
                  <a:gd name="T87" fmla="*/ 34 h 36"/>
                  <a:gd name="T88" fmla="*/ 9 w 17"/>
                  <a:gd name="T89" fmla="*/ 35 h 36"/>
                  <a:gd name="T90" fmla="*/ 6 w 17"/>
                  <a:gd name="T91" fmla="*/ 33 h 36"/>
                  <a:gd name="T92" fmla="*/ 3 w 17"/>
                  <a:gd name="T93" fmla="*/ 33 h 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7"/>
                  <a:gd name="T142" fmla="*/ 0 h 36"/>
                  <a:gd name="T143" fmla="*/ 17 w 17"/>
                  <a:gd name="T144" fmla="*/ 36 h 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7" h="36">
                    <a:moveTo>
                      <a:pt x="3" y="33"/>
                    </a:moveTo>
                    <a:lnTo>
                      <a:pt x="2" y="32"/>
                    </a:lnTo>
                    <a:lnTo>
                      <a:pt x="1" y="30"/>
                    </a:lnTo>
                    <a:lnTo>
                      <a:pt x="0" y="29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1" y="11"/>
                    </a:lnTo>
                    <a:lnTo>
                      <a:pt x="1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9" y="5"/>
                    </a:lnTo>
                    <a:lnTo>
                      <a:pt x="9" y="4"/>
                    </a:lnTo>
                    <a:lnTo>
                      <a:pt x="10" y="4"/>
                    </a:lnTo>
                    <a:lnTo>
                      <a:pt x="11" y="3"/>
                    </a:lnTo>
                    <a:lnTo>
                      <a:pt x="12" y="3"/>
                    </a:lnTo>
                    <a:lnTo>
                      <a:pt x="12" y="4"/>
                    </a:lnTo>
                    <a:lnTo>
                      <a:pt x="13" y="4"/>
                    </a:lnTo>
                    <a:lnTo>
                      <a:pt x="13" y="5"/>
                    </a:lnTo>
                    <a:lnTo>
                      <a:pt x="13" y="6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1" y="7"/>
                    </a:lnTo>
                    <a:lnTo>
                      <a:pt x="11" y="8"/>
                    </a:lnTo>
                    <a:lnTo>
                      <a:pt x="11" y="9"/>
                    </a:lnTo>
                    <a:lnTo>
                      <a:pt x="11" y="10"/>
                    </a:lnTo>
                    <a:lnTo>
                      <a:pt x="12" y="11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9"/>
                    </a:lnTo>
                    <a:lnTo>
                      <a:pt x="14" y="10"/>
                    </a:lnTo>
                    <a:lnTo>
                      <a:pt x="14" y="11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6" y="15"/>
                    </a:lnTo>
                    <a:lnTo>
                      <a:pt x="16" y="16"/>
                    </a:lnTo>
                    <a:lnTo>
                      <a:pt x="14" y="16"/>
                    </a:lnTo>
                    <a:lnTo>
                      <a:pt x="14" y="17"/>
                    </a:lnTo>
                    <a:lnTo>
                      <a:pt x="13" y="18"/>
                    </a:lnTo>
                    <a:lnTo>
                      <a:pt x="13" y="19"/>
                    </a:lnTo>
                    <a:lnTo>
                      <a:pt x="13" y="20"/>
                    </a:lnTo>
                    <a:lnTo>
                      <a:pt x="13" y="21"/>
                    </a:lnTo>
                    <a:lnTo>
                      <a:pt x="13" y="22"/>
                    </a:lnTo>
                    <a:lnTo>
                      <a:pt x="13" y="23"/>
                    </a:lnTo>
                    <a:lnTo>
                      <a:pt x="14" y="23"/>
                    </a:lnTo>
                    <a:lnTo>
                      <a:pt x="14" y="24"/>
                    </a:lnTo>
                    <a:lnTo>
                      <a:pt x="14" y="23"/>
                    </a:lnTo>
                    <a:lnTo>
                      <a:pt x="16" y="23"/>
                    </a:lnTo>
                    <a:lnTo>
                      <a:pt x="16" y="24"/>
                    </a:lnTo>
                    <a:lnTo>
                      <a:pt x="16" y="25"/>
                    </a:lnTo>
                    <a:lnTo>
                      <a:pt x="16" y="26"/>
                    </a:lnTo>
                    <a:lnTo>
                      <a:pt x="16" y="27"/>
                    </a:lnTo>
                    <a:lnTo>
                      <a:pt x="16" y="28"/>
                    </a:lnTo>
                    <a:lnTo>
                      <a:pt x="16" y="29"/>
                    </a:lnTo>
                    <a:lnTo>
                      <a:pt x="16" y="30"/>
                    </a:lnTo>
                    <a:lnTo>
                      <a:pt x="14" y="30"/>
                    </a:lnTo>
                    <a:lnTo>
                      <a:pt x="14" y="31"/>
                    </a:lnTo>
                    <a:lnTo>
                      <a:pt x="13" y="32"/>
                    </a:lnTo>
                    <a:lnTo>
                      <a:pt x="13" y="33"/>
                    </a:lnTo>
                    <a:lnTo>
                      <a:pt x="12" y="34"/>
                    </a:lnTo>
                    <a:lnTo>
                      <a:pt x="11" y="34"/>
                    </a:lnTo>
                    <a:lnTo>
                      <a:pt x="10" y="35"/>
                    </a:lnTo>
                    <a:lnTo>
                      <a:pt x="9" y="35"/>
                    </a:lnTo>
                    <a:lnTo>
                      <a:pt x="9" y="34"/>
                    </a:lnTo>
                    <a:lnTo>
                      <a:pt x="8" y="33"/>
                    </a:lnTo>
                    <a:lnTo>
                      <a:pt x="6" y="33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3" y="33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27" name="Freeform 366"/>
              <p:cNvSpPr>
                <a:spLocks/>
              </p:cNvSpPr>
              <p:nvPr/>
            </p:nvSpPr>
            <p:spPr bwMode="auto">
              <a:xfrm>
                <a:off x="2107" y="2370"/>
                <a:ext cx="45" cy="58"/>
              </a:xfrm>
              <a:custGeom>
                <a:avLst/>
                <a:gdLst>
                  <a:gd name="T0" fmla="*/ 0 w 45"/>
                  <a:gd name="T1" fmla="*/ 41 h 58"/>
                  <a:gd name="T2" fmla="*/ 0 w 45"/>
                  <a:gd name="T3" fmla="*/ 34 h 58"/>
                  <a:gd name="T4" fmla="*/ 2 w 45"/>
                  <a:gd name="T5" fmla="*/ 30 h 58"/>
                  <a:gd name="T6" fmla="*/ 4 w 45"/>
                  <a:gd name="T7" fmla="*/ 27 h 58"/>
                  <a:gd name="T8" fmla="*/ 4 w 45"/>
                  <a:gd name="T9" fmla="*/ 22 h 58"/>
                  <a:gd name="T10" fmla="*/ 4 w 45"/>
                  <a:gd name="T11" fmla="*/ 18 h 58"/>
                  <a:gd name="T12" fmla="*/ 6 w 45"/>
                  <a:gd name="T13" fmla="*/ 18 h 58"/>
                  <a:gd name="T14" fmla="*/ 9 w 45"/>
                  <a:gd name="T15" fmla="*/ 23 h 58"/>
                  <a:gd name="T16" fmla="*/ 9 w 45"/>
                  <a:gd name="T17" fmla="*/ 9 h 58"/>
                  <a:gd name="T18" fmla="*/ 9 w 45"/>
                  <a:gd name="T19" fmla="*/ 4 h 58"/>
                  <a:gd name="T20" fmla="*/ 12 w 45"/>
                  <a:gd name="T21" fmla="*/ 7 h 58"/>
                  <a:gd name="T22" fmla="*/ 13 w 45"/>
                  <a:gd name="T23" fmla="*/ 7 h 58"/>
                  <a:gd name="T24" fmla="*/ 14 w 45"/>
                  <a:gd name="T25" fmla="*/ 4 h 58"/>
                  <a:gd name="T26" fmla="*/ 18 w 45"/>
                  <a:gd name="T27" fmla="*/ 0 h 58"/>
                  <a:gd name="T28" fmla="*/ 19 w 45"/>
                  <a:gd name="T29" fmla="*/ 5 h 58"/>
                  <a:gd name="T30" fmla="*/ 19 w 45"/>
                  <a:gd name="T31" fmla="*/ 7 h 58"/>
                  <a:gd name="T32" fmla="*/ 21 w 45"/>
                  <a:gd name="T33" fmla="*/ 11 h 58"/>
                  <a:gd name="T34" fmla="*/ 24 w 45"/>
                  <a:gd name="T35" fmla="*/ 12 h 58"/>
                  <a:gd name="T36" fmla="*/ 27 w 45"/>
                  <a:gd name="T37" fmla="*/ 11 h 58"/>
                  <a:gd name="T38" fmla="*/ 29 w 45"/>
                  <a:gd name="T39" fmla="*/ 8 h 58"/>
                  <a:gd name="T40" fmla="*/ 31 w 45"/>
                  <a:gd name="T41" fmla="*/ 6 h 58"/>
                  <a:gd name="T42" fmla="*/ 32 w 45"/>
                  <a:gd name="T43" fmla="*/ 3 h 58"/>
                  <a:gd name="T44" fmla="*/ 32 w 45"/>
                  <a:gd name="T45" fmla="*/ 8 h 58"/>
                  <a:gd name="T46" fmla="*/ 31 w 45"/>
                  <a:gd name="T47" fmla="*/ 14 h 58"/>
                  <a:gd name="T48" fmla="*/ 28 w 45"/>
                  <a:gd name="T49" fmla="*/ 18 h 58"/>
                  <a:gd name="T50" fmla="*/ 24 w 45"/>
                  <a:gd name="T51" fmla="*/ 20 h 58"/>
                  <a:gd name="T52" fmla="*/ 25 w 45"/>
                  <a:gd name="T53" fmla="*/ 21 h 58"/>
                  <a:gd name="T54" fmla="*/ 30 w 45"/>
                  <a:gd name="T55" fmla="*/ 20 h 58"/>
                  <a:gd name="T56" fmla="*/ 34 w 45"/>
                  <a:gd name="T57" fmla="*/ 20 h 58"/>
                  <a:gd name="T58" fmla="*/ 36 w 45"/>
                  <a:gd name="T59" fmla="*/ 22 h 58"/>
                  <a:gd name="T60" fmla="*/ 33 w 45"/>
                  <a:gd name="T61" fmla="*/ 26 h 58"/>
                  <a:gd name="T62" fmla="*/ 31 w 45"/>
                  <a:gd name="T63" fmla="*/ 28 h 58"/>
                  <a:gd name="T64" fmla="*/ 30 w 45"/>
                  <a:gd name="T65" fmla="*/ 30 h 58"/>
                  <a:gd name="T66" fmla="*/ 31 w 45"/>
                  <a:gd name="T67" fmla="*/ 31 h 58"/>
                  <a:gd name="T68" fmla="*/ 34 w 45"/>
                  <a:gd name="T69" fmla="*/ 33 h 58"/>
                  <a:gd name="T70" fmla="*/ 36 w 45"/>
                  <a:gd name="T71" fmla="*/ 31 h 58"/>
                  <a:gd name="T72" fmla="*/ 37 w 45"/>
                  <a:gd name="T73" fmla="*/ 27 h 58"/>
                  <a:gd name="T74" fmla="*/ 39 w 45"/>
                  <a:gd name="T75" fmla="*/ 28 h 58"/>
                  <a:gd name="T76" fmla="*/ 39 w 45"/>
                  <a:gd name="T77" fmla="*/ 33 h 58"/>
                  <a:gd name="T78" fmla="*/ 37 w 45"/>
                  <a:gd name="T79" fmla="*/ 39 h 58"/>
                  <a:gd name="T80" fmla="*/ 39 w 45"/>
                  <a:gd name="T81" fmla="*/ 42 h 58"/>
                  <a:gd name="T82" fmla="*/ 41 w 45"/>
                  <a:gd name="T83" fmla="*/ 41 h 58"/>
                  <a:gd name="T84" fmla="*/ 44 w 45"/>
                  <a:gd name="T85" fmla="*/ 37 h 58"/>
                  <a:gd name="T86" fmla="*/ 44 w 45"/>
                  <a:gd name="T87" fmla="*/ 42 h 58"/>
                  <a:gd name="T88" fmla="*/ 42 w 45"/>
                  <a:gd name="T89" fmla="*/ 46 h 58"/>
                  <a:gd name="T90" fmla="*/ 38 w 45"/>
                  <a:gd name="T91" fmla="*/ 50 h 58"/>
                  <a:gd name="T92" fmla="*/ 36 w 45"/>
                  <a:gd name="T93" fmla="*/ 53 h 58"/>
                  <a:gd name="T94" fmla="*/ 33 w 45"/>
                  <a:gd name="T95" fmla="*/ 57 h 58"/>
                  <a:gd name="T96" fmla="*/ 30 w 45"/>
                  <a:gd name="T97" fmla="*/ 57 h 58"/>
                  <a:gd name="T98" fmla="*/ 26 w 45"/>
                  <a:gd name="T99" fmla="*/ 55 h 58"/>
                  <a:gd name="T100" fmla="*/ 23 w 45"/>
                  <a:gd name="T101" fmla="*/ 52 h 58"/>
                  <a:gd name="T102" fmla="*/ 21 w 45"/>
                  <a:gd name="T103" fmla="*/ 51 h 58"/>
                  <a:gd name="T104" fmla="*/ 16 w 45"/>
                  <a:gd name="T105" fmla="*/ 49 h 58"/>
                  <a:gd name="T106" fmla="*/ 14 w 45"/>
                  <a:gd name="T107" fmla="*/ 46 h 58"/>
                  <a:gd name="T108" fmla="*/ 8 w 45"/>
                  <a:gd name="T109" fmla="*/ 47 h 58"/>
                  <a:gd name="T110" fmla="*/ 3 w 45"/>
                  <a:gd name="T111" fmla="*/ 45 h 5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5"/>
                  <a:gd name="T169" fmla="*/ 0 h 58"/>
                  <a:gd name="T170" fmla="*/ 45 w 45"/>
                  <a:gd name="T171" fmla="*/ 58 h 5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5" h="58">
                    <a:moveTo>
                      <a:pt x="1" y="43"/>
                    </a:moveTo>
                    <a:lnTo>
                      <a:pt x="0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1" y="31"/>
                    </a:lnTo>
                    <a:lnTo>
                      <a:pt x="2" y="30"/>
                    </a:lnTo>
                    <a:lnTo>
                      <a:pt x="4" y="28"/>
                    </a:lnTo>
                    <a:lnTo>
                      <a:pt x="4" y="27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4" y="20"/>
                    </a:lnTo>
                    <a:lnTo>
                      <a:pt x="4" y="18"/>
                    </a:lnTo>
                    <a:lnTo>
                      <a:pt x="5" y="15"/>
                    </a:lnTo>
                    <a:lnTo>
                      <a:pt x="6" y="18"/>
                    </a:lnTo>
                    <a:lnTo>
                      <a:pt x="8" y="22"/>
                    </a:lnTo>
                    <a:lnTo>
                      <a:pt x="9" y="23"/>
                    </a:lnTo>
                    <a:lnTo>
                      <a:pt x="9" y="16"/>
                    </a:lnTo>
                    <a:lnTo>
                      <a:pt x="9" y="9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11" y="5"/>
                    </a:lnTo>
                    <a:lnTo>
                      <a:pt x="12" y="7"/>
                    </a:lnTo>
                    <a:lnTo>
                      <a:pt x="13" y="9"/>
                    </a:lnTo>
                    <a:lnTo>
                      <a:pt x="13" y="7"/>
                    </a:lnTo>
                    <a:lnTo>
                      <a:pt x="14" y="5"/>
                    </a:lnTo>
                    <a:lnTo>
                      <a:pt x="14" y="4"/>
                    </a:lnTo>
                    <a:lnTo>
                      <a:pt x="15" y="2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6"/>
                    </a:lnTo>
                    <a:lnTo>
                      <a:pt x="19" y="7"/>
                    </a:lnTo>
                    <a:lnTo>
                      <a:pt x="20" y="10"/>
                    </a:lnTo>
                    <a:lnTo>
                      <a:pt x="21" y="11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5" y="11"/>
                    </a:lnTo>
                    <a:lnTo>
                      <a:pt x="27" y="11"/>
                    </a:lnTo>
                    <a:lnTo>
                      <a:pt x="28" y="10"/>
                    </a:lnTo>
                    <a:lnTo>
                      <a:pt x="29" y="8"/>
                    </a:lnTo>
                    <a:lnTo>
                      <a:pt x="30" y="7"/>
                    </a:lnTo>
                    <a:lnTo>
                      <a:pt x="31" y="6"/>
                    </a:lnTo>
                    <a:lnTo>
                      <a:pt x="31" y="5"/>
                    </a:lnTo>
                    <a:lnTo>
                      <a:pt x="32" y="3"/>
                    </a:lnTo>
                    <a:lnTo>
                      <a:pt x="32" y="6"/>
                    </a:lnTo>
                    <a:lnTo>
                      <a:pt x="32" y="8"/>
                    </a:lnTo>
                    <a:lnTo>
                      <a:pt x="32" y="11"/>
                    </a:lnTo>
                    <a:lnTo>
                      <a:pt x="31" y="14"/>
                    </a:lnTo>
                    <a:lnTo>
                      <a:pt x="29" y="16"/>
                    </a:lnTo>
                    <a:lnTo>
                      <a:pt x="28" y="18"/>
                    </a:lnTo>
                    <a:lnTo>
                      <a:pt x="26" y="19"/>
                    </a:lnTo>
                    <a:lnTo>
                      <a:pt x="24" y="20"/>
                    </a:lnTo>
                    <a:lnTo>
                      <a:pt x="23" y="22"/>
                    </a:lnTo>
                    <a:lnTo>
                      <a:pt x="25" y="21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20"/>
                    </a:lnTo>
                    <a:lnTo>
                      <a:pt x="37" y="20"/>
                    </a:lnTo>
                    <a:lnTo>
                      <a:pt x="36" y="22"/>
                    </a:lnTo>
                    <a:lnTo>
                      <a:pt x="35" y="24"/>
                    </a:lnTo>
                    <a:lnTo>
                      <a:pt x="33" y="26"/>
                    </a:lnTo>
                    <a:lnTo>
                      <a:pt x="32" y="27"/>
                    </a:lnTo>
                    <a:lnTo>
                      <a:pt x="31" y="28"/>
                    </a:lnTo>
                    <a:lnTo>
                      <a:pt x="30" y="29"/>
                    </a:lnTo>
                    <a:lnTo>
                      <a:pt x="30" y="30"/>
                    </a:lnTo>
                    <a:lnTo>
                      <a:pt x="30" y="31"/>
                    </a:lnTo>
                    <a:lnTo>
                      <a:pt x="31" y="31"/>
                    </a:lnTo>
                    <a:lnTo>
                      <a:pt x="33" y="32"/>
                    </a:lnTo>
                    <a:lnTo>
                      <a:pt x="34" y="33"/>
                    </a:lnTo>
                    <a:lnTo>
                      <a:pt x="35" y="33"/>
                    </a:lnTo>
                    <a:lnTo>
                      <a:pt x="36" y="31"/>
                    </a:lnTo>
                    <a:lnTo>
                      <a:pt x="37" y="29"/>
                    </a:lnTo>
                    <a:lnTo>
                      <a:pt x="37" y="27"/>
                    </a:lnTo>
                    <a:lnTo>
                      <a:pt x="39" y="26"/>
                    </a:lnTo>
                    <a:lnTo>
                      <a:pt x="39" y="28"/>
                    </a:lnTo>
                    <a:lnTo>
                      <a:pt x="39" y="30"/>
                    </a:lnTo>
                    <a:lnTo>
                      <a:pt x="39" y="33"/>
                    </a:lnTo>
                    <a:lnTo>
                      <a:pt x="38" y="35"/>
                    </a:lnTo>
                    <a:lnTo>
                      <a:pt x="37" y="39"/>
                    </a:lnTo>
                    <a:lnTo>
                      <a:pt x="37" y="42"/>
                    </a:lnTo>
                    <a:lnTo>
                      <a:pt x="39" y="42"/>
                    </a:lnTo>
                    <a:lnTo>
                      <a:pt x="40" y="42"/>
                    </a:lnTo>
                    <a:lnTo>
                      <a:pt x="41" y="41"/>
                    </a:lnTo>
                    <a:lnTo>
                      <a:pt x="42" y="40"/>
                    </a:lnTo>
                    <a:lnTo>
                      <a:pt x="44" y="37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3" y="45"/>
                    </a:lnTo>
                    <a:lnTo>
                      <a:pt x="42" y="46"/>
                    </a:lnTo>
                    <a:lnTo>
                      <a:pt x="40" y="48"/>
                    </a:lnTo>
                    <a:lnTo>
                      <a:pt x="38" y="50"/>
                    </a:lnTo>
                    <a:lnTo>
                      <a:pt x="36" y="51"/>
                    </a:lnTo>
                    <a:lnTo>
                      <a:pt x="36" y="53"/>
                    </a:lnTo>
                    <a:lnTo>
                      <a:pt x="35" y="57"/>
                    </a:lnTo>
                    <a:lnTo>
                      <a:pt x="33" y="57"/>
                    </a:lnTo>
                    <a:lnTo>
                      <a:pt x="31" y="57"/>
                    </a:lnTo>
                    <a:lnTo>
                      <a:pt x="30" y="57"/>
                    </a:lnTo>
                    <a:lnTo>
                      <a:pt x="28" y="56"/>
                    </a:lnTo>
                    <a:lnTo>
                      <a:pt x="26" y="55"/>
                    </a:lnTo>
                    <a:lnTo>
                      <a:pt x="24" y="54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18" y="50"/>
                    </a:lnTo>
                    <a:lnTo>
                      <a:pt x="16" y="49"/>
                    </a:lnTo>
                    <a:lnTo>
                      <a:pt x="15" y="48"/>
                    </a:lnTo>
                    <a:lnTo>
                      <a:pt x="14" y="46"/>
                    </a:lnTo>
                    <a:lnTo>
                      <a:pt x="11" y="47"/>
                    </a:lnTo>
                    <a:lnTo>
                      <a:pt x="8" y="47"/>
                    </a:lnTo>
                    <a:lnTo>
                      <a:pt x="6" y="46"/>
                    </a:lnTo>
                    <a:lnTo>
                      <a:pt x="3" y="45"/>
                    </a:lnTo>
                    <a:lnTo>
                      <a:pt x="1" y="4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3573" name="Group 367"/>
            <p:cNvGrpSpPr>
              <a:grpSpLocks/>
            </p:cNvGrpSpPr>
            <p:nvPr/>
          </p:nvGrpSpPr>
          <p:grpSpPr bwMode="auto">
            <a:xfrm>
              <a:off x="2256" y="2976"/>
              <a:ext cx="307" cy="268"/>
              <a:chOff x="1946" y="2155"/>
              <a:chExt cx="411" cy="341"/>
            </a:xfrm>
          </p:grpSpPr>
          <p:sp>
            <p:nvSpPr>
              <p:cNvPr id="23604" name="Freeform 368"/>
              <p:cNvSpPr>
                <a:spLocks/>
              </p:cNvSpPr>
              <p:nvPr/>
            </p:nvSpPr>
            <p:spPr bwMode="auto">
              <a:xfrm>
                <a:off x="1946" y="2250"/>
                <a:ext cx="89" cy="125"/>
              </a:xfrm>
              <a:custGeom>
                <a:avLst/>
                <a:gdLst>
                  <a:gd name="T0" fmla="*/ 87 w 89"/>
                  <a:gd name="T1" fmla="*/ 77 h 125"/>
                  <a:gd name="T2" fmla="*/ 88 w 89"/>
                  <a:gd name="T3" fmla="*/ 58 h 125"/>
                  <a:gd name="T4" fmla="*/ 85 w 89"/>
                  <a:gd name="T5" fmla="*/ 45 h 125"/>
                  <a:gd name="T6" fmla="*/ 80 w 89"/>
                  <a:gd name="T7" fmla="*/ 35 h 125"/>
                  <a:gd name="T8" fmla="*/ 71 w 89"/>
                  <a:gd name="T9" fmla="*/ 27 h 125"/>
                  <a:gd name="T10" fmla="*/ 63 w 89"/>
                  <a:gd name="T11" fmla="*/ 22 h 125"/>
                  <a:gd name="T12" fmla="*/ 59 w 89"/>
                  <a:gd name="T13" fmla="*/ 17 h 125"/>
                  <a:gd name="T14" fmla="*/ 58 w 89"/>
                  <a:gd name="T15" fmla="*/ 9 h 125"/>
                  <a:gd name="T16" fmla="*/ 56 w 89"/>
                  <a:gd name="T17" fmla="*/ 5 h 125"/>
                  <a:gd name="T18" fmla="*/ 52 w 89"/>
                  <a:gd name="T19" fmla="*/ 13 h 125"/>
                  <a:gd name="T20" fmla="*/ 51 w 89"/>
                  <a:gd name="T21" fmla="*/ 20 h 125"/>
                  <a:gd name="T22" fmla="*/ 46 w 89"/>
                  <a:gd name="T23" fmla="*/ 16 h 125"/>
                  <a:gd name="T24" fmla="*/ 44 w 89"/>
                  <a:gd name="T25" fmla="*/ 7 h 125"/>
                  <a:gd name="T26" fmla="*/ 43 w 89"/>
                  <a:gd name="T27" fmla="*/ 0 h 125"/>
                  <a:gd name="T28" fmla="*/ 39 w 89"/>
                  <a:gd name="T29" fmla="*/ 8 h 125"/>
                  <a:gd name="T30" fmla="*/ 37 w 89"/>
                  <a:gd name="T31" fmla="*/ 21 h 125"/>
                  <a:gd name="T32" fmla="*/ 38 w 89"/>
                  <a:gd name="T33" fmla="*/ 31 h 125"/>
                  <a:gd name="T34" fmla="*/ 32 w 89"/>
                  <a:gd name="T35" fmla="*/ 23 h 125"/>
                  <a:gd name="T36" fmla="*/ 24 w 89"/>
                  <a:gd name="T37" fmla="*/ 20 h 125"/>
                  <a:gd name="T38" fmla="*/ 16 w 89"/>
                  <a:gd name="T39" fmla="*/ 22 h 125"/>
                  <a:gd name="T40" fmla="*/ 14 w 89"/>
                  <a:gd name="T41" fmla="*/ 28 h 125"/>
                  <a:gd name="T42" fmla="*/ 21 w 89"/>
                  <a:gd name="T43" fmla="*/ 31 h 125"/>
                  <a:gd name="T44" fmla="*/ 24 w 89"/>
                  <a:gd name="T45" fmla="*/ 40 h 125"/>
                  <a:gd name="T46" fmla="*/ 20 w 89"/>
                  <a:gd name="T47" fmla="*/ 49 h 125"/>
                  <a:gd name="T48" fmla="*/ 13 w 89"/>
                  <a:gd name="T49" fmla="*/ 53 h 125"/>
                  <a:gd name="T50" fmla="*/ 8 w 89"/>
                  <a:gd name="T51" fmla="*/ 52 h 125"/>
                  <a:gd name="T52" fmla="*/ 7 w 89"/>
                  <a:gd name="T53" fmla="*/ 46 h 125"/>
                  <a:gd name="T54" fmla="*/ 5 w 89"/>
                  <a:gd name="T55" fmla="*/ 46 h 125"/>
                  <a:gd name="T56" fmla="*/ 1 w 89"/>
                  <a:gd name="T57" fmla="*/ 53 h 125"/>
                  <a:gd name="T58" fmla="*/ 0 w 89"/>
                  <a:gd name="T59" fmla="*/ 65 h 125"/>
                  <a:gd name="T60" fmla="*/ 3 w 89"/>
                  <a:gd name="T61" fmla="*/ 78 h 125"/>
                  <a:gd name="T62" fmla="*/ 8 w 89"/>
                  <a:gd name="T63" fmla="*/ 82 h 125"/>
                  <a:gd name="T64" fmla="*/ 16 w 89"/>
                  <a:gd name="T65" fmla="*/ 87 h 125"/>
                  <a:gd name="T66" fmla="*/ 20 w 89"/>
                  <a:gd name="T67" fmla="*/ 94 h 125"/>
                  <a:gd name="T68" fmla="*/ 23 w 89"/>
                  <a:gd name="T69" fmla="*/ 104 h 125"/>
                  <a:gd name="T70" fmla="*/ 27 w 89"/>
                  <a:gd name="T71" fmla="*/ 116 h 125"/>
                  <a:gd name="T72" fmla="*/ 32 w 89"/>
                  <a:gd name="T73" fmla="*/ 121 h 125"/>
                  <a:gd name="T74" fmla="*/ 41 w 89"/>
                  <a:gd name="T75" fmla="*/ 123 h 125"/>
                  <a:gd name="T76" fmla="*/ 54 w 89"/>
                  <a:gd name="T77" fmla="*/ 124 h 125"/>
                  <a:gd name="T78" fmla="*/ 70 w 89"/>
                  <a:gd name="T79" fmla="*/ 121 h 125"/>
                  <a:gd name="T80" fmla="*/ 80 w 89"/>
                  <a:gd name="T81" fmla="*/ 114 h 125"/>
                  <a:gd name="T82" fmla="*/ 84 w 89"/>
                  <a:gd name="T83" fmla="*/ 104 h 1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9"/>
                  <a:gd name="T127" fmla="*/ 0 h 125"/>
                  <a:gd name="T128" fmla="*/ 89 w 89"/>
                  <a:gd name="T129" fmla="*/ 125 h 1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9" h="125">
                    <a:moveTo>
                      <a:pt x="86" y="93"/>
                    </a:moveTo>
                    <a:lnTo>
                      <a:pt x="87" y="84"/>
                    </a:lnTo>
                    <a:lnTo>
                      <a:pt x="87" y="77"/>
                    </a:lnTo>
                    <a:lnTo>
                      <a:pt x="88" y="70"/>
                    </a:lnTo>
                    <a:lnTo>
                      <a:pt x="88" y="63"/>
                    </a:lnTo>
                    <a:lnTo>
                      <a:pt x="88" y="58"/>
                    </a:lnTo>
                    <a:lnTo>
                      <a:pt x="87" y="53"/>
                    </a:lnTo>
                    <a:lnTo>
                      <a:pt x="86" y="48"/>
                    </a:lnTo>
                    <a:lnTo>
                      <a:pt x="85" y="45"/>
                    </a:lnTo>
                    <a:lnTo>
                      <a:pt x="84" y="42"/>
                    </a:lnTo>
                    <a:lnTo>
                      <a:pt x="82" y="38"/>
                    </a:lnTo>
                    <a:lnTo>
                      <a:pt x="80" y="35"/>
                    </a:lnTo>
                    <a:lnTo>
                      <a:pt x="77" y="32"/>
                    </a:lnTo>
                    <a:lnTo>
                      <a:pt x="74" y="29"/>
                    </a:lnTo>
                    <a:lnTo>
                      <a:pt x="71" y="27"/>
                    </a:lnTo>
                    <a:lnTo>
                      <a:pt x="68" y="26"/>
                    </a:lnTo>
                    <a:lnTo>
                      <a:pt x="65" y="24"/>
                    </a:lnTo>
                    <a:lnTo>
                      <a:pt x="63" y="22"/>
                    </a:lnTo>
                    <a:lnTo>
                      <a:pt x="61" y="21"/>
                    </a:lnTo>
                    <a:lnTo>
                      <a:pt x="59" y="18"/>
                    </a:lnTo>
                    <a:lnTo>
                      <a:pt x="59" y="17"/>
                    </a:lnTo>
                    <a:lnTo>
                      <a:pt x="58" y="15"/>
                    </a:lnTo>
                    <a:lnTo>
                      <a:pt x="58" y="12"/>
                    </a:lnTo>
                    <a:lnTo>
                      <a:pt x="58" y="9"/>
                    </a:lnTo>
                    <a:lnTo>
                      <a:pt x="58" y="5"/>
                    </a:lnTo>
                    <a:lnTo>
                      <a:pt x="58" y="2"/>
                    </a:lnTo>
                    <a:lnTo>
                      <a:pt x="56" y="5"/>
                    </a:lnTo>
                    <a:lnTo>
                      <a:pt x="54" y="7"/>
                    </a:lnTo>
                    <a:lnTo>
                      <a:pt x="53" y="11"/>
                    </a:lnTo>
                    <a:lnTo>
                      <a:pt x="52" y="13"/>
                    </a:lnTo>
                    <a:lnTo>
                      <a:pt x="53" y="16"/>
                    </a:lnTo>
                    <a:lnTo>
                      <a:pt x="53" y="20"/>
                    </a:lnTo>
                    <a:lnTo>
                      <a:pt x="51" y="20"/>
                    </a:lnTo>
                    <a:lnTo>
                      <a:pt x="49" y="19"/>
                    </a:lnTo>
                    <a:lnTo>
                      <a:pt x="48" y="18"/>
                    </a:lnTo>
                    <a:lnTo>
                      <a:pt x="46" y="16"/>
                    </a:lnTo>
                    <a:lnTo>
                      <a:pt x="45" y="13"/>
                    </a:lnTo>
                    <a:lnTo>
                      <a:pt x="44" y="11"/>
                    </a:lnTo>
                    <a:lnTo>
                      <a:pt x="44" y="7"/>
                    </a:lnTo>
                    <a:lnTo>
                      <a:pt x="45" y="3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1" y="2"/>
                    </a:lnTo>
                    <a:lnTo>
                      <a:pt x="39" y="5"/>
                    </a:lnTo>
                    <a:lnTo>
                      <a:pt x="39" y="8"/>
                    </a:lnTo>
                    <a:lnTo>
                      <a:pt x="37" y="11"/>
                    </a:lnTo>
                    <a:lnTo>
                      <a:pt x="37" y="16"/>
                    </a:lnTo>
                    <a:lnTo>
                      <a:pt x="37" y="21"/>
                    </a:lnTo>
                    <a:lnTo>
                      <a:pt x="37" y="25"/>
                    </a:lnTo>
                    <a:lnTo>
                      <a:pt x="37" y="28"/>
                    </a:lnTo>
                    <a:lnTo>
                      <a:pt x="38" y="31"/>
                    </a:lnTo>
                    <a:lnTo>
                      <a:pt x="36" y="28"/>
                    </a:lnTo>
                    <a:lnTo>
                      <a:pt x="34" y="25"/>
                    </a:lnTo>
                    <a:lnTo>
                      <a:pt x="32" y="23"/>
                    </a:lnTo>
                    <a:lnTo>
                      <a:pt x="29" y="21"/>
                    </a:lnTo>
                    <a:lnTo>
                      <a:pt x="27" y="21"/>
                    </a:lnTo>
                    <a:lnTo>
                      <a:pt x="24" y="20"/>
                    </a:lnTo>
                    <a:lnTo>
                      <a:pt x="21" y="20"/>
                    </a:lnTo>
                    <a:lnTo>
                      <a:pt x="18" y="21"/>
                    </a:lnTo>
                    <a:lnTo>
                      <a:pt x="16" y="22"/>
                    </a:lnTo>
                    <a:lnTo>
                      <a:pt x="14" y="24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6" y="28"/>
                    </a:lnTo>
                    <a:lnTo>
                      <a:pt x="19" y="29"/>
                    </a:lnTo>
                    <a:lnTo>
                      <a:pt x="21" y="31"/>
                    </a:lnTo>
                    <a:lnTo>
                      <a:pt x="23" y="34"/>
                    </a:lnTo>
                    <a:lnTo>
                      <a:pt x="24" y="37"/>
                    </a:lnTo>
                    <a:lnTo>
                      <a:pt x="24" y="40"/>
                    </a:lnTo>
                    <a:lnTo>
                      <a:pt x="24" y="44"/>
                    </a:lnTo>
                    <a:lnTo>
                      <a:pt x="23" y="46"/>
                    </a:lnTo>
                    <a:lnTo>
                      <a:pt x="20" y="49"/>
                    </a:lnTo>
                    <a:lnTo>
                      <a:pt x="17" y="51"/>
                    </a:lnTo>
                    <a:lnTo>
                      <a:pt x="15" y="53"/>
                    </a:lnTo>
                    <a:lnTo>
                      <a:pt x="13" y="53"/>
                    </a:lnTo>
                    <a:lnTo>
                      <a:pt x="11" y="54"/>
                    </a:lnTo>
                    <a:lnTo>
                      <a:pt x="9" y="53"/>
                    </a:lnTo>
                    <a:lnTo>
                      <a:pt x="8" y="52"/>
                    </a:lnTo>
                    <a:lnTo>
                      <a:pt x="7" y="50"/>
                    </a:lnTo>
                    <a:lnTo>
                      <a:pt x="7" y="47"/>
                    </a:lnTo>
                    <a:lnTo>
                      <a:pt x="7" y="46"/>
                    </a:lnTo>
                    <a:lnTo>
                      <a:pt x="7" y="44"/>
                    </a:lnTo>
                    <a:lnTo>
                      <a:pt x="6" y="45"/>
                    </a:lnTo>
                    <a:lnTo>
                      <a:pt x="5" y="46"/>
                    </a:lnTo>
                    <a:lnTo>
                      <a:pt x="3" y="48"/>
                    </a:lnTo>
                    <a:lnTo>
                      <a:pt x="2" y="50"/>
                    </a:lnTo>
                    <a:lnTo>
                      <a:pt x="1" y="53"/>
                    </a:lnTo>
                    <a:lnTo>
                      <a:pt x="0" y="56"/>
                    </a:lnTo>
                    <a:lnTo>
                      <a:pt x="0" y="61"/>
                    </a:lnTo>
                    <a:lnTo>
                      <a:pt x="0" y="65"/>
                    </a:lnTo>
                    <a:lnTo>
                      <a:pt x="0" y="70"/>
                    </a:lnTo>
                    <a:lnTo>
                      <a:pt x="2" y="75"/>
                    </a:lnTo>
                    <a:lnTo>
                      <a:pt x="3" y="78"/>
                    </a:lnTo>
                    <a:lnTo>
                      <a:pt x="5" y="80"/>
                    </a:lnTo>
                    <a:lnTo>
                      <a:pt x="6" y="81"/>
                    </a:lnTo>
                    <a:lnTo>
                      <a:pt x="8" y="82"/>
                    </a:lnTo>
                    <a:lnTo>
                      <a:pt x="10" y="83"/>
                    </a:lnTo>
                    <a:lnTo>
                      <a:pt x="14" y="86"/>
                    </a:lnTo>
                    <a:lnTo>
                      <a:pt x="16" y="87"/>
                    </a:lnTo>
                    <a:lnTo>
                      <a:pt x="18" y="89"/>
                    </a:lnTo>
                    <a:lnTo>
                      <a:pt x="19" y="91"/>
                    </a:lnTo>
                    <a:lnTo>
                      <a:pt x="20" y="94"/>
                    </a:lnTo>
                    <a:lnTo>
                      <a:pt x="22" y="98"/>
                    </a:lnTo>
                    <a:lnTo>
                      <a:pt x="23" y="100"/>
                    </a:lnTo>
                    <a:lnTo>
                      <a:pt x="23" y="104"/>
                    </a:lnTo>
                    <a:lnTo>
                      <a:pt x="24" y="109"/>
                    </a:lnTo>
                    <a:lnTo>
                      <a:pt x="25" y="113"/>
                    </a:lnTo>
                    <a:lnTo>
                      <a:pt x="27" y="116"/>
                    </a:lnTo>
                    <a:lnTo>
                      <a:pt x="28" y="118"/>
                    </a:lnTo>
                    <a:lnTo>
                      <a:pt x="30" y="119"/>
                    </a:lnTo>
                    <a:lnTo>
                      <a:pt x="32" y="121"/>
                    </a:lnTo>
                    <a:lnTo>
                      <a:pt x="35" y="122"/>
                    </a:lnTo>
                    <a:lnTo>
                      <a:pt x="38" y="123"/>
                    </a:lnTo>
                    <a:lnTo>
                      <a:pt x="41" y="123"/>
                    </a:lnTo>
                    <a:lnTo>
                      <a:pt x="46" y="124"/>
                    </a:lnTo>
                    <a:lnTo>
                      <a:pt x="49" y="124"/>
                    </a:lnTo>
                    <a:lnTo>
                      <a:pt x="54" y="124"/>
                    </a:lnTo>
                    <a:lnTo>
                      <a:pt x="60" y="124"/>
                    </a:lnTo>
                    <a:lnTo>
                      <a:pt x="65" y="123"/>
                    </a:lnTo>
                    <a:lnTo>
                      <a:pt x="70" y="121"/>
                    </a:lnTo>
                    <a:lnTo>
                      <a:pt x="74" y="118"/>
                    </a:lnTo>
                    <a:lnTo>
                      <a:pt x="78" y="116"/>
                    </a:lnTo>
                    <a:lnTo>
                      <a:pt x="80" y="114"/>
                    </a:lnTo>
                    <a:lnTo>
                      <a:pt x="82" y="111"/>
                    </a:lnTo>
                    <a:lnTo>
                      <a:pt x="83" y="108"/>
                    </a:lnTo>
                    <a:lnTo>
                      <a:pt x="84" y="104"/>
                    </a:lnTo>
                    <a:lnTo>
                      <a:pt x="85" y="98"/>
                    </a:lnTo>
                    <a:lnTo>
                      <a:pt x="86" y="9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05" name="Freeform 369"/>
              <p:cNvSpPr>
                <a:spLocks/>
              </p:cNvSpPr>
              <p:nvPr/>
            </p:nvSpPr>
            <p:spPr bwMode="auto">
              <a:xfrm>
                <a:off x="1989" y="2180"/>
                <a:ext cx="105" cy="215"/>
              </a:xfrm>
              <a:custGeom>
                <a:avLst/>
                <a:gdLst>
                  <a:gd name="T0" fmla="*/ 15 w 105"/>
                  <a:gd name="T1" fmla="*/ 194 h 215"/>
                  <a:gd name="T2" fmla="*/ 4 w 105"/>
                  <a:gd name="T3" fmla="*/ 173 h 215"/>
                  <a:gd name="T4" fmla="*/ 1 w 105"/>
                  <a:gd name="T5" fmla="*/ 152 h 215"/>
                  <a:gd name="T6" fmla="*/ 1 w 105"/>
                  <a:gd name="T7" fmla="*/ 127 h 215"/>
                  <a:gd name="T8" fmla="*/ 4 w 105"/>
                  <a:gd name="T9" fmla="*/ 107 h 215"/>
                  <a:gd name="T10" fmla="*/ 11 w 105"/>
                  <a:gd name="T11" fmla="*/ 88 h 215"/>
                  <a:gd name="T12" fmla="*/ 12 w 105"/>
                  <a:gd name="T13" fmla="*/ 68 h 215"/>
                  <a:gd name="T14" fmla="*/ 10 w 105"/>
                  <a:gd name="T15" fmla="*/ 57 h 215"/>
                  <a:gd name="T16" fmla="*/ 5 w 105"/>
                  <a:gd name="T17" fmla="*/ 43 h 215"/>
                  <a:gd name="T18" fmla="*/ 6 w 105"/>
                  <a:gd name="T19" fmla="*/ 38 h 215"/>
                  <a:gd name="T20" fmla="*/ 14 w 105"/>
                  <a:gd name="T21" fmla="*/ 48 h 215"/>
                  <a:gd name="T22" fmla="*/ 19 w 105"/>
                  <a:gd name="T23" fmla="*/ 51 h 215"/>
                  <a:gd name="T24" fmla="*/ 19 w 105"/>
                  <a:gd name="T25" fmla="*/ 30 h 215"/>
                  <a:gd name="T26" fmla="*/ 11 w 105"/>
                  <a:gd name="T27" fmla="*/ 8 h 215"/>
                  <a:gd name="T28" fmla="*/ 11 w 105"/>
                  <a:gd name="T29" fmla="*/ 0 h 215"/>
                  <a:gd name="T30" fmla="*/ 24 w 105"/>
                  <a:gd name="T31" fmla="*/ 2 h 215"/>
                  <a:gd name="T32" fmla="*/ 36 w 105"/>
                  <a:gd name="T33" fmla="*/ 14 h 215"/>
                  <a:gd name="T34" fmla="*/ 44 w 105"/>
                  <a:gd name="T35" fmla="*/ 34 h 215"/>
                  <a:gd name="T36" fmla="*/ 49 w 105"/>
                  <a:gd name="T37" fmla="*/ 42 h 215"/>
                  <a:gd name="T38" fmla="*/ 57 w 105"/>
                  <a:gd name="T39" fmla="*/ 28 h 215"/>
                  <a:gd name="T40" fmla="*/ 71 w 105"/>
                  <a:gd name="T41" fmla="*/ 20 h 215"/>
                  <a:gd name="T42" fmla="*/ 82 w 105"/>
                  <a:gd name="T43" fmla="*/ 22 h 215"/>
                  <a:gd name="T44" fmla="*/ 87 w 105"/>
                  <a:gd name="T45" fmla="*/ 34 h 215"/>
                  <a:gd name="T46" fmla="*/ 78 w 105"/>
                  <a:gd name="T47" fmla="*/ 34 h 215"/>
                  <a:gd name="T48" fmla="*/ 73 w 105"/>
                  <a:gd name="T49" fmla="*/ 38 h 215"/>
                  <a:gd name="T50" fmla="*/ 71 w 105"/>
                  <a:gd name="T51" fmla="*/ 49 h 215"/>
                  <a:gd name="T52" fmla="*/ 73 w 105"/>
                  <a:gd name="T53" fmla="*/ 57 h 215"/>
                  <a:gd name="T54" fmla="*/ 79 w 105"/>
                  <a:gd name="T55" fmla="*/ 65 h 215"/>
                  <a:gd name="T56" fmla="*/ 88 w 105"/>
                  <a:gd name="T57" fmla="*/ 64 h 215"/>
                  <a:gd name="T58" fmla="*/ 88 w 105"/>
                  <a:gd name="T59" fmla="*/ 50 h 215"/>
                  <a:gd name="T60" fmla="*/ 95 w 105"/>
                  <a:gd name="T61" fmla="*/ 60 h 215"/>
                  <a:gd name="T62" fmla="*/ 101 w 105"/>
                  <a:gd name="T63" fmla="*/ 77 h 215"/>
                  <a:gd name="T64" fmla="*/ 101 w 105"/>
                  <a:gd name="T65" fmla="*/ 91 h 215"/>
                  <a:gd name="T66" fmla="*/ 96 w 105"/>
                  <a:gd name="T67" fmla="*/ 104 h 215"/>
                  <a:gd name="T68" fmla="*/ 88 w 105"/>
                  <a:gd name="T69" fmla="*/ 116 h 215"/>
                  <a:gd name="T70" fmla="*/ 84 w 105"/>
                  <a:gd name="T71" fmla="*/ 125 h 215"/>
                  <a:gd name="T72" fmla="*/ 87 w 105"/>
                  <a:gd name="T73" fmla="*/ 139 h 215"/>
                  <a:gd name="T74" fmla="*/ 95 w 105"/>
                  <a:gd name="T75" fmla="*/ 148 h 215"/>
                  <a:gd name="T76" fmla="*/ 101 w 105"/>
                  <a:gd name="T77" fmla="*/ 145 h 215"/>
                  <a:gd name="T78" fmla="*/ 104 w 105"/>
                  <a:gd name="T79" fmla="*/ 158 h 215"/>
                  <a:gd name="T80" fmla="*/ 100 w 105"/>
                  <a:gd name="T81" fmla="*/ 177 h 215"/>
                  <a:gd name="T82" fmla="*/ 94 w 105"/>
                  <a:gd name="T83" fmla="*/ 193 h 215"/>
                  <a:gd name="T84" fmla="*/ 85 w 105"/>
                  <a:gd name="T85" fmla="*/ 204 h 215"/>
                  <a:gd name="T86" fmla="*/ 74 w 105"/>
                  <a:gd name="T87" fmla="*/ 212 h 215"/>
                  <a:gd name="T88" fmla="*/ 61 w 105"/>
                  <a:gd name="T89" fmla="*/ 213 h 215"/>
                  <a:gd name="T90" fmla="*/ 45 w 105"/>
                  <a:gd name="T91" fmla="*/ 206 h 215"/>
                  <a:gd name="T92" fmla="*/ 23 w 105"/>
                  <a:gd name="T93" fmla="*/ 202 h 21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05"/>
                  <a:gd name="T142" fmla="*/ 0 h 215"/>
                  <a:gd name="T143" fmla="*/ 105 w 105"/>
                  <a:gd name="T144" fmla="*/ 215 h 21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05" h="215">
                    <a:moveTo>
                      <a:pt x="23" y="202"/>
                    </a:moveTo>
                    <a:lnTo>
                      <a:pt x="20" y="198"/>
                    </a:lnTo>
                    <a:lnTo>
                      <a:pt x="15" y="194"/>
                    </a:lnTo>
                    <a:lnTo>
                      <a:pt x="11" y="187"/>
                    </a:lnTo>
                    <a:lnTo>
                      <a:pt x="7" y="180"/>
                    </a:lnTo>
                    <a:lnTo>
                      <a:pt x="4" y="173"/>
                    </a:lnTo>
                    <a:lnTo>
                      <a:pt x="3" y="167"/>
                    </a:lnTo>
                    <a:lnTo>
                      <a:pt x="1" y="159"/>
                    </a:lnTo>
                    <a:lnTo>
                      <a:pt x="1" y="152"/>
                    </a:lnTo>
                    <a:lnTo>
                      <a:pt x="0" y="143"/>
                    </a:lnTo>
                    <a:lnTo>
                      <a:pt x="0" y="134"/>
                    </a:lnTo>
                    <a:lnTo>
                      <a:pt x="1" y="127"/>
                    </a:lnTo>
                    <a:lnTo>
                      <a:pt x="1" y="121"/>
                    </a:lnTo>
                    <a:lnTo>
                      <a:pt x="2" y="113"/>
                    </a:lnTo>
                    <a:lnTo>
                      <a:pt x="4" y="107"/>
                    </a:lnTo>
                    <a:lnTo>
                      <a:pt x="6" y="100"/>
                    </a:lnTo>
                    <a:lnTo>
                      <a:pt x="9" y="94"/>
                    </a:lnTo>
                    <a:lnTo>
                      <a:pt x="11" y="88"/>
                    </a:lnTo>
                    <a:lnTo>
                      <a:pt x="12" y="81"/>
                    </a:lnTo>
                    <a:lnTo>
                      <a:pt x="12" y="75"/>
                    </a:lnTo>
                    <a:lnTo>
                      <a:pt x="12" y="68"/>
                    </a:lnTo>
                    <a:lnTo>
                      <a:pt x="11" y="64"/>
                    </a:lnTo>
                    <a:lnTo>
                      <a:pt x="10" y="61"/>
                    </a:lnTo>
                    <a:lnTo>
                      <a:pt x="10" y="57"/>
                    </a:lnTo>
                    <a:lnTo>
                      <a:pt x="8" y="52"/>
                    </a:lnTo>
                    <a:lnTo>
                      <a:pt x="6" y="47"/>
                    </a:lnTo>
                    <a:lnTo>
                      <a:pt x="5" y="43"/>
                    </a:lnTo>
                    <a:lnTo>
                      <a:pt x="3" y="40"/>
                    </a:lnTo>
                    <a:lnTo>
                      <a:pt x="1" y="36"/>
                    </a:lnTo>
                    <a:lnTo>
                      <a:pt x="6" y="38"/>
                    </a:lnTo>
                    <a:lnTo>
                      <a:pt x="10" y="41"/>
                    </a:lnTo>
                    <a:lnTo>
                      <a:pt x="13" y="45"/>
                    </a:lnTo>
                    <a:lnTo>
                      <a:pt x="14" y="48"/>
                    </a:lnTo>
                    <a:lnTo>
                      <a:pt x="16" y="52"/>
                    </a:lnTo>
                    <a:lnTo>
                      <a:pt x="18" y="58"/>
                    </a:lnTo>
                    <a:lnTo>
                      <a:pt x="19" y="51"/>
                    </a:lnTo>
                    <a:lnTo>
                      <a:pt x="20" y="44"/>
                    </a:lnTo>
                    <a:lnTo>
                      <a:pt x="20" y="38"/>
                    </a:lnTo>
                    <a:lnTo>
                      <a:pt x="19" y="30"/>
                    </a:lnTo>
                    <a:lnTo>
                      <a:pt x="16" y="21"/>
                    </a:lnTo>
                    <a:lnTo>
                      <a:pt x="14" y="14"/>
                    </a:lnTo>
                    <a:lnTo>
                      <a:pt x="11" y="8"/>
                    </a:lnTo>
                    <a:lnTo>
                      <a:pt x="9" y="3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8" y="5"/>
                    </a:lnTo>
                    <a:lnTo>
                      <a:pt x="32" y="10"/>
                    </a:lnTo>
                    <a:lnTo>
                      <a:pt x="36" y="14"/>
                    </a:lnTo>
                    <a:lnTo>
                      <a:pt x="38" y="20"/>
                    </a:lnTo>
                    <a:lnTo>
                      <a:pt x="41" y="27"/>
                    </a:lnTo>
                    <a:lnTo>
                      <a:pt x="44" y="34"/>
                    </a:lnTo>
                    <a:lnTo>
                      <a:pt x="46" y="42"/>
                    </a:lnTo>
                    <a:lnTo>
                      <a:pt x="47" y="51"/>
                    </a:lnTo>
                    <a:lnTo>
                      <a:pt x="49" y="42"/>
                    </a:lnTo>
                    <a:lnTo>
                      <a:pt x="51" y="37"/>
                    </a:lnTo>
                    <a:lnTo>
                      <a:pt x="54" y="32"/>
                    </a:lnTo>
                    <a:lnTo>
                      <a:pt x="57" y="28"/>
                    </a:lnTo>
                    <a:lnTo>
                      <a:pt x="62" y="24"/>
                    </a:lnTo>
                    <a:lnTo>
                      <a:pt x="66" y="22"/>
                    </a:lnTo>
                    <a:lnTo>
                      <a:pt x="71" y="20"/>
                    </a:lnTo>
                    <a:lnTo>
                      <a:pt x="75" y="19"/>
                    </a:lnTo>
                    <a:lnTo>
                      <a:pt x="79" y="20"/>
                    </a:lnTo>
                    <a:lnTo>
                      <a:pt x="82" y="22"/>
                    </a:lnTo>
                    <a:lnTo>
                      <a:pt x="84" y="25"/>
                    </a:lnTo>
                    <a:lnTo>
                      <a:pt x="86" y="29"/>
                    </a:lnTo>
                    <a:lnTo>
                      <a:pt x="87" y="34"/>
                    </a:lnTo>
                    <a:lnTo>
                      <a:pt x="84" y="33"/>
                    </a:lnTo>
                    <a:lnTo>
                      <a:pt x="81" y="33"/>
                    </a:lnTo>
                    <a:lnTo>
                      <a:pt x="78" y="34"/>
                    </a:lnTo>
                    <a:lnTo>
                      <a:pt x="77" y="35"/>
                    </a:lnTo>
                    <a:lnTo>
                      <a:pt x="75" y="36"/>
                    </a:lnTo>
                    <a:lnTo>
                      <a:pt x="73" y="38"/>
                    </a:lnTo>
                    <a:lnTo>
                      <a:pt x="72" y="41"/>
                    </a:lnTo>
                    <a:lnTo>
                      <a:pt x="71" y="45"/>
                    </a:lnTo>
                    <a:lnTo>
                      <a:pt x="71" y="49"/>
                    </a:lnTo>
                    <a:lnTo>
                      <a:pt x="71" y="52"/>
                    </a:lnTo>
                    <a:lnTo>
                      <a:pt x="71" y="55"/>
                    </a:lnTo>
                    <a:lnTo>
                      <a:pt x="73" y="57"/>
                    </a:lnTo>
                    <a:lnTo>
                      <a:pt x="74" y="60"/>
                    </a:lnTo>
                    <a:lnTo>
                      <a:pt x="76" y="63"/>
                    </a:lnTo>
                    <a:lnTo>
                      <a:pt x="79" y="65"/>
                    </a:lnTo>
                    <a:lnTo>
                      <a:pt x="82" y="66"/>
                    </a:lnTo>
                    <a:lnTo>
                      <a:pt x="85" y="66"/>
                    </a:lnTo>
                    <a:lnTo>
                      <a:pt x="88" y="64"/>
                    </a:lnTo>
                    <a:lnTo>
                      <a:pt x="89" y="60"/>
                    </a:lnTo>
                    <a:lnTo>
                      <a:pt x="89" y="55"/>
                    </a:lnTo>
                    <a:lnTo>
                      <a:pt x="88" y="50"/>
                    </a:lnTo>
                    <a:lnTo>
                      <a:pt x="91" y="52"/>
                    </a:lnTo>
                    <a:lnTo>
                      <a:pt x="93" y="56"/>
                    </a:lnTo>
                    <a:lnTo>
                      <a:pt x="95" y="60"/>
                    </a:lnTo>
                    <a:lnTo>
                      <a:pt x="98" y="66"/>
                    </a:lnTo>
                    <a:lnTo>
                      <a:pt x="100" y="71"/>
                    </a:lnTo>
                    <a:lnTo>
                      <a:pt x="101" y="77"/>
                    </a:lnTo>
                    <a:lnTo>
                      <a:pt x="102" y="81"/>
                    </a:lnTo>
                    <a:lnTo>
                      <a:pt x="102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99" y="100"/>
                    </a:lnTo>
                    <a:lnTo>
                      <a:pt x="96" y="104"/>
                    </a:lnTo>
                    <a:lnTo>
                      <a:pt x="93" y="108"/>
                    </a:lnTo>
                    <a:lnTo>
                      <a:pt x="90" y="112"/>
                    </a:lnTo>
                    <a:lnTo>
                      <a:pt x="88" y="116"/>
                    </a:lnTo>
                    <a:lnTo>
                      <a:pt x="86" y="118"/>
                    </a:lnTo>
                    <a:lnTo>
                      <a:pt x="84" y="121"/>
                    </a:lnTo>
                    <a:lnTo>
                      <a:pt x="84" y="125"/>
                    </a:lnTo>
                    <a:lnTo>
                      <a:pt x="84" y="131"/>
                    </a:lnTo>
                    <a:lnTo>
                      <a:pt x="85" y="135"/>
                    </a:lnTo>
                    <a:lnTo>
                      <a:pt x="87" y="139"/>
                    </a:lnTo>
                    <a:lnTo>
                      <a:pt x="90" y="143"/>
                    </a:lnTo>
                    <a:lnTo>
                      <a:pt x="92" y="146"/>
                    </a:lnTo>
                    <a:lnTo>
                      <a:pt x="95" y="148"/>
                    </a:lnTo>
                    <a:lnTo>
                      <a:pt x="97" y="145"/>
                    </a:lnTo>
                    <a:lnTo>
                      <a:pt x="99" y="141"/>
                    </a:lnTo>
                    <a:lnTo>
                      <a:pt x="101" y="145"/>
                    </a:lnTo>
                    <a:lnTo>
                      <a:pt x="102" y="149"/>
                    </a:lnTo>
                    <a:lnTo>
                      <a:pt x="103" y="153"/>
                    </a:lnTo>
                    <a:lnTo>
                      <a:pt x="104" y="158"/>
                    </a:lnTo>
                    <a:lnTo>
                      <a:pt x="104" y="165"/>
                    </a:lnTo>
                    <a:lnTo>
                      <a:pt x="102" y="171"/>
                    </a:lnTo>
                    <a:lnTo>
                      <a:pt x="100" y="177"/>
                    </a:lnTo>
                    <a:lnTo>
                      <a:pt x="99" y="182"/>
                    </a:lnTo>
                    <a:lnTo>
                      <a:pt x="97" y="187"/>
                    </a:lnTo>
                    <a:lnTo>
                      <a:pt x="94" y="193"/>
                    </a:lnTo>
                    <a:lnTo>
                      <a:pt x="91" y="198"/>
                    </a:lnTo>
                    <a:lnTo>
                      <a:pt x="88" y="201"/>
                    </a:lnTo>
                    <a:lnTo>
                      <a:pt x="85" y="204"/>
                    </a:lnTo>
                    <a:lnTo>
                      <a:pt x="82" y="207"/>
                    </a:lnTo>
                    <a:lnTo>
                      <a:pt x="79" y="210"/>
                    </a:lnTo>
                    <a:lnTo>
                      <a:pt x="74" y="212"/>
                    </a:lnTo>
                    <a:lnTo>
                      <a:pt x="70" y="213"/>
                    </a:lnTo>
                    <a:lnTo>
                      <a:pt x="66" y="214"/>
                    </a:lnTo>
                    <a:lnTo>
                      <a:pt x="61" y="213"/>
                    </a:lnTo>
                    <a:lnTo>
                      <a:pt x="57" y="208"/>
                    </a:lnTo>
                    <a:lnTo>
                      <a:pt x="51" y="207"/>
                    </a:lnTo>
                    <a:lnTo>
                      <a:pt x="45" y="206"/>
                    </a:lnTo>
                    <a:lnTo>
                      <a:pt x="36" y="206"/>
                    </a:lnTo>
                    <a:lnTo>
                      <a:pt x="29" y="204"/>
                    </a:lnTo>
                    <a:lnTo>
                      <a:pt x="23" y="202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06" name="Freeform 370"/>
              <p:cNvSpPr>
                <a:spLocks/>
              </p:cNvSpPr>
              <p:nvPr/>
            </p:nvSpPr>
            <p:spPr bwMode="auto">
              <a:xfrm>
                <a:off x="2021" y="2155"/>
                <a:ext cx="336" cy="341"/>
              </a:xfrm>
              <a:custGeom>
                <a:avLst/>
                <a:gdLst>
                  <a:gd name="T0" fmla="*/ 0 w 336"/>
                  <a:gd name="T1" fmla="*/ 171 h 341"/>
                  <a:gd name="T2" fmla="*/ 7 w 336"/>
                  <a:gd name="T3" fmla="*/ 140 h 341"/>
                  <a:gd name="T4" fmla="*/ 17 w 336"/>
                  <a:gd name="T5" fmla="*/ 123 h 341"/>
                  <a:gd name="T6" fmla="*/ 38 w 336"/>
                  <a:gd name="T7" fmla="*/ 114 h 341"/>
                  <a:gd name="T8" fmla="*/ 62 w 336"/>
                  <a:gd name="T9" fmla="*/ 106 h 341"/>
                  <a:gd name="T10" fmla="*/ 77 w 336"/>
                  <a:gd name="T11" fmla="*/ 95 h 341"/>
                  <a:gd name="T12" fmla="*/ 87 w 336"/>
                  <a:gd name="T13" fmla="*/ 73 h 341"/>
                  <a:gd name="T14" fmla="*/ 87 w 336"/>
                  <a:gd name="T15" fmla="*/ 44 h 341"/>
                  <a:gd name="T16" fmla="*/ 92 w 336"/>
                  <a:gd name="T17" fmla="*/ 20 h 341"/>
                  <a:gd name="T18" fmla="*/ 104 w 336"/>
                  <a:gd name="T19" fmla="*/ 4 h 341"/>
                  <a:gd name="T20" fmla="*/ 110 w 336"/>
                  <a:gd name="T21" fmla="*/ 10 h 341"/>
                  <a:gd name="T22" fmla="*/ 111 w 336"/>
                  <a:gd name="T23" fmla="*/ 28 h 341"/>
                  <a:gd name="T24" fmla="*/ 121 w 336"/>
                  <a:gd name="T25" fmla="*/ 39 h 341"/>
                  <a:gd name="T26" fmla="*/ 134 w 336"/>
                  <a:gd name="T27" fmla="*/ 41 h 341"/>
                  <a:gd name="T28" fmla="*/ 142 w 336"/>
                  <a:gd name="T29" fmla="*/ 42 h 341"/>
                  <a:gd name="T30" fmla="*/ 149 w 336"/>
                  <a:gd name="T31" fmla="*/ 55 h 341"/>
                  <a:gd name="T32" fmla="*/ 152 w 336"/>
                  <a:gd name="T33" fmla="*/ 75 h 341"/>
                  <a:gd name="T34" fmla="*/ 164 w 336"/>
                  <a:gd name="T35" fmla="*/ 49 h 341"/>
                  <a:gd name="T36" fmla="*/ 173 w 336"/>
                  <a:gd name="T37" fmla="*/ 53 h 341"/>
                  <a:gd name="T38" fmla="*/ 181 w 336"/>
                  <a:gd name="T39" fmla="*/ 73 h 341"/>
                  <a:gd name="T40" fmla="*/ 188 w 336"/>
                  <a:gd name="T41" fmla="*/ 96 h 341"/>
                  <a:gd name="T42" fmla="*/ 186 w 336"/>
                  <a:gd name="T43" fmla="*/ 121 h 341"/>
                  <a:gd name="T44" fmla="*/ 200 w 336"/>
                  <a:gd name="T45" fmla="*/ 104 h 341"/>
                  <a:gd name="T46" fmla="*/ 210 w 336"/>
                  <a:gd name="T47" fmla="*/ 84 h 341"/>
                  <a:gd name="T48" fmla="*/ 228 w 336"/>
                  <a:gd name="T49" fmla="*/ 83 h 341"/>
                  <a:gd name="T50" fmla="*/ 231 w 336"/>
                  <a:gd name="T51" fmla="*/ 92 h 341"/>
                  <a:gd name="T52" fmla="*/ 228 w 336"/>
                  <a:gd name="T53" fmla="*/ 105 h 341"/>
                  <a:gd name="T54" fmla="*/ 235 w 336"/>
                  <a:gd name="T55" fmla="*/ 115 h 341"/>
                  <a:gd name="T56" fmla="*/ 251 w 336"/>
                  <a:gd name="T57" fmla="*/ 115 h 341"/>
                  <a:gd name="T58" fmla="*/ 261 w 336"/>
                  <a:gd name="T59" fmla="*/ 105 h 341"/>
                  <a:gd name="T60" fmla="*/ 263 w 336"/>
                  <a:gd name="T61" fmla="*/ 86 h 341"/>
                  <a:gd name="T62" fmla="*/ 257 w 336"/>
                  <a:gd name="T63" fmla="*/ 66 h 341"/>
                  <a:gd name="T64" fmla="*/ 270 w 336"/>
                  <a:gd name="T65" fmla="*/ 68 h 341"/>
                  <a:gd name="T66" fmla="*/ 287 w 336"/>
                  <a:gd name="T67" fmla="*/ 87 h 341"/>
                  <a:gd name="T68" fmla="*/ 297 w 336"/>
                  <a:gd name="T69" fmla="*/ 111 h 341"/>
                  <a:gd name="T70" fmla="*/ 303 w 336"/>
                  <a:gd name="T71" fmla="*/ 140 h 341"/>
                  <a:gd name="T72" fmla="*/ 303 w 336"/>
                  <a:gd name="T73" fmla="*/ 168 h 341"/>
                  <a:gd name="T74" fmla="*/ 295 w 336"/>
                  <a:gd name="T75" fmla="*/ 206 h 341"/>
                  <a:gd name="T76" fmla="*/ 291 w 336"/>
                  <a:gd name="T77" fmla="*/ 233 h 341"/>
                  <a:gd name="T78" fmla="*/ 299 w 336"/>
                  <a:gd name="T79" fmla="*/ 235 h 341"/>
                  <a:gd name="T80" fmla="*/ 316 w 336"/>
                  <a:gd name="T81" fmla="*/ 221 h 341"/>
                  <a:gd name="T82" fmla="*/ 318 w 336"/>
                  <a:gd name="T83" fmla="*/ 244 h 341"/>
                  <a:gd name="T84" fmla="*/ 324 w 336"/>
                  <a:gd name="T85" fmla="*/ 265 h 341"/>
                  <a:gd name="T86" fmla="*/ 333 w 336"/>
                  <a:gd name="T87" fmla="*/ 256 h 341"/>
                  <a:gd name="T88" fmla="*/ 335 w 336"/>
                  <a:gd name="T89" fmla="*/ 281 h 341"/>
                  <a:gd name="T90" fmla="*/ 328 w 336"/>
                  <a:gd name="T91" fmla="*/ 302 h 341"/>
                  <a:gd name="T92" fmla="*/ 318 w 336"/>
                  <a:gd name="T93" fmla="*/ 324 h 341"/>
                  <a:gd name="T94" fmla="*/ 296 w 336"/>
                  <a:gd name="T95" fmla="*/ 340 h 341"/>
                  <a:gd name="T96" fmla="*/ 267 w 336"/>
                  <a:gd name="T97" fmla="*/ 331 h 341"/>
                  <a:gd name="T98" fmla="*/ 245 w 336"/>
                  <a:gd name="T99" fmla="*/ 318 h 341"/>
                  <a:gd name="T100" fmla="*/ 221 w 336"/>
                  <a:gd name="T101" fmla="*/ 308 h 341"/>
                  <a:gd name="T102" fmla="*/ 194 w 336"/>
                  <a:gd name="T103" fmla="*/ 284 h 341"/>
                  <a:gd name="T104" fmla="*/ 156 w 336"/>
                  <a:gd name="T105" fmla="*/ 270 h 341"/>
                  <a:gd name="T106" fmla="*/ 47 w 336"/>
                  <a:gd name="T107" fmla="*/ 231 h 34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36"/>
                  <a:gd name="T163" fmla="*/ 0 h 341"/>
                  <a:gd name="T164" fmla="*/ 336 w 336"/>
                  <a:gd name="T165" fmla="*/ 341 h 34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36" h="341">
                    <a:moveTo>
                      <a:pt x="2" y="205"/>
                    </a:moveTo>
                    <a:lnTo>
                      <a:pt x="0" y="194"/>
                    </a:lnTo>
                    <a:lnTo>
                      <a:pt x="0" y="182"/>
                    </a:lnTo>
                    <a:lnTo>
                      <a:pt x="0" y="171"/>
                    </a:lnTo>
                    <a:lnTo>
                      <a:pt x="1" y="163"/>
                    </a:lnTo>
                    <a:lnTo>
                      <a:pt x="3" y="154"/>
                    </a:lnTo>
                    <a:lnTo>
                      <a:pt x="5" y="147"/>
                    </a:lnTo>
                    <a:lnTo>
                      <a:pt x="7" y="140"/>
                    </a:lnTo>
                    <a:lnTo>
                      <a:pt x="9" y="135"/>
                    </a:lnTo>
                    <a:lnTo>
                      <a:pt x="11" y="130"/>
                    </a:lnTo>
                    <a:lnTo>
                      <a:pt x="14" y="126"/>
                    </a:lnTo>
                    <a:lnTo>
                      <a:pt x="17" y="123"/>
                    </a:lnTo>
                    <a:lnTo>
                      <a:pt x="22" y="119"/>
                    </a:lnTo>
                    <a:lnTo>
                      <a:pt x="27" y="116"/>
                    </a:lnTo>
                    <a:lnTo>
                      <a:pt x="32" y="115"/>
                    </a:lnTo>
                    <a:lnTo>
                      <a:pt x="38" y="114"/>
                    </a:lnTo>
                    <a:lnTo>
                      <a:pt x="43" y="113"/>
                    </a:lnTo>
                    <a:lnTo>
                      <a:pt x="50" y="111"/>
                    </a:lnTo>
                    <a:lnTo>
                      <a:pt x="58" y="108"/>
                    </a:lnTo>
                    <a:lnTo>
                      <a:pt x="62" y="106"/>
                    </a:lnTo>
                    <a:lnTo>
                      <a:pt x="66" y="105"/>
                    </a:lnTo>
                    <a:lnTo>
                      <a:pt x="70" y="102"/>
                    </a:lnTo>
                    <a:lnTo>
                      <a:pt x="74" y="99"/>
                    </a:lnTo>
                    <a:lnTo>
                      <a:pt x="77" y="95"/>
                    </a:lnTo>
                    <a:lnTo>
                      <a:pt x="80" y="91"/>
                    </a:lnTo>
                    <a:lnTo>
                      <a:pt x="83" y="85"/>
                    </a:lnTo>
                    <a:lnTo>
                      <a:pt x="85" y="81"/>
                    </a:lnTo>
                    <a:lnTo>
                      <a:pt x="87" y="73"/>
                    </a:lnTo>
                    <a:lnTo>
                      <a:pt x="87" y="66"/>
                    </a:lnTo>
                    <a:lnTo>
                      <a:pt x="87" y="59"/>
                    </a:lnTo>
                    <a:lnTo>
                      <a:pt x="88" y="52"/>
                    </a:lnTo>
                    <a:lnTo>
                      <a:pt x="87" y="44"/>
                    </a:lnTo>
                    <a:lnTo>
                      <a:pt x="87" y="39"/>
                    </a:lnTo>
                    <a:lnTo>
                      <a:pt x="88" y="30"/>
                    </a:lnTo>
                    <a:lnTo>
                      <a:pt x="90" y="26"/>
                    </a:lnTo>
                    <a:lnTo>
                      <a:pt x="92" y="20"/>
                    </a:lnTo>
                    <a:lnTo>
                      <a:pt x="94" y="14"/>
                    </a:lnTo>
                    <a:lnTo>
                      <a:pt x="97" y="10"/>
                    </a:lnTo>
                    <a:lnTo>
                      <a:pt x="100" y="7"/>
                    </a:lnTo>
                    <a:lnTo>
                      <a:pt x="104" y="4"/>
                    </a:lnTo>
                    <a:lnTo>
                      <a:pt x="110" y="1"/>
                    </a:lnTo>
                    <a:lnTo>
                      <a:pt x="113" y="0"/>
                    </a:lnTo>
                    <a:lnTo>
                      <a:pt x="111" y="6"/>
                    </a:lnTo>
                    <a:lnTo>
                      <a:pt x="110" y="10"/>
                    </a:lnTo>
                    <a:lnTo>
                      <a:pt x="110" y="15"/>
                    </a:lnTo>
                    <a:lnTo>
                      <a:pt x="110" y="19"/>
                    </a:lnTo>
                    <a:lnTo>
                      <a:pt x="110" y="24"/>
                    </a:lnTo>
                    <a:lnTo>
                      <a:pt x="111" y="28"/>
                    </a:lnTo>
                    <a:lnTo>
                      <a:pt x="113" y="32"/>
                    </a:lnTo>
                    <a:lnTo>
                      <a:pt x="116" y="35"/>
                    </a:lnTo>
                    <a:lnTo>
                      <a:pt x="118" y="37"/>
                    </a:lnTo>
                    <a:lnTo>
                      <a:pt x="121" y="39"/>
                    </a:lnTo>
                    <a:lnTo>
                      <a:pt x="124" y="41"/>
                    </a:lnTo>
                    <a:lnTo>
                      <a:pt x="127" y="42"/>
                    </a:lnTo>
                    <a:lnTo>
                      <a:pt x="131" y="42"/>
                    </a:lnTo>
                    <a:lnTo>
                      <a:pt x="134" y="41"/>
                    </a:lnTo>
                    <a:lnTo>
                      <a:pt x="136" y="39"/>
                    </a:lnTo>
                    <a:lnTo>
                      <a:pt x="137" y="35"/>
                    </a:lnTo>
                    <a:lnTo>
                      <a:pt x="139" y="38"/>
                    </a:lnTo>
                    <a:lnTo>
                      <a:pt x="142" y="42"/>
                    </a:lnTo>
                    <a:lnTo>
                      <a:pt x="145" y="46"/>
                    </a:lnTo>
                    <a:lnTo>
                      <a:pt x="146" y="49"/>
                    </a:lnTo>
                    <a:lnTo>
                      <a:pt x="147" y="53"/>
                    </a:lnTo>
                    <a:lnTo>
                      <a:pt x="149" y="55"/>
                    </a:lnTo>
                    <a:lnTo>
                      <a:pt x="150" y="59"/>
                    </a:lnTo>
                    <a:lnTo>
                      <a:pt x="151" y="63"/>
                    </a:lnTo>
                    <a:lnTo>
                      <a:pt x="152" y="69"/>
                    </a:lnTo>
                    <a:lnTo>
                      <a:pt x="152" y="75"/>
                    </a:lnTo>
                    <a:lnTo>
                      <a:pt x="155" y="67"/>
                    </a:lnTo>
                    <a:lnTo>
                      <a:pt x="158" y="59"/>
                    </a:lnTo>
                    <a:lnTo>
                      <a:pt x="162" y="53"/>
                    </a:lnTo>
                    <a:lnTo>
                      <a:pt x="164" y="49"/>
                    </a:lnTo>
                    <a:lnTo>
                      <a:pt x="169" y="43"/>
                    </a:lnTo>
                    <a:lnTo>
                      <a:pt x="175" y="40"/>
                    </a:lnTo>
                    <a:lnTo>
                      <a:pt x="173" y="48"/>
                    </a:lnTo>
                    <a:lnTo>
                      <a:pt x="173" y="53"/>
                    </a:lnTo>
                    <a:lnTo>
                      <a:pt x="175" y="59"/>
                    </a:lnTo>
                    <a:lnTo>
                      <a:pt x="177" y="64"/>
                    </a:lnTo>
                    <a:lnTo>
                      <a:pt x="180" y="69"/>
                    </a:lnTo>
                    <a:lnTo>
                      <a:pt x="181" y="73"/>
                    </a:lnTo>
                    <a:lnTo>
                      <a:pt x="184" y="79"/>
                    </a:lnTo>
                    <a:lnTo>
                      <a:pt x="186" y="83"/>
                    </a:lnTo>
                    <a:lnTo>
                      <a:pt x="187" y="90"/>
                    </a:lnTo>
                    <a:lnTo>
                      <a:pt x="188" y="96"/>
                    </a:lnTo>
                    <a:lnTo>
                      <a:pt x="189" y="103"/>
                    </a:lnTo>
                    <a:lnTo>
                      <a:pt x="188" y="110"/>
                    </a:lnTo>
                    <a:lnTo>
                      <a:pt x="188" y="115"/>
                    </a:lnTo>
                    <a:lnTo>
                      <a:pt x="186" y="121"/>
                    </a:lnTo>
                    <a:lnTo>
                      <a:pt x="191" y="117"/>
                    </a:lnTo>
                    <a:lnTo>
                      <a:pt x="195" y="114"/>
                    </a:lnTo>
                    <a:lnTo>
                      <a:pt x="198" y="110"/>
                    </a:lnTo>
                    <a:lnTo>
                      <a:pt x="200" y="104"/>
                    </a:lnTo>
                    <a:lnTo>
                      <a:pt x="202" y="97"/>
                    </a:lnTo>
                    <a:lnTo>
                      <a:pt x="205" y="92"/>
                    </a:lnTo>
                    <a:lnTo>
                      <a:pt x="207" y="88"/>
                    </a:lnTo>
                    <a:lnTo>
                      <a:pt x="210" y="84"/>
                    </a:lnTo>
                    <a:lnTo>
                      <a:pt x="215" y="82"/>
                    </a:lnTo>
                    <a:lnTo>
                      <a:pt x="219" y="82"/>
                    </a:lnTo>
                    <a:lnTo>
                      <a:pt x="223" y="82"/>
                    </a:lnTo>
                    <a:lnTo>
                      <a:pt x="228" y="83"/>
                    </a:lnTo>
                    <a:lnTo>
                      <a:pt x="232" y="83"/>
                    </a:lnTo>
                    <a:lnTo>
                      <a:pt x="238" y="88"/>
                    </a:lnTo>
                    <a:lnTo>
                      <a:pt x="233" y="90"/>
                    </a:lnTo>
                    <a:lnTo>
                      <a:pt x="231" y="92"/>
                    </a:lnTo>
                    <a:lnTo>
                      <a:pt x="229" y="95"/>
                    </a:lnTo>
                    <a:lnTo>
                      <a:pt x="227" y="98"/>
                    </a:lnTo>
                    <a:lnTo>
                      <a:pt x="227" y="103"/>
                    </a:lnTo>
                    <a:lnTo>
                      <a:pt x="228" y="105"/>
                    </a:lnTo>
                    <a:lnTo>
                      <a:pt x="229" y="107"/>
                    </a:lnTo>
                    <a:lnTo>
                      <a:pt x="230" y="109"/>
                    </a:lnTo>
                    <a:lnTo>
                      <a:pt x="233" y="113"/>
                    </a:lnTo>
                    <a:lnTo>
                      <a:pt x="235" y="115"/>
                    </a:lnTo>
                    <a:lnTo>
                      <a:pt x="239" y="116"/>
                    </a:lnTo>
                    <a:lnTo>
                      <a:pt x="243" y="116"/>
                    </a:lnTo>
                    <a:lnTo>
                      <a:pt x="247" y="116"/>
                    </a:lnTo>
                    <a:lnTo>
                      <a:pt x="251" y="115"/>
                    </a:lnTo>
                    <a:lnTo>
                      <a:pt x="254" y="114"/>
                    </a:lnTo>
                    <a:lnTo>
                      <a:pt x="257" y="112"/>
                    </a:lnTo>
                    <a:lnTo>
                      <a:pt x="259" y="108"/>
                    </a:lnTo>
                    <a:lnTo>
                      <a:pt x="261" y="105"/>
                    </a:lnTo>
                    <a:lnTo>
                      <a:pt x="263" y="102"/>
                    </a:lnTo>
                    <a:lnTo>
                      <a:pt x="264" y="96"/>
                    </a:lnTo>
                    <a:lnTo>
                      <a:pt x="264" y="91"/>
                    </a:lnTo>
                    <a:lnTo>
                      <a:pt x="263" y="86"/>
                    </a:lnTo>
                    <a:lnTo>
                      <a:pt x="262" y="80"/>
                    </a:lnTo>
                    <a:lnTo>
                      <a:pt x="261" y="75"/>
                    </a:lnTo>
                    <a:lnTo>
                      <a:pt x="259" y="71"/>
                    </a:lnTo>
                    <a:lnTo>
                      <a:pt x="257" y="66"/>
                    </a:lnTo>
                    <a:lnTo>
                      <a:pt x="254" y="60"/>
                    </a:lnTo>
                    <a:lnTo>
                      <a:pt x="259" y="62"/>
                    </a:lnTo>
                    <a:lnTo>
                      <a:pt x="264" y="65"/>
                    </a:lnTo>
                    <a:lnTo>
                      <a:pt x="270" y="68"/>
                    </a:lnTo>
                    <a:lnTo>
                      <a:pt x="275" y="72"/>
                    </a:lnTo>
                    <a:lnTo>
                      <a:pt x="279" y="76"/>
                    </a:lnTo>
                    <a:lnTo>
                      <a:pt x="283" y="81"/>
                    </a:lnTo>
                    <a:lnTo>
                      <a:pt x="287" y="87"/>
                    </a:lnTo>
                    <a:lnTo>
                      <a:pt x="289" y="93"/>
                    </a:lnTo>
                    <a:lnTo>
                      <a:pt x="292" y="99"/>
                    </a:lnTo>
                    <a:lnTo>
                      <a:pt x="295" y="105"/>
                    </a:lnTo>
                    <a:lnTo>
                      <a:pt x="297" y="111"/>
                    </a:lnTo>
                    <a:lnTo>
                      <a:pt x="298" y="116"/>
                    </a:lnTo>
                    <a:lnTo>
                      <a:pt x="300" y="122"/>
                    </a:lnTo>
                    <a:lnTo>
                      <a:pt x="302" y="131"/>
                    </a:lnTo>
                    <a:lnTo>
                      <a:pt x="303" y="140"/>
                    </a:lnTo>
                    <a:lnTo>
                      <a:pt x="304" y="150"/>
                    </a:lnTo>
                    <a:lnTo>
                      <a:pt x="304" y="154"/>
                    </a:lnTo>
                    <a:lnTo>
                      <a:pt x="304" y="161"/>
                    </a:lnTo>
                    <a:lnTo>
                      <a:pt x="303" y="168"/>
                    </a:lnTo>
                    <a:lnTo>
                      <a:pt x="302" y="176"/>
                    </a:lnTo>
                    <a:lnTo>
                      <a:pt x="300" y="187"/>
                    </a:lnTo>
                    <a:lnTo>
                      <a:pt x="298" y="194"/>
                    </a:lnTo>
                    <a:lnTo>
                      <a:pt x="295" y="206"/>
                    </a:lnTo>
                    <a:lnTo>
                      <a:pt x="294" y="214"/>
                    </a:lnTo>
                    <a:lnTo>
                      <a:pt x="292" y="222"/>
                    </a:lnTo>
                    <a:lnTo>
                      <a:pt x="290" y="228"/>
                    </a:lnTo>
                    <a:lnTo>
                      <a:pt x="291" y="233"/>
                    </a:lnTo>
                    <a:lnTo>
                      <a:pt x="291" y="239"/>
                    </a:lnTo>
                    <a:lnTo>
                      <a:pt x="294" y="244"/>
                    </a:lnTo>
                    <a:lnTo>
                      <a:pt x="297" y="239"/>
                    </a:lnTo>
                    <a:lnTo>
                      <a:pt x="299" y="235"/>
                    </a:lnTo>
                    <a:lnTo>
                      <a:pt x="303" y="230"/>
                    </a:lnTo>
                    <a:lnTo>
                      <a:pt x="307" y="227"/>
                    </a:lnTo>
                    <a:lnTo>
                      <a:pt x="311" y="224"/>
                    </a:lnTo>
                    <a:lnTo>
                      <a:pt x="316" y="221"/>
                    </a:lnTo>
                    <a:lnTo>
                      <a:pt x="321" y="218"/>
                    </a:lnTo>
                    <a:lnTo>
                      <a:pt x="326" y="217"/>
                    </a:lnTo>
                    <a:lnTo>
                      <a:pt x="319" y="236"/>
                    </a:lnTo>
                    <a:lnTo>
                      <a:pt x="318" y="244"/>
                    </a:lnTo>
                    <a:lnTo>
                      <a:pt x="318" y="253"/>
                    </a:lnTo>
                    <a:lnTo>
                      <a:pt x="319" y="260"/>
                    </a:lnTo>
                    <a:lnTo>
                      <a:pt x="320" y="267"/>
                    </a:lnTo>
                    <a:lnTo>
                      <a:pt x="324" y="265"/>
                    </a:lnTo>
                    <a:lnTo>
                      <a:pt x="326" y="261"/>
                    </a:lnTo>
                    <a:lnTo>
                      <a:pt x="328" y="257"/>
                    </a:lnTo>
                    <a:lnTo>
                      <a:pt x="330" y="248"/>
                    </a:lnTo>
                    <a:lnTo>
                      <a:pt x="333" y="256"/>
                    </a:lnTo>
                    <a:lnTo>
                      <a:pt x="334" y="261"/>
                    </a:lnTo>
                    <a:lnTo>
                      <a:pt x="335" y="269"/>
                    </a:lnTo>
                    <a:lnTo>
                      <a:pt x="335" y="275"/>
                    </a:lnTo>
                    <a:lnTo>
                      <a:pt x="335" y="281"/>
                    </a:lnTo>
                    <a:lnTo>
                      <a:pt x="335" y="287"/>
                    </a:lnTo>
                    <a:lnTo>
                      <a:pt x="333" y="293"/>
                    </a:lnTo>
                    <a:lnTo>
                      <a:pt x="331" y="297"/>
                    </a:lnTo>
                    <a:lnTo>
                      <a:pt x="328" y="302"/>
                    </a:lnTo>
                    <a:lnTo>
                      <a:pt x="325" y="308"/>
                    </a:lnTo>
                    <a:lnTo>
                      <a:pt x="323" y="313"/>
                    </a:lnTo>
                    <a:lnTo>
                      <a:pt x="321" y="318"/>
                    </a:lnTo>
                    <a:lnTo>
                      <a:pt x="318" y="324"/>
                    </a:lnTo>
                    <a:lnTo>
                      <a:pt x="316" y="333"/>
                    </a:lnTo>
                    <a:lnTo>
                      <a:pt x="314" y="340"/>
                    </a:lnTo>
                    <a:lnTo>
                      <a:pt x="307" y="340"/>
                    </a:lnTo>
                    <a:lnTo>
                      <a:pt x="296" y="340"/>
                    </a:lnTo>
                    <a:lnTo>
                      <a:pt x="286" y="339"/>
                    </a:lnTo>
                    <a:lnTo>
                      <a:pt x="277" y="336"/>
                    </a:lnTo>
                    <a:lnTo>
                      <a:pt x="273" y="335"/>
                    </a:lnTo>
                    <a:lnTo>
                      <a:pt x="267" y="331"/>
                    </a:lnTo>
                    <a:lnTo>
                      <a:pt x="261" y="327"/>
                    </a:lnTo>
                    <a:lnTo>
                      <a:pt x="256" y="323"/>
                    </a:lnTo>
                    <a:lnTo>
                      <a:pt x="250" y="320"/>
                    </a:lnTo>
                    <a:lnTo>
                      <a:pt x="245" y="318"/>
                    </a:lnTo>
                    <a:lnTo>
                      <a:pt x="240" y="317"/>
                    </a:lnTo>
                    <a:lnTo>
                      <a:pt x="233" y="314"/>
                    </a:lnTo>
                    <a:lnTo>
                      <a:pt x="227" y="312"/>
                    </a:lnTo>
                    <a:lnTo>
                      <a:pt x="221" y="308"/>
                    </a:lnTo>
                    <a:lnTo>
                      <a:pt x="215" y="303"/>
                    </a:lnTo>
                    <a:lnTo>
                      <a:pt x="210" y="299"/>
                    </a:lnTo>
                    <a:lnTo>
                      <a:pt x="200" y="289"/>
                    </a:lnTo>
                    <a:lnTo>
                      <a:pt x="194" y="284"/>
                    </a:lnTo>
                    <a:lnTo>
                      <a:pt x="187" y="280"/>
                    </a:lnTo>
                    <a:lnTo>
                      <a:pt x="179" y="275"/>
                    </a:lnTo>
                    <a:lnTo>
                      <a:pt x="168" y="271"/>
                    </a:lnTo>
                    <a:lnTo>
                      <a:pt x="156" y="270"/>
                    </a:lnTo>
                    <a:lnTo>
                      <a:pt x="124" y="266"/>
                    </a:lnTo>
                    <a:lnTo>
                      <a:pt x="98" y="247"/>
                    </a:lnTo>
                    <a:lnTo>
                      <a:pt x="79" y="232"/>
                    </a:lnTo>
                    <a:lnTo>
                      <a:pt x="47" y="231"/>
                    </a:lnTo>
                    <a:lnTo>
                      <a:pt x="18" y="223"/>
                    </a:lnTo>
                    <a:lnTo>
                      <a:pt x="2" y="205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07" name="Freeform 371"/>
              <p:cNvSpPr>
                <a:spLocks/>
              </p:cNvSpPr>
              <p:nvPr/>
            </p:nvSpPr>
            <p:spPr bwMode="auto">
              <a:xfrm>
                <a:off x="2020" y="2289"/>
                <a:ext cx="43" cy="98"/>
              </a:xfrm>
              <a:custGeom>
                <a:avLst/>
                <a:gdLst>
                  <a:gd name="T0" fmla="*/ 6 w 43"/>
                  <a:gd name="T1" fmla="*/ 88 h 98"/>
                  <a:gd name="T2" fmla="*/ 2 w 43"/>
                  <a:gd name="T3" fmla="*/ 78 h 98"/>
                  <a:gd name="T4" fmla="*/ 0 w 43"/>
                  <a:gd name="T5" fmla="*/ 69 h 98"/>
                  <a:gd name="T6" fmla="*/ 0 w 43"/>
                  <a:gd name="T7" fmla="*/ 57 h 98"/>
                  <a:gd name="T8" fmla="*/ 2 w 43"/>
                  <a:gd name="T9" fmla="*/ 48 h 98"/>
                  <a:gd name="T10" fmla="*/ 5 w 43"/>
                  <a:gd name="T11" fmla="*/ 40 h 98"/>
                  <a:gd name="T12" fmla="*/ 5 w 43"/>
                  <a:gd name="T13" fmla="*/ 31 h 98"/>
                  <a:gd name="T14" fmla="*/ 4 w 43"/>
                  <a:gd name="T15" fmla="*/ 26 h 98"/>
                  <a:gd name="T16" fmla="*/ 2 w 43"/>
                  <a:gd name="T17" fmla="*/ 20 h 98"/>
                  <a:gd name="T18" fmla="*/ 2 w 43"/>
                  <a:gd name="T19" fmla="*/ 17 h 98"/>
                  <a:gd name="T20" fmla="*/ 6 w 43"/>
                  <a:gd name="T21" fmla="*/ 22 h 98"/>
                  <a:gd name="T22" fmla="*/ 8 w 43"/>
                  <a:gd name="T23" fmla="*/ 23 h 98"/>
                  <a:gd name="T24" fmla="*/ 7 w 43"/>
                  <a:gd name="T25" fmla="*/ 14 h 98"/>
                  <a:gd name="T26" fmla="*/ 5 w 43"/>
                  <a:gd name="T27" fmla="*/ 4 h 98"/>
                  <a:gd name="T28" fmla="*/ 4 w 43"/>
                  <a:gd name="T29" fmla="*/ 0 h 98"/>
                  <a:gd name="T30" fmla="*/ 10 w 43"/>
                  <a:gd name="T31" fmla="*/ 1 h 98"/>
                  <a:gd name="T32" fmla="*/ 14 w 43"/>
                  <a:gd name="T33" fmla="*/ 6 h 98"/>
                  <a:gd name="T34" fmla="*/ 18 w 43"/>
                  <a:gd name="T35" fmla="*/ 15 h 98"/>
                  <a:gd name="T36" fmla="*/ 20 w 43"/>
                  <a:gd name="T37" fmla="*/ 19 h 98"/>
                  <a:gd name="T38" fmla="*/ 23 w 43"/>
                  <a:gd name="T39" fmla="*/ 13 h 98"/>
                  <a:gd name="T40" fmla="*/ 28 w 43"/>
                  <a:gd name="T41" fmla="*/ 9 h 98"/>
                  <a:gd name="T42" fmla="*/ 33 w 43"/>
                  <a:gd name="T43" fmla="*/ 10 h 98"/>
                  <a:gd name="T44" fmla="*/ 35 w 43"/>
                  <a:gd name="T45" fmla="*/ 16 h 98"/>
                  <a:gd name="T46" fmla="*/ 31 w 43"/>
                  <a:gd name="T47" fmla="*/ 16 h 98"/>
                  <a:gd name="T48" fmla="*/ 29 w 43"/>
                  <a:gd name="T49" fmla="*/ 17 h 98"/>
                  <a:gd name="T50" fmla="*/ 28 w 43"/>
                  <a:gd name="T51" fmla="*/ 22 h 98"/>
                  <a:gd name="T52" fmla="*/ 29 w 43"/>
                  <a:gd name="T53" fmla="*/ 26 h 98"/>
                  <a:gd name="T54" fmla="*/ 32 w 43"/>
                  <a:gd name="T55" fmla="*/ 29 h 98"/>
                  <a:gd name="T56" fmla="*/ 35 w 43"/>
                  <a:gd name="T57" fmla="*/ 29 h 98"/>
                  <a:gd name="T58" fmla="*/ 35 w 43"/>
                  <a:gd name="T59" fmla="*/ 22 h 98"/>
                  <a:gd name="T60" fmla="*/ 38 w 43"/>
                  <a:gd name="T61" fmla="*/ 27 h 98"/>
                  <a:gd name="T62" fmla="*/ 40 w 43"/>
                  <a:gd name="T63" fmla="*/ 35 h 98"/>
                  <a:gd name="T64" fmla="*/ 40 w 43"/>
                  <a:gd name="T65" fmla="*/ 41 h 98"/>
                  <a:gd name="T66" fmla="*/ 38 w 43"/>
                  <a:gd name="T67" fmla="*/ 47 h 98"/>
                  <a:gd name="T68" fmla="*/ 35 w 43"/>
                  <a:gd name="T69" fmla="*/ 52 h 98"/>
                  <a:gd name="T70" fmla="*/ 33 w 43"/>
                  <a:gd name="T71" fmla="*/ 57 h 98"/>
                  <a:gd name="T72" fmla="*/ 35 w 43"/>
                  <a:gd name="T73" fmla="*/ 63 h 98"/>
                  <a:gd name="T74" fmla="*/ 38 w 43"/>
                  <a:gd name="T75" fmla="*/ 67 h 98"/>
                  <a:gd name="T76" fmla="*/ 40 w 43"/>
                  <a:gd name="T77" fmla="*/ 66 h 98"/>
                  <a:gd name="T78" fmla="*/ 42 w 43"/>
                  <a:gd name="T79" fmla="*/ 72 h 98"/>
                  <a:gd name="T80" fmla="*/ 40 w 43"/>
                  <a:gd name="T81" fmla="*/ 80 h 98"/>
                  <a:gd name="T82" fmla="*/ 38 w 43"/>
                  <a:gd name="T83" fmla="*/ 88 h 98"/>
                  <a:gd name="T84" fmla="*/ 34 w 43"/>
                  <a:gd name="T85" fmla="*/ 93 h 98"/>
                  <a:gd name="T86" fmla="*/ 30 w 43"/>
                  <a:gd name="T87" fmla="*/ 96 h 98"/>
                  <a:gd name="T88" fmla="*/ 25 w 43"/>
                  <a:gd name="T89" fmla="*/ 96 h 98"/>
                  <a:gd name="T90" fmla="*/ 18 w 43"/>
                  <a:gd name="T91" fmla="*/ 93 h 98"/>
                  <a:gd name="T92" fmla="*/ 9 w 43"/>
                  <a:gd name="T93" fmla="*/ 91 h 9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3"/>
                  <a:gd name="T142" fmla="*/ 0 h 98"/>
                  <a:gd name="T143" fmla="*/ 43 w 43"/>
                  <a:gd name="T144" fmla="*/ 98 h 9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3" h="98">
                    <a:moveTo>
                      <a:pt x="9" y="91"/>
                    </a:moveTo>
                    <a:lnTo>
                      <a:pt x="8" y="90"/>
                    </a:lnTo>
                    <a:lnTo>
                      <a:pt x="6" y="88"/>
                    </a:lnTo>
                    <a:lnTo>
                      <a:pt x="5" y="85"/>
                    </a:lnTo>
                    <a:lnTo>
                      <a:pt x="3" y="82"/>
                    </a:lnTo>
                    <a:lnTo>
                      <a:pt x="2" y="78"/>
                    </a:lnTo>
                    <a:lnTo>
                      <a:pt x="1" y="76"/>
                    </a:lnTo>
                    <a:lnTo>
                      <a:pt x="1" y="72"/>
                    </a:lnTo>
                    <a:lnTo>
                      <a:pt x="0" y="69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2" y="48"/>
                    </a:lnTo>
                    <a:lnTo>
                      <a:pt x="2" y="45"/>
                    </a:lnTo>
                    <a:lnTo>
                      <a:pt x="4" y="43"/>
                    </a:lnTo>
                    <a:lnTo>
                      <a:pt x="5" y="40"/>
                    </a:lnTo>
                    <a:lnTo>
                      <a:pt x="5" y="37"/>
                    </a:lnTo>
                    <a:lnTo>
                      <a:pt x="5" y="34"/>
                    </a:lnTo>
                    <a:lnTo>
                      <a:pt x="5" y="31"/>
                    </a:lnTo>
                    <a:lnTo>
                      <a:pt x="4" y="29"/>
                    </a:lnTo>
                    <a:lnTo>
                      <a:pt x="4" y="28"/>
                    </a:lnTo>
                    <a:lnTo>
                      <a:pt x="4" y="26"/>
                    </a:lnTo>
                    <a:lnTo>
                      <a:pt x="3" y="24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1" y="18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5" y="21"/>
                    </a:lnTo>
                    <a:lnTo>
                      <a:pt x="6" y="22"/>
                    </a:lnTo>
                    <a:lnTo>
                      <a:pt x="7" y="24"/>
                    </a:lnTo>
                    <a:lnTo>
                      <a:pt x="7" y="26"/>
                    </a:lnTo>
                    <a:lnTo>
                      <a:pt x="8" y="23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7" y="14"/>
                    </a:lnTo>
                    <a:lnTo>
                      <a:pt x="7" y="10"/>
                    </a:lnTo>
                    <a:lnTo>
                      <a:pt x="6" y="7"/>
                    </a:lnTo>
                    <a:lnTo>
                      <a:pt x="5" y="4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4" y="6"/>
                    </a:lnTo>
                    <a:lnTo>
                      <a:pt x="15" y="9"/>
                    </a:lnTo>
                    <a:lnTo>
                      <a:pt x="17" y="12"/>
                    </a:lnTo>
                    <a:lnTo>
                      <a:pt x="18" y="15"/>
                    </a:lnTo>
                    <a:lnTo>
                      <a:pt x="19" y="19"/>
                    </a:lnTo>
                    <a:lnTo>
                      <a:pt x="19" y="23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5" y="11"/>
                    </a:lnTo>
                    <a:lnTo>
                      <a:pt x="27" y="10"/>
                    </a:lnTo>
                    <a:lnTo>
                      <a:pt x="28" y="9"/>
                    </a:lnTo>
                    <a:lnTo>
                      <a:pt x="30" y="9"/>
                    </a:lnTo>
                    <a:lnTo>
                      <a:pt x="32" y="9"/>
                    </a:lnTo>
                    <a:lnTo>
                      <a:pt x="33" y="10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5" y="16"/>
                    </a:lnTo>
                    <a:lnTo>
                      <a:pt x="34" y="15"/>
                    </a:lnTo>
                    <a:lnTo>
                      <a:pt x="32" y="15"/>
                    </a:lnTo>
                    <a:lnTo>
                      <a:pt x="31" y="16"/>
                    </a:lnTo>
                    <a:lnTo>
                      <a:pt x="30" y="16"/>
                    </a:lnTo>
                    <a:lnTo>
                      <a:pt x="29" y="17"/>
                    </a:lnTo>
                    <a:lnTo>
                      <a:pt x="29" y="19"/>
                    </a:lnTo>
                    <a:lnTo>
                      <a:pt x="28" y="21"/>
                    </a:lnTo>
                    <a:lnTo>
                      <a:pt x="28" y="22"/>
                    </a:lnTo>
                    <a:lnTo>
                      <a:pt x="28" y="24"/>
                    </a:lnTo>
                    <a:lnTo>
                      <a:pt x="28" y="25"/>
                    </a:lnTo>
                    <a:lnTo>
                      <a:pt x="29" y="26"/>
                    </a:lnTo>
                    <a:lnTo>
                      <a:pt x="30" y="27"/>
                    </a:lnTo>
                    <a:lnTo>
                      <a:pt x="30" y="29"/>
                    </a:lnTo>
                    <a:lnTo>
                      <a:pt x="32" y="29"/>
                    </a:lnTo>
                    <a:lnTo>
                      <a:pt x="33" y="30"/>
                    </a:lnTo>
                    <a:lnTo>
                      <a:pt x="34" y="30"/>
                    </a:lnTo>
                    <a:lnTo>
                      <a:pt x="35" y="29"/>
                    </a:lnTo>
                    <a:lnTo>
                      <a:pt x="36" y="27"/>
                    </a:lnTo>
                    <a:lnTo>
                      <a:pt x="36" y="25"/>
                    </a:lnTo>
                    <a:lnTo>
                      <a:pt x="35" y="22"/>
                    </a:lnTo>
                    <a:lnTo>
                      <a:pt x="36" y="24"/>
                    </a:lnTo>
                    <a:lnTo>
                      <a:pt x="37" y="26"/>
                    </a:lnTo>
                    <a:lnTo>
                      <a:pt x="38" y="27"/>
                    </a:lnTo>
                    <a:lnTo>
                      <a:pt x="39" y="30"/>
                    </a:lnTo>
                    <a:lnTo>
                      <a:pt x="40" y="32"/>
                    </a:lnTo>
                    <a:lnTo>
                      <a:pt x="40" y="35"/>
                    </a:lnTo>
                    <a:lnTo>
                      <a:pt x="41" y="37"/>
                    </a:lnTo>
                    <a:lnTo>
                      <a:pt x="41" y="39"/>
                    </a:lnTo>
                    <a:lnTo>
                      <a:pt x="40" y="41"/>
                    </a:lnTo>
                    <a:lnTo>
                      <a:pt x="40" y="43"/>
                    </a:lnTo>
                    <a:lnTo>
                      <a:pt x="39" y="45"/>
                    </a:lnTo>
                    <a:lnTo>
                      <a:pt x="38" y="47"/>
                    </a:lnTo>
                    <a:lnTo>
                      <a:pt x="37" y="49"/>
                    </a:lnTo>
                    <a:lnTo>
                      <a:pt x="36" y="51"/>
                    </a:lnTo>
                    <a:lnTo>
                      <a:pt x="35" y="52"/>
                    </a:lnTo>
                    <a:lnTo>
                      <a:pt x="34" y="54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9"/>
                    </a:lnTo>
                    <a:lnTo>
                      <a:pt x="34" y="61"/>
                    </a:lnTo>
                    <a:lnTo>
                      <a:pt x="35" y="63"/>
                    </a:lnTo>
                    <a:lnTo>
                      <a:pt x="36" y="65"/>
                    </a:lnTo>
                    <a:lnTo>
                      <a:pt x="37" y="66"/>
                    </a:lnTo>
                    <a:lnTo>
                      <a:pt x="38" y="67"/>
                    </a:lnTo>
                    <a:lnTo>
                      <a:pt x="39" y="66"/>
                    </a:lnTo>
                    <a:lnTo>
                      <a:pt x="39" y="64"/>
                    </a:lnTo>
                    <a:lnTo>
                      <a:pt x="40" y="66"/>
                    </a:lnTo>
                    <a:lnTo>
                      <a:pt x="41" y="67"/>
                    </a:lnTo>
                    <a:lnTo>
                      <a:pt x="41" y="69"/>
                    </a:lnTo>
                    <a:lnTo>
                      <a:pt x="42" y="72"/>
                    </a:lnTo>
                    <a:lnTo>
                      <a:pt x="42" y="75"/>
                    </a:lnTo>
                    <a:lnTo>
                      <a:pt x="41" y="78"/>
                    </a:lnTo>
                    <a:lnTo>
                      <a:pt x="40" y="80"/>
                    </a:lnTo>
                    <a:lnTo>
                      <a:pt x="40" y="82"/>
                    </a:lnTo>
                    <a:lnTo>
                      <a:pt x="39" y="85"/>
                    </a:lnTo>
                    <a:lnTo>
                      <a:pt x="38" y="88"/>
                    </a:lnTo>
                    <a:lnTo>
                      <a:pt x="36" y="90"/>
                    </a:lnTo>
                    <a:lnTo>
                      <a:pt x="35" y="91"/>
                    </a:lnTo>
                    <a:lnTo>
                      <a:pt x="34" y="93"/>
                    </a:lnTo>
                    <a:lnTo>
                      <a:pt x="33" y="94"/>
                    </a:lnTo>
                    <a:lnTo>
                      <a:pt x="32" y="95"/>
                    </a:lnTo>
                    <a:lnTo>
                      <a:pt x="30" y="96"/>
                    </a:lnTo>
                    <a:lnTo>
                      <a:pt x="28" y="97"/>
                    </a:lnTo>
                    <a:lnTo>
                      <a:pt x="26" y="97"/>
                    </a:lnTo>
                    <a:lnTo>
                      <a:pt x="25" y="96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8" y="93"/>
                    </a:lnTo>
                    <a:lnTo>
                      <a:pt x="15" y="93"/>
                    </a:lnTo>
                    <a:lnTo>
                      <a:pt x="12" y="93"/>
                    </a:lnTo>
                    <a:lnTo>
                      <a:pt x="9" y="9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08" name="Freeform 372"/>
              <p:cNvSpPr>
                <a:spLocks/>
              </p:cNvSpPr>
              <p:nvPr/>
            </p:nvSpPr>
            <p:spPr bwMode="auto">
              <a:xfrm>
                <a:off x="2056" y="2200"/>
                <a:ext cx="201" cy="258"/>
              </a:xfrm>
              <a:custGeom>
                <a:avLst/>
                <a:gdLst>
                  <a:gd name="T0" fmla="*/ 0 w 201"/>
                  <a:gd name="T1" fmla="*/ 167 h 258"/>
                  <a:gd name="T2" fmla="*/ 7 w 201"/>
                  <a:gd name="T3" fmla="*/ 134 h 258"/>
                  <a:gd name="T4" fmla="*/ 17 w 201"/>
                  <a:gd name="T5" fmla="*/ 107 h 258"/>
                  <a:gd name="T6" fmla="*/ 17 w 201"/>
                  <a:gd name="T7" fmla="*/ 79 h 258"/>
                  <a:gd name="T8" fmla="*/ 35 w 201"/>
                  <a:gd name="T9" fmla="*/ 98 h 258"/>
                  <a:gd name="T10" fmla="*/ 43 w 201"/>
                  <a:gd name="T11" fmla="*/ 39 h 258"/>
                  <a:gd name="T12" fmla="*/ 49 w 201"/>
                  <a:gd name="T13" fmla="*/ 23 h 258"/>
                  <a:gd name="T14" fmla="*/ 60 w 201"/>
                  <a:gd name="T15" fmla="*/ 31 h 258"/>
                  <a:gd name="T16" fmla="*/ 70 w 201"/>
                  <a:gd name="T17" fmla="*/ 11 h 258"/>
                  <a:gd name="T18" fmla="*/ 86 w 201"/>
                  <a:gd name="T19" fmla="*/ 21 h 258"/>
                  <a:gd name="T20" fmla="*/ 91 w 201"/>
                  <a:gd name="T21" fmla="*/ 43 h 258"/>
                  <a:gd name="T22" fmla="*/ 110 w 201"/>
                  <a:gd name="T23" fmla="*/ 52 h 258"/>
                  <a:gd name="T24" fmla="*/ 128 w 201"/>
                  <a:gd name="T25" fmla="*/ 45 h 258"/>
                  <a:gd name="T26" fmla="*/ 140 w 201"/>
                  <a:gd name="T27" fmla="*/ 27 h 258"/>
                  <a:gd name="T28" fmla="*/ 147 w 201"/>
                  <a:gd name="T29" fmla="*/ 28 h 258"/>
                  <a:gd name="T30" fmla="*/ 141 w 201"/>
                  <a:gd name="T31" fmla="*/ 62 h 258"/>
                  <a:gd name="T32" fmla="*/ 117 w 201"/>
                  <a:gd name="T33" fmla="*/ 85 h 258"/>
                  <a:gd name="T34" fmla="*/ 115 w 201"/>
                  <a:gd name="T35" fmla="*/ 95 h 258"/>
                  <a:gd name="T36" fmla="*/ 145 w 201"/>
                  <a:gd name="T37" fmla="*/ 88 h 258"/>
                  <a:gd name="T38" fmla="*/ 167 w 201"/>
                  <a:gd name="T39" fmla="*/ 87 h 258"/>
                  <a:gd name="T40" fmla="*/ 161 w 201"/>
                  <a:gd name="T41" fmla="*/ 106 h 258"/>
                  <a:gd name="T42" fmla="*/ 150 w 201"/>
                  <a:gd name="T43" fmla="*/ 118 h 258"/>
                  <a:gd name="T44" fmla="*/ 147 w 201"/>
                  <a:gd name="T45" fmla="*/ 134 h 258"/>
                  <a:gd name="T46" fmla="*/ 149 w 201"/>
                  <a:gd name="T47" fmla="*/ 144 h 258"/>
                  <a:gd name="T48" fmla="*/ 161 w 201"/>
                  <a:gd name="T49" fmla="*/ 148 h 258"/>
                  <a:gd name="T50" fmla="*/ 167 w 201"/>
                  <a:gd name="T51" fmla="*/ 131 h 258"/>
                  <a:gd name="T52" fmla="*/ 173 w 201"/>
                  <a:gd name="T53" fmla="*/ 119 h 258"/>
                  <a:gd name="T54" fmla="*/ 178 w 201"/>
                  <a:gd name="T55" fmla="*/ 126 h 258"/>
                  <a:gd name="T56" fmla="*/ 179 w 201"/>
                  <a:gd name="T57" fmla="*/ 143 h 258"/>
                  <a:gd name="T58" fmla="*/ 176 w 201"/>
                  <a:gd name="T59" fmla="*/ 152 h 258"/>
                  <a:gd name="T60" fmla="*/ 170 w 201"/>
                  <a:gd name="T61" fmla="*/ 167 h 258"/>
                  <a:gd name="T62" fmla="*/ 168 w 201"/>
                  <a:gd name="T63" fmla="*/ 184 h 258"/>
                  <a:gd name="T64" fmla="*/ 173 w 201"/>
                  <a:gd name="T65" fmla="*/ 192 h 258"/>
                  <a:gd name="T66" fmla="*/ 182 w 201"/>
                  <a:gd name="T67" fmla="*/ 190 h 258"/>
                  <a:gd name="T68" fmla="*/ 191 w 201"/>
                  <a:gd name="T69" fmla="*/ 183 h 258"/>
                  <a:gd name="T70" fmla="*/ 197 w 201"/>
                  <a:gd name="T71" fmla="*/ 174 h 258"/>
                  <a:gd name="T72" fmla="*/ 200 w 201"/>
                  <a:gd name="T73" fmla="*/ 178 h 258"/>
                  <a:gd name="T74" fmla="*/ 197 w 201"/>
                  <a:gd name="T75" fmla="*/ 195 h 258"/>
                  <a:gd name="T76" fmla="*/ 183 w 201"/>
                  <a:gd name="T77" fmla="*/ 215 h 258"/>
                  <a:gd name="T78" fmla="*/ 162 w 201"/>
                  <a:gd name="T79" fmla="*/ 239 h 258"/>
                  <a:gd name="T80" fmla="*/ 143 w 201"/>
                  <a:gd name="T81" fmla="*/ 257 h 258"/>
                  <a:gd name="T82" fmla="*/ 118 w 201"/>
                  <a:gd name="T83" fmla="*/ 247 h 258"/>
                  <a:gd name="T84" fmla="*/ 104 w 201"/>
                  <a:gd name="T85" fmla="*/ 225 h 258"/>
                  <a:gd name="T86" fmla="*/ 73 w 201"/>
                  <a:gd name="T87" fmla="*/ 221 h 258"/>
                  <a:gd name="T88" fmla="*/ 52 w 201"/>
                  <a:gd name="T89" fmla="*/ 212 h 258"/>
                  <a:gd name="T90" fmla="*/ 14 w 201"/>
                  <a:gd name="T91" fmla="*/ 200 h 25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1"/>
                  <a:gd name="T139" fmla="*/ 0 h 258"/>
                  <a:gd name="T140" fmla="*/ 201 w 201"/>
                  <a:gd name="T141" fmla="*/ 258 h 25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1" h="258">
                    <a:moveTo>
                      <a:pt x="6" y="194"/>
                    </a:moveTo>
                    <a:lnTo>
                      <a:pt x="1" y="185"/>
                    </a:lnTo>
                    <a:lnTo>
                      <a:pt x="0" y="167"/>
                    </a:lnTo>
                    <a:lnTo>
                      <a:pt x="0" y="153"/>
                    </a:lnTo>
                    <a:lnTo>
                      <a:pt x="2" y="139"/>
                    </a:lnTo>
                    <a:lnTo>
                      <a:pt x="7" y="134"/>
                    </a:lnTo>
                    <a:lnTo>
                      <a:pt x="20" y="128"/>
                    </a:lnTo>
                    <a:lnTo>
                      <a:pt x="19" y="119"/>
                    </a:lnTo>
                    <a:lnTo>
                      <a:pt x="17" y="107"/>
                    </a:lnTo>
                    <a:lnTo>
                      <a:pt x="16" y="99"/>
                    </a:lnTo>
                    <a:lnTo>
                      <a:pt x="16" y="90"/>
                    </a:lnTo>
                    <a:lnTo>
                      <a:pt x="17" y="79"/>
                    </a:lnTo>
                    <a:lnTo>
                      <a:pt x="22" y="67"/>
                    </a:lnTo>
                    <a:lnTo>
                      <a:pt x="28" y="80"/>
                    </a:lnTo>
                    <a:lnTo>
                      <a:pt x="35" y="98"/>
                    </a:lnTo>
                    <a:lnTo>
                      <a:pt x="40" y="101"/>
                    </a:lnTo>
                    <a:lnTo>
                      <a:pt x="43" y="70"/>
                    </a:lnTo>
                    <a:lnTo>
                      <a:pt x="43" y="39"/>
                    </a:lnTo>
                    <a:lnTo>
                      <a:pt x="37" y="17"/>
                    </a:lnTo>
                    <a:lnTo>
                      <a:pt x="43" y="18"/>
                    </a:lnTo>
                    <a:lnTo>
                      <a:pt x="49" y="23"/>
                    </a:lnTo>
                    <a:lnTo>
                      <a:pt x="55" y="31"/>
                    </a:lnTo>
                    <a:lnTo>
                      <a:pt x="59" y="42"/>
                    </a:lnTo>
                    <a:lnTo>
                      <a:pt x="60" y="31"/>
                    </a:lnTo>
                    <a:lnTo>
                      <a:pt x="62" y="23"/>
                    </a:lnTo>
                    <a:lnTo>
                      <a:pt x="66" y="17"/>
                    </a:lnTo>
                    <a:lnTo>
                      <a:pt x="70" y="11"/>
                    </a:lnTo>
                    <a:lnTo>
                      <a:pt x="82" y="0"/>
                    </a:lnTo>
                    <a:lnTo>
                      <a:pt x="84" y="13"/>
                    </a:lnTo>
                    <a:lnTo>
                      <a:pt x="86" y="21"/>
                    </a:lnTo>
                    <a:lnTo>
                      <a:pt x="87" y="26"/>
                    </a:lnTo>
                    <a:lnTo>
                      <a:pt x="88" y="33"/>
                    </a:lnTo>
                    <a:lnTo>
                      <a:pt x="91" y="43"/>
                    </a:lnTo>
                    <a:lnTo>
                      <a:pt x="96" y="49"/>
                    </a:lnTo>
                    <a:lnTo>
                      <a:pt x="101" y="52"/>
                    </a:lnTo>
                    <a:lnTo>
                      <a:pt x="110" y="52"/>
                    </a:lnTo>
                    <a:lnTo>
                      <a:pt x="115" y="51"/>
                    </a:lnTo>
                    <a:lnTo>
                      <a:pt x="122" y="49"/>
                    </a:lnTo>
                    <a:lnTo>
                      <a:pt x="128" y="45"/>
                    </a:lnTo>
                    <a:lnTo>
                      <a:pt x="133" y="38"/>
                    </a:lnTo>
                    <a:lnTo>
                      <a:pt x="137" y="33"/>
                    </a:lnTo>
                    <a:lnTo>
                      <a:pt x="140" y="27"/>
                    </a:lnTo>
                    <a:lnTo>
                      <a:pt x="143" y="22"/>
                    </a:lnTo>
                    <a:lnTo>
                      <a:pt x="148" y="16"/>
                    </a:lnTo>
                    <a:lnTo>
                      <a:pt x="147" y="28"/>
                    </a:lnTo>
                    <a:lnTo>
                      <a:pt x="146" y="38"/>
                    </a:lnTo>
                    <a:lnTo>
                      <a:pt x="145" y="49"/>
                    </a:lnTo>
                    <a:lnTo>
                      <a:pt x="141" y="62"/>
                    </a:lnTo>
                    <a:lnTo>
                      <a:pt x="133" y="73"/>
                    </a:lnTo>
                    <a:lnTo>
                      <a:pt x="125" y="81"/>
                    </a:lnTo>
                    <a:lnTo>
                      <a:pt x="117" y="85"/>
                    </a:lnTo>
                    <a:lnTo>
                      <a:pt x="111" y="90"/>
                    </a:lnTo>
                    <a:lnTo>
                      <a:pt x="103" y="100"/>
                    </a:lnTo>
                    <a:lnTo>
                      <a:pt x="115" y="95"/>
                    </a:lnTo>
                    <a:lnTo>
                      <a:pt x="128" y="91"/>
                    </a:lnTo>
                    <a:lnTo>
                      <a:pt x="136" y="90"/>
                    </a:lnTo>
                    <a:lnTo>
                      <a:pt x="145" y="88"/>
                    </a:lnTo>
                    <a:lnTo>
                      <a:pt x="153" y="87"/>
                    </a:lnTo>
                    <a:lnTo>
                      <a:pt x="161" y="87"/>
                    </a:lnTo>
                    <a:lnTo>
                      <a:pt x="167" y="87"/>
                    </a:lnTo>
                    <a:lnTo>
                      <a:pt x="165" y="95"/>
                    </a:lnTo>
                    <a:lnTo>
                      <a:pt x="164" y="101"/>
                    </a:lnTo>
                    <a:lnTo>
                      <a:pt x="161" y="106"/>
                    </a:lnTo>
                    <a:lnTo>
                      <a:pt x="158" y="109"/>
                    </a:lnTo>
                    <a:lnTo>
                      <a:pt x="155" y="113"/>
                    </a:lnTo>
                    <a:lnTo>
                      <a:pt x="150" y="118"/>
                    </a:lnTo>
                    <a:lnTo>
                      <a:pt x="147" y="124"/>
                    </a:lnTo>
                    <a:lnTo>
                      <a:pt x="147" y="130"/>
                    </a:lnTo>
                    <a:lnTo>
                      <a:pt x="147" y="134"/>
                    </a:lnTo>
                    <a:lnTo>
                      <a:pt x="147" y="138"/>
                    </a:lnTo>
                    <a:lnTo>
                      <a:pt x="148" y="141"/>
                    </a:lnTo>
                    <a:lnTo>
                      <a:pt x="149" y="144"/>
                    </a:lnTo>
                    <a:lnTo>
                      <a:pt x="150" y="146"/>
                    </a:lnTo>
                    <a:lnTo>
                      <a:pt x="156" y="149"/>
                    </a:lnTo>
                    <a:lnTo>
                      <a:pt x="161" y="148"/>
                    </a:lnTo>
                    <a:lnTo>
                      <a:pt x="165" y="142"/>
                    </a:lnTo>
                    <a:lnTo>
                      <a:pt x="167" y="134"/>
                    </a:lnTo>
                    <a:lnTo>
                      <a:pt x="167" y="131"/>
                    </a:lnTo>
                    <a:lnTo>
                      <a:pt x="169" y="127"/>
                    </a:lnTo>
                    <a:lnTo>
                      <a:pt x="170" y="123"/>
                    </a:lnTo>
                    <a:lnTo>
                      <a:pt x="173" y="119"/>
                    </a:lnTo>
                    <a:lnTo>
                      <a:pt x="175" y="115"/>
                    </a:lnTo>
                    <a:lnTo>
                      <a:pt x="177" y="120"/>
                    </a:lnTo>
                    <a:lnTo>
                      <a:pt x="178" y="126"/>
                    </a:lnTo>
                    <a:lnTo>
                      <a:pt x="179" y="131"/>
                    </a:lnTo>
                    <a:lnTo>
                      <a:pt x="180" y="137"/>
                    </a:lnTo>
                    <a:lnTo>
                      <a:pt x="179" y="143"/>
                    </a:lnTo>
                    <a:lnTo>
                      <a:pt x="178" y="148"/>
                    </a:lnTo>
                    <a:lnTo>
                      <a:pt x="175" y="155"/>
                    </a:lnTo>
                    <a:lnTo>
                      <a:pt x="176" y="152"/>
                    </a:lnTo>
                    <a:lnTo>
                      <a:pt x="173" y="159"/>
                    </a:lnTo>
                    <a:lnTo>
                      <a:pt x="172" y="162"/>
                    </a:lnTo>
                    <a:lnTo>
                      <a:pt x="170" y="167"/>
                    </a:lnTo>
                    <a:lnTo>
                      <a:pt x="169" y="175"/>
                    </a:lnTo>
                    <a:lnTo>
                      <a:pt x="169" y="178"/>
                    </a:lnTo>
                    <a:lnTo>
                      <a:pt x="168" y="184"/>
                    </a:lnTo>
                    <a:lnTo>
                      <a:pt x="168" y="188"/>
                    </a:lnTo>
                    <a:lnTo>
                      <a:pt x="170" y="191"/>
                    </a:lnTo>
                    <a:lnTo>
                      <a:pt x="173" y="192"/>
                    </a:lnTo>
                    <a:lnTo>
                      <a:pt x="177" y="192"/>
                    </a:lnTo>
                    <a:lnTo>
                      <a:pt x="179" y="191"/>
                    </a:lnTo>
                    <a:lnTo>
                      <a:pt x="182" y="190"/>
                    </a:lnTo>
                    <a:lnTo>
                      <a:pt x="185" y="189"/>
                    </a:lnTo>
                    <a:lnTo>
                      <a:pt x="188" y="187"/>
                    </a:lnTo>
                    <a:lnTo>
                      <a:pt x="191" y="183"/>
                    </a:lnTo>
                    <a:lnTo>
                      <a:pt x="193" y="181"/>
                    </a:lnTo>
                    <a:lnTo>
                      <a:pt x="196" y="177"/>
                    </a:lnTo>
                    <a:lnTo>
                      <a:pt x="197" y="174"/>
                    </a:lnTo>
                    <a:lnTo>
                      <a:pt x="199" y="169"/>
                    </a:lnTo>
                    <a:lnTo>
                      <a:pt x="200" y="175"/>
                    </a:lnTo>
                    <a:lnTo>
                      <a:pt x="200" y="178"/>
                    </a:lnTo>
                    <a:lnTo>
                      <a:pt x="200" y="183"/>
                    </a:lnTo>
                    <a:lnTo>
                      <a:pt x="199" y="190"/>
                    </a:lnTo>
                    <a:lnTo>
                      <a:pt x="197" y="195"/>
                    </a:lnTo>
                    <a:lnTo>
                      <a:pt x="194" y="200"/>
                    </a:lnTo>
                    <a:lnTo>
                      <a:pt x="190" y="206"/>
                    </a:lnTo>
                    <a:lnTo>
                      <a:pt x="183" y="215"/>
                    </a:lnTo>
                    <a:lnTo>
                      <a:pt x="173" y="225"/>
                    </a:lnTo>
                    <a:lnTo>
                      <a:pt x="166" y="231"/>
                    </a:lnTo>
                    <a:lnTo>
                      <a:pt x="162" y="239"/>
                    </a:lnTo>
                    <a:lnTo>
                      <a:pt x="160" y="256"/>
                    </a:lnTo>
                    <a:lnTo>
                      <a:pt x="152" y="257"/>
                    </a:lnTo>
                    <a:lnTo>
                      <a:pt x="143" y="257"/>
                    </a:lnTo>
                    <a:lnTo>
                      <a:pt x="134" y="256"/>
                    </a:lnTo>
                    <a:lnTo>
                      <a:pt x="125" y="252"/>
                    </a:lnTo>
                    <a:lnTo>
                      <a:pt x="118" y="247"/>
                    </a:lnTo>
                    <a:lnTo>
                      <a:pt x="112" y="241"/>
                    </a:lnTo>
                    <a:lnTo>
                      <a:pt x="106" y="232"/>
                    </a:lnTo>
                    <a:lnTo>
                      <a:pt x="104" y="225"/>
                    </a:lnTo>
                    <a:lnTo>
                      <a:pt x="95" y="227"/>
                    </a:lnTo>
                    <a:lnTo>
                      <a:pt x="83" y="225"/>
                    </a:lnTo>
                    <a:lnTo>
                      <a:pt x="73" y="221"/>
                    </a:lnTo>
                    <a:lnTo>
                      <a:pt x="68" y="216"/>
                    </a:lnTo>
                    <a:lnTo>
                      <a:pt x="64" y="208"/>
                    </a:lnTo>
                    <a:lnTo>
                      <a:pt x="52" y="212"/>
                    </a:lnTo>
                    <a:lnTo>
                      <a:pt x="39" y="211"/>
                    </a:lnTo>
                    <a:lnTo>
                      <a:pt x="25" y="206"/>
                    </a:lnTo>
                    <a:lnTo>
                      <a:pt x="14" y="200"/>
                    </a:lnTo>
                    <a:lnTo>
                      <a:pt x="6" y="194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09" name="Freeform 373"/>
              <p:cNvSpPr>
                <a:spLocks/>
              </p:cNvSpPr>
              <p:nvPr/>
            </p:nvSpPr>
            <p:spPr bwMode="auto">
              <a:xfrm>
                <a:off x="2061" y="2256"/>
                <a:ext cx="145" cy="188"/>
              </a:xfrm>
              <a:custGeom>
                <a:avLst/>
                <a:gdLst>
                  <a:gd name="T0" fmla="*/ 1 w 145"/>
                  <a:gd name="T1" fmla="*/ 134 h 188"/>
                  <a:gd name="T2" fmla="*/ 1 w 145"/>
                  <a:gd name="T3" fmla="*/ 111 h 188"/>
                  <a:gd name="T4" fmla="*/ 6 w 145"/>
                  <a:gd name="T5" fmla="*/ 97 h 188"/>
                  <a:gd name="T6" fmla="*/ 14 w 145"/>
                  <a:gd name="T7" fmla="*/ 87 h 188"/>
                  <a:gd name="T8" fmla="*/ 12 w 145"/>
                  <a:gd name="T9" fmla="*/ 72 h 188"/>
                  <a:gd name="T10" fmla="*/ 13 w 145"/>
                  <a:gd name="T11" fmla="*/ 58 h 188"/>
                  <a:gd name="T12" fmla="*/ 20 w 145"/>
                  <a:gd name="T13" fmla="*/ 58 h 188"/>
                  <a:gd name="T14" fmla="*/ 29 w 145"/>
                  <a:gd name="T15" fmla="*/ 74 h 188"/>
                  <a:gd name="T16" fmla="*/ 31 w 145"/>
                  <a:gd name="T17" fmla="*/ 29 h 188"/>
                  <a:gd name="T18" fmla="*/ 31 w 145"/>
                  <a:gd name="T19" fmla="*/ 14 h 188"/>
                  <a:gd name="T20" fmla="*/ 40 w 145"/>
                  <a:gd name="T21" fmla="*/ 23 h 188"/>
                  <a:gd name="T22" fmla="*/ 44 w 145"/>
                  <a:gd name="T23" fmla="*/ 23 h 188"/>
                  <a:gd name="T24" fmla="*/ 48 w 145"/>
                  <a:gd name="T25" fmla="*/ 12 h 188"/>
                  <a:gd name="T26" fmla="*/ 60 w 145"/>
                  <a:gd name="T27" fmla="*/ 0 h 188"/>
                  <a:gd name="T28" fmla="*/ 62 w 145"/>
                  <a:gd name="T29" fmla="*/ 15 h 188"/>
                  <a:gd name="T30" fmla="*/ 64 w 145"/>
                  <a:gd name="T31" fmla="*/ 24 h 188"/>
                  <a:gd name="T32" fmla="*/ 69 w 145"/>
                  <a:gd name="T33" fmla="*/ 36 h 188"/>
                  <a:gd name="T34" fmla="*/ 79 w 145"/>
                  <a:gd name="T35" fmla="*/ 38 h 188"/>
                  <a:gd name="T36" fmla="*/ 88 w 145"/>
                  <a:gd name="T37" fmla="*/ 36 h 188"/>
                  <a:gd name="T38" fmla="*/ 96 w 145"/>
                  <a:gd name="T39" fmla="*/ 28 h 188"/>
                  <a:gd name="T40" fmla="*/ 101 w 145"/>
                  <a:gd name="T41" fmla="*/ 20 h 188"/>
                  <a:gd name="T42" fmla="*/ 106 w 145"/>
                  <a:gd name="T43" fmla="*/ 11 h 188"/>
                  <a:gd name="T44" fmla="*/ 105 w 145"/>
                  <a:gd name="T45" fmla="*/ 28 h 188"/>
                  <a:gd name="T46" fmla="*/ 102 w 145"/>
                  <a:gd name="T47" fmla="*/ 45 h 188"/>
                  <a:gd name="T48" fmla="*/ 91 w 145"/>
                  <a:gd name="T49" fmla="*/ 59 h 188"/>
                  <a:gd name="T50" fmla="*/ 80 w 145"/>
                  <a:gd name="T51" fmla="*/ 66 h 188"/>
                  <a:gd name="T52" fmla="*/ 84 w 145"/>
                  <a:gd name="T53" fmla="*/ 69 h 188"/>
                  <a:gd name="T54" fmla="*/ 98 w 145"/>
                  <a:gd name="T55" fmla="*/ 65 h 188"/>
                  <a:gd name="T56" fmla="*/ 110 w 145"/>
                  <a:gd name="T57" fmla="*/ 64 h 188"/>
                  <a:gd name="T58" fmla="*/ 117 w 145"/>
                  <a:gd name="T59" fmla="*/ 72 h 188"/>
                  <a:gd name="T60" fmla="*/ 108 w 145"/>
                  <a:gd name="T61" fmla="*/ 86 h 188"/>
                  <a:gd name="T62" fmla="*/ 101 w 145"/>
                  <a:gd name="T63" fmla="*/ 93 h 188"/>
                  <a:gd name="T64" fmla="*/ 99 w 145"/>
                  <a:gd name="T65" fmla="*/ 98 h 188"/>
                  <a:gd name="T66" fmla="*/ 103 w 145"/>
                  <a:gd name="T67" fmla="*/ 104 h 188"/>
                  <a:gd name="T68" fmla="*/ 112 w 145"/>
                  <a:gd name="T69" fmla="*/ 109 h 188"/>
                  <a:gd name="T70" fmla="*/ 119 w 145"/>
                  <a:gd name="T71" fmla="*/ 104 h 188"/>
                  <a:gd name="T72" fmla="*/ 123 w 145"/>
                  <a:gd name="T73" fmla="*/ 89 h 188"/>
                  <a:gd name="T74" fmla="*/ 128 w 145"/>
                  <a:gd name="T75" fmla="*/ 92 h 188"/>
                  <a:gd name="T76" fmla="*/ 128 w 145"/>
                  <a:gd name="T77" fmla="*/ 107 h 188"/>
                  <a:gd name="T78" fmla="*/ 122 w 145"/>
                  <a:gd name="T79" fmla="*/ 127 h 188"/>
                  <a:gd name="T80" fmla="*/ 127 w 145"/>
                  <a:gd name="T81" fmla="*/ 140 h 188"/>
                  <a:gd name="T82" fmla="*/ 136 w 145"/>
                  <a:gd name="T83" fmla="*/ 136 h 188"/>
                  <a:gd name="T84" fmla="*/ 144 w 145"/>
                  <a:gd name="T85" fmla="*/ 123 h 188"/>
                  <a:gd name="T86" fmla="*/ 143 w 145"/>
                  <a:gd name="T87" fmla="*/ 137 h 188"/>
                  <a:gd name="T88" fmla="*/ 137 w 145"/>
                  <a:gd name="T89" fmla="*/ 150 h 188"/>
                  <a:gd name="T90" fmla="*/ 125 w 145"/>
                  <a:gd name="T91" fmla="*/ 164 h 188"/>
                  <a:gd name="T92" fmla="*/ 116 w 145"/>
                  <a:gd name="T93" fmla="*/ 174 h 188"/>
                  <a:gd name="T94" fmla="*/ 110 w 145"/>
                  <a:gd name="T95" fmla="*/ 187 h 188"/>
                  <a:gd name="T96" fmla="*/ 97 w 145"/>
                  <a:gd name="T97" fmla="*/ 186 h 188"/>
                  <a:gd name="T98" fmla="*/ 85 w 145"/>
                  <a:gd name="T99" fmla="*/ 179 h 188"/>
                  <a:gd name="T100" fmla="*/ 77 w 145"/>
                  <a:gd name="T101" fmla="*/ 169 h 188"/>
                  <a:gd name="T102" fmla="*/ 68 w 145"/>
                  <a:gd name="T103" fmla="*/ 165 h 188"/>
                  <a:gd name="T104" fmla="*/ 53 w 145"/>
                  <a:gd name="T105" fmla="*/ 161 h 188"/>
                  <a:gd name="T106" fmla="*/ 46 w 145"/>
                  <a:gd name="T107" fmla="*/ 151 h 188"/>
                  <a:gd name="T108" fmla="*/ 28 w 145"/>
                  <a:gd name="T109" fmla="*/ 154 h 188"/>
                  <a:gd name="T110" fmla="*/ 10 w 145"/>
                  <a:gd name="T111" fmla="*/ 146 h 1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5"/>
                  <a:gd name="T169" fmla="*/ 0 h 188"/>
                  <a:gd name="T170" fmla="*/ 145 w 145"/>
                  <a:gd name="T171" fmla="*/ 188 h 18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5" h="188">
                    <a:moveTo>
                      <a:pt x="5" y="141"/>
                    </a:moveTo>
                    <a:lnTo>
                      <a:pt x="1" y="134"/>
                    </a:lnTo>
                    <a:lnTo>
                      <a:pt x="0" y="122"/>
                    </a:lnTo>
                    <a:lnTo>
                      <a:pt x="1" y="111"/>
                    </a:lnTo>
                    <a:lnTo>
                      <a:pt x="2" y="101"/>
                    </a:lnTo>
                    <a:lnTo>
                      <a:pt x="6" y="97"/>
                    </a:lnTo>
                    <a:lnTo>
                      <a:pt x="15" y="93"/>
                    </a:lnTo>
                    <a:lnTo>
                      <a:pt x="14" y="87"/>
                    </a:lnTo>
                    <a:lnTo>
                      <a:pt x="13" y="78"/>
                    </a:lnTo>
                    <a:lnTo>
                      <a:pt x="12" y="72"/>
                    </a:lnTo>
                    <a:lnTo>
                      <a:pt x="12" y="65"/>
                    </a:lnTo>
                    <a:lnTo>
                      <a:pt x="13" y="58"/>
                    </a:lnTo>
                    <a:lnTo>
                      <a:pt x="16" y="49"/>
                    </a:lnTo>
                    <a:lnTo>
                      <a:pt x="20" y="58"/>
                    </a:lnTo>
                    <a:lnTo>
                      <a:pt x="25" y="72"/>
                    </a:lnTo>
                    <a:lnTo>
                      <a:pt x="29" y="74"/>
                    </a:lnTo>
                    <a:lnTo>
                      <a:pt x="31" y="52"/>
                    </a:lnTo>
                    <a:lnTo>
                      <a:pt x="31" y="29"/>
                    </a:lnTo>
                    <a:lnTo>
                      <a:pt x="27" y="12"/>
                    </a:lnTo>
                    <a:lnTo>
                      <a:pt x="31" y="14"/>
                    </a:lnTo>
                    <a:lnTo>
                      <a:pt x="36" y="17"/>
                    </a:lnTo>
                    <a:lnTo>
                      <a:pt x="40" y="23"/>
                    </a:lnTo>
                    <a:lnTo>
                      <a:pt x="43" y="31"/>
                    </a:lnTo>
                    <a:lnTo>
                      <a:pt x="44" y="23"/>
                    </a:lnTo>
                    <a:lnTo>
                      <a:pt x="45" y="17"/>
                    </a:lnTo>
                    <a:lnTo>
                      <a:pt x="48" y="12"/>
                    </a:lnTo>
                    <a:lnTo>
                      <a:pt x="51" y="8"/>
                    </a:lnTo>
                    <a:lnTo>
                      <a:pt x="60" y="0"/>
                    </a:lnTo>
                    <a:lnTo>
                      <a:pt x="61" y="9"/>
                    </a:lnTo>
                    <a:lnTo>
                      <a:pt x="62" y="15"/>
                    </a:lnTo>
                    <a:lnTo>
                      <a:pt x="62" y="19"/>
                    </a:lnTo>
                    <a:lnTo>
                      <a:pt x="64" y="24"/>
                    </a:lnTo>
                    <a:lnTo>
                      <a:pt x="66" y="32"/>
                    </a:lnTo>
                    <a:lnTo>
                      <a:pt x="69" y="36"/>
                    </a:lnTo>
                    <a:lnTo>
                      <a:pt x="73" y="38"/>
                    </a:lnTo>
                    <a:lnTo>
                      <a:pt x="79" y="38"/>
                    </a:lnTo>
                    <a:lnTo>
                      <a:pt x="84" y="37"/>
                    </a:lnTo>
                    <a:lnTo>
                      <a:pt x="88" y="36"/>
                    </a:lnTo>
                    <a:lnTo>
                      <a:pt x="92" y="32"/>
                    </a:lnTo>
                    <a:lnTo>
                      <a:pt x="96" y="28"/>
                    </a:lnTo>
                    <a:lnTo>
                      <a:pt x="99" y="24"/>
                    </a:lnTo>
                    <a:lnTo>
                      <a:pt x="101" y="20"/>
                    </a:lnTo>
                    <a:lnTo>
                      <a:pt x="103" y="16"/>
                    </a:lnTo>
                    <a:lnTo>
                      <a:pt x="106" y="11"/>
                    </a:lnTo>
                    <a:lnTo>
                      <a:pt x="106" y="21"/>
                    </a:lnTo>
                    <a:lnTo>
                      <a:pt x="105" y="28"/>
                    </a:lnTo>
                    <a:lnTo>
                      <a:pt x="105" y="36"/>
                    </a:lnTo>
                    <a:lnTo>
                      <a:pt x="102" y="45"/>
                    </a:lnTo>
                    <a:lnTo>
                      <a:pt x="96" y="53"/>
                    </a:lnTo>
                    <a:lnTo>
                      <a:pt x="91" y="59"/>
                    </a:lnTo>
                    <a:lnTo>
                      <a:pt x="84" y="62"/>
                    </a:lnTo>
                    <a:lnTo>
                      <a:pt x="80" y="66"/>
                    </a:lnTo>
                    <a:lnTo>
                      <a:pt x="74" y="73"/>
                    </a:lnTo>
                    <a:lnTo>
                      <a:pt x="84" y="69"/>
                    </a:lnTo>
                    <a:lnTo>
                      <a:pt x="93" y="66"/>
                    </a:lnTo>
                    <a:lnTo>
                      <a:pt x="98" y="65"/>
                    </a:lnTo>
                    <a:lnTo>
                      <a:pt x="105" y="64"/>
                    </a:lnTo>
                    <a:lnTo>
                      <a:pt x="110" y="64"/>
                    </a:lnTo>
                    <a:lnTo>
                      <a:pt x="120" y="64"/>
                    </a:lnTo>
                    <a:lnTo>
                      <a:pt x="117" y="72"/>
                    </a:lnTo>
                    <a:lnTo>
                      <a:pt x="114" y="78"/>
                    </a:lnTo>
                    <a:lnTo>
                      <a:pt x="108" y="86"/>
                    </a:lnTo>
                    <a:lnTo>
                      <a:pt x="105" y="89"/>
                    </a:lnTo>
                    <a:lnTo>
                      <a:pt x="101" y="93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100" y="100"/>
                    </a:lnTo>
                    <a:lnTo>
                      <a:pt x="103" y="104"/>
                    </a:lnTo>
                    <a:lnTo>
                      <a:pt x="107" y="106"/>
                    </a:lnTo>
                    <a:lnTo>
                      <a:pt x="112" y="109"/>
                    </a:lnTo>
                    <a:lnTo>
                      <a:pt x="116" y="107"/>
                    </a:lnTo>
                    <a:lnTo>
                      <a:pt x="119" y="104"/>
                    </a:lnTo>
                    <a:lnTo>
                      <a:pt x="121" y="96"/>
                    </a:lnTo>
                    <a:lnTo>
                      <a:pt x="123" y="89"/>
                    </a:lnTo>
                    <a:lnTo>
                      <a:pt x="126" y="84"/>
                    </a:lnTo>
                    <a:lnTo>
                      <a:pt x="128" y="92"/>
                    </a:lnTo>
                    <a:lnTo>
                      <a:pt x="130" y="99"/>
                    </a:lnTo>
                    <a:lnTo>
                      <a:pt x="128" y="107"/>
                    </a:lnTo>
                    <a:lnTo>
                      <a:pt x="125" y="115"/>
                    </a:lnTo>
                    <a:lnTo>
                      <a:pt x="122" y="127"/>
                    </a:lnTo>
                    <a:lnTo>
                      <a:pt x="122" y="139"/>
                    </a:lnTo>
                    <a:lnTo>
                      <a:pt x="127" y="140"/>
                    </a:lnTo>
                    <a:lnTo>
                      <a:pt x="132" y="139"/>
                    </a:lnTo>
                    <a:lnTo>
                      <a:pt x="136" y="136"/>
                    </a:lnTo>
                    <a:lnTo>
                      <a:pt x="139" y="131"/>
                    </a:lnTo>
                    <a:lnTo>
                      <a:pt x="144" y="123"/>
                    </a:lnTo>
                    <a:lnTo>
                      <a:pt x="144" y="130"/>
                    </a:lnTo>
                    <a:lnTo>
                      <a:pt x="143" y="137"/>
                    </a:lnTo>
                    <a:lnTo>
                      <a:pt x="140" y="146"/>
                    </a:lnTo>
                    <a:lnTo>
                      <a:pt x="137" y="150"/>
                    </a:lnTo>
                    <a:lnTo>
                      <a:pt x="132" y="156"/>
                    </a:lnTo>
                    <a:lnTo>
                      <a:pt x="125" y="164"/>
                    </a:lnTo>
                    <a:lnTo>
                      <a:pt x="119" y="168"/>
                    </a:lnTo>
                    <a:lnTo>
                      <a:pt x="116" y="174"/>
                    </a:lnTo>
                    <a:lnTo>
                      <a:pt x="115" y="186"/>
                    </a:lnTo>
                    <a:lnTo>
                      <a:pt x="110" y="187"/>
                    </a:lnTo>
                    <a:lnTo>
                      <a:pt x="103" y="187"/>
                    </a:lnTo>
                    <a:lnTo>
                      <a:pt x="97" y="186"/>
                    </a:lnTo>
                    <a:lnTo>
                      <a:pt x="91" y="183"/>
                    </a:lnTo>
                    <a:lnTo>
                      <a:pt x="85" y="179"/>
                    </a:lnTo>
                    <a:lnTo>
                      <a:pt x="81" y="175"/>
                    </a:lnTo>
                    <a:lnTo>
                      <a:pt x="77" y="169"/>
                    </a:lnTo>
                    <a:lnTo>
                      <a:pt x="75" y="164"/>
                    </a:lnTo>
                    <a:lnTo>
                      <a:pt x="68" y="165"/>
                    </a:lnTo>
                    <a:lnTo>
                      <a:pt x="60" y="164"/>
                    </a:lnTo>
                    <a:lnTo>
                      <a:pt x="53" y="161"/>
                    </a:lnTo>
                    <a:lnTo>
                      <a:pt x="49" y="157"/>
                    </a:lnTo>
                    <a:lnTo>
                      <a:pt x="46" y="151"/>
                    </a:lnTo>
                    <a:lnTo>
                      <a:pt x="38" y="155"/>
                    </a:lnTo>
                    <a:lnTo>
                      <a:pt x="28" y="154"/>
                    </a:lnTo>
                    <a:lnTo>
                      <a:pt x="18" y="150"/>
                    </a:lnTo>
                    <a:lnTo>
                      <a:pt x="10" y="146"/>
                    </a:lnTo>
                    <a:lnTo>
                      <a:pt x="5" y="14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10" name="Freeform 374"/>
              <p:cNvSpPr>
                <a:spLocks/>
              </p:cNvSpPr>
              <p:nvPr/>
            </p:nvSpPr>
            <p:spPr bwMode="auto">
              <a:xfrm>
                <a:off x="2089" y="2317"/>
                <a:ext cx="88" cy="115"/>
              </a:xfrm>
              <a:custGeom>
                <a:avLst/>
                <a:gdLst>
                  <a:gd name="T0" fmla="*/ 0 w 88"/>
                  <a:gd name="T1" fmla="*/ 82 h 115"/>
                  <a:gd name="T2" fmla="*/ 0 w 88"/>
                  <a:gd name="T3" fmla="*/ 68 h 115"/>
                  <a:gd name="T4" fmla="*/ 3 w 88"/>
                  <a:gd name="T5" fmla="*/ 59 h 115"/>
                  <a:gd name="T6" fmla="*/ 8 w 88"/>
                  <a:gd name="T7" fmla="*/ 53 h 115"/>
                  <a:gd name="T8" fmla="*/ 6 w 88"/>
                  <a:gd name="T9" fmla="*/ 44 h 115"/>
                  <a:gd name="T10" fmla="*/ 7 w 88"/>
                  <a:gd name="T11" fmla="*/ 35 h 115"/>
                  <a:gd name="T12" fmla="*/ 12 w 88"/>
                  <a:gd name="T13" fmla="*/ 35 h 115"/>
                  <a:gd name="T14" fmla="*/ 17 w 88"/>
                  <a:gd name="T15" fmla="*/ 45 h 115"/>
                  <a:gd name="T16" fmla="*/ 18 w 88"/>
                  <a:gd name="T17" fmla="*/ 17 h 115"/>
                  <a:gd name="T18" fmla="*/ 18 w 88"/>
                  <a:gd name="T19" fmla="*/ 8 h 115"/>
                  <a:gd name="T20" fmla="*/ 23 w 88"/>
                  <a:gd name="T21" fmla="*/ 13 h 115"/>
                  <a:gd name="T22" fmla="*/ 26 w 88"/>
                  <a:gd name="T23" fmla="*/ 13 h 115"/>
                  <a:gd name="T24" fmla="*/ 28 w 88"/>
                  <a:gd name="T25" fmla="*/ 8 h 115"/>
                  <a:gd name="T26" fmla="*/ 35 w 88"/>
                  <a:gd name="T27" fmla="*/ 0 h 115"/>
                  <a:gd name="T28" fmla="*/ 37 w 88"/>
                  <a:gd name="T29" fmla="*/ 9 h 115"/>
                  <a:gd name="T30" fmla="*/ 38 w 88"/>
                  <a:gd name="T31" fmla="*/ 14 h 115"/>
                  <a:gd name="T32" fmla="*/ 41 w 88"/>
                  <a:gd name="T33" fmla="*/ 22 h 115"/>
                  <a:gd name="T34" fmla="*/ 47 w 88"/>
                  <a:gd name="T35" fmla="*/ 23 h 115"/>
                  <a:gd name="T36" fmla="*/ 53 w 88"/>
                  <a:gd name="T37" fmla="*/ 21 h 115"/>
                  <a:gd name="T38" fmla="*/ 58 w 88"/>
                  <a:gd name="T39" fmla="*/ 17 h 115"/>
                  <a:gd name="T40" fmla="*/ 61 w 88"/>
                  <a:gd name="T41" fmla="*/ 12 h 115"/>
                  <a:gd name="T42" fmla="*/ 64 w 88"/>
                  <a:gd name="T43" fmla="*/ 7 h 115"/>
                  <a:gd name="T44" fmla="*/ 63 w 88"/>
                  <a:gd name="T45" fmla="*/ 17 h 115"/>
                  <a:gd name="T46" fmla="*/ 61 w 88"/>
                  <a:gd name="T47" fmla="*/ 27 h 115"/>
                  <a:gd name="T48" fmla="*/ 54 w 88"/>
                  <a:gd name="T49" fmla="*/ 36 h 115"/>
                  <a:gd name="T50" fmla="*/ 48 w 88"/>
                  <a:gd name="T51" fmla="*/ 40 h 115"/>
                  <a:gd name="T52" fmla="*/ 50 w 88"/>
                  <a:gd name="T53" fmla="*/ 42 h 115"/>
                  <a:gd name="T54" fmla="*/ 59 w 88"/>
                  <a:gd name="T55" fmla="*/ 40 h 115"/>
                  <a:gd name="T56" fmla="*/ 66 w 88"/>
                  <a:gd name="T57" fmla="*/ 38 h 115"/>
                  <a:gd name="T58" fmla="*/ 70 w 88"/>
                  <a:gd name="T59" fmla="*/ 44 h 115"/>
                  <a:gd name="T60" fmla="*/ 65 w 88"/>
                  <a:gd name="T61" fmla="*/ 52 h 115"/>
                  <a:gd name="T62" fmla="*/ 60 w 88"/>
                  <a:gd name="T63" fmla="*/ 57 h 115"/>
                  <a:gd name="T64" fmla="*/ 60 w 88"/>
                  <a:gd name="T65" fmla="*/ 60 h 115"/>
                  <a:gd name="T66" fmla="*/ 62 w 88"/>
                  <a:gd name="T67" fmla="*/ 63 h 115"/>
                  <a:gd name="T68" fmla="*/ 68 w 88"/>
                  <a:gd name="T69" fmla="*/ 66 h 115"/>
                  <a:gd name="T70" fmla="*/ 71 w 88"/>
                  <a:gd name="T71" fmla="*/ 63 h 115"/>
                  <a:gd name="T72" fmla="*/ 74 w 88"/>
                  <a:gd name="T73" fmla="*/ 55 h 115"/>
                  <a:gd name="T74" fmla="*/ 78 w 88"/>
                  <a:gd name="T75" fmla="*/ 56 h 115"/>
                  <a:gd name="T76" fmla="*/ 77 w 88"/>
                  <a:gd name="T77" fmla="*/ 65 h 115"/>
                  <a:gd name="T78" fmla="*/ 73 w 88"/>
                  <a:gd name="T79" fmla="*/ 77 h 115"/>
                  <a:gd name="T80" fmla="*/ 77 w 88"/>
                  <a:gd name="T81" fmla="*/ 85 h 115"/>
                  <a:gd name="T82" fmla="*/ 82 w 88"/>
                  <a:gd name="T83" fmla="*/ 82 h 115"/>
                  <a:gd name="T84" fmla="*/ 86 w 88"/>
                  <a:gd name="T85" fmla="*/ 75 h 115"/>
                  <a:gd name="T86" fmla="*/ 86 w 88"/>
                  <a:gd name="T87" fmla="*/ 83 h 115"/>
                  <a:gd name="T88" fmla="*/ 82 w 88"/>
                  <a:gd name="T89" fmla="*/ 91 h 115"/>
                  <a:gd name="T90" fmla="*/ 75 w 88"/>
                  <a:gd name="T91" fmla="*/ 99 h 115"/>
                  <a:gd name="T92" fmla="*/ 70 w 88"/>
                  <a:gd name="T93" fmla="*/ 105 h 115"/>
                  <a:gd name="T94" fmla="*/ 66 w 88"/>
                  <a:gd name="T95" fmla="*/ 114 h 115"/>
                  <a:gd name="T96" fmla="*/ 58 w 88"/>
                  <a:gd name="T97" fmla="*/ 113 h 115"/>
                  <a:gd name="T98" fmla="*/ 51 w 88"/>
                  <a:gd name="T99" fmla="*/ 109 h 115"/>
                  <a:gd name="T100" fmla="*/ 46 w 88"/>
                  <a:gd name="T101" fmla="*/ 103 h 115"/>
                  <a:gd name="T102" fmla="*/ 41 w 88"/>
                  <a:gd name="T103" fmla="*/ 100 h 115"/>
                  <a:gd name="T104" fmla="*/ 31 w 88"/>
                  <a:gd name="T105" fmla="*/ 98 h 115"/>
                  <a:gd name="T106" fmla="*/ 27 w 88"/>
                  <a:gd name="T107" fmla="*/ 92 h 115"/>
                  <a:gd name="T108" fmla="*/ 16 w 88"/>
                  <a:gd name="T109" fmla="*/ 93 h 115"/>
                  <a:gd name="T110" fmla="*/ 6 w 88"/>
                  <a:gd name="T111" fmla="*/ 89 h 11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88"/>
                  <a:gd name="T169" fmla="*/ 0 h 115"/>
                  <a:gd name="T170" fmla="*/ 88 w 88"/>
                  <a:gd name="T171" fmla="*/ 115 h 11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88" h="115">
                    <a:moveTo>
                      <a:pt x="2" y="86"/>
                    </a:moveTo>
                    <a:lnTo>
                      <a:pt x="0" y="82"/>
                    </a:lnTo>
                    <a:lnTo>
                      <a:pt x="0" y="74"/>
                    </a:lnTo>
                    <a:lnTo>
                      <a:pt x="0" y="68"/>
                    </a:lnTo>
                    <a:lnTo>
                      <a:pt x="1" y="62"/>
                    </a:lnTo>
                    <a:lnTo>
                      <a:pt x="3" y="59"/>
                    </a:lnTo>
                    <a:lnTo>
                      <a:pt x="8" y="57"/>
                    </a:lnTo>
                    <a:lnTo>
                      <a:pt x="8" y="53"/>
                    </a:lnTo>
                    <a:lnTo>
                      <a:pt x="7" y="47"/>
                    </a:lnTo>
                    <a:lnTo>
                      <a:pt x="6" y="44"/>
                    </a:lnTo>
                    <a:lnTo>
                      <a:pt x="6" y="40"/>
                    </a:lnTo>
                    <a:lnTo>
                      <a:pt x="7" y="35"/>
                    </a:lnTo>
                    <a:lnTo>
                      <a:pt x="9" y="30"/>
                    </a:lnTo>
                    <a:lnTo>
                      <a:pt x="12" y="35"/>
                    </a:lnTo>
                    <a:lnTo>
                      <a:pt x="15" y="44"/>
                    </a:lnTo>
                    <a:lnTo>
                      <a:pt x="17" y="45"/>
                    </a:lnTo>
                    <a:lnTo>
                      <a:pt x="18" y="31"/>
                    </a:lnTo>
                    <a:lnTo>
                      <a:pt x="18" y="17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1" y="10"/>
                    </a:lnTo>
                    <a:lnTo>
                      <a:pt x="23" y="13"/>
                    </a:lnTo>
                    <a:lnTo>
                      <a:pt x="25" y="18"/>
                    </a:lnTo>
                    <a:lnTo>
                      <a:pt x="26" y="13"/>
                    </a:lnTo>
                    <a:lnTo>
                      <a:pt x="27" y="10"/>
                    </a:lnTo>
                    <a:lnTo>
                      <a:pt x="28" y="8"/>
                    </a:lnTo>
                    <a:lnTo>
                      <a:pt x="30" y="5"/>
                    </a:lnTo>
                    <a:lnTo>
                      <a:pt x="35" y="0"/>
                    </a:lnTo>
                    <a:lnTo>
                      <a:pt x="36" y="6"/>
                    </a:lnTo>
                    <a:lnTo>
                      <a:pt x="37" y="9"/>
                    </a:lnTo>
                    <a:lnTo>
                      <a:pt x="37" y="11"/>
                    </a:lnTo>
                    <a:lnTo>
                      <a:pt x="38" y="14"/>
                    </a:lnTo>
                    <a:lnTo>
                      <a:pt x="39" y="19"/>
                    </a:lnTo>
                    <a:lnTo>
                      <a:pt x="41" y="22"/>
                    </a:lnTo>
                    <a:lnTo>
                      <a:pt x="44" y="23"/>
                    </a:lnTo>
                    <a:lnTo>
                      <a:pt x="47" y="23"/>
                    </a:lnTo>
                    <a:lnTo>
                      <a:pt x="50" y="22"/>
                    </a:lnTo>
                    <a:lnTo>
                      <a:pt x="53" y="21"/>
                    </a:lnTo>
                    <a:lnTo>
                      <a:pt x="55" y="19"/>
                    </a:lnTo>
                    <a:lnTo>
                      <a:pt x="58" y="17"/>
                    </a:lnTo>
                    <a:lnTo>
                      <a:pt x="59" y="14"/>
                    </a:lnTo>
                    <a:lnTo>
                      <a:pt x="61" y="12"/>
                    </a:lnTo>
                    <a:lnTo>
                      <a:pt x="62" y="10"/>
                    </a:lnTo>
                    <a:lnTo>
                      <a:pt x="64" y="7"/>
                    </a:lnTo>
                    <a:lnTo>
                      <a:pt x="64" y="12"/>
                    </a:lnTo>
                    <a:lnTo>
                      <a:pt x="63" y="17"/>
                    </a:lnTo>
                    <a:lnTo>
                      <a:pt x="63" y="22"/>
                    </a:lnTo>
                    <a:lnTo>
                      <a:pt x="61" y="27"/>
                    </a:lnTo>
                    <a:lnTo>
                      <a:pt x="58" y="32"/>
                    </a:lnTo>
                    <a:lnTo>
                      <a:pt x="54" y="36"/>
                    </a:lnTo>
                    <a:lnTo>
                      <a:pt x="50" y="37"/>
                    </a:lnTo>
                    <a:lnTo>
                      <a:pt x="48" y="40"/>
                    </a:lnTo>
                    <a:lnTo>
                      <a:pt x="45" y="44"/>
                    </a:lnTo>
                    <a:lnTo>
                      <a:pt x="50" y="42"/>
                    </a:lnTo>
                    <a:lnTo>
                      <a:pt x="56" y="40"/>
                    </a:lnTo>
                    <a:lnTo>
                      <a:pt x="59" y="40"/>
                    </a:lnTo>
                    <a:lnTo>
                      <a:pt x="63" y="39"/>
                    </a:lnTo>
                    <a:lnTo>
                      <a:pt x="66" y="38"/>
                    </a:lnTo>
                    <a:lnTo>
                      <a:pt x="72" y="38"/>
                    </a:lnTo>
                    <a:lnTo>
                      <a:pt x="70" y="44"/>
                    </a:lnTo>
                    <a:lnTo>
                      <a:pt x="69" y="48"/>
                    </a:lnTo>
                    <a:lnTo>
                      <a:pt x="65" y="52"/>
                    </a:lnTo>
                    <a:lnTo>
                      <a:pt x="63" y="54"/>
                    </a:lnTo>
                    <a:lnTo>
                      <a:pt x="60" y="57"/>
                    </a:lnTo>
                    <a:lnTo>
                      <a:pt x="60" y="58"/>
                    </a:lnTo>
                    <a:lnTo>
                      <a:pt x="60" y="60"/>
                    </a:lnTo>
                    <a:lnTo>
                      <a:pt x="60" y="61"/>
                    </a:lnTo>
                    <a:lnTo>
                      <a:pt x="62" y="63"/>
                    </a:lnTo>
                    <a:lnTo>
                      <a:pt x="65" y="65"/>
                    </a:lnTo>
                    <a:lnTo>
                      <a:pt x="68" y="66"/>
                    </a:lnTo>
                    <a:lnTo>
                      <a:pt x="70" y="65"/>
                    </a:lnTo>
                    <a:lnTo>
                      <a:pt x="71" y="63"/>
                    </a:lnTo>
                    <a:lnTo>
                      <a:pt x="73" y="58"/>
                    </a:lnTo>
                    <a:lnTo>
                      <a:pt x="74" y="55"/>
                    </a:lnTo>
                    <a:lnTo>
                      <a:pt x="76" y="51"/>
                    </a:lnTo>
                    <a:lnTo>
                      <a:pt x="78" y="56"/>
                    </a:lnTo>
                    <a:lnTo>
                      <a:pt x="78" y="60"/>
                    </a:lnTo>
                    <a:lnTo>
                      <a:pt x="77" y="65"/>
                    </a:lnTo>
                    <a:lnTo>
                      <a:pt x="75" y="70"/>
                    </a:lnTo>
                    <a:lnTo>
                      <a:pt x="73" y="77"/>
                    </a:lnTo>
                    <a:lnTo>
                      <a:pt x="73" y="84"/>
                    </a:lnTo>
                    <a:lnTo>
                      <a:pt x="77" y="85"/>
                    </a:lnTo>
                    <a:lnTo>
                      <a:pt x="79" y="84"/>
                    </a:lnTo>
                    <a:lnTo>
                      <a:pt x="82" y="82"/>
                    </a:lnTo>
                    <a:lnTo>
                      <a:pt x="84" y="80"/>
                    </a:lnTo>
                    <a:lnTo>
                      <a:pt x="86" y="75"/>
                    </a:lnTo>
                    <a:lnTo>
                      <a:pt x="87" y="79"/>
                    </a:lnTo>
                    <a:lnTo>
                      <a:pt x="86" y="83"/>
                    </a:lnTo>
                    <a:lnTo>
                      <a:pt x="84" y="89"/>
                    </a:lnTo>
                    <a:lnTo>
                      <a:pt x="82" y="91"/>
                    </a:lnTo>
                    <a:lnTo>
                      <a:pt x="79" y="95"/>
                    </a:lnTo>
                    <a:lnTo>
                      <a:pt x="75" y="99"/>
                    </a:lnTo>
                    <a:lnTo>
                      <a:pt x="72" y="102"/>
                    </a:lnTo>
                    <a:lnTo>
                      <a:pt x="70" y="105"/>
                    </a:lnTo>
                    <a:lnTo>
                      <a:pt x="69" y="113"/>
                    </a:lnTo>
                    <a:lnTo>
                      <a:pt x="66" y="114"/>
                    </a:lnTo>
                    <a:lnTo>
                      <a:pt x="62" y="114"/>
                    </a:lnTo>
                    <a:lnTo>
                      <a:pt x="58" y="113"/>
                    </a:lnTo>
                    <a:lnTo>
                      <a:pt x="54" y="111"/>
                    </a:lnTo>
                    <a:lnTo>
                      <a:pt x="51" y="109"/>
                    </a:lnTo>
                    <a:lnTo>
                      <a:pt x="48" y="107"/>
                    </a:lnTo>
                    <a:lnTo>
                      <a:pt x="46" y="103"/>
                    </a:lnTo>
                    <a:lnTo>
                      <a:pt x="45" y="99"/>
                    </a:lnTo>
                    <a:lnTo>
                      <a:pt x="41" y="100"/>
                    </a:lnTo>
                    <a:lnTo>
                      <a:pt x="35" y="99"/>
                    </a:lnTo>
                    <a:lnTo>
                      <a:pt x="31" y="98"/>
                    </a:lnTo>
                    <a:lnTo>
                      <a:pt x="29" y="95"/>
                    </a:lnTo>
                    <a:lnTo>
                      <a:pt x="27" y="92"/>
                    </a:lnTo>
                    <a:lnTo>
                      <a:pt x="22" y="94"/>
                    </a:lnTo>
                    <a:lnTo>
                      <a:pt x="16" y="93"/>
                    </a:lnTo>
                    <a:lnTo>
                      <a:pt x="11" y="91"/>
                    </a:lnTo>
                    <a:lnTo>
                      <a:pt x="6" y="89"/>
                    </a:lnTo>
                    <a:lnTo>
                      <a:pt x="2" y="86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3611" name="Group 375"/>
              <p:cNvGrpSpPr>
                <a:grpSpLocks/>
              </p:cNvGrpSpPr>
              <p:nvPr/>
            </p:nvGrpSpPr>
            <p:grpSpPr bwMode="auto">
              <a:xfrm>
                <a:off x="2202" y="2338"/>
                <a:ext cx="140" cy="141"/>
                <a:chOff x="2202" y="2338"/>
                <a:chExt cx="140" cy="141"/>
              </a:xfrm>
            </p:grpSpPr>
            <p:sp>
              <p:nvSpPr>
                <p:cNvPr id="23614" name="Freeform 376"/>
                <p:cNvSpPr>
                  <a:spLocks/>
                </p:cNvSpPr>
                <p:nvPr/>
              </p:nvSpPr>
              <p:spPr bwMode="auto">
                <a:xfrm>
                  <a:off x="2202" y="2338"/>
                  <a:ext cx="140" cy="141"/>
                </a:xfrm>
                <a:custGeom>
                  <a:avLst/>
                  <a:gdLst>
                    <a:gd name="T0" fmla="*/ 1 w 140"/>
                    <a:gd name="T1" fmla="*/ 87 h 141"/>
                    <a:gd name="T2" fmla="*/ 0 w 140"/>
                    <a:gd name="T3" fmla="*/ 65 h 141"/>
                    <a:gd name="T4" fmla="*/ 5 w 140"/>
                    <a:gd name="T5" fmla="*/ 51 h 141"/>
                    <a:gd name="T6" fmla="*/ 13 w 140"/>
                    <a:gd name="T7" fmla="*/ 40 h 141"/>
                    <a:gd name="T8" fmla="*/ 27 w 140"/>
                    <a:gd name="T9" fmla="*/ 31 h 141"/>
                    <a:gd name="T10" fmla="*/ 40 w 140"/>
                    <a:gd name="T11" fmla="*/ 26 h 141"/>
                    <a:gd name="T12" fmla="*/ 46 w 140"/>
                    <a:gd name="T13" fmla="*/ 20 h 141"/>
                    <a:gd name="T14" fmla="*/ 48 w 140"/>
                    <a:gd name="T15" fmla="*/ 10 h 141"/>
                    <a:gd name="T16" fmla="*/ 51 w 140"/>
                    <a:gd name="T17" fmla="*/ 5 h 141"/>
                    <a:gd name="T18" fmla="*/ 56 w 140"/>
                    <a:gd name="T19" fmla="*/ 15 h 141"/>
                    <a:gd name="T20" fmla="*/ 58 w 140"/>
                    <a:gd name="T21" fmla="*/ 23 h 141"/>
                    <a:gd name="T22" fmla="*/ 67 w 140"/>
                    <a:gd name="T23" fmla="*/ 18 h 141"/>
                    <a:gd name="T24" fmla="*/ 70 w 140"/>
                    <a:gd name="T25" fmla="*/ 7 h 141"/>
                    <a:gd name="T26" fmla="*/ 71 w 140"/>
                    <a:gd name="T27" fmla="*/ 0 h 141"/>
                    <a:gd name="T28" fmla="*/ 78 w 140"/>
                    <a:gd name="T29" fmla="*/ 9 h 141"/>
                    <a:gd name="T30" fmla="*/ 81 w 140"/>
                    <a:gd name="T31" fmla="*/ 23 h 141"/>
                    <a:gd name="T32" fmla="*/ 78 w 140"/>
                    <a:gd name="T33" fmla="*/ 36 h 141"/>
                    <a:gd name="T34" fmla="*/ 88 w 140"/>
                    <a:gd name="T35" fmla="*/ 27 h 141"/>
                    <a:gd name="T36" fmla="*/ 102 w 140"/>
                    <a:gd name="T37" fmla="*/ 23 h 141"/>
                    <a:gd name="T38" fmla="*/ 114 w 140"/>
                    <a:gd name="T39" fmla="*/ 25 h 141"/>
                    <a:gd name="T40" fmla="*/ 116 w 140"/>
                    <a:gd name="T41" fmla="*/ 32 h 141"/>
                    <a:gd name="T42" fmla="*/ 106 w 140"/>
                    <a:gd name="T43" fmla="*/ 35 h 141"/>
                    <a:gd name="T44" fmla="*/ 101 w 140"/>
                    <a:gd name="T45" fmla="*/ 46 h 141"/>
                    <a:gd name="T46" fmla="*/ 107 w 140"/>
                    <a:gd name="T47" fmla="*/ 56 h 141"/>
                    <a:gd name="T48" fmla="*/ 118 w 140"/>
                    <a:gd name="T49" fmla="*/ 60 h 141"/>
                    <a:gd name="T50" fmla="*/ 126 w 140"/>
                    <a:gd name="T51" fmla="*/ 59 h 141"/>
                    <a:gd name="T52" fmla="*/ 127 w 140"/>
                    <a:gd name="T53" fmla="*/ 52 h 141"/>
                    <a:gd name="T54" fmla="*/ 132 w 140"/>
                    <a:gd name="T55" fmla="*/ 52 h 141"/>
                    <a:gd name="T56" fmla="*/ 137 w 140"/>
                    <a:gd name="T57" fmla="*/ 60 h 141"/>
                    <a:gd name="T58" fmla="*/ 139 w 140"/>
                    <a:gd name="T59" fmla="*/ 73 h 141"/>
                    <a:gd name="T60" fmla="*/ 133 w 140"/>
                    <a:gd name="T61" fmla="*/ 88 h 141"/>
                    <a:gd name="T62" fmla="*/ 126 w 140"/>
                    <a:gd name="T63" fmla="*/ 92 h 141"/>
                    <a:gd name="T64" fmla="*/ 114 w 140"/>
                    <a:gd name="T65" fmla="*/ 99 h 141"/>
                    <a:gd name="T66" fmla="*/ 107 w 140"/>
                    <a:gd name="T67" fmla="*/ 106 h 141"/>
                    <a:gd name="T68" fmla="*/ 102 w 140"/>
                    <a:gd name="T69" fmla="*/ 118 h 141"/>
                    <a:gd name="T70" fmla="*/ 97 w 140"/>
                    <a:gd name="T71" fmla="*/ 131 h 141"/>
                    <a:gd name="T72" fmla="*/ 89 w 140"/>
                    <a:gd name="T73" fmla="*/ 136 h 141"/>
                    <a:gd name="T74" fmla="*/ 74 w 140"/>
                    <a:gd name="T75" fmla="*/ 139 h 141"/>
                    <a:gd name="T76" fmla="*/ 54 w 140"/>
                    <a:gd name="T77" fmla="*/ 140 h 141"/>
                    <a:gd name="T78" fmla="*/ 28 w 140"/>
                    <a:gd name="T79" fmla="*/ 136 h 141"/>
                    <a:gd name="T80" fmla="*/ 12 w 140"/>
                    <a:gd name="T81" fmla="*/ 128 h 141"/>
                    <a:gd name="T82" fmla="*/ 6 w 140"/>
                    <a:gd name="T83" fmla="*/ 117 h 14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40"/>
                    <a:gd name="T127" fmla="*/ 0 h 141"/>
                    <a:gd name="T128" fmla="*/ 140 w 140"/>
                    <a:gd name="T129" fmla="*/ 141 h 14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40" h="141">
                      <a:moveTo>
                        <a:pt x="4" y="105"/>
                      </a:moveTo>
                      <a:lnTo>
                        <a:pt x="2" y="96"/>
                      </a:lnTo>
                      <a:lnTo>
                        <a:pt x="1" y="87"/>
                      </a:lnTo>
                      <a:lnTo>
                        <a:pt x="0" y="79"/>
                      </a:lnTo>
                      <a:lnTo>
                        <a:pt x="0" y="71"/>
                      </a:lnTo>
                      <a:lnTo>
                        <a:pt x="0" y="65"/>
                      </a:lnTo>
                      <a:lnTo>
                        <a:pt x="1" y="59"/>
                      </a:lnTo>
                      <a:lnTo>
                        <a:pt x="3" y="55"/>
                      </a:lnTo>
                      <a:lnTo>
                        <a:pt x="5" y="51"/>
                      </a:lnTo>
                      <a:lnTo>
                        <a:pt x="7" y="47"/>
                      </a:lnTo>
                      <a:lnTo>
                        <a:pt x="10" y="43"/>
                      </a:lnTo>
                      <a:lnTo>
                        <a:pt x="13" y="40"/>
                      </a:lnTo>
                      <a:lnTo>
                        <a:pt x="18" y="36"/>
                      </a:lnTo>
                      <a:lnTo>
                        <a:pt x="23" y="33"/>
                      </a:lnTo>
                      <a:lnTo>
                        <a:pt x="27" y="31"/>
                      </a:lnTo>
                      <a:lnTo>
                        <a:pt x="31" y="29"/>
                      </a:lnTo>
                      <a:lnTo>
                        <a:pt x="36" y="28"/>
                      </a:lnTo>
                      <a:lnTo>
                        <a:pt x="40" y="26"/>
                      </a:lnTo>
                      <a:lnTo>
                        <a:pt x="43" y="24"/>
                      </a:lnTo>
                      <a:lnTo>
                        <a:pt x="45" y="21"/>
                      </a:lnTo>
                      <a:lnTo>
                        <a:pt x="46" y="20"/>
                      </a:lnTo>
                      <a:lnTo>
                        <a:pt x="48" y="17"/>
                      </a:lnTo>
                      <a:lnTo>
                        <a:pt x="48" y="14"/>
                      </a:lnTo>
                      <a:lnTo>
                        <a:pt x="48" y="10"/>
                      </a:lnTo>
                      <a:lnTo>
                        <a:pt x="47" y="6"/>
                      </a:lnTo>
                      <a:lnTo>
                        <a:pt x="47" y="2"/>
                      </a:lnTo>
                      <a:lnTo>
                        <a:pt x="51" y="5"/>
                      </a:lnTo>
                      <a:lnTo>
                        <a:pt x="54" y="8"/>
                      </a:lnTo>
                      <a:lnTo>
                        <a:pt x="56" y="12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5" y="23"/>
                      </a:lnTo>
                      <a:lnTo>
                        <a:pt x="58" y="23"/>
                      </a:lnTo>
                      <a:lnTo>
                        <a:pt x="62" y="22"/>
                      </a:lnTo>
                      <a:lnTo>
                        <a:pt x="64" y="20"/>
                      </a:lnTo>
                      <a:lnTo>
                        <a:pt x="67" y="18"/>
                      </a:lnTo>
                      <a:lnTo>
                        <a:pt x="69" y="15"/>
                      </a:lnTo>
                      <a:lnTo>
                        <a:pt x="70" y="12"/>
                      </a:lnTo>
                      <a:lnTo>
                        <a:pt x="70" y="7"/>
                      </a:lnTo>
                      <a:lnTo>
                        <a:pt x="69" y="3"/>
                      </a:lnTo>
                      <a:lnTo>
                        <a:pt x="67" y="0"/>
                      </a:lnTo>
                      <a:lnTo>
                        <a:pt x="71" y="0"/>
                      </a:lnTo>
                      <a:lnTo>
                        <a:pt x="74" y="2"/>
                      </a:lnTo>
                      <a:lnTo>
                        <a:pt x="77" y="5"/>
                      </a:lnTo>
                      <a:lnTo>
                        <a:pt x="78" y="9"/>
                      </a:lnTo>
                      <a:lnTo>
                        <a:pt x="80" y="13"/>
                      </a:lnTo>
                      <a:lnTo>
                        <a:pt x="81" y="18"/>
                      </a:lnTo>
                      <a:lnTo>
                        <a:pt x="81" y="23"/>
                      </a:lnTo>
                      <a:lnTo>
                        <a:pt x="81" y="28"/>
                      </a:lnTo>
                      <a:lnTo>
                        <a:pt x="80" y="32"/>
                      </a:lnTo>
                      <a:lnTo>
                        <a:pt x="78" y="36"/>
                      </a:lnTo>
                      <a:lnTo>
                        <a:pt x="82" y="32"/>
                      </a:lnTo>
                      <a:lnTo>
                        <a:pt x="85" y="29"/>
                      </a:lnTo>
                      <a:lnTo>
                        <a:pt x="88" y="27"/>
                      </a:lnTo>
                      <a:lnTo>
                        <a:pt x="93" y="25"/>
                      </a:lnTo>
                      <a:lnTo>
                        <a:pt x="97" y="23"/>
                      </a:lnTo>
                      <a:lnTo>
                        <a:pt x="102" y="23"/>
                      </a:lnTo>
                      <a:lnTo>
                        <a:pt x="106" y="23"/>
                      </a:lnTo>
                      <a:lnTo>
                        <a:pt x="110" y="24"/>
                      </a:lnTo>
                      <a:lnTo>
                        <a:pt x="114" y="25"/>
                      </a:lnTo>
                      <a:lnTo>
                        <a:pt x="117" y="28"/>
                      </a:lnTo>
                      <a:lnTo>
                        <a:pt x="121" y="32"/>
                      </a:lnTo>
                      <a:lnTo>
                        <a:pt x="116" y="32"/>
                      </a:lnTo>
                      <a:lnTo>
                        <a:pt x="113" y="32"/>
                      </a:lnTo>
                      <a:lnTo>
                        <a:pt x="110" y="33"/>
                      </a:lnTo>
                      <a:lnTo>
                        <a:pt x="106" y="35"/>
                      </a:lnTo>
                      <a:lnTo>
                        <a:pt x="103" y="38"/>
                      </a:lnTo>
                      <a:lnTo>
                        <a:pt x="101" y="41"/>
                      </a:lnTo>
                      <a:lnTo>
                        <a:pt x="101" y="46"/>
                      </a:lnTo>
                      <a:lnTo>
                        <a:pt x="101" y="50"/>
                      </a:lnTo>
                      <a:lnTo>
                        <a:pt x="103" y="52"/>
                      </a:lnTo>
                      <a:lnTo>
                        <a:pt x="107" y="56"/>
                      </a:lnTo>
                      <a:lnTo>
                        <a:pt x="111" y="58"/>
                      </a:lnTo>
                      <a:lnTo>
                        <a:pt x="115" y="59"/>
                      </a:lnTo>
                      <a:lnTo>
                        <a:pt x="118" y="60"/>
                      </a:lnTo>
                      <a:lnTo>
                        <a:pt x="121" y="61"/>
                      </a:lnTo>
                      <a:lnTo>
                        <a:pt x="125" y="60"/>
                      </a:lnTo>
                      <a:lnTo>
                        <a:pt x="126" y="59"/>
                      </a:lnTo>
                      <a:lnTo>
                        <a:pt x="128" y="56"/>
                      </a:lnTo>
                      <a:lnTo>
                        <a:pt x="128" y="53"/>
                      </a:lnTo>
                      <a:lnTo>
                        <a:pt x="127" y="52"/>
                      </a:lnTo>
                      <a:lnTo>
                        <a:pt x="127" y="50"/>
                      </a:lnTo>
                      <a:lnTo>
                        <a:pt x="129" y="51"/>
                      </a:lnTo>
                      <a:lnTo>
                        <a:pt x="132" y="52"/>
                      </a:lnTo>
                      <a:lnTo>
                        <a:pt x="134" y="55"/>
                      </a:lnTo>
                      <a:lnTo>
                        <a:pt x="136" y="57"/>
                      </a:lnTo>
                      <a:lnTo>
                        <a:pt x="137" y="60"/>
                      </a:lnTo>
                      <a:lnTo>
                        <a:pt x="139" y="64"/>
                      </a:lnTo>
                      <a:lnTo>
                        <a:pt x="139" y="68"/>
                      </a:lnTo>
                      <a:lnTo>
                        <a:pt x="139" y="73"/>
                      </a:lnTo>
                      <a:lnTo>
                        <a:pt x="138" y="78"/>
                      </a:lnTo>
                      <a:lnTo>
                        <a:pt x="136" y="85"/>
                      </a:lnTo>
                      <a:lnTo>
                        <a:pt x="133" y="88"/>
                      </a:lnTo>
                      <a:lnTo>
                        <a:pt x="131" y="90"/>
                      </a:lnTo>
                      <a:lnTo>
                        <a:pt x="129" y="91"/>
                      </a:lnTo>
                      <a:lnTo>
                        <a:pt x="126" y="92"/>
                      </a:lnTo>
                      <a:lnTo>
                        <a:pt x="122" y="94"/>
                      </a:lnTo>
                      <a:lnTo>
                        <a:pt x="117" y="97"/>
                      </a:lnTo>
                      <a:lnTo>
                        <a:pt x="114" y="99"/>
                      </a:lnTo>
                      <a:lnTo>
                        <a:pt x="111" y="101"/>
                      </a:lnTo>
                      <a:lnTo>
                        <a:pt x="109" y="102"/>
                      </a:lnTo>
                      <a:lnTo>
                        <a:pt x="107" y="106"/>
                      </a:lnTo>
                      <a:lnTo>
                        <a:pt x="105" y="110"/>
                      </a:lnTo>
                      <a:lnTo>
                        <a:pt x="103" y="113"/>
                      </a:lnTo>
                      <a:lnTo>
                        <a:pt x="102" y="118"/>
                      </a:lnTo>
                      <a:lnTo>
                        <a:pt x="101" y="123"/>
                      </a:lnTo>
                      <a:lnTo>
                        <a:pt x="99" y="127"/>
                      </a:lnTo>
                      <a:lnTo>
                        <a:pt x="97" y="131"/>
                      </a:lnTo>
                      <a:lnTo>
                        <a:pt x="94" y="133"/>
                      </a:lnTo>
                      <a:lnTo>
                        <a:pt x="92" y="134"/>
                      </a:lnTo>
                      <a:lnTo>
                        <a:pt x="89" y="136"/>
                      </a:lnTo>
                      <a:lnTo>
                        <a:pt x="84" y="138"/>
                      </a:lnTo>
                      <a:lnTo>
                        <a:pt x="79" y="138"/>
                      </a:lnTo>
                      <a:lnTo>
                        <a:pt x="74" y="139"/>
                      </a:lnTo>
                      <a:lnTo>
                        <a:pt x="66" y="140"/>
                      </a:lnTo>
                      <a:lnTo>
                        <a:pt x="62" y="140"/>
                      </a:lnTo>
                      <a:lnTo>
                        <a:pt x="54" y="140"/>
                      </a:lnTo>
                      <a:lnTo>
                        <a:pt x="45" y="140"/>
                      </a:lnTo>
                      <a:lnTo>
                        <a:pt x="37" y="138"/>
                      </a:lnTo>
                      <a:lnTo>
                        <a:pt x="28" y="136"/>
                      </a:lnTo>
                      <a:lnTo>
                        <a:pt x="22" y="134"/>
                      </a:lnTo>
                      <a:lnTo>
                        <a:pt x="16" y="131"/>
                      </a:lnTo>
                      <a:lnTo>
                        <a:pt x="12" y="128"/>
                      </a:lnTo>
                      <a:lnTo>
                        <a:pt x="10" y="126"/>
                      </a:lnTo>
                      <a:lnTo>
                        <a:pt x="8" y="122"/>
                      </a:lnTo>
                      <a:lnTo>
                        <a:pt x="6" y="117"/>
                      </a:lnTo>
                      <a:lnTo>
                        <a:pt x="4" y="110"/>
                      </a:lnTo>
                      <a:lnTo>
                        <a:pt x="4" y="105"/>
                      </a:lnTo>
                    </a:path>
                  </a:pathLst>
                </a:cu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15" name="Freeform 377"/>
                <p:cNvSpPr>
                  <a:spLocks/>
                </p:cNvSpPr>
                <p:nvPr/>
              </p:nvSpPr>
              <p:spPr bwMode="auto">
                <a:xfrm>
                  <a:off x="2224" y="2364"/>
                  <a:ext cx="98" cy="115"/>
                </a:xfrm>
                <a:custGeom>
                  <a:avLst/>
                  <a:gdLst>
                    <a:gd name="T0" fmla="*/ 1 w 98"/>
                    <a:gd name="T1" fmla="*/ 71 h 115"/>
                    <a:gd name="T2" fmla="*/ 0 w 98"/>
                    <a:gd name="T3" fmla="*/ 53 h 115"/>
                    <a:gd name="T4" fmla="*/ 3 w 98"/>
                    <a:gd name="T5" fmla="*/ 41 h 115"/>
                    <a:gd name="T6" fmla="*/ 9 w 98"/>
                    <a:gd name="T7" fmla="*/ 33 h 115"/>
                    <a:gd name="T8" fmla="*/ 19 w 98"/>
                    <a:gd name="T9" fmla="*/ 25 h 115"/>
                    <a:gd name="T10" fmla="*/ 27 w 98"/>
                    <a:gd name="T11" fmla="*/ 21 h 115"/>
                    <a:gd name="T12" fmla="*/ 32 w 98"/>
                    <a:gd name="T13" fmla="*/ 16 h 115"/>
                    <a:gd name="T14" fmla="*/ 33 w 98"/>
                    <a:gd name="T15" fmla="*/ 8 h 115"/>
                    <a:gd name="T16" fmla="*/ 35 w 98"/>
                    <a:gd name="T17" fmla="*/ 4 h 115"/>
                    <a:gd name="T18" fmla="*/ 39 w 98"/>
                    <a:gd name="T19" fmla="*/ 13 h 115"/>
                    <a:gd name="T20" fmla="*/ 40 w 98"/>
                    <a:gd name="T21" fmla="*/ 18 h 115"/>
                    <a:gd name="T22" fmla="*/ 46 w 98"/>
                    <a:gd name="T23" fmla="*/ 15 h 115"/>
                    <a:gd name="T24" fmla="*/ 48 w 98"/>
                    <a:gd name="T25" fmla="*/ 6 h 115"/>
                    <a:gd name="T26" fmla="*/ 49 w 98"/>
                    <a:gd name="T27" fmla="*/ 0 h 115"/>
                    <a:gd name="T28" fmla="*/ 54 w 98"/>
                    <a:gd name="T29" fmla="*/ 7 h 115"/>
                    <a:gd name="T30" fmla="*/ 56 w 98"/>
                    <a:gd name="T31" fmla="*/ 19 h 115"/>
                    <a:gd name="T32" fmla="*/ 54 w 98"/>
                    <a:gd name="T33" fmla="*/ 29 h 115"/>
                    <a:gd name="T34" fmla="*/ 61 w 98"/>
                    <a:gd name="T35" fmla="*/ 21 h 115"/>
                    <a:gd name="T36" fmla="*/ 71 w 98"/>
                    <a:gd name="T37" fmla="*/ 18 h 115"/>
                    <a:gd name="T38" fmla="*/ 78 w 98"/>
                    <a:gd name="T39" fmla="*/ 20 h 115"/>
                    <a:gd name="T40" fmla="*/ 81 w 98"/>
                    <a:gd name="T41" fmla="*/ 26 h 115"/>
                    <a:gd name="T42" fmla="*/ 74 w 98"/>
                    <a:gd name="T43" fmla="*/ 28 h 115"/>
                    <a:gd name="T44" fmla="*/ 70 w 98"/>
                    <a:gd name="T45" fmla="*/ 37 h 115"/>
                    <a:gd name="T46" fmla="*/ 74 w 98"/>
                    <a:gd name="T47" fmla="*/ 45 h 115"/>
                    <a:gd name="T48" fmla="*/ 82 w 98"/>
                    <a:gd name="T49" fmla="*/ 49 h 115"/>
                    <a:gd name="T50" fmla="*/ 88 w 98"/>
                    <a:gd name="T51" fmla="*/ 48 h 115"/>
                    <a:gd name="T52" fmla="*/ 89 w 98"/>
                    <a:gd name="T53" fmla="*/ 42 h 115"/>
                    <a:gd name="T54" fmla="*/ 92 w 98"/>
                    <a:gd name="T55" fmla="*/ 42 h 115"/>
                    <a:gd name="T56" fmla="*/ 95 w 98"/>
                    <a:gd name="T57" fmla="*/ 48 h 115"/>
                    <a:gd name="T58" fmla="*/ 96 w 98"/>
                    <a:gd name="T59" fmla="*/ 59 h 115"/>
                    <a:gd name="T60" fmla="*/ 93 w 98"/>
                    <a:gd name="T61" fmla="*/ 71 h 115"/>
                    <a:gd name="T62" fmla="*/ 88 w 98"/>
                    <a:gd name="T63" fmla="*/ 75 h 115"/>
                    <a:gd name="T64" fmla="*/ 79 w 98"/>
                    <a:gd name="T65" fmla="*/ 80 h 115"/>
                    <a:gd name="T66" fmla="*/ 74 w 98"/>
                    <a:gd name="T67" fmla="*/ 86 h 115"/>
                    <a:gd name="T68" fmla="*/ 71 w 98"/>
                    <a:gd name="T69" fmla="*/ 95 h 115"/>
                    <a:gd name="T70" fmla="*/ 67 w 98"/>
                    <a:gd name="T71" fmla="*/ 106 h 115"/>
                    <a:gd name="T72" fmla="*/ 61 w 98"/>
                    <a:gd name="T73" fmla="*/ 110 h 115"/>
                    <a:gd name="T74" fmla="*/ 51 w 98"/>
                    <a:gd name="T75" fmla="*/ 113 h 115"/>
                    <a:gd name="T76" fmla="*/ 38 w 98"/>
                    <a:gd name="T77" fmla="*/ 114 h 115"/>
                    <a:gd name="T78" fmla="*/ 19 w 98"/>
                    <a:gd name="T79" fmla="*/ 110 h 115"/>
                    <a:gd name="T80" fmla="*/ 8 w 98"/>
                    <a:gd name="T81" fmla="*/ 104 h 115"/>
                    <a:gd name="T82" fmla="*/ 4 w 98"/>
                    <a:gd name="T83" fmla="*/ 95 h 11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98"/>
                    <a:gd name="T127" fmla="*/ 0 h 115"/>
                    <a:gd name="T128" fmla="*/ 98 w 98"/>
                    <a:gd name="T129" fmla="*/ 115 h 11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98" h="115">
                      <a:moveTo>
                        <a:pt x="2" y="85"/>
                      </a:moveTo>
                      <a:lnTo>
                        <a:pt x="1" y="77"/>
                      </a:lnTo>
                      <a:lnTo>
                        <a:pt x="1" y="71"/>
                      </a:lnTo>
                      <a:lnTo>
                        <a:pt x="0" y="64"/>
                      </a:lnTo>
                      <a:lnTo>
                        <a:pt x="0" y="58"/>
                      </a:lnTo>
                      <a:lnTo>
                        <a:pt x="0" y="53"/>
                      </a:lnTo>
                      <a:lnTo>
                        <a:pt x="1" y="48"/>
                      </a:lnTo>
                      <a:lnTo>
                        <a:pt x="2" y="44"/>
                      </a:lnTo>
                      <a:lnTo>
                        <a:pt x="3" y="41"/>
                      </a:lnTo>
                      <a:lnTo>
                        <a:pt x="5" y="38"/>
                      </a:lnTo>
                      <a:lnTo>
                        <a:pt x="7" y="35"/>
                      </a:lnTo>
                      <a:lnTo>
                        <a:pt x="9" y="33"/>
                      </a:lnTo>
                      <a:lnTo>
                        <a:pt x="12" y="29"/>
                      </a:lnTo>
                      <a:lnTo>
                        <a:pt x="16" y="27"/>
                      </a:lnTo>
                      <a:lnTo>
                        <a:pt x="19" y="25"/>
                      </a:lnTo>
                      <a:lnTo>
                        <a:pt x="21" y="24"/>
                      </a:lnTo>
                      <a:lnTo>
                        <a:pt x="25" y="22"/>
                      </a:lnTo>
                      <a:lnTo>
                        <a:pt x="27" y="21"/>
                      </a:lnTo>
                      <a:lnTo>
                        <a:pt x="30" y="19"/>
                      </a:lnTo>
                      <a:lnTo>
                        <a:pt x="31" y="17"/>
                      </a:lnTo>
                      <a:lnTo>
                        <a:pt x="32" y="16"/>
                      </a:lnTo>
                      <a:lnTo>
                        <a:pt x="33" y="14"/>
                      </a:lnTo>
                      <a:lnTo>
                        <a:pt x="33" y="11"/>
                      </a:lnTo>
                      <a:lnTo>
                        <a:pt x="33" y="8"/>
                      </a:lnTo>
                      <a:lnTo>
                        <a:pt x="32" y="5"/>
                      </a:lnTo>
                      <a:lnTo>
                        <a:pt x="32" y="2"/>
                      </a:lnTo>
                      <a:lnTo>
                        <a:pt x="35" y="4"/>
                      </a:lnTo>
                      <a:lnTo>
                        <a:pt x="37" y="7"/>
                      </a:lnTo>
                      <a:lnTo>
                        <a:pt x="38" y="10"/>
                      </a:lnTo>
                      <a:lnTo>
                        <a:pt x="39" y="13"/>
                      </a:lnTo>
                      <a:lnTo>
                        <a:pt x="38" y="15"/>
                      </a:lnTo>
                      <a:lnTo>
                        <a:pt x="38" y="18"/>
                      </a:lnTo>
                      <a:lnTo>
                        <a:pt x="40" y="18"/>
                      </a:lnTo>
                      <a:lnTo>
                        <a:pt x="43" y="18"/>
                      </a:lnTo>
                      <a:lnTo>
                        <a:pt x="44" y="16"/>
                      </a:lnTo>
                      <a:lnTo>
                        <a:pt x="46" y="15"/>
                      </a:lnTo>
                      <a:lnTo>
                        <a:pt x="48" y="13"/>
                      </a:lnTo>
                      <a:lnTo>
                        <a:pt x="48" y="10"/>
                      </a:lnTo>
                      <a:lnTo>
                        <a:pt x="48" y="6"/>
                      </a:lnTo>
                      <a:lnTo>
                        <a:pt x="48" y="3"/>
                      </a:lnTo>
                      <a:lnTo>
                        <a:pt x="46" y="0"/>
                      </a:ln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3" y="4"/>
                      </a:lnTo>
                      <a:lnTo>
                        <a:pt x="54" y="7"/>
                      </a:lnTo>
                      <a:lnTo>
                        <a:pt x="55" y="11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6" y="23"/>
                      </a:lnTo>
                      <a:lnTo>
                        <a:pt x="55" y="26"/>
                      </a:lnTo>
                      <a:lnTo>
                        <a:pt x="54" y="29"/>
                      </a:lnTo>
                      <a:lnTo>
                        <a:pt x="57" y="26"/>
                      </a:lnTo>
                      <a:lnTo>
                        <a:pt x="59" y="23"/>
                      </a:lnTo>
                      <a:lnTo>
                        <a:pt x="61" y="21"/>
                      </a:lnTo>
                      <a:lnTo>
                        <a:pt x="64" y="20"/>
                      </a:lnTo>
                      <a:lnTo>
                        <a:pt x="67" y="19"/>
                      </a:lnTo>
                      <a:lnTo>
                        <a:pt x="71" y="18"/>
                      </a:lnTo>
                      <a:lnTo>
                        <a:pt x="74" y="19"/>
                      </a:lnTo>
                      <a:lnTo>
                        <a:pt x="76" y="19"/>
                      </a:lnTo>
                      <a:lnTo>
                        <a:pt x="78" y="20"/>
                      </a:lnTo>
                      <a:lnTo>
                        <a:pt x="81" y="22"/>
                      </a:lnTo>
                      <a:lnTo>
                        <a:pt x="84" y="26"/>
                      </a:lnTo>
                      <a:lnTo>
                        <a:pt x="81" y="26"/>
                      </a:lnTo>
                      <a:lnTo>
                        <a:pt x="78" y="26"/>
                      </a:lnTo>
                      <a:lnTo>
                        <a:pt x="76" y="27"/>
                      </a:lnTo>
                      <a:lnTo>
                        <a:pt x="74" y="28"/>
                      </a:lnTo>
                      <a:lnTo>
                        <a:pt x="71" y="31"/>
                      </a:lnTo>
                      <a:lnTo>
                        <a:pt x="70" y="34"/>
                      </a:lnTo>
                      <a:lnTo>
                        <a:pt x="70" y="37"/>
                      </a:lnTo>
                      <a:lnTo>
                        <a:pt x="70" y="40"/>
                      </a:lnTo>
                      <a:lnTo>
                        <a:pt x="72" y="42"/>
                      </a:lnTo>
                      <a:lnTo>
                        <a:pt x="74" y="45"/>
                      </a:lnTo>
                      <a:lnTo>
                        <a:pt x="77" y="47"/>
                      </a:lnTo>
                      <a:lnTo>
                        <a:pt x="80" y="48"/>
                      </a:lnTo>
                      <a:lnTo>
                        <a:pt x="82" y="49"/>
                      </a:lnTo>
                      <a:lnTo>
                        <a:pt x="84" y="49"/>
                      </a:lnTo>
                      <a:lnTo>
                        <a:pt x="87" y="49"/>
                      </a:lnTo>
                      <a:lnTo>
                        <a:pt x="88" y="48"/>
                      </a:lnTo>
                      <a:lnTo>
                        <a:pt x="89" y="46"/>
                      </a:lnTo>
                      <a:lnTo>
                        <a:pt x="89" y="43"/>
                      </a:lnTo>
                      <a:lnTo>
                        <a:pt x="89" y="42"/>
                      </a:lnTo>
                      <a:lnTo>
                        <a:pt x="89" y="40"/>
                      </a:lnTo>
                      <a:lnTo>
                        <a:pt x="90" y="41"/>
                      </a:lnTo>
                      <a:lnTo>
                        <a:pt x="92" y="42"/>
                      </a:lnTo>
                      <a:lnTo>
                        <a:pt x="93" y="44"/>
                      </a:lnTo>
                      <a:lnTo>
                        <a:pt x="94" y="46"/>
                      </a:lnTo>
                      <a:lnTo>
                        <a:pt x="95" y="48"/>
                      </a:lnTo>
                      <a:lnTo>
                        <a:pt x="96" y="52"/>
                      </a:lnTo>
                      <a:lnTo>
                        <a:pt x="97" y="56"/>
                      </a:lnTo>
                      <a:lnTo>
                        <a:pt x="96" y="59"/>
                      </a:lnTo>
                      <a:lnTo>
                        <a:pt x="96" y="63"/>
                      </a:lnTo>
                      <a:lnTo>
                        <a:pt x="95" y="69"/>
                      </a:lnTo>
                      <a:lnTo>
                        <a:pt x="93" y="71"/>
                      </a:lnTo>
                      <a:lnTo>
                        <a:pt x="92" y="73"/>
                      </a:lnTo>
                      <a:lnTo>
                        <a:pt x="90" y="74"/>
                      </a:lnTo>
                      <a:lnTo>
                        <a:pt x="88" y="75"/>
                      </a:lnTo>
                      <a:lnTo>
                        <a:pt x="85" y="77"/>
                      </a:lnTo>
                      <a:lnTo>
                        <a:pt x="81" y="79"/>
                      </a:lnTo>
                      <a:lnTo>
                        <a:pt x="79" y="80"/>
                      </a:lnTo>
                      <a:lnTo>
                        <a:pt x="77" y="82"/>
                      </a:lnTo>
                      <a:lnTo>
                        <a:pt x="76" y="83"/>
                      </a:lnTo>
                      <a:lnTo>
                        <a:pt x="74" y="86"/>
                      </a:lnTo>
                      <a:lnTo>
                        <a:pt x="73" y="89"/>
                      </a:lnTo>
                      <a:lnTo>
                        <a:pt x="72" y="92"/>
                      </a:lnTo>
                      <a:lnTo>
                        <a:pt x="71" y="95"/>
                      </a:lnTo>
                      <a:lnTo>
                        <a:pt x="70" y="100"/>
                      </a:lnTo>
                      <a:lnTo>
                        <a:pt x="69" y="103"/>
                      </a:lnTo>
                      <a:lnTo>
                        <a:pt x="67" y="106"/>
                      </a:lnTo>
                      <a:lnTo>
                        <a:pt x="66" y="108"/>
                      </a:lnTo>
                      <a:lnTo>
                        <a:pt x="64" y="109"/>
                      </a:lnTo>
                      <a:lnTo>
                        <a:pt x="61" y="110"/>
                      </a:lnTo>
                      <a:lnTo>
                        <a:pt x="58" y="112"/>
                      </a:lnTo>
                      <a:lnTo>
                        <a:pt x="55" y="112"/>
                      </a:lnTo>
                      <a:lnTo>
                        <a:pt x="51" y="113"/>
                      </a:lnTo>
                      <a:lnTo>
                        <a:pt x="46" y="113"/>
                      </a:lnTo>
                      <a:lnTo>
                        <a:pt x="43" y="113"/>
                      </a:lnTo>
                      <a:lnTo>
                        <a:pt x="38" y="114"/>
                      </a:lnTo>
                      <a:lnTo>
                        <a:pt x="31" y="113"/>
                      </a:lnTo>
                      <a:lnTo>
                        <a:pt x="25" y="112"/>
                      </a:lnTo>
                      <a:lnTo>
                        <a:pt x="19" y="110"/>
                      </a:lnTo>
                      <a:lnTo>
                        <a:pt x="15" y="108"/>
                      </a:lnTo>
                      <a:lnTo>
                        <a:pt x="11" y="106"/>
                      </a:lnTo>
                      <a:lnTo>
                        <a:pt x="8" y="104"/>
                      </a:lnTo>
                      <a:lnTo>
                        <a:pt x="7" y="102"/>
                      </a:lnTo>
                      <a:lnTo>
                        <a:pt x="5" y="99"/>
                      </a:lnTo>
                      <a:lnTo>
                        <a:pt x="4" y="95"/>
                      </a:lnTo>
                      <a:lnTo>
                        <a:pt x="3" y="90"/>
                      </a:lnTo>
                      <a:lnTo>
                        <a:pt x="2" y="85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16" name="Freeform 378"/>
                <p:cNvSpPr>
                  <a:spLocks/>
                </p:cNvSpPr>
                <p:nvPr/>
              </p:nvSpPr>
              <p:spPr bwMode="auto">
                <a:xfrm>
                  <a:off x="2243" y="2409"/>
                  <a:ext cx="53" cy="63"/>
                </a:xfrm>
                <a:custGeom>
                  <a:avLst/>
                  <a:gdLst>
                    <a:gd name="T0" fmla="*/ 0 w 53"/>
                    <a:gd name="T1" fmla="*/ 38 h 63"/>
                    <a:gd name="T2" fmla="*/ 0 w 53"/>
                    <a:gd name="T3" fmla="*/ 28 h 63"/>
                    <a:gd name="T4" fmla="*/ 1 w 53"/>
                    <a:gd name="T5" fmla="*/ 22 h 63"/>
                    <a:gd name="T6" fmla="*/ 4 w 53"/>
                    <a:gd name="T7" fmla="*/ 17 h 63"/>
                    <a:gd name="T8" fmla="*/ 10 w 53"/>
                    <a:gd name="T9" fmla="*/ 13 h 63"/>
                    <a:gd name="T10" fmla="*/ 14 w 53"/>
                    <a:gd name="T11" fmla="*/ 11 h 63"/>
                    <a:gd name="T12" fmla="*/ 17 w 53"/>
                    <a:gd name="T13" fmla="*/ 8 h 63"/>
                    <a:gd name="T14" fmla="*/ 18 w 53"/>
                    <a:gd name="T15" fmla="*/ 4 h 63"/>
                    <a:gd name="T16" fmla="*/ 19 w 53"/>
                    <a:gd name="T17" fmla="*/ 2 h 63"/>
                    <a:gd name="T18" fmla="*/ 21 w 53"/>
                    <a:gd name="T19" fmla="*/ 6 h 63"/>
                    <a:gd name="T20" fmla="*/ 21 w 53"/>
                    <a:gd name="T21" fmla="*/ 10 h 63"/>
                    <a:gd name="T22" fmla="*/ 25 w 53"/>
                    <a:gd name="T23" fmla="*/ 8 h 63"/>
                    <a:gd name="T24" fmla="*/ 26 w 53"/>
                    <a:gd name="T25" fmla="*/ 3 h 63"/>
                    <a:gd name="T26" fmla="*/ 26 w 53"/>
                    <a:gd name="T27" fmla="*/ 0 h 63"/>
                    <a:gd name="T28" fmla="*/ 29 w 53"/>
                    <a:gd name="T29" fmla="*/ 3 h 63"/>
                    <a:gd name="T30" fmla="*/ 30 w 53"/>
                    <a:gd name="T31" fmla="*/ 10 h 63"/>
                    <a:gd name="T32" fmla="*/ 29 w 53"/>
                    <a:gd name="T33" fmla="*/ 15 h 63"/>
                    <a:gd name="T34" fmla="*/ 33 w 53"/>
                    <a:gd name="T35" fmla="*/ 11 h 63"/>
                    <a:gd name="T36" fmla="*/ 38 w 53"/>
                    <a:gd name="T37" fmla="*/ 10 h 63"/>
                    <a:gd name="T38" fmla="*/ 43 w 53"/>
                    <a:gd name="T39" fmla="*/ 11 h 63"/>
                    <a:gd name="T40" fmla="*/ 44 w 53"/>
                    <a:gd name="T41" fmla="*/ 14 h 63"/>
                    <a:gd name="T42" fmla="*/ 40 w 53"/>
                    <a:gd name="T43" fmla="*/ 15 h 63"/>
                    <a:gd name="T44" fmla="*/ 38 w 53"/>
                    <a:gd name="T45" fmla="*/ 20 h 63"/>
                    <a:gd name="T46" fmla="*/ 40 w 53"/>
                    <a:gd name="T47" fmla="*/ 24 h 63"/>
                    <a:gd name="T48" fmla="*/ 44 w 53"/>
                    <a:gd name="T49" fmla="*/ 26 h 63"/>
                    <a:gd name="T50" fmla="*/ 47 w 53"/>
                    <a:gd name="T51" fmla="*/ 26 h 63"/>
                    <a:gd name="T52" fmla="*/ 48 w 53"/>
                    <a:gd name="T53" fmla="*/ 23 h 63"/>
                    <a:gd name="T54" fmla="*/ 50 w 53"/>
                    <a:gd name="T55" fmla="*/ 23 h 63"/>
                    <a:gd name="T56" fmla="*/ 52 w 53"/>
                    <a:gd name="T57" fmla="*/ 26 h 63"/>
                    <a:gd name="T58" fmla="*/ 52 w 53"/>
                    <a:gd name="T59" fmla="*/ 32 h 63"/>
                    <a:gd name="T60" fmla="*/ 50 w 53"/>
                    <a:gd name="T61" fmla="*/ 39 h 63"/>
                    <a:gd name="T62" fmla="*/ 47 w 53"/>
                    <a:gd name="T63" fmla="*/ 41 h 63"/>
                    <a:gd name="T64" fmla="*/ 43 w 53"/>
                    <a:gd name="T65" fmla="*/ 43 h 63"/>
                    <a:gd name="T66" fmla="*/ 40 w 53"/>
                    <a:gd name="T67" fmla="*/ 47 h 63"/>
                    <a:gd name="T68" fmla="*/ 38 w 53"/>
                    <a:gd name="T69" fmla="*/ 52 h 63"/>
                    <a:gd name="T70" fmla="*/ 36 w 53"/>
                    <a:gd name="T71" fmla="*/ 58 h 63"/>
                    <a:gd name="T72" fmla="*/ 33 w 53"/>
                    <a:gd name="T73" fmla="*/ 60 h 63"/>
                    <a:gd name="T74" fmla="*/ 28 w 53"/>
                    <a:gd name="T75" fmla="*/ 61 h 63"/>
                    <a:gd name="T76" fmla="*/ 20 w 53"/>
                    <a:gd name="T77" fmla="*/ 62 h 63"/>
                    <a:gd name="T78" fmla="*/ 10 w 53"/>
                    <a:gd name="T79" fmla="*/ 60 h 63"/>
                    <a:gd name="T80" fmla="*/ 4 w 53"/>
                    <a:gd name="T81" fmla="*/ 57 h 63"/>
                    <a:gd name="T82" fmla="*/ 2 w 53"/>
                    <a:gd name="T83" fmla="*/ 52 h 6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3"/>
                    <a:gd name="T127" fmla="*/ 0 h 63"/>
                    <a:gd name="T128" fmla="*/ 53 w 53"/>
                    <a:gd name="T129" fmla="*/ 63 h 6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3" h="63">
                      <a:moveTo>
                        <a:pt x="1" y="46"/>
                      </a:move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0" y="35"/>
                      </a:ln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1" y="22"/>
                      </a:lnTo>
                      <a:lnTo>
                        <a:pt x="2" y="21"/>
                      </a:lnTo>
                      <a:lnTo>
                        <a:pt x="3" y="19"/>
                      </a:lnTo>
                      <a:lnTo>
                        <a:pt x="4" y="17"/>
                      </a:lnTo>
                      <a:lnTo>
                        <a:pt x="6" y="16"/>
                      </a:lnTo>
                      <a:lnTo>
                        <a:pt x="8" y="14"/>
                      </a:lnTo>
                      <a:lnTo>
                        <a:pt x="10" y="13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4" y="11"/>
                      </a:lnTo>
                      <a:lnTo>
                        <a:pt x="16" y="10"/>
                      </a:lnTo>
                      <a:lnTo>
                        <a:pt x="17" y="9"/>
                      </a:lnTo>
                      <a:lnTo>
                        <a:pt x="17" y="8"/>
                      </a:lnTo>
                      <a:lnTo>
                        <a:pt x="17" y="7"/>
                      </a:lnTo>
                      <a:lnTo>
                        <a:pt x="18" y="6"/>
                      </a:lnTo>
                      <a:lnTo>
                        <a:pt x="18" y="4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9" y="2"/>
                      </a:lnTo>
                      <a:lnTo>
                        <a:pt x="20" y="3"/>
                      </a:lnTo>
                      <a:lnTo>
                        <a:pt x="21" y="5"/>
                      </a:lnTo>
                      <a:lnTo>
                        <a:pt x="21" y="6"/>
                      </a:lnTo>
                      <a:lnTo>
                        <a:pt x="21" y="8"/>
                      </a:lnTo>
                      <a:lnTo>
                        <a:pt x="20" y="10"/>
                      </a:lnTo>
                      <a:lnTo>
                        <a:pt x="21" y="10"/>
                      </a:lnTo>
                      <a:lnTo>
                        <a:pt x="23" y="9"/>
                      </a:lnTo>
                      <a:lnTo>
                        <a:pt x="24" y="8"/>
                      </a:lnTo>
                      <a:lnTo>
                        <a:pt x="25" y="8"/>
                      </a:lnTo>
                      <a:lnTo>
                        <a:pt x="26" y="6"/>
                      </a:lnTo>
                      <a:lnTo>
                        <a:pt x="26" y="5"/>
                      </a:lnTo>
                      <a:lnTo>
                        <a:pt x="26" y="3"/>
                      </a:lnTo>
                      <a:lnTo>
                        <a:pt x="26" y="1"/>
                      </a:lnTo>
                      <a:lnTo>
                        <a:pt x="25" y="0"/>
                      </a:lnTo>
                      <a:lnTo>
                        <a:pt x="26" y="0"/>
                      </a:lnTo>
                      <a:lnTo>
                        <a:pt x="28" y="1"/>
                      </a:lnTo>
                      <a:lnTo>
                        <a:pt x="29" y="2"/>
                      </a:lnTo>
                      <a:lnTo>
                        <a:pt x="29" y="3"/>
                      </a:lnTo>
                      <a:lnTo>
                        <a:pt x="30" y="5"/>
                      </a:lnTo>
                      <a:lnTo>
                        <a:pt x="30" y="8"/>
                      </a:lnTo>
                      <a:lnTo>
                        <a:pt x="30" y="10"/>
                      </a:lnTo>
                      <a:lnTo>
                        <a:pt x="30" y="12"/>
                      </a:lnTo>
                      <a:lnTo>
                        <a:pt x="30" y="14"/>
                      </a:lnTo>
                      <a:lnTo>
                        <a:pt x="29" y="15"/>
                      </a:lnTo>
                      <a:lnTo>
                        <a:pt x="31" y="14"/>
                      </a:lnTo>
                      <a:lnTo>
                        <a:pt x="32" y="12"/>
                      </a:lnTo>
                      <a:lnTo>
                        <a:pt x="33" y="11"/>
                      </a:lnTo>
                      <a:lnTo>
                        <a:pt x="35" y="10"/>
                      </a:lnTo>
                      <a:lnTo>
                        <a:pt x="36" y="10"/>
                      </a:lnTo>
                      <a:lnTo>
                        <a:pt x="38" y="10"/>
                      </a:lnTo>
                      <a:lnTo>
                        <a:pt x="40" y="10"/>
                      </a:lnTo>
                      <a:lnTo>
                        <a:pt x="41" y="10"/>
                      </a:lnTo>
                      <a:lnTo>
                        <a:pt x="43" y="11"/>
                      </a:lnTo>
                      <a:lnTo>
                        <a:pt x="44" y="12"/>
                      </a:lnTo>
                      <a:lnTo>
                        <a:pt x="45" y="14"/>
                      </a:lnTo>
                      <a:lnTo>
                        <a:pt x="44" y="14"/>
                      </a:lnTo>
                      <a:lnTo>
                        <a:pt x="42" y="14"/>
                      </a:lnTo>
                      <a:lnTo>
                        <a:pt x="41" y="14"/>
                      </a:lnTo>
                      <a:lnTo>
                        <a:pt x="40" y="15"/>
                      </a:lnTo>
                      <a:lnTo>
                        <a:pt x="39" y="16"/>
                      </a:lnTo>
                      <a:lnTo>
                        <a:pt x="38" y="18"/>
                      </a:lnTo>
                      <a:lnTo>
                        <a:pt x="38" y="20"/>
                      </a:lnTo>
                      <a:lnTo>
                        <a:pt x="38" y="22"/>
                      </a:lnTo>
                      <a:lnTo>
                        <a:pt x="39" y="23"/>
                      </a:lnTo>
                      <a:lnTo>
                        <a:pt x="40" y="24"/>
                      </a:lnTo>
                      <a:lnTo>
                        <a:pt x="42" y="25"/>
                      </a:lnTo>
                      <a:lnTo>
                        <a:pt x="43" y="26"/>
                      </a:lnTo>
                      <a:lnTo>
                        <a:pt x="44" y="26"/>
                      </a:lnTo>
                      <a:lnTo>
                        <a:pt x="45" y="27"/>
                      </a:lnTo>
                      <a:lnTo>
                        <a:pt x="47" y="26"/>
                      </a:lnTo>
                      <a:lnTo>
                        <a:pt x="48" y="25"/>
                      </a:lnTo>
                      <a:lnTo>
                        <a:pt x="48" y="23"/>
                      </a:lnTo>
                      <a:lnTo>
                        <a:pt x="48" y="22"/>
                      </a:lnTo>
                      <a:lnTo>
                        <a:pt x="49" y="22"/>
                      </a:lnTo>
                      <a:lnTo>
                        <a:pt x="50" y="23"/>
                      </a:lnTo>
                      <a:lnTo>
                        <a:pt x="50" y="24"/>
                      </a:lnTo>
                      <a:lnTo>
                        <a:pt x="51" y="25"/>
                      </a:lnTo>
                      <a:lnTo>
                        <a:pt x="52" y="26"/>
                      </a:lnTo>
                      <a:lnTo>
                        <a:pt x="52" y="28"/>
                      </a:lnTo>
                      <a:lnTo>
                        <a:pt x="52" y="30"/>
                      </a:lnTo>
                      <a:lnTo>
                        <a:pt x="52" y="32"/>
                      </a:lnTo>
                      <a:lnTo>
                        <a:pt x="52" y="34"/>
                      </a:lnTo>
                      <a:lnTo>
                        <a:pt x="51" y="37"/>
                      </a:lnTo>
                      <a:lnTo>
                        <a:pt x="50" y="39"/>
                      </a:lnTo>
                      <a:lnTo>
                        <a:pt x="49" y="40"/>
                      </a:lnTo>
                      <a:lnTo>
                        <a:pt x="47" y="41"/>
                      </a:lnTo>
                      <a:lnTo>
                        <a:pt x="46" y="42"/>
                      </a:lnTo>
                      <a:lnTo>
                        <a:pt x="44" y="43"/>
                      </a:lnTo>
                      <a:lnTo>
                        <a:pt x="43" y="43"/>
                      </a:lnTo>
                      <a:lnTo>
                        <a:pt x="42" y="44"/>
                      </a:lnTo>
                      <a:lnTo>
                        <a:pt x="41" y="45"/>
                      </a:lnTo>
                      <a:lnTo>
                        <a:pt x="40" y="47"/>
                      </a:lnTo>
                      <a:lnTo>
                        <a:pt x="39" y="48"/>
                      </a:lnTo>
                      <a:lnTo>
                        <a:pt x="39" y="50"/>
                      </a:lnTo>
                      <a:lnTo>
                        <a:pt x="38" y="52"/>
                      </a:lnTo>
                      <a:lnTo>
                        <a:pt x="38" y="54"/>
                      </a:lnTo>
                      <a:lnTo>
                        <a:pt x="37" y="56"/>
                      </a:lnTo>
                      <a:lnTo>
                        <a:pt x="36" y="58"/>
                      </a:lnTo>
                      <a:lnTo>
                        <a:pt x="35" y="59"/>
                      </a:lnTo>
                      <a:lnTo>
                        <a:pt x="34" y="59"/>
                      </a:lnTo>
                      <a:lnTo>
                        <a:pt x="33" y="60"/>
                      </a:lnTo>
                      <a:lnTo>
                        <a:pt x="31" y="60"/>
                      </a:lnTo>
                      <a:lnTo>
                        <a:pt x="29" y="61"/>
                      </a:lnTo>
                      <a:lnTo>
                        <a:pt x="28" y="61"/>
                      </a:lnTo>
                      <a:lnTo>
                        <a:pt x="25" y="62"/>
                      </a:lnTo>
                      <a:lnTo>
                        <a:pt x="23" y="62"/>
                      </a:lnTo>
                      <a:lnTo>
                        <a:pt x="20" y="62"/>
                      </a:lnTo>
                      <a:lnTo>
                        <a:pt x="17" y="62"/>
                      </a:lnTo>
                      <a:lnTo>
                        <a:pt x="13" y="61"/>
                      </a:lnTo>
                      <a:lnTo>
                        <a:pt x="10" y="60"/>
                      </a:lnTo>
                      <a:lnTo>
                        <a:pt x="8" y="59"/>
                      </a:lnTo>
                      <a:lnTo>
                        <a:pt x="5" y="58"/>
                      </a:lnTo>
                      <a:lnTo>
                        <a:pt x="4" y="57"/>
                      </a:lnTo>
                      <a:lnTo>
                        <a:pt x="3" y="55"/>
                      </a:lnTo>
                      <a:lnTo>
                        <a:pt x="2" y="54"/>
                      </a:lnTo>
                      <a:lnTo>
                        <a:pt x="2" y="52"/>
                      </a:lnTo>
                      <a:lnTo>
                        <a:pt x="1" y="48"/>
                      </a:lnTo>
                      <a:lnTo>
                        <a:pt x="1" y="46"/>
                      </a:lnTo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17" name="Freeform 379"/>
                <p:cNvSpPr>
                  <a:spLocks/>
                </p:cNvSpPr>
                <p:nvPr/>
              </p:nvSpPr>
              <p:spPr bwMode="auto">
                <a:xfrm>
                  <a:off x="2252" y="2427"/>
                  <a:ext cx="35" cy="43"/>
                </a:xfrm>
                <a:custGeom>
                  <a:avLst/>
                  <a:gdLst>
                    <a:gd name="T0" fmla="*/ 0 w 35"/>
                    <a:gd name="T1" fmla="*/ 26 h 43"/>
                    <a:gd name="T2" fmla="*/ 0 w 35"/>
                    <a:gd name="T3" fmla="*/ 20 h 43"/>
                    <a:gd name="T4" fmla="*/ 1 w 35"/>
                    <a:gd name="T5" fmla="*/ 15 h 43"/>
                    <a:gd name="T6" fmla="*/ 3 w 35"/>
                    <a:gd name="T7" fmla="*/ 12 h 43"/>
                    <a:gd name="T8" fmla="*/ 6 w 35"/>
                    <a:gd name="T9" fmla="*/ 9 h 43"/>
                    <a:gd name="T10" fmla="*/ 9 w 35"/>
                    <a:gd name="T11" fmla="*/ 8 h 43"/>
                    <a:gd name="T12" fmla="*/ 11 w 35"/>
                    <a:gd name="T13" fmla="*/ 6 h 43"/>
                    <a:gd name="T14" fmla="*/ 12 w 35"/>
                    <a:gd name="T15" fmla="*/ 3 h 43"/>
                    <a:gd name="T16" fmla="*/ 12 w 35"/>
                    <a:gd name="T17" fmla="*/ 2 h 43"/>
                    <a:gd name="T18" fmla="*/ 14 w 35"/>
                    <a:gd name="T19" fmla="*/ 5 h 43"/>
                    <a:gd name="T20" fmla="*/ 14 w 35"/>
                    <a:gd name="T21" fmla="*/ 7 h 43"/>
                    <a:gd name="T22" fmla="*/ 16 w 35"/>
                    <a:gd name="T23" fmla="*/ 5 h 43"/>
                    <a:gd name="T24" fmla="*/ 17 w 35"/>
                    <a:gd name="T25" fmla="*/ 2 h 43"/>
                    <a:gd name="T26" fmla="*/ 17 w 35"/>
                    <a:gd name="T27" fmla="*/ 0 h 43"/>
                    <a:gd name="T28" fmla="*/ 19 w 35"/>
                    <a:gd name="T29" fmla="*/ 2 h 43"/>
                    <a:gd name="T30" fmla="*/ 20 w 35"/>
                    <a:gd name="T31" fmla="*/ 7 h 43"/>
                    <a:gd name="T32" fmla="*/ 19 w 35"/>
                    <a:gd name="T33" fmla="*/ 11 h 43"/>
                    <a:gd name="T34" fmla="*/ 22 w 35"/>
                    <a:gd name="T35" fmla="*/ 8 h 43"/>
                    <a:gd name="T36" fmla="*/ 25 w 35"/>
                    <a:gd name="T37" fmla="*/ 7 h 43"/>
                    <a:gd name="T38" fmla="*/ 28 w 35"/>
                    <a:gd name="T39" fmla="*/ 7 h 43"/>
                    <a:gd name="T40" fmla="*/ 28 w 35"/>
                    <a:gd name="T41" fmla="*/ 10 h 43"/>
                    <a:gd name="T42" fmla="*/ 26 w 35"/>
                    <a:gd name="T43" fmla="*/ 11 h 43"/>
                    <a:gd name="T44" fmla="*/ 25 w 35"/>
                    <a:gd name="T45" fmla="*/ 14 h 43"/>
                    <a:gd name="T46" fmla="*/ 26 w 35"/>
                    <a:gd name="T47" fmla="*/ 17 h 43"/>
                    <a:gd name="T48" fmla="*/ 29 w 35"/>
                    <a:gd name="T49" fmla="*/ 18 h 43"/>
                    <a:gd name="T50" fmla="*/ 31 w 35"/>
                    <a:gd name="T51" fmla="*/ 18 h 43"/>
                    <a:gd name="T52" fmla="*/ 31 w 35"/>
                    <a:gd name="T53" fmla="*/ 15 h 43"/>
                    <a:gd name="T54" fmla="*/ 32 w 35"/>
                    <a:gd name="T55" fmla="*/ 16 h 43"/>
                    <a:gd name="T56" fmla="*/ 34 w 35"/>
                    <a:gd name="T57" fmla="*/ 18 h 43"/>
                    <a:gd name="T58" fmla="*/ 34 w 35"/>
                    <a:gd name="T59" fmla="*/ 22 h 43"/>
                    <a:gd name="T60" fmla="*/ 33 w 35"/>
                    <a:gd name="T61" fmla="*/ 27 h 43"/>
                    <a:gd name="T62" fmla="*/ 31 w 35"/>
                    <a:gd name="T63" fmla="*/ 28 h 43"/>
                    <a:gd name="T64" fmla="*/ 28 w 35"/>
                    <a:gd name="T65" fmla="*/ 30 h 43"/>
                    <a:gd name="T66" fmla="*/ 26 w 35"/>
                    <a:gd name="T67" fmla="*/ 32 h 43"/>
                    <a:gd name="T68" fmla="*/ 25 w 35"/>
                    <a:gd name="T69" fmla="*/ 35 h 43"/>
                    <a:gd name="T70" fmla="*/ 24 w 35"/>
                    <a:gd name="T71" fmla="*/ 40 h 43"/>
                    <a:gd name="T72" fmla="*/ 22 w 35"/>
                    <a:gd name="T73" fmla="*/ 41 h 43"/>
                    <a:gd name="T74" fmla="*/ 18 w 35"/>
                    <a:gd name="T75" fmla="*/ 42 h 43"/>
                    <a:gd name="T76" fmla="*/ 13 w 35"/>
                    <a:gd name="T77" fmla="*/ 42 h 43"/>
                    <a:gd name="T78" fmla="*/ 7 w 35"/>
                    <a:gd name="T79" fmla="*/ 41 h 43"/>
                    <a:gd name="T80" fmla="*/ 3 w 35"/>
                    <a:gd name="T81" fmla="*/ 39 h 43"/>
                    <a:gd name="T82" fmla="*/ 1 w 35"/>
                    <a:gd name="T83" fmla="*/ 35 h 4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5"/>
                    <a:gd name="T127" fmla="*/ 0 h 43"/>
                    <a:gd name="T128" fmla="*/ 35 w 35"/>
                    <a:gd name="T129" fmla="*/ 43 h 4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5" h="43">
                      <a:moveTo>
                        <a:pt x="1" y="32"/>
                      </a:moveTo>
                      <a:lnTo>
                        <a:pt x="0" y="29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0" y="22"/>
                      </a:lnTo>
                      <a:lnTo>
                        <a:pt x="0" y="20"/>
                      </a:lnTo>
                      <a:lnTo>
                        <a:pt x="0" y="18"/>
                      </a:lnTo>
                      <a:lnTo>
                        <a:pt x="0" y="17"/>
                      </a:lnTo>
                      <a:lnTo>
                        <a:pt x="1" y="15"/>
                      </a:lnTo>
                      <a:lnTo>
                        <a:pt x="1" y="14"/>
                      </a:lnTo>
                      <a:lnTo>
                        <a:pt x="2" y="13"/>
                      </a:lnTo>
                      <a:lnTo>
                        <a:pt x="3" y="12"/>
                      </a:lnTo>
                      <a:lnTo>
                        <a:pt x="4" y="11"/>
                      </a:lnTo>
                      <a:lnTo>
                        <a:pt x="5" y="10"/>
                      </a:lnTo>
                      <a:lnTo>
                        <a:pt x="6" y="9"/>
                      </a:lnTo>
                      <a:lnTo>
                        <a:pt x="7" y="9"/>
                      </a:lnTo>
                      <a:lnTo>
                        <a:pt x="8" y="8"/>
                      </a:lnTo>
                      <a:lnTo>
                        <a:pt x="9" y="8"/>
                      </a:lnTo>
                      <a:lnTo>
                        <a:pt x="10" y="7"/>
                      </a:lnTo>
                      <a:lnTo>
                        <a:pt x="11" y="6"/>
                      </a:lnTo>
                      <a:lnTo>
                        <a:pt x="11" y="5"/>
                      </a:lnTo>
                      <a:lnTo>
                        <a:pt x="12" y="4"/>
                      </a:lnTo>
                      <a:lnTo>
                        <a:pt x="12" y="3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12" y="2"/>
                      </a:lnTo>
                      <a:lnTo>
                        <a:pt x="13" y="2"/>
                      </a:lnTo>
                      <a:lnTo>
                        <a:pt x="14" y="3"/>
                      </a:lnTo>
                      <a:lnTo>
                        <a:pt x="14" y="5"/>
                      </a:lnTo>
                      <a:lnTo>
                        <a:pt x="13" y="7"/>
                      </a:lnTo>
                      <a:lnTo>
                        <a:pt x="14" y="7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16" y="5"/>
                      </a:lnTo>
                      <a:lnTo>
                        <a:pt x="17" y="5"/>
                      </a:lnTo>
                      <a:lnTo>
                        <a:pt x="17" y="3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6" y="0"/>
                      </a:lnTo>
                      <a:lnTo>
                        <a:pt x="17" y="0"/>
                      </a:lnTo>
                      <a:lnTo>
                        <a:pt x="18" y="0"/>
                      </a:lnTo>
                      <a:lnTo>
                        <a:pt x="19" y="2"/>
                      </a:lnTo>
                      <a:lnTo>
                        <a:pt x="19" y="4"/>
                      </a:lnTo>
                      <a:lnTo>
                        <a:pt x="20" y="5"/>
                      </a:lnTo>
                      <a:lnTo>
                        <a:pt x="20" y="7"/>
                      </a:lnTo>
                      <a:lnTo>
                        <a:pt x="20" y="8"/>
                      </a:lnTo>
                      <a:lnTo>
                        <a:pt x="19" y="10"/>
                      </a:lnTo>
                      <a:lnTo>
                        <a:pt x="19" y="11"/>
                      </a:lnTo>
                      <a:lnTo>
                        <a:pt x="20" y="10"/>
                      </a:lnTo>
                      <a:lnTo>
                        <a:pt x="21" y="8"/>
                      </a:lnTo>
                      <a:lnTo>
                        <a:pt x="22" y="8"/>
                      </a:lnTo>
                      <a:lnTo>
                        <a:pt x="23" y="7"/>
                      </a:lnTo>
                      <a:lnTo>
                        <a:pt x="24" y="7"/>
                      </a:lnTo>
                      <a:lnTo>
                        <a:pt x="25" y="7"/>
                      </a:lnTo>
                      <a:lnTo>
                        <a:pt x="26" y="7"/>
                      </a:lnTo>
                      <a:lnTo>
                        <a:pt x="27" y="7"/>
                      </a:lnTo>
                      <a:lnTo>
                        <a:pt x="28" y="7"/>
                      </a:lnTo>
                      <a:lnTo>
                        <a:pt x="29" y="8"/>
                      </a:lnTo>
                      <a:lnTo>
                        <a:pt x="30" y="10"/>
                      </a:lnTo>
                      <a:lnTo>
                        <a:pt x="28" y="10"/>
                      </a:lnTo>
                      <a:lnTo>
                        <a:pt x="27" y="10"/>
                      </a:lnTo>
                      <a:lnTo>
                        <a:pt x="26" y="11"/>
                      </a:lnTo>
                      <a:lnTo>
                        <a:pt x="25" y="12"/>
                      </a:lnTo>
                      <a:lnTo>
                        <a:pt x="25" y="14"/>
                      </a:lnTo>
                      <a:lnTo>
                        <a:pt x="25" y="15"/>
                      </a:lnTo>
                      <a:lnTo>
                        <a:pt x="25" y="16"/>
                      </a:lnTo>
                      <a:lnTo>
                        <a:pt x="26" y="17"/>
                      </a:lnTo>
                      <a:lnTo>
                        <a:pt x="27" y="17"/>
                      </a:lnTo>
                      <a:lnTo>
                        <a:pt x="28" y="18"/>
                      </a:lnTo>
                      <a:lnTo>
                        <a:pt x="29" y="18"/>
                      </a:lnTo>
                      <a:lnTo>
                        <a:pt x="30" y="18"/>
                      </a:lnTo>
                      <a:lnTo>
                        <a:pt x="31" y="18"/>
                      </a:lnTo>
                      <a:lnTo>
                        <a:pt x="31" y="17"/>
                      </a:lnTo>
                      <a:lnTo>
                        <a:pt x="31" y="16"/>
                      </a:lnTo>
                      <a:lnTo>
                        <a:pt x="31" y="15"/>
                      </a:lnTo>
                      <a:lnTo>
                        <a:pt x="32" y="15"/>
                      </a:lnTo>
                      <a:lnTo>
                        <a:pt x="32" y="16"/>
                      </a:lnTo>
                      <a:lnTo>
                        <a:pt x="33" y="17"/>
                      </a:lnTo>
                      <a:lnTo>
                        <a:pt x="34" y="18"/>
                      </a:lnTo>
                      <a:lnTo>
                        <a:pt x="34" y="19"/>
                      </a:lnTo>
                      <a:lnTo>
                        <a:pt x="34" y="21"/>
                      </a:lnTo>
                      <a:lnTo>
                        <a:pt x="34" y="22"/>
                      </a:lnTo>
                      <a:lnTo>
                        <a:pt x="34" y="24"/>
                      </a:lnTo>
                      <a:lnTo>
                        <a:pt x="33" y="25"/>
                      </a:lnTo>
                      <a:lnTo>
                        <a:pt x="33" y="27"/>
                      </a:lnTo>
                      <a:lnTo>
                        <a:pt x="32" y="27"/>
                      </a:lnTo>
                      <a:lnTo>
                        <a:pt x="31" y="28"/>
                      </a:lnTo>
                      <a:lnTo>
                        <a:pt x="30" y="29"/>
                      </a:lnTo>
                      <a:lnTo>
                        <a:pt x="29" y="29"/>
                      </a:lnTo>
                      <a:lnTo>
                        <a:pt x="28" y="30"/>
                      </a:lnTo>
                      <a:lnTo>
                        <a:pt x="27" y="30"/>
                      </a:lnTo>
                      <a:lnTo>
                        <a:pt x="27" y="31"/>
                      </a:lnTo>
                      <a:lnTo>
                        <a:pt x="26" y="32"/>
                      </a:lnTo>
                      <a:lnTo>
                        <a:pt x="26" y="33"/>
                      </a:lnTo>
                      <a:lnTo>
                        <a:pt x="25" y="34"/>
                      </a:lnTo>
                      <a:lnTo>
                        <a:pt x="25" y="35"/>
                      </a:lnTo>
                      <a:lnTo>
                        <a:pt x="25" y="37"/>
                      </a:lnTo>
                      <a:lnTo>
                        <a:pt x="24" y="39"/>
                      </a:lnTo>
                      <a:lnTo>
                        <a:pt x="24" y="40"/>
                      </a:lnTo>
                      <a:lnTo>
                        <a:pt x="23" y="40"/>
                      </a:lnTo>
                      <a:lnTo>
                        <a:pt x="22" y="41"/>
                      </a:lnTo>
                      <a:lnTo>
                        <a:pt x="20" y="42"/>
                      </a:lnTo>
                      <a:lnTo>
                        <a:pt x="19" y="42"/>
                      </a:lnTo>
                      <a:lnTo>
                        <a:pt x="18" y="42"/>
                      </a:lnTo>
                      <a:lnTo>
                        <a:pt x="16" y="42"/>
                      </a:lnTo>
                      <a:lnTo>
                        <a:pt x="15" y="42"/>
                      </a:lnTo>
                      <a:lnTo>
                        <a:pt x="13" y="42"/>
                      </a:lnTo>
                      <a:lnTo>
                        <a:pt x="11" y="42"/>
                      </a:lnTo>
                      <a:lnTo>
                        <a:pt x="9" y="42"/>
                      </a:lnTo>
                      <a:lnTo>
                        <a:pt x="7" y="41"/>
                      </a:lnTo>
                      <a:lnTo>
                        <a:pt x="5" y="40"/>
                      </a:lnTo>
                      <a:lnTo>
                        <a:pt x="3" y="40"/>
                      </a:lnTo>
                      <a:lnTo>
                        <a:pt x="3" y="39"/>
                      </a:lnTo>
                      <a:lnTo>
                        <a:pt x="2" y="38"/>
                      </a:lnTo>
                      <a:lnTo>
                        <a:pt x="1" y="37"/>
                      </a:lnTo>
                      <a:lnTo>
                        <a:pt x="1" y="35"/>
                      </a:lnTo>
                      <a:lnTo>
                        <a:pt x="1" y="33"/>
                      </a:lnTo>
                      <a:lnTo>
                        <a:pt x="1" y="32"/>
                      </a:lnTo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3612" name="Freeform 380"/>
              <p:cNvSpPr>
                <a:spLocks/>
              </p:cNvSpPr>
              <p:nvPr/>
            </p:nvSpPr>
            <p:spPr bwMode="auto">
              <a:xfrm>
                <a:off x="2034" y="2350"/>
                <a:ext cx="17" cy="36"/>
              </a:xfrm>
              <a:custGeom>
                <a:avLst/>
                <a:gdLst>
                  <a:gd name="T0" fmla="*/ 2 w 17"/>
                  <a:gd name="T1" fmla="*/ 32 h 36"/>
                  <a:gd name="T2" fmla="*/ 0 w 17"/>
                  <a:gd name="T3" fmla="*/ 28 h 36"/>
                  <a:gd name="T4" fmla="*/ 0 w 17"/>
                  <a:gd name="T5" fmla="*/ 25 h 36"/>
                  <a:gd name="T6" fmla="*/ 0 w 17"/>
                  <a:gd name="T7" fmla="*/ 21 h 36"/>
                  <a:gd name="T8" fmla="*/ 0 w 17"/>
                  <a:gd name="T9" fmla="*/ 17 h 36"/>
                  <a:gd name="T10" fmla="*/ 1 w 17"/>
                  <a:gd name="T11" fmla="*/ 15 h 36"/>
                  <a:gd name="T12" fmla="*/ 1 w 17"/>
                  <a:gd name="T13" fmla="*/ 11 h 36"/>
                  <a:gd name="T14" fmla="*/ 1 w 17"/>
                  <a:gd name="T15" fmla="*/ 9 h 36"/>
                  <a:gd name="T16" fmla="*/ 0 w 17"/>
                  <a:gd name="T17" fmla="*/ 7 h 36"/>
                  <a:gd name="T18" fmla="*/ 0 w 17"/>
                  <a:gd name="T19" fmla="*/ 6 h 36"/>
                  <a:gd name="T20" fmla="*/ 1 w 17"/>
                  <a:gd name="T21" fmla="*/ 8 h 36"/>
                  <a:gd name="T22" fmla="*/ 2 w 17"/>
                  <a:gd name="T23" fmla="*/ 8 h 36"/>
                  <a:gd name="T24" fmla="*/ 2 w 17"/>
                  <a:gd name="T25" fmla="*/ 5 h 36"/>
                  <a:gd name="T26" fmla="*/ 1 w 17"/>
                  <a:gd name="T27" fmla="*/ 1 h 36"/>
                  <a:gd name="T28" fmla="*/ 1 w 17"/>
                  <a:gd name="T29" fmla="*/ 0 h 36"/>
                  <a:gd name="T30" fmla="*/ 3 w 17"/>
                  <a:gd name="T31" fmla="*/ 0 h 36"/>
                  <a:gd name="T32" fmla="*/ 5 w 17"/>
                  <a:gd name="T33" fmla="*/ 2 h 36"/>
                  <a:gd name="T34" fmla="*/ 6 w 17"/>
                  <a:gd name="T35" fmla="*/ 6 h 36"/>
                  <a:gd name="T36" fmla="*/ 6 w 17"/>
                  <a:gd name="T37" fmla="*/ 7 h 36"/>
                  <a:gd name="T38" fmla="*/ 9 w 17"/>
                  <a:gd name="T39" fmla="*/ 5 h 36"/>
                  <a:gd name="T40" fmla="*/ 11 w 17"/>
                  <a:gd name="T41" fmla="*/ 3 h 36"/>
                  <a:gd name="T42" fmla="*/ 12 w 17"/>
                  <a:gd name="T43" fmla="*/ 4 h 36"/>
                  <a:gd name="T44" fmla="*/ 13 w 17"/>
                  <a:gd name="T45" fmla="*/ 6 h 36"/>
                  <a:gd name="T46" fmla="*/ 12 w 17"/>
                  <a:gd name="T47" fmla="*/ 6 h 36"/>
                  <a:gd name="T48" fmla="*/ 11 w 17"/>
                  <a:gd name="T49" fmla="*/ 6 h 36"/>
                  <a:gd name="T50" fmla="*/ 11 w 17"/>
                  <a:gd name="T51" fmla="*/ 8 h 36"/>
                  <a:gd name="T52" fmla="*/ 11 w 17"/>
                  <a:gd name="T53" fmla="*/ 10 h 36"/>
                  <a:gd name="T54" fmla="*/ 12 w 17"/>
                  <a:gd name="T55" fmla="*/ 11 h 36"/>
                  <a:gd name="T56" fmla="*/ 13 w 17"/>
                  <a:gd name="T57" fmla="*/ 11 h 36"/>
                  <a:gd name="T58" fmla="*/ 13 w 17"/>
                  <a:gd name="T59" fmla="*/ 8 h 36"/>
                  <a:gd name="T60" fmla="*/ 14 w 17"/>
                  <a:gd name="T61" fmla="*/ 10 h 36"/>
                  <a:gd name="T62" fmla="*/ 16 w 17"/>
                  <a:gd name="T63" fmla="*/ 12 h 36"/>
                  <a:gd name="T64" fmla="*/ 16 w 17"/>
                  <a:gd name="T65" fmla="*/ 15 h 36"/>
                  <a:gd name="T66" fmla="*/ 14 w 17"/>
                  <a:gd name="T67" fmla="*/ 17 h 36"/>
                  <a:gd name="T68" fmla="*/ 13 w 17"/>
                  <a:gd name="T69" fmla="*/ 19 h 36"/>
                  <a:gd name="T70" fmla="*/ 13 w 17"/>
                  <a:gd name="T71" fmla="*/ 20 h 36"/>
                  <a:gd name="T72" fmla="*/ 13 w 17"/>
                  <a:gd name="T73" fmla="*/ 22 h 36"/>
                  <a:gd name="T74" fmla="*/ 14 w 17"/>
                  <a:gd name="T75" fmla="*/ 24 h 36"/>
                  <a:gd name="T76" fmla="*/ 16 w 17"/>
                  <a:gd name="T77" fmla="*/ 23 h 36"/>
                  <a:gd name="T78" fmla="*/ 16 w 17"/>
                  <a:gd name="T79" fmla="*/ 26 h 36"/>
                  <a:gd name="T80" fmla="*/ 16 w 17"/>
                  <a:gd name="T81" fmla="*/ 29 h 36"/>
                  <a:gd name="T82" fmla="*/ 14 w 17"/>
                  <a:gd name="T83" fmla="*/ 31 h 36"/>
                  <a:gd name="T84" fmla="*/ 13 w 17"/>
                  <a:gd name="T85" fmla="*/ 33 h 36"/>
                  <a:gd name="T86" fmla="*/ 11 w 17"/>
                  <a:gd name="T87" fmla="*/ 34 h 36"/>
                  <a:gd name="T88" fmla="*/ 9 w 17"/>
                  <a:gd name="T89" fmla="*/ 35 h 36"/>
                  <a:gd name="T90" fmla="*/ 6 w 17"/>
                  <a:gd name="T91" fmla="*/ 33 h 36"/>
                  <a:gd name="T92" fmla="*/ 3 w 17"/>
                  <a:gd name="T93" fmla="*/ 33 h 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7"/>
                  <a:gd name="T142" fmla="*/ 0 h 36"/>
                  <a:gd name="T143" fmla="*/ 17 w 17"/>
                  <a:gd name="T144" fmla="*/ 36 h 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7" h="36">
                    <a:moveTo>
                      <a:pt x="3" y="33"/>
                    </a:moveTo>
                    <a:lnTo>
                      <a:pt x="2" y="32"/>
                    </a:lnTo>
                    <a:lnTo>
                      <a:pt x="1" y="30"/>
                    </a:lnTo>
                    <a:lnTo>
                      <a:pt x="0" y="29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1" y="11"/>
                    </a:lnTo>
                    <a:lnTo>
                      <a:pt x="1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9" y="5"/>
                    </a:lnTo>
                    <a:lnTo>
                      <a:pt x="9" y="4"/>
                    </a:lnTo>
                    <a:lnTo>
                      <a:pt x="10" y="4"/>
                    </a:lnTo>
                    <a:lnTo>
                      <a:pt x="11" y="3"/>
                    </a:lnTo>
                    <a:lnTo>
                      <a:pt x="12" y="3"/>
                    </a:lnTo>
                    <a:lnTo>
                      <a:pt x="12" y="4"/>
                    </a:lnTo>
                    <a:lnTo>
                      <a:pt x="13" y="4"/>
                    </a:lnTo>
                    <a:lnTo>
                      <a:pt x="13" y="5"/>
                    </a:lnTo>
                    <a:lnTo>
                      <a:pt x="13" y="6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1" y="7"/>
                    </a:lnTo>
                    <a:lnTo>
                      <a:pt x="11" y="8"/>
                    </a:lnTo>
                    <a:lnTo>
                      <a:pt x="11" y="9"/>
                    </a:lnTo>
                    <a:lnTo>
                      <a:pt x="11" y="10"/>
                    </a:lnTo>
                    <a:lnTo>
                      <a:pt x="12" y="11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9"/>
                    </a:lnTo>
                    <a:lnTo>
                      <a:pt x="14" y="10"/>
                    </a:lnTo>
                    <a:lnTo>
                      <a:pt x="14" y="11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6" y="15"/>
                    </a:lnTo>
                    <a:lnTo>
                      <a:pt x="16" y="16"/>
                    </a:lnTo>
                    <a:lnTo>
                      <a:pt x="14" y="16"/>
                    </a:lnTo>
                    <a:lnTo>
                      <a:pt x="14" y="17"/>
                    </a:lnTo>
                    <a:lnTo>
                      <a:pt x="13" y="18"/>
                    </a:lnTo>
                    <a:lnTo>
                      <a:pt x="13" y="19"/>
                    </a:lnTo>
                    <a:lnTo>
                      <a:pt x="13" y="20"/>
                    </a:lnTo>
                    <a:lnTo>
                      <a:pt x="13" y="21"/>
                    </a:lnTo>
                    <a:lnTo>
                      <a:pt x="13" y="22"/>
                    </a:lnTo>
                    <a:lnTo>
                      <a:pt x="13" y="23"/>
                    </a:lnTo>
                    <a:lnTo>
                      <a:pt x="14" y="23"/>
                    </a:lnTo>
                    <a:lnTo>
                      <a:pt x="14" y="24"/>
                    </a:lnTo>
                    <a:lnTo>
                      <a:pt x="14" y="23"/>
                    </a:lnTo>
                    <a:lnTo>
                      <a:pt x="16" y="23"/>
                    </a:lnTo>
                    <a:lnTo>
                      <a:pt x="16" y="24"/>
                    </a:lnTo>
                    <a:lnTo>
                      <a:pt x="16" y="25"/>
                    </a:lnTo>
                    <a:lnTo>
                      <a:pt x="16" y="26"/>
                    </a:lnTo>
                    <a:lnTo>
                      <a:pt x="16" y="27"/>
                    </a:lnTo>
                    <a:lnTo>
                      <a:pt x="16" y="28"/>
                    </a:lnTo>
                    <a:lnTo>
                      <a:pt x="16" y="29"/>
                    </a:lnTo>
                    <a:lnTo>
                      <a:pt x="16" y="30"/>
                    </a:lnTo>
                    <a:lnTo>
                      <a:pt x="14" y="30"/>
                    </a:lnTo>
                    <a:lnTo>
                      <a:pt x="14" y="31"/>
                    </a:lnTo>
                    <a:lnTo>
                      <a:pt x="13" y="32"/>
                    </a:lnTo>
                    <a:lnTo>
                      <a:pt x="13" y="33"/>
                    </a:lnTo>
                    <a:lnTo>
                      <a:pt x="12" y="34"/>
                    </a:lnTo>
                    <a:lnTo>
                      <a:pt x="11" y="34"/>
                    </a:lnTo>
                    <a:lnTo>
                      <a:pt x="10" y="35"/>
                    </a:lnTo>
                    <a:lnTo>
                      <a:pt x="9" y="35"/>
                    </a:lnTo>
                    <a:lnTo>
                      <a:pt x="9" y="34"/>
                    </a:lnTo>
                    <a:lnTo>
                      <a:pt x="8" y="33"/>
                    </a:lnTo>
                    <a:lnTo>
                      <a:pt x="6" y="33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3" y="33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13" name="Freeform 381"/>
              <p:cNvSpPr>
                <a:spLocks/>
              </p:cNvSpPr>
              <p:nvPr/>
            </p:nvSpPr>
            <p:spPr bwMode="auto">
              <a:xfrm>
                <a:off x="2107" y="2370"/>
                <a:ext cx="45" cy="58"/>
              </a:xfrm>
              <a:custGeom>
                <a:avLst/>
                <a:gdLst>
                  <a:gd name="T0" fmla="*/ 0 w 45"/>
                  <a:gd name="T1" fmla="*/ 41 h 58"/>
                  <a:gd name="T2" fmla="*/ 0 w 45"/>
                  <a:gd name="T3" fmla="*/ 34 h 58"/>
                  <a:gd name="T4" fmla="*/ 2 w 45"/>
                  <a:gd name="T5" fmla="*/ 30 h 58"/>
                  <a:gd name="T6" fmla="*/ 4 w 45"/>
                  <a:gd name="T7" fmla="*/ 27 h 58"/>
                  <a:gd name="T8" fmla="*/ 4 w 45"/>
                  <a:gd name="T9" fmla="*/ 22 h 58"/>
                  <a:gd name="T10" fmla="*/ 4 w 45"/>
                  <a:gd name="T11" fmla="*/ 18 h 58"/>
                  <a:gd name="T12" fmla="*/ 6 w 45"/>
                  <a:gd name="T13" fmla="*/ 18 h 58"/>
                  <a:gd name="T14" fmla="*/ 9 w 45"/>
                  <a:gd name="T15" fmla="*/ 23 h 58"/>
                  <a:gd name="T16" fmla="*/ 9 w 45"/>
                  <a:gd name="T17" fmla="*/ 9 h 58"/>
                  <a:gd name="T18" fmla="*/ 9 w 45"/>
                  <a:gd name="T19" fmla="*/ 4 h 58"/>
                  <a:gd name="T20" fmla="*/ 12 w 45"/>
                  <a:gd name="T21" fmla="*/ 7 h 58"/>
                  <a:gd name="T22" fmla="*/ 13 w 45"/>
                  <a:gd name="T23" fmla="*/ 7 h 58"/>
                  <a:gd name="T24" fmla="*/ 14 w 45"/>
                  <a:gd name="T25" fmla="*/ 4 h 58"/>
                  <a:gd name="T26" fmla="*/ 18 w 45"/>
                  <a:gd name="T27" fmla="*/ 0 h 58"/>
                  <a:gd name="T28" fmla="*/ 19 w 45"/>
                  <a:gd name="T29" fmla="*/ 5 h 58"/>
                  <a:gd name="T30" fmla="*/ 19 w 45"/>
                  <a:gd name="T31" fmla="*/ 7 h 58"/>
                  <a:gd name="T32" fmla="*/ 21 w 45"/>
                  <a:gd name="T33" fmla="*/ 11 h 58"/>
                  <a:gd name="T34" fmla="*/ 24 w 45"/>
                  <a:gd name="T35" fmla="*/ 12 h 58"/>
                  <a:gd name="T36" fmla="*/ 27 w 45"/>
                  <a:gd name="T37" fmla="*/ 11 h 58"/>
                  <a:gd name="T38" fmla="*/ 29 w 45"/>
                  <a:gd name="T39" fmla="*/ 8 h 58"/>
                  <a:gd name="T40" fmla="*/ 31 w 45"/>
                  <a:gd name="T41" fmla="*/ 6 h 58"/>
                  <a:gd name="T42" fmla="*/ 32 w 45"/>
                  <a:gd name="T43" fmla="*/ 3 h 58"/>
                  <a:gd name="T44" fmla="*/ 32 w 45"/>
                  <a:gd name="T45" fmla="*/ 8 h 58"/>
                  <a:gd name="T46" fmla="*/ 31 w 45"/>
                  <a:gd name="T47" fmla="*/ 14 h 58"/>
                  <a:gd name="T48" fmla="*/ 28 w 45"/>
                  <a:gd name="T49" fmla="*/ 18 h 58"/>
                  <a:gd name="T50" fmla="*/ 24 w 45"/>
                  <a:gd name="T51" fmla="*/ 20 h 58"/>
                  <a:gd name="T52" fmla="*/ 25 w 45"/>
                  <a:gd name="T53" fmla="*/ 21 h 58"/>
                  <a:gd name="T54" fmla="*/ 30 w 45"/>
                  <a:gd name="T55" fmla="*/ 20 h 58"/>
                  <a:gd name="T56" fmla="*/ 34 w 45"/>
                  <a:gd name="T57" fmla="*/ 20 h 58"/>
                  <a:gd name="T58" fmla="*/ 36 w 45"/>
                  <a:gd name="T59" fmla="*/ 22 h 58"/>
                  <a:gd name="T60" fmla="*/ 33 w 45"/>
                  <a:gd name="T61" fmla="*/ 26 h 58"/>
                  <a:gd name="T62" fmla="*/ 31 w 45"/>
                  <a:gd name="T63" fmla="*/ 28 h 58"/>
                  <a:gd name="T64" fmla="*/ 30 w 45"/>
                  <a:gd name="T65" fmla="*/ 30 h 58"/>
                  <a:gd name="T66" fmla="*/ 31 w 45"/>
                  <a:gd name="T67" fmla="*/ 31 h 58"/>
                  <a:gd name="T68" fmla="*/ 34 w 45"/>
                  <a:gd name="T69" fmla="*/ 33 h 58"/>
                  <a:gd name="T70" fmla="*/ 36 w 45"/>
                  <a:gd name="T71" fmla="*/ 31 h 58"/>
                  <a:gd name="T72" fmla="*/ 37 w 45"/>
                  <a:gd name="T73" fmla="*/ 27 h 58"/>
                  <a:gd name="T74" fmla="*/ 39 w 45"/>
                  <a:gd name="T75" fmla="*/ 28 h 58"/>
                  <a:gd name="T76" fmla="*/ 39 w 45"/>
                  <a:gd name="T77" fmla="*/ 33 h 58"/>
                  <a:gd name="T78" fmla="*/ 37 w 45"/>
                  <a:gd name="T79" fmla="*/ 39 h 58"/>
                  <a:gd name="T80" fmla="*/ 39 w 45"/>
                  <a:gd name="T81" fmla="*/ 42 h 58"/>
                  <a:gd name="T82" fmla="*/ 41 w 45"/>
                  <a:gd name="T83" fmla="*/ 41 h 58"/>
                  <a:gd name="T84" fmla="*/ 44 w 45"/>
                  <a:gd name="T85" fmla="*/ 37 h 58"/>
                  <a:gd name="T86" fmla="*/ 44 w 45"/>
                  <a:gd name="T87" fmla="*/ 42 h 58"/>
                  <a:gd name="T88" fmla="*/ 42 w 45"/>
                  <a:gd name="T89" fmla="*/ 46 h 58"/>
                  <a:gd name="T90" fmla="*/ 38 w 45"/>
                  <a:gd name="T91" fmla="*/ 50 h 58"/>
                  <a:gd name="T92" fmla="*/ 36 w 45"/>
                  <a:gd name="T93" fmla="*/ 53 h 58"/>
                  <a:gd name="T94" fmla="*/ 33 w 45"/>
                  <a:gd name="T95" fmla="*/ 57 h 58"/>
                  <a:gd name="T96" fmla="*/ 30 w 45"/>
                  <a:gd name="T97" fmla="*/ 57 h 58"/>
                  <a:gd name="T98" fmla="*/ 26 w 45"/>
                  <a:gd name="T99" fmla="*/ 55 h 58"/>
                  <a:gd name="T100" fmla="*/ 23 w 45"/>
                  <a:gd name="T101" fmla="*/ 52 h 58"/>
                  <a:gd name="T102" fmla="*/ 21 w 45"/>
                  <a:gd name="T103" fmla="*/ 51 h 58"/>
                  <a:gd name="T104" fmla="*/ 16 w 45"/>
                  <a:gd name="T105" fmla="*/ 49 h 58"/>
                  <a:gd name="T106" fmla="*/ 14 w 45"/>
                  <a:gd name="T107" fmla="*/ 46 h 58"/>
                  <a:gd name="T108" fmla="*/ 8 w 45"/>
                  <a:gd name="T109" fmla="*/ 47 h 58"/>
                  <a:gd name="T110" fmla="*/ 3 w 45"/>
                  <a:gd name="T111" fmla="*/ 45 h 5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5"/>
                  <a:gd name="T169" fmla="*/ 0 h 58"/>
                  <a:gd name="T170" fmla="*/ 45 w 45"/>
                  <a:gd name="T171" fmla="*/ 58 h 5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5" h="58">
                    <a:moveTo>
                      <a:pt x="1" y="43"/>
                    </a:moveTo>
                    <a:lnTo>
                      <a:pt x="0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1" y="31"/>
                    </a:lnTo>
                    <a:lnTo>
                      <a:pt x="2" y="30"/>
                    </a:lnTo>
                    <a:lnTo>
                      <a:pt x="4" y="28"/>
                    </a:lnTo>
                    <a:lnTo>
                      <a:pt x="4" y="27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4" y="20"/>
                    </a:lnTo>
                    <a:lnTo>
                      <a:pt x="4" y="18"/>
                    </a:lnTo>
                    <a:lnTo>
                      <a:pt x="5" y="15"/>
                    </a:lnTo>
                    <a:lnTo>
                      <a:pt x="6" y="18"/>
                    </a:lnTo>
                    <a:lnTo>
                      <a:pt x="8" y="22"/>
                    </a:lnTo>
                    <a:lnTo>
                      <a:pt x="9" y="23"/>
                    </a:lnTo>
                    <a:lnTo>
                      <a:pt x="9" y="16"/>
                    </a:lnTo>
                    <a:lnTo>
                      <a:pt x="9" y="9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11" y="5"/>
                    </a:lnTo>
                    <a:lnTo>
                      <a:pt x="12" y="7"/>
                    </a:lnTo>
                    <a:lnTo>
                      <a:pt x="13" y="9"/>
                    </a:lnTo>
                    <a:lnTo>
                      <a:pt x="13" y="7"/>
                    </a:lnTo>
                    <a:lnTo>
                      <a:pt x="14" y="5"/>
                    </a:lnTo>
                    <a:lnTo>
                      <a:pt x="14" y="4"/>
                    </a:lnTo>
                    <a:lnTo>
                      <a:pt x="15" y="2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6"/>
                    </a:lnTo>
                    <a:lnTo>
                      <a:pt x="19" y="7"/>
                    </a:lnTo>
                    <a:lnTo>
                      <a:pt x="20" y="10"/>
                    </a:lnTo>
                    <a:lnTo>
                      <a:pt x="21" y="11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5" y="11"/>
                    </a:lnTo>
                    <a:lnTo>
                      <a:pt x="27" y="11"/>
                    </a:lnTo>
                    <a:lnTo>
                      <a:pt x="28" y="10"/>
                    </a:lnTo>
                    <a:lnTo>
                      <a:pt x="29" y="8"/>
                    </a:lnTo>
                    <a:lnTo>
                      <a:pt x="30" y="7"/>
                    </a:lnTo>
                    <a:lnTo>
                      <a:pt x="31" y="6"/>
                    </a:lnTo>
                    <a:lnTo>
                      <a:pt x="31" y="5"/>
                    </a:lnTo>
                    <a:lnTo>
                      <a:pt x="32" y="3"/>
                    </a:lnTo>
                    <a:lnTo>
                      <a:pt x="32" y="6"/>
                    </a:lnTo>
                    <a:lnTo>
                      <a:pt x="32" y="8"/>
                    </a:lnTo>
                    <a:lnTo>
                      <a:pt x="32" y="11"/>
                    </a:lnTo>
                    <a:lnTo>
                      <a:pt x="31" y="14"/>
                    </a:lnTo>
                    <a:lnTo>
                      <a:pt x="29" y="16"/>
                    </a:lnTo>
                    <a:lnTo>
                      <a:pt x="28" y="18"/>
                    </a:lnTo>
                    <a:lnTo>
                      <a:pt x="26" y="19"/>
                    </a:lnTo>
                    <a:lnTo>
                      <a:pt x="24" y="20"/>
                    </a:lnTo>
                    <a:lnTo>
                      <a:pt x="23" y="22"/>
                    </a:lnTo>
                    <a:lnTo>
                      <a:pt x="25" y="21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20"/>
                    </a:lnTo>
                    <a:lnTo>
                      <a:pt x="37" y="20"/>
                    </a:lnTo>
                    <a:lnTo>
                      <a:pt x="36" y="22"/>
                    </a:lnTo>
                    <a:lnTo>
                      <a:pt x="35" y="24"/>
                    </a:lnTo>
                    <a:lnTo>
                      <a:pt x="33" y="26"/>
                    </a:lnTo>
                    <a:lnTo>
                      <a:pt x="32" y="27"/>
                    </a:lnTo>
                    <a:lnTo>
                      <a:pt x="31" y="28"/>
                    </a:lnTo>
                    <a:lnTo>
                      <a:pt x="30" y="29"/>
                    </a:lnTo>
                    <a:lnTo>
                      <a:pt x="30" y="30"/>
                    </a:lnTo>
                    <a:lnTo>
                      <a:pt x="30" y="31"/>
                    </a:lnTo>
                    <a:lnTo>
                      <a:pt x="31" y="31"/>
                    </a:lnTo>
                    <a:lnTo>
                      <a:pt x="33" y="32"/>
                    </a:lnTo>
                    <a:lnTo>
                      <a:pt x="34" y="33"/>
                    </a:lnTo>
                    <a:lnTo>
                      <a:pt x="35" y="33"/>
                    </a:lnTo>
                    <a:lnTo>
                      <a:pt x="36" y="31"/>
                    </a:lnTo>
                    <a:lnTo>
                      <a:pt x="37" y="29"/>
                    </a:lnTo>
                    <a:lnTo>
                      <a:pt x="37" y="27"/>
                    </a:lnTo>
                    <a:lnTo>
                      <a:pt x="39" y="26"/>
                    </a:lnTo>
                    <a:lnTo>
                      <a:pt x="39" y="28"/>
                    </a:lnTo>
                    <a:lnTo>
                      <a:pt x="39" y="30"/>
                    </a:lnTo>
                    <a:lnTo>
                      <a:pt x="39" y="33"/>
                    </a:lnTo>
                    <a:lnTo>
                      <a:pt x="38" y="35"/>
                    </a:lnTo>
                    <a:lnTo>
                      <a:pt x="37" y="39"/>
                    </a:lnTo>
                    <a:lnTo>
                      <a:pt x="37" y="42"/>
                    </a:lnTo>
                    <a:lnTo>
                      <a:pt x="39" y="42"/>
                    </a:lnTo>
                    <a:lnTo>
                      <a:pt x="40" y="42"/>
                    </a:lnTo>
                    <a:lnTo>
                      <a:pt x="41" y="41"/>
                    </a:lnTo>
                    <a:lnTo>
                      <a:pt x="42" y="40"/>
                    </a:lnTo>
                    <a:lnTo>
                      <a:pt x="44" y="37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3" y="45"/>
                    </a:lnTo>
                    <a:lnTo>
                      <a:pt x="42" y="46"/>
                    </a:lnTo>
                    <a:lnTo>
                      <a:pt x="40" y="48"/>
                    </a:lnTo>
                    <a:lnTo>
                      <a:pt x="38" y="50"/>
                    </a:lnTo>
                    <a:lnTo>
                      <a:pt x="36" y="51"/>
                    </a:lnTo>
                    <a:lnTo>
                      <a:pt x="36" y="53"/>
                    </a:lnTo>
                    <a:lnTo>
                      <a:pt x="35" y="57"/>
                    </a:lnTo>
                    <a:lnTo>
                      <a:pt x="33" y="57"/>
                    </a:lnTo>
                    <a:lnTo>
                      <a:pt x="31" y="57"/>
                    </a:lnTo>
                    <a:lnTo>
                      <a:pt x="30" y="57"/>
                    </a:lnTo>
                    <a:lnTo>
                      <a:pt x="28" y="56"/>
                    </a:lnTo>
                    <a:lnTo>
                      <a:pt x="26" y="55"/>
                    </a:lnTo>
                    <a:lnTo>
                      <a:pt x="24" y="54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18" y="50"/>
                    </a:lnTo>
                    <a:lnTo>
                      <a:pt x="16" y="49"/>
                    </a:lnTo>
                    <a:lnTo>
                      <a:pt x="15" y="48"/>
                    </a:lnTo>
                    <a:lnTo>
                      <a:pt x="14" y="46"/>
                    </a:lnTo>
                    <a:lnTo>
                      <a:pt x="11" y="47"/>
                    </a:lnTo>
                    <a:lnTo>
                      <a:pt x="8" y="47"/>
                    </a:lnTo>
                    <a:lnTo>
                      <a:pt x="6" y="46"/>
                    </a:lnTo>
                    <a:lnTo>
                      <a:pt x="3" y="45"/>
                    </a:lnTo>
                    <a:lnTo>
                      <a:pt x="1" y="4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3574" name="Group 382"/>
            <p:cNvGrpSpPr>
              <a:grpSpLocks/>
            </p:cNvGrpSpPr>
            <p:nvPr/>
          </p:nvGrpSpPr>
          <p:grpSpPr bwMode="auto">
            <a:xfrm>
              <a:off x="1632" y="2304"/>
              <a:ext cx="432" cy="528"/>
              <a:chOff x="1946" y="2155"/>
              <a:chExt cx="411" cy="341"/>
            </a:xfrm>
          </p:grpSpPr>
          <p:sp>
            <p:nvSpPr>
              <p:cNvPr id="23590" name="Freeform 383"/>
              <p:cNvSpPr>
                <a:spLocks/>
              </p:cNvSpPr>
              <p:nvPr/>
            </p:nvSpPr>
            <p:spPr bwMode="auto">
              <a:xfrm>
                <a:off x="1946" y="2250"/>
                <a:ext cx="89" cy="125"/>
              </a:xfrm>
              <a:custGeom>
                <a:avLst/>
                <a:gdLst>
                  <a:gd name="T0" fmla="*/ 87 w 89"/>
                  <a:gd name="T1" fmla="*/ 77 h 125"/>
                  <a:gd name="T2" fmla="*/ 88 w 89"/>
                  <a:gd name="T3" fmla="*/ 58 h 125"/>
                  <a:gd name="T4" fmla="*/ 85 w 89"/>
                  <a:gd name="T5" fmla="*/ 45 h 125"/>
                  <a:gd name="T6" fmla="*/ 80 w 89"/>
                  <a:gd name="T7" fmla="*/ 35 h 125"/>
                  <a:gd name="T8" fmla="*/ 71 w 89"/>
                  <a:gd name="T9" fmla="*/ 27 h 125"/>
                  <a:gd name="T10" fmla="*/ 63 w 89"/>
                  <a:gd name="T11" fmla="*/ 22 h 125"/>
                  <a:gd name="T12" fmla="*/ 59 w 89"/>
                  <a:gd name="T13" fmla="*/ 17 h 125"/>
                  <a:gd name="T14" fmla="*/ 58 w 89"/>
                  <a:gd name="T15" fmla="*/ 9 h 125"/>
                  <a:gd name="T16" fmla="*/ 56 w 89"/>
                  <a:gd name="T17" fmla="*/ 5 h 125"/>
                  <a:gd name="T18" fmla="*/ 52 w 89"/>
                  <a:gd name="T19" fmla="*/ 13 h 125"/>
                  <a:gd name="T20" fmla="*/ 51 w 89"/>
                  <a:gd name="T21" fmla="*/ 20 h 125"/>
                  <a:gd name="T22" fmla="*/ 46 w 89"/>
                  <a:gd name="T23" fmla="*/ 16 h 125"/>
                  <a:gd name="T24" fmla="*/ 44 w 89"/>
                  <a:gd name="T25" fmla="*/ 7 h 125"/>
                  <a:gd name="T26" fmla="*/ 43 w 89"/>
                  <a:gd name="T27" fmla="*/ 0 h 125"/>
                  <a:gd name="T28" fmla="*/ 39 w 89"/>
                  <a:gd name="T29" fmla="*/ 8 h 125"/>
                  <a:gd name="T30" fmla="*/ 37 w 89"/>
                  <a:gd name="T31" fmla="*/ 21 h 125"/>
                  <a:gd name="T32" fmla="*/ 38 w 89"/>
                  <a:gd name="T33" fmla="*/ 31 h 125"/>
                  <a:gd name="T34" fmla="*/ 32 w 89"/>
                  <a:gd name="T35" fmla="*/ 23 h 125"/>
                  <a:gd name="T36" fmla="*/ 24 w 89"/>
                  <a:gd name="T37" fmla="*/ 20 h 125"/>
                  <a:gd name="T38" fmla="*/ 16 w 89"/>
                  <a:gd name="T39" fmla="*/ 22 h 125"/>
                  <a:gd name="T40" fmla="*/ 14 w 89"/>
                  <a:gd name="T41" fmla="*/ 28 h 125"/>
                  <a:gd name="T42" fmla="*/ 21 w 89"/>
                  <a:gd name="T43" fmla="*/ 31 h 125"/>
                  <a:gd name="T44" fmla="*/ 24 w 89"/>
                  <a:gd name="T45" fmla="*/ 40 h 125"/>
                  <a:gd name="T46" fmla="*/ 20 w 89"/>
                  <a:gd name="T47" fmla="*/ 49 h 125"/>
                  <a:gd name="T48" fmla="*/ 13 w 89"/>
                  <a:gd name="T49" fmla="*/ 53 h 125"/>
                  <a:gd name="T50" fmla="*/ 8 w 89"/>
                  <a:gd name="T51" fmla="*/ 52 h 125"/>
                  <a:gd name="T52" fmla="*/ 7 w 89"/>
                  <a:gd name="T53" fmla="*/ 46 h 125"/>
                  <a:gd name="T54" fmla="*/ 5 w 89"/>
                  <a:gd name="T55" fmla="*/ 46 h 125"/>
                  <a:gd name="T56" fmla="*/ 1 w 89"/>
                  <a:gd name="T57" fmla="*/ 53 h 125"/>
                  <a:gd name="T58" fmla="*/ 0 w 89"/>
                  <a:gd name="T59" fmla="*/ 65 h 125"/>
                  <a:gd name="T60" fmla="*/ 3 w 89"/>
                  <a:gd name="T61" fmla="*/ 78 h 125"/>
                  <a:gd name="T62" fmla="*/ 8 w 89"/>
                  <a:gd name="T63" fmla="*/ 82 h 125"/>
                  <a:gd name="T64" fmla="*/ 16 w 89"/>
                  <a:gd name="T65" fmla="*/ 87 h 125"/>
                  <a:gd name="T66" fmla="*/ 20 w 89"/>
                  <a:gd name="T67" fmla="*/ 94 h 125"/>
                  <a:gd name="T68" fmla="*/ 23 w 89"/>
                  <a:gd name="T69" fmla="*/ 104 h 125"/>
                  <a:gd name="T70" fmla="*/ 27 w 89"/>
                  <a:gd name="T71" fmla="*/ 116 h 125"/>
                  <a:gd name="T72" fmla="*/ 32 w 89"/>
                  <a:gd name="T73" fmla="*/ 121 h 125"/>
                  <a:gd name="T74" fmla="*/ 41 w 89"/>
                  <a:gd name="T75" fmla="*/ 123 h 125"/>
                  <a:gd name="T76" fmla="*/ 54 w 89"/>
                  <a:gd name="T77" fmla="*/ 124 h 125"/>
                  <a:gd name="T78" fmla="*/ 70 w 89"/>
                  <a:gd name="T79" fmla="*/ 121 h 125"/>
                  <a:gd name="T80" fmla="*/ 80 w 89"/>
                  <a:gd name="T81" fmla="*/ 114 h 125"/>
                  <a:gd name="T82" fmla="*/ 84 w 89"/>
                  <a:gd name="T83" fmla="*/ 104 h 1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9"/>
                  <a:gd name="T127" fmla="*/ 0 h 125"/>
                  <a:gd name="T128" fmla="*/ 89 w 89"/>
                  <a:gd name="T129" fmla="*/ 125 h 1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9" h="125">
                    <a:moveTo>
                      <a:pt x="86" y="93"/>
                    </a:moveTo>
                    <a:lnTo>
                      <a:pt x="87" y="84"/>
                    </a:lnTo>
                    <a:lnTo>
                      <a:pt x="87" y="77"/>
                    </a:lnTo>
                    <a:lnTo>
                      <a:pt x="88" y="70"/>
                    </a:lnTo>
                    <a:lnTo>
                      <a:pt x="88" y="63"/>
                    </a:lnTo>
                    <a:lnTo>
                      <a:pt x="88" y="58"/>
                    </a:lnTo>
                    <a:lnTo>
                      <a:pt x="87" y="53"/>
                    </a:lnTo>
                    <a:lnTo>
                      <a:pt x="86" y="48"/>
                    </a:lnTo>
                    <a:lnTo>
                      <a:pt x="85" y="45"/>
                    </a:lnTo>
                    <a:lnTo>
                      <a:pt x="84" y="42"/>
                    </a:lnTo>
                    <a:lnTo>
                      <a:pt x="82" y="38"/>
                    </a:lnTo>
                    <a:lnTo>
                      <a:pt x="80" y="35"/>
                    </a:lnTo>
                    <a:lnTo>
                      <a:pt x="77" y="32"/>
                    </a:lnTo>
                    <a:lnTo>
                      <a:pt x="74" y="29"/>
                    </a:lnTo>
                    <a:lnTo>
                      <a:pt x="71" y="27"/>
                    </a:lnTo>
                    <a:lnTo>
                      <a:pt x="68" y="26"/>
                    </a:lnTo>
                    <a:lnTo>
                      <a:pt x="65" y="24"/>
                    </a:lnTo>
                    <a:lnTo>
                      <a:pt x="63" y="22"/>
                    </a:lnTo>
                    <a:lnTo>
                      <a:pt x="61" y="21"/>
                    </a:lnTo>
                    <a:lnTo>
                      <a:pt x="59" y="18"/>
                    </a:lnTo>
                    <a:lnTo>
                      <a:pt x="59" y="17"/>
                    </a:lnTo>
                    <a:lnTo>
                      <a:pt x="58" y="15"/>
                    </a:lnTo>
                    <a:lnTo>
                      <a:pt x="58" y="12"/>
                    </a:lnTo>
                    <a:lnTo>
                      <a:pt x="58" y="9"/>
                    </a:lnTo>
                    <a:lnTo>
                      <a:pt x="58" y="5"/>
                    </a:lnTo>
                    <a:lnTo>
                      <a:pt x="58" y="2"/>
                    </a:lnTo>
                    <a:lnTo>
                      <a:pt x="56" y="5"/>
                    </a:lnTo>
                    <a:lnTo>
                      <a:pt x="54" y="7"/>
                    </a:lnTo>
                    <a:lnTo>
                      <a:pt x="53" y="11"/>
                    </a:lnTo>
                    <a:lnTo>
                      <a:pt x="52" y="13"/>
                    </a:lnTo>
                    <a:lnTo>
                      <a:pt x="53" y="16"/>
                    </a:lnTo>
                    <a:lnTo>
                      <a:pt x="53" y="20"/>
                    </a:lnTo>
                    <a:lnTo>
                      <a:pt x="51" y="20"/>
                    </a:lnTo>
                    <a:lnTo>
                      <a:pt x="49" y="19"/>
                    </a:lnTo>
                    <a:lnTo>
                      <a:pt x="48" y="18"/>
                    </a:lnTo>
                    <a:lnTo>
                      <a:pt x="46" y="16"/>
                    </a:lnTo>
                    <a:lnTo>
                      <a:pt x="45" y="13"/>
                    </a:lnTo>
                    <a:lnTo>
                      <a:pt x="44" y="11"/>
                    </a:lnTo>
                    <a:lnTo>
                      <a:pt x="44" y="7"/>
                    </a:lnTo>
                    <a:lnTo>
                      <a:pt x="45" y="3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1" y="2"/>
                    </a:lnTo>
                    <a:lnTo>
                      <a:pt x="39" y="5"/>
                    </a:lnTo>
                    <a:lnTo>
                      <a:pt x="39" y="8"/>
                    </a:lnTo>
                    <a:lnTo>
                      <a:pt x="37" y="11"/>
                    </a:lnTo>
                    <a:lnTo>
                      <a:pt x="37" y="16"/>
                    </a:lnTo>
                    <a:lnTo>
                      <a:pt x="37" y="21"/>
                    </a:lnTo>
                    <a:lnTo>
                      <a:pt x="37" y="25"/>
                    </a:lnTo>
                    <a:lnTo>
                      <a:pt x="37" y="28"/>
                    </a:lnTo>
                    <a:lnTo>
                      <a:pt x="38" y="31"/>
                    </a:lnTo>
                    <a:lnTo>
                      <a:pt x="36" y="28"/>
                    </a:lnTo>
                    <a:lnTo>
                      <a:pt x="34" y="25"/>
                    </a:lnTo>
                    <a:lnTo>
                      <a:pt x="32" y="23"/>
                    </a:lnTo>
                    <a:lnTo>
                      <a:pt x="29" y="21"/>
                    </a:lnTo>
                    <a:lnTo>
                      <a:pt x="27" y="21"/>
                    </a:lnTo>
                    <a:lnTo>
                      <a:pt x="24" y="20"/>
                    </a:lnTo>
                    <a:lnTo>
                      <a:pt x="21" y="20"/>
                    </a:lnTo>
                    <a:lnTo>
                      <a:pt x="18" y="21"/>
                    </a:lnTo>
                    <a:lnTo>
                      <a:pt x="16" y="22"/>
                    </a:lnTo>
                    <a:lnTo>
                      <a:pt x="14" y="24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6" y="28"/>
                    </a:lnTo>
                    <a:lnTo>
                      <a:pt x="19" y="29"/>
                    </a:lnTo>
                    <a:lnTo>
                      <a:pt x="21" y="31"/>
                    </a:lnTo>
                    <a:lnTo>
                      <a:pt x="23" y="34"/>
                    </a:lnTo>
                    <a:lnTo>
                      <a:pt x="24" y="37"/>
                    </a:lnTo>
                    <a:lnTo>
                      <a:pt x="24" y="40"/>
                    </a:lnTo>
                    <a:lnTo>
                      <a:pt x="24" y="44"/>
                    </a:lnTo>
                    <a:lnTo>
                      <a:pt x="23" y="46"/>
                    </a:lnTo>
                    <a:lnTo>
                      <a:pt x="20" y="49"/>
                    </a:lnTo>
                    <a:lnTo>
                      <a:pt x="17" y="51"/>
                    </a:lnTo>
                    <a:lnTo>
                      <a:pt x="15" y="53"/>
                    </a:lnTo>
                    <a:lnTo>
                      <a:pt x="13" y="53"/>
                    </a:lnTo>
                    <a:lnTo>
                      <a:pt x="11" y="54"/>
                    </a:lnTo>
                    <a:lnTo>
                      <a:pt x="9" y="53"/>
                    </a:lnTo>
                    <a:lnTo>
                      <a:pt x="8" y="52"/>
                    </a:lnTo>
                    <a:lnTo>
                      <a:pt x="7" y="50"/>
                    </a:lnTo>
                    <a:lnTo>
                      <a:pt x="7" y="47"/>
                    </a:lnTo>
                    <a:lnTo>
                      <a:pt x="7" y="46"/>
                    </a:lnTo>
                    <a:lnTo>
                      <a:pt x="7" y="44"/>
                    </a:lnTo>
                    <a:lnTo>
                      <a:pt x="6" y="45"/>
                    </a:lnTo>
                    <a:lnTo>
                      <a:pt x="5" y="46"/>
                    </a:lnTo>
                    <a:lnTo>
                      <a:pt x="3" y="48"/>
                    </a:lnTo>
                    <a:lnTo>
                      <a:pt x="2" y="50"/>
                    </a:lnTo>
                    <a:lnTo>
                      <a:pt x="1" y="53"/>
                    </a:lnTo>
                    <a:lnTo>
                      <a:pt x="0" y="56"/>
                    </a:lnTo>
                    <a:lnTo>
                      <a:pt x="0" y="61"/>
                    </a:lnTo>
                    <a:lnTo>
                      <a:pt x="0" y="65"/>
                    </a:lnTo>
                    <a:lnTo>
                      <a:pt x="0" y="70"/>
                    </a:lnTo>
                    <a:lnTo>
                      <a:pt x="2" y="75"/>
                    </a:lnTo>
                    <a:lnTo>
                      <a:pt x="3" y="78"/>
                    </a:lnTo>
                    <a:lnTo>
                      <a:pt x="5" y="80"/>
                    </a:lnTo>
                    <a:lnTo>
                      <a:pt x="6" y="81"/>
                    </a:lnTo>
                    <a:lnTo>
                      <a:pt x="8" y="82"/>
                    </a:lnTo>
                    <a:lnTo>
                      <a:pt x="10" y="83"/>
                    </a:lnTo>
                    <a:lnTo>
                      <a:pt x="14" y="86"/>
                    </a:lnTo>
                    <a:lnTo>
                      <a:pt x="16" y="87"/>
                    </a:lnTo>
                    <a:lnTo>
                      <a:pt x="18" y="89"/>
                    </a:lnTo>
                    <a:lnTo>
                      <a:pt x="19" y="91"/>
                    </a:lnTo>
                    <a:lnTo>
                      <a:pt x="20" y="94"/>
                    </a:lnTo>
                    <a:lnTo>
                      <a:pt x="22" y="98"/>
                    </a:lnTo>
                    <a:lnTo>
                      <a:pt x="23" y="100"/>
                    </a:lnTo>
                    <a:lnTo>
                      <a:pt x="23" y="104"/>
                    </a:lnTo>
                    <a:lnTo>
                      <a:pt x="24" y="109"/>
                    </a:lnTo>
                    <a:lnTo>
                      <a:pt x="25" y="113"/>
                    </a:lnTo>
                    <a:lnTo>
                      <a:pt x="27" y="116"/>
                    </a:lnTo>
                    <a:lnTo>
                      <a:pt x="28" y="118"/>
                    </a:lnTo>
                    <a:lnTo>
                      <a:pt x="30" y="119"/>
                    </a:lnTo>
                    <a:lnTo>
                      <a:pt x="32" y="121"/>
                    </a:lnTo>
                    <a:lnTo>
                      <a:pt x="35" y="122"/>
                    </a:lnTo>
                    <a:lnTo>
                      <a:pt x="38" y="123"/>
                    </a:lnTo>
                    <a:lnTo>
                      <a:pt x="41" y="123"/>
                    </a:lnTo>
                    <a:lnTo>
                      <a:pt x="46" y="124"/>
                    </a:lnTo>
                    <a:lnTo>
                      <a:pt x="49" y="124"/>
                    </a:lnTo>
                    <a:lnTo>
                      <a:pt x="54" y="124"/>
                    </a:lnTo>
                    <a:lnTo>
                      <a:pt x="60" y="124"/>
                    </a:lnTo>
                    <a:lnTo>
                      <a:pt x="65" y="123"/>
                    </a:lnTo>
                    <a:lnTo>
                      <a:pt x="70" y="121"/>
                    </a:lnTo>
                    <a:lnTo>
                      <a:pt x="74" y="118"/>
                    </a:lnTo>
                    <a:lnTo>
                      <a:pt x="78" y="116"/>
                    </a:lnTo>
                    <a:lnTo>
                      <a:pt x="80" y="114"/>
                    </a:lnTo>
                    <a:lnTo>
                      <a:pt x="82" y="111"/>
                    </a:lnTo>
                    <a:lnTo>
                      <a:pt x="83" y="108"/>
                    </a:lnTo>
                    <a:lnTo>
                      <a:pt x="84" y="104"/>
                    </a:lnTo>
                    <a:lnTo>
                      <a:pt x="85" y="98"/>
                    </a:lnTo>
                    <a:lnTo>
                      <a:pt x="86" y="9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91" name="Freeform 384"/>
              <p:cNvSpPr>
                <a:spLocks/>
              </p:cNvSpPr>
              <p:nvPr/>
            </p:nvSpPr>
            <p:spPr bwMode="auto">
              <a:xfrm>
                <a:off x="1989" y="2180"/>
                <a:ext cx="105" cy="215"/>
              </a:xfrm>
              <a:custGeom>
                <a:avLst/>
                <a:gdLst>
                  <a:gd name="T0" fmla="*/ 15 w 105"/>
                  <a:gd name="T1" fmla="*/ 194 h 215"/>
                  <a:gd name="T2" fmla="*/ 4 w 105"/>
                  <a:gd name="T3" fmla="*/ 173 h 215"/>
                  <a:gd name="T4" fmla="*/ 1 w 105"/>
                  <a:gd name="T5" fmla="*/ 152 h 215"/>
                  <a:gd name="T6" fmla="*/ 1 w 105"/>
                  <a:gd name="T7" fmla="*/ 127 h 215"/>
                  <a:gd name="T8" fmla="*/ 4 w 105"/>
                  <a:gd name="T9" fmla="*/ 107 h 215"/>
                  <a:gd name="T10" fmla="*/ 11 w 105"/>
                  <a:gd name="T11" fmla="*/ 88 h 215"/>
                  <a:gd name="T12" fmla="*/ 12 w 105"/>
                  <a:gd name="T13" fmla="*/ 68 h 215"/>
                  <a:gd name="T14" fmla="*/ 10 w 105"/>
                  <a:gd name="T15" fmla="*/ 57 h 215"/>
                  <a:gd name="T16" fmla="*/ 5 w 105"/>
                  <a:gd name="T17" fmla="*/ 43 h 215"/>
                  <a:gd name="T18" fmla="*/ 6 w 105"/>
                  <a:gd name="T19" fmla="*/ 38 h 215"/>
                  <a:gd name="T20" fmla="*/ 14 w 105"/>
                  <a:gd name="T21" fmla="*/ 48 h 215"/>
                  <a:gd name="T22" fmla="*/ 19 w 105"/>
                  <a:gd name="T23" fmla="*/ 51 h 215"/>
                  <a:gd name="T24" fmla="*/ 19 w 105"/>
                  <a:gd name="T25" fmla="*/ 30 h 215"/>
                  <a:gd name="T26" fmla="*/ 11 w 105"/>
                  <a:gd name="T27" fmla="*/ 8 h 215"/>
                  <a:gd name="T28" fmla="*/ 11 w 105"/>
                  <a:gd name="T29" fmla="*/ 0 h 215"/>
                  <a:gd name="T30" fmla="*/ 24 w 105"/>
                  <a:gd name="T31" fmla="*/ 2 h 215"/>
                  <a:gd name="T32" fmla="*/ 36 w 105"/>
                  <a:gd name="T33" fmla="*/ 14 h 215"/>
                  <a:gd name="T34" fmla="*/ 44 w 105"/>
                  <a:gd name="T35" fmla="*/ 34 h 215"/>
                  <a:gd name="T36" fmla="*/ 49 w 105"/>
                  <a:gd name="T37" fmla="*/ 42 h 215"/>
                  <a:gd name="T38" fmla="*/ 57 w 105"/>
                  <a:gd name="T39" fmla="*/ 28 h 215"/>
                  <a:gd name="T40" fmla="*/ 71 w 105"/>
                  <a:gd name="T41" fmla="*/ 20 h 215"/>
                  <a:gd name="T42" fmla="*/ 82 w 105"/>
                  <a:gd name="T43" fmla="*/ 22 h 215"/>
                  <a:gd name="T44" fmla="*/ 87 w 105"/>
                  <a:gd name="T45" fmla="*/ 34 h 215"/>
                  <a:gd name="T46" fmla="*/ 78 w 105"/>
                  <a:gd name="T47" fmla="*/ 34 h 215"/>
                  <a:gd name="T48" fmla="*/ 73 w 105"/>
                  <a:gd name="T49" fmla="*/ 38 h 215"/>
                  <a:gd name="T50" fmla="*/ 71 w 105"/>
                  <a:gd name="T51" fmla="*/ 49 h 215"/>
                  <a:gd name="T52" fmla="*/ 73 w 105"/>
                  <a:gd name="T53" fmla="*/ 57 h 215"/>
                  <a:gd name="T54" fmla="*/ 79 w 105"/>
                  <a:gd name="T55" fmla="*/ 65 h 215"/>
                  <a:gd name="T56" fmla="*/ 88 w 105"/>
                  <a:gd name="T57" fmla="*/ 64 h 215"/>
                  <a:gd name="T58" fmla="*/ 88 w 105"/>
                  <a:gd name="T59" fmla="*/ 50 h 215"/>
                  <a:gd name="T60" fmla="*/ 95 w 105"/>
                  <a:gd name="T61" fmla="*/ 60 h 215"/>
                  <a:gd name="T62" fmla="*/ 101 w 105"/>
                  <a:gd name="T63" fmla="*/ 77 h 215"/>
                  <a:gd name="T64" fmla="*/ 101 w 105"/>
                  <a:gd name="T65" fmla="*/ 91 h 215"/>
                  <a:gd name="T66" fmla="*/ 96 w 105"/>
                  <a:gd name="T67" fmla="*/ 104 h 215"/>
                  <a:gd name="T68" fmla="*/ 88 w 105"/>
                  <a:gd name="T69" fmla="*/ 116 h 215"/>
                  <a:gd name="T70" fmla="*/ 84 w 105"/>
                  <a:gd name="T71" fmla="*/ 125 h 215"/>
                  <a:gd name="T72" fmla="*/ 87 w 105"/>
                  <a:gd name="T73" fmla="*/ 139 h 215"/>
                  <a:gd name="T74" fmla="*/ 95 w 105"/>
                  <a:gd name="T75" fmla="*/ 148 h 215"/>
                  <a:gd name="T76" fmla="*/ 101 w 105"/>
                  <a:gd name="T77" fmla="*/ 145 h 215"/>
                  <a:gd name="T78" fmla="*/ 104 w 105"/>
                  <a:gd name="T79" fmla="*/ 158 h 215"/>
                  <a:gd name="T80" fmla="*/ 100 w 105"/>
                  <a:gd name="T81" fmla="*/ 177 h 215"/>
                  <a:gd name="T82" fmla="*/ 94 w 105"/>
                  <a:gd name="T83" fmla="*/ 193 h 215"/>
                  <a:gd name="T84" fmla="*/ 85 w 105"/>
                  <a:gd name="T85" fmla="*/ 204 h 215"/>
                  <a:gd name="T86" fmla="*/ 74 w 105"/>
                  <a:gd name="T87" fmla="*/ 212 h 215"/>
                  <a:gd name="T88" fmla="*/ 61 w 105"/>
                  <a:gd name="T89" fmla="*/ 213 h 215"/>
                  <a:gd name="T90" fmla="*/ 45 w 105"/>
                  <a:gd name="T91" fmla="*/ 206 h 215"/>
                  <a:gd name="T92" fmla="*/ 23 w 105"/>
                  <a:gd name="T93" fmla="*/ 202 h 21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05"/>
                  <a:gd name="T142" fmla="*/ 0 h 215"/>
                  <a:gd name="T143" fmla="*/ 105 w 105"/>
                  <a:gd name="T144" fmla="*/ 215 h 21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05" h="215">
                    <a:moveTo>
                      <a:pt x="23" y="202"/>
                    </a:moveTo>
                    <a:lnTo>
                      <a:pt x="20" y="198"/>
                    </a:lnTo>
                    <a:lnTo>
                      <a:pt x="15" y="194"/>
                    </a:lnTo>
                    <a:lnTo>
                      <a:pt x="11" y="187"/>
                    </a:lnTo>
                    <a:lnTo>
                      <a:pt x="7" y="180"/>
                    </a:lnTo>
                    <a:lnTo>
                      <a:pt x="4" y="173"/>
                    </a:lnTo>
                    <a:lnTo>
                      <a:pt x="3" y="167"/>
                    </a:lnTo>
                    <a:lnTo>
                      <a:pt x="1" y="159"/>
                    </a:lnTo>
                    <a:lnTo>
                      <a:pt x="1" y="152"/>
                    </a:lnTo>
                    <a:lnTo>
                      <a:pt x="0" y="143"/>
                    </a:lnTo>
                    <a:lnTo>
                      <a:pt x="0" y="134"/>
                    </a:lnTo>
                    <a:lnTo>
                      <a:pt x="1" y="127"/>
                    </a:lnTo>
                    <a:lnTo>
                      <a:pt x="1" y="121"/>
                    </a:lnTo>
                    <a:lnTo>
                      <a:pt x="2" y="113"/>
                    </a:lnTo>
                    <a:lnTo>
                      <a:pt x="4" y="107"/>
                    </a:lnTo>
                    <a:lnTo>
                      <a:pt x="6" y="100"/>
                    </a:lnTo>
                    <a:lnTo>
                      <a:pt x="9" y="94"/>
                    </a:lnTo>
                    <a:lnTo>
                      <a:pt x="11" y="88"/>
                    </a:lnTo>
                    <a:lnTo>
                      <a:pt x="12" y="81"/>
                    </a:lnTo>
                    <a:lnTo>
                      <a:pt x="12" y="75"/>
                    </a:lnTo>
                    <a:lnTo>
                      <a:pt x="12" y="68"/>
                    </a:lnTo>
                    <a:lnTo>
                      <a:pt x="11" y="64"/>
                    </a:lnTo>
                    <a:lnTo>
                      <a:pt x="10" y="61"/>
                    </a:lnTo>
                    <a:lnTo>
                      <a:pt x="10" y="57"/>
                    </a:lnTo>
                    <a:lnTo>
                      <a:pt x="8" y="52"/>
                    </a:lnTo>
                    <a:lnTo>
                      <a:pt x="6" y="47"/>
                    </a:lnTo>
                    <a:lnTo>
                      <a:pt x="5" y="43"/>
                    </a:lnTo>
                    <a:lnTo>
                      <a:pt x="3" y="40"/>
                    </a:lnTo>
                    <a:lnTo>
                      <a:pt x="1" y="36"/>
                    </a:lnTo>
                    <a:lnTo>
                      <a:pt x="6" y="38"/>
                    </a:lnTo>
                    <a:lnTo>
                      <a:pt x="10" y="41"/>
                    </a:lnTo>
                    <a:lnTo>
                      <a:pt x="13" y="45"/>
                    </a:lnTo>
                    <a:lnTo>
                      <a:pt x="14" y="48"/>
                    </a:lnTo>
                    <a:lnTo>
                      <a:pt x="16" y="52"/>
                    </a:lnTo>
                    <a:lnTo>
                      <a:pt x="18" y="58"/>
                    </a:lnTo>
                    <a:lnTo>
                      <a:pt x="19" y="51"/>
                    </a:lnTo>
                    <a:lnTo>
                      <a:pt x="20" y="44"/>
                    </a:lnTo>
                    <a:lnTo>
                      <a:pt x="20" y="38"/>
                    </a:lnTo>
                    <a:lnTo>
                      <a:pt x="19" y="30"/>
                    </a:lnTo>
                    <a:lnTo>
                      <a:pt x="16" y="21"/>
                    </a:lnTo>
                    <a:lnTo>
                      <a:pt x="14" y="14"/>
                    </a:lnTo>
                    <a:lnTo>
                      <a:pt x="11" y="8"/>
                    </a:lnTo>
                    <a:lnTo>
                      <a:pt x="9" y="3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8" y="5"/>
                    </a:lnTo>
                    <a:lnTo>
                      <a:pt x="32" y="10"/>
                    </a:lnTo>
                    <a:lnTo>
                      <a:pt x="36" y="14"/>
                    </a:lnTo>
                    <a:lnTo>
                      <a:pt x="38" y="20"/>
                    </a:lnTo>
                    <a:lnTo>
                      <a:pt x="41" y="27"/>
                    </a:lnTo>
                    <a:lnTo>
                      <a:pt x="44" y="34"/>
                    </a:lnTo>
                    <a:lnTo>
                      <a:pt x="46" y="42"/>
                    </a:lnTo>
                    <a:lnTo>
                      <a:pt x="47" y="51"/>
                    </a:lnTo>
                    <a:lnTo>
                      <a:pt x="49" y="42"/>
                    </a:lnTo>
                    <a:lnTo>
                      <a:pt x="51" y="37"/>
                    </a:lnTo>
                    <a:lnTo>
                      <a:pt x="54" y="32"/>
                    </a:lnTo>
                    <a:lnTo>
                      <a:pt x="57" y="28"/>
                    </a:lnTo>
                    <a:lnTo>
                      <a:pt x="62" y="24"/>
                    </a:lnTo>
                    <a:lnTo>
                      <a:pt x="66" y="22"/>
                    </a:lnTo>
                    <a:lnTo>
                      <a:pt x="71" y="20"/>
                    </a:lnTo>
                    <a:lnTo>
                      <a:pt x="75" y="19"/>
                    </a:lnTo>
                    <a:lnTo>
                      <a:pt x="79" y="20"/>
                    </a:lnTo>
                    <a:lnTo>
                      <a:pt x="82" y="22"/>
                    </a:lnTo>
                    <a:lnTo>
                      <a:pt x="84" y="25"/>
                    </a:lnTo>
                    <a:lnTo>
                      <a:pt x="86" y="29"/>
                    </a:lnTo>
                    <a:lnTo>
                      <a:pt x="87" y="34"/>
                    </a:lnTo>
                    <a:lnTo>
                      <a:pt x="84" y="33"/>
                    </a:lnTo>
                    <a:lnTo>
                      <a:pt x="81" y="33"/>
                    </a:lnTo>
                    <a:lnTo>
                      <a:pt x="78" y="34"/>
                    </a:lnTo>
                    <a:lnTo>
                      <a:pt x="77" y="35"/>
                    </a:lnTo>
                    <a:lnTo>
                      <a:pt x="75" y="36"/>
                    </a:lnTo>
                    <a:lnTo>
                      <a:pt x="73" y="38"/>
                    </a:lnTo>
                    <a:lnTo>
                      <a:pt x="72" y="41"/>
                    </a:lnTo>
                    <a:lnTo>
                      <a:pt x="71" y="45"/>
                    </a:lnTo>
                    <a:lnTo>
                      <a:pt x="71" y="49"/>
                    </a:lnTo>
                    <a:lnTo>
                      <a:pt x="71" y="52"/>
                    </a:lnTo>
                    <a:lnTo>
                      <a:pt x="71" y="55"/>
                    </a:lnTo>
                    <a:lnTo>
                      <a:pt x="73" y="57"/>
                    </a:lnTo>
                    <a:lnTo>
                      <a:pt x="74" y="60"/>
                    </a:lnTo>
                    <a:lnTo>
                      <a:pt x="76" y="63"/>
                    </a:lnTo>
                    <a:lnTo>
                      <a:pt x="79" y="65"/>
                    </a:lnTo>
                    <a:lnTo>
                      <a:pt x="82" y="66"/>
                    </a:lnTo>
                    <a:lnTo>
                      <a:pt x="85" y="66"/>
                    </a:lnTo>
                    <a:lnTo>
                      <a:pt x="88" y="64"/>
                    </a:lnTo>
                    <a:lnTo>
                      <a:pt x="89" y="60"/>
                    </a:lnTo>
                    <a:lnTo>
                      <a:pt x="89" y="55"/>
                    </a:lnTo>
                    <a:lnTo>
                      <a:pt x="88" y="50"/>
                    </a:lnTo>
                    <a:lnTo>
                      <a:pt x="91" y="52"/>
                    </a:lnTo>
                    <a:lnTo>
                      <a:pt x="93" y="56"/>
                    </a:lnTo>
                    <a:lnTo>
                      <a:pt x="95" y="60"/>
                    </a:lnTo>
                    <a:lnTo>
                      <a:pt x="98" y="66"/>
                    </a:lnTo>
                    <a:lnTo>
                      <a:pt x="100" y="71"/>
                    </a:lnTo>
                    <a:lnTo>
                      <a:pt x="101" y="77"/>
                    </a:lnTo>
                    <a:lnTo>
                      <a:pt x="102" y="81"/>
                    </a:lnTo>
                    <a:lnTo>
                      <a:pt x="102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99" y="100"/>
                    </a:lnTo>
                    <a:lnTo>
                      <a:pt x="96" y="104"/>
                    </a:lnTo>
                    <a:lnTo>
                      <a:pt x="93" y="108"/>
                    </a:lnTo>
                    <a:lnTo>
                      <a:pt x="90" y="112"/>
                    </a:lnTo>
                    <a:lnTo>
                      <a:pt x="88" y="116"/>
                    </a:lnTo>
                    <a:lnTo>
                      <a:pt x="86" y="118"/>
                    </a:lnTo>
                    <a:lnTo>
                      <a:pt x="84" y="121"/>
                    </a:lnTo>
                    <a:lnTo>
                      <a:pt x="84" y="125"/>
                    </a:lnTo>
                    <a:lnTo>
                      <a:pt x="84" y="131"/>
                    </a:lnTo>
                    <a:lnTo>
                      <a:pt x="85" y="135"/>
                    </a:lnTo>
                    <a:lnTo>
                      <a:pt x="87" y="139"/>
                    </a:lnTo>
                    <a:lnTo>
                      <a:pt x="90" y="143"/>
                    </a:lnTo>
                    <a:lnTo>
                      <a:pt x="92" y="146"/>
                    </a:lnTo>
                    <a:lnTo>
                      <a:pt x="95" y="148"/>
                    </a:lnTo>
                    <a:lnTo>
                      <a:pt x="97" y="145"/>
                    </a:lnTo>
                    <a:lnTo>
                      <a:pt x="99" y="141"/>
                    </a:lnTo>
                    <a:lnTo>
                      <a:pt x="101" y="145"/>
                    </a:lnTo>
                    <a:lnTo>
                      <a:pt x="102" y="149"/>
                    </a:lnTo>
                    <a:lnTo>
                      <a:pt x="103" y="153"/>
                    </a:lnTo>
                    <a:lnTo>
                      <a:pt x="104" y="158"/>
                    </a:lnTo>
                    <a:lnTo>
                      <a:pt x="104" y="165"/>
                    </a:lnTo>
                    <a:lnTo>
                      <a:pt x="102" y="171"/>
                    </a:lnTo>
                    <a:lnTo>
                      <a:pt x="100" y="177"/>
                    </a:lnTo>
                    <a:lnTo>
                      <a:pt x="99" y="182"/>
                    </a:lnTo>
                    <a:lnTo>
                      <a:pt x="97" y="187"/>
                    </a:lnTo>
                    <a:lnTo>
                      <a:pt x="94" y="193"/>
                    </a:lnTo>
                    <a:lnTo>
                      <a:pt x="91" y="198"/>
                    </a:lnTo>
                    <a:lnTo>
                      <a:pt x="88" y="201"/>
                    </a:lnTo>
                    <a:lnTo>
                      <a:pt x="85" y="204"/>
                    </a:lnTo>
                    <a:lnTo>
                      <a:pt x="82" y="207"/>
                    </a:lnTo>
                    <a:lnTo>
                      <a:pt x="79" y="210"/>
                    </a:lnTo>
                    <a:lnTo>
                      <a:pt x="74" y="212"/>
                    </a:lnTo>
                    <a:lnTo>
                      <a:pt x="70" y="213"/>
                    </a:lnTo>
                    <a:lnTo>
                      <a:pt x="66" y="214"/>
                    </a:lnTo>
                    <a:lnTo>
                      <a:pt x="61" y="213"/>
                    </a:lnTo>
                    <a:lnTo>
                      <a:pt x="57" y="208"/>
                    </a:lnTo>
                    <a:lnTo>
                      <a:pt x="51" y="207"/>
                    </a:lnTo>
                    <a:lnTo>
                      <a:pt x="45" y="206"/>
                    </a:lnTo>
                    <a:lnTo>
                      <a:pt x="36" y="206"/>
                    </a:lnTo>
                    <a:lnTo>
                      <a:pt x="29" y="204"/>
                    </a:lnTo>
                    <a:lnTo>
                      <a:pt x="23" y="202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92" name="Freeform 385"/>
              <p:cNvSpPr>
                <a:spLocks/>
              </p:cNvSpPr>
              <p:nvPr/>
            </p:nvSpPr>
            <p:spPr bwMode="auto">
              <a:xfrm>
                <a:off x="2021" y="2155"/>
                <a:ext cx="336" cy="341"/>
              </a:xfrm>
              <a:custGeom>
                <a:avLst/>
                <a:gdLst>
                  <a:gd name="T0" fmla="*/ 0 w 336"/>
                  <a:gd name="T1" fmla="*/ 171 h 341"/>
                  <a:gd name="T2" fmla="*/ 7 w 336"/>
                  <a:gd name="T3" fmla="*/ 140 h 341"/>
                  <a:gd name="T4" fmla="*/ 17 w 336"/>
                  <a:gd name="T5" fmla="*/ 123 h 341"/>
                  <a:gd name="T6" fmla="*/ 38 w 336"/>
                  <a:gd name="T7" fmla="*/ 114 h 341"/>
                  <a:gd name="T8" fmla="*/ 62 w 336"/>
                  <a:gd name="T9" fmla="*/ 106 h 341"/>
                  <a:gd name="T10" fmla="*/ 77 w 336"/>
                  <a:gd name="T11" fmla="*/ 95 h 341"/>
                  <a:gd name="T12" fmla="*/ 87 w 336"/>
                  <a:gd name="T13" fmla="*/ 73 h 341"/>
                  <a:gd name="T14" fmla="*/ 87 w 336"/>
                  <a:gd name="T15" fmla="*/ 44 h 341"/>
                  <a:gd name="T16" fmla="*/ 92 w 336"/>
                  <a:gd name="T17" fmla="*/ 20 h 341"/>
                  <a:gd name="T18" fmla="*/ 104 w 336"/>
                  <a:gd name="T19" fmla="*/ 4 h 341"/>
                  <a:gd name="T20" fmla="*/ 110 w 336"/>
                  <a:gd name="T21" fmla="*/ 10 h 341"/>
                  <a:gd name="T22" fmla="*/ 111 w 336"/>
                  <a:gd name="T23" fmla="*/ 28 h 341"/>
                  <a:gd name="T24" fmla="*/ 121 w 336"/>
                  <a:gd name="T25" fmla="*/ 39 h 341"/>
                  <a:gd name="T26" fmla="*/ 134 w 336"/>
                  <a:gd name="T27" fmla="*/ 41 h 341"/>
                  <a:gd name="T28" fmla="*/ 142 w 336"/>
                  <a:gd name="T29" fmla="*/ 42 h 341"/>
                  <a:gd name="T30" fmla="*/ 149 w 336"/>
                  <a:gd name="T31" fmla="*/ 55 h 341"/>
                  <a:gd name="T32" fmla="*/ 152 w 336"/>
                  <a:gd name="T33" fmla="*/ 75 h 341"/>
                  <a:gd name="T34" fmla="*/ 164 w 336"/>
                  <a:gd name="T35" fmla="*/ 49 h 341"/>
                  <a:gd name="T36" fmla="*/ 173 w 336"/>
                  <a:gd name="T37" fmla="*/ 53 h 341"/>
                  <a:gd name="T38" fmla="*/ 181 w 336"/>
                  <a:gd name="T39" fmla="*/ 73 h 341"/>
                  <a:gd name="T40" fmla="*/ 188 w 336"/>
                  <a:gd name="T41" fmla="*/ 96 h 341"/>
                  <a:gd name="T42" fmla="*/ 186 w 336"/>
                  <a:gd name="T43" fmla="*/ 121 h 341"/>
                  <a:gd name="T44" fmla="*/ 200 w 336"/>
                  <a:gd name="T45" fmla="*/ 104 h 341"/>
                  <a:gd name="T46" fmla="*/ 210 w 336"/>
                  <a:gd name="T47" fmla="*/ 84 h 341"/>
                  <a:gd name="T48" fmla="*/ 228 w 336"/>
                  <a:gd name="T49" fmla="*/ 83 h 341"/>
                  <a:gd name="T50" fmla="*/ 231 w 336"/>
                  <a:gd name="T51" fmla="*/ 92 h 341"/>
                  <a:gd name="T52" fmla="*/ 228 w 336"/>
                  <a:gd name="T53" fmla="*/ 105 h 341"/>
                  <a:gd name="T54" fmla="*/ 235 w 336"/>
                  <a:gd name="T55" fmla="*/ 115 h 341"/>
                  <a:gd name="T56" fmla="*/ 251 w 336"/>
                  <a:gd name="T57" fmla="*/ 115 h 341"/>
                  <a:gd name="T58" fmla="*/ 261 w 336"/>
                  <a:gd name="T59" fmla="*/ 105 h 341"/>
                  <a:gd name="T60" fmla="*/ 263 w 336"/>
                  <a:gd name="T61" fmla="*/ 86 h 341"/>
                  <a:gd name="T62" fmla="*/ 257 w 336"/>
                  <a:gd name="T63" fmla="*/ 66 h 341"/>
                  <a:gd name="T64" fmla="*/ 270 w 336"/>
                  <a:gd name="T65" fmla="*/ 68 h 341"/>
                  <a:gd name="T66" fmla="*/ 287 w 336"/>
                  <a:gd name="T67" fmla="*/ 87 h 341"/>
                  <a:gd name="T68" fmla="*/ 297 w 336"/>
                  <a:gd name="T69" fmla="*/ 111 h 341"/>
                  <a:gd name="T70" fmla="*/ 303 w 336"/>
                  <a:gd name="T71" fmla="*/ 140 h 341"/>
                  <a:gd name="T72" fmla="*/ 303 w 336"/>
                  <a:gd name="T73" fmla="*/ 168 h 341"/>
                  <a:gd name="T74" fmla="*/ 295 w 336"/>
                  <a:gd name="T75" fmla="*/ 206 h 341"/>
                  <a:gd name="T76" fmla="*/ 291 w 336"/>
                  <a:gd name="T77" fmla="*/ 233 h 341"/>
                  <a:gd name="T78" fmla="*/ 299 w 336"/>
                  <a:gd name="T79" fmla="*/ 235 h 341"/>
                  <a:gd name="T80" fmla="*/ 316 w 336"/>
                  <a:gd name="T81" fmla="*/ 221 h 341"/>
                  <a:gd name="T82" fmla="*/ 318 w 336"/>
                  <a:gd name="T83" fmla="*/ 244 h 341"/>
                  <a:gd name="T84" fmla="*/ 324 w 336"/>
                  <a:gd name="T85" fmla="*/ 265 h 341"/>
                  <a:gd name="T86" fmla="*/ 333 w 336"/>
                  <a:gd name="T87" fmla="*/ 256 h 341"/>
                  <a:gd name="T88" fmla="*/ 335 w 336"/>
                  <a:gd name="T89" fmla="*/ 281 h 341"/>
                  <a:gd name="T90" fmla="*/ 328 w 336"/>
                  <a:gd name="T91" fmla="*/ 302 h 341"/>
                  <a:gd name="T92" fmla="*/ 318 w 336"/>
                  <a:gd name="T93" fmla="*/ 324 h 341"/>
                  <a:gd name="T94" fmla="*/ 296 w 336"/>
                  <a:gd name="T95" fmla="*/ 340 h 341"/>
                  <a:gd name="T96" fmla="*/ 267 w 336"/>
                  <a:gd name="T97" fmla="*/ 331 h 341"/>
                  <a:gd name="T98" fmla="*/ 245 w 336"/>
                  <a:gd name="T99" fmla="*/ 318 h 341"/>
                  <a:gd name="T100" fmla="*/ 221 w 336"/>
                  <a:gd name="T101" fmla="*/ 308 h 341"/>
                  <a:gd name="T102" fmla="*/ 194 w 336"/>
                  <a:gd name="T103" fmla="*/ 284 h 341"/>
                  <a:gd name="T104" fmla="*/ 156 w 336"/>
                  <a:gd name="T105" fmla="*/ 270 h 341"/>
                  <a:gd name="T106" fmla="*/ 47 w 336"/>
                  <a:gd name="T107" fmla="*/ 231 h 34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36"/>
                  <a:gd name="T163" fmla="*/ 0 h 341"/>
                  <a:gd name="T164" fmla="*/ 336 w 336"/>
                  <a:gd name="T165" fmla="*/ 341 h 34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36" h="341">
                    <a:moveTo>
                      <a:pt x="2" y="205"/>
                    </a:moveTo>
                    <a:lnTo>
                      <a:pt x="0" y="194"/>
                    </a:lnTo>
                    <a:lnTo>
                      <a:pt x="0" y="182"/>
                    </a:lnTo>
                    <a:lnTo>
                      <a:pt x="0" y="171"/>
                    </a:lnTo>
                    <a:lnTo>
                      <a:pt x="1" y="163"/>
                    </a:lnTo>
                    <a:lnTo>
                      <a:pt x="3" y="154"/>
                    </a:lnTo>
                    <a:lnTo>
                      <a:pt x="5" y="147"/>
                    </a:lnTo>
                    <a:lnTo>
                      <a:pt x="7" y="140"/>
                    </a:lnTo>
                    <a:lnTo>
                      <a:pt x="9" y="135"/>
                    </a:lnTo>
                    <a:lnTo>
                      <a:pt x="11" y="130"/>
                    </a:lnTo>
                    <a:lnTo>
                      <a:pt x="14" y="126"/>
                    </a:lnTo>
                    <a:lnTo>
                      <a:pt x="17" y="123"/>
                    </a:lnTo>
                    <a:lnTo>
                      <a:pt x="22" y="119"/>
                    </a:lnTo>
                    <a:lnTo>
                      <a:pt x="27" y="116"/>
                    </a:lnTo>
                    <a:lnTo>
                      <a:pt x="32" y="115"/>
                    </a:lnTo>
                    <a:lnTo>
                      <a:pt x="38" y="114"/>
                    </a:lnTo>
                    <a:lnTo>
                      <a:pt x="43" y="113"/>
                    </a:lnTo>
                    <a:lnTo>
                      <a:pt x="50" y="111"/>
                    </a:lnTo>
                    <a:lnTo>
                      <a:pt x="58" y="108"/>
                    </a:lnTo>
                    <a:lnTo>
                      <a:pt x="62" y="106"/>
                    </a:lnTo>
                    <a:lnTo>
                      <a:pt x="66" y="105"/>
                    </a:lnTo>
                    <a:lnTo>
                      <a:pt x="70" y="102"/>
                    </a:lnTo>
                    <a:lnTo>
                      <a:pt x="74" y="99"/>
                    </a:lnTo>
                    <a:lnTo>
                      <a:pt x="77" y="95"/>
                    </a:lnTo>
                    <a:lnTo>
                      <a:pt x="80" y="91"/>
                    </a:lnTo>
                    <a:lnTo>
                      <a:pt x="83" y="85"/>
                    </a:lnTo>
                    <a:lnTo>
                      <a:pt x="85" y="81"/>
                    </a:lnTo>
                    <a:lnTo>
                      <a:pt x="87" y="73"/>
                    </a:lnTo>
                    <a:lnTo>
                      <a:pt x="87" y="66"/>
                    </a:lnTo>
                    <a:lnTo>
                      <a:pt x="87" y="59"/>
                    </a:lnTo>
                    <a:lnTo>
                      <a:pt x="88" y="52"/>
                    </a:lnTo>
                    <a:lnTo>
                      <a:pt x="87" y="44"/>
                    </a:lnTo>
                    <a:lnTo>
                      <a:pt x="87" y="39"/>
                    </a:lnTo>
                    <a:lnTo>
                      <a:pt x="88" y="30"/>
                    </a:lnTo>
                    <a:lnTo>
                      <a:pt x="90" y="26"/>
                    </a:lnTo>
                    <a:lnTo>
                      <a:pt x="92" y="20"/>
                    </a:lnTo>
                    <a:lnTo>
                      <a:pt x="94" y="14"/>
                    </a:lnTo>
                    <a:lnTo>
                      <a:pt x="97" y="10"/>
                    </a:lnTo>
                    <a:lnTo>
                      <a:pt x="100" y="7"/>
                    </a:lnTo>
                    <a:lnTo>
                      <a:pt x="104" y="4"/>
                    </a:lnTo>
                    <a:lnTo>
                      <a:pt x="110" y="1"/>
                    </a:lnTo>
                    <a:lnTo>
                      <a:pt x="113" y="0"/>
                    </a:lnTo>
                    <a:lnTo>
                      <a:pt x="111" y="6"/>
                    </a:lnTo>
                    <a:lnTo>
                      <a:pt x="110" y="10"/>
                    </a:lnTo>
                    <a:lnTo>
                      <a:pt x="110" y="15"/>
                    </a:lnTo>
                    <a:lnTo>
                      <a:pt x="110" y="19"/>
                    </a:lnTo>
                    <a:lnTo>
                      <a:pt x="110" y="24"/>
                    </a:lnTo>
                    <a:lnTo>
                      <a:pt x="111" y="28"/>
                    </a:lnTo>
                    <a:lnTo>
                      <a:pt x="113" y="32"/>
                    </a:lnTo>
                    <a:lnTo>
                      <a:pt x="116" y="35"/>
                    </a:lnTo>
                    <a:lnTo>
                      <a:pt x="118" y="37"/>
                    </a:lnTo>
                    <a:lnTo>
                      <a:pt x="121" y="39"/>
                    </a:lnTo>
                    <a:lnTo>
                      <a:pt x="124" y="41"/>
                    </a:lnTo>
                    <a:lnTo>
                      <a:pt x="127" y="42"/>
                    </a:lnTo>
                    <a:lnTo>
                      <a:pt x="131" y="42"/>
                    </a:lnTo>
                    <a:lnTo>
                      <a:pt x="134" y="41"/>
                    </a:lnTo>
                    <a:lnTo>
                      <a:pt x="136" y="39"/>
                    </a:lnTo>
                    <a:lnTo>
                      <a:pt x="137" y="35"/>
                    </a:lnTo>
                    <a:lnTo>
                      <a:pt x="139" y="38"/>
                    </a:lnTo>
                    <a:lnTo>
                      <a:pt x="142" y="42"/>
                    </a:lnTo>
                    <a:lnTo>
                      <a:pt x="145" y="46"/>
                    </a:lnTo>
                    <a:lnTo>
                      <a:pt x="146" y="49"/>
                    </a:lnTo>
                    <a:lnTo>
                      <a:pt x="147" y="53"/>
                    </a:lnTo>
                    <a:lnTo>
                      <a:pt x="149" y="55"/>
                    </a:lnTo>
                    <a:lnTo>
                      <a:pt x="150" y="59"/>
                    </a:lnTo>
                    <a:lnTo>
                      <a:pt x="151" y="63"/>
                    </a:lnTo>
                    <a:lnTo>
                      <a:pt x="152" y="69"/>
                    </a:lnTo>
                    <a:lnTo>
                      <a:pt x="152" y="75"/>
                    </a:lnTo>
                    <a:lnTo>
                      <a:pt x="155" y="67"/>
                    </a:lnTo>
                    <a:lnTo>
                      <a:pt x="158" y="59"/>
                    </a:lnTo>
                    <a:lnTo>
                      <a:pt x="162" y="53"/>
                    </a:lnTo>
                    <a:lnTo>
                      <a:pt x="164" y="49"/>
                    </a:lnTo>
                    <a:lnTo>
                      <a:pt x="169" y="43"/>
                    </a:lnTo>
                    <a:lnTo>
                      <a:pt x="175" y="40"/>
                    </a:lnTo>
                    <a:lnTo>
                      <a:pt x="173" y="48"/>
                    </a:lnTo>
                    <a:lnTo>
                      <a:pt x="173" y="53"/>
                    </a:lnTo>
                    <a:lnTo>
                      <a:pt x="175" y="59"/>
                    </a:lnTo>
                    <a:lnTo>
                      <a:pt x="177" y="64"/>
                    </a:lnTo>
                    <a:lnTo>
                      <a:pt x="180" y="69"/>
                    </a:lnTo>
                    <a:lnTo>
                      <a:pt x="181" y="73"/>
                    </a:lnTo>
                    <a:lnTo>
                      <a:pt x="184" y="79"/>
                    </a:lnTo>
                    <a:lnTo>
                      <a:pt x="186" y="83"/>
                    </a:lnTo>
                    <a:lnTo>
                      <a:pt x="187" y="90"/>
                    </a:lnTo>
                    <a:lnTo>
                      <a:pt x="188" y="96"/>
                    </a:lnTo>
                    <a:lnTo>
                      <a:pt x="189" y="103"/>
                    </a:lnTo>
                    <a:lnTo>
                      <a:pt x="188" y="110"/>
                    </a:lnTo>
                    <a:lnTo>
                      <a:pt x="188" y="115"/>
                    </a:lnTo>
                    <a:lnTo>
                      <a:pt x="186" y="121"/>
                    </a:lnTo>
                    <a:lnTo>
                      <a:pt x="191" y="117"/>
                    </a:lnTo>
                    <a:lnTo>
                      <a:pt x="195" y="114"/>
                    </a:lnTo>
                    <a:lnTo>
                      <a:pt x="198" y="110"/>
                    </a:lnTo>
                    <a:lnTo>
                      <a:pt x="200" y="104"/>
                    </a:lnTo>
                    <a:lnTo>
                      <a:pt x="202" y="97"/>
                    </a:lnTo>
                    <a:lnTo>
                      <a:pt x="205" y="92"/>
                    </a:lnTo>
                    <a:lnTo>
                      <a:pt x="207" y="88"/>
                    </a:lnTo>
                    <a:lnTo>
                      <a:pt x="210" y="84"/>
                    </a:lnTo>
                    <a:lnTo>
                      <a:pt x="215" y="82"/>
                    </a:lnTo>
                    <a:lnTo>
                      <a:pt x="219" y="82"/>
                    </a:lnTo>
                    <a:lnTo>
                      <a:pt x="223" y="82"/>
                    </a:lnTo>
                    <a:lnTo>
                      <a:pt x="228" y="83"/>
                    </a:lnTo>
                    <a:lnTo>
                      <a:pt x="232" y="83"/>
                    </a:lnTo>
                    <a:lnTo>
                      <a:pt x="238" y="88"/>
                    </a:lnTo>
                    <a:lnTo>
                      <a:pt x="233" y="90"/>
                    </a:lnTo>
                    <a:lnTo>
                      <a:pt x="231" y="92"/>
                    </a:lnTo>
                    <a:lnTo>
                      <a:pt x="229" y="95"/>
                    </a:lnTo>
                    <a:lnTo>
                      <a:pt x="227" y="98"/>
                    </a:lnTo>
                    <a:lnTo>
                      <a:pt x="227" y="103"/>
                    </a:lnTo>
                    <a:lnTo>
                      <a:pt x="228" y="105"/>
                    </a:lnTo>
                    <a:lnTo>
                      <a:pt x="229" y="107"/>
                    </a:lnTo>
                    <a:lnTo>
                      <a:pt x="230" y="109"/>
                    </a:lnTo>
                    <a:lnTo>
                      <a:pt x="233" y="113"/>
                    </a:lnTo>
                    <a:lnTo>
                      <a:pt x="235" y="115"/>
                    </a:lnTo>
                    <a:lnTo>
                      <a:pt x="239" y="116"/>
                    </a:lnTo>
                    <a:lnTo>
                      <a:pt x="243" y="116"/>
                    </a:lnTo>
                    <a:lnTo>
                      <a:pt x="247" y="116"/>
                    </a:lnTo>
                    <a:lnTo>
                      <a:pt x="251" y="115"/>
                    </a:lnTo>
                    <a:lnTo>
                      <a:pt x="254" y="114"/>
                    </a:lnTo>
                    <a:lnTo>
                      <a:pt x="257" y="112"/>
                    </a:lnTo>
                    <a:lnTo>
                      <a:pt x="259" y="108"/>
                    </a:lnTo>
                    <a:lnTo>
                      <a:pt x="261" y="105"/>
                    </a:lnTo>
                    <a:lnTo>
                      <a:pt x="263" y="102"/>
                    </a:lnTo>
                    <a:lnTo>
                      <a:pt x="264" y="96"/>
                    </a:lnTo>
                    <a:lnTo>
                      <a:pt x="264" y="91"/>
                    </a:lnTo>
                    <a:lnTo>
                      <a:pt x="263" y="86"/>
                    </a:lnTo>
                    <a:lnTo>
                      <a:pt x="262" y="80"/>
                    </a:lnTo>
                    <a:lnTo>
                      <a:pt x="261" y="75"/>
                    </a:lnTo>
                    <a:lnTo>
                      <a:pt x="259" y="71"/>
                    </a:lnTo>
                    <a:lnTo>
                      <a:pt x="257" y="66"/>
                    </a:lnTo>
                    <a:lnTo>
                      <a:pt x="254" y="60"/>
                    </a:lnTo>
                    <a:lnTo>
                      <a:pt x="259" y="62"/>
                    </a:lnTo>
                    <a:lnTo>
                      <a:pt x="264" y="65"/>
                    </a:lnTo>
                    <a:lnTo>
                      <a:pt x="270" y="68"/>
                    </a:lnTo>
                    <a:lnTo>
                      <a:pt x="275" y="72"/>
                    </a:lnTo>
                    <a:lnTo>
                      <a:pt x="279" y="76"/>
                    </a:lnTo>
                    <a:lnTo>
                      <a:pt x="283" y="81"/>
                    </a:lnTo>
                    <a:lnTo>
                      <a:pt x="287" y="87"/>
                    </a:lnTo>
                    <a:lnTo>
                      <a:pt x="289" y="93"/>
                    </a:lnTo>
                    <a:lnTo>
                      <a:pt x="292" y="99"/>
                    </a:lnTo>
                    <a:lnTo>
                      <a:pt x="295" y="105"/>
                    </a:lnTo>
                    <a:lnTo>
                      <a:pt x="297" y="111"/>
                    </a:lnTo>
                    <a:lnTo>
                      <a:pt x="298" y="116"/>
                    </a:lnTo>
                    <a:lnTo>
                      <a:pt x="300" y="122"/>
                    </a:lnTo>
                    <a:lnTo>
                      <a:pt x="302" y="131"/>
                    </a:lnTo>
                    <a:lnTo>
                      <a:pt x="303" y="140"/>
                    </a:lnTo>
                    <a:lnTo>
                      <a:pt x="304" y="150"/>
                    </a:lnTo>
                    <a:lnTo>
                      <a:pt x="304" y="154"/>
                    </a:lnTo>
                    <a:lnTo>
                      <a:pt x="304" y="161"/>
                    </a:lnTo>
                    <a:lnTo>
                      <a:pt x="303" y="168"/>
                    </a:lnTo>
                    <a:lnTo>
                      <a:pt x="302" y="176"/>
                    </a:lnTo>
                    <a:lnTo>
                      <a:pt x="300" y="187"/>
                    </a:lnTo>
                    <a:lnTo>
                      <a:pt x="298" y="194"/>
                    </a:lnTo>
                    <a:lnTo>
                      <a:pt x="295" y="206"/>
                    </a:lnTo>
                    <a:lnTo>
                      <a:pt x="294" y="214"/>
                    </a:lnTo>
                    <a:lnTo>
                      <a:pt x="292" y="222"/>
                    </a:lnTo>
                    <a:lnTo>
                      <a:pt x="290" y="228"/>
                    </a:lnTo>
                    <a:lnTo>
                      <a:pt x="291" y="233"/>
                    </a:lnTo>
                    <a:lnTo>
                      <a:pt x="291" y="239"/>
                    </a:lnTo>
                    <a:lnTo>
                      <a:pt x="294" y="244"/>
                    </a:lnTo>
                    <a:lnTo>
                      <a:pt x="297" y="239"/>
                    </a:lnTo>
                    <a:lnTo>
                      <a:pt x="299" y="235"/>
                    </a:lnTo>
                    <a:lnTo>
                      <a:pt x="303" y="230"/>
                    </a:lnTo>
                    <a:lnTo>
                      <a:pt x="307" y="227"/>
                    </a:lnTo>
                    <a:lnTo>
                      <a:pt x="311" y="224"/>
                    </a:lnTo>
                    <a:lnTo>
                      <a:pt x="316" y="221"/>
                    </a:lnTo>
                    <a:lnTo>
                      <a:pt x="321" y="218"/>
                    </a:lnTo>
                    <a:lnTo>
                      <a:pt x="326" y="217"/>
                    </a:lnTo>
                    <a:lnTo>
                      <a:pt x="319" y="236"/>
                    </a:lnTo>
                    <a:lnTo>
                      <a:pt x="318" y="244"/>
                    </a:lnTo>
                    <a:lnTo>
                      <a:pt x="318" y="253"/>
                    </a:lnTo>
                    <a:lnTo>
                      <a:pt x="319" y="260"/>
                    </a:lnTo>
                    <a:lnTo>
                      <a:pt x="320" y="267"/>
                    </a:lnTo>
                    <a:lnTo>
                      <a:pt x="324" y="265"/>
                    </a:lnTo>
                    <a:lnTo>
                      <a:pt x="326" y="261"/>
                    </a:lnTo>
                    <a:lnTo>
                      <a:pt x="328" y="257"/>
                    </a:lnTo>
                    <a:lnTo>
                      <a:pt x="330" y="248"/>
                    </a:lnTo>
                    <a:lnTo>
                      <a:pt x="333" y="256"/>
                    </a:lnTo>
                    <a:lnTo>
                      <a:pt x="334" y="261"/>
                    </a:lnTo>
                    <a:lnTo>
                      <a:pt x="335" y="269"/>
                    </a:lnTo>
                    <a:lnTo>
                      <a:pt x="335" y="275"/>
                    </a:lnTo>
                    <a:lnTo>
                      <a:pt x="335" y="281"/>
                    </a:lnTo>
                    <a:lnTo>
                      <a:pt x="335" y="287"/>
                    </a:lnTo>
                    <a:lnTo>
                      <a:pt x="333" y="293"/>
                    </a:lnTo>
                    <a:lnTo>
                      <a:pt x="331" y="297"/>
                    </a:lnTo>
                    <a:lnTo>
                      <a:pt x="328" y="302"/>
                    </a:lnTo>
                    <a:lnTo>
                      <a:pt x="325" y="308"/>
                    </a:lnTo>
                    <a:lnTo>
                      <a:pt x="323" y="313"/>
                    </a:lnTo>
                    <a:lnTo>
                      <a:pt x="321" y="318"/>
                    </a:lnTo>
                    <a:lnTo>
                      <a:pt x="318" y="324"/>
                    </a:lnTo>
                    <a:lnTo>
                      <a:pt x="316" y="333"/>
                    </a:lnTo>
                    <a:lnTo>
                      <a:pt x="314" y="340"/>
                    </a:lnTo>
                    <a:lnTo>
                      <a:pt x="307" y="340"/>
                    </a:lnTo>
                    <a:lnTo>
                      <a:pt x="296" y="340"/>
                    </a:lnTo>
                    <a:lnTo>
                      <a:pt x="286" y="339"/>
                    </a:lnTo>
                    <a:lnTo>
                      <a:pt x="277" y="336"/>
                    </a:lnTo>
                    <a:lnTo>
                      <a:pt x="273" y="335"/>
                    </a:lnTo>
                    <a:lnTo>
                      <a:pt x="267" y="331"/>
                    </a:lnTo>
                    <a:lnTo>
                      <a:pt x="261" y="327"/>
                    </a:lnTo>
                    <a:lnTo>
                      <a:pt x="256" y="323"/>
                    </a:lnTo>
                    <a:lnTo>
                      <a:pt x="250" y="320"/>
                    </a:lnTo>
                    <a:lnTo>
                      <a:pt x="245" y="318"/>
                    </a:lnTo>
                    <a:lnTo>
                      <a:pt x="240" y="317"/>
                    </a:lnTo>
                    <a:lnTo>
                      <a:pt x="233" y="314"/>
                    </a:lnTo>
                    <a:lnTo>
                      <a:pt x="227" y="312"/>
                    </a:lnTo>
                    <a:lnTo>
                      <a:pt x="221" y="308"/>
                    </a:lnTo>
                    <a:lnTo>
                      <a:pt x="215" y="303"/>
                    </a:lnTo>
                    <a:lnTo>
                      <a:pt x="210" y="299"/>
                    </a:lnTo>
                    <a:lnTo>
                      <a:pt x="200" y="289"/>
                    </a:lnTo>
                    <a:lnTo>
                      <a:pt x="194" y="284"/>
                    </a:lnTo>
                    <a:lnTo>
                      <a:pt x="187" y="280"/>
                    </a:lnTo>
                    <a:lnTo>
                      <a:pt x="179" y="275"/>
                    </a:lnTo>
                    <a:lnTo>
                      <a:pt x="168" y="271"/>
                    </a:lnTo>
                    <a:lnTo>
                      <a:pt x="156" y="270"/>
                    </a:lnTo>
                    <a:lnTo>
                      <a:pt x="124" y="266"/>
                    </a:lnTo>
                    <a:lnTo>
                      <a:pt x="98" y="247"/>
                    </a:lnTo>
                    <a:lnTo>
                      <a:pt x="79" y="232"/>
                    </a:lnTo>
                    <a:lnTo>
                      <a:pt x="47" y="231"/>
                    </a:lnTo>
                    <a:lnTo>
                      <a:pt x="18" y="223"/>
                    </a:lnTo>
                    <a:lnTo>
                      <a:pt x="2" y="205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93" name="Freeform 386"/>
              <p:cNvSpPr>
                <a:spLocks/>
              </p:cNvSpPr>
              <p:nvPr/>
            </p:nvSpPr>
            <p:spPr bwMode="auto">
              <a:xfrm>
                <a:off x="2020" y="2289"/>
                <a:ext cx="43" cy="98"/>
              </a:xfrm>
              <a:custGeom>
                <a:avLst/>
                <a:gdLst>
                  <a:gd name="T0" fmla="*/ 6 w 43"/>
                  <a:gd name="T1" fmla="*/ 88 h 98"/>
                  <a:gd name="T2" fmla="*/ 2 w 43"/>
                  <a:gd name="T3" fmla="*/ 78 h 98"/>
                  <a:gd name="T4" fmla="*/ 0 w 43"/>
                  <a:gd name="T5" fmla="*/ 69 h 98"/>
                  <a:gd name="T6" fmla="*/ 0 w 43"/>
                  <a:gd name="T7" fmla="*/ 57 h 98"/>
                  <a:gd name="T8" fmla="*/ 2 w 43"/>
                  <a:gd name="T9" fmla="*/ 48 h 98"/>
                  <a:gd name="T10" fmla="*/ 5 w 43"/>
                  <a:gd name="T11" fmla="*/ 40 h 98"/>
                  <a:gd name="T12" fmla="*/ 5 w 43"/>
                  <a:gd name="T13" fmla="*/ 31 h 98"/>
                  <a:gd name="T14" fmla="*/ 4 w 43"/>
                  <a:gd name="T15" fmla="*/ 26 h 98"/>
                  <a:gd name="T16" fmla="*/ 2 w 43"/>
                  <a:gd name="T17" fmla="*/ 20 h 98"/>
                  <a:gd name="T18" fmla="*/ 2 w 43"/>
                  <a:gd name="T19" fmla="*/ 17 h 98"/>
                  <a:gd name="T20" fmla="*/ 6 w 43"/>
                  <a:gd name="T21" fmla="*/ 22 h 98"/>
                  <a:gd name="T22" fmla="*/ 8 w 43"/>
                  <a:gd name="T23" fmla="*/ 23 h 98"/>
                  <a:gd name="T24" fmla="*/ 7 w 43"/>
                  <a:gd name="T25" fmla="*/ 14 h 98"/>
                  <a:gd name="T26" fmla="*/ 5 w 43"/>
                  <a:gd name="T27" fmla="*/ 4 h 98"/>
                  <a:gd name="T28" fmla="*/ 4 w 43"/>
                  <a:gd name="T29" fmla="*/ 0 h 98"/>
                  <a:gd name="T30" fmla="*/ 10 w 43"/>
                  <a:gd name="T31" fmla="*/ 1 h 98"/>
                  <a:gd name="T32" fmla="*/ 14 w 43"/>
                  <a:gd name="T33" fmla="*/ 6 h 98"/>
                  <a:gd name="T34" fmla="*/ 18 w 43"/>
                  <a:gd name="T35" fmla="*/ 15 h 98"/>
                  <a:gd name="T36" fmla="*/ 20 w 43"/>
                  <a:gd name="T37" fmla="*/ 19 h 98"/>
                  <a:gd name="T38" fmla="*/ 23 w 43"/>
                  <a:gd name="T39" fmla="*/ 13 h 98"/>
                  <a:gd name="T40" fmla="*/ 28 w 43"/>
                  <a:gd name="T41" fmla="*/ 9 h 98"/>
                  <a:gd name="T42" fmla="*/ 33 w 43"/>
                  <a:gd name="T43" fmla="*/ 10 h 98"/>
                  <a:gd name="T44" fmla="*/ 35 w 43"/>
                  <a:gd name="T45" fmla="*/ 16 h 98"/>
                  <a:gd name="T46" fmla="*/ 31 w 43"/>
                  <a:gd name="T47" fmla="*/ 16 h 98"/>
                  <a:gd name="T48" fmla="*/ 29 w 43"/>
                  <a:gd name="T49" fmla="*/ 17 h 98"/>
                  <a:gd name="T50" fmla="*/ 28 w 43"/>
                  <a:gd name="T51" fmla="*/ 22 h 98"/>
                  <a:gd name="T52" fmla="*/ 29 w 43"/>
                  <a:gd name="T53" fmla="*/ 26 h 98"/>
                  <a:gd name="T54" fmla="*/ 32 w 43"/>
                  <a:gd name="T55" fmla="*/ 29 h 98"/>
                  <a:gd name="T56" fmla="*/ 35 w 43"/>
                  <a:gd name="T57" fmla="*/ 29 h 98"/>
                  <a:gd name="T58" fmla="*/ 35 w 43"/>
                  <a:gd name="T59" fmla="*/ 22 h 98"/>
                  <a:gd name="T60" fmla="*/ 38 w 43"/>
                  <a:gd name="T61" fmla="*/ 27 h 98"/>
                  <a:gd name="T62" fmla="*/ 40 w 43"/>
                  <a:gd name="T63" fmla="*/ 35 h 98"/>
                  <a:gd name="T64" fmla="*/ 40 w 43"/>
                  <a:gd name="T65" fmla="*/ 41 h 98"/>
                  <a:gd name="T66" fmla="*/ 38 w 43"/>
                  <a:gd name="T67" fmla="*/ 47 h 98"/>
                  <a:gd name="T68" fmla="*/ 35 w 43"/>
                  <a:gd name="T69" fmla="*/ 52 h 98"/>
                  <a:gd name="T70" fmla="*/ 33 w 43"/>
                  <a:gd name="T71" fmla="*/ 57 h 98"/>
                  <a:gd name="T72" fmla="*/ 35 w 43"/>
                  <a:gd name="T73" fmla="*/ 63 h 98"/>
                  <a:gd name="T74" fmla="*/ 38 w 43"/>
                  <a:gd name="T75" fmla="*/ 67 h 98"/>
                  <a:gd name="T76" fmla="*/ 40 w 43"/>
                  <a:gd name="T77" fmla="*/ 66 h 98"/>
                  <a:gd name="T78" fmla="*/ 42 w 43"/>
                  <a:gd name="T79" fmla="*/ 72 h 98"/>
                  <a:gd name="T80" fmla="*/ 40 w 43"/>
                  <a:gd name="T81" fmla="*/ 80 h 98"/>
                  <a:gd name="T82" fmla="*/ 38 w 43"/>
                  <a:gd name="T83" fmla="*/ 88 h 98"/>
                  <a:gd name="T84" fmla="*/ 34 w 43"/>
                  <a:gd name="T85" fmla="*/ 93 h 98"/>
                  <a:gd name="T86" fmla="*/ 30 w 43"/>
                  <a:gd name="T87" fmla="*/ 96 h 98"/>
                  <a:gd name="T88" fmla="*/ 25 w 43"/>
                  <a:gd name="T89" fmla="*/ 96 h 98"/>
                  <a:gd name="T90" fmla="*/ 18 w 43"/>
                  <a:gd name="T91" fmla="*/ 93 h 98"/>
                  <a:gd name="T92" fmla="*/ 9 w 43"/>
                  <a:gd name="T93" fmla="*/ 91 h 9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3"/>
                  <a:gd name="T142" fmla="*/ 0 h 98"/>
                  <a:gd name="T143" fmla="*/ 43 w 43"/>
                  <a:gd name="T144" fmla="*/ 98 h 9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3" h="98">
                    <a:moveTo>
                      <a:pt x="9" y="91"/>
                    </a:moveTo>
                    <a:lnTo>
                      <a:pt x="8" y="90"/>
                    </a:lnTo>
                    <a:lnTo>
                      <a:pt x="6" y="88"/>
                    </a:lnTo>
                    <a:lnTo>
                      <a:pt x="5" y="85"/>
                    </a:lnTo>
                    <a:lnTo>
                      <a:pt x="3" y="82"/>
                    </a:lnTo>
                    <a:lnTo>
                      <a:pt x="2" y="78"/>
                    </a:lnTo>
                    <a:lnTo>
                      <a:pt x="1" y="76"/>
                    </a:lnTo>
                    <a:lnTo>
                      <a:pt x="1" y="72"/>
                    </a:lnTo>
                    <a:lnTo>
                      <a:pt x="0" y="69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2" y="48"/>
                    </a:lnTo>
                    <a:lnTo>
                      <a:pt x="2" y="45"/>
                    </a:lnTo>
                    <a:lnTo>
                      <a:pt x="4" y="43"/>
                    </a:lnTo>
                    <a:lnTo>
                      <a:pt x="5" y="40"/>
                    </a:lnTo>
                    <a:lnTo>
                      <a:pt x="5" y="37"/>
                    </a:lnTo>
                    <a:lnTo>
                      <a:pt x="5" y="34"/>
                    </a:lnTo>
                    <a:lnTo>
                      <a:pt x="5" y="31"/>
                    </a:lnTo>
                    <a:lnTo>
                      <a:pt x="4" y="29"/>
                    </a:lnTo>
                    <a:lnTo>
                      <a:pt x="4" y="28"/>
                    </a:lnTo>
                    <a:lnTo>
                      <a:pt x="4" y="26"/>
                    </a:lnTo>
                    <a:lnTo>
                      <a:pt x="3" y="24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1" y="18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5" y="21"/>
                    </a:lnTo>
                    <a:lnTo>
                      <a:pt x="6" y="22"/>
                    </a:lnTo>
                    <a:lnTo>
                      <a:pt x="7" y="24"/>
                    </a:lnTo>
                    <a:lnTo>
                      <a:pt x="7" y="26"/>
                    </a:lnTo>
                    <a:lnTo>
                      <a:pt x="8" y="23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7" y="14"/>
                    </a:lnTo>
                    <a:lnTo>
                      <a:pt x="7" y="10"/>
                    </a:lnTo>
                    <a:lnTo>
                      <a:pt x="6" y="7"/>
                    </a:lnTo>
                    <a:lnTo>
                      <a:pt x="5" y="4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4" y="6"/>
                    </a:lnTo>
                    <a:lnTo>
                      <a:pt x="15" y="9"/>
                    </a:lnTo>
                    <a:lnTo>
                      <a:pt x="17" y="12"/>
                    </a:lnTo>
                    <a:lnTo>
                      <a:pt x="18" y="15"/>
                    </a:lnTo>
                    <a:lnTo>
                      <a:pt x="19" y="19"/>
                    </a:lnTo>
                    <a:lnTo>
                      <a:pt x="19" y="23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5" y="11"/>
                    </a:lnTo>
                    <a:lnTo>
                      <a:pt x="27" y="10"/>
                    </a:lnTo>
                    <a:lnTo>
                      <a:pt x="28" y="9"/>
                    </a:lnTo>
                    <a:lnTo>
                      <a:pt x="30" y="9"/>
                    </a:lnTo>
                    <a:lnTo>
                      <a:pt x="32" y="9"/>
                    </a:lnTo>
                    <a:lnTo>
                      <a:pt x="33" y="10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5" y="16"/>
                    </a:lnTo>
                    <a:lnTo>
                      <a:pt x="34" y="15"/>
                    </a:lnTo>
                    <a:lnTo>
                      <a:pt x="32" y="15"/>
                    </a:lnTo>
                    <a:lnTo>
                      <a:pt x="31" y="16"/>
                    </a:lnTo>
                    <a:lnTo>
                      <a:pt x="30" y="16"/>
                    </a:lnTo>
                    <a:lnTo>
                      <a:pt x="29" y="17"/>
                    </a:lnTo>
                    <a:lnTo>
                      <a:pt x="29" y="19"/>
                    </a:lnTo>
                    <a:lnTo>
                      <a:pt x="28" y="21"/>
                    </a:lnTo>
                    <a:lnTo>
                      <a:pt x="28" y="22"/>
                    </a:lnTo>
                    <a:lnTo>
                      <a:pt x="28" y="24"/>
                    </a:lnTo>
                    <a:lnTo>
                      <a:pt x="28" y="25"/>
                    </a:lnTo>
                    <a:lnTo>
                      <a:pt x="29" y="26"/>
                    </a:lnTo>
                    <a:lnTo>
                      <a:pt x="30" y="27"/>
                    </a:lnTo>
                    <a:lnTo>
                      <a:pt x="30" y="29"/>
                    </a:lnTo>
                    <a:lnTo>
                      <a:pt x="32" y="29"/>
                    </a:lnTo>
                    <a:lnTo>
                      <a:pt x="33" y="30"/>
                    </a:lnTo>
                    <a:lnTo>
                      <a:pt x="34" y="30"/>
                    </a:lnTo>
                    <a:lnTo>
                      <a:pt x="35" y="29"/>
                    </a:lnTo>
                    <a:lnTo>
                      <a:pt x="36" y="27"/>
                    </a:lnTo>
                    <a:lnTo>
                      <a:pt x="36" y="25"/>
                    </a:lnTo>
                    <a:lnTo>
                      <a:pt x="35" y="22"/>
                    </a:lnTo>
                    <a:lnTo>
                      <a:pt x="36" y="24"/>
                    </a:lnTo>
                    <a:lnTo>
                      <a:pt x="37" y="26"/>
                    </a:lnTo>
                    <a:lnTo>
                      <a:pt x="38" y="27"/>
                    </a:lnTo>
                    <a:lnTo>
                      <a:pt x="39" y="30"/>
                    </a:lnTo>
                    <a:lnTo>
                      <a:pt x="40" y="32"/>
                    </a:lnTo>
                    <a:lnTo>
                      <a:pt x="40" y="35"/>
                    </a:lnTo>
                    <a:lnTo>
                      <a:pt x="41" y="37"/>
                    </a:lnTo>
                    <a:lnTo>
                      <a:pt x="41" y="39"/>
                    </a:lnTo>
                    <a:lnTo>
                      <a:pt x="40" y="41"/>
                    </a:lnTo>
                    <a:lnTo>
                      <a:pt x="40" y="43"/>
                    </a:lnTo>
                    <a:lnTo>
                      <a:pt x="39" y="45"/>
                    </a:lnTo>
                    <a:lnTo>
                      <a:pt x="38" y="47"/>
                    </a:lnTo>
                    <a:lnTo>
                      <a:pt x="37" y="49"/>
                    </a:lnTo>
                    <a:lnTo>
                      <a:pt x="36" y="51"/>
                    </a:lnTo>
                    <a:lnTo>
                      <a:pt x="35" y="52"/>
                    </a:lnTo>
                    <a:lnTo>
                      <a:pt x="34" y="54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9"/>
                    </a:lnTo>
                    <a:lnTo>
                      <a:pt x="34" y="61"/>
                    </a:lnTo>
                    <a:lnTo>
                      <a:pt x="35" y="63"/>
                    </a:lnTo>
                    <a:lnTo>
                      <a:pt x="36" y="65"/>
                    </a:lnTo>
                    <a:lnTo>
                      <a:pt x="37" y="66"/>
                    </a:lnTo>
                    <a:lnTo>
                      <a:pt x="38" y="67"/>
                    </a:lnTo>
                    <a:lnTo>
                      <a:pt x="39" y="66"/>
                    </a:lnTo>
                    <a:lnTo>
                      <a:pt x="39" y="64"/>
                    </a:lnTo>
                    <a:lnTo>
                      <a:pt x="40" y="66"/>
                    </a:lnTo>
                    <a:lnTo>
                      <a:pt x="41" y="67"/>
                    </a:lnTo>
                    <a:lnTo>
                      <a:pt x="41" y="69"/>
                    </a:lnTo>
                    <a:lnTo>
                      <a:pt x="42" y="72"/>
                    </a:lnTo>
                    <a:lnTo>
                      <a:pt x="42" y="75"/>
                    </a:lnTo>
                    <a:lnTo>
                      <a:pt x="41" y="78"/>
                    </a:lnTo>
                    <a:lnTo>
                      <a:pt x="40" y="80"/>
                    </a:lnTo>
                    <a:lnTo>
                      <a:pt x="40" y="82"/>
                    </a:lnTo>
                    <a:lnTo>
                      <a:pt x="39" y="85"/>
                    </a:lnTo>
                    <a:lnTo>
                      <a:pt x="38" y="88"/>
                    </a:lnTo>
                    <a:lnTo>
                      <a:pt x="36" y="90"/>
                    </a:lnTo>
                    <a:lnTo>
                      <a:pt x="35" y="91"/>
                    </a:lnTo>
                    <a:lnTo>
                      <a:pt x="34" y="93"/>
                    </a:lnTo>
                    <a:lnTo>
                      <a:pt x="33" y="94"/>
                    </a:lnTo>
                    <a:lnTo>
                      <a:pt x="32" y="95"/>
                    </a:lnTo>
                    <a:lnTo>
                      <a:pt x="30" y="96"/>
                    </a:lnTo>
                    <a:lnTo>
                      <a:pt x="28" y="97"/>
                    </a:lnTo>
                    <a:lnTo>
                      <a:pt x="26" y="97"/>
                    </a:lnTo>
                    <a:lnTo>
                      <a:pt x="25" y="96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8" y="93"/>
                    </a:lnTo>
                    <a:lnTo>
                      <a:pt x="15" y="93"/>
                    </a:lnTo>
                    <a:lnTo>
                      <a:pt x="12" y="93"/>
                    </a:lnTo>
                    <a:lnTo>
                      <a:pt x="9" y="9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94" name="Freeform 387"/>
              <p:cNvSpPr>
                <a:spLocks/>
              </p:cNvSpPr>
              <p:nvPr/>
            </p:nvSpPr>
            <p:spPr bwMode="auto">
              <a:xfrm>
                <a:off x="2056" y="2200"/>
                <a:ext cx="201" cy="258"/>
              </a:xfrm>
              <a:custGeom>
                <a:avLst/>
                <a:gdLst>
                  <a:gd name="T0" fmla="*/ 0 w 201"/>
                  <a:gd name="T1" fmla="*/ 167 h 258"/>
                  <a:gd name="T2" fmla="*/ 7 w 201"/>
                  <a:gd name="T3" fmla="*/ 134 h 258"/>
                  <a:gd name="T4" fmla="*/ 17 w 201"/>
                  <a:gd name="T5" fmla="*/ 107 h 258"/>
                  <a:gd name="T6" fmla="*/ 17 w 201"/>
                  <a:gd name="T7" fmla="*/ 79 h 258"/>
                  <a:gd name="T8" fmla="*/ 35 w 201"/>
                  <a:gd name="T9" fmla="*/ 98 h 258"/>
                  <a:gd name="T10" fmla="*/ 43 w 201"/>
                  <a:gd name="T11" fmla="*/ 39 h 258"/>
                  <a:gd name="T12" fmla="*/ 49 w 201"/>
                  <a:gd name="T13" fmla="*/ 23 h 258"/>
                  <a:gd name="T14" fmla="*/ 60 w 201"/>
                  <a:gd name="T15" fmla="*/ 31 h 258"/>
                  <a:gd name="T16" fmla="*/ 70 w 201"/>
                  <a:gd name="T17" fmla="*/ 11 h 258"/>
                  <a:gd name="T18" fmla="*/ 86 w 201"/>
                  <a:gd name="T19" fmla="*/ 21 h 258"/>
                  <a:gd name="T20" fmla="*/ 91 w 201"/>
                  <a:gd name="T21" fmla="*/ 43 h 258"/>
                  <a:gd name="T22" fmla="*/ 110 w 201"/>
                  <a:gd name="T23" fmla="*/ 52 h 258"/>
                  <a:gd name="T24" fmla="*/ 128 w 201"/>
                  <a:gd name="T25" fmla="*/ 45 h 258"/>
                  <a:gd name="T26" fmla="*/ 140 w 201"/>
                  <a:gd name="T27" fmla="*/ 27 h 258"/>
                  <a:gd name="T28" fmla="*/ 147 w 201"/>
                  <a:gd name="T29" fmla="*/ 28 h 258"/>
                  <a:gd name="T30" fmla="*/ 141 w 201"/>
                  <a:gd name="T31" fmla="*/ 62 h 258"/>
                  <a:gd name="T32" fmla="*/ 117 w 201"/>
                  <a:gd name="T33" fmla="*/ 85 h 258"/>
                  <a:gd name="T34" fmla="*/ 115 w 201"/>
                  <a:gd name="T35" fmla="*/ 95 h 258"/>
                  <a:gd name="T36" fmla="*/ 145 w 201"/>
                  <a:gd name="T37" fmla="*/ 88 h 258"/>
                  <a:gd name="T38" fmla="*/ 167 w 201"/>
                  <a:gd name="T39" fmla="*/ 87 h 258"/>
                  <a:gd name="T40" fmla="*/ 161 w 201"/>
                  <a:gd name="T41" fmla="*/ 106 h 258"/>
                  <a:gd name="T42" fmla="*/ 150 w 201"/>
                  <a:gd name="T43" fmla="*/ 118 h 258"/>
                  <a:gd name="T44" fmla="*/ 147 w 201"/>
                  <a:gd name="T45" fmla="*/ 134 h 258"/>
                  <a:gd name="T46" fmla="*/ 149 w 201"/>
                  <a:gd name="T47" fmla="*/ 144 h 258"/>
                  <a:gd name="T48" fmla="*/ 161 w 201"/>
                  <a:gd name="T49" fmla="*/ 148 h 258"/>
                  <a:gd name="T50" fmla="*/ 167 w 201"/>
                  <a:gd name="T51" fmla="*/ 131 h 258"/>
                  <a:gd name="T52" fmla="*/ 173 w 201"/>
                  <a:gd name="T53" fmla="*/ 119 h 258"/>
                  <a:gd name="T54" fmla="*/ 178 w 201"/>
                  <a:gd name="T55" fmla="*/ 126 h 258"/>
                  <a:gd name="T56" fmla="*/ 179 w 201"/>
                  <a:gd name="T57" fmla="*/ 143 h 258"/>
                  <a:gd name="T58" fmla="*/ 176 w 201"/>
                  <a:gd name="T59" fmla="*/ 152 h 258"/>
                  <a:gd name="T60" fmla="*/ 170 w 201"/>
                  <a:gd name="T61" fmla="*/ 167 h 258"/>
                  <a:gd name="T62" fmla="*/ 168 w 201"/>
                  <a:gd name="T63" fmla="*/ 184 h 258"/>
                  <a:gd name="T64" fmla="*/ 173 w 201"/>
                  <a:gd name="T65" fmla="*/ 192 h 258"/>
                  <a:gd name="T66" fmla="*/ 182 w 201"/>
                  <a:gd name="T67" fmla="*/ 190 h 258"/>
                  <a:gd name="T68" fmla="*/ 191 w 201"/>
                  <a:gd name="T69" fmla="*/ 183 h 258"/>
                  <a:gd name="T70" fmla="*/ 197 w 201"/>
                  <a:gd name="T71" fmla="*/ 174 h 258"/>
                  <a:gd name="T72" fmla="*/ 200 w 201"/>
                  <a:gd name="T73" fmla="*/ 178 h 258"/>
                  <a:gd name="T74" fmla="*/ 197 w 201"/>
                  <a:gd name="T75" fmla="*/ 195 h 258"/>
                  <a:gd name="T76" fmla="*/ 183 w 201"/>
                  <a:gd name="T77" fmla="*/ 215 h 258"/>
                  <a:gd name="T78" fmla="*/ 162 w 201"/>
                  <a:gd name="T79" fmla="*/ 239 h 258"/>
                  <a:gd name="T80" fmla="*/ 143 w 201"/>
                  <a:gd name="T81" fmla="*/ 257 h 258"/>
                  <a:gd name="T82" fmla="*/ 118 w 201"/>
                  <a:gd name="T83" fmla="*/ 247 h 258"/>
                  <a:gd name="T84" fmla="*/ 104 w 201"/>
                  <a:gd name="T85" fmla="*/ 225 h 258"/>
                  <a:gd name="T86" fmla="*/ 73 w 201"/>
                  <a:gd name="T87" fmla="*/ 221 h 258"/>
                  <a:gd name="T88" fmla="*/ 52 w 201"/>
                  <a:gd name="T89" fmla="*/ 212 h 258"/>
                  <a:gd name="T90" fmla="*/ 14 w 201"/>
                  <a:gd name="T91" fmla="*/ 200 h 25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1"/>
                  <a:gd name="T139" fmla="*/ 0 h 258"/>
                  <a:gd name="T140" fmla="*/ 201 w 201"/>
                  <a:gd name="T141" fmla="*/ 258 h 25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1" h="258">
                    <a:moveTo>
                      <a:pt x="6" y="194"/>
                    </a:moveTo>
                    <a:lnTo>
                      <a:pt x="1" y="185"/>
                    </a:lnTo>
                    <a:lnTo>
                      <a:pt x="0" y="167"/>
                    </a:lnTo>
                    <a:lnTo>
                      <a:pt x="0" y="153"/>
                    </a:lnTo>
                    <a:lnTo>
                      <a:pt x="2" y="139"/>
                    </a:lnTo>
                    <a:lnTo>
                      <a:pt x="7" y="134"/>
                    </a:lnTo>
                    <a:lnTo>
                      <a:pt x="20" y="128"/>
                    </a:lnTo>
                    <a:lnTo>
                      <a:pt x="19" y="119"/>
                    </a:lnTo>
                    <a:lnTo>
                      <a:pt x="17" y="107"/>
                    </a:lnTo>
                    <a:lnTo>
                      <a:pt x="16" y="99"/>
                    </a:lnTo>
                    <a:lnTo>
                      <a:pt x="16" y="90"/>
                    </a:lnTo>
                    <a:lnTo>
                      <a:pt x="17" y="79"/>
                    </a:lnTo>
                    <a:lnTo>
                      <a:pt x="22" y="67"/>
                    </a:lnTo>
                    <a:lnTo>
                      <a:pt x="28" y="80"/>
                    </a:lnTo>
                    <a:lnTo>
                      <a:pt x="35" y="98"/>
                    </a:lnTo>
                    <a:lnTo>
                      <a:pt x="40" y="101"/>
                    </a:lnTo>
                    <a:lnTo>
                      <a:pt x="43" y="70"/>
                    </a:lnTo>
                    <a:lnTo>
                      <a:pt x="43" y="39"/>
                    </a:lnTo>
                    <a:lnTo>
                      <a:pt x="37" y="17"/>
                    </a:lnTo>
                    <a:lnTo>
                      <a:pt x="43" y="18"/>
                    </a:lnTo>
                    <a:lnTo>
                      <a:pt x="49" y="23"/>
                    </a:lnTo>
                    <a:lnTo>
                      <a:pt x="55" y="31"/>
                    </a:lnTo>
                    <a:lnTo>
                      <a:pt x="59" y="42"/>
                    </a:lnTo>
                    <a:lnTo>
                      <a:pt x="60" y="31"/>
                    </a:lnTo>
                    <a:lnTo>
                      <a:pt x="62" y="23"/>
                    </a:lnTo>
                    <a:lnTo>
                      <a:pt x="66" y="17"/>
                    </a:lnTo>
                    <a:lnTo>
                      <a:pt x="70" y="11"/>
                    </a:lnTo>
                    <a:lnTo>
                      <a:pt x="82" y="0"/>
                    </a:lnTo>
                    <a:lnTo>
                      <a:pt x="84" y="13"/>
                    </a:lnTo>
                    <a:lnTo>
                      <a:pt x="86" y="21"/>
                    </a:lnTo>
                    <a:lnTo>
                      <a:pt x="87" y="26"/>
                    </a:lnTo>
                    <a:lnTo>
                      <a:pt x="88" y="33"/>
                    </a:lnTo>
                    <a:lnTo>
                      <a:pt x="91" y="43"/>
                    </a:lnTo>
                    <a:lnTo>
                      <a:pt x="96" y="49"/>
                    </a:lnTo>
                    <a:lnTo>
                      <a:pt x="101" y="52"/>
                    </a:lnTo>
                    <a:lnTo>
                      <a:pt x="110" y="52"/>
                    </a:lnTo>
                    <a:lnTo>
                      <a:pt x="115" y="51"/>
                    </a:lnTo>
                    <a:lnTo>
                      <a:pt x="122" y="49"/>
                    </a:lnTo>
                    <a:lnTo>
                      <a:pt x="128" y="45"/>
                    </a:lnTo>
                    <a:lnTo>
                      <a:pt x="133" y="38"/>
                    </a:lnTo>
                    <a:lnTo>
                      <a:pt x="137" y="33"/>
                    </a:lnTo>
                    <a:lnTo>
                      <a:pt x="140" y="27"/>
                    </a:lnTo>
                    <a:lnTo>
                      <a:pt x="143" y="22"/>
                    </a:lnTo>
                    <a:lnTo>
                      <a:pt x="148" y="16"/>
                    </a:lnTo>
                    <a:lnTo>
                      <a:pt x="147" y="28"/>
                    </a:lnTo>
                    <a:lnTo>
                      <a:pt x="146" y="38"/>
                    </a:lnTo>
                    <a:lnTo>
                      <a:pt x="145" y="49"/>
                    </a:lnTo>
                    <a:lnTo>
                      <a:pt x="141" y="62"/>
                    </a:lnTo>
                    <a:lnTo>
                      <a:pt x="133" y="73"/>
                    </a:lnTo>
                    <a:lnTo>
                      <a:pt x="125" y="81"/>
                    </a:lnTo>
                    <a:lnTo>
                      <a:pt x="117" y="85"/>
                    </a:lnTo>
                    <a:lnTo>
                      <a:pt x="111" y="90"/>
                    </a:lnTo>
                    <a:lnTo>
                      <a:pt x="103" y="100"/>
                    </a:lnTo>
                    <a:lnTo>
                      <a:pt x="115" y="95"/>
                    </a:lnTo>
                    <a:lnTo>
                      <a:pt x="128" y="91"/>
                    </a:lnTo>
                    <a:lnTo>
                      <a:pt x="136" y="90"/>
                    </a:lnTo>
                    <a:lnTo>
                      <a:pt x="145" y="88"/>
                    </a:lnTo>
                    <a:lnTo>
                      <a:pt x="153" y="87"/>
                    </a:lnTo>
                    <a:lnTo>
                      <a:pt x="161" y="87"/>
                    </a:lnTo>
                    <a:lnTo>
                      <a:pt x="167" y="87"/>
                    </a:lnTo>
                    <a:lnTo>
                      <a:pt x="165" y="95"/>
                    </a:lnTo>
                    <a:lnTo>
                      <a:pt x="164" y="101"/>
                    </a:lnTo>
                    <a:lnTo>
                      <a:pt x="161" y="106"/>
                    </a:lnTo>
                    <a:lnTo>
                      <a:pt x="158" y="109"/>
                    </a:lnTo>
                    <a:lnTo>
                      <a:pt x="155" y="113"/>
                    </a:lnTo>
                    <a:lnTo>
                      <a:pt x="150" y="118"/>
                    </a:lnTo>
                    <a:lnTo>
                      <a:pt x="147" y="124"/>
                    </a:lnTo>
                    <a:lnTo>
                      <a:pt x="147" y="130"/>
                    </a:lnTo>
                    <a:lnTo>
                      <a:pt x="147" y="134"/>
                    </a:lnTo>
                    <a:lnTo>
                      <a:pt x="147" y="138"/>
                    </a:lnTo>
                    <a:lnTo>
                      <a:pt x="148" y="141"/>
                    </a:lnTo>
                    <a:lnTo>
                      <a:pt x="149" y="144"/>
                    </a:lnTo>
                    <a:lnTo>
                      <a:pt x="150" y="146"/>
                    </a:lnTo>
                    <a:lnTo>
                      <a:pt x="156" y="149"/>
                    </a:lnTo>
                    <a:lnTo>
                      <a:pt x="161" y="148"/>
                    </a:lnTo>
                    <a:lnTo>
                      <a:pt x="165" y="142"/>
                    </a:lnTo>
                    <a:lnTo>
                      <a:pt x="167" y="134"/>
                    </a:lnTo>
                    <a:lnTo>
                      <a:pt x="167" y="131"/>
                    </a:lnTo>
                    <a:lnTo>
                      <a:pt x="169" y="127"/>
                    </a:lnTo>
                    <a:lnTo>
                      <a:pt x="170" y="123"/>
                    </a:lnTo>
                    <a:lnTo>
                      <a:pt x="173" y="119"/>
                    </a:lnTo>
                    <a:lnTo>
                      <a:pt x="175" y="115"/>
                    </a:lnTo>
                    <a:lnTo>
                      <a:pt x="177" y="120"/>
                    </a:lnTo>
                    <a:lnTo>
                      <a:pt x="178" y="126"/>
                    </a:lnTo>
                    <a:lnTo>
                      <a:pt x="179" y="131"/>
                    </a:lnTo>
                    <a:lnTo>
                      <a:pt x="180" y="137"/>
                    </a:lnTo>
                    <a:lnTo>
                      <a:pt x="179" y="143"/>
                    </a:lnTo>
                    <a:lnTo>
                      <a:pt x="178" y="148"/>
                    </a:lnTo>
                    <a:lnTo>
                      <a:pt x="175" y="155"/>
                    </a:lnTo>
                    <a:lnTo>
                      <a:pt x="176" y="152"/>
                    </a:lnTo>
                    <a:lnTo>
                      <a:pt x="173" y="159"/>
                    </a:lnTo>
                    <a:lnTo>
                      <a:pt x="172" y="162"/>
                    </a:lnTo>
                    <a:lnTo>
                      <a:pt x="170" y="167"/>
                    </a:lnTo>
                    <a:lnTo>
                      <a:pt x="169" y="175"/>
                    </a:lnTo>
                    <a:lnTo>
                      <a:pt x="169" y="178"/>
                    </a:lnTo>
                    <a:lnTo>
                      <a:pt x="168" y="184"/>
                    </a:lnTo>
                    <a:lnTo>
                      <a:pt x="168" y="188"/>
                    </a:lnTo>
                    <a:lnTo>
                      <a:pt x="170" y="191"/>
                    </a:lnTo>
                    <a:lnTo>
                      <a:pt x="173" y="192"/>
                    </a:lnTo>
                    <a:lnTo>
                      <a:pt x="177" y="192"/>
                    </a:lnTo>
                    <a:lnTo>
                      <a:pt x="179" y="191"/>
                    </a:lnTo>
                    <a:lnTo>
                      <a:pt x="182" y="190"/>
                    </a:lnTo>
                    <a:lnTo>
                      <a:pt x="185" y="189"/>
                    </a:lnTo>
                    <a:lnTo>
                      <a:pt x="188" y="187"/>
                    </a:lnTo>
                    <a:lnTo>
                      <a:pt x="191" y="183"/>
                    </a:lnTo>
                    <a:lnTo>
                      <a:pt x="193" y="181"/>
                    </a:lnTo>
                    <a:lnTo>
                      <a:pt x="196" y="177"/>
                    </a:lnTo>
                    <a:lnTo>
                      <a:pt x="197" y="174"/>
                    </a:lnTo>
                    <a:lnTo>
                      <a:pt x="199" y="169"/>
                    </a:lnTo>
                    <a:lnTo>
                      <a:pt x="200" y="175"/>
                    </a:lnTo>
                    <a:lnTo>
                      <a:pt x="200" y="178"/>
                    </a:lnTo>
                    <a:lnTo>
                      <a:pt x="200" y="183"/>
                    </a:lnTo>
                    <a:lnTo>
                      <a:pt x="199" y="190"/>
                    </a:lnTo>
                    <a:lnTo>
                      <a:pt x="197" y="195"/>
                    </a:lnTo>
                    <a:lnTo>
                      <a:pt x="194" y="200"/>
                    </a:lnTo>
                    <a:lnTo>
                      <a:pt x="190" y="206"/>
                    </a:lnTo>
                    <a:lnTo>
                      <a:pt x="183" y="215"/>
                    </a:lnTo>
                    <a:lnTo>
                      <a:pt x="173" y="225"/>
                    </a:lnTo>
                    <a:lnTo>
                      <a:pt x="166" y="231"/>
                    </a:lnTo>
                    <a:lnTo>
                      <a:pt x="162" y="239"/>
                    </a:lnTo>
                    <a:lnTo>
                      <a:pt x="160" y="256"/>
                    </a:lnTo>
                    <a:lnTo>
                      <a:pt x="152" y="257"/>
                    </a:lnTo>
                    <a:lnTo>
                      <a:pt x="143" y="257"/>
                    </a:lnTo>
                    <a:lnTo>
                      <a:pt x="134" y="256"/>
                    </a:lnTo>
                    <a:lnTo>
                      <a:pt x="125" y="252"/>
                    </a:lnTo>
                    <a:lnTo>
                      <a:pt x="118" y="247"/>
                    </a:lnTo>
                    <a:lnTo>
                      <a:pt x="112" y="241"/>
                    </a:lnTo>
                    <a:lnTo>
                      <a:pt x="106" y="232"/>
                    </a:lnTo>
                    <a:lnTo>
                      <a:pt x="104" y="225"/>
                    </a:lnTo>
                    <a:lnTo>
                      <a:pt x="95" y="227"/>
                    </a:lnTo>
                    <a:lnTo>
                      <a:pt x="83" y="225"/>
                    </a:lnTo>
                    <a:lnTo>
                      <a:pt x="73" y="221"/>
                    </a:lnTo>
                    <a:lnTo>
                      <a:pt x="68" y="216"/>
                    </a:lnTo>
                    <a:lnTo>
                      <a:pt x="64" y="208"/>
                    </a:lnTo>
                    <a:lnTo>
                      <a:pt x="52" y="212"/>
                    </a:lnTo>
                    <a:lnTo>
                      <a:pt x="39" y="211"/>
                    </a:lnTo>
                    <a:lnTo>
                      <a:pt x="25" y="206"/>
                    </a:lnTo>
                    <a:lnTo>
                      <a:pt x="14" y="200"/>
                    </a:lnTo>
                    <a:lnTo>
                      <a:pt x="6" y="194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95" name="Freeform 388"/>
              <p:cNvSpPr>
                <a:spLocks/>
              </p:cNvSpPr>
              <p:nvPr/>
            </p:nvSpPr>
            <p:spPr bwMode="auto">
              <a:xfrm>
                <a:off x="2061" y="2256"/>
                <a:ext cx="145" cy="188"/>
              </a:xfrm>
              <a:custGeom>
                <a:avLst/>
                <a:gdLst>
                  <a:gd name="T0" fmla="*/ 1 w 145"/>
                  <a:gd name="T1" fmla="*/ 134 h 188"/>
                  <a:gd name="T2" fmla="*/ 1 w 145"/>
                  <a:gd name="T3" fmla="*/ 111 h 188"/>
                  <a:gd name="T4" fmla="*/ 6 w 145"/>
                  <a:gd name="T5" fmla="*/ 97 h 188"/>
                  <a:gd name="T6" fmla="*/ 14 w 145"/>
                  <a:gd name="T7" fmla="*/ 87 h 188"/>
                  <a:gd name="T8" fmla="*/ 12 w 145"/>
                  <a:gd name="T9" fmla="*/ 72 h 188"/>
                  <a:gd name="T10" fmla="*/ 13 w 145"/>
                  <a:gd name="T11" fmla="*/ 58 h 188"/>
                  <a:gd name="T12" fmla="*/ 20 w 145"/>
                  <a:gd name="T13" fmla="*/ 58 h 188"/>
                  <a:gd name="T14" fmla="*/ 29 w 145"/>
                  <a:gd name="T15" fmla="*/ 74 h 188"/>
                  <a:gd name="T16" fmla="*/ 31 w 145"/>
                  <a:gd name="T17" fmla="*/ 29 h 188"/>
                  <a:gd name="T18" fmla="*/ 31 w 145"/>
                  <a:gd name="T19" fmla="*/ 14 h 188"/>
                  <a:gd name="T20" fmla="*/ 40 w 145"/>
                  <a:gd name="T21" fmla="*/ 23 h 188"/>
                  <a:gd name="T22" fmla="*/ 44 w 145"/>
                  <a:gd name="T23" fmla="*/ 23 h 188"/>
                  <a:gd name="T24" fmla="*/ 48 w 145"/>
                  <a:gd name="T25" fmla="*/ 12 h 188"/>
                  <a:gd name="T26" fmla="*/ 60 w 145"/>
                  <a:gd name="T27" fmla="*/ 0 h 188"/>
                  <a:gd name="T28" fmla="*/ 62 w 145"/>
                  <a:gd name="T29" fmla="*/ 15 h 188"/>
                  <a:gd name="T30" fmla="*/ 64 w 145"/>
                  <a:gd name="T31" fmla="*/ 24 h 188"/>
                  <a:gd name="T32" fmla="*/ 69 w 145"/>
                  <a:gd name="T33" fmla="*/ 36 h 188"/>
                  <a:gd name="T34" fmla="*/ 79 w 145"/>
                  <a:gd name="T35" fmla="*/ 38 h 188"/>
                  <a:gd name="T36" fmla="*/ 88 w 145"/>
                  <a:gd name="T37" fmla="*/ 36 h 188"/>
                  <a:gd name="T38" fmla="*/ 96 w 145"/>
                  <a:gd name="T39" fmla="*/ 28 h 188"/>
                  <a:gd name="T40" fmla="*/ 101 w 145"/>
                  <a:gd name="T41" fmla="*/ 20 h 188"/>
                  <a:gd name="T42" fmla="*/ 106 w 145"/>
                  <a:gd name="T43" fmla="*/ 11 h 188"/>
                  <a:gd name="T44" fmla="*/ 105 w 145"/>
                  <a:gd name="T45" fmla="*/ 28 h 188"/>
                  <a:gd name="T46" fmla="*/ 102 w 145"/>
                  <a:gd name="T47" fmla="*/ 45 h 188"/>
                  <a:gd name="T48" fmla="*/ 91 w 145"/>
                  <a:gd name="T49" fmla="*/ 59 h 188"/>
                  <a:gd name="T50" fmla="*/ 80 w 145"/>
                  <a:gd name="T51" fmla="*/ 66 h 188"/>
                  <a:gd name="T52" fmla="*/ 84 w 145"/>
                  <a:gd name="T53" fmla="*/ 69 h 188"/>
                  <a:gd name="T54" fmla="*/ 98 w 145"/>
                  <a:gd name="T55" fmla="*/ 65 h 188"/>
                  <a:gd name="T56" fmla="*/ 110 w 145"/>
                  <a:gd name="T57" fmla="*/ 64 h 188"/>
                  <a:gd name="T58" fmla="*/ 117 w 145"/>
                  <a:gd name="T59" fmla="*/ 72 h 188"/>
                  <a:gd name="T60" fmla="*/ 108 w 145"/>
                  <a:gd name="T61" fmla="*/ 86 h 188"/>
                  <a:gd name="T62" fmla="*/ 101 w 145"/>
                  <a:gd name="T63" fmla="*/ 93 h 188"/>
                  <a:gd name="T64" fmla="*/ 99 w 145"/>
                  <a:gd name="T65" fmla="*/ 98 h 188"/>
                  <a:gd name="T66" fmla="*/ 103 w 145"/>
                  <a:gd name="T67" fmla="*/ 104 h 188"/>
                  <a:gd name="T68" fmla="*/ 112 w 145"/>
                  <a:gd name="T69" fmla="*/ 109 h 188"/>
                  <a:gd name="T70" fmla="*/ 119 w 145"/>
                  <a:gd name="T71" fmla="*/ 104 h 188"/>
                  <a:gd name="T72" fmla="*/ 123 w 145"/>
                  <a:gd name="T73" fmla="*/ 89 h 188"/>
                  <a:gd name="T74" fmla="*/ 128 w 145"/>
                  <a:gd name="T75" fmla="*/ 92 h 188"/>
                  <a:gd name="T76" fmla="*/ 128 w 145"/>
                  <a:gd name="T77" fmla="*/ 107 h 188"/>
                  <a:gd name="T78" fmla="*/ 122 w 145"/>
                  <a:gd name="T79" fmla="*/ 127 h 188"/>
                  <a:gd name="T80" fmla="*/ 127 w 145"/>
                  <a:gd name="T81" fmla="*/ 140 h 188"/>
                  <a:gd name="T82" fmla="*/ 136 w 145"/>
                  <a:gd name="T83" fmla="*/ 136 h 188"/>
                  <a:gd name="T84" fmla="*/ 144 w 145"/>
                  <a:gd name="T85" fmla="*/ 123 h 188"/>
                  <a:gd name="T86" fmla="*/ 143 w 145"/>
                  <a:gd name="T87" fmla="*/ 137 h 188"/>
                  <a:gd name="T88" fmla="*/ 137 w 145"/>
                  <a:gd name="T89" fmla="*/ 150 h 188"/>
                  <a:gd name="T90" fmla="*/ 125 w 145"/>
                  <a:gd name="T91" fmla="*/ 164 h 188"/>
                  <a:gd name="T92" fmla="*/ 116 w 145"/>
                  <a:gd name="T93" fmla="*/ 174 h 188"/>
                  <a:gd name="T94" fmla="*/ 110 w 145"/>
                  <a:gd name="T95" fmla="*/ 187 h 188"/>
                  <a:gd name="T96" fmla="*/ 97 w 145"/>
                  <a:gd name="T97" fmla="*/ 186 h 188"/>
                  <a:gd name="T98" fmla="*/ 85 w 145"/>
                  <a:gd name="T99" fmla="*/ 179 h 188"/>
                  <a:gd name="T100" fmla="*/ 77 w 145"/>
                  <a:gd name="T101" fmla="*/ 169 h 188"/>
                  <a:gd name="T102" fmla="*/ 68 w 145"/>
                  <a:gd name="T103" fmla="*/ 165 h 188"/>
                  <a:gd name="T104" fmla="*/ 53 w 145"/>
                  <a:gd name="T105" fmla="*/ 161 h 188"/>
                  <a:gd name="T106" fmla="*/ 46 w 145"/>
                  <a:gd name="T107" fmla="*/ 151 h 188"/>
                  <a:gd name="T108" fmla="*/ 28 w 145"/>
                  <a:gd name="T109" fmla="*/ 154 h 188"/>
                  <a:gd name="T110" fmla="*/ 10 w 145"/>
                  <a:gd name="T111" fmla="*/ 146 h 1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5"/>
                  <a:gd name="T169" fmla="*/ 0 h 188"/>
                  <a:gd name="T170" fmla="*/ 145 w 145"/>
                  <a:gd name="T171" fmla="*/ 188 h 18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5" h="188">
                    <a:moveTo>
                      <a:pt x="5" y="141"/>
                    </a:moveTo>
                    <a:lnTo>
                      <a:pt x="1" y="134"/>
                    </a:lnTo>
                    <a:lnTo>
                      <a:pt x="0" y="122"/>
                    </a:lnTo>
                    <a:lnTo>
                      <a:pt x="1" y="111"/>
                    </a:lnTo>
                    <a:lnTo>
                      <a:pt x="2" y="101"/>
                    </a:lnTo>
                    <a:lnTo>
                      <a:pt x="6" y="97"/>
                    </a:lnTo>
                    <a:lnTo>
                      <a:pt x="15" y="93"/>
                    </a:lnTo>
                    <a:lnTo>
                      <a:pt x="14" y="87"/>
                    </a:lnTo>
                    <a:lnTo>
                      <a:pt x="13" y="78"/>
                    </a:lnTo>
                    <a:lnTo>
                      <a:pt x="12" y="72"/>
                    </a:lnTo>
                    <a:lnTo>
                      <a:pt x="12" y="65"/>
                    </a:lnTo>
                    <a:lnTo>
                      <a:pt x="13" y="58"/>
                    </a:lnTo>
                    <a:lnTo>
                      <a:pt x="16" y="49"/>
                    </a:lnTo>
                    <a:lnTo>
                      <a:pt x="20" y="58"/>
                    </a:lnTo>
                    <a:lnTo>
                      <a:pt x="25" y="72"/>
                    </a:lnTo>
                    <a:lnTo>
                      <a:pt x="29" y="74"/>
                    </a:lnTo>
                    <a:lnTo>
                      <a:pt x="31" y="52"/>
                    </a:lnTo>
                    <a:lnTo>
                      <a:pt x="31" y="29"/>
                    </a:lnTo>
                    <a:lnTo>
                      <a:pt x="27" y="12"/>
                    </a:lnTo>
                    <a:lnTo>
                      <a:pt x="31" y="14"/>
                    </a:lnTo>
                    <a:lnTo>
                      <a:pt x="36" y="17"/>
                    </a:lnTo>
                    <a:lnTo>
                      <a:pt x="40" y="23"/>
                    </a:lnTo>
                    <a:lnTo>
                      <a:pt x="43" y="31"/>
                    </a:lnTo>
                    <a:lnTo>
                      <a:pt x="44" y="23"/>
                    </a:lnTo>
                    <a:lnTo>
                      <a:pt x="45" y="17"/>
                    </a:lnTo>
                    <a:lnTo>
                      <a:pt x="48" y="12"/>
                    </a:lnTo>
                    <a:lnTo>
                      <a:pt x="51" y="8"/>
                    </a:lnTo>
                    <a:lnTo>
                      <a:pt x="60" y="0"/>
                    </a:lnTo>
                    <a:lnTo>
                      <a:pt x="61" y="9"/>
                    </a:lnTo>
                    <a:lnTo>
                      <a:pt x="62" y="15"/>
                    </a:lnTo>
                    <a:lnTo>
                      <a:pt x="62" y="19"/>
                    </a:lnTo>
                    <a:lnTo>
                      <a:pt x="64" y="24"/>
                    </a:lnTo>
                    <a:lnTo>
                      <a:pt x="66" y="32"/>
                    </a:lnTo>
                    <a:lnTo>
                      <a:pt x="69" y="36"/>
                    </a:lnTo>
                    <a:lnTo>
                      <a:pt x="73" y="38"/>
                    </a:lnTo>
                    <a:lnTo>
                      <a:pt x="79" y="38"/>
                    </a:lnTo>
                    <a:lnTo>
                      <a:pt x="84" y="37"/>
                    </a:lnTo>
                    <a:lnTo>
                      <a:pt x="88" y="36"/>
                    </a:lnTo>
                    <a:lnTo>
                      <a:pt x="92" y="32"/>
                    </a:lnTo>
                    <a:lnTo>
                      <a:pt x="96" y="28"/>
                    </a:lnTo>
                    <a:lnTo>
                      <a:pt x="99" y="24"/>
                    </a:lnTo>
                    <a:lnTo>
                      <a:pt x="101" y="20"/>
                    </a:lnTo>
                    <a:lnTo>
                      <a:pt x="103" y="16"/>
                    </a:lnTo>
                    <a:lnTo>
                      <a:pt x="106" y="11"/>
                    </a:lnTo>
                    <a:lnTo>
                      <a:pt x="106" y="21"/>
                    </a:lnTo>
                    <a:lnTo>
                      <a:pt x="105" y="28"/>
                    </a:lnTo>
                    <a:lnTo>
                      <a:pt x="105" y="36"/>
                    </a:lnTo>
                    <a:lnTo>
                      <a:pt x="102" y="45"/>
                    </a:lnTo>
                    <a:lnTo>
                      <a:pt x="96" y="53"/>
                    </a:lnTo>
                    <a:lnTo>
                      <a:pt x="91" y="59"/>
                    </a:lnTo>
                    <a:lnTo>
                      <a:pt x="84" y="62"/>
                    </a:lnTo>
                    <a:lnTo>
                      <a:pt x="80" y="66"/>
                    </a:lnTo>
                    <a:lnTo>
                      <a:pt x="74" y="73"/>
                    </a:lnTo>
                    <a:lnTo>
                      <a:pt x="84" y="69"/>
                    </a:lnTo>
                    <a:lnTo>
                      <a:pt x="93" y="66"/>
                    </a:lnTo>
                    <a:lnTo>
                      <a:pt x="98" y="65"/>
                    </a:lnTo>
                    <a:lnTo>
                      <a:pt x="105" y="64"/>
                    </a:lnTo>
                    <a:lnTo>
                      <a:pt x="110" y="64"/>
                    </a:lnTo>
                    <a:lnTo>
                      <a:pt x="120" y="64"/>
                    </a:lnTo>
                    <a:lnTo>
                      <a:pt x="117" y="72"/>
                    </a:lnTo>
                    <a:lnTo>
                      <a:pt x="114" y="78"/>
                    </a:lnTo>
                    <a:lnTo>
                      <a:pt x="108" y="86"/>
                    </a:lnTo>
                    <a:lnTo>
                      <a:pt x="105" y="89"/>
                    </a:lnTo>
                    <a:lnTo>
                      <a:pt x="101" y="93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100" y="100"/>
                    </a:lnTo>
                    <a:lnTo>
                      <a:pt x="103" y="104"/>
                    </a:lnTo>
                    <a:lnTo>
                      <a:pt x="107" y="106"/>
                    </a:lnTo>
                    <a:lnTo>
                      <a:pt x="112" y="109"/>
                    </a:lnTo>
                    <a:lnTo>
                      <a:pt x="116" y="107"/>
                    </a:lnTo>
                    <a:lnTo>
                      <a:pt x="119" y="104"/>
                    </a:lnTo>
                    <a:lnTo>
                      <a:pt x="121" y="96"/>
                    </a:lnTo>
                    <a:lnTo>
                      <a:pt x="123" y="89"/>
                    </a:lnTo>
                    <a:lnTo>
                      <a:pt x="126" y="84"/>
                    </a:lnTo>
                    <a:lnTo>
                      <a:pt x="128" y="92"/>
                    </a:lnTo>
                    <a:lnTo>
                      <a:pt x="130" y="99"/>
                    </a:lnTo>
                    <a:lnTo>
                      <a:pt x="128" y="107"/>
                    </a:lnTo>
                    <a:lnTo>
                      <a:pt x="125" y="115"/>
                    </a:lnTo>
                    <a:lnTo>
                      <a:pt x="122" y="127"/>
                    </a:lnTo>
                    <a:lnTo>
                      <a:pt x="122" y="139"/>
                    </a:lnTo>
                    <a:lnTo>
                      <a:pt x="127" y="140"/>
                    </a:lnTo>
                    <a:lnTo>
                      <a:pt x="132" y="139"/>
                    </a:lnTo>
                    <a:lnTo>
                      <a:pt x="136" y="136"/>
                    </a:lnTo>
                    <a:lnTo>
                      <a:pt x="139" y="131"/>
                    </a:lnTo>
                    <a:lnTo>
                      <a:pt x="144" y="123"/>
                    </a:lnTo>
                    <a:lnTo>
                      <a:pt x="144" y="130"/>
                    </a:lnTo>
                    <a:lnTo>
                      <a:pt x="143" y="137"/>
                    </a:lnTo>
                    <a:lnTo>
                      <a:pt x="140" y="146"/>
                    </a:lnTo>
                    <a:lnTo>
                      <a:pt x="137" y="150"/>
                    </a:lnTo>
                    <a:lnTo>
                      <a:pt x="132" y="156"/>
                    </a:lnTo>
                    <a:lnTo>
                      <a:pt x="125" y="164"/>
                    </a:lnTo>
                    <a:lnTo>
                      <a:pt x="119" y="168"/>
                    </a:lnTo>
                    <a:lnTo>
                      <a:pt x="116" y="174"/>
                    </a:lnTo>
                    <a:lnTo>
                      <a:pt x="115" y="186"/>
                    </a:lnTo>
                    <a:lnTo>
                      <a:pt x="110" y="187"/>
                    </a:lnTo>
                    <a:lnTo>
                      <a:pt x="103" y="187"/>
                    </a:lnTo>
                    <a:lnTo>
                      <a:pt x="97" y="186"/>
                    </a:lnTo>
                    <a:lnTo>
                      <a:pt x="91" y="183"/>
                    </a:lnTo>
                    <a:lnTo>
                      <a:pt x="85" y="179"/>
                    </a:lnTo>
                    <a:lnTo>
                      <a:pt x="81" y="175"/>
                    </a:lnTo>
                    <a:lnTo>
                      <a:pt x="77" y="169"/>
                    </a:lnTo>
                    <a:lnTo>
                      <a:pt x="75" y="164"/>
                    </a:lnTo>
                    <a:lnTo>
                      <a:pt x="68" y="165"/>
                    </a:lnTo>
                    <a:lnTo>
                      <a:pt x="60" y="164"/>
                    </a:lnTo>
                    <a:lnTo>
                      <a:pt x="53" y="161"/>
                    </a:lnTo>
                    <a:lnTo>
                      <a:pt x="49" y="157"/>
                    </a:lnTo>
                    <a:lnTo>
                      <a:pt x="46" y="151"/>
                    </a:lnTo>
                    <a:lnTo>
                      <a:pt x="38" y="155"/>
                    </a:lnTo>
                    <a:lnTo>
                      <a:pt x="28" y="154"/>
                    </a:lnTo>
                    <a:lnTo>
                      <a:pt x="18" y="150"/>
                    </a:lnTo>
                    <a:lnTo>
                      <a:pt x="10" y="146"/>
                    </a:lnTo>
                    <a:lnTo>
                      <a:pt x="5" y="14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96" name="Freeform 389"/>
              <p:cNvSpPr>
                <a:spLocks/>
              </p:cNvSpPr>
              <p:nvPr/>
            </p:nvSpPr>
            <p:spPr bwMode="auto">
              <a:xfrm>
                <a:off x="2089" y="2317"/>
                <a:ext cx="88" cy="115"/>
              </a:xfrm>
              <a:custGeom>
                <a:avLst/>
                <a:gdLst>
                  <a:gd name="T0" fmla="*/ 0 w 88"/>
                  <a:gd name="T1" fmla="*/ 82 h 115"/>
                  <a:gd name="T2" fmla="*/ 0 w 88"/>
                  <a:gd name="T3" fmla="*/ 68 h 115"/>
                  <a:gd name="T4" fmla="*/ 3 w 88"/>
                  <a:gd name="T5" fmla="*/ 59 h 115"/>
                  <a:gd name="T6" fmla="*/ 8 w 88"/>
                  <a:gd name="T7" fmla="*/ 53 h 115"/>
                  <a:gd name="T8" fmla="*/ 6 w 88"/>
                  <a:gd name="T9" fmla="*/ 44 h 115"/>
                  <a:gd name="T10" fmla="*/ 7 w 88"/>
                  <a:gd name="T11" fmla="*/ 35 h 115"/>
                  <a:gd name="T12" fmla="*/ 12 w 88"/>
                  <a:gd name="T13" fmla="*/ 35 h 115"/>
                  <a:gd name="T14" fmla="*/ 17 w 88"/>
                  <a:gd name="T15" fmla="*/ 45 h 115"/>
                  <a:gd name="T16" fmla="*/ 18 w 88"/>
                  <a:gd name="T17" fmla="*/ 17 h 115"/>
                  <a:gd name="T18" fmla="*/ 18 w 88"/>
                  <a:gd name="T19" fmla="*/ 8 h 115"/>
                  <a:gd name="T20" fmla="*/ 23 w 88"/>
                  <a:gd name="T21" fmla="*/ 13 h 115"/>
                  <a:gd name="T22" fmla="*/ 26 w 88"/>
                  <a:gd name="T23" fmla="*/ 13 h 115"/>
                  <a:gd name="T24" fmla="*/ 28 w 88"/>
                  <a:gd name="T25" fmla="*/ 8 h 115"/>
                  <a:gd name="T26" fmla="*/ 35 w 88"/>
                  <a:gd name="T27" fmla="*/ 0 h 115"/>
                  <a:gd name="T28" fmla="*/ 37 w 88"/>
                  <a:gd name="T29" fmla="*/ 9 h 115"/>
                  <a:gd name="T30" fmla="*/ 38 w 88"/>
                  <a:gd name="T31" fmla="*/ 14 h 115"/>
                  <a:gd name="T32" fmla="*/ 41 w 88"/>
                  <a:gd name="T33" fmla="*/ 22 h 115"/>
                  <a:gd name="T34" fmla="*/ 47 w 88"/>
                  <a:gd name="T35" fmla="*/ 23 h 115"/>
                  <a:gd name="T36" fmla="*/ 53 w 88"/>
                  <a:gd name="T37" fmla="*/ 21 h 115"/>
                  <a:gd name="T38" fmla="*/ 58 w 88"/>
                  <a:gd name="T39" fmla="*/ 17 h 115"/>
                  <a:gd name="T40" fmla="*/ 61 w 88"/>
                  <a:gd name="T41" fmla="*/ 12 h 115"/>
                  <a:gd name="T42" fmla="*/ 64 w 88"/>
                  <a:gd name="T43" fmla="*/ 7 h 115"/>
                  <a:gd name="T44" fmla="*/ 63 w 88"/>
                  <a:gd name="T45" fmla="*/ 17 h 115"/>
                  <a:gd name="T46" fmla="*/ 61 w 88"/>
                  <a:gd name="T47" fmla="*/ 27 h 115"/>
                  <a:gd name="T48" fmla="*/ 54 w 88"/>
                  <a:gd name="T49" fmla="*/ 36 h 115"/>
                  <a:gd name="T50" fmla="*/ 48 w 88"/>
                  <a:gd name="T51" fmla="*/ 40 h 115"/>
                  <a:gd name="T52" fmla="*/ 50 w 88"/>
                  <a:gd name="T53" fmla="*/ 42 h 115"/>
                  <a:gd name="T54" fmla="*/ 59 w 88"/>
                  <a:gd name="T55" fmla="*/ 40 h 115"/>
                  <a:gd name="T56" fmla="*/ 66 w 88"/>
                  <a:gd name="T57" fmla="*/ 38 h 115"/>
                  <a:gd name="T58" fmla="*/ 70 w 88"/>
                  <a:gd name="T59" fmla="*/ 44 h 115"/>
                  <a:gd name="T60" fmla="*/ 65 w 88"/>
                  <a:gd name="T61" fmla="*/ 52 h 115"/>
                  <a:gd name="T62" fmla="*/ 60 w 88"/>
                  <a:gd name="T63" fmla="*/ 57 h 115"/>
                  <a:gd name="T64" fmla="*/ 60 w 88"/>
                  <a:gd name="T65" fmla="*/ 60 h 115"/>
                  <a:gd name="T66" fmla="*/ 62 w 88"/>
                  <a:gd name="T67" fmla="*/ 63 h 115"/>
                  <a:gd name="T68" fmla="*/ 68 w 88"/>
                  <a:gd name="T69" fmla="*/ 66 h 115"/>
                  <a:gd name="T70" fmla="*/ 71 w 88"/>
                  <a:gd name="T71" fmla="*/ 63 h 115"/>
                  <a:gd name="T72" fmla="*/ 74 w 88"/>
                  <a:gd name="T73" fmla="*/ 55 h 115"/>
                  <a:gd name="T74" fmla="*/ 78 w 88"/>
                  <a:gd name="T75" fmla="*/ 56 h 115"/>
                  <a:gd name="T76" fmla="*/ 77 w 88"/>
                  <a:gd name="T77" fmla="*/ 65 h 115"/>
                  <a:gd name="T78" fmla="*/ 73 w 88"/>
                  <a:gd name="T79" fmla="*/ 77 h 115"/>
                  <a:gd name="T80" fmla="*/ 77 w 88"/>
                  <a:gd name="T81" fmla="*/ 85 h 115"/>
                  <a:gd name="T82" fmla="*/ 82 w 88"/>
                  <a:gd name="T83" fmla="*/ 82 h 115"/>
                  <a:gd name="T84" fmla="*/ 86 w 88"/>
                  <a:gd name="T85" fmla="*/ 75 h 115"/>
                  <a:gd name="T86" fmla="*/ 86 w 88"/>
                  <a:gd name="T87" fmla="*/ 83 h 115"/>
                  <a:gd name="T88" fmla="*/ 82 w 88"/>
                  <a:gd name="T89" fmla="*/ 91 h 115"/>
                  <a:gd name="T90" fmla="*/ 75 w 88"/>
                  <a:gd name="T91" fmla="*/ 99 h 115"/>
                  <a:gd name="T92" fmla="*/ 70 w 88"/>
                  <a:gd name="T93" fmla="*/ 105 h 115"/>
                  <a:gd name="T94" fmla="*/ 66 w 88"/>
                  <a:gd name="T95" fmla="*/ 114 h 115"/>
                  <a:gd name="T96" fmla="*/ 58 w 88"/>
                  <a:gd name="T97" fmla="*/ 113 h 115"/>
                  <a:gd name="T98" fmla="*/ 51 w 88"/>
                  <a:gd name="T99" fmla="*/ 109 h 115"/>
                  <a:gd name="T100" fmla="*/ 46 w 88"/>
                  <a:gd name="T101" fmla="*/ 103 h 115"/>
                  <a:gd name="T102" fmla="*/ 41 w 88"/>
                  <a:gd name="T103" fmla="*/ 100 h 115"/>
                  <a:gd name="T104" fmla="*/ 31 w 88"/>
                  <a:gd name="T105" fmla="*/ 98 h 115"/>
                  <a:gd name="T106" fmla="*/ 27 w 88"/>
                  <a:gd name="T107" fmla="*/ 92 h 115"/>
                  <a:gd name="T108" fmla="*/ 16 w 88"/>
                  <a:gd name="T109" fmla="*/ 93 h 115"/>
                  <a:gd name="T110" fmla="*/ 6 w 88"/>
                  <a:gd name="T111" fmla="*/ 89 h 11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88"/>
                  <a:gd name="T169" fmla="*/ 0 h 115"/>
                  <a:gd name="T170" fmla="*/ 88 w 88"/>
                  <a:gd name="T171" fmla="*/ 115 h 11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88" h="115">
                    <a:moveTo>
                      <a:pt x="2" y="86"/>
                    </a:moveTo>
                    <a:lnTo>
                      <a:pt x="0" y="82"/>
                    </a:lnTo>
                    <a:lnTo>
                      <a:pt x="0" y="74"/>
                    </a:lnTo>
                    <a:lnTo>
                      <a:pt x="0" y="68"/>
                    </a:lnTo>
                    <a:lnTo>
                      <a:pt x="1" y="62"/>
                    </a:lnTo>
                    <a:lnTo>
                      <a:pt x="3" y="59"/>
                    </a:lnTo>
                    <a:lnTo>
                      <a:pt x="8" y="57"/>
                    </a:lnTo>
                    <a:lnTo>
                      <a:pt x="8" y="53"/>
                    </a:lnTo>
                    <a:lnTo>
                      <a:pt x="7" y="47"/>
                    </a:lnTo>
                    <a:lnTo>
                      <a:pt x="6" y="44"/>
                    </a:lnTo>
                    <a:lnTo>
                      <a:pt x="6" y="40"/>
                    </a:lnTo>
                    <a:lnTo>
                      <a:pt x="7" y="35"/>
                    </a:lnTo>
                    <a:lnTo>
                      <a:pt x="9" y="30"/>
                    </a:lnTo>
                    <a:lnTo>
                      <a:pt x="12" y="35"/>
                    </a:lnTo>
                    <a:lnTo>
                      <a:pt x="15" y="44"/>
                    </a:lnTo>
                    <a:lnTo>
                      <a:pt x="17" y="45"/>
                    </a:lnTo>
                    <a:lnTo>
                      <a:pt x="18" y="31"/>
                    </a:lnTo>
                    <a:lnTo>
                      <a:pt x="18" y="17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1" y="10"/>
                    </a:lnTo>
                    <a:lnTo>
                      <a:pt x="23" y="13"/>
                    </a:lnTo>
                    <a:lnTo>
                      <a:pt x="25" y="18"/>
                    </a:lnTo>
                    <a:lnTo>
                      <a:pt x="26" y="13"/>
                    </a:lnTo>
                    <a:lnTo>
                      <a:pt x="27" y="10"/>
                    </a:lnTo>
                    <a:lnTo>
                      <a:pt x="28" y="8"/>
                    </a:lnTo>
                    <a:lnTo>
                      <a:pt x="30" y="5"/>
                    </a:lnTo>
                    <a:lnTo>
                      <a:pt x="35" y="0"/>
                    </a:lnTo>
                    <a:lnTo>
                      <a:pt x="36" y="6"/>
                    </a:lnTo>
                    <a:lnTo>
                      <a:pt x="37" y="9"/>
                    </a:lnTo>
                    <a:lnTo>
                      <a:pt x="37" y="11"/>
                    </a:lnTo>
                    <a:lnTo>
                      <a:pt x="38" y="14"/>
                    </a:lnTo>
                    <a:lnTo>
                      <a:pt x="39" y="19"/>
                    </a:lnTo>
                    <a:lnTo>
                      <a:pt x="41" y="22"/>
                    </a:lnTo>
                    <a:lnTo>
                      <a:pt x="44" y="23"/>
                    </a:lnTo>
                    <a:lnTo>
                      <a:pt x="47" y="23"/>
                    </a:lnTo>
                    <a:lnTo>
                      <a:pt x="50" y="22"/>
                    </a:lnTo>
                    <a:lnTo>
                      <a:pt x="53" y="21"/>
                    </a:lnTo>
                    <a:lnTo>
                      <a:pt x="55" y="19"/>
                    </a:lnTo>
                    <a:lnTo>
                      <a:pt x="58" y="17"/>
                    </a:lnTo>
                    <a:lnTo>
                      <a:pt x="59" y="14"/>
                    </a:lnTo>
                    <a:lnTo>
                      <a:pt x="61" y="12"/>
                    </a:lnTo>
                    <a:lnTo>
                      <a:pt x="62" y="10"/>
                    </a:lnTo>
                    <a:lnTo>
                      <a:pt x="64" y="7"/>
                    </a:lnTo>
                    <a:lnTo>
                      <a:pt x="64" y="12"/>
                    </a:lnTo>
                    <a:lnTo>
                      <a:pt x="63" y="17"/>
                    </a:lnTo>
                    <a:lnTo>
                      <a:pt x="63" y="22"/>
                    </a:lnTo>
                    <a:lnTo>
                      <a:pt x="61" y="27"/>
                    </a:lnTo>
                    <a:lnTo>
                      <a:pt x="58" y="32"/>
                    </a:lnTo>
                    <a:lnTo>
                      <a:pt x="54" y="36"/>
                    </a:lnTo>
                    <a:lnTo>
                      <a:pt x="50" y="37"/>
                    </a:lnTo>
                    <a:lnTo>
                      <a:pt x="48" y="40"/>
                    </a:lnTo>
                    <a:lnTo>
                      <a:pt x="45" y="44"/>
                    </a:lnTo>
                    <a:lnTo>
                      <a:pt x="50" y="42"/>
                    </a:lnTo>
                    <a:lnTo>
                      <a:pt x="56" y="40"/>
                    </a:lnTo>
                    <a:lnTo>
                      <a:pt x="59" y="40"/>
                    </a:lnTo>
                    <a:lnTo>
                      <a:pt x="63" y="39"/>
                    </a:lnTo>
                    <a:lnTo>
                      <a:pt x="66" y="38"/>
                    </a:lnTo>
                    <a:lnTo>
                      <a:pt x="72" y="38"/>
                    </a:lnTo>
                    <a:lnTo>
                      <a:pt x="70" y="44"/>
                    </a:lnTo>
                    <a:lnTo>
                      <a:pt x="69" y="48"/>
                    </a:lnTo>
                    <a:lnTo>
                      <a:pt x="65" y="52"/>
                    </a:lnTo>
                    <a:lnTo>
                      <a:pt x="63" y="54"/>
                    </a:lnTo>
                    <a:lnTo>
                      <a:pt x="60" y="57"/>
                    </a:lnTo>
                    <a:lnTo>
                      <a:pt x="60" y="58"/>
                    </a:lnTo>
                    <a:lnTo>
                      <a:pt x="60" y="60"/>
                    </a:lnTo>
                    <a:lnTo>
                      <a:pt x="60" y="61"/>
                    </a:lnTo>
                    <a:lnTo>
                      <a:pt x="62" y="63"/>
                    </a:lnTo>
                    <a:lnTo>
                      <a:pt x="65" y="65"/>
                    </a:lnTo>
                    <a:lnTo>
                      <a:pt x="68" y="66"/>
                    </a:lnTo>
                    <a:lnTo>
                      <a:pt x="70" y="65"/>
                    </a:lnTo>
                    <a:lnTo>
                      <a:pt x="71" y="63"/>
                    </a:lnTo>
                    <a:lnTo>
                      <a:pt x="73" y="58"/>
                    </a:lnTo>
                    <a:lnTo>
                      <a:pt x="74" y="55"/>
                    </a:lnTo>
                    <a:lnTo>
                      <a:pt x="76" y="51"/>
                    </a:lnTo>
                    <a:lnTo>
                      <a:pt x="78" y="56"/>
                    </a:lnTo>
                    <a:lnTo>
                      <a:pt x="78" y="60"/>
                    </a:lnTo>
                    <a:lnTo>
                      <a:pt x="77" y="65"/>
                    </a:lnTo>
                    <a:lnTo>
                      <a:pt x="75" y="70"/>
                    </a:lnTo>
                    <a:lnTo>
                      <a:pt x="73" y="77"/>
                    </a:lnTo>
                    <a:lnTo>
                      <a:pt x="73" y="84"/>
                    </a:lnTo>
                    <a:lnTo>
                      <a:pt x="77" y="85"/>
                    </a:lnTo>
                    <a:lnTo>
                      <a:pt x="79" y="84"/>
                    </a:lnTo>
                    <a:lnTo>
                      <a:pt x="82" y="82"/>
                    </a:lnTo>
                    <a:lnTo>
                      <a:pt x="84" y="80"/>
                    </a:lnTo>
                    <a:lnTo>
                      <a:pt x="86" y="75"/>
                    </a:lnTo>
                    <a:lnTo>
                      <a:pt x="87" y="79"/>
                    </a:lnTo>
                    <a:lnTo>
                      <a:pt x="86" y="83"/>
                    </a:lnTo>
                    <a:lnTo>
                      <a:pt x="84" y="89"/>
                    </a:lnTo>
                    <a:lnTo>
                      <a:pt x="82" y="91"/>
                    </a:lnTo>
                    <a:lnTo>
                      <a:pt x="79" y="95"/>
                    </a:lnTo>
                    <a:lnTo>
                      <a:pt x="75" y="99"/>
                    </a:lnTo>
                    <a:lnTo>
                      <a:pt x="72" y="102"/>
                    </a:lnTo>
                    <a:lnTo>
                      <a:pt x="70" y="105"/>
                    </a:lnTo>
                    <a:lnTo>
                      <a:pt x="69" y="113"/>
                    </a:lnTo>
                    <a:lnTo>
                      <a:pt x="66" y="114"/>
                    </a:lnTo>
                    <a:lnTo>
                      <a:pt x="62" y="114"/>
                    </a:lnTo>
                    <a:lnTo>
                      <a:pt x="58" y="113"/>
                    </a:lnTo>
                    <a:lnTo>
                      <a:pt x="54" y="111"/>
                    </a:lnTo>
                    <a:lnTo>
                      <a:pt x="51" y="109"/>
                    </a:lnTo>
                    <a:lnTo>
                      <a:pt x="48" y="107"/>
                    </a:lnTo>
                    <a:lnTo>
                      <a:pt x="46" y="103"/>
                    </a:lnTo>
                    <a:lnTo>
                      <a:pt x="45" y="99"/>
                    </a:lnTo>
                    <a:lnTo>
                      <a:pt x="41" y="100"/>
                    </a:lnTo>
                    <a:lnTo>
                      <a:pt x="35" y="99"/>
                    </a:lnTo>
                    <a:lnTo>
                      <a:pt x="31" y="98"/>
                    </a:lnTo>
                    <a:lnTo>
                      <a:pt x="29" y="95"/>
                    </a:lnTo>
                    <a:lnTo>
                      <a:pt x="27" y="92"/>
                    </a:lnTo>
                    <a:lnTo>
                      <a:pt x="22" y="94"/>
                    </a:lnTo>
                    <a:lnTo>
                      <a:pt x="16" y="93"/>
                    </a:lnTo>
                    <a:lnTo>
                      <a:pt x="11" y="91"/>
                    </a:lnTo>
                    <a:lnTo>
                      <a:pt x="6" y="89"/>
                    </a:lnTo>
                    <a:lnTo>
                      <a:pt x="2" y="86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3597" name="Group 390"/>
              <p:cNvGrpSpPr>
                <a:grpSpLocks/>
              </p:cNvGrpSpPr>
              <p:nvPr/>
            </p:nvGrpSpPr>
            <p:grpSpPr bwMode="auto">
              <a:xfrm>
                <a:off x="2202" y="2338"/>
                <a:ext cx="140" cy="141"/>
                <a:chOff x="2202" y="2338"/>
                <a:chExt cx="140" cy="141"/>
              </a:xfrm>
            </p:grpSpPr>
            <p:sp>
              <p:nvSpPr>
                <p:cNvPr id="23600" name="Freeform 391"/>
                <p:cNvSpPr>
                  <a:spLocks/>
                </p:cNvSpPr>
                <p:nvPr/>
              </p:nvSpPr>
              <p:spPr bwMode="auto">
                <a:xfrm>
                  <a:off x="2202" y="2338"/>
                  <a:ext cx="140" cy="141"/>
                </a:xfrm>
                <a:custGeom>
                  <a:avLst/>
                  <a:gdLst>
                    <a:gd name="T0" fmla="*/ 1 w 140"/>
                    <a:gd name="T1" fmla="*/ 87 h 141"/>
                    <a:gd name="T2" fmla="*/ 0 w 140"/>
                    <a:gd name="T3" fmla="*/ 65 h 141"/>
                    <a:gd name="T4" fmla="*/ 5 w 140"/>
                    <a:gd name="T5" fmla="*/ 51 h 141"/>
                    <a:gd name="T6" fmla="*/ 13 w 140"/>
                    <a:gd name="T7" fmla="*/ 40 h 141"/>
                    <a:gd name="T8" fmla="*/ 27 w 140"/>
                    <a:gd name="T9" fmla="*/ 31 h 141"/>
                    <a:gd name="T10" fmla="*/ 40 w 140"/>
                    <a:gd name="T11" fmla="*/ 26 h 141"/>
                    <a:gd name="T12" fmla="*/ 46 w 140"/>
                    <a:gd name="T13" fmla="*/ 20 h 141"/>
                    <a:gd name="T14" fmla="*/ 48 w 140"/>
                    <a:gd name="T15" fmla="*/ 10 h 141"/>
                    <a:gd name="T16" fmla="*/ 51 w 140"/>
                    <a:gd name="T17" fmla="*/ 5 h 141"/>
                    <a:gd name="T18" fmla="*/ 56 w 140"/>
                    <a:gd name="T19" fmla="*/ 15 h 141"/>
                    <a:gd name="T20" fmla="*/ 58 w 140"/>
                    <a:gd name="T21" fmla="*/ 23 h 141"/>
                    <a:gd name="T22" fmla="*/ 67 w 140"/>
                    <a:gd name="T23" fmla="*/ 18 h 141"/>
                    <a:gd name="T24" fmla="*/ 70 w 140"/>
                    <a:gd name="T25" fmla="*/ 7 h 141"/>
                    <a:gd name="T26" fmla="*/ 71 w 140"/>
                    <a:gd name="T27" fmla="*/ 0 h 141"/>
                    <a:gd name="T28" fmla="*/ 78 w 140"/>
                    <a:gd name="T29" fmla="*/ 9 h 141"/>
                    <a:gd name="T30" fmla="*/ 81 w 140"/>
                    <a:gd name="T31" fmla="*/ 23 h 141"/>
                    <a:gd name="T32" fmla="*/ 78 w 140"/>
                    <a:gd name="T33" fmla="*/ 36 h 141"/>
                    <a:gd name="T34" fmla="*/ 88 w 140"/>
                    <a:gd name="T35" fmla="*/ 27 h 141"/>
                    <a:gd name="T36" fmla="*/ 102 w 140"/>
                    <a:gd name="T37" fmla="*/ 23 h 141"/>
                    <a:gd name="T38" fmla="*/ 114 w 140"/>
                    <a:gd name="T39" fmla="*/ 25 h 141"/>
                    <a:gd name="T40" fmla="*/ 116 w 140"/>
                    <a:gd name="T41" fmla="*/ 32 h 141"/>
                    <a:gd name="T42" fmla="*/ 106 w 140"/>
                    <a:gd name="T43" fmla="*/ 35 h 141"/>
                    <a:gd name="T44" fmla="*/ 101 w 140"/>
                    <a:gd name="T45" fmla="*/ 46 h 141"/>
                    <a:gd name="T46" fmla="*/ 107 w 140"/>
                    <a:gd name="T47" fmla="*/ 56 h 141"/>
                    <a:gd name="T48" fmla="*/ 118 w 140"/>
                    <a:gd name="T49" fmla="*/ 60 h 141"/>
                    <a:gd name="T50" fmla="*/ 126 w 140"/>
                    <a:gd name="T51" fmla="*/ 59 h 141"/>
                    <a:gd name="T52" fmla="*/ 127 w 140"/>
                    <a:gd name="T53" fmla="*/ 52 h 141"/>
                    <a:gd name="T54" fmla="*/ 132 w 140"/>
                    <a:gd name="T55" fmla="*/ 52 h 141"/>
                    <a:gd name="T56" fmla="*/ 137 w 140"/>
                    <a:gd name="T57" fmla="*/ 60 h 141"/>
                    <a:gd name="T58" fmla="*/ 139 w 140"/>
                    <a:gd name="T59" fmla="*/ 73 h 141"/>
                    <a:gd name="T60" fmla="*/ 133 w 140"/>
                    <a:gd name="T61" fmla="*/ 88 h 141"/>
                    <a:gd name="T62" fmla="*/ 126 w 140"/>
                    <a:gd name="T63" fmla="*/ 92 h 141"/>
                    <a:gd name="T64" fmla="*/ 114 w 140"/>
                    <a:gd name="T65" fmla="*/ 99 h 141"/>
                    <a:gd name="T66" fmla="*/ 107 w 140"/>
                    <a:gd name="T67" fmla="*/ 106 h 141"/>
                    <a:gd name="T68" fmla="*/ 102 w 140"/>
                    <a:gd name="T69" fmla="*/ 118 h 141"/>
                    <a:gd name="T70" fmla="*/ 97 w 140"/>
                    <a:gd name="T71" fmla="*/ 131 h 141"/>
                    <a:gd name="T72" fmla="*/ 89 w 140"/>
                    <a:gd name="T73" fmla="*/ 136 h 141"/>
                    <a:gd name="T74" fmla="*/ 74 w 140"/>
                    <a:gd name="T75" fmla="*/ 139 h 141"/>
                    <a:gd name="T76" fmla="*/ 54 w 140"/>
                    <a:gd name="T77" fmla="*/ 140 h 141"/>
                    <a:gd name="T78" fmla="*/ 28 w 140"/>
                    <a:gd name="T79" fmla="*/ 136 h 141"/>
                    <a:gd name="T80" fmla="*/ 12 w 140"/>
                    <a:gd name="T81" fmla="*/ 128 h 141"/>
                    <a:gd name="T82" fmla="*/ 6 w 140"/>
                    <a:gd name="T83" fmla="*/ 117 h 14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40"/>
                    <a:gd name="T127" fmla="*/ 0 h 141"/>
                    <a:gd name="T128" fmla="*/ 140 w 140"/>
                    <a:gd name="T129" fmla="*/ 141 h 14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40" h="141">
                      <a:moveTo>
                        <a:pt x="4" y="105"/>
                      </a:moveTo>
                      <a:lnTo>
                        <a:pt x="2" y="96"/>
                      </a:lnTo>
                      <a:lnTo>
                        <a:pt x="1" y="87"/>
                      </a:lnTo>
                      <a:lnTo>
                        <a:pt x="0" y="79"/>
                      </a:lnTo>
                      <a:lnTo>
                        <a:pt x="0" y="71"/>
                      </a:lnTo>
                      <a:lnTo>
                        <a:pt x="0" y="65"/>
                      </a:lnTo>
                      <a:lnTo>
                        <a:pt x="1" y="59"/>
                      </a:lnTo>
                      <a:lnTo>
                        <a:pt x="3" y="55"/>
                      </a:lnTo>
                      <a:lnTo>
                        <a:pt x="5" y="51"/>
                      </a:lnTo>
                      <a:lnTo>
                        <a:pt x="7" y="47"/>
                      </a:lnTo>
                      <a:lnTo>
                        <a:pt x="10" y="43"/>
                      </a:lnTo>
                      <a:lnTo>
                        <a:pt x="13" y="40"/>
                      </a:lnTo>
                      <a:lnTo>
                        <a:pt x="18" y="36"/>
                      </a:lnTo>
                      <a:lnTo>
                        <a:pt x="23" y="33"/>
                      </a:lnTo>
                      <a:lnTo>
                        <a:pt x="27" y="31"/>
                      </a:lnTo>
                      <a:lnTo>
                        <a:pt x="31" y="29"/>
                      </a:lnTo>
                      <a:lnTo>
                        <a:pt x="36" y="28"/>
                      </a:lnTo>
                      <a:lnTo>
                        <a:pt x="40" y="26"/>
                      </a:lnTo>
                      <a:lnTo>
                        <a:pt x="43" y="24"/>
                      </a:lnTo>
                      <a:lnTo>
                        <a:pt x="45" y="21"/>
                      </a:lnTo>
                      <a:lnTo>
                        <a:pt x="46" y="20"/>
                      </a:lnTo>
                      <a:lnTo>
                        <a:pt x="48" y="17"/>
                      </a:lnTo>
                      <a:lnTo>
                        <a:pt x="48" y="14"/>
                      </a:lnTo>
                      <a:lnTo>
                        <a:pt x="48" y="10"/>
                      </a:lnTo>
                      <a:lnTo>
                        <a:pt x="47" y="6"/>
                      </a:lnTo>
                      <a:lnTo>
                        <a:pt x="47" y="2"/>
                      </a:lnTo>
                      <a:lnTo>
                        <a:pt x="51" y="5"/>
                      </a:lnTo>
                      <a:lnTo>
                        <a:pt x="54" y="8"/>
                      </a:lnTo>
                      <a:lnTo>
                        <a:pt x="56" y="12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5" y="23"/>
                      </a:lnTo>
                      <a:lnTo>
                        <a:pt x="58" y="23"/>
                      </a:lnTo>
                      <a:lnTo>
                        <a:pt x="62" y="22"/>
                      </a:lnTo>
                      <a:lnTo>
                        <a:pt x="64" y="20"/>
                      </a:lnTo>
                      <a:lnTo>
                        <a:pt x="67" y="18"/>
                      </a:lnTo>
                      <a:lnTo>
                        <a:pt x="69" y="15"/>
                      </a:lnTo>
                      <a:lnTo>
                        <a:pt x="70" y="12"/>
                      </a:lnTo>
                      <a:lnTo>
                        <a:pt x="70" y="7"/>
                      </a:lnTo>
                      <a:lnTo>
                        <a:pt x="69" y="3"/>
                      </a:lnTo>
                      <a:lnTo>
                        <a:pt x="67" y="0"/>
                      </a:lnTo>
                      <a:lnTo>
                        <a:pt x="71" y="0"/>
                      </a:lnTo>
                      <a:lnTo>
                        <a:pt x="74" y="2"/>
                      </a:lnTo>
                      <a:lnTo>
                        <a:pt x="77" y="5"/>
                      </a:lnTo>
                      <a:lnTo>
                        <a:pt x="78" y="9"/>
                      </a:lnTo>
                      <a:lnTo>
                        <a:pt x="80" y="13"/>
                      </a:lnTo>
                      <a:lnTo>
                        <a:pt x="81" y="18"/>
                      </a:lnTo>
                      <a:lnTo>
                        <a:pt x="81" y="23"/>
                      </a:lnTo>
                      <a:lnTo>
                        <a:pt x="81" y="28"/>
                      </a:lnTo>
                      <a:lnTo>
                        <a:pt x="80" y="32"/>
                      </a:lnTo>
                      <a:lnTo>
                        <a:pt x="78" y="36"/>
                      </a:lnTo>
                      <a:lnTo>
                        <a:pt x="82" y="32"/>
                      </a:lnTo>
                      <a:lnTo>
                        <a:pt x="85" y="29"/>
                      </a:lnTo>
                      <a:lnTo>
                        <a:pt x="88" y="27"/>
                      </a:lnTo>
                      <a:lnTo>
                        <a:pt x="93" y="25"/>
                      </a:lnTo>
                      <a:lnTo>
                        <a:pt x="97" y="23"/>
                      </a:lnTo>
                      <a:lnTo>
                        <a:pt x="102" y="23"/>
                      </a:lnTo>
                      <a:lnTo>
                        <a:pt x="106" y="23"/>
                      </a:lnTo>
                      <a:lnTo>
                        <a:pt x="110" y="24"/>
                      </a:lnTo>
                      <a:lnTo>
                        <a:pt x="114" y="25"/>
                      </a:lnTo>
                      <a:lnTo>
                        <a:pt x="117" y="28"/>
                      </a:lnTo>
                      <a:lnTo>
                        <a:pt x="121" y="32"/>
                      </a:lnTo>
                      <a:lnTo>
                        <a:pt x="116" y="32"/>
                      </a:lnTo>
                      <a:lnTo>
                        <a:pt x="113" y="32"/>
                      </a:lnTo>
                      <a:lnTo>
                        <a:pt x="110" y="33"/>
                      </a:lnTo>
                      <a:lnTo>
                        <a:pt x="106" y="35"/>
                      </a:lnTo>
                      <a:lnTo>
                        <a:pt x="103" y="38"/>
                      </a:lnTo>
                      <a:lnTo>
                        <a:pt x="101" y="41"/>
                      </a:lnTo>
                      <a:lnTo>
                        <a:pt x="101" y="46"/>
                      </a:lnTo>
                      <a:lnTo>
                        <a:pt x="101" y="50"/>
                      </a:lnTo>
                      <a:lnTo>
                        <a:pt x="103" y="52"/>
                      </a:lnTo>
                      <a:lnTo>
                        <a:pt x="107" y="56"/>
                      </a:lnTo>
                      <a:lnTo>
                        <a:pt x="111" y="58"/>
                      </a:lnTo>
                      <a:lnTo>
                        <a:pt x="115" y="59"/>
                      </a:lnTo>
                      <a:lnTo>
                        <a:pt x="118" y="60"/>
                      </a:lnTo>
                      <a:lnTo>
                        <a:pt x="121" y="61"/>
                      </a:lnTo>
                      <a:lnTo>
                        <a:pt x="125" y="60"/>
                      </a:lnTo>
                      <a:lnTo>
                        <a:pt x="126" y="59"/>
                      </a:lnTo>
                      <a:lnTo>
                        <a:pt x="128" y="56"/>
                      </a:lnTo>
                      <a:lnTo>
                        <a:pt x="128" y="53"/>
                      </a:lnTo>
                      <a:lnTo>
                        <a:pt x="127" y="52"/>
                      </a:lnTo>
                      <a:lnTo>
                        <a:pt x="127" y="50"/>
                      </a:lnTo>
                      <a:lnTo>
                        <a:pt x="129" y="51"/>
                      </a:lnTo>
                      <a:lnTo>
                        <a:pt x="132" y="52"/>
                      </a:lnTo>
                      <a:lnTo>
                        <a:pt x="134" y="55"/>
                      </a:lnTo>
                      <a:lnTo>
                        <a:pt x="136" y="57"/>
                      </a:lnTo>
                      <a:lnTo>
                        <a:pt x="137" y="60"/>
                      </a:lnTo>
                      <a:lnTo>
                        <a:pt x="139" y="64"/>
                      </a:lnTo>
                      <a:lnTo>
                        <a:pt x="139" y="68"/>
                      </a:lnTo>
                      <a:lnTo>
                        <a:pt x="139" y="73"/>
                      </a:lnTo>
                      <a:lnTo>
                        <a:pt x="138" y="78"/>
                      </a:lnTo>
                      <a:lnTo>
                        <a:pt x="136" y="85"/>
                      </a:lnTo>
                      <a:lnTo>
                        <a:pt x="133" y="88"/>
                      </a:lnTo>
                      <a:lnTo>
                        <a:pt x="131" y="90"/>
                      </a:lnTo>
                      <a:lnTo>
                        <a:pt x="129" y="91"/>
                      </a:lnTo>
                      <a:lnTo>
                        <a:pt x="126" y="92"/>
                      </a:lnTo>
                      <a:lnTo>
                        <a:pt x="122" y="94"/>
                      </a:lnTo>
                      <a:lnTo>
                        <a:pt x="117" y="97"/>
                      </a:lnTo>
                      <a:lnTo>
                        <a:pt x="114" y="99"/>
                      </a:lnTo>
                      <a:lnTo>
                        <a:pt x="111" y="101"/>
                      </a:lnTo>
                      <a:lnTo>
                        <a:pt x="109" y="102"/>
                      </a:lnTo>
                      <a:lnTo>
                        <a:pt x="107" y="106"/>
                      </a:lnTo>
                      <a:lnTo>
                        <a:pt x="105" y="110"/>
                      </a:lnTo>
                      <a:lnTo>
                        <a:pt x="103" y="113"/>
                      </a:lnTo>
                      <a:lnTo>
                        <a:pt x="102" y="118"/>
                      </a:lnTo>
                      <a:lnTo>
                        <a:pt x="101" y="123"/>
                      </a:lnTo>
                      <a:lnTo>
                        <a:pt x="99" y="127"/>
                      </a:lnTo>
                      <a:lnTo>
                        <a:pt x="97" y="131"/>
                      </a:lnTo>
                      <a:lnTo>
                        <a:pt x="94" y="133"/>
                      </a:lnTo>
                      <a:lnTo>
                        <a:pt x="92" y="134"/>
                      </a:lnTo>
                      <a:lnTo>
                        <a:pt x="89" y="136"/>
                      </a:lnTo>
                      <a:lnTo>
                        <a:pt x="84" y="138"/>
                      </a:lnTo>
                      <a:lnTo>
                        <a:pt x="79" y="138"/>
                      </a:lnTo>
                      <a:lnTo>
                        <a:pt x="74" y="139"/>
                      </a:lnTo>
                      <a:lnTo>
                        <a:pt x="66" y="140"/>
                      </a:lnTo>
                      <a:lnTo>
                        <a:pt x="62" y="140"/>
                      </a:lnTo>
                      <a:lnTo>
                        <a:pt x="54" y="140"/>
                      </a:lnTo>
                      <a:lnTo>
                        <a:pt x="45" y="140"/>
                      </a:lnTo>
                      <a:lnTo>
                        <a:pt x="37" y="138"/>
                      </a:lnTo>
                      <a:lnTo>
                        <a:pt x="28" y="136"/>
                      </a:lnTo>
                      <a:lnTo>
                        <a:pt x="22" y="134"/>
                      </a:lnTo>
                      <a:lnTo>
                        <a:pt x="16" y="131"/>
                      </a:lnTo>
                      <a:lnTo>
                        <a:pt x="12" y="128"/>
                      </a:lnTo>
                      <a:lnTo>
                        <a:pt x="10" y="126"/>
                      </a:lnTo>
                      <a:lnTo>
                        <a:pt x="8" y="122"/>
                      </a:lnTo>
                      <a:lnTo>
                        <a:pt x="6" y="117"/>
                      </a:lnTo>
                      <a:lnTo>
                        <a:pt x="4" y="110"/>
                      </a:lnTo>
                      <a:lnTo>
                        <a:pt x="4" y="105"/>
                      </a:lnTo>
                    </a:path>
                  </a:pathLst>
                </a:cu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01" name="Freeform 392"/>
                <p:cNvSpPr>
                  <a:spLocks/>
                </p:cNvSpPr>
                <p:nvPr/>
              </p:nvSpPr>
              <p:spPr bwMode="auto">
                <a:xfrm>
                  <a:off x="2224" y="2364"/>
                  <a:ext cx="98" cy="115"/>
                </a:xfrm>
                <a:custGeom>
                  <a:avLst/>
                  <a:gdLst>
                    <a:gd name="T0" fmla="*/ 1 w 98"/>
                    <a:gd name="T1" fmla="*/ 71 h 115"/>
                    <a:gd name="T2" fmla="*/ 0 w 98"/>
                    <a:gd name="T3" fmla="*/ 53 h 115"/>
                    <a:gd name="T4" fmla="*/ 3 w 98"/>
                    <a:gd name="T5" fmla="*/ 41 h 115"/>
                    <a:gd name="T6" fmla="*/ 9 w 98"/>
                    <a:gd name="T7" fmla="*/ 33 h 115"/>
                    <a:gd name="T8" fmla="*/ 19 w 98"/>
                    <a:gd name="T9" fmla="*/ 25 h 115"/>
                    <a:gd name="T10" fmla="*/ 27 w 98"/>
                    <a:gd name="T11" fmla="*/ 21 h 115"/>
                    <a:gd name="T12" fmla="*/ 32 w 98"/>
                    <a:gd name="T13" fmla="*/ 16 h 115"/>
                    <a:gd name="T14" fmla="*/ 33 w 98"/>
                    <a:gd name="T15" fmla="*/ 8 h 115"/>
                    <a:gd name="T16" fmla="*/ 35 w 98"/>
                    <a:gd name="T17" fmla="*/ 4 h 115"/>
                    <a:gd name="T18" fmla="*/ 39 w 98"/>
                    <a:gd name="T19" fmla="*/ 13 h 115"/>
                    <a:gd name="T20" fmla="*/ 40 w 98"/>
                    <a:gd name="T21" fmla="*/ 18 h 115"/>
                    <a:gd name="T22" fmla="*/ 46 w 98"/>
                    <a:gd name="T23" fmla="*/ 15 h 115"/>
                    <a:gd name="T24" fmla="*/ 48 w 98"/>
                    <a:gd name="T25" fmla="*/ 6 h 115"/>
                    <a:gd name="T26" fmla="*/ 49 w 98"/>
                    <a:gd name="T27" fmla="*/ 0 h 115"/>
                    <a:gd name="T28" fmla="*/ 54 w 98"/>
                    <a:gd name="T29" fmla="*/ 7 h 115"/>
                    <a:gd name="T30" fmla="*/ 56 w 98"/>
                    <a:gd name="T31" fmla="*/ 19 h 115"/>
                    <a:gd name="T32" fmla="*/ 54 w 98"/>
                    <a:gd name="T33" fmla="*/ 29 h 115"/>
                    <a:gd name="T34" fmla="*/ 61 w 98"/>
                    <a:gd name="T35" fmla="*/ 21 h 115"/>
                    <a:gd name="T36" fmla="*/ 71 w 98"/>
                    <a:gd name="T37" fmla="*/ 18 h 115"/>
                    <a:gd name="T38" fmla="*/ 78 w 98"/>
                    <a:gd name="T39" fmla="*/ 20 h 115"/>
                    <a:gd name="T40" fmla="*/ 81 w 98"/>
                    <a:gd name="T41" fmla="*/ 26 h 115"/>
                    <a:gd name="T42" fmla="*/ 74 w 98"/>
                    <a:gd name="T43" fmla="*/ 28 h 115"/>
                    <a:gd name="T44" fmla="*/ 70 w 98"/>
                    <a:gd name="T45" fmla="*/ 37 h 115"/>
                    <a:gd name="T46" fmla="*/ 74 w 98"/>
                    <a:gd name="T47" fmla="*/ 45 h 115"/>
                    <a:gd name="T48" fmla="*/ 82 w 98"/>
                    <a:gd name="T49" fmla="*/ 49 h 115"/>
                    <a:gd name="T50" fmla="*/ 88 w 98"/>
                    <a:gd name="T51" fmla="*/ 48 h 115"/>
                    <a:gd name="T52" fmla="*/ 89 w 98"/>
                    <a:gd name="T53" fmla="*/ 42 h 115"/>
                    <a:gd name="T54" fmla="*/ 92 w 98"/>
                    <a:gd name="T55" fmla="*/ 42 h 115"/>
                    <a:gd name="T56" fmla="*/ 95 w 98"/>
                    <a:gd name="T57" fmla="*/ 48 h 115"/>
                    <a:gd name="T58" fmla="*/ 96 w 98"/>
                    <a:gd name="T59" fmla="*/ 59 h 115"/>
                    <a:gd name="T60" fmla="*/ 93 w 98"/>
                    <a:gd name="T61" fmla="*/ 71 h 115"/>
                    <a:gd name="T62" fmla="*/ 88 w 98"/>
                    <a:gd name="T63" fmla="*/ 75 h 115"/>
                    <a:gd name="T64" fmla="*/ 79 w 98"/>
                    <a:gd name="T65" fmla="*/ 80 h 115"/>
                    <a:gd name="T66" fmla="*/ 74 w 98"/>
                    <a:gd name="T67" fmla="*/ 86 h 115"/>
                    <a:gd name="T68" fmla="*/ 71 w 98"/>
                    <a:gd name="T69" fmla="*/ 95 h 115"/>
                    <a:gd name="T70" fmla="*/ 67 w 98"/>
                    <a:gd name="T71" fmla="*/ 106 h 115"/>
                    <a:gd name="T72" fmla="*/ 61 w 98"/>
                    <a:gd name="T73" fmla="*/ 110 h 115"/>
                    <a:gd name="T74" fmla="*/ 51 w 98"/>
                    <a:gd name="T75" fmla="*/ 113 h 115"/>
                    <a:gd name="T76" fmla="*/ 38 w 98"/>
                    <a:gd name="T77" fmla="*/ 114 h 115"/>
                    <a:gd name="T78" fmla="*/ 19 w 98"/>
                    <a:gd name="T79" fmla="*/ 110 h 115"/>
                    <a:gd name="T80" fmla="*/ 8 w 98"/>
                    <a:gd name="T81" fmla="*/ 104 h 115"/>
                    <a:gd name="T82" fmla="*/ 4 w 98"/>
                    <a:gd name="T83" fmla="*/ 95 h 11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98"/>
                    <a:gd name="T127" fmla="*/ 0 h 115"/>
                    <a:gd name="T128" fmla="*/ 98 w 98"/>
                    <a:gd name="T129" fmla="*/ 115 h 11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98" h="115">
                      <a:moveTo>
                        <a:pt x="2" y="85"/>
                      </a:moveTo>
                      <a:lnTo>
                        <a:pt x="1" y="77"/>
                      </a:lnTo>
                      <a:lnTo>
                        <a:pt x="1" y="71"/>
                      </a:lnTo>
                      <a:lnTo>
                        <a:pt x="0" y="64"/>
                      </a:lnTo>
                      <a:lnTo>
                        <a:pt x="0" y="58"/>
                      </a:lnTo>
                      <a:lnTo>
                        <a:pt x="0" y="53"/>
                      </a:lnTo>
                      <a:lnTo>
                        <a:pt x="1" y="48"/>
                      </a:lnTo>
                      <a:lnTo>
                        <a:pt x="2" y="44"/>
                      </a:lnTo>
                      <a:lnTo>
                        <a:pt x="3" y="41"/>
                      </a:lnTo>
                      <a:lnTo>
                        <a:pt x="5" y="38"/>
                      </a:lnTo>
                      <a:lnTo>
                        <a:pt x="7" y="35"/>
                      </a:lnTo>
                      <a:lnTo>
                        <a:pt x="9" y="33"/>
                      </a:lnTo>
                      <a:lnTo>
                        <a:pt x="12" y="29"/>
                      </a:lnTo>
                      <a:lnTo>
                        <a:pt x="16" y="27"/>
                      </a:lnTo>
                      <a:lnTo>
                        <a:pt x="19" y="25"/>
                      </a:lnTo>
                      <a:lnTo>
                        <a:pt x="21" y="24"/>
                      </a:lnTo>
                      <a:lnTo>
                        <a:pt x="25" y="22"/>
                      </a:lnTo>
                      <a:lnTo>
                        <a:pt x="27" y="21"/>
                      </a:lnTo>
                      <a:lnTo>
                        <a:pt x="30" y="19"/>
                      </a:lnTo>
                      <a:lnTo>
                        <a:pt x="31" y="17"/>
                      </a:lnTo>
                      <a:lnTo>
                        <a:pt x="32" y="16"/>
                      </a:lnTo>
                      <a:lnTo>
                        <a:pt x="33" y="14"/>
                      </a:lnTo>
                      <a:lnTo>
                        <a:pt x="33" y="11"/>
                      </a:lnTo>
                      <a:lnTo>
                        <a:pt x="33" y="8"/>
                      </a:lnTo>
                      <a:lnTo>
                        <a:pt x="32" y="5"/>
                      </a:lnTo>
                      <a:lnTo>
                        <a:pt x="32" y="2"/>
                      </a:lnTo>
                      <a:lnTo>
                        <a:pt x="35" y="4"/>
                      </a:lnTo>
                      <a:lnTo>
                        <a:pt x="37" y="7"/>
                      </a:lnTo>
                      <a:lnTo>
                        <a:pt x="38" y="10"/>
                      </a:lnTo>
                      <a:lnTo>
                        <a:pt x="39" y="13"/>
                      </a:lnTo>
                      <a:lnTo>
                        <a:pt x="38" y="15"/>
                      </a:lnTo>
                      <a:lnTo>
                        <a:pt x="38" y="18"/>
                      </a:lnTo>
                      <a:lnTo>
                        <a:pt x="40" y="18"/>
                      </a:lnTo>
                      <a:lnTo>
                        <a:pt x="43" y="18"/>
                      </a:lnTo>
                      <a:lnTo>
                        <a:pt x="44" y="16"/>
                      </a:lnTo>
                      <a:lnTo>
                        <a:pt x="46" y="15"/>
                      </a:lnTo>
                      <a:lnTo>
                        <a:pt x="48" y="13"/>
                      </a:lnTo>
                      <a:lnTo>
                        <a:pt x="48" y="10"/>
                      </a:lnTo>
                      <a:lnTo>
                        <a:pt x="48" y="6"/>
                      </a:lnTo>
                      <a:lnTo>
                        <a:pt x="48" y="3"/>
                      </a:lnTo>
                      <a:lnTo>
                        <a:pt x="46" y="0"/>
                      </a:ln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3" y="4"/>
                      </a:lnTo>
                      <a:lnTo>
                        <a:pt x="54" y="7"/>
                      </a:lnTo>
                      <a:lnTo>
                        <a:pt x="55" y="11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6" y="23"/>
                      </a:lnTo>
                      <a:lnTo>
                        <a:pt x="55" y="26"/>
                      </a:lnTo>
                      <a:lnTo>
                        <a:pt x="54" y="29"/>
                      </a:lnTo>
                      <a:lnTo>
                        <a:pt x="57" y="26"/>
                      </a:lnTo>
                      <a:lnTo>
                        <a:pt x="59" y="23"/>
                      </a:lnTo>
                      <a:lnTo>
                        <a:pt x="61" y="21"/>
                      </a:lnTo>
                      <a:lnTo>
                        <a:pt x="64" y="20"/>
                      </a:lnTo>
                      <a:lnTo>
                        <a:pt x="67" y="19"/>
                      </a:lnTo>
                      <a:lnTo>
                        <a:pt x="71" y="18"/>
                      </a:lnTo>
                      <a:lnTo>
                        <a:pt x="74" y="19"/>
                      </a:lnTo>
                      <a:lnTo>
                        <a:pt x="76" y="19"/>
                      </a:lnTo>
                      <a:lnTo>
                        <a:pt x="78" y="20"/>
                      </a:lnTo>
                      <a:lnTo>
                        <a:pt x="81" y="22"/>
                      </a:lnTo>
                      <a:lnTo>
                        <a:pt x="84" y="26"/>
                      </a:lnTo>
                      <a:lnTo>
                        <a:pt x="81" y="26"/>
                      </a:lnTo>
                      <a:lnTo>
                        <a:pt x="78" y="26"/>
                      </a:lnTo>
                      <a:lnTo>
                        <a:pt x="76" y="27"/>
                      </a:lnTo>
                      <a:lnTo>
                        <a:pt x="74" y="28"/>
                      </a:lnTo>
                      <a:lnTo>
                        <a:pt x="71" y="31"/>
                      </a:lnTo>
                      <a:lnTo>
                        <a:pt x="70" y="34"/>
                      </a:lnTo>
                      <a:lnTo>
                        <a:pt x="70" y="37"/>
                      </a:lnTo>
                      <a:lnTo>
                        <a:pt x="70" y="40"/>
                      </a:lnTo>
                      <a:lnTo>
                        <a:pt x="72" y="42"/>
                      </a:lnTo>
                      <a:lnTo>
                        <a:pt x="74" y="45"/>
                      </a:lnTo>
                      <a:lnTo>
                        <a:pt x="77" y="47"/>
                      </a:lnTo>
                      <a:lnTo>
                        <a:pt x="80" y="48"/>
                      </a:lnTo>
                      <a:lnTo>
                        <a:pt x="82" y="49"/>
                      </a:lnTo>
                      <a:lnTo>
                        <a:pt x="84" y="49"/>
                      </a:lnTo>
                      <a:lnTo>
                        <a:pt x="87" y="49"/>
                      </a:lnTo>
                      <a:lnTo>
                        <a:pt x="88" y="48"/>
                      </a:lnTo>
                      <a:lnTo>
                        <a:pt x="89" y="46"/>
                      </a:lnTo>
                      <a:lnTo>
                        <a:pt x="89" y="43"/>
                      </a:lnTo>
                      <a:lnTo>
                        <a:pt x="89" y="42"/>
                      </a:lnTo>
                      <a:lnTo>
                        <a:pt x="89" y="40"/>
                      </a:lnTo>
                      <a:lnTo>
                        <a:pt x="90" y="41"/>
                      </a:lnTo>
                      <a:lnTo>
                        <a:pt x="92" y="42"/>
                      </a:lnTo>
                      <a:lnTo>
                        <a:pt x="93" y="44"/>
                      </a:lnTo>
                      <a:lnTo>
                        <a:pt x="94" y="46"/>
                      </a:lnTo>
                      <a:lnTo>
                        <a:pt x="95" y="48"/>
                      </a:lnTo>
                      <a:lnTo>
                        <a:pt x="96" y="52"/>
                      </a:lnTo>
                      <a:lnTo>
                        <a:pt x="97" y="56"/>
                      </a:lnTo>
                      <a:lnTo>
                        <a:pt x="96" y="59"/>
                      </a:lnTo>
                      <a:lnTo>
                        <a:pt x="96" y="63"/>
                      </a:lnTo>
                      <a:lnTo>
                        <a:pt x="95" y="69"/>
                      </a:lnTo>
                      <a:lnTo>
                        <a:pt x="93" y="71"/>
                      </a:lnTo>
                      <a:lnTo>
                        <a:pt x="92" y="73"/>
                      </a:lnTo>
                      <a:lnTo>
                        <a:pt x="90" y="74"/>
                      </a:lnTo>
                      <a:lnTo>
                        <a:pt x="88" y="75"/>
                      </a:lnTo>
                      <a:lnTo>
                        <a:pt x="85" y="77"/>
                      </a:lnTo>
                      <a:lnTo>
                        <a:pt x="81" y="79"/>
                      </a:lnTo>
                      <a:lnTo>
                        <a:pt x="79" y="80"/>
                      </a:lnTo>
                      <a:lnTo>
                        <a:pt x="77" y="82"/>
                      </a:lnTo>
                      <a:lnTo>
                        <a:pt x="76" y="83"/>
                      </a:lnTo>
                      <a:lnTo>
                        <a:pt x="74" y="86"/>
                      </a:lnTo>
                      <a:lnTo>
                        <a:pt x="73" y="89"/>
                      </a:lnTo>
                      <a:lnTo>
                        <a:pt x="72" y="92"/>
                      </a:lnTo>
                      <a:lnTo>
                        <a:pt x="71" y="95"/>
                      </a:lnTo>
                      <a:lnTo>
                        <a:pt x="70" y="100"/>
                      </a:lnTo>
                      <a:lnTo>
                        <a:pt x="69" y="103"/>
                      </a:lnTo>
                      <a:lnTo>
                        <a:pt x="67" y="106"/>
                      </a:lnTo>
                      <a:lnTo>
                        <a:pt x="66" y="108"/>
                      </a:lnTo>
                      <a:lnTo>
                        <a:pt x="64" y="109"/>
                      </a:lnTo>
                      <a:lnTo>
                        <a:pt x="61" y="110"/>
                      </a:lnTo>
                      <a:lnTo>
                        <a:pt x="58" y="112"/>
                      </a:lnTo>
                      <a:lnTo>
                        <a:pt x="55" y="112"/>
                      </a:lnTo>
                      <a:lnTo>
                        <a:pt x="51" y="113"/>
                      </a:lnTo>
                      <a:lnTo>
                        <a:pt x="46" y="113"/>
                      </a:lnTo>
                      <a:lnTo>
                        <a:pt x="43" y="113"/>
                      </a:lnTo>
                      <a:lnTo>
                        <a:pt x="38" y="114"/>
                      </a:lnTo>
                      <a:lnTo>
                        <a:pt x="31" y="113"/>
                      </a:lnTo>
                      <a:lnTo>
                        <a:pt x="25" y="112"/>
                      </a:lnTo>
                      <a:lnTo>
                        <a:pt x="19" y="110"/>
                      </a:lnTo>
                      <a:lnTo>
                        <a:pt x="15" y="108"/>
                      </a:lnTo>
                      <a:lnTo>
                        <a:pt x="11" y="106"/>
                      </a:lnTo>
                      <a:lnTo>
                        <a:pt x="8" y="104"/>
                      </a:lnTo>
                      <a:lnTo>
                        <a:pt x="7" y="102"/>
                      </a:lnTo>
                      <a:lnTo>
                        <a:pt x="5" y="99"/>
                      </a:lnTo>
                      <a:lnTo>
                        <a:pt x="4" y="95"/>
                      </a:lnTo>
                      <a:lnTo>
                        <a:pt x="3" y="90"/>
                      </a:lnTo>
                      <a:lnTo>
                        <a:pt x="2" y="85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02" name="Freeform 393"/>
                <p:cNvSpPr>
                  <a:spLocks/>
                </p:cNvSpPr>
                <p:nvPr/>
              </p:nvSpPr>
              <p:spPr bwMode="auto">
                <a:xfrm>
                  <a:off x="2243" y="2409"/>
                  <a:ext cx="53" cy="63"/>
                </a:xfrm>
                <a:custGeom>
                  <a:avLst/>
                  <a:gdLst>
                    <a:gd name="T0" fmla="*/ 0 w 53"/>
                    <a:gd name="T1" fmla="*/ 38 h 63"/>
                    <a:gd name="T2" fmla="*/ 0 w 53"/>
                    <a:gd name="T3" fmla="*/ 28 h 63"/>
                    <a:gd name="T4" fmla="*/ 1 w 53"/>
                    <a:gd name="T5" fmla="*/ 22 h 63"/>
                    <a:gd name="T6" fmla="*/ 4 w 53"/>
                    <a:gd name="T7" fmla="*/ 17 h 63"/>
                    <a:gd name="T8" fmla="*/ 10 w 53"/>
                    <a:gd name="T9" fmla="*/ 13 h 63"/>
                    <a:gd name="T10" fmla="*/ 14 w 53"/>
                    <a:gd name="T11" fmla="*/ 11 h 63"/>
                    <a:gd name="T12" fmla="*/ 17 w 53"/>
                    <a:gd name="T13" fmla="*/ 8 h 63"/>
                    <a:gd name="T14" fmla="*/ 18 w 53"/>
                    <a:gd name="T15" fmla="*/ 4 h 63"/>
                    <a:gd name="T16" fmla="*/ 19 w 53"/>
                    <a:gd name="T17" fmla="*/ 2 h 63"/>
                    <a:gd name="T18" fmla="*/ 21 w 53"/>
                    <a:gd name="T19" fmla="*/ 6 h 63"/>
                    <a:gd name="T20" fmla="*/ 21 w 53"/>
                    <a:gd name="T21" fmla="*/ 10 h 63"/>
                    <a:gd name="T22" fmla="*/ 25 w 53"/>
                    <a:gd name="T23" fmla="*/ 8 h 63"/>
                    <a:gd name="T24" fmla="*/ 26 w 53"/>
                    <a:gd name="T25" fmla="*/ 3 h 63"/>
                    <a:gd name="T26" fmla="*/ 26 w 53"/>
                    <a:gd name="T27" fmla="*/ 0 h 63"/>
                    <a:gd name="T28" fmla="*/ 29 w 53"/>
                    <a:gd name="T29" fmla="*/ 3 h 63"/>
                    <a:gd name="T30" fmla="*/ 30 w 53"/>
                    <a:gd name="T31" fmla="*/ 10 h 63"/>
                    <a:gd name="T32" fmla="*/ 29 w 53"/>
                    <a:gd name="T33" fmla="*/ 15 h 63"/>
                    <a:gd name="T34" fmla="*/ 33 w 53"/>
                    <a:gd name="T35" fmla="*/ 11 h 63"/>
                    <a:gd name="T36" fmla="*/ 38 w 53"/>
                    <a:gd name="T37" fmla="*/ 10 h 63"/>
                    <a:gd name="T38" fmla="*/ 43 w 53"/>
                    <a:gd name="T39" fmla="*/ 11 h 63"/>
                    <a:gd name="T40" fmla="*/ 44 w 53"/>
                    <a:gd name="T41" fmla="*/ 14 h 63"/>
                    <a:gd name="T42" fmla="*/ 40 w 53"/>
                    <a:gd name="T43" fmla="*/ 15 h 63"/>
                    <a:gd name="T44" fmla="*/ 38 w 53"/>
                    <a:gd name="T45" fmla="*/ 20 h 63"/>
                    <a:gd name="T46" fmla="*/ 40 w 53"/>
                    <a:gd name="T47" fmla="*/ 24 h 63"/>
                    <a:gd name="T48" fmla="*/ 44 w 53"/>
                    <a:gd name="T49" fmla="*/ 26 h 63"/>
                    <a:gd name="T50" fmla="*/ 47 w 53"/>
                    <a:gd name="T51" fmla="*/ 26 h 63"/>
                    <a:gd name="T52" fmla="*/ 48 w 53"/>
                    <a:gd name="T53" fmla="*/ 23 h 63"/>
                    <a:gd name="T54" fmla="*/ 50 w 53"/>
                    <a:gd name="T55" fmla="*/ 23 h 63"/>
                    <a:gd name="T56" fmla="*/ 52 w 53"/>
                    <a:gd name="T57" fmla="*/ 26 h 63"/>
                    <a:gd name="T58" fmla="*/ 52 w 53"/>
                    <a:gd name="T59" fmla="*/ 32 h 63"/>
                    <a:gd name="T60" fmla="*/ 50 w 53"/>
                    <a:gd name="T61" fmla="*/ 39 h 63"/>
                    <a:gd name="T62" fmla="*/ 47 w 53"/>
                    <a:gd name="T63" fmla="*/ 41 h 63"/>
                    <a:gd name="T64" fmla="*/ 43 w 53"/>
                    <a:gd name="T65" fmla="*/ 43 h 63"/>
                    <a:gd name="T66" fmla="*/ 40 w 53"/>
                    <a:gd name="T67" fmla="*/ 47 h 63"/>
                    <a:gd name="T68" fmla="*/ 38 w 53"/>
                    <a:gd name="T69" fmla="*/ 52 h 63"/>
                    <a:gd name="T70" fmla="*/ 36 w 53"/>
                    <a:gd name="T71" fmla="*/ 58 h 63"/>
                    <a:gd name="T72" fmla="*/ 33 w 53"/>
                    <a:gd name="T73" fmla="*/ 60 h 63"/>
                    <a:gd name="T74" fmla="*/ 28 w 53"/>
                    <a:gd name="T75" fmla="*/ 61 h 63"/>
                    <a:gd name="T76" fmla="*/ 20 w 53"/>
                    <a:gd name="T77" fmla="*/ 62 h 63"/>
                    <a:gd name="T78" fmla="*/ 10 w 53"/>
                    <a:gd name="T79" fmla="*/ 60 h 63"/>
                    <a:gd name="T80" fmla="*/ 4 w 53"/>
                    <a:gd name="T81" fmla="*/ 57 h 63"/>
                    <a:gd name="T82" fmla="*/ 2 w 53"/>
                    <a:gd name="T83" fmla="*/ 52 h 6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3"/>
                    <a:gd name="T127" fmla="*/ 0 h 63"/>
                    <a:gd name="T128" fmla="*/ 53 w 53"/>
                    <a:gd name="T129" fmla="*/ 63 h 6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3" h="63">
                      <a:moveTo>
                        <a:pt x="1" y="46"/>
                      </a:move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0" y="35"/>
                      </a:ln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1" y="22"/>
                      </a:lnTo>
                      <a:lnTo>
                        <a:pt x="2" y="21"/>
                      </a:lnTo>
                      <a:lnTo>
                        <a:pt x="3" y="19"/>
                      </a:lnTo>
                      <a:lnTo>
                        <a:pt x="4" y="17"/>
                      </a:lnTo>
                      <a:lnTo>
                        <a:pt x="6" y="16"/>
                      </a:lnTo>
                      <a:lnTo>
                        <a:pt x="8" y="14"/>
                      </a:lnTo>
                      <a:lnTo>
                        <a:pt x="10" y="13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4" y="11"/>
                      </a:lnTo>
                      <a:lnTo>
                        <a:pt x="16" y="10"/>
                      </a:lnTo>
                      <a:lnTo>
                        <a:pt x="17" y="9"/>
                      </a:lnTo>
                      <a:lnTo>
                        <a:pt x="17" y="8"/>
                      </a:lnTo>
                      <a:lnTo>
                        <a:pt x="17" y="7"/>
                      </a:lnTo>
                      <a:lnTo>
                        <a:pt x="18" y="6"/>
                      </a:lnTo>
                      <a:lnTo>
                        <a:pt x="18" y="4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9" y="2"/>
                      </a:lnTo>
                      <a:lnTo>
                        <a:pt x="20" y="3"/>
                      </a:lnTo>
                      <a:lnTo>
                        <a:pt x="21" y="5"/>
                      </a:lnTo>
                      <a:lnTo>
                        <a:pt x="21" y="6"/>
                      </a:lnTo>
                      <a:lnTo>
                        <a:pt x="21" y="8"/>
                      </a:lnTo>
                      <a:lnTo>
                        <a:pt x="20" y="10"/>
                      </a:lnTo>
                      <a:lnTo>
                        <a:pt x="21" y="10"/>
                      </a:lnTo>
                      <a:lnTo>
                        <a:pt x="23" y="9"/>
                      </a:lnTo>
                      <a:lnTo>
                        <a:pt x="24" y="8"/>
                      </a:lnTo>
                      <a:lnTo>
                        <a:pt x="25" y="8"/>
                      </a:lnTo>
                      <a:lnTo>
                        <a:pt x="26" y="6"/>
                      </a:lnTo>
                      <a:lnTo>
                        <a:pt x="26" y="5"/>
                      </a:lnTo>
                      <a:lnTo>
                        <a:pt x="26" y="3"/>
                      </a:lnTo>
                      <a:lnTo>
                        <a:pt x="26" y="1"/>
                      </a:lnTo>
                      <a:lnTo>
                        <a:pt x="25" y="0"/>
                      </a:lnTo>
                      <a:lnTo>
                        <a:pt x="26" y="0"/>
                      </a:lnTo>
                      <a:lnTo>
                        <a:pt x="28" y="1"/>
                      </a:lnTo>
                      <a:lnTo>
                        <a:pt x="29" y="2"/>
                      </a:lnTo>
                      <a:lnTo>
                        <a:pt x="29" y="3"/>
                      </a:lnTo>
                      <a:lnTo>
                        <a:pt x="30" y="5"/>
                      </a:lnTo>
                      <a:lnTo>
                        <a:pt x="30" y="8"/>
                      </a:lnTo>
                      <a:lnTo>
                        <a:pt x="30" y="10"/>
                      </a:lnTo>
                      <a:lnTo>
                        <a:pt x="30" y="12"/>
                      </a:lnTo>
                      <a:lnTo>
                        <a:pt x="30" y="14"/>
                      </a:lnTo>
                      <a:lnTo>
                        <a:pt x="29" y="15"/>
                      </a:lnTo>
                      <a:lnTo>
                        <a:pt x="31" y="14"/>
                      </a:lnTo>
                      <a:lnTo>
                        <a:pt x="32" y="12"/>
                      </a:lnTo>
                      <a:lnTo>
                        <a:pt x="33" y="11"/>
                      </a:lnTo>
                      <a:lnTo>
                        <a:pt x="35" y="10"/>
                      </a:lnTo>
                      <a:lnTo>
                        <a:pt x="36" y="10"/>
                      </a:lnTo>
                      <a:lnTo>
                        <a:pt x="38" y="10"/>
                      </a:lnTo>
                      <a:lnTo>
                        <a:pt x="40" y="10"/>
                      </a:lnTo>
                      <a:lnTo>
                        <a:pt x="41" y="10"/>
                      </a:lnTo>
                      <a:lnTo>
                        <a:pt x="43" y="11"/>
                      </a:lnTo>
                      <a:lnTo>
                        <a:pt x="44" y="12"/>
                      </a:lnTo>
                      <a:lnTo>
                        <a:pt x="45" y="14"/>
                      </a:lnTo>
                      <a:lnTo>
                        <a:pt x="44" y="14"/>
                      </a:lnTo>
                      <a:lnTo>
                        <a:pt x="42" y="14"/>
                      </a:lnTo>
                      <a:lnTo>
                        <a:pt x="41" y="14"/>
                      </a:lnTo>
                      <a:lnTo>
                        <a:pt x="40" y="15"/>
                      </a:lnTo>
                      <a:lnTo>
                        <a:pt x="39" y="16"/>
                      </a:lnTo>
                      <a:lnTo>
                        <a:pt x="38" y="18"/>
                      </a:lnTo>
                      <a:lnTo>
                        <a:pt x="38" y="20"/>
                      </a:lnTo>
                      <a:lnTo>
                        <a:pt x="38" y="22"/>
                      </a:lnTo>
                      <a:lnTo>
                        <a:pt x="39" y="23"/>
                      </a:lnTo>
                      <a:lnTo>
                        <a:pt x="40" y="24"/>
                      </a:lnTo>
                      <a:lnTo>
                        <a:pt x="42" y="25"/>
                      </a:lnTo>
                      <a:lnTo>
                        <a:pt x="43" y="26"/>
                      </a:lnTo>
                      <a:lnTo>
                        <a:pt x="44" y="26"/>
                      </a:lnTo>
                      <a:lnTo>
                        <a:pt x="45" y="27"/>
                      </a:lnTo>
                      <a:lnTo>
                        <a:pt x="47" y="26"/>
                      </a:lnTo>
                      <a:lnTo>
                        <a:pt x="48" y="25"/>
                      </a:lnTo>
                      <a:lnTo>
                        <a:pt x="48" y="23"/>
                      </a:lnTo>
                      <a:lnTo>
                        <a:pt x="48" y="22"/>
                      </a:lnTo>
                      <a:lnTo>
                        <a:pt x="49" y="22"/>
                      </a:lnTo>
                      <a:lnTo>
                        <a:pt x="50" y="23"/>
                      </a:lnTo>
                      <a:lnTo>
                        <a:pt x="50" y="24"/>
                      </a:lnTo>
                      <a:lnTo>
                        <a:pt x="51" y="25"/>
                      </a:lnTo>
                      <a:lnTo>
                        <a:pt x="52" y="26"/>
                      </a:lnTo>
                      <a:lnTo>
                        <a:pt x="52" y="28"/>
                      </a:lnTo>
                      <a:lnTo>
                        <a:pt x="52" y="30"/>
                      </a:lnTo>
                      <a:lnTo>
                        <a:pt x="52" y="32"/>
                      </a:lnTo>
                      <a:lnTo>
                        <a:pt x="52" y="34"/>
                      </a:lnTo>
                      <a:lnTo>
                        <a:pt x="51" y="37"/>
                      </a:lnTo>
                      <a:lnTo>
                        <a:pt x="50" y="39"/>
                      </a:lnTo>
                      <a:lnTo>
                        <a:pt x="49" y="40"/>
                      </a:lnTo>
                      <a:lnTo>
                        <a:pt x="47" y="41"/>
                      </a:lnTo>
                      <a:lnTo>
                        <a:pt x="46" y="42"/>
                      </a:lnTo>
                      <a:lnTo>
                        <a:pt x="44" y="43"/>
                      </a:lnTo>
                      <a:lnTo>
                        <a:pt x="43" y="43"/>
                      </a:lnTo>
                      <a:lnTo>
                        <a:pt x="42" y="44"/>
                      </a:lnTo>
                      <a:lnTo>
                        <a:pt x="41" y="45"/>
                      </a:lnTo>
                      <a:lnTo>
                        <a:pt x="40" y="47"/>
                      </a:lnTo>
                      <a:lnTo>
                        <a:pt x="39" y="48"/>
                      </a:lnTo>
                      <a:lnTo>
                        <a:pt x="39" y="50"/>
                      </a:lnTo>
                      <a:lnTo>
                        <a:pt x="38" y="52"/>
                      </a:lnTo>
                      <a:lnTo>
                        <a:pt x="38" y="54"/>
                      </a:lnTo>
                      <a:lnTo>
                        <a:pt x="37" y="56"/>
                      </a:lnTo>
                      <a:lnTo>
                        <a:pt x="36" y="58"/>
                      </a:lnTo>
                      <a:lnTo>
                        <a:pt x="35" y="59"/>
                      </a:lnTo>
                      <a:lnTo>
                        <a:pt x="34" y="59"/>
                      </a:lnTo>
                      <a:lnTo>
                        <a:pt x="33" y="60"/>
                      </a:lnTo>
                      <a:lnTo>
                        <a:pt x="31" y="60"/>
                      </a:lnTo>
                      <a:lnTo>
                        <a:pt x="29" y="61"/>
                      </a:lnTo>
                      <a:lnTo>
                        <a:pt x="28" y="61"/>
                      </a:lnTo>
                      <a:lnTo>
                        <a:pt x="25" y="62"/>
                      </a:lnTo>
                      <a:lnTo>
                        <a:pt x="23" y="62"/>
                      </a:lnTo>
                      <a:lnTo>
                        <a:pt x="20" y="62"/>
                      </a:lnTo>
                      <a:lnTo>
                        <a:pt x="17" y="62"/>
                      </a:lnTo>
                      <a:lnTo>
                        <a:pt x="13" y="61"/>
                      </a:lnTo>
                      <a:lnTo>
                        <a:pt x="10" y="60"/>
                      </a:lnTo>
                      <a:lnTo>
                        <a:pt x="8" y="59"/>
                      </a:lnTo>
                      <a:lnTo>
                        <a:pt x="5" y="58"/>
                      </a:lnTo>
                      <a:lnTo>
                        <a:pt x="4" y="57"/>
                      </a:lnTo>
                      <a:lnTo>
                        <a:pt x="3" y="55"/>
                      </a:lnTo>
                      <a:lnTo>
                        <a:pt x="2" y="54"/>
                      </a:lnTo>
                      <a:lnTo>
                        <a:pt x="2" y="52"/>
                      </a:lnTo>
                      <a:lnTo>
                        <a:pt x="1" y="48"/>
                      </a:lnTo>
                      <a:lnTo>
                        <a:pt x="1" y="46"/>
                      </a:lnTo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603" name="Freeform 394"/>
                <p:cNvSpPr>
                  <a:spLocks/>
                </p:cNvSpPr>
                <p:nvPr/>
              </p:nvSpPr>
              <p:spPr bwMode="auto">
                <a:xfrm>
                  <a:off x="2252" y="2427"/>
                  <a:ext cx="35" cy="43"/>
                </a:xfrm>
                <a:custGeom>
                  <a:avLst/>
                  <a:gdLst>
                    <a:gd name="T0" fmla="*/ 0 w 35"/>
                    <a:gd name="T1" fmla="*/ 26 h 43"/>
                    <a:gd name="T2" fmla="*/ 0 w 35"/>
                    <a:gd name="T3" fmla="*/ 20 h 43"/>
                    <a:gd name="T4" fmla="*/ 1 w 35"/>
                    <a:gd name="T5" fmla="*/ 15 h 43"/>
                    <a:gd name="T6" fmla="*/ 3 w 35"/>
                    <a:gd name="T7" fmla="*/ 12 h 43"/>
                    <a:gd name="T8" fmla="*/ 6 w 35"/>
                    <a:gd name="T9" fmla="*/ 9 h 43"/>
                    <a:gd name="T10" fmla="*/ 9 w 35"/>
                    <a:gd name="T11" fmla="*/ 8 h 43"/>
                    <a:gd name="T12" fmla="*/ 11 w 35"/>
                    <a:gd name="T13" fmla="*/ 6 h 43"/>
                    <a:gd name="T14" fmla="*/ 12 w 35"/>
                    <a:gd name="T15" fmla="*/ 3 h 43"/>
                    <a:gd name="T16" fmla="*/ 12 w 35"/>
                    <a:gd name="T17" fmla="*/ 2 h 43"/>
                    <a:gd name="T18" fmla="*/ 14 w 35"/>
                    <a:gd name="T19" fmla="*/ 5 h 43"/>
                    <a:gd name="T20" fmla="*/ 14 w 35"/>
                    <a:gd name="T21" fmla="*/ 7 h 43"/>
                    <a:gd name="T22" fmla="*/ 16 w 35"/>
                    <a:gd name="T23" fmla="*/ 5 h 43"/>
                    <a:gd name="T24" fmla="*/ 17 w 35"/>
                    <a:gd name="T25" fmla="*/ 2 h 43"/>
                    <a:gd name="T26" fmla="*/ 17 w 35"/>
                    <a:gd name="T27" fmla="*/ 0 h 43"/>
                    <a:gd name="T28" fmla="*/ 19 w 35"/>
                    <a:gd name="T29" fmla="*/ 2 h 43"/>
                    <a:gd name="T30" fmla="*/ 20 w 35"/>
                    <a:gd name="T31" fmla="*/ 7 h 43"/>
                    <a:gd name="T32" fmla="*/ 19 w 35"/>
                    <a:gd name="T33" fmla="*/ 11 h 43"/>
                    <a:gd name="T34" fmla="*/ 22 w 35"/>
                    <a:gd name="T35" fmla="*/ 8 h 43"/>
                    <a:gd name="T36" fmla="*/ 25 w 35"/>
                    <a:gd name="T37" fmla="*/ 7 h 43"/>
                    <a:gd name="T38" fmla="*/ 28 w 35"/>
                    <a:gd name="T39" fmla="*/ 7 h 43"/>
                    <a:gd name="T40" fmla="*/ 28 w 35"/>
                    <a:gd name="T41" fmla="*/ 10 h 43"/>
                    <a:gd name="T42" fmla="*/ 26 w 35"/>
                    <a:gd name="T43" fmla="*/ 11 h 43"/>
                    <a:gd name="T44" fmla="*/ 25 w 35"/>
                    <a:gd name="T45" fmla="*/ 14 h 43"/>
                    <a:gd name="T46" fmla="*/ 26 w 35"/>
                    <a:gd name="T47" fmla="*/ 17 h 43"/>
                    <a:gd name="T48" fmla="*/ 29 w 35"/>
                    <a:gd name="T49" fmla="*/ 18 h 43"/>
                    <a:gd name="T50" fmla="*/ 31 w 35"/>
                    <a:gd name="T51" fmla="*/ 18 h 43"/>
                    <a:gd name="T52" fmla="*/ 31 w 35"/>
                    <a:gd name="T53" fmla="*/ 15 h 43"/>
                    <a:gd name="T54" fmla="*/ 32 w 35"/>
                    <a:gd name="T55" fmla="*/ 16 h 43"/>
                    <a:gd name="T56" fmla="*/ 34 w 35"/>
                    <a:gd name="T57" fmla="*/ 18 h 43"/>
                    <a:gd name="T58" fmla="*/ 34 w 35"/>
                    <a:gd name="T59" fmla="*/ 22 h 43"/>
                    <a:gd name="T60" fmla="*/ 33 w 35"/>
                    <a:gd name="T61" fmla="*/ 27 h 43"/>
                    <a:gd name="T62" fmla="*/ 31 w 35"/>
                    <a:gd name="T63" fmla="*/ 28 h 43"/>
                    <a:gd name="T64" fmla="*/ 28 w 35"/>
                    <a:gd name="T65" fmla="*/ 30 h 43"/>
                    <a:gd name="T66" fmla="*/ 26 w 35"/>
                    <a:gd name="T67" fmla="*/ 32 h 43"/>
                    <a:gd name="T68" fmla="*/ 25 w 35"/>
                    <a:gd name="T69" fmla="*/ 35 h 43"/>
                    <a:gd name="T70" fmla="*/ 24 w 35"/>
                    <a:gd name="T71" fmla="*/ 40 h 43"/>
                    <a:gd name="T72" fmla="*/ 22 w 35"/>
                    <a:gd name="T73" fmla="*/ 41 h 43"/>
                    <a:gd name="T74" fmla="*/ 18 w 35"/>
                    <a:gd name="T75" fmla="*/ 42 h 43"/>
                    <a:gd name="T76" fmla="*/ 13 w 35"/>
                    <a:gd name="T77" fmla="*/ 42 h 43"/>
                    <a:gd name="T78" fmla="*/ 7 w 35"/>
                    <a:gd name="T79" fmla="*/ 41 h 43"/>
                    <a:gd name="T80" fmla="*/ 3 w 35"/>
                    <a:gd name="T81" fmla="*/ 39 h 43"/>
                    <a:gd name="T82" fmla="*/ 1 w 35"/>
                    <a:gd name="T83" fmla="*/ 35 h 4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5"/>
                    <a:gd name="T127" fmla="*/ 0 h 43"/>
                    <a:gd name="T128" fmla="*/ 35 w 35"/>
                    <a:gd name="T129" fmla="*/ 43 h 4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5" h="43">
                      <a:moveTo>
                        <a:pt x="1" y="32"/>
                      </a:moveTo>
                      <a:lnTo>
                        <a:pt x="0" y="29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0" y="22"/>
                      </a:lnTo>
                      <a:lnTo>
                        <a:pt x="0" y="20"/>
                      </a:lnTo>
                      <a:lnTo>
                        <a:pt x="0" y="18"/>
                      </a:lnTo>
                      <a:lnTo>
                        <a:pt x="0" y="17"/>
                      </a:lnTo>
                      <a:lnTo>
                        <a:pt x="1" y="15"/>
                      </a:lnTo>
                      <a:lnTo>
                        <a:pt x="1" y="14"/>
                      </a:lnTo>
                      <a:lnTo>
                        <a:pt x="2" y="13"/>
                      </a:lnTo>
                      <a:lnTo>
                        <a:pt x="3" y="12"/>
                      </a:lnTo>
                      <a:lnTo>
                        <a:pt x="4" y="11"/>
                      </a:lnTo>
                      <a:lnTo>
                        <a:pt x="5" y="10"/>
                      </a:lnTo>
                      <a:lnTo>
                        <a:pt x="6" y="9"/>
                      </a:lnTo>
                      <a:lnTo>
                        <a:pt x="7" y="9"/>
                      </a:lnTo>
                      <a:lnTo>
                        <a:pt x="8" y="8"/>
                      </a:lnTo>
                      <a:lnTo>
                        <a:pt x="9" y="8"/>
                      </a:lnTo>
                      <a:lnTo>
                        <a:pt x="10" y="7"/>
                      </a:lnTo>
                      <a:lnTo>
                        <a:pt x="11" y="6"/>
                      </a:lnTo>
                      <a:lnTo>
                        <a:pt x="11" y="5"/>
                      </a:lnTo>
                      <a:lnTo>
                        <a:pt x="12" y="4"/>
                      </a:lnTo>
                      <a:lnTo>
                        <a:pt x="12" y="3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12" y="2"/>
                      </a:lnTo>
                      <a:lnTo>
                        <a:pt x="13" y="2"/>
                      </a:lnTo>
                      <a:lnTo>
                        <a:pt x="14" y="3"/>
                      </a:lnTo>
                      <a:lnTo>
                        <a:pt x="14" y="5"/>
                      </a:lnTo>
                      <a:lnTo>
                        <a:pt x="13" y="7"/>
                      </a:lnTo>
                      <a:lnTo>
                        <a:pt x="14" y="7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16" y="5"/>
                      </a:lnTo>
                      <a:lnTo>
                        <a:pt x="17" y="5"/>
                      </a:lnTo>
                      <a:lnTo>
                        <a:pt x="17" y="3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6" y="0"/>
                      </a:lnTo>
                      <a:lnTo>
                        <a:pt x="17" y="0"/>
                      </a:lnTo>
                      <a:lnTo>
                        <a:pt x="18" y="0"/>
                      </a:lnTo>
                      <a:lnTo>
                        <a:pt x="19" y="2"/>
                      </a:lnTo>
                      <a:lnTo>
                        <a:pt x="19" y="4"/>
                      </a:lnTo>
                      <a:lnTo>
                        <a:pt x="20" y="5"/>
                      </a:lnTo>
                      <a:lnTo>
                        <a:pt x="20" y="7"/>
                      </a:lnTo>
                      <a:lnTo>
                        <a:pt x="20" y="8"/>
                      </a:lnTo>
                      <a:lnTo>
                        <a:pt x="19" y="10"/>
                      </a:lnTo>
                      <a:lnTo>
                        <a:pt x="19" y="11"/>
                      </a:lnTo>
                      <a:lnTo>
                        <a:pt x="20" y="10"/>
                      </a:lnTo>
                      <a:lnTo>
                        <a:pt x="21" y="8"/>
                      </a:lnTo>
                      <a:lnTo>
                        <a:pt x="22" y="8"/>
                      </a:lnTo>
                      <a:lnTo>
                        <a:pt x="23" y="7"/>
                      </a:lnTo>
                      <a:lnTo>
                        <a:pt x="24" y="7"/>
                      </a:lnTo>
                      <a:lnTo>
                        <a:pt x="25" y="7"/>
                      </a:lnTo>
                      <a:lnTo>
                        <a:pt x="26" y="7"/>
                      </a:lnTo>
                      <a:lnTo>
                        <a:pt x="27" y="7"/>
                      </a:lnTo>
                      <a:lnTo>
                        <a:pt x="28" y="7"/>
                      </a:lnTo>
                      <a:lnTo>
                        <a:pt x="29" y="8"/>
                      </a:lnTo>
                      <a:lnTo>
                        <a:pt x="30" y="10"/>
                      </a:lnTo>
                      <a:lnTo>
                        <a:pt x="28" y="10"/>
                      </a:lnTo>
                      <a:lnTo>
                        <a:pt x="27" y="10"/>
                      </a:lnTo>
                      <a:lnTo>
                        <a:pt x="26" y="11"/>
                      </a:lnTo>
                      <a:lnTo>
                        <a:pt x="25" y="12"/>
                      </a:lnTo>
                      <a:lnTo>
                        <a:pt x="25" y="14"/>
                      </a:lnTo>
                      <a:lnTo>
                        <a:pt x="25" y="15"/>
                      </a:lnTo>
                      <a:lnTo>
                        <a:pt x="25" y="16"/>
                      </a:lnTo>
                      <a:lnTo>
                        <a:pt x="26" y="17"/>
                      </a:lnTo>
                      <a:lnTo>
                        <a:pt x="27" y="17"/>
                      </a:lnTo>
                      <a:lnTo>
                        <a:pt x="28" y="18"/>
                      </a:lnTo>
                      <a:lnTo>
                        <a:pt x="29" y="18"/>
                      </a:lnTo>
                      <a:lnTo>
                        <a:pt x="30" y="18"/>
                      </a:lnTo>
                      <a:lnTo>
                        <a:pt x="31" y="18"/>
                      </a:lnTo>
                      <a:lnTo>
                        <a:pt x="31" y="17"/>
                      </a:lnTo>
                      <a:lnTo>
                        <a:pt x="31" y="16"/>
                      </a:lnTo>
                      <a:lnTo>
                        <a:pt x="31" y="15"/>
                      </a:lnTo>
                      <a:lnTo>
                        <a:pt x="32" y="15"/>
                      </a:lnTo>
                      <a:lnTo>
                        <a:pt x="32" y="16"/>
                      </a:lnTo>
                      <a:lnTo>
                        <a:pt x="33" y="17"/>
                      </a:lnTo>
                      <a:lnTo>
                        <a:pt x="34" y="18"/>
                      </a:lnTo>
                      <a:lnTo>
                        <a:pt x="34" y="19"/>
                      </a:lnTo>
                      <a:lnTo>
                        <a:pt x="34" y="21"/>
                      </a:lnTo>
                      <a:lnTo>
                        <a:pt x="34" y="22"/>
                      </a:lnTo>
                      <a:lnTo>
                        <a:pt x="34" y="24"/>
                      </a:lnTo>
                      <a:lnTo>
                        <a:pt x="33" y="25"/>
                      </a:lnTo>
                      <a:lnTo>
                        <a:pt x="33" y="27"/>
                      </a:lnTo>
                      <a:lnTo>
                        <a:pt x="32" y="27"/>
                      </a:lnTo>
                      <a:lnTo>
                        <a:pt x="31" y="28"/>
                      </a:lnTo>
                      <a:lnTo>
                        <a:pt x="30" y="29"/>
                      </a:lnTo>
                      <a:lnTo>
                        <a:pt x="29" y="29"/>
                      </a:lnTo>
                      <a:lnTo>
                        <a:pt x="28" y="30"/>
                      </a:lnTo>
                      <a:lnTo>
                        <a:pt x="27" y="30"/>
                      </a:lnTo>
                      <a:lnTo>
                        <a:pt x="27" y="31"/>
                      </a:lnTo>
                      <a:lnTo>
                        <a:pt x="26" y="32"/>
                      </a:lnTo>
                      <a:lnTo>
                        <a:pt x="26" y="33"/>
                      </a:lnTo>
                      <a:lnTo>
                        <a:pt x="25" y="34"/>
                      </a:lnTo>
                      <a:lnTo>
                        <a:pt x="25" y="35"/>
                      </a:lnTo>
                      <a:lnTo>
                        <a:pt x="25" y="37"/>
                      </a:lnTo>
                      <a:lnTo>
                        <a:pt x="24" y="39"/>
                      </a:lnTo>
                      <a:lnTo>
                        <a:pt x="24" y="40"/>
                      </a:lnTo>
                      <a:lnTo>
                        <a:pt x="23" y="40"/>
                      </a:lnTo>
                      <a:lnTo>
                        <a:pt x="22" y="41"/>
                      </a:lnTo>
                      <a:lnTo>
                        <a:pt x="20" y="42"/>
                      </a:lnTo>
                      <a:lnTo>
                        <a:pt x="19" y="42"/>
                      </a:lnTo>
                      <a:lnTo>
                        <a:pt x="18" y="42"/>
                      </a:lnTo>
                      <a:lnTo>
                        <a:pt x="16" y="42"/>
                      </a:lnTo>
                      <a:lnTo>
                        <a:pt x="15" y="42"/>
                      </a:lnTo>
                      <a:lnTo>
                        <a:pt x="13" y="42"/>
                      </a:lnTo>
                      <a:lnTo>
                        <a:pt x="11" y="42"/>
                      </a:lnTo>
                      <a:lnTo>
                        <a:pt x="9" y="42"/>
                      </a:lnTo>
                      <a:lnTo>
                        <a:pt x="7" y="41"/>
                      </a:lnTo>
                      <a:lnTo>
                        <a:pt x="5" y="40"/>
                      </a:lnTo>
                      <a:lnTo>
                        <a:pt x="3" y="40"/>
                      </a:lnTo>
                      <a:lnTo>
                        <a:pt x="3" y="39"/>
                      </a:lnTo>
                      <a:lnTo>
                        <a:pt x="2" y="38"/>
                      </a:lnTo>
                      <a:lnTo>
                        <a:pt x="1" y="37"/>
                      </a:lnTo>
                      <a:lnTo>
                        <a:pt x="1" y="35"/>
                      </a:lnTo>
                      <a:lnTo>
                        <a:pt x="1" y="33"/>
                      </a:lnTo>
                      <a:lnTo>
                        <a:pt x="1" y="32"/>
                      </a:lnTo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3598" name="Freeform 395"/>
              <p:cNvSpPr>
                <a:spLocks/>
              </p:cNvSpPr>
              <p:nvPr/>
            </p:nvSpPr>
            <p:spPr bwMode="auto">
              <a:xfrm>
                <a:off x="2034" y="2350"/>
                <a:ext cx="17" cy="36"/>
              </a:xfrm>
              <a:custGeom>
                <a:avLst/>
                <a:gdLst>
                  <a:gd name="T0" fmla="*/ 2 w 17"/>
                  <a:gd name="T1" fmla="*/ 32 h 36"/>
                  <a:gd name="T2" fmla="*/ 0 w 17"/>
                  <a:gd name="T3" fmla="*/ 28 h 36"/>
                  <a:gd name="T4" fmla="*/ 0 w 17"/>
                  <a:gd name="T5" fmla="*/ 25 h 36"/>
                  <a:gd name="T6" fmla="*/ 0 w 17"/>
                  <a:gd name="T7" fmla="*/ 21 h 36"/>
                  <a:gd name="T8" fmla="*/ 0 w 17"/>
                  <a:gd name="T9" fmla="*/ 17 h 36"/>
                  <a:gd name="T10" fmla="*/ 1 w 17"/>
                  <a:gd name="T11" fmla="*/ 15 h 36"/>
                  <a:gd name="T12" fmla="*/ 1 w 17"/>
                  <a:gd name="T13" fmla="*/ 11 h 36"/>
                  <a:gd name="T14" fmla="*/ 1 w 17"/>
                  <a:gd name="T15" fmla="*/ 9 h 36"/>
                  <a:gd name="T16" fmla="*/ 0 w 17"/>
                  <a:gd name="T17" fmla="*/ 7 h 36"/>
                  <a:gd name="T18" fmla="*/ 0 w 17"/>
                  <a:gd name="T19" fmla="*/ 6 h 36"/>
                  <a:gd name="T20" fmla="*/ 1 w 17"/>
                  <a:gd name="T21" fmla="*/ 8 h 36"/>
                  <a:gd name="T22" fmla="*/ 2 w 17"/>
                  <a:gd name="T23" fmla="*/ 8 h 36"/>
                  <a:gd name="T24" fmla="*/ 2 w 17"/>
                  <a:gd name="T25" fmla="*/ 5 h 36"/>
                  <a:gd name="T26" fmla="*/ 1 w 17"/>
                  <a:gd name="T27" fmla="*/ 1 h 36"/>
                  <a:gd name="T28" fmla="*/ 1 w 17"/>
                  <a:gd name="T29" fmla="*/ 0 h 36"/>
                  <a:gd name="T30" fmla="*/ 3 w 17"/>
                  <a:gd name="T31" fmla="*/ 0 h 36"/>
                  <a:gd name="T32" fmla="*/ 5 w 17"/>
                  <a:gd name="T33" fmla="*/ 2 h 36"/>
                  <a:gd name="T34" fmla="*/ 6 w 17"/>
                  <a:gd name="T35" fmla="*/ 6 h 36"/>
                  <a:gd name="T36" fmla="*/ 6 w 17"/>
                  <a:gd name="T37" fmla="*/ 7 h 36"/>
                  <a:gd name="T38" fmla="*/ 9 w 17"/>
                  <a:gd name="T39" fmla="*/ 5 h 36"/>
                  <a:gd name="T40" fmla="*/ 11 w 17"/>
                  <a:gd name="T41" fmla="*/ 3 h 36"/>
                  <a:gd name="T42" fmla="*/ 12 w 17"/>
                  <a:gd name="T43" fmla="*/ 4 h 36"/>
                  <a:gd name="T44" fmla="*/ 13 w 17"/>
                  <a:gd name="T45" fmla="*/ 6 h 36"/>
                  <a:gd name="T46" fmla="*/ 12 w 17"/>
                  <a:gd name="T47" fmla="*/ 6 h 36"/>
                  <a:gd name="T48" fmla="*/ 11 w 17"/>
                  <a:gd name="T49" fmla="*/ 6 h 36"/>
                  <a:gd name="T50" fmla="*/ 11 w 17"/>
                  <a:gd name="T51" fmla="*/ 8 h 36"/>
                  <a:gd name="T52" fmla="*/ 11 w 17"/>
                  <a:gd name="T53" fmla="*/ 10 h 36"/>
                  <a:gd name="T54" fmla="*/ 12 w 17"/>
                  <a:gd name="T55" fmla="*/ 11 h 36"/>
                  <a:gd name="T56" fmla="*/ 13 w 17"/>
                  <a:gd name="T57" fmla="*/ 11 h 36"/>
                  <a:gd name="T58" fmla="*/ 13 w 17"/>
                  <a:gd name="T59" fmla="*/ 8 h 36"/>
                  <a:gd name="T60" fmla="*/ 14 w 17"/>
                  <a:gd name="T61" fmla="*/ 10 h 36"/>
                  <a:gd name="T62" fmla="*/ 16 w 17"/>
                  <a:gd name="T63" fmla="*/ 12 h 36"/>
                  <a:gd name="T64" fmla="*/ 16 w 17"/>
                  <a:gd name="T65" fmla="*/ 15 h 36"/>
                  <a:gd name="T66" fmla="*/ 14 w 17"/>
                  <a:gd name="T67" fmla="*/ 17 h 36"/>
                  <a:gd name="T68" fmla="*/ 13 w 17"/>
                  <a:gd name="T69" fmla="*/ 19 h 36"/>
                  <a:gd name="T70" fmla="*/ 13 w 17"/>
                  <a:gd name="T71" fmla="*/ 20 h 36"/>
                  <a:gd name="T72" fmla="*/ 13 w 17"/>
                  <a:gd name="T73" fmla="*/ 22 h 36"/>
                  <a:gd name="T74" fmla="*/ 14 w 17"/>
                  <a:gd name="T75" fmla="*/ 24 h 36"/>
                  <a:gd name="T76" fmla="*/ 16 w 17"/>
                  <a:gd name="T77" fmla="*/ 23 h 36"/>
                  <a:gd name="T78" fmla="*/ 16 w 17"/>
                  <a:gd name="T79" fmla="*/ 26 h 36"/>
                  <a:gd name="T80" fmla="*/ 16 w 17"/>
                  <a:gd name="T81" fmla="*/ 29 h 36"/>
                  <a:gd name="T82" fmla="*/ 14 w 17"/>
                  <a:gd name="T83" fmla="*/ 31 h 36"/>
                  <a:gd name="T84" fmla="*/ 13 w 17"/>
                  <a:gd name="T85" fmla="*/ 33 h 36"/>
                  <a:gd name="T86" fmla="*/ 11 w 17"/>
                  <a:gd name="T87" fmla="*/ 34 h 36"/>
                  <a:gd name="T88" fmla="*/ 9 w 17"/>
                  <a:gd name="T89" fmla="*/ 35 h 36"/>
                  <a:gd name="T90" fmla="*/ 6 w 17"/>
                  <a:gd name="T91" fmla="*/ 33 h 36"/>
                  <a:gd name="T92" fmla="*/ 3 w 17"/>
                  <a:gd name="T93" fmla="*/ 33 h 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7"/>
                  <a:gd name="T142" fmla="*/ 0 h 36"/>
                  <a:gd name="T143" fmla="*/ 17 w 17"/>
                  <a:gd name="T144" fmla="*/ 36 h 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7" h="36">
                    <a:moveTo>
                      <a:pt x="3" y="33"/>
                    </a:moveTo>
                    <a:lnTo>
                      <a:pt x="2" y="32"/>
                    </a:lnTo>
                    <a:lnTo>
                      <a:pt x="1" y="30"/>
                    </a:lnTo>
                    <a:lnTo>
                      <a:pt x="0" y="29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1" y="11"/>
                    </a:lnTo>
                    <a:lnTo>
                      <a:pt x="1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9" y="5"/>
                    </a:lnTo>
                    <a:lnTo>
                      <a:pt x="9" y="4"/>
                    </a:lnTo>
                    <a:lnTo>
                      <a:pt x="10" y="4"/>
                    </a:lnTo>
                    <a:lnTo>
                      <a:pt x="11" y="3"/>
                    </a:lnTo>
                    <a:lnTo>
                      <a:pt x="12" y="3"/>
                    </a:lnTo>
                    <a:lnTo>
                      <a:pt x="12" y="4"/>
                    </a:lnTo>
                    <a:lnTo>
                      <a:pt x="13" y="4"/>
                    </a:lnTo>
                    <a:lnTo>
                      <a:pt x="13" y="5"/>
                    </a:lnTo>
                    <a:lnTo>
                      <a:pt x="13" y="6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1" y="7"/>
                    </a:lnTo>
                    <a:lnTo>
                      <a:pt x="11" y="8"/>
                    </a:lnTo>
                    <a:lnTo>
                      <a:pt x="11" y="9"/>
                    </a:lnTo>
                    <a:lnTo>
                      <a:pt x="11" y="10"/>
                    </a:lnTo>
                    <a:lnTo>
                      <a:pt x="12" y="11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9"/>
                    </a:lnTo>
                    <a:lnTo>
                      <a:pt x="14" y="10"/>
                    </a:lnTo>
                    <a:lnTo>
                      <a:pt x="14" y="11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6" y="15"/>
                    </a:lnTo>
                    <a:lnTo>
                      <a:pt x="16" y="16"/>
                    </a:lnTo>
                    <a:lnTo>
                      <a:pt x="14" y="16"/>
                    </a:lnTo>
                    <a:lnTo>
                      <a:pt x="14" y="17"/>
                    </a:lnTo>
                    <a:lnTo>
                      <a:pt x="13" y="18"/>
                    </a:lnTo>
                    <a:lnTo>
                      <a:pt x="13" y="19"/>
                    </a:lnTo>
                    <a:lnTo>
                      <a:pt x="13" y="20"/>
                    </a:lnTo>
                    <a:lnTo>
                      <a:pt x="13" y="21"/>
                    </a:lnTo>
                    <a:lnTo>
                      <a:pt x="13" y="22"/>
                    </a:lnTo>
                    <a:lnTo>
                      <a:pt x="13" y="23"/>
                    </a:lnTo>
                    <a:lnTo>
                      <a:pt x="14" y="23"/>
                    </a:lnTo>
                    <a:lnTo>
                      <a:pt x="14" y="24"/>
                    </a:lnTo>
                    <a:lnTo>
                      <a:pt x="14" y="23"/>
                    </a:lnTo>
                    <a:lnTo>
                      <a:pt x="16" y="23"/>
                    </a:lnTo>
                    <a:lnTo>
                      <a:pt x="16" y="24"/>
                    </a:lnTo>
                    <a:lnTo>
                      <a:pt x="16" y="25"/>
                    </a:lnTo>
                    <a:lnTo>
                      <a:pt x="16" y="26"/>
                    </a:lnTo>
                    <a:lnTo>
                      <a:pt x="16" y="27"/>
                    </a:lnTo>
                    <a:lnTo>
                      <a:pt x="16" y="28"/>
                    </a:lnTo>
                    <a:lnTo>
                      <a:pt x="16" y="29"/>
                    </a:lnTo>
                    <a:lnTo>
                      <a:pt x="16" y="30"/>
                    </a:lnTo>
                    <a:lnTo>
                      <a:pt x="14" y="30"/>
                    </a:lnTo>
                    <a:lnTo>
                      <a:pt x="14" y="31"/>
                    </a:lnTo>
                    <a:lnTo>
                      <a:pt x="13" y="32"/>
                    </a:lnTo>
                    <a:lnTo>
                      <a:pt x="13" y="33"/>
                    </a:lnTo>
                    <a:lnTo>
                      <a:pt x="12" y="34"/>
                    </a:lnTo>
                    <a:lnTo>
                      <a:pt x="11" y="34"/>
                    </a:lnTo>
                    <a:lnTo>
                      <a:pt x="10" y="35"/>
                    </a:lnTo>
                    <a:lnTo>
                      <a:pt x="9" y="35"/>
                    </a:lnTo>
                    <a:lnTo>
                      <a:pt x="9" y="34"/>
                    </a:lnTo>
                    <a:lnTo>
                      <a:pt x="8" y="33"/>
                    </a:lnTo>
                    <a:lnTo>
                      <a:pt x="6" y="33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3" y="33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99" name="Freeform 396"/>
              <p:cNvSpPr>
                <a:spLocks/>
              </p:cNvSpPr>
              <p:nvPr/>
            </p:nvSpPr>
            <p:spPr bwMode="auto">
              <a:xfrm>
                <a:off x="2107" y="2370"/>
                <a:ext cx="45" cy="58"/>
              </a:xfrm>
              <a:custGeom>
                <a:avLst/>
                <a:gdLst>
                  <a:gd name="T0" fmla="*/ 0 w 45"/>
                  <a:gd name="T1" fmla="*/ 41 h 58"/>
                  <a:gd name="T2" fmla="*/ 0 w 45"/>
                  <a:gd name="T3" fmla="*/ 34 h 58"/>
                  <a:gd name="T4" fmla="*/ 2 w 45"/>
                  <a:gd name="T5" fmla="*/ 30 h 58"/>
                  <a:gd name="T6" fmla="*/ 4 w 45"/>
                  <a:gd name="T7" fmla="*/ 27 h 58"/>
                  <a:gd name="T8" fmla="*/ 4 w 45"/>
                  <a:gd name="T9" fmla="*/ 22 h 58"/>
                  <a:gd name="T10" fmla="*/ 4 w 45"/>
                  <a:gd name="T11" fmla="*/ 18 h 58"/>
                  <a:gd name="T12" fmla="*/ 6 w 45"/>
                  <a:gd name="T13" fmla="*/ 18 h 58"/>
                  <a:gd name="T14" fmla="*/ 9 w 45"/>
                  <a:gd name="T15" fmla="*/ 23 h 58"/>
                  <a:gd name="T16" fmla="*/ 9 w 45"/>
                  <a:gd name="T17" fmla="*/ 9 h 58"/>
                  <a:gd name="T18" fmla="*/ 9 w 45"/>
                  <a:gd name="T19" fmla="*/ 4 h 58"/>
                  <a:gd name="T20" fmla="*/ 12 w 45"/>
                  <a:gd name="T21" fmla="*/ 7 h 58"/>
                  <a:gd name="T22" fmla="*/ 13 w 45"/>
                  <a:gd name="T23" fmla="*/ 7 h 58"/>
                  <a:gd name="T24" fmla="*/ 14 w 45"/>
                  <a:gd name="T25" fmla="*/ 4 h 58"/>
                  <a:gd name="T26" fmla="*/ 18 w 45"/>
                  <a:gd name="T27" fmla="*/ 0 h 58"/>
                  <a:gd name="T28" fmla="*/ 19 w 45"/>
                  <a:gd name="T29" fmla="*/ 5 h 58"/>
                  <a:gd name="T30" fmla="*/ 19 w 45"/>
                  <a:gd name="T31" fmla="*/ 7 h 58"/>
                  <a:gd name="T32" fmla="*/ 21 w 45"/>
                  <a:gd name="T33" fmla="*/ 11 h 58"/>
                  <a:gd name="T34" fmla="*/ 24 w 45"/>
                  <a:gd name="T35" fmla="*/ 12 h 58"/>
                  <a:gd name="T36" fmla="*/ 27 w 45"/>
                  <a:gd name="T37" fmla="*/ 11 h 58"/>
                  <a:gd name="T38" fmla="*/ 29 w 45"/>
                  <a:gd name="T39" fmla="*/ 8 h 58"/>
                  <a:gd name="T40" fmla="*/ 31 w 45"/>
                  <a:gd name="T41" fmla="*/ 6 h 58"/>
                  <a:gd name="T42" fmla="*/ 32 w 45"/>
                  <a:gd name="T43" fmla="*/ 3 h 58"/>
                  <a:gd name="T44" fmla="*/ 32 w 45"/>
                  <a:gd name="T45" fmla="*/ 8 h 58"/>
                  <a:gd name="T46" fmla="*/ 31 w 45"/>
                  <a:gd name="T47" fmla="*/ 14 h 58"/>
                  <a:gd name="T48" fmla="*/ 28 w 45"/>
                  <a:gd name="T49" fmla="*/ 18 h 58"/>
                  <a:gd name="T50" fmla="*/ 24 w 45"/>
                  <a:gd name="T51" fmla="*/ 20 h 58"/>
                  <a:gd name="T52" fmla="*/ 25 w 45"/>
                  <a:gd name="T53" fmla="*/ 21 h 58"/>
                  <a:gd name="T54" fmla="*/ 30 w 45"/>
                  <a:gd name="T55" fmla="*/ 20 h 58"/>
                  <a:gd name="T56" fmla="*/ 34 w 45"/>
                  <a:gd name="T57" fmla="*/ 20 h 58"/>
                  <a:gd name="T58" fmla="*/ 36 w 45"/>
                  <a:gd name="T59" fmla="*/ 22 h 58"/>
                  <a:gd name="T60" fmla="*/ 33 w 45"/>
                  <a:gd name="T61" fmla="*/ 26 h 58"/>
                  <a:gd name="T62" fmla="*/ 31 w 45"/>
                  <a:gd name="T63" fmla="*/ 28 h 58"/>
                  <a:gd name="T64" fmla="*/ 30 w 45"/>
                  <a:gd name="T65" fmla="*/ 30 h 58"/>
                  <a:gd name="T66" fmla="*/ 31 w 45"/>
                  <a:gd name="T67" fmla="*/ 31 h 58"/>
                  <a:gd name="T68" fmla="*/ 34 w 45"/>
                  <a:gd name="T69" fmla="*/ 33 h 58"/>
                  <a:gd name="T70" fmla="*/ 36 w 45"/>
                  <a:gd name="T71" fmla="*/ 31 h 58"/>
                  <a:gd name="T72" fmla="*/ 37 w 45"/>
                  <a:gd name="T73" fmla="*/ 27 h 58"/>
                  <a:gd name="T74" fmla="*/ 39 w 45"/>
                  <a:gd name="T75" fmla="*/ 28 h 58"/>
                  <a:gd name="T76" fmla="*/ 39 w 45"/>
                  <a:gd name="T77" fmla="*/ 33 h 58"/>
                  <a:gd name="T78" fmla="*/ 37 w 45"/>
                  <a:gd name="T79" fmla="*/ 39 h 58"/>
                  <a:gd name="T80" fmla="*/ 39 w 45"/>
                  <a:gd name="T81" fmla="*/ 42 h 58"/>
                  <a:gd name="T82" fmla="*/ 41 w 45"/>
                  <a:gd name="T83" fmla="*/ 41 h 58"/>
                  <a:gd name="T84" fmla="*/ 44 w 45"/>
                  <a:gd name="T85" fmla="*/ 37 h 58"/>
                  <a:gd name="T86" fmla="*/ 44 w 45"/>
                  <a:gd name="T87" fmla="*/ 42 h 58"/>
                  <a:gd name="T88" fmla="*/ 42 w 45"/>
                  <a:gd name="T89" fmla="*/ 46 h 58"/>
                  <a:gd name="T90" fmla="*/ 38 w 45"/>
                  <a:gd name="T91" fmla="*/ 50 h 58"/>
                  <a:gd name="T92" fmla="*/ 36 w 45"/>
                  <a:gd name="T93" fmla="*/ 53 h 58"/>
                  <a:gd name="T94" fmla="*/ 33 w 45"/>
                  <a:gd name="T95" fmla="*/ 57 h 58"/>
                  <a:gd name="T96" fmla="*/ 30 w 45"/>
                  <a:gd name="T97" fmla="*/ 57 h 58"/>
                  <a:gd name="T98" fmla="*/ 26 w 45"/>
                  <a:gd name="T99" fmla="*/ 55 h 58"/>
                  <a:gd name="T100" fmla="*/ 23 w 45"/>
                  <a:gd name="T101" fmla="*/ 52 h 58"/>
                  <a:gd name="T102" fmla="*/ 21 w 45"/>
                  <a:gd name="T103" fmla="*/ 51 h 58"/>
                  <a:gd name="T104" fmla="*/ 16 w 45"/>
                  <a:gd name="T105" fmla="*/ 49 h 58"/>
                  <a:gd name="T106" fmla="*/ 14 w 45"/>
                  <a:gd name="T107" fmla="*/ 46 h 58"/>
                  <a:gd name="T108" fmla="*/ 8 w 45"/>
                  <a:gd name="T109" fmla="*/ 47 h 58"/>
                  <a:gd name="T110" fmla="*/ 3 w 45"/>
                  <a:gd name="T111" fmla="*/ 45 h 5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5"/>
                  <a:gd name="T169" fmla="*/ 0 h 58"/>
                  <a:gd name="T170" fmla="*/ 45 w 45"/>
                  <a:gd name="T171" fmla="*/ 58 h 5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5" h="58">
                    <a:moveTo>
                      <a:pt x="1" y="43"/>
                    </a:moveTo>
                    <a:lnTo>
                      <a:pt x="0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1" y="31"/>
                    </a:lnTo>
                    <a:lnTo>
                      <a:pt x="2" y="30"/>
                    </a:lnTo>
                    <a:lnTo>
                      <a:pt x="4" y="28"/>
                    </a:lnTo>
                    <a:lnTo>
                      <a:pt x="4" y="27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4" y="20"/>
                    </a:lnTo>
                    <a:lnTo>
                      <a:pt x="4" y="18"/>
                    </a:lnTo>
                    <a:lnTo>
                      <a:pt x="5" y="15"/>
                    </a:lnTo>
                    <a:lnTo>
                      <a:pt x="6" y="18"/>
                    </a:lnTo>
                    <a:lnTo>
                      <a:pt x="8" y="22"/>
                    </a:lnTo>
                    <a:lnTo>
                      <a:pt x="9" y="23"/>
                    </a:lnTo>
                    <a:lnTo>
                      <a:pt x="9" y="16"/>
                    </a:lnTo>
                    <a:lnTo>
                      <a:pt x="9" y="9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11" y="5"/>
                    </a:lnTo>
                    <a:lnTo>
                      <a:pt x="12" y="7"/>
                    </a:lnTo>
                    <a:lnTo>
                      <a:pt x="13" y="9"/>
                    </a:lnTo>
                    <a:lnTo>
                      <a:pt x="13" y="7"/>
                    </a:lnTo>
                    <a:lnTo>
                      <a:pt x="14" y="5"/>
                    </a:lnTo>
                    <a:lnTo>
                      <a:pt x="14" y="4"/>
                    </a:lnTo>
                    <a:lnTo>
                      <a:pt x="15" y="2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6"/>
                    </a:lnTo>
                    <a:lnTo>
                      <a:pt x="19" y="7"/>
                    </a:lnTo>
                    <a:lnTo>
                      <a:pt x="20" y="10"/>
                    </a:lnTo>
                    <a:lnTo>
                      <a:pt x="21" y="11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5" y="11"/>
                    </a:lnTo>
                    <a:lnTo>
                      <a:pt x="27" y="11"/>
                    </a:lnTo>
                    <a:lnTo>
                      <a:pt x="28" y="10"/>
                    </a:lnTo>
                    <a:lnTo>
                      <a:pt x="29" y="8"/>
                    </a:lnTo>
                    <a:lnTo>
                      <a:pt x="30" y="7"/>
                    </a:lnTo>
                    <a:lnTo>
                      <a:pt x="31" y="6"/>
                    </a:lnTo>
                    <a:lnTo>
                      <a:pt x="31" y="5"/>
                    </a:lnTo>
                    <a:lnTo>
                      <a:pt x="32" y="3"/>
                    </a:lnTo>
                    <a:lnTo>
                      <a:pt x="32" y="6"/>
                    </a:lnTo>
                    <a:lnTo>
                      <a:pt x="32" y="8"/>
                    </a:lnTo>
                    <a:lnTo>
                      <a:pt x="32" y="11"/>
                    </a:lnTo>
                    <a:lnTo>
                      <a:pt x="31" y="14"/>
                    </a:lnTo>
                    <a:lnTo>
                      <a:pt x="29" y="16"/>
                    </a:lnTo>
                    <a:lnTo>
                      <a:pt x="28" y="18"/>
                    </a:lnTo>
                    <a:lnTo>
                      <a:pt x="26" y="19"/>
                    </a:lnTo>
                    <a:lnTo>
                      <a:pt x="24" y="20"/>
                    </a:lnTo>
                    <a:lnTo>
                      <a:pt x="23" y="22"/>
                    </a:lnTo>
                    <a:lnTo>
                      <a:pt x="25" y="21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20"/>
                    </a:lnTo>
                    <a:lnTo>
                      <a:pt x="37" y="20"/>
                    </a:lnTo>
                    <a:lnTo>
                      <a:pt x="36" y="22"/>
                    </a:lnTo>
                    <a:lnTo>
                      <a:pt x="35" y="24"/>
                    </a:lnTo>
                    <a:lnTo>
                      <a:pt x="33" y="26"/>
                    </a:lnTo>
                    <a:lnTo>
                      <a:pt x="32" y="27"/>
                    </a:lnTo>
                    <a:lnTo>
                      <a:pt x="31" y="28"/>
                    </a:lnTo>
                    <a:lnTo>
                      <a:pt x="30" y="29"/>
                    </a:lnTo>
                    <a:lnTo>
                      <a:pt x="30" y="30"/>
                    </a:lnTo>
                    <a:lnTo>
                      <a:pt x="30" y="31"/>
                    </a:lnTo>
                    <a:lnTo>
                      <a:pt x="31" y="31"/>
                    </a:lnTo>
                    <a:lnTo>
                      <a:pt x="33" y="32"/>
                    </a:lnTo>
                    <a:lnTo>
                      <a:pt x="34" y="33"/>
                    </a:lnTo>
                    <a:lnTo>
                      <a:pt x="35" y="33"/>
                    </a:lnTo>
                    <a:lnTo>
                      <a:pt x="36" y="31"/>
                    </a:lnTo>
                    <a:lnTo>
                      <a:pt x="37" y="29"/>
                    </a:lnTo>
                    <a:lnTo>
                      <a:pt x="37" y="27"/>
                    </a:lnTo>
                    <a:lnTo>
                      <a:pt x="39" y="26"/>
                    </a:lnTo>
                    <a:lnTo>
                      <a:pt x="39" y="28"/>
                    </a:lnTo>
                    <a:lnTo>
                      <a:pt x="39" y="30"/>
                    </a:lnTo>
                    <a:lnTo>
                      <a:pt x="39" y="33"/>
                    </a:lnTo>
                    <a:lnTo>
                      <a:pt x="38" y="35"/>
                    </a:lnTo>
                    <a:lnTo>
                      <a:pt x="37" y="39"/>
                    </a:lnTo>
                    <a:lnTo>
                      <a:pt x="37" y="42"/>
                    </a:lnTo>
                    <a:lnTo>
                      <a:pt x="39" y="42"/>
                    </a:lnTo>
                    <a:lnTo>
                      <a:pt x="40" y="42"/>
                    </a:lnTo>
                    <a:lnTo>
                      <a:pt x="41" y="41"/>
                    </a:lnTo>
                    <a:lnTo>
                      <a:pt x="42" y="40"/>
                    </a:lnTo>
                    <a:lnTo>
                      <a:pt x="44" y="37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3" y="45"/>
                    </a:lnTo>
                    <a:lnTo>
                      <a:pt x="42" y="46"/>
                    </a:lnTo>
                    <a:lnTo>
                      <a:pt x="40" y="48"/>
                    </a:lnTo>
                    <a:lnTo>
                      <a:pt x="38" y="50"/>
                    </a:lnTo>
                    <a:lnTo>
                      <a:pt x="36" y="51"/>
                    </a:lnTo>
                    <a:lnTo>
                      <a:pt x="36" y="53"/>
                    </a:lnTo>
                    <a:lnTo>
                      <a:pt x="35" y="57"/>
                    </a:lnTo>
                    <a:lnTo>
                      <a:pt x="33" y="57"/>
                    </a:lnTo>
                    <a:lnTo>
                      <a:pt x="31" y="57"/>
                    </a:lnTo>
                    <a:lnTo>
                      <a:pt x="30" y="57"/>
                    </a:lnTo>
                    <a:lnTo>
                      <a:pt x="28" y="56"/>
                    </a:lnTo>
                    <a:lnTo>
                      <a:pt x="26" y="55"/>
                    </a:lnTo>
                    <a:lnTo>
                      <a:pt x="24" y="54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18" y="50"/>
                    </a:lnTo>
                    <a:lnTo>
                      <a:pt x="16" y="49"/>
                    </a:lnTo>
                    <a:lnTo>
                      <a:pt x="15" y="48"/>
                    </a:lnTo>
                    <a:lnTo>
                      <a:pt x="14" y="46"/>
                    </a:lnTo>
                    <a:lnTo>
                      <a:pt x="11" y="47"/>
                    </a:lnTo>
                    <a:lnTo>
                      <a:pt x="8" y="47"/>
                    </a:lnTo>
                    <a:lnTo>
                      <a:pt x="6" y="46"/>
                    </a:lnTo>
                    <a:lnTo>
                      <a:pt x="3" y="45"/>
                    </a:lnTo>
                    <a:lnTo>
                      <a:pt x="1" y="4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3575" name="Group 397"/>
            <p:cNvGrpSpPr>
              <a:grpSpLocks/>
            </p:cNvGrpSpPr>
            <p:nvPr/>
          </p:nvGrpSpPr>
          <p:grpSpPr bwMode="auto">
            <a:xfrm>
              <a:off x="2880" y="3168"/>
              <a:ext cx="307" cy="268"/>
              <a:chOff x="1946" y="2155"/>
              <a:chExt cx="411" cy="341"/>
            </a:xfrm>
          </p:grpSpPr>
          <p:sp>
            <p:nvSpPr>
              <p:cNvPr id="23576" name="Freeform 398"/>
              <p:cNvSpPr>
                <a:spLocks/>
              </p:cNvSpPr>
              <p:nvPr/>
            </p:nvSpPr>
            <p:spPr bwMode="auto">
              <a:xfrm>
                <a:off x="1946" y="2250"/>
                <a:ext cx="89" cy="125"/>
              </a:xfrm>
              <a:custGeom>
                <a:avLst/>
                <a:gdLst>
                  <a:gd name="T0" fmla="*/ 87 w 89"/>
                  <a:gd name="T1" fmla="*/ 77 h 125"/>
                  <a:gd name="T2" fmla="*/ 88 w 89"/>
                  <a:gd name="T3" fmla="*/ 58 h 125"/>
                  <a:gd name="T4" fmla="*/ 85 w 89"/>
                  <a:gd name="T5" fmla="*/ 45 h 125"/>
                  <a:gd name="T6" fmla="*/ 80 w 89"/>
                  <a:gd name="T7" fmla="*/ 35 h 125"/>
                  <a:gd name="T8" fmla="*/ 71 w 89"/>
                  <a:gd name="T9" fmla="*/ 27 h 125"/>
                  <a:gd name="T10" fmla="*/ 63 w 89"/>
                  <a:gd name="T11" fmla="*/ 22 h 125"/>
                  <a:gd name="T12" fmla="*/ 59 w 89"/>
                  <a:gd name="T13" fmla="*/ 17 h 125"/>
                  <a:gd name="T14" fmla="*/ 58 w 89"/>
                  <a:gd name="T15" fmla="*/ 9 h 125"/>
                  <a:gd name="T16" fmla="*/ 56 w 89"/>
                  <a:gd name="T17" fmla="*/ 5 h 125"/>
                  <a:gd name="T18" fmla="*/ 52 w 89"/>
                  <a:gd name="T19" fmla="*/ 13 h 125"/>
                  <a:gd name="T20" fmla="*/ 51 w 89"/>
                  <a:gd name="T21" fmla="*/ 20 h 125"/>
                  <a:gd name="T22" fmla="*/ 46 w 89"/>
                  <a:gd name="T23" fmla="*/ 16 h 125"/>
                  <a:gd name="T24" fmla="*/ 44 w 89"/>
                  <a:gd name="T25" fmla="*/ 7 h 125"/>
                  <a:gd name="T26" fmla="*/ 43 w 89"/>
                  <a:gd name="T27" fmla="*/ 0 h 125"/>
                  <a:gd name="T28" fmla="*/ 39 w 89"/>
                  <a:gd name="T29" fmla="*/ 8 h 125"/>
                  <a:gd name="T30" fmla="*/ 37 w 89"/>
                  <a:gd name="T31" fmla="*/ 21 h 125"/>
                  <a:gd name="T32" fmla="*/ 38 w 89"/>
                  <a:gd name="T33" fmla="*/ 31 h 125"/>
                  <a:gd name="T34" fmla="*/ 32 w 89"/>
                  <a:gd name="T35" fmla="*/ 23 h 125"/>
                  <a:gd name="T36" fmla="*/ 24 w 89"/>
                  <a:gd name="T37" fmla="*/ 20 h 125"/>
                  <a:gd name="T38" fmla="*/ 16 w 89"/>
                  <a:gd name="T39" fmla="*/ 22 h 125"/>
                  <a:gd name="T40" fmla="*/ 14 w 89"/>
                  <a:gd name="T41" fmla="*/ 28 h 125"/>
                  <a:gd name="T42" fmla="*/ 21 w 89"/>
                  <a:gd name="T43" fmla="*/ 31 h 125"/>
                  <a:gd name="T44" fmla="*/ 24 w 89"/>
                  <a:gd name="T45" fmla="*/ 40 h 125"/>
                  <a:gd name="T46" fmla="*/ 20 w 89"/>
                  <a:gd name="T47" fmla="*/ 49 h 125"/>
                  <a:gd name="T48" fmla="*/ 13 w 89"/>
                  <a:gd name="T49" fmla="*/ 53 h 125"/>
                  <a:gd name="T50" fmla="*/ 8 w 89"/>
                  <a:gd name="T51" fmla="*/ 52 h 125"/>
                  <a:gd name="T52" fmla="*/ 7 w 89"/>
                  <a:gd name="T53" fmla="*/ 46 h 125"/>
                  <a:gd name="T54" fmla="*/ 5 w 89"/>
                  <a:gd name="T55" fmla="*/ 46 h 125"/>
                  <a:gd name="T56" fmla="*/ 1 w 89"/>
                  <a:gd name="T57" fmla="*/ 53 h 125"/>
                  <a:gd name="T58" fmla="*/ 0 w 89"/>
                  <a:gd name="T59" fmla="*/ 65 h 125"/>
                  <a:gd name="T60" fmla="*/ 3 w 89"/>
                  <a:gd name="T61" fmla="*/ 78 h 125"/>
                  <a:gd name="T62" fmla="*/ 8 w 89"/>
                  <a:gd name="T63" fmla="*/ 82 h 125"/>
                  <a:gd name="T64" fmla="*/ 16 w 89"/>
                  <a:gd name="T65" fmla="*/ 87 h 125"/>
                  <a:gd name="T66" fmla="*/ 20 w 89"/>
                  <a:gd name="T67" fmla="*/ 94 h 125"/>
                  <a:gd name="T68" fmla="*/ 23 w 89"/>
                  <a:gd name="T69" fmla="*/ 104 h 125"/>
                  <a:gd name="T70" fmla="*/ 27 w 89"/>
                  <a:gd name="T71" fmla="*/ 116 h 125"/>
                  <a:gd name="T72" fmla="*/ 32 w 89"/>
                  <a:gd name="T73" fmla="*/ 121 h 125"/>
                  <a:gd name="T74" fmla="*/ 41 w 89"/>
                  <a:gd name="T75" fmla="*/ 123 h 125"/>
                  <a:gd name="T76" fmla="*/ 54 w 89"/>
                  <a:gd name="T77" fmla="*/ 124 h 125"/>
                  <a:gd name="T78" fmla="*/ 70 w 89"/>
                  <a:gd name="T79" fmla="*/ 121 h 125"/>
                  <a:gd name="T80" fmla="*/ 80 w 89"/>
                  <a:gd name="T81" fmla="*/ 114 h 125"/>
                  <a:gd name="T82" fmla="*/ 84 w 89"/>
                  <a:gd name="T83" fmla="*/ 104 h 1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89"/>
                  <a:gd name="T127" fmla="*/ 0 h 125"/>
                  <a:gd name="T128" fmla="*/ 89 w 89"/>
                  <a:gd name="T129" fmla="*/ 125 h 1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89" h="125">
                    <a:moveTo>
                      <a:pt x="86" y="93"/>
                    </a:moveTo>
                    <a:lnTo>
                      <a:pt x="87" y="84"/>
                    </a:lnTo>
                    <a:lnTo>
                      <a:pt x="87" y="77"/>
                    </a:lnTo>
                    <a:lnTo>
                      <a:pt x="88" y="70"/>
                    </a:lnTo>
                    <a:lnTo>
                      <a:pt x="88" y="63"/>
                    </a:lnTo>
                    <a:lnTo>
                      <a:pt x="88" y="58"/>
                    </a:lnTo>
                    <a:lnTo>
                      <a:pt x="87" y="53"/>
                    </a:lnTo>
                    <a:lnTo>
                      <a:pt x="86" y="48"/>
                    </a:lnTo>
                    <a:lnTo>
                      <a:pt x="85" y="45"/>
                    </a:lnTo>
                    <a:lnTo>
                      <a:pt x="84" y="42"/>
                    </a:lnTo>
                    <a:lnTo>
                      <a:pt x="82" y="38"/>
                    </a:lnTo>
                    <a:lnTo>
                      <a:pt x="80" y="35"/>
                    </a:lnTo>
                    <a:lnTo>
                      <a:pt x="77" y="32"/>
                    </a:lnTo>
                    <a:lnTo>
                      <a:pt x="74" y="29"/>
                    </a:lnTo>
                    <a:lnTo>
                      <a:pt x="71" y="27"/>
                    </a:lnTo>
                    <a:lnTo>
                      <a:pt x="68" y="26"/>
                    </a:lnTo>
                    <a:lnTo>
                      <a:pt x="65" y="24"/>
                    </a:lnTo>
                    <a:lnTo>
                      <a:pt x="63" y="22"/>
                    </a:lnTo>
                    <a:lnTo>
                      <a:pt x="61" y="21"/>
                    </a:lnTo>
                    <a:lnTo>
                      <a:pt x="59" y="18"/>
                    </a:lnTo>
                    <a:lnTo>
                      <a:pt x="59" y="17"/>
                    </a:lnTo>
                    <a:lnTo>
                      <a:pt x="58" y="15"/>
                    </a:lnTo>
                    <a:lnTo>
                      <a:pt x="58" y="12"/>
                    </a:lnTo>
                    <a:lnTo>
                      <a:pt x="58" y="9"/>
                    </a:lnTo>
                    <a:lnTo>
                      <a:pt x="58" y="5"/>
                    </a:lnTo>
                    <a:lnTo>
                      <a:pt x="58" y="2"/>
                    </a:lnTo>
                    <a:lnTo>
                      <a:pt x="56" y="5"/>
                    </a:lnTo>
                    <a:lnTo>
                      <a:pt x="54" y="7"/>
                    </a:lnTo>
                    <a:lnTo>
                      <a:pt x="53" y="11"/>
                    </a:lnTo>
                    <a:lnTo>
                      <a:pt x="52" y="13"/>
                    </a:lnTo>
                    <a:lnTo>
                      <a:pt x="53" y="16"/>
                    </a:lnTo>
                    <a:lnTo>
                      <a:pt x="53" y="20"/>
                    </a:lnTo>
                    <a:lnTo>
                      <a:pt x="51" y="20"/>
                    </a:lnTo>
                    <a:lnTo>
                      <a:pt x="49" y="19"/>
                    </a:lnTo>
                    <a:lnTo>
                      <a:pt x="48" y="18"/>
                    </a:lnTo>
                    <a:lnTo>
                      <a:pt x="46" y="16"/>
                    </a:lnTo>
                    <a:lnTo>
                      <a:pt x="45" y="13"/>
                    </a:lnTo>
                    <a:lnTo>
                      <a:pt x="44" y="11"/>
                    </a:lnTo>
                    <a:lnTo>
                      <a:pt x="44" y="7"/>
                    </a:lnTo>
                    <a:lnTo>
                      <a:pt x="45" y="3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1" y="2"/>
                    </a:lnTo>
                    <a:lnTo>
                      <a:pt x="39" y="5"/>
                    </a:lnTo>
                    <a:lnTo>
                      <a:pt x="39" y="8"/>
                    </a:lnTo>
                    <a:lnTo>
                      <a:pt x="37" y="11"/>
                    </a:lnTo>
                    <a:lnTo>
                      <a:pt x="37" y="16"/>
                    </a:lnTo>
                    <a:lnTo>
                      <a:pt x="37" y="21"/>
                    </a:lnTo>
                    <a:lnTo>
                      <a:pt x="37" y="25"/>
                    </a:lnTo>
                    <a:lnTo>
                      <a:pt x="37" y="28"/>
                    </a:lnTo>
                    <a:lnTo>
                      <a:pt x="38" y="31"/>
                    </a:lnTo>
                    <a:lnTo>
                      <a:pt x="36" y="28"/>
                    </a:lnTo>
                    <a:lnTo>
                      <a:pt x="34" y="25"/>
                    </a:lnTo>
                    <a:lnTo>
                      <a:pt x="32" y="23"/>
                    </a:lnTo>
                    <a:lnTo>
                      <a:pt x="29" y="21"/>
                    </a:lnTo>
                    <a:lnTo>
                      <a:pt x="27" y="21"/>
                    </a:lnTo>
                    <a:lnTo>
                      <a:pt x="24" y="20"/>
                    </a:lnTo>
                    <a:lnTo>
                      <a:pt x="21" y="20"/>
                    </a:lnTo>
                    <a:lnTo>
                      <a:pt x="18" y="21"/>
                    </a:lnTo>
                    <a:lnTo>
                      <a:pt x="16" y="22"/>
                    </a:lnTo>
                    <a:lnTo>
                      <a:pt x="14" y="24"/>
                    </a:lnTo>
                    <a:lnTo>
                      <a:pt x="12" y="28"/>
                    </a:lnTo>
                    <a:lnTo>
                      <a:pt x="14" y="28"/>
                    </a:lnTo>
                    <a:lnTo>
                      <a:pt x="16" y="28"/>
                    </a:lnTo>
                    <a:lnTo>
                      <a:pt x="19" y="29"/>
                    </a:lnTo>
                    <a:lnTo>
                      <a:pt x="21" y="31"/>
                    </a:lnTo>
                    <a:lnTo>
                      <a:pt x="23" y="34"/>
                    </a:lnTo>
                    <a:lnTo>
                      <a:pt x="24" y="37"/>
                    </a:lnTo>
                    <a:lnTo>
                      <a:pt x="24" y="40"/>
                    </a:lnTo>
                    <a:lnTo>
                      <a:pt x="24" y="44"/>
                    </a:lnTo>
                    <a:lnTo>
                      <a:pt x="23" y="46"/>
                    </a:lnTo>
                    <a:lnTo>
                      <a:pt x="20" y="49"/>
                    </a:lnTo>
                    <a:lnTo>
                      <a:pt x="17" y="51"/>
                    </a:lnTo>
                    <a:lnTo>
                      <a:pt x="15" y="53"/>
                    </a:lnTo>
                    <a:lnTo>
                      <a:pt x="13" y="53"/>
                    </a:lnTo>
                    <a:lnTo>
                      <a:pt x="11" y="54"/>
                    </a:lnTo>
                    <a:lnTo>
                      <a:pt x="9" y="53"/>
                    </a:lnTo>
                    <a:lnTo>
                      <a:pt x="8" y="52"/>
                    </a:lnTo>
                    <a:lnTo>
                      <a:pt x="7" y="50"/>
                    </a:lnTo>
                    <a:lnTo>
                      <a:pt x="7" y="47"/>
                    </a:lnTo>
                    <a:lnTo>
                      <a:pt x="7" y="46"/>
                    </a:lnTo>
                    <a:lnTo>
                      <a:pt x="7" y="44"/>
                    </a:lnTo>
                    <a:lnTo>
                      <a:pt x="6" y="45"/>
                    </a:lnTo>
                    <a:lnTo>
                      <a:pt x="5" y="46"/>
                    </a:lnTo>
                    <a:lnTo>
                      <a:pt x="3" y="48"/>
                    </a:lnTo>
                    <a:lnTo>
                      <a:pt x="2" y="50"/>
                    </a:lnTo>
                    <a:lnTo>
                      <a:pt x="1" y="53"/>
                    </a:lnTo>
                    <a:lnTo>
                      <a:pt x="0" y="56"/>
                    </a:lnTo>
                    <a:lnTo>
                      <a:pt x="0" y="61"/>
                    </a:lnTo>
                    <a:lnTo>
                      <a:pt x="0" y="65"/>
                    </a:lnTo>
                    <a:lnTo>
                      <a:pt x="0" y="70"/>
                    </a:lnTo>
                    <a:lnTo>
                      <a:pt x="2" y="75"/>
                    </a:lnTo>
                    <a:lnTo>
                      <a:pt x="3" y="78"/>
                    </a:lnTo>
                    <a:lnTo>
                      <a:pt x="5" y="80"/>
                    </a:lnTo>
                    <a:lnTo>
                      <a:pt x="6" y="81"/>
                    </a:lnTo>
                    <a:lnTo>
                      <a:pt x="8" y="82"/>
                    </a:lnTo>
                    <a:lnTo>
                      <a:pt x="10" y="83"/>
                    </a:lnTo>
                    <a:lnTo>
                      <a:pt x="14" y="86"/>
                    </a:lnTo>
                    <a:lnTo>
                      <a:pt x="16" y="87"/>
                    </a:lnTo>
                    <a:lnTo>
                      <a:pt x="18" y="89"/>
                    </a:lnTo>
                    <a:lnTo>
                      <a:pt x="19" y="91"/>
                    </a:lnTo>
                    <a:lnTo>
                      <a:pt x="20" y="94"/>
                    </a:lnTo>
                    <a:lnTo>
                      <a:pt x="22" y="98"/>
                    </a:lnTo>
                    <a:lnTo>
                      <a:pt x="23" y="100"/>
                    </a:lnTo>
                    <a:lnTo>
                      <a:pt x="23" y="104"/>
                    </a:lnTo>
                    <a:lnTo>
                      <a:pt x="24" y="109"/>
                    </a:lnTo>
                    <a:lnTo>
                      <a:pt x="25" y="113"/>
                    </a:lnTo>
                    <a:lnTo>
                      <a:pt x="27" y="116"/>
                    </a:lnTo>
                    <a:lnTo>
                      <a:pt x="28" y="118"/>
                    </a:lnTo>
                    <a:lnTo>
                      <a:pt x="30" y="119"/>
                    </a:lnTo>
                    <a:lnTo>
                      <a:pt x="32" y="121"/>
                    </a:lnTo>
                    <a:lnTo>
                      <a:pt x="35" y="122"/>
                    </a:lnTo>
                    <a:lnTo>
                      <a:pt x="38" y="123"/>
                    </a:lnTo>
                    <a:lnTo>
                      <a:pt x="41" y="123"/>
                    </a:lnTo>
                    <a:lnTo>
                      <a:pt x="46" y="124"/>
                    </a:lnTo>
                    <a:lnTo>
                      <a:pt x="49" y="124"/>
                    </a:lnTo>
                    <a:lnTo>
                      <a:pt x="54" y="124"/>
                    </a:lnTo>
                    <a:lnTo>
                      <a:pt x="60" y="124"/>
                    </a:lnTo>
                    <a:lnTo>
                      <a:pt x="65" y="123"/>
                    </a:lnTo>
                    <a:lnTo>
                      <a:pt x="70" y="121"/>
                    </a:lnTo>
                    <a:lnTo>
                      <a:pt x="74" y="118"/>
                    </a:lnTo>
                    <a:lnTo>
                      <a:pt x="78" y="116"/>
                    </a:lnTo>
                    <a:lnTo>
                      <a:pt x="80" y="114"/>
                    </a:lnTo>
                    <a:lnTo>
                      <a:pt x="82" y="111"/>
                    </a:lnTo>
                    <a:lnTo>
                      <a:pt x="83" y="108"/>
                    </a:lnTo>
                    <a:lnTo>
                      <a:pt x="84" y="104"/>
                    </a:lnTo>
                    <a:lnTo>
                      <a:pt x="85" y="98"/>
                    </a:lnTo>
                    <a:lnTo>
                      <a:pt x="86" y="9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77" name="Freeform 399"/>
              <p:cNvSpPr>
                <a:spLocks/>
              </p:cNvSpPr>
              <p:nvPr/>
            </p:nvSpPr>
            <p:spPr bwMode="auto">
              <a:xfrm>
                <a:off x="1989" y="2180"/>
                <a:ext cx="105" cy="215"/>
              </a:xfrm>
              <a:custGeom>
                <a:avLst/>
                <a:gdLst>
                  <a:gd name="T0" fmla="*/ 15 w 105"/>
                  <a:gd name="T1" fmla="*/ 194 h 215"/>
                  <a:gd name="T2" fmla="*/ 4 w 105"/>
                  <a:gd name="T3" fmla="*/ 173 h 215"/>
                  <a:gd name="T4" fmla="*/ 1 w 105"/>
                  <a:gd name="T5" fmla="*/ 152 h 215"/>
                  <a:gd name="T6" fmla="*/ 1 w 105"/>
                  <a:gd name="T7" fmla="*/ 127 h 215"/>
                  <a:gd name="T8" fmla="*/ 4 w 105"/>
                  <a:gd name="T9" fmla="*/ 107 h 215"/>
                  <a:gd name="T10" fmla="*/ 11 w 105"/>
                  <a:gd name="T11" fmla="*/ 88 h 215"/>
                  <a:gd name="T12" fmla="*/ 12 w 105"/>
                  <a:gd name="T13" fmla="*/ 68 h 215"/>
                  <a:gd name="T14" fmla="*/ 10 w 105"/>
                  <a:gd name="T15" fmla="*/ 57 h 215"/>
                  <a:gd name="T16" fmla="*/ 5 w 105"/>
                  <a:gd name="T17" fmla="*/ 43 h 215"/>
                  <a:gd name="T18" fmla="*/ 6 w 105"/>
                  <a:gd name="T19" fmla="*/ 38 h 215"/>
                  <a:gd name="T20" fmla="*/ 14 w 105"/>
                  <a:gd name="T21" fmla="*/ 48 h 215"/>
                  <a:gd name="T22" fmla="*/ 19 w 105"/>
                  <a:gd name="T23" fmla="*/ 51 h 215"/>
                  <a:gd name="T24" fmla="*/ 19 w 105"/>
                  <a:gd name="T25" fmla="*/ 30 h 215"/>
                  <a:gd name="T26" fmla="*/ 11 w 105"/>
                  <a:gd name="T27" fmla="*/ 8 h 215"/>
                  <a:gd name="T28" fmla="*/ 11 w 105"/>
                  <a:gd name="T29" fmla="*/ 0 h 215"/>
                  <a:gd name="T30" fmla="*/ 24 w 105"/>
                  <a:gd name="T31" fmla="*/ 2 h 215"/>
                  <a:gd name="T32" fmla="*/ 36 w 105"/>
                  <a:gd name="T33" fmla="*/ 14 h 215"/>
                  <a:gd name="T34" fmla="*/ 44 w 105"/>
                  <a:gd name="T35" fmla="*/ 34 h 215"/>
                  <a:gd name="T36" fmla="*/ 49 w 105"/>
                  <a:gd name="T37" fmla="*/ 42 h 215"/>
                  <a:gd name="T38" fmla="*/ 57 w 105"/>
                  <a:gd name="T39" fmla="*/ 28 h 215"/>
                  <a:gd name="T40" fmla="*/ 71 w 105"/>
                  <a:gd name="T41" fmla="*/ 20 h 215"/>
                  <a:gd name="T42" fmla="*/ 82 w 105"/>
                  <a:gd name="T43" fmla="*/ 22 h 215"/>
                  <a:gd name="T44" fmla="*/ 87 w 105"/>
                  <a:gd name="T45" fmla="*/ 34 h 215"/>
                  <a:gd name="T46" fmla="*/ 78 w 105"/>
                  <a:gd name="T47" fmla="*/ 34 h 215"/>
                  <a:gd name="T48" fmla="*/ 73 w 105"/>
                  <a:gd name="T49" fmla="*/ 38 h 215"/>
                  <a:gd name="T50" fmla="*/ 71 w 105"/>
                  <a:gd name="T51" fmla="*/ 49 h 215"/>
                  <a:gd name="T52" fmla="*/ 73 w 105"/>
                  <a:gd name="T53" fmla="*/ 57 h 215"/>
                  <a:gd name="T54" fmla="*/ 79 w 105"/>
                  <a:gd name="T55" fmla="*/ 65 h 215"/>
                  <a:gd name="T56" fmla="*/ 88 w 105"/>
                  <a:gd name="T57" fmla="*/ 64 h 215"/>
                  <a:gd name="T58" fmla="*/ 88 w 105"/>
                  <a:gd name="T59" fmla="*/ 50 h 215"/>
                  <a:gd name="T60" fmla="*/ 95 w 105"/>
                  <a:gd name="T61" fmla="*/ 60 h 215"/>
                  <a:gd name="T62" fmla="*/ 101 w 105"/>
                  <a:gd name="T63" fmla="*/ 77 h 215"/>
                  <a:gd name="T64" fmla="*/ 101 w 105"/>
                  <a:gd name="T65" fmla="*/ 91 h 215"/>
                  <a:gd name="T66" fmla="*/ 96 w 105"/>
                  <a:gd name="T67" fmla="*/ 104 h 215"/>
                  <a:gd name="T68" fmla="*/ 88 w 105"/>
                  <a:gd name="T69" fmla="*/ 116 h 215"/>
                  <a:gd name="T70" fmla="*/ 84 w 105"/>
                  <a:gd name="T71" fmla="*/ 125 h 215"/>
                  <a:gd name="T72" fmla="*/ 87 w 105"/>
                  <a:gd name="T73" fmla="*/ 139 h 215"/>
                  <a:gd name="T74" fmla="*/ 95 w 105"/>
                  <a:gd name="T75" fmla="*/ 148 h 215"/>
                  <a:gd name="T76" fmla="*/ 101 w 105"/>
                  <a:gd name="T77" fmla="*/ 145 h 215"/>
                  <a:gd name="T78" fmla="*/ 104 w 105"/>
                  <a:gd name="T79" fmla="*/ 158 h 215"/>
                  <a:gd name="T80" fmla="*/ 100 w 105"/>
                  <a:gd name="T81" fmla="*/ 177 h 215"/>
                  <a:gd name="T82" fmla="*/ 94 w 105"/>
                  <a:gd name="T83" fmla="*/ 193 h 215"/>
                  <a:gd name="T84" fmla="*/ 85 w 105"/>
                  <a:gd name="T85" fmla="*/ 204 h 215"/>
                  <a:gd name="T86" fmla="*/ 74 w 105"/>
                  <a:gd name="T87" fmla="*/ 212 h 215"/>
                  <a:gd name="T88" fmla="*/ 61 w 105"/>
                  <a:gd name="T89" fmla="*/ 213 h 215"/>
                  <a:gd name="T90" fmla="*/ 45 w 105"/>
                  <a:gd name="T91" fmla="*/ 206 h 215"/>
                  <a:gd name="T92" fmla="*/ 23 w 105"/>
                  <a:gd name="T93" fmla="*/ 202 h 21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05"/>
                  <a:gd name="T142" fmla="*/ 0 h 215"/>
                  <a:gd name="T143" fmla="*/ 105 w 105"/>
                  <a:gd name="T144" fmla="*/ 215 h 21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05" h="215">
                    <a:moveTo>
                      <a:pt x="23" y="202"/>
                    </a:moveTo>
                    <a:lnTo>
                      <a:pt x="20" y="198"/>
                    </a:lnTo>
                    <a:lnTo>
                      <a:pt x="15" y="194"/>
                    </a:lnTo>
                    <a:lnTo>
                      <a:pt x="11" y="187"/>
                    </a:lnTo>
                    <a:lnTo>
                      <a:pt x="7" y="180"/>
                    </a:lnTo>
                    <a:lnTo>
                      <a:pt x="4" y="173"/>
                    </a:lnTo>
                    <a:lnTo>
                      <a:pt x="3" y="167"/>
                    </a:lnTo>
                    <a:lnTo>
                      <a:pt x="1" y="159"/>
                    </a:lnTo>
                    <a:lnTo>
                      <a:pt x="1" y="152"/>
                    </a:lnTo>
                    <a:lnTo>
                      <a:pt x="0" y="143"/>
                    </a:lnTo>
                    <a:lnTo>
                      <a:pt x="0" y="134"/>
                    </a:lnTo>
                    <a:lnTo>
                      <a:pt x="1" y="127"/>
                    </a:lnTo>
                    <a:lnTo>
                      <a:pt x="1" y="121"/>
                    </a:lnTo>
                    <a:lnTo>
                      <a:pt x="2" y="113"/>
                    </a:lnTo>
                    <a:lnTo>
                      <a:pt x="4" y="107"/>
                    </a:lnTo>
                    <a:lnTo>
                      <a:pt x="6" y="100"/>
                    </a:lnTo>
                    <a:lnTo>
                      <a:pt x="9" y="94"/>
                    </a:lnTo>
                    <a:lnTo>
                      <a:pt x="11" y="88"/>
                    </a:lnTo>
                    <a:lnTo>
                      <a:pt x="12" y="81"/>
                    </a:lnTo>
                    <a:lnTo>
                      <a:pt x="12" y="75"/>
                    </a:lnTo>
                    <a:lnTo>
                      <a:pt x="12" y="68"/>
                    </a:lnTo>
                    <a:lnTo>
                      <a:pt x="11" y="64"/>
                    </a:lnTo>
                    <a:lnTo>
                      <a:pt x="10" y="61"/>
                    </a:lnTo>
                    <a:lnTo>
                      <a:pt x="10" y="57"/>
                    </a:lnTo>
                    <a:lnTo>
                      <a:pt x="8" y="52"/>
                    </a:lnTo>
                    <a:lnTo>
                      <a:pt x="6" y="47"/>
                    </a:lnTo>
                    <a:lnTo>
                      <a:pt x="5" y="43"/>
                    </a:lnTo>
                    <a:lnTo>
                      <a:pt x="3" y="40"/>
                    </a:lnTo>
                    <a:lnTo>
                      <a:pt x="1" y="36"/>
                    </a:lnTo>
                    <a:lnTo>
                      <a:pt x="6" y="38"/>
                    </a:lnTo>
                    <a:lnTo>
                      <a:pt x="10" y="41"/>
                    </a:lnTo>
                    <a:lnTo>
                      <a:pt x="13" y="45"/>
                    </a:lnTo>
                    <a:lnTo>
                      <a:pt x="14" y="48"/>
                    </a:lnTo>
                    <a:lnTo>
                      <a:pt x="16" y="52"/>
                    </a:lnTo>
                    <a:lnTo>
                      <a:pt x="18" y="58"/>
                    </a:lnTo>
                    <a:lnTo>
                      <a:pt x="19" y="51"/>
                    </a:lnTo>
                    <a:lnTo>
                      <a:pt x="20" y="44"/>
                    </a:lnTo>
                    <a:lnTo>
                      <a:pt x="20" y="38"/>
                    </a:lnTo>
                    <a:lnTo>
                      <a:pt x="19" y="30"/>
                    </a:lnTo>
                    <a:lnTo>
                      <a:pt x="16" y="21"/>
                    </a:lnTo>
                    <a:lnTo>
                      <a:pt x="14" y="14"/>
                    </a:lnTo>
                    <a:lnTo>
                      <a:pt x="11" y="8"/>
                    </a:lnTo>
                    <a:lnTo>
                      <a:pt x="9" y="3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20" y="1"/>
                    </a:lnTo>
                    <a:lnTo>
                      <a:pt x="24" y="2"/>
                    </a:lnTo>
                    <a:lnTo>
                      <a:pt x="28" y="5"/>
                    </a:lnTo>
                    <a:lnTo>
                      <a:pt x="32" y="10"/>
                    </a:lnTo>
                    <a:lnTo>
                      <a:pt x="36" y="14"/>
                    </a:lnTo>
                    <a:lnTo>
                      <a:pt x="38" y="20"/>
                    </a:lnTo>
                    <a:lnTo>
                      <a:pt x="41" y="27"/>
                    </a:lnTo>
                    <a:lnTo>
                      <a:pt x="44" y="34"/>
                    </a:lnTo>
                    <a:lnTo>
                      <a:pt x="46" y="42"/>
                    </a:lnTo>
                    <a:lnTo>
                      <a:pt x="47" y="51"/>
                    </a:lnTo>
                    <a:lnTo>
                      <a:pt x="49" y="42"/>
                    </a:lnTo>
                    <a:lnTo>
                      <a:pt x="51" y="37"/>
                    </a:lnTo>
                    <a:lnTo>
                      <a:pt x="54" y="32"/>
                    </a:lnTo>
                    <a:lnTo>
                      <a:pt x="57" y="28"/>
                    </a:lnTo>
                    <a:lnTo>
                      <a:pt x="62" y="24"/>
                    </a:lnTo>
                    <a:lnTo>
                      <a:pt x="66" y="22"/>
                    </a:lnTo>
                    <a:lnTo>
                      <a:pt x="71" y="20"/>
                    </a:lnTo>
                    <a:lnTo>
                      <a:pt x="75" y="19"/>
                    </a:lnTo>
                    <a:lnTo>
                      <a:pt x="79" y="20"/>
                    </a:lnTo>
                    <a:lnTo>
                      <a:pt x="82" y="22"/>
                    </a:lnTo>
                    <a:lnTo>
                      <a:pt x="84" y="25"/>
                    </a:lnTo>
                    <a:lnTo>
                      <a:pt x="86" y="29"/>
                    </a:lnTo>
                    <a:lnTo>
                      <a:pt x="87" y="34"/>
                    </a:lnTo>
                    <a:lnTo>
                      <a:pt x="84" y="33"/>
                    </a:lnTo>
                    <a:lnTo>
                      <a:pt x="81" y="33"/>
                    </a:lnTo>
                    <a:lnTo>
                      <a:pt x="78" y="34"/>
                    </a:lnTo>
                    <a:lnTo>
                      <a:pt x="77" y="35"/>
                    </a:lnTo>
                    <a:lnTo>
                      <a:pt x="75" y="36"/>
                    </a:lnTo>
                    <a:lnTo>
                      <a:pt x="73" y="38"/>
                    </a:lnTo>
                    <a:lnTo>
                      <a:pt x="72" y="41"/>
                    </a:lnTo>
                    <a:lnTo>
                      <a:pt x="71" y="45"/>
                    </a:lnTo>
                    <a:lnTo>
                      <a:pt x="71" y="49"/>
                    </a:lnTo>
                    <a:lnTo>
                      <a:pt x="71" y="52"/>
                    </a:lnTo>
                    <a:lnTo>
                      <a:pt x="71" y="55"/>
                    </a:lnTo>
                    <a:lnTo>
                      <a:pt x="73" y="57"/>
                    </a:lnTo>
                    <a:lnTo>
                      <a:pt x="74" y="60"/>
                    </a:lnTo>
                    <a:lnTo>
                      <a:pt x="76" y="63"/>
                    </a:lnTo>
                    <a:lnTo>
                      <a:pt x="79" y="65"/>
                    </a:lnTo>
                    <a:lnTo>
                      <a:pt x="82" y="66"/>
                    </a:lnTo>
                    <a:lnTo>
                      <a:pt x="85" y="66"/>
                    </a:lnTo>
                    <a:lnTo>
                      <a:pt x="88" y="64"/>
                    </a:lnTo>
                    <a:lnTo>
                      <a:pt x="89" y="60"/>
                    </a:lnTo>
                    <a:lnTo>
                      <a:pt x="89" y="55"/>
                    </a:lnTo>
                    <a:lnTo>
                      <a:pt x="88" y="50"/>
                    </a:lnTo>
                    <a:lnTo>
                      <a:pt x="91" y="52"/>
                    </a:lnTo>
                    <a:lnTo>
                      <a:pt x="93" y="56"/>
                    </a:lnTo>
                    <a:lnTo>
                      <a:pt x="95" y="60"/>
                    </a:lnTo>
                    <a:lnTo>
                      <a:pt x="98" y="66"/>
                    </a:lnTo>
                    <a:lnTo>
                      <a:pt x="100" y="71"/>
                    </a:lnTo>
                    <a:lnTo>
                      <a:pt x="101" y="77"/>
                    </a:lnTo>
                    <a:lnTo>
                      <a:pt x="102" y="81"/>
                    </a:lnTo>
                    <a:lnTo>
                      <a:pt x="102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99" y="100"/>
                    </a:lnTo>
                    <a:lnTo>
                      <a:pt x="96" y="104"/>
                    </a:lnTo>
                    <a:lnTo>
                      <a:pt x="93" y="108"/>
                    </a:lnTo>
                    <a:lnTo>
                      <a:pt x="90" y="112"/>
                    </a:lnTo>
                    <a:lnTo>
                      <a:pt x="88" y="116"/>
                    </a:lnTo>
                    <a:lnTo>
                      <a:pt x="86" y="118"/>
                    </a:lnTo>
                    <a:lnTo>
                      <a:pt x="84" y="121"/>
                    </a:lnTo>
                    <a:lnTo>
                      <a:pt x="84" y="125"/>
                    </a:lnTo>
                    <a:lnTo>
                      <a:pt x="84" y="131"/>
                    </a:lnTo>
                    <a:lnTo>
                      <a:pt x="85" y="135"/>
                    </a:lnTo>
                    <a:lnTo>
                      <a:pt x="87" y="139"/>
                    </a:lnTo>
                    <a:lnTo>
                      <a:pt x="90" y="143"/>
                    </a:lnTo>
                    <a:lnTo>
                      <a:pt x="92" y="146"/>
                    </a:lnTo>
                    <a:lnTo>
                      <a:pt x="95" y="148"/>
                    </a:lnTo>
                    <a:lnTo>
                      <a:pt x="97" y="145"/>
                    </a:lnTo>
                    <a:lnTo>
                      <a:pt x="99" y="141"/>
                    </a:lnTo>
                    <a:lnTo>
                      <a:pt x="101" y="145"/>
                    </a:lnTo>
                    <a:lnTo>
                      <a:pt x="102" y="149"/>
                    </a:lnTo>
                    <a:lnTo>
                      <a:pt x="103" y="153"/>
                    </a:lnTo>
                    <a:lnTo>
                      <a:pt x="104" y="158"/>
                    </a:lnTo>
                    <a:lnTo>
                      <a:pt x="104" y="165"/>
                    </a:lnTo>
                    <a:lnTo>
                      <a:pt x="102" y="171"/>
                    </a:lnTo>
                    <a:lnTo>
                      <a:pt x="100" y="177"/>
                    </a:lnTo>
                    <a:lnTo>
                      <a:pt x="99" y="182"/>
                    </a:lnTo>
                    <a:lnTo>
                      <a:pt x="97" y="187"/>
                    </a:lnTo>
                    <a:lnTo>
                      <a:pt x="94" y="193"/>
                    </a:lnTo>
                    <a:lnTo>
                      <a:pt x="91" y="198"/>
                    </a:lnTo>
                    <a:lnTo>
                      <a:pt x="88" y="201"/>
                    </a:lnTo>
                    <a:lnTo>
                      <a:pt x="85" y="204"/>
                    </a:lnTo>
                    <a:lnTo>
                      <a:pt x="82" y="207"/>
                    </a:lnTo>
                    <a:lnTo>
                      <a:pt x="79" y="210"/>
                    </a:lnTo>
                    <a:lnTo>
                      <a:pt x="74" y="212"/>
                    </a:lnTo>
                    <a:lnTo>
                      <a:pt x="70" y="213"/>
                    </a:lnTo>
                    <a:lnTo>
                      <a:pt x="66" y="214"/>
                    </a:lnTo>
                    <a:lnTo>
                      <a:pt x="61" y="213"/>
                    </a:lnTo>
                    <a:lnTo>
                      <a:pt x="57" y="208"/>
                    </a:lnTo>
                    <a:lnTo>
                      <a:pt x="51" y="207"/>
                    </a:lnTo>
                    <a:lnTo>
                      <a:pt x="45" y="206"/>
                    </a:lnTo>
                    <a:lnTo>
                      <a:pt x="36" y="206"/>
                    </a:lnTo>
                    <a:lnTo>
                      <a:pt x="29" y="204"/>
                    </a:lnTo>
                    <a:lnTo>
                      <a:pt x="23" y="202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78" name="Freeform 400"/>
              <p:cNvSpPr>
                <a:spLocks/>
              </p:cNvSpPr>
              <p:nvPr/>
            </p:nvSpPr>
            <p:spPr bwMode="auto">
              <a:xfrm>
                <a:off x="2021" y="2155"/>
                <a:ext cx="336" cy="341"/>
              </a:xfrm>
              <a:custGeom>
                <a:avLst/>
                <a:gdLst>
                  <a:gd name="T0" fmla="*/ 0 w 336"/>
                  <a:gd name="T1" fmla="*/ 171 h 341"/>
                  <a:gd name="T2" fmla="*/ 7 w 336"/>
                  <a:gd name="T3" fmla="*/ 140 h 341"/>
                  <a:gd name="T4" fmla="*/ 17 w 336"/>
                  <a:gd name="T5" fmla="*/ 123 h 341"/>
                  <a:gd name="T6" fmla="*/ 38 w 336"/>
                  <a:gd name="T7" fmla="*/ 114 h 341"/>
                  <a:gd name="T8" fmla="*/ 62 w 336"/>
                  <a:gd name="T9" fmla="*/ 106 h 341"/>
                  <a:gd name="T10" fmla="*/ 77 w 336"/>
                  <a:gd name="T11" fmla="*/ 95 h 341"/>
                  <a:gd name="T12" fmla="*/ 87 w 336"/>
                  <a:gd name="T13" fmla="*/ 73 h 341"/>
                  <a:gd name="T14" fmla="*/ 87 w 336"/>
                  <a:gd name="T15" fmla="*/ 44 h 341"/>
                  <a:gd name="T16" fmla="*/ 92 w 336"/>
                  <a:gd name="T17" fmla="*/ 20 h 341"/>
                  <a:gd name="T18" fmla="*/ 104 w 336"/>
                  <a:gd name="T19" fmla="*/ 4 h 341"/>
                  <a:gd name="T20" fmla="*/ 110 w 336"/>
                  <a:gd name="T21" fmla="*/ 10 h 341"/>
                  <a:gd name="T22" fmla="*/ 111 w 336"/>
                  <a:gd name="T23" fmla="*/ 28 h 341"/>
                  <a:gd name="T24" fmla="*/ 121 w 336"/>
                  <a:gd name="T25" fmla="*/ 39 h 341"/>
                  <a:gd name="T26" fmla="*/ 134 w 336"/>
                  <a:gd name="T27" fmla="*/ 41 h 341"/>
                  <a:gd name="T28" fmla="*/ 142 w 336"/>
                  <a:gd name="T29" fmla="*/ 42 h 341"/>
                  <a:gd name="T30" fmla="*/ 149 w 336"/>
                  <a:gd name="T31" fmla="*/ 55 h 341"/>
                  <a:gd name="T32" fmla="*/ 152 w 336"/>
                  <a:gd name="T33" fmla="*/ 75 h 341"/>
                  <a:gd name="T34" fmla="*/ 164 w 336"/>
                  <a:gd name="T35" fmla="*/ 49 h 341"/>
                  <a:gd name="T36" fmla="*/ 173 w 336"/>
                  <a:gd name="T37" fmla="*/ 53 h 341"/>
                  <a:gd name="T38" fmla="*/ 181 w 336"/>
                  <a:gd name="T39" fmla="*/ 73 h 341"/>
                  <a:gd name="T40" fmla="*/ 188 w 336"/>
                  <a:gd name="T41" fmla="*/ 96 h 341"/>
                  <a:gd name="T42" fmla="*/ 186 w 336"/>
                  <a:gd name="T43" fmla="*/ 121 h 341"/>
                  <a:gd name="T44" fmla="*/ 200 w 336"/>
                  <a:gd name="T45" fmla="*/ 104 h 341"/>
                  <a:gd name="T46" fmla="*/ 210 w 336"/>
                  <a:gd name="T47" fmla="*/ 84 h 341"/>
                  <a:gd name="T48" fmla="*/ 228 w 336"/>
                  <a:gd name="T49" fmla="*/ 83 h 341"/>
                  <a:gd name="T50" fmla="*/ 231 w 336"/>
                  <a:gd name="T51" fmla="*/ 92 h 341"/>
                  <a:gd name="T52" fmla="*/ 228 w 336"/>
                  <a:gd name="T53" fmla="*/ 105 h 341"/>
                  <a:gd name="T54" fmla="*/ 235 w 336"/>
                  <a:gd name="T55" fmla="*/ 115 h 341"/>
                  <a:gd name="T56" fmla="*/ 251 w 336"/>
                  <a:gd name="T57" fmla="*/ 115 h 341"/>
                  <a:gd name="T58" fmla="*/ 261 w 336"/>
                  <a:gd name="T59" fmla="*/ 105 h 341"/>
                  <a:gd name="T60" fmla="*/ 263 w 336"/>
                  <a:gd name="T61" fmla="*/ 86 h 341"/>
                  <a:gd name="T62" fmla="*/ 257 w 336"/>
                  <a:gd name="T63" fmla="*/ 66 h 341"/>
                  <a:gd name="T64" fmla="*/ 270 w 336"/>
                  <a:gd name="T65" fmla="*/ 68 h 341"/>
                  <a:gd name="T66" fmla="*/ 287 w 336"/>
                  <a:gd name="T67" fmla="*/ 87 h 341"/>
                  <a:gd name="T68" fmla="*/ 297 w 336"/>
                  <a:gd name="T69" fmla="*/ 111 h 341"/>
                  <a:gd name="T70" fmla="*/ 303 w 336"/>
                  <a:gd name="T71" fmla="*/ 140 h 341"/>
                  <a:gd name="T72" fmla="*/ 303 w 336"/>
                  <a:gd name="T73" fmla="*/ 168 h 341"/>
                  <a:gd name="T74" fmla="*/ 295 w 336"/>
                  <a:gd name="T75" fmla="*/ 206 h 341"/>
                  <a:gd name="T76" fmla="*/ 291 w 336"/>
                  <a:gd name="T77" fmla="*/ 233 h 341"/>
                  <a:gd name="T78" fmla="*/ 299 w 336"/>
                  <a:gd name="T79" fmla="*/ 235 h 341"/>
                  <a:gd name="T80" fmla="*/ 316 w 336"/>
                  <a:gd name="T81" fmla="*/ 221 h 341"/>
                  <a:gd name="T82" fmla="*/ 318 w 336"/>
                  <a:gd name="T83" fmla="*/ 244 h 341"/>
                  <a:gd name="T84" fmla="*/ 324 w 336"/>
                  <a:gd name="T85" fmla="*/ 265 h 341"/>
                  <a:gd name="T86" fmla="*/ 333 w 336"/>
                  <a:gd name="T87" fmla="*/ 256 h 341"/>
                  <a:gd name="T88" fmla="*/ 335 w 336"/>
                  <a:gd name="T89" fmla="*/ 281 h 341"/>
                  <a:gd name="T90" fmla="*/ 328 w 336"/>
                  <a:gd name="T91" fmla="*/ 302 h 341"/>
                  <a:gd name="T92" fmla="*/ 318 w 336"/>
                  <a:gd name="T93" fmla="*/ 324 h 341"/>
                  <a:gd name="T94" fmla="*/ 296 w 336"/>
                  <a:gd name="T95" fmla="*/ 340 h 341"/>
                  <a:gd name="T96" fmla="*/ 267 w 336"/>
                  <a:gd name="T97" fmla="*/ 331 h 341"/>
                  <a:gd name="T98" fmla="*/ 245 w 336"/>
                  <a:gd name="T99" fmla="*/ 318 h 341"/>
                  <a:gd name="T100" fmla="*/ 221 w 336"/>
                  <a:gd name="T101" fmla="*/ 308 h 341"/>
                  <a:gd name="T102" fmla="*/ 194 w 336"/>
                  <a:gd name="T103" fmla="*/ 284 h 341"/>
                  <a:gd name="T104" fmla="*/ 156 w 336"/>
                  <a:gd name="T105" fmla="*/ 270 h 341"/>
                  <a:gd name="T106" fmla="*/ 47 w 336"/>
                  <a:gd name="T107" fmla="*/ 231 h 34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36"/>
                  <a:gd name="T163" fmla="*/ 0 h 341"/>
                  <a:gd name="T164" fmla="*/ 336 w 336"/>
                  <a:gd name="T165" fmla="*/ 341 h 34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36" h="341">
                    <a:moveTo>
                      <a:pt x="2" y="205"/>
                    </a:moveTo>
                    <a:lnTo>
                      <a:pt x="0" y="194"/>
                    </a:lnTo>
                    <a:lnTo>
                      <a:pt x="0" y="182"/>
                    </a:lnTo>
                    <a:lnTo>
                      <a:pt x="0" y="171"/>
                    </a:lnTo>
                    <a:lnTo>
                      <a:pt x="1" y="163"/>
                    </a:lnTo>
                    <a:lnTo>
                      <a:pt x="3" y="154"/>
                    </a:lnTo>
                    <a:lnTo>
                      <a:pt x="5" y="147"/>
                    </a:lnTo>
                    <a:lnTo>
                      <a:pt x="7" y="140"/>
                    </a:lnTo>
                    <a:lnTo>
                      <a:pt x="9" y="135"/>
                    </a:lnTo>
                    <a:lnTo>
                      <a:pt x="11" y="130"/>
                    </a:lnTo>
                    <a:lnTo>
                      <a:pt x="14" y="126"/>
                    </a:lnTo>
                    <a:lnTo>
                      <a:pt x="17" y="123"/>
                    </a:lnTo>
                    <a:lnTo>
                      <a:pt x="22" y="119"/>
                    </a:lnTo>
                    <a:lnTo>
                      <a:pt x="27" y="116"/>
                    </a:lnTo>
                    <a:lnTo>
                      <a:pt x="32" y="115"/>
                    </a:lnTo>
                    <a:lnTo>
                      <a:pt x="38" y="114"/>
                    </a:lnTo>
                    <a:lnTo>
                      <a:pt x="43" y="113"/>
                    </a:lnTo>
                    <a:lnTo>
                      <a:pt x="50" y="111"/>
                    </a:lnTo>
                    <a:lnTo>
                      <a:pt x="58" y="108"/>
                    </a:lnTo>
                    <a:lnTo>
                      <a:pt x="62" y="106"/>
                    </a:lnTo>
                    <a:lnTo>
                      <a:pt x="66" y="105"/>
                    </a:lnTo>
                    <a:lnTo>
                      <a:pt x="70" y="102"/>
                    </a:lnTo>
                    <a:lnTo>
                      <a:pt x="74" y="99"/>
                    </a:lnTo>
                    <a:lnTo>
                      <a:pt x="77" y="95"/>
                    </a:lnTo>
                    <a:lnTo>
                      <a:pt x="80" y="91"/>
                    </a:lnTo>
                    <a:lnTo>
                      <a:pt x="83" y="85"/>
                    </a:lnTo>
                    <a:lnTo>
                      <a:pt x="85" y="81"/>
                    </a:lnTo>
                    <a:lnTo>
                      <a:pt x="87" y="73"/>
                    </a:lnTo>
                    <a:lnTo>
                      <a:pt x="87" y="66"/>
                    </a:lnTo>
                    <a:lnTo>
                      <a:pt x="87" y="59"/>
                    </a:lnTo>
                    <a:lnTo>
                      <a:pt x="88" y="52"/>
                    </a:lnTo>
                    <a:lnTo>
                      <a:pt x="87" y="44"/>
                    </a:lnTo>
                    <a:lnTo>
                      <a:pt x="87" y="39"/>
                    </a:lnTo>
                    <a:lnTo>
                      <a:pt x="88" y="30"/>
                    </a:lnTo>
                    <a:lnTo>
                      <a:pt x="90" y="26"/>
                    </a:lnTo>
                    <a:lnTo>
                      <a:pt x="92" y="20"/>
                    </a:lnTo>
                    <a:lnTo>
                      <a:pt x="94" y="14"/>
                    </a:lnTo>
                    <a:lnTo>
                      <a:pt x="97" y="10"/>
                    </a:lnTo>
                    <a:lnTo>
                      <a:pt x="100" y="7"/>
                    </a:lnTo>
                    <a:lnTo>
                      <a:pt x="104" y="4"/>
                    </a:lnTo>
                    <a:lnTo>
                      <a:pt x="110" y="1"/>
                    </a:lnTo>
                    <a:lnTo>
                      <a:pt x="113" y="0"/>
                    </a:lnTo>
                    <a:lnTo>
                      <a:pt x="111" y="6"/>
                    </a:lnTo>
                    <a:lnTo>
                      <a:pt x="110" y="10"/>
                    </a:lnTo>
                    <a:lnTo>
                      <a:pt x="110" y="15"/>
                    </a:lnTo>
                    <a:lnTo>
                      <a:pt x="110" y="19"/>
                    </a:lnTo>
                    <a:lnTo>
                      <a:pt x="110" y="24"/>
                    </a:lnTo>
                    <a:lnTo>
                      <a:pt x="111" y="28"/>
                    </a:lnTo>
                    <a:lnTo>
                      <a:pt x="113" y="32"/>
                    </a:lnTo>
                    <a:lnTo>
                      <a:pt x="116" y="35"/>
                    </a:lnTo>
                    <a:lnTo>
                      <a:pt x="118" y="37"/>
                    </a:lnTo>
                    <a:lnTo>
                      <a:pt x="121" y="39"/>
                    </a:lnTo>
                    <a:lnTo>
                      <a:pt x="124" y="41"/>
                    </a:lnTo>
                    <a:lnTo>
                      <a:pt x="127" y="42"/>
                    </a:lnTo>
                    <a:lnTo>
                      <a:pt x="131" y="42"/>
                    </a:lnTo>
                    <a:lnTo>
                      <a:pt x="134" y="41"/>
                    </a:lnTo>
                    <a:lnTo>
                      <a:pt x="136" y="39"/>
                    </a:lnTo>
                    <a:lnTo>
                      <a:pt x="137" y="35"/>
                    </a:lnTo>
                    <a:lnTo>
                      <a:pt x="139" y="38"/>
                    </a:lnTo>
                    <a:lnTo>
                      <a:pt x="142" y="42"/>
                    </a:lnTo>
                    <a:lnTo>
                      <a:pt x="145" y="46"/>
                    </a:lnTo>
                    <a:lnTo>
                      <a:pt x="146" y="49"/>
                    </a:lnTo>
                    <a:lnTo>
                      <a:pt x="147" y="53"/>
                    </a:lnTo>
                    <a:lnTo>
                      <a:pt x="149" y="55"/>
                    </a:lnTo>
                    <a:lnTo>
                      <a:pt x="150" y="59"/>
                    </a:lnTo>
                    <a:lnTo>
                      <a:pt x="151" y="63"/>
                    </a:lnTo>
                    <a:lnTo>
                      <a:pt x="152" y="69"/>
                    </a:lnTo>
                    <a:lnTo>
                      <a:pt x="152" y="75"/>
                    </a:lnTo>
                    <a:lnTo>
                      <a:pt x="155" y="67"/>
                    </a:lnTo>
                    <a:lnTo>
                      <a:pt x="158" y="59"/>
                    </a:lnTo>
                    <a:lnTo>
                      <a:pt x="162" y="53"/>
                    </a:lnTo>
                    <a:lnTo>
                      <a:pt x="164" y="49"/>
                    </a:lnTo>
                    <a:lnTo>
                      <a:pt x="169" y="43"/>
                    </a:lnTo>
                    <a:lnTo>
                      <a:pt x="175" y="40"/>
                    </a:lnTo>
                    <a:lnTo>
                      <a:pt x="173" y="48"/>
                    </a:lnTo>
                    <a:lnTo>
                      <a:pt x="173" y="53"/>
                    </a:lnTo>
                    <a:lnTo>
                      <a:pt x="175" y="59"/>
                    </a:lnTo>
                    <a:lnTo>
                      <a:pt x="177" y="64"/>
                    </a:lnTo>
                    <a:lnTo>
                      <a:pt x="180" y="69"/>
                    </a:lnTo>
                    <a:lnTo>
                      <a:pt x="181" y="73"/>
                    </a:lnTo>
                    <a:lnTo>
                      <a:pt x="184" y="79"/>
                    </a:lnTo>
                    <a:lnTo>
                      <a:pt x="186" y="83"/>
                    </a:lnTo>
                    <a:lnTo>
                      <a:pt x="187" y="90"/>
                    </a:lnTo>
                    <a:lnTo>
                      <a:pt x="188" y="96"/>
                    </a:lnTo>
                    <a:lnTo>
                      <a:pt x="189" y="103"/>
                    </a:lnTo>
                    <a:lnTo>
                      <a:pt x="188" y="110"/>
                    </a:lnTo>
                    <a:lnTo>
                      <a:pt x="188" y="115"/>
                    </a:lnTo>
                    <a:lnTo>
                      <a:pt x="186" y="121"/>
                    </a:lnTo>
                    <a:lnTo>
                      <a:pt x="191" y="117"/>
                    </a:lnTo>
                    <a:lnTo>
                      <a:pt x="195" y="114"/>
                    </a:lnTo>
                    <a:lnTo>
                      <a:pt x="198" y="110"/>
                    </a:lnTo>
                    <a:lnTo>
                      <a:pt x="200" y="104"/>
                    </a:lnTo>
                    <a:lnTo>
                      <a:pt x="202" y="97"/>
                    </a:lnTo>
                    <a:lnTo>
                      <a:pt x="205" y="92"/>
                    </a:lnTo>
                    <a:lnTo>
                      <a:pt x="207" y="88"/>
                    </a:lnTo>
                    <a:lnTo>
                      <a:pt x="210" y="84"/>
                    </a:lnTo>
                    <a:lnTo>
                      <a:pt x="215" y="82"/>
                    </a:lnTo>
                    <a:lnTo>
                      <a:pt x="219" y="82"/>
                    </a:lnTo>
                    <a:lnTo>
                      <a:pt x="223" y="82"/>
                    </a:lnTo>
                    <a:lnTo>
                      <a:pt x="228" y="83"/>
                    </a:lnTo>
                    <a:lnTo>
                      <a:pt x="232" y="83"/>
                    </a:lnTo>
                    <a:lnTo>
                      <a:pt x="238" y="88"/>
                    </a:lnTo>
                    <a:lnTo>
                      <a:pt x="233" y="90"/>
                    </a:lnTo>
                    <a:lnTo>
                      <a:pt x="231" y="92"/>
                    </a:lnTo>
                    <a:lnTo>
                      <a:pt x="229" y="95"/>
                    </a:lnTo>
                    <a:lnTo>
                      <a:pt x="227" y="98"/>
                    </a:lnTo>
                    <a:lnTo>
                      <a:pt x="227" y="103"/>
                    </a:lnTo>
                    <a:lnTo>
                      <a:pt x="228" y="105"/>
                    </a:lnTo>
                    <a:lnTo>
                      <a:pt x="229" y="107"/>
                    </a:lnTo>
                    <a:lnTo>
                      <a:pt x="230" y="109"/>
                    </a:lnTo>
                    <a:lnTo>
                      <a:pt x="233" y="113"/>
                    </a:lnTo>
                    <a:lnTo>
                      <a:pt x="235" y="115"/>
                    </a:lnTo>
                    <a:lnTo>
                      <a:pt x="239" y="116"/>
                    </a:lnTo>
                    <a:lnTo>
                      <a:pt x="243" y="116"/>
                    </a:lnTo>
                    <a:lnTo>
                      <a:pt x="247" y="116"/>
                    </a:lnTo>
                    <a:lnTo>
                      <a:pt x="251" y="115"/>
                    </a:lnTo>
                    <a:lnTo>
                      <a:pt x="254" y="114"/>
                    </a:lnTo>
                    <a:lnTo>
                      <a:pt x="257" y="112"/>
                    </a:lnTo>
                    <a:lnTo>
                      <a:pt x="259" y="108"/>
                    </a:lnTo>
                    <a:lnTo>
                      <a:pt x="261" y="105"/>
                    </a:lnTo>
                    <a:lnTo>
                      <a:pt x="263" y="102"/>
                    </a:lnTo>
                    <a:lnTo>
                      <a:pt x="264" y="96"/>
                    </a:lnTo>
                    <a:lnTo>
                      <a:pt x="264" y="91"/>
                    </a:lnTo>
                    <a:lnTo>
                      <a:pt x="263" y="86"/>
                    </a:lnTo>
                    <a:lnTo>
                      <a:pt x="262" y="80"/>
                    </a:lnTo>
                    <a:lnTo>
                      <a:pt x="261" y="75"/>
                    </a:lnTo>
                    <a:lnTo>
                      <a:pt x="259" y="71"/>
                    </a:lnTo>
                    <a:lnTo>
                      <a:pt x="257" y="66"/>
                    </a:lnTo>
                    <a:lnTo>
                      <a:pt x="254" y="60"/>
                    </a:lnTo>
                    <a:lnTo>
                      <a:pt x="259" y="62"/>
                    </a:lnTo>
                    <a:lnTo>
                      <a:pt x="264" y="65"/>
                    </a:lnTo>
                    <a:lnTo>
                      <a:pt x="270" y="68"/>
                    </a:lnTo>
                    <a:lnTo>
                      <a:pt x="275" y="72"/>
                    </a:lnTo>
                    <a:lnTo>
                      <a:pt x="279" y="76"/>
                    </a:lnTo>
                    <a:lnTo>
                      <a:pt x="283" y="81"/>
                    </a:lnTo>
                    <a:lnTo>
                      <a:pt x="287" y="87"/>
                    </a:lnTo>
                    <a:lnTo>
                      <a:pt x="289" y="93"/>
                    </a:lnTo>
                    <a:lnTo>
                      <a:pt x="292" y="99"/>
                    </a:lnTo>
                    <a:lnTo>
                      <a:pt x="295" y="105"/>
                    </a:lnTo>
                    <a:lnTo>
                      <a:pt x="297" y="111"/>
                    </a:lnTo>
                    <a:lnTo>
                      <a:pt x="298" y="116"/>
                    </a:lnTo>
                    <a:lnTo>
                      <a:pt x="300" y="122"/>
                    </a:lnTo>
                    <a:lnTo>
                      <a:pt x="302" y="131"/>
                    </a:lnTo>
                    <a:lnTo>
                      <a:pt x="303" y="140"/>
                    </a:lnTo>
                    <a:lnTo>
                      <a:pt x="304" y="150"/>
                    </a:lnTo>
                    <a:lnTo>
                      <a:pt x="304" y="154"/>
                    </a:lnTo>
                    <a:lnTo>
                      <a:pt x="304" y="161"/>
                    </a:lnTo>
                    <a:lnTo>
                      <a:pt x="303" y="168"/>
                    </a:lnTo>
                    <a:lnTo>
                      <a:pt x="302" y="176"/>
                    </a:lnTo>
                    <a:lnTo>
                      <a:pt x="300" y="187"/>
                    </a:lnTo>
                    <a:lnTo>
                      <a:pt x="298" y="194"/>
                    </a:lnTo>
                    <a:lnTo>
                      <a:pt x="295" y="206"/>
                    </a:lnTo>
                    <a:lnTo>
                      <a:pt x="294" y="214"/>
                    </a:lnTo>
                    <a:lnTo>
                      <a:pt x="292" y="222"/>
                    </a:lnTo>
                    <a:lnTo>
                      <a:pt x="290" y="228"/>
                    </a:lnTo>
                    <a:lnTo>
                      <a:pt x="291" y="233"/>
                    </a:lnTo>
                    <a:lnTo>
                      <a:pt x="291" y="239"/>
                    </a:lnTo>
                    <a:lnTo>
                      <a:pt x="294" y="244"/>
                    </a:lnTo>
                    <a:lnTo>
                      <a:pt x="297" y="239"/>
                    </a:lnTo>
                    <a:lnTo>
                      <a:pt x="299" y="235"/>
                    </a:lnTo>
                    <a:lnTo>
                      <a:pt x="303" y="230"/>
                    </a:lnTo>
                    <a:lnTo>
                      <a:pt x="307" y="227"/>
                    </a:lnTo>
                    <a:lnTo>
                      <a:pt x="311" y="224"/>
                    </a:lnTo>
                    <a:lnTo>
                      <a:pt x="316" y="221"/>
                    </a:lnTo>
                    <a:lnTo>
                      <a:pt x="321" y="218"/>
                    </a:lnTo>
                    <a:lnTo>
                      <a:pt x="326" y="217"/>
                    </a:lnTo>
                    <a:lnTo>
                      <a:pt x="319" y="236"/>
                    </a:lnTo>
                    <a:lnTo>
                      <a:pt x="318" y="244"/>
                    </a:lnTo>
                    <a:lnTo>
                      <a:pt x="318" y="253"/>
                    </a:lnTo>
                    <a:lnTo>
                      <a:pt x="319" y="260"/>
                    </a:lnTo>
                    <a:lnTo>
                      <a:pt x="320" y="267"/>
                    </a:lnTo>
                    <a:lnTo>
                      <a:pt x="324" y="265"/>
                    </a:lnTo>
                    <a:lnTo>
                      <a:pt x="326" y="261"/>
                    </a:lnTo>
                    <a:lnTo>
                      <a:pt x="328" y="257"/>
                    </a:lnTo>
                    <a:lnTo>
                      <a:pt x="330" y="248"/>
                    </a:lnTo>
                    <a:lnTo>
                      <a:pt x="333" y="256"/>
                    </a:lnTo>
                    <a:lnTo>
                      <a:pt x="334" y="261"/>
                    </a:lnTo>
                    <a:lnTo>
                      <a:pt x="335" y="269"/>
                    </a:lnTo>
                    <a:lnTo>
                      <a:pt x="335" y="275"/>
                    </a:lnTo>
                    <a:lnTo>
                      <a:pt x="335" y="281"/>
                    </a:lnTo>
                    <a:lnTo>
                      <a:pt x="335" y="287"/>
                    </a:lnTo>
                    <a:lnTo>
                      <a:pt x="333" y="293"/>
                    </a:lnTo>
                    <a:lnTo>
                      <a:pt x="331" y="297"/>
                    </a:lnTo>
                    <a:lnTo>
                      <a:pt x="328" y="302"/>
                    </a:lnTo>
                    <a:lnTo>
                      <a:pt x="325" y="308"/>
                    </a:lnTo>
                    <a:lnTo>
                      <a:pt x="323" y="313"/>
                    </a:lnTo>
                    <a:lnTo>
                      <a:pt x="321" y="318"/>
                    </a:lnTo>
                    <a:lnTo>
                      <a:pt x="318" y="324"/>
                    </a:lnTo>
                    <a:lnTo>
                      <a:pt x="316" y="333"/>
                    </a:lnTo>
                    <a:lnTo>
                      <a:pt x="314" y="340"/>
                    </a:lnTo>
                    <a:lnTo>
                      <a:pt x="307" y="340"/>
                    </a:lnTo>
                    <a:lnTo>
                      <a:pt x="296" y="340"/>
                    </a:lnTo>
                    <a:lnTo>
                      <a:pt x="286" y="339"/>
                    </a:lnTo>
                    <a:lnTo>
                      <a:pt x="277" y="336"/>
                    </a:lnTo>
                    <a:lnTo>
                      <a:pt x="273" y="335"/>
                    </a:lnTo>
                    <a:lnTo>
                      <a:pt x="267" y="331"/>
                    </a:lnTo>
                    <a:lnTo>
                      <a:pt x="261" y="327"/>
                    </a:lnTo>
                    <a:lnTo>
                      <a:pt x="256" y="323"/>
                    </a:lnTo>
                    <a:lnTo>
                      <a:pt x="250" y="320"/>
                    </a:lnTo>
                    <a:lnTo>
                      <a:pt x="245" y="318"/>
                    </a:lnTo>
                    <a:lnTo>
                      <a:pt x="240" y="317"/>
                    </a:lnTo>
                    <a:lnTo>
                      <a:pt x="233" y="314"/>
                    </a:lnTo>
                    <a:lnTo>
                      <a:pt x="227" y="312"/>
                    </a:lnTo>
                    <a:lnTo>
                      <a:pt x="221" y="308"/>
                    </a:lnTo>
                    <a:lnTo>
                      <a:pt x="215" y="303"/>
                    </a:lnTo>
                    <a:lnTo>
                      <a:pt x="210" y="299"/>
                    </a:lnTo>
                    <a:lnTo>
                      <a:pt x="200" y="289"/>
                    </a:lnTo>
                    <a:lnTo>
                      <a:pt x="194" y="284"/>
                    </a:lnTo>
                    <a:lnTo>
                      <a:pt x="187" y="280"/>
                    </a:lnTo>
                    <a:lnTo>
                      <a:pt x="179" y="275"/>
                    </a:lnTo>
                    <a:lnTo>
                      <a:pt x="168" y="271"/>
                    </a:lnTo>
                    <a:lnTo>
                      <a:pt x="156" y="270"/>
                    </a:lnTo>
                    <a:lnTo>
                      <a:pt x="124" y="266"/>
                    </a:lnTo>
                    <a:lnTo>
                      <a:pt x="98" y="247"/>
                    </a:lnTo>
                    <a:lnTo>
                      <a:pt x="79" y="232"/>
                    </a:lnTo>
                    <a:lnTo>
                      <a:pt x="47" y="231"/>
                    </a:lnTo>
                    <a:lnTo>
                      <a:pt x="18" y="223"/>
                    </a:lnTo>
                    <a:lnTo>
                      <a:pt x="2" y="205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79" name="Freeform 401"/>
              <p:cNvSpPr>
                <a:spLocks/>
              </p:cNvSpPr>
              <p:nvPr/>
            </p:nvSpPr>
            <p:spPr bwMode="auto">
              <a:xfrm>
                <a:off x="2020" y="2289"/>
                <a:ext cx="43" cy="98"/>
              </a:xfrm>
              <a:custGeom>
                <a:avLst/>
                <a:gdLst>
                  <a:gd name="T0" fmla="*/ 6 w 43"/>
                  <a:gd name="T1" fmla="*/ 88 h 98"/>
                  <a:gd name="T2" fmla="*/ 2 w 43"/>
                  <a:gd name="T3" fmla="*/ 78 h 98"/>
                  <a:gd name="T4" fmla="*/ 0 w 43"/>
                  <a:gd name="T5" fmla="*/ 69 h 98"/>
                  <a:gd name="T6" fmla="*/ 0 w 43"/>
                  <a:gd name="T7" fmla="*/ 57 h 98"/>
                  <a:gd name="T8" fmla="*/ 2 w 43"/>
                  <a:gd name="T9" fmla="*/ 48 h 98"/>
                  <a:gd name="T10" fmla="*/ 5 w 43"/>
                  <a:gd name="T11" fmla="*/ 40 h 98"/>
                  <a:gd name="T12" fmla="*/ 5 w 43"/>
                  <a:gd name="T13" fmla="*/ 31 h 98"/>
                  <a:gd name="T14" fmla="*/ 4 w 43"/>
                  <a:gd name="T15" fmla="*/ 26 h 98"/>
                  <a:gd name="T16" fmla="*/ 2 w 43"/>
                  <a:gd name="T17" fmla="*/ 20 h 98"/>
                  <a:gd name="T18" fmla="*/ 2 w 43"/>
                  <a:gd name="T19" fmla="*/ 17 h 98"/>
                  <a:gd name="T20" fmla="*/ 6 w 43"/>
                  <a:gd name="T21" fmla="*/ 22 h 98"/>
                  <a:gd name="T22" fmla="*/ 8 w 43"/>
                  <a:gd name="T23" fmla="*/ 23 h 98"/>
                  <a:gd name="T24" fmla="*/ 7 w 43"/>
                  <a:gd name="T25" fmla="*/ 14 h 98"/>
                  <a:gd name="T26" fmla="*/ 5 w 43"/>
                  <a:gd name="T27" fmla="*/ 4 h 98"/>
                  <a:gd name="T28" fmla="*/ 4 w 43"/>
                  <a:gd name="T29" fmla="*/ 0 h 98"/>
                  <a:gd name="T30" fmla="*/ 10 w 43"/>
                  <a:gd name="T31" fmla="*/ 1 h 98"/>
                  <a:gd name="T32" fmla="*/ 14 w 43"/>
                  <a:gd name="T33" fmla="*/ 6 h 98"/>
                  <a:gd name="T34" fmla="*/ 18 w 43"/>
                  <a:gd name="T35" fmla="*/ 15 h 98"/>
                  <a:gd name="T36" fmla="*/ 20 w 43"/>
                  <a:gd name="T37" fmla="*/ 19 h 98"/>
                  <a:gd name="T38" fmla="*/ 23 w 43"/>
                  <a:gd name="T39" fmla="*/ 13 h 98"/>
                  <a:gd name="T40" fmla="*/ 28 w 43"/>
                  <a:gd name="T41" fmla="*/ 9 h 98"/>
                  <a:gd name="T42" fmla="*/ 33 w 43"/>
                  <a:gd name="T43" fmla="*/ 10 h 98"/>
                  <a:gd name="T44" fmla="*/ 35 w 43"/>
                  <a:gd name="T45" fmla="*/ 16 h 98"/>
                  <a:gd name="T46" fmla="*/ 31 w 43"/>
                  <a:gd name="T47" fmla="*/ 16 h 98"/>
                  <a:gd name="T48" fmla="*/ 29 w 43"/>
                  <a:gd name="T49" fmla="*/ 17 h 98"/>
                  <a:gd name="T50" fmla="*/ 28 w 43"/>
                  <a:gd name="T51" fmla="*/ 22 h 98"/>
                  <a:gd name="T52" fmla="*/ 29 w 43"/>
                  <a:gd name="T53" fmla="*/ 26 h 98"/>
                  <a:gd name="T54" fmla="*/ 32 w 43"/>
                  <a:gd name="T55" fmla="*/ 29 h 98"/>
                  <a:gd name="T56" fmla="*/ 35 w 43"/>
                  <a:gd name="T57" fmla="*/ 29 h 98"/>
                  <a:gd name="T58" fmla="*/ 35 w 43"/>
                  <a:gd name="T59" fmla="*/ 22 h 98"/>
                  <a:gd name="T60" fmla="*/ 38 w 43"/>
                  <a:gd name="T61" fmla="*/ 27 h 98"/>
                  <a:gd name="T62" fmla="*/ 40 w 43"/>
                  <a:gd name="T63" fmla="*/ 35 h 98"/>
                  <a:gd name="T64" fmla="*/ 40 w 43"/>
                  <a:gd name="T65" fmla="*/ 41 h 98"/>
                  <a:gd name="T66" fmla="*/ 38 w 43"/>
                  <a:gd name="T67" fmla="*/ 47 h 98"/>
                  <a:gd name="T68" fmla="*/ 35 w 43"/>
                  <a:gd name="T69" fmla="*/ 52 h 98"/>
                  <a:gd name="T70" fmla="*/ 33 w 43"/>
                  <a:gd name="T71" fmla="*/ 57 h 98"/>
                  <a:gd name="T72" fmla="*/ 35 w 43"/>
                  <a:gd name="T73" fmla="*/ 63 h 98"/>
                  <a:gd name="T74" fmla="*/ 38 w 43"/>
                  <a:gd name="T75" fmla="*/ 67 h 98"/>
                  <a:gd name="T76" fmla="*/ 40 w 43"/>
                  <a:gd name="T77" fmla="*/ 66 h 98"/>
                  <a:gd name="T78" fmla="*/ 42 w 43"/>
                  <a:gd name="T79" fmla="*/ 72 h 98"/>
                  <a:gd name="T80" fmla="*/ 40 w 43"/>
                  <a:gd name="T81" fmla="*/ 80 h 98"/>
                  <a:gd name="T82" fmla="*/ 38 w 43"/>
                  <a:gd name="T83" fmla="*/ 88 h 98"/>
                  <a:gd name="T84" fmla="*/ 34 w 43"/>
                  <a:gd name="T85" fmla="*/ 93 h 98"/>
                  <a:gd name="T86" fmla="*/ 30 w 43"/>
                  <a:gd name="T87" fmla="*/ 96 h 98"/>
                  <a:gd name="T88" fmla="*/ 25 w 43"/>
                  <a:gd name="T89" fmla="*/ 96 h 98"/>
                  <a:gd name="T90" fmla="*/ 18 w 43"/>
                  <a:gd name="T91" fmla="*/ 93 h 98"/>
                  <a:gd name="T92" fmla="*/ 9 w 43"/>
                  <a:gd name="T93" fmla="*/ 91 h 9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3"/>
                  <a:gd name="T142" fmla="*/ 0 h 98"/>
                  <a:gd name="T143" fmla="*/ 43 w 43"/>
                  <a:gd name="T144" fmla="*/ 98 h 9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3" h="98">
                    <a:moveTo>
                      <a:pt x="9" y="91"/>
                    </a:moveTo>
                    <a:lnTo>
                      <a:pt x="8" y="90"/>
                    </a:lnTo>
                    <a:lnTo>
                      <a:pt x="6" y="88"/>
                    </a:lnTo>
                    <a:lnTo>
                      <a:pt x="5" y="85"/>
                    </a:lnTo>
                    <a:lnTo>
                      <a:pt x="3" y="82"/>
                    </a:lnTo>
                    <a:lnTo>
                      <a:pt x="2" y="78"/>
                    </a:lnTo>
                    <a:lnTo>
                      <a:pt x="1" y="76"/>
                    </a:lnTo>
                    <a:lnTo>
                      <a:pt x="1" y="72"/>
                    </a:lnTo>
                    <a:lnTo>
                      <a:pt x="0" y="69"/>
                    </a:lnTo>
                    <a:lnTo>
                      <a:pt x="0" y="65"/>
                    </a:lnTo>
                    <a:lnTo>
                      <a:pt x="0" y="61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2" y="48"/>
                    </a:lnTo>
                    <a:lnTo>
                      <a:pt x="2" y="45"/>
                    </a:lnTo>
                    <a:lnTo>
                      <a:pt x="4" y="43"/>
                    </a:lnTo>
                    <a:lnTo>
                      <a:pt x="5" y="40"/>
                    </a:lnTo>
                    <a:lnTo>
                      <a:pt x="5" y="37"/>
                    </a:lnTo>
                    <a:lnTo>
                      <a:pt x="5" y="34"/>
                    </a:lnTo>
                    <a:lnTo>
                      <a:pt x="5" y="31"/>
                    </a:lnTo>
                    <a:lnTo>
                      <a:pt x="4" y="29"/>
                    </a:lnTo>
                    <a:lnTo>
                      <a:pt x="4" y="28"/>
                    </a:lnTo>
                    <a:lnTo>
                      <a:pt x="4" y="26"/>
                    </a:lnTo>
                    <a:lnTo>
                      <a:pt x="3" y="24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1" y="18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5" y="21"/>
                    </a:lnTo>
                    <a:lnTo>
                      <a:pt x="6" y="22"/>
                    </a:lnTo>
                    <a:lnTo>
                      <a:pt x="7" y="24"/>
                    </a:lnTo>
                    <a:lnTo>
                      <a:pt x="7" y="26"/>
                    </a:lnTo>
                    <a:lnTo>
                      <a:pt x="8" y="23"/>
                    </a:lnTo>
                    <a:lnTo>
                      <a:pt x="8" y="20"/>
                    </a:lnTo>
                    <a:lnTo>
                      <a:pt x="8" y="17"/>
                    </a:lnTo>
                    <a:lnTo>
                      <a:pt x="7" y="14"/>
                    </a:lnTo>
                    <a:lnTo>
                      <a:pt x="7" y="10"/>
                    </a:lnTo>
                    <a:lnTo>
                      <a:pt x="6" y="7"/>
                    </a:lnTo>
                    <a:lnTo>
                      <a:pt x="5" y="4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4" y="6"/>
                    </a:lnTo>
                    <a:lnTo>
                      <a:pt x="15" y="9"/>
                    </a:lnTo>
                    <a:lnTo>
                      <a:pt x="17" y="12"/>
                    </a:lnTo>
                    <a:lnTo>
                      <a:pt x="18" y="15"/>
                    </a:lnTo>
                    <a:lnTo>
                      <a:pt x="19" y="19"/>
                    </a:lnTo>
                    <a:lnTo>
                      <a:pt x="19" y="23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2" y="15"/>
                    </a:lnTo>
                    <a:lnTo>
                      <a:pt x="23" y="13"/>
                    </a:lnTo>
                    <a:lnTo>
                      <a:pt x="25" y="11"/>
                    </a:lnTo>
                    <a:lnTo>
                      <a:pt x="27" y="10"/>
                    </a:lnTo>
                    <a:lnTo>
                      <a:pt x="28" y="9"/>
                    </a:lnTo>
                    <a:lnTo>
                      <a:pt x="30" y="9"/>
                    </a:lnTo>
                    <a:lnTo>
                      <a:pt x="32" y="9"/>
                    </a:lnTo>
                    <a:lnTo>
                      <a:pt x="33" y="10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5" y="16"/>
                    </a:lnTo>
                    <a:lnTo>
                      <a:pt x="34" y="15"/>
                    </a:lnTo>
                    <a:lnTo>
                      <a:pt x="32" y="15"/>
                    </a:lnTo>
                    <a:lnTo>
                      <a:pt x="31" y="16"/>
                    </a:lnTo>
                    <a:lnTo>
                      <a:pt x="30" y="16"/>
                    </a:lnTo>
                    <a:lnTo>
                      <a:pt x="29" y="17"/>
                    </a:lnTo>
                    <a:lnTo>
                      <a:pt x="29" y="19"/>
                    </a:lnTo>
                    <a:lnTo>
                      <a:pt x="28" y="21"/>
                    </a:lnTo>
                    <a:lnTo>
                      <a:pt x="28" y="22"/>
                    </a:lnTo>
                    <a:lnTo>
                      <a:pt x="28" y="24"/>
                    </a:lnTo>
                    <a:lnTo>
                      <a:pt x="28" y="25"/>
                    </a:lnTo>
                    <a:lnTo>
                      <a:pt x="29" y="26"/>
                    </a:lnTo>
                    <a:lnTo>
                      <a:pt x="30" y="27"/>
                    </a:lnTo>
                    <a:lnTo>
                      <a:pt x="30" y="29"/>
                    </a:lnTo>
                    <a:lnTo>
                      <a:pt x="32" y="29"/>
                    </a:lnTo>
                    <a:lnTo>
                      <a:pt x="33" y="30"/>
                    </a:lnTo>
                    <a:lnTo>
                      <a:pt x="34" y="30"/>
                    </a:lnTo>
                    <a:lnTo>
                      <a:pt x="35" y="29"/>
                    </a:lnTo>
                    <a:lnTo>
                      <a:pt x="36" y="27"/>
                    </a:lnTo>
                    <a:lnTo>
                      <a:pt x="36" y="25"/>
                    </a:lnTo>
                    <a:lnTo>
                      <a:pt x="35" y="22"/>
                    </a:lnTo>
                    <a:lnTo>
                      <a:pt x="36" y="24"/>
                    </a:lnTo>
                    <a:lnTo>
                      <a:pt x="37" y="26"/>
                    </a:lnTo>
                    <a:lnTo>
                      <a:pt x="38" y="27"/>
                    </a:lnTo>
                    <a:lnTo>
                      <a:pt x="39" y="30"/>
                    </a:lnTo>
                    <a:lnTo>
                      <a:pt x="40" y="32"/>
                    </a:lnTo>
                    <a:lnTo>
                      <a:pt x="40" y="35"/>
                    </a:lnTo>
                    <a:lnTo>
                      <a:pt x="41" y="37"/>
                    </a:lnTo>
                    <a:lnTo>
                      <a:pt x="41" y="39"/>
                    </a:lnTo>
                    <a:lnTo>
                      <a:pt x="40" y="41"/>
                    </a:lnTo>
                    <a:lnTo>
                      <a:pt x="40" y="43"/>
                    </a:lnTo>
                    <a:lnTo>
                      <a:pt x="39" y="45"/>
                    </a:lnTo>
                    <a:lnTo>
                      <a:pt x="38" y="47"/>
                    </a:lnTo>
                    <a:lnTo>
                      <a:pt x="37" y="49"/>
                    </a:lnTo>
                    <a:lnTo>
                      <a:pt x="36" y="51"/>
                    </a:lnTo>
                    <a:lnTo>
                      <a:pt x="35" y="52"/>
                    </a:lnTo>
                    <a:lnTo>
                      <a:pt x="34" y="54"/>
                    </a:lnTo>
                    <a:lnTo>
                      <a:pt x="34" y="55"/>
                    </a:lnTo>
                    <a:lnTo>
                      <a:pt x="33" y="57"/>
                    </a:lnTo>
                    <a:lnTo>
                      <a:pt x="33" y="59"/>
                    </a:lnTo>
                    <a:lnTo>
                      <a:pt x="34" y="61"/>
                    </a:lnTo>
                    <a:lnTo>
                      <a:pt x="35" y="63"/>
                    </a:lnTo>
                    <a:lnTo>
                      <a:pt x="36" y="65"/>
                    </a:lnTo>
                    <a:lnTo>
                      <a:pt x="37" y="66"/>
                    </a:lnTo>
                    <a:lnTo>
                      <a:pt x="38" y="67"/>
                    </a:lnTo>
                    <a:lnTo>
                      <a:pt x="39" y="66"/>
                    </a:lnTo>
                    <a:lnTo>
                      <a:pt x="39" y="64"/>
                    </a:lnTo>
                    <a:lnTo>
                      <a:pt x="40" y="66"/>
                    </a:lnTo>
                    <a:lnTo>
                      <a:pt x="41" y="67"/>
                    </a:lnTo>
                    <a:lnTo>
                      <a:pt x="41" y="69"/>
                    </a:lnTo>
                    <a:lnTo>
                      <a:pt x="42" y="72"/>
                    </a:lnTo>
                    <a:lnTo>
                      <a:pt x="42" y="75"/>
                    </a:lnTo>
                    <a:lnTo>
                      <a:pt x="41" y="78"/>
                    </a:lnTo>
                    <a:lnTo>
                      <a:pt x="40" y="80"/>
                    </a:lnTo>
                    <a:lnTo>
                      <a:pt x="40" y="82"/>
                    </a:lnTo>
                    <a:lnTo>
                      <a:pt x="39" y="85"/>
                    </a:lnTo>
                    <a:lnTo>
                      <a:pt x="38" y="88"/>
                    </a:lnTo>
                    <a:lnTo>
                      <a:pt x="36" y="90"/>
                    </a:lnTo>
                    <a:lnTo>
                      <a:pt x="35" y="91"/>
                    </a:lnTo>
                    <a:lnTo>
                      <a:pt x="34" y="93"/>
                    </a:lnTo>
                    <a:lnTo>
                      <a:pt x="33" y="94"/>
                    </a:lnTo>
                    <a:lnTo>
                      <a:pt x="32" y="95"/>
                    </a:lnTo>
                    <a:lnTo>
                      <a:pt x="30" y="96"/>
                    </a:lnTo>
                    <a:lnTo>
                      <a:pt x="28" y="97"/>
                    </a:lnTo>
                    <a:lnTo>
                      <a:pt x="26" y="97"/>
                    </a:lnTo>
                    <a:lnTo>
                      <a:pt x="25" y="96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18" y="93"/>
                    </a:lnTo>
                    <a:lnTo>
                      <a:pt x="15" y="93"/>
                    </a:lnTo>
                    <a:lnTo>
                      <a:pt x="12" y="93"/>
                    </a:lnTo>
                    <a:lnTo>
                      <a:pt x="9" y="9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80" name="Freeform 402"/>
              <p:cNvSpPr>
                <a:spLocks/>
              </p:cNvSpPr>
              <p:nvPr/>
            </p:nvSpPr>
            <p:spPr bwMode="auto">
              <a:xfrm>
                <a:off x="2056" y="2200"/>
                <a:ext cx="201" cy="258"/>
              </a:xfrm>
              <a:custGeom>
                <a:avLst/>
                <a:gdLst>
                  <a:gd name="T0" fmla="*/ 0 w 201"/>
                  <a:gd name="T1" fmla="*/ 167 h 258"/>
                  <a:gd name="T2" fmla="*/ 7 w 201"/>
                  <a:gd name="T3" fmla="*/ 134 h 258"/>
                  <a:gd name="T4" fmla="*/ 17 w 201"/>
                  <a:gd name="T5" fmla="*/ 107 h 258"/>
                  <a:gd name="T6" fmla="*/ 17 w 201"/>
                  <a:gd name="T7" fmla="*/ 79 h 258"/>
                  <a:gd name="T8" fmla="*/ 35 w 201"/>
                  <a:gd name="T9" fmla="*/ 98 h 258"/>
                  <a:gd name="T10" fmla="*/ 43 w 201"/>
                  <a:gd name="T11" fmla="*/ 39 h 258"/>
                  <a:gd name="T12" fmla="*/ 49 w 201"/>
                  <a:gd name="T13" fmla="*/ 23 h 258"/>
                  <a:gd name="T14" fmla="*/ 60 w 201"/>
                  <a:gd name="T15" fmla="*/ 31 h 258"/>
                  <a:gd name="T16" fmla="*/ 70 w 201"/>
                  <a:gd name="T17" fmla="*/ 11 h 258"/>
                  <a:gd name="T18" fmla="*/ 86 w 201"/>
                  <a:gd name="T19" fmla="*/ 21 h 258"/>
                  <a:gd name="T20" fmla="*/ 91 w 201"/>
                  <a:gd name="T21" fmla="*/ 43 h 258"/>
                  <a:gd name="T22" fmla="*/ 110 w 201"/>
                  <a:gd name="T23" fmla="*/ 52 h 258"/>
                  <a:gd name="T24" fmla="*/ 128 w 201"/>
                  <a:gd name="T25" fmla="*/ 45 h 258"/>
                  <a:gd name="T26" fmla="*/ 140 w 201"/>
                  <a:gd name="T27" fmla="*/ 27 h 258"/>
                  <a:gd name="T28" fmla="*/ 147 w 201"/>
                  <a:gd name="T29" fmla="*/ 28 h 258"/>
                  <a:gd name="T30" fmla="*/ 141 w 201"/>
                  <a:gd name="T31" fmla="*/ 62 h 258"/>
                  <a:gd name="T32" fmla="*/ 117 w 201"/>
                  <a:gd name="T33" fmla="*/ 85 h 258"/>
                  <a:gd name="T34" fmla="*/ 115 w 201"/>
                  <a:gd name="T35" fmla="*/ 95 h 258"/>
                  <a:gd name="T36" fmla="*/ 145 w 201"/>
                  <a:gd name="T37" fmla="*/ 88 h 258"/>
                  <a:gd name="T38" fmla="*/ 167 w 201"/>
                  <a:gd name="T39" fmla="*/ 87 h 258"/>
                  <a:gd name="T40" fmla="*/ 161 w 201"/>
                  <a:gd name="T41" fmla="*/ 106 h 258"/>
                  <a:gd name="T42" fmla="*/ 150 w 201"/>
                  <a:gd name="T43" fmla="*/ 118 h 258"/>
                  <a:gd name="T44" fmla="*/ 147 w 201"/>
                  <a:gd name="T45" fmla="*/ 134 h 258"/>
                  <a:gd name="T46" fmla="*/ 149 w 201"/>
                  <a:gd name="T47" fmla="*/ 144 h 258"/>
                  <a:gd name="T48" fmla="*/ 161 w 201"/>
                  <a:gd name="T49" fmla="*/ 148 h 258"/>
                  <a:gd name="T50" fmla="*/ 167 w 201"/>
                  <a:gd name="T51" fmla="*/ 131 h 258"/>
                  <a:gd name="T52" fmla="*/ 173 w 201"/>
                  <a:gd name="T53" fmla="*/ 119 h 258"/>
                  <a:gd name="T54" fmla="*/ 178 w 201"/>
                  <a:gd name="T55" fmla="*/ 126 h 258"/>
                  <a:gd name="T56" fmla="*/ 179 w 201"/>
                  <a:gd name="T57" fmla="*/ 143 h 258"/>
                  <a:gd name="T58" fmla="*/ 176 w 201"/>
                  <a:gd name="T59" fmla="*/ 152 h 258"/>
                  <a:gd name="T60" fmla="*/ 170 w 201"/>
                  <a:gd name="T61" fmla="*/ 167 h 258"/>
                  <a:gd name="T62" fmla="*/ 168 w 201"/>
                  <a:gd name="T63" fmla="*/ 184 h 258"/>
                  <a:gd name="T64" fmla="*/ 173 w 201"/>
                  <a:gd name="T65" fmla="*/ 192 h 258"/>
                  <a:gd name="T66" fmla="*/ 182 w 201"/>
                  <a:gd name="T67" fmla="*/ 190 h 258"/>
                  <a:gd name="T68" fmla="*/ 191 w 201"/>
                  <a:gd name="T69" fmla="*/ 183 h 258"/>
                  <a:gd name="T70" fmla="*/ 197 w 201"/>
                  <a:gd name="T71" fmla="*/ 174 h 258"/>
                  <a:gd name="T72" fmla="*/ 200 w 201"/>
                  <a:gd name="T73" fmla="*/ 178 h 258"/>
                  <a:gd name="T74" fmla="*/ 197 w 201"/>
                  <a:gd name="T75" fmla="*/ 195 h 258"/>
                  <a:gd name="T76" fmla="*/ 183 w 201"/>
                  <a:gd name="T77" fmla="*/ 215 h 258"/>
                  <a:gd name="T78" fmla="*/ 162 w 201"/>
                  <a:gd name="T79" fmla="*/ 239 h 258"/>
                  <a:gd name="T80" fmla="*/ 143 w 201"/>
                  <a:gd name="T81" fmla="*/ 257 h 258"/>
                  <a:gd name="T82" fmla="*/ 118 w 201"/>
                  <a:gd name="T83" fmla="*/ 247 h 258"/>
                  <a:gd name="T84" fmla="*/ 104 w 201"/>
                  <a:gd name="T85" fmla="*/ 225 h 258"/>
                  <a:gd name="T86" fmla="*/ 73 w 201"/>
                  <a:gd name="T87" fmla="*/ 221 h 258"/>
                  <a:gd name="T88" fmla="*/ 52 w 201"/>
                  <a:gd name="T89" fmla="*/ 212 h 258"/>
                  <a:gd name="T90" fmla="*/ 14 w 201"/>
                  <a:gd name="T91" fmla="*/ 200 h 25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1"/>
                  <a:gd name="T139" fmla="*/ 0 h 258"/>
                  <a:gd name="T140" fmla="*/ 201 w 201"/>
                  <a:gd name="T141" fmla="*/ 258 h 25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1" h="258">
                    <a:moveTo>
                      <a:pt x="6" y="194"/>
                    </a:moveTo>
                    <a:lnTo>
                      <a:pt x="1" y="185"/>
                    </a:lnTo>
                    <a:lnTo>
                      <a:pt x="0" y="167"/>
                    </a:lnTo>
                    <a:lnTo>
                      <a:pt x="0" y="153"/>
                    </a:lnTo>
                    <a:lnTo>
                      <a:pt x="2" y="139"/>
                    </a:lnTo>
                    <a:lnTo>
                      <a:pt x="7" y="134"/>
                    </a:lnTo>
                    <a:lnTo>
                      <a:pt x="20" y="128"/>
                    </a:lnTo>
                    <a:lnTo>
                      <a:pt x="19" y="119"/>
                    </a:lnTo>
                    <a:lnTo>
                      <a:pt x="17" y="107"/>
                    </a:lnTo>
                    <a:lnTo>
                      <a:pt x="16" y="99"/>
                    </a:lnTo>
                    <a:lnTo>
                      <a:pt x="16" y="90"/>
                    </a:lnTo>
                    <a:lnTo>
                      <a:pt x="17" y="79"/>
                    </a:lnTo>
                    <a:lnTo>
                      <a:pt x="22" y="67"/>
                    </a:lnTo>
                    <a:lnTo>
                      <a:pt x="28" y="80"/>
                    </a:lnTo>
                    <a:lnTo>
                      <a:pt x="35" y="98"/>
                    </a:lnTo>
                    <a:lnTo>
                      <a:pt x="40" y="101"/>
                    </a:lnTo>
                    <a:lnTo>
                      <a:pt x="43" y="70"/>
                    </a:lnTo>
                    <a:lnTo>
                      <a:pt x="43" y="39"/>
                    </a:lnTo>
                    <a:lnTo>
                      <a:pt x="37" y="17"/>
                    </a:lnTo>
                    <a:lnTo>
                      <a:pt x="43" y="18"/>
                    </a:lnTo>
                    <a:lnTo>
                      <a:pt x="49" y="23"/>
                    </a:lnTo>
                    <a:lnTo>
                      <a:pt x="55" y="31"/>
                    </a:lnTo>
                    <a:lnTo>
                      <a:pt x="59" y="42"/>
                    </a:lnTo>
                    <a:lnTo>
                      <a:pt x="60" y="31"/>
                    </a:lnTo>
                    <a:lnTo>
                      <a:pt x="62" y="23"/>
                    </a:lnTo>
                    <a:lnTo>
                      <a:pt x="66" y="17"/>
                    </a:lnTo>
                    <a:lnTo>
                      <a:pt x="70" y="11"/>
                    </a:lnTo>
                    <a:lnTo>
                      <a:pt x="82" y="0"/>
                    </a:lnTo>
                    <a:lnTo>
                      <a:pt x="84" y="13"/>
                    </a:lnTo>
                    <a:lnTo>
                      <a:pt x="86" y="21"/>
                    </a:lnTo>
                    <a:lnTo>
                      <a:pt x="87" y="26"/>
                    </a:lnTo>
                    <a:lnTo>
                      <a:pt x="88" y="33"/>
                    </a:lnTo>
                    <a:lnTo>
                      <a:pt x="91" y="43"/>
                    </a:lnTo>
                    <a:lnTo>
                      <a:pt x="96" y="49"/>
                    </a:lnTo>
                    <a:lnTo>
                      <a:pt x="101" y="52"/>
                    </a:lnTo>
                    <a:lnTo>
                      <a:pt x="110" y="52"/>
                    </a:lnTo>
                    <a:lnTo>
                      <a:pt x="115" y="51"/>
                    </a:lnTo>
                    <a:lnTo>
                      <a:pt x="122" y="49"/>
                    </a:lnTo>
                    <a:lnTo>
                      <a:pt x="128" y="45"/>
                    </a:lnTo>
                    <a:lnTo>
                      <a:pt x="133" y="38"/>
                    </a:lnTo>
                    <a:lnTo>
                      <a:pt x="137" y="33"/>
                    </a:lnTo>
                    <a:lnTo>
                      <a:pt x="140" y="27"/>
                    </a:lnTo>
                    <a:lnTo>
                      <a:pt x="143" y="22"/>
                    </a:lnTo>
                    <a:lnTo>
                      <a:pt x="148" y="16"/>
                    </a:lnTo>
                    <a:lnTo>
                      <a:pt x="147" y="28"/>
                    </a:lnTo>
                    <a:lnTo>
                      <a:pt x="146" y="38"/>
                    </a:lnTo>
                    <a:lnTo>
                      <a:pt x="145" y="49"/>
                    </a:lnTo>
                    <a:lnTo>
                      <a:pt x="141" y="62"/>
                    </a:lnTo>
                    <a:lnTo>
                      <a:pt x="133" y="73"/>
                    </a:lnTo>
                    <a:lnTo>
                      <a:pt x="125" y="81"/>
                    </a:lnTo>
                    <a:lnTo>
                      <a:pt x="117" y="85"/>
                    </a:lnTo>
                    <a:lnTo>
                      <a:pt x="111" y="90"/>
                    </a:lnTo>
                    <a:lnTo>
                      <a:pt x="103" y="100"/>
                    </a:lnTo>
                    <a:lnTo>
                      <a:pt x="115" y="95"/>
                    </a:lnTo>
                    <a:lnTo>
                      <a:pt x="128" y="91"/>
                    </a:lnTo>
                    <a:lnTo>
                      <a:pt x="136" y="90"/>
                    </a:lnTo>
                    <a:lnTo>
                      <a:pt x="145" y="88"/>
                    </a:lnTo>
                    <a:lnTo>
                      <a:pt x="153" y="87"/>
                    </a:lnTo>
                    <a:lnTo>
                      <a:pt x="161" y="87"/>
                    </a:lnTo>
                    <a:lnTo>
                      <a:pt x="167" y="87"/>
                    </a:lnTo>
                    <a:lnTo>
                      <a:pt x="165" y="95"/>
                    </a:lnTo>
                    <a:lnTo>
                      <a:pt x="164" y="101"/>
                    </a:lnTo>
                    <a:lnTo>
                      <a:pt x="161" y="106"/>
                    </a:lnTo>
                    <a:lnTo>
                      <a:pt x="158" y="109"/>
                    </a:lnTo>
                    <a:lnTo>
                      <a:pt x="155" y="113"/>
                    </a:lnTo>
                    <a:lnTo>
                      <a:pt x="150" y="118"/>
                    </a:lnTo>
                    <a:lnTo>
                      <a:pt x="147" y="124"/>
                    </a:lnTo>
                    <a:lnTo>
                      <a:pt x="147" y="130"/>
                    </a:lnTo>
                    <a:lnTo>
                      <a:pt x="147" y="134"/>
                    </a:lnTo>
                    <a:lnTo>
                      <a:pt x="147" y="138"/>
                    </a:lnTo>
                    <a:lnTo>
                      <a:pt x="148" y="141"/>
                    </a:lnTo>
                    <a:lnTo>
                      <a:pt x="149" y="144"/>
                    </a:lnTo>
                    <a:lnTo>
                      <a:pt x="150" y="146"/>
                    </a:lnTo>
                    <a:lnTo>
                      <a:pt x="156" y="149"/>
                    </a:lnTo>
                    <a:lnTo>
                      <a:pt x="161" y="148"/>
                    </a:lnTo>
                    <a:lnTo>
                      <a:pt x="165" y="142"/>
                    </a:lnTo>
                    <a:lnTo>
                      <a:pt x="167" y="134"/>
                    </a:lnTo>
                    <a:lnTo>
                      <a:pt x="167" y="131"/>
                    </a:lnTo>
                    <a:lnTo>
                      <a:pt x="169" y="127"/>
                    </a:lnTo>
                    <a:lnTo>
                      <a:pt x="170" y="123"/>
                    </a:lnTo>
                    <a:lnTo>
                      <a:pt x="173" y="119"/>
                    </a:lnTo>
                    <a:lnTo>
                      <a:pt x="175" y="115"/>
                    </a:lnTo>
                    <a:lnTo>
                      <a:pt x="177" y="120"/>
                    </a:lnTo>
                    <a:lnTo>
                      <a:pt x="178" y="126"/>
                    </a:lnTo>
                    <a:lnTo>
                      <a:pt x="179" y="131"/>
                    </a:lnTo>
                    <a:lnTo>
                      <a:pt x="180" y="137"/>
                    </a:lnTo>
                    <a:lnTo>
                      <a:pt x="179" y="143"/>
                    </a:lnTo>
                    <a:lnTo>
                      <a:pt x="178" y="148"/>
                    </a:lnTo>
                    <a:lnTo>
                      <a:pt x="175" y="155"/>
                    </a:lnTo>
                    <a:lnTo>
                      <a:pt x="176" y="152"/>
                    </a:lnTo>
                    <a:lnTo>
                      <a:pt x="173" y="159"/>
                    </a:lnTo>
                    <a:lnTo>
                      <a:pt x="172" y="162"/>
                    </a:lnTo>
                    <a:lnTo>
                      <a:pt x="170" y="167"/>
                    </a:lnTo>
                    <a:lnTo>
                      <a:pt x="169" y="175"/>
                    </a:lnTo>
                    <a:lnTo>
                      <a:pt x="169" y="178"/>
                    </a:lnTo>
                    <a:lnTo>
                      <a:pt x="168" y="184"/>
                    </a:lnTo>
                    <a:lnTo>
                      <a:pt x="168" y="188"/>
                    </a:lnTo>
                    <a:lnTo>
                      <a:pt x="170" y="191"/>
                    </a:lnTo>
                    <a:lnTo>
                      <a:pt x="173" y="192"/>
                    </a:lnTo>
                    <a:lnTo>
                      <a:pt x="177" y="192"/>
                    </a:lnTo>
                    <a:lnTo>
                      <a:pt x="179" y="191"/>
                    </a:lnTo>
                    <a:lnTo>
                      <a:pt x="182" y="190"/>
                    </a:lnTo>
                    <a:lnTo>
                      <a:pt x="185" y="189"/>
                    </a:lnTo>
                    <a:lnTo>
                      <a:pt x="188" y="187"/>
                    </a:lnTo>
                    <a:lnTo>
                      <a:pt x="191" y="183"/>
                    </a:lnTo>
                    <a:lnTo>
                      <a:pt x="193" y="181"/>
                    </a:lnTo>
                    <a:lnTo>
                      <a:pt x="196" y="177"/>
                    </a:lnTo>
                    <a:lnTo>
                      <a:pt x="197" y="174"/>
                    </a:lnTo>
                    <a:lnTo>
                      <a:pt x="199" y="169"/>
                    </a:lnTo>
                    <a:lnTo>
                      <a:pt x="200" y="175"/>
                    </a:lnTo>
                    <a:lnTo>
                      <a:pt x="200" y="178"/>
                    </a:lnTo>
                    <a:lnTo>
                      <a:pt x="200" y="183"/>
                    </a:lnTo>
                    <a:lnTo>
                      <a:pt x="199" y="190"/>
                    </a:lnTo>
                    <a:lnTo>
                      <a:pt x="197" y="195"/>
                    </a:lnTo>
                    <a:lnTo>
                      <a:pt x="194" y="200"/>
                    </a:lnTo>
                    <a:lnTo>
                      <a:pt x="190" y="206"/>
                    </a:lnTo>
                    <a:lnTo>
                      <a:pt x="183" y="215"/>
                    </a:lnTo>
                    <a:lnTo>
                      <a:pt x="173" y="225"/>
                    </a:lnTo>
                    <a:lnTo>
                      <a:pt x="166" y="231"/>
                    </a:lnTo>
                    <a:lnTo>
                      <a:pt x="162" y="239"/>
                    </a:lnTo>
                    <a:lnTo>
                      <a:pt x="160" y="256"/>
                    </a:lnTo>
                    <a:lnTo>
                      <a:pt x="152" y="257"/>
                    </a:lnTo>
                    <a:lnTo>
                      <a:pt x="143" y="257"/>
                    </a:lnTo>
                    <a:lnTo>
                      <a:pt x="134" y="256"/>
                    </a:lnTo>
                    <a:lnTo>
                      <a:pt x="125" y="252"/>
                    </a:lnTo>
                    <a:lnTo>
                      <a:pt x="118" y="247"/>
                    </a:lnTo>
                    <a:lnTo>
                      <a:pt x="112" y="241"/>
                    </a:lnTo>
                    <a:lnTo>
                      <a:pt x="106" y="232"/>
                    </a:lnTo>
                    <a:lnTo>
                      <a:pt x="104" y="225"/>
                    </a:lnTo>
                    <a:lnTo>
                      <a:pt x="95" y="227"/>
                    </a:lnTo>
                    <a:lnTo>
                      <a:pt x="83" y="225"/>
                    </a:lnTo>
                    <a:lnTo>
                      <a:pt x="73" y="221"/>
                    </a:lnTo>
                    <a:lnTo>
                      <a:pt x="68" y="216"/>
                    </a:lnTo>
                    <a:lnTo>
                      <a:pt x="64" y="208"/>
                    </a:lnTo>
                    <a:lnTo>
                      <a:pt x="52" y="212"/>
                    </a:lnTo>
                    <a:lnTo>
                      <a:pt x="39" y="211"/>
                    </a:lnTo>
                    <a:lnTo>
                      <a:pt x="25" y="206"/>
                    </a:lnTo>
                    <a:lnTo>
                      <a:pt x="14" y="200"/>
                    </a:lnTo>
                    <a:lnTo>
                      <a:pt x="6" y="194"/>
                    </a:lnTo>
                  </a:path>
                </a:pathLst>
              </a:custGeom>
              <a:solidFill>
                <a:srgbClr val="E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81" name="Freeform 403"/>
              <p:cNvSpPr>
                <a:spLocks/>
              </p:cNvSpPr>
              <p:nvPr/>
            </p:nvSpPr>
            <p:spPr bwMode="auto">
              <a:xfrm>
                <a:off x="2061" y="2256"/>
                <a:ext cx="145" cy="188"/>
              </a:xfrm>
              <a:custGeom>
                <a:avLst/>
                <a:gdLst>
                  <a:gd name="T0" fmla="*/ 1 w 145"/>
                  <a:gd name="T1" fmla="*/ 134 h 188"/>
                  <a:gd name="T2" fmla="*/ 1 w 145"/>
                  <a:gd name="T3" fmla="*/ 111 h 188"/>
                  <a:gd name="T4" fmla="*/ 6 w 145"/>
                  <a:gd name="T5" fmla="*/ 97 h 188"/>
                  <a:gd name="T6" fmla="*/ 14 w 145"/>
                  <a:gd name="T7" fmla="*/ 87 h 188"/>
                  <a:gd name="T8" fmla="*/ 12 w 145"/>
                  <a:gd name="T9" fmla="*/ 72 h 188"/>
                  <a:gd name="T10" fmla="*/ 13 w 145"/>
                  <a:gd name="T11" fmla="*/ 58 h 188"/>
                  <a:gd name="T12" fmla="*/ 20 w 145"/>
                  <a:gd name="T13" fmla="*/ 58 h 188"/>
                  <a:gd name="T14" fmla="*/ 29 w 145"/>
                  <a:gd name="T15" fmla="*/ 74 h 188"/>
                  <a:gd name="T16" fmla="*/ 31 w 145"/>
                  <a:gd name="T17" fmla="*/ 29 h 188"/>
                  <a:gd name="T18" fmla="*/ 31 w 145"/>
                  <a:gd name="T19" fmla="*/ 14 h 188"/>
                  <a:gd name="T20" fmla="*/ 40 w 145"/>
                  <a:gd name="T21" fmla="*/ 23 h 188"/>
                  <a:gd name="T22" fmla="*/ 44 w 145"/>
                  <a:gd name="T23" fmla="*/ 23 h 188"/>
                  <a:gd name="T24" fmla="*/ 48 w 145"/>
                  <a:gd name="T25" fmla="*/ 12 h 188"/>
                  <a:gd name="T26" fmla="*/ 60 w 145"/>
                  <a:gd name="T27" fmla="*/ 0 h 188"/>
                  <a:gd name="T28" fmla="*/ 62 w 145"/>
                  <a:gd name="T29" fmla="*/ 15 h 188"/>
                  <a:gd name="T30" fmla="*/ 64 w 145"/>
                  <a:gd name="T31" fmla="*/ 24 h 188"/>
                  <a:gd name="T32" fmla="*/ 69 w 145"/>
                  <a:gd name="T33" fmla="*/ 36 h 188"/>
                  <a:gd name="T34" fmla="*/ 79 w 145"/>
                  <a:gd name="T35" fmla="*/ 38 h 188"/>
                  <a:gd name="T36" fmla="*/ 88 w 145"/>
                  <a:gd name="T37" fmla="*/ 36 h 188"/>
                  <a:gd name="T38" fmla="*/ 96 w 145"/>
                  <a:gd name="T39" fmla="*/ 28 h 188"/>
                  <a:gd name="T40" fmla="*/ 101 w 145"/>
                  <a:gd name="T41" fmla="*/ 20 h 188"/>
                  <a:gd name="T42" fmla="*/ 106 w 145"/>
                  <a:gd name="T43" fmla="*/ 11 h 188"/>
                  <a:gd name="T44" fmla="*/ 105 w 145"/>
                  <a:gd name="T45" fmla="*/ 28 h 188"/>
                  <a:gd name="T46" fmla="*/ 102 w 145"/>
                  <a:gd name="T47" fmla="*/ 45 h 188"/>
                  <a:gd name="T48" fmla="*/ 91 w 145"/>
                  <a:gd name="T49" fmla="*/ 59 h 188"/>
                  <a:gd name="T50" fmla="*/ 80 w 145"/>
                  <a:gd name="T51" fmla="*/ 66 h 188"/>
                  <a:gd name="T52" fmla="*/ 84 w 145"/>
                  <a:gd name="T53" fmla="*/ 69 h 188"/>
                  <a:gd name="T54" fmla="*/ 98 w 145"/>
                  <a:gd name="T55" fmla="*/ 65 h 188"/>
                  <a:gd name="T56" fmla="*/ 110 w 145"/>
                  <a:gd name="T57" fmla="*/ 64 h 188"/>
                  <a:gd name="T58" fmla="*/ 117 w 145"/>
                  <a:gd name="T59" fmla="*/ 72 h 188"/>
                  <a:gd name="T60" fmla="*/ 108 w 145"/>
                  <a:gd name="T61" fmla="*/ 86 h 188"/>
                  <a:gd name="T62" fmla="*/ 101 w 145"/>
                  <a:gd name="T63" fmla="*/ 93 h 188"/>
                  <a:gd name="T64" fmla="*/ 99 w 145"/>
                  <a:gd name="T65" fmla="*/ 98 h 188"/>
                  <a:gd name="T66" fmla="*/ 103 w 145"/>
                  <a:gd name="T67" fmla="*/ 104 h 188"/>
                  <a:gd name="T68" fmla="*/ 112 w 145"/>
                  <a:gd name="T69" fmla="*/ 109 h 188"/>
                  <a:gd name="T70" fmla="*/ 119 w 145"/>
                  <a:gd name="T71" fmla="*/ 104 h 188"/>
                  <a:gd name="T72" fmla="*/ 123 w 145"/>
                  <a:gd name="T73" fmla="*/ 89 h 188"/>
                  <a:gd name="T74" fmla="*/ 128 w 145"/>
                  <a:gd name="T75" fmla="*/ 92 h 188"/>
                  <a:gd name="T76" fmla="*/ 128 w 145"/>
                  <a:gd name="T77" fmla="*/ 107 h 188"/>
                  <a:gd name="T78" fmla="*/ 122 w 145"/>
                  <a:gd name="T79" fmla="*/ 127 h 188"/>
                  <a:gd name="T80" fmla="*/ 127 w 145"/>
                  <a:gd name="T81" fmla="*/ 140 h 188"/>
                  <a:gd name="T82" fmla="*/ 136 w 145"/>
                  <a:gd name="T83" fmla="*/ 136 h 188"/>
                  <a:gd name="T84" fmla="*/ 144 w 145"/>
                  <a:gd name="T85" fmla="*/ 123 h 188"/>
                  <a:gd name="T86" fmla="*/ 143 w 145"/>
                  <a:gd name="T87" fmla="*/ 137 h 188"/>
                  <a:gd name="T88" fmla="*/ 137 w 145"/>
                  <a:gd name="T89" fmla="*/ 150 h 188"/>
                  <a:gd name="T90" fmla="*/ 125 w 145"/>
                  <a:gd name="T91" fmla="*/ 164 h 188"/>
                  <a:gd name="T92" fmla="*/ 116 w 145"/>
                  <a:gd name="T93" fmla="*/ 174 h 188"/>
                  <a:gd name="T94" fmla="*/ 110 w 145"/>
                  <a:gd name="T95" fmla="*/ 187 h 188"/>
                  <a:gd name="T96" fmla="*/ 97 w 145"/>
                  <a:gd name="T97" fmla="*/ 186 h 188"/>
                  <a:gd name="T98" fmla="*/ 85 w 145"/>
                  <a:gd name="T99" fmla="*/ 179 h 188"/>
                  <a:gd name="T100" fmla="*/ 77 w 145"/>
                  <a:gd name="T101" fmla="*/ 169 h 188"/>
                  <a:gd name="T102" fmla="*/ 68 w 145"/>
                  <a:gd name="T103" fmla="*/ 165 h 188"/>
                  <a:gd name="T104" fmla="*/ 53 w 145"/>
                  <a:gd name="T105" fmla="*/ 161 h 188"/>
                  <a:gd name="T106" fmla="*/ 46 w 145"/>
                  <a:gd name="T107" fmla="*/ 151 h 188"/>
                  <a:gd name="T108" fmla="*/ 28 w 145"/>
                  <a:gd name="T109" fmla="*/ 154 h 188"/>
                  <a:gd name="T110" fmla="*/ 10 w 145"/>
                  <a:gd name="T111" fmla="*/ 146 h 1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5"/>
                  <a:gd name="T169" fmla="*/ 0 h 188"/>
                  <a:gd name="T170" fmla="*/ 145 w 145"/>
                  <a:gd name="T171" fmla="*/ 188 h 18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5" h="188">
                    <a:moveTo>
                      <a:pt x="5" y="141"/>
                    </a:moveTo>
                    <a:lnTo>
                      <a:pt x="1" y="134"/>
                    </a:lnTo>
                    <a:lnTo>
                      <a:pt x="0" y="122"/>
                    </a:lnTo>
                    <a:lnTo>
                      <a:pt x="1" y="111"/>
                    </a:lnTo>
                    <a:lnTo>
                      <a:pt x="2" y="101"/>
                    </a:lnTo>
                    <a:lnTo>
                      <a:pt x="6" y="97"/>
                    </a:lnTo>
                    <a:lnTo>
                      <a:pt x="15" y="93"/>
                    </a:lnTo>
                    <a:lnTo>
                      <a:pt x="14" y="87"/>
                    </a:lnTo>
                    <a:lnTo>
                      <a:pt x="13" y="78"/>
                    </a:lnTo>
                    <a:lnTo>
                      <a:pt x="12" y="72"/>
                    </a:lnTo>
                    <a:lnTo>
                      <a:pt x="12" y="65"/>
                    </a:lnTo>
                    <a:lnTo>
                      <a:pt x="13" y="58"/>
                    </a:lnTo>
                    <a:lnTo>
                      <a:pt x="16" y="49"/>
                    </a:lnTo>
                    <a:lnTo>
                      <a:pt x="20" y="58"/>
                    </a:lnTo>
                    <a:lnTo>
                      <a:pt x="25" y="72"/>
                    </a:lnTo>
                    <a:lnTo>
                      <a:pt x="29" y="74"/>
                    </a:lnTo>
                    <a:lnTo>
                      <a:pt x="31" y="52"/>
                    </a:lnTo>
                    <a:lnTo>
                      <a:pt x="31" y="29"/>
                    </a:lnTo>
                    <a:lnTo>
                      <a:pt x="27" y="12"/>
                    </a:lnTo>
                    <a:lnTo>
                      <a:pt x="31" y="14"/>
                    </a:lnTo>
                    <a:lnTo>
                      <a:pt x="36" y="17"/>
                    </a:lnTo>
                    <a:lnTo>
                      <a:pt x="40" y="23"/>
                    </a:lnTo>
                    <a:lnTo>
                      <a:pt x="43" y="31"/>
                    </a:lnTo>
                    <a:lnTo>
                      <a:pt x="44" y="23"/>
                    </a:lnTo>
                    <a:lnTo>
                      <a:pt x="45" y="17"/>
                    </a:lnTo>
                    <a:lnTo>
                      <a:pt x="48" y="12"/>
                    </a:lnTo>
                    <a:lnTo>
                      <a:pt x="51" y="8"/>
                    </a:lnTo>
                    <a:lnTo>
                      <a:pt x="60" y="0"/>
                    </a:lnTo>
                    <a:lnTo>
                      <a:pt x="61" y="9"/>
                    </a:lnTo>
                    <a:lnTo>
                      <a:pt x="62" y="15"/>
                    </a:lnTo>
                    <a:lnTo>
                      <a:pt x="62" y="19"/>
                    </a:lnTo>
                    <a:lnTo>
                      <a:pt x="64" y="24"/>
                    </a:lnTo>
                    <a:lnTo>
                      <a:pt x="66" y="32"/>
                    </a:lnTo>
                    <a:lnTo>
                      <a:pt x="69" y="36"/>
                    </a:lnTo>
                    <a:lnTo>
                      <a:pt x="73" y="38"/>
                    </a:lnTo>
                    <a:lnTo>
                      <a:pt x="79" y="38"/>
                    </a:lnTo>
                    <a:lnTo>
                      <a:pt x="84" y="37"/>
                    </a:lnTo>
                    <a:lnTo>
                      <a:pt x="88" y="36"/>
                    </a:lnTo>
                    <a:lnTo>
                      <a:pt x="92" y="32"/>
                    </a:lnTo>
                    <a:lnTo>
                      <a:pt x="96" y="28"/>
                    </a:lnTo>
                    <a:lnTo>
                      <a:pt x="99" y="24"/>
                    </a:lnTo>
                    <a:lnTo>
                      <a:pt x="101" y="20"/>
                    </a:lnTo>
                    <a:lnTo>
                      <a:pt x="103" y="16"/>
                    </a:lnTo>
                    <a:lnTo>
                      <a:pt x="106" y="11"/>
                    </a:lnTo>
                    <a:lnTo>
                      <a:pt x="106" y="21"/>
                    </a:lnTo>
                    <a:lnTo>
                      <a:pt x="105" y="28"/>
                    </a:lnTo>
                    <a:lnTo>
                      <a:pt x="105" y="36"/>
                    </a:lnTo>
                    <a:lnTo>
                      <a:pt x="102" y="45"/>
                    </a:lnTo>
                    <a:lnTo>
                      <a:pt x="96" y="53"/>
                    </a:lnTo>
                    <a:lnTo>
                      <a:pt x="91" y="59"/>
                    </a:lnTo>
                    <a:lnTo>
                      <a:pt x="84" y="62"/>
                    </a:lnTo>
                    <a:lnTo>
                      <a:pt x="80" y="66"/>
                    </a:lnTo>
                    <a:lnTo>
                      <a:pt x="74" y="73"/>
                    </a:lnTo>
                    <a:lnTo>
                      <a:pt x="84" y="69"/>
                    </a:lnTo>
                    <a:lnTo>
                      <a:pt x="93" y="66"/>
                    </a:lnTo>
                    <a:lnTo>
                      <a:pt x="98" y="65"/>
                    </a:lnTo>
                    <a:lnTo>
                      <a:pt x="105" y="64"/>
                    </a:lnTo>
                    <a:lnTo>
                      <a:pt x="110" y="64"/>
                    </a:lnTo>
                    <a:lnTo>
                      <a:pt x="120" y="64"/>
                    </a:lnTo>
                    <a:lnTo>
                      <a:pt x="117" y="72"/>
                    </a:lnTo>
                    <a:lnTo>
                      <a:pt x="114" y="78"/>
                    </a:lnTo>
                    <a:lnTo>
                      <a:pt x="108" y="86"/>
                    </a:lnTo>
                    <a:lnTo>
                      <a:pt x="105" y="89"/>
                    </a:lnTo>
                    <a:lnTo>
                      <a:pt x="101" y="93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100" y="100"/>
                    </a:lnTo>
                    <a:lnTo>
                      <a:pt x="103" y="104"/>
                    </a:lnTo>
                    <a:lnTo>
                      <a:pt x="107" y="106"/>
                    </a:lnTo>
                    <a:lnTo>
                      <a:pt x="112" y="109"/>
                    </a:lnTo>
                    <a:lnTo>
                      <a:pt x="116" y="107"/>
                    </a:lnTo>
                    <a:lnTo>
                      <a:pt x="119" y="104"/>
                    </a:lnTo>
                    <a:lnTo>
                      <a:pt x="121" y="96"/>
                    </a:lnTo>
                    <a:lnTo>
                      <a:pt x="123" y="89"/>
                    </a:lnTo>
                    <a:lnTo>
                      <a:pt x="126" y="84"/>
                    </a:lnTo>
                    <a:lnTo>
                      <a:pt x="128" y="92"/>
                    </a:lnTo>
                    <a:lnTo>
                      <a:pt x="130" y="99"/>
                    </a:lnTo>
                    <a:lnTo>
                      <a:pt x="128" y="107"/>
                    </a:lnTo>
                    <a:lnTo>
                      <a:pt x="125" y="115"/>
                    </a:lnTo>
                    <a:lnTo>
                      <a:pt x="122" y="127"/>
                    </a:lnTo>
                    <a:lnTo>
                      <a:pt x="122" y="139"/>
                    </a:lnTo>
                    <a:lnTo>
                      <a:pt x="127" y="140"/>
                    </a:lnTo>
                    <a:lnTo>
                      <a:pt x="132" y="139"/>
                    </a:lnTo>
                    <a:lnTo>
                      <a:pt x="136" y="136"/>
                    </a:lnTo>
                    <a:lnTo>
                      <a:pt x="139" y="131"/>
                    </a:lnTo>
                    <a:lnTo>
                      <a:pt x="144" y="123"/>
                    </a:lnTo>
                    <a:lnTo>
                      <a:pt x="144" y="130"/>
                    </a:lnTo>
                    <a:lnTo>
                      <a:pt x="143" y="137"/>
                    </a:lnTo>
                    <a:lnTo>
                      <a:pt x="140" y="146"/>
                    </a:lnTo>
                    <a:lnTo>
                      <a:pt x="137" y="150"/>
                    </a:lnTo>
                    <a:lnTo>
                      <a:pt x="132" y="156"/>
                    </a:lnTo>
                    <a:lnTo>
                      <a:pt x="125" y="164"/>
                    </a:lnTo>
                    <a:lnTo>
                      <a:pt x="119" y="168"/>
                    </a:lnTo>
                    <a:lnTo>
                      <a:pt x="116" y="174"/>
                    </a:lnTo>
                    <a:lnTo>
                      <a:pt x="115" y="186"/>
                    </a:lnTo>
                    <a:lnTo>
                      <a:pt x="110" y="187"/>
                    </a:lnTo>
                    <a:lnTo>
                      <a:pt x="103" y="187"/>
                    </a:lnTo>
                    <a:lnTo>
                      <a:pt x="97" y="186"/>
                    </a:lnTo>
                    <a:lnTo>
                      <a:pt x="91" y="183"/>
                    </a:lnTo>
                    <a:lnTo>
                      <a:pt x="85" y="179"/>
                    </a:lnTo>
                    <a:lnTo>
                      <a:pt x="81" y="175"/>
                    </a:lnTo>
                    <a:lnTo>
                      <a:pt x="77" y="169"/>
                    </a:lnTo>
                    <a:lnTo>
                      <a:pt x="75" y="164"/>
                    </a:lnTo>
                    <a:lnTo>
                      <a:pt x="68" y="165"/>
                    </a:lnTo>
                    <a:lnTo>
                      <a:pt x="60" y="164"/>
                    </a:lnTo>
                    <a:lnTo>
                      <a:pt x="53" y="161"/>
                    </a:lnTo>
                    <a:lnTo>
                      <a:pt x="49" y="157"/>
                    </a:lnTo>
                    <a:lnTo>
                      <a:pt x="46" y="151"/>
                    </a:lnTo>
                    <a:lnTo>
                      <a:pt x="38" y="155"/>
                    </a:lnTo>
                    <a:lnTo>
                      <a:pt x="28" y="154"/>
                    </a:lnTo>
                    <a:lnTo>
                      <a:pt x="18" y="150"/>
                    </a:lnTo>
                    <a:lnTo>
                      <a:pt x="10" y="146"/>
                    </a:lnTo>
                    <a:lnTo>
                      <a:pt x="5" y="141"/>
                    </a:lnTo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82" name="Freeform 404"/>
              <p:cNvSpPr>
                <a:spLocks/>
              </p:cNvSpPr>
              <p:nvPr/>
            </p:nvSpPr>
            <p:spPr bwMode="auto">
              <a:xfrm>
                <a:off x="2089" y="2317"/>
                <a:ext cx="88" cy="115"/>
              </a:xfrm>
              <a:custGeom>
                <a:avLst/>
                <a:gdLst>
                  <a:gd name="T0" fmla="*/ 0 w 88"/>
                  <a:gd name="T1" fmla="*/ 82 h 115"/>
                  <a:gd name="T2" fmla="*/ 0 w 88"/>
                  <a:gd name="T3" fmla="*/ 68 h 115"/>
                  <a:gd name="T4" fmla="*/ 3 w 88"/>
                  <a:gd name="T5" fmla="*/ 59 h 115"/>
                  <a:gd name="T6" fmla="*/ 8 w 88"/>
                  <a:gd name="T7" fmla="*/ 53 h 115"/>
                  <a:gd name="T8" fmla="*/ 6 w 88"/>
                  <a:gd name="T9" fmla="*/ 44 h 115"/>
                  <a:gd name="T10" fmla="*/ 7 w 88"/>
                  <a:gd name="T11" fmla="*/ 35 h 115"/>
                  <a:gd name="T12" fmla="*/ 12 w 88"/>
                  <a:gd name="T13" fmla="*/ 35 h 115"/>
                  <a:gd name="T14" fmla="*/ 17 w 88"/>
                  <a:gd name="T15" fmla="*/ 45 h 115"/>
                  <a:gd name="T16" fmla="*/ 18 w 88"/>
                  <a:gd name="T17" fmla="*/ 17 h 115"/>
                  <a:gd name="T18" fmla="*/ 18 w 88"/>
                  <a:gd name="T19" fmla="*/ 8 h 115"/>
                  <a:gd name="T20" fmla="*/ 23 w 88"/>
                  <a:gd name="T21" fmla="*/ 13 h 115"/>
                  <a:gd name="T22" fmla="*/ 26 w 88"/>
                  <a:gd name="T23" fmla="*/ 13 h 115"/>
                  <a:gd name="T24" fmla="*/ 28 w 88"/>
                  <a:gd name="T25" fmla="*/ 8 h 115"/>
                  <a:gd name="T26" fmla="*/ 35 w 88"/>
                  <a:gd name="T27" fmla="*/ 0 h 115"/>
                  <a:gd name="T28" fmla="*/ 37 w 88"/>
                  <a:gd name="T29" fmla="*/ 9 h 115"/>
                  <a:gd name="T30" fmla="*/ 38 w 88"/>
                  <a:gd name="T31" fmla="*/ 14 h 115"/>
                  <a:gd name="T32" fmla="*/ 41 w 88"/>
                  <a:gd name="T33" fmla="*/ 22 h 115"/>
                  <a:gd name="T34" fmla="*/ 47 w 88"/>
                  <a:gd name="T35" fmla="*/ 23 h 115"/>
                  <a:gd name="T36" fmla="*/ 53 w 88"/>
                  <a:gd name="T37" fmla="*/ 21 h 115"/>
                  <a:gd name="T38" fmla="*/ 58 w 88"/>
                  <a:gd name="T39" fmla="*/ 17 h 115"/>
                  <a:gd name="T40" fmla="*/ 61 w 88"/>
                  <a:gd name="T41" fmla="*/ 12 h 115"/>
                  <a:gd name="T42" fmla="*/ 64 w 88"/>
                  <a:gd name="T43" fmla="*/ 7 h 115"/>
                  <a:gd name="T44" fmla="*/ 63 w 88"/>
                  <a:gd name="T45" fmla="*/ 17 h 115"/>
                  <a:gd name="T46" fmla="*/ 61 w 88"/>
                  <a:gd name="T47" fmla="*/ 27 h 115"/>
                  <a:gd name="T48" fmla="*/ 54 w 88"/>
                  <a:gd name="T49" fmla="*/ 36 h 115"/>
                  <a:gd name="T50" fmla="*/ 48 w 88"/>
                  <a:gd name="T51" fmla="*/ 40 h 115"/>
                  <a:gd name="T52" fmla="*/ 50 w 88"/>
                  <a:gd name="T53" fmla="*/ 42 h 115"/>
                  <a:gd name="T54" fmla="*/ 59 w 88"/>
                  <a:gd name="T55" fmla="*/ 40 h 115"/>
                  <a:gd name="T56" fmla="*/ 66 w 88"/>
                  <a:gd name="T57" fmla="*/ 38 h 115"/>
                  <a:gd name="T58" fmla="*/ 70 w 88"/>
                  <a:gd name="T59" fmla="*/ 44 h 115"/>
                  <a:gd name="T60" fmla="*/ 65 w 88"/>
                  <a:gd name="T61" fmla="*/ 52 h 115"/>
                  <a:gd name="T62" fmla="*/ 60 w 88"/>
                  <a:gd name="T63" fmla="*/ 57 h 115"/>
                  <a:gd name="T64" fmla="*/ 60 w 88"/>
                  <a:gd name="T65" fmla="*/ 60 h 115"/>
                  <a:gd name="T66" fmla="*/ 62 w 88"/>
                  <a:gd name="T67" fmla="*/ 63 h 115"/>
                  <a:gd name="T68" fmla="*/ 68 w 88"/>
                  <a:gd name="T69" fmla="*/ 66 h 115"/>
                  <a:gd name="T70" fmla="*/ 71 w 88"/>
                  <a:gd name="T71" fmla="*/ 63 h 115"/>
                  <a:gd name="T72" fmla="*/ 74 w 88"/>
                  <a:gd name="T73" fmla="*/ 55 h 115"/>
                  <a:gd name="T74" fmla="*/ 78 w 88"/>
                  <a:gd name="T75" fmla="*/ 56 h 115"/>
                  <a:gd name="T76" fmla="*/ 77 w 88"/>
                  <a:gd name="T77" fmla="*/ 65 h 115"/>
                  <a:gd name="T78" fmla="*/ 73 w 88"/>
                  <a:gd name="T79" fmla="*/ 77 h 115"/>
                  <a:gd name="T80" fmla="*/ 77 w 88"/>
                  <a:gd name="T81" fmla="*/ 85 h 115"/>
                  <a:gd name="T82" fmla="*/ 82 w 88"/>
                  <a:gd name="T83" fmla="*/ 82 h 115"/>
                  <a:gd name="T84" fmla="*/ 86 w 88"/>
                  <a:gd name="T85" fmla="*/ 75 h 115"/>
                  <a:gd name="T86" fmla="*/ 86 w 88"/>
                  <a:gd name="T87" fmla="*/ 83 h 115"/>
                  <a:gd name="T88" fmla="*/ 82 w 88"/>
                  <a:gd name="T89" fmla="*/ 91 h 115"/>
                  <a:gd name="T90" fmla="*/ 75 w 88"/>
                  <a:gd name="T91" fmla="*/ 99 h 115"/>
                  <a:gd name="T92" fmla="*/ 70 w 88"/>
                  <a:gd name="T93" fmla="*/ 105 h 115"/>
                  <a:gd name="T94" fmla="*/ 66 w 88"/>
                  <a:gd name="T95" fmla="*/ 114 h 115"/>
                  <a:gd name="T96" fmla="*/ 58 w 88"/>
                  <a:gd name="T97" fmla="*/ 113 h 115"/>
                  <a:gd name="T98" fmla="*/ 51 w 88"/>
                  <a:gd name="T99" fmla="*/ 109 h 115"/>
                  <a:gd name="T100" fmla="*/ 46 w 88"/>
                  <a:gd name="T101" fmla="*/ 103 h 115"/>
                  <a:gd name="T102" fmla="*/ 41 w 88"/>
                  <a:gd name="T103" fmla="*/ 100 h 115"/>
                  <a:gd name="T104" fmla="*/ 31 w 88"/>
                  <a:gd name="T105" fmla="*/ 98 h 115"/>
                  <a:gd name="T106" fmla="*/ 27 w 88"/>
                  <a:gd name="T107" fmla="*/ 92 h 115"/>
                  <a:gd name="T108" fmla="*/ 16 w 88"/>
                  <a:gd name="T109" fmla="*/ 93 h 115"/>
                  <a:gd name="T110" fmla="*/ 6 w 88"/>
                  <a:gd name="T111" fmla="*/ 89 h 11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88"/>
                  <a:gd name="T169" fmla="*/ 0 h 115"/>
                  <a:gd name="T170" fmla="*/ 88 w 88"/>
                  <a:gd name="T171" fmla="*/ 115 h 11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88" h="115">
                    <a:moveTo>
                      <a:pt x="2" y="86"/>
                    </a:moveTo>
                    <a:lnTo>
                      <a:pt x="0" y="82"/>
                    </a:lnTo>
                    <a:lnTo>
                      <a:pt x="0" y="74"/>
                    </a:lnTo>
                    <a:lnTo>
                      <a:pt x="0" y="68"/>
                    </a:lnTo>
                    <a:lnTo>
                      <a:pt x="1" y="62"/>
                    </a:lnTo>
                    <a:lnTo>
                      <a:pt x="3" y="59"/>
                    </a:lnTo>
                    <a:lnTo>
                      <a:pt x="8" y="57"/>
                    </a:lnTo>
                    <a:lnTo>
                      <a:pt x="8" y="53"/>
                    </a:lnTo>
                    <a:lnTo>
                      <a:pt x="7" y="47"/>
                    </a:lnTo>
                    <a:lnTo>
                      <a:pt x="6" y="44"/>
                    </a:lnTo>
                    <a:lnTo>
                      <a:pt x="6" y="40"/>
                    </a:lnTo>
                    <a:lnTo>
                      <a:pt x="7" y="35"/>
                    </a:lnTo>
                    <a:lnTo>
                      <a:pt x="9" y="30"/>
                    </a:lnTo>
                    <a:lnTo>
                      <a:pt x="12" y="35"/>
                    </a:lnTo>
                    <a:lnTo>
                      <a:pt x="15" y="44"/>
                    </a:lnTo>
                    <a:lnTo>
                      <a:pt x="17" y="45"/>
                    </a:lnTo>
                    <a:lnTo>
                      <a:pt x="18" y="31"/>
                    </a:lnTo>
                    <a:lnTo>
                      <a:pt x="18" y="17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1" y="10"/>
                    </a:lnTo>
                    <a:lnTo>
                      <a:pt x="23" y="13"/>
                    </a:lnTo>
                    <a:lnTo>
                      <a:pt x="25" y="18"/>
                    </a:lnTo>
                    <a:lnTo>
                      <a:pt x="26" y="13"/>
                    </a:lnTo>
                    <a:lnTo>
                      <a:pt x="27" y="10"/>
                    </a:lnTo>
                    <a:lnTo>
                      <a:pt x="28" y="8"/>
                    </a:lnTo>
                    <a:lnTo>
                      <a:pt x="30" y="5"/>
                    </a:lnTo>
                    <a:lnTo>
                      <a:pt x="35" y="0"/>
                    </a:lnTo>
                    <a:lnTo>
                      <a:pt x="36" y="6"/>
                    </a:lnTo>
                    <a:lnTo>
                      <a:pt x="37" y="9"/>
                    </a:lnTo>
                    <a:lnTo>
                      <a:pt x="37" y="11"/>
                    </a:lnTo>
                    <a:lnTo>
                      <a:pt x="38" y="14"/>
                    </a:lnTo>
                    <a:lnTo>
                      <a:pt x="39" y="19"/>
                    </a:lnTo>
                    <a:lnTo>
                      <a:pt x="41" y="22"/>
                    </a:lnTo>
                    <a:lnTo>
                      <a:pt x="44" y="23"/>
                    </a:lnTo>
                    <a:lnTo>
                      <a:pt x="47" y="23"/>
                    </a:lnTo>
                    <a:lnTo>
                      <a:pt x="50" y="22"/>
                    </a:lnTo>
                    <a:lnTo>
                      <a:pt x="53" y="21"/>
                    </a:lnTo>
                    <a:lnTo>
                      <a:pt x="55" y="19"/>
                    </a:lnTo>
                    <a:lnTo>
                      <a:pt x="58" y="17"/>
                    </a:lnTo>
                    <a:lnTo>
                      <a:pt x="59" y="14"/>
                    </a:lnTo>
                    <a:lnTo>
                      <a:pt x="61" y="12"/>
                    </a:lnTo>
                    <a:lnTo>
                      <a:pt x="62" y="10"/>
                    </a:lnTo>
                    <a:lnTo>
                      <a:pt x="64" y="7"/>
                    </a:lnTo>
                    <a:lnTo>
                      <a:pt x="64" y="12"/>
                    </a:lnTo>
                    <a:lnTo>
                      <a:pt x="63" y="17"/>
                    </a:lnTo>
                    <a:lnTo>
                      <a:pt x="63" y="22"/>
                    </a:lnTo>
                    <a:lnTo>
                      <a:pt x="61" y="27"/>
                    </a:lnTo>
                    <a:lnTo>
                      <a:pt x="58" y="32"/>
                    </a:lnTo>
                    <a:lnTo>
                      <a:pt x="54" y="36"/>
                    </a:lnTo>
                    <a:lnTo>
                      <a:pt x="50" y="37"/>
                    </a:lnTo>
                    <a:lnTo>
                      <a:pt x="48" y="40"/>
                    </a:lnTo>
                    <a:lnTo>
                      <a:pt x="45" y="44"/>
                    </a:lnTo>
                    <a:lnTo>
                      <a:pt x="50" y="42"/>
                    </a:lnTo>
                    <a:lnTo>
                      <a:pt x="56" y="40"/>
                    </a:lnTo>
                    <a:lnTo>
                      <a:pt x="59" y="40"/>
                    </a:lnTo>
                    <a:lnTo>
                      <a:pt x="63" y="39"/>
                    </a:lnTo>
                    <a:lnTo>
                      <a:pt x="66" y="38"/>
                    </a:lnTo>
                    <a:lnTo>
                      <a:pt x="72" y="38"/>
                    </a:lnTo>
                    <a:lnTo>
                      <a:pt x="70" y="44"/>
                    </a:lnTo>
                    <a:lnTo>
                      <a:pt x="69" y="48"/>
                    </a:lnTo>
                    <a:lnTo>
                      <a:pt x="65" y="52"/>
                    </a:lnTo>
                    <a:lnTo>
                      <a:pt x="63" y="54"/>
                    </a:lnTo>
                    <a:lnTo>
                      <a:pt x="60" y="57"/>
                    </a:lnTo>
                    <a:lnTo>
                      <a:pt x="60" y="58"/>
                    </a:lnTo>
                    <a:lnTo>
                      <a:pt x="60" y="60"/>
                    </a:lnTo>
                    <a:lnTo>
                      <a:pt x="60" y="61"/>
                    </a:lnTo>
                    <a:lnTo>
                      <a:pt x="62" y="63"/>
                    </a:lnTo>
                    <a:lnTo>
                      <a:pt x="65" y="65"/>
                    </a:lnTo>
                    <a:lnTo>
                      <a:pt x="68" y="66"/>
                    </a:lnTo>
                    <a:lnTo>
                      <a:pt x="70" y="65"/>
                    </a:lnTo>
                    <a:lnTo>
                      <a:pt x="71" y="63"/>
                    </a:lnTo>
                    <a:lnTo>
                      <a:pt x="73" y="58"/>
                    </a:lnTo>
                    <a:lnTo>
                      <a:pt x="74" y="55"/>
                    </a:lnTo>
                    <a:lnTo>
                      <a:pt x="76" y="51"/>
                    </a:lnTo>
                    <a:lnTo>
                      <a:pt x="78" y="56"/>
                    </a:lnTo>
                    <a:lnTo>
                      <a:pt x="78" y="60"/>
                    </a:lnTo>
                    <a:lnTo>
                      <a:pt x="77" y="65"/>
                    </a:lnTo>
                    <a:lnTo>
                      <a:pt x="75" y="70"/>
                    </a:lnTo>
                    <a:lnTo>
                      <a:pt x="73" y="77"/>
                    </a:lnTo>
                    <a:lnTo>
                      <a:pt x="73" y="84"/>
                    </a:lnTo>
                    <a:lnTo>
                      <a:pt x="77" y="85"/>
                    </a:lnTo>
                    <a:lnTo>
                      <a:pt x="79" y="84"/>
                    </a:lnTo>
                    <a:lnTo>
                      <a:pt x="82" y="82"/>
                    </a:lnTo>
                    <a:lnTo>
                      <a:pt x="84" y="80"/>
                    </a:lnTo>
                    <a:lnTo>
                      <a:pt x="86" y="75"/>
                    </a:lnTo>
                    <a:lnTo>
                      <a:pt x="87" y="79"/>
                    </a:lnTo>
                    <a:lnTo>
                      <a:pt x="86" y="83"/>
                    </a:lnTo>
                    <a:lnTo>
                      <a:pt x="84" y="89"/>
                    </a:lnTo>
                    <a:lnTo>
                      <a:pt x="82" y="91"/>
                    </a:lnTo>
                    <a:lnTo>
                      <a:pt x="79" y="95"/>
                    </a:lnTo>
                    <a:lnTo>
                      <a:pt x="75" y="99"/>
                    </a:lnTo>
                    <a:lnTo>
                      <a:pt x="72" y="102"/>
                    </a:lnTo>
                    <a:lnTo>
                      <a:pt x="70" y="105"/>
                    </a:lnTo>
                    <a:lnTo>
                      <a:pt x="69" y="113"/>
                    </a:lnTo>
                    <a:lnTo>
                      <a:pt x="66" y="114"/>
                    </a:lnTo>
                    <a:lnTo>
                      <a:pt x="62" y="114"/>
                    </a:lnTo>
                    <a:lnTo>
                      <a:pt x="58" y="113"/>
                    </a:lnTo>
                    <a:lnTo>
                      <a:pt x="54" y="111"/>
                    </a:lnTo>
                    <a:lnTo>
                      <a:pt x="51" y="109"/>
                    </a:lnTo>
                    <a:lnTo>
                      <a:pt x="48" y="107"/>
                    </a:lnTo>
                    <a:lnTo>
                      <a:pt x="46" y="103"/>
                    </a:lnTo>
                    <a:lnTo>
                      <a:pt x="45" y="99"/>
                    </a:lnTo>
                    <a:lnTo>
                      <a:pt x="41" y="100"/>
                    </a:lnTo>
                    <a:lnTo>
                      <a:pt x="35" y="99"/>
                    </a:lnTo>
                    <a:lnTo>
                      <a:pt x="31" y="98"/>
                    </a:lnTo>
                    <a:lnTo>
                      <a:pt x="29" y="95"/>
                    </a:lnTo>
                    <a:lnTo>
                      <a:pt x="27" y="92"/>
                    </a:lnTo>
                    <a:lnTo>
                      <a:pt x="22" y="94"/>
                    </a:lnTo>
                    <a:lnTo>
                      <a:pt x="16" y="93"/>
                    </a:lnTo>
                    <a:lnTo>
                      <a:pt x="11" y="91"/>
                    </a:lnTo>
                    <a:lnTo>
                      <a:pt x="6" y="89"/>
                    </a:lnTo>
                    <a:lnTo>
                      <a:pt x="2" y="86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3583" name="Group 405"/>
              <p:cNvGrpSpPr>
                <a:grpSpLocks/>
              </p:cNvGrpSpPr>
              <p:nvPr/>
            </p:nvGrpSpPr>
            <p:grpSpPr bwMode="auto">
              <a:xfrm>
                <a:off x="2202" y="2338"/>
                <a:ext cx="140" cy="141"/>
                <a:chOff x="2202" y="2338"/>
                <a:chExt cx="140" cy="141"/>
              </a:xfrm>
            </p:grpSpPr>
            <p:sp>
              <p:nvSpPr>
                <p:cNvPr id="23586" name="Freeform 406"/>
                <p:cNvSpPr>
                  <a:spLocks/>
                </p:cNvSpPr>
                <p:nvPr/>
              </p:nvSpPr>
              <p:spPr bwMode="auto">
                <a:xfrm>
                  <a:off x="2202" y="2338"/>
                  <a:ext cx="140" cy="141"/>
                </a:xfrm>
                <a:custGeom>
                  <a:avLst/>
                  <a:gdLst>
                    <a:gd name="T0" fmla="*/ 1 w 140"/>
                    <a:gd name="T1" fmla="*/ 87 h 141"/>
                    <a:gd name="T2" fmla="*/ 0 w 140"/>
                    <a:gd name="T3" fmla="*/ 65 h 141"/>
                    <a:gd name="T4" fmla="*/ 5 w 140"/>
                    <a:gd name="T5" fmla="*/ 51 h 141"/>
                    <a:gd name="T6" fmla="*/ 13 w 140"/>
                    <a:gd name="T7" fmla="*/ 40 h 141"/>
                    <a:gd name="T8" fmla="*/ 27 w 140"/>
                    <a:gd name="T9" fmla="*/ 31 h 141"/>
                    <a:gd name="T10" fmla="*/ 40 w 140"/>
                    <a:gd name="T11" fmla="*/ 26 h 141"/>
                    <a:gd name="T12" fmla="*/ 46 w 140"/>
                    <a:gd name="T13" fmla="*/ 20 h 141"/>
                    <a:gd name="T14" fmla="*/ 48 w 140"/>
                    <a:gd name="T15" fmla="*/ 10 h 141"/>
                    <a:gd name="T16" fmla="*/ 51 w 140"/>
                    <a:gd name="T17" fmla="*/ 5 h 141"/>
                    <a:gd name="T18" fmla="*/ 56 w 140"/>
                    <a:gd name="T19" fmla="*/ 15 h 141"/>
                    <a:gd name="T20" fmla="*/ 58 w 140"/>
                    <a:gd name="T21" fmla="*/ 23 h 141"/>
                    <a:gd name="T22" fmla="*/ 67 w 140"/>
                    <a:gd name="T23" fmla="*/ 18 h 141"/>
                    <a:gd name="T24" fmla="*/ 70 w 140"/>
                    <a:gd name="T25" fmla="*/ 7 h 141"/>
                    <a:gd name="T26" fmla="*/ 71 w 140"/>
                    <a:gd name="T27" fmla="*/ 0 h 141"/>
                    <a:gd name="T28" fmla="*/ 78 w 140"/>
                    <a:gd name="T29" fmla="*/ 9 h 141"/>
                    <a:gd name="T30" fmla="*/ 81 w 140"/>
                    <a:gd name="T31" fmla="*/ 23 h 141"/>
                    <a:gd name="T32" fmla="*/ 78 w 140"/>
                    <a:gd name="T33" fmla="*/ 36 h 141"/>
                    <a:gd name="T34" fmla="*/ 88 w 140"/>
                    <a:gd name="T35" fmla="*/ 27 h 141"/>
                    <a:gd name="T36" fmla="*/ 102 w 140"/>
                    <a:gd name="T37" fmla="*/ 23 h 141"/>
                    <a:gd name="T38" fmla="*/ 114 w 140"/>
                    <a:gd name="T39" fmla="*/ 25 h 141"/>
                    <a:gd name="T40" fmla="*/ 116 w 140"/>
                    <a:gd name="T41" fmla="*/ 32 h 141"/>
                    <a:gd name="T42" fmla="*/ 106 w 140"/>
                    <a:gd name="T43" fmla="*/ 35 h 141"/>
                    <a:gd name="T44" fmla="*/ 101 w 140"/>
                    <a:gd name="T45" fmla="*/ 46 h 141"/>
                    <a:gd name="T46" fmla="*/ 107 w 140"/>
                    <a:gd name="T47" fmla="*/ 56 h 141"/>
                    <a:gd name="T48" fmla="*/ 118 w 140"/>
                    <a:gd name="T49" fmla="*/ 60 h 141"/>
                    <a:gd name="T50" fmla="*/ 126 w 140"/>
                    <a:gd name="T51" fmla="*/ 59 h 141"/>
                    <a:gd name="T52" fmla="*/ 127 w 140"/>
                    <a:gd name="T53" fmla="*/ 52 h 141"/>
                    <a:gd name="T54" fmla="*/ 132 w 140"/>
                    <a:gd name="T55" fmla="*/ 52 h 141"/>
                    <a:gd name="T56" fmla="*/ 137 w 140"/>
                    <a:gd name="T57" fmla="*/ 60 h 141"/>
                    <a:gd name="T58" fmla="*/ 139 w 140"/>
                    <a:gd name="T59" fmla="*/ 73 h 141"/>
                    <a:gd name="T60" fmla="*/ 133 w 140"/>
                    <a:gd name="T61" fmla="*/ 88 h 141"/>
                    <a:gd name="T62" fmla="*/ 126 w 140"/>
                    <a:gd name="T63" fmla="*/ 92 h 141"/>
                    <a:gd name="T64" fmla="*/ 114 w 140"/>
                    <a:gd name="T65" fmla="*/ 99 h 141"/>
                    <a:gd name="T66" fmla="*/ 107 w 140"/>
                    <a:gd name="T67" fmla="*/ 106 h 141"/>
                    <a:gd name="T68" fmla="*/ 102 w 140"/>
                    <a:gd name="T69" fmla="*/ 118 h 141"/>
                    <a:gd name="T70" fmla="*/ 97 w 140"/>
                    <a:gd name="T71" fmla="*/ 131 h 141"/>
                    <a:gd name="T72" fmla="*/ 89 w 140"/>
                    <a:gd name="T73" fmla="*/ 136 h 141"/>
                    <a:gd name="T74" fmla="*/ 74 w 140"/>
                    <a:gd name="T75" fmla="*/ 139 h 141"/>
                    <a:gd name="T76" fmla="*/ 54 w 140"/>
                    <a:gd name="T77" fmla="*/ 140 h 141"/>
                    <a:gd name="T78" fmla="*/ 28 w 140"/>
                    <a:gd name="T79" fmla="*/ 136 h 141"/>
                    <a:gd name="T80" fmla="*/ 12 w 140"/>
                    <a:gd name="T81" fmla="*/ 128 h 141"/>
                    <a:gd name="T82" fmla="*/ 6 w 140"/>
                    <a:gd name="T83" fmla="*/ 117 h 14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40"/>
                    <a:gd name="T127" fmla="*/ 0 h 141"/>
                    <a:gd name="T128" fmla="*/ 140 w 140"/>
                    <a:gd name="T129" fmla="*/ 141 h 14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40" h="141">
                      <a:moveTo>
                        <a:pt x="4" y="105"/>
                      </a:moveTo>
                      <a:lnTo>
                        <a:pt x="2" y="96"/>
                      </a:lnTo>
                      <a:lnTo>
                        <a:pt x="1" y="87"/>
                      </a:lnTo>
                      <a:lnTo>
                        <a:pt x="0" y="79"/>
                      </a:lnTo>
                      <a:lnTo>
                        <a:pt x="0" y="71"/>
                      </a:lnTo>
                      <a:lnTo>
                        <a:pt x="0" y="65"/>
                      </a:lnTo>
                      <a:lnTo>
                        <a:pt x="1" y="59"/>
                      </a:lnTo>
                      <a:lnTo>
                        <a:pt x="3" y="55"/>
                      </a:lnTo>
                      <a:lnTo>
                        <a:pt x="5" y="51"/>
                      </a:lnTo>
                      <a:lnTo>
                        <a:pt x="7" y="47"/>
                      </a:lnTo>
                      <a:lnTo>
                        <a:pt x="10" y="43"/>
                      </a:lnTo>
                      <a:lnTo>
                        <a:pt x="13" y="40"/>
                      </a:lnTo>
                      <a:lnTo>
                        <a:pt x="18" y="36"/>
                      </a:lnTo>
                      <a:lnTo>
                        <a:pt x="23" y="33"/>
                      </a:lnTo>
                      <a:lnTo>
                        <a:pt x="27" y="31"/>
                      </a:lnTo>
                      <a:lnTo>
                        <a:pt x="31" y="29"/>
                      </a:lnTo>
                      <a:lnTo>
                        <a:pt x="36" y="28"/>
                      </a:lnTo>
                      <a:lnTo>
                        <a:pt x="40" y="26"/>
                      </a:lnTo>
                      <a:lnTo>
                        <a:pt x="43" y="24"/>
                      </a:lnTo>
                      <a:lnTo>
                        <a:pt x="45" y="21"/>
                      </a:lnTo>
                      <a:lnTo>
                        <a:pt x="46" y="20"/>
                      </a:lnTo>
                      <a:lnTo>
                        <a:pt x="48" y="17"/>
                      </a:lnTo>
                      <a:lnTo>
                        <a:pt x="48" y="14"/>
                      </a:lnTo>
                      <a:lnTo>
                        <a:pt x="48" y="10"/>
                      </a:lnTo>
                      <a:lnTo>
                        <a:pt x="47" y="6"/>
                      </a:lnTo>
                      <a:lnTo>
                        <a:pt x="47" y="2"/>
                      </a:lnTo>
                      <a:lnTo>
                        <a:pt x="51" y="5"/>
                      </a:lnTo>
                      <a:lnTo>
                        <a:pt x="54" y="8"/>
                      </a:lnTo>
                      <a:lnTo>
                        <a:pt x="56" y="12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5" y="23"/>
                      </a:lnTo>
                      <a:lnTo>
                        <a:pt x="58" y="23"/>
                      </a:lnTo>
                      <a:lnTo>
                        <a:pt x="62" y="22"/>
                      </a:lnTo>
                      <a:lnTo>
                        <a:pt x="64" y="20"/>
                      </a:lnTo>
                      <a:lnTo>
                        <a:pt x="67" y="18"/>
                      </a:lnTo>
                      <a:lnTo>
                        <a:pt x="69" y="15"/>
                      </a:lnTo>
                      <a:lnTo>
                        <a:pt x="70" y="12"/>
                      </a:lnTo>
                      <a:lnTo>
                        <a:pt x="70" y="7"/>
                      </a:lnTo>
                      <a:lnTo>
                        <a:pt x="69" y="3"/>
                      </a:lnTo>
                      <a:lnTo>
                        <a:pt x="67" y="0"/>
                      </a:lnTo>
                      <a:lnTo>
                        <a:pt x="71" y="0"/>
                      </a:lnTo>
                      <a:lnTo>
                        <a:pt x="74" y="2"/>
                      </a:lnTo>
                      <a:lnTo>
                        <a:pt x="77" y="5"/>
                      </a:lnTo>
                      <a:lnTo>
                        <a:pt x="78" y="9"/>
                      </a:lnTo>
                      <a:lnTo>
                        <a:pt x="80" y="13"/>
                      </a:lnTo>
                      <a:lnTo>
                        <a:pt x="81" y="18"/>
                      </a:lnTo>
                      <a:lnTo>
                        <a:pt x="81" y="23"/>
                      </a:lnTo>
                      <a:lnTo>
                        <a:pt x="81" y="28"/>
                      </a:lnTo>
                      <a:lnTo>
                        <a:pt x="80" y="32"/>
                      </a:lnTo>
                      <a:lnTo>
                        <a:pt x="78" y="36"/>
                      </a:lnTo>
                      <a:lnTo>
                        <a:pt x="82" y="32"/>
                      </a:lnTo>
                      <a:lnTo>
                        <a:pt x="85" y="29"/>
                      </a:lnTo>
                      <a:lnTo>
                        <a:pt x="88" y="27"/>
                      </a:lnTo>
                      <a:lnTo>
                        <a:pt x="93" y="25"/>
                      </a:lnTo>
                      <a:lnTo>
                        <a:pt x="97" y="23"/>
                      </a:lnTo>
                      <a:lnTo>
                        <a:pt x="102" y="23"/>
                      </a:lnTo>
                      <a:lnTo>
                        <a:pt x="106" y="23"/>
                      </a:lnTo>
                      <a:lnTo>
                        <a:pt x="110" y="24"/>
                      </a:lnTo>
                      <a:lnTo>
                        <a:pt x="114" y="25"/>
                      </a:lnTo>
                      <a:lnTo>
                        <a:pt x="117" y="28"/>
                      </a:lnTo>
                      <a:lnTo>
                        <a:pt x="121" y="32"/>
                      </a:lnTo>
                      <a:lnTo>
                        <a:pt x="116" y="32"/>
                      </a:lnTo>
                      <a:lnTo>
                        <a:pt x="113" y="32"/>
                      </a:lnTo>
                      <a:lnTo>
                        <a:pt x="110" y="33"/>
                      </a:lnTo>
                      <a:lnTo>
                        <a:pt x="106" y="35"/>
                      </a:lnTo>
                      <a:lnTo>
                        <a:pt x="103" y="38"/>
                      </a:lnTo>
                      <a:lnTo>
                        <a:pt x="101" y="41"/>
                      </a:lnTo>
                      <a:lnTo>
                        <a:pt x="101" y="46"/>
                      </a:lnTo>
                      <a:lnTo>
                        <a:pt x="101" y="50"/>
                      </a:lnTo>
                      <a:lnTo>
                        <a:pt x="103" y="52"/>
                      </a:lnTo>
                      <a:lnTo>
                        <a:pt x="107" y="56"/>
                      </a:lnTo>
                      <a:lnTo>
                        <a:pt x="111" y="58"/>
                      </a:lnTo>
                      <a:lnTo>
                        <a:pt x="115" y="59"/>
                      </a:lnTo>
                      <a:lnTo>
                        <a:pt x="118" y="60"/>
                      </a:lnTo>
                      <a:lnTo>
                        <a:pt x="121" y="61"/>
                      </a:lnTo>
                      <a:lnTo>
                        <a:pt x="125" y="60"/>
                      </a:lnTo>
                      <a:lnTo>
                        <a:pt x="126" y="59"/>
                      </a:lnTo>
                      <a:lnTo>
                        <a:pt x="128" y="56"/>
                      </a:lnTo>
                      <a:lnTo>
                        <a:pt x="128" y="53"/>
                      </a:lnTo>
                      <a:lnTo>
                        <a:pt x="127" y="52"/>
                      </a:lnTo>
                      <a:lnTo>
                        <a:pt x="127" y="50"/>
                      </a:lnTo>
                      <a:lnTo>
                        <a:pt x="129" y="51"/>
                      </a:lnTo>
                      <a:lnTo>
                        <a:pt x="132" y="52"/>
                      </a:lnTo>
                      <a:lnTo>
                        <a:pt x="134" y="55"/>
                      </a:lnTo>
                      <a:lnTo>
                        <a:pt x="136" y="57"/>
                      </a:lnTo>
                      <a:lnTo>
                        <a:pt x="137" y="60"/>
                      </a:lnTo>
                      <a:lnTo>
                        <a:pt x="139" y="64"/>
                      </a:lnTo>
                      <a:lnTo>
                        <a:pt x="139" y="68"/>
                      </a:lnTo>
                      <a:lnTo>
                        <a:pt x="139" y="73"/>
                      </a:lnTo>
                      <a:lnTo>
                        <a:pt x="138" y="78"/>
                      </a:lnTo>
                      <a:lnTo>
                        <a:pt x="136" y="85"/>
                      </a:lnTo>
                      <a:lnTo>
                        <a:pt x="133" y="88"/>
                      </a:lnTo>
                      <a:lnTo>
                        <a:pt x="131" y="90"/>
                      </a:lnTo>
                      <a:lnTo>
                        <a:pt x="129" y="91"/>
                      </a:lnTo>
                      <a:lnTo>
                        <a:pt x="126" y="92"/>
                      </a:lnTo>
                      <a:lnTo>
                        <a:pt x="122" y="94"/>
                      </a:lnTo>
                      <a:lnTo>
                        <a:pt x="117" y="97"/>
                      </a:lnTo>
                      <a:lnTo>
                        <a:pt x="114" y="99"/>
                      </a:lnTo>
                      <a:lnTo>
                        <a:pt x="111" y="101"/>
                      </a:lnTo>
                      <a:lnTo>
                        <a:pt x="109" y="102"/>
                      </a:lnTo>
                      <a:lnTo>
                        <a:pt x="107" y="106"/>
                      </a:lnTo>
                      <a:lnTo>
                        <a:pt x="105" y="110"/>
                      </a:lnTo>
                      <a:lnTo>
                        <a:pt x="103" y="113"/>
                      </a:lnTo>
                      <a:lnTo>
                        <a:pt x="102" y="118"/>
                      </a:lnTo>
                      <a:lnTo>
                        <a:pt x="101" y="123"/>
                      </a:lnTo>
                      <a:lnTo>
                        <a:pt x="99" y="127"/>
                      </a:lnTo>
                      <a:lnTo>
                        <a:pt x="97" y="131"/>
                      </a:lnTo>
                      <a:lnTo>
                        <a:pt x="94" y="133"/>
                      </a:lnTo>
                      <a:lnTo>
                        <a:pt x="92" y="134"/>
                      </a:lnTo>
                      <a:lnTo>
                        <a:pt x="89" y="136"/>
                      </a:lnTo>
                      <a:lnTo>
                        <a:pt x="84" y="138"/>
                      </a:lnTo>
                      <a:lnTo>
                        <a:pt x="79" y="138"/>
                      </a:lnTo>
                      <a:lnTo>
                        <a:pt x="74" y="139"/>
                      </a:lnTo>
                      <a:lnTo>
                        <a:pt x="66" y="140"/>
                      </a:lnTo>
                      <a:lnTo>
                        <a:pt x="62" y="140"/>
                      </a:lnTo>
                      <a:lnTo>
                        <a:pt x="54" y="140"/>
                      </a:lnTo>
                      <a:lnTo>
                        <a:pt x="45" y="140"/>
                      </a:lnTo>
                      <a:lnTo>
                        <a:pt x="37" y="138"/>
                      </a:lnTo>
                      <a:lnTo>
                        <a:pt x="28" y="136"/>
                      </a:lnTo>
                      <a:lnTo>
                        <a:pt x="22" y="134"/>
                      </a:lnTo>
                      <a:lnTo>
                        <a:pt x="16" y="131"/>
                      </a:lnTo>
                      <a:lnTo>
                        <a:pt x="12" y="128"/>
                      </a:lnTo>
                      <a:lnTo>
                        <a:pt x="10" y="126"/>
                      </a:lnTo>
                      <a:lnTo>
                        <a:pt x="8" y="122"/>
                      </a:lnTo>
                      <a:lnTo>
                        <a:pt x="6" y="117"/>
                      </a:lnTo>
                      <a:lnTo>
                        <a:pt x="4" y="110"/>
                      </a:lnTo>
                      <a:lnTo>
                        <a:pt x="4" y="105"/>
                      </a:lnTo>
                    </a:path>
                  </a:pathLst>
                </a:cu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587" name="Freeform 407"/>
                <p:cNvSpPr>
                  <a:spLocks/>
                </p:cNvSpPr>
                <p:nvPr/>
              </p:nvSpPr>
              <p:spPr bwMode="auto">
                <a:xfrm>
                  <a:off x="2224" y="2364"/>
                  <a:ext cx="98" cy="115"/>
                </a:xfrm>
                <a:custGeom>
                  <a:avLst/>
                  <a:gdLst>
                    <a:gd name="T0" fmla="*/ 1 w 98"/>
                    <a:gd name="T1" fmla="*/ 71 h 115"/>
                    <a:gd name="T2" fmla="*/ 0 w 98"/>
                    <a:gd name="T3" fmla="*/ 53 h 115"/>
                    <a:gd name="T4" fmla="*/ 3 w 98"/>
                    <a:gd name="T5" fmla="*/ 41 h 115"/>
                    <a:gd name="T6" fmla="*/ 9 w 98"/>
                    <a:gd name="T7" fmla="*/ 33 h 115"/>
                    <a:gd name="T8" fmla="*/ 19 w 98"/>
                    <a:gd name="T9" fmla="*/ 25 h 115"/>
                    <a:gd name="T10" fmla="*/ 27 w 98"/>
                    <a:gd name="T11" fmla="*/ 21 h 115"/>
                    <a:gd name="T12" fmla="*/ 32 w 98"/>
                    <a:gd name="T13" fmla="*/ 16 h 115"/>
                    <a:gd name="T14" fmla="*/ 33 w 98"/>
                    <a:gd name="T15" fmla="*/ 8 h 115"/>
                    <a:gd name="T16" fmla="*/ 35 w 98"/>
                    <a:gd name="T17" fmla="*/ 4 h 115"/>
                    <a:gd name="T18" fmla="*/ 39 w 98"/>
                    <a:gd name="T19" fmla="*/ 13 h 115"/>
                    <a:gd name="T20" fmla="*/ 40 w 98"/>
                    <a:gd name="T21" fmla="*/ 18 h 115"/>
                    <a:gd name="T22" fmla="*/ 46 w 98"/>
                    <a:gd name="T23" fmla="*/ 15 h 115"/>
                    <a:gd name="T24" fmla="*/ 48 w 98"/>
                    <a:gd name="T25" fmla="*/ 6 h 115"/>
                    <a:gd name="T26" fmla="*/ 49 w 98"/>
                    <a:gd name="T27" fmla="*/ 0 h 115"/>
                    <a:gd name="T28" fmla="*/ 54 w 98"/>
                    <a:gd name="T29" fmla="*/ 7 h 115"/>
                    <a:gd name="T30" fmla="*/ 56 w 98"/>
                    <a:gd name="T31" fmla="*/ 19 h 115"/>
                    <a:gd name="T32" fmla="*/ 54 w 98"/>
                    <a:gd name="T33" fmla="*/ 29 h 115"/>
                    <a:gd name="T34" fmla="*/ 61 w 98"/>
                    <a:gd name="T35" fmla="*/ 21 h 115"/>
                    <a:gd name="T36" fmla="*/ 71 w 98"/>
                    <a:gd name="T37" fmla="*/ 18 h 115"/>
                    <a:gd name="T38" fmla="*/ 78 w 98"/>
                    <a:gd name="T39" fmla="*/ 20 h 115"/>
                    <a:gd name="T40" fmla="*/ 81 w 98"/>
                    <a:gd name="T41" fmla="*/ 26 h 115"/>
                    <a:gd name="T42" fmla="*/ 74 w 98"/>
                    <a:gd name="T43" fmla="*/ 28 h 115"/>
                    <a:gd name="T44" fmla="*/ 70 w 98"/>
                    <a:gd name="T45" fmla="*/ 37 h 115"/>
                    <a:gd name="T46" fmla="*/ 74 w 98"/>
                    <a:gd name="T47" fmla="*/ 45 h 115"/>
                    <a:gd name="T48" fmla="*/ 82 w 98"/>
                    <a:gd name="T49" fmla="*/ 49 h 115"/>
                    <a:gd name="T50" fmla="*/ 88 w 98"/>
                    <a:gd name="T51" fmla="*/ 48 h 115"/>
                    <a:gd name="T52" fmla="*/ 89 w 98"/>
                    <a:gd name="T53" fmla="*/ 42 h 115"/>
                    <a:gd name="T54" fmla="*/ 92 w 98"/>
                    <a:gd name="T55" fmla="*/ 42 h 115"/>
                    <a:gd name="T56" fmla="*/ 95 w 98"/>
                    <a:gd name="T57" fmla="*/ 48 h 115"/>
                    <a:gd name="T58" fmla="*/ 96 w 98"/>
                    <a:gd name="T59" fmla="*/ 59 h 115"/>
                    <a:gd name="T60" fmla="*/ 93 w 98"/>
                    <a:gd name="T61" fmla="*/ 71 h 115"/>
                    <a:gd name="T62" fmla="*/ 88 w 98"/>
                    <a:gd name="T63" fmla="*/ 75 h 115"/>
                    <a:gd name="T64" fmla="*/ 79 w 98"/>
                    <a:gd name="T65" fmla="*/ 80 h 115"/>
                    <a:gd name="T66" fmla="*/ 74 w 98"/>
                    <a:gd name="T67" fmla="*/ 86 h 115"/>
                    <a:gd name="T68" fmla="*/ 71 w 98"/>
                    <a:gd name="T69" fmla="*/ 95 h 115"/>
                    <a:gd name="T70" fmla="*/ 67 w 98"/>
                    <a:gd name="T71" fmla="*/ 106 h 115"/>
                    <a:gd name="T72" fmla="*/ 61 w 98"/>
                    <a:gd name="T73" fmla="*/ 110 h 115"/>
                    <a:gd name="T74" fmla="*/ 51 w 98"/>
                    <a:gd name="T75" fmla="*/ 113 h 115"/>
                    <a:gd name="T76" fmla="*/ 38 w 98"/>
                    <a:gd name="T77" fmla="*/ 114 h 115"/>
                    <a:gd name="T78" fmla="*/ 19 w 98"/>
                    <a:gd name="T79" fmla="*/ 110 h 115"/>
                    <a:gd name="T80" fmla="*/ 8 w 98"/>
                    <a:gd name="T81" fmla="*/ 104 h 115"/>
                    <a:gd name="T82" fmla="*/ 4 w 98"/>
                    <a:gd name="T83" fmla="*/ 95 h 11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98"/>
                    <a:gd name="T127" fmla="*/ 0 h 115"/>
                    <a:gd name="T128" fmla="*/ 98 w 98"/>
                    <a:gd name="T129" fmla="*/ 115 h 11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98" h="115">
                      <a:moveTo>
                        <a:pt x="2" y="85"/>
                      </a:moveTo>
                      <a:lnTo>
                        <a:pt x="1" y="77"/>
                      </a:lnTo>
                      <a:lnTo>
                        <a:pt x="1" y="71"/>
                      </a:lnTo>
                      <a:lnTo>
                        <a:pt x="0" y="64"/>
                      </a:lnTo>
                      <a:lnTo>
                        <a:pt x="0" y="58"/>
                      </a:lnTo>
                      <a:lnTo>
                        <a:pt x="0" y="53"/>
                      </a:lnTo>
                      <a:lnTo>
                        <a:pt x="1" y="48"/>
                      </a:lnTo>
                      <a:lnTo>
                        <a:pt x="2" y="44"/>
                      </a:lnTo>
                      <a:lnTo>
                        <a:pt x="3" y="41"/>
                      </a:lnTo>
                      <a:lnTo>
                        <a:pt x="5" y="38"/>
                      </a:lnTo>
                      <a:lnTo>
                        <a:pt x="7" y="35"/>
                      </a:lnTo>
                      <a:lnTo>
                        <a:pt x="9" y="33"/>
                      </a:lnTo>
                      <a:lnTo>
                        <a:pt x="12" y="29"/>
                      </a:lnTo>
                      <a:lnTo>
                        <a:pt x="16" y="27"/>
                      </a:lnTo>
                      <a:lnTo>
                        <a:pt x="19" y="25"/>
                      </a:lnTo>
                      <a:lnTo>
                        <a:pt x="21" y="24"/>
                      </a:lnTo>
                      <a:lnTo>
                        <a:pt x="25" y="22"/>
                      </a:lnTo>
                      <a:lnTo>
                        <a:pt x="27" y="21"/>
                      </a:lnTo>
                      <a:lnTo>
                        <a:pt x="30" y="19"/>
                      </a:lnTo>
                      <a:lnTo>
                        <a:pt x="31" y="17"/>
                      </a:lnTo>
                      <a:lnTo>
                        <a:pt x="32" y="16"/>
                      </a:lnTo>
                      <a:lnTo>
                        <a:pt x="33" y="14"/>
                      </a:lnTo>
                      <a:lnTo>
                        <a:pt x="33" y="11"/>
                      </a:lnTo>
                      <a:lnTo>
                        <a:pt x="33" y="8"/>
                      </a:lnTo>
                      <a:lnTo>
                        <a:pt x="32" y="5"/>
                      </a:lnTo>
                      <a:lnTo>
                        <a:pt x="32" y="2"/>
                      </a:lnTo>
                      <a:lnTo>
                        <a:pt x="35" y="4"/>
                      </a:lnTo>
                      <a:lnTo>
                        <a:pt x="37" y="7"/>
                      </a:lnTo>
                      <a:lnTo>
                        <a:pt x="38" y="10"/>
                      </a:lnTo>
                      <a:lnTo>
                        <a:pt x="39" y="13"/>
                      </a:lnTo>
                      <a:lnTo>
                        <a:pt x="38" y="15"/>
                      </a:lnTo>
                      <a:lnTo>
                        <a:pt x="38" y="18"/>
                      </a:lnTo>
                      <a:lnTo>
                        <a:pt x="40" y="18"/>
                      </a:lnTo>
                      <a:lnTo>
                        <a:pt x="43" y="18"/>
                      </a:lnTo>
                      <a:lnTo>
                        <a:pt x="44" y="16"/>
                      </a:lnTo>
                      <a:lnTo>
                        <a:pt x="46" y="15"/>
                      </a:lnTo>
                      <a:lnTo>
                        <a:pt x="48" y="13"/>
                      </a:lnTo>
                      <a:lnTo>
                        <a:pt x="48" y="10"/>
                      </a:lnTo>
                      <a:lnTo>
                        <a:pt x="48" y="6"/>
                      </a:lnTo>
                      <a:lnTo>
                        <a:pt x="48" y="3"/>
                      </a:lnTo>
                      <a:lnTo>
                        <a:pt x="46" y="0"/>
                      </a:lnTo>
                      <a:lnTo>
                        <a:pt x="49" y="0"/>
                      </a:lnTo>
                      <a:lnTo>
                        <a:pt x="51" y="2"/>
                      </a:lnTo>
                      <a:lnTo>
                        <a:pt x="53" y="4"/>
                      </a:lnTo>
                      <a:lnTo>
                        <a:pt x="54" y="7"/>
                      </a:lnTo>
                      <a:lnTo>
                        <a:pt x="55" y="11"/>
                      </a:lnTo>
                      <a:lnTo>
                        <a:pt x="56" y="15"/>
                      </a:lnTo>
                      <a:lnTo>
                        <a:pt x="56" y="19"/>
                      </a:lnTo>
                      <a:lnTo>
                        <a:pt x="56" y="23"/>
                      </a:lnTo>
                      <a:lnTo>
                        <a:pt x="55" y="26"/>
                      </a:lnTo>
                      <a:lnTo>
                        <a:pt x="54" y="29"/>
                      </a:lnTo>
                      <a:lnTo>
                        <a:pt x="57" y="26"/>
                      </a:lnTo>
                      <a:lnTo>
                        <a:pt x="59" y="23"/>
                      </a:lnTo>
                      <a:lnTo>
                        <a:pt x="61" y="21"/>
                      </a:lnTo>
                      <a:lnTo>
                        <a:pt x="64" y="20"/>
                      </a:lnTo>
                      <a:lnTo>
                        <a:pt x="67" y="19"/>
                      </a:lnTo>
                      <a:lnTo>
                        <a:pt x="71" y="18"/>
                      </a:lnTo>
                      <a:lnTo>
                        <a:pt x="74" y="19"/>
                      </a:lnTo>
                      <a:lnTo>
                        <a:pt x="76" y="19"/>
                      </a:lnTo>
                      <a:lnTo>
                        <a:pt x="78" y="20"/>
                      </a:lnTo>
                      <a:lnTo>
                        <a:pt x="81" y="22"/>
                      </a:lnTo>
                      <a:lnTo>
                        <a:pt x="84" y="26"/>
                      </a:lnTo>
                      <a:lnTo>
                        <a:pt x="81" y="26"/>
                      </a:lnTo>
                      <a:lnTo>
                        <a:pt x="78" y="26"/>
                      </a:lnTo>
                      <a:lnTo>
                        <a:pt x="76" y="27"/>
                      </a:lnTo>
                      <a:lnTo>
                        <a:pt x="74" y="28"/>
                      </a:lnTo>
                      <a:lnTo>
                        <a:pt x="71" y="31"/>
                      </a:lnTo>
                      <a:lnTo>
                        <a:pt x="70" y="34"/>
                      </a:lnTo>
                      <a:lnTo>
                        <a:pt x="70" y="37"/>
                      </a:lnTo>
                      <a:lnTo>
                        <a:pt x="70" y="40"/>
                      </a:lnTo>
                      <a:lnTo>
                        <a:pt x="72" y="42"/>
                      </a:lnTo>
                      <a:lnTo>
                        <a:pt x="74" y="45"/>
                      </a:lnTo>
                      <a:lnTo>
                        <a:pt x="77" y="47"/>
                      </a:lnTo>
                      <a:lnTo>
                        <a:pt x="80" y="48"/>
                      </a:lnTo>
                      <a:lnTo>
                        <a:pt x="82" y="49"/>
                      </a:lnTo>
                      <a:lnTo>
                        <a:pt x="84" y="49"/>
                      </a:lnTo>
                      <a:lnTo>
                        <a:pt x="87" y="49"/>
                      </a:lnTo>
                      <a:lnTo>
                        <a:pt x="88" y="48"/>
                      </a:lnTo>
                      <a:lnTo>
                        <a:pt x="89" y="46"/>
                      </a:lnTo>
                      <a:lnTo>
                        <a:pt x="89" y="43"/>
                      </a:lnTo>
                      <a:lnTo>
                        <a:pt x="89" y="42"/>
                      </a:lnTo>
                      <a:lnTo>
                        <a:pt x="89" y="40"/>
                      </a:lnTo>
                      <a:lnTo>
                        <a:pt x="90" y="41"/>
                      </a:lnTo>
                      <a:lnTo>
                        <a:pt x="92" y="42"/>
                      </a:lnTo>
                      <a:lnTo>
                        <a:pt x="93" y="44"/>
                      </a:lnTo>
                      <a:lnTo>
                        <a:pt x="94" y="46"/>
                      </a:lnTo>
                      <a:lnTo>
                        <a:pt x="95" y="48"/>
                      </a:lnTo>
                      <a:lnTo>
                        <a:pt x="96" y="52"/>
                      </a:lnTo>
                      <a:lnTo>
                        <a:pt x="97" y="56"/>
                      </a:lnTo>
                      <a:lnTo>
                        <a:pt x="96" y="59"/>
                      </a:lnTo>
                      <a:lnTo>
                        <a:pt x="96" y="63"/>
                      </a:lnTo>
                      <a:lnTo>
                        <a:pt x="95" y="69"/>
                      </a:lnTo>
                      <a:lnTo>
                        <a:pt x="93" y="71"/>
                      </a:lnTo>
                      <a:lnTo>
                        <a:pt x="92" y="73"/>
                      </a:lnTo>
                      <a:lnTo>
                        <a:pt x="90" y="74"/>
                      </a:lnTo>
                      <a:lnTo>
                        <a:pt x="88" y="75"/>
                      </a:lnTo>
                      <a:lnTo>
                        <a:pt x="85" y="77"/>
                      </a:lnTo>
                      <a:lnTo>
                        <a:pt x="81" y="79"/>
                      </a:lnTo>
                      <a:lnTo>
                        <a:pt x="79" y="80"/>
                      </a:lnTo>
                      <a:lnTo>
                        <a:pt x="77" y="82"/>
                      </a:lnTo>
                      <a:lnTo>
                        <a:pt x="76" y="83"/>
                      </a:lnTo>
                      <a:lnTo>
                        <a:pt x="74" y="86"/>
                      </a:lnTo>
                      <a:lnTo>
                        <a:pt x="73" y="89"/>
                      </a:lnTo>
                      <a:lnTo>
                        <a:pt x="72" y="92"/>
                      </a:lnTo>
                      <a:lnTo>
                        <a:pt x="71" y="95"/>
                      </a:lnTo>
                      <a:lnTo>
                        <a:pt x="70" y="100"/>
                      </a:lnTo>
                      <a:lnTo>
                        <a:pt x="69" y="103"/>
                      </a:lnTo>
                      <a:lnTo>
                        <a:pt x="67" y="106"/>
                      </a:lnTo>
                      <a:lnTo>
                        <a:pt x="66" y="108"/>
                      </a:lnTo>
                      <a:lnTo>
                        <a:pt x="64" y="109"/>
                      </a:lnTo>
                      <a:lnTo>
                        <a:pt x="61" y="110"/>
                      </a:lnTo>
                      <a:lnTo>
                        <a:pt x="58" y="112"/>
                      </a:lnTo>
                      <a:lnTo>
                        <a:pt x="55" y="112"/>
                      </a:lnTo>
                      <a:lnTo>
                        <a:pt x="51" y="113"/>
                      </a:lnTo>
                      <a:lnTo>
                        <a:pt x="46" y="113"/>
                      </a:lnTo>
                      <a:lnTo>
                        <a:pt x="43" y="113"/>
                      </a:lnTo>
                      <a:lnTo>
                        <a:pt x="38" y="114"/>
                      </a:lnTo>
                      <a:lnTo>
                        <a:pt x="31" y="113"/>
                      </a:lnTo>
                      <a:lnTo>
                        <a:pt x="25" y="112"/>
                      </a:lnTo>
                      <a:lnTo>
                        <a:pt x="19" y="110"/>
                      </a:lnTo>
                      <a:lnTo>
                        <a:pt x="15" y="108"/>
                      </a:lnTo>
                      <a:lnTo>
                        <a:pt x="11" y="106"/>
                      </a:lnTo>
                      <a:lnTo>
                        <a:pt x="8" y="104"/>
                      </a:lnTo>
                      <a:lnTo>
                        <a:pt x="7" y="102"/>
                      </a:lnTo>
                      <a:lnTo>
                        <a:pt x="5" y="99"/>
                      </a:lnTo>
                      <a:lnTo>
                        <a:pt x="4" y="95"/>
                      </a:lnTo>
                      <a:lnTo>
                        <a:pt x="3" y="90"/>
                      </a:lnTo>
                      <a:lnTo>
                        <a:pt x="2" y="85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588" name="Freeform 408"/>
                <p:cNvSpPr>
                  <a:spLocks/>
                </p:cNvSpPr>
                <p:nvPr/>
              </p:nvSpPr>
              <p:spPr bwMode="auto">
                <a:xfrm>
                  <a:off x="2243" y="2409"/>
                  <a:ext cx="53" cy="63"/>
                </a:xfrm>
                <a:custGeom>
                  <a:avLst/>
                  <a:gdLst>
                    <a:gd name="T0" fmla="*/ 0 w 53"/>
                    <a:gd name="T1" fmla="*/ 38 h 63"/>
                    <a:gd name="T2" fmla="*/ 0 w 53"/>
                    <a:gd name="T3" fmla="*/ 28 h 63"/>
                    <a:gd name="T4" fmla="*/ 1 w 53"/>
                    <a:gd name="T5" fmla="*/ 22 h 63"/>
                    <a:gd name="T6" fmla="*/ 4 w 53"/>
                    <a:gd name="T7" fmla="*/ 17 h 63"/>
                    <a:gd name="T8" fmla="*/ 10 w 53"/>
                    <a:gd name="T9" fmla="*/ 13 h 63"/>
                    <a:gd name="T10" fmla="*/ 14 w 53"/>
                    <a:gd name="T11" fmla="*/ 11 h 63"/>
                    <a:gd name="T12" fmla="*/ 17 w 53"/>
                    <a:gd name="T13" fmla="*/ 8 h 63"/>
                    <a:gd name="T14" fmla="*/ 18 w 53"/>
                    <a:gd name="T15" fmla="*/ 4 h 63"/>
                    <a:gd name="T16" fmla="*/ 19 w 53"/>
                    <a:gd name="T17" fmla="*/ 2 h 63"/>
                    <a:gd name="T18" fmla="*/ 21 w 53"/>
                    <a:gd name="T19" fmla="*/ 6 h 63"/>
                    <a:gd name="T20" fmla="*/ 21 w 53"/>
                    <a:gd name="T21" fmla="*/ 10 h 63"/>
                    <a:gd name="T22" fmla="*/ 25 w 53"/>
                    <a:gd name="T23" fmla="*/ 8 h 63"/>
                    <a:gd name="T24" fmla="*/ 26 w 53"/>
                    <a:gd name="T25" fmla="*/ 3 h 63"/>
                    <a:gd name="T26" fmla="*/ 26 w 53"/>
                    <a:gd name="T27" fmla="*/ 0 h 63"/>
                    <a:gd name="T28" fmla="*/ 29 w 53"/>
                    <a:gd name="T29" fmla="*/ 3 h 63"/>
                    <a:gd name="T30" fmla="*/ 30 w 53"/>
                    <a:gd name="T31" fmla="*/ 10 h 63"/>
                    <a:gd name="T32" fmla="*/ 29 w 53"/>
                    <a:gd name="T33" fmla="*/ 15 h 63"/>
                    <a:gd name="T34" fmla="*/ 33 w 53"/>
                    <a:gd name="T35" fmla="*/ 11 h 63"/>
                    <a:gd name="T36" fmla="*/ 38 w 53"/>
                    <a:gd name="T37" fmla="*/ 10 h 63"/>
                    <a:gd name="T38" fmla="*/ 43 w 53"/>
                    <a:gd name="T39" fmla="*/ 11 h 63"/>
                    <a:gd name="T40" fmla="*/ 44 w 53"/>
                    <a:gd name="T41" fmla="*/ 14 h 63"/>
                    <a:gd name="T42" fmla="*/ 40 w 53"/>
                    <a:gd name="T43" fmla="*/ 15 h 63"/>
                    <a:gd name="T44" fmla="*/ 38 w 53"/>
                    <a:gd name="T45" fmla="*/ 20 h 63"/>
                    <a:gd name="T46" fmla="*/ 40 w 53"/>
                    <a:gd name="T47" fmla="*/ 24 h 63"/>
                    <a:gd name="T48" fmla="*/ 44 w 53"/>
                    <a:gd name="T49" fmla="*/ 26 h 63"/>
                    <a:gd name="T50" fmla="*/ 47 w 53"/>
                    <a:gd name="T51" fmla="*/ 26 h 63"/>
                    <a:gd name="T52" fmla="*/ 48 w 53"/>
                    <a:gd name="T53" fmla="*/ 23 h 63"/>
                    <a:gd name="T54" fmla="*/ 50 w 53"/>
                    <a:gd name="T55" fmla="*/ 23 h 63"/>
                    <a:gd name="T56" fmla="*/ 52 w 53"/>
                    <a:gd name="T57" fmla="*/ 26 h 63"/>
                    <a:gd name="T58" fmla="*/ 52 w 53"/>
                    <a:gd name="T59" fmla="*/ 32 h 63"/>
                    <a:gd name="T60" fmla="*/ 50 w 53"/>
                    <a:gd name="T61" fmla="*/ 39 h 63"/>
                    <a:gd name="T62" fmla="*/ 47 w 53"/>
                    <a:gd name="T63" fmla="*/ 41 h 63"/>
                    <a:gd name="T64" fmla="*/ 43 w 53"/>
                    <a:gd name="T65" fmla="*/ 43 h 63"/>
                    <a:gd name="T66" fmla="*/ 40 w 53"/>
                    <a:gd name="T67" fmla="*/ 47 h 63"/>
                    <a:gd name="T68" fmla="*/ 38 w 53"/>
                    <a:gd name="T69" fmla="*/ 52 h 63"/>
                    <a:gd name="T70" fmla="*/ 36 w 53"/>
                    <a:gd name="T71" fmla="*/ 58 h 63"/>
                    <a:gd name="T72" fmla="*/ 33 w 53"/>
                    <a:gd name="T73" fmla="*/ 60 h 63"/>
                    <a:gd name="T74" fmla="*/ 28 w 53"/>
                    <a:gd name="T75" fmla="*/ 61 h 63"/>
                    <a:gd name="T76" fmla="*/ 20 w 53"/>
                    <a:gd name="T77" fmla="*/ 62 h 63"/>
                    <a:gd name="T78" fmla="*/ 10 w 53"/>
                    <a:gd name="T79" fmla="*/ 60 h 63"/>
                    <a:gd name="T80" fmla="*/ 4 w 53"/>
                    <a:gd name="T81" fmla="*/ 57 h 63"/>
                    <a:gd name="T82" fmla="*/ 2 w 53"/>
                    <a:gd name="T83" fmla="*/ 52 h 6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3"/>
                    <a:gd name="T127" fmla="*/ 0 h 63"/>
                    <a:gd name="T128" fmla="*/ 53 w 53"/>
                    <a:gd name="T129" fmla="*/ 63 h 6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3" h="63">
                      <a:moveTo>
                        <a:pt x="1" y="46"/>
                      </a:move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0" y="35"/>
                      </a:lnTo>
                      <a:lnTo>
                        <a:pt x="0" y="31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1" y="22"/>
                      </a:lnTo>
                      <a:lnTo>
                        <a:pt x="2" y="21"/>
                      </a:lnTo>
                      <a:lnTo>
                        <a:pt x="3" y="19"/>
                      </a:lnTo>
                      <a:lnTo>
                        <a:pt x="4" y="17"/>
                      </a:lnTo>
                      <a:lnTo>
                        <a:pt x="6" y="16"/>
                      </a:lnTo>
                      <a:lnTo>
                        <a:pt x="8" y="14"/>
                      </a:lnTo>
                      <a:lnTo>
                        <a:pt x="10" y="13"/>
                      </a:lnTo>
                      <a:lnTo>
                        <a:pt x="11" y="13"/>
                      </a:lnTo>
                      <a:lnTo>
                        <a:pt x="13" y="12"/>
                      </a:lnTo>
                      <a:lnTo>
                        <a:pt x="14" y="11"/>
                      </a:lnTo>
                      <a:lnTo>
                        <a:pt x="16" y="10"/>
                      </a:lnTo>
                      <a:lnTo>
                        <a:pt x="17" y="9"/>
                      </a:lnTo>
                      <a:lnTo>
                        <a:pt x="17" y="8"/>
                      </a:lnTo>
                      <a:lnTo>
                        <a:pt x="17" y="7"/>
                      </a:lnTo>
                      <a:lnTo>
                        <a:pt x="18" y="6"/>
                      </a:lnTo>
                      <a:lnTo>
                        <a:pt x="18" y="4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9" y="2"/>
                      </a:lnTo>
                      <a:lnTo>
                        <a:pt x="20" y="3"/>
                      </a:lnTo>
                      <a:lnTo>
                        <a:pt x="21" y="5"/>
                      </a:lnTo>
                      <a:lnTo>
                        <a:pt x="21" y="6"/>
                      </a:lnTo>
                      <a:lnTo>
                        <a:pt x="21" y="8"/>
                      </a:lnTo>
                      <a:lnTo>
                        <a:pt x="20" y="10"/>
                      </a:lnTo>
                      <a:lnTo>
                        <a:pt x="21" y="10"/>
                      </a:lnTo>
                      <a:lnTo>
                        <a:pt x="23" y="9"/>
                      </a:lnTo>
                      <a:lnTo>
                        <a:pt x="24" y="8"/>
                      </a:lnTo>
                      <a:lnTo>
                        <a:pt x="25" y="8"/>
                      </a:lnTo>
                      <a:lnTo>
                        <a:pt x="26" y="6"/>
                      </a:lnTo>
                      <a:lnTo>
                        <a:pt x="26" y="5"/>
                      </a:lnTo>
                      <a:lnTo>
                        <a:pt x="26" y="3"/>
                      </a:lnTo>
                      <a:lnTo>
                        <a:pt x="26" y="1"/>
                      </a:lnTo>
                      <a:lnTo>
                        <a:pt x="25" y="0"/>
                      </a:lnTo>
                      <a:lnTo>
                        <a:pt x="26" y="0"/>
                      </a:lnTo>
                      <a:lnTo>
                        <a:pt x="28" y="1"/>
                      </a:lnTo>
                      <a:lnTo>
                        <a:pt x="29" y="2"/>
                      </a:lnTo>
                      <a:lnTo>
                        <a:pt x="29" y="3"/>
                      </a:lnTo>
                      <a:lnTo>
                        <a:pt x="30" y="5"/>
                      </a:lnTo>
                      <a:lnTo>
                        <a:pt x="30" y="8"/>
                      </a:lnTo>
                      <a:lnTo>
                        <a:pt x="30" y="10"/>
                      </a:lnTo>
                      <a:lnTo>
                        <a:pt x="30" y="12"/>
                      </a:lnTo>
                      <a:lnTo>
                        <a:pt x="30" y="14"/>
                      </a:lnTo>
                      <a:lnTo>
                        <a:pt x="29" y="15"/>
                      </a:lnTo>
                      <a:lnTo>
                        <a:pt x="31" y="14"/>
                      </a:lnTo>
                      <a:lnTo>
                        <a:pt x="32" y="12"/>
                      </a:lnTo>
                      <a:lnTo>
                        <a:pt x="33" y="11"/>
                      </a:lnTo>
                      <a:lnTo>
                        <a:pt x="35" y="10"/>
                      </a:lnTo>
                      <a:lnTo>
                        <a:pt x="36" y="10"/>
                      </a:lnTo>
                      <a:lnTo>
                        <a:pt x="38" y="10"/>
                      </a:lnTo>
                      <a:lnTo>
                        <a:pt x="40" y="10"/>
                      </a:lnTo>
                      <a:lnTo>
                        <a:pt x="41" y="10"/>
                      </a:lnTo>
                      <a:lnTo>
                        <a:pt x="43" y="11"/>
                      </a:lnTo>
                      <a:lnTo>
                        <a:pt x="44" y="12"/>
                      </a:lnTo>
                      <a:lnTo>
                        <a:pt x="45" y="14"/>
                      </a:lnTo>
                      <a:lnTo>
                        <a:pt x="44" y="14"/>
                      </a:lnTo>
                      <a:lnTo>
                        <a:pt x="42" y="14"/>
                      </a:lnTo>
                      <a:lnTo>
                        <a:pt x="41" y="14"/>
                      </a:lnTo>
                      <a:lnTo>
                        <a:pt x="40" y="15"/>
                      </a:lnTo>
                      <a:lnTo>
                        <a:pt x="39" y="16"/>
                      </a:lnTo>
                      <a:lnTo>
                        <a:pt x="38" y="18"/>
                      </a:lnTo>
                      <a:lnTo>
                        <a:pt x="38" y="20"/>
                      </a:lnTo>
                      <a:lnTo>
                        <a:pt x="38" y="22"/>
                      </a:lnTo>
                      <a:lnTo>
                        <a:pt x="39" y="23"/>
                      </a:lnTo>
                      <a:lnTo>
                        <a:pt x="40" y="24"/>
                      </a:lnTo>
                      <a:lnTo>
                        <a:pt x="42" y="25"/>
                      </a:lnTo>
                      <a:lnTo>
                        <a:pt x="43" y="26"/>
                      </a:lnTo>
                      <a:lnTo>
                        <a:pt x="44" y="26"/>
                      </a:lnTo>
                      <a:lnTo>
                        <a:pt x="45" y="27"/>
                      </a:lnTo>
                      <a:lnTo>
                        <a:pt x="47" y="26"/>
                      </a:lnTo>
                      <a:lnTo>
                        <a:pt x="48" y="25"/>
                      </a:lnTo>
                      <a:lnTo>
                        <a:pt x="48" y="23"/>
                      </a:lnTo>
                      <a:lnTo>
                        <a:pt x="48" y="22"/>
                      </a:lnTo>
                      <a:lnTo>
                        <a:pt x="49" y="22"/>
                      </a:lnTo>
                      <a:lnTo>
                        <a:pt x="50" y="23"/>
                      </a:lnTo>
                      <a:lnTo>
                        <a:pt x="50" y="24"/>
                      </a:lnTo>
                      <a:lnTo>
                        <a:pt x="51" y="25"/>
                      </a:lnTo>
                      <a:lnTo>
                        <a:pt x="52" y="26"/>
                      </a:lnTo>
                      <a:lnTo>
                        <a:pt x="52" y="28"/>
                      </a:lnTo>
                      <a:lnTo>
                        <a:pt x="52" y="30"/>
                      </a:lnTo>
                      <a:lnTo>
                        <a:pt x="52" y="32"/>
                      </a:lnTo>
                      <a:lnTo>
                        <a:pt x="52" y="34"/>
                      </a:lnTo>
                      <a:lnTo>
                        <a:pt x="51" y="37"/>
                      </a:lnTo>
                      <a:lnTo>
                        <a:pt x="50" y="39"/>
                      </a:lnTo>
                      <a:lnTo>
                        <a:pt x="49" y="40"/>
                      </a:lnTo>
                      <a:lnTo>
                        <a:pt x="47" y="41"/>
                      </a:lnTo>
                      <a:lnTo>
                        <a:pt x="46" y="42"/>
                      </a:lnTo>
                      <a:lnTo>
                        <a:pt x="44" y="43"/>
                      </a:lnTo>
                      <a:lnTo>
                        <a:pt x="43" y="43"/>
                      </a:lnTo>
                      <a:lnTo>
                        <a:pt x="42" y="44"/>
                      </a:lnTo>
                      <a:lnTo>
                        <a:pt x="41" y="45"/>
                      </a:lnTo>
                      <a:lnTo>
                        <a:pt x="40" y="47"/>
                      </a:lnTo>
                      <a:lnTo>
                        <a:pt x="39" y="48"/>
                      </a:lnTo>
                      <a:lnTo>
                        <a:pt x="39" y="50"/>
                      </a:lnTo>
                      <a:lnTo>
                        <a:pt x="38" y="52"/>
                      </a:lnTo>
                      <a:lnTo>
                        <a:pt x="38" y="54"/>
                      </a:lnTo>
                      <a:lnTo>
                        <a:pt x="37" y="56"/>
                      </a:lnTo>
                      <a:lnTo>
                        <a:pt x="36" y="58"/>
                      </a:lnTo>
                      <a:lnTo>
                        <a:pt x="35" y="59"/>
                      </a:lnTo>
                      <a:lnTo>
                        <a:pt x="34" y="59"/>
                      </a:lnTo>
                      <a:lnTo>
                        <a:pt x="33" y="60"/>
                      </a:lnTo>
                      <a:lnTo>
                        <a:pt x="31" y="60"/>
                      </a:lnTo>
                      <a:lnTo>
                        <a:pt x="29" y="61"/>
                      </a:lnTo>
                      <a:lnTo>
                        <a:pt x="28" y="61"/>
                      </a:lnTo>
                      <a:lnTo>
                        <a:pt x="25" y="62"/>
                      </a:lnTo>
                      <a:lnTo>
                        <a:pt x="23" y="62"/>
                      </a:lnTo>
                      <a:lnTo>
                        <a:pt x="20" y="62"/>
                      </a:lnTo>
                      <a:lnTo>
                        <a:pt x="17" y="62"/>
                      </a:lnTo>
                      <a:lnTo>
                        <a:pt x="13" y="61"/>
                      </a:lnTo>
                      <a:lnTo>
                        <a:pt x="10" y="60"/>
                      </a:lnTo>
                      <a:lnTo>
                        <a:pt x="8" y="59"/>
                      </a:lnTo>
                      <a:lnTo>
                        <a:pt x="5" y="58"/>
                      </a:lnTo>
                      <a:lnTo>
                        <a:pt x="4" y="57"/>
                      </a:lnTo>
                      <a:lnTo>
                        <a:pt x="3" y="55"/>
                      </a:lnTo>
                      <a:lnTo>
                        <a:pt x="2" y="54"/>
                      </a:lnTo>
                      <a:lnTo>
                        <a:pt x="2" y="52"/>
                      </a:lnTo>
                      <a:lnTo>
                        <a:pt x="1" y="48"/>
                      </a:lnTo>
                      <a:lnTo>
                        <a:pt x="1" y="46"/>
                      </a:lnTo>
                    </a:path>
                  </a:pathLst>
                </a:custGeom>
                <a:solidFill>
                  <a:srgbClr val="FF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589" name="Freeform 409"/>
                <p:cNvSpPr>
                  <a:spLocks/>
                </p:cNvSpPr>
                <p:nvPr/>
              </p:nvSpPr>
              <p:spPr bwMode="auto">
                <a:xfrm>
                  <a:off x="2252" y="2427"/>
                  <a:ext cx="35" cy="43"/>
                </a:xfrm>
                <a:custGeom>
                  <a:avLst/>
                  <a:gdLst>
                    <a:gd name="T0" fmla="*/ 0 w 35"/>
                    <a:gd name="T1" fmla="*/ 26 h 43"/>
                    <a:gd name="T2" fmla="*/ 0 w 35"/>
                    <a:gd name="T3" fmla="*/ 20 h 43"/>
                    <a:gd name="T4" fmla="*/ 1 w 35"/>
                    <a:gd name="T5" fmla="*/ 15 h 43"/>
                    <a:gd name="T6" fmla="*/ 3 w 35"/>
                    <a:gd name="T7" fmla="*/ 12 h 43"/>
                    <a:gd name="T8" fmla="*/ 6 w 35"/>
                    <a:gd name="T9" fmla="*/ 9 h 43"/>
                    <a:gd name="T10" fmla="*/ 9 w 35"/>
                    <a:gd name="T11" fmla="*/ 8 h 43"/>
                    <a:gd name="T12" fmla="*/ 11 w 35"/>
                    <a:gd name="T13" fmla="*/ 6 h 43"/>
                    <a:gd name="T14" fmla="*/ 12 w 35"/>
                    <a:gd name="T15" fmla="*/ 3 h 43"/>
                    <a:gd name="T16" fmla="*/ 12 w 35"/>
                    <a:gd name="T17" fmla="*/ 2 h 43"/>
                    <a:gd name="T18" fmla="*/ 14 w 35"/>
                    <a:gd name="T19" fmla="*/ 5 h 43"/>
                    <a:gd name="T20" fmla="*/ 14 w 35"/>
                    <a:gd name="T21" fmla="*/ 7 h 43"/>
                    <a:gd name="T22" fmla="*/ 16 w 35"/>
                    <a:gd name="T23" fmla="*/ 5 h 43"/>
                    <a:gd name="T24" fmla="*/ 17 w 35"/>
                    <a:gd name="T25" fmla="*/ 2 h 43"/>
                    <a:gd name="T26" fmla="*/ 17 w 35"/>
                    <a:gd name="T27" fmla="*/ 0 h 43"/>
                    <a:gd name="T28" fmla="*/ 19 w 35"/>
                    <a:gd name="T29" fmla="*/ 2 h 43"/>
                    <a:gd name="T30" fmla="*/ 20 w 35"/>
                    <a:gd name="T31" fmla="*/ 7 h 43"/>
                    <a:gd name="T32" fmla="*/ 19 w 35"/>
                    <a:gd name="T33" fmla="*/ 11 h 43"/>
                    <a:gd name="T34" fmla="*/ 22 w 35"/>
                    <a:gd name="T35" fmla="*/ 8 h 43"/>
                    <a:gd name="T36" fmla="*/ 25 w 35"/>
                    <a:gd name="T37" fmla="*/ 7 h 43"/>
                    <a:gd name="T38" fmla="*/ 28 w 35"/>
                    <a:gd name="T39" fmla="*/ 7 h 43"/>
                    <a:gd name="T40" fmla="*/ 28 w 35"/>
                    <a:gd name="T41" fmla="*/ 10 h 43"/>
                    <a:gd name="T42" fmla="*/ 26 w 35"/>
                    <a:gd name="T43" fmla="*/ 11 h 43"/>
                    <a:gd name="T44" fmla="*/ 25 w 35"/>
                    <a:gd name="T45" fmla="*/ 14 h 43"/>
                    <a:gd name="T46" fmla="*/ 26 w 35"/>
                    <a:gd name="T47" fmla="*/ 17 h 43"/>
                    <a:gd name="T48" fmla="*/ 29 w 35"/>
                    <a:gd name="T49" fmla="*/ 18 h 43"/>
                    <a:gd name="T50" fmla="*/ 31 w 35"/>
                    <a:gd name="T51" fmla="*/ 18 h 43"/>
                    <a:gd name="T52" fmla="*/ 31 w 35"/>
                    <a:gd name="T53" fmla="*/ 15 h 43"/>
                    <a:gd name="T54" fmla="*/ 32 w 35"/>
                    <a:gd name="T55" fmla="*/ 16 h 43"/>
                    <a:gd name="T56" fmla="*/ 34 w 35"/>
                    <a:gd name="T57" fmla="*/ 18 h 43"/>
                    <a:gd name="T58" fmla="*/ 34 w 35"/>
                    <a:gd name="T59" fmla="*/ 22 h 43"/>
                    <a:gd name="T60" fmla="*/ 33 w 35"/>
                    <a:gd name="T61" fmla="*/ 27 h 43"/>
                    <a:gd name="T62" fmla="*/ 31 w 35"/>
                    <a:gd name="T63" fmla="*/ 28 h 43"/>
                    <a:gd name="T64" fmla="*/ 28 w 35"/>
                    <a:gd name="T65" fmla="*/ 30 h 43"/>
                    <a:gd name="T66" fmla="*/ 26 w 35"/>
                    <a:gd name="T67" fmla="*/ 32 h 43"/>
                    <a:gd name="T68" fmla="*/ 25 w 35"/>
                    <a:gd name="T69" fmla="*/ 35 h 43"/>
                    <a:gd name="T70" fmla="*/ 24 w 35"/>
                    <a:gd name="T71" fmla="*/ 40 h 43"/>
                    <a:gd name="T72" fmla="*/ 22 w 35"/>
                    <a:gd name="T73" fmla="*/ 41 h 43"/>
                    <a:gd name="T74" fmla="*/ 18 w 35"/>
                    <a:gd name="T75" fmla="*/ 42 h 43"/>
                    <a:gd name="T76" fmla="*/ 13 w 35"/>
                    <a:gd name="T77" fmla="*/ 42 h 43"/>
                    <a:gd name="T78" fmla="*/ 7 w 35"/>
                    <a:gd name="T79" fmla="*/ 41 h 43"/>
                    <a:gd name="T80" fmla="*/ 3 w 35"/>
                    <a:gd name="T81" fmla="*/ 39 h 43"/>
                    <a:gd name="T82" fmla="*/ 1 w 35"/>
                    <a:gd name="T83" fmla="*/ 35 h 4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5"/>
                    <a:gd name="T127" fmla="*/ 0 h 43"/>
                    <a:gd name="T128" fmla="*/ 35 w 35"/>
                    <a:gd name="T129" fmla="*/ 43 h 4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5" h="43">
                      <a:moveTo>
                        <a:pt x="1" y="32"/>
                      </a:moveTo>
                      <a:lnTo>
                        <a:pt x="0" y="29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0" y="22"/>
                      </a:lnTo>
                      <a:lnTo>
                        <a:pt x="0" y="20"/>
                      </a:lnTo>
                      <a:lnTo>
                        <a:pt x="0" y="18"/>
                      </a:lnTo>
                      <a:lnTo>
                        <a:pt x="0" y="17"/>
                      </a:lnTo>
                      <a:lnTo>
                        <a:pt x="1" y="15"/>
                      </a:lnTo>
                      <a:lnTo>
                        <a:pt x="1" y="14"/>
                      </a:lnTo>
                      <a:lnTo>
                        <a:pt x="2" y="13"/>
                      </a:lnTo>
                      <a:lnTo>
                        <a:pt x="3" y="12"/>
                      </a:lnTo>
                      <a:lnTo>
                        <a:pt x="4" y="11"/>
                      </a:lnTo>
                      <a:lnTo>
                        <a:pt x="5" y="10"/>
                      </a:lnTo>
                      <a:lnTo>
                        <a:pt x="6" y="9"/>
                      </a:lnTo>
                      <a:lnTo>
                        <a:pt x="7" y="9"/>
                      </a:lnTo>
                      <a:lnTo>
                        <a:pt x="8" y="8"/>
                      </a:lnTo>
                      <a:lnTo>
                        <a:pt x="9" y="8"/>
                      </a:lnTo>
                      <a:lnTo>
                        <a:pt x="10" y="7"/>
                      </a:lnTo>
                      <a:lnTo>
                        <a:pt x="11" y="6"/>
                      </a:lnTo>
                      <a:lnTo>
                        <a:pt x="11" y="5"/>
                      </a:lnTo>
                      <a:lnTo>
                        <a:pt x="12" y="4"/>
                      </a:lnTo>
                      <a:lnTo>
                        <a:pt x="12" y="3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12" y="2"/>
                      </a:lnTo>
                      <a:lnTo>
                        <a:pt x="13" y="2"/>
                      </a:lnTo>
                      <a:lnTo>
                        <a:pt x="14" y="3"/>
                      </a:lnTo>
                      <a:lnTo>
                        <a:pt x="14" y="5"/>
                      </a:lnTo>
                      <a:lnTo>
                        <a:pt x="13" y="7"/>
                      </a:lnTo>
                      <a:lnTo>
                        <a:pt x="14" y="7"/>
                      </a:lnTo>
                      <a:lnTo>
                        <a:pt x="15" y="7"/>
                      </a:lnTo>
                      <a:lnTo>
                        <a:pt x="15" y="6"/>
                      </a:lnTo>
                      <a:lnTo>
                        <a:pt x="16" y="5"/>
                      </a:lnTo>
                      <a:lnTo>
                        <a:pt x="17" y="5"/>
                      </a:lnTo>
                      <a:lnTo>
                        <a:pt x="17" y="3"/>
                      </a:lnTo>
                      <a:lnTo>
                        <a:pt x="17" y="2"/>
                      </a:lnTo>
                      <a:lnTo>
                        <a:pt x="17" y="1"/>
                      </a:lnTo>
                      <a:lnTo>
                        <a:pt x="16" y="0"/>
                      </a:lnTo>
                      <a:lnTo>
                        <a:pt x="17" y="0"/>
                      </a:lnTo>
                      <a:lnTo>
                        <a:pt x="18" y="0"/>
                      </a:lnTo>
                      <a:lnTo>
                        <a:pt x="19" y="2"/>
                      </a:lnTo>
                      <a:lnTo>
                        <a:pt x="19" y="4"/>
                      </a:lnTo>
                      <a:lnTo>
                        <a:pt x="20" y="5"/>
                      </a:lnTo>
                      <a:lnTo>
                        <a:pt x="20" y="7"/>
                      </a:lnTo>
                      <a:lnTo>
                        <a:pt x="20" y="8"/>
                      </a:lnTo>
                      <a:lnTo>
                        <a:pt x="19" y="10"/>
                      </a:lnTo>
                      <a:lnTo>
                        <a:pt x="19" y="11"/>
                      </a:lnTo>
                      <a:lnTo>
                        <a:pt x="20" y="10"/>
                      </a:lnTo>
                      <a:lnTo>
                        <a:pt x="21" y="8"/>
                      </a:lnTo>
                      <a:lnTo>
                        <a:pt x="22" y="8"/>
                      </a:lnTo>
                      <a:lnTo>
                        <a:pt x="23" y="7"/>
                      </a:lnTo>
                      <a:lnTo>
                        <a:pt x="24" y="7"/>
                      </a:lnTo>
                      <a:lnTo>
                        <a:pt x="25" y="7"/>
                      </a:lnTo>
                      <a:lnTo>
                        <a:pt x="26" y="7"/>
                      </a:lnTo>
                      <a:lnTo>
                        <a:pt x="27" y="7"/>
                      </a:lnTo>
                      <a:lnTo>
                        <a:pt x="28" y="7"/>
                      </a:lnTo>
                      <a:lnTo>
                        <a:pt x="29" y="8"/>
                      </a:lnTo>
                      <a:lnTo>
                        <a:pt x="30" y="10"/>
                      </a:lnTo>
                      <a:lnTo>
                        <a:pt x="28" y="10"/>
                      </a:lnTo>
                      <a:lnTo>
                        <a:pt x="27" y="10"/>
                      </a:lnTo>
                      <a:lnTo>
                        <a:pt x="26" y="11"/>
                      </a:lnTo>
                      <a:lnTo>
                        <a:pt x="25" y="12"/>
                      </a:lnTo>
                      <a:lnTo>
                        <a:pt x="25" y="14"/>
                      </a:lnTo>
                      <a:lnTo>
                        <a:pt x="25" y="15"/>
                      </a:lnTo>
                      <a:lnTo>
                        <a:pt x="25" y="16"/>
                      </a:lnTo>
                      <a:lnTo>
                        <a:pt x="26" y="17"/>
                      </a:lnTo>
                      <a:lnTo>
                        <a:pt x="27" y="17"/>
                      </a:lnTo>
                      <a:lnTo>
                        <a:pt x="28" y="18"/>
                      </a:lnTo>
                      <a:lnTo>
                        <a:pt x="29" y="18"/>
                      </a:lnTo>
                      <a:lnTo>
                        <a:pt x="30" y="18"/>
                      </a:lnTo>
                      <a:lnTo>
                        <a:pt x="31" y="18"/>
                      </a:lnTo>
                      <a:lnTo>
                        <a:pt x="31" y="17"/>
                      </a:lnTo>
                      <a:lnTo>
                        <a:pt x="31" y="16"/>
                      </a:lnTo>
                      <a:lnTo>
                        <a:pt x="31" y="15"/>
                      </a:lnTo>
                      <a:lnTo>
                        <a:pt x="32" y="15"/>
                      </a:lnTo>
                      <a:lnTo>
                        <a:pt x="32" y="16"/>
                      </a:lnTo>
                      <a:lnTo>
                        <a:pt x="33" y="17"/>
                      </a:lnTo>
                      <a:lnTo>
                        <a:pt x="34" y="18"/>
                      </a:lnTo>
                      <a:lnTo>
                        <a:pt x="34" y="19"/>
                      </a:lnTo>
                      <a:lnTo>
                        <a:pt x="34" y="21"/>
                      </a:lnTo>
                      <a:lnTo>
                        <a:pt x="34" y="22"/>
                      </a:lnTo>
                      <a:lnTo>
                        <a:pt x="34" y="24"/>
                      </a:lnTo>
                      <a:lnTo>
                        <a:pt x="33" y="25"/>
                      </a:lnTo>
                      <a:lnTo>
                        <a:pt x="33" y="27"/>
                      </a:lnTo>
                      <a:lnTo>
                        <a:pt x="32" y="27"/>
                      </a:lnTo>
                      <a:lnTo>
                        <a:pt x="31" y="28"/>
                      </a:lnTo>
                      <a:lnTo>
                        <a:pt x="30" y="29"/>
                      </a:lnTo>
                      <a:lnTo>
                        <a:pt x="29" y="29"/>
                      </a:lnTo>
                      <a:lnTo>
                        <a:pt x="28" y="30"/>
                      </a:lnTo>
                      <a:lnTo>
                        <a:pt x="27" y="30"/>
                      </a:lnTo>
                      <a:lnTo>
                        <a:pt x="27" y="31"/>
                      </a:lnTo>
                      <a:lnTo>
                        <a:pt x="26" y="32"/>
                      </a:lnTo>
                      <a:lnTo>
                        <a:pt x="26" y="33"/>
                      </a:lnTo>
                      <a:lnTo>
                        <a:pt x="25" y="34"/>
                      </a:lnTo>
                      <a:lnTo>
                        <a:pt x="25" y="35"/>
                      </a:lnTo>
                      <a:lnTo>
                        <a:pt x="25" y="37"/>
                      </a:lnTo>
                      <a:lnTo>
                        <a:pt x="24" y="39"/>
                      </a:lnTo>
                      <a:lnTo>
                        <a:pt x="24" y="40"/>
                      </a:lnTo>
                      <a:lnTo>
                        <a:pt x="23" y="40"/>
                      </a:lnTo>
                      <a:lnTo>
                        <a:pt x="22" y="41"/>
                      </a:lnTo>
                      <a:lnTo>
                        <a:pt x="20" y="42"/>
                      </a:lnTo>
                      <a:lnTo>
                        <a:pt x="19" y="42"/>
                      </a:lnTo>
                      <a:lnTo>
                        <a:pt x="18" y="42"/>
                      </a:lnTo>
                      <a:lnTo>
                        <a:pt x="16" y="42"/>
                      </a:lnTo>
                      <a:lnTo>
                        <a:pt x="15" y="42"/>
                      </a:lnTo>
                      <a:lnTo>
                        <a:pt x="13" y="42"/>
                      </a:lnTo>
                      <a:lnTo>
                        <a:pt x="11" y="42"/>
                      </a:lnTo>
                      <a:lnTo>
                        <a:pt x="9" y="42"/>
                      </a:lnTo>
                      <a:lnTo>
                        <a:pt x="7" y="41"/>
                      </a:lnTo>
                      <a:lnTo>
                        <a:pt x="5" y="40"/>
                      </a:lnTo>
                      <a:lnTo>
                        <a:pt x="3" y="40"/>
                      </a:lnTo>
                      <a:lnTo>
                        <a:pt x="3" y="39"/>
                      </a:lnTo>
                      <a:lnTo>
                        <a:pt x="2" y="38"/>
                      </a:lnTo>
                      <a:lnTo>
                        <a:pt x="1" y="37"/>
                      </a:lnTo>
                      <a:lnTo>
                        <a:pt x="1" y="35"/>
                      </a:lnTo>
                      <a:lnTo>
                        <a:pt x="1" y="33"/>
                      </a:lnTo>
                      <a:lnTo>
                        <a:pt x="1" y="32"/>
                      </a:lnTo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3584" name="Freeform 410"/>
              <p:cNvSpPr>
                <a:spLocks/>
              </p:cNvSpPr>
              <p:nvPr/>
            </p:nvSpPr>
            <p:spPr bwMode="auto">
              <a:xfrm>
                <a:off x="2034" y="2350"/>
                <a:ext cx="17" cy="36"/>
              </a:xfrm>
              <a:custGeom>
                <a:avLst/>
                <a:gdLst>
                  <a:gd name="T0" fmla="*/ 2 w 17"/>
                  <a:gd name="T1" fmla="*/ 32 h 36"/>
                  <a:gd name="T2" fmla="*/ 0 w 17"/>
                  <a:gd name="T3" fmla="*/ 28 h 36"/>
                  <a:gd name="T4" fmla="*/ 0 w 17"/>
                  <a:gd name="T5" fmla="*/ 25 h 36"/>
                  <a:gd name="T6" fmla="*/ 0 w 17"/>
                  <a:gd name="T7" fmla="*/ 21 h 36"/>
                  <a:gd name="T8" fmla="*/ 0 w 17"/>
                  <a:gd name="T9" fmla="*/ 17 h 36"/>
                  <a:gd name="T10" fmla="*/ 1 w 17"/>
                  <a:gd name="T11" fmla="*/ 15 h 36"/>
                  <a:gd name="T12" fmla="*/ 1 w 17"/>
                  <a:gd name="T13" fmla="*/ 11 h 36"/>
                  <a:gd name="T14" fmla="*/ 1 w 17"/>
                  <a:gd name="T15" fmla="*/ 9 h 36"/>
                  <a:gd name="T16" fmla="*/ 0 w 17"/>
                  <a:gd name="T17" fmla="*/ 7 h 36"/>
                  <a:gd name="T18" fmla="*/ 0 w 17"/>
                  <a:gd name="T19" fmla="*/ 6 h 36"/>
                  <a:gd name="T20" fmla="*/ 1 w 17"/>
                  <a:gd name="T21" fmla="*/ 8 h 36"/>
                  <a:gd name="T22" fmla="*/ 2 w 17"/>
                  <a:gd name="T23" fmla="*/ 8 h 36"/>
                  <a:gd name="T24" fmla="*/ 2 w 17"/>
                  <a:gd name="T25" fmla="*/ 5 h 36"/>
                  <a:gd name="T26" fmla="*/ 1 w 17"/>
                  <a:gd name="T27" fmla="*/ 1 h 36"/>
                  <a:gd name="T28" fmla="*/ 1 w 17"/>
                  <a:gd name="T29" fmla="*/ 0 h 36"/>
                  <a:gd name="T30" fmla="*/ 3 w 17"/>
                  <a:gd name="T31" fmla="*/ 0 h 36"/>
                  <a:gd name="T32" fmla="*/ 5 w 17"/>
                  <a:gd name="T33" fmla="*/ 2 h 36"/>
                  <a:gd name="T34" fmla="*/ 6 w 17"/>
                  <a:gd name="T35" fmla="*/ 6 h 36"/>
                  <a:gd name="T36" fmla="*/ 6 w 17"/>
                  <a:gd name="T37" fmla="*/ 7 h 36"/>
                  <a:gd name="T38" fmla="*/ 9 w 17"/>
                  <a:gd name="T39" fmla="*/ 5 h 36"/>
                  <a:gd name="T40" fmla="*/ 11 w 17"/>
                  <a:gd name="T41" fmla="*/ 3 h 36"/>
                  <a:gd name="T42" fmla="*/ 12 w 17"/>
                  <a:gd name="T43" fmla="*/ 4 h 36"/>
                  <a:gd name="T44" fmla="*/ 13 w 17"/>
                  <a:gd name="T45" fmla="*/ 6 h 36"/>
                  <a:gd name="T46" fmla="*/ 12 w 17"/>
                  <a:gd name="T47" fmla="*/ 6 h 36"/>
                  <a:gd name="T48" fmla="*/ 11 w 17"/>
                  <a:gd name="T49" fmla="*/ 6 h 36"/>
                  <a:gd name="T50" fmla="*/ 11 w 17"/>
                  <a:gd name="T51" fmla="*/ 8 h 36"/>
                  <a:gd name="T52" fmla="*/ 11 w 17"/>
                  <a:gd name="T53" fmla="*/ 10 h 36"/>
                  <a:gd name="T54" fmla="*/ 12 w 17"/>
                  <a:gd name="T55" fmla="*/ 11 h 36"/>
                  <a:gd name="T56" fmla="*/ 13 w 17"/>
                  <a:gd name="T57" fmla="*/ 11 h 36"/>
                  <a:gd name="T58" fmla="*/ 13 w 17"/>
                  <a:gd name="T59" fmla="*/ 8 h 36"/>
                  <a:gd name="T60" fmla="*/ 14 w 17"/>
                  <a:gd name="T61" fmla="*/ 10 h 36"/>
                  <a:gd name="T62" fmla="*/ 16 w 17"/>
                  <a:gd name="T63" fmla="*/ 12 h 36"/>
                  <a:gd name="T64" fmla="*/ 16 w 17"/>
                  <a:gd name="T65" fmla="*/ 15 h 36"/>
                  <a:gd name="T66" fmla="*/ 14 w 17"/>
                  <a:gd name="T67" fmla="*/ 17 h 36"/>
                  <a:gd name="T68" fmla="*/ 13 w 17"/>
                  <a:gd name="T69" fmla="*/ 19 h 36"/>
                  <a:gd name="T70" fmla="*/ 13 w 17"/>
                  <a:gd name="T71" fmla="*/ 20 h 36"/>
                  <a:gd name="T72" fmla="*/ 13 w 17"/>
                  <a:gd name="T73" fmla="*/ 22 h 36"/>
                  <a:gd name="T74" fmla="*/ 14 w 17"/>
                  <a:gd name="T75" fmla="*/ 24 h 36"/>
                  <a:gd name="T76" fmla="*/ 16 w 17"/>
                  <a:gd name="T77" fmla="*/ 23 h 36"/>
                  <a:gd name="T78" fmla="*/ 16 w 17"/>
                  <a:gd name="T79" fmla="*/ 26 h 36"/>
                  <a:gd name="T80" fmla="*/ 16 w 17"/>
                  <a:gd name="T81" fmla="*/ 29 h 36"/>
                  <a:gd name="T82" fmla="*/ 14 w 17"/>
                  <a:gd name="T83" fmla="*/ 31 h 36"/>
                  <a:gd name="T84" fmla="*/ 13 w 17"/>
                  <a:gd name="T85" fmla="*/ 33 h 36"/>
                  <a:gd name="T86" fmla="*/ 11 w 17"/>
                  <a:gd name="T87" fmla="*/ 34 h 36"/>
                  <a:gd name="T88" fmla="*/ 9 w 17"/>
                  <a:gd name="T89" fmla="*/ 35 h 36"/>
                  <a:gd name="T90" fmla="*/ 6 w 17"/>
                  <a:gd name="T91" fmla="*/ 33 h 36"/>
                  <a:gd name="T92" fmla="*/ 3 w 17"/>
                  <a:gd name="T93" fmla="*/ 33 h 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7"/>
                  <a:gd name="T142" fmla="*/ 0 h 36"/>
                  <a:gd name="T143" fmla="*/ 17 w 17"/>
                  <a:gd name="T144" fmla="*/ 36 h 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7" h="36">
                    <a:moveTo>
                      <a:pt x="3" y="33"/>
                    </a:moveTo>
                    <a:lnTo>
                      <a:pt x="2" y="32"/>
                    </a:lnTo>
                    <a:lnTo>
                      <a:pt x="1" y="30"/>
                    </a:lnTo>
                    <a:lnTo>
                      <a:pt x="0" y="29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1" y="11"/>
                    </a:lnTo>
                    <a:lnTo>
                      <a:pt x="1" y="10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7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1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9" y="5"/>
                    </a:lnTo>
                    <a:lnTo>
                      <a:pt x="9" y="4"/>
                    </a:lnTo>
                    <a:lnTo>
                      <a:pt x="10" y="4"/>
                    </a:lnTo>
                    <a:lnTo>
                      <a:pt x="11" y="3"/>
                    </a:lnTo>
                    <a:lnTo>
                      <a:pt x="12" y="3"/>
                    </a:lnTo>
                    <a:lnTo>
                      <a:pt x="12" y="4"/>
                    </a:lnTo>
                    <a:lnTo>
                      <a:pt x="13" y="4"/>
                    </a:lnTo>
                    <a:lnTo>
                      <a:pt x="13" y="5"/>
                    </a:lnTo>
                    <a:lnTo>
                      <a:pt x="13" y="6"/>
                    </a:lnTo>
                    <a:lnTo>
                      <a:pt x="13" y="5"/>
                    </a:lnTo>
                    <a:lnTo>
                      <a:pt x="12" y="5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1" y="7"/>
                    </a:lnTo>
                    <a:lnTo>
                      <a:pt x="11" y="8"/>
                    </a:lnTo>
                    <a:lnTo>
                      <a:pt x="11" y="9"/>
                    </a:lnTo>
                    <a:lnTo>
                      <a:pt x="11" y="10"/>
                    </a:lnTo>
                    <a:lnTo>
                      <a:pt x="12" y="11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4" y="9"/>
                    </a:lnTo>
                    <a:lnTo>
                      <a:pt x="14" y="10"/>
                    </a:lnTo>
                    <a:lnTo>
                      <a:pt x="14" y="11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6" y="15"/>
                    </a:lnTo>
                    <a:lnTo>
                      <a:pt x="16" y="16"/>
                    </a:lnTo>
                    <a:lnTo>
                      <a:pt x="14" y="16"/>
                    </a:lnTo>
                    <a:lnTo>
                      <a:pt x="14" y="17"/>
                    </a:lnTo>
                    <a:lnTo>
                      <a:pt x="13" y="18"/>
                    </a:lnTo>
                    <a:lnTo>
                      <a:pt x="13" y="19"/>
                    </a:lnTo>
                    <a:lnTo>
                      <a:pt x="13" y="20"/>
                    </a:lnTo>
                    <a:lnTo>
                      <a:pt x="13" y="21"/>
                    </a:lnTo>
                    <a:lnTo>
                      <a:pt x="13" y="22"/>
                    </a:lnTo>
                    <a:lnTo>
                      <a:pt x="13" y="23"/>
                    </a:lnTo>
                    <a:lnTo>
                      <a:pt x="14" y="23"/>
                    </a:lnTo>
                    <a:lnTo>
                      <a:pt x="14" y="24"/>
                    </a:lnTo>
                    <a:lnTo>
                      <a:pt x="14" y="23"/>
                    </a:lnTo>
                    <a:lnTo>
                      <a:pt x="16" y="23"/>
                    </a:lnTo>
                    <a:lnTo>
                      <a:pt x="16" y="24"/>
                    </a:lnTo>
                    <a:lnTo>
                      <a:pt x="16" y="25"/>
                    </a:lnTo>
                    <a:lnTo>
                      <a:pt x="16" y="26"/>
                    </a:lnTo>
                    <a:lnTo>
                      <a:pt x="16" y="27"/>
                    </a:lnTo>
                    <a:lnTo>
                      <a:pt x="16" y="28"/>
                    </a:lnTo>
                    <a:lnTo>
                      <a:pt x="16" y="29"/>
                    </a:lnTo>
                    <a:lnTo>
                      <a:pt x="16" y="30"/>
                    </a:lnTo>
                    <a:lnTo>
                      <a:pt x="14" y="30"/>
                    </a:lnTo>
                    <a:lnTo>
                      <a:pt x="14" y="31"/>
                    </a:lnTo>
                    <a:lnTo>
                      <a:pt x="13" y="32"/>
                    </a:lnTo>
                    <a:lnTo>
                      <a:pt x="13" y="33"/>
                    </a:lnTo>
                    <a:lnTo>
                      <a:pt x="12" y="34"/>
                    </a:lnTo>
                    <a:lnTo>
                      <a:pt x="11" y="34"/>
                    </a:lnTo>
                    <a:lnTo>
                      <a:pt x="10" y="35"/>
                    </a:lnTo>
                    <a:lnTo>
                      <a:pt x="9" y="35"/>
                    </a:lnTo>
                    <a:lnTo>
                      <a:pt x="9" y="34"/>
                    </a:lnTo>
                    <a:lnTo>
                      <a:pt x="8" y="33"/>
                    </a:lnTo>
                    <a:lnTo>
                      <a:pt x="6" y="33"/>
                    </a:lnTo>
                    <a:lnTo>
                      <a:pt x="5" y="33"/>
                    </a:lnTo>
                    <a:lnTo>
                      <a:pt x="4" y="33"/>
                    </a:lnTo>
                    <a:lnTo>
                      <a:pt x="3" y="33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585" name="Freeform 411"/>
              <p:cNvSpPr>
                <a:spLocks/>
              </p:cNvSpPr>
              <p:nvPr/>
            </p:nvSpPr>
            <p:spPr bwMode="auto">
              <a:xfrm>
                <a:off x="2107" y="2370"/>
                <a:ext cx="45" cy="58"/>
              </a:xfrm>
              <a:custGeom>
                <a:avLst/>
                <a:gdLst>
                  <a:gd name="T0" fmla="*/ 0 w 45"/>
                  <a:gd name="T1" fmla="*/ 41 h 58"/>
                  <a:gd name="T2" fmla="*/ 0 w 45"/>
                  <a:gd name="T3" fmla="*/ 34 h 58"/>
                  <a:gd name="T4" fmla="*/ 2 w 45"/>
                  <a:gd name="T5" fmla="*/ 30 h 58"/>
                  <a:gd name="T6" fmla="*/ 4 w 45"/>
                  <a:gd name="T7" fmla="*/ 27 h 58"/>
                  <a:gd name="T8" fmla="*/ 4 w 45"/>
                  <a:gd name="T9" fmla="*/ 22 h 58"/>
                  <a:gd name="T10" fmla="*/ 4 w 45"/>
                  <a:gd name="T11" fmla="*/ 18 h 58"/>
                  <a:gd name="T12" fmla="*/ 6 w 45"/>
                  <a:gd name="T13" fmla="*/ 18 h 58"/>
                  <a:gd name="T14" fmla="*/ 9 w 45"/>
                  <a:gd name="T15" fmla="*/ 23 h 58"/>
                  <a:gd name="T16" fmla="*/ 9 w 45"/>
                  <a:gd name="T17" fmla="*/ 9 h 58"/>
                  <a:gd name="T18" fmla="*/ 9 w 45"/>
                  <a:gd name="T19" fmla="*/ 4 h 58"/>
                  <a:gd name="T20" fmla="*/ 12 w 45"/>
                  <a:gd name="T21" fmla="*/ 7 h 58"/>
                  <a:gd name="T22" fmla="*/ 13 w 45"/>
                  <a:gd name="T23" fmla="*/ 7 h 58"/>
                  <a:gd name="T24" fmla="*/ 14 w 45"/>
                  <a:gd name="T25" fmla="*/ 4 h 58"/>
                  <a:gd name="T26" fmla="*/ 18 w 45"/>
                  <a:gd name="T27" fmla="*/ 0 h 58"/>
                  <a:gd name="T28" fmla="*/ 19 w 45"/>
                  <a:gd name="T29" fmla="*/ 5 h 58"/>
                  <a:gd name="T30" fmla="*/ 19 w 45"/>
                  <a:gd name="T31" fmla="*/ 7 h 58"/>
                  <a:gd name="T32" fmla="*/ 21 w 45"/>
                  <a:gd name="T33" fmla="*/ 11 h 58"/>
                  <a:gd name="T34" fmla="*/ 24 w 45"/>
                  <a:gd name="T35" fmla="*/ 12 h 58"/>
                  <a:gd name="T36" fmla="*/ 27 w 45"/>
                  <a:gd name="T37" fmla="*/ 11 h 58"/>
                  <a:gd name="T38" fmla="*/ 29 w 45"/>
                  <a:gd name="T39" fmla="*/ 8 h 58"/>
                  <a:gd name="T40" fmla="*/ 31 w 45"/>
                  <a:gd name="T41" fmla="*/ 6 h 58"/>
                  <a:gd name="T42" fmla="*/ 32 w 45"/>
                  <a:gd name="T43" fmla="*/ 3 h 58"/>
                  <a:gd name="T44" fmla="*/ 32 w 45"/>
                  <a:gd name="T45" fmla="*/ 8 h 58"/>
                  <a:gd name="T46" fmla="*/ 31 w 45"/>
                  <a:gd name="T47" fmla="*/ 14 h 58"/>
                  <a:gd name="T48" fmla="*/ 28 w 45"/>
                  <a:gd name="T49" fmla="*/ 18 h 58"/>
                  <a:gd name="T50" fmla="*/ 24 w 45"/>
                  <a:gd name="T51" fmla="*/ 20 h 58"/>
                  <a:gd name="T52" fmla="*/ 25 w 45"/>
                  <a:gd name="T53" fmla="*/ 21 h 58"/>
                  <a:gd name="T54" fmla="*/ 30 w 45"/>
                  <a:gd name="T55" fmla="*/ 20 h 58"/>
                  <a:gd name="T56" fmla="*/ 34 w 45"/>
                  <a:gd name="T57" fmla="*/ 20 h 58"/>
                  <a:gd name="T58" fmla="*/ 36 w 45"/>
                  <a:gd name="T59" fmla="*/ 22 h 58"/>
                  <a:gd name="T60" fmla="*/ 33 w 45"/>
                  <a:gd name="T61" fmla="*/ 26 h 58"/>
                  <a:gd name="T62" fmla="*/ 31 w 45"/>
                  <a:gd name="T63" fmla="*/ 28 h 58"/>
                  <a:gd name="T64" fmla="*/ 30 w 45"/>
                  <a:gd name="T65" fmla="*/ 30 h 58"/>
                  <a:gd name="T66" fmla="*/ 31 w 45"/>
                  <a:gd name="T67" fmla="*/ 31 h 58"/>
                  <a:gd name="T68" fmla="*/ 34 w 45"/>
                  <a:gd name="T69" fmla="*/ 33 h 58"/>
                  <a:gd name="T70" fmla="*/ 36 w 45"/>
                  <a:gd name="T71" fmla="*/ 31 h 58"/>
                  <a:gd name="T72" fmla="*/ 37 w 45"/>
                  <a:gd name="T73" fmla="*/ 27 h 58"/>
                  <a:gd name="T74" fmla="*/ 39 w 45"/>
                  <a:gd name="T75" fmla="*/ 28 h 58"/>
                  <a:gd name="T76" fmla="*/ 39 w 45"/>
                  <a:gd name="T77" fmla="*/ 33 h 58"/>
                  <a:gd name="T78" fmla="*/ 37 w 45"/>
                  <a:gd name="T79" fmla="*/ 39 h 58"/>
                  <a:gd name="T80" fmla="*/ 39 w 45"/>
                  <a:gd name="T81" fmla="*/ 42 h 58"/>
                  <a:gd name="T82" fmla="*/ 41 w 45"/>
                  <a:gd name="T83" fmla="*/ 41 h 58"/>
                  <a:gd name="T84" fmla="*/ 44 w 45"/>
                  <a:gd name="T85" fmla="*/ 37 h 58"/>
                  <a:gd name="T86" fmla="*/ 44 w 45"/>
                  <a:gd name="T87" fmla="*/ 42 h 58"/>
                  <a:gd name="T88" fmla="*/ 42 w 45"/>
                  <a:gd name="T89" fmla="*/ 46 h 58"/>
                  <a:gd name="T90" fmla="*/ 38 w 45"/>
                  <a:gd name="T91" fmla="*/ 50 h 58"/>
                  <a:gd name="T92" fmla="*/ 36 w 45"/>
                  <a:gd name="T93" fmla="*/ 53 h 58"/>
                  <a:gd name="T94" fmla="*/ 33 w 45"/>
                  <a:gd name="T95" fmla="*/ 57 h 58"/>
                  <a:gd name="T96" fmla="*/ 30 w 45"/>
                  <a:gd name="T97" fmla="*/ 57 h 58"/>
                  <a:gd name="T98" fmla="*/ 26 w 45"/>
                  <a:gd name="T99" fmla="*/ 55 h 58"/>
                  <a:gd name="T100" fmla="*/ 23 w 45"/>
                  <a:gd name="T101" fmla="*/ 52 h 58"/>
                  <a:gd name="T102" fmla="*/ 21 w 45"/>
                  <a:gd name="T103" fmla="*/ 51 h 58"/>
                  <a:gd name="T104" fmla="*/ 16 w 45"/>
                  <a:gd name="T105" fmla="*/ 49 h 58"/>
                  <a:gd name="T106" fmla="*/ 14 w 45"/>
                  <a:gd name="T107" fmla="*/ 46 h 58"/>
                  <a:gd name="T108" fmla="*/ 8 w 45"/>
                  <a:gd name="T109" fmla="*/ 47 h 58"/>
                  <a:gd name="T110" fmla="*/ 3 w 45"/>
                  <a:gd name="T111" fmla="*/ 45 h 5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5"/>
                  <a:gd name="T169" fmla="*/ 0 h 58"/>
                  <a:gd name="T170" fmla="*/ 45 w 45"/>
                  <a:gd name="T171" fmla="*/ 58 h 5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5" h="58">
                    <a:moveTo>
                      <a:pt x="1" y="43"/>
                    </a:moveTo>
                    <a:lnTo>
                      <a:pt x="0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1" y="31"/>
                    </a:lnTo>
                    <a:lnTo>
                      <a:pt x="2" y="30"/>
                    </a:lnTo>
                    <a:lnTo>
                      <a:pt x="4" y="28"/>
                    </a:lnTo>
                    <a:lnTo>
                      <a:pt x="4" y="27"/>
                    </a:lnTo>
                    <a:lnTo>
                      <a:pt x="4" y="24"/>
                    </a:lnTo>
                    <a:lnTo>
                      <a:pt x="4" y="22"/>
                    </a:lnTo>
                    <a:lnTo>
                      <a:pt x="4" y="20"/>
                    </a:lnTo>
                    <a:lnTo>
                      <a:pt x="4" y="18"/>
                    </a:lnTo>
                    <a:lnTo>
                      <a:pt x="5" y="15"/>
                    </a:lnTo>
                    <a:lnTo>
                      <a:pt x="6" y="18"/>
                    </a:lnTo>
                    <a:lnTo>
                      <a:pt x="8" y="22"/>
                    </a:lnTo>
                    <a:lnTo>
                      <a:pt x="9" y="23"/>
                    </a:lnTo>
                    <a:lnTo>
                      <a:pt x="9" y="16"/>
                    </a:lnTo>
                    <a:lnTo>
                      <a:pt x="9" y="9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11" y="5"/>
                    </a:lnTo>
                    <a:lnTo>
                      <a:pt x="12" y="7"/>
                    </a:lnTo>
                    <a:lnTo>
                      <a:pt x="13" y="9"/>
                    </a:lnTo>
                    <a:lnTo>
                      <a:pt x="13" y="7"/>
                    </a:lnTo>
                    <a:lnTo>
                      <a:pt x="14" y="5"/>
                    </a:lnTo>
                    <a:lnTo>
                      <a:pt x="14" y="4"/>
                    </a:lnTo>
                    <a:lnTo>
                      <a:pt x="15" y="2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6"/>
                    </a:lnTo>
                    <a:lnTo>
                      <a:pt x="19" y="7"/>
                    </a:lnTo>
                    <a:lnTo>
                      <a:pt x="20" y="10"/>
                    </a:lnTo>
                    <a:lnTo>
                      <a:pt x="21" y="11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5" y="11"/>
                    </a:lnTo>
                    <a:lnTo>
                      <a:pt x="27" y="11"/>
                    </a:lnTo>
                    <a:lnTo>
                      <a:pt x="28" y="10"/>
                    </a:lnTo>
                    <a:lnTo>
                      <a:pt x="29" y="8"/>
                    </a:lnTo>
                    <a:lnTo>
                      <a:pt x="30" y="7"/>
                    </a:lnTo>
                    <a:lnTo>
                      <a:pt x="31" y="6"/>
                    </a:lnTo>
                    <a:lnTo>
                      <a:pt x="31" y="5"/>
                    </a:lnTo>
                    <a:lnTo>
                      <a:pt x="32" y="3"/>
                    </a:lnTo>
                    <a:lnTo>
                      <a:pt x="32" y="6"/>
                    </a:lnTo>
                    <a:lnTo>
                      <a:pt x="32" y="8"/>
                    </a:lnTo>
                    <a:lnTo>
                      <a:pt x="32" y="11"/>
                    </a:lnTo>
                    <a:lnTo>
                      <a:pt x="31" y="14"/>
                    </a:lnTo>
                    <a:lnTo>
                      <a:pt x="29" y="16"/>
                    </a:lnTo>
                    <a:lnTo>
                      <a:pt x="28" y="18"/>
                    </a:lnTo>
                    <a:lnTo>
                      <a:pt x="26" y="19"/>
                    </a:lnTo>
                    <a:lnTo>
                      <a:pt x="24" y="20"/>
                    </a:lnTo>
                    <a:lnTo>
                      <a:pt x="23" y="22"/>
                    </a:lnTo>
                    <a:lnTo>
                      <a:pt x="25" y="21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2" y="20"/>
                    </a:lnTo>
                    <a:lnTo>
                      <a:pt x="34" y="20"/>
                    </a:lnTo>
                    <a:lnTo>
                      <a:pt x="37" y="20"/>
                    </a:lnTo>
                    <a:lnTo>
                      <a:pt x="36" y="22"/>
                    </a:lnTo>
                    <a:lnTo>
                      <a:pt x="35" y="24"/>
                    </a:lnTo>
                    <a:lnTo>
                      <a:pt x="33" y="26"/>
                    </a:lnTo>
                    <a:lnTo>
                      <a:pt x="32" y="27"/>
                    </a:lnTo>
                    <a:lnTo>
                      <a:pt x="31" y="28"/>
                    </a:lnTo>
                    <a:lnTo>
                      <a:pt x="30" y="29"/>
                    </a:lnTo>
                    <a:lnTo>
                      <a:pt x="30" y="30"/>
                    </a:lnTo>
                    <a:lnTo>
                      <a:pt x="30" y="31"/>
                    </a:lnTo>
                    <a:lnTo>
                      <a:pt x="31" y="31"/>
                    </a:lnTo>
                    <a:lnTo>
                      <a:pt x="33" y="32"/>
                    </a:lnTo>
                    <a:lnTo>
                      <a:pt x="34" y="33"/>
                    </a:lnTo>
                    <a:lnTo>
                      <a:pt x="35" y="33"/>
                    </a:lnTo>
                    <a:lnTo>
                      <a:pt x="36" y="31"/>
                    </a:lnTo>
                    <a:lnTo>
                      <a:pt x="37" y="29"/>
                    </a:lnTo>
                    <a:lnTo>
                      <a:pt x="37" y="27"/>
                    </a:lnTo>
                    <a:lnTo>
                      <a:pt x="39" y="26"/>
                    </a:lnTo>
                    <a:lnTo>
                      <a:pt x="39" y="28"/>
                    </a:lnTo>
                    <a:lnTo>
                      <a:pt x="39" y="30"/>
                    </a:lnTo>
                    <a:lnTo>
                      <a:pt x="39" y="33"/>
                    </a:lnTo>
                    <a:lnTo>
                      <a:pt x="38" y="35"/>
                    </a:lnTo>
                    <a:lnTo>
                      <a:pt x="37" y="39"/>
                    </a:lnTo>
                    <a:lnTo>
                      <a:pt x="37" y="42"/>
                    </a:lnTo>
                    <a:lnTo>
                      <a:pt x="39" y="42"/>
                    </a:lnTo>
                    <a:lnTo>
                      <a:pt x="40" y="42"/>
                    </a:lnTo>
                    <a:lnTo>
                      <a:pt x="41" y="41"/>
                    </a:lnTo>
                    <a:lnTo>
                      <a:pt x="42" y="40"/>
                    </a:lnTo>
                    <a:lnTo>
                      <a:pt x="44" y="37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3" y="45"/>
                    </a:lnTo>
                    <a:lnTo>
                      <a:pt x="42" y="46"/>
                    </a:lnTo>
                    <a:lnTo>
                      <a:pt x="40" y="48"/>
                    </a:lnTo>
                    <a:lnTo>
                      <a:pt x="38" y="50"/>
                    </a:lnTo>
                    <a:lnTo>
                      <a:pt x="36" y="51"/>
                    </a:lnTo>
                    <a:lnTo>
                      <a:pt x="36" y="53"/>
                    </a:lnTo>
                    <a:lnTo>
                      <a:pt x="35" y="57"/>
                    </a:lnTo>
                    <a:lnTo>
                      <a:pt x="33" y="57"/>
                    </a:lnTo>
                    <a:lnTo>
                      <a:pt x="31" y="57"/>
                    </a:lnTo>
                    <a:lnTo>
                      <a:pt x="30" y="57"/>
                    </a:lnTo>
                    <a:lnTo>
                      <a:pt x="28" y="56"/>
                    </a:lnTo>
                    <a:lnTo>
                      <a:pt x="26" y="55"/>
                    </a:lnTo>
                    <a:lnTo>
                      <a:pt x="24" y="54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18" y="50"/>
                    </a:lnTo>
                    <a:lnTo>
                      <a:pt x="16" y="49"/>
                    </a:lnTo>
                    <a:lnTo>
                      <a:pt x="15" y="48"/>
                    </a:lnTo>
                    <a:lnTo>
                      <a:pt x="14" y="46"/>
                    </a:lnTo>
                    <a:lnTo>
                      <a:pt x="11" y="47"/>
                    </a:lnTo>
                    <a:lnTo>
                      <a:pt x="8" y="47"/>
                    </a:lnTo>
                    <a:lnTo>
                      <a:pt x="6" y="46"/>
                    </a:lnTo>
                    <a:lnTo>
                      <a:pt x="3" y="45"/>
                    </a:lnTo>
                    <a:lnTo>
                      <a:pt x="1" y="4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23570" name="Text Box 412"/>
          <p:cNvSpPr txBox="1">
            <a:spLocks noChangeArrowheads="1"/>
          </p:cNvSpPr>
          <p:nvPr/>
        </p:nvSpPr>
        <p:spPr bwMode="auto">
          <a:xfrm>
            <a:off x="1622425" y="2794000"/>
            <a:ext cx="11763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/>
              <a:t>Broadcast</a:t>
            </a:r>
          </a:p>
          <a:p>
            <a:pPr algn="ctr" eaLnBrk="1" hangingPunct="1"/>
            <a:r>
              <a:rPr lang="en-US" dirty="0"/>
              <a:t>Center</a:t>
            </a:r>
          </a:p>
        </p:txBody>
      </p:sp>
      <p:pic>
        <p:nvPicPr>
          <p:cNvPr id="23571" name="Picture 4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1181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752600" y="1905000"/>
          <a:ext cx="866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0" name="Clip" r:id="rId7" imgW="2095560" imgH="3867120" progId="">
                  <p:embed/>
                </p:oleObj>
              </mc:Choice>
              <mc:Fallback>
                <p:oleObj name="Clip" r:id="rId7" imgW="2095560" imgH="3867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8667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5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in BGP (leftover from last lecture)</a:t>
            </a:r>
          </a:p>
          <a:p>
            <a:endParaRPr lang="en-US" dirty="0"/>
          </a:p>
          <a:p>
            <a:r>
              <a:rPr lang="en-US" dirty="0"/>
              <a:t>Multicast</a:t>
            </a:r>
          </a:p>
          <a:p>
            <a:endParaRPr lang="en-US" dirty="0" smtClean="0"/>
          </a:p>
          <a:p>
            <a:r>
              <a:rPr lang="en-US" dirty="0" smtClean="0"/>
              <a:t>Recent </a:t>
            </a:r>
            <a:r>
              <a:rPr lang="en-US" dirty="0"/>
              <a:t>routing </a:t>
            </a:r>
            <a:r>
              <a:rPr lang="en-US" dirty="0" smtClean="0"/>
              <a:t>research</a:t>
            </a:r>
          </a:p>
          <a:p>
            <a:endParaRPr lang="en-US" dirty="0"/>
          </a:p>
          <a:p>
            <a:r>
              <a:rPr lang="en-US" dirty="0" smtClean="0"/>
              <a:t>160 slides in total</a:t>
            </a:r>
            <a:r>
              <a:rPr lang="is-IS" dirty="0" smtClean="0"/>
              <a:t>…..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70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Instead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build data replication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trees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FF4764-2451-214A-A1B8-C7ACAB9104D6}" type="slidenum">
              <a:rPr lang="en-US" sz="1400" b="0">
                <a:latin typeface="Times New Roman" charset="0"/>
              </a:rPr>
              <a:pPr eaLnBrk="1" hangingPunct="1"/>
              <a:t>40</a:t>
            </a:fld>
            <a:endParaRPr lang="en-US" sz="1400" b="0" dirty="0">
              <a:latin typeface="Times New Roman" charset="0"/>
            </a:endParaRPr>
          </a:p>
        </p:txBody>
      </p:sp>
      <p:grpSp>
        <p:nvGrpSpPr>
          <p:cNvPr id="25605" name="Group 3"/>
          <p:cNvGrpSpPr>
            <a:grpSpLocks/>
          </p:cNvGrpSpPr>
          <p:nvPr/>
        </p:nvGrpSpPr>
        <p:grpSpPr bwMode="auto">
          <a:xfrm>
            <a:off x="2244725" y="3706813"/>
            <a:ext cx="2065338" cy="1135062"/>
            <a:chOff x="144" y="1584"/>
            <a:chExt cx="1584" cy="960"/>
          </a:xfrm>
        </p:grpSpPr>
        <p:sp>
          <p:nvSpPr>
            <p:cNvPr id="25885" name="Line 4"/>
            <p:cNvSpPr>
              <a:spLocks noChangeShapeType="1"/>
            </p:cNvSpPr>
            <p:nvPr/>
          </p:nvSpPr>
          <p:spPr bwMode="auto">
            <a:xfrm flipH="1" flipV="1">
              <a:off x="1344" y="196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886" name="Line 5"/>
            <p:cNvSpPr>
              <a:spLocks noChangeShapeType="1"/>
            </p:cNvSpPr>
            <p:nvPr/>
          </p:nvSpPr>
          <p:spPr bwMode="auto">
            <a:xfrm flipH="1">
              <a:off x="960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887" name="Line 6"/>
            <p:cNvSpPr>
              <a:spLocks noChangeShapeType="1"/>
            </p:cNvSpPr>
            <p:nvPr/>
          </p:nvSpPr>
          <p:spPr bwMode="auto">
            <a:xfrm flipH="1">
              <a:off x="480" y="1920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5888" name="Group 7"/>
            <p:cNvGrpSpPr>
              <a:grpSpLocks/>
            </p:cNvGrpSpPr>
            <p:nvPr/>
          </p:nvGrpSpPr>
          <p:grpSpPr bwMode="auto">
            <a:xfrm>
              <a:off x="144" y="1584"/>
              <a:ext cx="1584" cy="960"/>
              <a:chOff x="144" y="1584"/>
              <a:chExt cx="1584" cy="960"/>
            </a:xfrm>
          </p:grpSpPr>
          <p:grpSp>
            <p:nvGrpSpPr>
              <p:cNvPr id="25889" name="Group 8"/>
              <p:cNvGrpSpPr>
                <a:grpSpLocks/>
              </p:cNvGrpSpPr>
              <p:nvPr/>
            </p:nvGrpSpPr>
            <p:grpSpPr bwMode="auto">
              <a:xfrm>
                <a:off x="144" y="1584"/>
                <a:ext cx="1584" cy="960"/>
                <a:chOff x="384" y="1584"/>
                <a:chExt cx="1584" cy="960"/>
              </a:xfrm>
            </p:grpSpPr>
            <p:grpSp>
              <p:nvGrpSpPr>
                <p:cNvPr id="25891" name="Group 9"/>
                <p:cNvGrpSpPr>
                  <a:grpSpLocks/>
                </p:cNvGrpSpPr>
                <p:nvPr/>
              </p:nvGrpSpPr>
              <p:grpSpPr bwMode="auto">
                <a:xfrm>
                  <a:off x="912" y="1584"/>
                  <a:ext cx="768" cy="384"/>
                  <a:chOff x="336" y="1632"/>
                  <a:chExt cx="1680" cy="1152"/>
                </a:xfrm>
              </p:grpSpPr>
              <p:sp>
                <p:nvSpPr>
                  <p:cNvPr id="25925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26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27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28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5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29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0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1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196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2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824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3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4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5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6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01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7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38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11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25892" name="Picture 24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893" name="Picture 25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52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894" name="Picture 2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5895" name="Group 27"/>
                <p:cNvGrpSpPr>
                  <a:grpSpLocks/>
                </p:cNvGrpSpPr>
                <p:nvPr/>
              </p:nvGrpSpPr>
              <p:grpSpPr bwMode="auto">
                <a:xfrm>
                  <a:off x="384" y="2064"/>
                  <a:ext cx="576" cy="192"/>
                  <a:chOff x="720" y="2400"/>
                  <a:chExt cx="576" cy="192"/>
                </a:xfrm>
              </p:grpSpPr>
              <p:sp>
                <p:nvSpPr>
                  <p:cNvPr id="2591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1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1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1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2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921" name="Picture 3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22" name="Picture 34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23" name="Picture 3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24" name="Picture 3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896" name="Group 37"/>
                <p:cNvGrpSpPr>
                  <a:grpSpLocks/>
                </p:cNvGrpSpPr>
                <p:nvPr/>
              </p:nvGrpSpPr>
              <p:grpSpPr bwMode="auto">
                <a:xfrm>
                  <a:off x="768" y="2352"/>
                  <a:ext cx="576" cy="192"/>
                  <a:chOff x="720" y="2400"/>
                  <a:chExt cx="576" cy="192"/>
                </a:xfrm>
              </p:grpSpPr>
              <p:sp>
                <p:nvSpPr>
                  <p:cNvPr id="25907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08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09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10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11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912" name="Picture 4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13" name="Picture 44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14" name="Picture 4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15" name="Picture 4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897" name="Group 47"/>
                <p:cNvGrpSpPr>
                  <a:grpSpLocks/>
                </p:cNvGrpSpPr>
                <p:nvPr/>
              </p:nvGrpSpPr>
              <p:grpSpPr bwMode="auto">
                <a:xfrm>
                  <a:off x="1392" y="2160"/>
                  <a:ext cx="576" cy="192"/>
                  <a:chOff x="720" y="2400"/>
                  <a:chExt cx="576" cy="192"/>
                </a:xfrm>
              </p:grpSpPr>
              <p:sp>
                <p:nvSpPr>
                  <p:cNvPr id="2589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99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00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01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02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903" name="Picture 5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04" name="Picture 54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05" name="Picture 5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906" name="Picture 5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5890" name="Text Box 57"/>
              <p:cNvSpPr txBox="1">
                <a:spLocks noChangeArrowheads="1"/>
              </p:cNvSpPr>
              <p:nvPr/>
            </p:nvSpPr>
            <p:spPr bwMode="auto">
              <a:xfrm>
                <a:off x="816" y="1630"/>
                <a:ext cx="14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 dirty="0"/>
              </a:p>
            </p:txBody>
          </p:sp>
        </p:grpSp>
      </p:grpSp>
      <p:grpSp>
        <p:nvGrpSpPr>
          <p:cNvPr id="25606" name="Group 58"/>
          <p:cNvGrpSpPr>
            <a:grpSpLocks/>
          </p:cNvGrpSpPr>
          <p:nvPr/>
        </p:nvGrpSpPr>
        <p:grpSpPr bwMode="auto">
          <a:xfrm>
            <a:off x="3997325" y="2911475"/>
            <a:ext cx="2378075" cy="1079500"/>
            <a:chOff x="1488" y="960"/>
            <a:chExt cx="1824" cy="720"/>
          </a:xfrm>
        </p:grpSpPr>
        <p:grpSp>
          <p:nvGrpSpPr>
            <p:cNvPr id="25869" name="Group 59"/>
            <p:cNvGrpSpPr>
              <a:grpSpLocks/>
            </p:cNvGrpSpPr>
            <p:nvPr/>
          </p:nvGrpSpPr>
          <p:grpSpPr bwMode="auto">
            <a:xfrm>
              <a:off x="1488" y="960"/>
              <a:ext cx="1824" cy="720"/>
              <a:chOff x="336" y="1632"/>
              <a:chExt cx="1680" cy="1152"/>
            </a:xfrm>
          </p:grpSpPr>
          <p:sp>
            <p:nvSpPr>
              <p:cNvPr id="25871" name="Oval 60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2" name="Oval 61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3" name="Oval 62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4" name="Oval 63"/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5" name="Oval 6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6" name="Oval 65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7" name="Oval 66"/>
              <p:cNvSpPr>
                <a:spLocks noChangeArrowheads="1"/>
              </p:cNvSpPr>
              <p:nvPr/>
            </p:nvSpPr>
            <p:spPr bwMode="auto">
              <a:xfrm>
                <a:off x="336" y="196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8" name="Oval 67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79" name="Oval 6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80" name="Oval 69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81" name="Oval 70"/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82" name="Oval 71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83" name="Oval 72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884" name="Oval 73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5870" name="Text Box 74"/>
            <p:cNvSpPr txBox="1">
              <a:spLocks noChangeArrowheads="1"/>
            </p:cNvSpPr>
            <p:nvPr/>
          </p:nvSpPr>
          <p:spPr bwMode="auto">
            <a:xfrm>
              <a:off x="1885" y="1100"/>
              <a:ext cx="108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Backbone</a:t>
              </a:r>
            </a:p>
            <a:p>
              <a:pPr algn="ctr">
                <a:defRPr/>
              </a:pPr>
              <a:r>
                <a:rPr lang="en-US" dirty="0">
                  <a:latin typeface="+mn-lt"/>
                  <a:ea typeface="+mn-ea"/>
                  <a:cs typeface="+mn-cs"/>
                </a:rPr>
                <a:t>ISP</a:t>
              </a:r>
            </a:p>
          </p:txBody>
        </p:sp>
      </p:grpSp>
      <p:grpSp>
        <p:nvGrpSpPr>
          <p:cNvPr id="25607" name="Group 75"/>
          <p:cNvGrpSpPr>
            <a:grpSpLocks/>
          </p:cNvGrpSpPr>
          <p:nvPr/>
        </p:nvGrpSpPr>
        <p:grpSpPr bwMode="auto">
          <a:xfrm>
            <a:off x="5937250" y="3763963"/>
            <a:ext cx="2065338" cy="1135062"/>
            <a:chOff x="144" y="1584"/>
            <a:chExt cx="1584" cy="960"/>
          </a:xfrm>
        </p:grpSpPr>
        <p:sp>
          <p:nvSpPr>
            <p:cNvPr id="25815" name="Line 76"/>
            <p:cNvSpPr>
              <a:spLocks noChangeShapeType="1"/>
            </p:cNvSpPr>
            <p:nvPr/>
          </p:nvSpPr>
          <p:spPr bwMode="auto">
            <a:xfrm flipH="1" flipV="1">
              <a:off x="1344" y="196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816" name="Line 77"/>
            <p:cNvSpPr>
              <a:spLocks noChangeShapeType="1"/>
            </p:cNvSpPr>
            <p:nvPr/>
          </p:nvSpPr>
          <p:spPr bwMode="auto">
            <a:xfrm flipH="1">
              <a:off x="960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817" name="Line 78"/>
            <p:cNvSpPr>
              <a:spLocks noChangeShapeType="1"/>
            </p:cNvSpPr>
            <p:nvPr/>
          </p:nvSpPr>
          <p:spPr bwMode="auto">
            <a:xfrm flipH="1">
              <a:off x="480" y="1920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5818" name="Group 79"/>
            <p:cNvGrpSpPr>
              <a:grpSpLocks/>
            </p:cNvGrpSpPr>
            <p:nvPr/>
          </p:nvGrpSpPr>
          <p:grpSpPr bwMode="auto">
            <a:xfrm>
              <a:off x="144" y="1584"/>
              <a:ext cx="1584" cy="960"/>
              <a:chOff x="144" y="1584"/>
              <a:chExt cx="1584" cy="960"/>
            </a:xfrm>
          </p:grpSpPr>
          <p:grpSp>
            <p:nvGrpSpPr>
              <p:cNvPr id="25819" name="Group 80"/>
              <p:cNvGrpSpPr>
                <a:grpSpLocks/>
              </p:cNvGrpSpPr>
              <p:nvPr/>
            </p:nvGrpSpPr>
            <p:grpSpPr bwMode="auto">
              <a:xfrm>
                <a:off x="144" y="1584"/>
                <a:ext cx="1584" cy="960"/>
                <a:chOff x="384" y="1584"/>
                <a:chExt cx="1584" cy="960"/>
              </a:xfrm>
            </p:grpSpPr>
            <p:grpSp>
              <p:nvGrpSpPr>
                <p:cNvPr id="25821" name="Group 81"/>
                <p:cNvGrpSpPr>
                  <a:grpSpLocks/>
                </p:cNvGrpSpPr>
                <p:nvPr/>
              </p:nvGrpSpPr>
              <p:grpSpPr bwMode="auto">
                <a:xfrm>
                  <a:off x="912" y="1584"/>
                  <a:ext cx="768" cy="384"/>
                  <a:chOff x="336" y="1632"/>
                  <a:chExt cx="1680" cy="1152"/>
                </a:xfrm>
              </p:grpSpPr>
              <p:sp>
                <p:nvSpPr>
                  <p:cNvPr id="25855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56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57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58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5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59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0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1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196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2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824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3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4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5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6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01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7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68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11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25822" name="Picture 96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823" name="Picture 97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52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824" name="Picture 98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5825" name="Group 99"/>
                <p:cNvGrpSpPr>
                  <a:grpSpLocks/>
                </p:cNvGrpSpPr>
                <p:nvPr/>
              </p:nvGrpSpPr>
              <p:grpSpPr bwMode="auto">
                <a:xfrm>
                  <a:off x="384" y="2064"/>
                  <a:ext cx="576" cy="192"/>
                  <a:chOff x="720" y="2400"/>
                  <a:chExt cx="576" cy="192"/>
                </a:xfrm>
              </p:grpSpPr>
              <p:sp>
                <p:nvSpPr>
                  <p:cNvPr id="2584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47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48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49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50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851" name="Picture 10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52" name="Picture 10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53" name="Picture 107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54" name="Picture 108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826" name="Group 109"/>
                <p:cNvGrpSpPr>
                  <a:grpSpLocks/>
                </p:cNvGrpSpPr>
                <p:nvPr/>
              </p:nvGrpSpPr>
              <p:grpSpPr bwMode="auto">
                <a:xfrm>
                  <a:off x="768" y="2352"/>
                  <a:ext cx="576" cy="192"/>
                  <a:chOff x="720" y="2400"/>
                  <a:chExt cx="576" cy="192"/>
                </a:xfrm>
              </p:grpSpPr>
              <p:sp>
                <p:nvSpPr>
                  <p:cNvPr id="25837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38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39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40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41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842" name="Picture 11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43" name="Picture 11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44" name="Picture 117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45" name="Picture 118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827" name="Group 119"/>
                <p:cNvGrpSpPr>
                  <a:grpSpLocks/>
                </p:cNvGrpSpPr>
                <p:nvPr/>
              </p:nvGrpSpPr>
              <p:grpSpPr bwMode="auto">
                <a:xfrm>
                  <a:off x="1392" y="2160"/>
                  <a:ext cx="576" cy="192"/>
                  <a:chOff x="720" y="2400"/>
                  <a:chExt cx="576" cy="192"/>
                </a:xfrm>
              </p:grpSpPr>
              <p:sp>
                <p:nvSpPr>
                  <p:cNvPr id="25828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29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30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31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32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833" name="Picture 125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34" name="Picture 126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35" name="Picture 127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36" name="Picture 128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5820" name="Text Box 129"/>
              <p:cNvSpPr txBox="1">
                <a:spLocks noChangeArrowheads="1"/>
              </p:cNvSpPr>
              <p:nvPr/>
            </p:nvSpPr>
            <p:spPr bwMode="auto">
              <a:xfrm>
                <a:off x="816" y="1630"/>
                <a:ext cx="14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 dirty="0"/>
              </a:p>
            </p:txBody>
          </p:sp>
        </p:grpSp>
      </p:grpSp>
      <p:grpSp>
        <p:nvGrpSpPr>
          <p:cNvPr id="25608" name="Group 130"/>
          <p:cNvGrpSpPr>
            <a:grpSpLocks/>
          </p:cNvGrpSpPr>
          <p:nvPr/>
        </p:nvGrpSpPr>
        <p:grpSpPr bwMode="auto">
          <a:xfrm>
            <a:off x="3997325" y="4275138"/>
            <a:ext cx="2065338" cy="1135062"/>
            <a:chOff x="144" y="1584"/>
            <a:chExt cx="1584" cy="960"/>
          </a:xfrm>
        </p:grpSpPr>
        <p:sp>
          <p:nvSpPr>
            <p:cNvPr id="25761" name="Line 131"/>
            <p:cNvSpPr>
              <a:spLocks noChangeShapeType="1"/>
            </p:cNvSpPr>
            <p:nvPr/>
          </p:nvSpPr>
          <p:spPr bwMode="auto">
            <a:xfrm flipH="1" flipV="1">
              <a:off x="1344" y="1968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762" name="Line 132"/>
            <p:cNvSpPr>
              <a:spLocks noChangeShapeType="1"/>
            </p:cNvSpPr>
            <p:nvPr/>
          </p:nvSpPr>
          <p:spPr bwMode="auto">
            <a:xfrm flipH="1">
              <a:off x="960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763" name="Line 133"/>
            <p:cNvSpPr>
              <a:spLocks noChangeShapeType="1"/>
            </p:cNvSpPr>
            <p:nvPr/>
          </p:nvSpPr>
          <p:spPr bwMode="auto">
            <a:xfrm flipH="1">
              <a:off x="480" y="1920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5764" name="Group 134"/>
            <p:cNvGrpSpPr>
              <a:grpSpLocks/>
            </p:cNvGrpSpPr>
            <p:nvPr/>
          </p:nvGrpSpPr>
          <p:grpSpPr bwMode="auto">
            <a:xfrm>
              <a:off x="144" y="1584"/>
              <a:ext cx="1584" cy="960"/>
              <a:chOff x="144" y="1584"/>
              <a:chExt cx="1584" cy="960"/>
            </a:xfrm>
          </p:grpSpPr>
          <p:grpSp>
            <p:nvGrpSpPr>
              <p:cNvPr id="25765" name="Group 135"/>
              <p:cNvGrpSpPr>
                <a:grpSpLocks/>
              </p:cNvGrpSpPr>
              <p:nvPr/>
            </p:nvGrpSpPr>
            <p:grpSpPr bwMode="auto">
              <a:xfrm>
                <a:off x="144" y="1584"/>
                <a:ext cx="1584" cy="960"/>
                <a:chOff x="384" y="1584"/>
                <a:chExt cx="1584" cy="960"/>
              </a:xfrm>
            </p:grpSpPr>
            <p:grpSp>
              <p:nvGrpSpPr>
                <p:cNvPr id="25767" name="Group 136"/>
                <p:cNvGrpSpPr>
                  <a:grpSpLocks/>
                </p:cNvGrpSpPr>
                <p:nvPr/>
              </p:nvGrpSpPr>
              <p:grpSpPr bwMode="auto">
                <a:xfrm>
                  <a:off x="912" y="1584"/>
                  <a:ext cx="768" cy="384"/>
                  <a:chOff x="336" y="1632"/>
                  <a:chExt cx="1680" cy="1152"/>
                </a:xfrm>
              </p:grpSpPr>
              <p:sp>
                <p:nvSpPr>
                  <p:cNvPr id="25801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2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3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480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4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25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5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20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6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63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7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336" y="196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8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824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09" name="Oval 145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10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11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28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12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01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13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1776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14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2112"/>
                    <a:ext cx="624" cy="52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25768" name="Picture 151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4" y="1824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769" name="Picture 152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52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770" name="Picture 153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1920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5771" name="Group 154"/>
                <p:cNvGrpSpPr>
                  <a:grpSpLocks/>
                </p:cNvGrpSpPr>
                <p:nvPr/>
              </p:nvGrpSpPr>
              <p:grpSpPr bwMode="auto">
                <a:xfrm>
                  <a:off x="384" y="2064"/>
                  <a:ext cx="576" cy="192"/>
                  <a:chOff x="720" y="2400"/>
                  <a:chExt cx="576" cy="192"/>
                </a:xfrm>
              </p:grpSpPr>
              <p:sp>
                <p:nvSpPr>
                  <p:cNvPr id="25792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93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94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95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96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797" name="Picture 160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98" name="Picture 161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99" name="Picture 162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800" name="Picture 16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772" name="Group 164"/>
                <p:cNvGrpSpPr>
                  <a:grpSpLocks/>
                </p:cNvGrpSpPr>
                <p:nvPr/>
              </p:nvGrpSpPr>
              <p:grpSpPr bwMode="auto">
                <a:xfrm>
                  <a:off x="768" y="2352"/>
                  <a:ext cx="576" cy="192"/>
                  <a:chOff x="720" y="2400"/>
                  <a:chExt cx="576" cy="192"/>
                </a:xfrm>
              </p:grpSpPr>
              <p:sp>
                <p:nvSpPr>
                  <p:cNvPr id="25783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84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85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86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87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788" name="Picture 170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89" name="Picture 171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90" name="Picture 172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91" name="Picture 17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25773" name="Group 174"/>
                <p:cNvGrpSpPr>
                  <a:grpSpLocks/>
                </p:cNvGrpSpPr>
                <p:nvPr/>
              </p:nvGrpSpPr>
              <p:grpSpPr bwMode="auto">
                <a:xfrm>
                  <a:off x="1392" y="2160"/>
                  <a:ext cx="576" cy="192"/>
                  <a:chOff x="720" y="2400"/>
                  <a:chExt cx="576" cy="192"/>
                </a:xfrm>
              </p:grpSpPr>
              <p:sp>
                <p:nvSpPr>
                  <p:cNvPr id="25774" name="Line 175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75" name="Line 176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00"/>
                    <a:ext cx="52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76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77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78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1248" y="240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25779" name="Picture 180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20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80" name="Picture 181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4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81" name="Picture 182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8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782" name="Picture 18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52" y="2448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5766" name="Text Box 184"/>
              <p:cNvSpPr txBox="1">
                <a:spLocks noChangeArrowheads="1"/>
              </p:cNvSpPr>
              <p:nvPr/>
            </p:nvSpPr>
            <p:spPr bwMode="auto">
              <a:xfrm>
                <a:off x="816" y="1630"/>
                <a:ext cx="141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 dirty="0"/>
              </a:p>
            </p:txBody>
          </p:sp>
        </p:grpSp>
      </p:grpSp>
      <p:grpSp>
        <p:nvGrpSpPr>
          <p:cNvPr id="25609" name="Group 185"/>
          <p:cNvGrpSpPr>
            <a:grpSpLocks/>
          </p:cNvGrpSpPr>
          <p:nvPr/>
        </p:nvGrpSpPr>
        <p:grpSpPr bwMode="auto">
          <a:xfrm>
            <a:off x="3871913" y="3649663"/>
            <a:ext cx="438150" cy="284162"/>
            <a:chOff x="4282" y="248"/>
            <a:chExt cx="351" cy="165"/>
          </a:xfrm>
        </p:grpSpPr>
        <p:grpSp>
          <p:nvGrpSpPr>
            <p:cNvPr id="25743" name="Group 186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5758" name="Rectangle 187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59" name="Oval 188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60" name="Oval 189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5744" name="Rectangle 190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45" name="Oval 191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46" name="Oval 192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5747" name="Group 193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5748" name="Group 194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5754" name="Freeform 195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55" name="Freeform 196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56" name="Freeform 197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57" name="Freeform 198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5749" name="Group 199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5750" name="Freeform 200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51" name="Freeform 201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52" name="Freeform 202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53" name="Freeform 203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5610" name="Group 204"/>
          <p:cNvGrpSpPr>
            <a:grpSpLocks/>
          </p:cNvGrpSpPr>
          <p:nvPr/>
        </p:nvGrpSpPr>
        <p:grpSpPr bwMode="auto">
          <a:xfrm>
            <a:off x="4935538" y="3990975"/>
            <a:ext cx="438150" cy="284163"/>
            <a:chOff x="4282" y="248"/>
            <a:chExt cx="351" cy="165"/>
          </a:xfrm>
        </p:grpSpPr>
        <p:grpSp>
          <p:nvGrpSpPr>
            <p:cNvPr id="25725" name="Group 205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5740" name="Rectangle 206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41" name="Oval 207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42" name="Oval 208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5726" name="Rectangle 209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27" name="Oval 210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28" name="Oval 211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5729" name="Group 212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5730" name="Group 213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5736" name="Freeform 214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37" name="Freeform 215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38" name="Freeform 216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39" name="Freeform 217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5731" name="Group 218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5732" name="Freeform 219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33" name="Freeform 220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34" name="Freeform 221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35" name="Freeform 222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5611" name="Group 223"/>
          <p:cNvGrpSpPr>
            <a:grpSpLocks/>
          </p:cNvGrpSpPr>
          <p:nvPr/>
        </p:nvGrpSpPr>
        <p:grpSpPr bwMode="auto">
          <a:xfrm>
            <a:off x="6249988" y="3706813"/>
            <a:ext cx="438150" cy="284162"/>
            <a:chOff x="4282" y="248"/>
            <a:chExt cx="351" cy="165"/>
          </a:xfrm>
        </p:grpSpPr>
        <p:grpSp>
          <p:nvGrpSpPr>
            <p:cNvPr id="25707" name="Group 224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5722" name="Rectangle 225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23" name="Oval 226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724" name="Oval 227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5708" name="Rectangle 228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09" name="Oval 229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10" name="Oval 230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5711" name="Group 231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5712" name="Group 232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5718" name="Freeform 233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19" name="Freeform 234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20" name="Freeform 235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21" name="Freeform 236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5713" name="Group 237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5714" name="Freeform 238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15" name="Freeform 239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16" name="Freeform 240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717" name="Freeform 241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5612" name="Group 242"/>
          <p:cNvGrpSpPr>
            <a:grpSpLocks/>
          </p:cNvGrpSpPr>
          <p:nvPr/>
        </p:nvGrpSpPr>
        <p:grpSpPr bwMode="auto">
          <a:xfrm>
            <a:off x="3059113" y="2684463"/>
            <a:ext cx="1000125" cy="568325"/>
            <a:chOff x="960" y="1440"/>
            <a:chExt cx="768" cy="480"/>
          </a:xfrm>
        </p:grpSpPr>
        <p:grpSp>
          <p:nvGrpSpPr>
            <p:cNvPr id="25691" name="Group 243"/>
            <p:cNvGrpSpPr>
              <a:grpSpLocks/>
            </p:cNvGrpSpPr>
            <p:nvPr/>
          </p:nvGrpSpPr>
          <p:grpSpPr bwMode="auto">
            <a:xfrm>
              <a:off x="960" y="1440"/>
              <a:ext cx="768" cy="480"/>
              <a:chOff x="336" y="1632"/>
              <a:chExt cx="1680" cy="1152"/>
            </a:xfrm>
          </p:grpSpPr>
          <p:sp>
            <p:nvSpPr>
              <p:cNvPr id="25693" name="Oval 24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94" name="Oval 245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95" name="Oval 246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96" name="Oval 247"/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97" name="Oval 248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98" name="Oval 249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99" name="Oval 250"/>
              <p:cNvSpPr>
                <a:spLocks noChangeArrowheads="1"/>
              </p:cNvSpPr>
              <p:nvPr/>
            </p:nvSpPr>
            <p:spPr bwMode="auto">
              <a:xfrm>
                <a:off x="336" y="196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00" name="Oval 251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01" name="Oval 25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02" name="Oval 253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03" name="Oval 254"/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04" name="Oval 255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05" name="Oval 256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706" name="Oval 257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5692" name="Text Box 258"/>
            <p:cNvSpPr txBox="1">
              <a:spLocks noChangeArrowheads="1"/>
            </p:cNvSpPr>
            <p:nvPr/>
          </p:nvSpPr>
          <p:spPr bwMode="auto">
            <a:xfrm>
              <a:off x="1104" y="1534"/>
              <a:ext cx="14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sz="1800" dirty="0"/>
            </a:p>
          </p:txBody>
        </p:sp>
      </p:grpSp>
      <p:grpSp>
        <p:nvGrpSpPr>
          <p:cNvPr id="25613" name="Group 259"/>
          <p:cNvGrpSpPr>
            <a:grpSpLocks/>
          </p:cNvGrpSpPr>
          <p:nvPr/>
        </p:nvGrpSpPr>
        <p:grpSpPr bwMode="auto">
          <a:xfrm>
            <a:off x="3935413" y="3025775"/>
            <a:ext cx="436562" cy="284163"/>
            <a:chOff x="4282" y="248"/>
            <a:chExt cx="351" cy="165"/>
          </a:xfrm>
        </p:grpSpPr>
        <p:grpSp>
          <p:nvGrpSpPr>
            <p:cNvPr id="25673" name="Group 260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5688" name="Rectangle 261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89" name="Oval 262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90" name="Oval 263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5674" name="Rectangle 264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75" name="Oval 265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76" name="Oval 266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5677" name="Group 267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5678" name="Group 268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5684" name="Freeform 269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85" name="Freeform 270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86" name="Freeform 271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87" name="Freeform 272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5679" name="Group 273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5680" name="Freeform 274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81" name="Freeform 275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82" name="Freeform 276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83" name="Freeform 277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5614" name="Group 278"/>
          <p:cNvGrpSpPr>
            <a:grpSpLocks/>
          </p:cNvGrpSpPr>
          <p:nvPr/>
        </p:nvGrpSpPr>
        <p:grpSpPr bwMode="auto">
          <a:xfrm>
            <a:off x="6062663" y="2514600"/>
            <a:ext cx="1001712" cy="568325"/>
            <a:chOff x="960" y="1440"/>
            <a:chExt cx="768" cy="480"/>
          </a:xfrm>
        </p:grpSpPr>
        <p:grpSp>
          <p:nvGrpSpPr>
            <p:cNvPr id="25657" name="Group 279"/>
            <p:cNvGrpSpPr>
              <a:grpSpLocks/>
            </p:cNvGrpSpPr>
            <p:nvPr/>
          </p:nvGrpSpPr>
          <p:grpSpPr bwMode="auto">
            <a:xfrm>
              <a:off x="960" y="1440"/>
              <a:ext cx="768" cy="480"/>
              <a:chOff x="336" y="1632"/>
              <a:chExt cx="1680" cy="1152"/>
            </a:xfrm>
          </p:grpSpPr>
          <p:sp>
            <p:nvSpPr>
              <p:cNvPr id="25659" name="Oval 280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0" name="Oval 281"/>
              <p:cNvSpPr>
                <a:spLocks noChangeArrowheads="1"/>
              </p:cNvSpPr>
              <p:nvPr/>
            </p:nvSpPr>
            <p:spPr bwMode="auto">
              <a:xfrm>
                <a:off x="720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1" name="Oval 282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2" name="Oval 283"/>
              <p:cNvSpPr>
                <a:spLocks noChangeArrowheads="1"/>
              </p:cNvSpPr>
              <p:nvPr/>
            </p:nvSpPr>
            <p:spPr bwMode="auto">
              <a:xfrm>
                <a:off x="864" y="225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3" name="Oval 28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4" name="Oval 285"/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5" name="Oval 286"/>
              <p:cNvSpPr>
                <a:spLocks noChangeArrowheads="1"/>
              </p:cNvSpPr>
              <p:nvPr/>
            </p:nvSpPr>
            <p:spPr bwMode="auto">
              <a:xfrm>
                <a:off x="336" y="196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6" name="Oval 287"/>
              <p:cNvSpPr>
                <a:spLocks noChangeArrowheads="1"/>
              </p:cNvSpPr>
              <p:nvPr/>
            </p:nvSpPr>
            <p:spPr bwMode="auto">
              <a:xfrm>
                <a:off x="1392" y="1824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7" name="Oval 28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8" name="Oval 289"/>
              <p:cNvSpPr>
                <a:spLocks noChangeArrowheads="1"/>
              </p:cNvSpPr>
              <p:nvPr/>
            </p:nvSpPr>
            <p:spPr bwMode="auto">
              <a:xfrm>
                <a:off x="576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69" name="Oval 290"/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70" name="Oval 291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71" name="Oval 292"/>
              <p:cNvSpPr>
                <a:spLocks noChangeArrowheads="1"/>
              </p:cNvSpPr>
              <p:nvPr/>
            </p:nvSpPr>
            <p:spPr bwMode="auto">
              <a:xfrm>
                <a:off x="1104" y="1776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672" name="Oval 293"/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624" cy="52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5658" name="Text Box 294"/>
            <p:cNvSpPr txBox="1">
              <a:spLocks noChangeArrowheads="1"/>
            </p:cNvSpPr>
            <p:nvPr/>
          </p:nvSpPr>
          <p:spPr bwMode="auto">
            <a:xfrm>
              <a:off x="1104" y="1534"/>
              <a:ext cx="141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sz="1800" dirty="0"/>
            </a:p>
          </p:txBody>
        </p:sp>
      </p:grpSp>
      <p:grpSp>
        <p:nvGrpSpPr>
          <p:cNvPr id="25615" name="Group 295"/>
          <p:cNvGrpSpPr>
            <a:grpSpLocks/>
          </p:cNvGrpSpPr>
          <p:nvPr/>
        </p:nvGrpSpPr>
        <p:grpSpPr bwMode="auto">
          <a:xfrm>
            <a:off x="5875338" y="2911475"/>
            <a:ext cx="436562" cy="284163"/>
            <a:chOff x="4282" y="248"/>
            <a:chExt cx="351" cy="165"/>
          </a:xfrm>
        </p:grpSpPr>
        <p:grpSp>
          <p:nvGrpSpPr>
            <p:cNvPr id="25639" name="Group 296"/>
            <p:cNvGrpSpPr>
              <a:grpSpLocks/>
            </p:cNvGrpSpPr>
            <p:nvPr/>
          </p:nvGrpSpPr>
          <p:grpSpPr bwMode="auto">
            <a:xfrm>
              <a:off x="4289" y="256"/>
              <a:ext cx="344" cy="157"/>
              <a:chOff x="4289" y="256"/>
              <a:chExt cx="344" cy="157"/>
            </a:xfrm>
          </p:grpSpPr>
          <p:sp>
            <p:nvSpPr>
              <p:cNvPr id="25654" name="Rectangle 297"/>
              <p:cNvSpPr>
                <a:spLocks noChangeArrowheads="1"/>
              </p:cNvSpPr>
              <p:nvPr/>
            </p:nvSpPr>
            <p:spPr bwMode="auto">
              <a:xfrm>
                <a:off x="4289" y="307"/>
                <a:ext cx="344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55" name="Oval 298"/>
              <p:cNvSpPr>
                <a:spLocks noChangeArrowheads="1"/>
              </p:cNvSpPr>
              <p:nvPr/>
            </p:nvSpPr>
            <p:spPr bwMode="auto">
              <a:xfrm>
                <a:off x="4292" y="312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656" name="Oval 299"/>
              <p:cNvSpPr>
                <a:spLocks noChangeArrowheads="1"/>
              </p:cNvSpPr>
              <p:nvPr/>
            </p:nvSpPr>
            <p:spPr bwMode="auto">
              <a:xfrm>
                <a:off x="4292" y="256"/>
                <a:ext cx="341" cy="10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5640" name="Rectangle 300"/>
            <p:cNvSpPr>
              <a:spLocks noChangeArrowheads="1"/>
            </p:cNvSpPr>
            <p:nvPr/>
          </p:nvSpPr>
          <p:spPr bwMode="auto">
            <a:xfrm>
              <a:off x="4282" y="299"/>
              <a:ext cx="344" cy="56"/>
            </a:xfrm>
            <a:prstGeom prst="rect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41" name="Oval 301"/>
            <p:cNvSpPr>
              <a:spLocks noChangeArrowheads="1"/>
            </p:cNvSpPr>
            <p:nvPr/>
          </p:nvSpPr>
          <p:spPr bwMode="auto">
            <a:xfrm>
              <a:off x="4285" y="304"/>
              <a:ext cx="341" cy="101"/>
            </a:xfrm>
            <a:prstGeom prst="ellipse">
              <a:avLst/>
            </a:pr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42" name="Oval 302"/>
            <p:cNvSpPr>
              <a:spLocks noChangeArrowheads="1"/>
            </p:cNvSpPr>
            <p:nvPr/>
          </p:nvSpPr>
          <p:spPr bwMode="auto">
            <a:xfrm>
              <a:off x="4285" y="248"/>
              <a:ext cx="341" cy="101"/>
            </a:xfrm>
            <a:prstGeom prst="ellipse">
              <a:avLst/>
            </a:prstGeom>
            <a:solidFill>
              <a:srgbClr val="558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5643" name="Group 303"/>
            <p:cNvGrpSpPr>
              <a:grpSpLocks/>
            </p:cNvGrpSpPr>
            <p:nvPr/>
          </p:nvGrpSpPr>
          <p:grpSpPr bwMode="auto">
            <a:xfrm>
              <a:off x="4349" y="261"/>
              <a:ext cx="214" cy="75"/>
              <a:chOff x="4349" y="261"/>
              <a:chExt cx="214" cy="75"/>
            </a:xfrm>
          </p:grpSpPr>
          <p:grpSp>
            <p:nvGrpSpPr>
              <p:cNvPr id="25644" name="Group 304"/>
              <p:cNvGrpSpPr>
                <a:grpSpLocks/>
              </p:cNvGrpSpPr>
              <p:nvPr/>
            </p:nvGrpSpPr>
            <p:grpSpPr bwMode="auto">
              <a:xfrm>
                <a:off x="4349" y="261"/>
                <a:ext cx="214" cy="75"/>
                <a:chOff x="4349" y="261"/>
                <a:chExt cx="214" cy="75"/>
              </a:xfrm>
            </p:grpSpPr>
            <p:sp>
              <p:nvSpPr>
                <p:cNvPr id="25650" name="Freeform 305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51" name="Freeform 306"/>
                <p:cNvSpPr>
                  <a:spLocks/>
                </p:cNvSpPr>
                <p:nvPr/>
              </p:nvSpPr>
              <p:spPr bwMode="auto">
                <a:xfrm>
                  <a:off x="4349" y="261"/>
                  <a:ext cx="97" cy="30"/>
                </a:xfrm>
                <a:custGeom>
                  <a:avLst/>
                  <a:gdLst>
                    <a:gd name="T0" fmla="*/ 0 w 97"/>
                    <a:gd name="T1" fmla="*/ 6 h 30"/>
                    <a:gd name="T2" fmla="*/ 23 w 97"/>
                    <a:gd name="T3" fmla="*/ 0 h 30"/>
                    <a:gd name="T4" fmla="*/ 73 w 97"/>
                    <a:gd name="T5" fmla="*/ 16 h 30"/>
                    <a:gd name="T6" fmla="*/ 97 w 97"/>
                    <a:gd name="T7" fmla="*/ 11 h 30"/>
                    <a:gd name="T8" fmla="*/ 90 w 97"/>
                    <a:gd name="T9" fmla="*/ 30 h 30"/>
                    <a:gd name="T10" fmla="*/ 23 w 97"/>
                    <a:gd name="T11" fmla="*/ 30 h 30"/>
                    <a:gd name="T12" fmla="*/ 53 w 97"/>
                    <a:gd name="T13" fmla="*/ 24 h 30"/>
                    <a:gd name="T14" fmla="*/ 0 w 97"/>
                    <a:gd name="T15" fmla="*/ 6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0"/>
                    <a:gd name="T26" fmla="*/ 97 w 97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0">
                      <a:moveTo>
                        <a:pt x="0" y="6"/>
                      </a:moveTo>
                      <a:lnTo>
                        <a:pt x="23" y="0"/>
                      </a:lnTo>
                      <a:lnTo>
                        <a:pt x="73" y="16"/>
                      </a:lnTo>
                      <a:lnTo>
                        <a:pt x="97" y="11"/>
                      </a:lnTo>
                      <a:lnTo>
                        <a:pt x="90" y="30"/>
                      </a:lnTo>
                      <a:lnTo>
                        <a:pt x="23" y="30"/>
                      </a:lnTo>
                      <a:lnTo>
                        <a:pt x="53" y="24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52" name="Freeform 307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53" name="Freeform 308"/>
                <p:cNvSpPr>
                  <a:spLocks/>
                </p:cNvSpPr>
                <p:nvPr/>
              </p:nvSpPr>
              <p:spPr bwMode="auto">
                <a:xfrm>
                  <a:off x="4462" y="309"/>
                  <a:ext cx="101" cy="27"/>
                </a:xfrm>
                <a:custGeom>
                  <a:avLst/>
                  <a:gdLst>
                    <a:gd name="T0" fmla="*/ 101 w 101"/>
                    <a:gd name="T1" fmla="*/ 22 h 27"/>
                    <a:gd name="T2" fmla="*/ 77 w 101"/>
                    <a:gd name="T3" fmla="*/ 27 h 27"/>
                    <a:gd name="T4" fmla="*/ 24 w 101"/>
                    <a:gd name="T5" fmla="*/ 14 h 27"/>
                    <a:gd name="T6" fmla="*/ 0 w 101"/>
                    <a:gd name="T7" fmla="*/ 22 h 27"/>
                    <a:gd name="T8" fmla="*/ 7 w 101"/>
                    <a:gd name="T9" fmla="*/ 0 h 27"/>
                    <a:gd name="T10" fmla="*/ 77 w 101"/>
                    <a:gd name="T11" fmla="*/ 0 h 27"/>
                    <a:gd name="T12" fmla="*/ 50 w 101"/>
                    <a:gd name="T13" fmla="*/ 8 h 27"/>
                    <a:gd name="T14" fmla="*/ 101 w 101"/>
                    <a:gd name="T15" fmla="*/ 22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1"/>
                    <a:gd name="T25" fmla="*/ 0 h 27"/>
                    <a:gd name="T26" fmla="*/ 101 w 101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1" h="27">
                      <a:moveTo>
                        <a:pt x="101" y="22"/>
                      </a:moveTo>
                      <a:lnTo>
                        <a:pt x="77" y="27"/>
                      </a:lnTo>
                      <a:lnTo>
                        <a:pt x="24" y="14"/>
                      </a:lnTo>
                      <a:lnTo>
                        <a:pt x="0" y="22"/>
                      </a:lnTo>
                      <a:lnTo>
                        <a:pt x="7" y="0"/>
                      </a:lnTo>
                      <a:lnTo>
                        <a:pt x="77" y="0"/>
                      </a:lnTo>
                      <a:lnTo>
                        <a:pt x="50" y="8"/>
                      </a:lnTo>
                      <a:lnTo>
                        <a:pt x="101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25645" name="Group 309"/>
              <p:cNvGrpSpPr>
                <a:grpSpLocks/>
              </p:cNvGrpSpPr>
              <p:nvPr/>
            </p:nvGrpSpPr>
            <p:grpSpPr bwMode="auto">
              <a:xfrm>
                <a:off x="4355" y="261"/>
                <a:ext cx="201" cy="75"/>
                <a:chOff x="4355" y="261"/>
                <a:chExt cx="201" cy="75"/>
              </a:xfrm>
            </p:grpSpPr>
            <p:sp>
              <p:nvSpPr>
                <p:cNvPr id="25646" name="Freeform 310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47" name="Freeform 311"/>
                <p:cNvSpPr>
                  <a:spLocks/>
                </p:cNvSpPr>
                <p:nvPr/>
              </p:nvSpPr>
              <p:spPr bwMode="auto">
                <a:xfrm>
                  <a:off x="4456" y="261"/>
                  <a:ext cx="100" cy="30"/>
                </a:xfrm>
                <a:custGeom>
                  <a:avLst/>
                  <a:gdLst>
                    <a:gd name="T0" fmla="*/ 0 w 100"/>
                    <a:gd name="T1" fmla="*/ 24 h 30"/>
                    <a:gd name="T2" fmla="*/ 23 w 100"/>
                    <a:gd name="T3" fmla="*/ 30 h 30"/>
                    <a:gd name="T4" fmla="*/ 73 w 100"/>
                    <a:gd name="T5" fmla="*/ 11 h 30"/>
                    <a:gd name="T6" fmla="*/ 100 w 100"/>
                    <a:gd name="T7" fmla="*/ 16 h 30"/>
                    <a:gd name="T8" fmla="*/ 90 w 100"/>
                    <a:gd name="T9" fmla="*/ 0 h 30"/>
                    <a:gd name="T10" fmla="*/ 23 w 100"/>
                    <a:gd name="T11" fmla="*/ 0 h 30"/>
                    <a:gd name="T12" fmla="*/ 56 w 100"/>
                    <a:gd name="T13" fmla="*/ 6 h 30"/>
                    <a:gd name="T14" fmla="*/ 0 w 100"/>
                    <a:gd name="T15" fmla="*/ 24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0"/>
                    <a:gd name="T25" fmla="*/ 0 h 30"/>
                    <a:gd name="T26" fmla="*/ 100 w 100"/>
                    <a:gd name="T27" fmla="*/ 30 h 3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0" h="30">
                      <a:moveTo>
                        <a:pt x="0" y="24"/>
                      </a:moveTo>
                      <a:lnTo>
                        <a:pt x="23" y="30"/>
                      </a:lnTo>
                      <a:lnTo>
                        <a:pt x="73" y="11"/>
                      </a:lnTo>
                      <a:lnTo>
                        <a:pt x="100" y="16"/>
                      </a:lnTo>
                      <a:lnTo>
                        <a:pt x="90" y="0"/>
                      </a:lnTo>
                      <a:lnTo>
                        <a:pt x="23" y="0"/>
                      </a:lnTo>
                      <a:lnTo>
                        <a:pt x="56" y="6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48" name="Freeform 312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5649" name="Freeform 313"/>
                <p:cNvSpPr>
                  <a:spLocks/>
                </p:cNvSpPr>
                <p:nvPr/>
              </p:nvSpPr>
              <p:spPr bwMode="auto">
                <a:xfrm>
                  <a:off x="4355" y="304"/>
                  <a:ext cx="97" cy="32"/>
                </a:xfrm>
                <a:custGeom>
                  <a:avLst/>
                  <a:gdLst>
                    <a:gd name="T0" fmla="*/ 97 w 97"/>
                    <a:gd name="T1" fmla="*/ 5 h 32"/>
                    <a:gd name="T2" fmla="*/ 74 w 97"/>
                    <a:gd name="T3" fmla="*/ 0 h 32"/>
                    <a:gd name="T4" fmla="*/ 24 w 97"/>
                    <a:gd name="T5" fmla="*/ 19 h 32"/>
                    <a:gd name="T6" fmla="*/ 0 w 97"/>
                    <a:gd name="T7" fmla="*/ 13 h 32"/>
                    <a:gd name="T8" fmla="*/ 7 w 97"/>
                    <a:gd name="T9" fmla="*/ 32 h 32"/>
                    <a:gd name="T10" fmla="*/ 74 w 97"/>
                    <a:gd name="T11" fmla="*/ 32 h 32"/>
                    <a:gd name="T12" fmla="*/ 44 w 97"/>
                    <a:gd name="T13" fmla="*/ 27 h 32"/>
                    <a:gd name="T14" fmla="*/ 97 w 97"/>
                    <a:gd name="T15" fmla="*/ 5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7"/>
                    <a:gd name="T25" fmla="*/ 0 h 32"/>
                    <a:gd name="T26" fmla="*/ 97 w 97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7" h="32">
                      <a:moveTo>
                        <a:pt x="97" y="5"/>
                      </a:moveTo>
                      <a:lnTo>
                        <a:pt x="74" y="0"/>
                      </a:lnTo>
                      <a:lnTo>
                        <a:pt x="24" y="19"/>
                      </a:lnTo>
                      <a:lnTo>
                        <a:pt x="0" y="13"/>
                      </a:lnTo>
                      <a:lnTo>
                        <a:pt x="7" y="32"/>
                      </a:lnTo>
                      <a:lnTo>
                        <a:pt x="74" y="32"/>
                      </a:lnTo>
                      <a:lnTo>
                        <a:pt x="44" y="27"/>
                      </a:lnTo>
                      <a:lnTo>
                        <a:pt x="97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5616" name="Text Box 314"/>
          <p:cNvSpPr txBox="1">
            <a:spLocks noChangeArrowheads="1"/>
          </p:cNvSpPr>
          <p:nvPr/>
        </p:nvSpPr>
        <p:spPr bwMode="auto">
          <a:xfrm>
            <a:off x="1693863" y="2946400"/>
            <a:ext cx="13382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Broadcast</a:t>
            </a:r>
          </a:p>
          <a:p>
            <a:pPr algn="ctr"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Center</a:t>
            </a:r>
          </a:p>
        </p:txBody>
      </p:sp>
      <p:pic>
        <p:nvPicPr>
          <p:cNvPr id="25617" name="Picture 3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14600"/>
            <a:ext cx="11811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905000" y="2057400"/>
          <a:ext cx="866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4" name="Clip" r:id="rId7" imgW="2095560" imgH="3867120" progId="">
                  <p:embed/>
                </p:oleObj>
              </mc:Choice>
              <mc:Fallback>
                <p:oleObj name="Clip" r:id="rId7" imgW="2095560" imgH="3867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8667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77" name="Line 317"/>
          <p:cNvSpPr>
            <a:spLocks noChangeShapeType="1"/>
          </p:cNvSpPr>
          <p:nvPr/>
        </p:nvSpPr>
        <p:spPr bwMode="auto">
          <a:xfrm>
            <a:off x="4114800" y="3124200"/>
            <a:ext cx="990600" cy="9144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78" name="Line 318"/>
          <p:cNvSpPr>
            <a:spLocks noChangeShapeType="1"/>
          </p:cNvSpPr>
          <p:nvPr/>
        </p:nvSpPr>
        <p:spPr bwMode="auto">
          <a:xfrm>
            <a:off x="2819400" y="2743200"/>
            <a:ext cx="1295400" cy="3810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79" name="Line 319"/>
          <p:cNvSpPr>
            <a:spLocks noChangeShapeType="1"/>
          </p:cNvSpPr>
          <p:nvPr/>
        </p:nvSpPr>
        <p:spPr bwMode="auto">
          <a:xfrm>
            <a:off x="4114800" y="3124200"/>
            <a:ext cx="0" cy="5334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80" name="Line 320"/>
          <p:cNvSpPr>
            <a:spLocks noChangeShapeType="1"/>
          </p:cNvSpPr>
          <p:nvPr/>
        </p:nvSpPr>
        <p:spPr bwMode="auto">
          <a:xfrm flipH="1">
            <a:off x="4724400" y="4191000"/>
            <a:ext cx="381000" cy="3810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81" name="Line 321"/>
          <p:cNvSpPr>
            <a:spLocks noChangeShapeType="1"/>
          </p:cNvSpPr>
          <p:nvPr/>
        </p:nvSpPr>
        <p:spPr bwMode="auto">
          <a:xfrm>
            <a:off x="5105400" y="4191000"/>
            <a:ext cx="0" cy="5334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82" name="Line 322"/>
          <p:cNvSpPr>
            <a:spLocks noChangeShapeType="1"/>
          </p:cNvSpPr>
          <p:nvPr/>
        </p:nvSpPr>
        <p:spPr bwMode="auto">
          <a:xfrm flipH="1">
            <a:off x="3048000" y="3657600"/>
            <a:ext cx="1066800" cy="3810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83" name="Line 323"/>
          <p:cNvSpPr>
            <a:spLocks noChangeShapeType="1"/>
          </p:cNvSpPr>
          <p:nvPr/>
        </p:nvSpPr>
        <p:spPr bwMode="auto">
          <a:xfrm>
            <a:off x="6629400" y="3810000"/>
            <a:ext cx="0" cy="3048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84" name="Line 324"/>
          <p:cNvSpPr>
            <a:spLocks noChangeShapeType="1"/>
          </p:cNvSpPr>
          <p:nvPr/>
        </p:nvSpPr>
        <p:spPr bwMode="auto">
          <a:xfrm>
            <a:off x="6629400" y="3810000"/>
            <a:ext cx="457200" cy="4572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85" name="Line 325"/>
          <p:cNvSpPr>
            <a:spLocks noChangeShapeType="1"/>
          </p:cNvSpPr>
          <p:nvPr/>
        </p:nvSpPr>
        <p:spPr bwMode="auto">
          <a:xfrm>
            <a:off x="6629400" y="3810000"/>
            <a:ext cx="914400" cy="4572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23686" name="Line 326"/>
          <p:cNvSpPr>
            <a:spLocks noChangeShapeType="1"/>
          </p:cNvSpPr>
          <p:nvPr/>
        </p:nvSpPr>
        <p:spPr bwMode="auto">
          <a:xfrm>
            <a:off x="4114800" y="3124200"/>
            <a:ext cx="2590800" cy="76200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5628" name="Oval 327"/>
          <p:cNvSpPr>
            <a:spLocks noChangeArrowheads="1"/>
          </p:cNvSpPr>
          <p:nvPr/>
        </p:nvSpPr>
        <p:spPr bwMode="auto">
          <a:xfrm>
            <a:off x="2209800" y="42672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29" name="Oval 328"/>
          <p:cNvSpPr>
            <a:spLocks noChangeArrowheads="1"/>
          </p:cNvSpPr>
          <p:nvPr/>
        </p:nvSpPr>
        <p:spPr bwMode="auto">
          <a:xfrm>
            <a:off x="7620000" y="44196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30" name="Oval 329"/>
          <p:cNvSpPr>
            <a:spLocks noChangeArrowheads="1"/>
          </p:cNvSpPr>
          <p:nvPr/>
        </p:nvSpPr>
        <p:spPr bwMode="auto">
          <a:xfrm>
            <a:off x="2743200" y="42672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31" name="Oval 330"/>
          <p:cNvSpPr>
            <a:spLocks noChangeArrowheads="1"/>
          </p:cNvSpPr>
          <p:nvPr/>
        </p:nvSpPr>
        <p:spPr bwMode="auto">
          <a:xfrm>
            <a:off x="5943600" y="43434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32" name="Oval 331"/>
          <p:cNvSpPr>
            <a:spLocks noChangeArrowheads="1"/>
          </p:cNvSpPr>
          <p:nvPr/>
        </p:nvSpPr>
        <p:spPr bwMode="auto">
          <a:xfrm>
            <a:off x="4419600" y="51816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33" name="Oval 332"/>
          <p:cNvSpPr>
            <a:spLocks noChangeArrowheads="1"/>
          </p:cNvSpPr>
          <p:nvPr/>
        </p:nvSpPr>
        <p:spPr bwMode="auto">
          <a:xfrm>
            <a:off x="4876800" y="51816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34" name="Oval 333"/>
          <p:cNvSpPr>
            <a:spLocks noChangeArrowheads="1"/>
          </p:cNvSpPr>
          <p:nvPr/>
        </p:nvSpPr>
        <p:spPr bwMode="auto">
          <a:xfrm>
            <a:off x="4572000" y="48768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35" name="Oval 334"/>
          <p:cNvSpPr>
            <a:spLocks noChangeArrowheads="1"/>
          </p:cNvSpPr>
          <p:nvPr/>
        </p:nvSpPr>
        <p:spPr bwMode="auto">
          <a:xfrm>
            <a:off x="4191000" y="4876800"/>
            <a:ext cx="228600" cy="228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23695" name="Text Box 335"/>
          <p:cNvSpPr txBox="1">
            <a:spLocks noChangeArrowheads="1"/>
          </p:cNvSpPr>
          <p:nvPr/>
        </p:nvSpPr>
        <p:spPr bwMode="auto">
          <a:xfrm>
            <a:off x="3119438" y="1295400"/>
            <a:ext cx="60182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 typeface="Arial"/>
              <a:buChar char="•"/>
              <a:defRPr/>
            </a:pPr>
            <a:r>
              <a:rPr lang="en-US" sz="2400" b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Copy data at routers</a:t>
            </a:r>
          </a:p>
          <a:p>
            <a:pPr algn="l">
              <a:buFont typeface="Arial"/>
              <a:buChar char="•"/>
              <a:defRPr/>
            </a:pPr>
            <a:r>
              <a:rPr lang="en-US" sz="2400" b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At most one copy of a data packet per link</a:t>
            </a:r>
          </a:p>
        </p:txBody>
      </p:sp>
      <p:sp>
        <p:nvSpPr>
          <p:cNvPr id="1423697" name="Text Box 337"/>
          <p:cNvSpPr txBox="1">
            <a:spLocks noChangeArrowheads="1"/>
          </p:cNvSpPr>
          <p:nvPr/>
        </p:nvSpPr>
        <p:spPr bwMode="auto">
          <a:xfrm>
            <a:off x="6172200" y="5029200"/>
            <a:ext cx="320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en-US" sz="1800" b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LANs implement link layer multicast by broadcasting</a:t>
            </a:r>
          </a:p>
        </p:txBody>
      </p:sp>
      <p:sp>
        <p:nvSpPr>
          <p:cNvPr id="1423698" name="Text Box 338"/>
          <p:cNvSpPr txBox="1">
            <a:spLocks noChangeArrowheads="1"/>
          </p:cNvSpPr>
          <p:nvPr/>
        </p:nvSpPr>
        <p:spPr bwMode="auto">
          <a:xfrm>
            <a:off x="381000" y="5646738"/>
            <a:ext cx="8001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en-US" sz="2400" b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Routers keep track of groups in real-time</a:t>
            </a:r>
          </a:p>
          <a:p>
            <a:pPr algn="l">
              <a:buFontTx/>
              <a:buChar char="•"/>
              <a:defRPr/>
            </a:pPr>
            <a:r>
              <a:rPr lang="en-US" sz="2400" b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Routers compute trees and forward packets along them</a:t>
            </a:r>
          </a:p>
        </p:txBody>
      </p:sp>
    </p:spTree>
    <p:extLst>
      <p:ext uri="{BB962C8B-B14F-4D97-AF65-F5344CB8AC3E}">
        <p14:creationId xmlns:p14="http://schemas.microsoft.com/office/powerpoint/2010/main" val="144608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677" grpId="0" animBg="1"/>
      <p:bldP spid="1423678" grpId="0" animBg="1"/>
      <p:bldP spid="1423679" grpId="0" animBg="1"/>
      <p:bldP spid="1423680" grpId="0" animBg="1"/>
      <p:bldP spid="1423681" grpId="0" animBg="1"/>
      <p:bldP spid="1423682" grpId="0" animBg="1"/>
      <p:bldP spid="1423683" grpId="0" animBg="1"/>
      <p:bldP spid="1423684" grpId="0" animBg="1"/>
      <p:bldP spid="1423685" grpId="0" animBg="1"/>
      <p:bldP spid="1423686" grpId="0" animBg="1"/>
      <p:bldP spid="1423695" grpId="0"/>
      <p:bldP spid="1423697" grpId="0"/>
      <p:bldP spid="142369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852F6B-FCEA-F340-9AB1-2CE90D6CB7B9}" type="slidenum">
              <a:rPr lang="en-US" sz="1400" b="0">
                <a:latin typeface="Times New Roman" charset="0"/>
              </a:rPr>
              <a:pPr eaLnBrk="1" hangingPunct="1"/>
              <a:t>41</a:t>
            </a:fld>
            <a:endParaRPr lang="en-US" sz="1400" b="0" dirty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Multicast Service Model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3832225"/>
            <a:ext cx="8686800" cy="4835525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Receivers join multicast group </a:t>
            </a:r>
            <a:r>
              <a:rPr lang="en-US" dirty="0" smtClean="0">
                <a:latin typeface="Arial" charset="0"/>
                <a:cs typeface="Arial" charset="0"/>
              </a:rPr>
              <a:t>with address </a:t>
            </a:r>
            <a:r>
              <a:rPr lang="en-US" dirty="0">
                <a:latin typeface="Arial" charset="0"/>
                <a:cs typeface="Arial" charset="0"/>
              </a:rPr>
              <a:t>G</a:t>
            </a:r>
          </a:p>
          <a:p>
            <a:r>
              <a:rPr lang="en-US" dirty="0">
                <a:latin typeface="Arial" charset="0"/>
                <a:cs typeface="Arial" charset="0"/>
              </a:rPr>
              <a:t>Sender(s) send data to address G</a:t>
            </a:r>
          </a:p>
          <a:p>
            <a:r>
              <a:rPr lang="en-US" dirty="0">
                <a:latin typeface="Arial" charset="0"/>
                <a:cs typeface="Arial" charset="0"/>
              </a:rPr>
              <a:t>Network routes data to each of the </a:t>
            </a:r>
            <a:r>
              <a:rPr lang="en-US" dirty="0" smtClean="0">
                <a:latin typeface="Arial" charset="0"/>
                <a:cs typeface="Arial" charset="0"/>
              </a:rPr>
              <a:t>receivers</a:t>
            </a:r>
            <a:endParaRPr lang="en-US" sz="200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M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ulticast both delivery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and 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rendezvous mechanism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Senders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 know list of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receivers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latter is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often more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important than the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former </a:t>
            </a:r>
            <a:r>
              <a:rPr lang="en-US" b="1" i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(why?)</a:t>
            </a:r>
            <a:endParaRPr lang="en-US" b="1" i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81"/>
          <p:cNvGrpSpPr>
            <a:grpSpLocks/>
          </p:cNvGrpSpPr>
          <p:nvPr/>
        </p:nvGrpSpPr>
        <p:grpSpPr bwMode="auto">
          <a:xfrm>
            <a:off x="4224338" y="1622425"/>
            <a:ext cx="1393825" cy="1936750"/>
            <a:chOff x="4437" y="1372"/>
            <a:chExt cx="878" cy="1220"/>
          </a:xfrm>
        </p:grpSpPr>
        <p:sp>
          <p:nvSpPr>
            <p:cNvPr id="27675" name="Line 84"/>
            <p:cNvSpPr>
              <a:spLocks noChangeShapeType="1"/>
            </p:cNvSpPr>
            <p:nvPr/>
          </p:nvSpPr>
          <p:spPr bwMode="auto">
            <a:xfrm flipH="1">
              <a:off x="4512" y="1872"/>
              <a:ext cx="672" cy="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6" name="Text Box 87"/>
            <p:cNvSpPr txBox="1">
              <a:spLocks noChangeArrowheads="1"/>
            </p:cNvSpPr>
            <p:nvPr/>
          </p:nvSpPr>
          <p:spPr bwMode="auto">
            <a:xfrm rot="20904212">
              <a:off x="4437" y="1708"/>
              <a:ext cx="83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 charset="0"/>
                </a:rPr>
                <a:t>R</a:t>
              </a:r>
              <a:r>
                <a:rPr lang="en-US" b="0" baseline="-25000" dirty="0">
                  <a:latin typeface="Arial" charset="0"/>
                </a:rPr>
                <a:t>0</a:t>
              </a:r>
              <a:r>
                <a:rPr lang="en-US" b="0" dirty="0">
                  <a:latin typeface="Arial" charset="0"/>
                </a:rPr>
                <a:t> joins G</a:t>
              </a:r>
            </a:p>
          </p:txBody>
        </p:sp>
        <p:sp>
          <p:nvSpPr>
            <p:cNvPr id="27677" name="Line 85"/>
            <p:cNvSpPr>
              <a:spLocks noChangeShapeType="1"/>
            </p:cNvSpPr>
            <p:nvPr/>
          </p:nvSpPr>
          <p:spPr bwMode="auto">
            <a:xfrm flipH="1">
              <a:off x="4464" y="1536"/>
              <a:ext cx="720" cy="24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8" name="Text Box 88"/>
            <p:cNvSpPr txBox="1">
              <a:spLocks noChangeArrowheads="1"/>
            </p:cNvSpPr>
            <p:nvPr/>
          </p:nvSpPr>
          <p:spPr bwMode="auto">
            <a:xfrm rot="20623587">
              <a:off x="4437" y="1372"/>
              <a:ext cx="83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 charset="0"/>
                </a:rPr>
                <a:t>R</a:t>
              </a:r>
              <a:r>
                <a:rPr lang="en-US" b="0" baseline="-25000" dirty="0">
                  <a:latin typeface="Arial" charset="0"/>
                </a:rPr>
                <a:t>1</a:t>
              </a:r>
              <a:r>
                <a:rPr lang="en-US" b="0" dirty="0">
                  <a:latin typeface="Arial" charset="0"/>
                </a:rPr>
                <a:t> joins G</a:t>
              </a:r>
            </a:p>
          </p:txBody>
        </p:sp>
        <p:sp>
          <p:nvSpPr>
            <p:cNvPr id="27679" name="Line 86"/>
            <p:cNvSpPr>
              <a:spLocks noChangeShapeType="1"/>
            </p:cNvSpPr>
            <p:nvPr/>
          </p:nvSpPr>
          <p:spPr bwMode="auto">
            <a:xfrm flipH="1" flipV="1">
              <a:off x="4464" y="2208"/>
              <a:ext cx="672" cy="38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80" name="Text Box 89"/>
            <p:cNvSpPr txBox="1">
              <a:spLocks noChangeArrowheads="1"/>
            </p:cNvSpPr>
            <p:nvPr/>
          </p:nvSpPr>
          <p:spPr bwMode="auto">
            <a:xfrm rot="1738412">
              <a:off x="4476" y="2188"/>
              <a:ext cx="83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0" dirty="0">
                  <a:latin typeface="Arial" charset="0"/>
                </a:rPr>
                <a:t>R</a:t>
              </a:r>
              <a:r>
                <a:rPr lang="en-US" b="0" baseline="-25000" dirty="0">
                  <a:latin typeface="Arial" charset="0"/>
                </a:rPr>
                <a:t>n</a:t>
              </a:r>
              <a:r>
                <a:rPr lang="en-US" b="0" dirty="0">
                  <a:latin typeface="Arial" charset="0"/>
                </a:rPr>
                <a:t> joins G</a:t>
              </a:r>
            </a:p>
          </p:txBody>
        </p:sp>
      </p:grpSp>
      <p:sp>
        <p:nvSpPr>
          <p:cNvPr id="27654" name="Oval 153"/>
          <p:cNvSpPr>
            <a:spLocks noChangeArrowheads="1"/>
          </p:cNvSpPr>
          <p:nvPr/>
        </p:nvSpPr>
        <p:spPr bwMode="auto">
          <a:xfrm>
            <a:off x="1981200" y="2263775"/>
            <a:ext cx="381000" cy="3810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 dirty="0">
              <a:latin typeface="+mn-lt"/>
              <a:ea typeface="+mn-ea"/>
              <a:cs typeface="+mn-cs"/>
            </a:endParaRPr>
          </a:p>
        </p:txBody>
      </p:sp>
      <p:sp>
        <p:nvSpPr>
          <p:cNvPr id="27655" name="Text Box 154"/>
          <p:cNvSpPr txBox="1">
            <a:spLocks noChangeArrowheads="1"/>
          </p:cNvSpPr>
          <p:nvPr/>
        </p:nvSpPr>
        <p:spPr bwMode="auto">
          <a:xfrm>
            <a:off x="2008188" y="2263775"/>
            <a:ext cx="3540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S</a:t>
            </a:r>
          </a:p>
        </p:txBody>
      </p:sp>
      <p:sp>
        <p:nvSpPr>
          <p:cNvPr id="27656" name="Oval 155"/>
          <p:cNvSpPr>
            <a:spLocks noChangeArrowheads="1"/>
          </p:cNvSpPr>
          <p:nvPr/>
        </p:nvSpPr>
        <p:spPr bwMode="auto">
          <a:xfrm>
            <a:off x="5414963" y="1600200"/>
            <a:ext cx="458787" cy="434975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 dirty="0">
              <a:latin typeface="+mn-lt"/>
              <a:ea typeface="+mn-ea"/>
              <a:cs typeface="+mn-cs"/>
            </a:endParaRPr>
          </a:p>
        </p:txBody>
      </p:sp>
      <p:sp>
        <p:nvSpPr>
          <p:cNvPr id="27657" name="Text Box 156"/>
          <p:cNvSpPr txBox="1">
            <a:spLocks noChangeArrowheads="1"/>
          </p:cNvSpPr>
          <p:nvPr/>
        </p:nvSpPr>
        <p:spPr bwMode="auto">
          <a:xfrm>
            <a:off x="5403850" y="1600200"/>
            <a:ext cx="463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dirty="0">
                <a:latin typeface="Arial" charset="0"/>
              </a:rPr>
              <a:t>R</a:t>
            </a:r>
            <a:r>
              <a:rPr lang="en-US" b="0" baseline="-25000" dirty="0">
                <a:latin typeface="Arial" charset="0"/>
              </a:rPr>
              <a:t>0</a:t>
            </a:r>
          </a:p>
        </p:txBody>
      </p:sp>
      <p:sp>
        <p:nvSpPr>
          <p:cNvPr id="27658" name="Oval 157"/>
          <p:cNvSpPr>
            <a:spLocks noChangeArrowheads="1"/>
          </p:cNvSpPr>
          <p:nvPr/>
        </p:nvSpPr>
        <p:spPr bwMode="auto">
          <a:xfrm>
            <a:off x="5416550" y="2133600"/>
            <a:ext cx="458788" cy="434975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 dirty="0">
              <a:latin typeface="+mn-lt"/>
              <a:ea typeface="+mn-ea"/>
              <a:cs typeface="+mn-cs"/>
            </a:endParaRPr>
          </a:p>
        </p:txBody>
      </p:sp>
      <p:sp>
        <p:nvSpPr>
          <p:cNvPr id="27659" name="Text Box 158"/>
          <p:cNvSpPr txBox="1">
            <a:spLocks noChangeArrowheads="1"/>
          </p:cNvSpPr>
          <p:nvPr/>
        </p:nvSpPr>
        <p:spPr bwMode="auto">
          <a:xfrm>
            <a:off x="5403850" y="2133600"/>
            <a:ext cx="463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dirty="0">
                <a:latin typeface="Arial" charset="0"/>
              </a:rPr>
              <a:t>R</a:t>
            </a:r>
            <a:r>
              <a:rPr lang="en-US" b="0" baseline="-25000" dirty="0">
                <a:latin typeface="Arial" charset="0"/>
              </a:rPr>
              <a:t>1</a:t>
            </a:r>
          </a:p>
        </p:txBody>
      </p:sp>
      <p:sp>
        <p:nvSpPr>
          <p:cNvPr id="27660" name="Text Box 159"/>
          <p:cNvSpPr txBox="1">
            <a:spLocks noChangeArrowheads="1"/>
          </p:cNvSpPr>
          <p:nvPr/>
        </p:nvSpPr>
        <p:spPr bwMode="auto">
          <a:xfrm>
            <a:off x="5475288" y="2590800"/>
            <a:ext cx="254000" cy="1012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.</a:t>
            </a:r>
          </a:p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.</a:t>
            </a:r>
          </a:p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7661" name="Oval 160"/>
          <p:cNvSpPr>
            <a:spLocks noChangeArrowheads="1"/>
          </p:cNvSpPr>
          <p:nvPr/>
        </p:nvSpPr>
        <p:spPr bwMode="auto">
          <a:xfrm>
            <a:off x="5414963" y="3352800"/>
            <a:ext cx="458787" cy="434975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 dirty="0"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180"/>
          <p:cNvGrpSpPr>
            <a:grpSpLocks/>
          </p:cNvGrpSpPr>
          <p:nvPr/>
        </p:nvGrpSpPr>
        <p:grpSpPr bwMode="auto">
          <a:xfrm>
            <a:off x="2338388" y="1622425"/>
            <a:ext cx="3125787" cy="1854200"/>
            <a:chOff x="3249" y="1376"/>
            <a:chExt cx="1969" cy="1168"/>
          </a:xfrm>
        </p:grpSpPr>
        <p:sp>
          <p:nvSpPr>
            <p:cNvPr id="27672" name="Text Box 175"/>
            <p:cNvSpPr txBox="1">
              <a:spLocks noChangeArrowheads="1"/>
            </p:cNvSpPr>
            <p:nvPr/>
          </p:nvSpPr>
          <p:spPr bwMode="auto">
            <a:xfrm rot="1460542">
              <a:off x="4483" y="2174"/>
              <a:ext cx="73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b="0" dirty="0">
                  <a:latin typeface="+mn-lt"/>
                  <a:ea typeface="+mn-ea"/>
                  <a:cs typeface="+mn-cs"/>
                </a:rPr>
                <a:t>[G, data]</a:t>
              </a:r>
            </a:p>
          </p:txBody>
        </p:sp>
        <p:grpSp>
          <p:nvGrpSpPr>
            <p:cNvPr id="27667" name="Group 164"/>
            <p:cNvGrpSpPr>
              <a:grpSpLocks/>
            </p:cNvGrpSpPr>
            <p:nvPr/>
          </p:nvGrpSpPr>
          <p:grpSpPr bwMode="auto">
            <a:xfrm>
              <a:off x="3249" y="1650"/>
              <a:ext cx="735" cy="270"/>
              <a:chOff x="801" y="1410"/>
              <a:chExt cx="735" cy="270"/>
            </a:xfrm>
          </p:grpSpPr>
          <p:sp>
            <p:nvSpPr>
              <p:cNvPr id="27673" name="Line 165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624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lIns="90488" tIns="44450" rIns="90488" bIns="44450"/>
              <a:lstStyle/>
              <a:p>
                <a:pPr>
                  <a:defRPr/>
                </a:pPr>
                <a:endParaRPr lang="en-US" b="0" dirty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674" name="Text Box 166"/>
              <p:cNvSpPr txBox="1">
                <a:spLocks noChangeArrowheads="1"/>
              </p:cNvSpPr>
              <p:nvPr/>
            </p:nvSpPr>
            <p:spPr bwMode="auto">
              <a:xfrm>
                <a:off x="801" y="1410"/>
                <a:ext cx="735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defRPr/>
                </a:pPr>
                <a:r>
                  <a:rPr lang="en-US" b="0" dirty="0">
                    <a:latin typeface="+mn-lt"/>
                    <a:ea typeface="+mn-ea"/>
                    <a:cs typeface="+mn-cs"/>
                  </a:rPr>
                  <a:t>[G, data]</a:t>
                </a:r>
              </a:p>
            </p:txBody>
          </p:sp>
        </p:grpSp>
        <p:sp>
          <p:nvSpPr>
            <p:cNvPr id="4" name="Line 170"/>
            <p:cNvSpPr>
              <a:spLocks noChangeShapeType="1"/>
            </p:cNvSpPr>
            <p:nvPr/>
          </p:nvSpPr>
          <p:spPr bwMode="auto">
            <a:xfrm flipV="1">
              <a:off x="4512" y="1536"/>
              <a:ext cx="672" cy="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68" name="Text Box 171"/>
            <p:cNvSpPr txBox="1">
              <a:spLocks noChangeArrowheads="1"/>
            </p:cNvSpPr>
            <p:nvPr/>
          </p:nvSpPr>
          <p:spPr bwMode="auto">
            <a:xfrm rot="20870869">
              <a:off x="4400" y="1376"/>
              <a:ext cx="73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b="0" dirty="0">
                  <a:latin typeface="+mn-lt"/>
                  <a:ea typeface="+mn-ea"/>
                  <a:cs typeface="+mn-cs"/>
                </a:rPr>
                <a:t>[G, data]</a:t>
              </a:r>
            </a:p>
          </p:txBody>
        </p:sp>
        <p:sp>
          <p:nvSpPr>
            <p:cNvPr id="27669" name="Line 172"/>
            <p:cNvSpPr>
              <a:spLocks noChangeShapeType="1"/>
            </p:cNvSpPr>
            <p:nvPr/>
          </p:nvSpPr>
          <p:spPr bwMode="auto">
            <a:xfrm flipV="1">
              <a:off x="4608" y="1872"/>
              <a:ext cx="52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670" name="Text Box 173"/>
            <p:cNvSpPr txBox="1">
              <a:spLocks noChangeArrowheads="1"/>
            </p:cNvSpPr>
            <p:nvPr/>
          </p:nvSpPr>
          <p:spPr bwMode="auto">
            <a:xfrm rot="24041">
              <a:off x="4448" y="1612"/>
              <a:ext cx="73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b="0" dirty="0">
                  <a:latin typeface="+mn-lt"/>
                  <a:ea typeface="+mn-ea"/>
                  <a:cs typeface="+mn-cs"/>
                </a:rPr>
                <a:t>[G, data]</a:t>
              </a:r>
            </a:p>
          </p:txBody>
        </p:sp>
        <p:sp>
          <p:nvSpPr>
            <p:cNvPr id="27671" name="Line 174"/>
            <p:cNvSpPr>
              <a:spLocks noChangeShapeType="1"/>
            </p:cNvSpPr>
            <p:nvPr/>
          </p:nvSpPr>
          <p:spPr bwMode="auto">
            <a:xfrm>
              <a:off x="4512" y="2256"/>
              <a:ext cx="624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90488" tIns="44450" rIns="90488" bIns="44450"/>
            <a:lstStyle/>
            <a:p>
              <a:pPr>
                <a:defRPr/>
              </a:pPr>
              <a:endParaRPr lang="en-US" b="0" dirty="0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7663" name="Freeform 176"/>
          <p:cNvSpPr>
            <a:spLocks/>
          </p:cNvSpPr>
          <p:nvPr/>
        </p:nvSpPr>
        <p:spPr bwMode="auto">
          <a:xfrm>
            <a:off x="3505200" y="1882775"/>
            <a:ext cx="838200" cy="1295400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0" dirty="0">
              <a:latin typeface="+mn-lt"/>
              <a:ea typeface="+mn-ea"/>
              <a:cs typeface="+mn-cs"/>
            </a:endParaRPr>
          </a:p>
        </p:txBody>
      </p:sp>
      <p:sp>
        <p:nvSpPr>
          <p:cNvPr id="27664" name="Text Box 178"/>
          <p:cNvSpPr txBox="1">
            <a:spLocks noChangeArrowheads="1"/>
          </p:cNvSpPr>
          <p:nvPr/>
        </p:nvSpPr>
        <p:spPr bwMode="auto">
          <a:xfrm>
            <a:off x="5486400" y="3336925"/>
            <a:ext cx="463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 dirty="0">
                <a:latin typeface="Arial" charset="0"/>
              </a:rPr>
              <a:t>R</a:t>
            </a:r>
            <a:r>
              <a:rPr lang="en-US" b="0" baseline="-25000" dirty="0">
                <a:latin typeface="Arial" charset="0"/>
              </a:rPr>
              <a:t>n</a:t>
            </a:r>
          </a:p>
        </p:txBody>
      </p:sp>
      <p:sp>
        <p:nvSpPr>
          <p:cNvPr id="27665" name="Text Box 179"/>
          <p:cNvSpPr txBox="1">
            <a:spLocks noChangeArrowheads="1"/>
          </p:cNvSpPr>
          <p:nvPr/>
        </p:nvSpPr>
        <p:spPr bwMode="auto">
          <a:xfrm>
            <a:off x="3544888" y="2325688"/>
            <a:ext cx="5953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b="0" dirty="0">
                <a:latin typeface="+mn-lt"/>
                <a:ea typeface="+mn-ea"/>
                <a:cs typeface="+mn-cs"/>
              </a:rPr>
              <a:t>Net</a:t>
            </a:r>
          </a:p>
        </p:txBody>
      </p:sp>
    </p:spTree>
    <p:extLst>
      <p:ext uri="{BB962C8B-B14F-4D97-AF65-F5344CB8AC3E}">
        <p14:creationId xmlns:p14="http://schemas.microsoft.com/office/powerpoint/2010/main" val="140865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Multicast and Layering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Multicast can be implemented at different layers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ink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layer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e.g. Ethernet multicast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etwork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layer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e.g. IP multicast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pplication layer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e.g. End system multicast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Each layer has advantages and disadvantages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Link: easy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implement,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limited scope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IP: global scope, efficient, but hard to deploy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Application: less efficient, easier to deploy [not covered]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BFD16F-9C48-454C-8A87-D13D31ECAA94}" type="slidenum">
              <a:rPr lang="en-US" sz="1400" b="0">
                <a:latin typeface="Times New Roman" charset="0"/>
              </a:rPr>
              <a:pPr eaLnBrk="1" hangingPunct="1"/>
              <a:t>42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86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Multicast Implementation Issues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How is join implemented?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is send implemented?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How much state is kept and who keeps it?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2EE6AD-783A-8B42-B978-45B27F50FCEB}" type="slidenum">
              <a:rPr lang="en-US" sz="1400" b="0">
                <a:latin typeface="Times New Roman" charset="0"/>
              </a:rPr>
              <a:pPr eaLnBrk="1" hangingPunct="1"/>
              <a:t>43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5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Link Layer Multicast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Join group at multicast address 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NIC normally only listens for packets sent to unicast address A and broadcast address B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After being instructed to join group G, NIC also listens for packets sent to multicast address G</a:t>
            </a:r>
          </a:p>
          <a:p>
            <a:r>
              <a:rPr lang="en-US" dirty="0">
                <a:latin typeface="Arial" charset="0"/>
                <a:cs typeface="Arial" charset="0"/>
              </a:rPr>
              <a:t>Send to group 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Packet is flooded on all LAN segments, like broadcast</a:t>
            </a:r>
          </a:p>
          <a:p>
            <a:r>
              <a:rPr lang="en-US" dirty="0">
                <a:latin typeface="Arial" charset="0"/>
                <a:cs typeface="Arial" charset="0"/>
              </a:rPr>
              <a:t>Scalability: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State: Only host NICs keep state about who has joined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Requires broadcast on all LAN segments</a:t>
            </a:r>
          </a:p>
          <a:p>
            <a:r>
              <a:rPr lang="en-US" dirty="0">
                <a:latin typeface="Arial" charset="0"/>
                <a:cs typeface="Arial" charset="0"/>
              </a:rPr>
              <a:t>Limitation: just over single LAN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E85A7E-9E88-6C41-9DB5-FE811CA2C1FE}" type="slidenum">
              <a:rPr lang="en-US" sz="1400" b="0">
                <a:latin typeface="Times New Roman" charset="0"/>
              </a:rPr>
              <a:pPr eaLnBrk="1" hangingPunct="1"/>
              <a:t>44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Network Layer (IP) Multicast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Performs inter-network multicast routing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Relies on link layer multicast for intra-network routing</a:t>
            </a:r>
          </a:p>
          <a:p>
            <a:r>
              <a:rPr lang="en-US" dirty="0">
                <a:latin typeface="Arial" charset="0"/>
                <a:cs typeface="Arial" charset="0"/>
              </a:rPr>
              <a:t>Portion of IP address space reserved for multicast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baseline="30000" dirty="0">
                <a:latin typeface="Arial" charset="0"/>
                <a:ea typeface="Arial" charset="0"/>
                <a:cs typeface="Arial" charset="0"/>
              </a:rPr>
              <a:t>28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addresses for entire Internet</a:t>
            </a:r>
            <a:endParaRPr lang="en-US" baseline="30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Open group membership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Anyone can join (sends IGMP message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2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Internet Group Management Protocol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Privacy preserved at application layer (encryption)</a:t>
            </a:r>
          </a:p>
          <a:p>
            <a:r>
              <a:rPr lang="en-US" dirty="0">
                <a:latin typeface="Arial" charset="0"/>
                <a:cs typeface="Arial" charset="0"/>
              </a:rPr>
              <a:t>Anyone can send to group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Even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nonmembers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CDEA1F-D9E2-2A47-BC74-22BA9652F508}" type="slidenum">
              <a:rPr lang="en-US" sz="1400" b="0">
                <a:latin typeface="Times New Roman" charset="0"/>
              </a:rPr>
              <a:pPr eaLnBrk="1" hangingPunct="1"/>
              <a:t>45</a:t>
            </a:fld>
            <a:endParaRPr lang="en-US" sz="14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49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Design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Take 5 minutes to design multicast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Requirements:</a:t>
            </a:r>
            <a:endParaRPr lang="en-US" dirty="0"/>
          </a:p>
          <a:p>
            <a:r>
              <a:rPr lang="en-US" dirty="0" smtClean="0"/>
              <a:t>Receivers join group G</a:t>
            </a:r>
          </a:p>
          <a:p>
            <a:r>
              <a:rPr lang="en-US" dirty="0" smtClean="0"/>
              <a:t>Senders send packet to destination G</a:t>
            </a:r>
          </a:p>
          <a:p>
            <a:r>
              <a:rPr lang="en-US" dirty="0" smtClean="0"/>
              <a:t>Intradomain network routes packets to all receivers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A0A2D-594B-8E49-B425-D639F4F9ACCA}" type="slidenum">
              <a:rPr lang="en-US" smtClean="0">
                <a:solidFill>
                  <a:srgbClr val="000000"/>
                </a:solidFill>
              </a:rPr>
              <a:pPr/>
              <a:t>46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Gateway Protocol (BGP)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Issues with BGP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79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839200" cy="685800"/>
          </a:xfrm>
        </p:spPr>
        <p:txBody>
          <a:bodyPr/>
          <a:lstStyle/>
          <a:p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Issues with </a:t>
            </a:r>
            <a:r>
              <a:rPr lang="en-US" sz="3600" dirty="0" smtClean="0">
                <a:latin typeface="Helvetica" charset="0"/>
                <a:ea typeface="ＭＳ Ｐゴシック" charset="0"/>
                <a:cs typeface="ＭＳ Ｐゴシック" charset="0"/>
              </a:rPr>
              <a:t>BGP</a:t>
            </a:r>
            <a:endParaRPr lang="en-US" sz="36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Reachability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Security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Convergence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Performance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Anomalies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Relevance</a:t>
            </a:r>
            <a:endParaRPr lang="en-US" dirty="0">
              <a:latin typeface="Arial" charset="0"/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(1) Reachability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In normal routing, if graph is connected then reachability is assured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With policy routing, this does not always hold</a:t>
            </a:r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4267200" y="5334000"/>
            <a:ext cx="8382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4279900" y="5613400"/>
            <a:ext cx="749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562600" y="3810000"/>
            <a:ext cx="8382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2" name="Rectangle 7"/>
          <p:cNvSpPr>
            <a:spLocks noChangeArrowheads="1"/>
          </p:cNvSpPr>
          <p:nvPr/>
        </p:nvSpPr>
        <p:spPr bwMode="auto">
          <a:xfrm>
            <a:off x="5576888" y="4089400"/>
            <a:ext cx="749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895600" y="3810000"/>
            <a:ext cx="8382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2909888" y="4089400"/>
            <a:ext cx="749300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953000" y="46482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581400" y="46482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524000" y="40386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477000" y="40386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5164138" y="56372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11636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the Internet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Assumption 1: Policies obey Gao-Rexford</a:t>
            </a:r>
          </a:p>
          <a:p>
            <a:pPr lvl="1"/>
            <a:r>
              <a:rPr lang="en-US" dirty="0" smtClean="0"/>
              <a:t>Or at least are no more restrictive..</a:t>
            </a:r>
          </a:p>
          <a:p>
            <a:endParaRPr lang="en-US" dirty="0"/>
          </a:p>
          <a:p>
            <a:r>
              <a:rPr lang="en-US" dirty="0" smtClean="0"/>
              <a:t>Assumption 2: Starting from any AS, and following the chain of providers, leads to a tier 1 ISP</a:t>
            </a:r>
          </a:p>
          <a:p>
            <a:pPr lvl="1"/>
            <a:r>
              <a:rPr lang="en-US" dirty="0" smtClean="0"/>
              <a:t>Tier 1: group of ISPs that all peer with each other</a:t>
            </a:r>
          </a:p>
          <a:p>
            <a:endParaRPr lang="en-US" dirty="0"/>
          </a:p>
          <a:p>
            <a:r>
              <a:rPr lang="en-US" dirty="0" smtClean="0"/>
              <a:t>Under these assumptions, </a:t>
            </a:r>
            <a:r>
              <a:rPr lang="en-US" b="1" i="1" dirty="0" smtClean="0"/>
              <a:t>all ASes are connected</a:t>
            </a:r>
          </a:p>
          <a:p>
            <a:endParaRPr lang="en-US" b="1" i="1" dirty="0"/>
          </a:p>
          <a:p>
            <a:r>
              <a:rPr lang="en-US" b="1" i="1" dirty="0" smtClean="0"/>
              <a:t>Proof?</a:t>
            </a:r>
            <a:endParaRPr lang="en-US" b="1" i="1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884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(2) Security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 AS can claim to serve a prefix that they actually </a:t>
            </a:r>
            <a:r>
              <a:rPr lang="en-US" dirty="0" smtClean="0">
                <a:latin typeface="Arial" charset="0"/>
                <a:cs typeface="Arial" charset="0"/>
              </a:rPr>
              <a:t>don’t </a:t>
            </a:r>
            <a:r>
              <a:rPr lang="en-US" dirty="0">
                <a:latin typeface="Arial" charset="0"/>
                <a:cs typeface="Arial" charset="0"/>
              </a:rPr>
              <a:t>have a route to (blackholing traffic)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roblem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not specific to policy or path vector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mportant </a:t>
            </a:r>
            <a:r>
              <a:rPr lang="en-US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because of AS autonomy</a:t>
            </a:r>
          </a:p>
          <a:p>
            <a:pPr lvl="1"/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Fixable: make ASes 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prove</a:t>
            </a:r>
            <a:r>
              <a:rPr lang="ja-JP" alt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i="1" dirty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 they have a </a:t>
            </a:r>
            <a:r>
              <a:rPr lang="en-US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path</a:t>
            </a:r>
          </a:p>
          <a:p>
            <a:pPr lvl="2"/>
            <a:r>
              <a:rPr lang="en-US" b="1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How?  What would you need?</a:t>
            </a:r>
            <a:endParaRPr lang="en-US" b="1" i="1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  <a:p>
            <a:pPr lvl="4"/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Note: AS </a:t>
            </a:r>
            <a:r>
              <a:rPr lang="en-US" dirty="0" smtClean="0">
                <a:latin typeface="Arial" charset="0"/>
                <a:cs typeface="Arial" charset="0"/>
              </a:rPr>
              <a:t>may forward </a:t>
            </a:r>
            <a:r>
              <a:rPr lang="en-US" dirty="0">
                <a:latin typeface="Arial" charset="0"/>
                <a:cs typeface="Arial" charset="0"/>
              </a:rPr>
              <a:t>packets along a route different from what is </a:t>
            </a:r>
            <a:r>
              <a:rPr lang="en-US" dirty="0" smtClean="0">
                <a:latin typeface="Arial" charset="0"/>
                <a:cs typeface="Arial" charset="0"/>
              </a:rPr>
              <a:t>advertised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Forcing the advertised paths to exist is doable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Forcing an AS to use that path is much harder!</a:t>
            </a:r>
          </a:p>
          <a:p>
            <a:pPr lvl="2"/>
            <a:r>
              <a:rPr lang="en-US" b="1" i="1" dirty="0" smtClean="0">
                <a:solidFill>
                  <a:srgbClr val="000090"/>
                </a:solidFill>
                <a:latin typeface="Arial" charset="0"/>
                <a:ea typeface="Arial" charset="0"/>
                <a:cs typeface="Arial" charset="0"/>
              </a:rPr>
              <a:t>Why?</a:t>
            </a:r>
            <a:endParaRPr lang="en-US" b="1" i="1" dirty="0">
              <a:solidFill>
                <a:srgbClr val="00009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46668</TotalTime>
  <Words>2056</Words>
  <Application>Microsoft Macintosh PowerPoint</Application>
  <PresentationFormat>On-screen Show (4:3)</PresentationFormat>
  <Paragraphs>534</Paragraphs>
  <Slides>46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 Black</vt:lpstr>
      <vt:lpstr>Courier New</vt:lpstr>
      <vt:lpstr>Gill Sans</vt:lpstr>
      <vt:lpstr>Helvetica</vt:lpstr>
      <vt:lpstr>ＭＳ Ｐゴシック</vt:lpstr>
      <vt:lpstr>Times New Roman</vt:lpstr>
      <vt:lpstr>Wingdings</vt:lpstr>
      <vt:lpstr>宋体</vt:lpstr>
      <vt:lpstr>Arial</vt:lpstr>
      <vt:lpstr>Network</vt:lpstr>
      <vt:lpstr>Clip</vt:lpstr>
      <vt:lpstr>CS 168 BGP and Advanced Routing</vt:lpstr>
      <vt:lpstr>PowerPoint Presentation</vt:lpstr>
      <vt:lpstr>Spring CS194</vt:lpstr>
      <vt:lpstr>Today’s Lecture</vt:lpstr>
      <vt:lpstr>Border Gateway Protocol (BGP)</vt:lpstr>
      <vt:lpstr>Issues with BGP</vt:lpstr>
      <vt:lpstr>(1) Reachability</vt:lpstr>
      <vt:lpstr>Why Does the Internet Work?</vt:lpstr>
      <vt:lpstr>(2) Security</vt:lpstr>
      <vt:lpstr>(3) Convergence</vt:lpstr>
      <vt:lpstr>Example of Policy Oscillation</vt:lpstr>
      <vt:lpstr>Step-by-Step of Policy Oscillation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these policies violate G-R?</vt:lpstr>
      <vt:lpstr>Policy Oscillations (cont’d)</vt:lpstr>
      <vt:lpstr>Theoretical Results (in more detail)</vt:lpstr>
      <vt:lpstr>(4) Performance Nonissues</vt:lpstr>
      <vt:lpstr>Performance (example)</vt:lpstr>
      <vt:lpstr>Real Performance Issue: Slow convergence</vt:lpstr>
      <vt:lpstr>BGP Route Recalculation</vt:lpstr>
      <vt:lpstr> (5) BGP Misconfigurations</vt:lpstr>
      <vt:lpstr>(6) World of Policies Changing</vt:lpstr>
      <vt:lpstr>BGP: How did we get here? </vt:lpstr>
      <vt:lpstr>Multicast</vt:lpstr>
      <vt:lpstr>Motivating Example: Internet Radio</vt:lpstr>
      <vt:lpstr>Unicast approach does not scale…</vt:lpstr>
      <vt:lpstr>Instead build data replication trees</vt:lpstr>
      <vt:lpstr>Multicast Service Model</vt:lpstr>
      <vt:lpstr>Multicast and Layering</vt:lpstr>
      <vt:lpstr>Multicast Implementation Issues</vt:lpstr>
      <vt:lpstr>Link Layer Multicast</vt:lpstr>
      <vt:lpstr>Network Layer (IP) Multicast</vt:lpstr>
      <vt:lpstr>How Would YOU Design this?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806</cp:revision>
  <cp:lastPrinted>2015-10-28T16:00:23Z</cp:lastPrinted>
  <dcterms:created xsi:type="dcterms:W3CDTF">2015-08-27T21:00:58Z</dcterms:created>
  <dcterms:modified xsi:type="dcterms:W3CDTF">2015-11-06T11:27:52Z</dcterms:modified>
</cp:coreProperties>
</file>