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2"/>
  </p:notesMasterIdLst>
  <p:handoutMasterIdLst>
    <p:handoutMasterId r:id="rId93"/>
  </p:handoutMasterIdLst>
  <p:sldIdLst>
    <p:sldId id="431" r:id="rId2"/>
    <p:sldId id="532" r:id="rId3"/>
    <p:sldId id="2135" r:id="rId4"/>
    <p:sldId id="2029" r:id="rId5"/>
    <p:sldId id="2035" r:id="rId6"/>
    <p:sldId id="2036" r:id="rId7"/>
    <p:sldId id="2037" r:id="rId8"/>
    <p:sldId id="2038" r:id="rId9"/>
    <p:sldId id="2039" r:id="rId10"/>
    <p:sldId id="2040" r:id="rId11"/>
    <p:sldId id="2136" r:id="rId12"/>
    <p:sldId id="2041" r:id="rId13"/>
    <p:sldId id="2044" r:id="rId14"/>
    <p:sldId id="2045" r:id="rId15"/>
    <p:sldId id="2120" r:id="rId16"/>
    <p:sldId id="2046" r:id="rId17"/>
    <p:sldId id="2047" r:id="rId18"/>
    <p:sldId id="2048" r:id="rId19"/>
    <p:sldId id="2125" r:id="rId20"/>
    <p:sldId id="2049" r:id="rId21"/>
    <p:sldId id="2126" r:id="rId22"/>
    <p:sldId id="2050" r:id="rId23"/>
    <p:sldId id="2121" r:id="rId24"/>
    <p:sldId id="2051" r:id="rId25"/>
    <p:sldId id="2054" r:id="rId26"/>
    <p:sldId id="1925" r:id="rId27"/>
    <p:sldId id="1926" r:id="rId28"/>
    <p:sldId id="2055" r:id="rId29"/>
    <p:sldId id="2056" r:id="rId30"/>
    <p:sldId id="2057" r:id="rId31"/>
    <p:sldId id="2058" r:id="rId32"/>
    <p:sldId id="2094" r:id="rId33"/>
    <p:sldId id="2095" r:id="rId34"/>
    <p:sldId id="2059" r:id="rId35"/>
    <p:sldId id="2060" r:id="rId36"/>
    <p:sldId id="2061" r:id="rId37"/>
    <p:sldId id="2062" r:id="rId38"/>
    <p:sldId id="2133" r:id="rId39"/>
    <p:sldId id="2063" r:id="rId40"/>
    <p:sldId id="2064" r:id="rId41"/>
    <p:sldId id="2065" r:id="rId42"/>
    <p:sldId id="2066" r:id="rId43"/>
    <p:sldId id="2067" r:id="rId44"/>
    <p:sldId id="2068" r:id="rId45"/>
    <p:sldId id="2069" r:id="rId46"/>
    <p:sldId id="2070" r:id="rId47"/>
    <p:sldId id="2071" r:id="rId48"/>
    <p:sldId id="2072" r:id="rId49"/>
    <p:sldId id="2073" r:id="rId50"/>
    <p:sldId id="2129" r:id="rId51"/>
    <p:sldId id="2130" r:id="rId52"/>
    <p:sldId id="2131" r:id="rId53"/>
    <p:sldId id="2132" r:id="rId54"/>
    <p:sldId id="2127" r:id="rId55"/>
    <p:sldId id="2074" r:id="rId56"/>
    <p:sldId id="2075" r:id="rId57"/>
    <p:sldId id="2076" r:id="rId58"/>
    <p:sldId id="2077" r:id="rId59"/>
    <p:sldId id="2078" r:id="rId60"/>
    <p:sldId id="2079" r:id="rId61"/>
    <p:sldId id="2080" r:id="rId62"/>
    <p:sldId id="2081" r:id="rId63"/>
    <p:sldId id="2082" r:id="rId64"/>
    <p:sldId id="2083" r:id="rId65"/>
    <p:sldId id="2084" r:id="rId66"/>
    <p:sldId id="2085" r:id="rId67"/>
    <p:sldId id="2086" r:id="rId68"/>
    <p:sldId id="2087" r:id="rId69"/>
    <p:sldId id="2088" r:id="rId70"/>
    <p:sldId id="2089" r:id="rId71"/>
    <p:sldId id="2090" r:id="rId72"/>
    <p:sldId id="2091" r:id="rId73"/>
    <p:sldId id="2092" r:id="rId74"/>
    <p:sldId id="2093" r:id="rId75"/>
    <p:sldId id="2123" r:id="rId76"/>
    <p:sldId id="2099" r:id="rId77"/>
    <p:sldId id="2100" r:id="rId78"/>
    <p:sldId id="2101" r:id="rId79"/>
    <p:sldId id="2102" r:id="rId80"/>
    <p:sldId id="2103" r:id="rId81"/>
    <p:sldId id="2104" r:id="rId82"/>
    <p:sldId id="2105" r:id="rId83"/>
    <p:sldId id="2106" r:id="rId84"/>
    <p:sldId id="2134" r:id="rId85"/>
    <p:sldId id="2108" r:id="rId86"/>
    <p:sldId id="2109" r:id="rId87"/>
    <p:sldId id="2110" r:id="rId88"/>
    <p:sldId id="2111" r:id="rId89"/>
    <p:sldId id="2112" r:id="rId90"/>
    <p:sldId id="2137" r:id="rId9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32"/>
    <p:restoredTop sz="86464"/>
  </p:normalViewPr>
  <p:slideViewPr>
    <p:cSldViewPr>
      <p:cViewPr>
        <p:scale>
          <a:sx n="87" d="100"/>
          <a:sy n="87" d="100"/>
        </p:scale>
        <p:origin x="-12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68" d="100"/>
        <a:sy n="168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87F164-EFC6-A245-A586-0A84C6603116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9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58ED71-CD67-6944-8579-412ECFF2CC6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40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analogy, Learning Switch is the Old Testament, before we saw the light….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68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13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C8998F-F34D-514E-9413-A27B481FD79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380BBB-0BA4-E04A-BD70-FFEF44415A3F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26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907FE5-73AD-1B4F-84FF-7ED56F4463F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0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62A411-4A84-1E45-B3FE-0F129B0B15FE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5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36D911-AD14-CA4C-BB7C-FF998FB7656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8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0B5F1E-A1C0-6342-AE77-E4217556930B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5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0EE07E-AB41-0841-BB27-7C25E7C5568E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0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FBA7CC-158E-0143-91EB-029BEBCAD5C8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7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13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4E9891-B0E5-2F4B-B7A6-5C1A5D313C1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9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0E81B4-2EA3-DB42-9C71-192BE60D0297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78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EE5340-CF80-4C4A-85E3-5D80AB512B30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77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ED3640-B871-BB45-8825-869E1ACC94F2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97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MPLS: 100,000s of labels….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8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6B6A6-EEEE-8B4C-8646-319BE15B77D6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87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pre compute paths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doesn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t have guarantee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but link reversal can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731476-75CB-4D4D-8B31-F49E7AA7FB3B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19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24BBB-69B4-2848-9FE6-9BEDB7DC5553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D6737C-B179-D845-B152-B42D6FA1BC9D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8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51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were thinking about</a:t>
            </a:r>
            <a:r>
              <a:rPr lang="en-US" baseline="0" dirty="0" smtClean="0"/>
              <a:t> alternatives to BGP, and we hit on the following crazy idea…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92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2EA5-3571-4EB4-8942-0790799172B6}" type="slidenum">
              <a:rPr lang="en-IN" smtClean="0"/>
              <a:t>82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576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Add slide where the three servers add their results, then send the results back to each server.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2EA5-3571-4EB4-8942-0790799172B6}" type="slidenum">
              <a:rPr lang="en-IN" smtClean="0"/>
              <a:t>83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65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7D685D-641C-4E45-944F-F3A45935384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0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913A48-CEFF-2046-9361-D4DCB3B458D6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4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54344-F6C3-3143-AE45-83511A948FD8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10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EA2C17-2F61-DB4C-89E8-647DA37C52B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39BE1-61A6-5A40-A67B-B00D00359A5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8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Multicast and Routing Research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http://inst.eecs.berkeley.edu/~cs168/fa15/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(Headings)" charset="0"/>
                <a:ea typeface="ＭＳ Ｐゴシック" charset="0"/>
                <a:cs typeface="Arial (Headings)" charset="0"/>
              </a:rPr>
              <a:t>Distance Vector Multicast Routing Protocol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Elegant extension to DV routing</a:t>
            </a:r>
          </a:p>
          <a:p>
            <a:pPr marL="3111500" lvl="8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Will cover two main steps </a:t>
            </a:r>
            <a:r>
              <a:rPr lang="en-US" dirty="0">
                <a:latin typeface="Arial" charset="0"/>
                <a:cs typeface="Arial" charset="0"/>
              </a:rPr>
              <a:t>in </a:t>
            </a:r>
            <a:r>
              <a:rPr lang="en-US" dirty="0" smtClean="0">
                <a:latin typeface="Arial" charset="0"/>
                <a:cs typeface="Arial" charset="0"/>
              </a:rPr>
              <a:t>DVRMP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Reverse Path Flooding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Truncation (pruning)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Discussion is drastically oversimplified!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93ECDF-180E-EE4F-BD79-F747E277FB74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tree from a source to all destinations</a:t>
            </a:r>
          </a:p>
          <a:p>
            <a:pPr lvl="1"/>
            <a:r>
              <a:rPr lang="en-US" dirty="0" smtClean="0"/>
              <a:t>This is done by using the reverse-paths from all destinations to the source</a:t>
            </a:r>
          </a:p>
          <a:p>
            <a:pPr lvl="7"/>
            <a:endParaRPr lang="en-US" dirty="0"/>
          </a:p>
          <a:p>
            <a:r>
              <a:rPr lang="en-US" dirty="0" smtClean="0">
                <a:latin typeface="Arial" charset="0"/>
                <a:cs typeface="Arial" charset="0"/>
              </a:rPr>
              <a:t>Packets sent along this tree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Are copied </a:t>
            </a:r>
            <a:r>
              <a:rPr lang="en-US" dirty="0">
                <a:latin typeface="Arial" charset="0"/>
                <a:cs typeface="Arial" charset="0"/>
              </a:rPr>
              <a:t>when these </a:t>
            </a:r>
            <a:r>
              <a:rPr lang="en-US" dirty="0" smtClean="0">
                <a:latin typeface="Arial" charset="0"/>
                <a:cs typeface="Arial" charset="0"/>
              </a:rPr>
              <a:t>tree splits</a:t>
            </a:r>
            <a:r>
              <a:rPr lang="en-US" dirty="0">
                <a:latin typeface="Arial" charset="0"/>
                <a:cs typeface="Arial" charset="0"/>
              </a:rPr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Why reverse paths?</a:t>
            </a:r>
          </a:p>
          <a:p>
            <a:pPr lvl="1"/>
            <a:r>
              <a:rPr lang="en-US" dirty="0" smtClean="0"/>
              <a:t>Forward paths from source to all destinations not guaranteed to be a tree</a:t>
            </a:r>
          </a:p>
          <a:p>
            <a:pPr lvl="1"/>
            <a:r>
              <a:rPr lang="en-US" dirty="0" smtClean="0"/>
              <a:t>Reverse paths are set of paths from all destinations to source, and this must be a tree (for </a:t>
            </a:r>
            <a:r>
              <a:rPr lang="en-US" dirty="0" err="1" smtClean="0"/>
              <a:t>dest</a:t>
            </a:r>
            <a:r>
              <a:rPr lang="en-US" dirty="0" smtClean="0"/>
              <a:t>-based routing)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3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Reverse Path Flooding (RPF)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If incoming link is shortest path </a:t>
            </a:r>
            <a:r>
              <a:rPr lang="en-US" b="1" dirty="0">
                <a:latin typeface="Arial" charset="0"/>
                <a:cs typeface="Arial" charset="0"/>
              </a:rPr>
              <a:t>to</a:t>
            </a:r>
            <a:r>
              <a:rPr lang="en-US" dirty="0">
                <a:latin typeface="Arial" charset="0"/>
                <a:cs typeface="Arial" charset="0"/>
              </a:rPr>
              <a:t> 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Send on all links except incoming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Otherwise, drop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Issues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latin typeface="Arial" charset="0"/>
                <a:cs typeface="Arial" charset="0"/>
              </a:rPr>
              <a:t>Every </a:t>
            </a:r>
            <a:r>
              <a:rPr lang="en-US" dirty="0">
                <a:latin typeface="Arial" charset="0"/>
                <a:cs typeface="Arial" charset="0"/>
              </a:rPr>
              <a:t>link receives each multicast packet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Some </a:t>
            </a:r>
            <a:r>
              <a:rPr lang="en-US" dirty="0">
                <a:latin typeface="Arial" charset="0"/>
                <a:cs typeface="Arial" charset="0"/>
              </a:rPr>
              <a:t>links (LANs) may receive multiple copies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Can be avoided by knowing your parent in r-tree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2B9FD4-C962-7845-8D6B-2A67F26022C8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45892" name="Rectangle 4"/>
          <p:cNvSpPr>
            <a:spLocks noChangeArrowheads="1"/>
          </p:cNvSpPr>
          <p:nvPr/>
        </p:nvSpPr>
        <p:spPr bwMode="auto">
          <a:xfrm>
            <a:off x="6096000" y="3276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s:2</a:t>
            </a:r>
          </a:p>
        </p:txBody>
      </p:sp>
      <p:sp>
        <p:nvSpPr>
          <p:cNvPr id="1445893" name="Oval 5"/>
          <p:cNvSpPr>
            <a:spLocks noChangeArrowheads="1"/>
          </p:cNvSpPr>
          <p:nvPr/>
        </p:nvSpPr>
        <p:spPr bwMode="auto">
          <a:xfrm>
            <a:off x="6096000" y="4876800"/>
            <a:ext cx="3810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</a:t>
            </a:r>
          </a:p>
        </p:txBody>
      </p:sp>
      <p:cxnSp>
        <p:nvCxnSpPr>
          <p:cNvPr id="40967" name="AutoShape 6"/>
          <p:cNvCxnSpPr>
            <a:cxnSpLocks noChangeShapeType="1"/>
            <a:stCxn id="1445893" idx="0"/>
            <a:endCxn id="1445895" idx="2"/>
          </p:cNvCxnSpPr>
          <p:nvPr/>
        </p:nvCxnSpPr>
        <p:spPr bwMode="auto">
          <a:xfrm flipV="1">
            <a:off x="6286500" y="44958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895" name="Rectangle 7"/>
          <p:cNvSpPr>
            <a:spLocks noChangeArrowheads="1"/>
          </p:cNvSpPr>
          <p:nvPr/>
        </p:nvSpPr>
        <p:spPr bwMode="auto">
          <a:xfrm>
            <a:off x="6096000" y="4114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s:1</a:t>
            </a:r>
          </a:p>
        </p:txBody>
      </p:sp>
      <p:cxnSp>
        <p:nvCxnSpPr>
          <p:cNvPr id="40969" name="AutoShape 8"/>
          <p:cNvCxnSpPr>
            <a:cxnSpLocks noChangeShapeType="1"/>
            <a:stCxn id="1445892" idx="2"/>
            <a:endCxn id="1445895" idx="0"/>
          </p:cNvCxnSpPr>
          <p:nvPr/>
        </p:nvCxnSpPr>
        <p:spPr bwMode="auto">
          <a:xfrm>
            <a:off x="6286500" y="36576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897" name="Rectangle 9"/>
          <p:cNvSpPr>
            <a:spLocks noChangeArrowheads="1"/>
          </p:cNvSpPr>
          <p:nvPr/>
        </p:nvSpPr>
        <p:spPr bwMode="auto">
          <a:xfrm>
            <a:off x="7696200" y="3276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s:3</a:t>
            </a:r>
          </a:p>
        </p:txBody>
      </p:sp>
      <p:sp>
        <p:nvSpPr>
          <p:cNvPr id="1445898" name="Rectangle 10"/>
          <p:cNvSpPr>
            <a:spLocks noChangeArrowheads="1"/>
          </p:cNvSpPr>
          <p:nvPr/>
        </p:nvSpPr>
        <p:spPr bwMode="auto">
          <a:xfrm>
            <a:off x="7696200" y="4114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s:2</a:t>
            </a:r>
          </a:p>
        </p:txBody>
      </p:sp>
      <p:cxnSp>
        <p:nvCxnSpPr>
          <p:cNvPr id="40972" name="AutoShape 11"/>
          <p:cNvCxnSpPr>
            <a:cxnSpLocks noChangeShapeType="1"/>
            <a:stCxn id="1445897" idx="2"/>
            <a:endCxn id="1445898" idx="0"/>
          </p:cNvCxnSpPr>
          <p:nvPr/>
        </p:nvCxnSpPr>
        <p:spPr bwMode="auto">
          <a:xfrm>
            <a:off x="7886700" y="36576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2"/>
          <p:cNvCxnSpPr>
            <a:cxnSpLocks noChangeShapeType="1"/>
            <a:stCxn id="1445898" idx="1"/>
            <a:endCxn id="1445895" idx="3"/>
          </p:cNvCxnSpPr>
          <p:nvPr/>
        </p:nvCxnSpPr>
        <p:spPr bwMode="auto">
          <a:xfrm flipH="1">
            <a:off x="6477000" y="4305300"/>
            <a:ext cx="1219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6934200" y="2133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s:3</a:t>
            </a:r>
          </a:p>
        </p:txBody>
      </p:sp>
      <p:cxnSp>
        <p:nvCxnSpPr>
          <p:cNvPr id="40975" name="AutoShape 14"/>
          <p:cNvCxnSpPr>
            <a:cxnSpLocks noChangeShapeType="1"/>
            <a:stCxn id="1445901" idx="3"/>
            <a:endCxn id="1445897" idx="0"/>
          </p:cNvCxnSpPr>
          <p:nvPr/>
        </p:nvCxnSpPr>
        <p:spPr bwMode="auto">
          <a:xfrm>
            <a:off x="7315200" y="2324100"/>
            <a:ext cx="5715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6" name="Group 15"/>
          <p:cNvGrpSpPr>
            <a:grpSpLocks/>
          </p:cNvGrpSpPr>
          <p:nvPr/>
        </p:nvGrpSpPr>
        <p:grpSpPr bwMode="auto">
          <a:xfrm>
            <a:off x="7696200" y="4495800"/>
            <a:ext cx="381000" cy="762000"/>
            <a:chOff x="4704" y="2640"/>
            <a:chExt cx="240" cy="480"/>
          </a:xfrm>
        </p:grpSpPr>
        <p:sp>
          <p:nvSpPr>
            <p:cNvPr id="1445904" name="Oval 16"/>
            <p:cNvSpPr>
              <a:spLocks noChangeArrowheads="1"/>
            </p:cNvSpPr>
            <p:nvPr/>
          </p:nvSpPr>
          <p:spPr bwMode="auto">
            <a:xfrm>
              <a:off x="4704" y="2880"/>
              <a:ext cx="240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41000" name="AutoShape 17"/>
            <p:cNvCxnSpPr>
              <a:cxnSpLocks noChangeShapeType="1"/>
              <a:stCxn id="1445904" idx="0"/>
              <a:endCxn id="1445898" idx="2"/>
            </p:cNvCxnSpPr>
            <p:nvPr/>
          </p:nvCxnSpPr>
          <p:spPr bwMode="auto">
            <a:xfrm flipV="1">
              <a:off x="4824" y="2640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0977" name="AutoShape 18"/>
          <p:cNvCxnSpPr>
            <a:cxnSpLocks noChangeShapeType="1"/>
            <a:stCxn id="1445901" idx="0"/>
          </p:cNvCxnSpPr>
          <p:nvPr/>
        </p:nvCxnSpPr>
        <p:spPr bwMode="auto">
          <a:xfrm flipV="1">
            <a:off x="7124700" y="1676400"/>
            <a:ext cx="3429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9"/>
          <p:cNvCxnSpPr>
            <a:cxnSpLocks noChangeShapeType="1"/>
            <a:stCxn id="1445892" idx="3"/>
            <a:endCxn id="1445897" idx="1"/>
          </p:cNvCxnSpPr>
          <p:nvPr/>
        </p:nvCxnSpPr>
        <p:spPr bwMode="auto">
          <a:xfrm>
            <a:off x="6477000" y="3467100"/>
            <a:ext cx="1219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79" name="Line 20"/>
          <p:cNvSpPr>
            <a:spLocks noChangeShapeType="1"/>
          </p:cNvSpPr>
          <p:nvPr/>
        </p:nvSpPr>
        <p:spPr bwMode="auto">
          <a:xfrm flipH="1" flipV="1">
            <a:off x="6400800" y="45720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0" name="Line 21"/>
          <p:cNvSpPr>
            <a:spLocks noChangeShapeType="1"/>
          </p:cNvSpPr>
          <p:nvPr/>
        </p:nvSpPr>
        <p:spPr bwMode="auto">
          <a:xfrm flipH="1" flipV="1">
            <a:off x="6400800" y="37338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1" name="Line 22"/>
          <p:cNvSpPr>
            <a:spLocks noChangeShapeType="1"/>
          </p:cNvSpPr>
          <p:nvPr/>
        </p:nvSpPr>
        <p:spPr bwMode="auto">
          <a:xfrm flipV="1">
            <a:off x="7391400" y="41910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2" name="Line 23"/>
          <p:cNvSpPr>
            <a:spLocks noChangeShapeType="1"/>
          </p:cNvSpPr>
          <p:nvPr/>
        </p:nvSpPr>
        <p:spPr bwMode="auto">
          <a:xfrm flipV="1">
            <a:off x="7391400" y="33528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3" name="Line 24"/>
          <p:cNvSpPr>
            <a:spLocks noChangeShapeType="1"/>
          </p:cNvSpPr>
          <p:nvPr/>
        </p:nvSpPr>
        <p:spPr bwMode="auto">
          <a:xfrm flipV="1">
            <a:off x="8001000" y="37338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4" name="Line 25"/>
          <p:cNvSpPr>
            <a:spLocks noChangeShapeType="1"/>
          </p:cNvSpPr>
          <p:nvPr/>
        </p:nvSpPr>
        <p:spPr bwMode="auto">
          <a:xfrm flipV="1">
            <a:off x="6858000" y="2590800"/>
            <a:ext cx="762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cxnSp>
        <p:nvCxnSpPr>
          <p:cNvPr id="40985" name="AutoShape 26"/>
          <p:cNvCxnSpPr>
            <a:cxnSpLocks noChangeShapeType="1"/>
            <a:stCxn id="1445901" idx="1"/>
            <a:endCxn id="1445892" idx="0"/>
          </p:cNvCxnSpPr>
          <p:nvPr/>
        </p:nvCxnSpPr>
        <p:spPr bwMode="auto">
          <a:xfrm flipH="1">
            <a:off x="6286500" y="2324100"/>
            <a:ext cx="6477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915" name="Line 27"/>
          <p:cNvSpPr>
            <a:spLocks noChangeShapeType="1"/>
          </p:cNvSpPr>
          <p:nvPr/>
        </p:nvSpPr>
        <p:spPr bwMode="auto">
          <a:xfrm flipV="1">
            <a:off x="6172200" y="45720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72200" y="3733800"/>
            <a:ext cx="1447800" cy="685800"/>
            <a:chOff x="3888" y="2352"/>
            <a:chExt cx="912" cy="432"/>
          </a:xfrm>
        </p:grpSpPr>
        <p:sp>
          <p:nvSpPr>
            <p:cNvPr id="40997" name="Line 29"/>
            <p:cNvSpPr>
              <a:spLocks noChangeShapeType="1"/>
            </p:cNvSpPr>
            <p:nvPr/>
          </p:nvSpPr>
          <p:spPr bwMode="auto">
            <a:xfrm>
              <a:off x="4128" y="2784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8" name="Line 30"/>
            <p:cNvSpPr>
              <a:spLocks noChangeShapeType="1"/>
            </p:cNvSpPr>
            <p:nvPr/>
          </p:nvSpPr>
          <p:spPr bwMode="auto">
            <a:xfrm flipV="1">
              <a:off x="3888" y="235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172200" y="2209800"/>
            <a:ext cx="1600200" cy="2667000"/>
            <a:chOff x="3888" y="1392"/>
            <a:chExt cx="1008" cy="1680"/>
          </a:xfrm>
        </p:grpSpPr>
        <p:sp>
          <p:nvSpPr>
            <p:cNvPr id="40993" name="Line 32"/>
            <p:cNvSpPr>
              <a:spLocks noChangeShapeType="1"/>
            </p:cNvSpPr>
            <p:nvPr/>
          </p:nvSpPr>
          <p:spPr bwMode="auto">
            <a:xfrm>
              <a:off x="4128" y="2256"/>
              <a:ext cx="7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4" name="Line 33"/>
            <p:cNvSpPr>
              <a:spLocks noChangeShapeType="1"/>
            </p:cNvSpPr>
            <p:nvPr/>
          </p:nvSpPr>
          <p:spPr bwMode="auto">
            <a:xfrm>
              <a:off x="4896" y="2880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5" name="Line 34"/>
            <p:cNvSpPr>
              <a:spLocks noChangeShapeType="1"/>
            </p:cNvSpPr>
            <p:nvPr/>
          </p:nvSpPr>
          <p:spPr bwMode="auto">
            <a:xfrm flipV="1">
              <a:off x="4896" y="235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6" name="Line 35"/>
            <p:cNvSpPr>
              <a:spLocks noChangeShapeType="1"/>
            </p:cNvSpPr>
            <p:nvPr/>
          </p:nvSpPr>
          <p:spPr bwMode="auto">
            <a:xfrm flipV="1">
              <a:off x="3888" y="1392"/>
              <a:ext cx="432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553200" y="1600200"/>
            <a:ext cx="1447800" cy="2438400"/>
            <a:chOff x="4128" y="1008"/>
            <a:chExt cx="912" cy="1536"/>
          </a:xfrm>
        </p:grpSpPr>
        <p:sp>
          <p:nvSpPr>
            <p:cNvPr id="40990" name="Line 37"/>
            <p:cNvSpPr>
              <a:spLocks noChangeShapeType="1"/>
            </p:cNvSpPr>
            <p:nvPr/>
          </p:nvSpPr>
          <p:spPr bwMode="auto">
            <a:xfrm flipH="1" flipV="1">
              <a:off x="4656" y="1392"/>
              <a:ext cx="384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1" name="Line 38"/>
            <p:cNvSpPr>
              <a:spLocks noChangeShapeType="1"/>
            </p:cNvSpPr>
            <p:nvPr/>
          </p:nvSpPr>
          <p:spPr bwMode="auto">
            <a:xfrm>
              <a:off x="5024" y="2339"/>
              <a:ext cx="16" cy="2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2" name="Line 39"/>
            <p:cNvSpPr>
              <a:spLocks noChangeShapeType="1"/>
            </p:cNvSpPr>
            <p:nvPr/>
          </p:nvSpPr>
          <p:spPr bwMode="auto">
            <a:xfrm flipV="1">
              <a:off x="4416" y="1008"/>
              <a:ext cx="192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4128" y="2160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2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9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RPF is not enough!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dirty="0" smtClean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cs typeface="Arial" charset="0"/>
              </a:rPr>
              <a:t>broadcast algorithm – the traffic goes </a:t>
            </a:r>
            <a:r>
              <a:rPr lang="en-US" dirty="0" smtClean="0">
                <a:latin typeface="Arial" charset="0"/>
                <a:cs typeface="Arial" charset="0"/>
              </a:rPr>
              <a:t>everywhere</a:t>
            </a:r>
          </a:p>
          <a:p>
            <a:pPr lvl="4"/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Need to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Prune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the tree when there are subtrees with no group </a:t>
            </a:r>
            <a:r>
              <a:rPr lang="en-US" dirty="0" smtClean="0">
                <a:latin typeface="Arial" charset="0"/>
                <a:cs typeface="Arial" charset="0"/>
              </a:rPr>
              <a:t>members</a:t>
            </a:r>
          </a:p>
          <a:p>
            <a:pPr lvl="5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Networks know they have members based on IGMP messages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Add the notion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leaf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nodes in tree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They start the pruning process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B86CB9-E1E6-2E44-B2E3-01276F3AB1FA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Pruning Details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Prune (</a:t>
            </a:r>
            <a:r>
              <a:rPr lang="en-US" dirty="0" err="1">
                <a:latin typeface="Arial" charset="0"/>
                <a:cs typeface="Arial" charset="0"/>
              </a:rPr>
              <a:t>Source,Group</a:t>
            </a:r>
            <a:r>
              <a:rPr lang="en-US" dirty="0">
                <a:latin typeface="Arial" charset="0"/>
                <a:cs typeface="Arial" charset="0"/>
              </a:rPr>
              <a:t>) at leaf if no members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Send Non-Membership Report (NMR)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towards source</a:t>
            </a:r>
          </a:p>
          <a:p>
            <a:pPr marL="2563813" lvl="6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If all children of router R send NMR, prune (S,G)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Propagate prune for (S,G) to parent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R</a:t>
            </a:r>
          </a:p>
          <a:p>
            <a:pPr marL="3478213" lvl="8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On timeout: 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Prune dropped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Flow is reinstated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Down stream routers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re-prune</a:t>
            </a:r>
          </a:p>
          <a:p>
            <a:pPr marL="2563813" lvl="6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Note: a soft-state approach 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CCBDD8-B1F0-D24B-AF5C-B6A43926D656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3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DVMRP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initially broadcast everywhere</a:t>
            </a:r>
          </a:p>
          <a:p>
            <a:pPr lvl="1"/>
            <a:r>
              <a:rPr lang="en-US" dirty="0" smtClean="0"/>
              <a:t>Using reverse paths to prevent loops</a:t>
            </a:r>
            <a:endParaRPr lang="en-US" b="1" i="1" dirty="0" smtClean="0"/>
          </a:p>
          <a:p>
            <a:pPr lvl="1"/>
            <a:endParaRPr lang="en-US" dirty="0"/>
          </a:p>
          <a:p>
            <a:r>
              <a:rPr lang="en-US" dirty="0" smtClean="0"/>
              <a:t>Leaf nodes send prunes if they have no members</a:t>
            </a:r>
          </a:p>
          <a:p>
            <a:pPr lvl="1"/>
            <a:r>
              <a:rPr lang="en-US" dirty="0" smtClean="0"/>
              <a:t>Prunes travel toward source (using forward path)</a:t>
            </a:r>
          </a:p>
          <a:p>
            <a:endParaRPr lang="en-US" dirty="0"/>
          </a:p>
          <a:p>
            <a:r>
              <a:rPr lang="en-US" b="1" i="1" dirty="0" smtClean="0"/>
              <a:t>Result</a:t>
            </a:r>
          </a:p>
          <a:p>
            <a:pPr lvl="1"/>
            <a:r>
              <a:rPr lang="en-US" dirty="0" smtClean="0"/>
              <a:t>When all prunes have been sent (and none have timed out), then all packet from source S travel the </a:t>
            </a:r>
            <a:r>
              <a:rPr lang="en-US" dirty="0" err="1" smtClean="0"/>
              <a:t>subtree</a:t>
            </a:r>
            <a:r>
              <a:rPr lang="en-US" dirty="0" smtClean="0"/>
              <a:t> that connects S to all members of the group</a:t>
            </a:r>
          </a:p>
          <a:p>
            <a:pPr lvl="2"/>
            <a:r>
              <a:rPr lang="en-US" dirty="0" smtClean="0"/>
              <a:t>In the reverse direction!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83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Multicast Scaling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State requirements: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O(Sources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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Groups) active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get better scaling?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Hierarchical Multicast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Core-based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Trees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44ED42-8197-9D46-8742-F8431AABFABF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Core-Based Trees (CBT)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Pick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 smtClean="0">
                <a:latin typeface="Arial" charset="0"/>
                <a:cs typeface="Arial" charset="0"/>
              </a:rPr>
              <a:t>rendezvous </a:t>
            </a:r>
            <a:r>
              <a:rPr lang="en-US" dirty="0">
                <a:latin typeface="Arial" charset="0"/>
                <a:cs typeface="Arial" charset="0"/>
              </a:rPr>
              <a:t>point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for the group (called core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Build tree from all members to that </a:t>
            </a:r>
            <a:r>
              <a:rPr lang="en-US" dirty="0" smtClean="0">
                <a:latin typeface="Arial" charset="0"/>
                <a:cs typeface="Arial" charset="0"/>
              </a:rPr>
              <a:t>core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(using forward-path unicast routing)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Shared tree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More scalable: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Reduces routing table state from O(S x G) to O(G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initial flooding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6710C-3184-1645-9B25-3C9182AC1C29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Establishing Shared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</a:t>
            </a:r>
            <a:r>
              <a:rPr lang="en-US" dirty="0" smtClean="0">
                <a:latin typeface="Arial" charset="0"/>
                <a:cs typeface="Arial" charset="0"/>
              </a:rPr>
              <a:t>M3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 animBg="1"/>
      <p:bldP spid="53273" grpId="0" animBg="1"/>
      <p:bldP spid="532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Shared Tree for Delivery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M3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M1 sends data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1457181" name="Line 29"/>
          <p:cNvSpPr>
            <a:spLocks noChangeShapeType="1"/>
          </p:cNvSpPr>
          <p:nvPr/>
        </p:nvSpPr>
        <p:spPr bwMode="auto">
          <a:xfrm>
            <a:off x="2741613" y="3209925"/>
            <a:ext cx="15271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2" name="Line 30"/>
          <p:cNvSpPr>
            <a:spLocks noChangeShapeType="1"/>
          </p:cNvSpPr>
          <p:nvPr/>
        </p:nvSpPr>
        <p:spPr bwMode="auto">
          <a:xfrm>
            <a:off x="4343400" y="3290888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3" name="Line 31"/>
          <p:cNvSpPr>
            <a:spLocks noChangeShapeType="1"/>
          </p:cNvSpPr>
          <p:nvPr/>
        </p:nvSpPr>
        <p:spPr bwMode="auto">
          <a:xfrm flipH="1">
            <a:off x="3810000" y="3900488"/>
            <a:ext cx="45720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4" name="Line 32"/>
          <p:cNvSpPr>
            <a:spLocks noChangeShapeType="1"/>
          </p:cNvSpPr>
          <p:nvPr/>
        </p:nvSpPr>
        <p:spPr bwMode="auto">
          <a:xfrm flipV="1">
            <a:off x="4572000" y="2605088"/>
            <a:ext cx="3810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5" name="Line 33"/>
          <p:cNvSpPr>
            <a:spLocks noChangeShapeType="1"/>
          </p:cNvSpPr>
          <p:nvPr/>
        </p:nvSpPr>
        <p:spPr bwMode="auto">
          <a:xfrm>
            <a:off x="5257800" y="29098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6" name="Line 34"/>
          <p:cNvSpPr>
            <a:spLocks noChangeShapeType="1"/>
          </p:cNvSpPr>
          <p:nvPr/>
        </p:nvSpPr>
        <p:spPr bwMode="auto">
          <a:xfrm flipH="1">
            <a:off x="5638800" y="3367088"/>
            <a:ext cx="1524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5" name="Line 36"/>
          <p:cNvSpPr>
            <a:spLocks noChangeShapeType="1"/>
          </p:cNvSpPr>
          <p:nvPr/>
        </p:nvSpPr>
        <p:spPr bwMode="auto">
          <a:xfrm>
            <a:off x="762000" y="5867400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1457190" name="Text Box 38"/>
          <p:cNvSpPr txBox="1">
            <a:spLocks noChangeArrowheads="1"/>
          </p:cNvSpPr>
          <p:nvPr/>
        </p:nvSpPr>
        <p:spPr bwMode="auto">
          <a:xfrm>
            <a:off x="1098550" y="5686425"/>
            <a:ext cx="682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data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1457192" name="Line 40"/>
          <p:cNvSpPr>
            <a:spLocks noChangeShapeType="1"/>
          </p:cNvSpPr>
          <p:nvPr/>
        </p:nvSpPr>
        <p:spPr bwMode="auto">
          <a:xfrm>
            <a:off x="5867400" y="4191000"/>
            <a:ext cx="99060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V="1">
            <a:off x="5257800" y="2376488"/>
            <a:ext cx="8382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81" grpId="0" animBg="1"/>
      <p:bldP spid="1457182" grpId="0" animBg="1"/>
      <p:bldP spid="1457183" grpId="0" animBg="1"/>
      <p:bldP spid="1457184" grpId="0" animBg="1"/>
      <p:bldP spid="1457185" grpId="0" animBg="1"/>
      <p:bldP spid="1457186" grpId="0" animBg="1"/>
      <p:bldP spid="1457192" grpId="0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Core-Based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tree from all members to core or root</a:t>
            </a:r>
          </a:p>
          <a:p>
            <a:pPr lvl="1"/>
            <a:r>
              <a:rPr lang="en-US" dirty="0" smtClean="0"/>
              <a:t>Spanning tree of members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Packets are broadcast on tree</a:t>
            </a:r>
          </a:p>
          <a:p>
            <a:pPr lvl="1"/>
            <a:r>
              <a:rPr lang="en-US" dirty="0" smtClean="0"/>
              <a:t>We know how to broadcast on trees</a:t>
            </a:r>
          </a:p>
          <a:p>
            <a:pPr lvl="1"/>
            <a:endParaRPr lang="en-US" dirty="0"/>
          </a:p>
          <a:p>
            <a:r>
              <a:rPr lang="en-US" dirty="0" smtClean="0"/>
              <a:t>Requires knowing core per group</a:t>
            </a:r>
          </a:p>
          <a:p>
            <a:pPr lvl="1"/>
            <a:r>
              <a:rPr lang="en-US" dirty="0" smtClean="0"/>
              <a:t>This is a problem in many settings</a:t>
            </a:r>
          </a:p>
          <a:p>
            <a:pPr lvl="1"/>
            <a:r>
              <a:rPr lang="en-US" dirty="0" smtClean="0"/>
              <a:t>Core must exist before members join</a:t>
            </a:r>
          </a:p>
          <a:p>
            <a:pPr lvl="1"/>
            <a:r>
              <a:rPr lang="en-US" dirty="0" smtClean="0"/>
              <a:t>But what if core is far from members?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Special-Case: Single-Source </a:t>
            </a:r>
            <a:r>
              <a:rPr lang="en-US" dirty="0" err="1" smtClean="0"/>
              <a:t>Mcast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SSM group, only a single sender</a:t>
            </a:r>
          </a:p>
          <a:p>
            <a:pPr lvl="1"/>
            <a:r>
              <a:rPr lang="en-US" dirty="0" smtClean="0"/>
              <a:t>Which serves as the core (perfectly located!)</a:t>
            </a:r>
          </a:p>
          <a:p>
            <a:pPr lvl="1"/>
            <a:endParaRPr lang="en-US" dirty="0"/>
          </a:p>
          <a:p>
            <a:r>
              <a:rPr lang="en-US" dirty="0" smtClean="0"/>
              <a:t>Well-suited to live event usage</a:t>
            </a:r>
          </a:p>
          <a:p>
            <a:pPr lvl="1"/>
            <a:r>
              <a:rPr lang="en-US" dirty="0" smtClean="0"/>
              <a:t>A natural single source</a:t>
            </a:r>
          </a:p>
          <a:p>
            <a:pPr lvl="1"/>
            <a:r>
              <a:rPr lang="en-US" dirty="0" smtClean="0"/>
              <a:t>Potential large audience for simultaneous reception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9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Barriers to Multicast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Hard to change IP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Multicast means changes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Unicast IP remains same, but IP now must include multicast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Details of multicast were very hard to 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right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Years-long effort with many brilliant people</a:t>
            </a:r>
          </a:p>
          <a:p>
            <a:pPr lvl="2"/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Deering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Jacobson,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Estrin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Handley, etc.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 always consistent with ISP economic model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Charging done at edge, but single packet from edge can explode into millions of packets within network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4BAD8B-C4CC-7748-A5D1-4D3BF8EE0A27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1616" presetClass="entr" presetSubtype="8102376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1616" presetClass="entr" presetSubtype="8102376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DVMRP:</a:t>
            </a:r>
          </a:p>
          <a:p>
            <a:pPr lvl="1"/>
            <a:r>
              <a:rPr lang="en-US" dirty="0" smtClean="0"/>
              <a:t>Per-source trees (reverse path!)</a:t>
            </a:r>
          </a:p>
          <a:p>
            <a:pPr lvl="1"/>
            <a:r>
              <a:rPr lang="en-US" dirty="0" smtClean="0"/>
              <a:t>Flood then prune</a:t>
            </a:r>
          </a:p>
          <a:p>
            <a:pPr lvl="1"/>
            <a:r>
              <a:rPr lang="en-US" dirty="0" smtClean="0"/>
              <a:t>Issues: scalability (state) and flooding</a:t>
            </a:r>
          </a:p>
          <a:p>
            <a:pPr lvl="1"/>
            <a:endParaRPr lang="en-US" dirty="0"/>
          </a:p>
          <a:p>
            <a:r>
              <a:rPr lang="en-US" dirty="0" smtClean="0"/>
              <a:t>CBT:</a:t>
            </a:r>
          </a:p>
          <a:p>
            <a:pPr lvl="1"/>
            <a:r>
              <a:rPr lang="en-US" dirty="0" smtClean="0"/>
              <a:t>Shared tree</a:t>
            </a:r>
          </a:p>
          <a:p>
            <a:pPr lvl="1"/>
            <a:r>
              <a:rPr lang="en-US" dirty="0" smtClean="0"/>
              <a:t>Built by receiver joins sent to core</a:t>
            </a:r>
          </a:p>
          <a:p>
            <a:pPr lvl="1"/>
            <a:r>
              <a:rPr lang="en-US" dirty="0" smtClean="0"/>
              <a:t>Any sender can reach tree by going to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0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vs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delivery need not be simultaneous, caching (as in CDNs) works well, and needs no change to IP</a:t>
            </a:r>
          </a:p>
          <a:p>
            <a:endParaRPr lang="en-US" dirty="0"/>
          </a:p>
          <a:p>
            <a:r>
              <a:rPr lang="en-US" dirty="0" smtClean="0"/>
              <a:t>This is true for almost all online applications except:</a:t>
            </a:r>
          </a:p>
          <a:p>
            <a:pPr lvl="1"/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Videoconferences</a:t>
            </a:r>
          </a:p>
          <a:p>
            <a:pPr lvl="1"/>
            <a:r>
              <a:rPr lang="is-IS" dirty="0" smtClean="0"/>
              <a:t>…..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Recent Research in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23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Holy Trinity of Routing: LS, DV, PV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Normally presented as the complete story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But we know how to do </a:t>
            </a:r>
            <a:r>
              <a:rPr lang="en-US" dirty="0" smtClean="0">
                <a:latin typeface="Arial" charset="0"/>
                <a:cs typeface="Arial" charset="0"/>
              </a:rPr>
              <a:t>much better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 is what we will talk about </a:t>
            </a:r>
            <a:r>
              <a:rPr lang="en-US" dirty="0" smtClean="0">
                <a:latin typeface="Arial" charset="0"/>
                <a:cs typeface="Arial" charset="0"/>
              </a:rPr>
              <a:t>now</a:t>
            </a:r>
            <a:r>
              <a:rPr lang="en-US" dirty="0" smtClean="0">
                <a:latin typeface="Arial" charset="0"/>
                <a:cs typeface="Arial" charset="0"/>
              </a:rPr>
              <a:t>…..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450B6-A949-864C-A1AE-9644D92DC826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Major Routing Challenges: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Resilience (recovery without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recomputation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Traffic Engineering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Alternate approaches to BGP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C97CBE-318B-0941-82FF-EE00E7343A3B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Helvetica" charset="0"/>
                <a:ea typeface="ＭＳ Ｐゴシック" charset="0"/>
                <a:cs typeface="ＭＳ Ｐゴシック" charset="0"/>
              </a:rPr>
              <a:t>Routing Resilience</a:t>
            </a:r>
            <a:endParaRPr lang="en-US" sz="48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Basic routing algorithms rely on consistency or global convergence to </a:t>
            </a:r>
            <a:r>
              <a:rPr lang="en-US" dirty="0" smtClean="0"/>
              <a:t>ensure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LS: routers need to have same picture of network</a:t>
            </a:r>
          </a:p>
          <a:p>
            <a:pPr lvl="1"/>
            <a:r>
              <a:rPr lang="en-US" dirty="0" smtClean="0"/>
              <a:t>DV: if algorithm hasn’t converged, might loop</a:t>
            </a:r>
          </a:p>
          <a:p>
            <a:pPr lvl="1"/>
            <a:endParaRPr lang="en-US" dirty="0"/>
          </a:p>
          <a:p>
            <a:r>
              <a:rPr lang="en-US" dirty="0" smtClean="0"/>
              <a:t>As nets grow, this gets harder and takes longer</a:t>
            </a:r>
          </a:p>
          <a:p>
            <a:pPr lvl="1"/>
            <a:r>
              <a:rPr lang="en-US" b="1" i="1" dirty="0" smtClean="0"/>
              <a:t>Need </a:t>
            </a:r>
            <a:r>
              <a:rPr lang="en-US" b="1" i="1" dirty="0" smtClean="0"/>
              <a:t>both consistency/convergence </a:t>
            </a:r>
            <a:r>
              <a:rPr lang="en-US" b="1" i="1" dirty="0" smtClean="0"/>
              <a:t>and timeliness!</a:t>
            </a:r>
          </a:p>
          <a:p>
            <a:pPr lvl="1"/>
            <a:endParaRPr lang="en-US" dirty="0"/>
          </a:p>
          <a:p>
            <a:r>
              <a:rPr lang="en-US" dirty="0" smtClean="0"/>
              <a:t>Creates lag between failure detection and recovery</a:t>
            </a:r>
          </a:p>
          <a:p>
            <a:pPr lvl="1"/>
            <a:r>
              <a:rPr lang="en-US" dirty="0" smtClean="0"/>
              <a:t>Lag is biggest barrier to achieving 99.999%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203</a:t>
            </a:r>
            <a:r>
              <a:rPr lang="is-IS" dirty="0" smtClean="0"/>
              <a:t>….which is less than half the class!</a:t>
            </a:r>
          </a:p>
          <a:p>
            <a:endParaRPr lang="is-IS" dirty="0"/>
          </a:p>
          <a:p>
            <a:r>
              <a:rPr lang="is-IS" dirty="0" smtClean="0"/>
              <a:t>You have only yourself to blame....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0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Hacks Used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Preconfigured backup paths</a:t>
            </a:r>
          </a:p>
          <a:p>
            <a:pPr lvl="1"/>
            <a:r>
              <a:rPr lang="en-US" dirty="0" smtClean="0"/>
              <a:t>When link fails, router has a backup route to use</a:t>
            </a:r>
          </a:p>
          <a:p>
            <a:pPr lvl="1"/>
            <a:r>
              <a:rPr lang="en-US" dirty="0" smtClean="0"/>
              <a:t>Very helpful against single failures</a:t>
            </a:r>
          </a:p>
          <a:p>
            <a:pPr lvl="1"/>
            <a:r>
              <a:rPr lang="en-US" dirty="0" smtClean="0"/>
              <a:t>Only limited protection against multiple failures</a:t>
            </a:r>
          </a:p>
          <a:p>
            <a:pPr lvl="1"/>
            <a:r>
              <a:rPr lang="en-US" dirty="0" smtClean="0"/>
              <a:t>No systematic paradigm</a:t>
            </a:r>
          </a:p>
          <a:p>
            <a:pPr lvl="1"/>
            <a:endParaRPr lang="en-US" dirty="0"/>
          </a:p>
          <a:p>
            <a:r>
              <a:rPr lang="en-US" dirty="0" smtClean="0"/>
              <a:t>ECMP: Equal-Cost Multipath</a:t>
            </a:r>
          </a:p>
          <a:p>
            <a:pPr lvl="1"/>
            <a:r>
              <a:rPr lang="en-US" dirty="0" smtClean="0"/>
              <a:t>Similar to backups, but narrower applicability</a:t>
            </a:r>
          </a:p>
          <a:p>
            <a:pPr lvl="1"/>
            <a:r>
              <a:rPr lang="en-US" dirty="0" smtClean="0"/>
              <a:t>Choose among several “shortest-paths”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Presented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Failover routing</a:t>
            </a:r>
          </a:p>
          <a:p>
            <a:endParaRPr lang="en-US" dirty="0"/>
          </a:p>
          <a:p>
            <a:r>
              <a:rPr lang="en-US" dirty="0" smtClean="0"/>
              <a:t>Multipath (one slide)</a:t>
            </a:r>
          </a:p>
          <a:p>
            <a:pPr lvl="1"/>
            <a:endParaRPr lang="en-US" dirty="0"/>
          </a:p>
          <a:p>
            <a:r>
              <a:rPr lang="en-US" dirty="0" smtClean="0"/>
              <a:t>Failure-carrying packets</a:t>
            </a:r>
          </a:p>
          <a:p>
            <a:pPr lvl="1"/>
            <a:endParaRPr lang="en-US" dirty="0"/>
          </a:p>
          <a:p>
            <a:r>
              <a:rPr lang="en-US" dirty="0" smtClean="0"/>
              <a:t>Routing-along-DAGs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Failover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This is generalization of backup paths</a:t>
            </a:r>
          </a:p>
          <a:p>
            <a:pPr lvl="1"/>
            <a:r>
              <a:rPr lang="en-US" dirty="0" smtClean="0"/>
              <a:t>Routing based not just on destination, but on incoming port</a:t>
            </a:r>
          </a:p>
          <a:p>
            <a:pPr lvl="5"/>
            <a:endParaRPr lang="en-US" dirty="0"/>
          </a:p>
          <a:p>
            <a:r>
              <a:rPr lang="en-US" dirty="0" smtClean="0"/>
              <a:t>Simple form: routing table for packet coming in a particular port for </a:t>
            </a:r>
            <a:r>
              <a:rPr lang="en-US" dirty="0" err="1" smtClean="0"/>
              <a:t>dest</a:t>
            </a:r>
            <a:r>
              <a:rPr lang="en-US" dirty="0" smtClean="0"/>
              <a:t> D lists several outgoing ports</a:t>
            </a:r>
          </a:p>
          <a:p>
            <a:pPr lvl="1"/>
            <a:r>
              <a:rPr lang="en-US" dirty="0" smtClean="0"/>
              <a:t>Port X, Port Y, Port Z, </a:t>
            </a:r>
            <a:r>
              <a:rPr lang="is-IS" dirty="0" smtClean="0"/>
              <a:t>….</a:t>
            </a:r>
          </a:p>
          <a:p>
            <a:pPr lvl="6"/>
            <a:endParaRPr lang="is-IS" dirty="0"/>
          </a:p>
          <a:p>
            <a:r>
              <a:rPr lang="is-IS" dirty="0" smtClean="0"/>
              <a:t>Semantics: for a packet coming in port A, for dest D</a:t>
            </a:r>
          </a:p>
          <a:p>
            <a:pPr lvl="1"/>
            <a:r>
              <a:rPr lang="is-IS" dirty="0" smtClean="0"/>
              <a:t>If port X is up, use it</a:t>
            </a:r>
          </a:p>
          <a:p>
            <a:pPr lvl="1"/>
            <a:r>
              <a:rPr lang="is-IS" dirty="0" smtClean="0"/>
              <a:t>If port X is down, use port Y</a:t>
            </a:r>
          </a:p>
          <a:p>
            <a:pPr lvl="1"/>
            <a:r>
              <a:rPr lang="is-IS" dirty="0" smtClean="0"/>
              <a:t>If port X and port Y are down, use port Z</a:t>
            </a:r>
          </a:p>
          <a:p>
            <a:pPr lvl="1"/>
            <a:r>
              <a:rPr lang="is-IS" dirty="0" smtClean="0"/>
              <a:t>....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0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Amazing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had studied the power of this approach</a:t>
            </a:r>
          </a:p>
          <a:p>
            <a:pPr lvl="1"/>
            <a:r>
              <a:rPr lang="en-US" dirty="0" smtClean="0"/>
              <a:t>Some work looking at partial methods</a:t>
            </a:r>
            <a:r>
              <a:rPr lang="is-IS" dirty="0" smtClean="0"/>
              <a:t>….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Current conjecture: if graph G is k-connected, then one can find a set of failover routing tables such that G can withstand any k-1 link failures.</a:t>
            </a:r>
          </a:p>
          <a:p>
            <a:pPr lvl="5"/>
            <a:endParaRPr lang="en-US" dirty="0"/>
          </a:p>
          <a:p>
            <a:r>
              <a:rPr lang="en-US" dirty="0" smtClean="0"/>
              <a:t>Status of conjecture (for more general form)</a:t>
            </a:r>
          </a:p>
          <a:p>
            <a:pPr lvl="1"/>
            <a:r>
              <a:rPr lang="en-US" dirty="0" smtClean="0"/>
              <a:t>We have proven this for k=1, 2, 3, 4, 5</a:t>
            </a:r>
          </a:p>
          <a:p>
            <a:pPr lvl="1"/>
            <a:r>
              <a:rPr lang="en-US" dirty="0" smtClean="0"/>
              <a:t>We have no idea how to make progress for k &gt; 5</a:t>
            </a:r>
          </a:p>
          <a:p>
            <a:pPr lvl="1"/>
            <a:r>
              <a:rPr lang="en-US" i="1" dirty="0" smtClean="0"/>
              <a:t>If someone in this class proves the conjecture for general k, you can have my house.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70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(2) Multipath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Routing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Multipath: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Providing more than one path for each S-D pair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Allow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endpoints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choose 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them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can be implemented by having a “path” field in packet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Good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if one path goes down, can 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another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Bad: Delay while endpoints detect failure (RTT)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Absolutely necessary because of E2E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arguments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still has RTT’s worth of delay before recovery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i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Part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of solution, but still need more reliable routing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2399F-EEBF-3040-BB84-E03D7ABFA208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Can we completely </a:t>
            </a:r>
            <a:r>
              <a:rPr lang="en-US" sz="3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eliminate the need to </a:t>
            </a:r>
            <a:r>
              <a:rPr lang="ja-JP" altLang="en-US" sz="3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“</a:t>
            </a:r>
            <a:r>
              <a:rPr lang="en-US" sz="3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reconverge</a:t>
            </a:r>
            <a:r>
              <a:rPr lang="ja-JP" altLang="en-US" sz="3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”</a:t>
            </a:r>
            <a:r>
              <a:rPr lang="en-US" sz="3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 after link failures</a:t>
            </a:r>
            <a:r>
              <a:rPr lang="en-US" sz="32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?</a:t>
            </a:r>
          </a:p>
          <a:p>
            <a:pPr marL="0" indent="0" algn="ctr">
              <a:buNone/>
            </a:pPr>
            <a:endParaRPr lang="en-US" sz="3200" b="1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3200" b="1" i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i.e., can we tolerate failures without losses, as long as network remains connected?</a:t>
            </a:r>
            <a:endParaRPr lang="en-US" sz="3200" b="1" i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Failure-Carrying Packets</a:t>
            </a:r>
            <a:b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(FCP)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EA6A0D-6A1C-8142-BA20-70C98F036A33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FCP Approach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 Step 1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Ensure all routers have consistent view of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But this view can be out-of-date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Consistency is easy if timeliness not required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Use reliable </a:t>
            </a:r>
            <a:r>
              <a:rPr lang="en-US" dirty="0" smtClean="0">
                <a:latin typeface="Arial" charset="0"/>
                <a:cs typeface="Arial" charset="0"/>
              </a:rPr>
              <a:t>flooding so all events reach all nodes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Nodes can construct series of network 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map has sequence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(don’t ask how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Routers write this number in packet headers, so packets are </a:t>
            </a:r>
            <a:r>
              <a:rPr lang="en-US" dirty="0" smtClean="0">
                <a:latin typeface="Arial" charset="0"/>
                <a:cs typeface="Arial" charset="0"/>
              </a:rPr>
              <a:t>routed </a:t>
            </a:r>
            <a:r>
              <a:rPr lang="en-US" dirty="0">
                <a:latin typeface="Arial" charset="0"/>
                <a:cs typeface="Arial" charset="0"/>
              </a:rPr>
              <a:t>according to the same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map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F03E50-A815-6347-9C0D-039E73F6ED51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and Map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220200" cy="4835525"/>
          </a:xfrm>
        </p:spPr>
        <p:txBody>
          <a:bodyPr/>
          <a:lstStyle/>
          <a:p>
            <a:r>
              <a:rPr lang="en-US" dirty="0" smtClean="0"/>
              <a:t>Each node has sequence of maps 1, 2,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But may not have the most recent</a:t>
            </a:r>
          </a:p>
          <a:p>
            <a:pPr lvl="8"/>
            <a:endParaRPr lang="en-US" dirty="0"/>
          </a:p>
          <a:p>
            <a:r>
              <a:rPr lang="en-US" dirty="0" smtClean="0"/>
              <a:t>When packet arrives, it carries a map #</a:t>
            </a:r>
          </a:p>
          <a:p>
            <a:pPr lvl="1"/>
            <a:r>
              <a:rPr lang="en-US" dirty="0" smtClean="0"/>
              <a:t>If node has this map, it forwards packet using this map</a:t>
            </a:r>
          </a:p>
          <a:p>
            <a:pPr lvl="1"/>
            <a:r>
              <a:rPr lang="en-US" dirty="0" smtClean="0"/>
              <a:t>If node does not have this map, it forwards using its most recent map, and writes (lower) map # in packet</a:t>
            </a:r>
          </a:p>
          <a:p>
            <a:pPr lvl="6"/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Eventually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all routers 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same map to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route packet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This achieves consistency, but not timeliness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Because old maps may not have recent failures</a:t>
            </a:r>
            <a:r>
              <a:rPr lang="is-IS" i="1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9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FCP Approach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 Step 2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Carry failure information in the packets!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 this information to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fix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old maps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When a packet arrives and the next-hop link for the path computed with the consistent state is down, </a:t>
            </a:r>
            <a:r>
              <a:rPr lang="en-US" i="1" dirty="0">
                <a:latin typeface="Arial" charset="0"/>
                <a:cs typeface="Arial" charset="0"/>
              </a:rPr>
              <a:t>insert failure information into packet header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 compute new paths assuming that link is down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failure persists, it will be included in next consistent picture of </a:t>
            </a:r>
            <a:r>
              <a:rPr lang="en-US" dirty="0" smtClean="0">
                <a:latin typeface="Arial" charset="0"/>
                <a:cs typeface="Arial" charset="0"/>
              </a:rPr>
              <a:t>network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Then not needed in packet header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68184A-1224-954E-A8A4-A40EF3D7ED42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93A8A1-2222-6046-BB2B-85AC5114E59A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5287963"/>
            <a:ext cx="1828800" cy="1036637"/>
            <a:chOff x="912" y="3331"/>
            <a:chExt cx="1152" cy="653"/>
          </a:xfrm>
        </p:grpSpPr>
        <p:sp>
          <p:nvSpPr>
            <p:cNvPr id="31808" name="AutoShape 3"/>
            <p:cNvSpPr>
              <a:spLocks noChangeArrowheads="1"/>
            </p:cNvSpPr>
            <p:nvPr/>
          </p:nvSpPr>
          <p:spPr bwMode="auto">
            <a:xfrm>
              <a:off x="912" y="3331"/>
              <a:ext cx="1152" cy="653"/>
            </a:xfrm>
            <a:prstGeom prst="cloudCallout">
              <a:avLst>
                <a:gd name="adj1" fmla="val 48523"/>
                <a:gd name="adj2" fmla="val -608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1809" name="Group 4"/>
            <p:cNvGrpSpPr>
              <a:grpSpLocks/>
            </p:cNvGrpSpPr>
            <p:nvPr/>
          </p:nvGrpSpPr>
          <p:grpSpPr bwMode="auto">
            <a:xfrm>
              <a:off x="1056" y="3463"/>
              <a:ext cx="888" cy="363"/>
              <a:chOff x="336" y="1764"/>
              <a:chExt cx="888" cy="363"/>
            </a:xfrm>
          </p:grpSpPr>
          <p:sp>
            <p:nvSpPr>
              <p:cNvPr id="31810" name="Oval 5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11" name="AutoShape 6"/>
              <p:cNvCxnSpPr>
                <a:cxnSpLocks noChangeShapeType="1"/>
                <a:stCxn id="31810" idx="6"/>
                <a:endCxn id="31812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812" name="Oval 7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1813" name="Oval 8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14" name="AutoShape 9"/>
              <p:cNvCxnSpPr>
                <a:cxnSpLocks noChangeShapeType="1"/>
                <a:stCxn id="31813" idx="6"/>
                <a:endCxn id="31815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815" name="Oval 10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16" name="AutoShape 11"/>
              <p:cNvCxnSpPr>
                <a:cxnSpLocks noChangeShapeType="1"/>
                <a:stCxn id="31812" idx="4"/>
                <a:endCxn id="31815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17" name="AutoShape 12"/>
              <p:cNvCxnSpPr>
                <a:cxnSpLocks noChangeShapeType="1"/>
                <a:stCxn id="31810" idx="4"/>
                <a:endCxn id="31813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18" name="AutoShape 13"/>
              <p:cNvCxnSpPr>
                <a:cxnSpLocks noChangeShapeType="1"/>
                <a:stCxn id="31810" idx="5"/>
                <a:endCxn id="31815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819" name="Oval 14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20" name="AutoShape 15"/>
              <p:cNvCxnSpPr>
                <a:cxnSpLocks noChangeShapeType="1"/>
                <a:stCxn id="31810" idx="2"/>
                <a:endCxn id="31819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21" name="AutoShape 16"/>
              <p:cNvCxnSpPr>
                <a:cxnSpLocks noChangeShapeType="1"/>
                <a:stCxn id="31813" idx="2"/>
                <a:endCxn id="31819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822" name="Oval 17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23" name="AutoShape 18"/>
              <p:cNvCxnSpPr>
                <a:cxnSpLocks noChangeShapeType="1"/>
                <a:stCxn id="31812" idx="6"/>
                <a:endCxn id="31822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24" name="AutoShape 19"/>
              <p:cNvCxnSpPr>
                <a:cxnSpLocks noChangeShapeType="1"/>
                <a:stCxn id="31815" idx="6"/>
                <a:endCxn id="31822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31747" name="Oval 20"/>
          <p:cNvSpPr>
            <a:spLocks noChangeArrowheads="1"/>
          </p:cNvSpPr>
          <p:nvPr/>
        </p:nvSpPr>
        <p:spPr bwMode="auto">
          <a:xfrm>
            <a:off x="514350" y="2695575"/>
            <a:ext cx="1447800" cy="762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FCP routing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28F61B-86F3-5745-A722-29FC29FCAEA2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31749" name="Oval 22"/>
          <p:cNvSpPr>
            <a:spLocks noChangeArrowheads="1"/>
          </p:cNvSpPr>
          <p:nvPr/>
        </p:nvSpPr>
        <p:spPr bwMode="auto">
          <a:xfrm>
            <a:off x="3276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B</a:t>
            </a:r>
          </a:p>
        </p:txBody>
      </p:sp>
      <p:cxnSp>
        <p:nvCxnSpPr>
          <p:cNvPr id="31750" name="AutoShape 23"/>
          <p:cNvCxnSpPr>
            <a:cxnSpLocks noChangeShapeType="1"/>
            <a:stCxn id="31749" idx="6"/>
            <a:endCxn id="31751" idx="2"/>
          </p:cNvCxnSpPr>
          <p:nvPr/>
        </p:nvCxnSpPr>
        <p:spPr bwMode="auto">
          <a:xfrm>
            <a:off x="3657600" y="30749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1" name="Oval 24"/>
          <p:cNvSpPr>
            <a:spLocks noChangeArrowheads="1"/>
          </p:cNvSpPr>
          <p:nvPr/>
        </p:nvSpPr>
        <p:spPr bwMode="auto">
          <a:xfrm>
            <a:off x="5562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D</a:t>
            </a:r>
          </a:p>
        </p:txBody>
      </p:sp>
      <p:sp>
        <p:nvSpPr>
          <p:cNvPr id="31752" name="Oval 25"/>
          <p:cNvSpPr>
            <a:spLocks noChangeArrowheads="1"/>
          </p:cNvSpPr>
          <p:nvPr/>
        </p:nvSpPr>
        <p:spPr bwMode="auto">
          <a:xfrm>
            <a:off x="3276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C</a:t>
            </a:r>
          </a:p>
        </p:txBody>
      </p:sp>
      <p:cxnSp>
        <p:nvCxnSpPr>
          <p:cNvPr id="31753" name="AutoShape 26"/>
          <p:cNvCxnSpPr>
            <a:cxnSpLocks noChangeShapeType="1"/>
            <a:stCxn id="31752" idx="6"/>
            <a:endCxn id="31754" idx="2"/>
          </p:cNvCxnSpPr>
          <p:nvPr/>
        </p:nvCxnSpPr>
        <p:spPr bwMode="auto">
          <a:xfrm>
            <a:off x="3657600" y="50561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4" name="Oval 27"/>
          <p:cNvSpPr>
            <a:spLocks noChangeArrowheads="1"/>
          </p:cNvSpPr>
          <p:nvPr/>
        </p:nvSpPr>
        <p:spPr bwMode="auto">
          <a:xfrm>
            <a:off x="5562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E</a:t>
            </a:r>
          </a:p>
        </p:txBody>
      </p:sp>
      <p:cxnSp>
        <p:nvCxnSpPr>
          <p:cNvPr id="31755" name="AutoShape 28"/>
          <p:cNvCxnSpPr>
            <a:cxnSpLocks noChangeShapeType="1"/>
            <a:stCxn id="31751" idx="4"/>
            <a:endCxn id="31754" idx="0"/>
          </p:cNvCxnSpPr>
          <p:nvPr/>
        </p:nvCxnSpPr>
        <p:spPr bwMode="auto">
          <a:xfrm>
            <a:off x="5753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6" name="AutoShape 29"/>
          <p:cNvCxnSpPr>
            <a:cxnSpLocks noChangeShapeType="1"/>
            <a:stCxn id="31749" idx="4"/>
            <a:endCxn id="31752" idx="0"/>
          </p:cNvCxnSpPr>
          <p:nvPr/>
        </p:nvCxnSpPr>
        <p:spPr bwMode="auto">
          <a:xfrm>
            <a:off x="3467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7" name="AutoShape 30"/>
          <p:cNvCxnSpPr>
            <a:cxnSpLocks noChangeShapeType="1"/>
            <a:stCxn id="31751" idx="3"/>
            <a:endCxn id="31752" idx="7"/>
          </p:cNvCxnSpPr>
          <p:nvPr/>
        </p:nvCxnSpPr>
        <p:spPr bwMode="auto">
          <a:xfrm flipH="1">
            <a:off x="3602038" y="3209925"/>
            <a:ext cx="2016125" cy="171132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8" name="Oval 31"/>
          <p:cNvSpPr>
            <a:spLocks noChangeArrowheads="1"/>
          </p:cNvSpPr>
          <p:nvPr/>
        </p:nvSpPr>
        <p:spPr bwMode="auto">
          <a:xfrm>
            <a:off x="16002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A</a:t>
            </a:r>
          </a:p>
        </p:txBody>
      </p:sp>
      <p:cxnSp>
        <p:nvCxnSpPr>
          <p:cNvPr id="31759" name="AutoShape 32"/>
          <p:cNvCxnSpPr>
            <a:cxnSpLocks noChangeShapeType="1"/>
            <a:stCxn id="31749" idx="2"/>
            <a:endCxn id="31758" idx="7"/>
          </p:cNvCxnSpPr>
          <p:nvPr/>
        </p:nvCxnSpPr>
        <p:spPr bwMode="auto">
          <a:xfrm flipH="1">
            <a:off x="1925638" y="3074988"/>
            <a:ext cx="1350962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0" name="AutoShape 33"/>
          <p:cNvCxnSpPr>
            <a:cxnSpLocks noChangeShapeType="1"/>
            <a:stCxn id="31752" idx="2"/>
            <a:endCxn id="31758" idx="5"/>
          </p:cNvCxnSpPr>
          <p:nvPr/>
        </p:nvCxnSpPr>
        <p:spPr bwMode="auto">
          <a:xfrm flipH="1" flipV="1">
            <a:off x="1925638" y="4124325"/>
            <a:ext cx="1350962" cy="931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1" name="Oval 34"/>
          <p:cNvSpPr>
            <a:spLocks noChangeArrowheads="1"/>
          </p:cNvSpPr>
          <p:nvPr/>
        </p:nvSpPr>
        <p:spPr bwMode="auto">
          <a:xfrm flipH="1">
            <a:off x="72390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F</a:t>
            </a:r>
          </a:p>
        </p:txBody>
      </p:sp>
      <p:cxnSp>
        <p:nvCxnSpPr>
          <p:cNvPr id="31762" name="AutoShape 35"/>
          <p:cNvCxnSpPr>
            <a:cxnSpLocks noChangeShapeType="1"/>
            <a:stCxn id="31751" idx="6"/>
            <a:endCxn id="31761" idx="7"/>
          </p:cNvCxnSpPr>
          <p:nvPr/>
        </p:nvCxnSpPr>
        <p:spPr bwMode="auto">
          <a:xfrm>
            <a:off x="5943600" y="3074988"/>
            <a:ext cx="1350963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3" name="AutoShape 36"/>
          <p:cNvCxnSpPr>
            <a:cxnSpLocks noChangeShapeType="1"/>
            <a:stCxn id="31754" idx="6"/>
            <a:endCxn id="31761" idx="5"/>
          </p:cNvCxnSpPr>
          <p:nvPr/>
        </p:nvCxnSpPr>
        <p:spPr bwMode="auto">
          <a:xfrm flipV="1">
            <a:off x="5943600" y="4122738"/>
            <a:ext cx="1350963" cy="933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3621" name="AutoShape 37"/>
          <p:cNvSpPr>
            <a:spLocks noChangeArrowheads="1"/>
          </p:cNvSpPr>
          <p:nvPr/>
        </p:nvSpPr>
        <p:spPr bwMode="auto">
          <a:xfrm>
            <a:off x="457200" y="3733800"/>
            <a:ext cx="1066800" cy="381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IP packet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04800" y="2590800"/>
            <a:ext cx="1828800" cy="1036638"/>
            <a:chOff x="192" y="1632"/>
            <a:chExt cx="1152" cy="653"/>
          </a:xfrm>
        </p:grpSpPr>
        <p:sp>
          <p:nvSpPr>
            <p:cNvPr id="31791" name="AutoShape 39"/>
            <p:cNvSpPr>
              <a:spLocks noChangeArrowheads="1"/>
            </p:cNvSpPr>
            <p:nvPr/>
          </p:nvSpPr>
          <p:spPr bwMode="auto">
            <a:xfrm>
              <a:off x="192" y="1632"/>
              <a:ext cx="1152" cy="653"/>
            </a:xfrm>
            <a:prstGeom prst="cloudCallout">
              <a:avLst>
                <a:gd name="adj1" fmla="val 25259"/>
                <a:gd name="adj2" fmla="val 6469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1792" name="Group 40"/>
            <p:cNvGrpSpPr>
              <a:grpSpLocks/>
            </p:cNvGrpSpPr>
            <p:nvPr/>
          </p:nvGrpSpPr>
          <p:grpSpPr bwMode="auto">
            <a:xfrm>
              <a:off x="336" y="1764"/>
              <a:ext cx="888" cy="363"/>
              <a:chOff x="336" y="1764"/>
              <a:chExt cx="888" cy="363"/>
            </a:xfrm>
          </p:grpSpPr>
          <p:sp>
            <p:nvSpPr>
              <p:cNvPr id="31793" name="Oval 41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94" name="AutoShape 42"/>
              <p:cNvCxnSpPr>
                <a:cxnSpLocks noChangeShapeType="1"/>
                <a:stCxn id="31793" idx="6"/>
                <a:endCxn id="31795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795" name="Oval 43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1796" name="Oval 44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97" name="AutoShape 45"/>
              <p:cNvCxnSpPr>
                <a:cxnSpLocks noChangeShapeType="1"/>
                <a:stCxn id="31796" idx="6"/>
                <a:endCxn id="31798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798" name="Oval 46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99" name="AutoShape 47"/>
              <p:cNvCxnSpPr>
                <a:cxnSpLocks noChangeShapeType="1"/>
                <a:stCxn id="31795" idx="4"/>
                <a:endCxn id="31798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00" name="AutoShape 48"/>
              <p:cNvCxnSpPr>
                <a:cxnSpLocks noChangeShapeType="1"/>
                <a:stCxn id="31793" idx="4"/>
                <a:endCxn id="31796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01" name="AutoShape 49"/>
              <p:cNvCxnSpPr>
                <a:cxnSpLocks noChangeShapeType="1"/>
                <a:stCxn id="31793" idx="5"/>
                <a:endCxn id="31798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802" name="Oval 50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03" name="AutoShape 51"/>
              <p:cNvCxnSpPr>
                <a:cxnSpLocks noChangeShapeType="1"/>
                <a:stCxn id="31793" idx="2"/>
                <a:endCxn id="31802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04" name="AutoShape 52"/>
              <p:cNvCxnSpPr>
                <a:cxnSpLocks noChangeShapeType="1"/>
                <a:stCxn id="31796" idx="2"/>
                <a:endCxn id="31802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805" name="Oval 53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06" name="AutoShape 54"/>
              <p:cNvCxnSpPr>
                <a:cxnSpLocks noChangeShapeType="1"/>
                <a:stCxn id="31795" idx="6"/>
                <a:endCxn id="31805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807" name="AutoShape 55"/>
              <p:cNvCxnSpPr>
                <a:cxnSpLocks noChangeShapeType="1"/>
                <a:stCxn id="31798" idx="6"/>
                <a:endCxn id="31805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323640" name="Freeform 56"/>
          <p:cNvSpPr>
            <a:spLocks/>
          </p:cNvSpPr>
          <p:nvPr/>
        </p:nvSpPr>
        <p:spPr bwMode="auto">
          <a:xfrm>
            <a:off x="609600" y="3170238"/>
            <a:ext cx="1295400" cy="266700"/>
          </a:xfrm>
          <a:custGeom>
            <a:avLst/>
            <a:gdLst>
              <a:gd name="T0" fmla="*/ 0 w 816"/>
              <a:gd name="T1" fmla="*/ 0 h 168"/>
              <a:gd name="T2" fmla="*/ 2147483647 w 816"/>
              <a:gd name="T3" fmla="*/ 2147483647 h 168"/>
              <a:gd name="T4" fmla="*/ 2147483647 w 816"/>
              <a:gd name="T5" fmla="*/ 2147483647 h 168"/>
              <a:gd name="T6" fmla="*/ 2147483647 w 81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68"/>
              <a:gd name="T14" fmla="*/ 816 w 81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68">
                <a:moveTo>
                  <a:pt x="0" y="0"/>
                </a:moveTo>
                <a:cubicBezTo>
                  <a:pt x="48" y="60"/>
                  <a:pt x="96" y="120"/>
                  <a:pt x="192" y="144"/>
                </a:cubicBezTo>
                <a:cubicBezTo>
                  <a:pt x="288" y="168"/>
                  <a:pt x="472" y="168"/>
                  <a:pt x="576" y="144"/>
                </a:cubicBezTo>
                <a:cubicBezTo>
                  <a:pt x="680" y="120"/>
                  <a:pt x="748" y="60"/>
                  <a:pt x="816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3641" name="Freeform 57"/>
          <p:cNvSpPr>
            <a:spLocks/>
          </p:cNvSpPr>
          <p:nvPr/>
        </p:nvSpPr>
        <p:spPr bwMode="auto">
          <a:xfrm>
            <a:off x="2066925" y="5875338"/>
            <a:ext cx="944563" cy="268287"/>
          </a:xfrm>
          <a:custGeom>
            <a:avLst/>
            <a:gdLst>
              <a:gd name="T0" fmla="*/ 0 w 595"/>
              <a:gd name="T1" fmla="*/ 2147483647 h 169"/>
              <a:gd name="T2" fmla="*/ 2147483647 w 595"/>
              <a:gd name="T3" fmla="*/ 2147483647 h 169"/>
              <a:gd name="T4" fmla="*/ 2147483647 w 595"/>
              <a:gd name="T5" fmla="*/ 0 h 169"/>
              <a:gd name="T6" fmla="*/ 0 60000 65536"/>
              <a:gd name="T7" fmla="*/ 0 60000 65536"/>
              <a:gd name="T8" fmla="*/ 0 60000 65536"/>
              <a:gd name="T9" fmla="*/ 0 w 595"/>
              <a:gd name="T10" fmla="*/ 0 h 169"/>
              <a:gd name="T11" fmla="*/ 595 w 595"/>
              <a:gd name="T12" fmla="*/ 169 h 1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5" h="169">
                <a:moveTo>
                  <a:pt x="0" y="145"/>
                </a:moveTo>
                <a:cubicBezTo>
                  <a:pt x="142" y="157"/>
                  <a:pt x="285" y="169"/>
                  <a:pt x="384" y="145"/>
                </a:cubicBezTo>
                <a:cubicBezTo>
                  <a:pt x="483" y="121"/>
                  <a:pt x="539" y="60"/>
                  <a:pt x="595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768" name="Oval 58"/>
          <p:cNvSpPr>
            <a:spLocks noChangeArrowheads="1"/>
          </p:cNvSpPr>
          <p:nvPr/>
        </p:nvSpPr>
        <p:spPr bwMode="auto">
          <a:xfrm>
            <a:off x="6076950" y="5392738"/>
            <a:ext cx="1447800" cy="762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867400" y="5287963"/>
            <a:ext cx="1828800" cy="1036637"/>
            <a:chOff x="3696" y="3331"/>
            <a:chExt cx="1152" cy="653"/>
          </a:xfrm>
        </p:grpSpPr>
        <p:sp>
          <p:nvSpPr>
            <p:cNvPr id="31774" name="AutoShape 60"/>
            <p:cNvSpPr>
              <a:spLocks noChangeArrowheads="1"/>
            </p:cNvSpPr>
            <p:nvPr/>
          </p:nvSpPr>
          <p:spPr bwMode="auto">
            <a:xfrm>
              <a:off x="3696" y="3331"/>
              <a:ext cx="1152" cy="653"/>
            </a:xfrm>
            <a:prstGeom prst="cloudCallout">
              <a:avLst>
                <a:gd name="adj1" fmla="val -42361"/>
                <a:gd name="adj2" fmla="val -6255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1775" name="Group 61"/>
            <p:cNvGrpSpPr>
              <a:grpSpLocks/>
            </p:cNvGrpSpPr>
            <p:nvPr/>
          </p:nvGrpSpPr>
          <p:grpSpPr bwMode="auto">
            <a:xfrm>
              <a:off x="3840" y="3463"/>
              <a:ext cx="888" cy="363"/>
              <a:chOff x="336" y="1764"/>
              <a:chExt cx="888" cy="363"/>
            </a:xfrm>
          </p:grpSpPr>
          <p:sp>
            <p:nvSpPr>
              <p:cNvPr id="31776" name="Oval 62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77" name="AutoShape 63"/>
              <p:cNvCxnSpPr>
                <a:cxnSpLocks noChangeShapeType="1"/>
                <a:stCxn id="31776" idx="6"/>
                <a:endCxn id="31778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778" name="Oval 64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1779" name="Oval 65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0" name="AutoShape 66"/>
              <p:cNvCxnSpPr>
                <a:cxnSpLocks noChangeShapeType="1"/>
                <a:stCxn id="31779" idx="6"/>
                <a:endCxn id="31781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781" name="Oval 67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2" name="AutoShape 68"/>
              <p:cNvCxnSpPr>
                <a:cxnSpLocks noChangeShapeType="1"/>
                <a:stCxn id="31778" idx="4"/>
                <a:endCxn id="31781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783" name="AutoShape 69"/>
              <p:cNvCxnSpPr>
                <a:cxnSpLocks noChangeShapeType="1"/>
                <a:stCxn id="31776" idx="4"/>
                <a:endCxn id="31779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784" name="AutoShape 70"/>
              <p:cNvCxnSpPr>
                <a:cxnSpLocks noChangeShapeType="1"/>
                <a:stCxn id="31776" idx="5"/>
                <a:endCxn id="31781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785" name="Oval 71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6" name="AutoShape 72"/>
              <p:cNvCxnSpPr>
                <a:cxnSpLocks noChangeShapeType="1"/>
                <a:stCxn id="31776" idx="2"/>
                <a:endCxn id="31785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787" name="AutoShape 73"/>
              <p:cNvCxnSpPr>
                <a:cxnSpLocks noChangeShapeType="1"/>
                <a:stCxn id="31779" idx="2"/>
                <a:endCxn id="31785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788" name="Oval 74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9" name="AutoShape 75"/>
              <p:cNvCxnSpPr>
                <a:cxnSpLocks noChangeShapeType="1"/>
                <a:stCxn id="31778" idx="6"/>
                <a:endCxn id="31788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1790" name="AutoShape 76"/>
              <p:cNvCxnSpPr>
                <a:cxnSpLocks noChangeShapeType="1"/>
                <a:stCxn id="31781" idx="6"/>
                <a:endCxn id="31788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323661" name="Freeform 77"/>
          <p:cNvSpPr>
            <a:spLocks/>
          </p:cNvSpPr>
          <p:nvPr/>
        </p:nvSpPr>
        <p:spPr bwMode="auto">
          <a:xfrm>
            <a:off x="7010400" y="5875338"/>
            <a:ext cx="433388" cy="252412"/>
          </a:xfrm>
          <a:custGeom>
            <a:avLst/>
            <a:gdLst>
              <a:gd name="T0" fmla="*/ 0 w 273"/>
              <a:gd name="T1" fmla="*/ 2147483647 h 159"/>
              <a:gd name="T2" fmla="*/ 2147483647 w 273"/>
              <a:gd name="T3" fmla="*/ 2147483647 h 159"/>
              <a:gd name="T4" fmla="*/ 2147483647 w 273"/>
              <a:gd name="T5" fmla="*/ 0 h 159"/>
              <a:gd name="T6" fmla="*/ 0 60000 65536"/>
              <a:gd name="T7" fmla="*/ 0 60000 65536"/>
              <a:gd name="T8" fmla="*/ 0 60000 65536"/>
              <a:gd name="T9" fmla="*/ 0 w 273"/>
              <a:gd name="T10" fmla="*/ 0 h 159"/>
              <a:gd name="T11" fmla="*/ 273 w 273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159">
                <a:moveTo>
                  <a:pt x="0" y="151"/>
                </a:moveTo>
                <a:cubicBezTo>
                  <a:pt x="24" y="155"/>
                  <a:pt x="48" y="159"/>
                  <a:pt x="93" y="134"/>
                </a:cubicBezTo>
                <a:cubicBezTo>
                  <a:pt x="138" y="109"/>
                  <a:pt x="205" y="54"/>
                  <a:pt x="273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771" name="Rectangle 78"/>
          <p:cNvSpPr>
            <a:spLocks noChangeArrowheads="1"/>
          </p:cNvSpPr>
          <p:nvPr/>
        </p:nvSpPr>
        <p:spPr bwMode="auto">
          <a:xfrm>
            <a:off x="1219200" y="40528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source</a:t>
            </a:r>
          </a:p>
        </p:txBody>
      </p:sp>
      <p:sp>
        <p:nvSpPr>
          <p:cNvPr id="31772" name="Rectangle 79"/>
          <p:cNvSpPr>
            <a:spLocks noChangeArrowheads="1"/>
          </p:cNvSpPr>
          <p:nvPr/>
        </p:nvSpPr>
        <p:spPr bwMode="auto">
          <a:xfrm>
            <a:off x="7105650" y="4067175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4117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L 0.27501 0.1166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11667 L 0.51667 0.11667 " pathEditMode="relative" ptsTypes="AA">
                                      <p:cBhvr>
                                        <p:cTn id="30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67 0.11667 L 0.70834 -0.0388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21" grpId="0" animBg="1"/>
      <p:bldP spid="323621" grpId="1" animBg="1"/>
      <p:bldP spid="323621" grpId="2" animBg="1"/>
      <p:bldP spid="323640" grpId="0" animBg="1"/>
      <p:bldP spid="323641" grpId="0" animBg="1"/>
      <p:bldP spid="3236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 flipH="1">
            <a:off x="72390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F</a:t>
            </a:r>
          </a:p>
        </p:txBody>
      </p:sp>
      <p:cxnSp>
        <p:nvCxnSpPr>
          <p:cNvPr id="33795" name="AutoShape 3"/>
          <p:cNvCxnSpPr>
            <a:cxnSpLocks noChangeShapeType="1"/>
            <a:stCxn id="33803" idx="6"/>
            <a:endCxn id="33794" idx="7"/>
          </p:cNvCxnSpPr>
          <p:nvPr/>
        </p:nvCxnSpPr>
        <p:spPr bwMode="auto">
          <a:xfrm>
            <a:off x="5943600" y="3074988"/>
            <a:ext cx="1350963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3276600"/>
            <a:ext cx="466725" cy="466725"/>
            <a:chOff x="3954" y="2478"/>
            <a:chExt cx="294" cy="294"/>
          </a:xfrm>
        </p:grpSpPr>
        <p:sp>
          <p:nvSpPr>
            <p:cNvPr id="33955" name="Line 5"/>
            <p:cNvSpPr>
              <a:spLocks noChangeShapeType="1"/>
            </p:cNvSpPr>
            <p:nvPr/>
          </p:nvSpPr>
          <p:spPr bwMode="auto">
            <a:xfrm>
              <a:off x="3960" y="2484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56" name="Line 6"/>
            <p:cNvSpPr>
              <a:spLocks noChangeShapeType="1"/>
            </p:cNvSpPr>
            <p:nvPr/>
          </p:nvSpPr>
          <p:spPr bwMode="auto">
            <a:xfrm flipH="1">
              <a:off x="3954" y="2478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797" name="Oval 7"/>
          <p:cNvSpPr>
            <a:spLocks noChangeArrowheads="1"/>
          </p:cNvSpPr>
          <p:nvPr/>
        </p:nvSpPr>
        <p:spPr bwMode="auto">
          <a:xfrm>
            <a:off x="1600200" y="5410200"/>
            <a:ext cx="1579563" cy="706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8" name="Oval 8"/>
          <p:cNvSpPr>
            <a:spLocks noChangeArrowheads="1"/>
          </p:cNvSpPr>
          <p:nvPr/>
        </p:nvSpPr>
        <p:spPr bwMode="auto">
          <a:xfrm>
            <a:off x="457200" y="2743200"/>
            <a:ext cx="1579563" cy="706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9" name="Oval 9"/>
          <p:cNvSpPr>
            <a:spLocks noChangeArrowheads="1"/>
          </p:cNvSpPr>
          <p:nvPr/>
        </p:nvSpPr>
        <p:spPr bwMode="auto">
          <a:xfrm>
            <a:off x="1752600" y="1905000"/>
            <a:ext cx="1579563" cy="706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8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FCP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8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C52240-8BCA-A945-AD52-5ABDA51BC0B9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33801" name="Oval 11"/>
          <p:cNvSpPr>
            <a:spLocks noChangeArrowheads="1"/>
          </p:cNvSpPr>
          <p:nvPr/>
        </p:nvSpPr>
        <p:spPr bwMode="auto">
          <a:xfrm>
            <a:off x="3276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B</a:t>
            </a:r>
          </a:p>
        </p:txBody>
      </p:sp>
      <p:cxnSp>
        <p:nvCxnSpPr>
          <p:cNvPr id="33802" name="AutoShape 12"/>
          <p:cNvCxnSpPr>
            <a:cxnSpLocks noChangeShapeType="1"/>
            <a:stCxn id="33801" idx="6"/>
            <a:endCxn id="33803" idx="2"/>
          </p:cNvCxnSpPr>
          <p:nvPr/>
        </p:nvCxnSpPr>
        <p:spPr bwMode="auto">
          <a:xfrm>
            <a:off x="3657600" y="30749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03" name="Oval 13"/>
          <p:cNvSpPr>
            <a:spLocks noChangeArrowheads="1"/>
          </p:cNvSpPr>
          <p:nvPr/>
        </p:nvSpPr>
        <p:spPr bwMode="auto">
          <a:xfrm>
            <a:off x="5562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D</a:t>
            </a:r>
          </a:p>
        </p:txBody>
      </p:sp>
      <p:sp>
        <p:nvSpPr>
          <p:cNvPr id="33804" name="Oval 14"/>
          <p:cNvSpPr>
            <a:spLocks noChangeArrowheads="1"/>
          </p:cNvSpPr>
          <p:nvPr/>
        </p:nvSpPr>
        <p:spPr bwMode="auto">
          <a:xfrm>
            <a:off x="3276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C</a:t>
            </a:r>
          </a:p>
        </p:txBody>
      </p:sp>
      <p:cxnSp>
        <p:nvCxnSpPr>
          <p:cNvPr id="33805" name="AutoShape 15"/>
          <p:cNvCxnSpPr>
            <a:cxnSpLocks noChangeShapeType="1"/>
            <a:stCxn id="33804" idx="6"/>
            <a:endCxn id="33806" idx="2"/>
          </p:cNvCxnSpPr>
          <p:nvPr/>
        </p:nvCxnSpPr>
        <p:spPr bwMode="auto">
          <a:xfrm>
            <a:off x="3657600" y="50561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06" name="Oval 16"/>
          <p:cNvSpPr>
            <a:spLocks noChangeArrowheads="1"/>
          </p:cNvSpPr>
          <p:nvPr/>
        </p:nvSpPr>
        <p:spPr bwMode="auto">
          <a:xfrm>
            <a:off x="5562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E</a:t>
            </a:r>
          </a:p>
        </p:txBody>
      </p:sp>
      <p:cxnSp>
        <p:nvCxnSpPr>
          <p:cNvPr id="33807" name="AutoShape 17"/>
          <p:cNvCxnSpPr>
            <a:cxnSpLocks noChangeShapeType="1"/>
            <a:stCxn id="33803" idx="4"/>
            <a:endCxn id="33806" idx="0"/>
          </p:cNvCxnSpPr>
          <p:nvPr/>
        </p:nvCxnSpPr>
        <p:spPr bwMode="auto">
          <a:xfrm>
            <a:off x="5753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8" name="AutoShape 18"/>
          <p:cNvCxnSpPr>
            <a:cxnSpLocks noChangeShapeType="1"/>
            <a:stCxn id="33801" idx="4"/>
            <a:endCxn id="33804" idx="0"/>
          </p:cNvCxnSpPr>
          <p:nvPr/>
        </p:nvCxnSpPr>
        <p:spPr bwMode="auto">
          <a:xfrm>
            <a:off x="3467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9" name="AutoShape 19"/>
          <p:cNvCxnSpPr>
            <a:cxnSpLocks noChangeShapeType="1"/>
            <a:stCxn id="33803" idx="3"/>
            <a:endCxn id="33804" idx="7"/>
          </p:cNvCxnSpPr>
          <p:nvPr/>
        </p:nvCxnSpPr>
        <p:spPr bwMode="auto">
          <a:xfrm flipH="1">
            <a:off x="3602038" y="3209925"/>
            <a:ext cx="2016125" cy="171132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0" name="Oval 20"/>
          <p:cNvSpPr>
            <a:spLocks noChangeArrowheads="1"/>
          </p:cNvSpPr>
          <p:nvPr/>
        </p:nvSpPr>
        <p:spPr bwMode="auto">
          <a:xfrm>
            <a:off x="16002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A</a:t>
            </a:r>
          </a:p>
        </p:txBody>
      </p:sp>
      <p:cxnSp>
        <p:nvCxnSpPr>
          <p:cNvPr id="33811" name="AutoShape 21"/>
          <p:cNvCxnSpPr>
            <a:cxnSpLocks noChangeShapeType="1"/>
            <a:stCxn id="33801" idx="2"/>
            <a:endCxn id="33810" idx="7"/>
          </p:cNvCxnSpPr>
          <p:nvPr/>
        </p:nvCxnSpPr>
        <p:spPr bwMode="auto">
          <a:xfrm flipH="1">
            <a:off x="1925638" y="3074988"/>
            <a:ext cx="1350962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2" name="AutoShape 22"/>
          <p:cNvCxnSpPr>
            <a:cxnSpLocks noChangeShapeType="1"/>
            <a:stCxn id="33804" idx="2"/>
            <a:endCxn id="33810" idx="5"/>
          </p:cNvCxnSpPr>
          <p:nvPr/>
        </p:nvCxnSpPr>
        <p:spPr bwMode="auto">
          <a:xfrm flipH="1" flipV="1">
            <a:off x="1925638" y="4124325"/>
            <a:ext cx="1350962" cy="931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23"/>
          <p:cNvCxnSpPr>
            <a:cxnSpLocks noChangeShapeType="1"/>
            <a:stCxn id="33806" idx="6"/>
            <a:endCxn id="33794" idx="5"/>
          </p:cNvCxnSpPr>
          <p:nvPr/>
        </p:nvCxnSpPr>
        <p:spPr bwMode="auto">
          <a:xfrm flipV="1">
            <a:off x="5943600" y="4122738"/>
            <a:ext cx="1350963" cy="933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2590800"/>
            <a:ext cx="1828800" cy="1036638"/>
            <a:chOff x="192" y="1632"/>
            <a:chExt cx="1152" cy="653"/>
          </a:xfrm>
        </p:grpSpPr>
        <p:grpSp>
          <p:nvGrpSpPr>
            <p:cNvPr id="33936" name="Group 25"/>
            <p:cNvGrpSpPr>
              <a:grpSpLocks/>
            </p:cNvGrpSpPr>
            <p:nvPr/>
          </p:nvGrpSpPr>
          <p:grpSpPr bwMode="auto">
            <a:xfrm>
              <a:off x="192" y="1632"/>
              <a:ext cx="1152" cy="653"/>
              <a:chOff x="192" y="1632"/>
              <a:chExt cx="1152" cy="653"/>
            </a:xfrm>
          </p:grpSpPr>
          <p:sp>
            <p:nvSpPr>
              <p:cNvPr id="33953" name="AutoShape 26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1152" cy="653"/>
              </a:xfrm>
              <a:prstGeom prst="cloudCallout">
                <a:avLst>
                  <a:gd name="adj1" fmla="val 25259"/>
                  <a:gd name="adj2" fmla="val 64699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33954" name="Oval 27"/>
              <p:cNvSpPr>
                <a:spLocks noChangeArrowheads="1"/>
              </p:cNvSpPr>
              <p:nvPr/>
            </p:nvSpPr>
            <p:spPr bwMode="auto">
              <a:xfrm>
                <a:off x="324" y="1698"/>
                <a:ext cx="912" cy="4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3937" name="Group 28"/>
            <p:cNvGrpSpPr>
              <a:grpSpLocks/>
            </p:cNvGrpSpPr>
            <p:nvPr/>
          </p:nvGrpSpPr>
          <p:grpSpPr bwMode="auto">
            <a:xfrm>
              <a:off x="336" y="1764"/>
              <a:ext cx="888" cy="363"/>
              <a:chOff x="336" y="1764"/>
              <a:chExt cx="888" cy="363"/>
            </a:xfrm>
          </p:grpSpPr>
          <p:sp>
            <p:nvSpPr>
              <p:cNvPr id="33938" name="Oval 29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39" name="AutoShape 30"/>
              <p:cNvCxnSpPr>
                <a:cxnSpLocks noChangeShapeType="1"/>
                <a:stCxn id="33938" idx="6"/>
                <a:endCxn id="33940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940" name="Oval 31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3941" name="Oval 32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42" name="AutoShape 33"/>
              <p:cNvCxnSpPr>
                <a:cxnSpLocks noChangeShapeType="1"/>
                <a:stCxn id="33941" idx="6"/>
                <a:endCxn id="33943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943" name="Oval 34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44" name="AutoShape 35"/>
              <p:cNvCxnSpPr>
                <a:cxnSpLocks noChangeShapeType="1"/>
                <a:stCxn id="33940" idx="4"/>
                <a:endCxn id="33943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945" name="AutoShape 36"/>
              <p:cNvCxnSpPr>
                <a:cxnSpLocks noChangeShapeType="1"/>
                <a:stCxn id="33938" idx="4"/>
                <a:endCxn id="33941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946" name="AutoShape 37"/>
              <p:cNvCxnSpPr>
                <a:cxnSpLocks noChangeShapeType="1"/>
                <a:stCxn id="33938" idx="5"/>
                <a:endCxn id="33943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947" name="Oval 38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48" name="AutoShape 39"/>
              <p:cNvCxnSpPr>
                <a:cxnSpLocks noChangeShapeType="1"/>
                <a:stCxn id="33938" idx="2"/>
                <a:endCxn id="33947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949" name="AutoShape 40"/>
              <p:cNvCxnSpPr>
                <a:cxnSpLocks noChangeShapeType="1"/>
                <a:stCxn id="33941" idx="2"/>
                <a:endCxn id="33947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950" name="Oval 41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51" name="AutoShape 42"/>
              <p:cNvCxnSpPr>
                <a:cxnSpLocks noChangeShapeType="1"/>
                <a:stCxn id="33940" idx="6"/>
                <a:endCxn id="33950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952" name="AutoShape 43"/>
              <p:cNvCxnSpPr>
                <a:cxnSpLocks noChangeShapeType="1"/>
                <a:stCxn id="33943" idx="6"/>
                <a:endCxn id="33950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325676" name="Freeform 44"/>
          <p:cNvSpPr>
            <a:spLocks/>
          </p:cNvSpPr>
          <p:nvPr/>
        </p:nvSpPr>
        <p:spPr bwMode="auto">
          <a:xfrm>
            <a:off x="609600" y="3170238"/>
            <a:ext cx="1295400" cy="266700"/>
          </a:xfrm>
          <a:custGeom>
            <a:avLst/>
            <a:gdLst>
              <a:gd name="T0" fmla="*/ 0 w 816"/>
              <a:gd name="T1" fmla="*/ 0 h 168"/>
              <a:gd name="T2" fmla="*/ 2147483647 w 816"/>
              <a:gd name="T3" fmla="*/ 2147483647 h 168"/>
              <a:gd name="T4" fmla="*/ 2147483647 w 816"/>
              <a:gd name="T5" fmla="*/ 2147483647 h 168"/>
              <a:gd name="T6" fmla="*/ 2147483647 w 81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68"/>
              <a:gd name="T14" fmla="*/ 816 w 81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68">
                <a:moveTo>
                  <a:pt x="0" y="0"/>
                </a:moveTo>
                <a:cubicBezTo>
                  <a:pt x="48" y="60"/>
                  <a:pt x="96" y="120"/>
                  <a:pt x="192" y="144"/>
                </a:cubicBezTo>
                <a:cubicBezTo>
                  <a:pt x="288" y="168"/>
                  <a:pt x="472" y="168"/>
                  <a:pt x="576" y="144"/>
                </a:cubicBezTo>
                <a:cubicBezTo>
                  <a:pt x="680" y="120"/>
                  <a:pt x="748" y="60"/>
                  <a:pt x="816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816" name="Rectangle 45"/>
          <p:cNvSpPr>
            <a:spLocks noChangeArrowheads="1"/>
          </p:cNvSpPr>
          <p:nvPr/>
        </p:nvSpPr>
        <p:spPr bwMode="auto">
          <a:xfrm>
            <a:off x="1219200" y="40528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source</a:t>
            </a:r>
          </a:p>
        </p:txBody>
      </p:sp>
      <p:sp>
        <p:nvSpPr>
          <p:cNvPr id="33817" name="Rectangle 46"/>
          <p:cNvSpPr>
            <a:spLocks noChangeArrowheads="1"/>
          </p:cNvSpPr>
          <p:nvPr/>
        </p:nvSpPr>
        <p:spPr bwMode="auto">
          <a:xfrm>
            <a:off x="7105650" y="4067175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destination</a:t>
            </a:r>
          </a:p>
        </p:txBody>
      </p:sp>
      <p:sp>
        <p:nvSpPr>
          <p:cNvPr id="325679" name="AutoShape 47"/>
          <p:cNvSpPr>
            <a:spLocks noChangeArrowheads="1"/>
          </p:cNvSpPr>
          <p:nvPr/>
        </p:nvSpPr>
        <p:spPr bwMode="auto">
          <a:xfrm>
            <a:off x="457200" y="3733800"/>
            <a:ext cx="1066800" cy="381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IP packet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454275" y="4525963"/>
            <a:ext cx="1581150" cy="381000"/>
            <a:chOff x="1548" y="2856"/>
            <a:chExt cx="996" cy="240"/>
          </a:xfrm>
        </p:grpSpPr>
        <p:sp>
          <p:nvSpPr>
            <p:cNvPr id="33934" name="AutoShape 49"/>
            <p:cNvSpPr>
              <a:spLocks noChangeArrowheads="1"/>
            </p:cNvSpPr>
            <p:nvPr/>
          </p:nvSpPr>
          <p:spPr bwMode="auto">
            <a:xfrm>
              <a:off x="1548" y="2856"/>
              <a:ext cx="384" cy="240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(C,E)</a:t>
              </a:r>
            </a:p>
          </p:txBody>
        </p:sp>
        <p:sp>
          <p:nvSpPr>
            <p:cNvPr id="33935" name="AutoShape 50"/>
            <p:cNvSpPr>
              <a:spLocks noChangeArrowheads="1"/>
            </p:cNvSpPr>
            <p:nvPr/>
          </p:nvSpPr>
          <p:spPr bwMode="auto">
            <a:xfrm>
              <a:off x="1872" y="2856"/>
              <a:ext cx="672" cy="240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IP packet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43400" y="4837113"/>
            <a:ext cx="466725" cy="466725"/>
            <a:chOff x="3954" y="2478"/>
            <a:chExt cx="294" cy="294"/>
          </a:xfrm>
        </p:grpSpPr>
        <p:sp>
          <p:nvSpPr>
            <p:cNvPr id="33932" name="Line 52"/>
            <p:cNvSpPr>
              <a:spLocks noChangeShapeType="1"/>
            </p:cNvSpPr>
            <p:nvPr/>
          </p:nvSpPr>
          <p:spPr bwMode="auto">
            <a:xfrm>
              <a:off x="3960" y="2484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33" name="Line 53"/>
            <p:cNvSpPr>
              <a:spLocks noChangeShapeType="1"/>
            </p:cNvSpPr>
            <p:nvPr/>
          </p:nvSpPr>
          <p:spPr bwMode="auto">
            <a:xfrm flipH="1">
              <a:off x="3954" y="2478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821" name="Oval 54"/>
          <p:cNvSpPr>
            <a:spLocks noChangeArrowheads="1"/>
          </p:cNvSpPr>
          <p:nvPr/>
        </p:nvSpPr>
        <p:spPr bwMode="auto">
          <a:xfrm>
            <a:off x="3962400" y="5440363"/>
            <a:ext cx="1579563" cy="7064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447800" y="5287963"/>
            <a:ext cx="1828800" cy="1036637"/>
            <a:chOff x="912" y="3331"/>
            <a:chExt cx="1152" cy="653"/>
          </a:xfrm>
        </p:grpSpPr>
        <p:grpSp>
          <p:nvGrpSpPr>
            <p:cNvPr id="33909" name="Group 56"/>
            <p:cNvGrpSpPr>
              <a:grpSpLocks/>
            </p:cNvGrpSpPr>
            <p:nvPr/>
          </p:nvGrpSpPr>
          <p:grpSpPr bwMode="auto">
            <a:xfrm>
              <a:off x="912" y="3331"/>
              <a:ext cx="1152" cy="653"/>
              <a:chOff x="912" y="3331"/>
              <a:chExt cx="1152" cy="653"/>
            </a:xfrm>
          </p:grpSpPr>
          <p:grpSp>
            <p:nvGrpSpPr>
              <p:cNvPr id="33913" name="Group 57"/>
              <p:cNvGrpSpPr>
                <a:grpSpLocks/>
              </p:cNvGrpSpPr>
              <p:nvPr/>
            </p:nvGrpSpPr>
            <p:grpSpPr bwMode="auto">
              <a:xfrm>
                <a:off x="912" y="3331"/>
                <a:ext cx="1152" cy="653"/>
                <a:chOff x="912" y="3331"/>
                <a:chExt cx="1152" cy="653"/>
              </a:xfrm>
            </p:grpSpPr>
            <p:sp>
              <p:nvSpPr>
                <p:cNvPr id="33930" name="AutoShape 58"/>
                <p:cNvSpPr>
                  <a:spLocks noChangeArrowheads="1"/>
                </p:cNvSpPr>
                <p:nvPr/>
              </p:nvSpPr>
              <p:spPr bwMode="auto">
                <a:xfrm>
                  <a:off x="912" y="3331"/>
                  <a:ext cx="1152" cy="653"/>
                </a:xfrm>
                <a:prstGeom prst="cloudCallout">
                  <a:avLst>
                    <a:gd name="adj1" fmla="val 48523"/>
                    <a:gd name="adj2" fmla="val -60875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33931" name="Oval 59"/>
                <p:cNvSpPr>
                  <a:spLocks noChangeArrowheads="1"/>
                </p:cNvSpPr>
                <p:nvPr/>
              </p:nvSpPr>
              <p:spPr bwMode="auto">
                <a:xfrm>
                  <a:off x="1044" y="3397"/>
                  <a:ext cx="912" cy="4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3914" name="Group 60"/>
              <p:cNvGrpSpPr>
                <a:grpSpLocks/>
              </p:cNvGrpSpPr>
              <p:nvPr/>
            </p:nvGrpSpPr>
            <p:grpSpPr bwMode="auto">
              <a:xfrm>
                <a:off x="1056" y="3463"/>
                <a:ext cx="888" cy="363"/>
                <a:chOff x="336" y="1764"/>
                <a:chExt cx="888" cy="363"/>
              </a:xfrm>
            </p:grpSpPr>
            <p:sp>
              <p:nvSpPr>
                <p:cNvPr id="33915" name="Oval 61"/>
                <p:cNvSpPr>
                  <a:spLocks noChangeArrowheads="1"/>
                </p:cNvSpPr>
                <p:nvPr/>
              </p:nvSpPr>
              <p:spPr bwMode="auto">
                <a:xfrm flipV="1">
                  <a:off x="578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16" name="AutoShape 62"/>
                <p:cNvCxnSpPr>
                  <a:cxnSpLocks noChangeShapeType="1"/>
                  <a:stCxn id="33915" idx="6"/>
                  <a:endCxn id="33917" idx="2"/>
                </p:cNvCxnSpPr>
                <p:nvPr/>
              </p:nvCxnSpPr>
              <p:spPr bwMode="auto">
                <a:xfrm>
                  <a:off x="657" y="2093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917" name="Oval 63"/>
                <p:cNvSpPr>
                  <a:spLocks noChangeArrowheads="1"/>
                </p:cNvSpPr>
                <p:nvPr/>
              </p:nvSpPr>
              <p:spPr bwMode="auto">
                <a:xfrm flipV="1">
                  <a:off x="912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sp>
              <p:nvSpPr>
                <p:cNvPr id="33918" name="Oval 64"/>
                <p:cNvSpPr>
                  <a:spLocks noChangeArrowheads="1"/>
                </p:cNvSpPr>
                <p:nvPr/>
              </p:nvSpPr>
              <p:spPr bwMode="auto">
                <a:xfrm flipV="1">
                  <a:off x="578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19" name="AutoShape 65"/>
                <p:cNvCxnSpPr>
                  <a:cxnSpLocks noChangeShapeType="1"/>
                  <a:stCxn id="33918" idx="6"/>
                  <a:endCxn id="33920" idx="2"/>
                </p:cNvCxnSpPr>
                <p:nvPr/>
              </p:nvCxnSpPr>
              <p:spPr bwMode="auto">
                <a:xfrm>
                  <a:off x="657" y="1799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920" name="Oval 66"/>
                <p:cNvSpPr>
                  <a:spLocks noChangeArrowheads="1"/>
                </p:cNvSpPr>
                <p:nvPr/>
              </p:nvSpPr>
              <p:spPr bwMode="auto">
                <a:xfrm flipV="1">
                  <a:off x="912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21" name="AutoShape 67"/>
                <p:cNvCxnSpPr>
                  <a:cxnSpLocks noChangeShapeType="1"/>
                  <a:stCxn id="33917" idx="4"/>
                  <a:endCxn id="33920" idx="0"/>
                </p:cNvCxnSpPr>
                <p:nvPr/>
              </p:nvCxnSpPr>
              <p:spPr bwMode="auto">
                <a:xfrm flipV="1">
                  <a:off x="947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922" name="AutoShape 68"/>
                <p:cNvCxnSpPr>
                  <a:cxnSpLocks noChangeShapeType="1"/>
                  <a:stCxn id="33915" idx="4"/>
                  <a:endCxn id="33918" idx="0"/>
                </p:cNvCxnSpPr>
                <p:nvPr/>
              </p:nvCxnSpPr>
              <p:spPr bwMode="auto">
                <a:xfrm flipV="1">
                  <a:off x="613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923" name="AutoShape 69"/>
                <p:cNvCxnSpPr>
                  <a:cxnSpLocks noChangeShapeType="1"/>
                  <a:stCxn id="33915" idx="5"/>
                  <a:endCxn id="33920" idx="1"/>
                </p:cNvCxnSpPr>
                <p:nvPr/>
              </p:nvCxnSpPr>
              <p:spPr bwMode="auto">
                <a:xfrm flipV="1">
                  <a:off x="637" y="1832"/>
                  <a:ext cx="285" cy="228"/>
                </a:xfrm>
                <a:prstGeom prst="straightConnector1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924" name="Oval 70"/>
                <p:cNvSpPr>
                  <a:spLocks noChangeArrowheads="1"/>
                </p:cNvSpPr>
                <p:nvPr/>
              </p:nvSpPr>
              <p:spPr bwMode="auto">
                <a:xfrm flipV="1">
                  <a:off x="336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25" name="AutoShape 71"/>
                <p:cNvCxnSpPr>
                  <a:cxnSpLocks noChangeShapeType="1"/>
                  <a:stCxn id="33915" idx="2"/>
                  <a:endCxn id="33924" idx="7"/>
                </p:cNvCxnSpPr>
                <p:nvPr/>
              </p:nvCxnSpPr>
              <p:spPr bwMode="auto">
                <a:xfrm flipH="1" flipV="1">
                  <a:off x="394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926" name="AutoShape 72"/>
                <p:cNvCxnSpPr>
                  <a:cxnSpLocks noChangeShapeType="1"/>
                  <a:stCxn id="33918" idx="2"/>
                  <a:endCxn id="33924" idx="5"/>
                </p:cNvCxnSpPr>
                <p:nvPr/>
              </p:nvCxnSpPr>
              <p:spPr bwMode="auto">
                <a:xfrm flipH="1">
                  <a:off x="394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927" name="Oval 73"/>
                <p:cNvSpPr>
                  <a:spLocks noChangeArrowheads="1"/>
                </p:cNvSpPr>
                <p:nvPr/>
              </p:nvSpPr>
              <p:spPr bwMode="auto">
                <a:xfrm flipH="1" flipV="1">
                  <a:off x="1155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28" name="AutoShape 74"/>
                <p:cNvCxnSpPr>
                  <a:cxnSpLocks noChangeShapeType="1"/>
                  <a:stCxn id="33917" idx="6"/>
                  <a:endCxn id="33927" idx="7"/>
                </p:cNvCxnSpPr>
                <p:nvPr/>
              </p:nvCxnSpPr>
              <p:spPr bwMode="auto">
                <a:xfrm flipV="1">
                  <a:off x="991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929" name="AutoShape 75"/>
                <p:cNvCxnSpPr>
                  <a:cxnSpLocks noChangeShapeType="1"/>
                  <a:stCxn id="33920" idx="6"/>
                  <a:endCxn id="33927" idx="5"/>
                </p:cNvCxnSpPr>
                <p:nvPr/>
              </p:nvCxnSpPr>
              <p:spPr bwMode="auto">
                <a:xfrm>
                  <a:off x="991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3910" name="Group 76"/>
            <p:cNvGrpSpPr>
              <a:grpSpLocks/>
            </p:cNvGrpSpPr>
            <p:nvPr/>
          </p:nvGrpSpPr>
          <p:grpSpPr bwMode="auto">
            <a:xfrm>
              <a:off x="1464" y="3742"/>
              <a:ext cx="91" cy="107"/>
              <a:chOff x="3954" y="2478"/>
              <a:chExt cx="294" cy="294"/>
            </a:xfrm>
          </p:grpSpPr>
          <p:sp>
            <p:nvSpPr>
              <p:cNvPr id="33911" name="Line 77"/>
              <p:cNvSpPr>
                <a:spLocks noChangeShapeType="1"/>
              </p:cNvSpPr>
              <p:nvPr/>
            </p:nvSpPr>
            <p:spPr bwMode="auto">
              <a:xfrm>
                <a:off x="3960" y="248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12" name="Line 78"/>
              <p:cNvSpPr>
                <a:spLocks noChangeShapeType="1"/>
              </p:cNvSpPr>
              <p:nvPr/>
            </p:nvSpPr>
            <p:spPr bwMode="auto">
              <a:xfrm flipH="1">
                <a:off x="3954" y="247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4445000" y="3235325"/>
            <a:ext cx="2095500" cy="381000"/>
            <a:chOff x="2802" y="2040"/>
            <a:chExt cx="1320" cy="240"/>
          </a:xfrm>
        </p:grpSpPr>
        <p:sp>
          <p:nvSpPr>
            <p:cNvPr id="33905" name="AutoShape 80"/>
            <p:cNvSpPr>
              <a:spLocks noChangeArrowheads="1"/>
            </p:cNvSpPr>
            <p:nvPr/>
          </p:nvSpPr>
          <p:spPr bwMode="auto">
            <a:xfrm>
              <a:off x="2802" y="2040"/>
              <a:ext cx="384" cy="240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(D,F)</a:t>
              </a:r>
            </a:p>
          </p:txBody>
        </p:sp>
        <p:grpSp>
          <p:nvGrpSpPr>
            <p:cNvPr id="33906" name="Group 81"/>
            <p:cNvGrpSpPr>
              <a:grpSpLocks/>
            </p:cNvGrpSpPr>
            <p:nvPr/>
          </p:nvGrpSpPr>
          <p:grpSpPr bwMode="auto">
            <a:xfrm>
              <a:off x="3126" y="2040"/>
              <a:ext cx="996" cy="240"/>
              <a:chOff x="1548" y="2856"/>
              <a:chExt cx="996" cy="240"/>
            </a:xfrm>
          </p:grpSpPr>
          <p:sp>
            <p:nvSpPr>
              <p:cNvPr id="33907" name="AutoShape 82"/>
              <p:cNvSpPr>
                <a:spLocks noChangeArrowheads="1"/>
              </p:cNvSpPr>
              <p:nvPr/>
            </p:nvSpPr>
            <p:spPr bwMode="auto">
              <a:xfrm>
                <a:off x="1548" y="2856"/>
                <a:ext cx="384" cy="240"/>
              </a:xfrm>
              <a:prstGeom prst="cube">
                <a:avLst>
                  <a:gd name="adj" fmla="val 25000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charset="0"/>
                  </a:rPr>
                  <a:t>(C,E)</a:t>
                </a:r>
              </a:p>
            </p:txBody>
          </p:sp>
          <p:sp>
            <p:nvSpPr>
              <p:cNvPr id="33908" name="AutoShape 83"/>
              <p:cNvSpPr>
                <a:spLocks noChangeArrowheads="1"/>
              </p:cNvSpPr>
              <p:nvPr/>
            </p:nvSpPr>
            <p:spPr bwMode="auto">
              <a:xfrm>
                <a:off x="1872" y="2856"/>
                <a:ext cx="672" cy="240"/>
              </a:xfrm>
              <a:prstGeom prst="cube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charset="0"/>
                  </a:rPr>
                  <a:t>IP packet</a:t>
                </a:r>
              </a:p>
            </p:txBody>
          </p:sp>
        </p:grpSp>
      </p:grp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1600200" y="1752600"/>
            <a:ext cx="1828800" cy="1036638"/>
            <a:chOff x="1008" y="1104"/>
            <a:chExt cx="1152" cy="653"/>
          </a:xfrm>
        </p:grpSpPr>
        <p:sp>
          <p:nvSpPr>
            <p:cNvPr id="33888" name="AutoShape 85"/>
            <p:cNvSpPr>
              <a:spLocks noChangeArrowheads="1"/>
            </p:cNvSpPr>
            <p:nvPr/>
          </p:nvSpPr>
          <p:spPr bwMode="auto">
            <a:xfrm>
              <a:off x="1008" y="1104"/>
              <a:ext cx="1152" cy="653"/>
            </a:xfrm>
            <a:prstGeom prst="cloudCallout">
              <a:avLst>
                <a:gd name="adj1" fmla="val 48005"/>
                <a:gd name="adj2" fmla="val 5489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3889" name="Group 86"/>
            <p:cNvGrpSpPr>
              <a:grpSpLocks/>
            </p:cNvGrpSpPr>
            <p:nvPr/>
          </p:nvGrpSpPr>
          <p:grpSpPr bwMode="auto">
            <a:xfrm>
              <a:off x="1152" y="1248"/>
              <a:ext cx="888" cy="363"/>
              <a:chOff x="336" y="1764"/>
              <a:chExt cx="888" cy="363"/>
            </a:xfrm>
          </p:grpSpPr>
          <p:sp>
            <p:nvSpPr>
              <p:cNvPr id="33890" name="Oval 87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891" name="AutoShape 88"/>
              <p:cNvCxnSpPr>
                <a:cxnSpLocks noChangeShapeType="1"/>
                <a:stCxn id="33890" idx="6"/>
                <a:endCxn id="33892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892" name="Oval 89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3893" name="Oval 90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894" name="AutoShape 91"/>
              <p:cNvCxnSpPr>
                <a:cxnSpLocks noChangeShapeType="1"/>
                <a:stCxn id="33893" idx="6"/>
                <a:endCxn id="33895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895" name="Oval 92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896" name="AutoShape 93"/>
              <p:cNvCxnSpPr>
                <a:cxnSpLocks noChangeShapeType="1"/>
                <a:stCxn id="33892" idx="4"/>
                <a:endCxn id="33895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897" name="AutoShape 94"/>
              <p:cNvCxnSpPr>
                <a:cxnSpLocks noChangeShapeType="1"/>
                <a:stCxn id="33890" idx="4"/>
                <a:endCxn id="33893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898" name="AutoShape 95"/>
              <p:cNvCxnSpPr>
                <a:cxnSpLocks noChangeShapeType="1"/>
                <a:stCxn id="33890" idx="5"/>
                <a:endCxn id="33895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899" name="Oval 96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00" name="AutoShape 97"/>
              <p:cNvCxnSpPr>
                <a:cxnSpLocks noChangeShapeType="1"/>
                <a:stCxn id="33890" idx="2"/>
                <a:endCxn id="33899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901" name="AutoShape 98"/>
              <p:cNvCxnSpPr>
                <a:cxnSpLocks noChangeShapeType="1"/>
                <a:stCxn id="33893" idx="2"/>
                <a:endCxn id="33899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902" name="Oval 99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03" name="AutoShape 100"/>
              <p:cNvCxnSpPr>
                <a:cxnSpLocks noChangeShapeType="1"/>
                <a:stCxn id="33892" idx="6"/>
                <a:endCxn id="33902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3904" name="AutoShape 101"/>
              <p:cNvCxnSpPr>
                <a:cxnSpLocks noChangeShapeType="1"/>
                <a:stCxn id="33895" idx="6"/>
                <a:endCxn id="33902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2438400" y="2430463"/>
            <a:ext cx="144463" cy="169862"/>
            <a:chOff x="3954" y="2478"/>
            <a:chExt cx="294" cy="294"/>
          </a:xfrm>
        </p:grpSpPr>
        <p:sp>
          <p:nvSpPr>
            <p:cNvPr id="33886" name="Line 103"/>
            <p:cNvSpPr>
              <a:spLocks noChangeShapeType="1"/>
            </p:cNvSpPr>
            <p:nvPr/>
          </p:nvSpPr>
          <p:spPr bwMode="auto">
            <a:xfrm>
              <a:off x="3960" y="2484"/>
              <a:ext cx="288" cy="288"/>
            </a:xfrm>
            <a:prstGeom prst="line">
              <a:avLst/>
            </a:prstGeom>
            <a:noFill/>
            <a:ln w="38100">
              <a:solidFill>
                <a:srgbClr val="BB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87" name="Line 104"/>
            <p:cNvSpPr>
              <a:spLocks noChangeShapeType="1"/>
            </p:cNvSpPr>
            <p:nvPr/>
          </p:nvSpPr>
          <p:spPr bwMode="auto">
            <a:xfrm flipH="1">
              <a:off x="3954" y="2478"/>
              <a:ext cx="288" cy="288"/>
            </a:xfrm>
            <a:prstGeom prst="line">
              <a:avLst/>
            </a:prstGeom>
            <a:noFill/>
            <a:ln w="38100">
              <a:solidFill>
                <a:srgbClr val="BB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05"/>
          <p:cNvGrpSpPr>
            <a:grpSpLocks/>
          </p:cNvGrpSpPr>
          <p:nvPr/>
        </p:nvGrpSpPr>
        <p:grpSpPr bwMode="auto">
          <a:xfrm>
            <a:off x="3886200" y="1752600"/>
            <a:ext cx="1828800" cy="1036638"/>
            <a:chOff x="2448" y="1104"/>
            <a:chExt cx="1152" cy="653"/>
          </a:xfrm>
        </p:grpSpPr>
        <p:grpSp>
          <p:nvGrpSpPr>
            <p:cNvPr id="33859" name="Group 106"/>
            <p:cNvGrpSpPr>
              <a:grpSpLocks/>
            </p:cNvGrpSpPr>
            <p:nvPr/>
          </p:nvGrpSpPr>
          <p:grpSpPr bwMode="auto">
            <a:xfrm>
              <a:off x="2448" y="1104"/>
              <a:ext cx="1152" cy="653"/>
              <a:chOff x="2448" y="1104"/>
              <a:chExt cx="1152" cy="653"/>
            </a:xfrm>
          </p:grpSpPr>
          <p:grpSp>
            <p:nvGrpSpPr>
              <p:cNvPr id="33867" name="Group 107"/>
              <p:cNvGrpSpPr>
                <a:grpSpLocks/>
              </p:cNvGrpSpPr>
              <p:nvPr/>
            </p:nvGrpSpPr>
            <p:grpSpPr bwMode="auto">
              <a:xfrm>
                <a:off x="2448" y="1104"/>
                <a:ext cx="1152" cy="653"/>
                <a:chOff x="2448" y="1104"/>
                <a:chExt cx="1152" cy="653"/>
              </a:xfrm>
            </p:grpSpPr>
            <p:sp>
              <p:nvSpPr>
                <p:cNvPr id="33884" name="AutoShape 108"/>
                <p:cNvSpPr>
                  <a:spLocks noChangeArrowheads="1"/>
                </p:cNvSpPr>
                <p:nvPr/>
              </p:nvSpPr>
              <p:spPr bwMode="auto">
                <a:xfrm>
                  <a:off x="2448" y="1104"/>
                  <a:ext cx="1152" cy="653"/>
                </a:xfrm>
                <a:prstGeom prst="cloudCallout">
                  <a:avLst>
                    <a:gd name="adj1" fmla="val 48005"/>
                    <a:gd name="adj2" fmla="val 54898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33885" name="Oval 109"/>
                <p:cNvSpPr>
                  <a:spLocks noChangeArrowheads="1"/>
                </p:cNvSpPr>
                <p:nvPr/>
              </p:nvSpPr>
              <p:spPr bwMode="auto">
                <a:xfrm>
                  <a:off x="2544" y="1200"/>
                  <a:ext cx="995" cy="4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3868" name="Group 110"/>
              <p:cNvGrpSpPr>
                <a:grpSpLocks/>
              </p:cNvGrpSpPr>
              <p:nvPr/>
            </p:nvGrpSpPr>
            <p:grpSpPr bwMode="auto">
              <a:xfrm>
                <a:off x="2616" y="1248"/>
                <a:ext cx="888" cy="363"/>
                <a:chOff x="336" y="1764"/>
                <a:chExt cx="888" cy="363"/>
              </a:xfrm>
            </p:grpSpPr>
            <p:sp>
              <p:nvSpPr>
                <p:cNvPr id="33869" name="Oval 111"/>
                <p:cNvSpPr>
                  <a:spLocks noChangeArrowheads="1"/>
                </p:cNvSpPr>
                <p:nvPr/>
              </p:nvSpPr>
              <p:spPr bwMode="auto">
                <a:xfrm flipV="1">
                  <a:off x="578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0" name="AutoShape 112"/>
                <p:cNvCxnSpPr>
                  <a:cxnSpLocks noChangeShapeType="1"/>
                  <a:stCxn id="33869" idx="6"/>
                  <a:endCxn id="33871" idx="2"/>
                </p:cNvCxnSpPr>
                <p:nvPr/>
              </p:nvCxnSpPr>
              <p:spPr bwMode="auto">
                <a:xfrm>
                  <a:off x="657" y="2093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71" name="Oval 113"/>
                <p:cNvSpPr>
                  <a:spLocks noChangeArrowheads="1"/>
                </p:cNvSpPr>
                <p:nvPr/>
              </p:nvSpPr>
              <p:spPr bwMode="auto">
                <a:xfrm flipV="1">
                  <a:off x="912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sp>
              <p:nvSpPr>
                <p:cNvPr id="33872" name="Oval 114"/>
                <p:cNvSpPr>
                  <a:spLocks noChangeArrowheads="1"/>
                </p:cNvSpPr>
                <p:nvPr/>
              </p:nvSpPr>
              <p:spPr bwMode="auto">
                <a:xfrm flipV="1">
                  <a:off x="578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3" name="AutoShape 115"/>
                <p:cNvCxnSpPr>
                  <a:cxnSpLocks noChangeShapeType="1"/>
                  <a:stCxn id="33872" idx="6"/>
                  <a:endCxn id="33874" idx="2"/>
                </p:cNvCxnSpPr>
                <p:nvPr/>
              </p:nvCxnSpPr>
              <p:spPr bwMode="auto">
                <a:xfrm>
                  <a:off x="657" y="1799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74" name="Oval 116"/>
                <p:cNvSpPr>
                  <a:spLocks noChangeArrowheads="1"/>
                </p:cNvSpPr>
                <p:nvPr/>
              </p:nvSpPr>
              <p:spPr bwMode="auto">
                <a:xfrm flipV="1">
                  <a:off x="912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5" name="AutoShape 117"/>
                <p:cNvCxnSpPr>
                  <a:cxnSpLocks noChangeShapeType="1"/>
                  <a:stCxn id="33871" idx="4"/>
                  <a:endCxn id="33874" idx="0"/>
                </p:cNvCxnSpPr>
                <p:nvPr/>
              </p:nvCxnSpPr>
              <p:spPr bwMode="auto">
                <a:xfrm flipV="1">
                  <a:off x="947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76" name="AutoShape 118"/>
                <p:cNvCxnSpPr>
                  <a:cxnSpLocks noChangeShapeType="1"/>
                  <a:stCxn id="33869" idx="4"/>
                  <a:endCxn id="33872" idx="0"/>
                </p:cNvCxnSpPr>
                <p:nvPr/>
              </p:nvCxnSpPr>
              <p:spPr bwMode="auto">
                <a:xfrm flipV="1">
                  <a:off x="613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77" name="AutoShape 119"/>
                <p:cNvCxnSpPr>
                  <a:cxnSpLocks noChangeShapeType="1"/>
                  <a:stCxn id="33869" idx="5"/>
                  <a:endCxn id="33874" idx="1"/>
                </p:cNvCxnSpPr>
                <p:nvPr/>
              </p:nvCxnSpPr>
              <p:spPr bwMode="auto">
                <a:xfrm flipV="1">
                  <a:off x="637" y="1832"/>
                  <a:ext cx="285" cy="228"/>
                </a:xfrm>
                <a:prstGeom prst="straightConnector1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78" name="Oval 120"/>
                <p:cNvSpPr>
                  <a:spLocks noChangeArrowheads="1"/>
                </p:cNvSpPr>
                <p:nvPr/>
              </p:nvSpPr>
              <p:spPr bwMode="auto">
                <a:xfrm flipV="1">
                  <a:off x="336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9" name="AutoShape 121"/>
                <p:cNvCxnSpPr>
                  <a:cxnSpLocks noChangeShapeType="1"/>
                  <a:stCxn id="33869" idx="2"/>
                  <a:endCxn id="33878" idx="7"/>
                </p:cNvCxnSpPr>
                <p:nvPr/>
              </p:nvCxnSpPr>
              <p:spPr bwMode="auto">
                <a:xfrm flipH="1" flipV="1">
                  <a:off x="394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80" name="AutoShape 122"/>
                <p:cNvCxnSpPr>
                  <a:cxnSpLocks noChangeShapeType="1"/>
                  <a:stCxn id="33872" idx="2"/>
                  <a:endCxn id="33878" idx="5"/>
                </p:cNvCxnSpPr>
                <p:nvPr/>
              </p:nvCxnSpPr>
              <p:spPr bwMode="auto">
                <a:xfrm flipH="1">
                  <a:off x="394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81" name="Oval 123"/>
                <p:cNvSpPr>
                  <a:spLocks noChangeArrowheads="1"/>
                </p:cNvSpPr>
                <p:nvPr/>
              </p:nvSpPr>
              <p:spPr bwMode="auto">
                <a:xfrm flipH="1" flipV="1">
                  <a:off x="1155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82" name="AutoShape 124"/>
                <p:cNvCxnSpPr>
                  <a:cxnSpLocks noChangeShapeType="1"/>
                  <a:stCxn id="33871" idx="6"/>
                  <a:endCxn id="33881" idx="7"/>
                </p:cNvCxnSpPr>
                <p:nvPr/>
              </p:nvCxnSpPr>
              <p:spPr bwMode="auto">
                <a:xfrm flipV="1">
                  <a:off x="991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83" name="AutoShape 125"/>
                <p:cNvCxnSpPr>
                  <a:cxnSpLocks noChangeShapeType="1"/>
                  <a:stCxn id="33874" idx="6"/>
                  <a:endCxn id="33881" idx="5"/>
                </p:cNvCxnSpPr>
                <p:nvPr/>
              </p:nvCxnSpPr>
              <p:spPr bwMode="auto">
                <a:xfrm>
                  <a:off x="991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3860" name="Group 126"/>
            <p:cNvGrpSpPr>
              <a:grpSpLocks/>
            </p:cNvGrpSpPr>
            <p:nvPr/>
          </p:nvGrpSpPr>
          <p:grpSpPr bwMode="auto">
            <a:xfrm>
              <a:off x="3014" y="1286"/>
              <a:ext cx="389" cy="357"/>
              <a:chOff x="3014" y="1286"/>
              <a:chExt cx="389" cy="357"/>
            </a:xfrm>
          </p:grpSpPr>
          <p:grpSp>
            <p:nvGrpSpPr>
              <p:cNvPr id="33861" name="Group 127"/>
              <p:cNvGrpSpPr>
                <a:grpSpLocks/>
              </p:cNvGrpSpPr>
              <p:nvPr/>
            </p:nvGrpSpPr>
            <p:grpSpPr bwMode="auto">
              <a:xfrm>
                <a:off x="3014" y="1536"/>
                <a:ext cx="91" cy="107"/>
                <a:chOff x="3954" y="2478"/>
                <a:chExt cx="294" cy="294"/>
              </a:xfrm>
            </p:grpSpPr>
            <p:sp>
              <p:nvSpPr>
                <p:cNvPr id="33865" name="Line 128"/>
                <p:cNvSpPr>
                  <a:spLocks noChangeShapeType="1"/>
                </p:cNvSpPr>
                <p:nvPr/>
              </p:nvSpPr>
              <p:spPr bwMode="auto">
                <a:xfrm>
                  <a:off x="3960" y="248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BB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866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3954" y="247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BB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3862" name="Group 130"/>
              <p:cNvGrpSpPr>
                <a:grpSpLocks/>
              </p:cNvGrpSpPr>
              <p:nvPr/>
            </p:nvGrpSpPr>
            <p:grpSpPr bwMode="auto">
              <a:xfrm>
                <a:off x="3312" y="1286"/>
                <a:ext cx="91" cy="107"/>
                <a:chOff x="3954" y="2478"/>
                <a:chExt cx="294" cy="294"/>
              </a:xfrm>
            </p:grpSpPr>
            <p:sp>
              <p:nvSpPr>
                <p:cNvPr id="33863" name="Line 131"/>
                <p:cNvSpPr>
                  <a:spLocks noChangeShapeType="1"/>
                </p:cNvSpPr>
                <p:nvPr/>
              </p:nvSpPr>
              <p:spPr bwMode="auto">
                <a:xfrm>
                  <a:off x="3960" y="248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86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954" y="247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325765" name="Freeform 133"/>
          <p:cNvSpPr>
            <a:spLocks/>
          </p:cNvSpPr>
          <p:nvPr/>
        </p:nvSpPr>
        <p:spPr bwMode="auto">
          <a:xfrm>
            <a:off x="1943100" y="5397500"/>
            <a:ext cx="1076325" cy="622300"/>
          </a:xfrm>
          <a:custGeom>
            <a:avLst/>
            <a:gdLst>
              <a:gd name="T0" fmla="*/ 2147483647 w 678"/>
              <a:gd name="T1" fmla="*/ 2147483647 h 392"/>
              <a:gd name="T2" fmla="*/ 2147483647 w 678"/>
              <a:gd name="T3" fmla="*/ 2147483647 h 392"/>
              <a:gd name="T4" fmla="*/ 2147483647 w 678"/>
              <a:gd name="T5" fmla="*/ 2147483647 h 392"/>
              <a:gd name="T6" fmla="*/ 2147483647 w 678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392"/>
              <a:gd name="T14" fmla="*/ 678 w 678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392">
                <a:moveTo>
                  <a:pt x="72" y="392"/>
                </a:moveTo>
                <a:cubicBezTo>
                  <a:pt x="36" y="252"/>
                  <a:pt x="0" y="112"/>
                  <a:pt x="72" y="56"/>
                </a:cubicBezTo>
                <a:cubicBezTo>
                  <a:pt x="144" y="0"/>
                  <a:pt x="403" y="36"/>
                  <a:pt x="504" y="56"/>
                </a:cubicBezTo>
                <a:cubicBezTo>
                  <a:pt x="605" y="76"/>
                  <a:pt x="641" y="126"/>
                  <a:pt x="678" y="17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5766" name="Freeform 134"/>
          <p:cNvSpPr>
            <a:spLocks/>
          </p:cNvSpPr>
          <p:nvPr/>
        </p:nvSpPr>
        <p:spPr bwMode="auto">
          <a:xfrm>
            <a:off x="2286000" y="1951038"/>
            <a:ext cx="871538" cy="207962"/>
          </a:xfrm>
          <a:custGeom>
            <a:avLst/>
            <a:gdLst>
              <a:gd name="T0" fmla="*/ 0 w 549"/>
              <a:gd name="T1" fmla="*/ 2147483647 h 131"/>
              <a:gd name="T2" fmla="*/ 2147483647 w 549"/>
              <a:gd name="T3" fmla="*/ 2147483647 h 131"/>
              <a:gd name="T4" fmla="*/ 2147483647 w 549"/>
              <a:gd name="T5" fmla="*/ 2147483647 h 131"/>
              <a:gd name="T6" fmla="*/ 0 60000 65536"/>
              <a:gd name="T7" fmla="*/ 0 60000 65536"/>
              <a:gd name="T8" fmla="*/ 0 60000 65536"/>
              <a:gd name="T9" fmla="*/ 0 w 549"/>
              <a:gd name="T10" fmla="*/ 0 h 131"/>
              <a:gd name="T11" fmla="*/ 549 w 549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9" h="131">
                <a:moveTo>
                  <a:pt x="0" y="19"/>
                </a:moveTo>
                <a:cubicBezTo>
                  <a:pt x="122" y="9"/>
                  <a:pt x="245" y="0"/>
                  <a:pt x="336" y="19"/>
                </a:cubicBezTo>
                <a:cubicBezTo>
                  <a:pt x="427" y="38"/>
                  <a:pt x="488" y="84"/>
                  <a:pt x="549" y="131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5767" name="Freeform 135"/>
          <p:cNvSpPr>
            <a:spLocks/>
          </p:cNvSpPr>
          <p:nvPr/>
        </p:nvSpPr>
        <p:spPr bwMode="auto">
          <a:xfrm>
            <a:off x="5003800" y="2057400"/>
            <a:ext cx="492125" cy="622300"/>
          </a:xfrm>
          <a:custGeom>
            <a:avLst/>
            <a:gdLst>
              <a:gd name="T0" fmla="*/ 2147483647 w 310"/>
              <a:gd name="T1" fmla="*/ 0 h 392"/>
              <a:gd name="T2" fmla="*/ 2147483647 w 310"/>
              <a:gd name="T3" fmla="*/ 2147483647 h 392"/>
              <a:gd name="T4" fmla="*/ 2147483647 w 310"/>
              <a:gd name="T5" fmla="*/ 2147483647 h 392"/>
              <a:gd name="T6" fmla="*/ 2147483647 w 310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92"/>
              <a:gd name="T14" fmla="*/ 310 w 310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92">
                <a:moveTo>
                  <a:pt x="16" y="0"/>
                </a:moveTo>
                <a:cubicBezTo>
                  <a:pt x="8" y="140"/>
                  <a:pt x="0" y="280"/>
                  <a:pt x="16" y="336"/>
                </a:cubicBezTo>
                <a:cubicBezTo>
                  <a:pt x="32" y="392"/>
                  <a:pt x="63" y="360"/>
                  <a:pt x="112" y="336"/>
                </a:cubicBezTo>
                <a:cubicBezTo>
                  <a:pt x="161" y="312"/>
                  <a:pt x="235" y="250"/>
                  <a:pt x="310" y="189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5" name="Group 136"/>
          <p:cNvGrpSpPr>
            <a:grpSpLocks/>
          </p:cNvGrpSpPr>
          <p:nvPr/>
        </p:nvGrpSpPr>
        <p:grpSpPr bwMode="auto">
          <a:xfrm>
            <a:off x="3733800" y="5287963"/>
            <a:ext cx="1828800" cy="1036637"/>
            <a:chOff x="2352" y="3331"/>
            <a:chExt cx="1152" cy="653"/>
          </a:xfrm>
        </p:grpSpPr>
        <p:grpSp>
          <p:nvGrpSpPr>
            <p:cNvPr id="33833" name="Group 137"/>
            <p:cNvGrpSpPr>
              <a:grpSpLocks/>
            </p:cNvGrpSpPr>
            <p:nvPr/>
          </p:nvGrpSpPr>
          <p:grpSpPr bwMode="auto">
            <a:xfrm>
              <a:off x="2352" y="3331"/>
              <a:ext cx="1152" cy="653"/>
              <a:chOff x="2352" y="3331"/>
              <a:chExt cx="1152" cy="653"/>
            </a:xfrm>
          </p:grpSpPr>
          <p:grpSp>
            <p:nvGrpSpPr>
              <p:cNvPr id="33840" name="Group 138"/>
              <p:cNvGrpSpPr>
                <a:grpSpLocks/>
              </p:cNvGrpSpPr>
              <p:nvPr/>
            </p:nvGrpSpPr>
            <p:grpSpPr bwMode="auto">
              <a:xfrm>
                <a:off x="2352" y="3331"/>
                <a:ext cx="1152" cy="653"/>
                <a:chOff x="912" y="3331"/>
                <a:chExt cx="1152" cy="653"/>
              </a:xfrm>
            </p:grpSpPr>
            <p:sp>
              <p:nvSpPr>
                <p:cNvPr id="33857" name="AutoShape 139"/>
                <p:cNvSpPr>
                  <a:spLocks noChangeArrowheads="1"/>
                </p:cNvSpPr>
                <p:nvPr/>
              </p:nvSpPr>
              <p:spPr bwMode="auto">
                <a:xfrm>
                  <a:off x="912" y="3331"/>
                  <a:ext cx="1152" cy="653"/>
                </a:xfrm>
                <a:prstGeom prst="cloudCallout">
                  <a:avLst>
                    <a:gd name="adj1" fmla="val 48523"/>
                    <a:gd name="adj2" fmla="val -60875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33858" name="Oval 140"/>
                <p:cNvSpPr>
                  <a:spLocks noChangeArrowheads="1"/>
                </p:cNvSpPr>
                <p:nvPr/>
              </p:nvSpPr>
              <p:spPr bwMode="auto">
                <a:xfrm>
                  <a:off x="1044" y="3397"/>
                  <a:ext cx="912" cy="4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3841" name="Group 141"/>
              <p:cNvGrpSpPr>
                <a:grpSpLocks/>
              </p:cNvGrpSpPr>
              <p:nvPr/>
            </p:nvGrpSpPr>
            <p:grpSpPr bwMode="auto">
              <a:xfrm>
                <a:off x="2496" y="3456"/>
                <a:ext cx="888" cy="363"/>
                <a:chOff x="336" y="1764"/>
                <a:chExt cx="888" cy="363"/>
              </a:xfrm>
            </p:grpSpPr>
            <p:sp>
              <p:nvSpPr>
                <p:cNvPr id="33842" name="Oval 142"/>
                <p:cNvSpPr>
                  <a:spLocks noChangeArrowheads="1"/>
                </p:cNvSpPr>
                <p:nvPr/>
              </p:nvSpPr>
              <p:spPr bwMode="auto">
                <a:xfrm flipV="1">
                  <a:off x="578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43" name="AutoShape 143"/>
                <p:cNvCxnSpPr>
                  <a:cxnSpLocks noChangeShapeType="1"/>
                  <a:stCxn id="33842" idx="6"/>
                  <a:endCxn id="33844" idx="2"/>
                </p:cNvCxnSpPr>
                <p:nvPr/>
              </p:nvCxnSpPr>
              <p:spPr bwMode="auto">
                <a:xfrm>
                  <a:off x="657" y="2093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44" name="Oval 144"/>
                <p:cNvSpPr>
                  <a:spLocks noChangeArrowheads="1"/>
                </p:cNvSpPr>
                <p:nvPr/>
              </p:nvSpPr>
              <p:spPr bwMode="auto">
                <a:xfrm flipV="1">
                  <a:off x="912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sp>
              <p:nvSpPr>
                <p:cNvPr id="33845" name="Oval 145"/>
                <p:cNvSpPr>
                  <a:spLocks noChangeArrowheads="1"/>
                </p:cNvSpPr>
                <p:nvPr/>
              </p:nvSpPr>
              <p:spPr bwMode="auto">
                <a:xfrm flipV="1">
                  <a:off x="578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46" name="AutoShape 146"/>
                <p:cNvCxnSpPr>
                  <a:cxnSpLocks noChangeShapeType="1"/>
                  <a:stCxn id="33845" idx="6"/>
                  <a:endCxn id="33847" idx="2"/>
                </p:cNvCxnSpPr>
                <p:nvPr/>
              </p:nvCxnSpPr>
              <p:spPr bwMode="auto">
                <a:xfrm>
                  <a:off x="657" y="1799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47" name="Oval 147"/>
                <p:cNvSpPr>
                  <a:spLocks noChangeArrowheads="1"/>
                </p:cNvSpPr>
                <p:nvPr/>
              </p:nvSpPr>
              <p:spPr bwMode="auto">
                <a:xfrm flipV="1">
                  <a:off x="912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48" name="AutoShape 148"/>
                <p:cNvCxnSpPr>
                  <a:cxnSpLocks noChangeShapeType="1"/>
                  <a:stCxn id="33844" idx="4"/>
                  <a:endCxn id="33847" idx="0"/>
                </p:cNvCxnSpPr>
                <p:nvPr/>
              </p:nvCxnSpPr>
              <p:spPr bwMode="auto">
                <a:xfrm flipV="1">
                  <a:off x="947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49" name="AutoShape 149"/>
                <p:cNvCxnSpPr>
                  <a:cxnSpLocks noChangeShapeType="1"/>
                  <a:stCxn id="33842" idx="4"/>
                  <a:endCxn id="33845" idx="0"/>
                </p:cNvCxnSpPr>
                <p:nvPr/>
              </p:nvCxnSpPr>
              <p:spPr bwMode="auto">
                <a:xfrm flipV="1">
                  <a:off x="613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50" name="AutoShape 150"/>
                <p:cNvCxnSpPr>
                  <a:cxnSpLocks noChangeShapeType="1"/>
                  <a:stCxn id="33842" idx="5"/>
                  <a:endCxn id="33847" idx="1"/>
                </p:cNvCxnSpPr>
                <p:nvPr/>
              </p:nvCxnSpPr>
              <p:spPr bwMode="auto">
                <a:xfrm flipV="1">
                  <a:off x="637" y="1832"/>
                  <a:ext cx="285" cy="228"/>
                </a:xfrm>
                <a:prstGeom prst="straightConnector1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51" name="Oval 151"/>
                <p:cNvSpPr>
                  <a:spLocks noChangeArrowheads="1"/>
                </p:cNvSpPr>
                <p:nvPr/>
              </p:nvSpPr>
              <p:spPr bwMode="auto">
                <a:xfrm flipV="1">
                  <a:off x="336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52" name="AutoShape 152"/>
                <p:cNvCxnSpPr>
                  <a:cxnSpLocks noChangeShapeType="1"/>
                  <a:stCxn id="33842" idx="2"/>
                  <a:endCxn id="33851" idx="7"/>
                </p:cNvCxnSpPr>
                <p:nvPr/>
              </p:nvCxnSpPr>
              <p:spPr bwMode="auto">
                <a:xfrm flipH="1" flipV="1">
                  <a:off x="394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53" name="AutoShape 153"/>
                <p:cNvCxnSpPr>
                  <a:cxnSpLocks noChangeShapeType="1"/>
                  <a:stCxn id="33845" idx="2"/>
                  <a:endCxn id="33851" idx="5"/>
                </p:cNvCxnSpPr>
                <p:nvPr/>
              </p:nvCxnSpPr>
              <p:spPr bwMode="auto">
                <a:xfrm flipH="1">
                  <a:off x="394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3854" name="Oval 154"/>
                <p:cNvSpPr>
                  <a:spLocks noChangeArrowheads="1"/>
                </p:cNvSpPr>
                <p:nvPr/>
              </p:nvSpPr>
              <p:spPr bwMode="auto">
                <a:xfrm flipH="1" flipV="1">
                  <a:off x="1155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55" name="AutoShape 155"/>
                <p:cNvCxnSpPr>
                  <a:cxnSpLocks noChangeShapeType="1"/>
                  <a:stCxn id="33844" idx="6"/>
                  <a:endCxn id="33854" idx="7"/>
                </p:cNvCxnSpPr>
                <p:nvPr/>
              </p:nvCxnSpPr>
              <p:spPr bwMode="auto">
                <a:xfrm flipV="1">
                  <a:off x="991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33856" name="AutoShape 156"/>
                <p:cNvCxnSpPr>
                  <a:cxnSpLocks noChangeShapeType="1"/>
                  <a:stCxn id="33847" idx="6"/>
                  <a:endCxn id="33854" idx="5"/>
                </p:cNvCxnSpPr>
                <p:nvPr/>
              </p:nvCxnSpPr>
              <p:spPr bwMode="auto">
                <a:xfrm>
                  <a:off x="991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3834" name="Group 157"/>
            <p:cNvGrpSpPr>
              <a:grpSpLocks/>
            </p:cNvGrpSpPr>
            <p:nvPr/>
          </p:nvGrpSpPr>
          <p:grpSpPr bwMode="auto">
            <a:xfrm>
              <a:off x="2895" y="3744"/>
              <a:ext cx="91" cy="107"/>
              <a:chOff x="3954" y="2478"/>
              <a:chExt cx="294" cy="294"/>
            </a:xfrm>
          </p:grpSpPr>
          <p:sp>
            <p:nvSpPr>
              <p:cNvPr id="33838" name="Line 158"/>
              <p:cNvSpPr>
                <a:spLocks noChangeShapeType="1"/>
              </p:cNvSpPr>
              <p:nvPr/>
            </p:nvSpPr>
            <p:spPr bwMode="auto">
              <a:xfrm>
                <a:off x="3960" y="248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39" name="Line 159"/>
              <p:cNvSpPr>
                <a:spLocks noChangeShapeType="1"/>
              </p:cNvSpPr>
              <p:nvPr/>
            </p:nvSpPr>
            <p:spPr bwMode="auto">
              <a:xfrm flipH="1">
                <a:off x="3954" y="247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3835" name="Group 160"/>
            <p:cNvGrpSpPr>
              <a:grpSpLocks/>
            </p:cNvGrpSpPr>
            <p:nvPr/>
          </p:nvGrpSpPr>
          <p:grpSpPr bwMode="auto">
            <a:xfrm>
              <a:off x="3193" y="3494"/>
              <a:ext cx="91" cy="107"/>
              <a:chOff x="3954" y="2478"/>
              <a:chExt cx="294" cy="294"/>
            </a:xfrm>
          </p:grpSpPr>
          <p:sp>
            <p:nvSpPr>
              <p:cNvPr id="33836" name="Line 161"/>
              <p:cNvSpPr>
                <a:spLocks noChangeShapeType="1"/>
              </p:cNvSpPr>
              <p:nvPr/>
            </p:nvSpPr>
            <p:spPr bwMode="auto">
              <a:xfrm>
                <a:off x="3960" y="248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37" name="Line 162"/>
              <p:cNvSpPr>
                <a:spLocks noChangeShapeType="1"/>
              </p:cNvSpPr>
              <p:nvPr/>
            </p:nvSpPr>
            <p:spPr bwMode="auto">
              <a:xfrm flipH="1">
                <a:off x="3954" y="247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25795" name="Freeform 163"/>
          <p:cNvSpPr>
            <a:spLocks/>
          </p:cNvSpPr>
          <p:nvPr/>
        </p:nvSpPr>
        <p:spPr bwMode="auto">
          <a:xfrm>
            <a:off x="5046663" y="5886450"/>
            <a:ext cx="296862" cy="195263"/>
          </a:xfrm>
          <a:custGeom>
            <a:avLst/>
            <a:gdLst>
              <a:gd name="T0" fmla="*/ 0 w 187"/>
              <a:gd name="T1" fmla="*/ 2147483647 h 123"/>
              <a:gd name="T2" fmla="*/ 2147483647 w 187"/>
              <a:gd name="T3" fmla="*/ 0 h 123"/>
              <a:gd name="T4" fmla="*/ 0 60000 65536"/>
              <a:gd name="T5" fmla="*/ 0 60000 65536"/>
              <a:gd name="T6" fmla="*/ 0 w 187"/>
              <a:gd name="T7" fmla="*/ 0 h 123"/>
              <a:gd name="T8" fmla="*/ 187 w 187"/>
              <a:gd name="T9" fmla="*/ 123 h 12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123">
                <a:moveTo>
                  <a:pt x="0" y="123"/>
                </a:moveTo>
                <a:cubicBezTo>
                  <a:pt x="77" y="73"/>
                  <a:pt x="155" y="24"/>
                  <a:pt x="187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L 0.27501 0.1166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1.48148E-6 L 0.00017 -0.1884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-0.18853 L 0.27379 -0.1885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00023 L 0.02795 0.20009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2001 L 0.20712 0.0349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8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76" grpId="0" animBg="1"/>
      <p:bldP spid="325679" grpId="0" animBg="1"/>
      <p:bldP spid="325679" grpId="1" animBg="1"/>
      <p:bldP spid="325765" grpId="0" animBg="1"/>
      <p:bldP spid="325766" grpId="0" animBg="1"/>
      <p:bldP spid="325767" grpId="0" animBg="1"/>
      <p:bldP spid="3257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Exercise: Prove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line of argument about why this guarantees connectivity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nder what circumstances does guarantee hold?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Deadend: as long as map plus failures has connectivity, no dead ends</a:t>
            </a:r>
          </a:p>
          <a:p>
            <a:endParaRPr lang="en-US" dirty="0"/>
          </a:p>
          <a:p>
            <a:r>
              <a:rPr lang="en-US" dirty="0" smtClean="0"/>
              <a:t>Loops: Assume loop. The nodes on the loop all share the same “consistent” map plus a set of failures in the packet header.  Therefore, they compute the same path.  Contradiction.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for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set of changes to network from the last consistent map before packet is sent until TTL of packet would expire.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intersection of all network states during change process is connected, then FCP will deliver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Properties of FCP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Guarantees packet delivery</a:t>
            </a:r>
          </a:p>
          <a:p>
            <a:pPr lvl="1"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As long as a path exists during failure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</a:t>
            </a:r>
          </a:p>
          <a:p>
            <a:pPr lvl="1" eaLnBrk="1" hangingPunct="1"/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Major conceptual change</a:t>
            </a:r>
          </a:p>
          <a:p>
            <a:pPr lvl="1"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rely solely on protocols to keep state consistent</a:t>
            </a:r>
          </a:p>
          <a:p>
            <a:pPr lvl="1"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Information carried in packets ensures eventual consistency of route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computation</a:t>
            </a:r>
          </a:p>
          <a:p>
            <a:pPr lvl="1" eaLnBrk="1" hangingPunct="1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Ion’s Stoica’s thesis!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DDC92E-BD8A-EA4B-935D-A65AD5272045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Results: OSPF vs. FCP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1737"/>
            <a:ext cx="8534400" cy="4835525"/>
          </a:xfrm>
          <a:solidFill>
            <a:schemeClr val="bg1"/>
          </a:solidFill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Unlike </a:t>
            </a:r>
            <a:r>
              <a:rPr lang="en-US" dirty="0">
                <a:latin typeface="Arial" charset="0"/>
                <a:cs typeface="Arial" charset="0"/>
              </a:rPr>
              <a:t>FCP, OSPF cannot simultaneously provide low churn and high availability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809947-B09E-7140-AFBD-EFC1474F46A0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056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Line 5"/>
          <p:cNvSpPr>
            <a:spLocks noChangeShapeType="1"/>
          </p:cNvSpPr>
          <p:nvPr/>
        </p:nvSpPr>
        <p:spPr bwMode="auto">
          <a:xfrm flipV="1">
            <a:off x="3505200" y="2209800"/>
            <a:ext cx="533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4191000" y="3962400"/>
            <a:ext cx="838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4572000" y="1905000"/>
            <a:ext cx="6858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 rot="-5400000">
            <a:off x="7938" y="3132138"/>
            <a:ext cx="2986087" cy="35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Arial" charset="0"/>
              </a:rPr>
              <a:t>Overhead [</a:t>
            </a:r>
            <a:r>
              <a:rPr lang="en-US" sz="1700" dirty="0" err="1">
                <a:latin typeface="Arial" charset="0"/>
              </a:rPr>
              <a:t>msgs</a:t>
            </a:r>
            <a:r>
              <a:rPr lang="en-US" sz="1700" dirty="0">
                <a:latin typeface="Arial" charset="0"/>
              </a:rPr>
              <a:t>/sec per link]</a:t>
            </a:r>
          </a:p>
        </p:txBody>
      </p:sp>
      <p:grpSp>
        <p:nvGrpSpPr>
          <p:cNvPr id="37899" name="Group 9"/>
          <p:cNvGrpSpPr>
            <a:grpSpLocks/>
          </p:cNvGrpSpPr>
          <p:nvPr/>
        </p:nvGrpSpPr>
        <p:grpSpPr bwMode="auto">
          <a:xfrm>
            <a:off x="2743200" y="2625725"/>
            <a:ext cx="2209800" cy="346075"/>
            <a:chOff x="1728" y="1654"/>
            <a:chExt cx="1392" cy="218"/>
          </a:xfrm>
        </p:grpSpPr>
        <p:sp>
          <p:nvSpPr>
            <p:cNvPr id="37905" name="Rectangle 10"/>
            <p:cNvSpPr>
              <a:spLocks noChangeArrowheads="1"/>
            </p:cNvSpPr>
            <p:nvPr/>
          </p:nvSpPr>
          <p:spPr bwMode="auto">
            <a:xfrm>
              <a:off x="1728" y="1654"/>
              <a:ext cx="1392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 dirty="0">
                  <a:latin typeface="Arial" charset="0"/>
                </a:rPr>
                <a:t>           OSPF-overhead</a:t>
              </a:r>
            </a:p>
          </p:txBody>
        </p:sp>
        <p:pic>
          <p:nvPicPr>
            <p:cNvPr id="3790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1702"/>
              <a:ext cx="34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2514600" y="3657600"/>
            <a:ext cx="1981200" cy="346075"/>
            <a:chOff x="1584" y="2304"/>
            <a:chExt cx="1248" cy="218"/>
          </a:xfrm>
        </p:grpSpPr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1584" y="2304"/>
              <a:ext cx="1248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 dirty="0">
                  <a:latin typeface="Arial" charset="0"/>
                </a:rPr>
                <a:t>           FCP-</a:t>
              </a:r>
              <a:r>
                <a:rPr lang="en-US" sz="1500" dirty="0" err="1">
                  <a:latin typeface="Arial" charset="0"/>
                </a:rPr>
                <a:t>lossrate</a:t>
              </a:r>
              <a:endParaRPr lang="en-US" sz="1500" dirty="0">
                <a:latin typeface="Arial" charset="0"/>
              </a:endParaRPr>
            </a:p>
          </p:txBody>
        </p:sp>
        <p:pic>
          <p:nvPicPr>
            <p:cNvPr id="3790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364"/>
              <a:ext cx="336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3276600" y="1524000"/>
            <a:ext cx="2057400" cy="3460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 dirty="0">
                <a:latin typeface="Arial" charset="0"/>
              </a:rPr>
              <a:t>           OSPF-</a:t>
            </a:r>
            <a:r>
              <a:rPr lang="en-US" sz="1500" dirty="0" err="1">
                <a:latin typeface="Arial" charset="0"/>
              </a:rPr>
              <a:t>lossrate</a:t>
            </a:r>
            <a:endParaRPr lang="en-US" sz="1500" dirty="0">
              <a:latin typeface="Arial" charset="0"/>
            </a:endParaRPr>
          </a:p>
        </p:txBody>
      </p:sp>
      <p:pic>
        <p:nvPicPr>
          <p:cNvPr id="3790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33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9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Results: Backup-paths vs. FCP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Unlike </a:t>
            </a:r>
            <a:r>
              <a:rPr lang="en-US" dirty="0">
                <a:latin typeface="Arial" charset="0"/>
                <a:cs typeface="Arial" charset="0"/>
              </a:rPr>
              <a:t>FCP, Backup-paths cannot simultaneously provide low state and </a:t>
            </a:r>
            <a:r>
              <a:rPr lang="en-US" dirty="0" smtClean="0">
                <a:latin typeface="Arial" charset="0"/>
                <a:cs typeface="Arial" charset="0"/>
              </a:rPr>
              <a:t>loss rate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E5C981-E116-024B-810D-27A9B1FED22D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6294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3" name="Group 5"/>
          <p:cNvGrpSpPr>
            <a:grpSpLocks/>
          </p:cNvGrpSpPr>
          <p:nvPr/>
        </p:nvGrpSpPr>
        <p:grpSpPr bwMode="auto">
          <a:xfrm>
            <a:off x="3302000" y="2006600"/>
            <a:ext cx="2057400" cy="346075"/>
            <a:chOff x="2832" y="1968"/>
            <a:chExt cx="1296" cy="218"/>
          </a:xfrm>
        </p:grpSpPr>
        <p:sp>
          <p:nvSpPr>
            <p:cNvPr id="39954" name="Rectangle 6"/>
            <p:cNvSpPr>
              <a:spLocks noChangeArrowheads="1"/>
            </p:cNvSpPr>
            <p:nvPr/>
          </p:nvSpPr>
          <p:spPr bwMode="auto">
            <a:xfrm>
              <a:off x="2832" y="1968"/>
              <a:ext cx="1296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Arial" charset="0"/>
                </a:rPr>
                <a:t>    </a:t>
              </a:r>
              <a:r>
                <a:rPr lang="en-US" sz="1500" dirty="0" err="1">
                  <a:latin typeface="Arial" charset="0"/>
                </a:rPr>
                <a:t>Bkup</a:t>
              </a:r>
              <a:r>
                <a:rPr lang="en-US" sz="1500" dirty="0">
                  <a:latin typeface="Arial" charset="0"/>
                </a:rPr>
                <a:t>-state</a:t>
              </a:r>
            </a:p>
          </p:txBody>
        </p:sp>
        <p:pic>
          <p:nvPicPr>
            <p:cNvPr id="399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016"/>
              <a:ext cx="33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3276600" y="4191000"/>
            <a:ext cx="1219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4495800" y="3962400"/>
            <a:ext cx="2057400" cy="533400"/>
            <a:chOff x="2832" y="2496"/>
            <a:chExt cx="1296" cy="336"/>
          </a:xfrm>
        </p:grpSpPr>
        <p:sp>
          <p:nvSpPr>
            <p:cNvPr id="39951" name="Rectangle 10"/>
            <p:cNvSpPr>
              <a:spLocks noChangeArrowheads="1"/>
            </p:cNvSpPr>
            <p:nvPr/>
          </p:nvSpPr>
          <p:spPr bwMode="auto">
            <a:xfrm>
              <a:off x="2832" y="2496"/>
              <a:ext cx="129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500" dirty="0">
                  <a:latin typeface="Arial" charset="0"/>
                </a:rPr>
                <a:t>          FCP-state</a:t>
              </a:r>
            </a:p>
            <a:p>
              <a:endParaRPr lang="en-US" sz="200" dirty="0">
                <a:latin typeface="Arial" charset="0"/>
              </a:endParaRPr>
            </a:p>
            <a:p>
              <a:r>
                <a:rPr lang="en-US" sz="1500" dirty="0">
                  <a:latin typeface="Arial" charset="0"/>
                </a:rPr>
                <a:t>          </a:t>
              </a:r>
              <a:r>
                <a:rPr lang="en-US" sz="1500" dirty="0" smtClean="0">
                  <a:latin typeface="Arial" charset="0"/>
                </a:rPr>
                <a:t>FCP-loss rate</a:t>
              </a:r>
              <a:endParaRPr lang="en-US" sz="1500" dirty="0">
                <a:latin typeface="Arial" charset="0"/>
              </a:endParaRPr>
            </a:p>
          </p:txBody>
        </p:sp>
        <p:pic>
          <p:nvPicPr>
            <p:cNvPr id="3995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544"/>
              <a:ext cx="33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688"/>
              <a:ext cx="336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46" name="Group 13"/>
          <p:cNvGrpSpPr>
            <a:grpSpLocks/>
          </p:cNvGrpSpPr>
          <p:nvPr/>
        </p:nvGrpSpPr>
        <p:grpSpPr bwMode="auto">
          <a:xfrm>
            <a:off x="2895600" y="2667000"/>
            <a:ext cx="2057400" cy="346075"/>
            <a:chOff x="2832" y="2230"/>
            <a:chExt cx="1296" cy="218"/>
          </a:xfrm>
        </p:grpSpPr>
        <p:sp>
          <p:nvSpPr>
            <p:cNvPr id="39949" name="Rectangle 14"/>
            <p:cNvSpPr>
              <a:spLocks noChangeArrowheads="1"/>
            </p:cNvSpPr>
            <p:nvPr/>
          </p:nvSpPr>
          <p:spPr bwMode="auto">
            <a:xfrm>
              <a:off x="2832" y="2230"/>
              <a:ext cx="1296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Arial" charset="0"/>
                </a:rPr>
                <a:t>         </a:t>
              </a:r>
              <a:r>
                <a:rPr lang="en-US" sz="1500" dirty="0" err="1">
                  <a:latin typeface="Arial" charset="0"/>
                </a:rPr>
                <a:t>Bkup-lossrate</a:t>
              </a:r>
              <a:endParaRPr lang="en-US" sz="1500" dirty="0">
                <a:latin typeface="Arial" charset="0"/>
              </a:endParaRPr>
            </a:p>
          </p:txBody>
        </p:sp>
        <p:pic>
          <p:nvPicPr>
            <p:cNvPr id="39950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272"/>
              <a:ext cx="33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4495800" y="2362200"/>
            <a:ext cx="914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 flipH="1">
            <a:off x="3048000" y="3048000"/>
            <a:ext cx="914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Problems with FCP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Requires changes to packet </a:t>
            </a:r>
            <a:r>
              <a:rPr lang="en-US" dirty="0" smtClean="0">
                <a:latin typeface="Arial" charset="0"/>
                <a:cs typeface="Arial" charset="0"/>
              </a:rPr>
              <a:t>header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And packet headers could get long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Requires fast recomputation of routes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Can precompute common cases, but worst case is bad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Does not address traffic engineering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What is that?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1B119F-1F61-5A41-8C89-1587097F0A71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 (TE)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Connectivity is necessary but not sufficient</a:t>
            </a:r>
          </a:p>
          <a:p>
            <a:pPr lvl="3"/>
            <a:endParaRPr lang="en-US" dirty="0"/>
          </a:p>
          <a:p>
            <a:r>
              <a:rPr lang="en-US" dirty="0" smtClean="0"/>
              <a:t>Need to also provide decent service</a:t>
            </a:r>
          </a:p>
          <a:p>
            <a:pPr lvl="3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equires that links on the path not be overloaded</a:t>
            </a:r>
          </a:p>
          <a:p>
            <a:pPr lvl="1"/>
            <a:r>
              <a:rPr lang="en-US" dirty="0" smtClean="0"/>
              <a:t>Congestion control lowers drop rate, but need to provide reasonable bandwidth to connections by spreading load</a:t>
            </a:r>
          </a:p>
          <a:p>
            <a:pPr lvl="3"/>
            <a:endParaRPr lang="en-US" dirty="0"/>
          </a:p>
          <a:p>
            <a:r>
              <a:rPr lang="en-US" dirty="0" smtClean="0"/>
              <a:t>TE is a way of distributing load on the network</a:t>
            </a:r>
          </a:p>
          <a:p>
            <a:pPr lvl="1"/>
            <a:r>
              <a:rPr lang="en-US" dirty="0" smtClean="0"/>
              <a:t>i.e., not all packets travel the “shortest path”</a:t>
            </a:r>
          </a:p>
          <a:p>
            <a:pPr lvl="1"/>
            <a:endParaRPr lang="en-US" dirty="0"/>
          </a:p>
          <a:p>
            <a:r>
              <a:rPr lang="en-US" dirty="0" smtClean="0"/>
              <a:t>Currently done by spreading load over MPLS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Implementation Issues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is join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is send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much state is kept and who keeps it?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2EE6AD-783A-8B42-B978-45B27F50FCEB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Multiprotocol Label Switching (MPLS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wanted more flexibility in routing traffic</a:t>
            </a:r>
          </a:p>
          <a:p>
            <a:pPr lvl="1"/>
            <a:r>
              <a:rPr lang="en-US" dirty="0" smtClean="0"/>
              <a:t>Normal routing just used destination address…</a:t>
            </a:r>
          </a:p>
          <a:p>
            <a:pPr lvl="7"/>
            <a:endParaRPr lang="en-US" dirty="0"/>
          </a:p>
          <a:p>
            <a:r>
              <a:rPr lang="en-US" dirty="0" smtClean="0"/>
              <a:t>Wanted ability to route on larger aggregates</a:t>
            </a:r>
          </a:p>
          <a:p>
            <a:pPr lvl="1"/>
            <a:r>
              <a:rPr lang="en-US" dirty="0" smtClean="0"/>
              <a:t>First decide if flow belongs to aggregate, then route </a:t>
            </a:r>
            <a:r>
              <a:rPr lang="en-US" dirty="0" err="1" smtClean="0"/>
              <a:t>agg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all traffic from LA to NY follow same path</a:t>
            </a:r>
          </a:p>
          <a:p>
            <a:pPr lvl="8"/>
            <a:endParaRPr lang="en-US" dirty="0"/>
          </a:p>
          <a:p>
            <a:r>
              <a:rPr lang="en-US" dirty="0" smtClean="0"/>
              <a:t>Wanted ability to route at finer granularity</a:t>
            </a:r>
          </a:p>
          <a:p>
            <a:pPr lvl="1"/>
            <a:r>
              <a:rPr lang="en-US" dirty="0" smtClean="0"/>
              <a:t>Not all packets with same destination take same path</a:t>
            </a:r>
          </a:p>
          <a:p>
            <a:pPr lvl="8"/>
            <a:endParaRPr lang="en-US" dirty="0"/>
          </a:p>
          <a:p>
            <a:r>
              <a:rPr lang="en-US" dirty="0" smtClean="0"/>
              <a:t>Solution: insert a “label” before IP header</a:t>
            </a:r>
          </a:p>
          <a:p>
            <a:pPr lvl="1"/>
            <a:r>
              <a:rPr lang="en-US" dirty="0" smtClean="0"/>
              <a:t>Route based on that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Header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566862"/>
            <a:ext cx="8128000" cy="429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distinction between edge and core routers</a:t>
            </a:r>
          </a:p>
          <a:p>
            <a:pPr lvl="3"/>
            <a:endParaRPr lang="en-US" dirty="0"/>
          </a:p>
          <a:p>
            <a:r>
              <a:rPr lang="en-US" dirty="0" smtClean="0"/>
              <a:t>Edge routers inspect IP header, insert MPLS label</a:t>
            </a:r>
          </a:p>
          <a:p>
            <a:pPr lvl="3"/>
            <a:endParaRPr lang="en-US" dirty="0"/>
          </a:p>
          <a:p>
            <a:r>
              <a:rPr lang="en-US" dirty="0" smtClean="0"/>
              <a:t>Core routers route based on MPLS label</a:t>
            </a:r>
          </a:p>
          <a:p>
            <a:pPr lvl="4"/>
            <a:endParaRPr lang="en-US" dirty="0"/>
          </a:p>
          <a:p>
            <a:r>
              <a:rPr lang="en-US" dirty="0" smtClean="0"/>
              <a:t>Must set up forwarding state for MPLS labels</a:t>
            </a:r>
          </a:p>
          <a:p>
            <a:pPr lvl="1"/>
            <a:r>
              <a:rPr lang="en-US" dirty="0" smtClean="0"/>
              <a:t>Done in a variety of ways, for a variety of goals</a:t>
            </a:r>
            <a:endParaRPr lang="en-US" dirty="0"/>
          </a:p>
          <a:p>
            <a:pPr lvl="1"/>
            <a:r>
              <a:rPr lang="en-US" dirty="0" smtClean="0"/>
              <a:t>Supporting failover paths, TE,…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is widely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used for traffic engineering</a:t>
            </a:r>
          </a:p>
          <a:p>
            <a:pPr lvl="5"/>
            <a:endParaRPr lang="en-US" dirty="0"/>
          </a:p>
          <a:p>
            <a:r>
              <a:rPr lang="en-US" dirty="0" smtClean="0"/>
              <a:t>But mostly used for VPNs</a:t>
            </a:r>
          </a:p>
          <a:p>
            <a:pPr lvl="1"/>
            <a:r>
              <a:rPr lang="en-US" dirty="0" smtClean="0"/>
              <a:t>Where all a customer’s traffic is given a single label</a:t>
            </a:r>
          </a:p>
          <a:p>
            <a:pPr lvl="1"/>
            <a:endParaRPr lang="en-US" dirty="0"/>
          </a:p>
          <a:p>
            <a:r>
              <a:rPr lang="en-US" dirty="0" smtClean="0"/>
              <a:t>Extremely important practically, not intellectually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it is not tightly tied to a single purpose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use is ad hoc, rather than an overall paradigm</a:t>
            </a:r>
          </a:p>
          <a:p>
            <a:pPr lvl="2"/>
            <a:r>
              <a:rPr lang="en-US" dirty="0" smtClean="0"/>
              <a:t>Sort of like the IPv6 flow ID: all mechanism, no policy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operators to nail </a:t>
            </a:r>
            <a:r>
              <a:rPr lang="en-US" dirty="0" smtClean="0"/>
              <a:t>up</a:t>
            </a:r>
            <a:r>
              <a:rPr lang="en-US" dirty="0" smtClean="0"/>
              <a:t> </a:t>
            </a:r>
            <a:r>
              <a:rPr lang="en-US" dirty="0" smtClean="0"/>
              <a:t>paths between two points</a:t>
            </a:r>
          </a:p>
          <a:p>
            <a:pPr lvl="1"/>
            <a:r>
              <a:rPr lang="en-US" dirty="0" smtClean="0"/>
              <a:t>Think of an MPLS tunnel as a virtual link (layer 2.5)</a:t>
            </a:r>
          </a:p>
          <a:p>
            <a:pPr lvl="4"/>
            <a:endParaRPr lang="en-US" dirty="0"/>
          </a:p>
          <a:p>
            <a:r>
              <a:rPr lang="en-US" dirty="0" smtClean="0"/>
              <a:t>Most modern backbones are built out of MPLS</a:t>
            </a:r>
          </a:p>
          <a:p>
            <a:pPr lvl="1"/>
            <a:r>
              <a:rPr lang="en-US" dirty="0" smtClean="0"/>
              <a:t>With backup paths to deal with failure</a:t>
            </a:r>
          </a:p>
          <a:p>
            <a:pPr lvl="4"/>
            <a:endParaRPr lang="en-US" dirty="0"/>
          </a:p>
          <a:p>
            <a:r>
              <a:rPr lang="en-US" dirty="0" smtClean="0"/>
              <a:t>Load is spread by having multiple MPLS paths between any two points, and then adjusting how load is split between them</a:t>
            </a:r>
            <a:r>
              <a:rPr lang="is-IS" dirty="0" smtClean="0"/>
              <a:t>….</a:t>
            </a:r>
          </a:p>
          <a:p>
            <a:pPr lvl="4"/>
            <a:endParaRPr lang="is-IS" dirty="0"/>
          </a:p>
          <a:p>
            <a:r>
              <a:rPr lang="is-IS" dirty="0" smtClean="0"/>
              <a:t>OK for backbone, but not generally (TE or failure)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82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Routing Along DAGs</a:t>
            </a:r>
            <a:b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(RAD)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C41D27-906B-C14C-A085-D51A6AC35AAD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Avoiding Recomputation: Take II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Recover from failures without global recomputation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Support locally adaptive traffic </a:t>
            </a:r>
            <a:r>
              <a:rPr lang="en-US" dirty="0" smtClean="0">
                <a:latin typeface="Arial" charset="0"/>
                <a:cs typeface="Arial" charset="0"/>
              </a:rPr>
              <a:t>engineering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Without any change in packet headers, etc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Or requiring major on-the-fly route recomputation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825864-7F08-4046-B28F-9664474F5848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6675"/>
            <a:ext cx="8686800" cy="4835525"/>
          </a:xfrm>
        </p:spPr>
        <p:txBody>
          <a:bodyPr/>
          <a:lstStyle/>
          <a:p>
            <a:r>
              <a:rPr lang="en-US" dirty="0" smtClean="0"/>
              <a:t>Focus only on routing table for single destination</a:t>
            </a:r>
          </a:p>
          <a:p>
            <a:pPr lvl="1"/>
            <a:r>
              <a:rPr lang="en-US" dirty="0" smtClean="0"/>
              <a:t>Could be a prefix, or a single address</a:t>
            </a:r>
          </a:p>
          <a:p>
            <a:pPr lvl="1"/>
            <a:r>
              <a:rPr lang="en-US" dirty="0" smtClean="0"/>
              <a:t>Routing to each destination is independent, so this is fine</a:t>
            </a:r>
          </a:p>
          <a:p>
            <a:pPr lvl="1"/>
            <a:endParaRPr lang="en-US" dirty="0"/>
          </a:p>
          <a:p>
            <a:r>
              <a:rPr lang="en-US" dirty="0" smtClean="0"/>
              <a:t>Today we compute </a:t>
            </a:r>
            <a:r>
              <a:rPr lang="en-US" b="1" i="1" dirty="0" smtClean="0"/>
              <a:t>paths</a:t>
            </a:r>
            <a:r>
              <a:rPr lang="en-US" dirty="0" smtClean="0"/>
              <a:t> to particular destination</a:t>
            </a:r>
          </a:p>
          <a:p>
            <a:pPr lvl="1"/>
            <a:r>
              <a:rPr lang="en-US" dirty="0" smtClean="0"/>
              <a:t>From each source to this destination there is a path</a:t>
            </a:r>
          </a:p>
          <a:p>
            <a:pPr lvl="1"/>
            <a:endParaRPr lang="en-US" dirty="0"/>
          </a:p>
          <a:p>
            <a:r>
              <a:rPr lang="en-US" dirty="0" smtClean="0"/>
              <a:t>When path breaks, need to recompute path</a:t>
            </a:r>
          </a:p>
          <a:p>
            <a:pPr lvl="1"/>
            <a:r>
              <a:rPr lang="en-US" dirty="0" smtClean="0"/>
              <a:t>The source of all our troubles!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33400" y="1371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Move from </a:t>
            </a:r>
            <a:r>
              <a:rPr lang="en-US" sz="2400" i="1" dirty="0">
                <a:latin typeface="+mn-lt"/>
                <a:ea typeface="+mn-ea"/>
                <a:cs typeface="+mn-cs"/>
              </a:rPr>
              <a:t>path </a:t>
            </a:r>
            <a:r>
              <a:rPr lang="en-US" sz="2400" dirty="0">
                <a:latin typeface="+mn-lt"/>
                <a:ea typeface="+mn-ea"/>
                <a:cs typeface="+mn-cs"/>
              </a:rPr>
              <a:t>to </a:t>
            </a:r>
            <a:r>
              <a:rPr lang="en-US" sz="2400" i="1" dirty="0">
                <a:latin typeface="+mn-lt"/>
                <a:ea typeface="+mn-ea"/>
                <a:cs typeface="+mn-cs"/>
              </a:rPr>
              <a:t>DAG </a:t>
            </a:r>
            <a:r>
              <a:rPr lang="en-US" sz="2400" dirty="0">
                <a:latin typeface="+mn-lt"/>
                <a:ea typeface="+mn-ea"/>
                <a:cs typeface="+mn-cs"/>
              </a:rPr>
              <a:t>(Directed Acyclic Graph)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 algn="ctr" eaLnBrk="0" hangingPunct="0">
              <a:spcBef>
                <a:spcPct val="50000"/>
              </a:spcBef>
              <a:defRPr/>
            </a:pPr>
            <a:r>
              <a:rPr lang="en-US" sz="2400" b="0" kern="0" dirty="0">
                <a:latin typeface="+mn-lt"/>
                <a:ea typeface="+mn-ea"/>
                <a:cs typeface="+mn-cs"/>
              </a:rPr>
              <a:t>Routing compute paths from source to destination</a:t>
            </a:r>
          </a:p>
          <a:p>
            <a:pPr marL="223838" indent="-223838" algn="ctr" eaLnBrk="0" hangingPunct="0">
              <a:spcBef>
                <a:spcPct val="50000"/>
              </a:spcBef>
              <a:defRPr/>
            </a:pPr>
            <a:r>
              <a:rPr lang="en-US" sz="2400" b="0" kern="0" dirty="0">
                <a:latin typeface="+mn-lt"/>
                <a:ea typeface="+mn-ea"/>
                <a:cs typeface="+mn-cs"/>
              </a:rPr>
              <a:t>If a link fails, all affected paths must be recomputed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032000" y="2438400"/>
            <a:ext cx="5207000" cy="1938338"/>
            <a:chOff x="2032000" y="2438400"/>
            <a:chExt cx="5207000" cy="1938866"/>
          </a:xfrm>
        </p:grpSpPr>
        <p:sp>
          <p:nvSpPr>
            <p:cNvPr id="38" name="Freeform 37"/>
            <p:cNvSpPr/>
            <p:nvPr/>
          </p:nvSpPr>
          <p:spPr>
            <a:xfrm>
              <a:off x="2032000" y="3276828"/>
              <a:ext cx="5207000" cy="1100438"/>
            </a:xfrm>
            <a:custGeom>
              <a:avLst/>
              <a:gdLst>
                <a:gd name="connsiteX0" fmla="*/ 0 w 5207000"/>
                <a:gd name="connsiteY0" fmla="*/ 1100666 h 1100666"/>
                <a:gd name="connsiteX1" fmla="*/ 1570182 w 5207000"/>
                <a:gd name="connsiteY1" fmla="*/ 165484 h 1100666"/>
                <a:gd name="connsiteX2" fmla="*/ 3532909 w 5207000"/>
                <a:gd name="connsiteY2" fmla="*/ 119303 h 1100666"/>
                <a:gd name="connsiteX3" fmla="*/ 5207000 w 5207000"/>
                <a:gd name="connsiteY3" fmla="*/ 881303 h 110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0" h="1100666">
                  <a:moveTo>
                    <a:pt x="0" y="1100666"/>
                  </a:moveTo>
                  <a:cubicBezTo>
                    <a:pt x="490682" y="714855"/>
                    <a:pt x="981364" y="329044"/>
                    <a:pt x="1570182" y="165484"/>
                  </a:cubicBezTo>
                  <a:cubicBezTo>
                    <a:pt x="2159000" y="1924"/>
                    <a:pt x="2926773" y="0"/>
                    <a:pt x="3532909" y="119303"/>
                  </a:cubicBezTo>
                  <a:cubicBezTo>
                    <a:pt x="4139045" y="238606"/>
                    <a:pt x="4673022" y="559954"/>
                    <a:pt x="5207000" y="88130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 bwMode="auto">
            <a:xfrm>
              <a:off x="3810000" y="2438400"/>
              <a:ext cx="1447800" cy="609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marL="342900" indent="-3429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sz="2800" b="0" dirty="0">
                  <a:latin typeface="Arial" charset="0"/>
                </a:rPr>
                <a:t>Path</a:t>
              </a:r>
              <a:endParaRPr lang="en-US" sz="2800" b="0" i="1" dirty="0">
                <a:latin typeface="Arial" charset="0"/>
              </a:endParaRPr>
            </a:p>
          </p:txBody>
        </p:sp>
      </p:grpSp>
      <p:sp>
        <p:nvSpPr>
          <p:cNvPr id="460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Our Approach: Shift the Paradigm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093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EAFB09-4F3D-9A47-AF94-4C7D74CAB816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46086" name="Group 40"/>
          <p:cNvGrpSpPr>
            <a:grpSpLocks/>
          </p:cNvGrpSpPr>
          <p:nvPr/>
        </p:nvGrpSpPr>
        <p:grpSpPr bwMode="auto">
          <a:xfrm>
            <a:off x="1600200" y="3200400"/>
            <a:ext cx="6019800" cy="2206625"/>
            <a:chOff x="1600200" y="3200400"/>
            <a:chExt cx="6019800" cy="2206752"/>
          </a:xfrm>
        </p:grpSpPr>
        <p:pic>
          <p:nvPicPr>
            <p:cNvPr id="46100" name="Picture 3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2672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1" name="Picture 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2004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2" name="Picture 5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2004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3" name="Picture 6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9624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4" name="Picture 7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8006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038600" y="24384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800" b="0" dirty="0">
                <a:latin typeface="Arial" charset="0"/>
              </a:rPr>
              <a:t>DAG</a:t>
            </a:r>
            <a:endParaRPr lang="en-US" sz="2800" b="0" i="1" dirty="0">
              <a:latin typeface="Arial" charset="0"/>
            </a:endParaRP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251075" y="3276600"/>
            <a:ext cx="4611688" cy="1665288"/>
            <a:chOff x="2250554" y="3276600"/>
            <a:chExt cx="4611515" cy="1665719"/>
          </a:xfrm>
        </p:grpSpPr>
        <p:sp>
          <p:nvSpPr>
            <p:cNvPr id="50" name="Right Arrow 49"/>
            <p:cNvSpPr/>
            <p:nvPr/>
          </p:nvSpPr>
          <p:spPr>
            <a:xfrm rot="19417557">
              <a:off x="2250554" y="3768852"/>
              <a:ext cx="1147720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ight Arrow 50"/>
            <p:cNvSpPr/>
            <p:nvPr/>
          </p:nvSpPr>
          <p:spPr>
            <a:xfrm>
              <a:off x="3961815" y="3276600"/>
              <a:ext cx="1066760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ight Arrow 51"/>
            <p:cNvSpPr/>
            <p:nvPr/>
          </p:nvSpPr>
          <p:spPr>
            <a:xfrm rot="1980393">
              <a:off x="5714349" y="3638644"/>
              <a:ext cx="1147720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ight Arrow 52"/>
            <p:cNvSpPr/>
            <p:nvPr/>
          </p:nvSpPr>
          <p:spPr>
            <a:xfrm rot="978352">
              <a:off x="2437872" y="4607269"/>
              <a:ext cx="1752534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Right Arrow 53"/>
          <p:cNvSpPr/>
          <p:nvPr/>
        </p:nvSpPr>
        <p:spPr>
          <a:xfrm rot="20480109">
            <a:off x="4959350" y="4583113"/>
            <a:ext cx="1955800" cy="334962"/>
          </a:xfrm>
          <a:prstGeom prst="rightArrow">
            <a:avLst>
              <a:gd name="adj1" fmla="val 18212"/>
              <a:gd name="adj2" fmla="val 554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ight Arrow 54"/>
          <p:cNvSpPr/>
          <p:nvPr/>
        </p:nvSpPr>
        <p:spPr>
          <a:xfrm rot="3556363">
            <a:off x="3509962" y="4108451"/>
            <a:ext cx="1196975" cy="336550"/>
          </a:xfrm>
          <a:prstGeom prst="rightArrow">
            <a:avLst>
              <a:gd name="adj1" fmla="val 18212"/>
              <a:gd name="adj2" fmla="val 554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ight Arrow 55"/>
          <p:cNvSpPr/>
          <p:nvPr/>
        </p:nvSpPr>
        <p:spPr>
          <a:xfrm rot="17987378">
            <a:off x="4416425" y="4092576"/>
            <a:ext cx="1196975" cy="336550"/>
          </a:xfrm>
          <a:prstGeom prst="rightArrow">
            <a:avLst>
              <a:gd name="adj1" fmla="val 18212"/>
              <a:gd name="adj2" fmla="val 554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43400" y="3200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15000" y="4572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400" y="5867400"/>
            <a:ext cx="7696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en-US" i="1" dirty="0">
                <a:latin typeface="+mn-lt"/>
                <a:ea typeface="+mn-ea"/>
                <a:cs typeface="+mn-cs"/>
              </a:rPr>
              <a:t>Packets can be sent on </a:t>
            </a:r>
            <a:r>
              <a:rPr lang="en-US" i="1" u="sng" dirty="0">
                <a:latin typeface="+mn-lt"/>
                <a:ea typeface="+mn-ea"/>
                <a:cs typeface="+mn-cs"/>
              </a:rPr>
              <a:t>any</a:t>
            </a:r>
            <a:r>
              <a:rPr lang="en-US" i="1" dirty="0">
                <a:latin typeface="+mn-lt"/>
                <a:ea typeface="+mn-ea"/>
                <a:cs typeface="+mn-cs"/>
              </a:rPr>
              <a:t> of the DAG’s outgoing links</a:t>
            </a:r>
          </a:p>
          <a:p>
            <a:pPr lvl="1" algn="ctr">
              <a:defRPr/>
            </a:pPr>
            <a:r>
              <a:rPr lang="en-US" i="1" dirty="0">
                <a:latin typeface="+mn-lt"/>
                <a:ea typeface="+mn-ea"/>
                <a:cs typeface="+mn-cs"/>
              </a:rPr>
              <a:t>No need for global recomputation after each failure</a:t>
            </a:r>
          </a:p>
        </p:txBody>
      </p:sp>
    </p:spTree>
    <p:extLst>
      <p:ext uri="{BB962C8B-B14F-4D97-AF65-F5344CB8AC3E}">
        <p14:creationId xmlns:p14="http://schemas.microsoft.com/office/powerpoint/2010/main" val="21309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43" grpId="0"/>
      <p:bldP spid="16" grpId="0"/>
      <p:bldP spid="24" grpId="0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DAG Properties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Guaranteed loop-free</a:t>
            </a:r>
          </a:p>
          <a:p>
            <a:r>
              <a:rPr lang="en-US" dirty="0">
                <a:latin typeface="Arial" charset="0"/>
                <a:cs typeface="Arial" charset="0"/>
              </a:rPr>
              <a:t>Local decision for failure recovery</a:t>
            </a:r>
          </a:p>
          <a:p>
            <a:r>
              <a:rPr lang="en-US" dirty="0">
                <a:latin typeface="Arial" charset="0"/>
                <a:cs typeface="Arial" charset="0"/>
              </a:rPr>
              <a:t>Adaptive load balancing</a:t>
            </a:r>
          </a:p>
        </p:txBody>
      </p:sp>
      <p:sp>
        <p:nvSpPr>
          <p:cNvPr id="4813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093028-4B1B-7243-9D72-91C1C0D2F7F4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48132" name="Picture 15" descr="alinD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18542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276600" y="3505200"/>
            <a:ext cx="1854200" cy="2387600"/>
            <a:chOff x="3276600" y="3505200"/>
            <a:chExt cx="1854200" cy="2387600"/>
          </a:xfrm>
        </p:grpSpPr>
        <p:pic>
          <p:nvPicPr>
            <p:cNvPr id="48133" name="Picture 16" descr="alinDA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505200"/>
              <a:ext cx="1854200" cy="238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TextBox 18"/>
            <p:cNvSpPr txBox="1">
              <a:spLocks noChangeArrowheads="1"/>
            </p:cNvSpPr>
            <p:nvPr/>
          </p:nvSpPr>
          <p:spPr bwMode="auto">
            <a:xfrm>
              <a:off x="4614863" y="4278313"/>
              <a:ext cx="338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136" name="TextBox 19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34000" y="3505200"/>
            <a:ext cx="2082800" cy="2579688"/>
            <a:chOff x="5334000" y="3505200"/>
            <a:chExt cx="2082800" cy="2579688"/>
          </a:xfrm>
        </p:grpSpPr>
        <p:pic>
          <p:nvPicPr>
            <p:cNvPr id="48134" name="Picture 17" descr="alinDA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505200"/>
              <a:ext cx="1854200" cy="238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TextBox 21"/>
            <p:cNvSpPr txBox="1">
              <a:spLocks noChangeArrowheads="1"/>
            </p:cNvSpPr>
            <p:nvPr/>
          </p:nvSpPr>
          <p:spPr bwMode="auto">
            <a:xfrm>
              <a:off x="5334000" y="51927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0.7</a:t>
              </a:r>
            </a:p>
          </p:txBody>
        </p:sp>
        <p:sp>
          <p:nvSpPr>
            <p:cNvPr id="48138" name="TextBox 9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504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2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Layer Multicast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Join group at multicast address </a:t>
            </a: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NIC = Network Interface Card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NIC normally only listens for packets sent to unicast address A and broadcast address B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being instructed to join group G, NIC also listens for packets sent to multicast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Send to group 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is flooded on all LAN segments, like broadcast</a:t>
            </a:r>
          </a:p>
          <a:p>
            <a:r>
              <a:rPr lang="en-US" dirty="0">
                <a:latin typeface="Arial" charset="0"/>
                <a:cs typeface="Arial" charset="0"/>
              </a:rPr>
              <a:t>Scalability: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State: Only host NICs keep state about who has joined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Requires broadcast on all LAN segments</a:t>
            </a:r>
          </a:p>
          <a:p>
            <a:r>
              <a:rPr lang="en-US" dirty="0">
                <a:latin typeface="Arial" charset="0"/>
                <a:cs typeface="Arial" charset="0"/>
              </a:rPr>
              <a:t>Limitation: just over single LAN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E85A7E-9E88-6C41-9DB5-FE811CA2C1FE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Load Balancing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 local decisions: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Choose which outgoing links to use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Decide how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spread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load across these links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Push back when all outgoing links are congested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Send congestion signal on incoming links to upstream nodes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Theorem: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When all traffic goes to a single destination, local load balancing leads to optimal throughput</a:t>
            </a:r>
          </a:p>
          <a:p>
            <a:r>
              <a:rPr lang="en-US" dirty="0">
                <a:latin typeface="Arial" charset="0"/>
                <a:cs typeface="Arial" charset="0"/>
              </a:rPr>
              <a:t>Simulations: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 general settings, local load balancing close to optimal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2813EA-E483-9845-994C-B66481667788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principled paradigm for backup paths</a:t>
            </a:r>
          </a:p>
          <a:p>
            <a:pPr lvl="1"/>
            <a:r>
              <a:rPr lang="en-US" dirty="0" smtClean="0"/>
              <a:t>Can tolerate many failures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Easy to understand and manage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Computing DAG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Use each link in a single direction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DAG </a:t>
            </a:r>
            <a:r>
              <a:rPr lang="en-US" dirty="0">
                <a:latin typeface="Arial" charset="0"/>
                <a:cs typeface="Arial" charset="0"/>
              </a:rPr>
              <a:t>iff link directions follow global order</a:t>
            </a:r>
          </a:p>
          <a:p>
            <a:r>
              <a:rPr lang="en-US" dirty="0">
                <a:latin typeface="Arial" charset="0"/>
                <a:cs typeface="Arial" charset="0"/>
              </a:rPr>
              <a:t>Computing a DAG for destination v is simple: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Essentially a shortest-path computation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With consistent method of breaking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ties</a:t>
            </a:r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B53B35-D4EB-F24F-BC89-D5AA3E96EA60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52228" name="Picture 105" descr="alinD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38600"/>
            <a:ext cx="1774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06" descr="alin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038600"/>
            <a:ext cx="1765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triped Right Arrow 7"/>
          <p:cNvSpPr/>
          <p:nvPr/>
        </p:nvSpPr>
        <p:spPr>
          <a:xfrm>
            <a:off x="4038600" y="4953000"/>
            <a:ext cx="838200" cy="533400"/>
          </a:xfrm>
          <a:prstGeom prst="stripedRightArrow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about Connectivity?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Multiple outgoing links improve connectivity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can RAD give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perfect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connectivity?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all outbound links fail that node is disconnected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 if underlying graph is still connected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can we fix this?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F221A4-A789-8E4B-8D09-AF0679B679E2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Reversal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all outgoing links fail, reverse incoming links to outgoing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530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FBC7B3-697D-F747-B19A-C8D5F7A770F9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55300" name="Picture 27" descr="alinD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1774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28"/>
          <p:cNvSpPr txBox="1">
            <a:spLocks noChangeArrowheads="1"/>
          </p:cNvSpPr>
          <p:nvPr/>
        </p:nvSpPr>
        <p:spPr bwMode="auto">
          <a:xfrm>
            <a:off x="2514600" y="33528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02" name="TextBox 29"/>
          <p:cNvSpPr txBox="1">
            <a:spLocks noChangeArrowheads="1"/>
          </p:cNvSpPr>
          <p:nvPr/>
        </p:nvSpPr>
        <p:spPr bwMode="auto">
          <a:xfrm>
            <a:off x="2590800" y="36576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5303" name="Picture 30" descr="alinL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1765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TextBox 31"/>
          <p:cNvSpPr txBox="1">
            <a:spLocks noChangeArrowheads="1"/>
          </p:cNvSpPr>
          <p:nvPr/>
        </p:nvSpPr>
        <p:spPr bwMode="auto">
          <a:xfrm>
            <a:off x="5072063" y="34290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05" name="TextBox 32"/>
          <p:cNvSpPr txBox="1">
            <a:spLocks noChangeArrowheads="1"/>
          </p:cNvSpPr>
          <p:nvPr/>
        </p:nvSpPr>
        <p:spPr bwMode="auto">
          <a:xfrm>
            <a:off x="5148263" y="36576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4038600" y="3810000"/>
            <a:ext cx="609600" cy="381000"/>
          </a:xfrm>
          <a:prstGeom prst="stripedRightArrow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packet arrives, send out </a:t>
            </a:r>
            <a:r>
              <a:rPr lang="en-US" b="1" i="1" dirty="0" smtClean="0"/>
              <a:t>any</a:t>
            </a:r>
            <a:r>
              <a:rPr lang="en-US" dirty="0" smtClean="0"/>
              <a:t> outgoing link</a:t>
            </a:r>
          </a:p>
          <a:p>
            <a:endParaRPr lang="en-US" dirty="0"/>
          </a:p>
          <a:p>
            <a:r>
              <a:rPr lang="en-US" dirty="0" smtClean="0"/>
              <a:t>When an outgoing link fails (or is reversed)</a:t>
            </a:r>
          </a:p>
          <a:p>
            <a:pPr lvl="1"/>
            <a:r>
              <a:rPr lang="en-US" dirty="0" smtClean="0"/>
              <a:t>If other outgoing links exist, do nothing</a:t>
            </a:r>
          </a:p>
          <a:p>
            <a:pPr lvl="1"/>
            <a:r>
              <a:rPr lang="en-US" dirty="0" smtClean="0"/>
              <a:t>If no other outgoing links exist, reverse all incoming links</a:t>
            </a:r>
          </a:p>
          <a:p>
            <a:pPr lvl="2"/>
            <a:r>
              <a:rPr lang="en-US" dirty="0" smtClean="0"/>
              <a:t>i.e., change them to outgoing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0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Reversal Properties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Connectivity </a:t>
            </a:r>
            <a:r>
              <a:rPr lang="en-US" dirty="0">
                <a:latin typeface="Arial" charset="0"/>
                <a:cs typeface="Arial" charset="0"/>
              </a:rPr>
              <a:t>guaranteed!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graph is connected, link reversal process will restore connectivity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DAG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Without ever creating any loops!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has been known in wireless literature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 being applied to wired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If you don’t think this is neat, then you are asleep.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Local rule to produce ideal connectivity!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338E4A-08A9-1B47-986C-DA755F70793C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Exercise: Prove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line of argument about why this guarantees connectivity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Deadend: algorithm never results in dead-ends</a:t>
            </a:r>
          </a:p>
          <a:p>
            <a:pPr lvl="1"/>
            <a:r>
              <a:rPr lang="en-US" dirty="0" smtClean="0"/>
              <a:t>At least one link will be outbound, if you have a link</a:t>
            </a:r>
          </a:p>
          <a:p>
            <a:pPr lvl="1"/>
            <a:endParaRPr lang="en-US" dirty="0"/>
          </a:p>
          <a:p>
            <a:r>
              <a:rPr lang="en-US" dirty="0" smtClean="0"/>
              <a:t>Loops: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ssume network does not have loop at beginning </a:t>
            </a:r>
          </a:p>
          <a:p>
            <a:pPr lvl="2"/>
            <a:r>
              <a:rPr lang="en-US" dirty="0" smtClean="0"/>
              <a:t>(i.e., we have a DAG)</a:t>
            </a:r>
          </a:p>
          <a:p>
            <a:pPr lvl="1"/>
            <a:r>
              <a:rPr lang="en-US" dirty="0" smtClean="0"/>
              <a:t>Link reversal cannot create a loop</a:t>
            </a:r>
          </a:p>
          <a:p>
            <a:pPr lvl="2"/>
            <a:r>
              <a:rPr lang="en-US" dirty="0" smtClean="0"/>
              <a:t>Because reversed node cannot be part of a loop</a:t>
            </a:r>
          </a:p>
          <a:p>
            <a:pPr lvl="1"/>
            <a:r>
              <a:rPr lang="en-US" dirty="0" smtClean="0"/>
              <a:t>Therefore, topology never in a state where a loop exists</a:t>
            </a:r>
          </a:p>
          <a:p>
            <a:pPr lvl="1"/>
            <a:endParaRPr lang="en-US" dirty="0"/>
          </a:p>
          <a:p>
            <a:r>
              <a:rPr lang="en-US" dirty="0" smtClean="0"/>
              <a:t>Are we done with proof?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link reversals might not terminate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prove topology reaches fixed point</a:t>
            </a:r>
          </a:p>
          <a:p>
            <a:pPr lvl="1"/>
            <a:r>
              <a:rPr lang="en-US" dirty="0" smtClean="0"/>
              <a:t>If underlying graph is connected</a:t>
            </a:r>
          </a:p>
          <a:p>
            <a:pPr lvl="1"/>
            <a:endParaRPr lang="en-US" dirty="0"/>
          </a:p>
          <a:p>
            <a:r>
              <a:rPr lang="en-US" dirty="0" smtClean="0"/>
              <a:t>Not reaching a fixed point means process of node reversals continues forever</a:t>
            </a:r>
          </a:p>
          <a:p>
            <a:pPr lvl="1"/>
            <a:endParaRPr lang="en-US" dirty="0"/>
          </a:p>
          <a:p>
            <a:r>
              <a:rPr lang="en-US" dirty="0" smtClean="0"/>
              <a:t>Since network is of finite size, this process must repeat in a cycle of node reversals</a:t>
            </a:r>
          </a:p>
          <a:p>
            <a:pPr lvl="1"/>
            <a:endParaRPr lang="en-US" dirty="0"/>
          </a:p>
          <a:p>
            <a:r>
              <a:rPr lang="en-US" dirty="0" smtClean="0"/>
              <a:t>How can we prove this is impossible?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Network Layer (IP) Multicast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Performs inter-network multicast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Relies on link layer multicast for intra-network routing</a:t>
            </a:r>
          </a:p>
          <a:p>
            <a:r>
              <a:rPr lang="en-US" dirty="0">
                <a:latin typeface="Arial" charset="0"/>
                <a:cs typeface="Arial" charset="0"/>
              </a:rPr>
              <a:t>Portion of IP address space reserved for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28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addresses for entire Internet</a:t>
            </a:r>
            <a:endParaRPr lang="en-US" baseline="30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Open group membership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Anyone can join (sends IGMP message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Internet Group Management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Privacy preserved at application layer (encryption)</a:t>
            </a:r>
          </a:p>
          <a:p>
            <a:r>
              <a:rPr lang="en-US" dirty="0">
                <a:latin typeface="Arial" charset="0"/>
                <a:cs typeface="Arial" charset="0"/>
              </a:rPr>
              <a:t>Anyone can send to group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nonmembers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CDEA1F-D9E2-2A47-BC74-22BA9652F508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node has a path to the destination, then it will never reverse itself.</a:t>
            </a:r>
          </a:p>
          <a:p>
            <a:pPr lvl="1"/>
            <a:endParaRPr lang="en-US" dirty="0"/>
          </a:p>
          <a:p>
            <a:r>
              <a:rPr lang="en-US" dirty="0" smtClean="0"/>
              <a:t>Conclusion: the set of nodes with a path to the destination is nondecreasing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node to do a second link reversal, all of its neighbors must have also reversed its links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Therefore, the set of nodes doing a link reversal is an expanding set</a:t>
            </a:r>
          </a:p>
          <a:p>
            <a:pPr lvl="4"/>
            <a:endParaRPr lang="en-US" dirty="0"/>
          </a:p>
          <a:p>
            <a:r>
              <a:rPr lang="en-US" dirty="0" smtClean="0"/>
              <a:t>Can only re-reverse all reversing nodes if the process reaches the “edge” of network</a:t>
            </a:r>
          </a:p>
          <a:p>
            <a:pPr lvl="4"/>
            <a:endParaRPr lang="en-US" dirty="0"/>
          </a:p>
          <a:p>
            <a:r>
              <a:rPr lang="en-US" dirty="0" smtClean="0"/>
              <a:t>But once this process touches a node which is connected to the source, it stops. </a:t>
            </a:r>
            <a:r>
              <a:rPr lang="en-US" b="1" dirty="0" smtClean="0"/>
              <a:t>QED.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 of RAD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Local responses lead to: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Guaranteed connectivity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Close-to-optimal load balancing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Can be used for L2 and/or L3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change in packet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headers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35A45-6609-BB48-834A-35CBD4E135B0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RAD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 reversals are on the “control plane”</a:t>
            </a:r>
          </a:p>
          <a:p>
            <a:pPr lvl="2"/>
            <a:endParaRPr lang="en-US" dirty="0"/>
          </a:p>
          <a:p>
            <a:r>
              <a:rPr lang="en-US" dirty="0" smtClean="0"/>
              <a:t>They take time to </a:t>
            </a:r>
            <a:r>
              <a:rPr lang="en-US" dirty="0" smtClean="0"/>
              <a:t>take effect</a:t>
            </a:r>
          </a:p>
          <a:p>
            <a:pPr lvl="1"/>
            <a:r>
              <a:rPr lang="en-US" dirty="0" smtClean="0"/>
              <a:t>Going to the CPU on the router ~10msec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Packets can be lost in the meantime…</a:t>
            </a:r>
          </a:p>
          <a:p>
            <a:pPr lvl="1"/>
            <a:endParaRPr lang="en-US" dirty="0"/>
          </a:p>
          <a:p>
            <a:r>
              <a:rPr lang="en-US" dirty="0" smtClean="0"/>
              <a:t>Exactly the problem with FCP route recomputation</a:t>
            </a:r>
          </a:p>
          <a:p>
            <a:pPr lvl="1"/>
            <a:r>
              <a:rPr lang="en-US" dirty="0" smtClean="0"/>
              <a:t>Works on control-plane speeds, not data speeds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Connectivity (DDC)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link reversal properties in terms of actions that can occur at data speeds</a:t>
            </a:r>
          </a:p>
          <a:p>
            <a:pPr lvl="1"/>
            <a:endParaRPr lang="en-US" dirty="0"/>
          </a:p>
          <a:p>
            <a:r>
              <a:rPr lang="en-US" dirty="0" smtClean="0"/>
              <a:t>Events: packet arriving in “reverse” direction</a:t>
            </a:r>
          </a:p>
          <a:p>
            <a:r>
              <a:rPr lang="en-US" dirty="0" smtClean="0"/>
              <a:t>Action: remove that link from outgoing set</a:t>
            </a:r>
          </a:p>
          <a:p>
            <a:endParaRPr lang="en-US" dirty="0"/>
          </a:p>
          <a:p>
            <a:r>
              <a:rPr lang="en-US" dirty="0" smtClean="0"/>
              <a:t>Goal: define simple algorithms that can be supported in HW</a:t>
            </a:r>
          </a:p>
          <a:p>
            <a:pPr lvl="1"/>
            <a:r>
              <a:rPr lang="en-US" dirty="0" smtClean="0"/>
              <a:t>We think we have such a design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Completely Different </a:t>
            </a:r>
            <a:br>
              <a:rPr lang="en-US" dirty="0" smtClean="0"/>
            </a:br>
            <a:r>
              <a:rPr lang="en-US" dirty="0" smtClean="0"/>
              <a:t>Approach to BGP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4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Was a Misbegotten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(domains) not part of original architecture</a:t>
            </a:r>
          </a:p>
          <a:p>
            <a:pPr lvl="1"/>
            <a:r>
              <a:rPr lang="en-US" dirty="0" smtClean="0"/>
              <a:t>IP was intended to connect relatively large “networks”</a:t>
            </a:r>
          </a:p>
          <a:p>
            <a:pPr lvl="1"/>
            <a:r>
              <a:rPr lang="en-US" dirty="0" smtClean="0"/>
              <a:t>But as subnets became much smaller units…</a:t>
            </a:r>
          </a:p>
          <a:p>
            <a:pPr lvl="1"/>
            <a:r>
              <a:rPr lang="en-US" dirty="0" smtClean="0"/>
              <a:t>…ASes became this larger granularity of interconnection</a:t>
            </a:r>
          </a:p>
          <a:p>
            <a:endParaRPr lang="en-US" dirty="0"/>
          </a:p>
          <a:p>
            <a:r>
              <a:rPr lang="en-US" dirty="0" smtClean="0"/>
              <a:t>ASes had novel requirements:</a:t>
            </a:r>
          </a:p>
          <a:p>
            <a:pPr lvl="1"/>
            <a:r>
              <a:rPr lang="en-US" u="sng" dirty="0" smtClean="0"/>
              <a:t>Autonomy</a:t>
            </a:r>
            <a:r>
              <a:rPr lang="en-US" dirty="0" smtClean="0"/>
              <a:t>: ability to set own routing policy (flexibly)</a:t>
            </a:r>
          </a:p>
          <a:p>
            <a:pPr lvl="1"/>
            <a:r>
              <a:rPr lang="en-US" u="sng" dirty="0" smtClean="0"/>
              <a:t>Privacy</a:t>
            </a:r>
            <a:r>
              <a:rPr lang="en-US" dirty="0" smtClean="0"/>
              <a:t>: need not announce the policy to others</a:t>
            </a:r>
          </a:p>
          <a:p>
            <a:pPr lvl="1"/>
            <a:endParaRPr lang="en-US" dirty="0"/>
          </a:p>
          <a:p>
            <a:r>
              <a:rPr lang="en-US" dirty="0" smtClean="0"/>
              <a:t>BGP invented in ‘89 to meet these requirements</a:t>
            </a:r>
          </a:p>
          <a:p>
            <a:pPr lvl="1"/>
            <a:r>
              <a:rPr lang="en-US" i="1" dirty="0" smtClean="0"/>
              <a:t>BGP’s </a:t>
            </a:r>
            <a:r>
              <a:rPr lang="en-US" b="1" i="1" dirty="0" smtClean="0"/>
              <a:t>distributed</a:t>
            </a:r>
            <a:r>
              <a:rPr lang="en-US" i="1" dirty="0" smtClean="0"/>
              <a:t> </a:t>
            </a:r>
            <a:r>
              <a:rPr lang="en-US" b="1" i="1" dirty="0" smtClean="0"/>
              <a:t>execution</a:t>
            </a:r>
            <a:r>
              <a:rPr lang="en-US" i="1" dirty="0" smtClean="0"/>
              <a:t> model provides both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59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model embeds particular policy model</a:t>
            </a:r>
          </a:p>
          <a:p>
            <a:pPr lvl="1"/>
            <a:r>
              <a:rPr lang="en-US" dirty="0" smtClean="0"/>
              <a:t>Would be hard to implement other policy models</a:t>
            </a:r>
          </a:p>
          <a:p>
            <a:endParaRPr lang="en-US" dirty="0"/>
          </a:p>
          <a:p>
            <a:r>
              <a:rPr lang="en-US" dirty="0" smtClean="0"/>
              <a:t>Convergence problems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are typically addressed locally</a:t>
            </a:r>
          </a:p>
          <a:p>
            <a:pPr lvl="2"/>
            <a:r>
              <a:rPr lang="en-US" dirty="0" smtClean="0"/>
              <a:t>MRAI timers, flapping thresholds, etc.</a:t>
            </a:r>
          </a:p>
          <a:p>
            <a:endParaRPr lang="en-US" dirty="0"/>
          </a:p>
          <a:p>
            <a:r>
              <a:rPr lang="en-US" dirty="0" smtClean="0"/>
              <a:t>Can’t evaluate impact of potential changes</a:t>
            </a:r>
          </a:p>
          <a:p>
            <a:pPr lvl="1"/>
            <a:r>
              <a:rPr lang="en-US" dirty="0" smtClean="0"/>
              <a:t>Vulnerabilities</a:t>
            </a:r>
          </a:p>
          <a:p>
            <a:pPr lvl="1"/>
            <a:r>
              <a:rPr lang="en-US" dirty="0" smtClean="0"/>
              <a:t>Planned outages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“Crazy”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Decouple policy model from execution model</a:t>
            </a:r>
          </a:p>
          <a:p>
            <a:pPr lvl="6"/>
            <a:endParaRPr lang="en-US" dirty="0"/>
          </a:p>
          <a:p>
            <a:r>
              <a:rPr lang="en-US" dirty="0" smtClean="0"/>
              <a:t>Achieve autonomy and privacy through cryptography</a:t>
            </a:r>
          </a:p>
          <a:p>
            <a:pPr lvl="1"/>
            <a:r>
              <a:rPr lang="en-US" dirty="0" smtClean="0"/>
              <a:t>Secure Multi-Party Computation (SMPC)</a:t>
            </a:r>
          </a:p>
          <a:p>
            <a:pPr lvl="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9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22238"/>
            <a:ext cx="9525000" cy="868362"/>
          </a:xfrm>
        </p:spPr>
        <p:txBody>
          <a:bodyPr/>
          <a:lstStyle/>
          <a:p>
            <a:r>
              <a:rPr lang="en-US" dirty="0" smtClean="0"/>
              <a:t>Essence of SMPC (Outsourcing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Group of people have personal secrets S</a:t>
            </a:r>
            <a:r>
              <a:rPr lang="en-US" baseline="-25000" dirty="0" smtClean="0"/>
              <a:t>i</a:t>
            </a:r>
            <a:r>
              <a:rPr lang="en-US" dirty="0" smtClean="0"/>
              <a:t> and want to compute some F(S) without giving secrets away</a:t>
            </a:r>
          </a:p>
          <a:p>
            <a:pPr lvl="1"/>
            <a:r>
              <a:rPr lang="en-US" dirty="0" smtClean="0"/>
              <a:t>Use k “secure servers” (a,b,c,…) to do computation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Everyone breaks secret into k “shares” S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a</a:t>
            </a:r>
            <a:r>
              <a:rPr lang="en-US" dirty="0" smtClean="0"/>
              <a:t>, S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b</a:t>
            </a:r>
            <a:r>
              <a:rPr lang="en-US" dirty="0" smtClean="0"/>
              <a:t>, S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c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And send them to the appropriate server</a:t>
            </a:r>
          </a:p>
          <a:p>
            <a:pPr lvl="8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ervers execute a distributed computation on shares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ocal computation on {S</a:t>
            </a:r>
            <a:r>
              <a:rPr lang="en-US" baseline="30000" dirty="0" smtClean="0"/>
              <a:t>a</a:t>
            </a:r>
            <a:r>
              <a:rPr lang="en-US" dirty="0" smtClean="0"/>
              <a:t>}, distributed with other servers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Then hand back results R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a  </a:t>
            </a:r>
            <a:r>
              <a:rPr lang="en-US" dirty="0" smtClean="0"/>
              <a:t>to each person</a:t>
            </a:r>
          </a:p>
          <a:p>
            <a:pPr lvl="1"/>
            <a:r>
              <a:rPr lang="en-US" dirty="0" smtClean="0"/>
              <a:t>{R</a:t>
            </a:r>
            <a:r>
              <a:rPr lang="en-US" baseline="-25000" dirty="0" smtClean="0"/>
              <a:t>i</a:t>
            </a:r>
            <a:r>
              <a:rPr lang="en-US" dirty="0" smtClean="0"/>
              <a:t>} enough to compute personal result F</a:t>
            </a:r>
            <a:r>
              <a:rPr lang="en-US" baseline="-25000" dirty="0" smtClean="0"/>
              <a:t>i</a:t>
            </a:r>
            <a:r>
              <a:rPr lang="en-US" dirty="0" smtClean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2144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Design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Requirements:</a:t>
            </a:r>
            <a:endParaRPr lang="en-US" dirty="0"/>
          </a:p>
          <a:p>
            <a:r>
              <a:rPr lang="en-US" dirty="0" smtClean="0"/>
              <a:t>Receivers join group G (using IGMP message)</a:t>
            </a:r>
          </a:p>
          <a:p>
            <a:pPr lvl="1"/>
            <a:r>
              <a:rPr lang="en-US" dirty="0" smtClean="0"/>
              <a:t>Internet Group Management Protocol</a:t>
            </a:r>
          </a:p>
          <a:p>
            <a:r>
              <a:rPr lang="en-US" dirty="0" smtClean="0"/>
              <a:t>Senders send packet to destination G</a:t>
            </a:r>
          </a:p>
          <a:p>
            <a:pPr lvl="1"/>
            <a:r>
              <a:rPr lang="en-US" dirty="0" smtClean="0"/>
              <a:t>With no knowledge of who the receivers are</a:t>
            </a:r>
          </a:p>
          <a:p>
            <a:r>
              <a:rPr lang="en-US" dirty="0" smtClean="0"/>
              <a:t>Intradomain network routes packets to all receivers</a:t>
            </a:r>
          </a:p>
          <a:p>
            <a:pPr lvl="1"/>
            <a:r>
              <a:rPr lang="en-US" dirty="0" smtClean="0"/>
              <a:t>All the responsibility placed on the network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End….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Everyone knows </a:t>
            </a:r>
            <a:r>
              <a:rPr lang="en-US" dirty="0"/>
              <a:t>personal result F</a:t>
            </a:r>
            <a:r>
              <a:rPr lang="en-US" baseline="-25000" dirty="0"/>
              <a:t>i</a:t>
            </a:r>
            <a:r>
              <a:rPr lang="en-US" dirty="0"/>
              <a:t>(S</a:t>
            </a:r>
            <a:r>
              <a:rPr lang="en-US" dirty="0" smtClean="0"/>
              <a:t>), nothing else</a:t>
            </a:r>
          </a:p>
          <a:p>
            <a:pPr lvl="4"/>
            <a:endParaRPr lang="en-US" dirty="0"/>
          </a:p>
          <a:p>
            <a:r>
              <a:rPr lang="en-US" dirty="0"/>
              <a:t>The servers know </a:t>
            </a:r>
            <a:r>
              <a:rPr lang="en-US" dirty="0" smtClean="0"/>
              <a:t>nothing</a:t>
            </a:r>
          </a:p>
          <a:p>
            <a:pPr lvl="4"/>
            <a:endParaRPr lang="en-US" dirty="0"/>
          </a:p>
          <a:p>
            <a:r>
              <a:rPr lang="en-US" b="1" dirty="0" smtClean="0"/>
              <a:t>Approach provides both </a:t>
            </a:r>
            <a:r>
              <a:rPr lang="en-US" b="1" dirty="0"/>
              <a:t>autonomy and </a:t>
            </a:r>
            <a:r>
              <a:rPr lang="en-US" b="1" dirty="0" smtClean="0"/>
              <a:t>privacy</a:t>
            </a:r>
          </a:p>
          <a:p>
            <a:pPr lvl="1"/>
            <a:r>
              <a:rPr lang="en-US" b="1" dirty="0" smtClean="0"/>
              <a:t>Independent of the function F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Five PIs want to compute their total salary (for grant)</a:t>
            </a:r>
          </a:p>
          <a:p>
            <a:pPr lvl="1"/>
            <a:r>
              <a:rPr lang="en-US" dirty="0" smtClean="0"/>
              <a:t>But don’t want to give away their individual salaries</a:t>
            </a:r>
          </a:p>
          <a:p>
            <a:pPr lvl="1"/>
            <a:endParaRPr lang="en-US" dirty="0"/>
          </a:p>
          <a:p>
            <a:r>
              <a:rPr lang="en-US" dirty="0" smtClean="0"/>
              <a:t>Have three “secure servers” at their disposal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38920" y="1069452"/>
            <a:ext cx="5180459" cy="4477276"/>
            <a:chOff x="2038920" y="1069452"/>
            <a:chExt cx="5180459" cy="4477276"/>
          </a:xfrm>
        </p:grpSpPr>
        <p:sp>
          <p:nvSpPr>
            <p:cNvPr id="3" name="Freeform 2"/>
            <p:cNvSpPr/>
            <p:nvPr/>
          </p:nvSpPr>
          <p:spPr>
            <a:xfrm>
              <a:off x="3882390" y="106945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PI</a:t>
              </a:r>
              <a:r>
                <a:rPr lang="en-US" sz="1800" kern="1200" baseline="-25000" dirty="0" smtClean="0"/>
                <a:t>1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$107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25 + </a:t>
              </a:r>
              <a:r>
                <a:rPr lang="en-US" dirty="0" smtClean="0">
                  <a:solidFill>
                    <a:schemeClr val="tx1"/>
                  </a:solidFill>
                </a:rPr>
                <a:t>92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 – 10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725861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2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$105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 = -445 + 93 + </a:t>
              </a:r>
              <a:r>
                <a:rPr lang="en-US" dirty="0" smtClean="0">
                  <a:solidFill>
                    <a:schemeClr val="tx1"/>
                  </a:solidFill>
                </a:rPr>
                <a:t>45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7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021718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3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$98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4 + 99 –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743063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4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$100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25 + 30 + 45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38920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5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$90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32 + 29 + </a:t>
              </a: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9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U</a:t>
            </a:r>
            <a:r>
              <a:rPr lang="en-US" dirty="0" smtClean="0"/>
              <a:t>p Secrets into “Shares”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3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58442" y="2590800"/>
            <a:ext cx="870707" cy="8707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763459" y="2590800"/>
            <a:ext cx="870707" cy="8707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236581" y="3461507"/>
            <a:ext cx="870707" cy="8707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2038920" y="1069452"/>
            <a:ext cx="5180459" cy="4477276"/>
            <a:chOff x="2038920" y="1069452"/>
            <a:chExt cx="5180459" cy="4477276"/>
          </a:xfrm>
        </p:grpSpPr>
        <p:sp>
          <p:nvSpPr>
            <p:cNvPr id="3" name="Freeform 2"/>
            <p:cNvSpPr/>
            <p:nvPr/>
          </p:nvSpPr>
          <p:spPr>
            <a:xfrm>
              <a:off x="3882390" y="106945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1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$107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</a:t>
              </a:r>
              <a:r>
                <a:rPr lang="en-US" dirty="0" smtClean="0">
                  <a:solidFill>
                    <a:schemeClr val="tx1"/>
                  </a:solidFill>
                </a:rPr>
                <a:t> _ _ _ _ _ _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725861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2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$105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021718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3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$98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743063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4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$100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38920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5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$90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28332" y="136434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114799" y="1600200"/>
            <a:ext cx="61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52948" y="1600200"/>
            <a:ext cx="76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14082" y="13643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Shares </a:t>
            </a:r>
            <a:r>
              <a:rPr lang="en-US" dirty="0"/>
              <a:t>to S</a:t>
            </a:r>
            <a:r>
              <a:rPr lang="en-US" dirty="0" smtClean="0"/>
              <a:t>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433E-6 L -0.0993 0.195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97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2136 0.28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1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04027 0.1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8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All Nodes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a has share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a</a:t>
            </a:r>
            <a:r>
              <a:rPr lang="en-US" dirty="0" smtClean="0"/>
              <a:t> from each node</a:t>
            </a:r>
          </a:p>
          <a:p>
            <a:pPr lvl="2"/>
            <a:endParaRPr lang="en-US" dirty="0"/>
          </a:p>
          <a:p>
            <a:r>
              <a:rPr lang="en-US" dirty="0" smtClean="0"/>
              <a:t>Servers add their shares: T</a:t>
            </a:r>
            <a:r>
              <a:rPr lang="en-US" baseline="30000" dirty="0" smtClean="0"/>
              <a:t>a</a:t>
            </a:r>
            <a:r>
              <a:rPr lang="en-US" dirty="0" smtClean="0"/>
              <a:t> = S</a:t>
            </a:r>
            <a:r>
              <a:rPr lang="en-US" baseline="-25000" dirty="0"/>
              <a:t>1</a:t>
            </a:r>
            <a:r>
              <a:rPr lang="en-US" baseline="30000" dirty="0" smtClean="0"/>
              <a:t>a </a:t>
            </a:r>
            <a:r>
              <a:rPr lang="en-US" dirty="0" smtClean="0"/>
              <a:t>+ 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a </a:t>
            </a:r>
            <a:r>
              <a:rPr lang="en-US" dirty="0" smtClean="0"/>
              <a:t>+ 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a</a:t>
            </a:r>
            <a:r>
              <a:rPr lang="is-IS" dirty="0" smtClean="0"/>
              <a:t>….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Send results T</a:t>
            </a:r>
            <a:r>
              <a:rPr lang="en-US" baseline="30000" dirty="0" smtClean="0"/>
              <a:t>a</a:t>
            </a:r>
            <a:r>
              <a:rPr lang="en-US" dirty="0" smtClean="0"/>
              <a:t> back to nodes: </a:t>
            </a:r>
          </a:p>
          <a:p>
            <a:pPr lvl="2"/>
            <a:endParaRPr lang="en-US" dirty="0"/>
          </a:p>
          <a:p>
            <a:r>
              <a:rPr lang="en-US" dirty="0" smtClean="0"/>
              <a:t>Each node can calculate total!</a:t>
            </a:r>
          </a:p>
          <a:p>
            <a:pPr lvl="1"/>
            <a:r>
              <a:rPr lang="en-US" dirty="0" smtClean="0"/>
              <a:t>T = T</a:t>
            </a:r>
            <a:r>
              <a:rPr lang="en-US" baseline="30000" dirty="0" smtClean="0"/>
              <a:t>a</a:t>
            </a:r>
            <a:r>
              <a:rPr lang="en-US" dirty="0" smtClean="0"/>
              <a:t> + T</a:t>
            </a:r>
            <a:r>
              <a:rPr lang="en-US" baseline="30000" dirty="0" smtClean="0"/>
              <a:t>b</a:t>
            </a:r>
            <a:r>
              <a:rPr lang="en-US" dirty="0" smtClean="0"/>
              <a:t> + T</a:t>
            </a:r>
            <a:r>
              <a:rPr lang="en-US" baseline="30000" dirty="0" smtClean="0"/>
              <a:t>c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Each node knows total, but not individual salaries.</a:t>
            </a:r>
          </a:p>
          <a:p>
            <a:pPr lvl="5"/>
            <a:endParaRPr lang="en-US" dirty="0"/>
          </a:p>
          <a:p>
            <a:r>
              <a:rPr lang="en-US" dirty="0" smtClean="0"/>
              <a:t>Servers know 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73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SMPC Is Far More General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SMPC can compute </a:t>
            </a:r>
            <a:r>
              <a:rPr lang="en-US" b="1" i="1" u="sng" dirty="0" smtClean="0"/>
              <a:t>any</a:t>
            </a:r>
            <a:r>
              <a:rPr lang="en-US" dirty="0" smtClean="0"/>
              <a:t> function of inputs S</a:t>
            </a:r>
            <a:r>
              <a:rPr lang="en-US" baseline="-25000" dirty="0" smtClean="0"/>
              <a:t>i</a:t>
            </a:r>
          </a:p>
          <a:p>
            <a:endParaRPr lang="en-US" dirty="0" smtClean="0"/>
          </a:p>
          <a:p>
            <a:r>
              <a:rPr lang="en-US" dirty="0" smtClean="0"/>
              <a:t>But general computation is quite complicated</a:t>
            </a:r>
          </a:p>
        </p:txBody>
      </p:sp>
    </p:spTree>
    <p:extLst>
      <p:ext uri="{BB962C8B-B14F-4D97-AF65-F5344CB8AC3E}">
        <p14:creationId xmlns:p14="http://schemas.microsoft.com/office/powerpoint/2010/main" val="117001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i’s secret consists of: (per destination)</a:t>
            </a:r>
            <a:endParaRPr lang="en-US" dirty="0"/>
          </a:p>
          <a:p>
            <a:pPr lvl="1"/>
            <a:r>
              <a:rPr lang="en-US" dirty="0" smtClean="0"/>
              <a:t>Import: Preference </a:t>
            </a:r>
            <a:r>
              <a:rPr lang="en-US" dirty="0"/>
              <a:t>ranking </a:t>
            </a:r>
            <a:r>
              <a:rPr lang="en-US" dirty="0" smtClean="0"/>
              <a:t>over </a:t>
            </a:r>
            <a:r>
              <a:rPr lang="en-US" dirty="0"/>
              <a:t>all of i’s possible </a:t>
            </a:r>
            <a:r>
              <a:rPr lang="en-US" dirty="0" smtClean="0"/>
              <a:t>routes</a:t>
            </a:r>
            <a:endParaRPr lang="en-US" dirty="0"/>
          </a:p>
          <a:p>
            <a:pPr lvl="1"/>
            <a:r>
              <a:rPr lang="en-US" dirty="0" smtClean="0"/>
              <a:t>Export: </a:t>
            </a:r>
            <a:r>
              <a:rPr lang="en-US" dirty="0"/>
              <a:t>R</a:t>
            </a:r>
            <a:r>
              <a:rPr lang="en-US" dirty="0" smtClean="0"/>
              <a:t>outes AS </a:t>
            </a:r>
            <a:r>
              <a:rPr lang="en-US" dirty="0"/>
              <a:t>is willing to make </a:t>
            </a:r>
            <a:r>
              <a:rPr lang="en-US" dirty="0" smtClean="0"/>
              <a:t>available </a:t>
            </a:r>
            <a:r>
              <a:rPr lang="en-US" dirty="0"/>
              <a:t>to </a:t>
            </a:r>
            <a:r>
              <a:rPr lang="en-US" dirty="0" smtClean="0"/>
              <a:t>peer j</a:t>
            </a:r>
          </a:p>
          <a:p>
            <a:pPr lvl="1"/>
            <a:endParaRPr lang="en-US" dirty="0"/>
          </a:p>
          <a:p>
            <a:r>
              <a:rPr lang="en-US" dirty="0"/>
              <a:t>AS </a:t>
            </a:r>
            <a:r>
              <a:rPr lang="en-US" dirty="0" smtClean="0"/>
              <a:t>i’s personal result: (per destination)</a:t>
            </a:r>
            <a:endParaRPr lang="en-US" dirty="0"/>
          </a:p>
          <a:p>
            <a:pPr lvl="1"/>
            <a:r>
              <a:rPr lang="en-US" dirty="0" smtClean="0"/>
              <a:t>Next-hop on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servers:</a:t>
            </a:r>
          </a:p>
          <a:p>
            <a:pPr lvl="1"/>
            <a:r>
              <a:rPr lang="en-US" dirty="0" smtClean="0"/>
              <a:t>Large commercial clusters (Amazon, MSoft, Google,…)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ave multiple sets of clusters for redundancy</a:t>
            </a:r>
          </a:p>
          <a:p>
            <a:pPr lvl="1"/>
            <a:endParaRPr lang="en-US" dirty="0"/>
          </a:p>
          <a:p>
            <a:r>
              <a:rPr lang="en-US" dirty="0" smtClean="0"/>
              <a:t>Bootstrap:</a:t>
            </a:r>
          </a:p>
          <a:p>
            <a:pPr lvl="1"/>
            <a:r>
              <a:rPr lang="en-US" dirty="0" smtClean="0"/>
              <a:t>Use normal BGP to construct routes to/from servers</a:t>
            </a:r>
          </a:p>
          <a:p>
            <a:pPr lvl="1"/>
            <a:r>
              <a:rPr lang="en-US" dirty="0" smtClean="0"/>
              <a:t>Or global anycast is domains are willing to forgo policies</a:t>
            </a:r>
          </a:p>
        </p:txBody>
      </p:sp>
    </p:spTree>
    <p:extLst>
      <p:ext uri="{BB962C8B-B14F-4D97-AF65-F5344CB8AC3E}">
        <p14:creationId xmlns:p14="http://schemas.microsoft.com/office/powerpoint/2010/main" val="19218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have complete autonomy, privacy</a:t>
            </a:r>
          </a:p>
          <a:p>
            <a:pPr lvl="1"/>
            <a:r>
              <a:rPr lang="en-US" dirty="0" smtClean="0"/>
              <a:t>Have more privacy than today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Simple convergence behavior</a:t>
            </a:r>
          </a:p>
          <a:p>
            <a:pPr lvl="1"/>
            <a:r>
              <a:rPr lang="en-US" dirty="0" smtClean="0"/>
              <a:t>Send updates to clusters, get back new paths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Policy model not tied to computational model</a:t>
            </a:r>
          </a:p>
          <a:p>
            <a:pPr lvl="1"/>
            <a:r>
              <a:rPr lang="en-US" dirty="0" smtClean="0"/>
              <a:t>Can be fully general (theoretically)</a:t>
            </a:r>
          </a:p>
          <a:p>
            <a:pPr lvl="5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Key Question: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>
                <a:solidFill>
                  <a:srgbClr val="8B0F0A"/>
                </a:solidFill>
                <a:latin typeface="+mn-lt"/>
                <a:ea typeface="ＭＳ Ｐゴシック" pitchFamily="33" charset="-128"/>
              </a:rPr>
              <a:t>Is this computationally </a:t>
            </a:r>
            <a:r>
              <a:rPr lang="en-US" sz="4000" dirty="0" smtClean="0">
                <a:solidFill>
                  <a:srgbClr val="8B0F0A"/>
                </a:solidFill>
                <a:latin typeface="+mn-lt"/>
                <a:ea typeface="ＭＳ Ｐゴシック" pitchFamily="33" charset="-128"/>
              </a:rPr>
              <a:t>feasible</a:t>
            </a:r>
            <a:r>
              <a:rPr lang="en-US" sz="4000" dirty="0">
                <a:solidFill>
                  <a:srgbClr val="8B0F0A"/>
                </a:solidFill>
                <a:latin typeface="+mn-lt"/>
                <a:ea typeface="ＭＳ Ｐゴシック" pitchFamily="33" charset="-128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Answer: not quite, but we are getting close</a:t>
            </a:r>
            <a:r>
              <a:rPr lang="is-I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IP Multicast Routing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Intra-</a:t>
            </a:r>
            <a:r>
              <a:rPr lang="en-US" dirty="0" smtClean="0">
                <a:latin typeface="Arial" charset="0"/>
                <a:cs typeface="Arial" charset="0"/>
              </a:rPr>
              <a:t>domain (know the basics here)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Source Specific Tree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Distance Vector Multicast Routing Protocol (DVRMP)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Shared Tree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Core Based Tree (CBT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Single-Sender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SSM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Inter-domain [not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Very difficult</a:t>
            </a:r>
            <a:r>
              <a:rPr lang="is-I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…..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BBDEB-80A0-DE41-93B9-0D7BCFED8B9D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Access</a:t>
            </a:r>
          </a:p>
          <a:p>
            <a:endParaRPr lang="en-US" dirty="0"/>
          </a:p>
          <a:p>
            <a:r>
              <a:rPr lang="en-US" smtClean="0"/>
              <a:t>Network Security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84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53199</TotalTime>
  <Words>3830</Words>
  <Application>Microsoft Macintosh PowerPoint</Application>
  <PresentationFormat>On-screen Show (4:3)</PresentationFormat>
  <Paragraphs>845</Paragraphs>
  <Slides>90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Arial (Headings)</vt:lpstr>
      <vt:lpstr>Calibri</vt:lpstr>
      <vt:lpstr>Gill Sans</vt:lpstr>
      <vt:lpstr>ＭＳ Ｐゴシック</vt:lpstr>
      <vt:lpstr>Symbol</vt:lpstr>
      <vt:lpstr>Arial</vt:lpstr>
      <vt:lpstr>Courier New</vt:lpstr>
      <vt:lpstr>Helvetica</vt:lpstr>
      <vt:lpstr>Times New Roman</vt:lpstr>
      <vt:lpstr>Wingdings</vt:lpstr>
      <vt:lpstr>Network</vt:lpstr>
      <vt:lpstr>CS 168 Multicast and Routing Research</vt:lpstr>
      <vt:lpstr>PowerPoint Presentation</vt:lpstr>
      <vt:lpstr>Participation Count</vt:lpstr>
      <vt:lpstr>Multicast</vt:lpstr>
      <vt:lpstr>Multicast Implementation Issues</vt:lpstr>
      <vt:lpstr>Link Layer Multicast</vt:lpstr>
      <vt:lpstr>Network Layer (IP) Multicast</vt:lpstr>
      <vt:lpstr>How Would YOU Design this?</vt:lpstr>
      <vt:lpstr>IP Multicast Routing</vt:lpstr>
      <vt:lpstr>Distance Vector Multicast Routing Protocol</vt:lpstr>
      <vt:lpstr>General Strategy</vt:lpstr>
      <vt:lpstr>Reverse Path Flooding (RPF)</vt:lpstr>
      <vt:lpstr>RPF is not enough!</vt:lpstr>
      <vt:lpstr>Pruning Details</vt:lpstr>
      <vt:lpstr>DVMRP Review</vt:lpstr>
      <vt:lpstr>Distance Vector Multicast Scaling</vt:lpstr>
      <vt:lpstr>Core-Based Trees (CBT)</vt:lpstr>
      <vt:lpstr>Establishing Shared Tree</vt:lpstr>
      <vt:lpstr>Use Shared Tree for Delivery</vt:lpstr>
      <vt:lpstr>Core-Based Tree Approach</vt:lpstr>
      <vt:lpstr>Special-Case: Single-Source Mcast</vt:lpstr>
      <vt:lpstr>Barriers to Multicast</vt:lpstr>
      <vt:lpstr>Review of Multicast</vt:lpstr>
      <vt:lpstr>Multicast vs Caching</vt:lpstr>
      <vt:lpstr>Recent Research in Routing</vt:lpstr>
      <vt:lpstr>Holy Trinity of Routing: LS, DV, PV</vt:lpstr>
      <vt:lpstr>Major Routing Challenges:</vt:lpstr>
      <vt:lpstr>Routing Resilience</vt:lpstr>
      <vt:lpstr>Resilience</vt:lpstr>
      <vt:lpstr>Hacks Used Today</vt:lpstr>
      <vt:lpstr>Solutions Presented Today</vt:lpstr>
      <vt:lpstr>(1) Failover Routing</vt:lpstr>
      <vt:lpstr>Amazing Fact</vt:lpstr>
      <vt:lpstr>(2) Multipath Routing</vt:lpstr>
      <vt:lpstr>Fundamental Question</vt:lpstr>
      <vt:lpstr>Failure-Carrying Packets (FCP)</vt:lpstr>
      <vt:lpstr>FCP Approach: Step 1</vt:lpstr>
      <vt:lpstr>Forwarding and Map Numbers</vt:lpstr>
      <vt:lpstr>FCP Approach: Step 2</vt:lpstr>
      <vt:lpstr>Example: FCP routing</vt:lpstr>
      <vt:lpstr>Example: FCP routing</vt:lpstr>
      <vt:lpstr>Class Exercise: Prove This Works</vt:lpstr>
      <vt:lpstr>Keys to Proof</vt:lpstr>
      <vt:lpstr>Condition for Correctness</vt:lpstr>
      <vt:lpstr>Properties of FCP</vt:lpstr>
      <vt:lpstr>Results: OSPF vs. FCP</vt:lpstr>
      <vt:lpstr>Results: Backup-paths vs. FCP</vt:lpstr>
      <vt:lpstr>Problems with FCP</vt:lpstr>
      <vt:lpstr>Traffic Engineering (TE)</vt:lpstr>
      <vt:lpstr>Multiprotocol Label Switching (MPLS)</vt:lpstr>
      <vt:lpstr>MPLS Header</vt:lpstr>
      <vt:lpstr>Using MPLS</vt:lpstr>
      <vt:lpstr>MPLS is widely used</vt:lpstr>
      <vt:lpstr>MPLS and TE</vt:lpstr>
      <vt:lpstr>Routing Along DAGs (RAD)</vt:lpstr>
      <vt:lpstr>Avoiding Recomputation: Take II</vt:lpstr>
      <vt:lpstr>Background</vt:lpstr>
      <vt:lpstr>Our Approach: Shift the Paradigm</vt:lpstr>
      <vt:lpstr>DAG Properties</vt:lpstr>
      <vt:lpstr>Load Balancing</vt:lpstr>
      <vt:lpstr>DAG-based Routing</vt:lpstr>
      <vt:lpstr>Computing DAG</vt:lpstr>
      <vt:lpstr>What about Connectivity?</vt:lpstr>
      <vt:lpstr>Link Reversal</vt:lpstr>
      <vt:lpstr>RAD Algorithm</vt:lpstr>
      <vt:lpstr>Link Reversal Properties</vt:lpstr>
      <vt:lpstr>Class Exercise: Prove This Works</vt:lpstr>
      <vt:lpstr>Keys to Proof</vt:lpstr>
      <vt:lpstr>No, link reversals might not terminate</vt:lpstr>
      <vt:lpstr>Fact #1</vt:lpstr>
      <vt:lpstr>Fact #2</vt:lpstr>
      <vt:lpstr>Summary of RAD</vt:lpstr>
      <vt:lpstr>Why Isn’t RAD Enough?</vt:lpstr>
      <vt:lpstr>Data-Driven Connectivity (DDC)</vt:lpstr>
      <vt:lpstr>A Completely Different  Approach to BGP</vt:lpstr>
      <vt:lpstr>BGP Was a Misbegotten Child</vt:lpstr>
      <vt:lpstr>Problems with This Approach</vt:lpstr>
      <vt:lpstr>A “Crazy” Idea</vt:lpstr>
      <vt:lpstr>Essence of SMPC (Outsourcing Model)</vt:lpstr>
      <vt:lpstr>In the End….</vt:lpstr>
      <vt:lpstr>Simple Example</vt:lpstr>
      <vt:lpstr>Breaking Up Secrets into “Shares”</vt:lpstr>
      <vt:lpstr>Sending Shares to Servers</vt:lpstr>
      <vt:lpstr>When All Nodes Do This</vt:lpstr>
      <vt:lpstr>SMPC Is Far More General</vt:lpstr>
      <vt:lpstr>Application to BGP</vt:lpstr>
      <vt:lpstr>Practical Issues</vt:lpstr>
      <vt:lpstr>Resulting Design</vt:lpstr>
      <vt:lpstr>Key Question:  Is this computationally feasible?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864</cp:revision>
  <cp:lastPrinted>2015-10-28T16:00:23Z</cp:lastPrinted>
  <dcterms:created xsi:type="dcterms:W3CDTF">2015-08-27T21:00:58Z</dcterms:created>
  <dcterms:modified xsi:type="dcterms:W3CDTF">2015-11-11T00:14:56Z</dcterms:modified>
</cp:coreProperties>
</file>