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431" r:id="rId2"/>
    <p:sldId id="532" r:id="rId3"/>
    <p:sldId id="539" r:id="rId4"/>
    <p:sldId id="564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18" r:id="rId39"/>
    <p:sldId id="619" r:id="rId40"/>
    <p:sldId id="620" r:id="rId41"/>
    <p:sldId id="621" r:id="rId42"/>
    <p:sldId id="622" r:id="rId43"/>
    <p:sldId id="623" r:id="rId44"/>
    <p:sldId id="624" r:id="rId45"/>
    <p:sldId id="625" r:id="rId46"/>
    <p:sldId id="626" r:id="rId47"/>
    <p:sldId id="627" r:id="rId48"/>
    <p:sldId id="628" r:id="rId49"/>
    <p:sldId id="629" r:id="rId50"/>
    <p:sldId id="630" r:id="rId51"/>
    <p:sldId id="631" r:id="rId52"/>
    <p:sldId id="632" r:id="rId53"/>
    <p:sldId id="633" r:id="rId54"/>
    <p:sldId id="634" r:id="rId55"/>
    <p:sldId id="655" r:id="rId56"/>
    <p:sldId id="656" r:id="rId57"/>
    <p:sldId id="636" r:id="rId58"/>
    <p:sldId id="637" r:id="rId59"/>
    <p:sldId id="658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59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4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2A4E8-85A7-134F-9466-8B9A4A9D7339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dirty="0" smtClean="0">
                <a:ea typeface="ＭＳ Ｐゴシック" charset="0"/>
                <a:cs typeface="ＭＳ Ｐゴシック" charset="0"/>
              </a:rPr>
              <a:t>Ask: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 who knows? (from knowing </a:t>
            </a:r>
            <a:r>
              <a:rPr lang="en-US" sz="2000" baseline="0" dirty="0" err="1" smtClean="0">
                <a:ea typeface="ＭＳ Ｐゴシック" charset="0"/>
                <a:cs typeface="ＭＳ Ｐゴシック" charset="0"/>
              </a:rPr>
              <a:t>ethernet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)?</a:t>
            </a: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Someone who doesn’t, how to do this?</a:t>
            </a:r>
            <a:endParaRPr lang="en-US" sz="2000" baseline="0" dirty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Listen before sending to detect possible collision</a:t>
            </a: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Why not listen to detect current collision!</a:t>
            </a:r>
          </a:p>
        </p:txBody>
      </p:sp>
    </p:spTree>
    <p:extLst>
      <p:ext uri="{BB962C8B-B14F-4D97-AF65-F5344CB8AC3E}">
        <p14:creationId xmlns:p14="http://schemas.microsoft.com/office/powerpoint/2010/main" val="162395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2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EFFECC-891E-BA44-BE9C-D67DB6E1AC28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Draw failed collision detection….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0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3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b="1" dirty="0" smtClean="0">
                <a:ea typeface="ＭＳ Ｐゴシック" charset="0"/>
                <a:cs typeface="ＭＳ Ｐゴシック" charset="0"/>
              </a:rPr>
              <a:t>10Gbps</a:t>
            </a:r>
            <a:r>
              <a:rPr lang="en-US" sz="2000" b="1" baseline="0" dirty="0" smtClean="0">
                <a:ea typeface="ＭＳ Ｐゴシック" charset="0"/>
                <a:cs typeface="ＭＳ Ｐゴシック" charset="0"/>
              </a:rPr>
              <a:t> is switched, doesn’t have this problem!!!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7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6FD06-A9BA-354F-8BA4-2858187EFB58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K represents number of collisions per transmission….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0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9FF5CD-F799-4A4C-B00B-B9C7847ECDB5}" type="slidenum">
              <a:rPr lang="en-US" sz="1200" b="0">
                <a:latin typeface="Times New Roman" charset="0"/>
              </a:rPr>
              <a:pPr eaLnBrk="1" hangingPunct="1"/>
              <a:t>21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9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1EE88D-5C5A-8E48-875B-FF1C51492C19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2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200" b="0">
                <a:latin typeface="Times New Roman" charset="0"/>
              </a:rPr>
              <a:pPr eaLnBrk="1" hangingPunct="1"/>
              <a:t>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6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would listening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 know most important way to spread a rumor…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6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 knowing how to spread rumor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0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9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8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8AB87E-4DF7-6D4E-97DD-5710845ABB60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86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78F592-1C88-0C48-B771-7D87E74897D5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2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CE072-6F3B-684F-81E4-688E0D3A90C0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6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B863AF-42DA-8D44-8F5A-314EC4D9BFA9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94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61FB4A-6E1C-2F4A-AE88-77E31CBFAED8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3C8C6D-D9DA-8E46-ADC3-47DA86C5A338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7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F46750-D8CF-3548-8E4E-719D3E63D267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1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7E72A3-50CD-214F-A387-3B5B4E51207C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D7EC9-8C7B-EB4B-9D61-D90135350C41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Who is he, and why is he my hero?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9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E5196E-C134-084E-B559-F434F89E0DE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9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CF711E-90EC-0E44-9E68-71D318682C68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05122B-661A-1F49-BC0B-DB23C3FE0005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DFE941-C2EF-F144-897F-A15E2E357FB6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Why is clock </a:t>
            </a:r>
            <a:r>
              <a:rPr lang="en-US" sz="2400" dirty="0" err="1" smtClean="0">
                <a:ea typeface="ＭＳ Ｐゴシック" charset="0"/>
                <a:cs typeface="ＭＳ Ｐゴシック" charset="0"/>
              </a:rPr>
              <a:t>synchonization</a:t>
            </a:r>
            <a:r>
              <a:rPr lang="en-US" sz="2400" baseline="0" dirty="0" smtClean="0">
                <a:ea typeface="ＭＳ Ｐゴシック" charset="0"/>
                <a:cs typeface="ＭＳ Ｐゴシック" charset="0"/>
              </a:rPr>
              <a:t> necessary?</a:t>
            </a:r>
          </a:p>
          <a:p>
            <a:endParaRPr lang="en-US" sz="2400" baseline="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baseline="0" dirty="0" smtClean="0">
                <a:ea typeface="ＭＳ Ｐゴシック" charset="0"/>
                <a:cs typeface="ＭＳ Ｐゴシック" charset="0"/>
              </a:rPr>
              <a:t>It isn’t, but if we get rid of it, efficiency goes down…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9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EC52EB-4501-2040-8D98-BF1D91F1294A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Which of these are the most important!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Multiple Access </a:t>
            </a:r>
            <a:r>
              <a:rPr lang="en-US" altLang="en-US" dirty="0" smtClean="0"/>
              <a:t>and Security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Slot-by-Slot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4A76C6-61B9-0546-830D-CC852F2D3A12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9876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0800"/>
            <a:ext cx="80899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574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90800" y="1219200"/>
            <a:ext cx="457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480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052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386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720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05400" y="1219200"/>
            <a:ext cx="533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562600" y="1219200"/>
            <a:ext cx="609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1219200"/>
            <a:ext cx="609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3884613"/>
            <a:ext cx="8458200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endParaRPr lang="en-US" b="0" kern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3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Efficiency of Slotted Aloha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Suppose </a:t>
            </a:r>
            <a:r>
              <a:rPr lang="en-US" dirty="0">
                <a:latin typeface="Arial" charset="0"/>
                <a:cs typeface="Arial" charset="0"/>
              </a:rPr>
              <a:t>N stations have packets to send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transmits in slot with probability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</a:t>
            </a:r>
          </a:p>
          <a:p>
            <a:pPr lvl="5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Probability of successful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transmission: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 a </a:t>
            </a:r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node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   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p (1-p)</a:t>
            </a:r>
            <a:r>
              <a:rPr lang="en-US" b="1" i="1" baseline="30000" dirty="0">
                <a:latin typeface="Arial" charset="0"/>
                <a:ea typeface="Arial" charset="0"/>
                <a:cs typeface="Arial" charset="0"/>
              </a:rPr>
              <a:t>(N-1)</a:t>
            </a:r>
            <a:br>
              <a:rPr lang="en-US" b="1" i="1" baseline="30000" dirty="0">
                <a:latin typeface="Arial" charset="0"/>
                <a:ea typeface="Arial" charset="0"/>
                <a:cs typeface="Arial" charset="0"/>
              </a:rPr>
            </a:br>
            <a:r>
              <a:rPr lang="en-US" i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any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 nodes: S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= N p (1-p)</a:t>
            </a:r>
            <a:r>
              <a:rPr lang="en-US" b="1" i="1" baseline="30000" dirty="0">
                <a:latin typeface="Arial" charset="0"/>
                <a:ea typeface="Arial" charset="0"/>
                <a:cs typeface="Arial" charset="0"/>
              </a:rPr>
              <a:t>(N-1</a:t>
            </a:r>
            <a:r>
              <a:rPr lang="en-US" b="1" i="1" baseline="30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 value of p maximizes prob. </a:t>
            </a:r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f success: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fixed p, S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0 as N increases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if p = 1/N, then S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1/e = 0.37 as 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increases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Max efficiency is only slightly greater than 1/3!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54E12F-3645-BA47-937B-E407A2057A59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Pros and Cons of Slotted Aloha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Pros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Single active node can continuously transmit at full rate of channel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Highly decentralized: only need slot synchronization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Simple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7F3D8-EB42-1B40-9CDF-710ED3012E4D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178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22850" y="3216275"/>
            <a:ext cx="4152900" cy="36417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Cons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Wasted slots: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Idle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Collisions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Collisions consume entire slot</a:t>
            </a:r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Clock synchronization</a:t>
            </a:r>
          </a:p>
        </p:txBody>
      </p:sp>
      <p:pic>
        <p:nvPicPr>
          <p:cNvPr id="83974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0800"/>
            <a:ext cx="80899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236913"/>
            <a:ext cx="41529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sz="2400" b="0" u="sng" kern="0" smtClean="0">
                <a:solidFill>
                  <a:srgbClr val="FF3300"/>
                </a:solidFill>
                <a:latin typeface="Arial" charset="0"/>
                <a:cs typeface="Arial" charset="0"/>
              </a:rPr>
              <a:t>Pros</a:t>
            </a:r>
          </a:p>
          <a:p>
            <a:pPr>
              <a:lnSpc>
                <a:spcPct val="90000"/>
              </a:lnSpc>
            </a:pPr>
            <a:r>
              <a:rPr lang="en-US" sz="2400" b="0" kern="0" smtClean="0">
                <a:latin typeface="Arial" charset="0"/>
                <a:cs typeface="Arial" charset="0"/>
              </a:rPr>
              <a:t>Single active node can continuously transmit at full rate of channel</a:t>
            </a:r>
          </a:p>
          <a:p>
            <a:pPr>
              <a:lnSpc>
                <a:spcPct val="90000"/>
              </a:lnSpc>
            </a:pPr>
            <a:r>
              <a:rPr lang="en-US" sz="2400" b="0" kern="0" smtClean="0">
                <a:latin typeface="Arial" charset="0"/>
                <a:cs typeface="Arial" charset="0"/>
              </a:rPr>
              <a:t>Highly decentralized: only need slot synchronization</a:t>
            </a:r>
          </a:p>
          <a:p>
            <a:pPr>
              <a:lnSpc>
                <a:spcPct val="90000"/>
              </a:lnSpc>
            </a:pPr>
            <a:r>
              <a:rPr lang="en-US" sz="2400" b="0" kern="0" smtClean="0">
                <a:latin typeface="Arial" charset="0"/>
                <a:cs typeface="Arial" charset="0"/>
              </a:rPr>
              <a:t>Simple</a:t>
            </a:r>
            <a:endParaRPr lang="en-US" sz="2400" b="0" kern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Improving on Slotted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Aloha for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Enet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Fewer wasted slots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Need to decrease collisions and empty slots</a:t>
            </a:r>
            <a:br>
              <a:rPr lang="en-US" i="1" dirty="0">
                <a:latin typeface="Arial" charset="0"/>
                <a:ea typeface="Arial" charset="0"/>
                <a:cs typeface="Arial" charset="0"/>
              </a:rPr>
            </a:b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Don’t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waste full slots on collisions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Need to decrease time to detect collisions</a:t>
            </a:r>
            <a:br>
              <a:rPr lang="en-US" i="1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Avoid need for synchronization</a:t>
            </a:r>
          </a:p>
          <a:p>
            <a:pPr lvl="1">
              <a:buClr>
                <a:schemeClr val="tx2"/>
              </a:buClr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Synchronization is hard 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achieve</a:t>
            </a:r>
          </a:p>
          <a:p>
            <a:pPr lvl="1">
              <a:buClr>
                <a:schemeClr val="tx2"/>
              </a:buClr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And Aloha performance drops if you don’t have slots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1" i="1" dirty="0">
                <a:latin typeface="Arial" charset="0"/>
                <a:ea typeface="Arial" charset="0"/>
                <a:cs typeface="Arial" charset="0"/>
              </a:rPr>
            </a:br>
            <a:endParaRPr lang="en-US" b="1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F752E6-2A58-6447-96C1-D3752DE578D0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CSMA: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listen</a:t>
            </a:r>
            <a:r>
              <a:rPr lang="en-US" dirty="0">
                <a:latin typeface="Arial" charset="0"/>
                <a:cs typeface="Arial" charset="0"/>
              </a:rPr>
              <a:t> before transmit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idle: transmit entire frame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busy, defer transmission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Human analogy: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interrupt others</a:t>
            </a:r>
            <a:r>
              <a:rPr lang="en-US" dirty="0" smtClean="0">
                <a:latin typeface="Arial" charset="0"/>
                <a:cs typeface="Arial" charset="0"/>
              </a:rPr>
              <a:t>!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Does this eliminate all collisions?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No, because of nonzero propagation delay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EE1DCE-563D-DC47-B64E-A1238716B75E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 Collisions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C93B4A-79FD-254E-A34E-B4A488344DAD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011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322388"/>
            <a:ext cx="4506912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541338" y="1295400"/>
            <a:ext cx="379412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400" dirty="0"/>
              <a:t>P</a:t>
            </a:r>
            <a:r>
              <a:rPr lang="en-US" sz="2400" b="0" dirty="0" smtClean="0"/>
              <a:t>ropagation delay:</a:t>
            </a:r>
            <a:r>
              <a:rPr lang="en-US" sz="2400" dirty="0"/>
              <a:t> </a:t>
            </a:r>
            <a:r>
              <a:rPr lang="en-US" sz="2400" b="0" dirty="0" smtClean="0"/>
              <a:t>two </a:t>
            </a:r>
            <a:r>
              <a:rPr lang="en-US" sz="2400" b="0" dirty="0"/>
              <a:t>nodes may not </a:t>
            </a:r>
            <a:r>
              <a:rPr lang="en-US" sz="2400" b="0" dirty="0" smtClean="0"/>
              <a:t>hear each other</a:t>
            </a:r>
            <a:r>
              <a:rPr lang="en-US" sz="2400" dirty="0" smtClean="0"/>
              <a:t>’</a:t>
            </a:r>
            <a:r>
              <a:rPr lang="en-US" sz="2400" b="0" dirty="0" smtClean="0"/>
              <a:t>s before sending.</a:t>
            </a:r>
            <a:endParaRPr lang="en-US" sz="2400" b="0" dirty="0"/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533399" y="2495728"/>
            <a:ext cx="38020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400" b="0" i="1" dirty="0" smtClean="0">
                <a:latin typeface="Arial" charset="0"/>
              </a:rPr>
              <a:t>Would </a:t>
            </a:r>
            <a:r>
              <a:rPr lang="en-US" sz="2400" b="0" i="1" dirty="0">
                <a:latin typeface="Arial" charset="0"/>
              </a:rPr>
              <a:t>slots hurt or help?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3454568"/>
            <a:ext cx="4343401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CSMA reduces but does not eliminate collisions</a:t>
            </a:r>
          </a:p>
          <a:p>
            <a:pPr algn="l" eaLnBrk="0" hangingPunct="0"/>
            <a:endParaRPr lang="en-US" sz="2400" i="1" dirty="0"/>
          </a:p>
          <a:p>
            <a:pPr algn="l" eaLnBrk="0" hangingPunct="0"/>
            <a:r>
              <a:rPr lang="en-US" sz="2400" b="0" i="1" dirty="0" smtClean="0">
                <a:latin typeface="Arial" charset="0"/>
              </a:rPr>
              <a:t>Biggest remaining problem?</a:t>
            </a:r>
          </a:p>
          <a:p>
            <a:pPr algn="l" eaLnBrk="0" hangingPunct="0"/>
            <a:endParaRPr lang="en-US" sz="2400" b="0" i="1" dirty="0" smtClean="0">
              <a:latin typeface="Arial" charset="0"/>
            </a:endParaRPr>
          </a:p>
          <a:p>
            <a:pPr algn="l" eaLnBrk="0" hangingPunct="0"/>
            <a:r>
              <a:rPr lang="en-US" sz="2400" dirty="0" smtClean="0">
                <a:latin typeface="+mn-lt"/>
              </a:rPr>
              <a:t>Collisions still take full slot!</a:t>
            </a:r>
          </a:p>
          <a:p>
            <a:pPr algn="l" eaLnBrk="0" hangingPunct="0"/>
            <a:r>
              <a:rPr lang="en-US" sz="2400" dirty="0" smtClean="0">
                <a:latin typeface="+mn-lt"/>
              </a:rPr>
              <a:t>How do you fix that?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6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CSMA/CD: carrier sensing, deferral as in CSMA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Collisions detected within short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Colliding transmissions aborted, reducing wastage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Collision detection easy in wired LANs: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Compare transmitted, received signals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Collision detection difficult in wireless LANs: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Reception shut off while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transmitting (well, perhaps not)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perfect broadcast (limited range) so collisions local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Leads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use of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collision avoidance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instead</a:t>
            </a:r>
          </a:p>
          <a:p>
            <a:pPr lvl="2">
              <a:buClr>
                <a:schemeClr val="tx2"/>
              </a:buClr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Will discuss in later in lecture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F7170C-2B49-E249-A9EE-7CF9DCBA4FD4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CSMA/CD Collision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2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673626-FCB5-FE4B-A996-888087FA9344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4212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5459413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533400" y="1295400"/>
            <a:ext cx="29845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sz="2400" dirty="0" smtClean="0">
                <a:solidFill>
                  <a:srgbClr val="FFCC00"/>
                </a:solidFill>
                <a:latin typeface="Arial" charset="0"/>
              </a:rPr>
              <a:t>B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400" b="0" dirty="0">
                <a:latin typeface="Arial" charset="0"/>
              </a:rPr>
              <a:t> can tell that collision occurred.</a:t>
            </a:r>
          </a:p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000" b="0" dirty="0">
                <a:latin typeface="Arial" charset="0"/>
              </a:rPr>
              <a:t>Note: for this to work, </a:t>
            </a:r>
            <a:r>
              <a:rPr lang="en-US" sz="2000" b="0" dirty="0" smtClean="0">
                <a:latin typeface="Arial" charset="0"/>
              </a:rPr>
              <a:t>need </a:t>
            </a:r>
            <a:r>
              <a:rPr lang="en-US" sz="2000" b="0" dirty="0">
                <a:latin typeface="Arial" charset="0"/>
              </a:rPr>
              <a:t>restrictions on </a:t>
            </a:r>
            <a:r>
              <a:rPr lang="en-US" sz="2000" dirty="0">
                <a:latin typeface="Arial" charset="0"/>
              </a:rPr>
              <a:t>minimum frame size</a:t>
            </a:r>
            <a:r>
              <a:rPr lang="en-US" sz="2000" b="0" dirty="0">
                <a:latin typeface="Arial" charset="0"/>
              </a:rPr>
              <a:t> and </a:t>
            </a:r>
            <a:r>
              <a:rPr lang="en-US" sz="2000" dirty="0">
                <a:latin typeface="Arial" charset="0"/>
              </a:rPr>
              <a:t>maximum </a:t>
            </a:r>
            <a:r>
              <a:rPr lang="en-US" sz="2000" dirty="0" smtClean="0">
                <a:latin typeface="Arial" charset="0"/>
              </a:rPr>
              <a:t>distance. </a:t>
            </a:r>
          </a:p>
          <a:p>
            <a:pPr algn="l" eaLnBrk="0" hangingPunct="0"/>
            <a:endParaRPr lang="en-US" sz="2000" dirty="0"/>
          </a:p>
          <a:p>
            <a:pPr algn="l" eaLnBrk="0" hangingPunct="0"/>
            <a:r>
              <a:rPr lang="en-US" sz="2000" b="1" i="1" dirty="0" smtClean="0">
                <a:solidFill>
                  <a:srgbClr val="FF6600"/>
                </a:solidFill>
                <a:latin typeface="Arial" charset="0"/>
              </a:rPr>
              <a:t> Why?</a:t>
            </a:r>
            <a:endParaRPr lang="en-US" sz="2000" b="1" i="1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170239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Latency depends on physical length of link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Time to propagate a packet from one end to the other</a:t>
            </a:r>
          </a:p>
          <a:p>
            <a:r>
              <a:rPr lang="en-US" dirty="0">
                <a:latin typeface="Arial" charset="0"/>
                <a:cs typeface="Arial" charset="0"/>
              </a:rPr>
              <a:t> Suppose </a:t>
            </a:r>
            <a:r>
              <a:rPr lang="en-US" i="1" dirty="0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sends a packet at time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i="1" dirty="0">
                <a:latin typeface="Arial" charset="0"/>
                <a:cs typeface="Arial" charset="0"/>
              </a:rPr>
              <a:t>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sees an idle line at a time just before 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so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happily starts transmitting a packet</a:t>
            </a:r>
          </a:p>
          <a:p>
            <a:r>
              <a:rPr lang="en-US" i="1" dirty="0">
                <a:latin typeface="Arial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detects a collision, and sends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jamming signal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see collision until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2d</a:t>
            </a:r>
          </a:p>
        </p:txBody>
      </p:sp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9341E3-DA54-1649-9F65-3DBA492B171E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6261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4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6271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5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6269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6" name="Text Box 13"/>
          <p:cNvSpPr txBox="1">
            <a:spLocks noChangeArrowheads="1"/>
          </p:cNvSpPr>
          <p:nvPr/>
        </p:nvSpPr>
        <p:spPr bwMode="auto">
          <a:xfrm>
            <a:off x="4030663" y="15478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latency</a:t>
            </a:r>
            <a:r>
              <a:rPr lang="en-US" i="1">
                <a:latin typeface="Helvetica" charset="0"/>
              </a:rPr>
              <a:t> d</a:t>
            </a:r>
            <a:endParaRPr lang="en-US">
              <a:latin typeface="Helvetica" charset="0"/>
            </a:endParaRPr>
          </a:p>
        </p:txBody>
      </p:sp>
      <p:sp>
        <p:nvSpPr>
          <p:cNvPr id="96267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6268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07987" y="2995613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needs to wait for time </a:t>
            </a:r>
            <a:r>
              <a:rPr lang="en-US" b="1" i="1" dirty="0">
                <a:latin typeface="Arial" charset="0"/>
                <a:cs typeface="Arial" charset="0"/>
              </a:rPr>
              <a:t>2d</a:t>
            </a:r>
            <a:r>
              <a:rPr lang="en-US" dirty="0">
                <a:latin typeface="Arial" charset="0"/>
                <a:cs typeface="Arial" charset="0"/>
              </a:rPr>
              <a:t> to detect collision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So,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should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keep transmitting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during this period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and keep an eye out for a possible collision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Imposes restrictions.  E.g., for 10 Mbps Ethernet: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Maximum length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the wire: 2,500 meters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Minimum length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a frame: 512 bits (64 bytes)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512 bits = 51.2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sec (at 10 Mbit/sec)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For light in vacuum,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51.2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sec ≈ 15,000 meters</a:t>
            </a:r>
            <a:b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  vs. 5,000 meters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round trip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to wait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collision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What about 10Gbps Ethernet?</a:t>
            </a:r>
            <a:endParaRPr lang="en-US" dirty="0">
              <a:latin typeface="Arial" charset="0"/>
              <a:ea typeface="Arial" charset="0"/>
              <a:cs typeface="Arial" charset="0"/>
              <a:sym typeface="Symbol" charset="0"/>
            </a:endParaRPr>
          </a:p>
        </p:txBody>
      </p:sp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6581CE-F2E8-9E47-AA4B-2B4DA10C4E15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8309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5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2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8319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13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8317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4" name="Text Box 13"/>
          <p:cNvSpPr txBox="1">
            <a:spLocks noChangeArrowheads="1"/>
          </p:cNvSpPr>
          <p:nvPr/>
        </p:nvSpPr>
        <p:spPr bwMode="auto">
          <a:xfrm>
            <a:off x="4032250" y="15478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latency </a:t>
            </a:r>
            <a:r>
              <a:rPr lang="en-US" i="1">
                <a:latin typeface="Helvetica" charset="0"/>
              </a:rPr>
              <a:t>d</a:t>
            </a:r>
            <a:endParaRPr lang="en-US">
              <a:latin typeface="Helvetica" charset="0"/>
            </a:endParaRPr>
          </a:p>
        </p:txBody>
      </p:sp>
      <p:sp>
        <p:nvSpPr>
          <p:cNvPr id="98315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8316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1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Performance of CSMA/CD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Time wasted in </a:t>
            </a:r>
            <a:r>
              <a:rPr 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Proportional to distance 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Time spend </a:t>
            </a:r>
            <a:r>
              <a:rPr lang="en-US" dirty="0" smtClean="0">
                <a:latin typeface="Arial" charset="0"/>
                <a:cs typeface="Arial" charset="0"/>
              </a:rPr>
              <a:t>transmitting a packet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acket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length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 divided by bandwidth 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Rough estimate for efficiency (K some constant)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Note: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large packets, small distances, E ~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dirty="0">
                <a:latin typeface="Arial" charset="0"/>
                <a:cs typeface="Arial" charset="0"/>
              </a:rPr>
              <a:t>bandwidth increases, </a:t>
            </a:r>
            <a:r>
              <a:rPr lang="en-US" dirty="0" smtClean="0">
                <a:latin typeface="Arial" charset="0"/>
                <a:cs typeface="Arial" charset="0"/>
              </a:rPr>
              <a:t>E </a:t>
            </a:r>
            <a:r>
              <a:rPr lang="en-US" dirty="0">
                <a:latin typeface="Arial" charset="0"/>
                <a:cs typeface="Arial" charset="0"/>
              </a:rPr>
              <a:t>decreases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That is why high-speed LANs are all switched</a:t>
            </a:r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BE9A6A-9288-2044-8A7F-3FDA6F6022F8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28800" y="3727450"/>
          <a:ext cx="5486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Document" r:id="rId4" imgW="5486400" imgH="1104900" progId="Word.Document.12">
                  <p:embed/>
                </p:oleObj>
              </mc:Choice>
              <mc:Fallback>
                <p:oleObj name="Document" r:id="rId4" imgW="54864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727450"/>
                        <a:ext cx="54864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0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Ethernet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 Access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First widely deployed multiple access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42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D2ABA7-38F1-F24E-B26B-48DBB624EC5E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Benefits of Ethernet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Easy to administer and </a:t>
            </a:r>
            <a:r>
              <a:rPr lang="en-US" dirty="0" smtClean="0">
                <a:latin typeface="Arial" charset="0"/>
                <a:cs typeface="Arial" charset="0"/>
              </a:rPr>
              <a:t>maintain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Inexpensive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Increasingly higher </a:t>
            </a:r>
            <a:r>
              <a:rPr lang="en-US" dirty="0" smtClean="0">
                <a:latin typeface="Arial" charset="0"/>
                <a:cs typeface="Arial" charset="0"/>
              </a:rPr>
              <a:t>speed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Evolvable!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A2DA6-CA62-E742-B876-60DD5BBB587A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Evolution of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latin typeface="Arial" charset="0"/>
                <a:cs typeface="Arial" charset="0"/>
              </a:rPr>
              <a:t>Changed </a:t>
            </a:r>
            <a:r>
              <a:rPr lang="en-US">
                <a:solidFill>
                  <a:srgbClr val="FF3300"/>
                </a:solidFill>
                <a:latin typeface="Arial" charset="0"/>
                <a:cs typeface="Arial" charset="0"/>
              </a:rPr>
              <a:t>everything</a:t>
            </a:r>
            <a:r>
              <a:rPr lang="en-US">
                <a:latin typeface="Arial" charset="0"/>
                <a:cs typeface="Arial" charset="0"/>
              </a:rPr>
              <a:t> except the frame 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format</a:t>
            </a: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single coaxial cable to hub-based star</a:t>
            </a: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shared media to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switches</a:t>
            </a:r>
            <a:endParaRPr lang="en-US" i="1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From electrical signaling to optical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Lesson #1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The right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can accommodate many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changes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Implementation is hidden behind interface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Lesson #2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Really hard to displace the dominant technology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Slight performance improvements are not enough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E9ED90-2B25-4D45-B2C3-CEC89C0725C6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6519"/>
            <a:ext cx="9144000" cy="868362"/>
          </a:xfrm>
        </p:spPr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Ethernet: CSMA/CD Protocol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Carrier sense</a:t>
            </a:r>
            <a:r>
              <a:rPr lang="en-US" dirty="0">
                <a:latin typeface="Arial" charset="0"/>
                <a:cs typeface="Arial" charset="0"/>
              </a:rPr>
              <a:t>: wait for link to be idle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Collision detection</a:t>
            </a:r>
            <a:r>
              <a:rPr lang="en-US" dirty="0">
                <a:latin typeface="Arial" charset="0"/>
                <a:cs typeface="Arial" charset="0"/>
              </a:rPr>
              <a:t>: listen while transmitting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collision: transmission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successful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abort transmission &amp; send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jam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cs typeface="Arial" charset="0"/>
              </a:rPr>
              <a:t>Random access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binary exponential back-off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After collision, wait a random time before trying again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After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aseline="30000" dirty="0" err="1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collision, choose K randomly from {0, …, 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-1}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 and wait for K*512 bit times before trying again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min packet size as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slot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If transmission occurring when ready to send, wait until end of transmission (CSMA)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B6DC75-26B0-344E-AB85-FA04F412CC9E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24581" name="Picture 4" descr="551 metcalfe-enet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24384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4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Binary Exponential Backoff (BEB)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Think of time as divided in slots</a:t>
            </a:r>
          </a:p>
          <a:p>
            <a:r>
              <a:rPr lang="en-US" dirty="0">
                <a:latin typeface="Arial" charset="0"/>
                <a:cs typeface="Arial" charset="0"/>
              </a:rPr>
              <a:t>After each collision, pick a slot randomly within next 2</a:t>
            </a:r>
            <a:r>
              <a:rPr lang="en-US" baseline="30000" dirty="0">
                <a:latin typeface="Arial" charset="0"/>
                <a:cs typeface="Arial" charset="0"/>
              </a:rPr>
              <a:t>m </a:t>
            </a:r>
            <a:r>
              <a:rPr lang="en-US" dirty="0">
                <a:latin typeface="Arial" charset="0"/>
                <a:cs typeface="Arial" charset="0"/>
              </a:rPr>
              <a:t>slots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 is the number of collisions since last successful transmission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Questions: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?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random?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Why 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CAC97-3BC9-244B-8D68-70D11FE60FE8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Behavior of BEB Under Light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Look at collisions between two nodes</a:t>
            </a:r>
          </a:p>
          <a:p>
            <a:r>
              <a:rPr lang="en-US" dirty="0">
                <a:latin typeface="Arial" charset="0"/>
                <a:cs typeface="Arial" charset="0"/>
              </a:rPr>
              <a:t>First collision: pick one of the next two slots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Chance of success after first collision: 50%</a:t>
            </a:r>
          </a:p>
          <a:p>
            <a:pPr lvl="3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Second </a:t>
            </a:r>
            <a:r>
              <a:rPr lang="en-US" dirty="0">
                <a:latin typeface="Arial" charset="0"/>
                <a:cs typeface="Arial" charset="0"/>
              </a:rPr>
              <a:t>collision: pick one of the next four slots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Chance of success after second collision: 75%</a:t>
            </a:r>
          </a:p>
          <a:p>
            <a:pPr lvl="2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general</a:t>
            </a:r>
            <a:r>
              <a:rPr lang="en-US" dirty="0">
                <a:latin typeface="Arial" charset="0"/>
                <a:cs typeface="Arial" charset="0"/>
              </a:rPr>
              <a:t>: after </a:t>
            </a:r>
            <a:r>
              <a:rPr lang="en-US" dirty="0" err="1">
                <a:latin typeface="Arial" charset="0"/>
                <a:cs typeface="Arial" charset="0"/>
              </a:rPr>
              <a:t>m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collision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Chance of success: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1-2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-m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the delay also increases with m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5B8A53-5CE3-5D45-9A2B-93F163DB32F0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BEB: Theory </a:t>
            </a:r>
            <a:r>
              <a:rPr lang="en-US" dirty="0" err="1" smtClean="0"/>
              <a:t>vs</a:t>
            </a:r>
            <a:r>
              <a:rPr lang="en-US" dirty="0" smtClean="0"/>
              <a:t>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In theory, there is no difference between theory and practice. But, in practice, there is</a:t>
            </a:r>
            <a:r>
              <a:rPr lang="en-US" i="1" dirty="0" smtClean="0"/>
              <a:t>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Performs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well (far from optimal, but no one cares)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Large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packets are ~23 times as large as minimal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slot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Is mostly irrelevant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Almost all current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ethernets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are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switched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BEB Theory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very interesting </a:t>
            </a:r>
            <a:r>
              <a:rPr lang="en-US" dirty="0" smtClean="0">
                <a:latin typeface="Arial" charset="0"/>
                <a:cs typeface="Arial" charset="0"/>
              </a:rPr>
              <a:t>algorithm</a:t>
            </a:r>
          </a:p>
          <a:p>
            <a:pPr lvl="5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Stability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finite N only proved in 1985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Ethernet can handle nonzero traffic load without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collapse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Greenberg et al. (AT&amp;T)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algorithms unstable for infinite N (1985)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Poisson model: infinite user pool,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demand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finite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David Aldous (UCB Statistics)</a:t>
            </a:r>
          </a:p>
          <a:p>
            <a:pPr lvl="6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Not of practical interest, but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gives important insight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 access should be in your “bag of tricks”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AF502-89C7-F84C-A488-F67A33D10025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was invented as a broadcast technology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7"/>
            <a:endParaRPr lang="en-US" dirty="0"/>
          </a:p>
          <a:p>
            <a:r>
              <a:rPr lang="en-US" dirty="0" smtClean="0"/>
              <a:t>Easy to set up, cheap to build</a:t>
            </a:r>
          </a:p>
          <a:p>
            <a:pPr lvl="1"/>
            <a:r>
              <a:rPr lang="en-US" dirty="0" smtClean="0"/>
              <a:t>But hosts had to share channel (multiple access)</a:t>
            </a:r>
          </a:p>
          <a:p>
            <a:pPr lvl="7"/>
            <a:endParaRPr lang="en-US" dirty="0"/>
          </a:p>
          <a:p>
            <a:r>
              <a:rPr lang="en-US" dirty="0" smtClean="0"/>
              <a:t>Current Ethernets are “switched”</a:t>
            </a:r>
          </a:p>
          <a:p>
            <a:pPr lvl="1"/>
            <a:r>
              <a:rPr lang="en-US" dirty="0" smtClean="0"/>
              <a:t>No sharing</a:t>
            </a:r>
          </a:p>
          <a:p>
            <a:pPr lvl="5"/>
            <a:endParaRPr lang="en-US" dirty="0"/>
          </a:p>
          <a:p>
            <a:r>
              <a:rPr lang="en-US" dirty="0" smtClean="0"/>
              <a:t>But sharing a channel is conceptually important</a:t>
            </a:r>
          </a:p>
          <a:p>
            <a:pPr lvl="1"/>
            <a:r>
              <a:rPr lang="en-US" dirty="0" smtClean="0"/>
              <a:t>Multiple access is also used in wireless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hosts, each with infinite packets to send</a:t>
            </a:r>
          </a:p>
          <a:p>
            <a:endParaRPr lang="en-US" dirty="0"/>
          </a:p>
          <a:p>
            <a:r>
              <a:rPr lang="en-US" dirty="0" smtClean="0"/>
              <a:t>What happens under BEB?</a:t>
            </a:r>
          </a:p>
          <a:p>
            <a:endParaRPr lang="en-US" dirty="0" smtClean="0"/>
          </a:p>
          <a:p>
            <a:r>
              <a:rPr lang="en-US" dirty="0" smtClean="0"/>
              <a:t>Throughput high or low?</a:t>
            </a:r>
          </a:p>
          <a:p>
            <a:endParaRPr lang="en-US" dirty="0" smtClean="0"/>
          </a:p>
          <a:p>
            <a:r>
              <a:rPr lang="en-US" dirty="0" smtClean="0"/>
              <a:t>Bandwidth shared equally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Channel Capture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in BEB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cs typeface="Arial" charset="0"/>
              </a:rPr>
              <a:t>inite </a:t>
            </a:r>
            <a:r>
              <a:rPr lang="en-US" dirty="0">
                <a:latin typeface="Arial" charset="0"/>
                <a:cs typeface="Arial" charset="0"/>
              </a:rPr>
              <a:t>chance that </a:t>
            </a:r>
            <a:r>
              <a:rPr lang="en-US" dirty="0" smtClean="0">
                <a:latin typeface="Arial" charset="0"/>
                <a:cs typeface="Arial" charset="0"/>
              </a:rPr>
              <a:t>first </a:t>
            </a:r>
            <a:r>
              <a:rPr lang="en-US" dirty="0">
                <a:latin typeface="Arial" charset="0"/>
                <a:cs typeface="Arial" charset="0"/>
              </a:rPr>
              <a:t>one to have a successful transmission will never relinquish the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other host will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never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send 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Therefore, asymptotically channel is fully utilized and completely allocated to one host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7B1EF-5A64-874B-9D8A-6B8802D55E3B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Two hosts, each with infinite packets to send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1: collision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2: each resends with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prob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½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Assume host A sends, host B does not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3: A and B both send (collision)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4: A sends with probability ½, B with prob. ¼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Assume A sends, B does not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5: A definitely sends, B sends with prob. ¼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Assume collision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Slot 6: A sends with probability ½, B with prob. 1/8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Conclusion: if A gets through first, the prob. of B sending successfully halves with each collision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FFF0C3-E0CB-664F-BB22-A28BB55E8B07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now have large but finite # packets to send</a:t>
            </a:r>
          </a:p>
          <a:p>
            <a:endParaRPr lang="en-US" dirty="0"/>
          </a:p>
          <a:p>
            <a:r>
              <a:rPr lang="en-US" dirty="0" smtClean="0"/>
              <a:t>What happens under BEB?</a:t>
            </a:r>
          </a:p>
          <a:p>
            <a:endParaRPr lang="en-US" dirty="0" smtClean="0"/>
          </a:p>
          <a:p>
            <a:r>
              <a:rPr lang="en-US" dirty="0" smtClean="0"/>
              <a:t>Throughput high or low?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less than one, no matter how many packets</a:t>
            </a:r>
          </a:p>
          <a:p>
            <a:endParaRPr lang="en-US" dirty="0"/>
          </a:p>
          <a:p>
            <a:r>
              <a:rPr lang="en-US" dirty="0" smtClean="0"/>
              <a:t>Time you wait for loser to start is proportional to time winner was sending….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Different Backoff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Exponential: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30000" dirty="0" err="1">
                <a:latin typeface="Arial" charset="0"/>
                <a:cs typeface="Arial" charset="0"/>
              </a:rPr>
              <a:t>i</a:t>
            </a:r>
            <a:endParaRPr 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capture?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Superlinear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p&gt;1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capture?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Sublinear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p≤1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hannel capture?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Efficiency?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F08667-EC54-4E47-9129-B24074B25809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Different Backoff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Exponential: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30000" dirty="0" err="1">
                <a:latin typeface="Arial" charset="0"/>
                <a:cs typeface="Arial" charset="0"/>
              </a:rPr>
              <a:t>i</a:t>
            </a:r>
            <a:endParaRPr 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capture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(loser might not send until winner idle)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less than 1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(time wasted waiting for loser to start)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Superlinear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p&gt;1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Channel capture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is 1 (for any finite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 of hosts N)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Sublinear</a:t>
            </a:r>
            <a:r>
              <a:rPr lang="en-US" dirty="0">
                <a:latin typeface="Arial" charset="0"/>
                <a:cs typeface="Arial" charset="0"/>
              </a:rPr>
              <a:t> polynomial: </a:t>
            </a:r>
            <a:r>
              <a:rPr lang="en-US" dirty="0" err="1">
                <a:latin typeface="Arial" charset="0"/>
                <a:cs typeface="Arial" charset="0"/>
              </a:rPr>
              <a:t>backoff</a:t>
            </a:r>
            <a:r>
              <a:rPr lang="en-US" dirty="0">
                <a:latin typeface="Arial" charset="0"/>
                <a:cs typeface="Arial" charset="0"/>
              </a:rPr>
              <a:t> ~ 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p≤1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channel capture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(loser not shut out)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Efficiency is less than 1 (and goes to zero for large N)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 wasted resolving collisions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F08667-EC54-4E47-9129-B24074B25809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like music?</a:t>
            </a:r>
          </a:p>
          <a:p>
            <a:pPr lvl="2"/>
            <a:endParaRPr lang="en-US" dirty="0"/>
          </a:p>
          <a:p>
            <a:r>
              <a:rPr lang="en-US" dirty="0" smtClean="0"/>
              <a:t>It makes me happy….</a:t>
            </a:r>
          </a:p>
          <a:p>
            <a:pPr lvl="2"/>
            <a:endParaRPr lang="en-US" dirty="0"/>
          </a:p>
          <a:p>
            <a:r>
              <a:rPr lang="en-US" dirty="0" smtClean="0"/>
              <a:t>But also, until this work was done, no one knew about capture, or what properties of the </a:t>
            </a:r>
            <a:r>
              <a:rPr lang="en-US" dirty="0" err="1" smtClean="0"/>
              <a:t>backoff</a:t>
            </a:r>
            <a:r>
              <a:rPr lang="en-US" dirty="0" smtClean="0"/>
              <a:t> enabled it.</a:t>
            </a:r>
          </a:p>
          <a:p>
            <a:pPr lvl="3"/>
            <a:endParaRPr lang="en-US" dirty="0"/>
          </a:p>
          <a:p>
            <a:r>
              <a:rPr lang="en-US" dirty="0" smtClean="0"/>
              <a:t>You don’t understand something until you’ve </a:t>
            </a:r>
            <a:r>
              <a:rPr lang="en-US" b="1" i="1" dirty="0" smtClean="0"/>
              <a:t>played</a:t>
            </a:r>
            <a:r>
              <a:rPr lang="en-US" dirty="0" smtClean="0"/>
              <a:t> with it.  Just getting it to work isn’t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Security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arrowly defined….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definition of “network security”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/>
              <a:t>“network security” ≠ </a:t>
            </a:r>
            <a:r>
              <a:rPr lang="en-US" dirty="0" smtClean="0"/>
              <a:t>“security </a:t>
            </a:r>
            <a:r>
              <a:rPr lang="en-US" dirty="0"/>
              <a:t>in a connected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 smtClean="0"/>
              <a:t>For the latter, take CS 161 (</a:t>
            </a:r>
            <a:r>
              <a:rPr lang="en-US" i="1" dirty="0" smtClean="0"/>
              <a:t>spectacular course!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If network magically transfers data between known parties, there is no “network security” problem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i="1" dirty="0" smtClean="0"/>
              <a:t>many</a:t>
            </a:r>
            <a:r>
              <a:rPr lang="en-US" dirty="0" smtClean="0"/>
              <a:t> other security problems</a:t>
            </a:r>
          </a:p>
          <a:p>
            <a:pPr lvl="1"/>
            <a:r>
              <a:rPr lang="en-US" dirty="0" smtClean="0"/>
              <a:t>Distributed system (if A lies to B, does system crash?)</a:t>
            </a:r>
          </a:p>
          <a:p>
            <a:pPr lvl="1"/>
            <a:r>
              <a:rPr lang="en-US" dirty="0" smtClean="0"/>
              <a:t>Operating system (Can A’s system be compromised?)</a:t>
            </a:r>
          </a:p>
          <a:p>
            <a:pPr lvl="1"/>
            <a:r>
              <a:rPr lang="en-US" dirty="0" smtClean="0"/>
              <a:t>…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these may not require network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Multiple Access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Control (MAC)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Single shared broadcast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avoid having multiple nodes speaking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Otherwise, collisions lead to garbled data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distributed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algorithm for sharing the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Algorithm determines which node can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Classes of techniques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Channel partitioning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divide channel into pieces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Taking turns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scheme for trading off who gets to transmit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Random access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allow collisions, and then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recover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 focus on this last approach (most Internet-like!)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C2953F-7500-BD48-AE46-D2B1336DCF57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A few non-network </a:t>
            </a:r>
            <a:r>
              <a:rPr lang="en-US" dirty="0" smtClean="0"/>
              <a:t>security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“drive-by” exploits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Server vulnerabilities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Spam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Phishing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Account theft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Network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concern</a:t>
            </a:r>
            <a:r>
              <a:rPr lang="en-US" dirty="0" smtClean="0"/>
              <a:t>: accomplishing communication</a:t>
            </a:r>
          </a:p>
          <a:p>
            <a:pPr lvl="1"/>
            <a:r>
              <a:rPr lang="en-US" i="1" dirty="0" smtClean="0"/>
              <a:t>Getting the data from A to B intact</a:t>
            </a:r>
          </a:p>
          <a:p>
            <a:pPr lvl="1"/>
            <a:r>
              <a:rPr lang="en-US" i="1" dirty="0" smtClean="0"/>
              <a:t>Knowing it was from intended party, to intended party</a:t>
            </a:r>
          </a:p>
          <a:p>
            <a:endParaRPr lang="en-US" dirty="0"/>
          </a:p>
          <a:p>
            <a:r>
              <a:rPr lang="en-US" b="1" dirty="0" smtClean="0"/>
              <a:t>Also</a:t>
            </a:r>
            <a:r>
              <a:rPr lang="en-US" dirty="0" smtClean="0"/>
              <a:t>: Keeping bystanders as ignorant as possible</a:t>
            </a:r>
          </a:p>
          <a:p>
            <a:pPr lvl="1"/>
            <a:r>
              <a:rPr lang="en-US" i="1" dirty="0" smtClean="0"/>
              <a:t>Making sure C, D, etc. don’t know what A and B did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: Will the network deliver data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b="1" dirty="0" smtClean="0"/>
              <a:t>Authentication</a:t>
            </a:r>
            <a:r>
              <a:rPr lang="en-US" dirty="0"/>
              <a:t>: Who is </a:t>
            </a:r>
            <a:r>
              <a:rPr lang="en-US" dirty="0" smtClean="0"/>
              <a:t>sending me data?</a:t>
            </a:r>
          </a:p>
          <a:p>
            <a:pPr lvl="5"/>
            <a:endParaRPr lang="en-US" dirty="0"/>
          </a:p>
          <a:p>
            <a:r>
              <a:rPr lang="en-US" b="1" dirty="0" smtClean="0"/>
              <a:t>Integrity</a:t>
            </a:r>
            <a:r>
              <a:rPr lang="en-US" dirty="0"/>
              <a:t>: Do messages arrive in original form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r>
              <a:rPr lang="en-US" b="1" dirty="0" smtClean="0"/>
              <a:t>Provenance</a:t>
            </a:r>
            <a:r>
              <a:rPr lang="en-US" dirty="0"/>
              <a:t>: Who is responsible for this data?</a:t>
            </a:r>
          </a:p>
          <a:p>
            <a:pPr lvl="1"/>
            <a:r>
              <a:rPr lang="en-US" i="1" dirty="0" smtClean="0"/>
              <a:t>Not </a:t>
            </a:r>
            <a:r>
              <a:rPr lang="en-US" i="1" dirty="0"/>
              <a:t>who sent the data, but who created </a:t>
            </a:r>
            <a:r>
              <a:rPr lang="en-US" i="1" dirty="0" smtClean="0"/>
              <a:t>it</a:t>
            </a:r>
          </a:p>
          <a:p>
            <a:pPr lvl="1"/>
            <a:r>
              <a:rPr lang="en-US" dirty="0" smtClean="0"/>
              <a:t>Important because communication may not be directly between actors, but through intermediaries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Bystanders Ignorant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can others read data I send?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Anonymity</a:t>
            </a:r>
            <a:r>
              <a:rPr lang="en-US" dirty="0" smtClean="0"/>
              <a:t>: can I avoid revealing my identity?</a:t>
            </a:r>
          </a:p>
          <a:p>
            <a:pPr lvl="3"/>
            <a:endParaRPr lang="en-US" dirty="0"/>
          </a:p>
          <a:p>
            <a:r>
              <a:rPr lang="en-US" b="1" dirty="0"/>
              <a:t>Freedom from traffic analysis</a:t>
            </a:r>
            <a:r>
              <a:rPr lang="en-US" dirty="0"/>
              <a:t>: can someone tell when I am sending and to </a:t>
            </a:r>
            <a:r>
              <a:rPr lang="en-US" dirty="0" smtClean="0"/>
              <a:t>whom?</a:t>
            </a:r>
          </a:p>
          <a:p>
            <a:endParaRPr lang="en-US" dirty="0"/>
          </a:p>
          <a:p>
            <a:r>
              <a:rPr lang="en-US" i="1" dirty="0" smtClean="0"/>
              <a:t>Today, will ignore latter two and focus on </a:t>
            </a:r>
            <a:r>
              <a:rPr lang="en-US" i="1" dirty="0" smtClean="0"/>
              <a:t>privacy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other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Key Crypto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u="sng" dirty="0" smtClean="0"/>
              <a:t>authenticate</a:t>
            </a:r>
            <a:r>
              <a:rPr lang="en-US" dirty="0" smtClean="0"/>
              <a:t> yourself: </a:t>
            </a:r>
            <a:r>
              <a:rPr lang="en-US" b="1" dirty="0" smtClean="0"/>
              <a:t>signature</a:t>
            </a:r>
          </a:p>
          <a:p>
            <a:pPr lvl="4"/>
            <a:endParaRPr lang="en-US" b="1" dirty="0" smtClean="0"/>
          </a:p>
          <a:p>
            <a:r>
              <a:rPr lang="en-US" dirty="0" smtClean="0"/>
              <a:t>Way to ensure </a:t>
            </a:r>
            <a:r>
              <a:rPr lang="en-US" u="sng" dirty="0" smtClean="0"/>
              <a:t>privacy</a:t>
            </a:r>
            <a:r>
              <a:rPr lang="en-US" dirty="0" smtClean="0"/>
              <a:t>: </a:t>
            </a:r>
            <a:r>
              <a:rPr lang="en-US" b="1" dirty="0" smtClean="0"/>
              <a:t>encryption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rcvr’s</a:t>
            </a:r>
            <a:r>
              <a:rPr lang="en-US" dirty="0" smtClean="0"/>
              <a:t> public key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integrity</a:t>
            </a:r>
            <a:r>
              <a:rPr lang="en-US" dirty="0" smtClean="0"/>
              <a:t>: </a:t>
            </a:r>
            <a:r>
              <a:rPr lang="en-US" b="1" dirty="0" smtClean="0"/>
              <a:t>hash function </a:t>
            </a:r>
            <a:r>
              <a:rPr lang="en-US" dirty="0" smtClean="0"/>
              <a:t>(or MAC)</a:t>
            </a:r>
          </a:p>
          <a:p>
            <a:pPr lvl="3"/>
            <a:endParaRPr lang="en-US" b="1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provenance</a:t>
            </a:r>
            <a:r>
              <a:rPr lang="en-US" dirty="0" smtClean="0"/>
              <a:t>: </a:t>
            </a:r>
            <a:r>
              <a:rPr lang="en-US" b="1" dirty="0" smtClean="0"/>
              <a:t>signature</a:t>
            </a:r>
          </a:p>
          <a:p>
            <a:endParaRPr lang="en-US" b="1" dirty="0"/>
          </a:p>
          <a:p>
            <a:r>
              <a:rPr lang="en-US" i="1" dirty="0" smtClean="0"/>
              <a:t>In short, crypto provides all but availability!</a:t>
            </a:r>
          </a:p>
          <a:p>
            <a:pPr lvl="1"/>
            <a:r>
              <a:rPr lang="en-US" i="1" dirty="0" smtClean="0"/>
              <a:t>Will return to availability later, focus on crypto for now</a:t>
            </a:r>
          </a:p>
          <a:p>
            <a:pPr lvl="3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On Cryptography and Identities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is about algorithms…..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…algorithms that enable or prevent certain actions</a:t>
            </a:r>
          </a:p>
          <a:p>
            <a:pPr lvl="1"/>
            <a:r>
              <a:rPr lang="en-US" i="1" u="sng" dirty="0" smtClean="0"/>
              <a:t>Enable</a:t>
            </a:r>
            <a:r>
              <a:rPr lang="en-US" dirty="0" smtClean="0"/>
              <a:t> authentication and provenance</a:t>
            </a:r>
          </a:p>
          <a:p>
            <a:pPr lvl="1"/>
            <a:r>
              <a:rPr lang="en-US" i="1" u="sng" dirty="0" smtClean="0"/>
              <a:t>Prevent</a:t>
            </a:r>
            <a:r>
              <a:rPr lang="en-US" dirty="0" smtClean="0"/>
              <a:t> eavesdropping and undetectable tampering</a:t>
            </a:r>
          </a:p>
          <a:p>
            <a:pPr lvl="4"/>
            <a:endParaRPr lang="en-US" dirty="0"/>
          </a:p>
          <a:p>
            <a:r>
              <a:rPr lang="en-US" dirty="0" smtClean="0"/>
              <a:t>But security also requires tying actions to identities</a:t>
            </a:r>
          </a:p>
          <a:p>
            <a:pPr lvl="1"/>
            <a:r>
              <a:rPr lang="en-US" dirty="0" smtClean="0"/>
              <a:t>Who is contacting me?</a:t>
            </a:r>
          </a:p>
          <a:p>
            <a:pPr lvl="4"/>
            <a:endParaRPr lang="en-US" dirty="0"/>
          </a:p>
          <a:p>
            <a:r>
              <a:rPr lang="en-US" dirty="0" smtClean="0"/>
              <a:t>And identities are not purely algorithmic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Aspects of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Real-world identities (RWI)</a:t>
            </a:r>
          </a:p>
          <a:p>
            <a:pPr lvl="1"/>
            <a:r>
              <a:rPr lang="en-US" dirty="0" smtClean="0"/>
              <a:t>This is who you are in the real world</a:t>
            </a:r>
          </a:p>
          <a:p>
            <a:pPr lvl="1"/>
            <a:r>
              <a:rPr lang="en-US" dirty="0" smtClean="0"/>
              <a:t>RWI established by social interactions</a:t>
            </a:r>
          </a:p>
          <a:p>
            <a:pPr lvl="2"/>
            <a:r>
              <a:rPr lang="en-US" dirty="0" smtClean="0"/>
              <a:t>Direct experience</a:t>
            </a:r>
          </a:p>
          <a:p>
            <a:pPr lvl="2"/>
            <a:r>
              <a:rPr lang="en-US" dirty="0" smtClean="0"/>
              <a:t>Referrals from friends</a:t>
            </a:r>
          </a:p>
          <a:p>
            <a:pPr lvl="2"/>
            <a:r>
              <a:rPr lang="en-US" dirty="0" smtClean="0"/>
              <a:t>….</a:t>
            </a:r>
          </a:p>
          <a:p>
            <a:pPr lvl="7"/>
            <a:endParaRPr lang="en-US" dirty="0" smtClean="0"/>
          </a:p>
          <a:p>
            <a:r>
              <a:rPr lang="en-US" b="1" dirty="0" smtClean="0"/>
              <a:t>Names</a:t>
            </a:r>
          </a:p>
          <a:p>
            <a:pPr lvl="1"/>
            <a:r>
              <a:rPr lang="en-US" dirty="0" smtClean="0"/>
              <a:t>Used in network protocols (e.g., DNS, URLs)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Keys</a:t>
            </a:r>
          </a:p>
          <a:p>
            <a:pPr lvl="1"/>
            <a:r>
              <a:rPr lang="en-US" dirty="0" smtClean="0"/>
              <a:t>Used by crypto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requires binding all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Protocols</a:t>
            </a:r>
            <a:r>
              <a:rPr lang="en-US" dirty="0" smtClean="0"/>
              <a:t>: to ensure that they are interacting with appropriate entity</a:t>
            </a:r>
            <a:r>
              <a:rPr lang="en-US" i="1" dirty="0" smtClean="0"/>
              <a:t>,</a:t>
            </a:r>
            <a:r>
              <a:rPr lang="en-US" b="1" i="1" dirty="0" smtClean="0"/>
              <a:t> name must be bound to key</a:t>
            </a:r>
          </a:p>
          <a:p>
            <a:pPr lvl="1"/>
            <a:r>
              <a:rPr lang="en-US" i="1" dirty="0" smtClean="0"/>
              <a:t>When accessing </a:t>
            </a:r>
            <a:r>
              <a:rPr lang="en-US" i="1" dirty="0" err="1" smtClean="0"/>
              <a:t>CNN.com</a:t>
            </a:r>
            <a:r>
              <a:rPr lang="en-US" i="1" dirty="0" smtClean="0"/>
              <a:t>, I need to know CNN’s key in order to make sure that I’m not being spoofed</a:t>
            </a:r>
          </a:p>
          <a:p>
            <a:pPr lvl="4"/>
            <a:endParaRPr lang="en-US" dirty="0"/>
          </a:p>
          <a:p>
            <a:r>
              <a:rPr lang="en-US" u="sng" dirty="0" smtClean="0"/>
              <a:t>Humans</a:t>
            </a:r>
            <a:r>
              <a:rPr lang="en-US" dirty="0" smtClean="0"/>
              <a:t>: to ensure that they are interacting with appropriate entity, </a:t>
            </a:r>
            <a:r>
              <a:rPr lang="en-US" b="1" i="1" dirty="0" smtClean="0"/>
              <a:t>name must be bound to RWI</a:t>
            </a:r>
          </a:p>
          <a:p>
            <a:pPr lvl="1"/>
            <a:r>
              <a:rPr lang="en-US" i="1" dirty="0" smtClean="0"/>
              <a:t>I need to know that </a:t>
            </a:r>
            <a:r>
              <a:rPr lang="en-US" i="1" dirty="0" err="1" smtClean="0"/>
              <a:t>CNN.com</a:t>
            </a:r>
            <a:r>
              <a:rPr lang="en-US" i="1" dirty="0" smtClean="0"/>
              <a:t> is the news organization based in Atlanta, not the Canadian Numismatic Network</a:t>
            </a:r>
          </a:p>
          <a:p>
            <a:pPr lvl="4"/>
            <a:endParaRPr lang="en-US" i="1" dirty="0"/>
          </a:p>
          <a:p>
            <a:r>
              <a:rPr lang="en-US" i="1" dirty="0" smtClean="0"/>
              <a:t>Once names are bound to both keys and RWI</a:t>
            </a:r>
          </a:p>
          <a:p>
            <a:pPr lvl="1"/>
            <a:r>
              <a:rPr lang="en-US" i="1" dirty="0" smtClean="0"/>
              <a:t>Then keys and RWI are indirectly bound together</a:t>
            </a:r>
          </a:p>
          <a:p>
            <a:pPr lvl="4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When node has packet to send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Transmit at full channel data rate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coordination among nodes</a:t>
            </a:r>
          </a:p>
          <a:p>
            <a:r>
              <a:rPr lang="en-US" dirty="0">
                <a:latin typeface="Arial" charset="0"/>
                <a:cs typeface="Arial" charset="0"/>
              </a:rPr>
              <a:t>Two or more transmitting nodes </a:t>
            </a:r>
            <a:r>
              <a:rPr lang="en-US" dirty="0">
                <a:latin typeface="Arial" charset="0"/>
                <a:ea typeface="AppleGothic" charset="0"/>
                <a:cs typeface="AppleGothic" charset="0"/>
                <a:sym typeface="Symbol" charset="0"/>
              </a:rPr>
              <a:t>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collision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Data lost</a:t>
            </a:r>
          </a:p>
          <a:p>
            <a:r>
              <a:rPr lang="en-US" dirty="0">
                <a:latin typeface="Arial" charset="0"/>
                <a:cs typeface="Arial" charset="0"/>
              </a:rPr>
              <a:t>Random access MAC protocol specifies: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detect collisions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recover from collisions 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Examples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ALOHA and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Slotted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ALOHA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(background)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CSMA/CD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CSMA/CA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(used in practice)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32893-B3DA-B645-9AB8-8E9006295EEA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Google, human interactions: bind </a:t>
            </a:r>
            <a:r>
              <a:rPr lang="en-US" dirty="0"/>
              <a:t>RWI </a:t>
            </a:r>
            <a:r>
              <a:rPr lang="en-US" dirty="0" smtClean="0"/>
              <a:t>to names</a:t>
            </a:r>
          </a:p>
          <a:p>
            <a:pPr lvl="1"/>
            <a:r>
              <a:rPr lang="en-US" dirty="0" smtClean="0"/>
              <a:t>Works pretty well when you start with RWI and find name</a:t>
            </a:r>
          </a:p>
          <a:p>
            <a:pPr lvl="1"/>
            <a:r>
              <a:rPr lang="en-US" dirty="0" smtClean="0"/>
              <a:t>Works less well when presented with name…</a:t>
            </a:r>
          </a:p>
          <a:p>
            <a:pPr lvl="2"/>
            <a:r>
              <a:rPr lang="en-US" dirty="0" smtClean="0"/>
              <a:t>…and you are left to guess the RWI (phishing!)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Certificate authorities bind names to keys</a:t>
            </a:r>
          </a:p>
          <a:p>
            <a:pPr lvl="1"/>
            <a:r>
              <a:rPr lang="en-US" dirty="0" smtClean="0"/>
              <a:t>Binding is done via digital certificates</a:t>
            </a:r>
          </a:p>
          <a:p>
            <a:pPr lvl="1"/>
            <a:r>
              <a:rPr lang="en-US" dirty="0" smtClean="0"/>
              <a:t>This does not work well…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a cynic….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Commercial certificate authorities protect you from anyone from whom they are unwilling to take </a:t>
            </a:r>
            <a:r>
              <a:rPr lang="en-US" i="1" dirty="0" smtClean="0"/>
              <a:t>money.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Matt </a:t>
            </a:r>
            <a:r>
              <a:rPr lang="en-US" dirty="0"/>
              <a:t>Blaze </a:t>
            </a:r>
            <a:r>
              <a:rPr lang="en-US" dirty="0" smtClean="0"/>
              <a:t>2001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A decade ago, I observed that commercial certificate authorities protect you from whom they are unwilling to take money. That turns out to be wrong; they don’t even do that </a:t>
            </a:r>
            <a:r>
              <a:rPr lang="en-US" i="1" dirty="0" smtClean="0"/>
              <a:t>much.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Matt Blaze </a:t>
            </a:r>
            <a:r>
              <a:rPr lang="en-US" dirty="0"/>
              <a:t>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problem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Network</a:t>
            </a:r>
            <a:r>
              <a:rPr lang="en-US" dirty="0" smtClean="0"/>
              <a:t>: needs binding between names and key</a:t>
            </a:r>
          </a:p>
          <a:p>
            <a:pPr lvl="1"/>
            <a:r>
              <a:rPr lang="en-US" dirty="0" smtClean="0"/>
              <a:t>Fetches data based on name</a:t>
            </a:r>
          </a:p>
          <a:p>
            <a:pPr lvl="1"/>
            <a:r>
              <a:rPr lang="en-US" dirty="0" smtClean="0"/>
              <a:t>Authenticates based on keys</a:t>
            </a:r>
          </a:p>
          <a:p>
            <a:pPr lvl="6"/>
            <a:endParaRPr lang="en-US" dirty="0" smtClean="0"/>
          </a:p>
          <a:p>
            <a:r>
              <a:rPr lang="en-US" u="sng" dirty="0" smtClean="0"/>
              <a:t>Human</a:t>
            </a:r>
            <a:r>
              <a:rPr lang="en-US" dirty="0" smtClean="0"/>
              <a:t>: needs binding between RWI and name</a:t>
            </a:r>
          </a:p>
          <a:p>
            <a:pPr lvl="1"/>
            <a:r>
              <a:rPr lang="en-US" dirty="0" smtClean="0"/>
              <a:t>Human makes decisions based on RWI</a:t>
            </a:r>
          </a:p>
          <a:p>
            <a:pPr lvl="1"/>
            <a:r>
              <a:rPr lang="en-US" dirty="0" smtClean="0"/>
              <a:t>Humans must be involved in anything concerning RWI</a:t>
            </a:r>
          </a:p>
          <a:p>
            <a:pPr lvl="6"/>
            <a:endParaRPr lang="en-US" dirty="0"/>
          </a:p>
          <a:p>
            <a:r>
              <a:rPr lang="en-US" dirty="0" smtClean="0"/>
              <a:t>Current approach requires external authority to make the binding the network needs</a:t>
            </a:r>
          </a:p>
          <a:p>
            <a:pPr lvl="1"/>
            <a:r>
              <a:rPr lang="en-US" dirty="0" smtClean="0"/>
              <a:t>Ties network infrastructure to external authorities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self-certifying names</a:t>
            </a:r>
          </a:p>
          <a:p>
            <a:pPr lvl="1"/>
            <a:r>
              <a:rPr lang="en-US" dirty="0" smtClean="0"/>
              <a:t>Make your name the hash of your public key</a:t>
            </a:r>
          </a:p>
          <a:p>
            <a:pPr lvl="1"/>
            <a:r>
              <a:rPr lang="en-US" dirty="0" smtClean="0"/>
              <a:t>Then the binding between names and keys is inherent</a:t>
            </a:r>
          </a:p>
          <a:p>
            <a:pPr lvl="1"/>
            <a:r>
              <a:rPr lang="en-US" dirty="0" smtClean="0"/>
              <a:t>The network need not turn to external authorities</a:t>
            </a:r>
          </a:p>
          <a:p>
            <a:pPr lvl="3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inding between RWI and names is flexible</a:t>
            </a:r>
          </a:p>
          <a:p>
            <a:pPr lvl="1"/>
            <a:r>
              <a:rPr lang="en-US" dirty="0" smtClean="0"/>
              <a:t>Requires human-level interactions and </a:t>
            </a:r>
            <a:r>
              <a:rPr lang="en-US" dirty="0" err="1" smtClean="0"/>
              <a:t>judgements</a:t>
            </a:r>
            <a:endParaRPr lang="en-US" dirty="0" smtClean="0"/>
          </a:p>
          <a:p>
            <a:pPr lvl="2"/>
            <a:r>
              <a:rPr lang="en-US" dirty="0" smtClean="0"/>
              <a:t>How do I decide a name represents my brother?</a:t>
            </a:r>
          </a:p>
          <a:p>
            <a:pPr lvl="2"/>
            <a:r>
              <a:rPr lang="en-US" dirty="0" smtClean="0"/>
              <a:t>Does same mechanism give name representing Barack Obama?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lready done reasonably well by Google, etc.</a:t>
            </a:r>
          </a:p>
          <a:p>
            <a:pPr lvl="1"/>
            <a:r>
              <a:rPr lang="en-US" dirty="0" smtClean="0"/>
              <a:t>But is independent of low-level network mechanisms</a:t>
            </a:r>
          </a:p>
          <a:p>
            <a:pPr lvl="2"/>
            <a:r>
              <a:rPr lang="en-US" dirty="0" smtClean="0"/>
              <a:t>So it can evolve!</a:t>
            </a:r>
          </a:p>
          <a:p>
            <a:pPr lvl="2"/>
            <a:r>
              <a:rPr lang="en-US" dirty="0" smtClean="0"/>
              <a:t>Different people can use different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</a:rPr>
              <a:t>Trust </a:t>
            </a:r>
            <a:r>
              <a:rPr lang="en-GB" dirty="0" err="1" smtClean="0">
                <a:latin typeface="Helvetica" charset="0"/>
              </a:rPr>
              <a:t>vs</a:t>
            </a:r>
            <a:r>
              <a:rPr lang="en-GB" dirty="0" smtClean="0">
                <a:latin typeface="Helvetica" charset="0"/>
              </a:rPr>
              <a:t> Identity</a:t>
            </a:r>
            <a:endParaRPr lang="en-US" dirty="0">
              <a:latin typeface="Helvetica" charset="0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Knowing who you are dealing with is different than trusting them</a:t>
            </a:r>
          </a:p>
          <a:p>
            <a:pPr lvl="4"/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Trust is a completely different concept, that should lie outside the architecture</a:t>
            </a:r>
          </a:p>
          <a:p>
            <a:pPr lvl="5"/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We often refer to mechanisms that bind names to keys or RWIs as “trust” mechanisms</a:t>
            </a:r>
          </a:p>
          <a:p>
            <a:pPr lvl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Terrible terminology</a:t>
            </a:r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F26C2-0802-3F43-BD7F-D4DB55597913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other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One Crypto Can’t Handle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Privacy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Protecting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availability be harmed?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dirty="0" smtClean="0"/>
              <a:t>Persistent outages due to natural </a:t>
            </a:r>
            <a:r>
              <a:rPr lang="en-US" dirty="0" smtClean="0"/>
              <a:t>events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dirty="0" smtClean="0"/>
              <a:t>Attackers can prevent protocols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dirty="0" smtClean="0"/>
              <a:t>If attackers compromise routers, can prevent network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dirty="0" smtClean="0"/>
              <a:t>Overwhelming the data plane with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Good design and careful operation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Requires new thinking</a:t>
            </a:r>
            <a:r>
              <a:rPr lang="is-IS" b="1" i="1" dirty="0" smtClean="0">
                <a:solidFill>
                  <a:srgbClr val="C00000"/>
                </a:solidFill>
              </a:rPr>
              <a:t>….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Carrier sense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Listen before speaking, and don</a:t>
            </a:r>
            <a:r>
              <a:rPr lang="ja-JP" altLang="en-US" i="1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 interrupt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Checking if someone else is already sending data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waiting till the other node is done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Collision detection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If someone else starts talking at the same time,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stop</a:t>
            </a:r>
          </a:p>
          <a:p>
            <a:pPr lvl="2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But make sure everyone knows there was a collision!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Realizing when two nodes are transmitting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…by detecting that the 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transmission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garbled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Randomness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i="1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 start talking again right away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Waiting for a random time before trying again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B4FF96-C227-3647-BB34-EB80A90EB364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Denial of Service (DoS)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Attacker prevents legitimate users from using something (network, server)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Motives?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Retaliation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Extortion (e.g., betting sites just before big matches)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Commercial advantage (disable your competitor)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Cripple defenses (e.g., firewall) to enable broader attack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Often done via some form of </a:t>
            </a:r>
            <a:r>
              <a:rPr lang="en-US" b="1">
                <a:solidFill>
                  <a:srgbClr val="FF0000"/>
                </a:solidFill>
                <a:latin typeface="Arial" charset="0"/>
                <a:cs typeface="Arial" charset="0"/>
              </a:rPr>
              <a:t>flooding</a:t>
            </a:r>
            <a:endParaRPr lang="en-US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Can be done at different semantic levels</a:t>
            </a:r>
          </a:p>
          <a:p>
            <a:pPr lvl="1">
              <a:lnSpc>
                <a:spcPct val="90000"/>
              </a:lnSpc>
            </a:pPr>
            <a:r>
              <a:rPr lang="en-US" sz="2300">
                <a:latin typeface="Arial" charset="0"/>
                <a:ea typeface="Arial" charset="0"/>
                <a:cs typeface="Arial" charset="0"/>
              </a:rPr>
              <a:t>Network: clog a link or router with a huge rate of packets</a:t>
            </a:r>
          </a:p>
          <a:p>
            <a:pPr lvl="1">
              <a:lnSpc>
                <a:spcPct val="90000"/>
              </a:lnSpc>
            </a:pPr>
            <a:r>
              <a:rPr lang="en-US" sz="2300">
                <a:latin typeface="Arial" charset="0"/>
                <a:ea typeface="Arial" charset="0"/>
                <a:cs typeface="Arial" charset="0"/>
              </a:rPr>
              <a:t>Transport: overwhelm victim</a:t>
            </a:r>
            <a:r>
              <a:rPr lang="ja-JP" altLang="en-US" sz="230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>
                <a:latin typeface="Arial" charset="0"/>
                <a:ea typeface="Arial" charset="0"/>
                <a:cs typeface="Arial" charset="0"/>
              </a:rPr>
              <a:t>s ability to handle connections</a:t>
            </a:r>
          </a:p>
          <a:p>
            <a:pPr lvl="1">
              <a:lnSpc>
                <a:spcPct val="90000"/>
              </a:lnSpc>
            </a:pPr>
            <a:r>
              <a:rPr lang="en-US" sz="2300">
                <a:latin typeface="Arial" charset="0"/>
                <a:ea typeface="Arial" charset="0"/>
                <a:cs typeface="Arial" charset="0"/>
              </a:rPr>
              <a:t>Application: overwhelm victim</a:t>
            </a:r>
            <a:r>
              <a:rPr lang="ja-JP" altLang="en-US" sz="230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>
                <a:latin typeface="Arial" charset="0"/>
                <a:ea typeface="Arial" charset="0"/>
                <a:cs typeface="Arial" charset="0"/>
              </a:rPr>
              <a:t>s ability to handle requests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759CE4-8200-D346-AD9F-AABFC6641BC4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DoS: </a:t>
            </a:r>
            <a:r>
              <a:rPr lang="en-US" i="1">
                <a:latin typeface="Helvetica" charset="0"/>
              </a:rPr>
              <a:t>Network</a:t>
            </a:r>
            <a:r>
              <a:rPr lang="en-US">
                <a:latin typeface="Helvetica" charset="0"/>
              </a:rPr>
              <a:t> Flooding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Goal is to clog network link(s) leading to victim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Either fill the link, or overwhelm their routers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Users can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t access victim server due to congestion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Attacker sends traffic to victim as fast as possible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It will often use (many) </a:t>
            </a:r>
            <a:r>
              <a:rPr lang="en-US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spoofed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source addresses …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Using multiple hosts (</a:t>
            </a:r>
            <a:r>
              <a:rPr lang="en-US" i="1">
                <a:latin typeface="Arial" charset="0"/>
                <a:cs typeface="Arial" charset="0"/>
              </a:rPr>
              <a:t>slaves,</a:t>
            </a:r>
            <a:r>
              <a:rPr lang="en-US">
                <a:latin typeface="Arial" charset="0"/>
                <a:cs typeface="Arial" charset="0"/>
              </a:rPr>
              <a:t> or </a:t>
            </a:r>
            <a:r>
              <a:rPr lang="en-US" i="1">
                <a:latin typeface="Arial" charset="0"/>
                <a:cs typeface="Arial" charset="0"/>
              </a:rPr>
              <a:t>zombies</a:t>
            </a:r>
            <a:r>
              <a:rPr lang="en-US">
                <a:latin typeface="Arial" charset="0"/>
                <a:cs typeface="Arial" charset="0"/>
              </a:rPr>
              <a:t>) yields a </a:t>
            </a:r>
            <a:r>
              <a:rPr lang="en-US" i="1">
                <a:solidFill>
                  <a:srgbClr val="FF0000"/>
                </a:solidFill>
                <a:latin typeface="Arial" charset="0"/>
                <a:cs typeface="Arial" charset="0"/>
              </a:rPr>
              <a:t>Distributed Denial-of-Service</a:t>
            </a:r>
            <a:r>
              <a:rPr lang="en-US">
                <a:latin typeface="Arial" charset="0"/>
                <a:cs typeface="Arial" charset="0"/>
              </a:rPr>
              <a:t> attack, aka </a:t>
            </a:r>
            <a:r>
              <a:rPr lang="en-US" b="1">
                <a:solidFill>
                  <a:srgbClr val="FF0000"/>
                </a:solidFill>
                <a:latin typeface="Arial" charset="0"/>
                <a:cs typeface="Arial" charset="0"/>
              </a:rPr>
              <a:t>DDoS</a:t>
            </a:r>
            <a:endParaRPr lang="en-US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Traffic is </a:t>
            </a:r>
            <a:r>
              <a:rPr lang="en-US" i="1">
                <a:latin typeface="Arial" charset="0"/>
                <a:cs typeface="Arial" charset="0"/>
              </a:rPr>
              <a:t>varied</a:t>
            </a:r>
            <a:r>
              <a:rPr lang="en-US">
                <a:latin typeface="Arial" charset="0"/>
                <a:cs typeface="Arial" charset="0"/>
              </a:rPr>
              <a:t> (sources, destinations, ports, length) so no simple filter matches it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If attacker has enough slaves, </a:t>
            </a:r>
            <a:r>
              <a:rPr lang="en-US" i="1">
                <a:latin typeface="Arial" charset="0"/>
                <a:cs typeface="Arial" charset="0"/>
              </a:rPr>
              <a:t>often doesn</a:t>
            </a:r>
            <a:r>
              <a:rPr lang="ja-JP" altLang="en-US" i="1">
                <a:latin typeface="Arial" charset="0"/>
                <a:cs typeface="Arial" charset="0"/>
              </a:rPr>
              <a:t>’</a:t>
            </a:r>
            <a:r>
              <a:rPr lang="en-US" i="1">
                <a:latin typeface="Arial" charset="0"/>
                <a:cs typeface="Arial" charset="0"/>
              </a:rPr>
              <a:t>t need to spoof</a:t>
            </a:r>
            <a:r>
              <a:rPr lang="en-US">
                <a:latin typeface="Arial" charset="0"/>
                <a:cs typeface="Arial" charset="0"/>
              </a:rPr>
              <a:t> - victim can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>
                <a:latin typeface="Arial" charset="0"/>
                <a:cs typeface="Arial" charset="0"/>
              </a:rPr>
              <a:t>t shut them down anyway! :-(</a:t>
            </a:r>
          </a:p>
        </p:txBody>
      </p:sp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F70CE-039D-C641-B601-F8653A42DF12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Distributed Denial-of-Service (DDoS)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8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E2579-C41E-BF47-9460-67A9172A90AE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0836" name="Group 3"/>
          <p:cNvGrpSpPr>
            <a:grpSpLocks/>
          </p:cNvGrpSpPr>
          <p:nvPr/>
        </p:nvGrpSpPr>
        <p:grpSpPr bwMode="auto">
          <a:xfrm>
            <a:off x="685800" y="3733800"/>
            <a:ext cx="1219200" cy="685800"/>
            <a:chOff x="432" y="2352"/>
            <a:chExt cx="768" cy="432"/>
          </a:xfrm>
        </p:grpSpPr>
        <p:sp>
          <p:nvSpPr>
            <p:cNvPr id="120860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1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0837" name="Group 6"/>
          <p:cNvGrpSpPr>
            <a:grpSpLocks/>
          </p:cNvGrpSpPr>
          <p:nvPr/>
        </p:nvGrpSpPr>
        <p:grpSpPr bwMode="auto">
          <a:xfrm>
            <a:off x="3352800" y="1828800"/>
            <a:ext cx="1250950" cy="685800"/>
            <a:chOff x="2112" y="1152"/>
            <a:chExt cx="788" cy="432"/>
          </a:xfrm>
        </p:grpSpPr>
        <p:sp>
          <p:nvSpPr>
            <p:cNvPr id="120858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Rectangle 8"/>
            <p:cNvSpPr>
              <a:spLocks noChangeArrowheads="1"/>
            </p:cNvSpPr>
            <p:nvPr/>
          </p:nvSpPr>
          <p:spPr bwMode="auto">
            <a:xfrm>
              <a:off x="2112" y="1243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Slave 1</a:t>
              </a:r>
            </a:p>
          </p:txBody>
        </p:sp>
      </p:grpSp>
      <p:sp>
        <p:nvSpPr>
          <p:cNvPr id="120838" name="Oval 9"/>
          <p:cNvSpPr>
            <a:spLocks noChangeArrowheads="1"/>
          </p:cNvSpPr>
          <p:nvPr/>
        </p:nvSpPr>
        <p:spPr bwMode="auto">
          <a:xfrm>
            <a:off x="3140075" y="39624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Rectangle 10"/>
          <p:cNvSpPr>
            <a:spLocks noChangeArrowheads="1"/>
          </p:cNvSpPr>
          <p:nvPr/>
        </p:nvSpPr>
        <p:spPr bwMode="auto">
          <a:xfrm>
            <a:off x="3124200" y="4106863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3</a:t>
            </a:r>
          </a:p>
        </p:txBody>
      </p:sp>
      <p:sp>
        <p:nvSpPr>
          <p:cNvPr id="120840" name="Oval 11"/>
          <p:cNvSpPr>
            <a:spLocks noChangeArrowheads="1"/>
          </p:cNvSpPr>
          <p:nvPr/>
        </p:nvSpPr>
        <p:spPr bwMode="auto">
          <a:xfrm>
            <a:off x="3429000" y="51816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Rectangle 12"/>
          <p:cNvSpPr>
            <a:spLocks noChangeArrowheads="1"/>
          </p:cNvSpPr>
          <p:nvPr/>
        </p:nvSpPr>
        <p:spPr bwMode="auto">
          <a:xfrm>
            <a:off x="3429000" y="5326063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4</a:t>
            </a:r>
          </a:p>
        </p:txBody>
      </p:sp>
      <p:sp>
        <p:nvSpPr>
          <p:cNvPr id="120842" name="Oval 13"/>
          <p:cNvSpPr>
            <a:spLocks noChangeArrowheads="1"/>
          </p:cNvSpPr>
          <p:nvPr/>
        </p:nvSpPr>
        <p:spPr bwMode="auto">
          <a:xfrm>
            <a:off x="3749675" y="26670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Rectangle 14"/>
          <p:cNvSpPr>
            <a:spLocks noChangeArrowheads="1"/>
          </p:cNvSpPr>
          <p:nvPr/>
        </p:nvSpPr>
        <p:spPr bwMode="auto">
          <a:xfrm>
            <a:off x="3733800" y="2811463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2</a:t>
            </a:r>
          </a:p>
        </p:txBody>
      </p:sp>
      <p:cxnSp>
        <p:nvCxnSpPr>
          <p:cNvPr id="1008655" name="AutoShape 15"/>
          <p:cNvCxnSpPr>
            <a:cxnSpLocks noChangeShapeType="1"/>
            <a:stCxn id="120860" idx="0"/>
            <a:endCxn id="120859" idx="1"/>
          </p:cNvCxnSpPr>
          <p:nvPr/>
        </p:nvCxnSpPr>
        <p:spPr bwMode="auto">
          <a:xfrm rot="-5400000">
            <a:off x="1543050" y="1924050"/>
            <a:ext cx="1562100" cy="20574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6" name="AutoShape 16"/>
          <p:cNvCxnSpPr>
            <a:cxnSpLocks noChangeShapeType="1"/>
            <a:stCxn id="120860" idx="6"/>
            <a:endCxn id="120843" idx="1"/>
          </p:cNvCxnSpPr>
          <p:nvPr/>
        </p:nvCxnSpPr>
        <p:spPr bwMode="auto">
          <a:xfrm flipV="1">
            <a:off x="1905000" y="3009900"/>
            <a:ext cx="1828800" cy="1066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7" name="AutoShape 17"/>
          <p:cNvCxnSpPr>
            <a:cxnSpLocks noChangeShapeType="1"/>
            <a:stCxn id="120860" idx="5"/>
            <a:endCxn id="120838" idx="3"/>
          </p:cNvCxnSpPr>
          <p:nvPr/>
        </p:nvCxnSpPr>
        <p:spPr bwMode="auto">
          <a:xfrm rot="16200000" flipH="1">
            <a:off x="2408238" y="3638550"/>
            <a:ext cx="228600" cy="1590675"/>
          </a:xfrm>
          <a:prstGeom prst="curvedConnector3">
            <a:avLst>
              <a:gd name="adj1" fmla="val 243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8" name="AutoShape 18"/>
          <p:cNvCxnSpPr>
            <a:cxnSpLocks noChangeShapeType="1"/>
            <a:stCxn id="120860" idx="4"/>
            <a:endCxn id="120841" idx="1"/>
          </p:cNvCxnSpPr>
          <p:nvPr/>
        </p:nvCxnSpPr>
        <p:spPr bwMode="auto">
          <a:xfrm rot="16200000" flipH="1">
            <a:off x="1809750" y="3905250"/>
            <a:ext cx="11049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0848" name="Group 19"/>
          <p:cNvGrpSpPr>
            <a:grpSpLocks/>
          </p:cNvGrpSpPr>
          <p:nvPr/>
        </p:nvGrpSpPr>
        <p:grpSpPr bwMode="auto">
          <a:xfrm>
            <a:off x="7254875" y="3429000"/>
            <a:ext cx="1219200" cy="685800"/>
            <a:chOff x="4570" y="2160"/>
            <a:chExt cx="768" cy="432"/>
          </a:xfrm>
        </p:grpSpPr>
        <p:sp>
          <p:nvSpPr>
            <p:cNvPr id="120856" name="Oval 20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Rectangle 21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cxnSp>
        <p:nvCxnSpPr>
          <p:cNvPr id="1008662" name="AutoShape 22"/>
          <p:cNvCxnSpPr>
            <a:cxnSpLocks noChangeShapeType="1"/>
            <a:stCxn id="120859" idx="3"/>
            <a:endCxn id="120856" idx="0"/>
          </p:cNvCxnSpPr>
          <p:nvPr/>
        </p:nvCxnSpPr>
        <p:spPr bwMode="auto">
          <a:xfrm>
            <a:off x="4603750" y="2171700"/>
            <a:ext cx="3260725" cy="1243013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3" name="AutoShape 23"/>
          <p:cNvCxnSpPr>
            <a:cxnSpLocks noChangeShapeType="1"/>
            <a:stCxn id="120843" idx="3"/>
            <a:endCxn id="120856" idx="1"/>
          </p:cNvCxnSpPr>
          <p:nvPr/>
        </p:nvCxnSpPr>
        <p:spPr bwMode="auto">
          <a:xfrm>
            <a:off x="4984750" y="3009900"/>
            <a:ext cx="2447925" cy="504825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4" name="AutoShape 24"/>
          <p:cNvCxnSpPr>
            <a:cxnSpLocks noChangeShapeType="1"/>
            <a:stCxn id="120839" idx="3"/>
          </p:cNvCxnSpPr>
          <p:nvPr/>
        </p:nvCxnSpPr>
        <p:spPr bwMode="auto">
          <a:xfrm flipV="1">
            <a:off x="4375150" y="3733800"/>
            <a:ext cx="2908300" cy="571500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5" name="AutoShape 25"/>
          <p:cNvCxnSpPr>
            <a:cxnSpLocks noChangeShapeType="1"/>
            <a:stCxn id="120841" idx="3"/>
            <a:endCxn id="120856" idx="3"/>
          </p:cNvCxnSpPr>
          <p:nvPr/>
        </p:nvCxnSpPr>
        <p:spPr bwMode="auto">
          <a:xfrm flipV="1">
            <a:off x="4679950" y="4029075"/>
            <a:ext cx="2752725" cy="1495425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08666" name="Rectangle 26"/>
          <p:cNvSpPr>
            <a:spLocks noChangeArrowheads="1"/>
          </p:cNvSpPr>
          <p:nvPr/>
        </p:nvSpPr>
        <p:spPr bwMode="auto">
          <a:xfrm>
            <a:off x="533400" y="5638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Control traffic directs slaves at victim</a:t>
            </a:r>
          </a:p>
        </p:txBody>
      </p:sp>
      <p:sp>
        <p:nvSpPr>
          <p:cNvPr id="1008667" name="Rectangle 27"/>
          <p:cNvSpPr>
            <a:spLocks noChangeArrowheads="1"/>
          </p:cNvSpPr>
          <p:nvPr/>
        </p:nvSpPr>
        <p:spPr bwMode="auto">
          <a:xfrm>
            <a:off x="5486400" y="1524000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src = random</a:t>
            </a:r>
            <a:br>
              <a:rPr lang="en-US"/>
            </a:br>
            <a:r>
              <a:rPr lang="en-US"/>
              <a:t>dst = victim</a:t>
            </a:r>
          </a:p>
        </p:txBody>
      </p:sp>
      <p:sp>
        <p:nvSpPr>
          <p:cNvPr id="1008668" name="Rectangle 28"/>
          <p:cNvSpPr>
            <a:spLocks noChangeArrowheads="1"/>
          </p:cNvSpPr>
          <p:nvPr/>
        </p:nvSpPr>
        <p:spPr bwMode="auto">
          <a:xfrm>
            <a:off x="4876800" y="5562600"/>
            <a:ext cx="388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Slaves send streams of traffic (perhaps spoofed) to victim</a:t>
            </a:r>
          </a:p>
        </p:txBody>
      </p:sp>
    </p:spTree>
    <p:extLst>
      <p:ext uri="{BB962C8B-B14F-4D97-AF65-F5344CB8AC3E}">
        <p14:creationId xmlns:p14="http://schemas.microsoft.com/office/powerpoint/2010/main" val="16469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66" grpId="0"/>
      <p:bldP spid="1008667" grpId="0"/>
      <p:bldP spid="100866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Very Nasty DoS Attack: Reflectors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Arial" charset="0"/>
                <a:cs typeface="Arial" charset="0"/>
              </a:rPr>
              <a:t>Reflection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host to help flood another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host A sends DNS request or TCP SYN with source V to server R. </a:t>
            </a:r>
          </a:p>
        </p:txBody>
      </p:sp>
      <p:sp>
        <p:nvSpPr>
          <p:cNvPr id="1228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A970-0B25-5148-AC10-A2B1292E8F9B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122885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2889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2891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38400" y="4162425"/>
            <a:ext cx="1393825" cy="333375"/>
            <a:chOff x="1632" y="2574"/>
            <a:chExt cx="878" cy="210"/>
          </a:xfrm>
        </p:grpSpPr>
        <p:sp>
          <p:nvSpPr>
            <p:cNvPr id="122896" name="Rectangle 13"/>
            <p:cNvSpPr>
              <a:spLocks noChangeArrowheads="1"/>
            </p:cNvSpPr>
            <p:nvPr/>
          </p:nvSpPr>
          <p:spPr bwMode="auto">
            <a:xfrm>
              <a:off x="1632" y="2574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2897" name="Text Box 14"/>
            <p:cNvSpPr txBox="1">
              <a:spLocks noChangeArrowheads="1"/>
            </p:cNvSpPr>
            <p:nvPr/>
          </p:nvSpPr>
          <p:spPr bwMode="auto">
            <a:xfrm>
              <a:off x="2304" y="257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2898" name="Text Box 15"/>
            <p:cNvSpPr txBox="1">
              <a:spLocks noChangeArrowheads="1"/>
            </p:cNvSpPr>
            <p:nvPr/>
          </p:nvSpPr>
          <p:spPr bwMode="auto">
            <a:xfrm>
              <a:off x="2112" y="2574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2899" name="Line 16"/>
            <p:cNvSpPr>
              <a:spLocks noChangeShapeType="1"/>
            </p:cNvSpPr>
            <p:nvPr/>
          </p:nvSpPr>
          <p:spPr bwMode="auto">
            <a:xfrm>
              <a:off x="2304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2900" name="Line 17"/>
            <p:cNvSpPr>
              <a:spLocks noChangeShapeType="1"/>
            </p:cNvSpPr>
            <p:nvPr/>
          </p:nvSpPr>
          <p:spPr bwMode="auto">
            <a:xfrm>
              <a:off x="2112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2894" name="Text Box 18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  <p:sp>
        <p:nvSpPr>
          <p:cNvPr id="122895" name="Rectangle 19"/>
          <p:cNvSpPr>
            <a:spLocks noChangeArrowheads="1"/>
          </p:cNvSpPr>
          <p:nvPr/>
        </p:nvSpPr>
        <p:spPr bwMode="auto">
          <a:xfrm>
            <a:off x="7083425" y="4445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0.3404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Very Nasty DoS Attack: Reflectors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Reflection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host to attack another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host A sends DNS request or TCP SYN with source V to server R.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 sends reply to V</a:t>
            </a:r>
          </a:p>
        </p:txBody>
      </p:sp>
      <p:sp>
        <p:nvSpPr>
          <p:cNvPr id="1249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A32CE2-1F36-444F-B02E-CE7FD7B5571F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124933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4937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4939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4940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4941" name="Line 12"/>
          <p:cNvSpPr>
            <a:spLocks noChangeShapeType="1"/>
          </p:cNvSpPr>
          <p:nvPr/>
        </p:nvSpPr>
        <p:spPr bwMode="auto">
          <a:xfrm flipH="1">
            <a:off x="4724400" y="4800600"/>
            <a:ext cx="2133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05600" y="4924425"/>
            <a:ext cx="1371600" cy="333375"/>
            <a:chOff x="4224" y="3168"/>
            <a:chExt cx="864" cy="210"/>
          </a:xfrm>
        </p:grpSpPr>
        <p:sp>
          <p:nvSpPr>
            <p:cNvPr id="124944" name="Rectangle 14"/>
            <p:cNvSpPr>
              <a:spLocks noChangeArrowheads="1"/>
            </p:cNvSpPr>
            <p:nvPr/>
          </p:nvSpPr>
          <p:spPr bwMode="auto">
            <a:xfrm flipH="1">
              <a:off x="4224" y="3168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4945" name="Text Box 15"/>
            <p:cNvSpPr txBox="1">
              <a:spLocks noChangeArrowheads="1"/>
            </p:cNvSpPr>
            <p:nvPr/>
          </p:nvSpPr>
          <p:spPr bwMode="auto">
            <a:xfrm flipH="1">
              <a:off x="4224" y="3168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4946" name="Text Box 16"/>
            <p:cNvSpPr txBox="1">
              <a:spLocks noChangeArrowheads="1"/>
            </p:cNvSpPr>
            <p:nvPr/>
          </p:nvSpPr>
          <p:spPr bwMode="auto">
            <a:xfrm flipH="1">
              <a:off x="4402" y="3168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 flipH="1">
              <a:off x="441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 flipH="1">
              <a:off x="4608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4943" name="Text Box 19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</p:spTree>
    <p:extLst>
      <p:ext uri="{BB962C8B-B14F-4D97-AF65-F5344CB8AC3E}">
        <p14:creationId xmlns:p14="http://schemas.microsoft.com/office/powerpoint/2010/main" val="7502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3333 0.1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</a:rPr>
              <a:t>Diffuse</a:t>
            </a:r>
            <a:r>
              <a:rPr lang="en-US">
                <a:latin typeface="Helvetica" charset="0"/>
              </a:rPr>
              <a:t> DDoS: Reflector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475B9-5A16-FF4C-8192-E0CED1CE7419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80" name="Group 3"/>
          <p:cNvGrpSpPr>
            <a:grpSpLocks/>
          </p:cNvGrpSpPr>
          <p:nvPr/>
        </p:nvGrpSpPr>
        <p:grpSpPr bwMode="auto">
          <a:xfrm>
            <a:off x="457200" y="3733800"/>
            <a:ext cx="1219200" cy="685800"/>
            <a:chOff x="432" y="2352"/>
            <a:chExt cx="768" cy="432"/>
          </a:xfrm>
        </p:grpSpPr>
        <p:sp>
          <p:nvSpPr>
            <p:cNvPr id="127063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4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6981" name="Group 6"/>
          <p:cNvGrpSpPr>
            <a:grpSpLocks/>
          </p:cNvGrpSpPr>
          <p:nvPr/>
        </p:nvGrpSpPr>
        <p:grpSpPr bwMode="auto">
          <a:xfrm>
            <a:off x="1981200" y="1981200"/>
            <a:ext cx="1250950" cy="685800"/>
            <a:chOff x="2112" y="1152"/>
            <a:chExt cx="788" cy="432"/>
          </a:xfrm>
        </p:grpSpPr>
        <p:sp>
          <p:nvSpPr>
            <p:cNvPr id="127061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2" name="Rectangle 8"/>
            <p:cNvSpPr>
              <a:spLocks noChangeArrowheads="1"/>
            </p:cNvSpPr>
            <p:nvPr/>
          </p:nvSpPr>
          <p:spPr bwMode="auto">
            <a:xfrm>
              <a:off x="2112" y="1243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Slave 1</a:t>
              </a:r>
            </a:p>
          </p:txBody>
        </p:sp>
      </p:grpSp>
      <p:sp>
        <p:nvSpPr>
          <p:cNvPr id="126982" name="Oval 9"/>
          <p:cNvSpPr>
            <a:spLocks noChangeArrowheads="1"/>
          </p:cNvSpPr>
          <p:nvPr/>
        </p:nvSpPr>
        <p:spPr bwMode="auto">
          <a:xfrm>
            <a:off x="1844675" y="39703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Rectangle 10"/>
          <p:cNvSpPr>
            <a:spLocks noChangeArrowheads="1"/>
          </p:cNvSpPr>
          <p:nvPr/>
        </p:nvSpPr>
        <p:spPr bwMode="auto">
          <a:xfrm>
            <a:off x="1828800" y="41148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3</a:t>
            </a:r>
          </a:p>
        </p:txBody>
      </p:sp>
      <p:sp>
        <p:nvSpPr>
          <p:cNvPr id="126984" name="Oval 11"/>
          <p:cNvSpPr>
            <a:spLocks noChangeArrowheads="1"/>
          </p:cNvSpPr>
          <p:nvPr/>
        </p:nvSpPr>
        <p:spPr bwMode="auto">
          <a:xfrm>
            <a:off x="2133600" y="51895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12"/>
          <p:cNvSpPr>
            <a:spLocks noChangeArrowheads="1"/>
          </p:cNvSpPr>
          <p:nvPr/>
        </p:nvSpPr>
        <p:spPr bwMode="auto">
          <a:xfrm>
            <a:off x="2133600" y="53340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Slave 4</a:t>
            </a:r>
          </a:p>
        </p:txBody>
      </p:sp>
      <p:grpSp>
        <p:nvGrpSpPr>
          <p:cNvPr id="126986" name="Group 13"/>
          <p:cNvGrpSpPr>
            <a:grpSpLocks/>
          </p:cNvGrpSpPr>
          <p:nvPr/>
        </p:nvGrpSpPr>
        <p:grpSpPr bwMode="auto">
          <a:xfrm>
            <a:off x="2209800" y="2819400"/>
            <a:ext cx="1250950" cy="685800"/>
            <a:chOff x="1680" y="1685"/>
            <a:chExt cx="788" cy="432"/>
          </a:xfrm>
        </p:grpSpPr>
        <p:sp>
          <p:nvSpPr>
            <p:cNvPr id="127059" name="Oval 14"/>
            <p:cNvSpPr>
              <a:spLocks noChangeArrowheads="1"/>
            </p:cNvSpPr>
            <p:nvPr/>
          </p:nvSpPr>
          <p:spPr bwMode="auto">
            <a:xfrm>
              <a:off x="1690" y="1685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0" name="Rectangle 15"/>
            <p:cNvSpPr>
              <a:spLocks noChangeArrowheads="1"/>
            </p:cNvSpPr>
            <p:nvPr/>
          </p:nvSpPr>
          <p:spPr bwMode="auto">
            <a:xfrm>
              <a:off x="1680" y="1776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Slave 2</a:t>
              </a:r>
            </a:p>
          </p:txBody>
        </p:sp>
      </p:grpSp>
      <p:cxnSp>
        <p:nvCxnSpPr>
          <p:cNvPr id="1014800" name="AutoShape 16"/>
          <p:cNvCxnSpPr>
            <a:cxnSpLocks noChangeShapeType="1"/>
            <a:stCxn id="127063" idx="0"/>
            <a:endCxn id="127062" idx="1"/>
          </p:cNvCxnSpPr>
          <p:nvPr/>
        </p:nvCxnSpPr>
        <p:spPr bwMode="auto">
          <a:xfrm rot="-5400000">
            <a:off x="819150" y="2571750"/>
            <a:ext cx="1409700" cy="9144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1" name="AutoShape 17"/>
          <p:cNvCxnSpPr>
            <a:cxnSpLocks noChangeShapeType="1"/>
            <a:stCxn id="127063" idx="6"/>
            <a:endCxn id="127060" idx="1"/>
          </p:cNvCxnSpPr>
          <p:nvPr/>
        </p:nvCxnSpPr>
        <p:spPr bwMode="auto">
          <a:xfrm flipV="1">
            <a:off x="1676400" y="3162300"/>
            <a:ext cx="533400" cy="914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2" name="AutoShape 18"/>
          <p:cNvCxnSpPr>
            <a:cxnSpLocks noChangeShapeType="1"/>
            <a:stCxn id="127063" idx="5"/>
            <a:endCxn id="126982" idx="3"/>
          </p:cNvCxnSpPr>
          <p:nvPr/>
        </p:nvCxnSpPr>
        <p:spPr bwMode="auto">
          <a:xfrm rot="16200000" flipH="1">
            <a:off x="1642269" y="4175919"/>
            <a:ext cx="236537" cy="523875"/>
          </a:xfrm>
          <a:prstGeom prst="curvedConnector3">
            <a:avLst>
              <a:gd name="adj1" fmla="val 23892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3" name="AutoShape 19"/>
          <p:cNvCxnSpPr>
            <a:cxnSpLocks noChangeShapeType="1"/>
            <a:stCxn id="127063" idx="4"/>
            <a:endCxn id="126985" idx="1"/>
          </p:cNvCxnSpPr>
          <p:nvPr/>
        </p:nvCxnSpPr>
        <p:spPr bwMode="auto">
          <a:xfrm rot="16200000" flipH="1">
            <a:off x="1043781" y="4442619"/>
            <a:ext cx="1112838" cy="10668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6991" name="Group 20"/>
          <p:cNvGrpSpPr>
            <a:grpSpLocks/>
          </p:cNvGrpSpPr>
          <p:nvPr/>
        </p:nvGrpSpPr>
        <p:grpSpPr bwMode="auto">
          <a:xfrm>
            <a:off x="7620000" y="3429000"/>
            <a:ext cx="1219200" cy="685800"/>
            <a:chOff x="4570" y="2160"/>
            <a:chExt cx="768" cy="432"/>
          </a:xfrm>
        </p:grpSpPr>
        <p:sp>
          <p:nvSpPr>
            <p:cNvPr id="127057" name="Oval 21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8" name="Rectangle 22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sp>
        <p:nvSpPr>
          <p:cNvPr id="1014807" name="Rectangle 23"/>
          <p:cNvSpPr>
            <a:spLocks noChangeArrowheads="1"/>
          </p:cNvSpPr>
          <p:nvPr/>
        </p:nvSpPr>
        <p:spPr bwMode="auto">
          <a:xfrm>
            <a:off x="533400" y="59436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latin typeface="Arial" charset="0"/>
              </a:rPr>
              <a:t>Control traffic directs slaves at victim &amp; reflectors</a:t>
            </a:r>
          </a:p>
        </p:txBody>
      </p:sp>
      <p:sp>
        <p:nvSpPr>
          <p:cNvPr id="1014808" name="Rectangle 24"/>
          <p:cNvSpPr>
            <a:spLocks noChangeArrowheads="1"/>
          </p:cNvSpPr>
          <p:nvPr/>
        </p:nvSpPr>
        <p:spPr bwMode="auto">
          <a:xfrm>
            <a:off x="457200" y="1219200"/>
            <a:ext cx="368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Request: </a:t>
            </a:r>
            <a:r>
              <a:rPr lang="en-US" sz="1800"/>
              <a:t>src = victim</a:t>
            </a:r>
            <a:br>
              <a:rPr lang="en-US" sz="1800"/>
            </a:br>
            <a:r>
              <a:rPr lang="en-US" sz="1800"/>
              <a:t>        dst = reflector</a:t>
            </a:r>
          </a:p>
        </p:txBody>
      </p:sp>
      <p:sp>
        <p:nvSpPr>
          <p:cNvPr id="1014809" name="Rectangle 25"/>
          <p:cNvSpPr>
            <a:spLocks noChangeArrowheads="1"/>
          </p:cNvSpPr>
          <p:nvPr/>
        </p:nvSpPr>
        <p:spPr bwMode="auto">
          <a:xfrm>
            <a:off x="4724400" y="6096000"/>
            <a:ext cx="4114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Reflectors send streams of non-spoofed but unsolicited traffic to victim</a:t>
            </a:r>
          </a:p>
        </p:txBody>
      </p:sp>
      <p:grpSp>
        <p:nvGrpSpPr>
          <p:cNvPr id="126995" name="Group 26"/>
          <p:cNvGrpSpPr>
            <a:grpSpLocks/>
          </p:cNvGrpSpPr>
          <p:nvPr/>
        </p:nvGrpSpPr>
        <p:grpSpPr bwMode="auto">
          <a:xfrm>
            <a:off x="4191000" y="1295400"/>
            <a:ext cx="1219200" cy="685800"/>
            <a:chOff x="2458" y="912"/>
            <a:chExt cx="768" cy="432"/>
          </a:xfrm>
        </p:grpSpPr>
        <p:sp>
          <p:nvSpPr>
            <p:cNvPr id="127055" name="Oval 2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6" name="Rectangle 28"/>
            <p:cNvSpPr>
              <a:spLocks noChangeArrowheads="1"/>
            </p:cNvSpPr>
            <p:nvPr/>
          </p:nvSpPr>
          <p:spPr bwMode="auto">
            <a:xfrm>
              <a:off x="2508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</a:t>
              </a:r>
            </a:p>
          </p:txBody>
        </p:sp>
      </p:grpSp>
      <p:grpSp>
        <p:nvGrpSpPr>
          <p:cNvPr id="126996" name="Group 29"/>
          <p:cNvGrpSpPr>
            <a:grpSpLocks/>
          </p:cNvGrpSpPr>
          <p:nvPr/>
        </p:nvGrpSpPr>
        <p:grpSpPr bwMode="auto">
          <a:xfrm>
            <a:off x="5181600" y="4724400"/>
            <a:ext cx="1219200" cy="685800"/>
            <a:chOff x="2458" y="912"/>
            <a:chExt cx="768" cy="432"/>
          </a:xfrm>
        </p:grpSpPr>
        <p:sp>
          <p:nvSpPr>
            <p:cNvPr id="127053" name="Oval 30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4" name="Rectangle 31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9</a:t>
              </a:r>
            </a:p>
          </p:txBody>
        </p:sp>
      </p:grpSp>
      <p:grpSp>
        <p:nvGrpSpPr>
          <p:cNvPr id="126997" name="Group 32"/>
          <p:cNvGrpSpPr>
            <a:grpSpLocks/>
          </p:cNvGrpSpPr>
          <p:nvPr/>
        </p:nvGrpSpPr>
        <p:grpSpPr bwMode="auto">
          <a:xfrm>
            <a:off x="7162800" y="1752600"/>
            <a:ext cx="1225550" cy="685800"/>
            <a:chOff x="2458" y="912"/>
            <a:chExt cx="772" cy="432"/>
          </a:xfrm>
        </p:grpSpPr>
        <p:sp>
          <p:nvSpPr>
            <p:cNvPr id="127051" name="Oval 33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2" name="Rectangle 34"/>
            <p:cNvSpPr>
              <a:spLocks noChangeArrowheads="1"/>
            </p:cNvSpPr>
            <p:nvPr/>
          </p:nvSpPr>
          <p:spPr bwMode="auto">
            <a:xfrm>
              <a:off x="2513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4</a:t>
              </a:r>
            </a:p>
          </p:txBody>
        </p:sp>
      </p:grpSp>
      <p:grpSp>
        <p:nvGrpSpPr>
          <p:cNvPr id="126998" name="Group 35"/>
          <p:cNvGrpSpPr>
            <a:grpSpLocks/>
          </p:cNvGrpSpPr>
          <p:nvPr/>
        </p:nvGrpSpPr>
        <p:grpSpPr bwMode="auto">
          <a:xfrm>
            <a:off x="4495800" y="2438400"/>
            <a:ext cx="1220788" cy="685800"/>
            <a:chOff x="2458" y="912"/>
            <a:chExt cx="769" cy="432"/>
          </a:xfrm>
        </p:grpSpPr>
        <p:sp>
          <p:nvSpPr>
            <p:cNvPr id="127049" name="Oval 36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0" name="Rectangle 37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2</a:t>
              </a:r>
            </a:p>
          </p:txBody>
        </p:sp>
      </p:grpSp>
      <p:grpSp>
        <p:nvGrpSpPr>
          <p:cNvPr id="126999" name="Group 38"/>
          <p:cNvGrpSpPr>
            <a:grpSpLocks/>
          </p:cNvGrpSpPr>
          <p:nvPr/>
        </p:nvGrpSpPr>
        <p:grpSpPr bwMode="auto">
          <a:xfrm>
            <a:off x="5715000" y="1600200"/>
            <a:ext cx="1219200" cy="685800"/>
            <a:chOff x="2458" y="912"/>
            <a:chExt cx="768" cy="432"/>
          </a:xfrm>
        </p:grpSpPr>
        <p:sp>
          <p:nvSpPr>
            <p:cNvPr id="127047" name="Oval 39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40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3</a:t>
              </a:r>
            </a:p>
          </p:txBody>
        </p:sp>
      </p:grpSp>
      <p:grpSp>
        <p:nvGrpSpPr>
          <p:cNvPr id="127000" name="Group 41"/>
          <p:cNvGrpSpPr>
            <a:grpSpLocks/>
          </p:cNvGrpSpPr>
          <p:nvPr/>
        </p:nvGrpSpPr>
        <p:grpSpPr bwMode="auto">
          <a:xfrm>
            <a:off x="5943600" y="2590800"/>
            <a:ext cx="1222375" cy="685800"/>
            <a:chOff x="2458" y="912"/>
            <a:chExt cx="770" cy="432"/>
          </a:xfrm>
        </p:grpSpPr>
        <p:sp>
          <p:nvSpPr>
            <p:cNvPr id="127045" name="Oval 42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Rectangle 43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5</a:t>
              </a:r>
            </a:p>
          </p:txBody>
        </p:sp>
      </p:grpSp>
      <p:grpSp>
        <p:nvGrpSpPr>
          <p:cNvPr id="127001" name="Group 44"/>
          <p:cNvGrpSpPr>
            <a:grpSpLocks/>
          </p:cNvGrpSpPr>
          <p:nvPr/>
        </p:nvGrpSpPr>
        <p:grpSpPr bwMode="auto">
          <a:xfrm>
            <a:off x="4191000" y="3276600"/>
            <a:ext cx="1220788" cy="685800"/>
            <a:chOff x="2458" y="912"/>
            <a:chExt cx="769" cy="432"/>
          </a:xfrm>
        </p:grpSpPr>
        <p:sp>
          <p:nvSpPr>
            <p:cNvPr id="127043" name="Oval 45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Rectangle 46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6</a:t>
              </a:r>
            </a:p>
          </p:txBody>
        </p:sp>
      </p:grpSp>
      <p:grpSp>
        <p:nvGrpSpPr>
          <p:cNvPr id="127002" name="Group 47"/>
          <p:cNvGrpSpPr>
            <a:grpSpLocks/>
          </p:cNvGrpSpPr>
          <p:nvPr/>
        </p:nvGrpSpPr>
        <p:grpSpPr bwMode="auto">
          <a:xfrm>
            <a:off x="5486400" y="3581400"/>
            <a:ext cx="1222375" cy="685800"/>
            <a:chOff x="2458" y="912"/>
            <a:chExt cx="770" cy="432"/>
          </a:xfrm>
        </p:grpSpPr>
        <p:sp>
          <p:nvSpPr>
            <p:cNvPr id="127041" name="Oval 48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Rectangle 49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7</a:t>
              </a:r>
            </a:p>
          </p:txBody>
        </p:sp>
      </p:grpSp>
      <p:grpSp>
        <p:nvGrpSpPr>
          <p:cNvPr id="127003" name="Group 50"/>
          <p:cNvGrpSpPr>
            <a:grpSpLocks/>
          </p:cNvGrpSpPr>
          <p:nvPr/>
        </p:nvGrpSpPr>
        <p:grpSpPr bwMode="auto">
          <a:xfrm>
            <a:off x="6477000" y="4572000"/>
            <a:ext cx="1270000" cy="685800"/>
            <a:chOff x="2458" y="912"/>
            <a:chExt cx="800" cy="432"/>
          </a:xfrm>
        </p:grpSpPr>
        <p:sp>
          <p:nvSpPr>
            <p:cNvPr id="127039" name="Oval 51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0" name="Rectangle 52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11</a:t>
              </a:r>
            </a:p>
          </p:txBody>
        </p:sp>
      </p:grpSp>
      <p:grpSp>
        <p:nvGrpSpPr>
          <p:cNvPr id="127004" name="Group 53"/>
          <p:cNvGrpSpPr>
            <a:grpSpLocks/>
          </p:cNvGrpSpPr>
          <p:nvPr/>
        </p:nvGrpSpPr>
        <p:grpSpPr bwMode="auto">
          <a:xfrm>
            <a:off x="3886200" y="4343400"/>
            <a:ext cx="1219200" cy="685800"/>
            <a:chOff x="2458" y="912"/>
            <a:chExt cx="768" cy="432"/>
          </a:xfrm>
        </p:grpSpPr>
        <p:sp>
          <p:nvSpPr>
            <p:cNvPr id="127037" name="Oval 54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8" name="Rectangle 55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8</a:t>
              </a:r>
            </a:p>
          </p:txBody>
        </p:sp>
      </p:grpSp>
      <p:grpSp>
        <p:nvGrpSpPr>
          <p:cNvPr id="127005" name="Group 56"/>
          <p:cNvGrpSpPr>
            <a:grpSpLocks/>
          </p:cNvGrpSpPr>
          <p:nvPr/>
        </p:nvGrpSpPr>
        <p:grpSpPr bwMode="auto">
          <a:xfrm>
            <a:off x="4191000" y="5410200"/>
            <a:ext cx="1270000" cy="685800"/>
            <a:chOff x="2458" y="912"/>
            <a:chExt cx="800" cy="432"/>
          </a:xfrm>
        </p:grpSpPr>
        <p:sp>
          <p:nvSpPr>
            <p:cNvPr id="127035" name="Oval 5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6" name="Rectangle 58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10</a:t>
              </a:r>
            </a:p>
          </p:txBody>
        </p:sp>
      </p:grpSp>
      <p:cxnSp>
        <p:nvCxnSpPr>
          <p:cNvPr id="1014843" name="AutoShape 59"/>
          <p:cNvCxnSpPr>
            <a:cxnSpLocks noChangeShapeType="1"/>
            <a:stCxn id="127051" idx="4"/>
            <a:endCxn id="127057" idx="0"/>
          </p:cNvCxnSpPr>
          <p:nvPr/>
        </p:nvCxnSpPr>
        <p:spPr bwMode="auto">
          <a:xfrm rot="16200000" flipH="1">
            <a:off x="7512843" y="2697957"/>
            <a:ext cx="976313" cy="457200"/>
          </a:xfrm>
          <a:prstGeom prst="curvedConnector3">
            <a:avLst>
              <a:gd name="adj1" fmla="val 5073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4" name="AutoShape 60"/>
          <p:cNvCxnSpPr>
            <a:cxnSpLocks noChangeShapeType="1"/>
            <a:stCxn id="127046" idx="3"/>
            <a:endCxn id="127057" idx="1"/>
          </p:cNvCxnSpPr>
          <p:nvPr/>
        </p:nvCxnSpPr>
        <p:spPr bwMode="auto">
          <a:xfrm>
            <a:off x="7165975" y="2932113"/>
            <a:ext cx="631825" cy="5826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5" name="AutoShape 61"/>
          <p:cNvCxnSpPr>
            <a:cxnSpLocks noChangeShapeType="1"/>
            <a:stCxn id="127047" idx="5"/>
            <a:endCxn id="127057" idx="1"/>
          </p:cNvCxnSpPr>
          <p:nvPr/>
        </p:nvCxnSpPr>
        <p:spPr bwMode="auto">
          <a:xfrm rot="16200000" flipH="1">
            <a:off x="6612731" y="2329657"/>
            <a:ext cx="1328737" cy="1041400"/>
          </a:xfrm>
          <a:prstGeom prst="curvedConnector3">
            <a:avLst>
              <a:gd name="adj1" fmla="val 5053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6" name="AutoShape 62"/>
          <p:cNvCxnSpPr>
            <a:cxnSpLocks noChangeShapeType="1"/>
            <a:stCxn id="127056" idx="3"/>
            <a:endCxn id="127058" idx="1"/>
          </p:cNvCxnSpPr>
          <p:nvPr/>
        </p:nvCxnSpPr>
        <p:spPr bwMode="auto">
          <a:xfrm>
            <a:off x="5408613" y="1636713"/>
            <a:ext cx="2271712" cy="2135187"/>
          </a:xfrm>
          <a:prstGeom prst="curvedConnector3">
            <a:avLst>
              <a:gd name="adj1" fmla="val 4996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7" name="AutoShape 63"/>
          <p:cNvCxnSpPr>
            <a:cxnSpLocks noChangeShapeType="1"/>
            <a:stCxn id="127049" idx="5"/>
            <a:endCxn id="127058" idx="1"/>
          </p:cNvCxnSpPr>
          <p:nvPr/>
        </p:nvCxnSpPr>
        <p:spPr bwMode="auto">
          <a:xfrm rot="16200000" flipH="1">
            <a:off x="6234907" y="2326481"/>
            <a:ext cx="747712" cy="21431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8" name="AutoShape 64"/>
          <p:cNvCxnSpPr>
            <a:cxnSpLocks noChangeShapeType="1"/>
            <a:stCxn id="127044" idx="3"/>
            <a:endCxn id="127057" idx="0"/>
          </p:cNvCxnSpPr>
          <p:nvPr/>
        </p:nvCxnSpPr>
        <p:spPr bwMode="auto">
          <a:xfrm flipV="1">
            <a:off x="5411788" y="3414713"/>
            <a:ext cx="2817812" cy="203200"/>
          </a:xfrm>
          <a:prstGeom prst="curvedConnector4">
            <a:avLst>
              <a:gd name="adj1" fmla="val 39153"/>
              <a:gd name="adj2" fmla="val 20546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9" name="AutoShape 65"/>
          <p:cNvCxnSpPr>
            <a:cxnSpLocks noChangeShapeType="1"/>
            <a:stCxn id="127042" idx="3"/>
            <a:endCxn id="127057" idx="3"/>
          </p:cNvCxnSpPr>
          <p:nvPr/>
        </p:nvCxnSpPr>
        <p:spPr bwMode="auto">
          <a:xfrm>
            <a:off x="6708775" y="3922713"/>
            <a:ext cx="1089025" cy="106362"/>
          </a:xfrm>
          <a:prstGeom prst="curvedConnector4">
            <a:avLst>
              <a:gd name="adj1" fmla="val 41838"/>
              <a:gd name="adj2" fmla="val 39552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0" name="AutoShape 66"/>
          <p:cNvCxnSpPr>
            <a:cxnSpLocks noChangeShapeType="1"/>
            <a:stCxn id="127038" idx="3"/>
            <a:endCxn id="127057" idx="3"/>
          </p:cNvCxnSpPr>
          <p:nvPr/>
        </p:nvCxnSpPr>
        <p:spPr bwMode="auto">
          <a:xfrm flipV="1">
            <a:off x="5105400" y="4029075"/>
            <a:ext cx="2692400" cy="6556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1" name="AutoShape 67"/>
          <p:cNvCxnSpPr>
            <a:cxnSpLocks noChangeShapeType="1"/>
            <a:stCxn id="127040" idx="3"/>
            <a:endCxn id="127057" idx="4"/>
          </p:cNvCxnSpPr>
          <p:nvPr/>
        </p:nvCxnSpPr>
        <p:spPr bwMode="auto">
          <a:xfrm flipV="1">
            <a:off x="7747000" y="4129088"/>
            <a:ext cx="482600" cy="7842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2" name="AutoShape 68"/>
          <p:cNvCxnSpPr>
            <a:cxnSpLocks noChangeShapeType="1"/>
            <a:stCxn id="127053" idx="5"/>
            <a:endCxn id="127057" idx="5"/>
          </p:cNvCxnSpPr>
          <p:nvPr/>
        </p:nvCxnSpPr>
        <p:spPr bwMode="auto">
          <a:xfrm rot="5400000" flipH="1" flipV="1">
            <a:off x="6801643" y="3450432"/>
            <a:ext cx="1281113" cy="2438400"/>
          </a:xfrm>
          <a:prstGeom prst="curvedConnector3">
            <a:avLst>
              <a:gd name="adj1" fmla="val -2565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3" name="AutoShape 69"/>
          <p:cNvCxnSpPr>
            <a:cxnSpLocks noChangeShapeType="1"/>
            <a:stCxn id="127036" idx="3"/>
            <a:endCxn id="127057" idx="5"/>
          </p:cNvCxnSpPr>
          <p:nvPr/>
        </p:nvCxnSpPr>
        <p:spPr bwMode="auto">
          <a:xfrm flipV="1">
            <a:off x="5461000" y="4029075"/>
            <a:ext cx="3200400" cy="17224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14854" name="Rectangle 70"/>
          <p:cNvSpPr>
            <a:spLocks noChangeArrowheads="1"/>
          </p:cNvSpPr>
          <p:nvPr/>
        </p:nvSpPr>
        <p:spPr bwMode="auto">
          <a:xfrm>
            <a:off x="5867400" y="12192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Reply: </a:t>
            </a:r>
            <a:r>
              <a:rPr lang="en-US" sz="1800"/>
              <a:t>src = reflector</a:t>
            </a:r>
            <a:br>
              <a:rPr lang="en-US" sz="1800"/>
            </a:br>
            <a:r>
              <a:rPr lang="en-US" sz="1800"/>
              <a:t>        dst = victim</a:t>
            </a:r>
          </a:p>
        </p:txBody>
      </p:sp>
      <p:cxnSp>
        <p:nvCxnSpPr>
          <p:cNvPr id="1014855" name="AutoShape 71"/>
          <p:cNvCxnSpPr>
            <a:cxnSpLocks noChangeShapeType="1"/>
            <a:stCxn id="127060" idx="3"/>
            <a:endCxn id="127045" idx="2"/>
          </p:cNvCxnSpPr>
          <p:nvPr/>
        </p:nvCxnSpPr>
        <p:spPr bwMode="auto">
          <a:xfrm flipV="1">
            <a:off x="3460750" y="2933700"/>
            <a:ext cx="248285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048000" y="1636713"/>
            <a:ext cx="4292600" cy="4114800"/>
            <a:chOff x="1920" y="1031"/>
            <a:chExt cx="2704" cy="2592"/>
          </a:xfrm>
        </p:grpSpPr>
        <p:cxnSp>
          <p:nvCxnSpPr>
            <p:cNvPr id="127020" name="AutoShape 73"/>
            <p:cNvCxnSpPr>
              <a:cxnSpLocks noChangeShapeType="1"/>
              <a:stCxn id="127062" idx="3"/>
              <a:endCxn id="127051" idx="3"/>
            </p:cNvCxnSpPr>
            <p:nvPr/>
          </p:nvCxnSpPr>
          <p:spPr bwMode="auto">
            <a:xfrm>
              <a:off x="2036" y="1464"/>
              <a:ext cx="2588" cy="9"/>
            </a:xfrm>
            <a:prstGeom prst="curvedConnector4">
              <a:avLst>
                <a:gd name="adj1" fmla="val 49847"/>
                <a:gd name="adj2" fmla="val 1244444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1" name="AutoShape 74"/>
            <p:cNvCxnSpPr>
              <a:cxnSpLocks noChangeShapeType="1"/>
              <a:stCxn id="127062" idx="3"/>
              <a:endCxn id="127039" idx="3"/>
            </p:cNvCxnSpPr>
            <p:nvPr/>
          </p:nvCxnSpPr>
          <p:spPr bwMode="auto">
            <a:xfrm>
              <a:off x="2036" y="1464"/>
              <a:ext cx="2156" cy="1785"/>
            </a:xfrm>
            <a:prstGeom prst="curvedConnector4">
              <a:avLst>
                <a:gd name="adj1" fmla="val 8861"/>
                <a:gd name="adj2" fmla="val 10980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2" name="AutoShape 75"/>
            <p:cNvCxnSpPr>
              <a:cxnSpLocks noChangeShapeType="1"/>
              <a:stCxn id="127062" idx="3"/>
              <a:endCxn id="127056" idx="1"/>
            </p:cNvCxnSpPr>
            <p:nvPr/>
          </p:nvCxnSpPr>
          <p:spPr bwMode="auto">
            <a:xfrm flipV="1">
              <a:off x="2036" y="1031"/>
              <a:ext cx="634" cy="43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3" name="AutoShape 76"/>
            <p:cNvCxnSpPr>
              <a:cxnSpLocks noChangeShapeType="1"/>
              <a:stCxn id="127062" idx="3"/>
              <a:endCxn id="127047" idx="2"/>
            </p:cNvCxnSpPr>
            <p:nvPr/>
          </p:nvCxnSpPr>
          <p:spPr bwMode="auto">
            <a:xfrm flipV="1">
              <a:off x="2036" y="1224"/>
              <a:ext cx="156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4" name="AutoShape 77"/>
            <p:cNvCxnSpPr>
              <a:cxnSpLocks noChangeShapeType="1"/>
              <a:stCxn id="127060" idx="3"/>
              <a:endCxn id="127041" idx="3"/>
            </p:cNvCxnSpPr>
            <p:nvPr/>
          </p:nvCxnSpPr>
          <p:spPr bwMode="auto">
            <a:xfrm>
              <a:off x="2180" y="1992"/>
              <a:ext cx="1388" cy="633"/>
            </a:xfrm>
            <a:prstGeom prst="curvedConnector4">
              <a:avLst>
                <a:gd name="adj1" fmla="val 28028"/>
                <a:gd name="adj2" fmla="val 10979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5" name="AutoShape 78"/>
            <p:cNvCxnSpPr>
              <a:cxnSpLocks noChangeShapeType="1"/>
              <a:stCxn id="127060" idx="3"/>
              <a:endCxn id="127049" idx="2"/>
            </p:cNvCxnSpPr>
            <p:nvPr/>
          </p:nvCxnSpPr>
          <p:spPr bwMode="auto">
            <a:xfrm flipV="1">
              <a:off x="2180" y="1752"/>
              <a:ext cx="652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6" name="AutoShape 79"/>
            <p:cNvCxnSpPr>
              <a:cxnSpLocks noChangeShapeType="1"/>
              <a:stCxn id="127060" idx="3"/>
              <a:endCxn id="127043" idx="2"/>
            </p:cNvCxnSpPr>
            <p:nvPr/>
          </p:nvCxnSpPr>
          <p:spPr bwMode="auto">
            <a:xfrm>
              <a:off x="2180" y="1992"/>
              <a:ext cx="460" cy="28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7" name="AutoShape 80"/>
            <p:cNvCxnSpPr>
              <a:cxnSpLocks noChangeShapeType="1"/>
              <a:stCxn id="126983" idx="3"/>
              <a:endCxn id="127055" idx="3"/>
            </p:cNvCxnSpPr>
            <p:nvPr/>
          </p:nvCxnSpPr>
          <p:spPr bwMode="auto">
            <a:xfrm flipV="1">
              <a:off x="1940" y="1185"/>
              <a:ext cx="812" cy="1532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8" name="AutoShape 81"/>
            <p:cNvCxnSpPr>
              <a:cxnSpLocks noChangeShapeType="1"/>
              <a:endCxn id="127045" idx="2"/>
            </p:cNvCxnSpPr>
            <p:nvPr/>
          </p:nvCxnSpPr>
          <p:spPr bwMode="auto">
            <a:xfrm flipV="1">
              <a:off x="1920" y="1848"/>
              <a:ext cx="1824" cy="869"/>
            </a:xfrm>
            <a:prstGeom prst="curvedConnector3">
              <a:avLst>
                <a:gd name="adj1" fmla="val 83551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9" name="AutoShape 82"/>
            <p:cNvCxnSpPr>
              <a:cxnSpLocks noChangeShapeType="1"/>
              <a:stCxn id="126983" idx="3"/>
              <a:endCxn id="127037" idx="2"/>
            </p:cNvCxnSpPr>
            <p:nvPr/>
          </p:nvCxnSpPr>
          <p:spPr bwMode="auto">
            <a:xfrm>
              <a:off x="1940" y="2717"/>
              <a:ext cx="508" cy="23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0" name="AutoShape 83"/>
            <p:cNvCxnSpPr>
              <a:cxnSpLocks noChangeShapeType="1"/>
              <a:stCxn id="126983" idx="3"/>
              <a:endCxn id="127054" idx="1"/>
            </p:cNvCxnSpPr>
            <p:nvPr/>
          </p:nvCxnSpPr>
          <p:spPr bwMode="auto">
            <a:xfrm>
              <a:off x="1940" y="2717"/>
              <a:ext cx="1355" cy="474"/>
            </a:xfrm>
            <a:prstGeom prst="curvedConnector3">
              <a:avLst>
                <a:gd name="adj1" fmla="val 2700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1" name="AutoShape 84"/>
            <p:cNvCxnSpPr>
              <a:cxnSpLocks noChangeShapeType="1"/>
              <a:stCxn id="126985" idx="3"/>
              <a:endCxn id="127036" idx="1"/>
            </p:cNvCxnSpPr>
            <p:nvPr/>
          </p:nvCxnSpPr>
          <p:spPr bwMode="auto">
            <a:xfrm>
              <a:off x="2132" y="3485"/>
              <a:ext cx="507" cy="138"/>
            </a:xfrm>
            <a:prstGeom prst="curvedConnector3">
              <a:avLst>
                <a:gd name="adj1" fmla="val 4990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2" name="AutoShape 85"/>
            <p:cNvCxnSpPr>
              <a:cxnSpLocks noChangeShapeType="1"/>
              <a:stCxn id="126985" idx="3"/>
              <a:endCxn id="127053" idx="2"/>
            </p:cNvCxnSpPr>
            <p:nvPr/>
          </p:nvCxnSpPr>
          <p:spPr bwMode="auto">
            <a:xfrm flipV="1">
              <a:off x="2132" y="3192"/>
              <a:ext cx="1132" cy="29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3" name="AutoShape 86"/>
            <p:cNvCxnSpPr>
              <a:cxnSpLocks noChangeShapeType="1"/>
              <a:stCxn id="126985" idx="3"/>
              <a:endCxn id="127037" idx="3"/>
            </p:cNvCxnSpPr>
            <p:nvPr/>
          </p:nvCxnSpPr>
          <p:spPr bwMode="auto">
            <a:xfrm flipV="1">
              <a:off x="2132" y="3105"/>
              <a:ext cx="428" cy="380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4" name="AutoShape 87"/>
            <p:cNvCxnSpPr>
              <a:cxnSpLocks noChangeShapeType="1"/>
              <a:stCxn id="126985" idx="3"/>
              <a:endCxn id="127043" idx="2"/>
            </p:cNvCxnSpPr>
            <p:nvPr/>
          </p:nvCxnSpPr>
          <p:spPr bwMode="auto">
            <a:xfrm flipV="1">
              <a:off x="2132" y="2280"/>
              <a:ext cx="508" cy="12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92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1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1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1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1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1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807" grpId="0"/>
      <p:bldP spid="1014808" grpId="0"/>
      <p:bldP spid="1014809" grpId="0"/>
      <p:bldP spid="10148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Defending Against Network Flooding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SzPct val="135000"/>
              <a:buFont typeface="Times" charset="0"/>
              <a:buChar char="•"/>
            </a:pPr>
            <a:r>
              <a:rPr lang="en-US" sz="2600" dirty="0">
                <a:latin typeface="Arial" charset="0"/>
                <a:cs typeface="Arial" charset="0"/>
              </a:rPr>
              <a:t>How do we defend against such floods?</a:t>
            </a:r>
          </a:p>
          <a:p>
            <a:pPr marL="342900" indent="-342900">
              <a:lnSpc>
                <a:spcPct val="90000"/>
              </a:lnSpc>
              <a:buSzPct val="135000"/>
              <a:buFont typeface="Times" charset="0"/>
              <a:buChar char="•"/>
            </a:pPr>
            <a:r>
              <a:rPr lang="en-US" sz="2600" dirty="0">
                <a:latin typeface="Arial" charset="0"/>
                <a:cs typeface="Arial" charset="0"/>
              </a:rPr>
              <a:t>Answer: basically, we </a:t>
            </a:r>
            <a:r>
              <a:rPr lang="en-US" sz="2600" dirty="0" smtClean="0">
                <a:latin typeface="Arial" charset="0"/>
                <a:cs typeface="Arial" charset="0"/>
              </a:rPr>
              <a:t>don’t</a:t>
            </a:r>
            <a:r>
              <a:rPr lang="en-US" sz="2600" dirty="0">
                <a:latin typeface="Arial" charset="0"/>
                <a:cs typeface="Arial" charset="0"/>
              </a:rPr>
              <a:t>!  </a:t>
            </a:r>
            <a:r>
              <a:rPr lang="en-US" sz="2600" b="1" dirty="0">
                <a:latin typeface="Arial" charset="0"/>
                <a:cs typeface="Arial" charset="0"/>
              </a:rPr>
              <a:t>Big</a:t>
            </a:r>
            <a:r>
              <a:rPr lang="en-US" sz="2600" dirty="0">
                <a:latin typeface="Arial" charset="0"/>
                <a:cs typeface="Arial" charset="0"/>
              </a:rPr>
              <a:t> problem today!</a:t>
            </a:r>
          </a:p>
          <a:p>
            <a:pPr marL="342900" indent="-342900">
              <a:lnSpc>
                <a:spcPct val="90000"/>
              </a:lnSpc>
              <a:buSzPct val="135000"/>
              <a:buFont typeface="Times" charset="0"/>
              <a:buChar char="•"/>
            </a:pPr>
            <a:r>
              <a:rPr lang="en-US" sz="2600" dirty="0">
                <a:latin typeface="Arial" charset="0"/>
                <a:cs typeface="Arial" charset="0"/>
              </a:rPr>
              <a:t>Techniques exist to </a:t>
            </a:r>
            <a:r>
              <a:rPr lang="en-US" sz="2600" dirty="0">
                <a:solidFill>
                  <a:srgbClr val="0000FF"/>
                </a:solidFill>
                <a:latin typeface="Arial" charset="0"/>
                <a:cs typeface="Arial" charset="0"/>
              </a:rPr>
              <a:t>trace spoofed traffic</a:t>
            </a:r>
            <a:r>
              <a:rPr lang="en-US" sz="2600" dirty="0">
                <a:latin typeface="Arial" charset="0"/>
                <a:cs typeface="Arial" charset="0"/>
              </a:rPr>
              <a:t> back to origins, but this </a:t>
            </a:r>
            <a:r>
              <a:rPr lang="en-US" sz="2600" dirty="0" err="1">
                <a:latin typeface="Arial" charset="0"/>
                <a:cs typeface="Arial" charset="0"/>
              </a:rPr>
              <a:t>isn</a:t>
            </a:r>
            <a:r>
              <a:rPr lang="ja-JP" altLang="en-US" sz="2600" dirty="0">
                <a:latin typeface="Arial" charset="0"/>
                <a:cs typeface="Arial" charset="0"/>
              </a:rPr>
              <a:t>’</a:t>
            </a:r>
            <a:r>
              <a:rPr lang="en-US" sz="2600" dirty="0">
                <a:latin typeface="Arial" charset="0"/>
                <a:cs typeface="Arial" charset="0"/>
              </a:rPr>
              <a:t>t useful in face of a large attack</a:t>
            </a:r>
          </a:p>
          <a:p>
            <a:pPr marL="342900" indent="-342900">
              <a:lnSpc>
                <a:spcPct val="90000"/>
              </a:lnSpc>
              <a:buSzPct val="135000"/>
              <a:buFont typeface="Times" charset="0"/>
              <a:buChar char="•"/>
            </a:pPr>
            <a:r>
              <a:rPr lang="en-US" sz="2600" dirty="0">
                <a:latin typeface="Arial" charset="0"/>
                <a:cs typeface="Arial" charset="0"/>
              </a:rPr>
              <a:t>Techniques exist to </a:t>
            </a:r>
            <a:r>
              <a:rPr lang="en-US" sz="2600" dirty="0">
                <a:solidFill>
                  <a:srgbClr val="0000FF"/>
                </a:solidFill>
                <a:latin typeface="Arial" charset="0"/>
                <a:cs typeface="Arial" charset="0"/>
              </a:rPr>
              <a:t>filter traffic</a:t>
            </a:r>
            <a:r>
              <a:rPr lang="en-US" sz="2600" dirty="0">
                <a:latin typeface="Arial" charset="0"/>
                <a:cs typeface="Arial" charset="0"/>
              </a:rPr>
              <a:t>, but a well-designed flooding stream defies stateless filtering</a:t>
            </a:r>
          </a:p>
          <a:p>
            <a:pPr marL="342900" indent="-342900">
              <a:lnSpc>
                <a:spcPct val="90000"/>
              </a:lnSpc>
              <a:buSzPct val="135000"/>
              <a:buFont typeface="Times" charset="0"/>
              <a:buChar char="•"/>
            </a:pPr>
            <a:r>
              <a:rPr lang="en-US" sz="2600" dirty="0">
                <a:latin typeface="Arial" charset="0"/>
                <a:cs typeface="Arial" charset="0"/>
              </a:rPr>
              <a:t>Best solutions to date: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Overprovision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- have enough raw capacity that it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 hard to flood your links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Largest confirmed botnet  to date: 1.5 million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 (old!)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Floods seen to date: 40+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Gbps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(old!)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Distribute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your services - force attacker to flood many points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the root name servers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 </a:t>
            </a:r>
          </a:p>
        </p:txBody>
      </p:sp>
      <p:sp>
        <p:nvSpPr>
          <p:cNvPr id="1290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3FB6F7-726F-BA47-83E8-49EAF15B0832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Approaches to </a:t>
            </a:r>
            <a:r>
              <a:rPr lang="en-US" dirty="0" err="1" smtClean="0"/>
              <a:t>DDoS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in semester</a:t>
            </a:r>
            <a:r>
              <a:rPr lang="is-IS" smtClean="0"/>
              <a:t>….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5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Where it all Started: AlohaNet</a:t>
            </a:r>
          </a:p>
        </p:txBody>
      </p:sp>
      <p:sp>
        <p:nvSpPr>
          <p:cNvPr id="189952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295400"/>
            <a:ext cx="441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Norm Abramson left </a:t>
            </a:r>
            <a:r>
              <a:rPr lang="en-US" dirty="0" smtClean="0">
                <a:latin typeface="Arial" charset="0"/>
                <a:cs typeface="Arial" charset="0"/>
              </a:rPr>
              <a:t>Stanford in 1970</a:t>
            </a:r>
          </a:p>
          <a:p>
            <a:pPr lvl="1">
              <a:lnSpc>
                <a:spcPct val="80000"/>
              </a:lnSpc>
            </a:pPr>
            <a:r>
              <a:rPr lang="en-US" b="1" i="1" dirty="0" smtClean="0">
                <a:latin typeface="Arial" charset="0"/>
                <a:cs typeface="Arial" charset="0"/>
              </a:rPr>
              <a:t>So he could surf!</a:t>
            </a:r>
            <a:br>
              <a:rPr lang="en-US" b="1" i="1" dirty="0" smtClean="0">
                <a:latin typeface="Arial" charset="0"/>
                <a:cs typeface="Arial" charset="0"/>
              </a:rPr>
            </a:br>
            <a:endParaRPr lang="en-US" b="1" i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Set up first data communication system for Hawaiian islands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Hub at U. Hawaii, </a:t>
            </a:r>
            <a:r>
              <a:rPr lang="en-US" dirty="0" smtClean="0">
                <a:latin typeface="Arial" charset="0"/>
                <a:cs typeface="Arial" charset="0"/>
              </a:rPr>
              <a:t>Oahu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Had two radio channels: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Random access: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Sites sending data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Broadcast: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Hub rebroadcasting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389177-A03D-0D45-B2EF-B7AFD8998CD6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5781" name="Picture 4" descr="hawa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49638"/>
            <a:ext cx="4648200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Oval 5"/>
          <p:cNvSpPr>
            <a:spLocks noChangeArrowheads="1"/>
          </p:cNvSpPr>
          <p:nvPr/>
        </p:nvSpPr>
        <p:spPr bwMode="auto">
          <a:xfrm>
            <a:off x="914400" y="32972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1752600" y="35258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pic>
        <p:nvPicPr>
          <p:cNvPr id="75784" name="Picture 7" descr="abram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981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0" y="2895600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9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channels: random access, broadcast</a:t>
            </a:r>
          </a:p>
          <a:p>
            <a:pPr lvl="2"/>
            <a:endParaRPr lang="en-US" dirty="0"/>
          </a:p>
          <a:p>
            <a:r>
              <a:rPr lang="en-US" dirty="0" smtClean="0"/>
              <a:t>Sites send packets to hub (random)</a:t>
            </a:r>
          </a:p>
          <a:p>
            <a:pPr lvl="1"/>
            <a:r>
              <a:rPr lang="en-US" dirty="0" smtClean="0"/>
              <a:t>If received, hub sends ACK (random)</a:t>
            </a:r>
          </a:p>
          <a:p>
            <a:pPr lvl="1"/>
            <a:r>
              <a:rPr lang="en-US" dirty="0" smtClean="0"/>
              <a:t>If not received (due to collision), site </a:t>
            </a:r>
            <a:r>
              <a:rPr lang="en-US" b="1" i="1" dirty="0" smtClean="0"/>
              <a:t>resends</a:t>
            </a:r>
          </a:p>
          <a:p>
            <a:pPr lvl="2"/>
            <a:endParaRPr lang="en-US" dirty="0"/>
          </a:p>
          <a:p>
            <a:r>
              <a:rPr lang="en-US" dirty="0" smtClean="0"/>
              <a:t>Hub sends packets to all sites (broadcast)</a:t>
            </a:r>
          </a:p>
          <a:p>
            <a:pPr lvl="1"/>
            <a:r>
              <a:rPr lang="en-US" dirty="0" smtClean="0"/>
              <a:t>Sites can receive even if they are also sending</a:t>
            </a:r>
          </a:p>
          <a:p>
            <a:pPr lvl="1"/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When do you resend?   </a:t>
            </a:r>
            <a:r>
              <a:rPr lang="en-US" dirty="0" smtClean="0">
                <a:solidFill>
                  <a:srgbClr val="FF0000"/>
                </a:solidFill>
              </a:rPr>
              <a:t>Resend with probability p</a:t>
            </a:r>
          </a:p>
          <a:p>
            <a:pPr lvl="1"/>
            <a:r>
              <a:rPr lang="en-US" dirty="0" smtClean="0"/>
              <a:t>How does this perform? </a:t>
            </a:r>
            <a:r>
              <a:rPr lang="en-US" dirty="0" smtClean="0">
                <a:solidFill>
                  <a:srgbClr val="FF0000"/>
                </a:solidFill>
              </a:rPr>
              <a:t>Need a clean model…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Slotted ALOHA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4495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Assumptions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All frames same </a:t>
            </a:r>
            <a:r>
              <a:rPr lang="en-US" sz="2400" dirty="0" smtClean="0">
                <a:latin typeface="Arial" charset="0"/>
                <a:cs typeface="Arial" charset="0"/>
              </a:rPr>
              <a:t>size</a:t>
            </a:r>
          </a:p>
          <a:p>
            <a:pPr lvl="5"/>
            <a:endParaRPr lang="en-US" sz="1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Time divided into equal slots (time to transmit a frame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lvl="4"/>
            <a:endParaRPr lang="en-US" sz="1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Nodes are </a:t>
            </a:r>
            <a:r>
              <a:rPr lang="en-US" sz="2400" dirty="0" smtClean="0">
                <a:latin typeface="Arial" charset="0"/>
                <a:cs typeface="Arial" charset="0"/>
              </a:rPr>
              <a:t>synchronized</a:t>
            </a:r>
          </a:p>
          <a:p>
            <a:pPr lvl="4"/>
            <a:endParaRPr lang="en-US" sz="1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Nodes begin to transmit frames only at start of </a:t>
            </a:r>
            <a:r>
              <a:rPr lang="en-US" sz="2400" dirty="0" smtClean="0">
                <a:latin typeface="Arial" charset="0"/>
                <a:cs typeface="Arial" charset="0"/>
              </a:rPr>
              <a:t>slots</a:t>
            </a:r>
          </a:p>
          <a:p>
            <a:pPr lvl="4"/>
            <a:endParaRPr lang="en-US" sz="1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If </a:t>
            </a:r>
            <a:r>
              <a:rPr lang="en-US" sz="2400" dirty="0" smtClean="0">
                <a:latin typeface="Arial" charset="0"/>
                <a:cs typeface="Arial" charset="0"/>
              </a:rPr>
              <a:t>multiple nodes </a:t>
            </a:r>
            <a:r>
              <a:rPr lang="en-US" sz="2400" dirty="0">
                <a:latin typeface="Arial" charset="0"/>
                <a:cs typeface="Arial" charset="0"/>
              </a:rPr>
              <a:t>transmit, </a:t>
            </a:r>
            <a:r>
              <a:rPr lang="en-US" sz="2400" dirty="0" smtClean="0">
                <a:latin typeface="Arial" charset="0"/>
                <a:cs typeface="Arial" charset="0"/>
              </a:rPr>
              <a:t>nodes </a:t>
            </a:r>
            <a:r>
              <a:rPr lang="en-US" sz="2400" dirty="0">
                <a:latin typeface="Arial" charset="0"/>
                <a:cs typeface="Arial" charset="0"/>
              </a:rPr>
              <a:t>detect collision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DECF19-30B3-BB4B-9DB9-E1626869F2B4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9737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6800" y="1295400"/>
            <a:ext cx="426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>
                <a:solidFill>
                  <a:srgbClr val="FF3300"/>
                </a:solidFill>
                <a:latin typeface="Arial" charset="0"/>
                <a:cs typeface="Arial" charset="0"/>
              </a:rPr>
              <a:t>Operation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When node gets fresh data, transmits in next </a:t>
            </a:r>
            <a:r>
              <a:rPr lang="en-US" sz="2400" dirty="0" smtClean="0">
                <a:latin typeface="Arial" charset="0"/>
                <a:cs typeface="Arial" charset="0"/>
              </a:rPr>
              <a:t>slot</a:t>
            </a:r>
          </a:p>
          <a:p>
            <a:pPr lvl="2"/>
            <a:endParaRPr lang="en-US" sz="16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No collision: success</a:t>
            </a:r>
            <a:r>
              <a:rPr lang="en-US" sz="2400" dirty="0" smtClean="0">
                <a:latin typeface="Arial" charset="0"/>
                <a:cs typeface="Arial" charset="0"/>
              </a:rPr>
              <a:t>!</a:t>
            </a:r>
          </a:p>
          <a:p>
            <a:pPr lvl="2"/>
            <a:endParaRPr lang="en-US" sz="16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Collision: node </a:t>
            </a:r>
            <a:r>
              <a:rPr lang="en-US" sz="2400" dirty="0" smtClean="0">
                <a:latin typeface="Arial" charset="0"/>
                <a:cs typeface="Arial" charset="0"/>
              </a:rPr>
              <a:t>retransmits on each slot with </a:t>
            </a:r>
            <a:r>
              <a:rPr lang="en-US" sz="2400" dirty="0">
                <a:latin typeface="Arial" charset="0"/>
                <a:cs typeface="Arial" charset="0"/>
              </a:rPr>
              <a:t>probability </a:t>
            </a:r>
            <a:r>
              <a:rPr lang="en-US" sz="2400" b="1" dirty="0">
                <a:latin typeface="Arial" charset="0"/>
                <a:cs typeface="Arial" charset="0"/>
              </a:rPr>
              <a:t>p</a:t>
            </a:r>
            <a:r>
              <a:rPr lang="en-US" sz="2400" dirty="0">
                <a:latin typeface="Arial" charset="0"/>
                <a:cs typeface="Arial" charset="0"/>
              </a:rPr>
              <a:t> until success</a:t>
            </a:r>
          </a:p>
        </p:txBody>
      </p:sp>
    </p:spTree>
    <p:extLst>
      <p:ext uri="{BB962C8B-B14F-4D97-AF65-F5344CB8AC3E}">
        <p14:creationId xmlns:p14="http://schemas.microsoft.com/office/powerpoint/2010/main" val="12006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  <p:bldP spid="969737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46674</TotalTime>
  <Words>3424</Words>
  <Application>Microsoft Macintosh PowerPoint</Application>
  <PresentationFormat>On-screen Show (4:3)</PresentationFormat>
  <Paragraphs>748</Paragraphs>
  <Slides>67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AppleGothic</vt:lpstr>
      <vt:lpstr>Courier New</vt:lpstr>
      <vt:lpstr>Gill Sans</vt:lpstr>
      <vt:lpstr>Helvetica</vt:lpstr>
      <vt:lpstr>ＭＳ Ｐゴシック</vt:lpstr>
      <vt:lpstr>Symbol</vt:lpstr>
      <vt:lpstr>Times</vt:lpstr>
      <vt:lpstr>Times New Roman</vt:lpstr>
      <vt:lpstr>Wingdings</vt:lpstr>
      <vt:lpstr>ヒラギノ角ゴ Pro W3</vt:lpstr>
      <vt:lpstr>Arial</vt:lpstr>
      <vt:lpstr>Network</vt:lpstr>
      <vt:lpstr>Document</vt:lpstr>
      <vt:lpstr>CS 168 Multiple Access and Security</vt:lpstr>
      <vt:lpstr>PowerPoint Presentation</vt:lpstr>
      <vt:lpstr>Some History</vt:lpstr>
      <vt:lpstr>Multiple Access Control (MAC)</vt:lpstr>
      <vt:lpstr>Random Access MAC Protocols</vt:lpstr>
      <vt:lpstr>Key Ideas of Random Access</vt:lpstr>
      <vt:lpstr>Where it all Started: AlohaNet</vt:lpstr>
      <vt:lpstr>Aloha Signaling</vt:lpstr>
      <vt:lpstr>Slotted ALOHA</vt:lpstr>
      <vt:lpstr>Slot-by-Slot Example</vt:lpstr>
      <vt:lpstr>Efficiency of Slotted Aloha</vt:lpstr>
      <vt:lpstr>Pros and Cons of Slotted Aloha</vt:lpstr>
      <vt:lpstr>Improving on Slotted Aloha for Enet</vt:lpstr>
      <vt:lpstr>CSMA (Carrier Sense Multiple Access)</vt:lpstr>
      <vt:lpstr>CSMA Collisions</vt:lpstr>
      <vt:lpstr>CSMA/CD (Collision Detection)</vt:lpstr>
      <vt:lpstr>CSMA/CD Collision Detection</vt:lpstr>
      <vt:lpstr>Limits on CSMA/CD Network Length</vt:lpstr>
      <vt:lpstr>Limits on CSMA/CD Network Length</vt:lpstr>
      <vt:lpstr>Performance of CSMA/CD</vt:lpstr>
      <vt:lpstr>Ethernet Multiple Access</vt:lpstr>
      <vt:lpstr>Benefits of Ethernet</vt:lpstr>
      <vt:lpstr>Evolution of Ethernet</vt:lpstr>
      <vt:lpstr>Ethernet: CSMA/CD Protocol</vt:lpstr>
      <vt:lpstr>Binary Exponential Backoff (BEB)</vt:lpstr>
      <vt:lpstr>Behavior of BEB Under Light Load</vt:lpstr>
      <vt:lpstr>BEB: Theory vs Reality</vt:lpstr>
      <vt:lpstr>BEB Reality</vt:lpstr>
      <vt:lpstr>BEB Theory</vt:lpstr>
      <vt:lpstr>Question</vt:lpstr>
      <vt:lpstr>MAC “Channel Capture” in BEB</vt:lpstr>
      <vt:lpstr>Example</vt:lpstr>
      <vt:lpstr>Another Question</vt:lpstr>
      <vt:lpstr>Answer</vt:lpstr>
      <vt:lpstr>Different Backoff Functions</vt:lpstr>
      <vt:lpstr>Different Backoff Functions</vt:lpstr>
      <vt:lpstr>Why Do I Care?</vt:lpstr>
      <vt:lpstr>Network Security</vt:lpstr>
      <vt:lpstr>My definition of “network security”</vt:lpstr>
      <vt:lpstr>A few non-network security issues </vt:lpstr>
      <vt:lpstr>Two Kinds of Network Security Goals</vt:lpstr>
      <vt:lpstr>Core Security Requirements</vt:lpstr>
      <vt:lpstr>Keeping Bystanders Ignorant</vt:lpstr>
      <vt:lpstr>Back to other goals</vt:lpstr>
      <vt:lpstr>Public Key Crypto Provides</vt:lpstr>
      <vt:lpstr>On Cryptography and Identities</vt:lpstr>
      <vt:lpstr>Crypto is about algorithms…..</vt:lpstr>
      <vt:lpstr>Three Aspects of Identities</vt:lpstr>
      <vt:lpstr>Security requires binding all three…</vt:lpstr>
      <vt:lpstr>Current Approach</vt:lpstr>
      <vt:lpstr>The evolution of a cynic….</vt:lpstr>
      <vt:lpstr>Deeper problem with this approach</vt:lpstr>
      <vt:lpstr>An Alternative Approach</vt:lpstr>
      <vt:lpstr>Trust vs Identity</vt:lpstr>
      <vt:lpstr>Back to other goals</vt:lpstr>
      <vt:lpstr>Only One Crypto Can’t Handle….</vt:lpstr>
      <vt:lpstr>Protecting Availability</vt:lpstr>
      <vt:lpstr>How can availability be harmed?</vt:lpstr>
      <vt:lpstr>How Can We Avoid These?</vt:lpstr>
      <vt:lpstr>Denial of Service (DoS)</vt:lpstr>
      <vt:lpstr>DoS: Network Flooding</vt:lpstr>
      <vt:lpstr>Distributed Denial-of-Service (DDoS)</vt:lpstr>
      <vt:lpstr>Very Nasty DoS Attack: Reflectors</vt:lpstr>
      <vt:lpstr>Very Nasty DoS Attack: Reflectors</vt:lpstr>
      <vt:lpstr>Diffuse DDoS: Reflector Attack</vt:lpstr>
      <vt:lpstr>Defending Against Network Flooding</vt:lpstr>
      <vt:lpstr>Architectural Approaches to DDoS?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797</cp:revision>
  <cp:lastPrinted>2015-10-28T16:00:23Z</cp:lastPrinted>
  <dcterms:created xsi:type="dcterms:W3CDTF">2015-08-27T21:00:58Z</dcterms:created>
  <dcterms:modified xsi:type="dcterms:W3CDTF">2015-11-12T21:16:51Z</dcterms:modified>
</cp:coreProperties>
</file>