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431" r:id="rId2"/>
    <p:sldId id="967" r:id="rId3"/>
    <p:sldId id="1314" r:id="rId4"/>
    <p:sldId id="1041" r:id="rId5"/>
    <p:sldId id="1365" r:id="rId6"/>
    <p:sldId id="1312" r:id="rId7"/>
    <p:sldId id="1042" r:id="rId8"/>
    <p:sldId id="1375" r:id="rId9"/>
    <p:sldId id="1043" r:id="rId10"/>
    <p:sldId id="1054" r:id="rId11"/>
    <p:sldId id="1052" r:id="rId12"/>
    <p:sldId id="1115" r:id="rId13"/>
    <p:sldId id="1357" r:id="rId14"/>
    <p:sldId id="1358" r:id="rId15"/>
    <p:sldId id="1359" r:id="rId16"/>
    <p:sldId id="1361" r:id="rId17"/>
    <p:sldId id="1362" r:id="rId18"/>
    <p:sldId id="1363" r:id="rId19"/>
    <p:sldId id="1364" r:id="rId20"/>
    <p:sldId id="1354" r:id="rId21"/>
    <p:sldId id="1299" r:id="rId22"/>
    <p:sldId id="1317" r:id="rId23"/>
    <p:sldId id="1318" r:id="rId24"/>
    <p:sldId id="1366" r:id="rId25"/>
    <p:sldId id="1319" r:id="rId26"/>
    <p:sldId id="1320" r:id="rId27"/>
    <p:sldId id="1367" r:id="rId28"/>
    <p:sldId id="1369" r:id="rId29"/>
    <p:sldId id="1116" r:id="rId30"/>
    <p:sldId id="1326" r:id="rId31"/>
    <p:sldId id="1325" r:id="rId32"/>
    <p:sldId id="1118" r:id="rId33"/>
    <p:sldId id="1370" r:id="rId34"/>
    <p:sldId id="1372" r:id="rId35"/>
    <p:sldId id="1373" r:id="rId36"/>
    <p:sldId id="1327" r:id="rId37"/>
    <p:sldId id="1371" r:id="rId38"/>
    <p:sldId id="1329" r:id="rId39"/>
    <p:sldId id="1330" r:id="rId40"/>
    <p:sldId id="1331" r:id="rId41"/>
    <p:sldId id="1332" r:id="rId42"/>
    <p:sldId id="1333" r:id="rId43"/>
    <p:sldId id="1334" r:id="rId44"/>
    <p:sldId id="1335" r:id="rId45"/>
    <p:sldId id="1336" r:id="rId46"/>
    <p:sldId id="1337" r:id="rId47"/>
    <p:sldId id="1338" r:id="rId48"/>
    <p:sldId id="1339" r:id="rId49"/>
    <p:sldId id="1340" r:id="rId50"/>
    <p:sldId id="1341" r:id="rId51"/>
    <p:sldId id="1342" r:id="rId52"/>
    <p:sldId id="1343" r:id="rId53"/>
    <p:sldId id="1348" r:id="rId54"/>
    <p:sldId id="1344" r:id="rId55"/>
    <p:sldId id="1349" r:id="rId56"/>
    <p:sldId id="1346" r:id="rId57"/>
    <p:sldId id="1352" r:id="rId58"/>
    <p:sldId id="1368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66CCFF"/>
    <a:srgbClr val="800080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32"/>
    <p:restoredTop sz="86464"/>
  </p:normalViewPr>
  <p:slideViewPr>
    <p:cSldViewPr>
      <p:cViewPr>
        <p:scale>
          <a:sx n="91" d="100"/>
          <a:sy n="91" d="100"/>
        </p:scale>
        <p:origin x="35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68" d="100"/>
        <a:sy n="168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3C0097C4-6507-AC4E-966E-821A72943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963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7DDF7BC6-A6E1-CB43-A9F4-FD0222E264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5785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54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requiring first two:</a:t>
            </a:r>
            <a:r>
              <a:rPr lang="en-US" baseline="0" dirty="0" smtClean="0"/>
              <a:t> feasible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Requiring last: infeasible.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9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9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0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Applies to content-oriented</a:t>
            </a:r>
            <a:r>
              <a:rPr lang="en-US" baseline="0" dirty="0" smtClean="0"/>
              <a:t> ISMs as well (in terms of unreachable)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3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IPv6 as in network stack/domain: seamless….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409C32-CB84-1344-88B3-FBB0CBC4A8B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D9B67-AD95-4B46-A0DA-F2AED6E84B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8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85399-A305-8F45-8B8E-3830BD0C4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04EAF-5A08-7B49-9FC9-045F536AE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1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72BEC54F-98B7-0A42-9A23-56998915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01D6B-E1B5-3D43-A935-C9E04958F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7815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A10F-1B2C-564A-8529-6A1B9B53CF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00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E118E-DF71-3045-BE9C-ED4DC6B090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33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8F47A-AB51-1E40-84FE-F7055C636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3B58-B541-7E4C-9724-66775EFCE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D13FA-69A5-5444-B7E0-32474B5AE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6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5AC89-5AC2-8B44-81A5-11BB5E96E8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48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F76C2-D589-3248-9C1F-E0BDBB229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9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9148E-37AF-FC4B-9566-0C4B0803C0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4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5FCFE6E-9505-354F-8B69-AA2C0F2A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2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168</a:t>
            </a:r>
            <a:br>
              <a:rPr lang="en-US" altLang="en-US" dirty="0"/>
            </a:br>
            <a:r>
              <a:rPr lang="en-US" altLang="en-US" dirty="0" smtClean="0"/>
              <a:t>Rethinking the Internet Architecture</a:t>
            </a:r>
            <a:endParaRPr lang="en-US" altLang="en-US" dirty="0"/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2015</a:t>
            </a: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http</a:t>
            </a:r>
            <a:r>
              <a:rPr lang="en-US" altLang="en-US" u="sng" dirty="0">
                <a:solidFill>
                  <a:srgbClr val="660066"/>
                </a:solidFill>
              </a:rPr>
              <a:t>://</a:t>
            </a:r>
            <a:r>
              <a:rPr lang="en-US" altLang="en-US" u="sng" dirty="0" err="1">
                <a:solidFill>
                  <a:srgbClr val="660066"/>
                </a:solidFill>
              </a:rPr>
              <a:t>inst.eecs.berkeley.edu</a:t>
            </a:r>
            <a:r>
              <a:rPr lang="en-US" altLang="en-US" u="sng" dirty="0">
                <a:solidFill>
                  <a:srgbClr val="660066"/>
                </a:solidFill>
              </a:rPr>
              <a:t>/~cs168/fa15/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endParaRPr lang="en-US" altLang="en-US" dirty="0">
              <a:solidFill>
                <a:srgbClr val="660066"/>
              </a:solidFill>
            </a:endParaRPr>
          </a:p>
        </p:txBody>
      </p:sp>
      <p:sp>
        <p:nvSpPr>
          <p:cNvPr id="1536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39223899-8BDD-F940-A62D-574BA4D27A47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Open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packet delivery right interface for the Internet?</a:t>
            </a:r>
          </a:p>
          <a:p>
            <a:endParaRPr lang="en-US" dirty="0"/>
          </a:p>
          <a:p>
            <a:r>
              <a:rPr lang="en-US" dirty="0" smtClean="0"/>
              <a:t>Some believe </a:t>
            </a:r>
            <a:r>
              <a:rPr lang="en-US" i="1" dirty="0" smtClean="0"/>
              <a:t>put-get</a:t>
            </a:r>
            <a:r>
              <a:rPr lang="en-US" dirty="0" smtClean="0"/>
              <a:t> is a better interface:</a:t>
            </a:r>
          </a:p>
          <a:p>
            <a:pPr lvl="1"/>
            <a:r>
              <a:rPr lang="en-US" dirty="0" smtClean="0"/>
              <a:t>Put: publish content, so others can retrieve</a:t>
            </a:r>
          </a:p>
          <a:p>
            <a:pPr lvl="1"/>
            <a:r>
              <a:rPr lang="en-US" dirty="0" smtClean="0"/>
              <a:t>Get: retrieve specified content (from nearest location)</a:t>
            </a:r>
            <a:endParaRPr lang="en-US" dirty="0"/>
          </a:p>
          <a:p>
            <a:pPr lvl="1"/>
            <a:r>
              <a:rPr lang="en-US" dirty="0" smtClean="0"/>
              <a:t>Information-centric networking (ICN)</a:t>
            </a:r>
          </a:p>
          <a:p>
            <a:pPr lvl="2"/>
            <a:r>
              <a:rPr lang="en-US" dirty="0" smtClean="0"/>
              <a:t>Interface is host-content, not host-host</a:t>
            </a:r>
          </a:p>
          <a:p>
            <a:pPr lvl="8"/>
            <a:endParaRPr lang="en-US" dirty="0"/>
          </a:p>
          <a:p>
            <a:r>
              <a:rPr lang="en-US" dirty="0" smtClean="0"/>
              <a:t>Others advocate delay-tolerant networking (DTN)</a:t>
            </a:r>
          </a:p>
          <a:p>
            <a:pPr lvl="1"/>
            <a:r>
              <a:rPr lang="en-US" dirty="0" smtClean="0"/>
              <a:t>Make no assumption about ends both being up</a:t>
            </a:r>
          </a:p>
          <a:p>
            <a:pPr lvl="1"/>
            <a:r>
              <a:rPr lang="en-US" dirty="0" smtClean="0"/>
              <a:t>Put-get makes delay-tolerant networking easier</a:t>
            </a:r>
          </a:p>
          <a:p>
            <a:pPr lvl="2"/>
            <a:r>
              <a:rPr lang="en-US" dirty="0" smtClean="0"/>
              <a:t>Since there is no host-to-host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4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would address these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7925"/>
          </a:xfrm>
        </p:spPr>
        <p:txBody>
          <a:bodyPr/>
          <a:lstStyle/>
          <a:p>
            <a:r>
              <a:rPr lang="en-US" dirty="0" smtClean="0"/>
              <a:t>Step#1: </a:t>
            </a:r>
            <a:r>
              <a:rPr lang="en-US" dirty="0"/>
              <a:t>Change </a:t>
            </a:r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Provide basis for authentication without certificates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Step#2: Change basic addressing</a:t>
            </a:r>
          </a:p>
          <a:p>
            <a:pPr lvl="1"/>
            <a:r>
              <a:rPr lang="en-US" dirty="0"/>
              <a:t>Integrate domains into </a:t>
            </a:r>
            <a:r>
              <a:rPr lang="en-US" dirty="0" smtClean="0"/>
              <a:t>architecture</a:t>
            </a:r>
          </a:p>
          <a:p>
            <a:pPr lvl="5"/>
            <a:endParaRPr lang="en-US" dirty="0"/>
          </a:p>
          <a:p>
            <a:r>
              <a:rPr lang="en-US" dirty="0" smtClean="0"/>
              <a:t>Step #3: Change how we </a:t>
            </a:r>
            <a:r>
              <a:rPr lang="en-US" i="1" u="sng" dirty="0" smtClean="0"/>
              <a:t>build</a:t>
            </a:r>
            <a:r>
              <a:rPr lang="en-US" dirty="0" smtClean="0"/>
              <a:t> networks</a:t>
            </a:r>
          </a:p>
          <a:p>
            <a:pPr lvl="1"/>
            <a:r>
              <a:rPr lang="en-US" dirty="0" smtClean="0"/>
              <a:t>Making </a:t>
            </a:r>
            <a:r>
              <a:rPr lang="en-US" dirty="0" err="1" smtClean="0"/>
              <a:t>middleboxes</a:t>
            </a:r>
            <a:r>
              <a:rPr lang="en-US" dirty="0" smtClean="0"/>
              <a:t> part of the architecture</a:t>
            </a:r>
          </a:p>
          <a:p>
            <a:pPr lvl="1"/>
            <a:r>
              <a:rPr lang="en-US" dirty="0" smtClean="0"/>
              <a:t>Enable domains to support new protocols</a:t>
            </a:r>
          </a:p>
          <a:p>
            <a:pPr lvl="8"/>
            <a:endParaRPr lang="en-US" dirty="0"/>
          </a:p>
          <a:p>
            <a:r>
              <a:rPr lang="en-US" dirty="0" smtClean="0"/>
              <a:t>Step #4: Solve the evolution problem</a:t>
            </a:r>
          </a:p>
          <a:p>
            <a:pPr lvl="1"/>
            <a:r>
              <a:rPr lang="en-US" dirty="0" smtClean="0"/>
              <a:t>Identify and avoid the barriers to evolution</a:t>
            </a:r>
          </a:p>
          <a:p>
            <a:pPr lvl="1"/>
            <a:r>
              <a:rPr lang="en-US" dirty="0" smtClean="0"/>
              <a:t>And let history decide what’s the right interface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6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Naming: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Repeats past material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9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Aspects of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Real-world identities (RWI)</a:t>
            </a:r>
          </a:p>
          <a:p>
            <a:pPr lvl="1"/>
            <a:r>
              <a:rPr lang="en-US" dirty="0" smtClean="0"/>
              <a:t>This is who you are in the real world</a:t>
            </a:r>
          </a:p>
          <a:p>
            <a:pPr lvl="1"/>
            <a:r>
              <a:rPr lang="en-US" dirty="0" smtClean="0"/>
              <a:t>RWI established by social interactions</a:t>
            </a:r>
          </a:p>
          <a:p>
            <a:pPr lvl="2"/>
            <a:r>
              <a:rPr lang="en-US" dirty="0" smtClean="0"/>
              <a:t>Direct experience</a:t>
            </a:r>
          </a:p>
          <a:p>
            <a:pPr lvl="2"/>
            <a:r>
              <a:rPr lang="en-US" dirty="0" smtClean="0"/>
              <a:t>Referrals from friends</a:t>
            </a:r>
          </a:p>
          <a:p>
            <a:pPr lvl="2"/>
            <a:r>
              <a:rPr lang="en-US" dirty="0" smtClean="0"/>
              <a:t>….</a:t>
            </a:r>
          </a:p>
          <a:p>
            <a:pPr lvl="7"/>
            <a:endParaRPr lang="en-US" dirty="0" smtClean="0"/>
          </a:p>
          <a:p>
            <a:r>
              <a:rPr lang="en-US" b="1" dirty="0" smtClean="0"/>
              <a:t>Names</a:t>
            </a:r>
          </a:p>
          <a:p>
            <a:pPr lvl="1"/>
            <a:r>
              <a:rPr lang="en-US" dirty="0" smtClean="0"/>
              <a:t>Used in network protocols (e.g., DNS, URLs)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Keys</a:t>
            </a:r>
          </a:p>
          <a:p>
            <a:pPr lvl="1"/>
            <a:r>
              <a:rPr lang="en-US" dirty="0" smtClean="0"/>
              <a:t>Used by crypto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requires binding all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Protocols</a:t>
            </a:r>
            <a:r>
              <a:rPr lang="en-US" dirty="0" smtClean="0"/>
              <a:t>: to ensure that they are interacting with appropriate entity</a:t>
            </a:r>
            <a:r>
              <a:rPr lang="en-US" i="1" dirty="0" smtClean="0"/>
              <a:t>,</a:t>
            </a:r>
            <a:r>
              <a:rPr lang="en-US" b="1" i="1" dirty="0" smtClean="0"/>
              <a:t> name must be bound to key</a:t>
            </a:r>
          </a:p>
          <a:p>
            <a:pPr lvl="1"/>
            <a:r>
              <a:rPr lang="en-US" i="1" dirty="0" smtClean="0"/>
              <a:t>When accessing </a:t>
            </a:r>
            <a:r>
              <a:rPr lang="en-US" i="1" dirty="0" err="1" smtClean="0"/>
              <a:t>CNN.com</a:t>
            </a:r>
            <a:r>
              <a:rPr lang="en-US" i="1" dirty="0" smtClean="0"/>
              <a:t>, I need to know CNN’s key in order to make sure that I’m not being spoofed</a:t>
            </a:r>
          </a:p>
          <a:p>
            <a:pPr lvl="4"/>
            <a:endParaRPr lang="en-US" dirty="0"/>
          </a:p>
          <a:p>
            <a:r>
              <a:rPr lang="en-US" u="sng" dirty="0" smtClean="0"/>
              <a:t>Humans</a:t>
            </a:r>
            <a:r>
              <a:rPr lang="en-US" dirty="0" smtClean="0"/>
              <a:t>: to ensure that they are interacting with appropriate entity, </a:t>
            </a:r>
            <a:r>
              <a:rPr lang="en-US" b="1" i="1" dirty="0" smtClean="0"/>
              <a:t>name must be bound to RWI</a:t>
            </a:r>
          </a:p>
          <a:p>
            <a:pPr lvl="1"/>
            <a:r>
              <a:rPr lang="en-US" i="1" dirty="0" smtClean="0"/>
              <a:t>I need to know that </a:t>
            </a:r>
            <a:r>
              <a:rPr lang="en-US" i="1" dirty="0" err="1" smtClean="0"/>
              <a:t>CNN.com</a:t>
            </a:r>
            <a:r>
              <a:rPr lang="en-US" i="1" dirty="0" smtClean="0"/>
              <a:t> is the news organization based in Atlanta, not the Canadian Numismatic Network</a:t>
            </a:r>
          </a:p>
          <a:p>
            <a:pPr lvl="4"/>
            <a:endParaRPr lang="en-US" i="1" dirty="0"/>
          </a:p>
          <a:p>
            <a:r>
              <a:rPr lang="en-US" i="1" dirty="0" smtClean="0"/>
              <a:t>Once names are bound to both keys and RWI</a:t>
            </a:r>
          </a:p>
          <a:p>
            <a:pPr lvl="1"/>
            <a:r>
              <a:rPr lang="en-US" i="1" dirty="0" smtClean="0"/>
              <a:t>Then keys and RWI are indirectly bound together</a:t>
            </a:r>
          </a:p>
          <a:p>
            <a:pPr lvl="4"/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Google, human interactions: bind </a:t>
            </a:r>
            <a:r>
              <a:rPr lang="en-US" dirty="0"/>
              <a:t>RWI </a:t>
            </a:r>
            <a:r>
              <a:rPr lang="en-US" dirty="0" smtClean="0"/>
              <a:t>to names</a:t>
            </a:r>
          </a:p>
          <a:p>
            <a:pPr lvl="1"/>
            <a:r>
              <a:rPr lang="en-US" dirty="0" smtClean="0"/>
              <a:t>Works pretty well when you start with RWI and find name</a:t>
            </a:r>
          </a:p>
          <a:p>
            <a:pPr lvl="1"/>
            <a:r>
              <a:rPr lang="en-US" dirty="0" smtClean="0"/>
              <a:t>Works less well when presented with name…</a:t>
            </a:r>
          </a:p>
          <a:p>
            <a:pPr lvl="2"/>
            <a:r>
              <a:rPr lang="en-US" dirty="0" smtClean="0"/>
              <a:t>…and you are left to guess the RWI (phishing!)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Certificate authorities bind names to keys</a:t>
            </a:r>
          </a:p>
          <a:p>
            <a:pPr lvl="1"/>
            <a:r>
              <a:rPr lang="en-US" dirty="0" smtClean="0"/>
              <a:t>Binding is done via digital certificates</a:t>
            </a:r>
          </a:p>
          <a:p>
            <a:pPr lvl="1"/>
            <a:r>
              <a:rPr lang="en-US" dirty="0" smtClean="0"/>
              <a:t>This does not work well…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problem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Network</a:t>
            </a:r>
            <a:r>
              <a:rPr lang="en-US" dirty="0" smtClean="0"/>
              <a:t>: needs binding between names and key</a:t>
            </a:r>
          </a:p>
          <a:p>
            <a:pPr lvl="1"/>
            <a:r>
              <a:rPr lang="en-US" dirty="0" smtClean="0"/>
              <a:t>Fetches data based on name</a:t>
            </a:r>
          </a:p>
          <a:p>
            <a:pPr lvl="1"/>
            <a:r>
              <a:rPr lang="en-US" dirty="0" smtClean="0"/>
              <a:t>Authenticates based on keys</a:t>
            </a:r>
          </a:p>
          <a:p>
            <a:pPr lvl="6"/>
            <a:endParaRPr lang="en-US" dirty="0" smtClean="0"/>
          </a:p>
          <a:p>
            <a:r>
              <a:rPr lang="en-US" u="sng" dirty="0" smtClean="0"/>
              <a:t>Human</a:t>
            </a:r>
            <a:r>
              <a:rPr lang="en-US" dirty="0" smtClean="0"/>
              <a:t>: needs binding between RWI and name</a:t>
            </a:r>
          </a:p>
          <a:p>
            <a:pPr lvl="1"/>
            <a:r>
              <a:rPr lang="en-US" dirty="0" smtClean="0"/>
              <a:t>Human makes decisions based on RWI</a:t>
            </a:r>
          </a:p>
          <a:p>
            <a:pPr lvl="1"/>
            <a:r>
              <a:rPr lang="en-US" dirty="0" smtClean="0"/>
              <a:t>Humans must be involved in anything concerning RWI</a:t>
            </a:r>
          </a:p>
          <a:p>
            <a:pPr lvl="6"/>
            <a:endParaRPr lang="en-US" dirty="0"/>
          </a:p>
          <a:p>
            <a:r>
              <a:rPr lang="en-US" dirty="0" smtClean="0"/>
              <a:t>Current approach requires external authority to make the binding the network needs</a:t>
            </a:r>
          </a:p>
          <a:p>
            <a:pPr lvl="1"/>
            <a:r>
              <a:rPr lang="en-US" dirty="0" smtClean="0"/>
              <a:t>Ties network infrastructure to external authorities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Naming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self-certifying names</a:t>
            </a:r>
          </a:p>
          <a:p>
            <a:pPr lvl="1"/>
            <a:r>
              <a:rPr lang="en-US" dirty="0" smtClean="0"/>
              <a:t>Make your name the hash of your public key</a:t>
            </a:r>
          </a:p>
          <a:p>
            <a:pPr lvl="1"/>
            <a:r>
              <a:rPr lang="en-US" dirty="0" smtClean="0"/>
              <a:t>Then the binding between names and keys is inherent</a:t>
            </a:r>
          </a:p>
          <a:p>
            <a:pPr lvl="1"/>
            <a:r>
              <a:rPr lang="en-US" dirty="0" smtClean="0"/>
              <a:t>The network need not turn to external authorities</a:t>
            </a:r>
          </a:p>
          <a:p>
            <a:pPr lvl="3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inding between RWI and names is flexible</a:t>
            </a:r>
          </a:p>
          <a:p>
            <a:pPr lvl="1"/>
            <a:r>
              <a:rPr lang="en-US" dirty="0" smtClean="0"/>
              <a:t>Requires human-level interactions and judgments</a:t>
            </a:r>
          </a:p>
          <a:p>
            <a:pPr lvl="2"/>
            <a:r>
              <a:rPr lang="en-US" dirty="0" smtClean="0"/>
              <a:t>How do I decide a name represents my brother?</a:t>
            </a:r>
          </a:p>
          <a:p>
            <a:pPr lvl="2"/>
            <a:r>
              <a:rPr lang="en-US" dirty="0" smtClean="0"/>
              <a:t>Does same mechanism give name representing Barack Obama?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lready done reasonably well by Google, etc.</a:t>
            </a:r>
          </a:p>
          <a:p>
            <a:pPr lvl="1"/>
            <a:r>
              <a:rPr lang="en-US" dirty="0" smtClean="0"/>
              <a:t>But is independent of low-level network mechanisms</a:t>
            </a:r>
          </a:p>
          <a:p>
            <a:pPr lvl="2"/>
            <a:r>
              <a:rPr lang="en-US" dirty="0" smtClean="0"/>
              <a:t>So it can evolve!</a:t>
            </a:r>
          </a:p>
          <a:p>
            <a:pPr lvl="2"/>
            <a:r>
              <a:rPr lang="en-US" dirty="0" smtClean="0"/>
              <a:t>Different people can use different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2762C-AE33-E04D-8C58-1B5AB9B065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Scaling</a:t>
            </a:r>
            <a:r>
              <a:rPr lang="en-US" dirty="0" smtClean="0"/>
              <a:t>: names are “flat”</a:t>
            </a:r>
          </a:p>
          <a:p>
            <a:pPr lvl="1"/>
            <a:r>
              <a:rPr lang="en-US" dirty="0" smtClean="0"/>
              <a:t>But Google can resolve flat names at scale</a:t>
            </a:r>
          </a:p>
          <a:p>
            <a:pPr lvl="7"/>
            <a:endParaRPr lang="en-US" dirty="0"/>
          </a:p>
          <a:p>
            <a:r>
              <a:rPr lang="en-US" b="1" dirty="0" smtClean="0"/>
              <a:t>Recall</a:t>
            </a:r>
            <a:r>
              <a:rPr lang="en-US" dirty="0" smtClean="0"/>
              <a:t>: how can I remember a 256-bit name?</a:t>
            </a:r>
          </a:p>
          <a:p>
            <a:pPr lvl="1"/>
            <a:r>
              <a:rPr lang="en-US" dirty="0" smtClean="0"/>
              <a:t>Names used by network not those exposed to humans</a:t>
            </a:r>
          </a:p>
          <a:p>
            <a:pPr lvl="1"/>
            <a:r>
              <a:rPr lang="en-US" dirty="0" smtClean="0"/>
              <a:t>People have private set of human-readable names</a:t>
            </a:r>
          </a:p>
          <a:p>
            <a:pPr lvl="1"/>
            <a:r>
              <a:rPr lang="en-US" dirty="0" smtClean="0"/>
              <a:t>Private HRN to RWI mappings</a:t>
            </a:r>
          </a:p>
          <a:p>
            <a:pPr lvl="7"/>
            <a:endParaRPr lang="en-US" dirty="0"/>
          </a:p>
          <a:p>
            <a:r>
              <a:rPr lang="en-US" b="1" dirty="0" smtClean="0"/>
              <a:t>Key compromise</a:t>
            </a:r>
            <a:r>
              <a:rPr lang="en-US" dirty="0" smtClean="0"/>
              <a:t>: (or lack of uniqueness)</a:t>
            </a:r>
          </a:p>
          <a:p>
            <a:pPr lvl="1"/>
            <a:r>
              <a:rPr lang="en-US" dirty="0" smtClean="0"/>
              <a:t>Must register key (in Google-like database)</a:t>
            </a:r>
          </a:p>
          <a:p>
            <a:pPr lvl="1"/>
            <a:r>
              <a:rPr lang="en-US" dirty="0" smtClean="0"/>
              <a:t>When used for access, etc., usage is stored there</a:t>
            </a:r>
          </a:p>
          <a:p>
            <a:pPr lvl="1"/>
            <a:r>
              <a:rPr lang="en-US" dirty="0" smtClean="0"/>
              <a:t>Can negate a key if detect problem (cannot be undone)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always check whether entity belongs to the name they claim to belong to</a:t>
            </a:r>
          </a:p>
          <a:p>
            <a:pPr lvl="1"/>
            <a:r>
              <a:rPr lang="en-US" dirty="0" smtClean="0"/>
              <a:t>By forcing them to sign with key bound to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This helps in the design of secure protocol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other aspects of naming are outside the architecture (and need not be standardized)</a:t>
            </a:r>
          </a:p>
          <a:p>
            <a:pPr lvl="1"/>
            <a:r>
              <a:rPr lang="en-US" dirty="0" smtClean="0"/>
              <a:t>Search engines, name registries,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6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Addressing: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Repeats past material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35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Addressing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are of the form: A:B:C:H</a:t>
            </a:r>
          </a:p>
          <a:p>
            <a:pPr lvl="7"/>
            <a:endParaRPr lang="en-US" dirty="0"/>
          </a:p>
          <a:p>
            <a:r>
              <a:rPr lang="en-US" dirty="0" smtClean="0"/>
              <a:t>H is the name of the end host (or interface)</a:t>
            </a:r>
          </a:p>
          <a:p>
            <a:pPr lvl="4"/>
            <a:endParaRPr lang="en-US" dirty="0"/>
          </a:p>
          <a:p>
            <a:r>
              <a:rPr lang="en-US" dirty="0" smtClean="0"/>
              <a:t>A, B, C, </a:t>
            </a:r>
            <a:r>
              <a:rPr lang="en-US" dirty="0" err="1" smtClean="0"/>
              <a:t>etc</a:t>
            </a:r>
            <a:r>
              <a:rPr lang="en-US" dirty="0" smtClean="0"/>
              <a:t> are routable “regions”</a:t>
            </a:r>
          </a:p>
          <a:p>
            <a:pPr lvl="1"/>
            <a:r>
              <a:rPr lang="en-US" dirty="0" smtClean="0"/>
              <a:t>Outermost address must be globally </a:t>
            </a:r>
            <a:r>
              <a:rPr lang="en-US" dirty="0" smtClean="0"/>
              <a:t>routable (domain)</a:t>
            </a:r>
            <a:endParaRPr lang="en-US" dirty="0" smtClean="0"/>
          </a:p>
          <a:p>
            <a:pPr lvl="1"/>
            <a:r>
              <a:rPr lang="en-US" dirty="0" smtClean="0"/>
              <a:t>B must be routable within A</a:t>
            </a:r>
          </a:p>
          <a:p>
            <a:pPr lvl="1"/>
            <a:r>
              <a:rPr lang="en-US" dirty="0" smtClean="0"/>
              <a:t>C must be routable within B</a:t>
            </a:r>
          </a:p>
          <a:p>
            <a:pPr lvl="1"/>
            <a:endParaRPr lang="en-US" dirty="0"/>
          </a:p>
          <a:p>
            <a:r>
              <a:rPr lang="en-US" dirty="0" smtClean="0"/>
              <a:t>All addresses are hashes of associated public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7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correctness: A:B:C:H</a:t>
            </a:r>
          </a:p>
          <a:p>
            <a:pPr lvl="1"/>
            <a:r>
              <a:rPr lang="en-US" dirty="0" smtClean="0"/>
              <a:t>Route towards A</a:t>
            </a:r>
          </a:p>
          <a:p>
            <a:pPr lvl="1"/>
            <a:r>
              <a:rPr lang="en-US" dirty="0" smtClean="0"/>
              <a:t>Once inside A, route towards B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r>
              <a:rPr lang="is-IS" dirty="0" smtClean="0"/>
              <a:t>Optimization:</a:t>
            </a:r>
          </a:p>
          <a:p>
            <a:pPr lvl="1"/>
            <a:r>
              <a:rPr lang="is-IS" dirty="0" smtClean="0"/>
              <a:t>Can always look ahead to “deeper” match</a:t>
            </a:r>
          </a:p>
          <a:p>
            <a:pPr lvl="1"/>
            <a:r>
              <a:rPr lang="is-IS" dirty="0" smtClean="0"/>
              <a:t>Still looking for exact matches, so easier than LPM</a:t>
            </a:r>
          </a:p>
          <a:p>
            <a:pPr lvl="1"/>
            <a:endParaRPr lang="is-IS" dirty="0"/>
          </a:p>
          <a:p>
            <a:r>
              <a:rPr lang="is-IS" i="1" dirty="0" smtClean="0"/>
              <a:t>Note: LPM is harder and needed for correctness</a:t>
            </a:r>
          </a:p>
          <a:p>
            <a:pPr lvl="1"/>
            <a:r>
              <a:rPr lang="is-IS" i="1" dirty="0" smtClean="0"/>
              <a:t>Deepest match is easier, and an optimization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Multihoming</a:t>
            </a:r>
            <a:r>
              <a:rPr lang="en-US" dirty="0" smtClean="0"/>
              <a:t> is natural:</a:t>
            </a:r>
          </a:p>
          <a:p>
            <a:pPr lvl="1"/>
            <a:r>
              <a:rPr lang="en-US" dirty="0" smtClean="0"/>
              <a:t>DNS (or its replacement) can offer multiple addresses</a:t>
            </a:r>
          </a:p>
          <a:p>
            <a:pPr lvl="1"/>
            <a:r>
              <a:rPr lang="en-US" dirty="0" smtClean="0"/>
              <a:t>E.g., A:H and B:H get you to the same host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Aggregation is flexible:</a:t>
            </a:r>
          </a:p>
          <a:p>
            <a:pPr lvl="1"/>
            <a:r>
              <a:rPr lang="en-US" dirty="0" smtClean="0"/>
              <a:t>Can insert aggregation levels: change A:H to A:B:H</a:t>
            </a:r>
          </a:p>
          <a:p>
            <a:pPr lvl="1"/>
            <a:r>
              <a:rPr lang="en-US" dirty="0" smtClean="0"/>
              <a:t>Aggregation independent of topology and allocation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47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computed in terms of domains A</a:t>
            </a:r>
          </a:p>
          <a:p>
            <a:pPr lvl="1"/>
            <a:r>
              <a:rPr lang="en-US" dirty="0" smtClean="0"/>
              <a:t>Can then easily build BGP security into protocol</a:t>
            </a:r>
          </a:p>
          <a:p>
            <a:pPr lvl="2"/>
            <a:r>
              <a:rPr lang="en-US" dirty="0" smtClean="0"/>
              <a:t>Sign route advertisements</a:t>
            </a:r>
          </a:p>
          <a:p>
            <a:pPr lvl="3"/>
            <a:endParaRPr lang="en-US" dirty="0"/>
          </a:p>
          <a:p>
            <a:r>
              <a:rPr lang="en-US" dirty="0" smtClean="0"/>
              <a:t>Host can belong to multiple domains</a:t>
            </a:r>
          </a:p>
          <a:p>
            <a:pPr lvl="1"/>
            <a:r>
              <a:rPr lang="en-US" dirty="0" smtClean="0"/>
              <a:t>A:H, B:H</a:t>
            </a:r>
          </a:p>
          <a:p>
            <a:pPr lvl="1"/>
            <a:r>
              <a:rPr lang="en-US" dirty="0" err="1" smtClean="0"/>
              <a:t>Interdomain</a:t>
            </a:r>
            <a:r>
              <a:rPr lang="en-US" dirty="0" smtClean="0"/>
              <a:t> routing need not worry about </a:t>
            </a:r>
            <a:r>
              <a:rPr lang="en-US" dirty="0" err="1" smtClean="0"/>
              <a:t>multihoming</a:t>
            </a:r>
            <a:endParaRPr lang="en-US" dirty="0" smtClean="0"/>
          </a:p>
          <a:p>
            <a:pPr lvl="1"/>
            <a:r>
              <a:rPr lang="en-US" dirty="0" smtClean="0"/>
              <a:t>It just carries packets to specified domain</a:t>
            </a:r>
          </a:p>
          <a:p>
            <a:pPr lvl="3"/>
            <a:endParaRPr lang="en-US" dirty="0"/>
          </a:p>
          <a:p>
            <a:r>
              <a:rPr lang="en-US" dirty="0" smtClean="0"/>
              <a:t>Doesn’t solve all conceptual problems with </a:t>
            </a:r>
            <a:r>
              <a:rPr lang="en-US" dirty="0" err="1" smtClean="0"/>
              <a:t>interdomain</a:t>
            </a:r>
            <a:r>
              <a:rPr lang="en-US" dirty="0" smtClean="0"/>
              <a:t> routing, but does clean it up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 leverage compromised hosts</a:t>
            </a:r>
          </a:p>
          <a:p>
            <a:pPr lvl="1"/>
            <a:r>
              <a:rPr lang="en-US" dirty="0" smtClean="0"/>
              <a:t>Owners are benign, but host is compromised</a:t>
            </a:r>
          </a:p>
          <a:p>
            <a:pPr lvl="1"/>
            <a:endParaRPr lang="en-US" dirty="0"/>
          </a:p>
          <a:p>
            <a:r>
              <a:rPr lang="en-US" dirty="0" smtClean="0"/>
              <a:t>Have NICs support “shut-off” packets (SOP)</a:t>
            </a:r>
          </a:p>
          <a:p>
            <a:pPr lvl="1"/>
            <a:r>
              <a:rPr lang="en-US" dirty="0" smtClean="0"/>
              <a:t>H1 can tell H2 to not send it any more packets</a:t>
            </a:r>
          </a:p>
          <a:p>
            <a:pPr lvl="1"/>
            <a:r>
              <a:rPr lang="en-US" dirty="0" smtClean="0"/>
              <a:t>Request is processed by the NIC</a:t>
            </a:r>
          </a:p>
          <a:p>
            <a:pPr lvl="1"/>
            <a:r>
              <a:rPr lang="en-US" dirty="0" smtClean="0"/>
              <a:t>Compromised OS can’t prevent enforcement</a:t>
            </a:r>
          </a:p>
          <a:p>
            <a:pPr lvl="1"/>
            <a:endParaRPr lang="en-US" dirty="0"/>
          </a:p>
          <a:p>
            <a:r>
              <a:rPr lang="en-US" dirty="0" smtClean="0"/>
              <a:t>SOPs </a:t>
            </a:r>
            <a:r>
              <a:rPr lang="en-US" dirty="0" smtClean="0"/>
              <a:t>can </a:t>
            </a:r>
            <a:r>
              <a:rPr lang="en-US" dirty="0" smtClean="0"/>
              <a:t>be verified</a:t>
            </a:r>
          </a:p>
          <a:p>
            <a:pPr lvl="1"/>
            <a:r>
              <a:rPr lang="en-US" dirty="0" smtClean="0"/>
              <a:t>H1 can prove it sent the packet</a:t>
            </a:r>
          </a:p>
          <a:p>
            <a:pPr lvl="1"/>
            <a:r>
              <a:rPr lang="en-US" dirty="0" smtClean="0"/>
              <a:t>And can prove it has a packet from H2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05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SOPs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First-hop routers verify host addresses</a:t>
            </a:r>
          </a:p>
          <a:p>
            <a:pPr lvl="1"/>
            <a:r>
              <a:rPr lang="en-US" dirty="0" smtClean="0"/>
              <a:t>No spoofing possible</a:t>
            </a:r>
          </a:p>
          <a:p>
            <a:pPr lvl="1"/>
            <a:endParaRPr lang="en-US" dirty="0"/>
          </a:p>
          <a:p>
            <a:r>
              <a:rPr lang="en-US" dirty="0" smtClean="0"/>
              <a:t>When host receives unwanted packet, it sends SOP</a:t>
            </a:r>
          </a:p>
          <a:p>
            <a:pPr lvl="1"/>
            <a:r>
              <a:rPr lang="en-US" dirty="0" smtClean="0"/>
              <a:t>Includes portion of unwanted packet</a:t>
            </a:r>
          </a:p>
          <a:p>
            <a:pPr lvl="1"/>
            <a:r>
              <a:rPr lang="en-US" dirty="0" smtClean="0"/>
              <a:t>Signs payload</a:t>
            </a:r>
          </a:p>
          <a:p>
            <a:pPr lvl="1"/>
            <a:endParaRPr lang="en-US" dirty="0"/>
          </a:p>
          <a:p>
            <a:r>
              <a:rPr lang="en-US" dirty="0" smtClean="0"/>
              <a:t>Receiving NIC can verify:</a:t>
            </a:r>
          </a:p>
          <a:p>
            <a:pPr lvl="1"/>
            <a:r>
              <a:rPr lang="en-US" dirty="0" smtClean="0"/>
              <a:t>That it sent an unwanted packet</a:t>
            </a:r>
          </a:p>
          <a:p>
            <a:pPr lvl="1"/>
            <a:r>
              <a:rPr lang="en-US" dirty="0" smtClean="0"/>
              <a:t>That the SOP is from the recipient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3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Obvious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 fool a victim into sending me a packet, and then send an SOP to the victim?</a:t>
            </a:r>
          </a:p>
          <a:p>
            <a:pPr lvl="1"/>
            <a:r>
              <a:rPr lang="en-US" dirty="0" smtClean="0"/>
              <a:t>This would prevent the victim from shutting off attackers</a:t>
            </a:r>
          </a:p>
          <a:p>
            <a:endParaRPr lang="en-US" dirty="0"/>
          </a:p>
          <a:p>
            <a:r>
              <a:rPr lang="en-US" dirty="0" smtClean="0"/>
              <a:t>Even if H1 is banned from sending packets to H2, it is allowed to send SOPs to H2</a:t>
            </a:r>
          </a:p>
          <a:p>
            <a:pPr lvl="1"/>
            <a:r>
              <a:rPr lang="en-US" dirty="0" smtClean="0"/>
              <a:t>At a slow rate, so it does not constitute an attack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5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service model is not just:</a:t>
            </a:r>
          </a:p>
          <a:p>
            <a:pPr lvl="1"/>
            <a:r>
              <a:rPr lang="en-US" dirty="0" smtClean="0"/>
              <a:t>Anyone can send a packet to anyone</a:t>
            </a:r>
          </a:p>
          <a:p>
            <a:pPr lvl="1"/>
            <a:endParaRPr lang="en-US" dirty="0"/>
          </a:p>
          <a:p>
            <a:r>
              <a:rPr lang="en-US" dirty="0" smtClean="0"/>
              <a:t>It is now:</a:t>
            </a:r>
          </a:p>
          <a:p>
            <a:pPr lvl="1"/>
            <a:r>
              <a:rPr lang="en-US" dirty="0" smtClean="0"/>
              <a:t>Anyone can send a packet to anyone, unless the recipient expressly asks to not receive packets from sender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Infrastructure: Take 2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9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Today: after class </a:t>
            </a:r>
            <a:r>
              <a:rPr lang="en-US" dirty="0" smtClean="0"/>
              <a:t>(in Soda 415, not </a:t>
            </a:r>
            <a:r>
              <a:rPr lang="en-US" dirty="0" smtClean="0"/>
              <a:t>classroom)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Thursday: after class </a:t>
            </a:r>
            <a:r>
              <a:rPr lang="en-US" dirty="0" smtClean="0"/>
              <a:t>(in Soda 415)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Reading week: review sessions T/</a:t>
            </a:r>
            <a:r>
              <a:rPr lang="en-US" dirty="0" err="1" smtClean="0"/>
              <a:t>Th</a:t>
            </a:r>
            <a:r>
              <a:rPr lang="en-US" dirty="0" smtClean="0"/>
              <a:t> in this </a:t>
            </a:r>
            <a:r>
              <a:rPr lang="en-US" dirty="0" smtClean="0"/>
              <a:t>classroom</a:t>
            </a:r>
          </a:p>
          <a:p>
            <a:pPr lvl="1"/>
            <a:r>
              <a:rPr lang="en-US" dirty="0"/>
              <a:t>No prepared slides</a:t>
            </a:r>
          </a:p>
          <a:p>
            <a:pPr lvl="1"/>
            <a:r>
              <a:rPr lang="en-US" dirty="0" smtClean="0"/>
              <a:t>Submit questions by email beforehand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2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Network (Domain)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ingredients:</a:t>
            </a:r>
          </a:p>
          <a:p>
            <a:pPr lvl="1"/>
            <a:r>
              <a:rPr lang="en-US" dirty="0" smtClean="0"/>
              <a:t>HW switches/routers</a:t>
            </a:r>
          </a:p>
          <a:p>
            <a:pPr lvl="1"/>
            <a:r>
              <a:rPr lang="en-US" dirty="0" smtClean="0"/>
              <a:t>HW </a:t>
            </a:r>
            <a:r>
              <a:rPr lang="en-US" dirty="0" err="1" smtClean="0"/>
              <a:t>middleboxes</a:t>
            </a:r>
            <a:endParaRPr lang="en-US" dirty="0" smtClean="0"/>
          </a:p>
          <a:p>
            <a:pPr lvl="6"/>
            <a:endParaRPr lang="en-US" dirty="0"/>
          </a:p>
          <a:p>
            <a:r>
              <a:rPr lang="en-US" dirty="0" smtClean="0"/>
              <a:t>Only supports protocols designed into boxes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To deploy new </a:t>
            </a:r>
            <a:r>
              <a:rPr lang="en-US" dirty="0" err="1" smtClean="0"/>
              <a:t>middleboxes</a:t>
            </a:r>
            <a:r>
              <a:rPr lang="en-US" dirty="0" smtClean="0"/>
              <a:t>, must insert new HW</a:t>
            </a:r>
          </a:p>
          <a:p>
            <a:pPr lvl="1"/>
            <a:r>
              <a:rPr lang="en-US" dirty="0" smtClean="0"/>
              <a:t>CAPEX</a:t>
            </a:r>
          </a:p>
          <a:p>
            <a:pPr lvl="1"/>
            <a:r>
              <a:rPr lang="en-US" dirty="0" smtClean="0"/>
              <a:t>OPEX</a:t>
            </a:r>
          </a:p>
          <a:p>
            <a:pPr lvl="1"/>
            <a:endParaRPr lang="en-US" dirty="0"/>
          </a:p>
          <a:p>
            <a:r>
              <a:rPr lang="en-US" b="1" i="1" dirty="0" smtClean="0"/>
              <a:t>Inflexible in both placement and protocols!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27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Approach: HW Core, SW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Build domain core with traditional HW</a:t>
            </a:r>
          </a:p>
          <a:p>
            <a:pPr lvl="1"/>
            <a:r>
              <a:rPr lang="en-US" dirty="0" smtClean="0"/>
              <a:t>Handles forwarding (unicast, </a:t>
            </a:r>
            <a:r>
              <a:rPr lang="en-US" dirty="0" err="1" smtClean="0"/>
              <a:t>anycast</a:t>
            </a:r>
            <a:r>
              <a:rPr lang="en-US" dirty="0" smtClean="0"/>
              <a:t>, multicast) and TE</a:t>
            </a:r>
          </a:p>
          <a:p>
            <a:pPr lvl="1"/>
            <a:endParaRPr lang="en-US" dirty="0"/>
          </a:p>
          <a:p>
            <a:r>
              <a:rPr lang="en-US" dirty="0" smtClean="0"/>
              <a:t>Build domain edge with SW (x86), handling all else:</a:t>
            </a:r>
          </a:p>
          <a:p>
            <a:pPr lvl="1"/>
            <a:r>
              <a:rPr lang="en-US" dirty="0" smtClean="0"/>
              <a:t>Isolation, access control, virtualization, 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Middleboxes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Domain has edge clusters and switched core:</a:t>
            </a:r>
          </a:p>
          <a:p>
            <a:pPr lvl="1"/>
            <a:r>
              <a:rPr lang="is-IS" dirty="0" smtClean="0"/>
              <a:t>Clusters at edge run middleboxes in VMs (or equivalent)</a:t>
            </a:r>
          </a:p>
          <a:p>
            <a:pPr lvl="1"/>
            <a:r>
              <a:rPr lang="is-IS" dirty="0" smtClean="0"/>
              <a:t>Core is based on HW switches/routers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Middleboxes</a:t>
            </a:r>
            <a:r>
              <a:rPr lang="en-US" dirty="0" smtClean="0"/>
              <a:t>: just spin up a VM</a:t>
            </a:r>
          </a:p>
          <a:p>
            <a:endParaRPr lang="en-US" dirty="0"/>
          </a:p>
          <a:p>
            <a:r>
              <a:rPr lang="en-US" dirty="0" smtClean="0"/>
              <a:t>Protocols:</a:t>
            </a:r>
          </a:p>
          <a:p>
            <a:pPr lvl="1"/>
            <a:r>
              <a:rPr lang="en-US" dirty="0" smtClean="0"/>
              <a:t>Support all internetwork (L3) protocols at edge</a:t>
            </a:r>
          </a:p>
          <a:p>
            <a:pPr lvl="1"/>
            <a:r>
              <a:rPr lang="en-US" dirty="0" smtClean="0"/>
              <a:t>Use an L2 protocol for all internal forwarding</a:t>
            </a:r>
          </a:p>
          <a:p>
            <a:pPr lvl="1"/>
            <a:endParaRPr lang="en-US" dirty="0"/>
          </a:p>
          <a:p>
            <a:r>
              <a:rPr lang="en-US" dirty="0" smtClean="0"/>
              <a:t>Supporting new L3 protocols via edge SW</a:t>
            </a:r>
          </a:p>
          <a:p>
            <a:pPr lvl="1"/>
            <a:r>
              <a:rPr lang="en-US" dirty="0" smtClean="0"/>
              <a:t>No internal changes needed!</a:t>
            </a:r>
          </a:p>
          <a:p>
            <a:pPr lvl="1"/>
            <a:r>
              <a:rPr lang="en-US" dirty="0" smtClean="0"/>
              <a:t>But do need changes to hosts (later in lecture)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Build domains the way we build networks:</a:t>
            </a:r>
          </a:p>
          <a:p>
            <a:pPr lvl="1"/>
            <a:r>
              <a:rPr lang="en-US" dirty="0" smtClean="0"/>
              <a:t>External protocol is internetwork protocol</a:t>
            </a:r>
          </a:p>
          <a:p>
            <a:pPr lvl="1"/>
            <a:r>
              <a:rPr lang="en-US" dirty="0" smtClean="0"/>
              <a:t>Internal protocol is “private” protocol</a:t>
            </a:r>
          </a:p>
          <a:p>
            <a:pPr lvl="2"/>
            <a:r>
              <a:rPr lang="en-US" dirty="0" smtClean="0"/>
              <a:t>Could be IP, or IPv6, or whatever</a:t>
            </a:r>
          </a:p>
          <a:p>
            <a:pPr lvl="2"/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exposed internal addresses besides hosts H</a:t>
            </a:r>
          </a:p>
          <a:p>
            <a:pPr lvl="1"/>
            <a:r>
              <a:rPr lang="en-US" dirty="0" smtClean="0"/>
              <a:t>Host addresses H are location-independent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Domains have great:</a:t>
            </a:r>
          </a:p>
          <a:p>
            <a:pPr lvl="1"/>
            <a:r>
              <a:rPr lang="en-US" b="1" dirty="0" smtClean="0"/>
              <a:t>Flexibility</a:t>
            </a:r>
            <a:r>
              <a:rPr lang="en-US" dirty="0" smtClean="0"/>
              <a:t>: can implement new protocols/</a:t>
            </a:r>
            <a:r>
              <a:rPr lang="en-US" dirty="0" err="1" smtClean="0"/>
              <a:t>mboxes</a:t>
            </a:r>
            <a:r>
              <a:rPr lang="en-US" dirty="0" smtClean="0"/>
              <a:t> in SW</a:t>
            </a:r>
          </a:p>
          <a:p>
            <a:pPr lvl="1"/>
            <a:r>
              <a:rPr lang="en-US" b="1" dirty="0" smtClean="0"/>
              <a:t>Autonomy</a:t>
            </a:r>
            <a:r>
              <a:rPr lang="en-US" dirty="0" smtClean="0"/>
              <a:t>: can implement whatever they want internally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1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87925"/>
          </a:xfrm>
        </p:spPr>
        <p:txBody>
          <a:bodyPr/>
          <a:lstStyle/>
          <a:p>
            <a:r>
              <a:rPr lang="en-US" dirty="0" smtClean="0"/>
              <a:t>We are not claiming that software forwarding is as fast or cost effective as hardware forwarding</a:t>
            </a:r>
          </a:p>
          <a:p>
            <a:pPr lvl="1"/>
            <a:r>
              <a:rPr lang="en-US" dirty="0" smtClean="0"/>
              <a:t>2 orders of magnitude difference, perhaps growing?</a:t>
            </a:r>
          </a:p>
          <a:p>
            <a:pPr lvl="8"/>
            <a:endParaRPr lang="en-US" dirty="0"/>
          </a:p>
          <a:p>
            <a:r>
              <a:rPr lang="en-US" dirty="0" smtClean="0"/>
              <a:t>We only claim that edge forwarding requirements can be met with software</a:t>
            </a:r>
          </a:p>
          <a:p>
            <a:pPr lvl="1"/>
            <a:r>
              <a:rPr lang="en-US" dirty="0" smtClean="0"/>
              <a:t>Estimates: large ISPs have ~10Tbps of edge bandwidth</a:t>
            </a:r>
          </a:p>
          <a:p>
            <a:pPr lvl="1"/>
            <a:r>
              <a:rPr lang="en-US" dirty="0" smtClean="0"/>
              <a:t>This entails $150,000 of infrastructure (for min-sized </a:t>
            </a:r>
            <a:r>
              <a:rPr lang="en-US" dirty="0" err="1" smtClean="0"/>
              <a:t>pkts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barely pays for a single mid-range router</a:t>
            </a:r>
          </a:p>
          <a:p>
            <a:pPr lvl="8"/>
            <a:endParaRPr lang="en-US" dirty="0"/>
          </a:p>
          <a:p>
            <a:r>
              <a:rPr lang="en-US" dirty="0" smtClean="0"/>
              <a:t>The HW </a:t>
            </a:r>
            <a:r>
              <a:rPr lang="en-US" dirty="0" err="1" smtClean="0"/>
              <a:t>vs</a:t>
            </a:r>
            <a:r>
              <a:rPr lang="en-US" dirty="0" smtClean="0"/>
              <a:t> SW debate isn’t over which is faster</a:t>
            </a:r>
          </a:p>
          <a:p>
            <a:pPr lvl="1"/>
            <a:r>
              <a:rPr lang="en-US" dirty="0" smtClean="0"/>
              <a:t>It is over whether HW is necessary at the edge</a:t>
            </a:r>
          </a:p>
          <a:p>
            <a:pPr lvl="1"/>
            <a:r>
              <a:rPr lang="en-US" dirty="0" smtClean="0"/>
              <a:t>And whether </a:t>
            </a:r>
            <a:r>
              <a:rPr lang="en-US" dirty="0" smtClean="0"/>
              <a:t>complex functionality is necessary </a:t>
            </a:r>
            <a:r>
              <a:rPr lang="en-US" dirty="0" smtClean="0"/>
              <a:t>in </a:t>
            </a:r>
            <a:r>
              <a:rPr lang="en-US" dirty="0" smtClean="0"/>
              <a:t>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4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Note that most network functionality driven by SW</a:t>
            </a:r>
          </a:p>
          <a:p>
            <a:pPr lvl="5"/>
            <a:endParaRPr lang="en-US" dirty="0"/>
          </a:p>
          <a:p>
            <a:r>
              <a:rPr lang="en-US" dirty="0" smtClean="0"/>
              <a:t>SW comes in several kinds:</a:t>
            </a:r>
          </a:p>
          <a:p>
            <a:pPr lvl="1"/>
            <a:r>
              <a:rPr lang="en-US" dirty="0" err="1" smtClean="0"/>
              <a:t>Mbox</a:t>
            </a:r>
            <a:r>
              <a:rPr lang="en-US" dirty="0" smtClean="0"/>
              <a:t> code (at edge)</a:t>
            </a:r>
          </a:p>
          <a:p>
            <a:pPr lvl="1"/>
            <a:r>
              <a:rPr lang="en-US" dirty="0" smtClean="0"/>
              <a:t>SDN c</a:t>
            </a:r>
            <a:r>
              <a:rPr lang="en-US" dirty="0" smtClean="0"/>
              <a:t>ontroller </a:t>
            </a:r>
            <a:r>
              <a:rPr lang="en-US" dirty="0" smtClean="0"/>
              <a:t>code (managing domain)</a:t>
            </a:r>
          </a:p>
          <a:p>
            <a:pPr lvl="1"/>
            <a:r>
              <a:rPr lang="en-US" dirty="0" smtClean="0"/>
              <a:t>Other packet processing at edge (new protocols)</a:t>
            </a:r>
          </a:p>
          <a:p>
            <a:pPr lvl="4"/>
            <a:endParaRPr lang="en-US" dirty="0"/>
          </a:p>
          <a:p>
            <a:r>
              <a:rPr lang="en-US" dirty="0" smtClean="0"/>
              <a:t>None of it is tied to particular boxes</a:t>
            </a:r>
          </a:p>
          <a:p>
            <a:pPr lvl="4"/>
            <a:endParaRPr lang="en-US" dirty="0"/>
          </a:p>
          <a:p>
            <a:r>
              <a:rPr lang="en-US" dirty="0" smtClean="0"/>
              <a:t>Network functionality will move at the speed of SW!</a:t>
            </a:r>
          </a:p>
          <a:p>
            <a:pPr lvl="1"/>
            <a:r>
              <a:rPr lang="en-US" dirty="0" smtClean="0"/>
              <a:t>Biggest change in networking since the Internet!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Evolution: Take 1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8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Changing the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architecture without “flag day” requires coexistence of architectures</a:t>
            </a:r>
          </a:p>
          <a:p>
            <a:endParaRPr lang="en-US" dirty="0"/>
          </a:p>
          <a:p>
            <a:r>
              <a:rPr lang="en-US" dirty="0" smtClean="0"/>
              <a:t>Coexistence of new architectures is necessary and sufficient for evolution, so we focus on this</a:t>
            </a:r>
          </a:p>
          <a:p>
            <a:endParaRPr lang="en-US" dirty="0"/>
          </a:p>
          <a:p>
            <a:r>
              <a:rPr lang="en-US" dirty="0" smtClean="0"/>
              <a:t>But supporting a new architectures requires changing many components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9372600" cy="1143000"/>
          </a:xfrm>
        </p:spPr>
        <p:txBody>
          <a:bodyPr/>
          <a:lstStyle/>
          <a:p>
            <a:r>
              <a:rPr lang="en-US" dirty="0" smtClean="0"/>
              <a:t>Supporting New Architecture Requires Changing Many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737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 are relatively easy:</a:t>
            </a:r>
          </a:p>
          <a:p>
            <a:pPr lvl="1"/>
            <a:r>
              <a:rPr lang="en-US" dirty="0" smtClean="0"/>
              <a:t>Host OS, router software support, new applications</a:t>
            </a:r>
          </a:p>
          <a:p>
            <a:pPr lvl="2"/>
            <a:endParaRPr lang="en-US" dirty="0"/>
          </a:p>
          <a:p>
            <a:r>
              <a:rPr lang="en-US" dirty="0" smtClean="0"/>
              <a:t>Some are moderately hard, but doable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 hardware support, domain deployment</a:t>
            </a:r>
          </a:p>
          <a:p>
            <a:pPr lvl="1"/>
            <a:r>
              <a:rPr lang="en-US" b="1" i="1" dirty="0" smtClean="0"/>
              <a:t>But much easier with new domain design….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Others are </a:t>
            </a:r>
            <a:r>
              <a:rPr lang="en-US" i="1" dirty="0" smtClean="0"/>
              <a:t>extremely</a:t>
            </a:r>
            <a:r>
              <a:rPr lang="en-US" dirty="0" smtClean="0"/>
              <a:t> hard: (architectural “anchors”)</a:t>
            </a:r>
          </a:p>
          <a:p>
            <a:pPr lvl="1"/>
            <a:r>
              <a:rPr lang="en-US" dirty="0" smtClean="0"/>
              <a:t>“Legacy” applications</a:t>
            </a:r>
          </a:p>
          <a:p>
            <a:pPr lvl="1"/>
            <a:r>
              <a:rPr lang="en-US" dirty="0" smtClean="0"/>
              <a:t>Universal agreement (e.g., </a:t>
            </a:r>
            <a:r>
              <a:rPr lang="en-US" dirty="0" err="1" smtClean="0"/>
              <a:t>interdomain</a:t>
            </a:r>
            <a:r>
              <a:rPr lang="en-US" dirty="0" smtClean="0"/>
              <a:t> routing/addressing)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Impede Innovation?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Internet architecture typically described in layers</a:t>
            </a:r>
          </a:p>
          <a:p>
            <a:endParaRPr lang="en-US" dirty="0"/>
          </a:p>
          <a:p>
            <a:r>
              <a:rPr lang="en-US" dirty="0" smtClean="0"/>
              <a:t>But that picture ignores the “structure” of the Internet</a:t>
            </a:r>
          </a:p>
          <a:p>
            <a:endParaRPr lang="en-US" dirty="0"/>
          </a:p>
          <a:p>
            <a:r>
              <a:rPr lang="en-US" dirty="0" smtClean="0"/>
              <a:t>Can look at the Internet a different way…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If you could redesign the Internet architecture from scratch, what would you change?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Consider this question in two steps:</a:t>
            </a:r>
          </a:p>
          <a:p>
            <a:endParaRPr lang="en-US" dirty="0"/>
          </a:p>
          <a:p>
            <a:r>
              <a:rPr lang="en-US" dirty="0" smtClean="0"/>
              <a:t>What are the biggest problems you see?</a:t>
            </a:r>
          </a:p>
          <a:p>
            <a:endParaRPr lang="en-US" dirty="0"/>
          </a:p>
          <a:p>
            <a:r>
              <a:rPr lang="en-US" dirty="0" smtClean="0"/>
              <a:t>How would you address these problems?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What follows is my </a:t>
            </a:r>
            <a:r>
              <a:rPr lang="en-US" b="1" i="1" u="sng" dirty="0" smtClean="0"/>
              <a:t>personal</a:t>
            </a:r>
            <a:r>
              <a:rPr lang="en-US" i="1" dirty="0" smtClean="0"/>
              <a:t> take on these issues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6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114800" y="3884612"/>
            <a:ext cx="76200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 (via BGP)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36957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76200" y="122238"/>
            <a:ext cx="9296400" cy="868362"/>
          </a:xfrm>
        </p:spPr>
        <p:txBody>
          <a:bodyPr/>
          <a:lstStyle/>
          <a:p>
            <a:r>
              <a:rPr lang="en-US" dirty="0" smtClean="0"/>
              <a:t>A New Way of Looking at Architecture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7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4114800" y="3884612"/>
            <a:ext cx="762000" cy="158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Up Arrow 29"/>
          <p:cNvSpPr/>
          <p:nvPr/>
        </p:nvSpPr>
        <p:spPr bwMode="auto">
          <a:xfrm>
            <a:off x="4267200" y="1306576"/>
            <a:ext cx="484632" cy="257962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 (via BGP)</a:t>
            </a:r>
            <a:endParaRPr lang="en-US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181600" y="3695700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IP</a:t>
            </a:r>
            <a:endParaRPr lang="en-US" dirty="0"/>
          </a:p>
        </p:txBody>
      </p:sp>
      <p:pic>
        <p:nvPicPr>
          <p:cNvPr id="46093" name="Content Placeholder 13" descr="anchor_john_olsen_02.jpg"/>
          <p:cNvPicPr>
            <a:picLocks noChangeAspect="1"/>
          </p:cNvPicPr>
          <p:nvPr/>
        </p:nvPicPr>
        <p:blipFill>
          <a:blip r:embed="rId4">
            <a:alphaModFix/>
          </a:blip>
          <a:srcRect l="-55048" r="-55048"/>
          <a:stretch>
            <a:fillRect/>
          </a:stretch>
        </p:blipFill>
        <p:spPr bwMode="auto">
          <a:xfrm>
            <a:off x="4038600" y="800100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" name="Content Placeholder 13" descr="anchor_john_olsen_02.jpg"/>
          <p:cNvPicPr>
            <a:picLocks noChangeAspect="1"/>
          </p:cNvPicPr>
          <p:nvPr/>
        </p:nvPicPr>
        <p:blipFill>
          <a:blip r:embed="rId4"/>
          <a:srcRect l="-55048" r="-55048"/>
          <a:stretch>
            <a:fillRect/>
          </a:stretch>
        </p:blipFill>
        <p:spPr bwMode="auto">
          <a:xfrm>
            <a:off x="4038600" y="6148324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-228600" y="122238"/>
            <a:ext cx="9601200" cy="639762"/>
          </a:xfrm>
        </p:spPr>
        <p:txBody>
          <a:bodyPr/>
          <a:lstStyle/>
          <a:p>
            <a:r>
              <a:rPr lang="en-US" smtClean="0"/>
              <a:t>Rigidity </a:t>
            </a:r>
            <a:r>
              <a:rPr lang="en-US" dirty="0" smtClean="0"/>
              <a:t>of Current Architecture 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 bwMode="auto">
          <a:xfrm>
            <a:off x="4267200" y="3886200"/>
            <a:ext cx="484632" cy="22621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3" charset="0"/>
              <a:ea typeface="ＭＳ Ｐゴシック" pitchFamily="33" charset="-128"/>
              <a:cs typeface="ＭＳ Ｐゴシック" pitchFamily="33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44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2" grpId="0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3700"/>
          </a:xfrm>
        </p:spPr>
        <p:txBody>
          <a:bodyPr/>
          <a:lstStyle/>
          <a:p>
            <a:r>
              <a:rPr lang="en-US" b="1" dirty="0" smtClean="0"/>
              <a:t>Can we evolve without changing the “anchors”?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This is key distinction between feasible and infeasible</a:t>
            </a:r>
          </a:p>
          <a:p>
            <a:pPr lvl="1"/>
            <a:r>
              <a:rPr lang="en-US" dirty="0" smtClean="0"/>
              <a:t>If have to change anchors, there is little hope for evolution</a:t>
            </a:r>
          </a:p>
          <a:p>
            <a:pPr lvl="1"/>
            <a:endParaRPr lang="en-US" b="1" i="1" dirty="0" smtClean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53905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73700"/>
          </a:xfrm>
        </p:spPr>
        <p:txBody>
          <a:bodyPr/>
          <a:lstStyle/>
          <a:p>
            <a:r>
              <a:rPr lang="en-US" b="1" dirty="0" smtClean="0"/>
              <a:t>Yes, just ensure design is modular and extensible</a:t>
            </a:r>
          </a:p>
          <a:p>
            <a:endParaRPr lang="en-US" b="1" dirty="0" smtClean="0"/>
          </a:p>
          <a:p>
            <a:r>
              <a:rPr lang="en-US" b="1" dirty="0" smtClean="0"/>
              <a:t>Extensibility</a:t>
            </a:r>
            <a:r>
              <a:rPr lang="en-US" dirty="0"/>
              <a:t>: functionality w/ backwards compatibility</a:t>
            </a:r>
          </a:p>
          <a:p>
            <a:pPr lvl="1"/>
            <a:r>
              <a:rPr lang="en-US" dirty="0"/>
              <a:t>Deploy functionality in parallel, </a:t>
            </a:r>
            <a:r>
              <a:rPr lang="en-US" dirty="0" smtClean="0"/>
              <a:t>let apps/stacks choose</a:t>
            </a:r>
          </a:p>
          <a:p>
            <a:pPr lvl="1"/>
            <a:endParaRPr lang="en-US" dirty="0"/>
          </a:p>
          <a:p>
            <a:r>
              <a:rPr lang="en-US" b="1" dirty="0" smtClean="0"/>
              <a:t>Modularity</a:t>
            </a:r>
            <a:r>
              <a:rPr lang="en-US" dirty="0" smtClean="0"/>
              <a:t>: </a:t>
            </a:r>
            <a:r>
              <a:rPr lang="en-US" dirty="0"/>
              <a:t>no implementation details in interfaces</a:t>
            </a:r>
          </a:p>
          <a:p>
            <a:pPr lvl="1"/>
            <a:r>
              <a:rPr lang="en-US" dirty="0" smtClean="0"/>
              <a:t>Only expose necessary semantics</a:t>
            </a:r>
            <a:endParaRPr lang="en-US" dirty="0"/>
          </a:p>
          <a:p>
            <a:pPr lvl="1"/>
            <a:endParaRPr lang="en-US" dirty="0"/>
          </a:p>
          <a:p>
            <a:r>
              <a:rPr lang="en-US" u="sng" dirty="0" smtClean="0"/>
              <a:t>Entire design</a:t>
            </a:r>
            <a:r>
              <a:rPr lang="en-US" dirty="0" smtClean="0"/>
              <a:t>: apply </a:t>
            </a:r>
            <a:r>
              <a:rPr lang="en-US" dirty="0"/>
              <a:t>principles to two anchor interfaces</a:t>
            </a:r>
          </a:p>
          <a:p>
            <a:pPr lvl="1"/>
            <a:r>
              <a:rPr lang="en-US" dirty="0"/>
              <a:t>Network API (</a:t>
            </a:r>
            <a:r>
              <a:rPr lang="en-US" dirty="0" err="1"/>
              <a:t>netAPI</a:t>
            </a:r>
            <a:r>
              <a:rPr lang="en-US" dirty="0"/>
              <a:t>) and </a:t>
            </a:r>
            <a:r>
              <a:rPr lang="en-US" dirty="0" err="1"/>
              <a:t>Interdomain</a:t>
            </a:r>
            <a:r>
              <a:rPr lang="en-US" dirty="0"/>
              <a:t>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6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Network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Modular</a:t>
            </a:r>
            <a:r>
              <a:rPr lang="en-US" dirty="0"/>
              <a:t>: keep networking details out of interface</a:t>
            </a:r>
          </a:p>
          <a:p>
            <a:pPr lvl="1"/>
            <a:r>
              <a:rPr lang="en-US" dirty="0"/>
              <a:t>Let stack </a:t>
            </a:r>
            <a:r>
              <a:rPr lang="en-US" dirty="0" smtClean="0"/>
              <a:t>resolve names</a:t>
            </a:r>
            <a:r>
              <a:rPr lang="en-US" dirty="0"/>
              <a:t>, </a:t>
            </a:r>
            <a:r>
              <a:rPr lang="en-US" dirty="0" smtClean="0"/>
              <a:t>understand network details, </a:t>
            </a:r>
            <a:r>
              <a:rPr lang="en-US" dirty="0"/>
              <a:t>etc.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b="1" dirty="0" smtClean="0"/>
              <a:t>Extensible</a:t>
            </a:r>
            <a:r>
              <a:rPr lang="en-US" dirty="0" smtClean="0"/>
              <a:t>: put “schema” identifier in </a:t>
            </a:r>
            <a:r>
              <a:rPr lang="en-US" dirty="0" err="1" smtClean="0"/>
              <a:t>netAPI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chemas represent different API styles</a:t>
            </a:r>
          </a:p>
          <a:p>
            <a:pPr lvl="1"/>
            <a:r>
              <a:rPr lang="en-US" dirty="0" smtClean="0"/>
              <a:t>Updated applications can invoke new functionality</a:t>
            </a:r>
            <a:endParaRPr lang="en-US" dirty="0"/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Schemas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327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95600"/>
                <a:gridCol w="2895600"/>
                <a:gridCol w="2895600"/>
              </a:tblGrid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Schema 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Primitives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Data Structure</a:t>
                      </a:r>
                      <a:endParaRPr lang="en-US" sz="2000" dirty="0"/>
                    </a:p>
                  </a:txBody>
                  <a:tcPr/>
                </a:tc>
              </a:tr>
              <a:tr h="7589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Sockets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open, connect, accept, read, write,</a:t>
                      </a:r>
                      <a:r>
                        <a:rPr lang="en-US" sz="2000" baseline="0" dirty="0" smtClean="0"/>
                        <a:t> close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Bytes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Publish/Subscribe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publish, subscribe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Publications</a:t>
                      </a:r>
                      <a:endParaRPr lang="en-US" sz="2000" dirty="0"/>
                    </a:p>
                  </a:txBody>
                  <a:tcPr anchor="ctr"/>
                </a:tc>
              </a:tr>
              <a:tr h="7589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RPC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send_request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receive_request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 call and response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Multimedia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play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Audio/video</a:t>
                      </a:r>
                      <a:r>
                        <a:rPr lang="en-US" sz="2000" baseline="0" dirty="0" smtClean="0"/>
                        <a:t> frames</a:t>
                      </a:r>
                      <a:endParaRPr lang="en-US" sz="2000" dirty="0"/>
                    </a:p>
                  </a:txBody>
                  <a:tcPr anchor="ctr"/>
                </a:tc>
              </a:tr>
              <a:tr h="43969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5105400"/>
            <a:ext cx="91440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Only standardizing Schema ID </a:t>
            </a:r>
          </a:p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the way applications specify their choice of schema</a:t>
            </a:r>
          </a:p>
          <a:p>
            <a:pPr marL="285750" lvl="0" indent="-285750"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115000"/>
            </a:pPr>
            <a:r>
              <a:rPr lang="en-US" sz="2800" i="1" kern="0" dirty="0" smtClean="0">
                <a:solidFill>
                  <a:srgbClr val="FC2B22"/>
                </a:solidFill>
                <a:latin typeface="Arial"/>
              </a:rPr>
              <a:t> (a trivial level of indirection)</a:t>
            </a:r>
          </a:p>
        </p:txBody>
      </p:sp>
    </p:spTree>
    <p:extLst>
      <p:ext uri="{BB962C8B-B14F-4D97-AF65-F5344CB8AC3E}">
        <p14:creationId xmlns:p14="http://schemas.microsoft.com/office/powerpoint/2010/main" val="12865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These Schemas Supported?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4835525"/>
          </a:xfrm>
        </p:spPr>
        <p:txBody>
          <a:bodyPr/>
          <a:lstStyle/>
          <a:p>
            <a:r>
              <a:rPr lang="en-US" dirty="0" smtClean="0"/>
              <a:t>Some can be supported by end host</a:t>
            </a:r>
          </a:p>
          <a:p>
            <a:pPr lvl="1"/>
            <a:r>
              <a:rPr lang="en-US" dirty="0" smtClean="0"/>
              <a:t>RPC-like schema merely moves functionality into stack</a:t>
            </a:r>
          </a:p>
          <a:p>
            <a:pPr lvl="5"/>
            <a:endParaRPr lang="en-US" dirty="0"/>
          </a:p>
          <a:p>
            <a:r>
              <a:rPr lang="en-US" dirty="0" smtClean="0"/>
              <a:t>But others “require” network support</a:t>
            </a:r>
          </a:p>
          <a:p>
            <a:pPr lvl="1"/>
            <a:r>
              <a:rPr lang="en-US" dirty="0" smtClean="0"/>
              <a:t>E.g., Information-centric network (ICN) designs “require” network to support put/get interface</a:t>
            </a:r>
          </a:p>
          <a:p>
            <a:pPr lvl="5"/>
            <a:endParaRPr lang="en-US" dirty="0"/>
          </a:p>
          <a:p>
            <a:r>
              <a:rPr lang="en-US" dirty="0" smtClean="0"/>
              <a:t>New </a:t>
            </a:r>
            <a:r>
              <a:rPr lang="en-US" dirty="0" err="1" smtClean="0"/>
              <a:t>Interdomain</a:t>
            </a:r>
            <a:r>
              <a:rPr lang="en-US" dirty="0" smtClean="0"/>
              <a:t> service models (ISMs)</a:t>
            </a:r>
          </a:p>
          <a:p>
            <a:pPr lvl="1"/>
            <a:r>
              <a:rPr lang="en-US" dirty="0" smtClean="0"/>
              <a:t>Agreement between some domains on new network functionality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Interdomain</a:t>
            </a:r>
            <a:r>
              <a:rPr lang="en-US" dirty="0" smtClean="0"/>
              <a:t> Service Models (ISMs)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73700"/>
          </a:xfrm>
        </p:spPr>
        <p:txBody>
          <a:bodyPr/>
          <a:lstStyle/>
          <a:p>
            <a:r>
              <a:rPr lang="en-US" dirty="0" smtClean="0"/>
              <a:t>Methods of communicating across domains</a:t>
            </a:r>
          </a:p>
          <a:p>
            <a:pPr lvl="1"/>
            <a:r>
              <a:rPr lang="en-US" dirty="0" err="1" smtClean="0"/>
              <a:t>Ucast</a:t>
            </a:r>
            <a:r>
              <a:rPr lang="en-US" dirty="0" smtClean="0"/>
              <a:t>/</a:t>
            </a:r>
            <a:r>
              <a:rPr lang="en-US" dirty="0" err="1" smtClean="0"/>
              <a:t>mcast</a:t>
            </a:r>
            <a:r>
              <a:rPr lang="en-US" dirty="0" smtClean="0"/>
              <a:t>/</a:t>
            </a:r>
            <a:r>
              <a:rPr lang="en-US" dirty="0" err="1" smtClean="0"/>
              <a:t>acast</a:t>
            </a:r>
            <a:r>
              <a:rPr lang="en-US" dirty="0" smtClean="0"/>
              <a:t> packet delivery</a:t>
            </a:r>
            <a:endParaRPr lang="en-US" dirty="0"/>
          </a:p>
          <a:p>
            <a:pPr lvl="1"/>
            <a:r>
              <a:rPr lang="en-US" dirty="0" smtClean="0"/>
              <a:t>Delay-tolerant networks</a:t>
            </a:r>
          </a:p>
          <a:p>
            <a:pPr lvl="1"/>
            <a:r>
              <a:rPr lang="en-US" dirty="0" smtClean="0"/>
              <a:t>ICN (e.g., DONA, NDN, etc.)</a:t>
            </a:r>
          </a:p>
          <a:p>
            <a:pPr lvl="4"/>
            <a:endParaRPr lang="en-US" dirty="0"/>
          </a:p>
          <a:p>
            <a:r>
              <a:rPr lang="en-US" dirty="0" smtClean="0"/>
              <a:t>ISMs handle all </a:t>
            </a:r>
            <a:r>
              <a:rPr lang="en-US" dirty="0" err="1" smtClean="0"/>
              <a:t>interdomain</a:t>
            </a:r>
            <a:r>
              <a:rPr lang="en-US" dirty="0" smtClean="0"/>
              <a:t> issues</a:t>
            </a:r>
          </a:p>
          <a:p>
            <a:pPr lvl="1"/>
            <a:r>
              <a:rPr lang="en-US" dirty="0" smtClean="0"/>
              <a:t>Domain addressing, routing (if applicable)</a:t>
            </a:r>
            <a:endParaRPr lang="en-US" dirty="0"/>
          </a:p>
          <a:p>
            <a:pPr lvl="1"/>
            <a:r>
              <a:rPr lang="en-US" dirty="0" err="1" smtClean="0"/>
              <a:t>DoS</a:t>
            </a:r>
            <a:r>
              <a:rPr lang="en-US" dirty="0" smtClean="0"/>
              <a:t>, congestion control, etc.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ISMs do not dictate </a:t>
            </a:r>
            <a:r>
              <a:rPr lang="en-US" dirty="0" err="1" smtClean="0"/>
              <a:t>intradomain</a:t>
            </a:r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The implementation of an ISM might affect domain design</a:t>
            </a:r>
          </a:p>
          <a:p>
            <a:pPr lvl="1"/>
            <a:r>
              <a:rPr lang="en-US" dirty="0" smtClean="0"/>
              <a:t>But definition of an ISM does not dictate domain design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b="1" dirty="0"/>
              <a:t>Extensible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“Packets” carry ISM identifier telling domain how to </a:t>
            </a:r>
            <a:r>
              <a:rPr lang="en-US" dirty="0" smtClean="0"/>
              <a:t>handle</a:t>
            </a:r>
          </a:p>
          <a:p>
            <a:pPr lvl="1"/>
            <a:r>
              <a:rPr lang="en-US" dirty="0" smtClean="0"/>
              <a:t>Thus, can have many ISMs running in parallel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Modular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Host only aware of syntax and semantics of ISM “header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Does not need to be aware of ISM implementation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Deployment and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an entity’s domain hasn’t implemented ISM then:</a:t>
            </a:r>
            <a:endParaRPr lang="en-US" dirty="0"/>
          </a:p>
          <a:p>
            <a:pPr lvl="1"/>
            <a:r>
              <a:rPr lang="en-US" dirty="0" smtClean="0"/>
              <a:t>Sender gets “unreachable” message, tries another ISM</a:t>
            </a:r>
          </a:p>
          <a:p>
            <a:pPr lvl="1"/>
            <a:r>
              <a:rPr lang="en-US" dirty="0" smtClean="0"/>
              <a:t>Or host </a:t>
            </a:r>
            <a:r>
              <a:rPr lang="en-US" dirty="0"/>
              <a:t>can “join” </a:t>
            </a:r>
            <a:r>
              <a:rPr lang="en-US" dirty="0" smtClean="0"/>
              <a:t>ISM by </a:t>
            </a:r>
            <a:r>
              <a:rPr lang="en-US" dirty="0"/>
              <a:t>tunneling through to ISM </a:t>
            </a:r>
            <a:r>
              <a:rPr lang="en-US" dirty="0" smtClean="0"/>
              <a:t>node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For two hosts to communicate, they:</a:t>
            </a:r>
          </a:p>
          <a:p>
            <a:pPr lvl="1"/>
            <a:r>
              <a:rPr lang="en-US" dirty="0" smtClean="0"/>
              <a:t>Must use compatible host-level protocols (transport, etc.)</a:t>
            </a:r>
          </a:p>
          <a:p>
            <a:pPr lvl="1"/>
            <a:r>
              <a:rPr lang="en-US" dirty="0" smtClean="0"/>
              <a:t>Must be connected by at least one ISM path</a:t>
            </a:r>
          </a:p>
          <a:p>
            <a:pPr lvl="2"/>
            <a:r>
              <a:rPr lang="en-US" dirty="0" smtClean="0"/>
              <a:t>ISM reachability may be visible (depends on ISM)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This material goes beyond anything in book</a:t>
            </a:r>
          </a:p>
          <a:p>
            <a:pPr lvl="6"/>
            <a:endParaRPr lang="en-US" dirty="0"/>
          </a:p>
          <a:p>
            <a:r>
              <a:rPr lang="en-US" dirty="0" smtClean="0"/>
              <a:t>And it might be hard to follow at times</a:t>
            </a:r>
          </a:p>
          <a:p>
            <a:pPr lvl="5"/>
            <a:endParaRPr lang="en-US" dirty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You’ve seen parts of this before</a:t>
            </a:r>
          </a:p>
          <a:p>
            <a:pPr lvl="1"/>
            <a:r>
              <a:rPr lang="en-US" dirty="0" smtClean="0"/>
              <a:t>And please ask if you don’t understand</a:t>
            </a:r>
          </a:p>
          <a:p>
            <a:pPr lvl="4"/>
            <a:endParaRPr lang="en-US" dirty="0"/>
          </a:p>
          <a:p>
            <a:r>
              <a:rPr lang="en-US" dirty="0" smtClean="0"/>
              <a:t>And: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you follow this lecture, you will know more about Internet architecture than 99% of networking researchers!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Provides Framework For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Only standardize syntax for specifying ISM, Schema</a:t>
            </a:r>
          </a:p>
          <a:p>
            <a:pPr lvl="1"/>
            <a:r>
              <a:rPr lang="en-US" dirty="0" smtClean="0"/>
              <a:t>No need for global agreement on anything more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err="1" smtClean="0"/>
              <a:t>btwn</a:t>
            </a:r>
            <a:r>
              <a:rPr lang="en-US" dirty="0" smtClean="0"/>
              <a:t> domain </a:t>
            </a:r>
            <a:r>
              <a:rPr lang="en-US" dirty="0"/>
              <a:t>internals and ISMs</a:t>
            </a:r>
          </a:p>
          <a:p>
            <a:pPr lvl="1"/>
            <a:r>
              <a:rPr lang="en-US" dirty="0"/>
              <a:t>Domains can use </a:t>
            </a:r>
            <a:r>
              <a:rPr lang="en-US" dirty="0" smtClean="0"/>
              <a:t>any internal technology to support ISMs</a:t>
            </a:r>
            <a:endParaRPr lang="en-US" dirty="0"/>
          </a:p>
          <a:p>
            <a:pPr lvl="1"/>
            <a:r>
              <a:rPr lang="en-US" dirty="0"/>
              <a:t>Can choose what ISMs to </a:t>
            </a:r>
            <a:r>
              <a:rPr lang="en-US" dirty="0" smtClean="0"/>
              <a:t>support</a:t>
            </a:r>
          </a:p>
          <a:p>
            <a:endParaRPr lang="en-US" dirty="0" smtClean="0"/>
          </a:p>
          <a:p>
            <a:r>
              <a:rPr lang="en-US" dirty="0" smtClean="0"/>
              <a:t>Clean </a:t>
            </a:r>
            <a:r>
              <a:rPr lang="en-US" dirty="0"/>
              <a:t>separation </a:t>
            </a:r>
            <a:r>
              <a:rPr lang="en-US" dirty="0" err="1" smtClean="0"/>
              <a:t>btwn</a:t>
            </a:r>
            <a:r>
              <a:rPr lang="en-US" dirty="0" smtClean="0"/>
              <a:t> applications </a:t>
            </a:r>
            <a:r>
              <a:rPr lang="en-US" dirty="0"/>
              <a:t>and network</a:t>
            </a:r>
          </a:p>
          <a:p>
            <a:pPr lvl="1"/>
            <a:r>
              <a:rPr lang="en-US" dirty="0"/>
              <a:t>Network can evolve without application’s </a:t>
            </a:r>
            <a:r>
              <a:rPr lang="en-US" dirty="0" smtClean="0"/>
              <a:t>knowledge</a:t>
            </a:r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US" b="1" dirty="0" smtClean="0"/>
              <a:t>laim</a:t>
            </a:r>
            <a:r>
              <a:rPr lang="en-US" dirty="0" smtClean="0"/>
              <a:t>: this is enough to make innovation feasible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1828800" y="4419600"/>
            <a:ext cx="54864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Domain</a:t>
            </a:r>
          </a:p>
        </p:txBody>
      </p:sp>
      <p:sp>
        <p:nvSpPr>
          <p:cNvPr id="46084" name="TextBox 5"/>
          <p:cNvSpPr txBox="1">
            <a:spLocks noChangeArrowheads="1"/>
          </p:cNvSpPr>
          <p:nvPr/>
        </p:nvSpPr>
        <p:spPr bwMode="auto">
          <a:xfrm>
            <a:off x="3048000" y="1295400"/>
            <a:ext cx="28956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46085" name="TextBox 6"/>
          <p:cNvSpPr txBox="1">
            <a:spLocks noChangeArrowheads="1"/>
          </p:cNvSpPr>
          <p:nvPr/>
        </p:nvSpPr>
        <p:spPr bwMode="auto">
          <a:xfrm>
            <a:off x="2438400" y="2814637"/>
            <a:ext cx="3962400" cy="4619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Network Stack</a:t>
            </a:r>
          </a:p>
        </p:txBody>
      </p:sp>
      <p:sp>
        <p:nvSpPr>
          <p:cNvPr id="46087" name="TextBox 8"/>
          <p:cNvSpPr txBox="1">
            <a:spLocks noChangeArrowheads="1"/>
          </p:cNvSpPr>
          <p:nvPr/>
        </p:nvSpPr>
        <p:spPr bwMode="auto">
          <a:xfrm>
            <a:off x="990600" y="5786437"/>
            <a:ext cx="7162800" cy="36933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Rest of </a:t>
            </a:r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46093" name="Content Placeholder 13" descr="anchor_john_olsen_02.jpg"/>
          <p:cNvPicPr>
            <a:picLocks noChangeAspect="1"/>
          </p:cNvPicPr>
          <p:nvPr/>
        </p:nvPicPr>
        <p:blipFill>
          <a:blip r:embed="rId4">
            <a:alphaModFix/>
          </a:blip>
          <a:srcRect l="-55048" r="-55048"/>
          <a:stretch>
            <a:fillRect/>
          </a:stretch>
        </p:blipFill>
        <p:spPr bwMode="auto">
          <a:xfrm>
            <a:off x="4038600" y="812800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4" name="Content Placeholder 13" descr="anchor_john_olsen_02.jpg"/>
          <p:cNvPicPr>
            <a:picLocks noChangeAspect="1"/>
          </p:cNvPicPr>
          <p:nvPr/>
        </p:nvPicPr>
        <p:blipFill>
          <a:blip r:embed="rId4"/>
          <a:srcRect l="-55048" r="-55048"/>
          <a:stretch>
            <a:fillRect/>
          </a:stretch>
        </p:blipFill>
        <p:spPr bwMode="auto">
          <a:xfrm>
            <a:off x="4038600" y="6148324"/>
            <a:ext cx="968920" cy="493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Internet</a:t>
            </a:r>
            <a:endParaRPr lang="en-US" dirty="0"/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3327400" y="1683266"/>
            <a:ext cx="24257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29300" y="5599666"/>
            <a:ext cx="101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 smtClean="0"/>
              <a:t>ISMs</a:t>
            </a:r>
            <a:endParaRPr lang="en-US" b="1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78500" y="1447800"/>
            <a:ext cx="1384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 err="1" smtClean="0"/>
              <a:t>netAPI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55700" y="3394372"/>
            <a:ext cx="6997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000"/>
                </a:solidFill>
              </a:rPr>
              <a:t>Network stack and domain have complete freedom to innovate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H="1">
            <a:off x="3327400" y="5786437"/>
            <a:ext cx="2438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arrow" w="med" len="med"/>
            <a:tailEnd type="arrow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55025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think of this as making everything within a domain an L2 protocol</a:t>
            </a:r>
          </a:p>
          <a:p>
            <a:pPr lvl="1"/>
            <a:r>
              <a:rPr lang="en-US" dirty="0" smtClean="0"/>
              <a:t>No need for agreement on L2 technologies</a:t>
            </a:r>
          </a:p>
          <a:p>
            <a:pPr lvl="1"/>
            <a:endParaRPr lang="en-US" dirty="0"/>
          </a:p>
          <a:p>
            <a:r>
              <a:rPr lang="en-US" dirty="0" smtClean="0"/>
              <a:t>ISMs can be deployed in parallel</a:t>
            </a:r>
          </a:p>
          <a:p>
            <a:pPr lvl="1"/>
            <a:r>
              <a:rPr lang="en-US" dirty="0" smtClean="0"/>
              <a:t>Need basic connectivity ISM (e.g., IP) for tunneling</a:t>
            </a:r>
          </a:p>
          <a:p>
            <a:pPr lvl="1"/>
            <a:r>
              <a:rPr lang="en-US" dirty="0" smtClean="0"/>
              <a:t>Then can have subsets of domains supporting an ISM</a:t>
            </a:r>
          </a:p>
          <a:p>
            <a:pPr lvl="1"/>
            <a:r>
              <a:rPr lang="en-US" dirty="0"/>
              <a:t>Global agreement not </a:t>
            </a:r>
            <a:r>
              <a:rPr lang="en-US" dirty="0" smtClean="0"/>
              <a:t>necessary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ISMs handle </a:t>
            </a:r>
            <a:r>
              <a:rPr lang="en-US" dirty="0" err="1" smtClean="0"/>
              <a:t>interdomain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Domains can adopt their own </a:t>
            </a:r>
            <a:r>
              <a:rPr lang="en-US" dirty="0" err="1" smtClean="0"/>
              <a:t>intradomain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This is where IP failed!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We Need a Narrow Waist?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Each ISM needs a narrow waist</a:t>
            </a:r>
          </a:p>
          <a:p>
            <a:pPr lvl="1"/>
            <a:r>
              <a:rPr lang="en-US" dirty="0" smtClean="0"/>
              <a:t>The waist is what all participating domains agree on</a:t>
            </a:r>
          </a:p>
          <a:p>
            <a:pPr lvl="1"/>
            <a:endParaRPr lang="en-US" dirty="0"/>
          </a:p>
          <a:p>
            <a:r>
              <a:rPr lang="en-US" dirty="0" smtClean="0"/>
              <a:t>But there can be more than one such waist</a:t>
            </a:r>
          </a:p>
          <a:p>
            <a:endParaRPr lang="en-US" dirty="0"/>
          </a:p>
          <a:p>
            <a:r>
              <a:rPr lang="en-US" dirty="0" smtClean="0"/>
              <a:t>The fact that we thought we needed only one waist is because we </a:t>
            </a:r>
            <a:r>
              <a:rPr lang="en-US" dirty="0" smtClean="0"/>
              <a:t>use IP for both </a:t>
            </a:r>
            <a:r>
              <a:rPr lang="en-US" dirty="0" err="1" smtClean="0"/>
              <a:t>interdomain</a:t>
            </a:r>
            <a:r>
              <a:rPr lang="en-US" dirty="0" smtClean="0"/>
              <a:t> and </a:t>
            </a:r>
            <a:r>
              <a:rPr lang="en-US" dirty="0" err="1" smtClean="0"/>
              <a:t>intradomain</a:t>
            </a:r>
            <a:r>
              <a:rPr lang="en-US" dirty="0" smtClean="0"/>
              <a:t> communication</a:t>
            </a:r>
          </a:p>
          <a:p>
            <a:pPr lvl="1"/>
            <a:r>
              <a:rPr lang="en-US" dirty="0" smtClean="0"/>
              <a:t>Cerf/Kahn </a:t>
            </a:r>
            <a:r>
              <a:rPr lang="en-US" dirty="0" smtClean="0"/>
              <a:t>got this right (when domains were networks)</a:t>
            </a:r>
          </a:p>
          <a:p>
            <a:pPr lvl="1"/>
            <a:r>
              <a:rPr lang="en-US" dirty="0" smtClean="0"/>
              <a:t>We messed this up when domains and networks diverged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8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S</a:t>
            </a:r>
            <a:r>
              <a:rPr lang="en-US" dirty="0" smtClean="0"/>
              <a:t>o Simple?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355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Internet is built around great abstractions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 was impeded by unfortunate interfaces</a:t>
            </a:r>
          </a:p>
          <a:p>
            <a:pPr lvl="1"/>
            <a:r>
              <a:rPr lang="en-US" dirty="0" smtClean="0"/>
              <a:t>Neither modular nor extensible</a:t>
            </a:r>
          </a:p>
          <a:p>
            <a:pPr lvl="1"/>
            <a:r>
              <a:rPr lang="en-US" dirty="0" smtClean="0"/>
              <a:t>Can be fixed with a small amount of engineering…</a:t>
            </a:r>
          </a:p>
          <a:p>
            <a:pPr lvl="1"/>
            <a:endParaRPr lang="en-US" dirty="0"/>
          </a:p>
          <a:p>
            <a:r>
              <a:rPr lang="en-US" dirty="0" smtClean="0"/>
              <a:t>Evolution isn’t mysterious, if you get out of the way!</a:t>
            </a:r>
          </a:p>
          <a:p>
            <a:pPr lvl="1"/>
            <a:r>
              <a:rPr lang="en-US" dirty="0" smtClean="0"/>
              <a:t>Can freely change </a:t>
            </a:r>
            <a:r>
              <a:rPr lang="en-US" dirty="0" err="1" smtClean="0"/>
              <a:t>intradomain</a:t>
            </a:r>
            <a:r>
              <a:rPr lang="en-US" dirty="0" smtClean="0"/>
              <a:t> architectures</a:t>
            </a:r>
          </a:p>
          <a:p>
            <a:pPr lvl="1"/>
            <a:r>
              <a:rPr lang="en-US" dirty="0" smtClean="0"/>
              <a:t>Can incrementally add new </a:t>
            </a:r>
            <a:r>
              <a:rPr lang="en-US" dirty="0" err="1" smtClean="0"/>
              <a:t>Interdomain</a:t>
            </a:r>
            <a:r>
              <a:rPr lang="en-US" dirty="0" smtClean="0"/>
              <a:t> service models</a:t>
            </a:r>
          </a:p>
          <a:p>
            <a:pPr lvl="1"/>
            <a:r>
              <a:rPr lang="en-US" dirty="0" smtClean="0"/>
              <a:t>Many ISMs can coexist!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Incentives for Innovation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This design enables: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Hosts to choose which of several ISMs to use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D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omains to adopt ISMs without global agreement</a:t>
            </a:r>
          </a:p>
          <a:p>
            <a:pPr lvl="1"/>
            <a:endParaRPr lang="en-US" i="1" dirty="0">
              <a:ea typeface="ＭＳ Ｐゴシック" charset="-128"/>
              <a:cs typeface="ＭＳ Ｐゴシック" charset="-128"/>
            </a:endParaRP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Allows domains to compete on “features”</a:t>
            </a:r>
          </a:p>
          <a:p>
            <a:pPr lvl="1"/>
            <a:r>
              <a:rPr lang="en-US" dirty="0" smtClean="0">
                <a:ea typeface="ＭＳ Ｐゴシック" charset="-128"/>
                <a:cs typeface="ＭＳ Ｐゴシック" charset="-128"/>
              </a:rPr>
              <a:t>Domains not supporting an ISM may give worse service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I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 ISM doesn’t give better service, not worth deploying</a:t>
            </a:r>
          </a:p>
          <a:p>
            <a:pPr lvl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5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once seen as a tautological </a:t>
            </a:r>
            <a:r>
              <a:rPr lang="en-US" dirty="0" smtClean="0"/>
              <a:t>impossibility</a:t>
            </a:r>
          </a:p>
          <a:p>
            <a:pPr lvl="1"/>
            <a:r>
              <a:rPr lang="en-US" dirty="0" smtClean="0"/>
              <a:t>Architecture is what we all agree on</a:t>
            </a:r>
          </a:p>
          <a:p>
            <a:pPr lvl="1"/>
            <a:r>
              <a:rPr lang="en-US" dirty="0" smtClean="0"/>
              <a:t>How can we possibly change it without a flag day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seen as almost inevitable consequence of good design practice</a:t>
            </a:r>
          </a:p>
        </p:txBody>
      </p:sp>
    </p:spTree>
    <p:extLst>
      <p:ext uri="{BB962C8B-B14F-4D97-AF65-F5344CB8AC3E}">
        <p14:creationId xmlns:p14="http://schemas.microsoft.com/office/powerpoint/2010/main" val="16138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Scorecard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Aggregation/</a:t>
            </a:r>
            <a:r>
              <a:rPr lang="en-US" dirty="0" err="1" smtClean="0"/>
              <a:t>Multihoming</a:t>
            </a:r>
            <a:r>
              <a:rPr lang="en-US" dirty="0" smtClean="0"/>
              <a:t>/Domains: solved</a:t>
            </a:r>
          </a:p>
          <a:p>
            <a:endParaRPr lang="en-US" dirty="0"/>
          </a:p>
          <a:p>
            <a:r>
              <a:rPr lang="en-US" dirty="0" err="1" smtClean="0"/>
              <a:t>DDoS</a:t>
            </a:r>
            <a:r>
              <a:rPr lang="en-US" dirty="0" smtClean="0"/>
              <a:t>: solved</a:t>
            </a:r>
          </a:p>
          <a:p>
            <a:endParaRPr lang="en-US" dirty="0"/>
          </a:p>
          <a:p>
            <a:r>
              <a:rPr lang="en-US" dirty="0" err="1" smtClean="0"/>
              <a:t>Middleboxes</a:t>
            </a:r>
            <a:r>
              <a:rPr lang="en-US" dirty="0" smtClean="0"/>
              <a:t>: solved</a:t>
            </a:r>
          </a:p>
          <a:p>
            <a:endParaRPr lang="en-US" dirty="0"/>
          </a:p>
          <a:p>
            <a:r>
              <a:rPr lang="en-US" dirty="0" smtClean="0"/>
              <a:t>Evolution: solved</a:t>
            </a:r>
          </a:p>
          <a:p>
            <a:endParaRPr lang="en-US" dirty="0"/>
          </a:p>
          <a:p>
            <a:r>
              <a:rPr lang="en-US" dirty="0" smtClean="0"/>
              <a:t>In fact, multiple architectures can coexist!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of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designs will be: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Extensible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Networks will be built out of:</a:t>
            </a:r>
          </a:p>
          <a:p>
            <a:pPr lvl="1"/>
            <a:r>
              <a:rPr lang="en-US" dirty="0" smtClean="0"/>
              <a:t>Commodity HW</a:t>
            </a:r>
          </a:p>
          <a:p>
            <a:pPr lvl="1"/>
            <a:r>
              <a:rPr lang="en-US" dirty="0" smtClean="0"/>
              <a:t>Third-party SW</a:t>
            </a:r>
            <a:endParaRPr lang="en-US" dirty="0"/>
          </a:p>
          <a:p>
            <a:pPr lvl="8"/>
            <a:endParaRPr lang="en-US" dirty="0"/>
          </a:p>
          <a:p>
            <a:r>
              <a:rPr lang="en-US" dirty="0" smtClean="0"/>
              <a:t>Network functionality will be deployed in SW</a:t>
            </a:r>
          </a:p>
          <a:p>
            <a:pPr lvl="6"/>
            <a:endParaRPr lang="en-US" dirty="0"/>
          </a:p>
          <a:p>
            <a:r>
              <a:rPr lang="en-US" dirty="0" smtClean="0"/>
              <a:t>And networks will finally be like other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Today’s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“Accidents”</a:t>
            </a:r>
          </a:p>
          <a:p>
            <a:pPr lvl="1"/>
            <a:r>
              <a:rPr lang="en-US" dirty="0" smtClean="0"/>
              <a:t>Aspects widely used before seriously designed</a:t>
            </a:r>
          </a:p>
          <a:p>
            <a:pPr lvl="1"/>
            <a:r>
              <a:rPr lang="en-US" dirty="0" smtClean="0"/>
              <a:t>Or had to be redesigned under severe constraints</a:t>
            </a:r>
          </a:p>
          <a:p>
            <a:pPr lvl="1"/>
            <a:endParaRPr lang="en-US" dirty="0"/>
          </a:p>
          <a:p>
            <a:r>
              <a:rPr lang="en-US" dirty="0" smtClean="0"/>
              <a:t>Oversights</a:t>
            </a:r>
          </a:p>
          <a:p>
            <a:pPr lvl="1"/>
            <a:r>
              <a:rPr lang="en-US" dirty="0" smtClean="0"/>
              <a:t>Issues that were never seriously considered</a:t>
            </a:r>
          </a:p>
          <a:p>
            <a:endParaRPr lang="en-US" dirty="0"/>
          </a:p>
          <a:p>
            <a:r>
              <a:rPr lang="en-US" dirty="0" smtClean="0"/>
              <a:t>Open questions</a:t>
            </a:r>
          </a:p>
          <a:p>
            <a:pPr lvl="1"/>
            <a:r>
              <a:rPr lang="en-US" dirty="0" smtClean="0"/>
              <a:t>Issues that remain unanswered today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6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“Accidental” Aspects of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Addressing, </a:t>
            </a:r>
            <a:r>
              <a:rPr lang="en-US" dirty="0" err="1" smtClean="0"/>
              <a:t>multihoming</a:t>
            </a:r>
            <a:r>
              <a:rPr lang="en-US" dirty="0" smtClean="0"/>
              <a:t>, and aggregation</a:t>
            </a:r>
          </a:p>
          <a:p>
            <a:pPr lvl="1"/>
            <a:r>
              <a:rPr lang="en-US" dirty="0" smtClean="0"/>
              <a:t>Scaling relies on aligning allocation and topology</a:t>
            </a:r>
          </a:p>
          <a:p>
            <a:pPr lvl="1"/>
            <a:r>
              <a:rPr lang="en-US" dirty="0" smtClean="0"/>
              <a:t>No one would pretend CIDR is a fundamental design</a:t>
            </a:r>
          </a:p>
          <a:p>
            <a:pPr lvl="2"/>
            <a:r>
              <a:rPr lang="en-US" i="1" dirty="0" smtClean="0"/>
              <a:t>LPM is not just an optimization, but needed for correctness!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Designed for scaling and autonomy, not authentication</a:t>
            </a:r>
          </a:p>
          <a:p>
            <a:pPr lvl="1"/>
            <a:endParaRPr lang="en-US" dirty="0"/>
          </a:p>
          <a:p>
            <a:r>
              <a:rPr lang="en-US" dirty="0" smtClean="0"/>
              <a:t>Crucial aspects largely ignored by architecture</a:t>
            </a:r>
          </a:p>
          <a:p>
            <a:pPr lvl="1"/>
            <a:r>
              <a:rPr lang="en-US" dirty="0" smtClean="0"/>
              <a:t>Domains</a:t>
            </a:r>
            <a:endParaRPr lang="en-US" dirty="0"/>
          </a:p>
          <a:p>
            <a:pPr lvl="1"/>
            <a:r>
              <a:rPr lang="en-US" dirty="0" err="1" smtClean="0"/>
              <a:t>Middleboxes</a:t>
            </a:r>
            <a:endParaRPr lang="en-US" dirty="0" smtClean="0"/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</a:t>
            </a:r>
            <a:r>
              <a:rPr lang="en-US" dirty="0" err="1" smtClean="0"/>
              <a:t>Middleboxes</a:t>
            </a:r>
            <a:r>
              <a:rPr lang="en-US" dirty="0" smtClean="0"/>
              <a:t>/Domains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Domains:</a:t>
            </a:r>
          </a:p>
          <a:p>
            <a:pPr lvl="1"/>
            <a:r>
              <a:rPr lang="en-US" dirty="0" smtClean="0"/>
              <a:t>Original network architecture: hosts/networks</a:t>
            </a:r>
          </a:p>
          <a:p>
            <a:pPr lvl="1"/>
            <a:r>
              <a:rPr lang="en-US" dirty="0" smtClean="0"/>
              <a:t>New network reality: hosts/networks/domains</a:t>
            </a:r>
          </a:p>
          <a:p>
            <a:pPr lvl="1"/>
            <a:r>
              <a:rPr lang="en-US" dirty="0" smtClean="0"/>
              <a:t>While addresses are broken into host/network components, there is no “domain” component”</a:t>
            </a:r>
          </a:p>
          <a:p>
            <a:pPr lvl="1"/>
            <a:endParaRPr lang="en-US" dirty="0"/>
          </a:p>
          <a:p>
            <a:r>
              <a:rPr lang="en-US" dirty="0" err="1" smtClean="0"/>
              <a:t>Middleboxes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People think that </a:t>
            </a:r>
            <a:r>
              <a:rPr lang="en-US" dirty="0" err="1" smtClean="0"/>
              <a:t>mboxes</a:t>
            </a:r>
            <a:r>
              <a:rPr lang="en-US" dirty="0" smtClean="0"/>
              <a:t> violate E2E principle</a:t>
            </a:r>
          </a:p>
          <a:p>
            <a:pPr lvl="1"/>
            <a:r>
              <a:rPr lang="en-US" dirty="0" smtClean="0"/>
              <a:t>But </a:t>
            </a:r>
            <a:r>
              <a:rPr lang="en-US" dirty="0" err="1" smtClean="0"/>
              <a:t>mboxes</a:t>
            </a:r>
            <a:r>
              <a:rPr lang="en-US" dirty="0" smtClean="0"/>
              <a:t> are right, and the E2E principle is wrong</a:t>
            </a:r>
          </a:p>
          <a:p>
            <a:pPr lvl="1"/>
            <a:r>
              <a:rPr lang="en-US" dirty="0" smtClean="0"/>
              <a:t>Wrong for functionality that is not host-oriented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14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Evolution: how do you </a:t>
            </a:r>
            <a:r>
              <a:rPr lang="en-US" i="1" dirty="0" smtClean="0"/>
              <a:t>change</a:t>
            </a:r>
            <a:r>
              <a:rPr lang="en-US" dirty="0" smtClean="0"/>
              <a:t> the architecture</a:t>
            </a:r>
          </a:p>
          <a:p>
            <a:pPr lvl="1"/>
            <a:r>
              <a:rPr lang="en-US" dirty="0" smtClean="0"/>
              <a:t>The version number in IP doesn’t address all the issues</a:t>
            </a:r>
          </a:p>
          <a:p>
            <a:endParaRPr lang="en-US" dirty="0"/>
          </a:p>
          <a:p>
            <a:r>
              <a:rPr lang="en-US" dirty="0" err="1" smtClean="0"/>
              <a:t>DDoS</a:t>
            </a:r>
            <a:r>
              <a:rPr lang="en-US" dirty="0" smtClean="0"/>
              <a:t>: preventing denial-of-service attacks</a:t>
            </a:r>
          </a:p>
          <a:p>
            <a:pPr lvl="1"/>
            <a:r>
              <a:rPr lang="en-US" dirty="0" smtClean="0"/>
              <a:t>Nothing in today’s architecture helps with this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2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3|14.6|38.1|1.7|26.7|9.7|15.4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58266</TotalTime>
  <Words>2952</Words>
  <Application>Microsoft Macintosh PowerPoint</Application>
  <PresentationFormat>On-screen Show (4:3)</PresentationFormat>
  <Paragraphs>598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Courier New</vt:lpstr>
      <vt:lpstr>Gill Sans</vt:lpstr>
      <vt:lpstr>ＭＳ Ｐゴシック</vt:lpstr>
      <vt:lpstr>Times New Roman</vt:lpstr>
      <vt:lpstr>Wingdings</vt:lpstr>
      <vt:lpstr>Arial</vt:lpstr>
      <vt:lpstr>Network</vt:lpstr>
      <vt:lpstr>CS 168 Rethinking the Internet Architecture</vt:lpstr>
      <vt:lpstr>PowerPoint Presentation</vt:lpstr>
      <vt:lpstr>Office Hours</vt:lpstr>
      <vt:lpstr>Today’s Agenda</vt:lpstr>
      <vt:lpstr>Warning</vt:lpstr>
      <vt:lpstr>Problems with Today’s Architecture</vt:lpstr>
      <vt:lpstr>“Accidental” Aspects of Architecture</vt:lpstr>
      <vt:lpstr>Implications of Middleboxes/Domains</vt:lpstr>
      <vt:lpstr>Oversights</vt:lpstr>
      <vt:lpstr>A Big Open Question</vt:lpstr>
      <vt:lpstr>How I would address these problems</vt:lpstr>
      <vt:lpstr>Internet Naming: Take 2</vt:lpstr>
      <vt:lpstr>Three Aspects of Identities</vt:lpstr>
      <vt:lpstr>Security requires binding all three…</vt:lpstr>
      <vt:lpstr>Current Approach</vt:lpstr>
      <vt:lpstr>Deeper problem with this approach</vt:lpstr>
      <vt:lpstr>An Alternative Naming Approach</vt:lpstr>
      <vt:lpstr>Problems with this approach?</vt:lpstr>
      <vt:lpstr>Paradigm Change</vt:lpstr>
      <vt:lpstr>Internet Addressing: Take 2</vt:lpstr>
      <vt:lpstr>New Addressing Architecture</vt:lpstr>
      <vt:lpstr>Forwarding</vt:lpstr>
      <vt:lpstr>Scaling</vt:lpstr>
      <vt:lpstr>Interdomain Routing</vt:lpstr>
      <vt:lpstr>DDoS Prevention</vt:lpstr>
      <vt:lpstr>How SOPs Work</vt:lpstr>
      <vt:lpstr>Obvious Problem?</vt:lpstr>
      <vt:lpstr>Paradigm Change</vt:lpstr>
      <vt:lpstr>Network Infrastructure: Take 2</vt:lpstr>
      <vt:lpstr>Current Network (Domain) Design</vt:lpstr>
      <vt:lpstr>New Approach: HW Core, SW Edge</vt:lpstr>
      <vt:lpstr>Flexibility</vt:lpstr>
      <vt:lpstr>Paradigm Change</vt:lpstr>
      <vt:lpstr>Software vs Hardware</vt:lpstr>
      <vt:lpstr>Implications</vt:lpstr>
      <vt:lpstr>Evolution: Take 1</vt:lpstr>
      <vt:lpstr>Evolution: Changing the Architecture</vt:lpstr>
      <vt:lpstr>Supporting New Architecture Requires Changing Many Components</vt:lpstr>
      <vt:lpstr>How Do These Impede Innovation?</vt:lpstr>
      <vt:lpstr>A New Way of Looking at Architecture</vt:lpstr>
      <vt:lpstr>Rigidity of Current Architecture </vt:lpstr>
      <vt:lpstr>The Design Question</vt:lpstr>
      <vt:lpstr>The Answer</vt:lpstr>
      <vt:lpstr>Design of Network API</vt:lpstr>
      <vt:lpstr>Example Schemas</vt:lpstr>
      <vt:lpstr>How Are These Schemas Supported?</vt:lpstr>
      <vt:lpstr>Interdomain Service Models (ISMs)</vt:lpstr>
      <vt:lpstr>Design Principles</vt:lpstr>
      <vt:lpstr>Partial Deployment and Compatibility</vt:lpstr>
      <vt:lpstr>Provides Framework For Evolution</vt:lpstr>
      <vt:lpstr>The New Internet</vt:lpstr>
      <vt:lpstr>Huh?</vt:lpstr>
      <vt:lpstr>Don’t We Need a Narrow Waist?</vt:lpstr>
      <vt:lpstr>Why Is This So Simple?</vt:lpstr>
      <vt:lpstr>Incentives for Innovation</vt:lpstr>
      <vt:lpstr>Summary</vt:lpstr>
      <vt:lpstr>Scorecard of Problems</vt:lpstr>
      <vt:lpstr>Vision of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shenker@icsi.berkeley.edu</cp:lastModifiedBy>
  <cp:revision>962</cp:revision>
  <cp:lastPrinted>2015-11-23T09:33:22Z</cp:lastPrinted>
  <dcterms:created xsi:type="dcterms:W3CDTF">2015-08-27T21:00:58Z</dcterms:created>
  <dcterms:modified xsi:type="dcterms:W3CDTF">2015-12-02T00:22:32Z</dcterms:modified>
</cp:coreProperties>
</file>