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80"/>
  </p:notesMasterIdLst>
  <p:sldIdLst>
    <p:sldId id="322" r:id="rId3"/>
    <p:sldId id="323" r:id="rId4"/>
    <p:sldId id="324" r:id="rId5"/>
    <p:sldId id="325" r:id="rId6"/>
    <p:sldId id="326" r:id="rId7"/>
    <p:sldId id="390" r:id="rId8"/>
    <p:sldId id="394" r:id="rId9"/>
    <p:sldId id="327" r:id="rId10"/>
    <p:sldId id="329" r:id="rId11"/>
    <p:sldId id="402" r:id="rId12"/>
    <p:sldId id="330" r:id="rId13"/>
    <p:sldId id="331" r:id="rId14"/>
    <p:sldId id="332" r:id="rId15"/>
    <p:sldId id="333" r:id="rId16"/>
    <p:sldId id="335" r:id="rId17"/>
    <p:sldId id="336" r:id="rId18"/>
    <p:sldId id="337" r:id="rId19"/>
    <p:sldId id="338" r:id="rId20"/>
    <p:sldId id="416" r:id="rId21"/>
    <p:sldId id="340" r:id="rId22"/>
    <p:sldId id="341" r:id="rId23"/>
    <p:sldId id="344" r:id="rId24"/>
    <p:sldId id="400" r:id="rId25"/>
    <p:sldId id="345" r:id="rId26"/>
    <p:sldId id="346" r:id="rId27"/>
    <p:sldId id="467" r:id="rId28"/>
    <p:sldId id="468" r:id="rId29"/>
    <p:sldId id="470" r:id="rId30"/>
    <p:sldId id="471" r:id="rId31"/>
    <p:sldId id="350" r:id="rId32"/>
    <p:sldId id="397" r:id="rId33"/>
    <p:sldId id="463" r:id="rId34"/>
    <p:sldId id="464" r:id="rId35"/>
    <p:sldId id="465" r:id="rId36"/>
    <p:sldId id="398" r:id="rId37"/>
    <p:sldId id="439" r:id="rId38"/>
    <p:sldId id="436" r:id="rId39"/>
    <p:sldId id="437" r:id="rId40"/>
    <p:sldId id="435" r:id="rId41"/>
    <p:sldId id="434" r:id="rId42"/>
    <p:sldId id="433" r:id="rId43"/>
    <p:sldId id="432" r:id="rId44"/>
    <p:sldId id="430" r:id="rId45"/>
    <p:sldId id="429" r:id="rId46"/>
    <p:sldId id="363" r:id="rId47"/>
    <p:sldId id="427" r:id="rId48"/>
    <p:sldId id="426" r:id="rId49"/>
    <p:sldId id="425" r:id="rId50"/>
    <p:sldId id="424" r:id="rId51"/>
    <p:sldId id="421" r:id="rId52"/>
    <p:sldId id="459" r:id="rId53"/>
    <p:sldId id="420" r:id="rId54"/>
    <p:sldId id="486" r:id="rId55"/>
    <p:sldId id="367" r:id="rId56"/>
    <p:sldId id="391" r:id="rId57"/>
    <p:sldId id="368" r:id="rId58"/>
    <p:sldId id="370" r:id="rId59"/>
    <p:sldId id="371" r:id="rId60"/>
    <p:sldId id="474" r:id="rId61"/>
    <p:sldId id="475" r:id="rId62"/>
    <p:sldId id="373" r:id="rId63"/>
    <p:sldId id="374" r:id="rId64"/>
    <p:sldId id="406" r:id="rId65"/>
    <p:sldId id="377" r:id="rId66"/>
    <p:sldId id="378" r:id="rId67"/>
    <p:sldId id="393" r:id="rId68"/>
    <p:sldId id="477" r:id="rId69"/>
    <p:sldId id="484" r:id="rId70"/>
    <p:sldId id="483" r:id="rId71"/>
    <p:sldId id="482" r:id="rId72"/>
    <p:sldId id="481" r:id="rId73"/>
    <p:sldId id="386" r:id="rId74"/>
    <p:sldId id="401" r:id="rId75"/>
    <p:sldId id="388" r:id="rId76"/>
    <p:sldId id="389" r:id="rId77"/>
    <p:sldId id="441" r:id="rId78"/>
    <p:sldId id="485" r:id="rId7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11"/>
    <a:srgbClr val="07053F"/>
    <a:srgbClr val="A33431"/>
    <a:srgbClr val="531B26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86247" autoAdjust="0"/>
  </p:normalViewPr>
  <p:slideViewPr>
    <p:cSldViewPr>
      <p:cViewPr varScale="1">
        <p:scale>
          <a:sx n="74" d="100"/>
          <a:sy n="74" d="100"/>
        </p:scale>
        <p:origin x="489" y="27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-2446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71" d="100"/>
          <a:sy n="171" d="100"/>
        </p:scale>
        <p:origin x="42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0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3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3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1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5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2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Helvetica Neue"/>
                <a:ea typeface="ＭＳ Ｐゴシック" charset="-128"/>
                <a:cs typeface="ＭＳ Ｐゴシック" charset="-128"/>
              </a:rPr>
              <a:t>If you don't find it in the index, look very carefully through the entire catalog.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Helvetica Neue"/>
                <a:ea typeface="ＭＳ Ｐゴシック" charset="-128"/>
                <a:cs typeface="ＭＳ Ｐゴシック" charset="-128"/>
              </a:rPr>
              <a:t>--Sears, Roebuck, and Co., Consumers' Guide, 1897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3" r:id="rId7"/>
    <p:sldLayoutId id="2147483694" r:id="rId8"/>
    <p:sldLayoutId id="214748369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Indexes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42772" y="4248150"/>
            <a:ext cx="5437632" cy="1565401"/>
          </a:xfrm>
        </p:spPr>
        <p:txBody>
          <a:bodyPr/>
          <a:lstStyle/>
          <a:p>
            <a:r>
              <a:rPr lang="en-US"/>
              <a:t>R &amp; G - Chapter 10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high fan-out search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Forgot: </a:t>
            </a:r>
            <a:r>
              <a:rPr lang="en-US" sz="1600" dirty="0">
                <a:latin typeface="Helvetica Neue"/>
              </a:rPr>
              <a:t>Need to break across pages!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5" name="Folded Corner 44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6" name="Folded Corner 45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47" name="Folded Corner 46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49" name="Folded Corner 48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1" name="Folded Corner 5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54" name="Folded Corner 53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56" name="Group 55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58" name="Group 57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91" name="Group 90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92" name="Rectangle 91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94" name="Rectangle 93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96" name="Group 9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00" name="Straight Arrow Connector 9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5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Complexity?</a:t>
            </a:r>
            <a:endParaRPr lang="en-US" sz="1600" dirty="0">
              <a:latin typeface="Helvetica Neue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4" name="Folded Corner 43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8" name="Folded Corner 47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50" name="Folded Corner 49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55" name="Folded Corner 54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7" name="Folded Corner 56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2" name="Folded Corner 61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63" name="Folded Corner 62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64" name="Group 63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65" name="Group 64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77" name="Group 76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6" name="Group 10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0" name="Straight Arrow Connector 10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Complexity</a:t>
            </a:r>
            <a:r>
              <a:rPr lang="en-US" sz="1600" dirty="0">
                <a:latin typeface="Helvetica Neue"/>
              </a:rPr>
              <a:t>: Still binary search, just a constant factor smaller input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8" name="Folded Corner 47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50" name="Folded Corner 49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55" name="Folded Corner 54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57" name="Folded Corner 56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61" name="Folded Corner 6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4" name="Folded Corner 63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65" name="Folded Corner 64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66" name="Group 65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67" name="Group 66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79" name="Group 78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6" name="Group 10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0" name="Straight Arrow Connector 10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3055" y="104463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Recursively “index” key file</a:t>
            </a:r>
            <a:endParaRPr lang="en-US" sz="1600" i="1" dirty="0">
              <a:latin typeface="Helvetica Neue"/>
            </a:endParaRPr>
          </a:p>
          <a:p>
            <a:r>
              <a:rPr lang="en-US" sz="1600" b="1" dirty="0">
                <a:latin typeface="Helvetica Neue"/>
              </a:rPr>
              <a:t>Key Invariant:</a:t>
            </a:r>
          </a:p>
          <a:p>
            <a:pPr lvl="1"/>
            <a:r>
              <a:rPr lang="en-US" sz="1600" dirty="0">
                <a:latin typeface="Helvetica Neue"/>
              </a:rPr>
              <a:t>Node [</a:t>
            </a:r>
            <a:r>
              <a:rPr lang="is-IS" sz="1600" dirty="0">
                <a:latin typeface="Helvetica Neue"/>
              </a:rPr>
              <a:t>…, (K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, P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), (K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, P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), ... ] </a:t>
            </a:r>
            <a:r>
              <a:rPr lang="en-US" sz="1600" dirty="0">
                <a:latin typeface="Helvetica Neue"/>
                <a:sym typeface="Wingdings"/>
              </a:rPr>
              <a:t></a:t>
            </a:r>
            <a:r>
              <a:rPr lang="is-IS" sz="1600" dirty="0">
                <a:latin typeface="Helvetica Neue"/>
              </a:rPr>
              <a:t> All tuples in range K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 &lt;= K &lt; K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 are in tree P</a:t>
            </a:r>
            <a:r>
              <a:rPr lang="is-IS" sz="1600" baseline="-25000" dirty="0">
                <a:latin typeface="Helvetica Neue"/>
              </a:rPr>
              <a:t>L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157" name="Folded Corner 156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158" name="Folded Corner 157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159" name="Folded Corner 158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160" name="Folded Corner 159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161" name="Folded Corner 16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162" name="Folded Corner 161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63" name="Folded Corner 162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64" name="Group 163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174" name="Rectangle 173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171" name="Rectangle 170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168" name="Rectangle 167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7" name="Group 176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178" name="Rectangle 177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80" name="Rectangle 179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82" name="Group 181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83" name="Rectangle 182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86" name="Straight Arrow Connector 185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olded Corner 190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92" name="Group 191" descr="A root node with entries 1, 7 and 2 pointers" title="Root Node"/>
          <p:cNvGrpSpPr/>
          <p:nvPr/>
        </p:nvGrpSpPr>
        <p:grpSpPr>
          <a:xfrm>
            <a:off x="2158286" y="2275236"/>
            <a:ext cx="533400" cy="361950"/>
            <a:chOff x="4733242" y="4158904"/>
            <a:chExt cx="711200" cy="482600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1</a:t>
              </a: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95" name="Rectangle 194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97" name="Group 196" descr="A root node with entries 1, 7 and 2 pointers" title="Root Node"/>
          <p:cNvGrpSpPr/>
          <p:nvPr/>
        </p:nvGrpSpPr>
        <p:grpSpPr>
          <a:xfrm>
            <a:off x="2691685" y="2275236"/>
            <a:ext cx="533400" cy="361950"/>
            <a:chOff x="5444441" y="4158904"/>
            <a:chExt cx="711200" cy="482600"/>
          </a:xfrm>
        </p:grpSpPr>
        <p:sp>
          <p:nvSpPr>
            <p:cNvPr id="198" name="Rectangle 197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201" name="Straight Arrow Connector 200" descr="Pointer from root between 1 and 7" title="Pointer Root 1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 descr="Pointer From Root after 7" title="Pointer Root 2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 high fan-out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4935" y="900786"/>
            <a:ext cx="9004082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Searching for </a:t>
            </a:r>
            <a:r>
              <a:rPr lang="en-US" sz="1600" b="1" dirty="0">
                <a:latin typeface="Helvetica Neue"/>
              </a:rPr>
              <a:t>5</a:t>
            </a:r>
            <a:r>
              <a:rPr lang="en-US" sz="1600" dirty="0">
                <a:latin typeface="Helvetica Neue"/>
              </a:rPr>
              <a:t>?</a:t>
            </a:r>
          </a:p>
          <a:p>
            <a:pPr lvl="1"/>
            <a:r>
              <a:rPr lang="en-US" sz="1600" dirty="0">
                <a:latin typeface="Helvetica Neue"/>
              </a:rPr>
              <a:t>Binary Search each node (page) starting at root</a:t>
            </a:r>
          </a:p>
          <a:p>
            <a:pPr lvl="1"/>
            <a:r>
              <a:rPr lang="en-US" sz="1600" dirty="0">
                <a:latin typeface="Helvetica Neue"/>
              </a:rPr>
              <a:t>Follow pointers to next level of search tree</a:t>
            </a:r>
          </a:p>
          <a:p>
            <a:r>
              <a:rPr lang="en-US" sz="1600" dirty="0"/>
              <a:t>Complexity?  O(</a:t>
            </a:r>
            <a:r>
              <a:rPr lang="en-US" sz="1600" dirty="0" err="1"/>
              <a:t>log</a:t>
            </a:r>
            <a:r>
              <a:rPr lang="en-US" sz="1600" baseline="-25000" dirty="0" err="1"/>
              <a:t>F</a:t>
            </a:r>
            <a:r>
              <a:rPr lang="en-US" sz="1600" dirty="0"/>
              <a:t>(#Pages))</a:t>
            </a: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1771650" y="1182271"/>
            <a:ext cx="6000751" cy="7928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83" name="Folded Corner 82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84" name="Folded Corner 83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85" name="Folded Corner 84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86" name="Folded Corner 85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87" name="Folded Corner 86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88" name="Folded Corner 87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89" name="Folded Corner 88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90" name="Group 89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91" name="Group 90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3" name="Group 102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8" name="Group 107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2" name="Straight Arrow Connector 111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olded Corner 116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488486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grpSp>
        <p:nvGrpSpPr>
          <p:cNvPr id="123" name="Group 122" descr="A root node with entries 1, 7 and 2 pointers" title="Root Node"/>
          <p:cNvGrpSpPr/>
          <p:nvPr/>
        </p:nvGrpSpPr>
        <p:grpSpPr>
          <a:xfrm>
            <a:off x="2691685" y="2275236"/>
            <a:ext cx="533400" cy="361950"/>
            <a:chOff x="5444441" y="4158904"/>
            <a:chExt cx="711200" cy="4826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27" name="Straight Arrow Connector 126" descr="Pointer from root between 1 and 7" title="Pointer Root 1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 descr="Pointer From Root after 7" title="Pointer Root 2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ED0E995-2667-CE4E-A45A-32C14E0CED33}"/>
              </a:ext>
            </a:extLst>
          </p:cNvPr>
          <p:cNvSpPr/>
          <p:nvPr/>
        </p:nvSpPr>
        <p:spPr bwMode="auto">
          <a:xfrm>
            <a:off x="2532507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130896-9975-7F4E-B63E-812EF50810A8}"/>
              </a:ext>
            </a:extLst>
          </p:cNvPr>
          <p:cNvSpPr/>
          <p:nvPr/>
        </p:nvSpPr>
        <p:spPr bwMode="auto">
          <a:xfrm>
            <a:off x="2356411" y="3188923"/>
            <a:ext cx="203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E1CB72-2485-F74C-AF12-F378D8085710}"/>
              </a:ext>
            </a:extLst>
          </p:cNvPr>
          <p:cNvSpPr/>
          <p:nvPr/>
        </p:nvSpPr>
        <p:spPr bwMode="auto">
          <a:xfrm>
            <a:off x="2392992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58" name="Straight Arrow Connector 57" descr="Pointer from root between 1 and 7" title="Pointer Root 1">
            <a:extLst>
              <a:ext uri="{FF2B5EF4-FFF2-40B4-BE49-F238E27FC236}">
                <a16:creationId xmlns:a16="http://schemas.microsoft.com/office/drawing/2014/main" id="{666FE05E-48EE-BD45-A790-FCE8EFA0DD4C}"/>
              </a:ext>
            </a:extLst>
          </p:cNvPr>
          <p:cNvCxnSpPr/>
          <p:nvPr/>
        </p:nvCxnSpPr>
        <p:spPr>
          <a:xfrm flipH="1">
            <a:off x="1669147" y="2507765"/>
            <a:ext cx="926750" cy="51916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 descr="Pointer after 5 from the root" title="Poitner 3">
            <a:extLst>
              <a:ext uri="{FF2B5EF4-FFF2-40B4-BE49-F238E27FC236}">
                <a16:creationId xmlns:a16="http://schemas.microsoft.com/office/drawing/2014/main" id="{7F98DA04-1F5A-B64D-9FED-829CA370E9AA}"/>
              </a:ext>
            </a:extLst>
          </p:cNvPr>
          <p:cNvCxnSpPr/>
          <p:nvPr/>
        </p:nvCxnSpPr>
        <p:spPr>
          <a:xfrm>
            <a:off x="2450570" y="3432528"/>
            <a:ext cx="692141" cy="86273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C6C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C6C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Key Optimization?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Optimization</a:t>
            </a:r>
          </a:p>
          <a:p>
            <a:pPr lvl="1"/>
            <a:r>
              <a:rPr lang="en-US" sz="1800" dirty="0"/>
              <a:t>Do we need the left most key?</a:t>
            </a:r>
          </a:p>
        </p:txBody>
      </p:sp>
      <p:sp>
        <p:nvSpPr>
          <p:cNvPr id="48" name="Rectangle 4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59" name="Rectangle 58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0" name="Folded Corner 5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68" name="Folded Corner 6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73" name="Folded Corner 7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82" name="Folded Corner 81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83" name="Folded Corner 8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84" name="Folded Corner 83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85" name="Folded Corner 8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96" name="Rectangle 95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942433" y="3193973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97" name="Rectangle 96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8" name="Oval 9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88" name="Group 87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89" name="Group 88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00" name="Rectangle 9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839356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grpSp>
        <p:nvGrpSpPr>
          <p:cNvPr id="101" name="Group 100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02" name="Rectangle 101"/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05" name="Rectangle 10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06" name="Rectangle 105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7" name="Oval 106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08" name="Straight Arrow Connector 107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olded Corner 11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5" name="Rectangle 11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grpSp>
        <p:nvGrpSpPr>
          <p:cNvPr id="116" name="Group 115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17" name="Rectangle 116"/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20" name="Rectangle 11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21" name="Rectangle 120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2" name="Oval 121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3" name="Straight Arrow Connector 122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A9BF7D5-3E38-6D4C-9544-D2F230DFB9C4}"/>
              </a:ext>
            </a:extLst>
          </p:cNvPr>
          <p:cNvSpPr/>
          <p:nvPr/>
        </p:nvSpPr>
        <p:spPr bwMode="auto">
          <a:xfrm>
            <a:off x="923183" y="3193973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55" name="Rectangle 5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54400BD-CBFE-D94B-ACDD-22673DCAC193}"/>
              </a:ext>
            </a:extLst>
          </p:cNvPr>
          <p:cNvSpPr/>
          <p:nvPr/>
        </p:nvSpPr>
        <p:spPr bwMode="auto">
          <a:xfrm>
            <a:off x="3824036" y="3178675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56" name="Rectangle 5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B9F95C2-7814-8C44-9F80-6B181FE17BA2}"/>
              </a:ext>
            </a:extLst>
          </p:cNvPr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0.00399 0.6447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2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0.46512 " pathEditMode="relative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66 0.48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100" grpId="1" animBg="1"/>
      <p:bldP spid="115" grpId="2" animBg="1"/>
      <p:bldP spid="54" grpId="1" animBg="1"/>
      <p:bldP spid="54" grpId="2" animBg="1"/>
      <p:bldP spid="55" grpId="1" animBg="1"/>
      <p:bldP spid="55" grpId="2" animBg="1"/>
      <p:bldP spid="56" grpId="2" animBg="1"/>
      <p:bldP spid="5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high fan-out search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Disk Layout? All in a single file, Data Pages first.</a:t>
            </a:r>
          </a:p>
        </p:txBody>
      </p:sp>
      <p:sp>
        <p:nvSpPr>
          <p:cNvPr id="131" name="Rectangle 130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132" name="Folded Corner 131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33" name="Folded Corner 132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34" name="Folded Corner 133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135" name="Group 134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36" name="Oval 135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39" name="Group 138" descr="Several index pages each with room for 2 entries and 3 pointers" title="Index File Index Pages"/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40" name="Folded Corner 139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50" name="Group 149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51" name="Folded Corner 150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61" name="Group 160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62" name="Folded Corner 161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64" name="Rectangle 163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2" name="Group 171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173" name="Oval 172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76" name="TextBox 175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95" name="Rectangle 9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74BF501-7E70-0F40-9B06-671F695D5D70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96" name="Rectangle 9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CCAB5A1-94D5-7A4D-8357-93CD5029D81B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97" name="Folded Corner 9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E4B227C-070D-4A4C-8719-89739C255642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98" name="Folded Corner 9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133A632-E479-0942-BBCB-8ADAB4952BFB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99" name="Folded Corner 9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3A7B2E5-17DB-7D4F-A8B5-F9E582E4F2DB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00" name="Folded Corner 9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B153197-D88B-D744-9F26-6E00F33D2690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01" name="Folded Corner 10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DBF566-BBD8-CB40-835E-CD8A31649365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102" name="Folded Corner 1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BA2517E-FA0E-D247-BD63-D42FC6404663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3" name="Folded Corner 1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C1559E9-F77B-0A47-9323-310B4B8D64F9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5" name="Rectangle 1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9408E5-6E46-A947-AB1D-9037EE0B2904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6" name="Oval 1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80523B4-CDAD-014D-AB7A-6DD5BD3E2391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07" name="Group 1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87CF918-F110-5D44-9D0C-7AF100F734A1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D15BA4B-4259-6847-8502-88C502D37FCB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6DCC82D-AB06-BA4E-8BC1-EF93CBEBF5B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9D51E4-6C05-BE4C-8FF8-DF0DF072AFEE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1" name="Group 1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4F94554-A02D-F04A-A7A1-FDFED30F7A8F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4E95B9-08AC-C24C-99C1-C89C5A2DE449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05A8415-B985-7546-9645-5FC8FCCEA9A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F8E338B-C047-F148-AD74-4F4A1C10C296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6" name="Group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F275F1A-9538-2E40-80C5-DAB9A5025F8D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9A4CEB-37CE-264E-9814-7AC22AD6F95B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8DE0D8A-CFB5-8746-ADEE-E1BCFE76C7F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19" name="Rectangle 11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7BB71DE-CF72-184E-840F-AFE35CD49A37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20" name="Rectangle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1CF6E1D-59AB-314A-8295-41BF812EC8A7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1" name="Oval 1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4594A30-7A44-4548-9BEE-55C0F51F26F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2" name="Straight Arrow Connector 12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57481DA-BE36-A84B-8E8B-4FEB0DFAEB40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668C8B0-86CC-444C-AB33-513E49C2A845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79A05EE-98C4-FA42-A4F3-2578D75CB337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910B6EE-B18C-5F4B-8AB3-4804AF6CD52C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5835386-A619-E44A-AD19-FD8951CA0A0D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2B5E8DB-10F0-B24E-BF6B-59A15950FFA3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29" name="Group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AC0D817-9E61-4041-83D1-E4F4B92406CF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CA1A7F4-0927-554E-8DB6-C37527D7886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6447211-8ABF-8F4B-8F7F-39690A5B5538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79" name="Rectangle 17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3A2D5A5-1FE5-5C49-8FA0-D441AD0E2A3C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200" name="Rectangle 19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204614D-69E8-AD42-A5E7-DBE5DCB3E76A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03" name="Oval 2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5DD1CBD-D7FD-4C4A-A9D3-86C69F6C95B9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204" name="Straight Arrow Connector 2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A0213C6-369A-D24E-A519-ABD4F3397582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B98855C-4666-D446-B635-91AF6EDB056B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543EE1CC-F122-0E4F-B944-A5202B0CC765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Some design goals:</a:t>
            </a:r>
          </a:p>
          <a:p>
            <a:pPr lvl="1"/>
            <a:r>
              <a:rPr lang="en-US" sz="1400" dirty="0"/>
              <a:t>Fast sequential scan?</a:t>
            </a:r>
          </a:p>
          <a:p>
            <a:pPr lvl="1"/>
            <a:r>
              <a:rPr lang="en-US" sz="1400" dirty="0"/>
              <a:t>High Fan-out?</a:t>
            </a:r>
          </a:p>
          <a:p>
            <a:pPr lvl="1"/>
            <a:r>
              <a:rPr lang="en-US" sz="1400" dirty="0"/>
              <a:t>Support insertion? </a:t>
            </a:r>
            <a:r>
              <a:rPr lang="is-IS" sz="1400" dirty="0"/>
              <a:t>…</a:t>
            </a:r>
            <a:endParaRPr lang="en-US" sz="1400" dirty="0"/>
          </a:p>
        </p:txBody>
      </p:sp>
      <p:sp>
        <p:nvSpPr>
          <p:cNvPr id="182" name="Rectangle 181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183" name="Folded Corner 182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84" name="Folded Corner 183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85" name="Folded Corner 184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186" name="Group 185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87" name="Oval 186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201" name="Group 200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202" name="Folded Corner 201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12" name="Group 211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213" name="Folded Corner 212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215" name="Rectangle 214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3" name="Group 222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5" name="Oval 224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5" name="TextBox 234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237" name="TextBox 236" descr="An Index File with data pages and index pages" title="Index File"/>
          <p:cNvSpPr txBox="1"/>
          <p:nvPr/>
        </p:nvSpPr>
        <p:spPr>
          <a:xfrm>
            <a:off x="6873685" y="903262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  <a:latin typeface="Helvetica Neue"/>
              </a:rPr>
              <a:t>Indexed File</a:t>
            </a:r>
          </a:p>
        </p:txBody>
      </p:sp>
      <p:grpSp>
        <p:nvGrpSpPr>
          <p:cNvPr id="103" name="Group 102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C31F002-7B48-6F44-B8C1-96F9DB85DD2A}"/>
              </a:ext>
            </a:extLst>
          </p:cNvPr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151D1847-AC58-9E48-9A63-2270278662DA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6003BE6-B57D-AC43-A1F5-BEC5ABCFAE4E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CB37ECB-1AE5-A24B-890B-B60B02D77597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ED2BFCA-915C-DC48-A6E8-17D924C669F0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78F41D3-BFE5-0A41-B5F2-4FCFF945DF5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B89B103-8B2A-E04B-89F0-6D82CFC7F121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1997A0D-BDC9-8345-8DB4-7D3A92EF64F3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18924FB-E062-2F40-9D3F-507D70544D5D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50AA1D-C74D-5144-A52A-603FA36AC282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D50A1D2-7996-944C-B010-1FA5DFB8DF31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114" name="Rectangle 11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079ACA7-99CE-3A42-AA6C-49A0429BBB40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15" name="Rectangle 11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FC97BA8-2C39-2D43-869E-1FB616152945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16" name="Folded Corner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57EE31D-F3A1-2047-8533-7CC4F2AA38C4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117" name="Folded Corner 1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9B1625-D113-BD4C-9EBA-EB8B8963F4E1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118" name="Folded Corner 11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5D5EDE-C7FE-924C-94EC-DDA474ABD371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19" name="Folded Corner 11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D05D3A4-D535-D34C-9033-21142D1EDEE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20" name="Folded Corner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6D2632-FBBC-974B-9A99-1D75C6281121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121" name="Folded Corner 1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62E5A71-BD5F-7745-84F6-C7EDC20E4C4B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22" name="Folded Corner 12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AC94E9B-C43C-DE40-80E7-CE1E89179FFA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23" name="Rectangle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806BF65-91D3-4F49-B02F-CF0D963EB9CD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4" name="Oval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31B8F7B-9AAE-EA45-9ED1-D52ED98ADAFA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25" name="Group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F05A393-F296-834F-AE84-DC56EF1DF5A7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62ECB40-824F-584A-8BD9-2368BDF6B1F2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FD0176-2315-0B42-85F2-1979B0624884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01DEBCD-7DF8-C540-A693-B3CFD2416E27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29" name="Group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244C8F6-385F-4143-9535-B0BDB2AF2D72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96F043E-EAFC-034C-8536-01F2297691BF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638F7D-035A-8249-BAC1-DFFA90F4CBC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581BFA9-6A9E-5A41-9CAF-6CCBE4A70D01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33" name="Group 1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475A8F-0B1E-1A44-946C-F0D46FAEA7D8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3F8ED46-56A9-F140-8B39-0F0026C912FF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63991D5-7405-744E-9C8D-597DB4B33E32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36" name="Rectangle 1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FB1193C-FADD-CB4E-AAA7-56EAE52CC613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37" name="Rectangle 1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79B7E1E-9CAD-F240-A894-ADF81C213326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Oval 1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744BBC-816A-394E-9ABC-1F6041F26ABB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39" name="Straight Arrow Connector 1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496A2D8-E0CE-E44A-828F-380266889642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3CFEFFA-2FE4-B045-B7FE-B96ACD8953D8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95E5C19-B521-A44D-B2D9-0A243657AAAD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3C69949-AD2B-1F41-A72A-12477777B4D0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E53DF26-20F4-3D4E-B6BB-0E95C6F4ADAD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olded Corner 14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2160A9E-B698-1147-8133-139E68C89340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45" name="Group 14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7F33678-5F39-B04C-BB2E-CFB838288648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E2F681B-2360-4543-8305-DC198949C74B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6D58E4D-B7B8-4349-A0B7-AF41CB178DB8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48" name="Rectangle 14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1C4BA4C-D1C0-A843-868E-EE75163570EF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49" name="Rectangle 14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49B5487-0BE3-4346-84F0-EEB6FD5BBD61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50" name="Oval 14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8710DAD-C264-044E-9153-46106D4D242F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51" name="Straight Arrow Connector 15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D431B94-4749-AA42-9111-8BCA17C38375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CB4924B-BF78-294D-9040-A83241245CBA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695190F-D667-FE43-8517-1EE04E6FB88D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55" name="Rounded Rectangle 154" descr="ISAM&#10;Indexed Sequential Access Method&#10;&#10;(Early IBM Indexing Technology)&#10;" title="ISAM">
            <a:extLst>
              <a:ext uri="{FF2B5EF4-FFF2-40B4-BE49-F238E27FC236}">
                <a16:creationId xmlns:a16="http://schemas.microsoft.com/office/drawing/2014/main" id="{5D8C7E38-4A6E-EC41-BF18-A35B704C1944}"/>
              </a:ext>
            </a:extLst>
          </p:cNvPr>
          <p:cNvSpPr/>
          <p:nvPr/>
        </p:nvSpPr>
        <p:spPr bwMode="auto">
          <a:xfrm>
            <a:off x="1966079" y="1521239"/>
            <a:ext cx="4419576" cy="3023434"/>
          </a:xfrm>
          <a:prstGeom prst="roundRect">
            <a:avLst/>
          </a:prstGeom>
          <a:solidFill>
            <a:srgbClr val="A3343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ISAM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ndexed </a:t>
            </a: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equential </a:t>
            </a:r>
            <a:br>
              <a:rPr lang="en-US" sz="3200" dirty="0">
                <a:solidFill>
                  <a:schemeClr val="bg1"/>
                </a:solidFill>
                <a:latin typeface="Helvetica Neue"/>
              </a:rPr>
            </a:b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A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ccess </a:t>
            </a: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M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ethod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dirty="0">
              <a:solidFill>
                <a:schemeClr val="bg1"/>
              </a:solidFill>
              <a:latin typeface="Helvetica Neue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(Early IBM Indexing Technology)</a:t>
            </a:r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11, Before</a:t>
            </a:r>
          </a:p>
        </p:txBody>
      </p:sp>
      <p:sp>
        <p:nvSpPr>
          <p:cNvPr id="95" name="Rectangle 94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97" name="Folded Corner 96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98" name="Folded Corner 97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99" name="Group 98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00" name="Oval 99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03" name="Group 102" descr="Several index pages each with room for 2 entries and 3 pointers" title="Index File Index Pages"/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04" name="Folded Corner 103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14" name="Group 113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15" name="Folded Corner 114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25" name="Group 124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26" name="Folded Corner 125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28" name="Rectangle 127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8" name="Group 227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9" name="Oval 228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2" name="TextBox 231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grpSp>
        <p:nvGrpSpPr>
          <p:cNvPr id="94" name="Group 9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4FA0B65-8B7B-5045-BEFD-634E954295D1}"/>
              </a:ext>
            </a:extLst>
          </p:cNvPr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31" name="Folded Corner 130">
              <a:extLst>
                <a:ext uri="{FF2B5EF4-FFF2-40B4-BE49-F238E27FC236}">
                  <a16:creationId xmlns:a16="http://schemas.microsoft.com/office/drawing/2014/main" id="{06C0C1A8-D48F-C044-B902-07A695F82D4B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D70CD44-D694-C544-B99F-35CCE3E2B8E0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B840F0A-3A8E-2A40-A023-6E5AE434647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78B40E-1551-B248-AF31-B306881FDAA2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56E70-305A-F248-AEDC-A7A6E2E2B3E1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41ECD14-3096-2347-AFF7-A41FC0595785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4B5ABF2-30F5-9F4C-BDE8-E10196231196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8EE5E97-5FF4-7E44-9228-09B6D2ED904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772DCA6-30B5-8F49-9DF7-F3E84D0EBB00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C84703D-085D-AA48-9DDB-AA1A55D78CEA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2289-FE21-9744-B820-51EE83DCF014}"/>
              </a:ext>
            </a:extLst>
          </p:cNvPr>
          <p:cNvSpPr txBox="1"/>
          <p:nvPr/>
        </p:nvSpPr>
        <p:spPr>
          <a:xfrm>
            <a:off x="5896708" y="5521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2" name="Rectangle 3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19CC6E-5142-1049-8522-6F7FA5F5940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3" name="Rectangle 3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2AAC3D0-A1E1-BA42-840E-9432DAB9A4B3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4" name="Folded Corner 3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EBA518-5BC0-134B-AB4A-05EC3328C7D8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305" name="Folded Corner 3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83F1D2-2D96-C84A-9EC9-B30C24EC2452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306" name="Folded Corner 3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3B7C5B5-A169-054D-8C7A-3A18F852BC20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307" name="Folded Corner 3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F73AD9-AC9A-654F-B8F9-63EACB673F3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308" name="Folded Corner 3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73421AD-E98E-8845-9BCC-F66F0428E5B9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309" name="Folded Corner 3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8F6ACA9-CFB6-5E4E-BD9E-BC13BC9B3E00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0" name="Folded Corner 3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1A20DA-807B-A144-B2D6-C4D5D5E81182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1" name="Rectangle 3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B447506-6277-9A40-BA5B-BD0BBC9BB682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12" name="Oval 3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E4C8A0-3605-2E48-B628-F48B29EA04DB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313" name="Group 31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6387744-1B50-CD4A-8E15-29FF4AF7C013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2ABFFED-B674-894F-9F8F-8DE456DB0948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053B701-F71A-0A41-89C6-386E1F1F812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639BCD5-CB8C-574B-B0BC-86B2EFDFEC9F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17" name="Group 3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15D41B7-79AE-204F-83EC-73C22EE7A826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658A3CF-A2E8-3F46-824C-05F786ED378C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0249CFF-B5A6-C04C-95A7-CEC33F156B4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EA459A-3751-0244-8B03-DA0A871FD8A3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21" name="Group 3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60ADFC-8B74-8C49-889B-ABEFCB7F54F6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719EDE1-E84C-A24D-89E0-440B4B1E14F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469DEEE-3E72-4446-9029-405615F02A0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24" name="Rectangle 3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603B8CF-EDA5-BF49-9A91-58765DD07F00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325" name="Rectangle 3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6813D46-7793-EA41-B441-A8147684D102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26" name="Oval 3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805B94F-A9AF-744D-8C9B-5C5B670E990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27" name="Straight Arrow Connector 3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C7CAC81-3546-C44A-A628-70D85770BA4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5207908-EB89-764C-8CC1-993202425D5A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736B2B6-F873-9F4F-808C-4CBECEB968EC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48D0307-5F37-4E4C-B4B7-3384F894BA26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43552B4-1E6F-A64E-956D-B649300FB386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Folded Corner 3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03AA3A0-66BF-2041-BF99-BEC04318206A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333" name="Group 3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B07057-801C-2F43-94EF-06C780D95D1A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422AE30-080B-F040-B482-4E36E274077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76C1348-543B-8842-B413-E05C82C903B0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36" name="Rectangle 3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2BC79E6-4D14-8646-BA7B-0ABE1097C86B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337" name="Rectangle 3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C30467-63BC-A54E-8CCF-A63B5002B2AB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38" name="Oval 3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8F1B89F-94B9-0C46-AF8D-9F993411EE2A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39" name="Straight Arrow Connector 3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E2D3A2B-A60C-DE48-9116-3D8D83D555D1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DA16A6-E062-F04F-B1C4-689918ACA69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olded Corner 340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A446C8-25C7-8440-B0D9-AF277CDBBE6B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342" name="TextBox 34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7B4179B7-CD65-2544-A6AE-4485C0B25CB8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11, After</a:t>
            </a:r>
          </a:p>
        </p:txBody>
      </p:sp>
      <p:sp>
        <p:nvSpPr>
          <p:cNvPr id="95" name="Rectangle 94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97" name="Folded Corner 96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98" name="Folded Corner 97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9,10,11</a:t>
            </a:r>
          </a:p>
        </p:txBody>
      </p:sp>
      <p:grpSp>
        <p:nvGrpSpPr>
          <p:cNvPr id="99" name="Group 98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00" name="Oval 99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03" name="Group 102" descr="Several index pages each with room for 2 entries and 3 pointers" title="Index File Index Pages"/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04" name="Folded Corner 103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14" name="Group 113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15" name="Folded Corner 114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25" name="Group 124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26" name="Folded Corner 125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28" name="Rectangle 127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8" name="Group 227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9" name="Oval 228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2" name="TextBox 231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grpSp>
        <p:nvGrpSpPr>
          <p:cNvPr id="94" name="Group 9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4FA0B65-8B7B-5045-BEFD-634E954295D1}"/>
              </a:ext>
            </a:extLst>
          </p:cNvPr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31" name="Folded Corner 130">
              <a:extLst>
                <a:ext uri="{FF2B5EF4-FFF2-40B4-BE49-F238E27FC236}">
                  <a16:creationId xmlns:a16="http://schemas.microsoft.com/office/drawing/2014/main" id="{06C0C1A8-D48F-C044-B902-07A695F82D4B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D70CD44-D694-C544-B99F-35CCE3E2B8E0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B840F0A-3A8E-2A40-A023-6E5AE434647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78B40E-1551-B248-AF31-B306881FDAA2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56E70-305A-F248-AEDC-A7A6E2E2B3E1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41ECD14-3096-2347-AFF7-A41FC0595785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4B5ABF2-30F5-9F4C-BDE8-E10196231196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8EE5E97-5FF4-7E44-9228-09B6D2ED904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772DCA6-30B5-8F49-9DF7-F3E84D0EBB00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C84703D-085D-AA48-9DDB-AA1A55D78CEA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2289-FE21-9744-B820-51EE83DCF014}"/>
              </a:ext>
            </a:extLst>
          </p:cNvPr>
          <p:cNvSpPr txBox="1"/>
          <p:nvPr/>
        </p:nvSpPr>
        <p:spPr>
          <a:xfrm>
            <a:off x="5896708" y="5521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2" name="Rectangle 3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19CC6E-5142-1049-8522-6F7FA5F5940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3" name="Rectangle 3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2AAC3D0-A1E1-BA42-840E-9432DAB9A4B3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4" name="Folded Corner 3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EBA518-5BC0-134B-AB4A-05EC3328C7D8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305" name="Folded Corner 3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83F1D2-2D96-C84A-9EC9-B30C24EC2452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306" name="Folded Corner 3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3B7C5B5-A169-054D-8C7A-3A18F852BC20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307" name="Folded Corner 3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F73AD9-AC9A-654F-B8F9-63EACB673F3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308" name="Folded Corner 3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73421AD-E98E-8845-9BCC-F66F0428E5B9}"/>
              </a:ext>
            </a:extLst>
          </p:cNvPr>
          <p:cNvSpPr/>
          <p:nvPr/>
        </p:nvSpPr>
        <p:spPr bwMode="auto">
          <a:xfrm>
            <a:off x="4739237" y="4295258"/>
            <a:ext cx="935800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</a:t>
            </a:r>
            <a:r>
              <a:rPr lang="en-US" sz="1500" kern="0">
                <a:latin typeface="Helvetica Neue"/>
                <a:ea typeface=""/>
              </a:rPr>
              <a:t>, 11</a:t>
            </a:r>
            <a:endParaRPr lang="en-US" sz="1500" kern="0" dirty="0">
              <a:latin typeface="Helvetica Neue"/>
              <a:ea typeface=""/>
            </a:endParaRPr>
          </a:p>
        </p:txBody>
      </p:sp>
      <p:sp>
        <p:nvSpPr>
          <p:cNvPr id="309" name="Folded Corner 3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8F6ACA9-CFB6-5E4E-BD9E-BC13BC9B3E00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0" name="Folded Corner 3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1A20DA-807B-A144-B2D6-C4D5D5E81182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1" name="Rectangle 3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B447506-6277-9A40-BA5B-BD0BBC9BB682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12" name="Oval 3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E4C8A0-3605-2E48-B628-F48B29EA04DB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313" name="Group 31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6387744-1B50-CD4A-8E15-29FF4AF7C013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2ABFFED-B674-894F-9F8F-8DE456DB0948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053B701-F71A-0A41-89C6-386E1F1F812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639BCD5-CB8C-574B-B0BC-86B2EFDFEC9F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17" name="Group 3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15D41B7-79AE-204F-83EC-73C22EE7A826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658A3CF-A2E8-3F46-824C-05F786ED378C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0249CFF-B5A6-C04C-95A7-CEC33F156B4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EA459A-3751-0244-8B03-DA0A871FD8A3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21" name="Group 3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60ADFC-8B74-8C49-889B-ABEFCB7F54F6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719EDE1-E84C-A24D-89E0-440B4B1E14F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469DEEE-3E72-4446-9029-405615F02A0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24" name="Rectangle 3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603B8CF-EDA5-BF49-9A91-58765DD07F00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325" name="Rectangle 3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6813D46-7793-EA41-B441-A8147684D102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26" name="Oval 3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805B94F-A9AF-744D-8C9B-5C5B670E990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27" name="Straight Arrow Connector 3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C7CAC81-3546-C44A-A628-70D85770BA4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5207908-EB89-764C-8CC1-993202425D5A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736B2B6-F873-9F4F-808C-4CBECEB968EC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48D0307-5F37-4E4C-B4B7-3384F894BA26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43552B4-1E6F-A64E-956D-B649300FB386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Folded Corner 3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03AA3A0-66BF-2041-BF99-BEC04318206A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333" name="Group 3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B07057-801C-2F43-94EF-06C780D95D1A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422AE30-080B-F040-B482-4E36E274077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76C1348-543B-8842-B413-E05C82C903B0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36" name="Rectangle 3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2BC79E6-4D14-8646-BA7B-0ABE1097C86B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337" name="Rectangle 3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C30467-63BC-A54E-8CCF-A63B5002B2AB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38" name="Oval 3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8F1B89F-94B9-0C46-AF8D-9F993411EE2A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39" name="Straight Arrow Connector 3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E2D3A2B-A60C-DE48-9116-3D8D83D555D1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DA16A6-E062-F04F-B1C4-689918ACA69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olded Corner 340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A446C8-25C7-8440-B0D9-AF277CDBBE6B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342" name="TextBox 34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7B4179B7-CD65-2544-A6AE-4485C0B25CB8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42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Find location</a:t>
            </a:r>
          </a:p>
          <a:p>
            <a:r>
              <a:rPr lang="en-US" sz="1800" dirty="0"/>
              <a:t>Place in data page</a:t>
            </a:r>
          </a:p>
          <a:p>
            <a:pPr lvl="1"/>
            <a:r>
              <a:rPr lang="en-US" sz="1800" dirty="0"/>
              <a:t>Re-sort page </a:t>
            </a:r>
            <a:r>
              <a:rPr lang="is-IS" sz="1800" dirty="0"/>
              <a:t>…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6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 on Heap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72" y="1280193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/>
              <a:t>Two access APIs:</a:t>
            </a:r>
          </a:p>
          <a:p>
            <a:pPr lvl="1"/>
            <a:r>
              <a:rPr lang="en-US" sz="1600" dirty="0"/>
              <a:t>fetch by </a:t>
            </a:r>
            <a:r>
              <a:rPr lang="en-US" sz="1600" dirty="0" err="1"/>
              <a:t>recordId</a:t>
            </a:r>
            <a:r>
              <a:rPr lang="en-US" sz="1600" dirty="0"/>
              <a:t> (</a:t>
            </a:r>
            <a:r>
              <a:rPr lang="en-US" sz="1600" dirty="0" err="1"/>
              <a:t>pageId</a:t>
            </a:r>
            <a:r>
              <a:rPr lang="en-US" sz="1600" dirty="0"/>
              <a:t>, </a:t>
            </a:r>
            <a:r>
              <a:rPr lang="en-US" sz="1600" dirty="0" err="1"/>
              <a:t>slotId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scan (starting from some page)</a:t>
            </a:r>
          </a:p>
        </p:txBody>
      </p:sp>
      <p:sp>
        <p:nvSpPr>
          <p:cNvPr id="41" name="Rectangle 40" descr="Numbered pages within the file with pointers pointing to them from within the header" title="Pages within the file"/>
          <p:cNvSpPr/>
          <p:nvPr/>
        </p:nvSpPr>
        <p:spPr bwMode="auto">
          <a:xfrm>
            <a:off x="6434172" y="895350"/>
            <a:ext cx="2252628" cy="2394348"/>
          </a:xfrm>
          <a:prstGeom prst="rect">
            <a:avLst/>
          </a:prstGeom>
          <a:solidFill>
            <a:srgbClr val="95A5A6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42" name="Folded Corner 41" descr="Numbered pages within the file with pointers pointing to them from within the header" title="Pages within the file"/>
          <p:cNvSpPr/>
          <p:nvPr/>
        </p:nvSpPr>
        <p:spPr bwMode="auto">
          <a:xfrm>
            <a:off x="6610262" y="98826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1</a:t>
            </a:r>
          </a:p>
        </p:txBody>
      </p:sp>
      <p:sp>
        <p:nvSpPr>
          <p:cNvPr id="43" name="Folded Corner 42" descr="Numbered pages within the file with pointers pointing to them from within the header" title="Pages within the file"/>
          <p:cNvSpPr/>
          <p:nvPr/>
        </p:nvSpPr>
        <p:spPr bwMode="auto">
          <a:xfrm>
            <a:off x="7692105" y="98826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2</a:t>
            </a:r>
          </a:p>
        </p:txBody>
      </p:sp>
      <p:sp>
        <p:nvSpPr>
          <p:cNvPr id="44" name="Folded Corner 43" descr="Numbered pages within the file with pointers pointing to them from within the header" title="Pages within the file"/>
          <p:cNvSpPr/>
          <p:nvPr/>
        </p:nvSpPr>
        <p:spPr bwMode="auto">
          <a:xfrm>
            <a:off x="6610262" y="166319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3</a:t>
            </a:r>
          </a:p>
        </p:txBody>
      </p:sp>
      <p:sp>
        <p:nvSpPr>
          <p:cNvPr id="45" name="Folded Corner 44" descr="Numbered pages within the file with pointers pointing to them from within the header" title="Pages within the file"/>
          <p:cNvSpPr/>
          <p:nvPr/>
        </p:nvSpPr>
        <p:spPr bwMode="auto">
          <a:xfrm>
            <a:off x="7692105" y="166319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4</a:t>
            </a:r>
          </a:p>
        </p:txBody>
      </p:sp>
      <p:sp>
        <p:nvSpPr>
          <p:cNvPr id="46" name="Folded Corner 45" descr="Numbered pages within the file with pointers pointing to them from within the header" title="Pages within the file"/>
          <p:cNvSpPr/>
          <p:nvPr/>
        </p:nvSpPr>
        <p:spPr bwMode="auto">
          <a:xfrm>
            <a:off x="6610262" y="233812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5</a:t>
            </a:r>
          </a:p>
        </p:txBody>
      </p:sp>
      <p:sp>
        <p:nvSpPr>
          <p:cNvPr id="47" name="Folded Corner 46" descr="Numbered pages within the file with pointers pointing to them from within the header" title="Pages within the file"/>
          <p:cNvSpPr/>
          <p:nvPr/>
        </p:nvSpPr>
        <p:spPr bwMode="auto">
          <a:xfrm>
            <a:off x="7692105" y="233812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6</a:t>
            </a:r>
          </a:p>
        </p:txBody>
      </p:sp>
      <p:grpSp>
        <p:nvGrpSpPr>
          <p:cNvPr id="4" name="Group 7" descr="Header pages" title="Page Directory"/>
          <p:cNvGrpSpPr>
            <a:grpSpLocks/>
          </p:cNvGrpSpPr>
          <p:nvPr/>
        </p:nvGrpSpPr>
        <p:grpSpPr bwMode="auto">
          <a:xfrm>
            <a:off x="5175068" y="1069290"/>
            <a:ext cx="658131" cy="463838"/>
            <a:chOff x="2068" y="912"/>
            <a:chExt cx="616" cy="432"/>
          </a:xfrm>
        </p:grpSpPr>
        <p:sp>
          <p:nvSpPr>
            <p:cNvPr id="5" name="Rectangle 8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916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Rectangle 9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024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Rectangle 10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13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Rectangle 11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24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59" y="912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493" y="912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1" name="Group 14" descr="Header pages" title="Page Directory"/>
          <p:cNvGrpSpPr>
            <a:grpSpLocks/>
          </p:cNvGrpSpPr>
          <p:nvPr/>
        </p:nvGrpSpPr>
        <p:grpSpPr bwMode="auto">
          <a:xfrm>
            <a:off x="5175068" y="1636203"/>
            <a:ext cx="658131" cy="463838"/>
            <a:chOff x="2068" y="1440"/>
            <a:chExt cx="616" cy="432"/>
          </a:xfrm>
        </p:grpSpPr>
        <p:sp>
          <p:nvSpPr>
            <p:cNvPr id="12" name="Rectangle 15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444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" name="Rectangle 16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55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" name="Rectangle 17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66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" name="Rectangle 18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768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259" y="1440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493" y="1440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8" name="Group 21" descr="Header pages" title="Page Directory"/>
          <p:cNvGrpSpPr>
            <a:grpSpLocks/>
          </p:cNvGrpSpPr>
          <p:nvPr/>
        </p:nvGrpSpPr>
        <p:grpSpPr bwMode="auto">
          <a:xfrm>
            <a:off x="5175068" y="2203116"/>
            <a:ext cx="658131" cy="463838"/>
            <a:chOff x="2068" y="1968"/>
            <a:chExt cx="616" cy="432"/>
          </a:xfrm>
        </p:grpSpPr>
        <p:sp>
          <p:nvSpPr>
            <p:cNvPr id="19" name="Rectangle 22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97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0" name="Rectangle 23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08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1" name="Rectangle 24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188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" name="Rectangle 25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296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259" y="1968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493" y="1968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8" name="Rectangle 34" descr="Header pages" title="Page Directory"/>
          <p:cNvSpPr>
            <a:spLocks noChangeArrowheads="1"/>
          </p:cNvSpPr>
          <p:nvPr/>
        </p:nvSpPr>
        <p:spPr bwMode="auto">
          <a:xfrm>
            <a:off x="4114800" y="1122528"/>
            <a:ext cx="1079919" cy="25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Header Page</a:t>
            </a:r>
          </a:p>
        </p:txBody>
      </p:sp>
      <p:sp>
        <p:nvSpPr>
          <p:cNvPr id="29" name="Rectangle 35" descr="Header pages" title="Page Directory"/>
          <p:cNvSpPr>
            <a:spLocks noChangeArrowheads="1"/>
          </p:cNvSpPr>
          <p:nvPr/>
        </p:nvSpPr>
        <p:spPr bwMode="auto">
          <a:xfrm>
            <a:off x="5048463" y="2738096"/>
            <a:ext cx="840048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050" b="1" dirty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DIRECTORY</a:t>
            </a:r>
          </a:p>
        </p:txBody>
      </p:sp>
      <p:grpSp>
        <p:nvGrpSpPr>
          <p:cNvPr id="30" name="Group 36" descr="Header pages" title="Page Directory"/>
          <p:cNvGrpSpPr>
            <a:grpSpLocks/>
          </p:cNvGrpSpPr>
          <p:nvPr/>
        </p:nvGrpSpPr>
        <p:grpSpPr bwMode="auto">
          <a:xfrm>
            <a:off x="4915448" y="1482664"/>
            <a:ext cx="256415" cy="205077"/>
            <a:chOff x="1825" y="1297"/>
            <a:chExt cx="240" cy="191"/>
          </a:xfrm>
        </p:grpSpPr>
        <p:sp>
          <p:nvSpPr>
            <p:cNvPr id="31" name="Arc 37"/>
            <p:cNvSpPr>
              <a:spLocks/>
            </p:cNvSpPr>
            <p:nvPr/>
          </p:nvSpPr>
          <p:spPr bwMode="auto">
            <a:xfrm>
              <a:off x="1825" y="1297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" name="Arc 38" title="Header Page"/>
            <p:cNvSpPr>
              <a:spLocks/>
            </p:cNvSpPr>
            <p:nvPr/>
          </p:nvSpPr>
          <p:spPr bwMode="auto">
            <a:xfrm>
              <a:off x="1825" y="1392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3" name="Group 39" descr="Header pages" title="Page Directory"/>
          <p:cNvGrpSpPr>
            <a:grpSpLocks/>
          </p:cNvGrpSpPr>
          <p:nvPr/>
        </p:nvGrpSpPr>
        <p:grpSpPr bwMode="auto">
          <a:xfrm>
            <a:off x="4915448" y="2049577"/>
            <a:ext cx="256415" cy="205077"/>
            <a:chOff x="1825" y="1825"/>
            <a:chExt cx="240" cy="191"/>
          </a:xfrm>
        </p:grpSpPr>
        <p:sp>
          <p:nvSpPr>
            <p:cNvPr id="34" name="Arc 40"/>
            <p:cNvSpPr>
              <a:spLocks/>
            </p:cNvSpPr>
            <p:nvPr/>
          </p:nvSpPr>
          <p:spPr bwMode="auto">
            <a:xfrm>
              <a:off x="1825" y="1825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5" name="Arc 41" title="Header Page"/>
            <p:cNvSpPr>
              <a:spLocks/>
            </p:cNvSpPr>
            <p:nvPr/>
          </p:nvSpPr>
          <p:spPr bwMode="auto">
            <a:xfrm>
              <a:off x="1825" y="1920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6" name="Arc 42" descr="3 Header pages. Each cell in each page has many pointers to pages within the file" title="Header Page arrows"/>
          <p:cNvSpPr>
            <a:spLocks/>
          </p:cNvSpPr>
          <p:nvPr/>
        </p:nvSpPr>
        <p:spPr bwMode="auto">
          <a:xfrm flipV="1">
            <a:off x="5274428" y="1121901"/>
            <a:ext cx="1383571" cy="30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479560" y="1120826"/>
            <a:ext cx="2212545" cy="16749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Arc 44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735975" y="1120826"/>
            <a:ext cx="874286" cy="68179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229634" y="1234638"/>
            <a:ext cx="2462471" cy="61522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505537" y="1247523"/>
            <a:ext cx="1132662" cy="133596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Arc 44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722986" y="1247523"/>
            <a:ext cx="1969118" cy="133596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42994" y="2760216"/>
            <a:ext cx="273592" cy="27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5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en-US" sz="13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4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 descr="An Index File with data pages and index pages" title="Index File">
            <a:extLst>
              <a:ext uri="{FF2B5EF4-FFF2-40B4-BE49-F238E27FC236}">
                <a16:creationId xmlns:a16="http://schemas.microsoft.com/office/drawing/2014/main" id="{DD2F2B04-0D77-D64E-825D-CD6B202925D8}"/>
              </a:ext>
            </a:extLst>
          </p:cNvPr>
          <p:cNvSpPr/>
          <p:nvPr/>
        </p:nvSpPr>
        <p:spPr bwMode="auto">
          <a:xfrm>
            <a:off x="5514249" y="1480523"/>
            <a:ext cx="2756612" cy="1416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Find location</a:t>
            </a:r>
          </a:p>
          <a:p>
            <a:r>
              <a:rPr lang="en-US" sz="1800" dirty="0"/>
              <a:t>Place in data page</a:t>
            </a:r>
          </a:p>
          <a:p>
            <a:r>
              <a:rPr lang="en-US" sz="1800" dirty="0"/>
              <a:t>Add overflow page if necessary 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86" name="TextBox 85" descr="12 is in an overflow page" title="Over Flow Pages"/>
          <p:cNvSpPr txBox="1"/>
          <p:nvPr/>
        </p:nvSpPr>
        <p:spPr>
          <a:xfrm>
            <a:off x="4665858" y="233616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Overflow</a:t>
            </a:r>
            <a:br>
              <a:rPr lang="en-US" sz="1200" dirty="0">
                <a:solidFill>
                  <a:schemeClr val="tx2"/>
                </a:solidFill>
                <a:latin typeface="Helvetica Neue"/>
              </a:rPr>
            </a:br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34" name="Folded Corner 133" descr="12 is in an overflow page" title="Over Flow Pages"/>
          <p:cNvSpPr/>
          <p:nvPr/>
        </p:nvSpPr>
        <p:spPr bwMode="auto">
          <a:xfrm>
            <a:off x="5617005" y="2392445"/>
            <a:ext cx="695541" cy="226886"/>
          </a:xfrm>
          <a:prstGeom prst="foldedCorner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12, _, _</a:t>
            </a:r>
          </a:p>
        </p:txBody>
      </p:sp>
      <p:sp>
        <p:nvSpPr>
          <p:cNvPr id="235" name="Content Placeholder 2"/>
          <p:cNvSpPr txBox="1">
            <a:spLocks/>
          </p:cNvSpPr>
          <p:nvPr/>
        </p:nvSpPr>
        <p:spPr>
          <a:xfrm>
            <a:off x="1771650" y="1182271"/>
            <a:ext cx="2207897" cy="8493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1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1" name="Rectangle 10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09AC325-8861-6349-8C45-1FF3001DF21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02" name="Rectangle 1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467D2AF-84E4-6B4A-AB0F-FE3E37C45D1C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03" name="Folded Corner 1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3C3BB91-B238-0F48-87BF-8BF3AA79AD51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104" name="Folded Corner 1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C5EF07C-BA20-8348-836B-0BD932D6F015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105" name="Folded Corner 1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409D4F0-63BF-5540-9BAA-D49FDB246172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06" name="Folded Corner 1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33F56DA-7753-3742-8772-5FCDAE64A59E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07" name="Folded Corner 1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EAFBBD4-9B63-6148-A2FF-DD13C4109AAD}"/>
              </a:ext>
            </a:extLst>
          </p:cNvPr>
          <p:cNvSpPr/>
          <p:nvPr/>
        </p:nvSpPr>
        <p:spPr bwMode="auto">
          <a:xfrm>
            <a:off x="4739236" y="4295258"/>
            <a:ext cx="950007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</a:t>
            </a:r>
            <a:r>
              <a:rPr lang="en-US" sz="1500" kern="0">
                <a:latin typeface="Helvetica Neue"/>
                <a:ea typeface=""/>
              </a:rPr>
              <a:t>, 11</a:t>
            </a:r>
            <a:endParaRPr lang="en-US" sz="1500" kern="0" dirty="0">
              <a:latin typeface="Helvetica Neue"/>
              <a:ea typeface=""/>
            </a:endParaRPr>
          </a:p>
        </p:txBody>
      </p:sp>
      <p:sp>
        <p:nvSpPr>
          <p:cNvPr id="108" name="Folded Corner 1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5073197-8FAD-CC43-AE83-F3B632CAC8CB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9" name="Folded Corner 1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F322D25-0809-2E49-889C-953BEBE85AC4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0" name="Rectangle 1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D383E23-77E6-044B-B308-A99D945F6DA8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11" name="Oval 1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D1E083F-1086-524C-8239-8A3A0158558A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12" name="Group 1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7AC8A0F-F5EE-924C-AB57-683236B31E4A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B151E21-0C34-9A4A-9E63-469C8643060E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1C370D3-4CCA-BC49-8F06-742B9AA1B717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F9D66F-B1E8-C946-A814-7B527A1D8EA0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6" name="Group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EA350B6-59A9-EC41-BEA0-3C38B6280C1A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FCB12C-CDDA-6A45-9C48-FB4C2794A5B0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82BE37-FE5F-414A-950A-3BC7C70DDD16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57E11E7-B470-D640-8E0B-81349495A1E8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20" name="Group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B604C0A-E545-7D45-B014-58BD0E3B7833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5A2A7F-A300-6F4D-A55E-49D5CE4EFDC0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053D346-D9BD-184C-9B46-BFD37B5E1389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23" name="Rectangle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9FC3FB6-E957-C041-ACD6-C8F7451F7ECB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24" name="Rectangle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07F5F4A-7B47-7447-B33E-12650C776B73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5" name="Oval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48781F8-7A6A-6E49-A495-C99DD5B9A231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6" name="Straight Arrow Connector 1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3D413D-A99E-FE41-80D9-7FA57FC69C1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23DE58D-08D8-504F-A67A-29C8304E8DB6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925B9DB-A6C2-3444-AE6F-B5349A6E6FC6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94AFC5A-3058-6A47-AED6-752841C18530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8373AC1-B399-A64A-910F-9CFE42F59382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olded Corner 1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3910F29-B278-4646-BB60-3A0962D5214E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32" name="Group 1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2D9E6A-D217-BF4D-B097-564CECDAB82C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341E017-58AB-454F-9E7C-4F0E8269A6B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1E90F2-A0EB-FC41-8827-8FE4979C0BC6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36" name="Rectangle 1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528E2BC-CB4A-BC4A-9CD6-00DFE448C6B7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37" name="Rectangle 1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5739B41-28C5-F740-A395-75A0945629C5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Oval 1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3576225-DFC1-0C45-ACC1-080CA0C41213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39" name="Straight Arrow Connector 1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AEFCC19-43F3-1B40-9CF9-EF4A20437DE0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8F64986-CD19-6B45-9DA2-185FFF75347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 descr="An arrow creating a linked list between leaf page 5 and leaf page 6" title="Arrow">
            <a:extLst>
              <a:ext uri="{FF2B5EF4-FFF2-40B4-BE49-F238E27FC236}">
                <a16:creationId xmlns:a16="http://schemas.microsoft.com/office/drawing/2014/main" id="{855E949A-D40A-A048-B08D-D8BF5CB196F7}"/>
              </a:ext>
            </a:extLst>
          </p:cNvPr>
          <p:cNvSpPr/>
          <p:nvPr/>
        </p:nvSpPr>
        <p:spPr bwMode="auto">
          <a:xfrm>
            <a:off x="5524624" y="4686671"/>
            <a:ext cx="381000" cy="247871"/>
          </a:xfrm>
          <a:custGeom>
            <a:avLst/>
            <a:gdLst>
              <a:gd name="connsiteX0" fmla="*/ 0 w 508000"/>
              <a:gd name="connsiteY0" fmla="*/ 0 h 330495"/>
              <a:gd name="connsiteX1" fmla="*/ 165100 w 508000"/>
              <a:gd name="connsiteY1" fmla="*/ 330200 h 330495"/>
              <a:gd name="connsiteX2" fmla="*/ 508000 w 508000"/>
              <a:gd name="connsiteY2" fmla="*/ 63500 h 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30495">
                <a:moveTo>
                  <a:pt x="0" y="0"/>
                </a:moveTo>
                <a:cubicBezTo>
                  <a:pt x="40216" y="159808"/>
                  <a:pt x="80433" y="319617"/>
                  <a:pt x="165100" y="330200"/>
                </a:cubicBezTo>
                <a:cubicBezTo>
                  <a:pt x="249767" y="340783"/>
                  <a:pt x="508000" y="63500"/>
                  <a:pt x="508000" y="63500"/>
                </a:cubicBezTo>
              </a:path>
            </a:pathLst>
          </a:custGeom>
          <a:noFill/>
          <a:ln w="38100" cap="flat" cmpd="sng" algn="ctr">
            <a:solidFill>
              <a:srgbClr val="F7B21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Folded Corner 141" descr="A leaf page with entry 12. There is no space in the tree for this new leaf" title="New Leaf">
            <a:extLst>
              <a:ext uri="{FF2B5EF4-FFF2-40B4-BE49-F238E27FC236}">
                <a16:creationId xmlns:a16="http://schemas.microsoft.com/office/drawing/2014/main" id="{AAD1CD50-F64A-9A45-A563-DD33077B2830}"/>
              </a:ext>
            </a:extLst>
          </p:cNvPr>
          <p:cNvSpPr/>
          <p:nvPr/>
        </p:nvSpPr>
        <p:spPr bwMode="auto">
          <a:xfrm>
            <a:off x="5689244" y="4130676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12, _, _</a:t>
            </a:r>
          </a:p>
        </p:txBody>
      </p:sp>
      <p:sp>
        <p:nvSpPr>
          <p:cNvPr id="145" name="Folded Corner 144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B69F75-BA48-EF45-ADAE-B517DD2C19EC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46" name="Folded Corner 145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CA046D36-7D63-6048-BB65-691A7BF8FC28}"/>
              </a:ext>
            </a:extLst>
          </p:cNvPr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47" name="Folded Corner 146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0208E884-F4D4-B34C-B265-59894E82C420}"/>
              </a:ext>
            </a:extLst>
          </p:cNvPr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9,10,11</a:t>
            </a:r>
            <a:endParaRPr lang="en-US" sz="1200" kern="0" dirty="0">
              <a:solidFill>
                <a:schemeClr val="tx2"/>
              </a:solidFill>
              <a:latin typeface="Helvetica Neue"/>
              <a:ea typeface=""/>
              <a:cs typeface=""/>
            </a:endParaRPr>
          </a:p>
        </p:txBody>
      </p:sp>
      <p:grpSp>
        <p:nvGrpSpPr>
          <p:cNvPr id="148" name="Group 147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E7A1ECC5-932D-1146-B900-92679EAF182C}"/>
              </a:ext>
            </a:extLst>
          </p:cNvPr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D00628C-A50E-6049-A108-59CB34512FC8}"/>
                </a:ext>
              </a:extLst>
            </p:cNvPr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13BCEC1-F934-F147-8C01-3C85C558769B}"/>
                </a:ext>
              </a:extLst>
            </p:cNvPr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6F70EA2-02C1-8949-8E12-C8DA8A79446F}"/>
                </a:ext>
              </a:extLst>
            </p:cNvPr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52" name="Group 15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D73593C5-FA31-7E45-B312-061A547E921F}"/>
              </a:ext>
            </a:extLst>
          </p:cNvPr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53" name="Folded Corner 152">
              <a:extLst>
                <a:ext uri="{FF2B5EF4-FFF2-40B4-BE49-F238E27FC236}">
                  <a16:creationId xmlns:a16="http://schemas.microsoft.com/office/drawing/2014/main" id="{57E4D4B7-92BE-154A-87A5-110E7C38DE45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307D1EB-FFBD-AC47-AF51-6B645786EF5D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4F824D5-6696-FD4F-8B40-BFF7674C87B3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63BDF0-7DDF-E44C-8282-5019B420AE0F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74FCE6F-FD49-744A-9313-09BCD8715C0C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7257A45-BF94-C646-B08A-AC7AC8D64989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AC22E2E-8B4B-8E4B-B904-0C953EBBE4F2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10BC343-F0C7-384A-A21A-DCB55F8F5C3C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BA81EA7-2133-B34D-B58F-15F4AE605B36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215C0E-05E9-974E-B3CF-A7B0FB69755C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63" name="Group 162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31B8C070-095B-7E49-B867-BEF231A92782}"/>
              </a:ext>
            </a:extLst>
          </p:cNvPr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64" name="Folded Corner 163">
              <a:extLst>
                <a:ext uri="{FF2B5EF4-FFF2-40B4-BE49-F238E27FC236}">
                  <a16:creationId xmlns:a16="http://schemas.microsoft.com/office/drawing/2014/main" id="{C34B259D-AAE5-0F42-97C7-926DC6E850B2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D2F8BDB-7839-784F-BFF6-FFDD6C0C5D8B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0F99576-889A-2A43-9D19-282F678FADDE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9580B48-7BBA-1543-919A-DB68223AA05D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2281ED5-E225-F444-B9AA-B559245C4B6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0D5FC9D-50E8-9143-8CBC-4233C35EA100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57810C6-B04B-E84B-816D-A2DF389706D2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CE65C72-BC6B-A141-99B6-5A88F63FE9B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03C6EBC-F873-244F-8C04-B1A33E62E3DE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CE0CB41-98B7-F14D-9B63-6F8AB7C04E4F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4" name="Group 17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37652989-FDEF-E245-ADE9-DBE207074BBC}"/>
              </a:ext>
            </a:extLst>
          </p:cNvPr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75" name="Folded Corner 174">
              <a:extLst>
                <a:ext uri="{FF2B5EF4-FFF2-40B4-BE49-F238E27FC236}">
                  <a16:creationId xmlns:a16="http://schemas.microsoft.com/office/drawing/2014/main" id="{55CBD250-CC5F-D944-AA3D-4E3FD227944E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351DBEB-A007-FE46-992E-AABBD4D6BD8F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6218DB8-8968-2442-99B5-69A50622EFB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EECBD50-43BD-F848-90DB-05315C3D5AF8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C4E8C7B-358B-E94A-8A01-B1BE53A3743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8448224-6569-6143-97EA-46B67BC690B2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043951A-6E6B-1146-94B7-019DDF9E9CAE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4A30C7D-B67F-724D-93D7-C2FEDDEC0BEC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5852210-9EFE-D14E-89D9-9231B23C7963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15D72D1-18BA-204C-8C6F-1DC14F7A3D79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85" name="Group 184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6445934-78F9-9345-8423-3E79797B0A0C}"/>
              </a:ext>
            </a:extLst>
          </p:cNvPr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EBD6676-CCBD-8644-89B4-73332CF15FD4}"/>
                </a:ext>
              </a:extLst>
            </p:cNvPr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A87F8C1-8393-B145-B7E4-6639BA612218}"/>
                </a:ext>
              </a:extLst>
            </p:cNvPr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BE33FF8-EC63-EF42-8129-B788597A8589}"/>
                </a:ext>
              </a:extLst>
            </p:cNvPr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89" name="TextBox 188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9A5E6E8F-8AE3-A14F-B15F-A9554D29B199}"/>
              </a:ext>
            </a:extLst>
          </p:cNvPr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90" name="TextBox 189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081F176-FAD0-9647-82EE-FB8EC309854C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ISAM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entries in sorted heap file</a:t>
            </a:r>
          </a:p>
          <a:p>
            <a:pPr>
              <a:spcBef>
                <a:spcPts val="2000"/>
              </a:spcBef>
            </a:pPr>
            <a:r>
              <a:rPr lang="en-US" dirty="0"/>
              <a:t>High fan-out static tree index</a:t>
            </a:r>
          </a:p>
          <a:p>
            <a:pPr>
              <a:spcBef>
                <a:spcPts val="2000"/>
              </a:spcBef>
            </a:pPr>
            <a:r>
              <a:rPr lang="en-US" dirty="0"/>
              <a:t>Fast search + good locality</a:t>
            </a:r>
          </a:p>
          <a:p>
            <a:pPr lvl="1"/>
            <a:r>
              <a:rPr lang="en-US" dirty="0"/>
              <a:t>Assuming nothing changes</a:t>
            </a:r>
          </a:p>
          <a:p>
            <a:pPr>
              <a:spcBef>
                <a:spcPts val="2000"/>
              </a:spcBef>
            </a:pPr>
            <a:r>
              <a:rPr lang="en-US" dirty="0"/>
              <a:t>Insert into overflow pages</a:t>
            </a:r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of Caution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ISAM is an old-fashioned idea</a:t>
            </a:r>
          </a:p>
          <a:p>
            <a:pPr lvl="1"/>
            <a:r>
              <a:rPr lang="en-US" dirty="0"/>
              <a:t>Introduced by IBM in 1960s</a:t>
            </a:r>
          </a:p>
          <a:p>
            <a:pPr lvl="1"/>
            <a:r>
              <a:rPr lang="en-US" dirty="0"/>
              <a:t>B+ trees are usually better, as we’ll see</a:t>
            </a:r>
          </a:p>
          <a:p>
            <a:pPr lvl="2"/>
            <a:r>
              <a:rPr lang="en-US" dirty="0"/>
              <a:t>Though not always (</a:t>
            </a:r>
            <a:r>
              <a:rPr lang="en-US" dirty="0">
                <a:sym typeface="Wingdings"/>
              </a:rPr>
              <a:t> we’ll come back to this) 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But, it’s a good place to start</a:t>
            </a:r>
          </a:p>
          <a:p>
            <a:pPr lvl="1"/>
            <a:r>
              <a:rPr lang="en-US" dirty="0"/>
              <a:t>Simpler than B+ tree, many of the same ideas</a:t>
            </a:r>
          </a:p>
          <a:p>
            <a:pPr>
              <a:spcBef>
                <a:spcPts val="3000"/>
              </a:spcBef>
            </a:pPr>
            <a:r>
              <a:rPr lang="en-US" dirty="0"/>
              <a:t>Upshot</a:t>
            </a:r>
          </a:p>
          <a:p>
            <a:pPr lvl="1"/>
            <a:r>
              <a:rPr lang="en-US" dirty="0"/>
              <a:t>Don’t brag about ISAM on your resume</a:t>
            </a:r>
          </a:p>
          <a:p>
            <a:pPr lvl="1"/>
            <a:r>
              <a:rPr lang="en-US" dirty="0"/>
              <a:t>Do understand ISAM, and tradeoffs with B+ trees</a:t>
            </a:r>
          </a:p>
          <a:p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B+ Tree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Similar to ISAM</a:t>
            </a:r>
          </a:p>
          <a:p>
            <a:pPr lvl="1"/>
            <a:r>
              <a:rPr lang="en-US" sz="2300" dirty="0"/>
              <a:t>Same interior node structure</a:t>
            </a:r>
          </a:p>
          <a:p>
            <a:pPr lvl="2"/>
            <a:r>
              <a:rPr lang="en-US" sz="2300" dirty="0"/>
              <a:t>&lt;Key, Page </a:t>
            </a:r>
            <a:r>
              <a:rPr lang="en-US" sz="2300" dirty="0" err="1"/>
              <a:t>Ptr</a:t>
            </a:r>
            <a:r>
              <a:rPr lang="en-US" sz="2300" dirty="0"/>
              <a:t>&gt; pairs with same key invariant</a:t>
            </a:r>
          </a:p>
          <a:p>
            <a:pPr lvl="1"/>
            <a:r>
              <a:rPr lang="en-US" sz="2300" dirty="0"/>
              <a:t>Same search routine as before</a:t>
            </a:r>
          </a:p>
          <a:p>
            <a:pPr>
              <a:spcBef>
                <a:spcPts val="2000"/>
              </a:spcBef>
            </a:pPr>
            <a:r>
              <a:rPr lang="en-US" b="1" dirty="0"/>
              <a:t>Dynamic Tree Index</a:t>
            </a:r>
          </a:p>
          <a:p>
            <a:pPr lvl="1"/>
            <a:r>
              <a:rPr lang="en-US" sz="2300" dirty="0"/>
              <a:t>Always Balanced</a:t>
            </a:r>
          </a:p>
          <a:p>
            <a:pPr lvl="1"/>
            <a:r>
              <a:rPr lang="en-US" sz="2300" dirty="0"/>
              <a:t>Support efficient insertion &amp; deletion</a:t>
            </a:r>
          </a:p>
          <a:p>
            <a:pPr lvl="2"/>
            <a:r>
              <a:rPr lang="en-US" sz="2300" dirty="0"/>
              <a:t>Grows at root not leaves!</a:t>
            </a:r>
          </a:p>
          <a:p>
            <a:pPr>
              <a:spcBef>
                <a:spcPts val="2000"/>
              </a:spcBef>
            </a:pPr>
            <a:r>
              <a:rPr lang="en-US" dirty="0"/>
              <a:t>“+”? B-tree that stores data entries in leaves only </a:t>
            </a:r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B+ Tree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6873" y="3564854"/>
            <a:ext cx="7344527" cy="286261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Helvetica Neue"/>
              </a:rPr>
              <a:t>Occupancy Invariant</a:t>
            </a:r>
          </a:p>
          <a:p>
            <a:pPr lvl="1"/>
            <a:r>
              <a:rPr lang="en-US" sz="1400" dirty="0">
                <a:latin typeface="Helvetica Neue"/>
              </a:rPr>
              <a:t>Each interior node is at least partially full:</a:t>
            </a:r>
          </a:p>
          <a:p>
            <a:pPr lvl="2"/>
            <a:r>
              <a:rPr lang="en-US" sz="1200" b="1" dirty="0">
                <a:latin typeface="Helvetica Neue"/>
              </a:rPr>
              <a:t>d &lt;= #entries &lt;= 2d</a:t>
            </a:r>
          </a:p>
          <a:p>
            <a:pPr lvl="2"/>
            <a:r>
              <a:rPr lang="en-US" sz="1200" b="1" dirty="0">
                <a:latin typeface="Helvetica Neue"/>
              </a:rPr>
              <a:t>d: order of the tree (max fan-out = 2d + 1)</a:t>
            </a:r>
          </a:p>
          <a:p>
            <a:r>
              <a:rPr lang="en-US" sz="1400" dirty="0">
                <a:latin typeface="Helvetica Neue"/>
              </a:rPr>
              <a:t>Data pages at bottom need not be stored in logical order</a:t>
            </a:r>
          </a:p>
          <a:p>
            <a:pPr lvl="1"/>
            <a:r>
              <a:rPr lang="en-US" sz="1100" dirty="0">
                <a:latin typeface="Helvetica Neue"/>
              </a:rPr>
              <a:t>Next and </a:t>
            </a:r>
            <a:r>
              <a:rPr lang="en-US" sz="1100" dirty="0" err="1">
                <a:latin typeface="Helvetica Neue"/>
              </a:rPr>
              <a:t>prev</a:t>
            </a:r>
            <a:r>
              <a:rPr lang="en-US" sz="1100" dirty="0">
                <a:latin typeface="Helvetica Neue"/>
              </a:rPr>
              <a:t> pointers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62" name="Rectangle 16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84" name="Rectangle 2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9" name="Rectangle 28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94" name="Rectangle 2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9" name="Rectangle 29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04" name="Rectangle 30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8" name="Straight Arrow Connector 30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09" name="Straight Arrow Connector 308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0" name="Straight Arrow Connector 309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1" name="Straight Arrow Connector 310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2" name="Straight Arrow Connector 311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313" name="Group 31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22" name="Curved Connector 321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3" name="Curved Connector 322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4" name="Curved Connector 32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5" name="Curved Connector 32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6" name="Curved Connector 32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7" name="Curved Connector 32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8" name="Curved Connector 32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9" name="Curved Connector 32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0" name="Curved Connector 32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1" name="Curved Connector 33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332" name="TextBox 331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015" y="3563514"/>
            <a:ext cx="370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the value of d? </a:t>
            </a:r>
          </a:p>
          <a:p>
            <a:pPr marL="457200"/>
            <a:r>
              <a:rPr lang="en-US" sz="1400" dirty="0"/>
              <a:t>2</a:t>
            </a:r>
          </a:p>
          <a:p>
            <a:pPr marL="6350"/>
            <a:r>
              <a:rPr lang="en-US" sz="1600" dirty="0"/>
              <a:t>What about the root?</a:t>
            </a:r>
          </a:p>
          <a:p>
            <a:pPr lvl="2"/>
            <a:r>
              <a:rPr lang="en-US" sz="1400" dirty="0"/>
              <a:t>The root is special</a:t>
            </a:r>
          </a:p>
          <a:p>
            <a:r>
              <a:rPr lang="en-US" sz="1600" dirty="0"/>
              <a:t>Why not in sequential order?</a:t>
            </a:r>
          </a:p>
          <a:p>
            <a:pPr lvl="1"/>
            <a:r>
              <a:rPr lang="en-US" sz="1400" dirty="0"/>
              <a:t>Data pages allocated dynamically</a:t>
            </a:r>
          </a:p>
          <a:p>
            <a:endParaRPr lang="en-US" sz="16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62" name="Rectangle 16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84" name="Rectangle 2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9" name="Rectangle 28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94" name="Rectangle 2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9" name="Rectangle 29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04" name="Rectangle 30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8" name="Straight Arrow Connector 30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09" name="Straight Arrow Connector 308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0" name="Straight Arrow Connector 309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1" name="Straight Arrow Connector 310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2" name="Straight Arrow Connector 311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313" name="Group 31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22" name="Curved Connector 321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3" name="Curved Connector 322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4" name="Curved Connector 32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5" name="Curved Connector 32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6" name="Curved Connector 32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7" name="Curved Connector 32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8" name="Curved Connector 32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9" name="Curved Connector 32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0" name="Curved Connector 32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1" name="Curved Connector 33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332" name="TextBox 331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Trees and Scale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7326" y="3727682"/>
            <a:ext cx="8229600" cy="1358668"/>
          </a:xfrm>
        </p:spPr>
        <p:txBody>
          <a:bodyPr>
            <a:normAutofit/>
          </a:bodyPr>
          <a:lstStyle/>
          <a:p>
            <a:r>
              <a:rPr lang="en-US" sz="1800" dirty="0"/>
              <a:t>How big is a height 1 B+ tree</a:t>
            </a:r>
          </a:p>
          <a:p>
            <a:pPr lvl="1"/>
            <a:r>
              <a:rPr lang="en-US" sz="1800" dirty="0"/>
              <a:t>d = 2 </a:t>
            </a:r>
            <a:r>
              <a:rPr lang="en-US" sz="1800" dirty="0">
                <a:sym typeface="Wingdings"/>
              </a:rPr>
              <a:t> Fan-out?</a:t>
            </a:r>
          </a:p>
          <a:p>
            <a:pPr lvl="1"/>
            <a:r>
              <a:rPr lang="en-US" sz="1800" dirty="0">
                <a:sym typeface="Wingdings"/>
              </a:rPr>
              <a:t>Fan-out = 2d + 1 = 5</a:t>
            </a:r>
          </a:p>
          <a:p>
            <a:pPr lvl="1"/>
            <a:r>
              <a:rPr lang="en-US" sz="1800" b="1" dirty="0">
                <a:latin typeface="Helvetica Neue"/>
              </a:rPr>
              <a:t>Height 1:</a:t>
            </a:r>
            <a:r>
              <a:rPr lang="en-US" sz="1800" dirty="0">
                <a:latin typeface="Helvetica Neue"/>
              </a:rPr>
              <a:t> 5 x 4 = 20 Records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531141" y="1855589"/>
            <a:ext cx="1381970" cy="304800"/>
            <a:chOff x="5340904" y="1163248"/>
            <a:chExt cx="1381970" cy="304800"/>
          </a:xfrm>
        </p:grpSpPr>
        <p:sp>
          <p:nvSpPr>
            <p:cNvPr id="71" name="Rectangle 7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600200" y="2495550"/>
            <a:ext cx="949505" cy="304800"/>
            <a:chOff x="5675825" y="2282405"/>
            <a:chExt cx="949505" cy="304800"/>
          </a:xfrm>
        </p:grpSpPr>
        <p:sp>
          <p:nvSpPr>
            <p:cNvPr id="149" name="Rectangle 148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667622" y="2495550"/>
            <a:ext cx="949505" cy="304800"/>
            <a:chOff x="5675825" y="2282405"/>
            <a:chExt cx="949505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735044" y="2495550"/>
            <a:ext cx="949505" cy="304800"/>
            <a:chOff x="5675825" y="2282405"/>
            <a:chExt cx="949505" cy="304800"/>
          </a:xfrm>
        </p:grpSpPr>
        <p:sp>
          <p:nvSpPr>
            <p:cNvPr id="159" name="Rectangle 158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802466" y="2495550"/>
            <a:ext cx="949505" cy="304800"/>
            <a:chOff x="5675825" y="2282405"/>
            <a:chExt cx="949505" cy="304800"/>
          </a:xfrm>
        </p:grpSpPr>
        <p:sp>
          <p:nvSpPr>
            <p:cNvPr id="164" name="Rectangle 16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900490" y="185889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9" name="Straight Arrow Connector 168"/>
          <p:cNvCxnSpPr>
            <a:stCxn id="145" idx="4"/>
            <a:endCxn id="150" idx="0"/>
          </p:cNvCxnSpPr>
          <p:nvPr/>
        </p:nvCxnSpPr>
        <p:spPr>
          <a:xfrm flipH="1">
            <a:off x="1956264" y="2026277"/>
            <a:ext cx="1620657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7" idx="4"/>
            <a:endCxn id="155" idx="0"/>
          </p:cNvCxnSpPr>
          <p:nvPr/>
        </p:nvCxnSpPr>
        <p:spPr>
          <a:xfrm flipH="1">
            <a:off x="3023686" y="2026277"/>
            <a:ext cx="881671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3" idx="3"/>
            <a:endCxn id="160" idx="0"/>
          </p:cNvCxnSpPr>
          <p:nvPr/>
        </p:nvCxnSpPr>
        <p:spPr>
          <a:xfrm flipH="1">
            <a:off x="4091108" y="2020921"/>
            <a:ext cx="122369" cy="47462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1" idx="4"/>
            <a:endCxn id="165" idx="0"/>
          </p:cNvCxnSpPr>
          <p:nvPr/>
        </p:nvCxnSpPr>
        <p:spPr>
          <a:xfrm>
            <a:off x="4546870" y="2026277"/>
            <a:ext cx="611660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867400" y="2495550"/>
            <a:ext cx="949505" cy="304800"/>
            <a:chOff x="5675825" y="2282405"/>
            <a:chExt cx="949505" cy="304800"/>
          </a:xfrm>
        </p:grpSpPr>
        <p:sp>
          <p:nvSpPr>
            <p:cNvPr id="174" name="Rectangle 17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78" name="Straight Arrow Connector 177"/>
          <p:cNvCxnSpPr>
            <a:stCxn id="139" idx="4"/>
            <a:endCxn id="175" idx="0"/>
          </p:cNvCxnSpPr>
          <p:nvPr/>
        </p:nvCxnSpPr>
        <p:spPr>
          <a:xfrm>
            <a:off x="4867331" y="2026277"/>
            <a:ext cx="1356133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B+ Trees and Scale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21" name="Rectangle 102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123" name="Group 1122"/>
          <p:cNvGrpSpPr/>
          <p:nvPr/>
        </p:nvGrpSpPr>
        <p:grpSpPr>
          <a:xfrm>
            <a:off x="3881015" y="1100924"/>
            <a:ext cx="1381970" cy="304800"/>
            <a:chOff x="5340904" y="1163248"/>
            <a:chExt cx="1381970" cy="304800"/>
          </a:xfrm>
        </p:grpSpPr>
        <p:sp>
          <p:nvSpPr>
            <p:cNvPr id="1124" name="Rectangle 1123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25" name="Group 1124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141" name="Rectangle 114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42" name="Oval 114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6" name="Group 1125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139" name="Rectangle 113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40" name="Oval 113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7" name="Rectangle 1126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28" name="Group 1127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137" name="Rectangle 113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9" name="Rectangle 1128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135" name="Rectangle 11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6" name="Oval 11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1" name="Rectangle 1130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32" name="Group 1131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133" name="Rectangle 11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3" name="TextBox 1142"/>
          <p:cNvSpPr txBox="1"/>
          <p:nvPr/>
        </p:nvSpPr>
        <p:spPr>
          <a:xfrm>
            <a:off x="5237850" y="109344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358" name="Straight Arrow Connector 1357" descr="points from root to leaf page 1" title="Pointer 1"/>
          <p:cNvCxnSpPr>
            <a:cxnSpLocks/>
            <a:stCxn id="1140" idx="3"/>
            <a:endCxn id="1363" idx="0"/>
          </p:cNvCxnSpPr>
          <p:nvPr/>
        </p:nvCxnSpPr>
        <p:spPr bwMode="auto">
          <a:xfrm flipH="1">
            <a:off x="817470" y="1266256"/>
            <a:ext cx="3096393" cy="40707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59" name="Group 1358"/>
          <p:cNvGrpSpPr/>
          <p:nvPr/>
        </p:nvGrpSpPr>
        <p:grpSpPr>
          <a:xfrm>
            <a:off x="282432" y="1673331"/>
            <a:ext cx="1381970" cy="304800"/>
            <a:chOff x="5340904" y="1163248"/>
            <a:chExt cx="1381970" cy="304800"/>
          </a:xfrm>
        </p:grpSpPr>
        <p:sp>
          <p:nvSpPr>
            <p:cNvPr id="1360" name="Rectangle 135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1" name="Group 136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377" name="Rectangle 13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375" name="Rectangle 13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6" name="Oval 13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3" name="Rectangle 136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4" name="Group 136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373" name="Rectangle 13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4" name="Oval 13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5" name="Rectangle 136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6" name="Group 136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371" name="Rectangle 13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2" name="Oval 13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7" name="Rectangle 136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8" name="Group 136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369" name="Rectangle 13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0" name="Oval 13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9" name="Group 1378"/>
          <p:cNvGrpSpPr/>
          <p:nvPr/>
        </p:nvGrpSpPr>
        <p:grpSpPr>
          <a:xfrm>
            <a:off x="2090525" y="1673331"/>
            <a:ext cx="1381970" cy="304800"/>
            <a:chOff x="5340904" y="1163248"/>
            <a:chExt cx="1381970" cy="304800"/>
          </a:xfrm>
        </p:grpSpPr>
        <p:sp>
          <p:nvSpPr>
            <p:cNvPr id="1380" name="Rectangle 137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1" name="Group 138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397" name="Rectangle 139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8" name="Oval 139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2" name="Group 138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395" name="Rectangle 13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6" name="Oval 13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3" name="Rectangle 138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4" name="Group 138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393" name="Rectangle 13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4" name="Oval 13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5" name="Rectangle 138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6" name="Group 138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391" name="Rectangle 139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2" name="Oval 139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7" name="Rectangle 138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8" name="Group 138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389" name="Rectangle 13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0" name="Oval 13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9" name="Group 1398"/>
          <p:cNvGrpSpPr/>
          <p:nvPr/>
        </p:nvGrpSpPr>
        <p:grpSpPr>
          <a:xfrm>
            <a:off x="3898618" y="1673331"/>
            <a:ext cx="1381970" cy="304800"/>
            <a:chOff x="5340904" y="1163248"/>
            <a:chExt cx="1381970" cy="304800"/>
          </a:xfrm>
        </p:grpSpPr>
        <p:sp>
          <p:nvSpPr>
            <p:cNvPr id="1400" name="Rectangle 139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8" name="Oval 141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15" name="Rectangle 141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6" name="Oval 141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3" name="Rectangle 140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4" name="Group 140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13" name="Rectangle 141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4" name="Oval 141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5" name="Rectangle 140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6" name="Group 140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11" name="Rectangle 141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2" name="Oval 141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7" name="Rectangle 140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8" name="Group 140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409" name="Rectangle 14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0" name="Oval 14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9" name="Group 1418"/>
          <p:cNvGrpSpPr/>
          <p:nvPr/>
        </p:nvGrpSpPr>
        <p:grpSpPr>
          <a:xfrm>
            <a:off x="5706711" y="1673331"/>
            <a:ext cx="1381970" cy="304800"/>
            <a:chOff x="5340904" y="1163248"/>
            <a:chExt cx="1381970" cy="304800"/>
          </a:xfrm>
        </p:grpSpPr>
        <p:sp>
          <p:nvSpPr>
            <p:cNvPr id="1420" name="Rectangle 141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1" name="Group 142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37" name="Rectangle 143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8" name="Oval 143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6" name="Oval 14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3" name="Rectangle 142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4" name="Group 142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33" name="Rectangle 14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4" name="Oval 14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5" name="Rectangle 142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6" name="Group 142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31" name="Rectangle 14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2" name="Oval 14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7" name="Rectangle 142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8" name="Group 142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0" name="Oval 14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9" name="Group 1438"/>
          <p:cNvGrpSpPr/>
          <p:nvPr/>
        </p:nvGrpSpPr>
        <p:grpSpPr>
          <a:xfrm>
            <a:off x="7514804" y="1673331"/>
            <a:ext cx="1381970" cy="304800"/>
            <a:chOff x="5340904" y="1163248"/>
            <a:chExt cx="1381970" cy="304800"/>
          </a:xfrm>
        </p:grpSpPr>
        <p:sp>
          <p:nvSpPr>
            <p:cNvPr id="1440" name="Rectangle 143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41" name="Group 144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40" name="Rectangle 16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41" name="Oval 16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2" name="Group 144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38" name="Rectangle 16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3" name="Rectangle 144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636" name="Rectangle 163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7" name="Oval 163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5" name="Rectangle 144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29" name="Group 1628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634" name="Rectangle 163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5" name="Oval 163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0" name="Rectangle 1629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1" name="Group 1630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632" name="Rectangle 163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3" name="Oval 163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46" name="Straight Arrow Connector 1645" descr="points from root to leaf page 1" title="Pointer 1"/>
          <p:cNvCxnSpPr>
            <a:cxnSpLocks/>
            <a:stCxn id="1142" idx="4"/>
            <a:endCxn id="1383" idx="0"/>
          </p:cNvCxnSpPr>
          <p:nvPr/>
        </p:nvCxnSpPr>
        <p:spPr bwMode="auto">
          <a:xfrm flipH="1">
            <a:off x="2625563" y="1271612"/>
            <a:ext cx="1629668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7" name="Straight Arrow Connector 1646" descr="points from root to leaf page 1" title="Pointer 1"/>
          <p:cNvCxnSpPr>
            <a:cxnSpLocks/>
            <a:stCxn id="1138" idx="4"/>
            <a:endCxn id="1413" idx="0"/>
          </p:cNvCxnSpPr>
          <p:nvPr/>
        </p:nvCxnSpPr>
        <p:spPr bwMode="auto">
          <a:xfrm>
            <a:off x="4576283" y="1271612"/>
            <a:ext cx="17603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8" name="Straight Arrow Connector 1647" descr="points from root to leaf page 1" title="Pointer 1"/>
          <p:cNvCxnSpPr>
            <a:cxnSpLocks/>
            <a:stCxn id="1136" idx="3"/>
            <a:endCxn id="1423" idx="0"/>
          </p:cNvCxnSpPr>
          <p:nvPr/>
        </p:nvCxnSpPr>
        <p:spPr bwMode="auto">
          <a:xfrm>
            <a:off x="4883812" y="1266256"/>
            <a:ext cx="1357937" cy="40707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9" name="Straight Arrow Connector 1648" descr="points from root to leaf page 1" title="Pointer 1"/>
          <p:cNvCxnSpPr>
            <a:cxnSpLocks/>
            <a:stCxn id="1134" idx="4"/>
            <a:endCxn id="1443" idx="0"/>
          </p:cNvCxnSpPr>
          <p:nvPr/>
        </p:nvCxnSpPr>
        <p:spPr bwMode="auto">
          <a:xfrm>
            <a:off x="5217205" y="1271612"/>
            <a:ext cx="2832637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149289" y="1838663"/>
            <a:ext cx="1656822" cy="812826"/>
            <a:chOff x="149289" y="1838663"/>
            <a:chExt cx="1656822" cy="812826"/>
          </a:xfrm>
        </p:grpSpPr>
        <p:grpSp>
          <p:nvGrpSpPr>
            <p:cNvPr id="9" name="Group 8"/>
            <p:cNvGrpSpPr/>
            <p:nvPr/>
          </p:nvGrpSpPr>
          <p:grpSpPr>
            <a:xfrm>
              <a:off x="149289" y="2273620"/>
              <a:ext cx="1656822" cy="377869"/>
              <a:chOff x="7580" y="2299716"/>
              <a:chExt cx="2584504" cy="3451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0" y="2299716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2" name="Picture 16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510" y="2489342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3" name="Picture 16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5438" y="2299716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4" name="Picture 16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44" y="2489413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5" name="Picture 16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8546" y="2305262"/>
                <a:ext cx="833538" cy="155406"/>
              </a:xfrm>
              <a:prstGeom prst="rect">
                <a:avLst/>
              </a:prstGeom>
            </p:spPr>
          </p:pic>
        </p:grpSp>
        <p:cxnSp>
          <p:nvCxnSpPr>
            <p:cNvPr id="1650" name="Straight Arrow Connector 1649" descr="points from root to leaf page 1" title="Pointer 1"/>
            <p:cNvCxnSpPr>
              <a:cxnSpLocks/>
              <a:stCxn id="1376" idx="4"/>
              <a:endCxn id="2" idx="0"/>
            </p:cNvCxnSpPr>
            <p:nvPr/>
          </p:nvCxnSpPr>
          <p:spPr bwMode="auto">
            <a:xfrm>
              <a:off x="328212" y="1844019"/>
              <a:ext cx="88251" cy="429601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1" name="Straight Arrow Connector 1650" descr="points from root to leaf page 1" title="Pointer 1"/>
            <p:cNvCxnSpPr>
              <a:cxnSpLocks/>
              <a:stCxn id="1378" idx="3"/>
              <a:endCxn id="1642" idx="0"/>
            </p:cNvCxnSpPr>
            <p:nvPr/>
          </p:nvCxnSpPr>
          <p:spPr bwMode="auto">
            <a:xfrm flipH="1">
              <a:off x="614506" y="1838663"/>
              <a:ext cx="29210" cy="642587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2" name="Straight Arrow Connector 1651" descr="points from root to leaf page 1" title="Pointer 1"/>
            <p:cNvCxnSpPr>
              <a:cxnSpLocks/>
              <a:stCxn id="1374" idx="3"/>
              <a:endCxn id="1643" idx="0"/>
            </p:cNvCxnSpPr>
            <p:nvPr/>
          </p:nvCxnSpPr>
          <p:spPr bwMode="auto">
            <a:xfrm>
              <a:off x="964768" y="1838663"/>
              <a:ext cx="14455" cy="434957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3" name="Straight Arrow Connector 1652" descr="points from root to leaf page 1" title="Pointer 1"/>
            <p:cNvCxnSpPr>
              <a:cxnSpLocks/>
              <a:stCxn id="1372" idx="4"/>
              <a:endCxn id="1644" idx="0"/>
            </p:cNvCxnSpPr>
            <p:nvPr/>
          </p:nvCxnSpPr>
          <p:spPr bwMode="auto">
            <a:xfrm flipH="1">
              <a:off x="1160005" y="1844019"/>
              <a:ext cx="138156" cy="637309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4" name="Straight Arrow Connector 1653" descr="points from root to leaf page 1" title="Pointer 1"/>
            <p:cNvCxnSpPr>
              <a:cxnSpLocks/>
              <a:stCxn id="1370" idx="4"/>
              <a:endCxn id="1645" idx="0"/>
            </p:cNvCxnSpPr>
            <p:nvPr/>
          </p:nvCxnSpPr>
          <p:spPr bwMode="auto">
            <a:xfrm flipH="1">
              <a:off x="1538937" y="1844019"/>
              <a:ext cx="79685" cy="435674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16" y="1825731"/>
            <a:ext cx="1651000" cy="812800"/>
          </a:xfrm>
          <a:prstGeom prst="rect">
            <a:avLst/>
          </a:prstGeom>
        </p:spPr>
      </p:pic>
      <p:pic>
        <p:nvPicPr>
          <p:cNvPr id="1751" name="Picture 17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50" y="1829848"/>
            <a:ext cx="1651000" cy="812800"/>
          </a:xfrm>
          <a:prstGeom prst="rect">
            <a:avLst/>
          </a:prstGeom>
        </p:spPr>
      </p:pic>
      <p:pic>
        <p:nvPicPr>
          <p:cNvPr id="1752" name="Picture 17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54" y="1836098"/>
            <a:ext cx="1651000" cy="812800"/>
          </a:xfrm>
          <a:prstGeom prst="rect">
            <a:avLst/>
          </a:prstGeom>
        </p:spPr>
      </p:pic>
      <p:pic>
        <p:nvPicPr>
          <p:cNvPr id="1753" name="Picture 17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42" y="1836098"/>
            <a:ext cx="1651000" cy="812800"/>
          </a:xfrm>
          <a:prstGeom prst="rect">
            <a:avLst/>
          </a:prstGeom>
        </p:spPr>
      </p:pic>
      <p:sp>
        <p:nvSpPr>
          <p:cNvPr id="1754" name="Content Placeholder 2"/>
          <p:cNvSpPr txBox="1">
            <a:spLocks/>
          </p:cNvSpPr>
          <p:nvPr/>
        </p:nvSpPr>
        <p:spPr>
          <a:xfrm>
            <a:off x="107326" y="3727682"/>
            <a:ext cx="8229600" cy="13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"/>
              </a:rPr>
              <a:t>How big is a height 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3 </a:t>
            </a:r>
            <a:r>
              <a:rPr lang="en-US" sz="1800" dirty="0">
                <a:latin typeface="Helvetica Neue"/>
              </a:rPr>
              <a:t>B+ tree</a:t>
            </a:r>
          </a:p>
          <a:p>
            <a:pPr lvl="1"/>
            <a:r>
              <a:rPr lang="en-US" sz="1800" dirty="0">
                <a:latin typeface="Helvetica Neue"/>
              </a:rPr>
              <a:t>d = 2 </a:t>
            </a:r>
            <a:r>
              <a:rPr lang="en-US" sz="1800" dirty="0">
                <a:latin typeface="Helvetica Neue"/>
                <a:sym typeface="Wingdings"/>
              </a:rPr>
              <a:t> Fan-out?</a:t>
            </a:r>
          </a:p>
          <a:p>
            <a:pPr lvl="1"/>
            <a:r>
              <a:rPr lang="en-US" sz="1800" dirty="0">
                <a:latin typeface="Helvetica Neue"/>
                <a:sym typeface="Wingdings"/>
              </a:rPr>
              <a:t>Fan-out = 2d + 1 = 5</a:t>
            </a:r>
          </a:p>
          <a:p>
            <a:pPr lvl="1"/>
            <a:r>
              <a:rPr lang="en-US" sz="1800" b="1" dirty="0">
                <a:latin typeface="Helvetica Neue"/>
              </a:rPr>
              <a:t>Height 3:</a:t>
            </a:r>
            <a:r>
              <a:rPr lang="en-US" sz="1800" dirty="0">
                <a:latin typeface="Helvetica Neue"/>
              </a:rPr>
              <a:t> 5</a:t>
            </a:r>
            <a:r>
              <a:rPr lang="en-US" sz="1800" baseline="30000" dirty="0">
                <a:latin typeface="Helvetica Neue"/>
              </a:rPr>
              <a:t>3</a:t>
            </a:r>
            <a:r>
              <a:rPr lang="en-US" sz="1800" dirty="0">
                <a:latin typeface="Helvetica Neue"/>
              </a:rPr>
              <a:t> x 4</a:t>
            </a:r>
            <a:r>
              <a:rPr lang="en-US" sz="1800">
                <a:latin typeface="Helvetica Neue"/>
              </a:rPr>
              <a:t>= 500 </a:t>
            </a:r>
            <a:r>
              <a:rPr lang="en-US" sz="1800" dirty="0">
                <a:latin typeface="Helvetica Neue"/>
              </a:rPr>
              <a:t>Records </a:t>
            </a:r>
          </a:p>
        </p:txBody>
      </p:sp>
    </p:spTree>
    <p:extLst>
      <p:ext uri="{BB962C8B-B14F-4D97-AF65-F5344CB8AC3E}">
        <p14:creationId xmlns:p14="http://schemas.microsoft.com/office/powerpoint/2010/main" val="9786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4" grpId="0" build="p"/>
      <p:bldP spid="17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Wouldn’t it be nice</a:t>
            </a:r>
            <a:r>
              <a:rPr lang="mr-IN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sz="1600" dirty="0"/>
              <a:t>…</a:t>
            </a:r>
            <a:r>
              <a:rPr lang="en-US" sz="1600" dirty="0"/>
              <a:t>if we could look things up by value?</a:t>
            </a:r>
          </a:p>
          <a:p>
            <a:pPr>
              <a:spcBef>
                <a:spcPts val="2000"/>
              </a:spcBef>
            </a:pPr>
            <a:r>
              <a:rPr lang="en-US" sz="1600" dirty="0"/>
              <a:t>Toward a Declarative access API</a:t>
            </a:r>
          </a:p>
          <a:p>
            <a:pPr>
              <a:spcBef>
                <a:spcPts val="3000"/>
              </a:spcBef>
            </a:pPr>
            <a:r>
              <a:rPr lang="en-US" sz="1600" dirty="0"/>
              <a:t>But </a:t>
            </a:r>
            <a:r>
              <a:rPr lang="mr-IN" sz="1600" dirty="0"/>
              <a:t>…</a:t>
            </a:r>
            <a:r>
              <a:rPr lang="en-US" sz="1600" dirty="0"/>
              <a:t> efficiency?</a:t>
            </a:r>
          </a:p>
          <a:p>
            <a:pPr marL="457200" lvl="1" indent="0">
              <a:buNone/>
            </a:pPr>
            <a:r>
              <a:rPr lang="en-US" sz="1600" dirty="0"/>
              <a:t>“If you don't find it in the index, look very carefully through the entire catalog. ”</a:t>
            </a:r>
          </a:p>
          <a:p>
            <a:pPr marL="457200" lvl="1" indent="0">
              <a:buNone/>
            </a:pPr>
            <a:r>
              <a:rPr lang="en-US" sz="1600" dirty="0"/>
              <a:t>—Sears, Roebuck, and Co., Consumers' Guide, 1897 </a:t>
            </a:r>
          </a:p>
        </p:txBody>
      </p:sp>
      <p:grpSp>
        <p:nvGrpSpPr>
          <p:cNvPr id="8" name="Group 7" title="Sear's Consumer Guide"/>
          <p:cNvGrpSpPr/>
          <p:nvPr/>
        </p:nvGrpSpPr>
        <p:grpSpPr>
          <a:xfrm>
            <a:off x="6400800" y="438150"/>
            <a:ext cx="1314450" cy="1866900"/>
            <a:chOff x="5867400" y="2667000"/>
            <a:chExt cx="2590800" cy="3581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2590800" cy="35814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" name="Picture 4" descr="Cover of sears roebuck consumers guide" title="Consumer Guide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454" t="10253" r="11608" b="11144"/>
            <a:stretch/>
          </p:blipFill>
          <p:spPr>
            <a:xfrm>
              <a:off x="5867400" y="2743201"/>
              <a:ext cx="2590800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4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Trees in Practice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Helvetica Neue"/>
              </a:rPr>
              <a:t>Typical order: 1600. Typical fill-factor: 67%.</a:t>
            </a:r>
          </a:p>
          <a:p>
            <a:pPr lvl="1"/>
            <a:r>
              <a:rPr lang="en-US" sz="1800" dirty="0">
                <a:latin typeface="Helvetica Neue"/>
              </a:rPr>
              <a:t>average fan-out = 2144</a:t>
            </a:r>
          </a:p>
          <a:p>
            <a:pPr lvl="1"/>
            <a:r>
              <a:rPr lang="en-US" sz="1800" dirty="0">
                <a:latin typeface="Helvetica Neue"/>
              </a:rPr>
              <a:t>(assuming 128 Kbytes pages at 40Bytes per record)</a:t>
            </a:r>
          </a:p>
          <a:p>
            <a:pPr>
              <a:spcBef>
                <a:spcPts val="2000"/>
              </a:spcBef>
            </a:pPr>
            <a:r>
              <a:rPr lang="en-US" sz="1800" dirty="0">
                <a:latin typeface="Helvetica Neue"/>
              </a:rPr>
              <a:t>At typical capacities</a:t>
            </a:r>
          </a:p>
          <a:p>
            <a:pPr lvl="1"/>
            <a:r>
              <a:rPr lang="en-US" sz="1800" dirty="0">
                <a:latin typeface="Helvetica Neue"/>
              </a:rPr>
              <a:t>Height 1: 2144</a:t>
            </a:r>
            <a:r>
              <a:rPr lang="en-US" sz="1800" baseline="30000" dirty="0">
                <a:latin typeface="Helvetica Neue"/>
              </a:rPr>
              <a:t>2</a:t>
            </a:r>
            <a:r>
              <a:rPr lang="en-US" sz="1800" dirty="0">
                <a:latin typeface="Helvetica Neue"/>
              </a:rPr>
              <a:t> = </a:t>
            </a:r>
            <a:r>
              <a:rPr lang="en-US" sz="1800" b="1" dirty="0">
                <a:latin typeface="Helvetica Neue"/>
              </a:rPr>
              <a:t>4,596,736 records</a:t>
            </a:r>
          </a:p>
          <a:p>
            <a:pPr lvl="1"/>
            <a:r>
              <a:rPr lang="en-US" sz="1800" dirty="0">
                <a:latin typeface="Helvetica Neue"/>
              </a:rPr>
              <a:t>Height 2: 2144</a:t>
            </a:r>
            <a:r>
              <a:rPr lang="en-US" sz="1800" baseline="30000" dirty="0">
                <a:latin typeface="Helvetica Neue"/>
              </a:rPr>
              <a:t>3 </a:t>
            </a:r>
            <a:r>
              <a:rPr lang="en-US" sz="1800" dirty="0">
                <a:latin typeface="Helvetica Neue"/>
              </a:rPr>
              <a:t>= </a:t>
            </a:r>
            <a:r>
              <a:rPr lang="en-US" sz="1800" b="1" dirty="0">
                <a:latin typeface="Helvetica Neue"/>
              </a:rPr>
              <a:t>9,855,401,984 records</a:t>
            </a:r>
            <a:endParaRPr lang="en-US" sz="1800" dirty="0">
              <a:latin typeface="Helvetica Neue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6" name="Content Placeholder 2"/>
          <p:cNvSpPr>
            <a:spLocks noGrp="1"/>
          </p:cNvSpPr>
          <p:nvPr>
            <p:ph idx="1"/>
          </p:nvPr>
        </p:nvSpPr>
        <p:spPr>
          <a:xfrm>
            <a:off x="211280" y="3632406"/>
            <a:ext cx="5715000" cy="14731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"/>
              </a:rPr>
              <a:t>Same as ISAM</a:t>
            </a:r>
          </a:p>
          <a:p>
            <a:r>
              <a:rPr lang="en-US" sz="1800" dirty="0">
                <a:latin typeface="Helvetica Neue"/>
              </a:rPr>
              <a:t>Find key = 27</a:t>
            </a:r>
          </a:p>
          <a:p>
            <a:pPr lvl="1"/>
            <a:r>
              <a:rPr lang="en-US" sz="1800" dirty="0">
                <a:latin typeface="Helvetica Neue"/>
              </a:rPr>
              <a:t>Find split on each node (Binary Search)</a:t>
            </a:r>
          </a:p>
          <a:p>
            <a:pPr lvl="1"/>
            <a:r>
              <a:rPr lang="en-US" sz="1800" dirty="0">
                <a:latin typeface="Helvetica Neue"/>
              </a:rPr>
              <a:t>Follow 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7639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Tree: Find 27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6" name="Content Placeholder 2"/>
          <p:cNvSpPr>
            <a:spLocks noGrp="1"/>
          </p:cNvSpPr>
          <p:nvPr>
            <p:ph idx="1"/>
          </p:nvPr>
        </p:nvSpPr>
        <p:spPr>
          <a:xfrm>
            <a:off x="211280" y="3632406"/>
            <a:ext cx="5715000" cy="14731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"/>
              </a:rPr>
              <a:t>Same as ISAM</a:t>
            </a:r>
          </a:p>
          <a:p>
            <a:r>
              <a:rPr lang="en-US" sz="1800" dirty="0">
                <a:latin typeface="Helvetica Neue"/>
              </a:rPr>
              <a:t>Find key = 27</a:t>
            </a:r>
          </a:p>
          <a:p>
            <a:pPr lvl="1"/>
            <a:r>
              <a:rPr lang="en-US" sz="1800" dirty="0">
                <a:latin typeface="Helvetica Neue"/>
              </a:rPr>
              <a:t>Find split on each node (Binary Search)</a:t>
            </a:r>
          </a:p>
          <a:p>
            <a:pPr lvl="1"/>
            <a:r>
              <a:rPr lang="en-US" sz="1800" dirty="0">
                <a:latin typeface="Helvetica Neue"/>
              </a:rPr>
              <a:t>Follow pointer to </a:t>
            </a:r>
            <a:r>
              <a:rPr lang="en-US" sz="1800">
                <a:latin typeface="Helvetica Neue"/>
              </a:rPr>
              <a:t>next node</a:t>
            </a:r>
            <a:endParaRPr lang="en-US" sz="1800" dirty="0">
              <a:latin typeface="Helvetica Neue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652022" y="1174501"/>
            <a:ext cx="91560" cy="304800"/>
            <a:chOff x="2089173" y="2086327"/>
            <a:chExt cx="9156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2702252" y="1327172"/>
            <a:ext cx="1115698" cy="35258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130" name="Group 129"/>
          <p:cNvGrpSpPr/>
          <p:nvPr/>
        </p:nvGrpSpPr>
        <p:grpSpPr>
          <a:xfrm>
            <a:off x="3621025" y="1688287"/>
            <a:ext cx="91560" cy="304800"/>
            <a:chOff x="2089173" y="2086327"/>
            <a:chExt cx="9156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3669219" y="1859015"/>
            <a:ext cx="1316101" cy="80963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134" name="Rectangle 133"/>
          <p:cNvSpPr/>
          <p:nvPr/>
        </p:nvSpPr>
        <p:spPr>
          <a:xfrm>
            <a:off x="4858814" y="2670216"/>
            <a:ext cx="237376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</p:spTree>
    <p:extLst>
      <p:ext uri="{BB962C8B-B14F-4D97-AF65-F5344CB8AC3E}">
        <p14:creationId xmlns:p14="http://schemas.microsoft.com/office/powerpoint/2010/main" val="11287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Tree: Fetch Data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652022" y="1174501"/>
            <a:ext cx="91560" cy="304800"/>
            <a:chOff x="2089173" y="2086327"/>
            <a:chExt cx="9156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2702252" y="1327172"/>
            <a:ext cx="1115698" cy="35258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130" name="Group 129"/>
          <p:cNvGrpSpPr/>
          <p:nvPr/>
        </p:nvGrpSpPr>
        <p:grpSpPr>
          <a:xfrm>
            <a:off x="3621025" y="1688287"/>
            <a:ext cx="91560" cy="304800"/>
            <a:chOff x="2089173" y="2086327"/>
            <a:chExt cx="9156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3669219" y="1859015"/>
            <a:ext cx="1316101" cy="80963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134" name="Rectangle 133"/>
          <p:cNvSpPr/>
          <p:nvPr/>
        </p:nvSpPr>
        <p:spPr>
          <a:xfrm>
            <a:off x="4858814" y="2670216"/>
            <a:ext cx="237376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36" name="Rectangle 135" descr="A collection of several data pages" title="Data Pages"/>
          <p:cNvSpPr/>
          <p:nvPr/>
        </p:nvSpPr>
        <p:spPr bwMode="auto">
          <a:xfrm>
            <a:off x="116673" y="3957335"/>
            <a:ext cx="6351777" cy="965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37" name="Folded Corner 136" descr="Contains tuples ((20, Tim), (7, Dan))" title="Data Page 1"/>
          <p:cNvSpPr/>
          <p:nvPr/>
        </p:nvSpPr>
        <p:spPr bwMode="auto">
          <a:xfrm>
            <a:off x="243786" y="4271346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38" name="Rectangle 137" descr="Contains tuples ((20, Tim), (7, Dan))" title="Data Page 1"/>
          <p:cNvSpPr/>
          <p:nvPr/>
        </p:nvSpPr>
        <p:spPr>
          <a:xfrm>
            <a:off x="35189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Helvetica Neue"/>
              </a:rPr>
              <a:t>(20, Tim)</a:t>
            </a:r>
          </a:p>
        </p:txBody>
      </p:sp>
      <p:sp>
        <p:nvSpPr>
          <p:cNvPr id="139" name="Rectangle 138" descr="Contains tuples ((20, Tim), (7, Dan))" title="Data Page 1"/>
          <p:cNvSpPr/>
          <p:nvPr/>
        </p:nvSpPr>
        <p:spPr>
          <a:xfrm>
            <a:off x="98649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(7, Dan)</a:t>
            </a:r>
          </a:p>
        </p:txBody>
      </p:sp>
      <p:sp>
        <p:nvSpPr>
          <p:cNvPr id="140" name="Folded Corner 139" descr="Contains tuples ((5, Kay), (3, Jim))" title="Data Page 2"/>
          <p:cNvSpPr/>
          <p:nvPr/>
        </p:nvSpPr>
        <p:spPr bwMode="auto">
          <a:xfrm>
            <a:off x="1824002" y="4260661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1" name="Folded Corner 140" descr="Contains tuples ((27, Joe), (34 Kit))" title="Data Page 3"/>
          <p:cNvSpPr/>
          <p:nvPr/>
        </p:nvSpPr>
        <p:spPr bwMode="auto">
          <a:xfrm>
            <a:off x="3377966" y="4255898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2" name="Folded Corner 141" descr="Contains tuples ((1, Kim), (42, Hal))" title="Data Page 4"/>
          <p:cNvSpPr/>
          <p:nvPr/>
        </p:nvSpPr>
        <p:spPr bwMode="auto">
          <a:xfrm>
            <a:off x="4946675" y="4242093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3" name="Rectangle 142" descr="Contains tuples ((5, Kay), (3, Jim))" title="Data Page 2"/>
          <p:cNvSpPr/>
          <p:nvPr/>
        </p:nvSpPr>
        <p:spPr>
          <a:xfrm>
            <a:off x="193216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(5, Kay)</a:t>
            </a:r>
          </a:p>
        </p:txBody>
      </p:sp>
      <p:sp>
        <p:nvSpPr>
          <p:cNvPr id="144" name="Rectangle 143" descr="Contains tuples ((5, Kay), (3, Jim))" title="Data Page 2"/>
          <p:cNvSpPr/>
          <p:nvPr/>
        </p:nvSpPr>
        <p:spPr>
          <a:xfrm>
            <a:off x="256676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(3, Jim)</a:t>
            </a:r>
          </a:p>
        </p:txBody>
      </p:sp>
      <p:sp>
        <p:nvSpPr>
          <p:cNvPr id="145" name="Rectangle 144" descr="Contains tuples ((27, Joe), (34 Kit))" title="Data Page 3"/>
          <p:cNvSpPr/>
          <p:nvPr/>
        </p:nvSpPr>
        <p:spPr>
          <a:xfrm>
            <a:off x="3475370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(27, Joe)</a:t>
            </a:r>
          </a:p>
        </p:txBody>
      </p:sp>
      <p:sp>
        <p:nvSpPr>
          <p:cNvPr id="148" name="Rectangle 147" descr="Contains tuples ((27, Joe), (34 Kit))" title="Data Page 3"/>
          <p:cNvSpPr/>
          <p:nvPr/>
        </p:nvSpPr>
        <p:spPr>
          <a:xfrm>
            <a:off x="4109971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(34, Kit)</a:t>
            </a:r>
          </a:p>
        </p:txBody>
      </p:sp>
      <p:sp>
        <p:nvSpPr>
          <p:cNvPr id="149" name="Rectangle 148" descr="Contains tuples ((1, Kim), (42, Hal))" title="Data Page 4"/>
          <p:cNvSpPr/>
          <p:nvPr/>
        </p:nvSpPr>
        <p:spPr>
          <a:xfrm>
            <a:off x="5051968" y="43263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(1, Kim)</a:t>
            </a:r>
          </a:p>
        </p:txBody>
      </p:sp>
      <p:sp>
        <p:nvSpPr>
          <p:cNvPr id="150" name="Rectangle 149" descr="Contains tuples ((1, Kim), (42, Hal))" title="Data Page 4"/>
          <p:cNvSpPr/>
          <p:nvPr/>
        </p:nvSpPr>
        <p:spPr>
          <a:xfrm>
            <a:off x="5686569" y="43263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(42, Hal)</a:t>
            </a:r>
          </a:p>
        </p:txBody>
      </p:sp>
      <p:sp>
        <p:nvSpPr>
          <p:cNvPr id="151" name="TextBox 150" descr="Contains tuples ((20, Tim), (7, Dan))" title="Data Page 1"/>
          <p:cNvSpPr txBox="1"/>
          <p:nvPr/>
        </p:nvSpPr>
        <p:spPr>
          <a:xfrm>
            <a:off x="241157" y="3983661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1</a:t>
            </a:r>
          </a:p>
        </p:txBody>
      </p:sp>
      <p:sp>
        <p:nvSpPr>
          <p:cNvPr id="152" name="TextBox 151" descr="Contains tuples ((5, Kay), (3, Jim))" title="Data Page 2"/>
          <p:cNvSpPr txBox="1"/>
          <p:nvPr/>
        </p:nvSpPr>
        <p:spPr>
          <a:xfrm>
            <a:off x="1807215" y="399434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2</a:t>
            </a:r>
          </a:p>
        </p:txBody>
      </p:sp>
      <p:sp>
        <p:nvSpPr>
          <p:cNvPr id="153" name="TextBox 152" descr="Contains tuples ((27, Joe), (34 Kit))" title="Data Page 3"/>
          <p:cNvSpPr txBox="1"/>
          <p:nvPr/>
        </p:nvSpPr>
        <p:spPr>
          <a:xfrm>
            <a:off x="3360305" y="399045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3</a:t>
            </a:r>
          </a:p>
        </p:txBody>
      </p:sp>
      <p:sp>
        <p:nvSpPr>
          <p:cNvPr id="155" name="TextBox 154" descr="Contains tuples ((1, Kim), (42, Hal))" title="Data Page 4"/>
          <p:cNvSpPr txBox="1"/>
          <p:nvPr/>
        </p:nvSpPr>
        <p:spPr>
          <a:xfrm>
            <a:off x="4937883" y="396509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4</a:t>
            </a:r>
          </a:p>
        </p:txBody>
      </p:sp>
      <p:sp>
        <p:nvSpPr>
          <p:cNvPr id="156" name="TextBox 155" descr="Arrow from 27 in B Tree to page 3 of the data pages with tuple (27, Joe)" title="Arrow"/>
          <p:cNvSpPr txBox="1"/>
          <p:nvPr/>
        </p:nvSpPr>
        <p:spPr>
          <a:xfrm rot="18376777">
            <a:off x="4096819" y="3414876"/>
            <a:ext cx="776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2"/>
                </a:solidFill>
                <a:latin typeface="Helvetica Neue"/>
              </a:rPr>
              <a:t>PageId</a:t>
            </a:r>
            <a:r>
              <a:rPr lang="en-US" sz="1050" dirty="0">
                <a:solidFill>
                  <a:schemeClr val="accent2"/>
                </a:solidFill>
                <a:latin typeface="Helvetica Neue"/>
              </a:rPr>
              <a:t>,</a:t>
            </a:r>
          </a:p>
          <a:p>
            <a:r>
              <a:rPr lang="en-US" sz="1050" dirty="0">
                <a:solidFill>
                  <a:schemeClr val="accent2"/>
                </a:solidFill>
                <a:latin typeface="Helvetica Neue"/>
              </a:rPr>
              <a:t>Record Id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CFC78C-D087-F040-A968-8CDDF275A7A9}"/>
              </a:ext>
            </a:extLst>
          </p:cNvPr>
          <p:cNvCxnSpPr>
            <a:stCxn id="134" idx="2"/>
          </p:cNvCxnSpPr>
          <p:nvPr/>
        </p:nvCxnSpPr>
        <p:spPr>
          <a:xfrm flipH="1">
            <a:off x="3982947" y="2975016"/>
            <a:ext cx="994555" cy="1381322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 1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43" name="Rectangle 142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Rectangle 15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74" name="Rectangle 17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98" name="Rectangle 1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02" name="Straight Arrow Connector 201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04" name="Curved Connector 20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69" name="Rectangle 6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22338" y="133402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sp>
        <p:nvSpPr>
          <p:cNvPr id="138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</p:txBody>
      </p:sp>
    </p:spTree>
    <p:extLst>
      <p:ext uri="{BB962C8B-B14F-4D97-AF65-F5344CB8AC3E}">
        <p14:creationId xmlns:p14="http://schemas.microsoft.com/office/powerpoint/2010/main" val="16044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</a:t>
            </a:r>
            <a:r>
              <a:rPr lang="en-US" baseline="0" dirty="0"/>
              <a:t> 2</a:t>
            </a:r>
            <a:endParaRPr lang="en-US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DACD096B-99D5-2E49-97AA-577E395C49E8}"/>
              </a:ext>
            </a:extLst>
          </p:cNvPr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92" name="Rectangle 9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12" name="Rectangle 11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22" name="Rectangle 12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42" name="Curved Connector 14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r>
              <a:rPr lang="en-US" sz="2000" dirty="0">
                <a:latin typeface="Helvetica Neue"/>
              </a:rPr>
              <a:t>If there is room in the leaf just add the entry</a:t>
            </a:r>
          </a:p>
        </p:txBody>
      </p:sp>
    </p:spTree>
    <p:extLst>
      <p:ext uri="{BB962C8B-B14F-4D97-AF65-F5344CB8AC3E}">
        <p14:creationId xmlns:p14="http://schemas.microsoft.com/office/powerpoint/2010/main" val="1116207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DACD096B-99D5-2E49-97AA-577E395C49E8}"/>
              </a:ext>
            </a:extLst>
          </p:cNvPr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92" name="Rectangle 9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12" name="Rectangle 11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22" name="Rectangle 12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42" name="Curved Connector 14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Helvetica Neue"/>
              </a:rPr>
              <a:t>Find the correct leaf</a:t>
            </a:r>
          </a:p>
          <a:p>
            <a:r>
              <a:rPr lang="en-US" sz="2000">
                <a:latin typeface="Helvetica Neue"/>
              </a:rPr>
              <a:t>If there is room in the leaf just add the entry</a:t>
            </a:r>
          </a:p>
          <a:p>
            <a:pPr lvl="1"/>
            <a:r>
              <a:rPr lang="en-US" sz="2000">
                <a:latin typeface="Helvetica Neue"/>
                <a:sym typeface="Wingdings"/>
              </a:rPr>
              <a:t>Sort the leaf page by key</a:t>
            </a:r>
            <a:endParaRPr lang="en-US" sz="2000" dirty="0">
              <a:latin typeface="Helvetica Neue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7413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</a:t>
            </a:r>
            <a:r>
              <a:rPr lang="en-US" baseline="0" dirty="0"/>
              <a:t> Find Leaf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948135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177036" y="1714002"/>
            <a:ext cx="91560" cy="304800"/>
            <a:chOff x="2089173" y="2086327"/>
            <a:chExt cx="9156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48600" y="1714002"/>
            <a:ext cx="91560" cy="304800"/>
            <a:chOff x="2089173" y="2086327"/>
            <a:chExt cx="91560" cy="304800"/>
          </a:xfrm>
          <a:solidFill>
            <a:schemeClr val="accent3"/>
          </a:solidFill>
        </p:grpSpPr>
        <p:sp>
          <p:nvSpPr>
            <p:cNvPr id="115" name="Rectangle 11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69187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98088" y="1714002"/>
            <a:ext cx="91560" cy="304800"/>
            <a:chOff x="2089173" y="2086327"/>
            <a:chExt cx="91560" cy="304800"/>
          </a:xfrm>
        </p:grpSpPr>
        <p:sp>
          <p:nvSpPr>
            <p:cNvPr id="113" name="Rectangle 1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89648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24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910109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30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139010" y="1714002"/>
            <a:ext cx="91560" cy="304800"/>
            <a:chOff x="2089173" y="2086327"/>
            <a:chExt cx="91560" cy="304800"/>
          </a:xfrm>
        </p:grpSpPr>
        <p:sp>
          <p:nvSpPr>
            <p:cNvPr id="109" name="Rectangle 1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0" name="Rectangle 11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25" name="Rectangle 12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0" name="Rectangle 12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35" name="Rectangle 13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44" name="Rectangle 14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422338" y="133402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2846382" y="1713589"/>
            <a:ext cx="91560" cy="304800"/>
            <a:chOff x="2089173" y="2086327"/>
            <a:chExt cx="91560" cy="304800"/>
          </a:xfrm>
        </p:grpSpPr>
        <p:sp>
          <p:nvSpPr>
            <p:cNvPr id="164" name="Rectangle 16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1853829" y="1886304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484781" y="2666293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</p:txBody>
      </p:sp>
    </p:spTree>
    <p:extLst>
      <p:ext uri="{BB962C8B-B14F-4D97-AF65-F5344CB8AC3E}">
        <p14:creationId xmlns:p14="http://schemas.microsoft.com/office/powerpoint/2010/main" val="19504582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seen this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ea typeface="Helvetica Neue" charset="0"/>
                <a:cs typeface="Helvetica Neue" charset="0"/>
              </a:rPr>
              <a:t>Data structures </a:t>
            </a:r>
            <a:r>
              <a:rPr lang="mr-IN" sz="2000" dirty="0">
                <a:ea typeface="Helvetica Neue" charset="0"/>
                <a:cs typeface="Helvetica Neue" charset="0"/>
              </a:rPr>
              <a:t>…</a:t>
            </a:r>
            <a:r>
              <a:rPr lang="en-US" sz="2000" dirty="0">
                <a:ea typeface="Helvetica Neue" charset="0"/>
                <a:cs typeface="Helvetica Neue" charset="0"/>
              </a:rPr>
              <a:t> in RAM: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Search trees (Binary, AVL, Red-Black, </a:t>
            </a:r>
            <a:r>
              <a:rPr lang="mr-IN" sz="2000" dirty="0">
                <a:ea typeface="Helvetica Neue" charset="0"/>
                <a:cs typeface="Helvetica Neue" charset="0"/>
              </a:rPr>
              <a:t>…</a:t>
            </a:r>
            <a:r>
              <a:rPr lang="en-US" sz="2000" dirty="0">
                <a:ea typeface="Helvetica Neue" charset="0"/>
                <a:cs typeface="Helvetica Neue" charset="0"/>
              </a:rPr>
              <a:t>)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Hash tables</a:t>
            </a:r>
          </a:p>
          <a:p>
            <a:pPr>
              <a:spcBef>
                <a:spcPts val="4000"/>
              </a:spcBef>
            </a:pPr>
            <a:r>
              <a:rPr lang="en-US" sz="2000" dirty="0">
                <a:ea typeface="Helvetica Neue" charset="0"/>
                <a:cs typeface="Helvetica Neue" charset="0"/>
              </a:rPr>
              <a:t>Needed: disk-based data structures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“paginated”: made up of disk pages!</a:t>
            </a:r>
          </a:p>
        </p:txBody>
      </p:sp>
    </p:spTree>
    <p:extLst>
      <p:ext uri="{BB962C8B-B14F-4D97-AF65-F5344CB8AC3E}">
        <p14:creationId xmlns:p14="http://schemas.microsoft.com/office/powerpoint/2010/main" val="2030145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Insert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48135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177036" y="1714002"/>
            <a:ext cx="91560" cy="304800"/>
            <a:chOff x="2089173" y="2086327"/>
            <a:chExt cx="9156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48600" y="1714002"/>
            <a:ext cx="91560" cy="304800"/>
            <a:chOff x="2089173" y="2086327"/>
            <a:chExt cx="91560" cy="304800"/>
          </a:xfrm>
        </p:grpSpPr>
        <p:sp>
          <p:nvSpPr>
            <p:cNvPr id="115" name="Rectangle 11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69187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98088" y="1714002"/>
            <a:ext cx="91560" cy="304800"/>
            <a:chOff x="2089173" y="2086327"/>
            <a:chExt cx="91560" cy="304800"/>
          </a:xfrm>
        </p:grpSpPr>
        <p:sp>
          <p:nvSpPr>
            <p:cNvPr id="113" name="Rectangle 1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89648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24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910109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30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139010" y="1714002"/>
            <a:ext cx="91560" cy="304800"/>
            <a:chOff x="2089173" y="2086327"/>
            <a:chExt cx="91560" cy="304800"/>
          </a:xfrm>
        </p:grpSpPr>
        <p:sp>
          <p:nvSpPr>
            <p:cNvPr id="109" name="Rectangle 1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5" name="Rectangle 12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0" name="Rectangle 12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5" name="Rectangle 13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0" name="Rectangle 13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1" name="Rectangle 15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7" name="Curved Connector 156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728215" y="2171568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</p:txBody>
      </p:sp>
    </p:spTree>
    <p:extLst>
      <p:ext uri="{BB962C8B-B14F-4D97-AF65-F5344CB8AC3E}">
        <p14:creationId xmlns:p14="http://schemas.microsoft.com/office/powerpoint/2010/main" val="89317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Split Leaf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34" y="3522288"/>
            <a:ext cx="8229600" cy="29902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7" name="Rectangle 10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1498529" y="3217489"/>
            <a:ext cx="949505" cy="304800"/>
            <a:chOff x="2209800" y="2571750"/>
            <a:chExt cx="1524000" cy="304800"/>
          </a:xfrm>
        </p:grpSpPr>
        <p:sp>
          <p:nvSpPr>
            <p:cNvPr id="127" name="Rectangle 12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49876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2*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3613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3*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7351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5*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21089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7*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7" name="Rectangle 13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42" name="Rectangle 14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7" name="Rectangle 14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6" name="Rectangle 15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2" name="Curved Connector 16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728215" y="2171568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</p:spTree>
    <p:extLst>
      <p:ext uri="{BB962C8B-B14F-4D97-AF65-F5344CB8AC3E}">
        <p14:creationId xmlns:p14="http://schemas.microsoft.com/office/powerpoint/2010/main" val="21795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98528" y="3213491"/>
            <a:ext cx="949505" cy="304800"/>
            <a:chOff x="2209800" y="2571750"/>
            <a:chExt cx="1524000" cy="304800"/>
          </a:xfrm>
        </p:grpSpPr>
        <p:sp>
          <p:nvSpPr>
            <p:cNvPr id="80" name="Rectangle 7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Split Leaf,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18" name="Rectangle 117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Rectangle 137"/>
          <p:cNvSpPr/>
          <p:nvPr/>
        </p:nvSpPr>
        <p:spPr>
          <a:xfrm>
            <a:off x="1498529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5*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35905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7*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973282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210658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9876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2*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73613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3*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97351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1089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48" name="Rectangle 14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53" name="Rectangle 15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58" name="Rectangle 15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62" name="Straight Arrow Connector 161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73" name="Straight Arrow Connector 172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5" name="Curved Connector 184"/>
          <p:cNvCxnSpPr>
            <a:stCxn id="146" idx="2"/>
            <a:endCxn id="148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48" idx="2"/>
            <a:endCxn id="146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1498763" y="2669575"/>
            <a:ext cx="949505" cy="304800"/>
            <a:chOff x="1651163" y="2821975"/>
            <a:chExt cx="949505" cy="304800"/>
          </a:xfrm>
        </p:grpSpPr>
        <p:sp>
          <p:nvSpPr>
            <p:cNvPr id="259" name="Rectangle 258"/>
            <p:cNvSpPr/>
            <p:nvPr/>
          </p:nvSpPr>
          <p:spPr>
            <a:xfrm>
              <a:off x="1651163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888539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125916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363292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  <a:p>
            <a:pPr lvl="1"/>
            <a:r>
              <a:rPr lang="en-US" sz="2000" dirty="0">
                <a:latin typeface="Helvetica Neue"/>
              </a:rPr>
              <a:t>Fix next/</a:t>
            </a:r>
            <a:r>
              <a:rPr lang="en-US" sz="2000" dirty="0" err="1">
                <a:latin typeface="Helvetica Neue"/>
              </a:rPr>
              <a:t>prev</a:t>
            </a:r>
            <a:r>
              <a:rPr lang="en-US" sz="2000" dirty="0">
                <a:latin typeface="Helvetica Neue"/>
              </a:rPr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33007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281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Fix Pointers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14" name="Rectangle 2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28" name="Straight Arrow Connector 227"/>
          <p:cNvCxnSpPr/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37" name="Straight Arrow Connector 236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1" name="Curved Connector 24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urved Connector 245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70" name="Rectangle 26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75" name="Rectangle 27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79" name="Curved Connector 278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  <a:p>
            <a:pPr lvl="1"/>
            <a:r>
              <a:rPr lang="en-US" sz="2000" dirty="0">
                <a:latin typeface="Helvetica Neue"/>
              </a:rPr>
              <a:t>Fix next/</a:t>
            </a:r>
            <a:r>
              <a:rPr lang="en-US" sz="2000" dirty="0" err="1">
                <a:latin typeface="Helvetica Neue"/>
              </a:rPr>
              <a:t>prev</a:t>
            </a:r>
            <a:r>
              <a:rPr lang="en-US" sz="2000" dirty="0">
                <a:latin typeface="Helvetica Neue"/>
              </a:rPr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21108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Mid-Flight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1" name="Rectangle 100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121" name="Rectangle 12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1" name="Rectangle 14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0" name="Rectangle 14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6" name="Curved Connector 155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Something </a:t>
            </a:r>
            <a:r>
              <a:rPr lang="en-US" sz="2000">
                <a:latin typeface="Helvetica Neue"/>
              </a:rPr>
              <a:t>is still wrong</a:t>
            </a:r>
            <a:r>
              <a:rPr lang="en-US" sz="2000" dirty="0">
                <a:latin typeface="Helvetica Neue"/>
              </a:rPr>
              <a:t>!</a:t>
            </a:r>
            <a:endParaRPr lang="en-US" sz="2000" b="1" dirty="0">
              <a:latin typeface="Helvetica Neue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28633" y="1471771"/>
            <a:ext cx="902693" cy="699053"/>
          </a:xfrm>
          <a:prstGeom prst="wedgeRoundRectCallout">
            <a:avLst>
              <a:gd name="adj1" fmla="val 58193"/>
              <a:gd name="adj2" fmla="val 11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am an orphan!</a:t>
            </a:r>
          </a:p>
        </p:txBody>
      </p:sp>
    </p:spTree>
    <p:extLst>
      <p:ext uri="{BB962C8B-B14F-4D97-AF65-F5344CB8AC3E}">
        <p14:creationId xmlns:p14="http://schemas.microsoft.com/office/powerpoint/2010/main" val="682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Rectangle 50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Copy Middle Key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413" name="Group 412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434" name="Rectangle 4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9" name="Rectangle 4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1" name="Rectangle 4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3" name="Group 45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54" name="Rectangle 45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64" name="Rectangle 46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69" name="Rectangle 46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74" name="Rectangle 47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78" name="Straight Arrow Connector 477"/>
          <p:cNvCxnSpPr>
            <a:stCxn id="450" idx="4"/>
            <a:endCxn id="455" idx="0"/>
          </p:cNvCxnSpPr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stCxn id="452" idx="4"/>
            <a:endCxn id="465" idx="0"/>
          </p:cNvCxnSpPr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448" idx="4"/>
            <a:endCxn id="470" idx="0"/>
          </p:cNvCxnSpPr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>
            <a:stCxn id="446" idx="4"/>
            <a:endCxn id="475" idx="0"/>
          </p:cNvCxnSpPr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487" name="Straight Arrow Connector 486"/>
          <p:cNvCxnSpPr>
            <a:stCxn id="444" idx="4"/>
            <a:endCxn id="484" idx="0"/>
          </p:cNvCxnSpPr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89" name="Curved Connector 488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urved Connector 489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urved Connector 49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urved Connector 49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urved Connector 49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urved Connector 49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urved Connector 495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urved Connector 496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79" name="Rectangle 7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3" name="Straight Arrow Connector 8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354184" y="1709576"/>
            <a:ext cx="1381970" cy="304800"/>
            <a:chOff x="1760737" y="2086327"/>
            <a:chExt cx="1381970" cy="304800"/>
          </a:xfrm>
        </p:grpSpPr>
        <p:sp>
          <p:nvSpPr>
            <p:cNvPr id="149" name="Rectangle 14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Split Parent, Part 1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grpSp>
          <p:nvGrpSpPr>
            <p:cNvPr id="209" name="Group 208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Rectangle 210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Rectangle 217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32" name="Rectangle 13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78" name="Rectangle 2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3" name="Rectangle 2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88" name="Rectangle 2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3" name="Rectangle 29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98" name="Rectangle 2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2" name="Straight Arrow Connector 301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07" name="Rectangle 30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3" name="Curved Connector 312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324" name="Rectangle 32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8" name="Straight Arrow Connector 327"/>
          <p:cNvCxnSpPr>
            <a:stCxn id="327" idx="5"/>
          </p:cNvCxnSpPr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14457" y="1708526"/>
            <a:ext cx="3630817" cy="956013"/>
            <a:chOff x="2414457" y="1708526"/>
            <a:chExt cx="3630817" cy="956013"/>
          </a:xfrm>
        </p:grpSpPr>
        <p:grpSp>
          <p:nvGrpSpPr>
            <p:cNvPr id="5" name="Group 4"/>
            <p:cNvGrpSpPr/>
            <p:nvPr/>
          </p:nvGrpSpPr>
          <p:grpSpPr>
            <a:xfrm>
              <a:off x="2414457" y="1708526"/>
              <a:ext cx="320461" cy="304800"/>
              <a:chOff x="2414457" y="1708526"/>
              <a:chExt cx="320461" cy="30480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2643358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2414457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30</a:t>
                </a:r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>
              <a:off x="2696509" y="1872482"/>
              <a:ext cx="3348765" cy="7920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093996" y="1708526"/>
            <a:ext cx="2901839" cy="954698"/>
            <a:chOff x="2093996" y="1708526"/>
            <a:chExt cx="2901839" cy="954698"/>
          </a:xfrm>
        </p:grpSpPr>
        <p:grpSp>
          <p:nvGrpSpPr>
            <p:cNvPr id="4" name="Group 3"/>
            <p:cNvGrpSpPr/>
            <p:nvPr/>
          </p:nvGrpSpPr>
          <p:grpSpPr>
            <a:xfrm>
              <a:off x="2093996" y="1708526"/>
              <a:ext cx="320461" cy="304800"/>
              <a:chOff x="2093996" y="1708526"/>
              <a:chExt cx="320461" cy="30480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2322897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Rectangle 104"/>
              <p:cNvSpPr/>
              <p:nvPr/>
            </p:nvSpPr>
            <p:spPr>
              <a:xfrm>
                <a:off x="2093996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24</a:t>
                </a:r>
              </a:p>
            </p:txBody>
          </p:sp>
        </p:grpSp>
        <p:cxnSp>
          <p:nvCxnSpPr>
            <p:cNvPr id="305" name="Straight Arrow Connector 304"/>
            <p:cNvCxnSpPr/>
            <p:nvPr/>
          </p:nvCxnSpPr>
          <p:spPr>
            <a:xfrm>
              <a:off x="2385632" y="1871873"/>
              <a:ext cx="2610203" cy="791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73535" y="1708526"/>
            <a:ext cx="2181965" cy="954698"/>
            <a:chOff x="1773535" y="1708526"/>
            <a:chExt cx="2181965" cy="954698"/>
          </a:xfrm>
        </p:grpSpPr>
        <p:grpSp>
          <p:nvGrpSpPr>
            <p:cNvPr id="3" name="Group 2"/>
            <p:cNvGrpSpPr/>
            <p:nvPr/>
          </p:nvGrpSpPr>
          <p:grpSpPr>
            <a:xfrm>
              <a:off x="1773535" y="1708526"/>
              <a:ext cx="320461" cy="304800"/>
              <a:chOff x="1773535" y="1708526"/>
              <a:chExt cx="320461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002436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1773535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17</a:t>
                </a:r>
              </a:p>
            </p:txBody>
          </p:sp>
        </p:grpSp>
        <p:cxnSp>
          <p:nvCxnSpPr>
            <p:cNvPr id="304" name="Straight Arrow Connector 303"/>
            <p:cNvCxnSpPr/>
            <p:nvPr/>
          </p:nvCxnSpPr>
          <p:spPr>
            <a:xfrm>
              <a:off x="2065608" y="1871873"/>
              <a:ext cx="1889892" cy="791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Straight Arrow Connector 302"/>
          <p:cNvCxnSpPr>
            <a:cxnSpLocks noChangeAspect="1"/>
          </p:cNvCxnSpPr>
          <p:nvPr/>
        </p:nvCxnSpPr>
        <p:spPr>
          <a:xfrm>
            <a:off x="1743561" y="1880204"/>
            <a:ext cx="1141805" cy="79552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Split Parent,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203" name="Rectangle 202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23" name="Rectangle 22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8" name="Rectangle 22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8" name="Rectangle 23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43" name="Rectangle 24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7" name="Straight Arrow Connector 246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52" name="Rectangle 25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8" name="Curved Connector 257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99" name="Rectangle 9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4023487" y="1689247"/>
            <a:ext cx="2012683" cy="956013"/>
            <a:chOff x="2414457" y="1708526"/>
            <a:chExt cx="2012683" cy="956013"/>
          </a:xfrm>
        </p:grpSpPr>
        <p:grpSp>
          <p:nvGrpSpPr>
            <p:cNvPr id="154" name="Group 153"/>
            <p:cNvGrpSpPr/>
            <p:nvPr/>
          </p:nvGrpSpPr>
          <p:grpSpPr>
            <a:xfrm>
              <a:off x="2414457" y="1708526"/>
              <a:ext cx="320461" cy="304800"/>
              <a:chOff x="2414457" y="1708526"/>
              <a:chExt cx="320461" cy="30480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643358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2414457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30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2696509" y="1872482"/>
              <a:ext cx="1730631" cy="7920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703026" y="1689247"/>
            <a:ext cx="1282543" cy="956013"/>
            <a:chOff x="2093996" y="1708526"/>
            <a:chExt cx="1282543" cy="956013"/>
          </a:xfrm>
        </p:grpSpPr>
        <p:grpSp>
          <p:nvGrpSpPr>
            <p:cNvPr id="161" name="Group 160"/>
            <p:cNvGrpSpPr/>
            <p:nvPr/>
          </p:nvGrpSpPr>
          <p:grpSpPr>
            <a:xfrm>
              <a:off x="2093996" y="1708526"/>
              <a:ext cx="320461" cy="304800"/>
              <a:chOff x="2093996" y="1708526"/>
              <a:chExt cx="320461" cy="30480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322897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Rectangle 163"/>
              <p:cNvSpPr/>
              <p:nvPr/>
            </p:nvSpPr>
            <p:spPr>
              <a:xfrm>
                <a:off x="2093996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24</a:t>
                </a:r>
              </a:p>
            </p:txBody>
          </p:sp>
        </p:grpSp>
        <p:cxnSp>
          <p:nvCxnSpPr>
            <p:cNvPr id="162" name="Straight Arrow Connector 161"/>
            <p:cNvCxnSpPr/>
            <p:nvPr/>
          </p:nvCxnSpPr>
          <p:spPr>
            <a:xfrm>
              <a:off x="2385632" y="1871873"/>
              <a:ext cx="990907" cy="7926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382565" y="1689247"/>
            <a:ext cx="539778" cy="930818"/>
            <a:chOff x="1773535" y="1708526"/>
            <a:chExt cx="539778" cy="930818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73535" y="1708526"/>
              <a:ext cx="320461" cy="304800"/>
              <a:chOff x="1773535" y="1708526"/>
              <a:chExt cx="320461" cy="30480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002436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1773535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17</a:t>
                </a:r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>
              <a:off x="2065608" y="1871873"/>
              <a:ext cx="247705" cy="7674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4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Root Grows Up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95" name="Rectangle 19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Rectangle 21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0" name="Rectangle 419"/>
          <p:cNvSpPr/>
          <p:nvPr/>
        </p:nvSpPr>
        <p:spPr>
          <a:xfrm>
            <a:off x="1769071" y="170667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450750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1679651" y="1707536"/>
            <a:ext cx="91560" cy="304800"/>
            <a:chOff x="2089173" y="2086327"/>
            <a:chExt cx="91560" cy="304800"/>
          </a:xfrm>
        </p:grpSpPr>
        <p:sp>
          <p:nvSpPr>
            <p:cNvPr id="311" name="Rectangle 3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309" name="Rectangle 3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Rectangle 2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307" name="Rectangle 30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305" name="Rectangle 30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1" name="Rectangle 300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303" name="Rectangle 30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319" name="Rectangle 3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324" name="Rectangle 3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329" name="Rectangle 3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34" name="Rectangle 3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44" name="Rectangle 34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60" name="Curved Connector 359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Push up from interior node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pPr lvl="1"/>
            <a:r>
              <a:rPr lang="en-US" sz="2000" dirty="0">
                <a:latin typeface="Helvetica Neue"/>
              </a:rPr>
              <a:t>Now the last key on left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119" name="Rectangle 11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3" name="Straight Arrow Connector 12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386365" y="1689248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140" name="Rectangle 13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07417" y="1689248"/>
            <a:ext cx="320461" cy="304800"/>
            <a:chOff x="3707417" y="1689248"/>
            <a:chExt cx="320461" cy="304800"/>
          </a:xfrm>
        </p:grpSpPr>
        <p:sp>
          <p:nvSpPr>
            <p:cNvPr id="128" name="Rectangle 127"/>
            <p:cNvSpPr/>
            <p:nvPr/>
          </p:nvSpPr>
          <p:spPr>
            <a:xfrm>
              <a:off x="3707417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3936318" y="1689248"/>
              <a:ext cx="91560" cy="304800"/>
              <a:chOff x="2089173" y="2086327"/>
              <a:chExt cx="91560" cy="3048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027878" y="1689248"/>
            <a:ext cx="320461" cy="304800"/>
            <a:chOff x="4027878" y="1689248"/>
            <a:chExt cx="320461" cy="304800"/>
          </a:xfrm>
        </p:grpSpPr>
        <p:sp>
          <p:nvSpPr>
            <p:cNvPr id="130" name="Rectangle 129"/>
            <p:cNvSpPr/>
            <p:nvPr/>
          </p:nvSpPr>
          <p:spPr>
            <a:xfrm>
              <a:off x="4027878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256779" y="1689248"/>
              <a:ext cx="91560" cy="304800"/>
              <a:chOff x="2089173" y="2086327"/>
              <a:chExt cx="91560" cy="3048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5266" y="1689248"/>
            <a:ext cx="321109" cy="980327"/>
            <a:chOff x="3615266" y="1689248"/>
            <a:chExt cx="321109" cy="980327"/>
          </a:xfrm>
        </p:grpSpPr>
        <p:grpSp>
          <p:nvGrpSpPr>
            <p:cNvPr id="126" name="Group 125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>
              <a:off x="3648114" y="1854580"/>
              <a:ext cx="288261" cy="8149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>
            <a:off x="3969166" y="1854580"/>
            <a:ext cx="1007981" cy="81499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289627" y="1854580"/>
            <a:ext cx="1746543" cy="81570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Rectangle 49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69071" y="170667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450750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679651" y="1707536"/>
            <a:ext cx="91560" cy="304800"/>
            <a:chOff x="2089173" y="2086327"/>
            <a:chExt cx="91560" cy="304800"/>
          </a:xfrm>
        </p:grpSpPr>
        <p:sp>
          <p:nvSpPr>
            <p:cNvPr id="170" name="Rectangle 16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165" name="Rectangle 16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163" name="Rectangle 1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161" name="Rectangle 1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450" name="Rectangle 449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1" name="Group 450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Rectangle 452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5" name="Rectangle 454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6" name="Group 455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61" name="Rectangle 4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Rectangle 456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8" name="Group 45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59" name="Rectangle 4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Root Grows Up,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Recursively split index nodes</a:t>
            </a:r>
          </a:p>
          <a:p>
            <a:pPr lvl="1"/>
            <a:r>
              <a:rPr lang="en-US" sz="2000" dirty="0"/>
              <a:t>Redistribute right d keys</a:t>
            </a:r>
          </a:p>
          <a:p>
            <a:pPr lvl="1"/>
            <a:r>
              <a:rPr lang="en-US" sz="2000" b="1" dirty="0">
                <a:latin typeface="Helvetica Neue"/>
              </a:rPr>
              <a:t>Push </a:t>
            </a:r>
            <a:r>
              <a:rPr lang="en-US" sz="2000" dirty="0">
                <a:latin typeface="Helvetica Neue"/>
              </a:rPr>
              <a:t>up middle key</a:t>
            </a:r>
            <a:endParaRPr lang="en-US" sz="2000" b="1" dirty="0">
              <a:latin typeface="Helvetica Neue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25086" y="1169534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86365" y="1689248"/>
            <a:ext cx="320461" cy="304800"/>
            <a:chOff x="3386365" y="1689248"/>
            <a:chExt cx="320461" cy="304800"/>
          </a:xfrm>
        </p:grpSpPr>
        <p:sp>
          <p:nvSpPr>
            <p:cNvPr id="191" name="Rectangle 190"/>
            <p:cNvSpPr/>
            <p:nvPr/>
          </p:nvSpPr>
          <p:spPr>
            <a:xfrm>
              <a:off x="3386365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322" name="Rectangle 32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4027878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4256779" y="1689248"/>
            <a:ext cx="91560" cy="304800"/>
            <a:chOff x="2089173" y="2086327"/>
            <a:chExt cx="91560" cy="304800"/>
          </a:xfrm>
        </p:grpSpPr>
        <p:sp>
          <p:nvSpPr>
            <p:cNvPr id="318" name="Rectangle 31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225" name="Rectangle 22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350" name="Rectangle 34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360" name="Rectangle 35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365" name="Rectangle 36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94" name="Rectangle 3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98" name="Straight Arrow Connector 39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03" name="Rectangle 40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407" name="Straight Arrow Connector 406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1" name="Curved Connector 410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urved Connector 411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/>
          <p:cNvSpPr/>
          <p:nvPr/>
        </p:nvSpPr>
        <p:spPr>
          <a:xfrm>
            <a:off x="2410582" y="1171327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2416958" y="1172984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471" name="Group 470"/>
          <p:cNvGrpSpPr/>
          <p:nvPr/>
        </p:nvGrpSpPr>
        <p:grpSpPr>
          <a:xfrm>
            <a:off x="2318880" y="1169806"/>
            <a:ext cx="1381970" cy="304800"/>
            <a:chOff x="1760737" y="2086327"/>
            <a:chExt cx="1381970" cy="304800"/>
          </a:xfrm>
        </p:grpSpPr>
        <p:sp>
          <p:nvSpPr>
            <p:cNvPr id="472" name="Rectangle 47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473" name="Group 47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5" name="Rectangle 47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76" name="Group 47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9" name="Rectangle 47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143" name="Rectangle 142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3711911" y="1689248"/>
            <a:ext cx="320461" cy="304800"/>
            <a:chOff x="4027878" y="1689248"/>
            <a:chExt cx="320461" cy="304800"/>
          </a:xfrm>
        </p:grpSpPr>
        <p:sp>
          <p:nvSpPr>
            <p:cNvPr id="176" name="Rectangle 175"/>
            <p:cNvSpPr/>
            <p:nvPr/>
          </p:nvSpPr>
          <p:spPr>
            <a:xfrm>
              <a:off x="4027878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4256779" y="1689248"/>
              <a:ext cx="91560" cy="304800"/>
              <a:chOff x="2089173" y="2086327"/>
              <a:chExt cx="91560" cy="3048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1" name="Straight Arrow Connector 400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3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An </a:t>
            </a:r>
            <a:r>
              <a:rPr lang="en-US" sz="1600" b="1" dirty="0"/>
              <a:t>index</a:t>
            </a:r>
            <a:r>
              <a:rPr lang="en-US" sz="1600" dirty="0"/>
              <a:t> is data structure that enables fast </a:t>
            </a:r>
            <a:r>
              <a:rPr lang="en-US" sz="1600" b="1" dirty="0"/>
              <a:t>lookup</a:t>
            </a:r>
            <a:r>
              <a:rPr lang="en-US" sz="1600" dirty="0"/>
              <a:t> and </a:t>
            </a:r>
            <a:r>
              <a:rPr lang="en-US" sz="1600" b="1" dirty="0"/>
              <a:t>modification </a:t>
            </a:r>
            <a:r>
              <a:rPr lang="en-US" sz="1600" dirty="0"/>
              <a:t>of </a:t>
            </a:r>
            <a:br>
              <a:rPr lang="en-US" sz="1600" dirty="0"/>
            </a:br>
            <a:r>
              <a:rPr lang="en-US" sz="1600" b="1" dirty="0"/>
              <a:t>data entries </a:t>
            </a:r>
            <a:r>
              <a:rPr lang="en-US" sz="1600" dirty="0"/>
              <a:t>by </a:t>
            </a:r>
            <a:r>
              <a:rPr lang="en-US" sz="1600" b="1" dirty="0"/>
              <a:t>search key</a:t>
            </a:r>
            <a:r>
              <a:rPr lang="en-US" sz="1600" dirty="0"/>
              <a:t> </a:t>
            </a:r>
          </a:p>
          <a:p>
            <a:pPr>
              <a:spcBef>
                <a:spcPts val="2000"/>
              </a:spcBef>
            </a:pPr>
            <a:r>
              <a:rPr lang="en-US" sz="1600" b="1" dirty="0"/>
              <a:t>Lookup</a:t>
            </a:r>
            <a:r>
              <a:rPr lang="en-US" sz="1600" dirty="0"/>
              <a:t>: may support many different operations</a:t>
            </a:r>
          </a:p>
          <a:p>
            <a:pPr lvl="1"/>
            <a:r>
              <a:rPr lang="en-US" sz="1600" b="1" dirty="0"/>
              <a:t>Equality</a:t>
            </a:r>
            <a:r>
              <a:rPr lang="en-US" sz="1600" dirty="0"/>
              <a:t>, 1-d range, 2-d region, </a:t>
            </a:r>
            <a:r>
              <a:rPr lang="is-IS" sz="1600" dirty="0"/>
              <a:t>…</a:t>
            </a:r>
          </a:p>
          <a:p>
            <a:pPr>
              <a:spcBef>
                <a:spcPts val="2000"/>
              </a:spcBef>
            </a:pPr>
            <a:r>
              <a:rPr lang="is-IS" sz="1600" b="1" dirty="0"/>
              <a:t>Search Key:</a:t>
            </a:r>
            <a:r>
              <a:rPr lang="is-IS" sz="1600" dirty="0"/>
              <a:t> any subset of columns in the relation</a:t>
            </a:r>
          </a:p>
          <a:p>
            <a:pPr lvl="1"/>
            <a:r>
              <a:rPr lang="is-IS" sz="1600" dirty="0"/>
              <a:t>Do not need to be unique</a:t>
            </a:r>
          </a:p>
          <a:p>
            <a:pPr lvl="2"/>
            <a:r>
              <a:rPr lang="is-IS" sz="1600" dirty="0"/>
              <a:t>—e.g. (firstname) or (firstname, lastname)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Rectangle 542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1771000" y="170753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Root Grows Up, Pt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Recursively split index nodes</a:t>
            </a:r>
          </a:p>
          <a:p>
            <a:pPr lvl="1"/>
            <a:r>
              <a:rPr lang="en-US" sz="2000" dirty="0"/>
              <a:t>Redistribute right d keys</a:t>
            </a:r>
          </a:p>
          <a:p>
            <a:pPr lvl="1"/>
            <a:r>
              <a:rPr lang="en-US" sz="2000" b="1" dirty="0">
                <a:latin typeface="Helvetica Neue"/>
              </a:rPr>
              <a:t>Push </a:t>
            </a:r>
            <a:r>
              <a:rPr lang="en-US" sz="2000" dirty="0">
                <a:latin typeface="Helvetica Neue"/>
              </a:rPr>
              <a:t>up middle key</a:t>
            </a:r>
            <a:endParaRPr lang="en-US" sz="2000" b="1" dirty="0">
              <a:latin typeface="Helvetica Neue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Rectangle 4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7" name="Group 4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0" name="Group 4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463" name="Rectangle 4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452" name="Group 451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461" name="Rectangle 4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457" name="Rectangle 45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86365" y="1689248"/>
            <a:ext cx="320461" cy="304800"/>
            <a:chOff x="3386365" y="1689248"/>
            <a:chExt cx="320461" cy="304800"/>
          </a:xfrm>
        </p:grpSpPr>
        <p:sp>
          <p:nvSpPr>
            <p:cNvPr id="429" name="Rectangle 428"/>
            <p:cNvSpPr/>
            <p:nvPr/>
          </p:nvSpPr>
          <p:spPr>
            <a:xfrm>
              <a:off x="3386365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1" name="Group 430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444" name="Rectangle 44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07417" y="1689248"/>
            <a:ext cx="320461" cy="304800"/>
            <a:chOff x="3707417" y="1689248"/>
            <a:chExt cx="320461" cy="304800"/>
          </a:xfrm>
        </p:grpSpPr>
        <p:sp>
          <p:nvSpPr>
            <p:cNvPr id="432" name="Rectangle 431"/>
            <p:cNvSpPr/>
            <p:nvPr/>
          </p:nvSpPr>
          <p:spPr>
            <a:xfrm>
              <a:off x="3707417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3936318" y="1689248"/>
              <a:ext cx="91560" cy="304800"/>
              <a:chOff x="2089173" y="2086327"/>
              <a:chExt cx="91560" cy="304800"/>
            </a:xfrm>
          </p:grpSpPr>
          <p:sp>
            <p:nvSpPr>
              <p:cNvPr id="442" name="Rectangle 4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4" name="Rectangle 433"/>
          <p:cNvSpPr/>
          <p:nvPr/>
        </p:nvSpPr>
        <p:spPr>
          <a:xfrm>
            <a:off x="4027878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35" name="Group 434"/>
          <p:cNvGrpSpPr/>
          <p:nvPr/>
        </p:nvGrpSpPr>
        <p:grpSpPr>
          <a:xfrm>
            <a:off x="4256779" y="1689248"/>
            <a:ext cx="91560" cy="304800"/>
            <a:chOff x="2089173" y="2086327"/>
            <a:chExt cx="91560" cy="304800"/>
          </a:xfrm>
        </p:grpSpPr>
        <p:sp>
          <p:nvSpPr>
            <p:cNvPr id="440" name="Rectangle 43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6" name="Rectangle 435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438" name="Rectangle 43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68" name="Rectangle 4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73" name="Rectangle 47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78" name="Rectangle 4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88" name="Rectangle 4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2" name="Straight Arrow Connector 491"/>
          <p:cNvCxnSpPr>
            <a:endCxn id="476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86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endCxn id="491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endCxn id="496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98" name="Rectangle 4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2" name="Straight Arrow Connector 501"/>
          <p:cNvCxnSpPr>
            <a:endCxn id="506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06" name="Curved Connector 505"/>
          <p:cNvCxnSpPr>
            <a:stCxn id="478" idx="2"/>
            <a:endCxn id="480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506"/>
          <p:cNvCxnSpPr>
            <a:stCxn id="480" idx="2"/>
            <a:endCxn id="478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stCxn id="483" idx="2"/>
            <a:endCxn id="485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485" idx="2"/>
            <a:endCxn id="483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88" idx="2"/>
            <a:endCxn id="490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/>
          <p:cNvCxnSpPr>
            <a:stCxn id="490" idx="2"/>
            <a:endCxn id="488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stCxn id="493" idx="2"/>
            <a:endCxn id="495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urved Connector 512"/>
          <p:cNvCxnSpPr>
            <a:stCxn id="495" idx="2"/>
            <a:endCxn id="493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98" idx="2"/>
            <a:endCxn id="505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505" idx="2"/>
            <a:endCxn id="498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/>
          <p:cNvGrpSpPr/>
          <p:nvPr/>
        </p:nvGrpSpPr>
        <p:grpSpPr>
          <a:xfrm>
            <a:off x="1442197" y="1707535"/>
            <a:ext cx="320461" cy="304800"/>
            <a:chOff x="5618957" y="2487479"/>
            <a:chExt cx="320461" cy="304800"/>
          </a:xfrm>
        </p:grpSpPr>
        <p:sp>
          <p:nvSpPr>
            <p:cNvPr id="517" name="Rectangle 516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3" name="Straight Arrow Connector 492"/>
          <p:cNvCxnSpPr>
            <a:endCxn id="481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7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1771000" y="170753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up vs Push up!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Notice:</a:t>
            </a:r>
          </a:p>
          <a:p>
            <a:pPr lvl="1"/>
            <a:r>
              <a:rPr lang="en-US" sz="2000" dirty="0">
                <a:latin typeface="Helvetica Neue"/>
              </a:rPr>
              <a:t>The </a:t>
            </a:r>
            <a:r>
              <a:rPr lang="en-US" sz="2000" b="1" dirty="0">
                <a:latin typeface="Helvetica Neue"/>
              </a:rPr>
              <a:t>leaf</a:t>
            </a:r>
            <a:r>
              <a:rPr lang="en-US" sz="2000" dirty="0">
                <a:latin typeface="Helvetica Neue"/>
              </a:rPr>
              <a:t> entry (5) was </a:t>
            </a:r>
            <a:r>
              <a:rPr lang="en-US" sz="2000" b="1" dirty="0">
                <a:latin typeface="Helvetica Neue"/>
              </a:rPr>
              <a:t>copied</a:t>
            </a:r>
            <a:r>
              <a:rPr lang="en-US" sz="2000" dirty="0">
                <a:latin typeface="Helvetica Neue"/>
              </a:rPr>
              <a:t> up</a:t>
            </a:r>
          </a:p>
          <a:p>
            <a:pPr lvl="1"/>
            <a:r>
              <a:rPr lang="en-US" sz="2000" dirty="0">
                <a:latin typeface="Helvetica Neue"/>
              </a:rPr>
              <a:t>The </a:t>
            </a:r>
            <a:r>
              <a:rPr lang="en-US" sz="2000" b="1" dirty="0">
                <a:latin typeface="Helvetica Neue"/>
              </a:rPr>
              <a:t>index</a:t>
            </a:r>
            <a:r>
              <a:rPr lang="en-US" sz="2000" dirty="0">
                <a:latin typeface="Helvetica Neue"/>
              </a:rPr>
              <a:t> entry (17) was </a:t>
            </a:r>
            <a:r>
              <a:rPr lang="en-US" sz="2000" b="1" dirty="0">
                <a:latin typeface="Helvetica Neue"/>
              </a:rPr>
              <a:t>pushed </a:t>
            </a:r>
            <a:r>
              <a:rPr lang="en-US" sz="2000" dirty="0">
                <a:latin typeface="Helvetica Neue"/>
              </a:rPr>
              <a:t>up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Rectangle 4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7" name="Group 4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0" name="Group 4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463" name="Rectangle 4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452" name="Group 451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461" name="Rectangle 4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457" name="Rectangle 45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429" name="Rectangle 42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Rectangle 43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2" name="Rectangle 4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4" name="Rectangle 43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40" name="Rectangle 4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Rectangle 43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7" name="Group 46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68" name="Rectangle 4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73" name="Rectangle 47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78" name="Rectangle 4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88" name="Rectangle 4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2" name="Straight Arrow Connector 491"/>
          <p:cNvCxnSpPr>
            <a:endCxn id="476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86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endCxn id="491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endCxn id="496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98" name="Rectangle 4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2" name="Straight Arrow Connector 501"/>
          <p:cNvCxnSpPr>
            <a:endCxn id="506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06" name="Curved Connector 505"/>
          <p:cNvCxnSpPr>
            <a:stCxn id="478" idx="2"/>
            <a:endCxn id="480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506"/>
          <p:cNvCxnSpPr>
            <a:stCxn id="480" idx="2"/>
            <a:endCxn id="478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stCxn id="483" idx="2"/>
            <a:endCxn id="485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485" idx="2"/>
            <a:endCxn id="483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88" idx="2"/>
            <a:endCxn id="490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/>
          <p:cNvCxnSpPr>
            <a:stCxn id="490" idx="2"/>
            <a:endCxn id="488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stCxn id="493" idx="2"/>
            <a:endCxn id="495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urved Connector 512"/>
          <p:cNvCxnSpPr>
            <a:stCxn id="495" idx="2"/>
            <a:endCxn id="493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98" idx="2"/>
            <a:endCxn id="505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505" idx="2"/>
            <a:endCxn id="498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/>
          <p:cNvGrpSpPr/>
          <p:nvPr/>
        </p:nvGrpSpPr>
        <p:grpSpPr>
          <a:xfrm>
            <a:off x="1442197" y="1707535"/>
            <a:ext cx="320461" cy="304800"/>
            <a:chOff x="5618957" y="2487479"/>
            <a:chExt cx="320461" cy="304800"/>
          </a:xfrm>
        </p:grpSpPr>
        <p:sp>
          <p:nvSpPr>
            <p:cNvPr id="517" name="Rectangle 516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3" name="Straight Arrow Connector 492"/>
          <p:cNvCxnSpPr>
            <a:endCxn id="481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522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8* into a B+ Tree: Final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3593569"/>
            <a:ext cx="10032727" cy="3292389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1400" dirty="0"/>
              <a:t>Check invariants</a:t>
            </a:r>
          </a:p>
          <a:p>
            <a:r>
              <a:rPr lang="en-US" sz="1400" b="1" dirty="0">
                <a:latin typeface="Helvetica Neue"/>
              </a:rPr>
              <a:t>Key Invariant:</a:t>
            </a:r>
          </a:p>
          <a:p>
            <a:pPr marL="400050" lvl="2"/>
            <a:r>
              <a:rPr lang="en-US" sz="1400" dirty="0">
                <a:latin typeface="Helvetica Neue"/>
              </a:rPr>
              <a:t>Node[</a:t>
            </a:r>
            <a:r>
              <a:rPr lang="is-IS" sz="1400" dirty="0">
                <a:latin typeface="Helvetica Neue"/>
              </a:rPr>
              <a:t>…</a:t>
            </a:r>
            <a:r>
              <a:rPr lang="en-US" sz="1400" dirty="0">
                <a:latin typeface="Helvetica Neue"/>
              </a:rPr>
              <a:t>, (K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, P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), </a:t>
            </a:r>
            <a:r>
              <a:rPr lang="is-IS" sz="1400" dirty="0">
                <a:latin typeface="Helvetica Neue"/>
              </a:rPr>
              <a:t>…] </a:t>
            </a:r>
            <a:r>
              <a:rPr lang="is-IS" sz="1400" dirty="0">
                <a:latin typeface="Helvetica Neue"/>
                <a:sym typeface="Wingdings"/>
              </a:rPr>
              <a:t></a:t>
            </a:r>
            <a:r>
              <a:rPr lang="en-US" sz="1400" dirty="0">
                <a:latin typeface="Helvetica Neue"/>
              </a:rPr>
              <a:t> </a:t>
            </a:r>
            <a:br>
              <a:rPr lang="en-US" sz="1400" dirty="0">
                <a:latin typeface="Helvetica Neue"/>
              </a:rPr>
            </a:br>
            <a:r>
              <a:rPr lang="en-US" sz="1400" dirty="0">
                <a:latin typeface="Helvetica Neue"/>
              </a:rPr>
              <a:t>K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&lt;= K for all K in P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 Sub-tree</a:t>
            </a:r>
          </a:p>
          <a:p>
            <a:r>
              <a:rPr lang="en-US" sz="1400" b="1" dirty="0">
                <a:latin typeface="Helvetica Neue"/>
              </a:rPr>
              <a:t>Occupancy Invariant:</a:t>
            </a:r>
          </a:p>
          <a:p>
            <a:pPr marL="400050" lvl="2"/>
            <a:r>
              <a:rPr lang="en-US" sz="1400" dirty="0">
                <a:latin typeface="Helvetica Neue"/>
              </a:rPr>
              <a:t>d &lt;= # entries &lt;= 2d</a:t>
            </a: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A24F1713-07C6-EE4C-92CC-2C0275382395}"/>
              </a:ext>
            </a:extLst>
          </p:cNvPr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265" name="Rectangle 26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2" name="Rectangle 27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455" name="Rectangle 45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456" name="Group 45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8" name="Rectangle 45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0" name="Rectangle 45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61" name="Group 46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Rectangle 46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87" name="Rectangle 2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Rectangle 291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4" name="Group 473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75" name="Rectangle 47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80" name="Rectangle 47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85" name="Rectangle 48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90" name="Rectangle 48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95" name="Rectangle 49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9" name="Straight Arrow Connector 498"/>
          <p:cNvCxnSpPr>
            <a:endCxn id="483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endCxn id="488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endCxn id="493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>
            <a:endCxn id="498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>
            <a:endCxn id="503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505" name="Rectangle 50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9" name="Straight Arrow Connector 508"/>
          <p:cNvCxnSpPr>
            <a:endCxn id="513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13" name="Curved Connector 512"/>
          <p:cNvCxnSpPr>
            <a:stCxn id="485" idx="2"/>
            <a:endCxn id="487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87" idx="2"/>
            <a:endCxn id="485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490" idx="2"/>
            <a:endCxn id="492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urved Connector 515"/>
          <p:cNvCxnSpPr>
            <a:stCxn id="492" idx="2"/>
            <a:endCxn id="490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urved Connector 516"/>
          <p:cNvCxnSpPr>
            <a:stCxn id="495" idx="2"/>
            <a:endCxn id="497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urved Connector 517"/>
          <p:cNvCxnSpPr>
            <a:stCxn id="497" idx="2"/>
            <a:endCxn id="495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urved Connector 518"/>
          <p:cNvCxnSpPr>
            <a:stCxn id="500" idx="2"/>
            <a:endCxn id="502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urved Connector 519"/>
          <p:cNvCxnSpPr>
            <a:stCxn id="502" idx="2"/>
            <a:endCxn id="500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urved Connector 520"/>
          <p:cNvCxnSpPr>
            <a:stCxn id="505" idx="2"/>
            <a:endCxn id="512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urved Connector 521"/>
          <p:cNvCxnSpPr>
            <a:stCxn id="512" idx="2"/>
            <a:endCxn id="505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0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B+ Tree Insert: Algorithm Sketch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the correct leaf L.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Put data entry onto L.</a:t>
            </a:r>
          </a:p>
          <a:p>
            <a:pPr lvl="1"/>
            <a:r>
              <a:rPr lang="en-US" sz="2000" dirty="0"/>
              <a:t>If L has enough space, done!</a:t>
            </a:r>
          </a:p>
          <a:p>
            <a:pPr lvl="1"/>
            <a:r>
              <a:rPr lang="en-US" sz="2000" dirty="0"/>
              <a:t>Else, must split L (into L and a new node L2)</a:t>
            </a:r>
          </a:p>
          <a:p>
            <a:pPr lvl="2"/>
            <a:r>
              <a:rPr lang="en-US" sz="2000" dirty="0"/>
              <a:t>Redistribute entries evenly, copy up middle key</a:t>
            </a:r>
          </a:p>
          <a:p>
            <a:pPr lvl="2"/>
            <a:r>
              <a:rPr lang="en-US" sz="2000" dirty="0"/>
              <a:t>Insert index entry pointing to L2 into parent of L.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34819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Insert: Algorithm Sketch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000" dirty="0"/>
              <a:t>Step 2 can happen recursively</a:t>
            </a:r>
          </a:p>
          <a:p>
            <a:pPr lvl="1"/>
            <a:r>
              <a:rPr lang="en-US" sz="2000" dirty="0"/>
              <a:t>To split index node, redistribute entries evenly, but push up middle key. (Contrast with leaf splits)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Splits “grow” tree; root split increases height.</a:t>
            </a:r>
          </a:p>
          <a:p>
            <a:pPr lvl="1"/>
            <a:r>
              <a:rPr lang="en-US" sz="2000" dirty="0"/>
              <a:t>Tree growth: gets wider or one level taller at top.</a:t>
            </a:r>
          </a:p>
        </p:txBody>
      </p:sp>
    </p:spTree>
    <p:extLst>
      <p:ext uri="{BB962C8B-B14F-4D97-AF65-F5344CB8AC3E}">
        <p14:creationId xmlns:p14="http://schemas.microsoft.com/office/powerpoint/2010/main" val="198015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6400" cy="3394472"/>
          </a:xfrm>
        </p:spPr>
        <p:txBody>
          <a:bodyPr>
            <a:normAutofit/>
          </a:bodyPr>
          <a:lstStyle/>
          <a:p>
            <a:r>
              <a:rPr lang="en-US" sz="1600" dirty="0"/>
              <a:t>Notice that the root was split to increase the height</a:t>
            </a:r>
          </a:p>
          <a:p>
            <a:pPr lvl="1"/>
            <a:r>
              <a:rPr lang="en-US" sz="1600" dirty="0"/>
              <a:t>Grow from the root not the leaves</a:t>
            </a:r>
          </a:p>
          <a:p>
            <a:pPr lvl="1"/>
            <a:r>
              <a:rPr lang="en-US" sz="1600" dirty="0"/>
              <a:t>All paths from root to leaves are equal lengths</a:t>
            </a:r>
          </a:p>
          <a:p>
            <a:pPr>
              <a:spcBef>
                <a:spcPts val="2000"/>
              </a:spcBef>
            </a:pPr>
            <a:r>
              <a:rPr lang="en-US" sz="1600" dirty="0"/>
              <a:t>Does the occupancy invariant hold?</a:t>
            </a:r>
          </a:p>
          <a:p>
            <a:pPr lvl="1"/>
            <a:r>
              <a:rPr lang="en-US" sz="1600" dirty="0"/>
              <a:t>Yes! All nodes (except root) are at least half full</a:t>
            </a:r>
          </a:p>
          <a:p>
            <a:pPr lvl="1"/>
            <a:r>
              <a:rPr lang="en-US" sz="1600" dirty="0"/>
              <a:t>Proof?</a:t>
            </a:r>
          </a:p>
        </p:txBody>
      </p:sp>
      <p:sp>
        <p:nvSpPr>
          <p:cNvPr id="180" name="Content Placeholder 2"/>
          <p:cNvSpPr txBox="1">
            <a:spLocks/>
          </p:cNvSpPr>
          <p:nvPr/>
        </p:nvSpPr>
        <p:spPr>
          <a:xfrm>
            <a:off x="-596177" y="2582292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b="1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000916" y="3893881"/>
            <a:ext cx="3064213" cy="10983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19937" y="3893881"/>
            <a:ext cx="484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Helvetica Neue" charset="0"/>
                <a:ea typeface="Helvetica Neue" charset="0"/>
                <a:cs typeface="Helvetica Neue" charset="0"/>
              </a:rPr>
              <a:t>After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6" y="4024686"/>
            <a:ext cx="2723568" cy="904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F825C-CBC1-3D46-B3BA-750C464A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893882"/>
            <a:ext cx="2809220" cy="1098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624261-1195-CF43-B0D4-83657BB441A8}"/>
              </a:ext>
            </a:extLst>
          </p:cNvPr>
          <p:cNvSpPr/>
          <p:nvPr/>
        </p:nvSpPr>
        <p:spPr>
          <a:xfrm>
            <a:off x="2312218" y="3893881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Helvetica Neue" charset="0"/>
                <a:ea typeface="Helvetica Neue" charset="0"/>
                <a:cs typeface="Helvetica Neue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Leaf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99473" y="878112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latin typeface="Helvetica Neue"/>
              </a:rPr>
              <a:t>Start with full leaf (2d) entries (let d = 2)</a:t>
            </a:r>
          </a:p>
          <a:p>
            <a:pPr lvl="1"/>
            <a:r>
              <a:rPr lang="en-US" sz="2000" dirty="0">
                <a:latin typeface="Helvetica Neue"/>
              </a:rPr>
              <a:t>Add a 2d + 1 entry (8*)</a:t>
            </a:r>
          </a:p>
          <a:p>
            <a:pPr>
              <a:spcBef>
                <a:spcPts val="7000"/>
              </a:spcBef>
            </a:pPr>
            <a:r>
              <a:rPr lang="en-US" sz="2000" dirty="0">
                <a:latin typeface="Helvetica Neue"/>
              </a:rPr>
              <a:t>Split into leaves with (d, d+1) entries</a:t>
            </a:r>
          </a:p>
          <a:p>
            <a:pPr lvl="1"/>
            <a:r>
              <a:rPr lang="en-US" sz="2000" dirty="0">
                <a:latin typeface="Helvetica Neue"/>
              </a:rPr>
              <a:t>Copy key up to parent</a:t>
            </a:r>
          </a:p>
          <a:p>
            <a:r>
              <a:rPr lang="en-US" sz="2000" dirty="0">
                <a:latin typeface="Helvetica Neue"/>
              </a:rPr>
              <a:t>Why copy key and not push key up to parent?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60CABE-E19A-C847-986F-4F2E6B5C34C6}"/>
              </a:ext>
            </a:extLst>
          </p:cNvPr>
          <p:cNvSpPr txBox="1"/>
          <p:nvPr/>
        </p:nvSpPr>
        <p:spPr>
          <a:xfrm>
            <a:off x="3157829" y="4572666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A40BD9-51EA-5743-B6E9-52E03123B75A}"/>
              </a:ext>
            </a:extLst>
          </p:cNvPr>
          <p:cNvSpPr txBox="1"/>
          <p:nvPr/>
        </p:nvSpPr>
        <p:spPr>
          <a:xfrm>
            <a:off x="4326329" y="4572666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d+1 entries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856" y="1800784"/>
            <a:ext cx="949505" cy="304800"/>
            <a:chOff x="2209800" y="2571750"/>
            <a:chExt cx="1524000" cy="304800"/>
          </a:xfrm>
        </p:grpSpPr>
        <p:sp>
          <p:nvSpPr>
            <p:cNvPr id="48" name="Rectangle 4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453312" y="180078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204870" y="4218550"/>
            <a:ext cx="949505" cy="304800"/>
            <a:chOff x="2209800" y="2571750"/>
            <a:chExt cx="152400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245644" y="4218550"/>
            <a:ext cx="949505" cy="304800"/>
            <a:chOff x="2209800" y="2571750"/>
            <a:chExt cx="1524000" cy="304800"/>
          </a:xfrm>
        </p:grpSpPr>
        <p:sp>
          <p:nvSpPr>
            <p:cNvPr id="107" name="Rectangle 10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11" name="Curved Connector 110"/>
          <p:cNvCxnSpPr/>
          <p:nvPr/>
        </p:nvCxnSpPr>
        <p:spPr>
          <a:xfrm rot="16200000" flipH="1">
            <a:off x="4200009" y="4359027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4200010" y="4359028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453312" y="3705949"/>
            <a:ext cx="320461" cy="304800"/>
            <a:chOff x="5618957" y="2487479"/>
            <a:chExt cx="320461" cy="304800"/>
          </a:xfrm>
        </p:grpSpPr>
        <p:sp>
          <p:nvSpPr>
            <p:cNvPr id="114" name="Rectangle 11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8" name="Straight Arrow Connector 117"/>
          <p:cNvCxnSpPr/>
          <p:nvPr/>
        </p:nvCxnSpPr>
        <p:spPr>
          <a:xfrm flipH="1">
            <a:off x="4601708" y="3876637"/>
            <a:ext cx="126285" cy="341913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d+1)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d+1 entries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202" name="Rectangle 201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7242" y="4269556"/>
            <a:ext cx="320461" cy="304800"/>
            <a:chOff x="3621769" y="1992847"/>
            <a:chExt cx="320461" cy="304800"/>
          </a:xfrm>
        </p:grpSpPr>
        <p:sp>
          <p:nvSpPr>
            <p:cNvPr id="206" name="Rectangle 205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499760" y="3621240"/>
            <a:ext cx="320461" cy="304800"/>
            <a:chOff x="3621769" y="1992847"/>
            <a:chExt cx="320461" cy="304800"/>
          </a:xfrm>
        </p:grpSpPr>
        <p:sp>
          <p:nvSpPr>
            <p:cNvPr id="77" name="Rectangle 76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>
            <a:stCxn id="79" idx="5"/>
            <a:endCxn id="182" idx="0"/>
          </p:cNvCxnSpPr>
          <p:nvPr/>
        </p:nvCxnSpPr>
        <p:spPr>
          <a:xfrm>
            <a:off x="3787373" y="3786572"/>
            <a:ext cx="898798" cy="48298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An </a:t>
            </a:r>
            <a:r>
              <a:rPr lang="en-US" sz="1600" b="1" dirty="0"/>
              <a:t>index</a:t>
            </a:r>
            <a:r>
              <a:rPr lang="en-US" sz="1600" dirty="0"/>
              <a:t> is data structure that enables fast </a:t>
            </a:r>
            <a:r>
              <a:rPr lang="en-US" sz="1600" b="1" dirty="0"/>
              <a:t>lookup</a:t>
            </a:r>
            <a:r>
              <a:rPr lang="en-US" sz="1600" dirty="0"/>
              <a:t> and </a:t>
            </a:r>
            <a:r>
              <a:rPr lang="en-US" sz="1600" b="1" dirty="0"/>
              <a:t>modification </a:t>
            </a:r>
            <a:r>
              <a:rPr lang="en-US" sz="1600" dirty="0"/>
              <a:t>of </a:t>
            </a:r>
            <a:br>
              <a:rPr lang="en-US" sz="1600" dirty="0"/>
            </a:br>
            <a:r>
              <a:rPr lang="en-US" sz="1600" b="1" dirty="0"/>
              <a:t>data entries </a:t>
            </a:r>
            <a:r>
              <a:rPr lang="en-US" sz="1600" dirty="0"/>
              <a:t>by </a:t>
            </a:r>
            <a:r>
              <a:rPr lang="en-US" sz="1600" b="1" dirty="0"/>
              <a:t>search key</a:t>
            </a:r>
            <a:r>
              <a:rPr lang="en-US" sz="1600" dirty="0"/>
              <a:t> </a:t>
            </a:r>
            <a:endParaRPr lang="en-US" sz="1600" b="1" dirty="0">
              <a:latin typeface="Helvetica Neue"/>
            </a:endParaRPr>
          </a:p>
          <a:p>
            <a:pPr>
              <a:spcBef>
                <a:spcPts val="1384"/>
              </a:spcBef>
            </a:pPr>
            <a:r>
              <a:rPr lang="en-US" sz="1600" b="1" dirty="0">
                <a:latin typeface="Helvetica Neue"/>
              </a:rPr>
              <a:t>Data Entries: </a:t>
            </a:r>
            <a:r>
              <a:rPr lang="en-US" sz="1600" dirty="0">
                <a:latin typeface="Helvetica Neue"/>
              </a:rPr>
              <a:t>items stored in the index</a:t>
            </a:r>
          </a:p>
          <a:p>
            <a:pPr lvl="1"/>
            <a:r>
              <a:rPr lang="en-US" sz="1600" dirty="0">
                <a:latin typeface="Helvetica Neue"/>
              </a:rPr>
              <a:t>Assume for today: a pair (</a:t>
            </a:r>
            <a:r>
              <a:rPr lang="en-US" sz="1600" b="1" dirty="0">
                <a:latin typeface="Helvetica Neue"/>
              </a:rPr>
              <a:t>k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recordId</a:t>
            </a:r>
            <a:r>
              <a:rPr lang="en-US" sz="1600" dirty="0">
                <a:latin typeface="Helvetica Neue"/>
              </a:rPr>
              <a:t>) </a:t>
            </a:r>
            <a:r>
              <a:rPr lang="mr-IN" sz="1600" dirty="0">
                <a:latin typeface="Helvetica Neue"/>
              </a:rPr>
              <a:t>…</a:t>
            </a:r>
            <a:r>
              <a:rPr lang="en-US" sz="1600" dirty="0">
                <a:latin typeface="Helvetica Neue"/>
              </a:rPr>
              <a:t> </a:t>
            </a:r>
          </a:p>
          <a:p>
            <a:pPr lvl="2"/>
            <a:r>
              <a:rPr lang="en-US" sz="1600" dirty="0">
                <a:latin typeface="Helvetica Neue"/>
              </a:rPr>
              <a:t>Pointers to records in Heap Files!</a:t>
            </a:r>
          </a:p>
          <a:p>
            <a:pPr lvl="2"/>
            <a:r>
              <a:rPr lang="en-US" sz="1600" dirty="0">
                <a:latin typeface="Helvetica Neue"/>
              </a:rPr>
              <a:t>Easy to generalize later</a:t>
            </a:r>
          </a:p>
          <a:p>
            <a:pPr>
              <a:spcBef>
                <a:spcPts val="1024"/>
              </a:spcBef>
            </a:pPr>
            <a:r>
              <a:rPr lang="en-US" sz="1600" b="1" dirty="0">
                <a:latin typeface="Helvetica Neue"/>
              </a:rPr>
              <a:t>Modification: </a:t>
            </a:r>
            <a:r>
              <a:rPr lang="en-US" sz="1600" dirty="0">
                <a:latin typeface="Helvetica Neue"/>
              </a:rPr>
              <a:t>want to support fast insert and delete</a:t>
            </a:r>
            <a:r>
              <a:rPr lang="en-US" sz="1600" dirty="0"/>
              <a:t> </a:t>
            </a:r>
          </a:p>
          <a:p>
            <a:pPr marL="0" indent="0">
              <a:spcBef>
                <a:spcPts val="1024"/>
              </a:spcBef>
              <a:buNone/>
            </a:pPr>
            <a:r>
              <a:rPr lang="is-IS" sz="1600" dirty="0">
                <a:latin typeface="Helvetica Neue"/>
              </a:rPr>
              <a:t>Many Types of indexes exist:</a:t>
            </a:r>
            <a:r>
              <a:rPr lang="is-IS" sz="1600" b="1" dirty="0">
                <a:latin typeface="Helvetica Neue"/>
              </a:rPr>
              <a:t> </a:t>
            </a:r>
            <a:r>
              <a:rPr lang="is-IS" sz="1600" dirty="0">
                <a:latin typeface="Helvetica Neue"/>
              </a:rPr>
              <a:t>B+-Tree, Hash, R-Tree, GiST, 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3367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 Pt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chemeClr val="accent2"/>
                </a:solidFill>
                <a:latin typeface="Helvetica Neue"/>
              </a:rPr>
              <a:t>d </a:t>
            </a:r>
            <a:r>
              <a:rPr lang="en-US" sz="1350" dirty="0">
                <a:solidFill>
                  <a:schemeClr val="accent2"/>
                </a:solidFill>
                <a:latin typeface="Helvetica Neue"/>
              </a:rPr>
              <a:t>entries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499760" y="3621240"/>
            <a:ext cx="320461" cy="304800"/>
            <a:chOff x="3621769" y="1992847"/>
            <a:chExt cx="320461" cy="304800"/>
          </a:xfrm>
        </p:grpSpPr>
        <p:sp>
          <p:nvSpPr>
            <p:cNvPr id="77" name="Rectangle 76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>
            <a:stCxn id="79" idx="5"/>
            <a:endCxn id="182" idx="0"/>
          </p:cNvCxnSpPr>
          <p:nvPr/>
        </p:nvCxnSpPr>
        <p:spPr>
          <a:xfrm>
            <a:off x="3787373" y="3786572"/>
            <a:ext cx="898798" cy="48298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 descr="Routing key not needed in child&#10;Occupancy invariant holds after split&#10;&#10;" title="Why push not copy?">
            <a:extLst>
              <a:ext uri="{FF2B5EF4-FFF2-40B4-BE49-F238E27FC236}">
                <a16:creationId xmlns:a16="http://schemas.microsoft.com/office/drawing/2014/main" id="{A92E1018-B8B4-7C44-AC65-A3E7CBF42113}"/>
              </a:ext>
            </a:extLst>
          </p:cNvPr>
          <p:cNvSpPr txBox="1"/>
          <p:nvPr/>
        </p:nvSpPr>
        <p:spPr>
          <a:xfrm>
            <a:off x="5943600" y="1115131"/>
            <a:ext cx="3016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Why push not copy?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Routing key not needed in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Occupancy invariant holds after split</a:t>
            </a:r>
          </a:p>
          <a:p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2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Animation Online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Great animation online of B+ Trees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One small difference to note</a:t>
            </a:r>
          </a:p>
          <a:p>
            <a:pPr lvl="1"/>
            <a:r>
              <a:rPr lang="en-US" dirty="0"/>
              <a:t>Upon deletion of leftmost value in a node, it updates the parent index entry</a:t>
            </a:r>
          </a:p>
          <a:p>
            <a:pPr lvl="1"/>
            <a:r>
              <a:rPr lang="en-US" dirty="0"/>
              <a:t>Incurs unnecessary extra writes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 Deletion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2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59874-BD10-1D46-B60A-31531C2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skip deletion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B01EF-8AAB-9E48-9B51-FCD12B36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practice, occupancy invariant often not enforced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Just delete leaf entries and leave space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new inserts come, great </a:t>
            </a:r>
          </a:p>
          <a:p>
            <a:pPr lvl="1"/>
            <a:r>
              <a:rPr lang="en-US" sz="1600" dirty="0"/>
              <a:t>This is common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page becomes completely empty, can delete</a:t>
            </a:r>
          </a:p>
          <a:p>
            <a:pPr lvl="1"/>
            <a:r>
              <a:rPr lang="en-US" sz="1600" dirty="0"/>
              <a:t>Parent may become </a:t>
            </a:r>
            <a:r>
              <a:rPr lang="en-US" sz="1600" dirty="0" err="1"/>
              <a:t>underfull</a:t>
            </a:r>
            <a:endParaRPr lang="en-US" sz="1600" dirty="0"/>
          </a:p>
          <a:p>
            <a:pPr lvl="1"/>
            <a:r>
              <a:rPr lang="en-US" sz="1600" dirty="0"/>
              <a:t>That’s OK too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000" dirty="0"/>
              <a:t>Guarantees still attractive: </a:t>
            </a:r>
            <a:r>
              <a:rPr lang="en-US" sz="2000" dirty="0" err="1"/>
              <a:t>log</a:t>
            </a:r>
            <a:r>
              <a:rPr lang="en-US" sz="2000" baseline="-25000" dirty="0" err="1"/>
              <a:t>F</a:t>
            </a:r>
            <a:r>
              <a:rPr lang="en-US" sz="2000" dirty="0"/>
              <a:t>(max size of tree)</a:t>
            </a:r>
          </a:p>
        </p:txBody>
      </p:sp>
    </p:spTree>
    <p:extLst>
      <p:ext uri="{BB962C8B-B14F-4D97-AF65-F5344CB8AC3E}">
        <p14:creationId xmlns:p14="http://schemas.microsoft.com/office/powerpoint/2010/main" val="1166035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LOADING B+-TREES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8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1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Suppose we want to build an index on a large table</a:t>
            </a:r>
          </a:p>
          <a:p>
            <a:r>
              <a:rPr lang="en-US" sz="2000" dirty="0">
                <a:latin typeface="Helvetica Neue"/>
              </a:rPr>
              <a:t>Would it be efficient to just call insert repeatedly</a:t>
            </a:r>
          </a:p>
          <a:p>
            <a:pPr lvl="1"/>
            <a:r>
              <a:rPr lang="en-US" sz="2000" dirty="0">
                <a:latin typeface="Helvetica Neue"/>
              </a:rPr>
              <a:t>No </a:t>
            </a:r>
            <a:r>
              <a:rPr lang="is-IS" sz="2000" dirty="0">
                <a:latin typeface="Helvetica Neue"/>
              </a:rPr>
              <a:t>… Why not?</a:t>
            </a:r>
          </a:p>
          <a:p>
            <a:pPr lvl="1"/>
            <a:r>
              <a:rPr lang="is-IS" sz="2000" dirty="0">
                <a:latin typeface="Helvetica Neue"/>
              </a:rPr>
              <a:t>Random Order: CLZARNDXEKFWIUB.  Order 2.</a:t>
            </a:r>
          </a:p>
          <a:p>
            <a:pPr lvl="1"/>
            <a:r>
              <a:rPr lang="is-IS" sz="2000" dirty="0">
                <a:latin typeface="Helvetica Neue"/>
              </a:rPr>
              <a:t>Try it: </a:t>
            </a:r>
            <a:r>
              <a:rPr lang="is-IS" sz="2000" dirty="0">
                <a:latin typeface="Helvetica Neue"/>
                <a:hlinkClick r:id="rId2"/>
              </a:rPr>
              <a:t>Interactive demo</a:t>
            </a:r>
            <a:endParaRPr lang="is-IS" sz="2000" dirty="0">
              <a:latin typeface="Helvetica Neue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6559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42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793060" y="1504950"/>
            <a:ext cx="1381970" cy="304800"/>
            <a:chOff x="5340904" y="1163248"/>
            <a:chExt cx="1381970" cy="304800"/>
          </a:xfrm>
        </p:grpSpPr>
        <p:sp>
          <p:nvSpPr>
            <p:cNvPr id="93" name="Rectangle 92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L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1152570" y="2089100"/>
            <a:ext cx="1381970" cy="304800"/>
            <a:chOff x="5340904" y="1163248"/>
            <a:chExt cx="1381970" cy="304800"/>
          </a:xfrm>
        </p:grpSpPr>
        <p:sp>
          <p:nvSpPr>
            <p:cNvPr id="167" name="Rectangle 166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D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F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4457300" y="2089100"/>
            <a:ext cx="1381970" cy="304800"/>
            <a:chOff x="5340904" y="1163248"/>
            <a:chExt cx="1381970" cy="304800"/>
          </a:xfrm>
        </p:grpSpPr>
        <p:sp>
          <p:nvSpPr>
            <p:cNvPr id="187" name="Rectangle 186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R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W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457200" y="2712396"/>
            <a:ext cx="949505" cy="304800"/>
            <a:chOff x="5675825" y="2282405"/>
            <a:chExt cx="949505" cy="304800"/>
          </a:xfrm>
        </p:grpSpPr>
        <p:sp>
          <p:nvSpPr>
            <p:cNvPr id="207" name="Rectangle 20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A*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B*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C*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95870" y="2712396"/>
            <a:ext cx="949505" cy="304800"/>
            <a:chOff x="5675825" y="2282405"/>
            <a:chExt cx="949505" cy="304800"/>
          </a:xfrm>
        </p:grpSpPr>
        <p:sp>
          <p:nvSpPr>
            <p:cNvPr id="212" name="Rectangle 21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D*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E*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4540" y="2712396"/>
            <a:ext cx="949505" cy="304800"/>
            <a:chOff x="5675825" y="2282405"/>
            <a:chExt cx="949505" cy="304800"/>
          </a:xfrm>
        </p:grpSpPr>
        <p:sp>
          <p:nvSpPr>
            <p:cNvPr id="217" name="Rectangle 21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F*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I*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K*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573210" y="2712396"/>
            <a:ext cx="949505" cy="304800"/>
            <a:chOff x="5675825" y="2282405"/>
            <a:chExt cx="949505" cy="304800"/>
          </a:xfrm>
        </p:grpSpPr>
        <p:sp>
          <p:nvSpPr>
            <p:cNvPr id="222" name="Rectangle 22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L*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N*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611880" y="2712396"/>
            <a:ext cx="949505" cy="304800"/>
            <a:chOff x="5675825" y="2282405"/>
            <a:chExt cx="949505" cy="304800"/>
          </a:xfrm>
        </p:grpSpPr>
        <p:sp>
          <p:nvSpPr>
            <p:cNvPr id="227" name="Rectangle 22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R*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U*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650550" y="2712396"/>
            <a:ext cx="949505" cy="304800"/>
            <a:chOff x="5675825" y="2282405"/>
            <a:chExt cx="949505" cy="304800"/>
          </a:xfrm>
        </p:grpSpPr>
        <p:sp>
          <p:nvSpPr>
            <p:cNvPr id="232" name="Rectangle 23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W*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X*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Z*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36" name="Straight Arrow Connector 235"/>
          <p:cNvCxnSpPr>
            <a:stCxn id="163" idx="5"/>
            <a:endCxn id="170" idx="0"/>
          </p:cNvCxnSpPr>
          <p:nvPr/>
        </p:nvCxnSpPr>
        <p:spPr>
          <a:xfrm flipH="1">
            <a:off x="1687608" y="1670282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5" idx="4"/>
            <a:endCxn id="190" idx="0"/>
          </p:cNvCxnSpPr>
          <p:nvPr/>
        </p:nvCxnSpPr>
        <p:spPr>
          <a:xfrm>
            <a:off x="3167276" y="1675638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83" idx="5"/>
            <a:endCxn id="209" idx="0"/>
          </p:cNvCxnSpPr>
          <p:nvPr/>
        </p:nvCxnSpPr>
        <p:spPr>
          <a:xfrm flipH="1">
            <a:off x="1050641" y="2254432"/>
            <a:ext cx="160641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85" idx="5"/>
            <a:endCxn id="213" idx="0"/>
          </p:cNvCxnSpPr>
          <p:nvPr/>
        </p:nvCxnSpPr>
        <p:spPr>
          <a:xfrm>
            <a:off x="1539718" y="2254432"/>
            <a:ext cx="312216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81" idx="4"/>
            <a:endCxn id="218" idx="0"/>
          </p:cNvCxnSpPr>
          <p:nvPr/>
        </p:nvCxnSpPr>
        <p:spPr>
          <a:xfrm>
            <a:off x="1847838" y="2259788"/>
            <a:ext cx="104276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03" idx="4"/>
            <a:endCxn id="223" idx="0"/>
          </p:cNvCxnSpPr>
          <p:nvPr/>
        </p:nvCxnSpPr>
        <p:spPr>
          <a:xfrm flipH="1">
            <a:off x="3929274" y="2259788"/>
            <a:ext cx="57380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05" idx="3"/>
            <a:endCxn id="228" idx="0"/>
          </p:cNvCxnSpPr>
          <p:nvPr/>
        </p:nvCxnSpPr>
        <p:spPr>
          <a:xfrm>
            <a:off x="4818584" y="2254432"/>
            <a:ext cx="149360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01" idx="4"/>
            <a:endCxn id="233" idx="0"/>
          </p:cNvCxnSpPr>
          <p:nvPr/>
        </p:nvCxnSpPr>
        <p:spPr>
          <a:xfrm>
            <a:off x="5152568" y="2259788"/>
            <a:ext cx="85404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Constantly need to search from root</a:t>
            </a:r>
          </a:p>
          <a:p>
            <a:r>
              <a:rPr lang="en-US" sz="2000" dirty="0">
                <a:latin typeface="Helvetica Neue"/>
              </a:rPr>
              <a:t>Leaves and internal nodes mostly half-empty</a:t>
            </a:r>
          </a:p>
          <a:p>
            <a:r>
              <a:rPr lang="en-US" sz="2000" b="1" dirty="0">
                <a:latin typeface="Helvetica Neue"/>
              </a:rPr>
              <a:t>Modifying random pages:</a:t>
            </a:r>
            <a:br>
              <a:rPr lang="en-US" sz="2000" b="1" dirty="0">
                <a:latin typeface="Helvetica Neue"/>
              </a:rPr>
            </a:br>
            <a:r>
              <a:rPr lang="en-US" sz="2000" b="1" dirty="0">
                <a:latin typeface="Helvetica Neue"/>
              </a:rPr>
              <a:t>	poor cache efficiency</a:t>
            </a:r>
          </a:p>
        </p:txBody>
      </p:sp>
    </p:spTree>
    <p:extLst>
      <p:ext uri="{BB962C8B-B14F-4D97-AF65-F5344CB8AC3E}">
        <p14:creationId xmlns:p14="http://schemas.microsoft.com/office/powerpoint/2010/main" val="1500544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is-IS" sz="2000" dirty="0">
                <a:latin typeface="Helvetica Neue"/>
              </a:rPr>
              <a:t>Constantly need to search from leaf</a:t>
            </a:r>
            <a:endParaRPr lang="en-US" sz="2000" dirty="0">
              <a:latin typeface="Helvetica Neue"/>
            </a:endParaRP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sz="2000" dirty="0">
                <a:latin typeface="Helvetica Neue"/>
              </a:rPr>
              <a:t>Leaves and nodes are mostly half full</a:t>
            </a:r>
          </a:p>
          <a:p>
            <a:r>
              <a:rPr lang="en-US" sz="2000" b="1" dirty="0">
                <a:latin typeface="Helvetica Neue"/>
              </a:rPr>
              <a:t>Modifying random pages -&gt; poor cache efficiency</a:t>
            </a:r>
            <a:endParaRPr lang="is-IS" sz="2000" b="1" dirty="0">
              <a:latin typeface="Helvetica Neue"/>
            </a:endParaRPr>
          </a:p>
          <a:p>
            <a:endParaRPr lang="en-US" sz="2000" dirty="0"/>
          </a:p>
        </p:txBody>
      </p:sp>
      <p:grpSp>
        <p:nvGrpSpPr>
          <p:cNvPr id="160" name="Group 159" descr="Root: L . Left child of root: [D, F]. Left child of [D, F]: [A,B,C]. Middle child: [D,E]. Right child: [F,I,K]. Right child of root: [R, W].  Left child of [R, W]: [L, N]. Middle child: [R,U]. Right child: [W, X, Z]. " title="Alphabet Tree">
            <a:extLst>
              <a:ext uri="{FF2B5EF4-FFF2-40B4-BE49-F238E27FC236}">
                <a16:creationId xmlns:a16="http://schemas.microsoft.com/office/drawing/2014/main" id="{3463DE91-6A76-B34C-80DC-40B80684ADA6}"/>
              </a:ext>
            </a:extLst>
          </p:cNvPr>
          <p:cNvGrpSpPr/>
          <p:nvPr/>
        </p:nvGrpSpPr>
        <p:grpSpPr>
          <a:xfrm>
            <a:off x="651157" y="2843745"/>
            <a:ext cx="5154938" cy="2068562"/>
            <a:chOff x="651157" y="2843745"/>
            <a:chExt cx="5154938" cy="2068562"/>
          </a:xfrm>
        </p:grpSpPr>
        <p:grpSp>
          <p:nvGrpSpPr>
            <p:cNvPr id="5" name="Group 4" descr="A root with positions for 4 entries and 5 pointers. Contains entries 13, 17, 24, 30" title="Root">
              <a:extLst>
                <a:ext uri="{FF2B5EF4-FFF2-40B4-BE49-F238E27FC236}">
                  <a16:creationId xmlns:a16="http://schemas.microsoft.com/office/drawing/2014/main" id="{94A117E2-B14C-C046-B435-F8FE8A57C1D2}"/>
                </a:ext>
              </a:extLst>
            </p:cNvPr>
            <p:cNvGrpSpPr/>
            <p:nvPr/>
          </p:nvGrpSpPr>
          <p:grpSpPr>
            <a:xfrm>
              <a:off x="2450784" y="2843745"/>
              <a:ext cx="1834841" cy="327311"/>
              <a:chOff x="2853988" y="2788304"/>
              <a:chExt cx="3275103" cy="43641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1153BF-27E1-C344-9B30-655A4B67435E}"/>
                  </a:ext>
                </a:extLst>
              </p:cNvPr>
              <p:cNvGrpSpPr/>
              <p:nvPr/>
            </p:nvGrpSpPr>
            <p:grpSpPr>
              <a:xfrm>
                <a:off x="3846616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9E4B301-BA26-3740-AE28-B6FCEB69F802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E8011F6-709B-1F41-8839-B9FBD1DADA60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6FD43BC-2055-604A-BC32-21371B6940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32C0A1B-C144-CA43-8239-ED6266B505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189AF75-817E-D94C-889B-408BF08C86E6}"/>
                  </a:ext>
                </a:extLst>
              </p:cNvPr>
              <p:cNvGrpSpPr/>
              <p:nvPr/>
            </p:nvGrpSpPr>
            <p:grpSpPr>
              <a:xfrm>
                <a:off x="4605686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2C095D-4752-C84E-95FE-F74FF9CB55FA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2F3DFB5-5610-A443-8446-D3A8D72D8EA1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C7405CF-1395-A747-AFAF-42A5051D1A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939317F-A03C-644A-93FD-E49BF4BF0A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0B99181-E1A2-C14E-9DA3-2F1475AC7445}"/>
                  </a:ext>
                </a:extLst>
              </p:cNvPr>
              <p:cNvGrpSpPr/>
              <p:nvPr/>
            </p:nvGrpSpPr>
            <p:grpSpPr>
              <a:xfrm>
                <a:off x="3085057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89D55FE-093D-7B4D-88A1-C1A9990356DB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350" dirty="0">
                      <a:solidFill>
                        <a:schemeClr val="bg1"/>
                      </a:solidFill>
                      <a:latin typeface="Helvetica Neue"/>
                    </a:rPr>
                    <a:t>L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CFB51FD-D09B-DB4D-B773-B0A325845912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E56EF30-1982-A041-BB19-B660E375C9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9A86A56-BA43-8A4B-A893-D4E833B611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E9A4751-CEA6-7740-BFE8-46575A12C0F0}"/>
                  </a:ext>
                </a:extLst>
              </p:cNvPr>
              <p:cNvGrpSpPr/>
              <p:nvPr/>
            </p:nvGrpSpPr>
            <p:grpSpPr>
              <a:xfrm>
                <a:off x="2853988" y="2788304"/>
                <a:ext cx="229157" cy="436414"/>
                <a:chOff x="4378188" y="2787590"/>
                <a:chExt cx="229157" cy="43641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5994E0D-DA31-064B-87E6-D487BFB3DB7C}"/>
                    </a:ext>
                  </a:extLst>
                </p:cNvPr>
                <p:cNvSpPr/>
                <p:nvPr/>
              </p:nvSpPr>
              <p:spPr bwMode="auto">
                <a:xfrm>
                  <a:off x="4378188" y="2787590"/>
                  <a:ext cx="229157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74A9EE-C3C8-E343-AF8D-0C7C245D603A}"/>
                    </a:ext>
                  </a:extLst>
                </p:cNvPr>
                <p:cNvSpPr/>
                <p:nvPr/>
              </p:nvSpPr>
              <p:spPr bwMode="auto">
                <a:xfrm>
                  <a:off x="4429652" y="2958380"/>
                  <a:ext cx="126227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34290" rIns="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F49A610-B6E7-3A45-A66C-6C0071BBCD8D}"/>
                  </a:ext>
                </a:extLst>
              </p:cNvPr>
              <p:cNvGrpSpPr/>
              <p:nvPr/>
            </p:nvGrpSpPr>
            <p:grpSpPr>
              <a:xfrm>
                <a:off x="5368362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2FCBA0-F62E-A34B-932A-AFA4A0D7B407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5EDE007-8020-9546-B6AC-0D82C448A345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DB4908C-8505-BD44-8197-35CDCEC14D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DFAC35-FC7D-6F4A-AF68-C55293313D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</p:grpSp>
        <p:grpSp>
          <p:nvGrpSpPr>
            <p:cNvPr id="48" name="Group 47" descr="Leaf page 2. Contains entries 14, 16" title="Leaf Page 2">
              <a:extLst>
                <a:ext uri="{FF2B5EF4-FFF2-40B4-BE49-F238E27FC236}">
                  <a16:creationId xmlns:a16="http://schemas.microsoft.com/office/drawing/2014/main" id="{11F2D796-248D-3246-A386-31EF17947439}"/>
                </a:ext>
              </a:extLst>
            </p:cNvPr>
            <p:cNvGrpSpPr/>
            <p:nvPr/>
          </p:nvGrpSpPr>
          <p:grpSpPr>
            <a:xfrm>
              <a:off x="1653285" y="4465500"/>
              <a:ext cx="575336" cy="446807"/>
              <a:chOff x="4524331" y="2359924"/>
              <a:chExt cx="575336" cy="44680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82C87B3-F44E-8B46-B448-36D2EBF243C3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49" descr="Leaf page 2 Contains entries 14, 16" title="Leaf Page 2">
                <a:extLst>
                  <a:ext uri="{FF2B5EF4-FFF2-40B4-BE49-F238E27FC236}">
                    <a16:creationId xmlns:a16="http://schemas.microsoft.com/office/drawing/2014/main" id="{1382FFF8-A99A-8E4C-A1BB-FE8F9AA93C3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51" name="Rectangle 5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8E3D8679-C6FF-A447-9066-E74FB7D1F760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D</a:t>
                  </a:r>
                </a:p>
              </p:txBody>
            </p:sp>
            <p:sp>
              <p:nvSpPr>
                <p:cNvPr id="52" name="Rectangle 5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7E4F861-5ADD-484D-8407-AB33D95AF7CE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E</a:t>
                  </a:r>
                </a:p>
              </p:txBody>
            </p:sp>
          </p:grpSp>
        </p:grpSp>
        <p:cxnSp>
          <p:nvCxnSpPr>
            <p:cNvPr id="85" name="Straight Arrow Connector 84" descr="Leaves root (before 13) to leaf page 1" title="Pointer 1">
              <a:extLst>
                <a:ext uri="{FF2B5EF4-FFF2-40B4-BE49-F238E27FC236}">
                  <a16:creationId xmlns:a16="http://schemas.microsoft.com/office/drawing/2014/main" id="{624170F0-39B3-5B43-B7C6-105849858F2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92510" y="3011197"/>
              <a:ext cx="422090" cy="37682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 descr="Pointer from root (between 13 and 17) to leaf page 2" title="Pointer 2">
              <a:extLst>
                <a:ext uri="{FF2B5EF4-FFF2-40B4-BE49-F238E27FC236}">
                  <a16:creationId xmlns:a16="http://schemas.microsoft.com/office/drawing/2014/main" id="{A7E4507B-2F89-874F-944F-A2F8511B9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4039" y="3051045"/>
              <a:ext cx="1061705" cy="51365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 descr="Pointer from root to leaf page 5" title="Pointer 5">
              <a:extLst>
                <a:ext uri="{FF2B5EF4-FFF2-40B4-BE49-F238E27FC236}">
                  <a16:creationId xmlns:a16="http://schemas.microsoft.com/office/drawing/2014/main" id="{83E5F132-6A84-C24E-B77E-6D785582E93D}"/>
                </a:ext>
              </a:extLst>
            </p:cNvPr>
            <p:cNvCxnSpPr>
              <a:cxnSpLocks/>
              <a:stCxn id="134" idx="1"/>
            </p:cNvCxnSpPr>
            <p:nvPr/>
          </p:nvCxnSpPr>
          <p:spPr bwMode="auto">
            <a:xfrm flipH="1">
              <a:off x="918930" y="3667559"/>
              <a:ext cx="979810" cy="797029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4" name="Group 93" descr="Leaf page 2. Contains entries 14, 16" title="Leaf Page 2">
              <a:extLst>
                <a:ext uri="{FF2B5EF4-FFF2-40B4-BE49-F238E27FC236}">
                  <a16:creationId xmlns:a16="http://schemas.microsoft.com/office/drawing/2014/main" id="{CF23F093-E019-4643-ABC0-A1883E8D8D68}"/>
                </a:ext>
              </a:extLst>
            </p:cNvPr>
            <p:cNvGrpSpPr/>
            <p:nvPr/>
          </p:nvGrpSpPr>
          <p:grpSpPr>
            <a:xfrm>
              <a:off x="651157" y="4465500"/>
              <a:ext cx="812990" cy="446807"/>
              <a:chOff x="4524331" y="2359924"/>
              <a:chExt cx="812990" cy="446807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8B4B6E5-0BDF-7848-B186-EEE00FFB7D8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 descr="Leaf page 2 Contains entries 14, 16" title="Leaf Page 2">
                <a:extLst>
                  <a:ext uri="{FF2B5EF4-FFF2-40B4-BE49-F238E27FC236}">
                    <a16:creationId xmlns:a16="http://schemas.microsoft.com/office/drawing/2014/main" id="{F27B7684-B339-EC4F-9C7B-651EB95B2FE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97" name="Rectangle 96" descr="Leaf page 2. Contains entries 14, 16" title="Leaf Page 2">
                  <a:extLst>
                    <a:ext uri="{FF2B5EF4-FFF2-40B4-BE49-F238E27FC236}">
                      <a16:creationId xmlns:a16="http://schemas.microsoft.com/office/drawing/2014/main" id="{779680B6-0248-A94A-ABCB-3CC904A8F8D2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A</a:t>
                  </a:r>
                </a:p>
              </p:txBody>
            </p:sp>
            <p:sp>
              <p:nvSpPr>
                <p:cNvPr id="98" name="Rectangle 97" descr="Leaf page 2. Contains entries 14, 16" title="Leaf Page 2">
                  <a:extLst>
                    <a:ext uri="{FF2B5EF4-FFF2-40B4-BE49-F238E27FC236}">
                      <a16:creationId xmlns:a16="http://schemas.microsoft.com/office/drawing/2014/main" id="{7861DF96-AFD5-994A-B27D-91DEAE73BEBB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B</a:t>
                  </a:r>
                </a:p>
              </p:txBody>
            </p:sp>
            <p:sp>
              <p:nvSpPr>
                <p:cNvPr id="99" name="Rectangle 98" descr="Leaf page 2. Contains entries 14, 16" title="Leaf Page 2">
                  <a:extLst>
                    <a:ext uri="{FF2B5EF4-FFF2-40B4-BE49-F238E27FC236}">
                      <a16:creationId xmlns:a16="http://schemas.microsoft.com/office/drawing/2014/main" id="{DB5CD66D-8BF9-9047-95A2-36225B730233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C</a:t>
                  </a:r>
                </a:p>
              </p:txBody>
            </p:sp>
          </p:grpSp>
        </p:grpSp>
        <p:grpSp>
          <p:nvGrpSpPr>
            <p:cNvPr id="101" name="Group 100" descr="Leaf page 2. Contains entries 14, 16" title="Leaf Page 2">
              <a:extLst>
                <a:ext uri="{FF2B5EF4-FFF2-40B4-BE49-F238E27FC236}">
                  <a16:creationId xmlns:a16="http://schemas.microsoft.com/office/drawing/2014/main" id="{0F656062-3760-6C49-92A6-8B629CEE8E85}"/>
                </a:ext>
              </a:extLst>
            </p:cNvPr>
            <p:cNvGrpSpPr/>
            <p:nvPr/>
          </p:nvGrpSpPr>
          <p:grpSpPr>
            <a:xfrm>
              <a:off x="2391032" y="4462602"/>
              <a:ext cx="812990" cy="446807"/>
              <a:chOff x="4524331" y="2359924"/>
              <a:chExt cx="812990" cy="44680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665BB2-7881-BA46-B06C-F036E69A29F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 descr="Leaf page 2 Contains entries 14, 16" title="Leaf Page 2">
                <a:extLst>
                  <a:ext uri="{FF2B5EF4-FFF2-40B4-BE49-F238E27FC236}">
                    <a16:creationId xmlns:a16="http://schemas.microsoft.com/office/drawing/2014/main" id="{21E53107-6C5B-C14D-A932-D60A53035983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104" name="Rectangle 103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60AFC2E-6C34-F449-89E1-D04D2AA3DBAE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F</a:t>
                  </a:r>
                </a:p>
              </p:txBody>
            </p:sp>
            <p:sp>
              <p:nvSpPr>
                <p:cNvPr id="105" name="Rectangle 104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D0153EA-B26B-2B4D-A418-B2A9B98B9371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I</a:t>
                  </a:r>
                </a:p>
              </p:txBody>
            </p:sp>
            <p:sp>
              <p:nvSpPr>
                <p:cNvPr id="106" name="Rectangle 10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542BD762-E3F9-4A47-B66D-A181766F78D3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K</a:t>
                  </a:r>
                </a:p>
              </p:txBody>
            </p:sp>
          </p:grpSp>
        </p:grpSp>
        <p:grpSp>
          <p:nvGrpSpPr>
            <p:cNvPr id="107" name="Group 106" descr="Leaf page 2. Contains entries 14, 16" title="Leaf Page 2">
              <a:extLst>
                <a:ext uri="{FF2B5EF4-FFF2-40B4-BE49-F238E27FC236}">
                  <a16:creationId xmlns:a16="http://schemas.microsoft.com/office/drawing/2014/main" id="{1335089D-4AC3-BB43-BC54-45C4E1298E18}"/>
                </a:ext>
              </a:extLst>
            </p:cNvPr>
            <p:cNvGrpSpPr/>
            <p:nvPr/>
          </p:nvGrpSpPr>
          <p:grpSpPr>
            <a:xfrm>
              <a:off x="3368205" y="4462602"/>
              <a:ext cx="575336" cy="446807"/>
              <a:chOff x="4524331" y="2359924"/>
              <a:chExt cx="575336" cy="44680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026E90E-4911-0147-B8A2-40AE8E329B0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9" name="Group 108" descr="Leaf page 2 Contains entries 14, 16" title="Leaf Page 2">
                <a:extLst>
                  <a:ext uri="{FF2B5EF4-FFF2-40B4-BE49-F238E27FC236}">
                    <a16:creationId xmlns:a16="http://schemas.microsoft.com/office/drawing/2014/main" id="{F5606500-9844-E944-ADB0-0B171C2B98FA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10" name="Rectangle 109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80B1487-E1D5-6342-9A07-A7739A5B56E5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L</a:t>
                  </a:r>
                </a:p>
              </p:txBody>
            </p:sp>
            <p:sp>
              <p:nvSpPr>
                <p:cNvPr id="111" name="Rectangle 11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C8F4899F-6572-5640-A8E2-E172D23294C9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N</a:t>
                  </a:r>
                </a:p>
              </p:txBody>
            </p:sp>
          </p:grpSp>
        </p:grpSp>
        <p:grpSp>
          <p:nvGrpSpPr>
            <p:cNvPr id="112" name="Group 111" descr="Leaf page 2. Contains entries 14, 16" title="Leaf Page 2">
              <a:extLst>
                <a:ext uri="{FF2B5EF4-FFF2-40B4-BE49-F238E27FC236}">
                  <a16:creationId xmlns:a16="http://schemas.microsoft.com/office/drawing/2014/main" id="{E5BCA1AC-01AD-BA40-8B8D-6BFDFB81C045}"/>
                </a:ext>
              </a:extLst>
            </p:cNvPr>
            <p:cNvGrpSpPr/>
            <p:nvPr/>
          </p:nvGrpSpPr>
          <p:grpSpPr>
            <a:xfrm>
              <a:off x="4148417" y="4462602"/>
              <a:ext cx="575336" cy="446807"/>
              <a:chOff x="4524331" y="2359924"/>
              <a:chExt cx="575336" cy="44680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C75026-783E-574D-BF0B-A0135E4D4FD6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 descr="Leaf page 2 Contains entries 14, 16" title="Leaf Page 2">
                <a:extLst>
                  <a:ext uri="{FF2B5EF4-FFF2-40B4-BE49-F238E27FC236}">
                    <a16:creationId xmlns:a16="http://schemas.microsoft.com/office/drawing/2014/main" id="{706510E3-9BA7-704F-BBA8-21F8F5B29A4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15" name="Rectangle 114" descr="Leaf page 2. Contains entries 14, 16" title="Leaf Page 2">
                  <a:extLst>
                    <a:ext uri="{FF2B5EF4-FFF2-40B4-BE49-F238E27FC236}">
                      <a16:creationId xmlns:a16="http://schemas.microsoft.com/office/drawing/2014/main" id="{A3368534-398C-C540-BE02-1C203D87FCD8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R</a:t>
                  </a:r>
                </a:p>
              </p:txBody>
            </p:sp>
            <p:sp>
              <p:nvSpPr>
                <p:cNvPr id="116" name="Rectangle 11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218E6321-23C0-6643-BE48-A1F483A1A7F3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U</a:t>
                  </a:r>
                </a:p>
              </p:txBody>
            </p:sp>
          </p:grpSp>
        </p:grpSp>
        <p:grpSp>
          <p:nvGrpSpPr>
            <p:cNvPr id="117" name="Group 116" descr="Leaf page 2. Contains entries 14, 16" title="Leaf Page 2">
              <a:extLst>
                <a:ext uri="{FF2B5EF4-FFF2-40B4-BE49-F238E27FC236}">
                  <a16:creationId xmlns:a16="http://schemas.microsoft.com/office/drawing/2014/main" id="{8A711BCE-2E79-E745-A194-5AE42E56FCBB}"/>
                </a:ext>
              </a:extLst>
            </p:cNvPr>
            <p:cNvGrpSpPr/>
            <p:nvPr/>
          </p:nvGrpSpPr>
          <p:grpSpPr>
            <a:xfrm>
              <a:off x="4993105" y="4420915"/>
              <a:ext cx="812990" cy="446807"/>
              <a:chOff x="4524331" y="2359924"/>
              <a:chExt cx="812990" cy="44680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9EF3417-58EE-C745-9897-3F4F047B5C2C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9" name="Group 118" descr="Leaf page 2 Contains entries 14, 16" title="Leaf Page 2">
                <a:extLst>
                  <a:ext uri="{FF2B5EF4-FFF2-40B4-BE49-F238E27FC236}">
                    <a16:creationId xmlns:a16="http://schemas.microsoft.com/office/drawing/2014/main" id="{FFDEA809-B261-1948-91C4-89A051D892DB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120" name="Rectangle 119" descr="Leaf page 2. Contains entries 14, 16" title="Leaf Page 2">
                  <a:extLst>
                    <a:ext uri="{FF2B5EF4-FFF2-40B4-BE49-F238E27FC236}">
                      <a16:creationId xmlns:a16="http://schemas.microsoft.com/office/drawing/2014/main" id="{241E37DB-CEC9-F148-83FA-DEB64E0141EF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W</a:t>
                  </a:r>
                </a:p>
              </p:txBody>
            </p:sp>
            <p:sp>
              <p:nvSpPr>
                <p:cNvPr id="121" name="Rectangle 12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567F2B7E-CE1D-9345-8D51-6CD369ECBB46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X</a:t>
                  </a:r>
                </a:p>
              </p:txBody>
            </p:sp>
            <p:sp>
              <p:nvSpPr>
                <p:cNvPr id="122" name="Rectangle 12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33D1B22-6525-974D-80F7-CC07DBAAB6FC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Z</a:t>
                  </a:r>
                </a:p>
              </p:txBody>
            </p:sp>
          </p:grpSp>
        </p:grpSp>
        <p:cxnSp>
          <p:nvCxnSpPr>
            <p:cNvPr id="123" name="Curved Connector 122" descr="Forward link from leaf page 1 to leaf page 2" title="Forward Link 1">
              <a:extLst>
                <a:ext uri="{FF2B5EF4-FFF2-40B4-BE49-F238E27FC236}">
                  <a16:creationId xmlns:a16="http://schemas.microsoft.com/office/drawing/2014/main" id="{1EABCE96-6DD9-E643-8D32-685D1D5A7691}"/>
                </a:ext>
              </a:extLst>
            </p:cNvPr>
            <p:cNvCxnSpPr/>
            <p:nvPr/>
          </p:nvCxnSpPr>
          <p:spPr bwMode="auto">
            <a:xfrm rot="5400000" flipH="1" flipV="1">
              <a:off x="1629770" y="4366895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4" name="Curved Connector 123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D5FF395B-7BBD-6846-BD19-731E54CD3EBA}"/>
                </a:ext>
              </a:extLst>
            </p:cNvPr>
            <p:cNvCxnSpPr/>
            <p:nvPr/>
          </p:nvCxnSpPr>
          <p:spPr bwMode="auto">
            <a:xfrm rot="5400000">
              <a:off x="1628639" y="4672002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5" name="Curved Connector 124" descr="Forward link from leaf page 1 to leaf page 2" title="Forward Link 1">
              <a:extLst>
                <a:ext uri="{FF2B5EF4-FFF2-40B4-BE49-F238E27FC236}">
                  <a16:creationId xmlns:a16="http://schemas.microsoft.com/office/drawing/2014/main" id="{B1C41FB1-C78A-C942-8989-67042EB86A1A}"/>
                </a:ext>
              </a:extLst>
            </p:cNvPr>
            <p:cNvCxnSpPr/>
            <p:nvPr/>
          </p:nvCxnSpPr>
          <p:spPr bwMode="auto">
            <a:xfrm rot="5400000" flipH="1" flipV="1">
              <a:off x="2340274" y="4336443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6" name="Curved Connector 125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56DAF349-0E1C-2142-87F4-57FB33905E97}"/>
                </a:ext>
              </a:extLst>
            </p:cNvPr>
            <p:cNvCxnSpPr/>
            <p:nvPr/>
          </p:nvCxnSpPr>
          <p:spPr bwMode="auto">
            <a:xfrm rot="5400000">
              <a:off x="2339143" y="4641550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7" name="Curved Connector 126" descr="Forward link from leaf page 1 to leaf page 2" title="Forward Link 1">
              <a:extLst>
                <a:ext uri="{FF2B5EF4-FFF2-40B4-BE49-F238E27FC236}">
                  <a16:creationId xmlns:a16="http://schemas.microsoft.com/office/drawing/2014/main" id="{CED05CB2-63D2-6741-82A7-399CAFB37C97}"/>
                </a:ext>
              </a:extLst>
            </p:cNvPr>
            <p:cNvCxnSpPr/>
            <p:nvPr/>
          </p:nvCxnSpPr>
          <p:spPr bwMode="auto">
            <a:xfrm rot="5400000" flipH="1" flipV="1">
              <a:off x="3295334" y="4336443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8" name="Curved Connector 127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6FD02BFB-0E7C-1546-B976-256D20BB1120}"/>
                </a:ext>
              </a:extLst>
            </p:cNvPr>
            <p:cNvCxnSpPr/>
            <p:nvPr/>
          </p:nvCxnSpPr>
          <p:spPr bwMode="auto">
            <a:xfrm rot="5400000">
              <a:off x="3294203" y="4641550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9" name="Curved Connector 128" descr="Forward link from leaf page 1 to leaf page 2" title="Forward Link 1">
              <a:extLst>
                <a:ext uri="{FF2B5EF4-FFF2-40B4-BE49-F238E27FC236}">
                  <a16:creationId xmlns:a16="http://schemas.microsoft.com/office/drawing/2014/main" id="{6C984482-00AA-C94D-B3EB-CDAD8BD4246B}"/>
                </a:ext>
              </a:extLst>
            </p:cNvPr>
            <p:cNvCxnSpPr/>
            <p:nvPr/>
          </p:nvCxnSpPr>
          <p:spPr bwMode="auto">
            <a:xfrm rot="5400000" flipH="1" flipV="1">
              <a:off x="4092271" y="4326918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Curved Connector 129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A44E9828-B0B7-6847-B2E1-FEDA828999E5}"/>
                </a:ext>
              </a:extLst>
            </p:cNvPr>
            <p:cNvCxnSpPr/>
            <p:nvPr/>
          </p:nvCxnSpPr>
          <p:spPr bwMode="auto">
            <a:xfrm rot="5400000">
              <a:off x="4091140" y="4632025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Curved Connector 130" descr="Forward link from leaf page 1 to leaf page 2" title="Forward Link 1">
              <a:extLst>
                <a:ext uri="{FF2B5EF4-FFF2-40B4-BE49-F238E27FC236}">
                  <a16:creationId xmlns:a16="http://schemas.microsoft.com/office/drawing/2014/main" id="{9857EDFF-0578-9D4F-9BE8-D5EB820085B0}"/>
                </a:ext>
              </a:extLst>
            </p:cNvPr>
            <p:cNvCxnSpPr/>
            <p:nvPr/>
          </p:nvCxnSpPr>
          <p:spPr bwMode="auto">
            <a:xfrm rot="5400000" flipH="1" flipV="1">
              <a:off x="4843905" y="4356434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Curved Connector 131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C97751F6-1B31-1446-BBF0-9E2E3C5A29C6}"/>
                </a:ext>
              </a:extLst>
            </p:cNvPr>
            <p:cNvCxnSpPr/>
            <p:nvPr/>
          </p:nvCxnSpPr>
          <p:spPr bwMode="auto">
            <a:xfrm rot="5400000">
              <a:off x="4842774" y="4661541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133" name="Group 132" descr="Leaf page 2. Contains entries 14, 16" title="Leaf Page 2">
              <a:extLst>
                <a:ext uri="{FF2B5EF4-FFF2-40B4-BE49-F238E27FC236}">
                  <a16:creationId xmlns:a16="http://schemas.microsoft.com/office/drawing/2014/main" id="{4AE3260A-3D62-FC4D-8CA6-02D8B7936470}"/>
                </a:ext>
              </a:extLst>
            </p:cNvPr>
            <p:cNvGrpSpPr/>
            <p:nvPr/>
          </p:nvGrpSpPr>
          <p:grpSpPr>
            <a:xfrm>
              <a:off x="1898740" y="3444155"/>
              <a:ext cx="575336" cy="446807"/>
              <a:chOff x="4524331" y="2359924"/>
              <a:chExt cx="575336" cy="44680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5224502-8229-1748-8619-D810243B227C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5" name="Group 134" descr="Leaf page 2 Contains entries 14, 16" title="Leaf Page 2">
                <a:extLst>
                  <a:ext uri="{FF2B5EF4-FFF2-40B4-BE49-F238E27FC236}">
                    <a16:creationId xmlns:a16="http://schemas.microsoft.com/office/drawing/2014/main" id="{5F0758D3-83C7-8940-8805-BC92DB91E6E1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36" name="Rectangle 13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C4EDF15B-5C08-0143-8236-8DAE26B2FD30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D</a:t>
                  </a:r>
                </a:p>
              </p:txBody>
            </p:sp>
            <p:sp>
              <p:nvSpPr>
                <p:cNvPr id="137" name="Rectangle 136" descr="Leaf page 2. Contains entries 14, 16" title="Leaf Page 2">
                  <a:extLst>
                    <a:ext uri="{FF2B5EF4-FFF2-40B4-BE49-F238E27FC236}">
                      <a16:creationId xmlns:a16="http://schemas.microsoft.com/office/drawing/2014/main" id="{8BEE5717-2946-F74F-B26D-837C2EC8AE0E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F</a:t>
                  </a:r>
                </a:p>
              </p:txBody>
            </p:sp>
          </p:grpSp>
        </p:grpSp>
        <p:grpSp>
          <p:nvGrpSpPr>
            <p:cNvPr id="138" name="Group 137" descr="Leaf page 2. Contains entries 14, 16" title="Leaf Page 2">
              <a:extLst>
                <a:ext uri="{FF2B5EF4-FFF2-40B4-BE49-F238E27FC236}">
                  <a16:creationId xmlns:a16="http://schemas.microsoft.com/office/drawing/2014/main" id="{34CDEF25-E547-6A4C-80A9-1C9759FEC983}"/>
                </a:ext>
              </a:extLst>
            </p:cNvPr>
            <p:cNvGrpSpPr/>
            <p:nvPr/>
          </p:nvGrpSpPr>
          <p:grpSpPr>
            <a:xfrm>
              <a:off x="4007874" y="3510623"/>
              <a:ext cx="575336" cy="446807"/>
              <a:chOff x="4524331" y="2359924"/>
              <a:chExt cx="575336" cy="446807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8C247E6-C5A8-C140-9C06-59F4A1682DB6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0" name="Group 139" descr="Leaf page 2 Contains entries 14, 16" title="Leaf Page 2">
                <a:extLst>
                  <a:ext uri="{FF2B5EF4-FFF2-40B4-BE49-F238E27FC236}">
                    <a16:creationId xmlns:a16="http://schemas.microsoft.com/office/drawing/2014/main" id="{B3080C6F-F122-C640-9D6A-2FB505F2D5FC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41" name="Rectangle 14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A9927365-6778-3549-B621-CF86831BC9A6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R</a:t>
                  </a:r>
                </a:p>
              </p:txBody>
            </p:sp>
            <p:sp>
              <p:nvSpPr>
                <p:cNvPr id="142" name="Rectangle 14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B89925F-162D-F640-ADA8-BA4BB433CDF1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W</a:t>
                  </a:r>
                </a:p>
              </p:txBody>
            </p:sp>
          </p:grpSp>
        </p:grpSp>
        <p:cxnSp>
          <p:nvCxnSpPr>
            <p:cNvPr id="148" name="Straight Arrow Connector 147" descr="Pointer from root to leaf page 5" title="Pointer 5">
              <a:extLst>
                <a:ext uri="{FF2B5EF4-FFF2-40B4-BE49-F238E27FC236}">
                  <a16:creationId xmlns:a16="http://schemas.microsoft.com/office/drawing/2014/main" id="{8DA3A701-05BE-BD41-80BC-371F2FEF3636}"/>
                </a:ext>
              </a:extLst>
            </p:cNvPr>
            <p:cNvCxnSpPr>
              <a:cxnSpLocks/>
              <a:endCxn id="49" idx="0"/>
            </p:cNvCxnSpPr>
            <p:nvPr/>
          </p:nvCxnSpPr>
          <p:spPr bwMode="auto">
            <a:xfrm flipH="1">
              <a:off x="1940953" y="3818594"/>
              <a:ext cx="222770" cy="6469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 descr="Pointer from root to leaf page 5" title="Pointer 5">
              <a:extLst>
                <a:ext uri="{FF2B5EF4-FFF2-40B4-BE49-F238E27FC236}">
                  <a16:creationId xmlns:a16="http://schemas.microsoft.com/office/drawing/2014/main" id="{AA982DD2-F4C6-7B47-9D4A-FEB7F2699101}"/>
                </a:ext>
              </a:extLst>
            </p:cNvPr>
            <p:cNvCxnSpPr>
              <a:cxnSpLocks/>
              <a:endCxn id="105" idx="0"/>
            </p:cNvCxnSpPr>
            <p:nvPr/>
          </p:nvCxnSpPr>
          <p:spPr bwMode="auto">
            <a:xfrm>
              <a:off x="2433075" y="3652733"/>
              <a:ext cx="350214" cy="85699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Straight Arrow Connector 152" descr="Pointer from root to leaf page 5" title="Pointer 5">
              <a:extLst>
                <a:ext uri="{FF2B5EF4-FFF2-40B4-BE49-F238E27FC236}">
                  <a16:creationId xmlns:a16="http://schemas.microsoft.com/office/drawing/2014/main" id="{9A8F88AF-D214-C547-8A5A-D905F10E1CCA}"/>
                </a:ext>
              </a:extLst>
            </p:cNvPr>
            <p:cNvCxnSpPr>
              <a:cxnSpLocks/>
              <a:endCxn id="108" idx="0"/>
            </p:cNvCxnSpPr>
            <p:nvPr/>
          </p:nvCxnSpPr>
          <p:spPr bwMode="auto">
            <a:xfrm flipH="1">
              <a:off x="3655873" y="3742620"/>
              <a:ext cx="325690" cy="71998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Straight Arrow Connector 155" descr="Pointer from root to leaf page 5" title="Pointer 5">
              <a:extLst>
                <a:ext uri="{FF2B5EF4-FFF2-40B4-BE49-F238E27FC236}">
                  <a16:creationId xmlns:a16="http://schemas.microsoft.com/office/drawing/2014/main" id="{6763EDF0-09CF-6F4C-A9F2-AAC6BBD642B2}"/>
                </a:ext>
              </a:extLst>
            </p:cNvPr>
            <p:cNvCxnSpPr>
              <a:cxnSpLocks/>
              <a:endCxn id="118" idx="0"/>
            </p:cNvCxnSpPr>
            <p:nvPr/>
          </p:nvCxnSpPr>
          <p:spPr bwMode="auto">
            <a:xfrm>
              <a:off x="4547122" y="3694472"/>
              <a:ext cx="852478" cy="72644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Straight Arrow Connector 157" descr="Pointer from root to leaf page 5" title="Pointer 5">
              <a:extLst>
                <a:ext uri="{FF2B5EF4-FFF2-40B4-BE49-F238E27FC236}">
                  <a16:creationId xmlns:a16="http://schemas.microsoft.com/office/drawing/2014/main" id="{15F07815-E13F-B24C-B803-7F3977398A63}"/>
                </a:ext>
              </a:extLst>
            </p:cNvPr>
            <p:cNvCxnSpPr>
              <a:cxnSpLocks/>
              <a:endCxn id="113" idx="0"/>
            </p:cNvCxnSpPr>
            <p:nvPr/>
          </p:nvCxnSpPr>
          <p:spPr bwMode="auto">
            <a:xfrm>
              <a:off x="4267200" y="3846872"/>
              <a:ext cx="168885" cy="61573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289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tangle 514"/>
          <p:cNvSpPr/>
          <p:nvPr/>
        </p:nvSpPr>
        <p:spPr>
          <a:xfrm>
            <a:off x="5096156" y="271775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16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Helvetica Neue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24087" y="2105207"/>
            <a:ext cx="1381970" cy="307478"/>
            <a:chOff x="2381866" y="2254929"/>
            <a:chExt cx="1381970" cy="307478"/>
          </a:xfrm>
        </p:grpSpPr>
        <p:grpSp>
          <p:nvGrpSpPr>
            <p:cNvPr id="134" name="Group 133"/>
            <p:cNvGrpSpPr/>
            <p:nvPr/>
          </p:nvGrpSpPr>
          <p:grpSpPr>
            <a:xfrm>
              <a:off x="2381866" y="2254929"/>
              <a:ext cx="1381970" cy="304800"/>
              <a:chOff x="2381866" y="2257607"/>
              <a:chExt cx="1381970" cy="304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481401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4</a:t>
                </a: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710302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238186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/>
              <p:cNvSpPr/>
              <p:nvPr/>
            </p:nvSpPr>
            <p:spPr>
              <a:xfrm>
                <a:off x="2802453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7</a:t>
                </a: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3031354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3122914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10</a:t>
                </a: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3351815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3443375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13</a:t>
                </a: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367227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3" name="Rectangle 192"/>
            <p:cNvSpPr/>
            <p:nvPr/>
          </p:nvSpPr>
          <p:spPr>
            <a:xfrm>
              <a:off x="2481401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710302" y="225760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381866" y="225760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2802453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031354" y="2257607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3122914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3351815" y="2257607"/>
              <a:ext cx="91560" cy="304800"/>
              <a:chOff x="2089173" y="2086327"/>
              <a:chExt cx="91560" cy="3048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3443375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672276" y="225760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2329001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2557902" y="2105207"/>
            <a:ext cx="91560" cy="304800"/>
            <a:chOff x="2089173" y="2086327"/>
            <a:chExt cx="91560" cy="304800"/>
          </a:xfrm>
        </p:grpSpPr>
        <p:sp>
          <p:nvSpPr>
            <p:cNvPr id="213" name="Rectangle 2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29466" y="2105207"/>
            <a:ext cx="91560" cy="304800"/>
            <a:chOff x="2089173" y="2086327"/>
            <a:chExt cx="91560" cy="304800"/>
          </a:xfrm>
        </p:grpSpPr>
        <p:sp>
          <p:nvSpPr>
            <p:cNvPr id="186" name="Rectangle 18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2650053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7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2878954" y="2105207"/>
            <a:ext cx="91560" cy="304800"/>
            <a:chOff x="2089173" y="2086327"/>
            <a:chExt cx="9156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2970514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10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3199415" y="2105207"/>
            <a:ext cx="91560" cy="304800"/>
            <a:chOff x="2089173" y="2086327"/>
            <a:chExt cx="9156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3290975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3519876" y="2105207"/>
            <a:ext cx="91560" cy="304800"/>
            <a:chOff x="2089173" y="2086327"/>
            <a:chExt cx="91560" cy="304800"/>
          </a:xfrm>
        </p:grpSpPr>
        <p:sp>
          <p:nvSpPr>
            <p:cNvPr id="180" name="Rectangle 17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317" y="2717752"/>
            <a:ext cx="949505" cy="304800"/>
            <a:chOff x="46317" y="2717752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4631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8369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2107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5844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56285" y="2717752"/>
            <a:ext cx="949505" cy="304800"/>
            <a:chOff x="1056285" y="2717752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1056285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93661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531038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768414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66253" y="2717752"/>
            <a:ext cx="949505" cy="304800"/>
            <a:chOff x="2066253" y="2717752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206625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303629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100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778382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6221" y="2717752"/>
            <a:ext cx="949505" cy="304800"/>
            <a:chOff x="3076221" y="2717752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3076221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1359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550974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78835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86189" y="2717752"/>
            <a:ext cx="949505" cy="304800"/>
            <a:chOff x="4086189" y="2717752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4086189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323565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560942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798318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6157" y="2717752"/>
            <a:ext cx="949505" cy="304800"/>
            <a:chOff x="5096157" y="2717752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09615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33353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57091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80828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402381" y="2275895"/>
            <a:ext cx="187286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412349" y="2275895"/>
            <a:ext cx="1191333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 flipH="1">
            <a:off x="2422317" y="2275895"/>
            <a:ext cx="502417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83" idx="5"/>
            <a:endCxn id="339" idx="0"/>
          </p:cNvCxnSpPr>
          <p:nvPr/>
        </p:nvCxnSpPr>
        <p:spPr>
          <a:xfrm>
            <a:off x="3258127" y="2270539"/>
            <a:ext cx="174158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pPr lvl="1"/>
            <a:r>
              <a:rPr lang="en-US" sz="1600" dirty="0">
                <a:latin typeface="Helvetica Neue"/>
              </a:rPr>
              <a:t>We’ll learn a good disk-based sort algorithm soon!</a:t>
            </a: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Updating parent until full</a:t>
            </a:r>
          </a:p>
        </p:txBody>
      </p:sp>
      <p:cxnSp>
        <p:nvCxnSpPr>
          <p:cNvPr id="105" name="Straight Arrow Connector 104"/>
          <p:cNvCxnSpPr>
            <a:stCxn id="181" idx="6"/>
            <a:endCxn id="346" idx="0"/>
          </p:cNvCxnSpPr>
          <p:nvPr/>
        </p:nvCxnSpPr>
        <p:spPr>
          <a:xfrm>
            <a:off x="3583944" y="2257607"/>
            <a:ext cx="858309" cy="460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4" grpId="0" animBg="1"/>
      <p:bldP spid="176" grpId="0" animBg="1"/>
      <p:bldP spid="17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Helvetica Neue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Update parent until full</a:t>
            </a:r>
          </a:p>
          <a:p>
            <a:pPr lvl="1"/>
            <a:r>
              <a:rPr lang="en-US" sz="1600" dirty="0">
                <a:latin typeface="Helvetica Neue"/>
              </a:rPr>
              <a:t>Then split parent (50/50) and copy to sibling</a:t>
            </a:r>
          </a:p>
        </p:txBody>
      </p:sp>
      <p:sp>
        <p:nvSpPr>
          <p:cNvPr id="530" name="Content Placeholder 2">
            <a:extLst>
              <a:ext uri="{FF2B5EF4-FFF2-40B4-BE49-F238E27FC236}">
                <a16:creationId xmlns:a16="http://schemas.microsoft.com/office/drawing/2014/main" id="{5D415850-B22E-4F27-8F3F-8756269B96B3}"/>
              </a:ext>
            </a:extLst>
          </p:cNvPr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315EF1D-B55D-496C-B62A-316DF48A2864}"/>
              </a:ext>
            </a:extLst>
          </p:cNvPr>
          <p:cNvGrpSpPr/>
          <p:nvPr/>
        </p:nvGrpSpPr>
        <p:grpSpPr>
          <a:xfrm>
            <a:off x="3890014" y="1525361"/>
            <a:ext cx="1971906" cy="884646"/>
            <a:chOff x="5340904" y="1163248"/>
            <a:chExt cx="1971906" cy="884646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E8F1EC2-49AF-43D1-B9D9-AC4D4659E2D6}"/>
                </a:ext>
              </a:extLst>
            </p:cNvPr>
            <p:cNvSpPr/>
            <p:nvPr/>
          </p:nvSpPr>
          <p:spPr>
            <a:xfrm>
              <a:off x="7083909" y="1743094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7C2AD08-539B-4676-8F55-B3E173F05FCB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AEE739B7-DA89-4F7D-B93C-0EF981BCAA61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31F70B2D-071D-4539-B51F-3FC0881E644F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39B55D14-66F1-4276-A1F2-77A5AEAFD515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3A02DB28-4EA3-4F89-9746-B7E265B71F51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08C88865-C664-4199-A9F1-66F1934F073B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FA8F5863-100C-46F8-B950-FE3B816800BE}"/>
                </a:ext>
              </a:extLst>
            </p:cNvPr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3BA47B15-7267-492F-80F1-100D41B967C7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00FD2822-33EF-42FA-9A8A-71AB5BFFCBD6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4ABB1608-C2D6-49F9-8984-F0B0A69D233A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EB98E1A5-92A6-4D80-BFE0-45DCA17B7F1D}"/>
                </a:ext>
              </a:extLst>
            </p:cNvPr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6CBF76A8-79F7-4E90-8BA2-456E1094A675}"/>
                </a:ext>
              </a:extLst>
            </p:cNvPr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E6D30680-2533-4815-B588-86B18CD09A49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3A023E23-80AD-4C99-A873-9296E4B94784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DCFE16CC-A1D2-4776-8F5E-D6989B2D0E5B}"/>
                </a:ext>
              </a:extLst>
            </p:cNvPr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0983D75C-299A-4DFF-BC01-3A031EE0513C}"/>
                </a:ext>
              </a:extLst>
            </p:cNvPr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0F9B5222-4014-4AB5-A585-F05B0BE69AE9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F1F4B789-3443-4181-99B6-2F48B1A5F607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9C60845-F360-47EC-8F7A-C1C43C02711D}"/>
              </a:ext>
            </a:extLst>
          </p:cNvPr>
          <p:cNvGrpSpPr/>
          <p:nvPr/>
        </p:nvGrpSpPr>
        <p:grpSpPr>
          <a:xfrm>
            <a:off x="2229466" y="1525361"/>
            <a:ext cx="1979239" cy="884646"/>
            <a:chOff x="5340904" y="583402"/>
            <a:chExt cx="1979239" cy="884646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FCAB98B-5587-43D4-A835-DB1517729F97}"/>
                </a:ext>
              </a:extLst>
            </p:cNvPr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</a:p>
          </p:txBody>
        </p:sp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2DFE8D79-19C5-4882-8F85-D08F84FD4746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1FF949F2-4AB1-49D1-A948-0E73FFBF5513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2C15A13C-F836-4308-B974-9974CF5704A2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5124A1FD-BB16-4336-9D73-27B33C0D57D2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333372A2-979C-4859-A8DC-EDBEBC441FBA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D0A48154-1220-4F31-95EE-57BFD0714E90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35DEB342-9173-4F0E-BD79-2395ADD3BF4B}"/>
                </a:ext>
              </a:extLst>
            </p:cNvPr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955F8F6F-6733-45B0-860B-935C066925BF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D796B0C5-062F-42ED-B601-5D4970F27E95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4FF7CB22-9670-40A0-BDF4-518630EC3CF3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20C98150-DD23-46A0-810A-13EAA4CBBA38}"/>
                </a:ext>
              </a:extLst>
            </p:cNvPr>
            <p:cNvSpPr/>
            <p:nvPr/>
          </p:nvSpPr>
          <p:spPr>
            <a:xfrm>
              <a:off x="7091242" y="583402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10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0D1D7B58-92A5-4F0A-B92C-9DC221BA8CBF}"/>
                </a:ext>
              </a:extLst>
            </p:cNvPr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31CB64E9-44EE-4282-B724-A260273D695A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12551C8E-B9ED-465F-8F5D-B624BEC553A1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9EE9579A-25D2-446B-B1A6-78EE92C8A539}"/>
                </a:ext>
              </a:extLst>
            </p:cNvPr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7DBF84E7-4F8F-4825-B42A-06B135AFDAE7}"/>
                </a:ext>
              </a:extLst>
            </p:cNvPr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30C82FA5-DBDC-4138-9C93-BABC31583A1C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63FDD0D-A33F-4BA9-8AA2-28EF18BF16E5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350FBAB6-DA14-4D29-AA42-03B4ECD7D808}"/>
              </a:ext>
            </a:extLst>
          </p:cNvPr>
          <p:cNvGrpSpPr/>
          <p:nvPr/>
        </p:nvGrpSpPr>
        <p:grpSpPr>
          <a:xfrm>
            <a:off x="484006" y="2761661"/>
            <a:ext cx="949505" cy="304800"/>
            <a:chOff x="5675825" y="2282405"/>
            <a:chExt cx="949505" cy="304800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58F8652A-5464-49EA-B4AC-94EAF6E4240B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CC3F69E6-C4D5-4242-AE9F-798745046E02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AA66D3EC-8A3A-48FE-8043-54F9A5929B3A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D2FE7BC6-EE3D-41B0-95D0-1099F7DF33F4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389B7B5D-DE03-4E4A-83C7-948B060C368B}"/>
              </a:ext>
            </a:extLst>
          </p:cNvPr>
          <p:cNvGrpSpPr/>
          <p:nvPr/>
        </p:nvGrpSpPr>
        <p:grpSpPr>
          <a:xfrm>
            <a:off x="1642760" y="2760040"/>
            <a:ext cx="949505" cy="304800"/>
            <a:chOff x="5675825" y="2282405"/>
            <a:chExt cx="949505" cy="304800"/>
          </a:xfrm>
        </p:grpSpPr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BFC8B800-5587-41C4-9C59-011AB642B242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422D7583-4BA6-4396-A104-2179FD5D6C0F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E0229674-184D-4448-BEF7-63D2747A2EC9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190E7FC-F3C3-4224-8579-91A4D5DF92F8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B887FF26-192B-403B-89B3-813DBF286BFA}"/>
              </a:ext>
            </a:extLst>
          </p:cNvPr>
          <p:cNvGrpSpPr/>
          <p:nvPr/>
        </p:nvGrpSpPr>
        <p:grpSpPr>
          <a:xfrm>
            <a:off x="2865524" y="2729656"/>
            <a:ext cx="949505" cy="304800"/>
            <a:chOff x="5675825" y="2282405"/>
            <a:chExt cx="949505" cy="30480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510BFCBB-D32B-4FA7-B4A9-1705A7D0E30B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27FBCCC-44F4-40F3-80C0-1AF6BD0C4E43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497B9E02-1B97-418E-B5A5-E23B30CDC198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1D48B995-0937-4149-9C0B-39A62FA54400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7D719F93-1222-422D-858B-A20AE15EF6C9}"/>
              </a:ext>
            </a:extLst>
          </p:cNvPr>
          <p:cNvGrpSpPr/>
          <p:nvPr/>
        </p:nvGrpSpPr>
        <p:grpSpPr>
          <a:xfrm>
            <a:off x="4429807" y="2717752"/>
            <a:ext cx="949505" cy="304800"/>
            <a:chOff x="5675825" y="2282405"/>
            <a:chExt cx="949505" cy="304800"/>
          </a:xfrm>
        </p:grpSpPr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64FD38C8-0AD0-4749-A1C0-AF4764EEB452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7A304C1B-FC29-4A68-8329-D4136E8C4971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433A343E-1B1F-4D2C-B757-D0F9CE70FDEC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A87D2898-AD94-4343-BF44-7DBB90C44817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AC0AEBD-C47E-4E8D-A58E-22C46760EF92}"/>
              </a:ext>
            </a:extLst>
          </p:cNvPr>
          <p:cNvGrpSpPr/>
          <p:nvPr/>
        </p:nvGrpSpPr>
        <p:grpSpPr>
          <a:xfrm>
            <a:off x="5651004" y="2728466"/>
            <a:ext cx="949505" cy="304800"/>
            <a:chOff x="5675825" y="2282405"/>
            <a:chExt cx="949505" cy="304800"/>
          </a:xfrm>
        </p:grpSpPr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5D44A2C8-CE96-4648-A201-51DD49129A00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EFECA0BF-0E56-486A-AE77-6F81D4799DA7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A59B712B-C436-4AF5-9BDB-3DB268D4082E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9ABB8A5F-0FA5-4D1F-B84D-B0A81DA66754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B1DC28A0-93A3-404D-84C8-140567B02FF5}"/>
              </a:ext>
            </a:extLst>
          </p:cNvPr>
          <p:cNvGrpSpPr/>
          <p:nvPr/>
        </p:nvGrpSpPr>
        <p:grpSpPr>
          <a:xfrm>
            <a:off x="6782146" y="2724150"/>
            <a:ext cx="949505" cy="304800"/>
            <a:chOff x="5675825" y="2282405"/>
            <a:chExt cx="949505" cy="304800"/>
          </a:xfrm>
        </p:grpSpPr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BA9E6245-19BD-4100-B225-41C1E5366419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0977BE72-37E1-4159-BFA4-E67AB3A14465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FC9D4277-9CE2-44A8-AF36-967D7DC658B3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6E2D8444-EE68-48AA-822D-0B7A3605ECB8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81BC6784-BCA5-49B9-A20F-6AB307B5D37A}"/>
              </a:ext>
            </a:extLst>
          </p:cNvPr>
          <p:cNvGrpSpPr/>
          <p:nvPr/>
        </p:nvGrpSpPr>
        <p:grpSpPr>
          <a:xfrm>
            <a:off x="2973743" y="2105207"/>
            <a:ext cx="3942423" cy="304800"/>
            <a:chOff x="2780451" y="1163248"/>
            <a:chExt cx="3942423" cy="304800"/>
          </a:xfrm>
        </p:grpSpPr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B3F8DDF2-DA1E-41E6-B5CE-9F4F5FC28149}"/>
                </a:ext>
              </a:extLst>
            </p:cNvPr>
            <p:cNvSpPr/>
            <p:nvPr/>
          </p:nvSpPr>
          <p:spPr>
            <a:xfrm>
              <a:off x="5754924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16</a:t>
              </a:r>
            </a:p>
          </p:txBody>
        </p: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E53D0ACB-2A7F-4617-9660-58BD8004BF4C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F7589E38-8E87-4DC9-9EF9-26D4D4BAA825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459179B3-2025-4055-B4AE-EDB8C81E8DEC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BA4C70E-8271-4162-B0AF-E9C43C51507E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50D40302-36BD-4CAA-8167-C689703DFAA8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D2FB40A0-7507-47C7-B239-A3E5BBF1C57F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7B9F309-EA5D-45AB-AC78-46AC0320550A}"/>
                </a:ext>
              </a:extLst>
            </p:cNvPr>
            <p:cNvSpPr/>
            <p:nvPr/>
          </p:nvSpPr>
          <p:spPr>
            <a:xfrm>
              <a:off x="278045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B3C20558-F022-4D3E-B5DC-3D6B2566F26B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37DD2801-440E-4941-B0B8-4AE8DD27FFB7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FFA8EB72-ACB6-4E26-AF50-C029237D5B7C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205B8352-8087-4CC9-8453-BBC3F3BCE32D}"/>
                </a:ext>
              </a:extLst>
            </p:cNvPr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0F90418-19A7-4FAA-BBDD-345D63236C16}"/>
                </a:ext>
              </a:extLst>
            </p:cNvPr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C4B28656-E1CA-47FE-B0C5-198405819755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8C01CFD8-BB31-4EC2-A51A-731AA2100EC9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B057A631-BC19-4C75-9A61-82CC0550263C}"/>
                </a:ext>
              </a:extLst>
            </p:cNvPr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790F4223-5460-4EE8-AB22-41B6B71FB80E}"/>
                </a:ext>
              </a:extLst>
            </p:cNvPr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F7EDC9F2-94E0-4D42-B0BB-623C5E516E86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80C1C9E5-6B22-471B-A2D0-618BB03C229C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7324B986-68C7-4398-BB61-1A13B2C0F62B}"/>
              </a:ext>
            </a:extLst>
          </p:cNvPr>
          <p:cNvCxnSpPr/>
          <p:nvPr/>
        </p:nvCxnSpPr>
        <p:spPr>
          <a:xfrm flipH="1">
            <a:off x="2764504" y="1686389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E4A93C2D-97CC-468D-8A21-689C1FAF1FDD}"/>
              </a:ext>
            </a:extLst>
          </p:cNvPr>
          <p:cNvCxnSpPr/>
          <p:nvPr/>
        </p:nvCxnSpPr>
        <p:spPr>
          <a:xfrm>
            <a:off x="4244172" y="1691745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2853ED3B-B0BD-4272-AEB5-E03A3D46D9FE}"/>
              </a:ext>
            </a:extLst>
          </p:cNvPr>
          <p:cNvCxnSpPr>
            <a:stCxn id="568" idx="4"/>
            <a:endCxn id="573" idx="0"/>
          </p:cNvCxnSpPr>
          <p:nvPr/>
        </p:nvCxnSpPr>
        <p:spPr>
          <a:xfrm flipH="1">
            <a:off x="840070" y="2275895"/>
            <a:ext cx="1435176" cy="485766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>
            <a:extLst>
              <a:ext uri="{FF2B5EF4-FFF2-40B4-BE49-F238E27FC236}">
                <a16:creationId xmlns:a16="http://schemas.microsoft.com/office/drawing/2014/main" id="{3AA882D3-984A-4F85-AB3A-6877A1DAC332}"/>
              </a:ext>
            </a:extLst>
          </p:cNvPr>
          <p:cNvCxnSpPr>
            <a:stCxn id="570" idx="4"/>
            <a:endCxn id="578" idx="0"/>
          </p:cNvCxnSpPr>
          <p:nvPr/>
        </p:nvCxnSpPr>
        <p:spPr>
          <a:xfrm flipH="1">
            <a:off x="1998824" y="2275895"/>
            <a:ext cx="604858" cy="484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>
            <a:extLst>
              <a:ext uri="{FF2B5EF4-FFF2-40B4-BE49-F238E27FC236}">
                <a16:creationId xmlns:a16="http://schemas.microsoft.com/office/drawing/2014/main" id="{91A6E200-9052-49EE-87DC-AA476CDEBEFD}"/>
              </a:ext>
            </a:extLst>
          </p:cNvPr>
          <p:cNvCxnSpPr>
            <a:stCxn id="566" idx="4"/>
            <a:endCxn id="583" idx="0"/>
          </p:cNvCxnSpPr>
          <p:nvPr/>
        </p:nvCxnSpPr>
        <p:spPr>
          <a:xfrm>
            <a:off x="2924734" y="2275895"/>
            <a:ext cx="296854" cy="45376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1E3DFE62-6F77-4CEE-AC82-B81BD30147F1}"/>
              </a:ext>
            </a:extLst>
          </p:cNvPr>
          <p:cNvCxnSpPr>
            <a:cxnSpLocks/>
            <a:stCxn id="619" idx="3"/>
            <a:endCxn id="593" idx="0"/>
          </p:cNvCxnSpPr>
          <p:nvPr/>
        </p:nvCxnSpPr>
        <p:spPr>
          <a:xfrm>
            <a:off x="5954192" y="2257607"/>
            <a:ext cx="52876" cy="47085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126E252D-0540-42AB-AE1F-4AA040847936}"/>
              </a:ext>
            </a:extLst>
          </p:cNvPr>
          <p:cNvCxnSpPr>
            <a:cxnSpLocks/>
            <a:stCxn id="616" idx="5"/>
            <a:endCxn id="598" idx="0"/>
          </p:cNvCxnSpPr>
          <p:nvPr/>
        </p:nvCxnSpPr>
        <p:spPr>
          <a:xfrm>
            <a:off x="6242396" y="2270539"/>
            <a:ext cx="895814" cy="45361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361B0E3A-B2C0-4394-AE72-6D2811AE3F75}"/>
              </a:ext>
            </a:extLst>
          </p:cNvPr>
          <p:cNvCxnSpPr>
            <a:cxnSpLocks/>
            <a:stCxn id="618" idx="6"/>
            <a:endCxn id="588" idx="0"/>
          </p:cNvCxnSpPr>
          <p:nvPr/>
        </p:nvCxnSpPr>
        <p:spPr>
          <a:xfrm flipH="1">
            <a:off x="4785871" y="2257607"/>
            <a:ext cx="812393" cy="460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42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8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3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Lower left part of the tree is never touched again</a:t>
            </a:r>
          </a:p>
          <a:p>
            <a:r>
              <a:rPr lang="en-US" sz="2000" dirty="0">
                <a:latin typeface="Helvetica Neue"/>
              </a:rPr>
              <a:t>Occupancy invariant maintained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890014" y="1525361"/>
            <a:ext cx="1971906" cy="884646"/>
            <a:chOff x="5340904" y="1163248"/>
            <a:chExt cx="1971906" cy="884646"/>
          </a:xfrm>
        </p:grpSpPr>
        <p:sp>
          <p:nvSpPr>
            <p:cNvPr id="151" name="Rectangle 150"/>
            <p:cNvSpPr/>
            <p:nvPr/>
          </p:nvSpPr>
          <p:spPr>
            <a:xfrm>
              <a:off x="7083909" y="1743094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2229466" y="1525361"/>
            <a:ext cx="1979239" cy="884646"/>
            <a:chOff x="5340904" y="583402"/>
            <a:chExt cx="1979239" cy="884646"/>
          </a:xfrm>
        </p:grpSpPr>
        <p:sp>
          <p:nvSpPr>
            <p:cNvPr id="171" name="Rectangle 17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7091242" y="583402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10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484006" y="2761661"/>
            <a:ext cx="949505" cy="304800"/>
            <a:chOff x="5675825" y="2282405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642760" y="2760040"/>
            <a:ext cx="949505" cy="304800"/>
            <a:chOff x="5675825" y="2282405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865524" y="2729656"/>
            <a:ext cx="949505" cy="304800"/>
            <a:chOff x="5675825" y="2282405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429807" y="2717752"/>
            <a:ext cx="949505" cy="304800"/>
            <a:chOff x="5675825" y="2282405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5651004" y="2728466"/>
            <a:ext cx="949505" cy="304800"/>
            <a:chOff x="5675825" y="2282405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782146" y="2724150"/>
            <a:ext cx="949505" cy="304800"/>
            <a:chOff x="5675825" y="2282405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2973743" y="2105207"/>
            <a:ext cx="3942423" cy="304800"/>
            <a:chOff x="2780451" y="1163248"/>
            <a:chExt cx="3942423" cy="304800"/>
          </a:xfrm>
        </p:grpSpPr>
        <p:sp>
          <p:nvSpPr>
            <p:cNvPr id="216" name="Rectangle 215"/>
            <p:cNvSpPr/>
            <p:nvPr/>
          </p:nvSpPr>
          <p:spPr>
            <a:xfrm>
              <a:off x="5754924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16</a:t>
              </a: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278045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Rectangle 222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4" name="Straight Arrow Connector 353"/>
          <p:cNvCxnSpPr/>
          <p:nvPr/>
        </p:nvCxnSpPr>
        <p:spPr>
          <a:xfrm flipH="1">
            <a:off x="2764504" y="1686389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4244172" y="1691745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840070" y="2275895"/>
            <a:ext cx="1435176" cy="485766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998824" y="2275895"/>
            <a:ext cx="604858" cy="484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>
            <a:off x="2924734" y="2275895"/>
            <a:ext cx="296854" cy="45376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cxnSpLocks/>
            <a:stCxn id="233" idx="3"/>
            <a:endCxn id="346" idx="0"/>
          </p:cNvCxnSpPr>
          <p:nvPr/>
        </p:nvCxnSpPr>
        <p:spPr>
          <a:xfrm>
            <a:off x="5954192" y="2257607"/>
            <a:ext cx="52876" cy="47085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cxnSpLocks/>
            <a:stCxn id="230" idx="5"/>
            <a:endCxn id="351" idx="0"/>
          </p:cNvCxnSpPr>
          <p:nvPr/>
        </p:nvCxnSpPr>
        <p:spPr>
          <a:xfrm>
            <a:off x="6242396" y="2270539"/>
            <a:ext cx="895814" cy="45361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cxnSpLocks/>
            <a:stCxn id="232" idx="6"/>
            <a:endCxn id="339" idx="0"/>
          </p:cNvCxnSpPr>
          <p:nvPr/>
        </p:nvCxnSpPr>
        <p:spPr>
          <a:xfrm flipH="1">
            <a:off x="4785871" y="2257607"/>
            <a:ext cx="812393" cy="460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 descr="The lower left part of the tree is never touched again" title="Never Touched Again">
            <a:extLst>
              <a:ext uri="{FF2B5EF4-FFF2-40B4-BE49-F238E27FC236}">
                <a16:creationId xmlns:a16="http://schemas.microsoft.com/office/drawing/2014/main" id="{62A2A39A-B678-E74A-9793-393E52FB88FA}"/>
              </a:ext>
            </a:extLst>
          </p:cNvPr>
          <p:cNvSpPr/>
          <p:nvPr/>
        </p:nvSpPr>
        <p:spPr>
          <a:xfrm>
            <a:off x="8600" y="1661900"/>
            <a:ext cx="4065474" cy="1937837"/>
          </a:xfrm>
          <a:custGeom>
            <a:avLst/>
            <a:gdLst>
              <a:gd name="connsiteX0" fmla="*/ 1223738 w 4307160"/>
              <a:gd name="connsiteY0" fmla="*/ 9800 h 1817218"/>
              <a:gd name="connsiteX1" fmla="*/ 3626969 w 4307160"/>
              <a:gd name="connsiteY1" fmla="*/ 326323 h 1817218"/>
              <a:gd name="connsiteX2" fmla="*/ 4295184 w 4307160"/>
              <a:gd name="connsiteY2" fmla="*/ 1217277 h 1817218"/>
              <a:gd name="connsiteX3" fmla="*/ 3216661 w 4307160"/>
              <a:gd name="connsiteY3" fmla="*/ 1768262 h 1817218"/>
              <a:gd name="connsiteX4" fmla="*/ 379677 w 4307160"/>
              <a:gd name="connsiteY4" fmla="*/ 1662754 h 1817218"/>
              <a:gd name="connsiteX5" fmla="*/ 121769 w 4307160"/>
              <a:gd name="connsiteY5" fmla="*/ 642846 h 1817218"/>
              <a:gd name="connsiteX6" fmla="*/ 1223738 w 4307160"/>
              <a:gd name="connsiteY6" fmla="*/ 9800 h 181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7160" h="1817218">
                <a:moveTo>
                  <a:pt x="1223738" y="9800"/>
                </a:moveTo>
                <a:cubicBezTo>
                  <a:pt x="1807938" y="-42954"/>
                  <a:pt x="3115061" y="125077"/>
                  <a:pt x="3626969" y="326323"/>
                </a:cubicBezTo>
                <a:cubicBezTo>
                  <a:pt x="4138877" y="527569"/>
                  <a:pt x="4363569" y="976954"/>
                  <a:pt x="4295184" y="1217277"/>
                </a:cubicBezTo>
                <a:cubicBezTo>
                  <a:pt x="4226799" y="1457600"/>
                  <a:pt x="3869245" y="1694016"/>
                  <a:pt x="3216661" y="1768262"/>
                </a:cubicBezTo>
                <a:cubicBezTo>
                  <a:pt x="2564077" y="1842508"/>
                  <a:pt x="895492" y="1850323"/>
                  <a:pt x="379677" y="1662754"/>
                </a:cubicBezTo>
                <a:cubicBezTo>
                  <a:pt x="-136138" y="1475185"/>
                  <a:pt x="-22816" y="922246"/>
                  <a:pt x="121769" y="642846"/>
                </a:cubicBezTo>
                <a:cubicBezTo>
                  <a:pt x="266354" y="363446"/>
                  <a:pt x="639538" y="62554"/>
                  <a:pt x="1223738" y="98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 descr="The lower left part of the tree is never touched again" title="Never Touched Again">
            <a:extLst>
              <a:ext uri="{FF2B5EF4-FFF2-40B4-BE49-F238E27FC236}">
                <a16:creationId xmlns:a16="http://schemas.microsoft.com/office/drawing/2014/main" id="{1DCAD48E-5FCD-E84C-8BC6-F380DD48B0C7}"/>
              </a:ext>
            </a:extLst>
          </p:cNvPr>
          <p:cNvSpPr txBox="1"/>
          <p:nvPr/>
        </p:nvSpPr>
        <p:spPr>
          <a:xfrm>
            <a:off x="386370" y="1392562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33431"/>
                </a:solidFill>
              </a:rPr>
              <a:t>Never Touched Again</a:t>
            </a:r>
          </a:p>
        </p:txBody>
      </p:sp>
    </p:spTree>
    <p:extLst>
      <p:ext uri="{BB962C8B-B14F-4D97-AF65-F5344CB8AC3E}">
        <p14:creationId xmlns:p14="http://schemas.microsoft.com/office/powerpoint/2010/main" val="1180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400800" y="2063099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19</a:t>
            </a:r>
          </a:p>
        </p:txBody>
      </p:sp>
      <p:grpSp>
        <p:nvGrpSpPr>
          <p:cNvPr id="220" name="Group 219"/>
          <p:cNvGrpSpPr/>
          <p:nvPr/>
        </p:nvGrpSpPr>
        <p:grpSpPr>
          <a:xfrm>
            <a:off x="6629701" y="2063099"/>
            <a:ext cx="91560" cy="304800"/>
            <a:chOff x="2089173" y="2086327"/>
            <a:chExt cx="9156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6721261" y="2063099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22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6950162" y="2063099"/>
            <a:ext cx="91560" cy="304800"/>
            <a:chOff x="2089173" y="2086327"/>
            <a:chExt cx="91560" cy="304800"/>
          </a:xfrm>
        </p:grpSpPr>
        <p:sp>
          <p:nvSpPr>
            <p:cNvPr id="227" name="Rectangle 22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6515250" y="2804449"/>
            <a:ext cx="949505" cy="304800"/>
            <a:chOff x="5675825" y="2282405"/>
            <a:chExt cx="949505" cy="304800"/>
          </a:xfrm>
        </p:grpSpPr>
        <p:sp>
          <p:nvSpPr>
            <p:cNvPr id="363" name="Rectangle 362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21*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7525218" y="2804449"/>
            <a:ext cx="949505" cy="304800"/>
            <a:chOff x="5675825" y="2282405"/>
            <a:chExt cx="949505" cy="304800"/>
          </a:xfrm>
        </p:grpSpPr>
        <p:sp>
          <p:nvSpPr>
            <p:cNvPr id="368" name="Rectangle 3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23*</a:t>
              </a: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61" name="Straight Arrow Connector 360"/>
          <p:cNvCxnSpPr>
            <a:stCxn id="230" idx="4"/>
            <a:endCxn id="364" idx="0"/>
          </p:cNvCxnSpPr>
          <p:nvPr/>
        </p:nvCxnSpPr>
        <p:spPr>
          <a:xfrm>
            <a:off x="6675481" y="2233787"/>
            <a:ext cx="195833" cy="5706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228" idx="4"/>
            <a:endCxn id="369" idx="0"/>
          </p:cNvCxnSpPr>
          <p:nvPr/>
        </p:nvCxnSpPr>
        <p:spPr>
          <a:xfrm>
            <a:off x="6995942" y="2233787"/>
            <a:ext cx="885340" cy="5706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B46D593-B330-4BE6-B9A8-55C0185E62DD}"/>
              </a:ext>
            </a:extLst>
          </p:cNvPr>
          <p:cNvGrpSpPr/>
          <p:nvPr/>
        </p:nvGrpSpPr>
        <p:grpSpPr>
          <a:xfrm>
            <a:off x="3995562" y="1483253"/>
            <a:ext cx="1971906" cy="884646"/>
            <a:chOff x="5340904" y="1163248"/>
            <a:chExt cx="1971906" cy="884646"/>
          </a:xfrm>
        </p:grpSpPr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ECDBBE2-E8C3-4536-8856-1FB75F75CE84}"/>
                </a:ext>
              </a:extLst>
            </p:cNvPr>
            <p:cNvSpPr/>
            <p:nvPr/>
          </p:nvSpPr>
          <p:spPr>
            <a:xfrm>
              <a:off x="7083909" y="1743094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A72CAD46-A355-41F4-8F0F-369ADE81B9D2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BCC95E46-9F71-4168-8BCE-4C716438A05D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10ED7CB3-BB45-420F-95B5-5E98CDDAABF3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C050509-D6C0-4936-9BCD-3C28F4C1B421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5BECA841-0F73-4811-B332-C2F25638B1AC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F528E028-76BF-4EAB-B984-E01016438E7B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5B55066-6D7B-4434-89F3-3205B4843628}"/>
                </a:ext>
              </a:extLst>
            </p:cNvPr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F348D64-8607-4A18-9CAF-11A066F84E85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4BDA7DB8-5FA0-4029-B649-371EFAEC103F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005AD818-E5D0-40B7-8A8E-FF95B132D35C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6230824-5A10-4B23-8A2A-AD46DBCDFE7E}"/>
                </a:ext>
              </a:extLst>
            </p:cNvPr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20155FBD-CAD1-4E55-A20D-B6FC239ADE09}"/>
                </a:ext>
              </a:extLst>
            </p:cNvPr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22D2FEF2-89F2-4B6F-B70B-9BECFA44174E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7C1AFC2-AB82-498B-A337-67B8B34BA88F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6B28FF9-DF7F-484F-9DB8-0C071FDE5E00}"/>
                </a:ext>
              </a:extLst>
            </p:cNvPr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1B45DE80-F580-45EF-9676-DA31F6B04595}"/>
                </a:ext>
              </a:extLst>
            </p:cNvPr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0DDABF2C-4C57-48E5-BB59-F1AF22A003DB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9472ACDB-A629-4BE5-9C13-9F4917DFB6C6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230C1E1-531A-447A-9204-2B817E6F0C95}"/>
              </a:ext>
            </a:extLst>
          </p:cNvPr>
          <p:cNvGrpSpPr/>
          <p:nvPr/>
        </p:nvGrpSpPr>
        <p:grpSpPr>
          <a:xfrm>
            <a:off x="2335014" y="1483253"/>
            <a:ext cx="1979239" cy="884646"/>
            <a:chOff x="5340904" y="583402"/>
            <a:chExt cx="1979239" cy="884646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B56CAD6A-F76A-4C61-B792-951FD06463CC}"/>
                </a:ext>
              </a:extLst>
            </p:cNvPr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</a:p>
          </p:txBody>
        </p: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8AA2FBB3-7A95-494B-9E8E-C1540220C9D0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D43191E9-D0C2-4D83-84B5-107DB9890F33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7397CBCB-6EC0-4CE5-89F7-DB8DC9F376CD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D3FDC776-4FF6-4475-B655-4F22A043F62A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7B1C0D35-A457-49A6-99CB-DF7DE1BD1BBA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3FFEA4A-96A0-4688-86D6-CA41C33BA525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27ADDAE-7489-4EB2-ADDD-FF9A3044718C}"/>
                </a:ext>
              </a:extLst>
            </p:cNvPr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F5204586-6411-4364-9DBB-028606652594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4286D91-B0B5-4A8D-B56C-BE92F18C9FFB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AA13798B-7545-4405-B8AD-94F00E30EE90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DF3759B-0FB6-4EA7-A910-94FEDB8994A9}"/>
                </a:ext>
              </a:extLst>
            </p:cNvPr>
            <p:cNvSpPr/>
            <p:nvPr/>
          </p:nvSpPr>
          <p:spPr>
            <a:xfrm>
              <a:off x="7091242" y="583402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10</a:t>
              </a:r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B1423674-8138-47EE-8801-9FCB1F4EB017}"/>
                </a:ext>
              </a:extLst>
            </p:cNvPr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CBDD572A-E805-4BF2-96AC-7FC841EED42E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173676E-C090-41C0-86A4-15FE9DF7AB27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0C636567-5DB2-4B6A-86AF-FA9E36F70478}"/>
                </a:ext>
              </a:extLst>
            </p:cNvPr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42E8ECBD-917B-47B5-8474-68DAC6C67FBA}"/>
                </a:ext>
              </a:extLst>
            </p:cNvPr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5326E0BF-4401-4E51-829B-7BA3EF911CBE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1B5CD160-899B-41FE-BA11-334732B89D7E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9DAA7B64-2012-4EC0-B339-D5F6AE255A00}"/>
              </a:ext>
            </a:extLst>
          </p:cNvPr>
          <p:cNvGrpSpPr/>
          <p:nvPr/>
        </p:nvGrpSpPr>
        <p:grpSpPr>
          <a:xfrm>
            <a:off x="552662" y="2804449"/>
            <a:ext cx="949505" cy="304800"/>
            <a:chOff x="5675825" y="2282405"/>
            <a:chExt cx="949505" cy="304800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E9D9552-E22A-4E08-AEA3-9BF7C81FD32F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C4B1BF9-BDC4-4DA5-A928-6E3BEC72216E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53C4DF5B-0398-4B58-A0F6-1B7485ADB738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082C4661-E8B9-4D87-9B60-48F8AC0C4199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F5A63A6-89BE-436D-AD89-4E4E29FD9609}"/>
              </a:ext>
            </a:extLst>
          </p:cNvPr>
          <p:cNvGrpSpPr/>
          <p:nvPr/>
        </p:nvGrpSpPr>
        <p:grpSpPr>
          <a:xfrm>
            <a:off x="1552125" y="2804449"/>
            <a:ext cx="949505" cy="304800"/>
            <a:chOff x="5675825" y="2282405"/>
            <a:chExt cx="949505" cy="304800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AAD29AF4-F1B1-4BA0-B1D9-66C4FDA65046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98B30FDC-3402-4D96-9005-1770C5404DA3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0C3B6AAC-C1CE-4CC0-A7BC-6D5ED44B2135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36D29085-C603-43FE-A4EC-CCDD894AAAE1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54B0534C-7F64-4B01-AF00-E6B2A5C3B67C}"/>
              </a:ext>
            </a:extLst>
          </p:cNvPr>
          <p:cNvGrpSpPr/>
          <p:nvPr/>
        </p:nvGrpSpPr>
        <p:grpSpPr>
          <a:xfrm>
            <a:off x="2542240" y="2804449"/>
            <a:ext cx="949505" cy="304800"/>
            <a:chOff x="5675825" y="2282405"/>
            <a:chExt cx="949505" cy="304800"/>
          </a:xfrm>
        </p:grpSpPr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FAAB121-E2B6-40EC-9884-33BD45F680EA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A5C24B1C-ED8E-4FBB-8297-EA089B54F0D1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80CF512C-D1CF-4663-9F52-D2F69FD7AEA8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2780D777-1980-4842-A52F-97435026C5C4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7513EEC-3D74-4A44-89A6-888EC5320490}"/>
              </a:ext>
            </a:extLst>
          </p:cNvPr>
          <p:cNvGrpSpPr/>
          <p:nvPr/>
        </p:nvGrpSpPr>
        <p:grpSpPr>
          <a:xfrm>
            <a:off x="3538947" y="2804449"/>
            <a:ext cx="949505" cy="304800"/>
            <a:chOff x="5675825" y="2282405"/>
            <a:chExt cx="949505" cy="304800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12AA3904-6A42-4A9E-A484-4B896652C7BD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ED2E9736-07EA-4E3F-A957-B620C355B8A8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C1E39A5D-E0FA-484E-9CE5-8C87F2802877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143965E-B290-41CD-AC33-4C150A7FC039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8A56DCE-887E-4A67-8421-D9371463F9C1}"/>
              </a:ext>
            </a:extLst>
          </p:cNvPr>
          <p:cNvGrpSpPr/>
          <p:nvPr/>
        </p:nvGrpSpPr>
        <p:grpSpPr>
          <a:xfrm>
            <a:off x="4532964" y="2804449"/>
            <a:ext cx="949505" cy="304800"/>
            <a:chOff x="5675825" y="2282405"/>
            <a:chExt cx="949505" cy="304800"/>
          </a:xfrm>
        </p:grpSpPr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11BA1E33-3C89-4D08-8142-2D93FB97FF2D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BC2390A7-0617-49DA-90F1-27529D5B89BA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867E1C46-CF81-4448-A813-8CA5A18138CA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7516A49-5F3A-4AF1-94DF-B4570D3E021F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E8D4EBFB-D986-42B0-99F8-E7BA5366391E}"/>
              </a:ext>
            </a:extLst>
          </p:cNvPr>
          <p:cNvGrpSpPr/>
          <p:nvPr/>
        </p:nvGrpSpPr>
        <p:grpSpPr>
          <a:xfrm>
            <a:off x="5522120" y="2804449"/>
            <a:ext cx="949505" cy="304800"/>
            <a:chOff x="5675825" y="2282405"/>
            <a:chExt cx="949505" cy="304800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8DEEC01F-307E-467B-AFE7-695AB54D20EE}"/>
                </a:ext>
              </a:extLst>
            </p:cNvPr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059AE19E-37FC-410B-8AE8-D2B06B0FC0E2}"/>
                </a:ext>
              </a:extLst>
            </p:cNvPr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6EF13002-2724-49F3-AF92-B408FF7E0702}"/>
                </a:ext>
              </a:extLst>
            </p:cNvPr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092524B9-96D7-4524-96F9-0975704F57A9}"/>
                </a:ext>
              </a:extLst>
            </p:cNvPr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6EEB10D0-1F8D-4BED-B8D6-8D4C320EAA9C}"/>
              </a:ext>
            </a:extLst>
          </p:cNvPr>
          <p:cNvGrpSpPr/>
          <p:nvPr/>
        </p:nvGrpSpPr>
        <p:grpSpPr>
          <a:xfrm>
            <a:off x="3079291" y="2063099"/>
            <a:ext cx="3301501" cy="304800"/>
            <a:chOff x="2780451" y="1163248"/>
            <a:chExt cx="3301501" cy="304800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3FFCEAF-2690-4DF1-8A95-BB849F072640}"/>
                </a:ext>
              </a:extLst>
            </p:cNvPr>
            <p:cNvSpPr/>
            <p:nvPr/>
          </p:nvSpPr>
          <p:spPr>
            <a:xfrm>
              <a:off x="5754924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16</a:t>
              </a:r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D3941E8A-2CDB-4D0A-8981-815A125EC971}"/>
                </a:ext>
              </a:extLst>
            </p:cNvPr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68680A2C-3B67-4664-BD47-C70C74F34CBD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D0584871-48DC-41A0-966D-B4143025600A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331D466-31C7-4C5A-BEB6-84A69B8E2810}"/>
                </a:ext>
              </a:extLst>
            </p:cNvPr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85CEA511-21FA-48E7-BF99-2EACEE9858AD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C4D668B-7AF2-47EC-BBD2-20ADE1D390E1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30F9889B-18C0-4339-9F98-9CA00ED490F0}"/>
                </a:ext>
              </a:extLst>
            </p:cNvPr>
            <p:cNvSpPr/>
            <p:nvPr/>
          </p:nvSpPr>
          <p:spPr>
            <a:xfrm>
              <a:off x="278045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F801085-3778-4451-8AC6-14FC023FF950}"/>
                </a:ext>
              </a:extLst>
            </p:cNvPr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A9FF1EC0-1D52-4874-9931-AEF776E1D10A}"/>
                  </a:ext>
                </a:extLst>
              </p:cNvPr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D73FECB7-3D7C-41BB-A258-55C64B80F281}"/>
                  </a:ext>
                </a:extLst>
              </p:cNvPr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EDB92B07-B78D-45A8-81C8-92C125D2C88A}"/>
              </a:ext>
            </a:extLst>
          </p:cNvPr>
          <p:cNvCxnSpPr>
            <a:cxnSpLocks/>
          </p:cNvCxnSpPr>
          <p:nvPr/>
        </p:nvCxnSpPr>
        <p:spPr>
          <a:xfrm flipH="1">
            <a:off x="2870052" y="1644281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5F833757-2BAD-4465-8FAD-D225A47D57C7}"/>
              </a:ext>
            </a:extLst>
          </p:cNvPr>
          <p:cNvCxnSpPr>
            <a:cxnSpLocks/>
          </p:cNvCxnSpPr>
          <p:nvPr/>
        </p:nvCxnSpPr>
        <p:spPr>
          <a:xfrm>
            <a:off x="4349720" y="1649637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B5A9F380-C887-4B14-92A4-ACD4A596D44C}"/>
              </a:ext>
            </a:extLst>
          </p:cNvPr>
          <p:cNvCxnSpPr>
            <a:stCxn id="400" idx="4"/>
            <a:endCxn id="405" idx="0"/>
          </p:cNvCxnSpPr>
          <p:nvPr/>
        </p:nvCxnSpPr>
        <p:spPr>
          <a:xfrm flipH="1">
            <a:off x="908726" y="2233787"/>
            <a:ext cx="1472068" cy="5706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D009EC22-5D8F-4E21-AAA0-07E34F031976}"/>
              </a:ext>
            </a:extLst>
          </p:cNvPr>
          <p:cNvCxnSpPr>
            <a:stCxn id="402" idx="4"/>
            <a:endCxn id="432" idx="0"/>
          </p:cNvCxnSpPr>
          <p:nvPr/>
        </p:nvCxnSpPr>
        <p:spPr>
          <a:xfrm flipH="1">
            <a:off x="1908189" y="2233787"/>
            <a:ext cx="801041" cy="5706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5C4B549B-CC9A-4F20-BCDE-DE4EB1AECC4F}"/>
              </a:ext>
            </a:extLst>
          </p:cNvPr>
          <p:cNvCxnSpPr>
            <a:stCxn id="398" idx="4"/>
            <a:endCxn id="437" idx="0"/>
          </p:cNvCxnSpPr>
          <p:nvPr/>
        </p:nvCxnSpPr>
        <p:spPr>
          <a:xfrm flipH="1">
            <a:off x="2898304" y="2233787"/>
            <a:ext cx="131978" cy="5706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D558926D-0636-4137-9461-33FEB7287BFE}"/>
              </a:ext>
            </a:extLst>
          </p:cNvPr>
          <p:cNvCxnSpPr>
            <a:cxnSpLocks/>
            <a:stCxn id="473" idx="3"/>
            <a:endCxn id="447" idx="0"/>
          </p:cNvCxnSpPr>
          <p:nvPr/>
        </p:nvCxnSpPr>
        <p:spPr>
          <a:xfrm flipH="1">
            <a:off x="4889028" y="2215499"/>
            <a:ext cx="1170712" cy="588950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2AC625B6-71C4-4085-A979-73AE2FC3B887}"/>
              </a:ext>
            </a:extLst>
          </p:cNvPr>
          <p:cNvCxnSpPr>
            <a:cxnSpLocks/>
            <a:stCxn id="470" idx="5"/>
            <a:endCxn id="452" idx="0"/>
          </p:cNvCxnSpPr>
          <p:nvPr/>
        </p:nvCxnSpPr>
        <p:spPr>
          <a:xfrm flipH="1">
            <a:off x="5878184" y="2228431"/>
            <a:ext cx="469760" cy="5760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06BB3E84-89E8-4224-9EDC-4CF19002F1E4}"/>
              </a:ext>
            </a:extLst>
          </p:cNvPr>
          <p:cNvCxnSpPr>
            <a:cxnSpLocks/>
            <a:stCxn id="472" idx="6"/>
            <a:endCxn id="442" idx="0"/>
          </p:cNvCxnSpPr>
          <p:nvPr/>
        </p:nvCxnSpPr>
        <p:spPr>
          <a:xfrm flipH="1">
            <a:off x="3895011" y="2215499"/>
            <a:ext cx="1808801" cy="588950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4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Update parent until full</a:t>
            </a:r>
          </a:p>
          <a:p>
            <a:pPr lvl="1"/>
            <a:r>
              <a:rPr lang="en-US" sz="1600" dirty="0">
                <a:latin typeface="Helvetica Neue"/>
              </a:rPr>
              <a:t>Then split parent</a:t>
            </a:r>
          </a:p>
        </p:txBody>
      </p:sp>
      <p:sp>
        <p:nvSpPr>
          <p:cNvPr id="380" name="Rectangle 379"/>
          <p:cNvSpPr/>
          <p:nvPr/>
        </p:nvSpPr>
        <p:spPr>
          <a:xfrm>
            <a:off x="550506" y="2816597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1555695" y="2816597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2545625" y="2799759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336771" y="2071024"/>
            <a:ext cx="1380569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Bulk Loading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latin typeface="Helvetica Neue"/>
              </a:rPr>
              <a:t>Option 1: Multiple inserts</a:t>
            </a:r>
          </a:p>
          <a:p>
            <a:pPr lvl="1"/>
            <a:r>
              <a:rPr lang="en-US" sz="1350" b="1" dirty="0">
                <a:latin typeface="Helvetica Neue"/>
              </a:rPr>
              <a:t>Slow</a:t>
            </a:r>
            <a:endParaRPr lang="en-US" sz="1350" dirty="0">
              <a:latin typeface="Helvetica Neue"/>
            </a:endParaRPr>
          </a:p>
          <a:p>
            <a:pPr lvl="1"/>
            <a:r>
              <a:rPr lang="en-US" sz="1350" dirty="0">
                <a:latin typeface="Helvetica Neue"/>
              </a:rPr>
              <a:t>Does not give sequential storage of leaves</a:t>
            </a:r>
            <a:endParaRPr lang="en-US" sz="1500" dirty="0">
              <a:latin typeface="Helvetica Neue"/>
            </a:endParaRPr>
          </a:p>
          <a:p>
            <a:pPr>
              <a:spcBef>
                <a:spcPts val="3000"/>
              </a:spcBef>
            </a:pPr>
            <a:r>
              <a:rPr lang="en-US" sz="1500" dirty="0">
                <a:latin typeface="Helvetica Neue"/>
              </a:rPr>
              <a:t>Option 2: Bulk Loading</a:t>
            </a:r>
            <a:endParaRPr lang="en-US" sz="1500" b="1" i="1" dirty="0">
              <a:latin typeface="Helvetica Neue"/>
            </a:endParaRPr>
          </a:p>
          <a:p>
            <a:pPr lvl="1"/>
            <a:r>
              <a:rPr lang="en-US" sz="1350" dirty="0">
                <a:latin typeface="Helvetica Neue"/>
              </a:rPr>
              <a:t>Fewer I/</a:t>
            </a:r>
            <a:r>
              <a:rPr lang="en-US" sz="1350" dirty="0" err="1">
                <a:latin typeface="Helvetica Neue"/>
              </a:rPr>
              <a:t>Os</a:t>
            </a:r>
            <a:r>
              <a:rPr lang="en-US" sz="1350" dirty="0">
                <a:latin typeface="Helvetica Neue"/>
              </a:rPr>
              <a:t> during build. (Why?)</a:t>
            </a:r>
          </a:p>
          <a:p>
            <a:pPr lvl="1"/>
            <a:r>
              <a:rPr lang="en-US" sz="1350" dirty="0">
                <a:latin typeface="Helvetica Neue"/>
              </a:rPr>
              <a:t>Leaves will be stored sequentially (and linked, of course)</a:t>
            </a:r>
          </a:p>
          <a:p>
            <a:pPr lvl="1"/>
            <a:r>
              <a:rPr lang="en-US" sz="1350" dirty="0">
                <a:latin typeface="Helvetica Neue"/>
              </a:rPr>
              <a:t>Can control “fill factor” on pages.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25557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94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61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500" dirty="0"/>
              <a:t>ISAM is a static structure</a:t>
            </a:r>
          </a:p>
          <a:p>
            <a:pPr lvl="1"/>
            <a:r>
              <a:rPr lang="en-US" sz="1350" b="1" dirty="0"/>
              <a:t>Only leaf pages modified</a:t>
            </a:r>
            <a:r>
              <a:rPr lang="en-US" sz="1350" dirty="0"/>
              <a:t>; overflow pages needed</a:t>
            </a:r>
          </a:p>
          <a:p>
            <a:pPr lvl="1"/>
            <a:r>
              <a:rPr lang="en-US" sz="1350" dirty="0"/>
              <a:t>Overflow </a:t>
            </a:r>
            <a:r>
              <a:rPr lang="en-US" sz="1350" b="1" dirty="0"/>
              <a:t>chains can degrade performance</a:t>
            </a:r>
            <a:r>
              <a:rPr lang="en-US" sz="1350" dirty="0"/>
              <a:t> unless size of data set and data distribution stay constant</a:t>
            </a:r>
          </a:p>
          <a:p>
            <a:pPr>
              <a:spcBef>
                <a:spcPts val="3000"/>
              </a:spcBef>
            </a:pPr>
            <a:r>
              <a:rPr lang="en-US" sz="1500" b="1" dirty="0"/>
              <a:t>B+ Tree is a dynamic structure</a:t>
            </a:r>
          </a:p>
          <a:p>
            <a:pPr lvl="1"/>
            <a:r>
              <a:rPr lang="en-US" sz="1350" dirty="0"/>
              <a:t>Inserts/deletes leave tree height-balanced; </a:t>
            </a:r>
            <a:r>
              <a:rPr lang="en-US" sz="1350" dirty="0" err="1"/>
              <a:t>log</a:t>
            </a:r>
            <a:r>
              <a:rPr lang="en-US" sz="1350" baseline="-25000" dirty="0" err="1"/>
              <a:t>F</a:t>
            </a:r>
            <a:r>
              <a:rPr lang="en-US" sz="1350" dirty="0" err="1"/>
              <a:t>N</a:t>
            </a:r>
            <a:r>
              <a:rPr lang="en-US" sz="1350" dirty="0"/>
              <a:t> cost</a:t>
            </a:r>
          </a:p>
          <a:p>
            <a:pPr lvl="1"/>
            <a:r>
              <a:rPr lang="en-US" sz="1350" dirty="0"/>
              <a:t>High </a:t>
            </a:r>
            <a:r>
              <a:rPr lang="en-US" sz="1350" dirty="0" err="1"/>
              <a:t>fanout</a:t>
            </a:r>
            <a:r>
              <a:rPr lang="en-US" sz="1350" dirty="0"/>
              <a:t> (F) means depth rarely more than 3 or 4.</a:t>
            </a:r>
          </a:p>
          <a:p>
            <a:pPr lvl="1"/>
            <a:r>
              <a:rPr lang="en-US" sz="1350" dirty="0"/>
              <a:t>Almost always better than maintaining a sorted file.</a:t>
            </a:r>
          </a:p>
          <a:p>
            <a:pPr lvl="1"/>
            <a:r>
              <a:rPr lang="en-US" sz="1350" dirty="0"/>
              <a:t>Typically, 67% occupancy on average</a:t>
            </a:r>
          </a:p>
          <a:p>
            <a:pPr lvl="1"/>
            <a:r>
              <a:rPr lang="en-US" sz="1350" dirty="0"/>
              <a:t>Usually preferable to ISAM; adjusts to growth gracefully.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Cont.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latin typeface="Helvetica Neue"/>
              </a:rPr>
              <a:t>Bulk loading can be much faster than repeated inserts for creating a B+ tree on a large data set.</a:t>
            </a:r>
          </a:p>
          <a:p>
            <a:r>
              <a:rPr lang="en-US" sz="1500" dirty="0">
                <a:latin typeface="Helvetica Neue"/>
              </a:rPr>
              <a:t>B+ tree widely used because of its versatility</a:t>
            </a:r>
          </a:p>
          <a:p>
            <a:pPr lvl="1"/>
            <a:r>
              <a:rPr lang="en-US" sz="1350" dirty="0">
                <a:latin typeface="Helvetica Neue"/>
              </a:rPr>
              <a:t>One of the most optimized components of a DBMS.</a:t>
            </a:r>
          </a:p>
          <a:p>
            <a:pPr lvl="1"/>
            <a:r>
              <a:rPr lang="en-US" sz="1350" dirty="0">
                <a:latin typeface="Helvetica Neue"/>
              </a:rPr>
              <a:t>Concurrent Updates</a:t>
            </a:r>
          </a:p>
          <a:p>
            <a:pPr lvl="1"/>
            <a:r>
              <a:rPr lang="en-US" sz="1350" dirty="0">
                <a:latin typeface="Helvetica Neue"/>
              </a:rPr>
              <a:t>In-memory efficiency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40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6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29451" y="220254"/>
            <a:ext cx="8229600" cy="857250"/>
          </a:xfrm>
        </p:spPr>
        <p:txBody>
          <a:bodyPr>
            <a:normAutofit/>
          </a:bodyPr>
          <a:lstStyle/>
          <a:p>
            <a:r>
              <a:rPr lang="en-US"/>
              <a:t>Graphic Components</a:t>
            </a:r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137741" y="634604"/>
            <a:ext cx="5725290" cy="34819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40904" y="1163248"/>
            <a:ext cx="1381970" cy="304800"/>
            <a:chOff x="5340904" y="1163248"/>
            <a:chExt cx="1381970" cy="304800"/>
          </a:xfrm>
        </p:grpSpPr>
        <p:sp>
          <p:nvSpPr>
            <p:cNvPr id="50" name="Rectangle 4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636529" y="1641341"/>
            <a:ext cx="949505" cy="304800"/>
            <a:chOff x="5675825" y="2282405"/>
            <a:chExt cx="949505" cy="304800"/>
          </a:xfrm>
        </p:grpSpPr>
        <p:sp>
          <p:nvSpPr>
            <p:cNvPr id="101" name="Rectangle 10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291917" y="2487479"/>
            <a:ext cx="91560" cy="304800"/>
            <a:chOff x="2089173" y="2086327"/>
            <a:chExt cx="91560" cy="304800"/>
          </a:xfrm>
        </p:grpSpPr>
        <p:sp>
          <p:nvSpPr>
            <p:cNvPr id="119" name="Rectangle 11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8957" y="2487479"/>
            <a:ext cx="320461" cy="304800"/>
            <a:chOff x="5618957" y="2487479"/>
            <a:chExt cx="320461" cy="304800"/>
          </a:xfrm>
        </p:grpSpPr>
        <p:sp>
          <p:nvSpPr>
            <p:cNvPr id="115" name="Rectangle 114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7" name="Rectangle 126"/>
          <p:cNvSpPr/>
          <p:nvPr/>
        </p:nvSpPr>
        <p:spPr>
          <a:xfrm>
            <a:off x="6149006" y="248747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33*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4617311" y="2487479"/>
            <a:ext cx="320461" cy="304800"/>
            <a:chOff x="5618957" y="2487479"/>
            <a:chExt cx="320461" cy="304800"/>
          </a:xfrm>
        </p:grpSpPr>
        <p:sp>
          <p:nvSpPr>
            <p:cNvPr id="141" name="Rectangle 140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1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92840"/>
            <a:ext cx="8229600" cy="857250"/>
          </a:xfrm>
        </p:spPr>
        <p:txBody>
          <a:bodyPr/>
          <a:lstStyle/>
          <a:p>
            <a:r>
              <a:rPr lang="en-US" dirty="0"/>
              <a:t>Simple Idea?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955" y="1133294"/>
            <a:ext cx="6711925" cy="380065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Step 1: </a:t>
            </a:r>
            <a:r>
              <a:rPr lang="en-US" sz="1600" dirty="0">
                <a:latin typeface="Helvetica Neue"/>
              </a:rPr>
              <a:t>Sort heap file &amp; leave some space</a:t>
            </a:r>
          </a:p>
          <a:p>
            <a:pPr lvl="1">
              <a:spcBef>
                <a:spcPts val="1000"/>
              </a:spcBef>
            </a:pPr>
            <a:r>
              <a:rPr lang="en-US" sz="1600" dirty="0">
                <a:latin typeface="Helvetica Neue"/>
              </a:rPr>
              <a:t>Pages physically stored in logical order (sequential access)</a:t>
            </a:r>
          </a:p>
          <a:p>
            <a:pPr lvl="1"/>
            <a:r>
              <a:rPr lang="en-US" sz="1600" dirty="0">
                <a:latin typeface="Helvetica Neue"/>
              </a:rPr>
              <a:t>Do we need “next” pointers to link pages?</a:t>
            </a:r>
          </a:p>
          <a:p>
            <a:pPr lvl="2"/>
            <a:r>
              <a:rPr lang="en-US" sz="1600" dirty="0">
                <a:latin typeface="Helvetica Neue"/>
              </a:rPr>
              <a:t>No. Pages are physically sorted in logical order</a:t>
            </a:r>
          </a:p>
          <a:p>
            <a:pPr>
              <a:spcBef>
                <a:spcPts val="10000"/>
              </a:spcBef>
            </a:pPr>
            <a:r>
              <a:rPr lang="en-US" sz="1600" b="1" dirty="0">
                <a:latin typeface="Helvetica Neue"/>
              </a:rPr>
              <a:t>Step 2</a:t>
            </a:r>
            <a:r>
              <a:rPr lang="en-US" sz="1600" dirty="0">
                <a:latin typeface="Helvetica Neue"/>
              </a:rPr>
              <a:t>: Build the index data structure over this</a:t>
            </a:r>
            <a:r>
              <a:rPr lang="is-IS" sz="1600" dirty="0">
                <a:latin typeface="Helvetica Neue"/>
              </a:rPr>
              <a:t>… </a:t>
            </a:r>
            <a:endParaRPr lang="en-US" sz="1600" dirty="0">
              <a:latin typeface="Helvetica Neue"/>
            </a:endParaRPr>
          </a:p>
          <a:p>
            <a:pPr lvl="1"/>
            <a:r>
              <a:rPr lang="en-US" sz="1600" dirty="0">
                <a:latin typeface="Helvetica Neue"/>
              </a:rPr>
              <a:t>Why not just use binary search in this heap file?</a:t>
            </a:r>
          </a:p>
          <a:p>
            <a:pPr lvl="2"/>
            <a:r>
              <a:rPr lang="en-US" sz="1600" dirty="0">
                <a:latin typeface="Helvetica Neue"/>
              </a:rPr>
              <a:t>Fan-out of 2 </a:t>
            </a:r>
            <a:r>
              <a:rPr lang="en-US" sz="1600" dirty="0">
                <a:latin typeface="Helvetica Neue"/>
                <a:sym typeface="Wingdings"/>
              </a:rPr>
              <a:t> deep tree  lots of I/</a:t>
            </a:r>
            <a:r>
              <a:rPr lang="en-US" sz="1600" dirty="0" err="1">
                <a:latin typeface="Helvetica Neue"/>
                <a:sym typeface="Wingdings"/>
              </a:rPr>
              <a:t>Os</a:t>
            </a:r>
            <a:endParaRPr lang="en-US" sz="1600" dirty="0">
              <a:latin typeface="Helvetica Neue"/>
              <a:sym typeface="Wingdings"/>
            </a:endParaRPr>
          </a:p>
          <a:p>
            <a:pPr lvl="2"/>
            <a:r>
              <a:rPr lang="en-US" sz="1600" dirty="0">
                <a:latin typeface="Helvetica Neue"/>
              </a:rPr>
              <a:t>Examine entire records just to read key during search</a:t>
            </a:r>
          </a:p>
          <a:p>
            <a:endParaRPr lang="en-US" sz="1600" dirty="0">
              <a:latin typeface="Helvetica Neue"/>
            </a:endParaRPr>
          </a:p>
        </p:txBody>
      </p:sp>
      <p:grpSp>
        <p:nvGrpSpPr>
          <p:cNvPr id="226" name="Group 225" descr="Files with pages (1, 2, _), (3, 4, _), (5, 6, _), (7, 8, _), (9, 10, _)" title="File"/>
          <p:cNvGrpSpPr/>
          <p:nvPr/>
        </p:nvGrpSpPr>
        <p:grpSpPr>
          <a:xfrm>
            <a:off x="1066800" y="2625112"/>
            <a:ext cx="5262693" cy="817019"/>
            <a:chOff x="1128456" y="2280027"/>
            <a:chExt cx="7016924" cy="1089358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8" name="Folded Corner 227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1, 2, _</a:t>
              </a:r>
            </a:p>
          </p:txBody>
        </p:sp>
        <p:sp>
          <p:nvSpPr>
            <p:cNvPr id="229" name="Folded Corner 228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3, 4, _</a:t>
              </a:r>
            </a:p>
          </p:txBody>
        </p:sp>
        <p:sp>
          <p:nvSpPr>
            <p:cNvPr id="230" name="Folded Corner 229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5, 6, _</a:t>
              </a:r>
            </a:p>
          </p:txBody>
        </p:sp>
        <p:sp>
          <p:nvSpPr>
            <p:cNvPr id="231" name="Folded Corner 230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7, 8, _</a:t>
              </a:r>
            </a:p>
          </p:txBody>
        </p:sp>
        <p:sp>
          <p:nvSpPr>
            <p:cNvPr id="232" name="Folded Corner 231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9, 10, _</a:t>
              </a:r>
            </a:p>
          </p:txBody>
        </p:sp>
      </p:grpSp>
      <p:grpSp>
        <p:nvGrpSpPr>
          <p:cNvPr id="19" name="Group 18" descr="A Heap file with the following entries: Page 1: 3, 4, 5 Page 2: 1, 2, 7 Page 3: 8, 6, 9 Page 4: 10, ___, ___" title="Heap File"/>
          <p:cNvGrpSpPr/>
          <p:nvPr/>
        </p:nvGrpSpPr>
        <p:grpSpPr>
          <a:xfrm>
            <a:off x="3581400" y="131414"/>
            <a:ext cx="5447594" cy="939249"/>
            <a:chOff x="1657350" y="1091031"/>
            <a:chExt cx="5447594" cy="939249"/>
          </a:xfrm>
        </p:grpSpPr>
        <p:grpSp>
          <p:nvGrpSpPr>
            <p:cNvPr id="21" name="Group 20"/>
            <p:cNvGrpSpPr/>
            <p:nvPr/>
          </p:nvGrpSpPr>
          <p:grpSpPr>
            <a:xfrm>
              <a:off x="2840655" y="1091031"/>
              <a:ext cx="4264289" cy="817019"/>
              <a:chOff x="943682" y="1435203"/>
              <a:chExt cx="5685718" cy="108935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943682" y="1435203"/>
                <a:ext cx="5685718" cy="108935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200" kern="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" name="Folded Corner 28"/>
              <p:cNvSpPr/>
              <p:nvPr/>
            </p:nvSpPr>
            <p:spPr bwMode="auto">
              <a:xfrm>
                <a:off x="1166068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3, 4, 5</a:t>
                </a:r>
              </a:p>
            </p:txBody>
          </p:sp>
          <p:sp>
            <p:nvSpPr>
              <p:cNvPr id="30" name="Folded Corner 29"/>
              <p:cNvSpPr/>
              <p:nvPr/>
            </p:nvSpPr>
            <p:spPr bwMode="auto">
              <a:xfrm>
                <a:off x="2518309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1, 2, 7</a:t>
                </a:r>
              </a:p>
            </p:txBody>
          </p:sp>
          <p:sp>
            <p:nvSpPr>
              <p:cNvPr id="31" name="Folded Corner 30"/>
              <p:cNvSpPr/>
              <p:nvPr/>
            </p:nvSpPr>
            <p:spPr bwMode="auto">
              <a:xfrm>
                <a:off x="3870550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8, 6, 9</a:t>
                </a:r>
              </a:p>
            </p:txBody>
          </p:sp>
          <p:sp>
            <p:nvSpPr>
              <p:cNvPr id="32" name="Folded Corner 31"/>
              <p:cNvSpPr/>
              <p:nvPr/>
            </p:nvSpPr>
            <p:spPr bwMode="auto">
              <a:xfrm>
                <a:off x="5222791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10, _, _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57350" y="1245450"/>
              <a:ext cx="9774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Helvetica Neue"/>
                </a:rPr>
                <a:t>Input </a:t>
              </a:r>
            </a:p>
            <a:p>
              <a:pPr algn="r"/>
              <a:r>
                <a:rPr lang="en-US" sz="1500" dirty="0">
                  <a:latin typeface="Helvetica Neue"/>
                </a:rPr>
                <a:t>Heap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 title="Root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high fan-out search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Forgot: </a:t>
            </a:r>
            <a:r>
              <a:rPr lang="en-US" sz="1600" dirty="0">
                <a:latin typeface="Helvetica Neue"/>
              </a:rPr>
              <a:t>Need to break across pages!</a:t>
            </a: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1771650" y="1182271"/>
            <a:ext cx="5725290" cy="11037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5" name="Folded Corner 44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6" name="Folded Corner 45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47" name="Folded Corner 46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49" name="Folded Corner 48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1" name="Folded Corner 5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E6CCD-091F-4A44-BCD0-827FB5D111DB}"/>
              </a:ext>
            </a:extLst>
          </p:cNvPr>
          <p:cNvGrpSpPr/>
          <p:nvPr/>
        </p:nvGrpSpPr>
        <p:grpSpPr>
          <a:xfrm>
            <a:off x="1780084" y="3072280"/>
            <a:ext cx="3513426" cy="571499"/>
            <a:chOff x="1821408" y="2743122"/>
            <a:chExt cx="3513426" cy="571499"/>
          </a:xfrm>
        </p:grpSpPr>
        <p:sp>
          <p:nvSpPr>
            <p:cNvPr id="42" name="Folded Corner 41" descr="The root of the tree is [1,3,5,7,9]" title="Key"/>
            <p:cNvSpPr/>
            <p:nvPr/>
          </p:nvSpPr>
          <p:spPr bwMode="auto">
            <a:xfrm>
              <a:off x="1821408" y="2743122"/>
              <a:ext cx="3513426" cy="571499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latin typeface="Helvetica Neue"/>
                <a:ea typeface=""/>
              </a:endParaRPr>
            </a:p>
          </p:txBody>
        </p:sp>
        <p:grpSp>
          <p:nvGrpSpPr>
            <p:cNvPr id="8" name="Group 7" descr="Left root node with entires 1, 3, 5 and 3 pointers" title="B Tree Left root node"/>
            <p:cNvGrpSpPr/>
            <p:nvPr/>
          </p:nvGrpSpPr>
          <p:grpSpPr>
            <a:xfrm>
              <a:off x="2057400" y="2852947"/>
              <a:ext cx="1594244" cy="361950"/>
              <a:chOff x="2057400" y="2852947"/>
              <a:chExt cx="1594244" cy="3619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057400" y="2852947"/>
                <a:ext cx="527481" cy="361950"/>
                <a:chOff x="4357614" y="4158904"/>
                <a:chExt cx="703310" cy="482600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4357614" y="4158904"/>
                  <a:ext cx="440268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1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789990" y="4158904"/>
                  <a:ext cx="270934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 bwMode="auto">
                <a:xfrm>
                  <a:off x="4848662" y="4323432"/>
                  <a:ext cx="153546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584862" y="2852947"/>
                <a:ext cx="533413" cy="361950"/>
                <a:chOff x="5060905" y="4158904"/>
                <a:chExt cx="711220" cy="482600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5060905" y="4158904"/>
                  <a:ext cx="440267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3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5501192" y="4158904"/>
                  <a:ext cx="270933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5559885" y="4323432"/>
                  <a:ext cx="153546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118283" y="2852947"/>
                <a:ext cx="533361" cy="361950"/>
                <a:chOff x="5772102" y="4158904"/>
                <a:chExt cx="711148" cy="482600"/>
              </a:xfrm>
            </p:grpSpPr>
            <p:sp>
              <p:nvSpPr>
                <p:cNvPr id="69" name="Rectangle 68"/>
                <p:cNvSpPr/>
                <p:nvPr/>
              </p:nvSpPr>
              <p:spPr bwMode="auto">
                <a:xfrm>
                  <a:off x="5772102" y="4158904"/>
                  <a:ext cx="440266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6212318" y="4158904"/>
                  <a:ext cx="270932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6271018" y="4323432"/>
                  <a:ext cx="153545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</p:grpSp>
        <p:grpSp>
          <p:nvGrpSpPr>
            <p:cNvPr id="73" name="Group 72" descr="Root node containing entries 7, 9 and two pointers" title="B Tree Right Root Node"/>
            <p:cNvGrpSpPr/>
            <p:nvPr/>
          </p:nvGrpSpPr>
          <p:grpSpPr>
            <a:xfrm>
              <a:off x="3672394" y="2852396"/>
              <a:ext cx="525410" cy="361950"/>
              <a:chOff x="4791853" y="4228299"/>
              <a:chExt cx="700546" cy="4826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4791853" y="4228299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7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221466" y="4228299"/>
                <a:ext cx="270933" cy="482600"/>
                <a:chOff x="1885224" y="3437983"/>
                <a:chExt cx="270933" cy="482600"/>
              </a:xfrm>
              <a:solidFill>
                <a:srgbClr val="B48AFD"/>
              </a:solidFill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1885224" y="3437983"/>
                  <a:ext cx="270933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1925300" y="3607788"/>
                  <a:ext cx="153545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</p:grpSp>
        <p:grpSp>
          <p:nvGrpSpPr>
            <p:cNvPr id="78" name="Group 77" descr="Root node containing entries 7, 9 and two pointers" title="B Tree Right Root Node"/>
            <p:cNvGrpSpPr/>
            <p:nvPr/>
          </p:nvGrpSpPr>
          <p:grpSpPr>
            <a:xfrm>
              <a:off x="4205763" y="2852396"/>
              <a:ext cx="541359" cy="361950"/>
              <a:chOff x="5503017" y="4178567"/>
              <a:chExt cx="721812" cy="48260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5503017" y="4178567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9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953896" y="4178567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030953" y="4359604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cxnSp>
        <p:nvCxnSpPr>
          <p:cNvPr id="13" name="Straight Arrow Connector 12" descr="Pointer between entries 1 and 3 in root" title="Pointer 1"/>
          <p:cNvCxnSpPr>
            <a:stCxn id="57" idx="4"/>
          </p:cNvCxnSpPr>
          <p:nvPr/>
        </p:nvCxnSpPr>
        <p:spPr>
          <a:xfrm flipH="1">
            <a:off x="1239806" y="3420660"/>
            <a:ext cx="1202135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 descr="pointer between entries 3 and 5 from the root" title="Pointer 2"/>
          <p:cNvCxnSpPr>
            <a:stCxn id="66" idx="4"/>
          </p:cNvCxnSpPr>
          <p:nvPr/>
        </p:nvCxnSpPr>
        <p:spPr>
          <a:xfrm flipH="1">
            <a:off x="2253986" y="3420660"/>
            <a:ext cx="721366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descr="Pointer after 5 from the root" title="Poitner 3"/>
          <p:cNvCxnSpPr>
            <a:stCxn id="72" idx="4"/>
          </p:cNvCxnSpPr>
          <p:nvPr/>
        </p:nvCxnSpPr>
        <p:spPr>
          <a:xfrm flipH="1">
            <a:off x="3268167" y="3420660"/>
            <a:ext cx="240559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 descr="Pointer between 7 and 9 from the root" title="Pointer 4"/>
          <p:cNvCxnSpPr>
            <a:stCxn id="77" idx="4"/>
          </p:cNvCxnSpPr>
          <p:nvPr/>
        </p:nvCxnSpPr>
        <p:spPr>
          <a:xfrm>
            <a:off x="4040917" y="3424067"/>
            <a:ext cx="241431" cy="85936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descr="Poniter after 9 from the root" title="Pointer 5"/>
          <p:cNvCxnSpPr>
            <a:stCxn id="81" idx="4"/>
          </p:cNvCxnSpPr>
          <p:nvPr/>
        </p:nvCxnSpPr>
        <p:spPr>
          <a:xfrm>
            <a:off x="4617971" y="3432490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2526</TotalTime>
  <Words>4372</Words>
  <Application>Microsoft Office PowerPoint</Application>
  <PresentationFormat>On-screen Show (16:9)</PresentationFormat>
  <Paragraphs>1332</Paragraphs>
  <Slides>77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Calibri</vt:lpstr>
      <vt:lpstr>Calibri Light</vt:lpstr>
      <vt:lpstr>Century Gothic</vt:lpstr>
      <vt:lpstr>Helvetica</vt:lpstr>
      <vt:lpstr>Helvetica Neue</vt:lpstr>
      <vt:lpstr>PT Sans Narrow</vt:lpstr>
      <vt:lpstr>Times New Roman</vt:lpstr>
      <vt:lpstr>Office Theme</vt:lpstr>
      <vt:lpstr>Custom Design</vt:lpstr>
      <vt:lpstr>Tree Indexes</vt:lpstr>
      <vt:lpstr>Reminder on Heap Files</vt:lpstr>
      <vt:lpstr>Wouldn’t it be nice…</vt:lpstr>
      <vt:lpstr>We’ve seen this before</vt:lpstr>
      <vt:lpstr>Index</vt:lpstr>
      <vt:lpstr>Index Part 2</vt:lpstr>
      <vt:lpstr>PowerPoint Presentation</vt:lpstr>
      <vt:lpstr>Simple Idea? </vt:lpstr>
      <vt:lpstr>Build a high fan-out search tree</vt:lpstr>
      <vt:lpstr>Build a high fan-out search tree</vt:lpstr>
      <vt:lpstr>Build a high fan-out search tree Part 2</vt:lpstr>
      <vt:lpstr>Build a high fan-out search tree Part 3</vt:lpstr>
      <vt:lpstr>Build a high fan-out search tree Part 4</vt:lpstr>
      <vt:lpstr>Search a high fan-out search tree</vt:lpstr>
      <vt:lpstr>Left Key Optimization?</vt:lpstr>
      <vt:lpstr>Build a high fan-out search tree</vt:lpstr>
      <vt:lpstr>Status Check</vt:lpstr>
      <vt:lpstr>Insert 11, Before</vt:lpstr>
      <vt:lpstr>Insert 11, After</vt:lpstr>
      <vt:lpstr>Insert 12?</vt:lpstr>
      <vt:lpstr>Recap: ISAM </vt:lpstr>
      <vt:lpstr>A Note of Caution</vt:lpstr>
      <vt:lpstr>PowerPoint Presentation</vt:lpstr>
      <vt:lpstr>B+-Tree</vt:lpstr>
      <vt:lpstr>Enter the B+ Tree</vt:lpstr>
      <vt:lpstr>Example of a B+ Tree</vt:lpstr>
      <vt:lpstr>Sanity Check</vt:lpstr>
      <vt:lpstr>B+ Trees and Scale</vt:lpstr>
      <vt:lpstr> B+ Trees and Scale Part 2</vt:lpstr>
      <vt:lpstr>B+ Trees in Practice</vt:lpstr>
      <vt:lpstr>PowerPoint Presentation</vt:lpstr>
      <vt:lpstr>Searching the B+ Tree</vt:lpstr>
      <vt:lpstr>Searching the B+ Tree: Find 27</vt:lpstr>
      <vt:lpstr>Searching the B+ Tree: Fetch Data</vt:lpstr>
      <vt:lpstr>PowerPoint Presentation</vt:lpstr>
      <vt:lpstr>Inserting 25* into a B+ Tree Part 1</vt:lpstr>
      <vt:lpstr>Inserting 25* into a B+ Tree Part 2</vt:lpstr>
      <vt:lpstr>Inserting 25* into a B+ Tree Part 3</vt:lpstr>
      <vt:lpstr>Inserting 8* into a B+ Tree: Find Leaf</vt:lpstr>
      <vt:lpstr>Inserting 8* into a B+ Tree: Insert</vt:lpstr>
      <vt:lpstr>Inserting 8* into a B+ Tree: Split Leaf</vt:lpstr>
      <vt:lpstr>Inserting 8* into a B+ Tree: Split Leaf, cont</vt:lpstr>
      <vt:lpstr>Inserting 8* into a B+ Tree: Fix Pointers</vt:lpstr>
      <vt:lpstr>Inserting 8* into a B+ Tree: Mid-Flight</vt:lpstr>
      <vt:lpstr>Inserting 8* into a B+ Tree: Copy Middle Key</vt:lpstr>
      <vt:lpstr>Inserting 8* into a B+ Tree: Split Parent, Part 1</vt:lpstr>
      <vt:lpstr>Inserting 8* into a B+ Tree: Split Parent, Part 2</vt:lpstr>
      <vt:lpstr>Inserting 8* into a B+ Tree: Root Grows Up</vt:lpstr>
      <vt:lpstr>Inserting 8* into a B+ Tree: Root Grows Up, Pt 2</vt:lpstr>
      <vt:lpstr>Inserting 8* into a B+ Tree: Root Grows Up, Pt 3</vt:lpstr>
      <vt:lpstr>Copy up vs Push up!</vt:lpstr>
      <vt:lpstr>Inserting 8* into a B+ Tree: Final</vt:lpstr>
      <vt:lpstr>PowerPoint Presentation</vt:lpstr>
      <vt:lpstr>B+ Tree Insert: Algorithm Sketch</vt:lpstr>
      <vt:lpstr>B+ Tree Insert: Algorithm Sketch Part 2</vt:lpstr>
      <vt:lpstr>Before and After Observations</vt:lpstr>
      <vt:lpstr>Splitting a Leaf</vt:lpstr>
      <vt:lpstr>Splitting an Inner Node</vt:lpstr>
      <vt:lpstr>Splitting an Inner Node Pt 2</vt:lpstr>
      <vt:lpstr>Splitting an Inner Node Pt 3</vt:lpstr>
      <vt:lpstr>Nice Animation Online</vt:lpstr>
      <vt:lpstr>B+-Tree Deletion</vt:lpstr>
      <vt:lpstr>We will skip deletion</vt:lpstr>
      <vt:lpstr>BULK LOADING B+-TREES</vt:lpstr>
      <vt:lpstr>Bulk Loading of B+ Tree Part 1</vt:lpstr>
      <vt:lpstr>Bulk Loading of B+ Tree Part 2</vt:lpstr>
      <vt:lpstr>Bulk Loading of B+ Tree Part 2</vt:lpstr>
      <vt:lpstr>Smarter Bulk Loading a B+ Tree</vt:lpstr>
      <vt:lpstr>Smarter Bulk Loading a B+ Tree Part 2</vt:lpstr>
      <vt:lpstr>Smarter Bulk Loading a B+ Tree Part 3</vt:lpstr>
      <vt:lpstr>Smarter Bulk Loading a B+ Tree Part 4</vt:lpstr>
      <vt:lpstr>Summary of Bulk Loading</vt:lpstr>
      <vt:lpstr>PowerPoint Presentation</vt:lpstr>
      <vt:lpstr>Summary</vt:lpstr>
      <vt:lpstr>Summary Cont.</vt:lpstr>
      <vt:lpstr>PowerPoint Presentation</vt:lpstr>
      <vt:lpstr>Graphic Components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Jasmine Le</cp:lastModifiedBy>
  <cp:revision>151</cp:revision>
  <dcterms:created xsi:type="dcterms:W3CDTF">2018-03-13T04:30:50Z</dcterms:created>
  <dcterms:modified xsi:type="dcterms:W3CDTF">2020-02-10T07:14:45Z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