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663" r:id="rId2"/>
    <p:sldId id="595" r:id="rId3"/>
    <p:sldId id="650" r:id="rId4"/>
    <p:sldId id="530" r:id="rId5"/>
    <p:sldId id="529" r:id="rId6"/>
    <p:sldId id="532" r:id="rId7"/>
    <p:sldId id="533" r:id="rId8"/>
    <p:sldId id="551" r:id="rId9"/>
    <p:sldId id="579" r:id="rId10"/>
    <p:sldId id="534" r:id="rId11"/>
    <p:sldId id="535" r:id="rId12"/>
    <p:sldId id="652" r:id="rId13"/>
    <p:sldId id="653" r:id="rId14"/>
    <p:sldId id="667" r:id="rId15"/>
    <p:sldId id="580" r:id="rId16"/>
    <p:sldId id="536" r:id="rId17"/>
    <p:sldId id="655" r:id="rId18"/>
    <p:sldId id="552" r:id="rId19"/>
    <p:sldId id="664" r:id="rId20"/>
    <p:sldId id="665" r:id="rId21"/>
    <p:sldId id="666" r:id="rId22"/>
    <p:sldId id="539" r:id="rId23"/>
    <p:sldId id="669" r:id="rId24"/>
    <p:sldId id="544" r:id="rId25"/>
    <p:sldId id="545" r:id="rId26"/>
    <p:sldId id="546" r:id="rId27"/>
    <p:sldId id="547" r:id="rId28"/>
    <p:sldId id="548" r:id="rId29"/>
    <p:sldId id="562" r:id="rId30"/>
    <p:sldId id="559" r:id="rId31"/>
    <p:sldId id="560" r:id="rId32"/>
    <p:sldId id="561" r:id="rId33"/>
    <p:sldId id="574" r:id="rId34"/>
    <p:sldId id="659" r:id="rId35"/>
    <p:sldId id="660" r:id="rId36"/>
    <p:sldId id="668" r:id="rId37"/>
    <p:sldId id="656" r:id="rId38"/>
    <p:sldId id="657" r:id="rId39"/>
    <p:sldId id="658" r:id="rId40"/>
    <p:sldId id="661" r:id="rId41"/>
    <p:sldId id="625" r:id="rId42"/>
    <p:sldId id="628" r:id="rId43"/>
    <p:sldId id="629" r:id="rId44"/>
    <p:sldId id="630" r:id="rId45"/>
    <p:sldId id="631" r:id="rId46"/>
    <p:sldId id="632" r:id="rId47"/>
    <p:sldId id="633" r:id="rId48"/>
    <p:sldId id="634" r:id="rId49"/>
    <p:sldId id="635" r:id="rId50"/>
    <p:sldId id="636" r:id="rId51"/>
    <p:sldId id="649"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6FCF"/>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5" autoAdjust="0"/>
    <p:restoredTop sz="89145" autoAdjust="0"/>
  </p:normalViewPr>
  <p:slideViewPr>
    <p:cSldViewPr>
      <p:cViewPr varScale="1">
        <p:scale>
          <a:sx n="90" d="100"/>
          <a:sy n="90" d="100"/>
        </p:scale>
        <p:origin x="-96" y="-40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976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7/6/15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3611572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7/6/15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38061407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Field-effect_transistor" TargetMode="External"/><Relationship Id="rId4" Type="http://schemas.openxmlformats.org/officeDocument/2006/relationships/hyperlink" Target="http://en.wikipedia.org/wiki/Semiconductor" TargetMode="External"/><Relationship Id="rId5" Type="http://schemas.openxmlformats.org/officeDocument/2006/relationships/hyperlink" Target="http://en.wikipedia.org/wiki/MOSFET"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1" Type="http://schemas.openxmlformats.org/officeDocument/2006/relationships/hyperlink" Target="http://en.wikipedia.org/wiki/Digital" TargetMode="External"/><Relationship Id="rId12" Type="http://schemas.openxmlformats.org/officeDocument/2006/relationships/hyperlink" Target="http://en.wikipedia.org/wiki/Integrated_circuit" TargetMode="External"/><Relationship Id="rId13" Type="http://schemas.openxmlformats.org/officeDocument/2006/relationships/hyperlink" Target="http://en.wikipedia.org/wiki/Process_technology" TargetMode="External"/><Relationship Id="rId14" Type="http://schemas.openxmlformats.org/officeDocument/2006/relationships/hyperlink" Target="http://en.wikipedia.org/wiki/Electrical_resistance" TargetMode="External"/><Relationship Id="rId15" Type="http://schemas.openxmlformats.org/officeDocument/2006/relationships/hyperlink" Target="http://en.wikipedia.org/wiki/Gate" TargetMode="External"/><Relationship Id="rId16" Type="http://schemas.openxmlformats.org/officeDocument/2006/relationships/hyperlink" Target="http://en.wikipedia.org/wiki/Voltage" TargetMode="External"/><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en.wikipedia.org/wiki/Transistor" TargetMode="External"/><Relationship Id="rId4" Type="http://schemas.openxmlformats.org/officeDocument/2006/relationships/hyperlink" Target="http://en.wikipedia.org/wiki/Electric_field" TargetMode="External"/><Relationship Id="rId5" Type="http://schemas.openxmlformats.org/officeDocument/2006/relationships/hyperlink" Target="http://en.wikipedia.org/wiki/Electrical_conductivity" TargetMode="External"/><Relationship Id="rId6" Type="http://schemas.openxmlformats.org/officeDocument/2006/relationships/hyperlink" Target="http://en.wikipedia.org/wiki/Channel_(transistors)" TargetMode="External"/><Relationship Id="rId7" Type="http://schemas.openxmlformats.org/officeDocument/2006/relationships/hyperlink" Target="http://en.wikipedia.org/wiki/Charge_carrier" TargetMode="External"/><Relationship Id="rId8" Type="http://schemas.openxmlformats.org/officeDocument/2006/relationships/hyperlink" Target="http://en.wikipedia.org/wiki/Semiconductor" TargetMode="External"/><Relationship Id="rId9" Type="http://schemas.openxmlformats.org/officeDocument/2006/relationships/hyperlink" Target="http://en.wikipedia.org/wiki/MOSFET" TargetMode="External"/><Relationship Id="rId10" Type="http://schemas.openxmlformats.org/officeDocument/2006/relationships/hyperlink" Target="http://en.wikipedia.org/wiki/CMO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4" y="8685214"/>
            <a:ext cx="2971800" cy="457200"/>
          </a:xfrm>
          <a:prstGeom prst="rect">
            <a:avLst/>
          </a:prstGeom>
        </p:spPr>
        <p:txBody>
          <a:bodyPr/>
          <a:lstStyle/>
          <a:p>
            <a:fld id="{EF97FDFF-7B9F-7D4D-BFC0-AAD1F3D3D3CB}" type="slidenum">
              <a:rPr lang="en-US" smtClean="0"/>
              <a:pPr/>
              <a:t>1</a:t>
            </a:fld>
            <a:endParaRPr lang="en-US"/>
          </a:p>
        </p:txBody>
      </p:sp>
    </p:spTree>
    <p:extLst>
      <p:ext uri="{BB962C8B-B14F-4D97-AF65-F5344CB8AC3E}">
        <p14:creationId xmlns:p14="http://schemas.microsoft.com/office/powerpoint/2010/main" val="2659065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top switch is closed, so 3V sent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bottom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Top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Bottom switch is closed, so 0V sent Y</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r>
              <a:rPr lang="en-US" baseline="0" dirty="0" smtClean="0"/>
              <a:t>Wikipedia: </a:t>
            </a:r>
          </a:p>
          <a:p>
            <a:r>
              <a:rPr lang="en-US" dirty="0" smtClean="0"/>
              <a:t>The image shows what happens when an input is connected to both a PMOS transistor (top of diagram) and an NMOS transistor (bottom of diagram). When the voltage of input X is low, the NMOS transistor's channel is in a high resistance state. This limits the current that can flow from Y to ground. </a:t>
            </a:r>
          </a:p>
          <a:p>
            <a:endParaRPr lang="en-US" dirty="0" smtClean="0"/>
          </a:p>
          <a:p>
            <a:r>
              <a:rPr lang="en-US" dirty="0" smtClean="0"/>
              <a:t>The PMOS transistor's channel is in a low resistance state and much more current can flow from the supply to the output. Because the resistance between the supply voltage and Y is low, the voltage drop between the supply voltage and Y due to a current drawn from Y is small. The output therefore registers a high voltage.</a:t>
            </a:r>
          </a:p>
          <a:p>
            <a:endParaRPr lang="en-US" dirty="0" smtClean="0"/>
          </a:p>
          <a:p>
            <a:r>
              <a:rPr lang="en-US" dirty="0" smtClean="0"/>
              <a:t>On the other hand, when the voltage of input X is high, the PMOS transistor is in an OFF (high resistance) state so it would limit the current flowing from the positive supply to the output, while the NMOS transistor is in an ON (low resistance) state, allowing the output to drain to ground. </a:t>
            </a:r>
          </a:p>
          <a:p>
            <a:endParaRPr lang="en-US" dirty="0" smtClean="0"/>
          </a:p>
          <a:p>
            <a:r>
              <a:rPr lang="en-US" dirty="0" smtClean="0"/>
              <a:t>Because the resistance between Y and ground is low, the voltage drop due to a current drawn into Y placing Y above ground is small. This low drop results in the output registering a low voltage.</a:t>
            </a:r>
          </a:p>
          <a:p>
            <a:endParaRPr lang="en-US" dirty="0" smtClean="0"/>
          </a:p>
          <a:p>
            <a:r>
              <a:rPr lang="en-US" dirty="0" smtClean="0"/>
              <a:t>In short, the outputs of the PMOS and NMOS transistors are complementary such that when the input is low, the output is high, and when the input is high, the output is low. Because of this </a:t>
            </a:r>
            <a:r>
              <a:rPr lang="en-US" dirty="0" err="1" smtClean="0"/>
              <a:t>behavour</a:t>
            </a:r>
            <a:r>
              <a:rPr lang="en-US" dirty="0" smtClean="0"/>
              <a:t> of input and output, the CMOS circuits' output is the inverse of the input.</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baseline="0" dirty="0" smtClean="0"/>
          </a:p>
          <a:p>
            <a:pPr eaLnBrk="1" hangingPunct="1">
              <a:spcBef>
                <a:spcPct val="0"/>
              </a:spcBef>
            </a:pPr>
            <a:endParaRPr lang="en-US" dirty="0"/>
          </a:p>
        </p:txBody>
      </p:sp>
      <p:sp>
        <p:nvSpPr>
          <p:cNvPr id="35843"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3"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baseline="0" dirty="0" smtClean="0"/>
              <a:t>First write truth table</a:t>
            </a:r>
          </a:p>
          <a:p>
            <a:r>
              <a:rPr lang="en-US" baseline="0" dirty="0" smtClean="0"/>
              <a:t>Then minimize and check truth table</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1</a:t>
            </a:r>
          </a:p>
          <a:p>
            <a:r>
              <a:rPr lang="en-US" baseline="0" dirty="0" smtClean="0"/>
              <a:t>= a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1</a:t>
            </a:r>
          </a:p>
          <a:p>
            <a:r>
              <a:rPr lang="en-US" baseline="0" dirty="0" smtClean="0"/>
              <a:t>= a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0 1 0 0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0 1 1 1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1 0 0 1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1 1 0 1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1 1 1 1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2546" name="Rectangle 2"/>
          <p:cNvSpPr>
            <a:spLocks noGrp="1" noRot="1" noChangeAspect="1" noChangeArrowheads="1"/>
          </p:cNvSpPr>
          <p:nvPr>
            <p:ph type="sldImg"/>
          </p:nvPr>
        </p:nvSpPr>
        <p:spPr bwMode="auto">
          <a:xfrm>
            <a:off x="1158875" y="587375"/>
            <a:ext cx="4552950" cy="3414713"/>
          </a:xfrm>
          <a:prstGeom prst="rect">
            <a:avLst/>
          </a:prstGeom>
          <a:solidFill>
            <a:srgbClr val="FFFFFF"/>
          </a:solidFill>
          <a:ln>
            <a:solidFill>
              <a:srgbClr val="000000"/>
            </a:solidFill>
            <a:miter lim="800000"/>
            <a:headEnd/>
            <a:tailEnd/>
          </a:ln>
        </p:spPr>
      </p:sp>
      <p:sp>
        <p:nvSpPr>
          <p:cNvPr id="2412547"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4594" name="Rectangle 2"/>
          <p:cNvSpPr>
            <a:spLocks noGrp="1" noRot="1" noChangeAspect="1" noChangeArrowheads="1"/>
          </p:cNvSpPr>
          <p:nvPr>
            <p:ph type="sldImg"/>
          </p:nvPr>
        </p:nvSpPr>
        <p:spPr bwMode="auto">
          <a:xfrm>
            <a:off x="1158875" y="587375"/>
            <a:ext cx="4552950" cy="3414713"/>
          </a:xfrm>
          <a:prstGeom prst="rect">
            <a:avLst/>
          </a:prstGeom>
          <a:solidFill>
            <a:srgbClr val="FFFFFF"/>
          </a:solidFill>
          <a:ln>
            <a:solidFill>
              <a:srgbClr val="000000"/>
            </a:solidFill>
            <a:miter lim="800000"/>
            <a:headEnd/>
            <a:tailEnd/>
          </a:ln>
        </p:spPr>
      </p:sp>
      <p:sp>
        <p:nvSpPr>
          <p:cNvPr id="2414595"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2"/>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5788"/>
            <a:ext cx="4552950" cy="341630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0802" name="Rectangle 2"/>
          <p:cNvSpPr>
            <a:spLocks noGrp="1" noRot="1" noChangeAspect="1" noChangeArrowheads="1" noTextEdit="1"/>
          </p:cNvSpPr>
          <p:nvPr>
            <p:ph type="sldImg"/>
          </p:nvPr>
        </p:nvSpPr>
        <p:spPr/>
      </p:sp>
      <p:sp>
        <p:nvSpPr>
          <p:cNvPr id="238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3154" name="Rectangle 2"/>
          <p:cNvSpPr>
            <a:spLocks noGrp="1" noRot="1" noChangeAspect="1" noChangeArrowheads="1" noTextEdit="1"/>
          </p:cNvSpPr>
          <p:nvPr>
            <p:ph type="sldImg"/>
          </p:nvPr>
        </p:nvSpPr>
        <p:spPr/>
      </p:sp>
      <p:sp>
        <p:nvSpPr>
          <p:cNvPr id="235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26627"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28675"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0723"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2771"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63491"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4819"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p:cNvSpPr>
          <p:nvPr>
            <p:ph type="sldImg"/>
          </p:nvPr>
        </p:nvSpPr>
        <p:spPr bwMode="auto">
          <a:xfrm>
            <a:off x="1163638" y="585788"/>
            <a:ext cx="4554537" cy="3416300"/>
          </a:xfr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515939" y="4346577"/>
            <a:ext cx="5908675" cy="41116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515939" y="4341813"/>
            <a:ext cx="5910262" cy="4116387"/>
          </a:xfrm>
          <a:noFill/>
        </p:spPr>
        <p:txBody>
          <a:bodyPr wrap="square" lIns="90475" tIns="44444" rIns="90475" bIns="44444" numCol="1" anchor="t" anchorCtr="0" compatLnSpc="1">
            <a:prstTxWarp prst="textNoShape">
              <a:avLst/>
            </a:prstTxWarp>
          </a:bodyPr>
          <a:lstStyle/>
          <a:p>
            <a:pPr eaLnBrk="1" hangingPunct="1">
              <a:spcBef>
                <a:spcPct val="0"/>
              </a:spcBef>
            </a:pPr>
            <a:endParaRPr lang="en-US"/>
          </a:p>
        </p:txBody>
      </p:sp>
      <p:sp>
        <p:nvSpPr>
          <p:cNvPr id="22531" name="Rectangle 3"/>
          <p:cNvSpPr>
            <a:spLocks noGrp="1" noRot="1" noChangeAspect="1" noChangeArrowheads="1"/>
          </p:cNvSpPr>
          <p:nvPr>
            <p:ph type="sldImg"/>
          </p:nvPr>
        </p:nvSpPr>
        <p:spPr bwMode="auto">
          <a:xfrm>
            <a:off x="1158875" y="585788"/>
            <a:ext cx="4552950" cy="3416300"/>
          </a:xfrm>
          <a:noFill/>
          <a:ln>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BCB8B-FAA5-3B47-87E3-416EDB1B4713}" type="slidenum">
              <a:rPr lang="en-US"/>
              <a:pPr/>
              <a:t>9</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Wikipedia:</a:t>
            </a:r>
            <a:r>
              <a:rPr lang="en-US" baseline="0" dirty="0" smtClean="0"/>
              <a:t> </a:t>
            </a:r>
            <a:r>
              <a:rPr lang="en-US" dirty="0" smtClean="0"/>
              <a:t>The phrase "metal–oxide–semiconductor" is a reference to the physical structure of certain </a:t>
            </a:r>
            <a:r>
              <a:rPr lang="en-US" dirty="0" smtClean="0">
                <a:hlinkClick r:id="rId3" tooltip="Field-effect transistor"/>
              </a:rPr>
              <a:t>field-effect transistors</a:t>
            </a:r>
            <a:r>
              <a:rPr lang="en-US" dirty="0" smtClean="0"/>
              <a:t>, having a metal gate electrode placed on top of an oxide insulator, which in turn is on top of a </a:t>
            </a:r>
            <a:r>
              <a:rPr lang="en-US" dirty="0" smtClean="0">
                <a:hlinkClick r:id="rId4" tooltip="Semiconductor"/>
              </a:rPr>
              <a:t>semiconductor material</a:t>
            </a:r>
            <a:r>
              <a:rPr lang="en-US" dirty="0" smtClean="0"/>
              <a:t>.</a:t>
            </a:r>
          </a:p>
          <a:p>
            <a:pPr eaLnBrk="1" hangingPunct="1">
              <a:spcBef>
                <a:spcPct val="0"/>
              </a:spcBef>
            </a:pPr>
            <a:endParaRPr lang="en-US" dirty="0" smtClean="0"/>
          </a:p>
          <a:p>
            <a:pPr eaLnBrk="1" hangingPunct="1">
              <a:spcBef>
                <a:spcPct val="0"/>
              </a:spcBef>
            </a:pPr>
            <a:r>
              <a:rPr lang="en-US" dirty="0" smtClean="0"/>
              <a:t>CMOS circuits use a combination of </a:t>
            </a:r>
            <a:r>
              <a:rPr lang="en-US" dirty="0" err="1" smtClean="0"/>
              <a:t>p</a:t>
            </a:r>
            <a:r>
              <a:rPr lang="en-US" dirty="0" smtClean="0"/>
              <a:t>-type and </a:t>
            </a:r>
            <a:r>
              <a:rPr lang="en-US" dirty="0" err="1" smtClean="0"/>
              <a:t>n</a:t>
            </a:r>
            <a:r>
              <a:rPr lang="en-US" dirty="0" smtClean="0"/>
              <a:t>-type </a:t>
            </a:r>
            <a:r>
              <a:rPr lang="en-US" dirty="0" smtClean="0">
                <a:hlinkClick r:id="rId5" tooltip="MOSFET"/>
              </a:rPr>
              <a:t>metal–oxide–semiconductor field-effect transistors</a:t>
            </a:r>
            <a:r>
              <a:rPr lang="en-US" dirty="0" smtClean="0"/>
              <a:t> (</a:t>
            </a:r>
            <a:r>
              <a:rPr lang="en-US" dirty="0" err="1" smtClean="0"/>
              <a:t>MOSFETs</a:t>
            </a:r>
            <a:r>
              <a:rPr lang="en-US" dirty="0" smtClean="0"/>
              <a:t>)</a:t>
            </a:r>
            <a:endParaRPr lang="en-US" dirty="0"/>
          </a:p>
        </p:txBody>
      </p:sp>
      <p:sp>
        <p:nvSpPr>
          <p:cNvPr id="31747"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From </a:t>
            </a:r>
            <a:r>
              <a:rPr lang="en-US" dirty="0" err="1" smtClean="0"/>
              <a:t>wikipedia</a:t>
            </a:r>
            <a:r>
              <a:rPr lang="en-US" dirty="0" smtClean="0"/>
              <a:t>:</a:t>
            </a:r>
          </a:p>
          <a:p>
            <a:pPr eaLnBrk="1" hangingPunct="1">
              <a:spcBef>
                <a:spcPct val="0"/>
              </a:spcBef>
            </a:pPr>
            <a:r>
              <a:rPr lang="en-US" dirty="0" smtClean="0"/>
              <a:t>The </a:t>
            </a:r>
            <a:r>
              <a:rPr lang="en-US" b="1" dirty="0" smtClean="0"/>
              <a:t>field-effect </a:t>
            </a:r>
            <a:r>
              <a:rPr lang="en-US" b="1" dirty="0" smtClean="0">
                <a:hlinkClick r:id="rId3"/>
              </a:rPr>
              <a:t>transistor</a:t>
            </a:r>
            <a:r>
              <a:rPr lang="en-US" dirty="0" smtClean="0"/>
              <a:t> (FET) relies on an </a:t>
            </a:r>
            <a:r>
              <a:rPr lang="en-US" dirty="0" smtClean="0">
                <a:hlinkClick r:id="rId4"/>
              </a:rPr>
              <a:t>electric field</a:t>
            </a:r>
            <a:r>
              <a:rPr lang="en-US" dirty="0" smtClean="0"/>
              <a:t> to control the shape and hence the </a:t>
            </a:r>
            <a:r>
              <a:rPr lang="en-US" dirty="0" smtClean="0">
                <a:hlinkClick r:id="rId5" tooltip="Electrical conductivity"/>
              </a:rPr>
              <a:t>conductivity</a:t>
            </a:r>
            <a:r>
              <a:rPr lang="en-US" dirty="0" smtClean="0"/>
              <a:t> of a </a:t>
            </a:r>
            <a:r>
              <a:rPr lang="en-US" dirty="0" smtClean="0">
                <a:hlinkClick r:id="rId6" tooltip="Channel (transistors)"/>
              </a:rPr>
              <a:t>channel</a:t>
            </a:r>
            <a:r>
              <a:rPr lang="en-US" dirty="0" smtClean="0"/>
              <a:t> of one type of </a:t>
            </a:r>
            <a:r>
              <a:rPr lang="en-US" dirty="0" smtClean="0">
                <a:hlinkClick r:id="rId7"/>
              </a:rPr>
              <a:t>charge carrier</a:t>
            </a:r>
            <a:r>
              <a:rPr lang="en-US" dirty="0" smtClean="0"/>
              <a:t> in a </a:t>
            </a:r>
            <a:r>
              <a:rPr lang="en-US" dirty="0" smtClean="0">
                <a:hlinkClick r:id="rId8"/>
              </a:rPr>
              <a:t>semiconductor</a:t>
            </a:r>
            <a:r>
              <a:rPr lang="en-US" dirty="0" smtClean="0"/>
              <a:t> material. </a:t>
            </a:r>
          </a:p>
          <a:p>
            <a:pPr eaLnBrk="1" hangingPunct="1">
              <a:spcBef>
                <a:spcPct val="0"/>
              </a:spcBef>
            </a:pPr>
            <a:endParaRPr lang="en-US" dirty="0" smtClean="0"/>
          </a:p>
          <a:p>
            <a:pPr eaLnBrk="1" hangingPunct="1">
              <a:spcBef>
                <a:spcPct val="0"/>
              </a:spcBef>
            </a:pPr>
            <a:r>
              <a:rPr lang="en-US" dirty="0" smtClean="0"/>
              <a:t>The most commonly used FET is the </a:t>
            </a:r>
            <a:r>
              <a:rPr lang="en-US" dirty="0" smtClean="0">
                <a:hlinkClick r:id="rId9"/>
              </a:rPr>
              <a:t>MOSFET</a:t>
            </a:r>
            <a:r>
              <a:rPr lang="en-US" dirty="0" smtClean="0"/>
              <a:t>. The </a:t>
            </a:r>
            <a:r>
              <a:rPr lang="en-US" dirty="0" smtClean="0">
                <a:hlinkClick r:id="rId10"/>
              </a:rPr>
              <a:t>CMOS</a:t>
            </a:r>
            <a:r>
              <a:rPr lang="en-US" dirty="0" smtClean="0"/>
              <a:t> (complementary-symmetry metal oxide semiconductor) process technology is the basis for modern </a:t>
            </a:r>
            <a:r>
              <a:rPr lang="en-US" dirty="0" smtClean="0">
                <a:hlinkClick r:id="rId11"/>
              </a:rPr>
              <a:t>digital</a:t>
            </a:r>
            <a:r>
              <a:rPr lang="en-US" dirty="0" smtClean="0"/>
              <a:t> </a:t>
            </a:r>
            <a:r>
              <a:rPr lang="en-US" dirty="0" smtClean="0">
                <a:hlinkClick r:id="rId12" tooltip="Integrated circuit"/>
              </a:rPr>
              <a:t>integrated circuits</a:t>
            </a:r>
            <a:r>
              <a:rPr lang="en-US" dirty="0" smtClean="0"/>
              <a:t>. This </a:t>
            </a:r>
            <a:r>
              <a:rPr lang="en-US" dirty="0" smtClean="0">
                <a:hlinkClick r:id="rId13" tooltip="Process technology"/>
              </a:rPr>
              <a:t>process technology</a:t>
            </a:r>
            <a:r>
              <a:rPr lang="en-US" dirty="0" smtClean="0"/>
              <a:t> uses an arrangement where the (usually "enhancement-mode") </a:t>
            </a:r>
            <a:r>
              <a:rPr lang="en-US" dirty="0" err="1" smtClean="0"/>
              <a:t>p</a:t>
            </a:r>
            <a:r>
              <a:rPr lang="en-US" dirty="0" smtClean="0"/>
              <a:t>-channel MOSFET and </a:t>
            </a:r>
            <a:r>
              <a:rPr lang="en-US" dirty="0" err="1" smtClean="0"/>
              <a:t>n</a:t>
            </a:r>
            <a:r>
              <a:rPr lang="en-US" dirty="0" smtClean="0"/>
              <a:t>-channel MOSFET are connected in series such that when one is on, the other is off.</a:t>
            </a:r>
          </a:p>
          <a:p>
            <a:pPr eaLnBrk="1" hangingPunct="1">
              <a:spcBef>
                <a:spcPct val="0"/>
              </a:spcBef>
            </a:pPr>
            <a:endParaRPr lang="en-US" dirty="0" smtClean="0"/>
          </a:p>
          <a:p>
            <a:pPr eaLnBrk="1" hangingPunct="1">
              <a:spcBef>
                <a:spcPct val="0"/>
              </a:spcBef>
            </a:pPr>
            <a:r>
              <a:rPr lang="en-US" dirty="0" smtClean="0"/>
              <a:t>CMOS circuits are constructed in such a way that all PMOS transistors must have either an input from the voltage source or from another PMOS transistor. Similarly, all NMOS transistors must have either an input from ground or from another NMOS transistor. The composition of a PMOS transistor creates low </a:t>
            </a:r>
            <a:r>
              <a:rPr lang="en-US" dirty="0" smtClean="0">
                <a:hlinkClick r:id="rId14" tooltip="Electrical resistance"/>
              </a:rPr>
              <a:t>resistance</a:t>
            </a:r>
            <a:r>
              <a:rPr lang="en-US" dirty="0" smtClean="0"/>
              <a:t> between its source and drain contacts when a low </a:t>
            </a:r>
            <a:r>
              <a:rPr lang="en-US" dirty="0" smtClean="0">
                <a:hlinkClick r:id="rId15" tooltip="Gate"/>
              </a:rPr>
              <a:t>gate</a:t>
            </a:r>
            <a:r>
              <a:rPr lang="en-US" dirty="0" smtClean="0"/>
              <a:t> </a:t>
            </a:r>
            <a:r>
              <a:rPr lang="en-US" dirty="0" smtClean="0">
                <a:hlinkClick r:id="rId16" tooltip="Voltage"/>
              </a:rPr>
              <a:t>voltage</a:t>
            </a:r>
            <a:r>
              <a:rPr lang="en-US" dirty="0" smtClean="0"/>
              <a:t> is applied and high resistance when a high gate voltage is applied. </a:t>
            </a:r>
          </a:p>
          <a:p>
            <a:pPr eaLnBrk="1" hangingPunct="1">
              <a:spcBef>
                <a:spcPct val="0"/>
              </a:spcBef>
            </a:pPr>
            <a:endParaRPr lang="en-US" dirty="0" smtClean="0"/>
          </a:p>
          <a:p>
            <a:pPr eaLnBrk="1" hangingPunct="1">
              <a:spcBef>
                <a:spcPct val="0"/>
              </a:spcBef>
            </a:pPr>
            <a:r>
              <a:rPr lang="en-US" dirty="0" smtClean="0"/>
              <a:t>On the other hand, the composition of an NMOS transistor creates high resistance between source and drain when a low gate voltage is applied and low resistance when a high gate voltage is applied. </a:t>
            </a:r>
          </a:p>
          <a:p>
            <a:pPr eaLnBrk="1" hangingPunct="1">
              <a:spcBef>
                <a:spcPct val="0"/>
              </a:spcBef>
            </a:pPr>
            <a:endParaRPr lang="en-US" dirty="0" smtClean="0"/>
          </a:p>
          <a:p>
            <a:pPr eaLnBrk="1" hangingPunct="1">
              <a:spcBef>
                <a:spcPct val="0"/>
              </a:spcBef>
            </a:pPr>
            <a:endParaRPr lang="en-US" dirty="0"/>
          </a:p>
        </p:txBody>
      </p:sp>
      <p:sp>
        <p:nvSpPr>
          <p:cNvPr id="33795"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DE5CE-FBC0-8F43-BA04-052EE104487F}" type="slidenum">
              <a:rPr lang="en-US"/>
              <a:pPr/>
              <a:t>15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dirty="0" smtClean="0"/>
              <a:t>Wikipedia: CMOS accomplishes current reduction by complementing every </a:t>
            </a:r>
            <a:r>
              <a:rPr lang="en-US" dirty="0" err="1" smtClean="0"/>
              <a:t>nMOSFET</a:t>
            </a:r>
            <a:r>
              <a:rPr lang="en-US" dirty="0" smtClean="0"/>
              <a:t> with a </a:t>
            </a:r>
            <a:r>
              <a:rPr lang="en-US" dirty="0" err="1" smtClean="0"/>
              <a:t>pMOSFET</a:t>
            </a:r>
            <a:r>
              <a:rPr lang="en-US" dirty="0" smtClean="0"/>
              <a:t> and connecting both gates and both drains together. A high voltage on the gates will cause the </a:t>
            </a:r>
            <a:r>
              <a:rPr lang="en-US" dirty="0" err="1" smtClean="0"/>
              <a:t>nMOSFET</a:t>
            </a:r>
            <a:r>
              <a:rPr lang="en-US" dirty="0" smtClean="0"/>
              <a:t> to conduct and the </a:t>
            </a:r>
            <a:r>
              <a:rPr lang="en-US" dirty="0" err="1" smtClean="0"/>
              <a:t>pMOSFET</a:t>
            </a:r>
            <a:r>
              <a:rPr lang="en-US" dirty="0" smtClean="0"/>
              <a:t> not to conduct while a low voltage on the gates causes the reverse. This arrangement greatly reduces power consumption and heat generation. However, during the switching time both </a:t>
            </a:r>
            <a:r>
              <a:rPr lang="en-US" dirty="0" err="1" smtClean="0"/>
              <a:t>MOSFETs</a:t>
            </a:r>
            <a:r>
              <a:rPr lang="en-US" dirty="0" smtClean="0"/>
              <a:t> conduct briefly as the gate voltage goes from one state to another. This induces a brief spike in power consumption and becomes a serious issue at high frequencies.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6008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F93DDC3-FD7F-1F45-89D7-5881D11171A2}" type="datetime1">
              <a:rPr lang="en-US" smtClean="0"/>
              <a:pPr/>
              <a:t>7/6/15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t>Fall 2013 -- Lecture #17</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twins.net/scale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image" Target="../media/image4.jpe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png"/><Relationship Id="rId6"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1.jpeg"/></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4" Type="http://schemas.openxmlformats.org/officeDocument/2006/relationships/image" Target="../media/image33.jpe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93750"/>
            <a:ext cx="8686800" cy="2025650"/>
          </a:xfrm>
        </p:spPr>
        <p:txBody>
          <a:bodyPr>
            <a:normAutofit fontScale="90000"/>
          </a:bodyPr>
          <a:lstStyle/>
          <a:p>
            <a:r>
              <a:rPr lang="en-US" dirty="0" smtClean="0">
                <a:solidFill>
                  <a:srgbClr val="FF0000"/>
                </a:solidFill>
              </a:rPr>
              <a:t>CS 61C: Great Ideas in Computer Architecture</a:t>
            </a:r>
            <a:r>
              <a:rPr lang="en-US" sz="2700" dirty="0" smtClean="0">
                <a:solidFill>
                  <a:srgbClr val="FF0000"/>
                </a:solidFill>
              </a:rPr>
              <a:t/>
            </a:r>
            <a:br>
              <a:rPr lang="en-US" sz="2700" dirty="0" smtClean="0">
                <a:solidFill>
                  <a:srgbClr val="FF0000"/>
                </a:solidFill>
              </a:rPr>
            </a:br>
            <a:r>
              <a:rPr lang="en-US" sz="2700" dirty="0" smtClean="0">
                <a:solidFill>
                  <a:srgbClr val="FF0000"/>
                </a:solidFill>
              </a:rPr>
              <a:t> </a:t>
            </a:r>
            <a:br>
              <a:rPr lang="en-US" sz="2700" dirty="0" smtClean="0">
                <a:solidFill>
                  <a:srgbClr val="FF0000"/>
                </a:solidFill>
              </a:rPr>
            </a:br>
            <a:r>
              <a:rPr lang="en-US" dirty="0" smtClean="0">
                <a:solidFill>
                  <a:srgbClr val="FF0000"/>
                </a:solidFill>
              </a:rPr>
              <a:t>Lecture 9: </a:t>
            </a:r>
            <a:r>
              <a:rPr lang="en-US" i="1" dirty="0" smtClean="0">
                <a:solidFill>
                  <a:srgbClr val="FF0000"/>
                </a:solidFill>
              </a:rPr>
              <a:t>Synchronous Digital Systems</a:t>
            </a:r>
            <a:endParaRPr lang="en-US" i="1" dirty="0">
              <a:solidFill>
                <a:srgbClr val="FF0000"/>
              </a:solidFill>
            </a:endParaRPr>
          </a:p>
        </p:txBody>
      </p:sp>
      <p:sp>
        <p:nvSpPr>
          <p:cNvPr id="3" name="Subtitle 2"/>
          <p:cNvSpPr>
            <a:spLocks noGrp="1"/>
          </p:cNvSpPr>
          <p:nvPr>
            <p:ph type="subTitle" idx="1"/>
          </p:nvPr>
        </p:nvSpPr>
        <p:spPr>
          <a:xfrm>
            <a:off x="1016000" y="3962400"/>
            <a:ext cx="6959600" cy="2438400"/>
          </a:xfrm>
        </p:spPr>
        <p:txBody>
          <a:bodyPr>
            <a:noAutofit/>
          </a:bodyPr>
          <a:lstStyle/>
          <a:p>
            <a:r>
              <a:rPr lang="en-US" dirty="0" smtClean="0">
                <a:solidFill>
                  <a:srgbClr val="0000FF"/>
                </a:solidFill>
              </a:rPr>
              <a:t>Instructor:</a:t>
            </a:r>
            <a:r>
              <a:rPr lang="en-US" dirty="0">
                <a:solidFill>
                  <a:srgbClr val="0000FF"/>
                </a:solidFill>
              </a:rPr>
              <a:t> </a:t>
            </a:r>
            <a:r>
              <a:rPr lang="en-US" dirty="0" smtClean="0">
                <a:solidFill>
                  <a:srgbClr val="0000FF"/>
                </a:solidFill>
              </a:rPr>
              <a:t>Sagar Karandikar</a:t>
            </a:r>
          </a:p>
          <a:p>
            <a:r>
              <a:rPr lang="en-US" dirty="0" err="1" smtClean="0">
                <a:solidFill>
                  <a:srgbClr val="0000FF"/>
                </a:solidFill>
              </a:rPr>
              <a:t>sagark@eecs.berkeley.edu</a:t>
            </a:r>
            <a:endParaRPr lang="en-US" dirty="0" smtClean="0">
              <a:solidFill>
                <a:srgbClr val="0000FF"/>
              </a:solidFill>
            </a:endParaRPr>
          </a:p>
          <a:p>
            <a:endParaRPr lang="en-US" dirty="0" smtClean="0">
              <a:solidFill>
                <a:srgbClr val="0000FF"/>
              </a:solidFill>
            </a:endParaRPr>
          </a:p>
          <a:p>
            <a:r>
              <a:rPr lang="en-US" dirty="0" smtClean="0">
                <a:solidFill>
                  <a:srgbClr val="0000FF"/>
                </a:solidFill>
              </a:rPr>
              <a:t>http://</a:t>
            </a:r>
            <a:r>
              <a:rPr lang="en-US" dirty="0" err="1" smtClean="0">
                <a:solidFill>
                  <a:srgbClr val="0000FF"/>
                </a:solidFill>
              </a:rPr>
              <a:t>inst.eecs.berkeley.edu</a:t>
            </a:r>
            <a:r>
              <a:rPr lang="en-US" dirty="0" smtClean="0">
                <a:solidFill>
                  <a:srgbClr val="0000FF"/>
                </a:solidFill>
              </a:rPr>
              <a:t>/~cs61c</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pic>
        <p:nvPicPr>
          <p:cNvPr id="5" name="Picture 4" descr="EECS-logo-origi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991" y="6240136"/>
            <a:ext cx="2646009" cy="617864"/>
          </a:xfrm>
          <a:prstGeom prst="rect">
            <a:avLst/>
          </a:prstGeom>
        </p:spPr>
      </p:pic>
    </p:spTree>
    <p:extLst>
      <p:ext uri="{BB962C8B-B14F-4D97-AF65-F5344CB8AC3E}">
        <p14:creationId xmlns:p14="http://schemas.microsoft.com/office/powerpoint/2010/main" val="11972854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3"/>
          <p:cNvSpPr>
            <a:spLocks noGrp="1" noChangeArrowheads="1"/>
          </p:cNvSpPr>
          <p:nvPr>
            <p:ph type="title"/>
          </p:nvPr>
        </p:nvSpPr>
        <p:spPr/>
        <p:txBody>
          <a:bodyPr/>
          <a:lstStyle/>
          <a:p>
            <a:pPr eaLnBrk="1" hangingPunct="1"/>
            <a:r>
              <a:rPr lang="en-US" dirty="0" smtClean="0"/>
              <a:t>CMOS Transistor </a:t>
            </a:r>
            <a:r>
              <a:rPr lang="en-US" dirty="0"/>
              <a:t>Networks</a:t>
            </a:r>
          </a:p>
        </p:txBody>
      </p:sp>
      <p:sp>
        <p:nvSpPr>
          <p:cNvPr id="30724" name="Rectangle 14"/>
          <p:cNvSpPr>
            <a:spLocks noGrp="1" noChangeArrowheads="1"/>
          </p:cNvSpPr>
          <p:nvPr>
            <p:ph type="body" idx="1"/>
          </p:nvPr>
        </p:nvSpPr>
        <p:spPr>
          <a:xfrm>
            <a:off x="516965" y="1361141"/>
            <a:ext cx="8229600" cy="4525963"/>
          </a:xfrm>
        </p:spPr>
        <p:txBody>
          <a:bodyPr>
            <a:normAutofit fontScale="92500" lnSpcReduction="20000"/>
          </a:bodyPr>
          <a:lstStyle/>
          <a:p>
            <a:pPr eaLnBrk="1" hangingPunct="1"/>
            <a:r>
              <a:rPr lang="en-US" dirty="0"/>
              <a:t>Modern digital systems designed in CMOS</a:t>
            </a:r>
          </a:p>
          <a:p>
            <a:pPr lvl="1" eaLnBrk="1" hangingPunct="1"/>
            <a:r>
              <a:rPr lang="en-US" dirty="0"/>
              <a:t>MOS: Metal-Oxide on Semiconductor</a:t>
            </a:r>
          </a:p>
          <a:p>
            <a:pPr lvl="1" eaLnBrk="1" hangingPunct="1"/>
            <a:r>
              <a:rPr lang="en-US" dirty="0"/>
              <a:t>C for complementary:</a:t>
            </a:r>
            <a:r>
              <a:rPr lang="en-US" dirty="0" smtClean="0"/>
              <a:t> use </a:t>
            </a:r>
            <a:r>
              <a:rPr lang="en-US" i="1" dirty="0" smtClean="0">
                <a:solidFill>
                  <a:srgbClr val="0000FF"/>
                </a:solidFill>
              </a:rPr>
              <a:t>pairs </a:t>
            </a:r>
            <a:r>
              <a:rPr lang="en-US" dirty="0" smtClean="0"/>
              <a:t>of normally</a:t>
            </a:r>
            <a:r>
              <a:rPr lang="en-US" dirty="0"/>
              <a:t>-open and normally-closed </a:t>
            </a:r>
            <a:r>
              <a:rPr lang="en-US" dirty="0" smtClean="0"/>
              <a:t>switches</a:t>
            </a:r>
          </a:p>
          <a:p>
            <a:pPr lvl="2"/>
            <a:r>
              <a:rPr lang="en-US" dirty="0" smtClean="0"/>
              <a:t>Used to be called COS-MOS for complementary-symmetry -MOS</a:t>
            </a:r>
          </a:p>
          <a:p>
            <a:pPr lvl="1" eaLnBrk="1" hangingPunct="1"/>
            <a:endParaRPr lang="en-US" dirty="0" smtClean="0"/>
          </a:p>
          <a:p>
            <a:pPr eaLnBrk="1" hangingPunct="1"/>
            <a:r>
              <a:rPr lang="en-US" dirty="0" smtClean="0"/>
              <a:t>CMOS </a:t>
            </a:r>
            <a:r>
              <a:rPr lang="en-US" dirty="0"/>
              <a:t>transistors act as voltage-controlled switches</a:t>
            </a:r>
          </a:p>
          <a:p>
            <a:pPr lvl="1" eaLnBrk="1" hangingPunct="1"/>
            <a:r>
              <a:rPr lang="en-US" dirty="0"/>
              <a:t>Similar, though easier to work with, than </a:t>
            </a:r>
            <a:r>
              <a:rPr lang="en-US" dirty="0" smtClean="0"/>
              <a:t>electro-mechanical relay switches from earlier era </a:t>
            </a:r>
          </a:p>
          <a:p>
            <a:pPr lvl="1" eaLnBrk="1" hangingPunct="1"/>
            <a:r>
              <a:rPr lang="en-US" dirty="0" smtClean="0"/>
              <a:t>Use energy primarily when switching </a:t>
            </a:r>
            <a:endParaRPr lang="en-US" dirty="0"/>
          </a:p>
        </p:txBody>
      </p:sp>
      <p:sp>
        <p:nvSpPr>
          <p:cNvPr id="7" name="Slide Number Placeholder 6"/>
          <p:cNvSpPr>
            <a:spLocks noGrp="1"/>
          </p:cNvSpPr>
          <p:nvPr>
            <p:ph type="sldNum" sz="quarter" idx="12"/>
          </p:nvPr>
        </p:nvSpPr>
        <p:spPr/>
        <p:txBody>
          <a:bodyPr/>
          <a:lstStyle/>
          <a:p>
            <a:pPr>
              <a:defRPr/>
            </a:pPr>
            <a:fld id="{FC279603-9B5A-5A4D-B49B-F39CD0D292C2}" type="slidenum">
              <a:rPr lang="en-US"/>
              <a:pPr>
                <a:defRPr/>
              </a:pPr>
              <a:t>10</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0"/>
          <p:cNvSpPr>
            <a:spLocks noChangeArrowheads="1"/>
          </p:cNvSpPr>
          <p:nvPr/>
        </p:nvSpPr>
        <p:spPr bwMode="auto">
          <a:xfrm>
            <a:off x="592672" y="4541455"/>
            <a:ext cx="3471863" cy="1687512"/>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a:solidFill>
                  <a:srgbClr val="0000FF"/>
                </a:solidFill>
                <a:latin typeface="Tahoma" charset="0"/>
              </a:rPr>
              <a:t>n</a:t>
            </a:r>
            <a:r>
              <a:rPr lang="en-US" i="1" dirty="0">
                <a:solidFill>
                  <a:srgbClr val="0000FF"/>
                </a:solidFill>
                <a:latin typeface="Tahoma" charset="0"/>
              </a:rPr>
              <a:t>-</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a:solidFill>
                  <a:srgbClr val="0000FF"/>
                </a:solidFill>
                <a:latin typeface="Tahoma" charset="0"/>
              </a:rPr>
              <a:t>open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a:solidFill>
                  <a:srgbClr val="0000FF"/>
                </a:solidFill>
                <a:latin typeface="Tahoma" charset="0"/>
              </a:rPr>
              <a:t>closes </a:t>
            </a:r>
            <a:r>
              <a:rPr lang="en-US" dirty="0">
                <a:solidFill>
                  <a:srgbClr val="000000"/>
                </a:solidFill>
                <a:latin typeface="Tahoma" charset="0"/>
              </a:rPr>
              <a:t>when:</a:t>
            </a:r>
          </a:p>
          <a:p>
            <a:pPr algn="ctr">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a:t>
            </a:r>
            <a:r>
              <a:rPr lang="en-US" dirty="0">
                <a:solidFill>
                  <a:srgbClr val="000000"/>
                </a:solidFill>
                <a:latin typeface="Tahoma" charset="0"/>
              </a:rPr>
              <a:t>&gt; voltage </a:t>
            </a:r>
            <a:r>
              <a:rPr lang="en-US" dirty="0" smtClean="0">
                <a:solidFill>
                  <a:srgbClr val="000000"/>
                </a:solidFill>
                <a:latin typeface="Tahoma" charset="0"/>
              </a:rPr>
              <a:t>(Threshold)</a:t>
            </a:r>
          </a:p>
          <a:p>
            <a:pPr algn="ctr">
              <a:lnSpc>
                <a:spcPts val="2200"/>
              </a:lnSpc>
              <a:tabLst>
                <a:tab pos="457200" algn="l"/>
                <a:tab pos="914400" algn="l"/>
                <a:tab pos="1371600" algn="l"/>
              </a:tabLst>
            </a:pPr>
            <a:r>
              <a:rPr lang="en-US" dirty="0" smtClean="0">
                <a:solidFill>
                  <a:srgbClr val="000000"/>
                </a:solidFill>
                <a:latin typeface="Tahoma" charset="0"/>
              </a:rPr>
              <a:t>(High resistance when gate voltage Low,</a:t>
            </a:r>
          </a:p>
          <a:p>
            <a:pPr algn="ctr">
              <a:lnSpc>
                <a:spcPts val="2200"/>
              </a:lnSpc>
              <a:tabLst>
                <a:tab pos="457200" algn="l"/>
                <a:tab pos="914400" algn="l"/>
                <a:tab pos="1371600" algn="l"/>
              </a:tabLst>
            </a:pPr>
            <a:r>
              <a:rPr lang="en-US" dirty="0" smtClean="0">
                <a:solidFill>
                  <a:srgbClr val="000000"/>
                </a:solidFill>
                <a:latin typeface="Tahoma" charset="0"/>
              </a:rPr>
              <a:t>Low resistance when gate voltage High)</a:t>
            </a:r>
            <a:endParaRPr lang="en-US" dirty="0">
              <a:solidFill>
                <a:srgbClr val="000000"/>
              </a:solidFill>
              <a:latin typeface="Tahoma" charset="0"/>
            </a:endParaRPr>
          </a:p>
        </p:txBody>
      </p:sp>
      <p:sp>
        <p:nvSpPr>
          <p:cNvPr id="32772" name="Rectangle 31"/>
          <p:cNvSpPr>
            <a:spLocks noChangeArrowheads="1"/>
          </p:cNvSpPr>
          <p:nvPr/>
        </p:nvSpPr>
        <p:spPr bwMode="auto">
          <a:xfrm>
            <a:off x="4808538" y="4541455"/>
            <a:ext cx="3471862" cy="175524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a:solidFill>
                  <a:srgbClr val="0000FF"/>
                </a:solidFill>
                <a:latin typeface="Tahoma" charset="0"/>
              </a:rPr>
              <a:t>p</a:t>
            </a:r>
            <a:r>
              <a:rPr lang="en-US" i="1" dirty="0">
                <a:solidFill>
                  <a:srgbClr val="0000FF"/>
                </a:solidFill>
                <a:latin typeface="Tahoma" charset="0"/>
              </a:rPr>
              <a:t>-</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a:solidFill>
                  <a:srgbClr val="0000FF"/>
                </a:solidFill>
                <a:latin typeface="Tahoma" charset="0"/>
              </a:rPr>
              <a:t>closed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a:solidFill>
                  <a:srgbClr val="0000FF"/>
                </a:solidFill>
                <a:latin typeface="Tahoma" charset="0"/>
              </a:rPr>
              <a:t>opens </a:t>
            </a:r>
            <a:r>
              <a:rPr lang="en-US" dirty="0">
                <a:solidFill>
                  <a:srgbClr val="000000"/>
                </a:solidFill>
                <a:latin typeface="Tahoma" charset="0"/>
              </a:rPr>
              <a:t>when:</a:t>
            </a:r>
          </a:p>
          <a:p>
            <a:pPr algn="ctr">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&gt; </a:t>
            </a:r>
            <a:r>
              <a:rPr lang="en-US" dirty="0">
                <a:solidFill>
                  <a:srgbClr val="000000"/>
                </a:solidFill>
                <a:latin typeface="Tahoma" charset="0"/>
              </a:rPr>
              <a:t>voltage </a:t>
            </a:r>
            <a:r>
              <a:rPr lang="en-US" dirty="0" smtClean="0">
                <a:solidFill>
                  <a:srgbClr val="000000"/>
                </a:solidFill>
                <a:latin typeface="Tahoma" charset="0"/>
              </a:rPr>
              <a:t>(Threshold)</a:t>
            </a:r>
          </a:p>
          <a:p>
            <a:pPr algn="ctr">
              <a:lnSpc>
                <a:spcPts val="2200"/>
              </a:lnSpc>
              <a:tabLst>
                <a:tab pos="457200" algn="l"/>
                <a:tab pos="914400" algn="l"/>
                <a:tab pos="1371600" algn="l"/>
              </a:tabLst>
            </a:pPr>
            <a:r>
              <a:rPr lang="en-US" dirty="0" smtClean="0">
                <a:solidFill>
                  <a:srgbClr val="000000"/>
                </a:solidFill>
                <a:latin typeface="Tahoma" charset="0"/>
              </a:rPr>
              <a:t>(Low resistance when gate voltage Low,</a:t>
            </a:r>
          </a:p>
          <a:p>
            <a:pPr algn="ctr">
              <a:lnSpc>
                <a:spcPts val="2200"/>
              </a:lnSpc>
              <a:tabLst>
                <a:tab pos="457200" algn="l"/>
                <a:tab pos="914400" algn="l"/>
                <a:tab pos="1371600" algn="l"/>
              </a:tabLst>
            </a:pPr>
            <a:r>
              <a:rPr lang="en-US" dirty="0" smtClean="0">
                <a:solidFill>
                  <a:srgbClr val="000000"/>
                </a:solidFill>
                <a:latin typeface="Tahoma" charset="0"/>
              </a:rPr>
              <a:t>High resistance when gate voltage High)</a:t>
            </a:r>
          </a:p>
          <a:p>
            <a:pPr algn="ctr">
              <a:lnSpc>
                <a:spcPts val="2200"/>
              </a:lnSpc>
              <a:tabLst>
                <a:tab pos="457200" algn="l"/>
                <a:tab pos="914400" algn="l"/>
                <a:tab pos="1371600" algn="l"/>
              </a:tabLst>
            </a:pPr>
            <a:r>
              <a:rPr lang="en-US" dirty="0" smtClean="0">
                <a:solidFill>
                  <a:srgbClr val="000000"/>
                </a:solidFill>
                <a:latin typeface="Tahoma" charset="0"/>
              </a:rPr>
              <a:t> </a:t>
            </a:r>
            <a:endParaRPr lang="en-US" dirty="0">
              <a:solidFill>
                <a:srgbClr val="000000"/>
              </a:solidFill>
              <a:latin typeface="Tahoma" charset="0"/>
            </a:endParaRPr>
          </a:p>
        </p:txBody>
      </p:sp>
      <p:sp>
        <p:nvSpPr>
          <p:cNvPr id="32773" name="Rectangle 73"/>
          <p:cNvSpPr>
            <a:spLocks noGrp="1" noChangeArrowheads="1"/>
          </p:cNvSpPr>
          <p:nvPr>
            <p:ph type="title"/>
          </p:nvPr>
        </p:nvSpPr>
        <p:spPr>
          <a:xfrm>
            <a:off x="502024" y="65461"/>
            <a:ext cx="8229600" cy="1143000"/>
          </a:xfrm>
        </p:spPr>
        <p:txBody>
          <a:bodyPr/>
          <a:lstStyle/>
          <a:p>
            <a:pPr eaLnBrk="1" hangingPunct="1"/>
            <a:r>
              <a:rPr lang="en-US" dirty="0" smtClean="0"/>
              <a:t>CMOS </a:t>
            </a:r>
            <a:r>
              <a:rPr lang="en-US" dirty="0"/>
              <a:t>Transistors</a:t>
            </a:r>
          </a:p>
        </p:txBody>
      </p:sp>
      <p:sp>
        <p:nvSpPr>
          <p:cNvPr id="32774" name="Rectangle 74"/>
          <p:cNvSpPr>
            <a:spLocks noGrp="1" noChangeArrowheads="1"/>
          </p:cNvSpPr>
          <p:nvPr>
            <p:ph type="body" idx="1"/>
          </p:nvPr>
        </p:nvSpPr>
        <p:spPr>
          <a:xfrm>
            <a:off x="457200" y="1241611"/>
            <a:ext cx="8229600" cy="1888067"/>
          </a:xfrm>
        </p:spPr>
        <p:txBody>
          <a:bodyPr/>
          <a:lstStyle/>
          <a:p>
            <a:r>
              <a:rPr lang="en-US" sz="2800" dirty="0"/>
              <a:t>Three terminals:</a:t>
            </a:r>
            <a:r>
              <a:rPr lang="en-US" sz="2800" dirty="0" smtClean="0"/>
              <a:t> source, gate, and drain</a:t>
            </a:r>
          </a:p>
          <a:p>
            <a:pPr lvl="1" eaLnBrk="1" hangingPunct="1">
              <a:lnSpc>
                <a:spcPct val="85000"/>
              </a:lnSpc>
            </a:pPr>
            <a:r>
              <a:rPr lang="en-US" sz="2400" dirty="0"/>
              <a:t>Switch action:</a:t>
            </a:r>
            <a:br>
              <a:rPr lang="en-US" sz="2400" dirty="0"/>
            </a:br>
            <a:r>
              <a:rPr lang="en-US" sz="2400" dirty="0"/>
              <a:t>if voltage on gate terminal is (some amount) higher/lower than source terminal then conducting path established between drain and source </a:t>
            </a:r>
            <a:r>
              <a:rPr lang="en-US" sz="2400" dirty="0" smtClean="0"/>
              <a:t>terminals (switch is closed)</a:t>
            </a:r>
            <a:endParaRPr lang="en-US" sz="2400" dirty="0"/>
          </a:p>
        </p:txBody>
      </p:sp>
      <p:grpSp>
        <p:nvGrpSpPr>
          <p:cNvPr id="39" name="Group 38"/>
          <p:cNvGrpSpPr/>
          <p:nvPr/>
        </p:nvGrpSpPr>
        <p:grpSpPr>
          <a:xfrm>
            <a:off x="1075273" y="3303205"/>
            <a:ext cx="2243137" cy="1143000"/>
            <a:chOff x="1346201" y="3475038"/>
            <a:chExt cx="2243137" cy="1143000"/>
          </a:xfrm>
        </p:grpSpPr>
        <p:sp>
          <p:nvSpPr>
            <p:cNvPr id="32778" name="Rectangle 61"/>
            <p:cNvSpPr>
              <a:spLocks noChangeArrowheads="1"/>
            </p:cNvSpPr>
            <p:nvPr/>
          </p:nvSpPr>
          <p:spPr bwMode="auto">
            <a:xfrm>
              <a:off x="2265363" y="3475038"/>
              <a:ext cx="627062" cy="427037"/>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9" name="Rectangle 62"/>
            <p:cNvSpPr>
              <a:spLocks noChangeArrowheads="1"/>
            </p:cNvSpPr>
            <p:nvPr/>
          </p:nvSpPr>
          <p:spPr bwMode="auto">
            <a:xfrm>
              <a:off x="1346201" y="4191000"/>
              <a:ext cx="325438" cy="427038"/>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sp>
          <p:nvSpPr>
            <p:cNvPr id="32780" name="Rectangle 63"/>
            <p:cNvSpPr>
              <a:spLocks noChangeArrowheads="1"/>
            </p:cNvSpPr>
            <p:nvPr/>
          </p:nvSpPr>
          <p:spPr bwMode="auto">
            <a:xfrm>
              <a:off x="3308350" y="4191000"/>
              <a:ext cx="280988" cy="425450"/>
            </a:xfrm>
            <a:prstGeom prst="rect">
              <a:avLst/>
            </a:prstGeom>
            <a:noFill/>
            <a:ln w="12700">
              <a:noFill/>
              <a:miter lim="800000"/>
              <a:headEnd/>
              <a:tailEnd/>
            </a:ln>
          </p:spPr>
          <p:txBody>
            <a:bodyPr wrap="none" lIns="19050" tIns="26988" rIns="19050" bIns="26988">
              <a:prstTxWarp prst="textNoShape">
                <a:avLst/>
              </a:prstTxWarp>
            </a:bodyPr>
            <a:lstStyle/>
            <a:p>
              <a:pPr>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2" name="Group 72"/>
            <p:cNvGrpSpPr>
              <a:grpSpLocks/>
            </p:cNvGrpSpPr>
            <p:nvPr/>
          </p:nvGrpSpPr>
          <p:grpSpPr bwMode="auto">
            <a:xfrm>
              <a:off x="1912938" y="3810000"/>
              <a:ext cx="1371600" cy="533400"/>
              <a:chOff x="1205" y="2400"/>
              <a:chExt cx="864" cy="336"/>
            </a:xfrm>
          </p:grpSpPr>
          <p:sp>
            <p:nvSpPr>
              <p:cNvPr id="32793" name="Line 6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4" name="Line 6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5" name="Line 6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6" name="Line 6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7" name="Line 6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8" name="Line 6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9" name="Line 7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grpSp>
        <p:nvGrpSpPr>
          <p:cNvPr id="40" name="Group 39"/>
          <p:cNvGrpSpPr/>
          <p:nvPr/>
        </p:nvGrpSpPr>
        <p:grpSpPr>
          <a:xfrm>
            <a:off x="5562600" y="3333367"/>
            <a:ext cx="1989138" cy="1143000"/>
            <a:chOff x="5562600" y="3505200"/>
            <a:chExt cx="1989138" cy="1143000"/>
          </a:xfrm>
        </p:grpSpPr>
        <p:sp>
          <p:nvSpPr>
            <p:cNvPr id="32775" name="Rectangle 16"/>
            <p:cNvSpPr>
              <a:spLocks noChangeArrowheads="1"/>
            </p:cNvSpPr>
            <p:nvPr/>
          </p:nvSpPr>
          <p:spPr bwMode="auto">
            <a:xfrm>
              <a:off x="6227763" y="3505200"/>
              <a:ext cx="627062" cy="427038"/>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6" name="Rectangle 17"/>
            <p:cNvSpPr>
              <a:spLocks noChangeArrowheads="1"/>
            </p:cNvSpPr>
            <p:nvPr/>
          </p:nvSpPr>
          <p:spPr bwMode="auto">
            <a:xfrm>
              <a:off x="5562600" y="4221163"/>
              <a:ext cx="325438" cy="427037"/>
            </a:xfrm>
            <a:prstGeom prst="rect">
              <a:avLst/>
            </a:prstGeom>
            <a:noFill/>
            <a:ln w="12700">
              <a:noFill/>
              <a:miter lim="800000"/>
              <a:headEnd/>
              <a:tailEnd/>
            </a:ln>
          </p:spPr>
          <p:txBody>
            <a:bodyPr wrap="none" lIns="19050" tIns="26988" rIns="19050" bIns="26988">
              <a:prstTxWarp prst="textNoShape">
                <a:avLst/>
              </a:prstTxWarp>
            </a:bodyPr>
            <a:lstStyle/>
            <a:p>
              <a:pPr algn="r">
                <a:lnSpc>
                  <a:spcPts val="2200"/>
                </a:lnSpc>
                <a:tabLst>
                  <a:tab pos="457200" algn="l"/>
                  <a:tab pos="914400" algn="l"/>
                  <a:tab pos="1371600" algn="l"/>
                </a:tabLst>
              </a:pPr>
              <a:r>
                <a:rPr lang="en-US" dirty="0" smtClean="0">
                  <a:solidFill>
                    <a:srgbClr val="000000"/>
                  </a:solidFill>
                  <a:latin typeface="Tahoma" charset="0"/>
                </a:rPr>
                <a:t>Source </a:t>
              </a:r>
              <a:endParaRPr lang="en-US" dirty="0">
                <a:solidFill>
                  <a:srgbClr val="000000"/>
                </a:solidFill>
                <a:latin typeface="Tahoma" charset="0"/>
              </a:endParaRPr>
            </a:p>
          </p:txBody>
        </p:sp>
        <p:sp>
          <p:nvSpPr>
            <p:cNvPr id="32777" name="Rectangle 18"/>
            <p:cNvSpPr>
              <a:spLocks noChangeArrowheads="1"/>
            </p:cNvSpPr>
            <p:nvPr/>
          </p:nvSpPr>
          <p:spPr bwMode="auto">
            <a:xfrm>
              <a:off x="7270750" y="4221163"/>
              <a:ext cx="280988" cy="425450"/>
            </a:xfrm>
            <a:prstGeom prst="rect">
              <a:avLst/>
            </a:prstGeom>
            <a:noFill/>
            <a:ln w="12700">
              <a:noFill/>
              <a:miter lim="800000"/>
              <a:headEnd/>
              <a:tailEnd/>
            </a:ln>
          </p:spPr>
          <p:txBody>
            <a:bodyPr wrap="none" lIns="19050" tIns="26988" rIns="19050" bIns="26988">
              <a:prstTxWarp prst="textNoShape">
                <a:avLst/>
              </a:prstTxWarp>
            </a:bodyPr>
            <a:lstStyle/>
            <a:p>
              <a:pPr>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3" name="Group 71"/>
            <p:cNvGrpSpPr>
              <a:grpSpLocks/>
            </p:cNvGrpSpPr>
            <p:nvPr/>
          </p:nvGrpSpPr>
          <p:grpSpPr bwMode="auto">
            <a:xfrm>
              <a:off x="5875338" y="3840163"/>
              <a:ext cx="1371600" cy="533400"/>
              <a:chOff x="3701" y="2419"/>
              <a:chExt cx="864" cy="336"/>
            </a:xfrm>
          </p:grpSpPr>
          <p:sp>
            <p:nvSpPr>
              <p:cNvPr id="32785" name="Line 37"/>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6" name="Line 38"/>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7" name="Line 39"/>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8" name="Line 40"/>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9" name="Line 41"/>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0" name="Line 42"/>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1" name="Line 5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2" name="Oval 55"/>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sp>
        <p:nvSpPr>
          <p:cNvPr id="32" name="Slide Number Placeholder 31"/>
          <p:cNvSpPr>
            <a:spLocks noGrp="1"/>
          </p:cNvSpPr>
          <p:nvPr>
            <p:ph type="sldNum" sz="quarter" idx="12"/>
          </p:nvPr>
        </p:nvSpPr>
        <p:spPr/>
        <p:txBody>
          <a:bodyPr/>
          <a:lstStyle/>
          <a:p>
            <a:pPr>
              <a:defRPr/>
            </a:pPr>
            <a:fld id="{C72A262B-7F1A-FA4B-82A3-6E51D306FFE1}" type="slidenum">
              <a:rPr lang="en-US"/>
              <a:pPr>
                <a:defRPr/>
              </a:pPr>
              <a:t>11</a:t>
            </a:fld>
            <a:endParaRPr lang="en-US"/>
          </a:p>
        </p:txBody>
      </p:sp>
      <p:grpSp>
        <p:nvGrpSpPr>
          <p:cNvPr id="38" name="Group 37"/>
          <p:cNvGrpSpPr/>
          <p:nvPr/>
        </p:nvGrpSpPr>
        <p:grpSpPr>
          <a:xfrm>
            <a:off x="6598374" y="3130166"/>
            <a:ext cx="2545626" cy="923330"/>
            <a:chOff x="6598374" y="3301999"/>
            <a:chExt cx="2545626" cy="923330"/>
          </a:xfrm>
        </p:grpSpPr>
        <p:sp>
          <p:nvSpPr>
            <p:cNvPr id="35" name="TextBox 34"/>
            <p:cNvSpPr txBox="1"/>
            <p:nvPr/>
          </p:nvSpPr>
          <p:spPr>
            <a:xfrm>
              <a:off x="7200302" y="3301999"/>
              <a:ext cx="1943698" cy="923330"/>
            </a:xfrm>
            <a:prstGeom prst="rect">
              <a:avLst/>
            </a:prstGeom>
            <a:noFill/>
          </p:spPr>
          <p:txBody>
            <a:bodyPr wrap="square" rtlCol="0">
              <a:spAutoFit/>
            </a:bodyPr>
            <a:lstStyle/>
            <a:p>
              <a:r>
                <a:rPr lang="en-US" dirty="0" smtClean="0"/>
                <a:t>Note circle symbol to indicate “NOT” or “complement”</a:t>
              </a:r>
              <a:endParaRPr lang="en-US" dirty="0"/>
            </a:p>
          </p:txBody>
        </p:sp>
        <p:cxnSp>
          <p:nvCxnSpPr>
            <p:cNvPr id="37" name="Straight Arrow Connector 36"/>
            <p:cNvCxnSpPr>
              <a:stCxn id="35" idx="1"/>
              <a:endCxn id="32792" idx="7"/>
            </p:cNvCxnSpPr>
            <p:nvPr/>
          </p:nvCxnSpPr>
          <p:spPr>
            <a:xfrm flipH="1">
              <a:off x="6598374" y="3763664"/>
              <a:ext cx="601928" cy="188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88040" y="472205"/>
            <a:ext cx="2242610" cy="887943"/>
            <a:chOff x="980013" y="5902325"/>
            <a:chExt cx="2242610" cy="887943"/>
          </a:xfrm>
        </p:grpSpPr>
        <p:grpSp>
          <p:nvGrpSpPr>
            <p:cNvPr id="41" name="Group 16"/>
            <p:cNvGrpSpPr>
              <a:grpSpLocks/>
            </p:cNvGrpSpPr>
            <p:nvPr/>
          </p:nvGrpSpPr>
          <p:grpSpPr bwMode="auto">
            <a:xfrm>
              <a:off x="1558200" y="6359525"/>
              <a:ext cx="1134181" cy="219075"/>
              <a:chOff x="2376" y="1492"/>
              <a:chExt cx="724" cy="140"/>
            </a:xfrm>
          </p:grpSpPr>
          <p:sp>
            <p:nvSpPr>
              <p:cNvPr id="42" name="Line 11"/>
              <p:cNvSpPr>
                <a:spLocks noChangeShapeType="1"/>
              </p:cNvSpPr>
              <p:nvPr/>
            </p:nvSpPr>
            <p:spPr bwMode="auto">
              <a:xfrm>
                <a:off x="2376" y="1632"/>
                <a:ext cx="22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3"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4"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grpSp>
        <p:sp>
          <p:nvSpPr>
            <p:cNvPr id="47" name="Line 27"/>
            <p:cNvSpPr>
              <a:spLocks noChangeShapeType="1"/>
            </p:cNvSpPr>
            <p:nvPr/>
          </p:nvSpPr>
          <p:spPr bwMode="auto">
            <a:xfrm>
              <a:off x="2059516" y="60960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
          <p:nvSpPr>
            <p:cNvPr id="49" name="Oval 31"/>
            <p:cNvSpPr>
              <a:spLocks noChangeArrowheads="1"/>
            </p:cNvSpPr>
            <p:nvPr/>
          </p:nvSpPr>
          <p:spPr bwMode="auto">
            <a:xfrm>
              <a:off x="1865841" y="65341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50" name="Oval 32"/>
            <p:cNvSpPr>
              <a:spLocks noChangeArrowheads="1"/>
            </p:cNvSpPr>
            <p:nvPr/>
          </p:nvSpPr>
          <p:spPr bwMode="auto">
            <a:xfrm>
              <a:off x="2189691" y="65341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53" name="Rectangle 41"/>
            <p:cNvSpPr>
              <a:spLocks noChangeArrowheads="1"/>
            </p:cNvSpPr>
            <p:nvPr/>
          </p:nvSpPr>
          <p:spPr bwMode="auto">
            <a:xfrm>
              <a:off x="2097616" y="590232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55" name="Rectangle 41"/>
            <p:cNvSpPr>
              <a:spLocks noChangeArrowheads="1"/>
            </p:cNvSpPr>
            <p:nvPr/>
          </p:nvSpPr>
          <p:spPr bwMode="auto">
            <a:xfrm>
              <a:off x="2673348" y="632248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sp>
          <p:nvSpPr>
            <p:cNvPr id="56" name="Rectangle 41"/>
            <p:cNvSpPr>
              <a:spLocks noChangeArrowheads="1"/>
            </p:cNvSpPr>
            <p:nvPr/>
          </p:nvSpPr>
          <p:spPr bwMode="auto">
            <a:xfrm>
              <a:off x="980013" y="6339418"/>
              <a:ext cx="549275" cy="450850"/>
            </a:xfrm>
            <a:prstGeom prst="rect">
              <a:avLst/>
            </a:prstGeom>
            <a:noFill/>
            <a:ln w="12700">
              <a:noFill/>
              <a:miter lim="800000"/>
              <a:headEnd/>
              <a:tailEnd/>
            </a:ln>
          </p:spPr>
          <p:txBody>
            <a:bodyPr wrap="none" lIns="19050" tIns="26988" rIns="19050" bIns="26988">
              <a:prstTxWarp prst="textNoShape">
                <a:avLst/>
              </a:prstTxWarp>
            </a:bodyPr>
            <a:lstStyle/>
            <a:p>
              <a:pPr algn="r">
                <a:lnSpc>
                  <a:spcPts val="26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l="8837" t="15885" r="4393" b="13187"/>
          <a:stretch>
            <a:fillRect/>
          </a:stretch>
        </p:blipFill>
        <p:spPr bwMode="auto">
          <a:xfrm>
            <a:off x="198083" y="444471"/>
            <a:ext cx="9047520" cy="64859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3CC63E4C-4642-794D-A2FD-70F6B81535F5}" type="slidenum">
              <a:rPr lang="en-US" smtClean="0"/>
              <a:pPr/>
              <a:t>12</a:t>
            </a:fld>
            <a:endParaRPr lang="en-US"/>
          </a:p>
        </p:txBody>
      </p:sp>
      <p:pic>
        <p:nvPicPr>
          <p:cNvPr id="30" name="Picture 22" descr="gordon-moore"/>
          <p:cNvPicPr>
            <a:picLocks noChangeAspect="1" noChangeArrowheads="1"/>
          </p:cNvPicPr>
          <p:nvPr/>
        </p:nvPicPr>
        <p:blipFill>
          <a:blip r:embed="rId3"/>
          <a:srcRect/>
          <a:stretch>
            <a:fillRect/>
          </a:stretch>
        </p:blipFill>
        <p:spPr bwMode="auto">
          <a:xfrm>
            <a:off x="7135832" y="2123173"/>
            <a:ext cx="2008187" cy="2725739"/>
          </a:xfrm>
          <a:prstGeom prst="rect">
            <a:avLst/>
          </a:prstGeom>
          <a:noFill/>
          <a:ln w="9525">
            <a:noFill/>
            <a:miter lim="800000"/>
            <a:headEnd/>
            <a:tailEnd/>
          </a:ln>
        </p:spPr>
      </p:pic>
      <p:sp>
        <p:nvSpPr>
          <p:cNvPr id="31" name="Rectangle 23"/>
          <p:cNvSpPr>
            <a:spLocks noChangeArrowheads="1"/>
          </p:cNvSpPr>
          <p:nvPr/>
        </p:nvSpPr>
        <p:spPr bwMode="auto">
          <a:xfrm>
            <a:off x="7291742" y="4894497"/>
            <a:ext cx="1688458" cy="923330"/>
          </a:xfrm>
          <a:prstGeom prst="rect">
            <a:avLst/>
          </a:prstGeom>
          <a:noFill/>
          <a:ln w="12700">
            <a:noFill/>
            <a:miter lim="800000"/>
            <a:headEnd/>
            <a:tailEnd/>
          </a:ln>
        </p:spPr>
        <p:txBody>
          <a:bodyPr wrap="none">
            <a:prstTxWarp prst="textNoShape">
              <a:avLst/>
            </a:prstTxWarp>
            <a:spAutoFit/>
          </a:bodyPr>
          <a:lstStyle/>
          <a:p>
            <a:r>
              <a:rPr lang="en-US" sz="1800" b="1" dirty="0">
                <a:solidFill>
                  <a:srgbClr val="FF0000"/>
                </a:solidFill>
                <a:ea typeface="Helvetica" charset="0"/>
                <a:cs typeface="Helvetica" charset="0"/>
              </a:rPr>
              <a:t>Gordon Moore</a:t>
            </a:r>
            <a:br>
              <a:rPr lang="en-US" sz="1800" b="1" dirty="0">
                <a:solidFill>
                  <a:srgbClr val="FF0000"/>
                </a:solidFill>
                <a:ea typeface="Helvetica" charset="0"/>
                <a:cs typeface="Helvetica" charset="0"/>
              </a:rPr>
            </a:br>
            <a:r>
              <a:rPr lang="en-US" sz="1800" b="1" dirty="0">
                <a:solidFill>
                  <a:srgbClr val="FF0000"/>
                </a:solidFill>
                <a:ea typeface="Helvetica" charset="0"/>
                <a:cs typeface="Helvetica" charset="0"/>
              </a:rPr>
              <a:t>Intel Cofounder</a:t>
            </a:r>
            <a:br>
              <a:rPr lang="en-US" sz="1800" b="1" dirty="0">
                <a:solidFill>
                  <a:srgbClr val="FF0000"/>
                </a:solidFill>
                <a:ea typeface="Helvetica" charset="0"/>
                <a:cs typeface="Helvetica" charset="0"/>
              </a:rPr>
            </a:br>
            <a:r>
              <a:rPr lang="en-US" sz="1800" b="1" dirty="0">
                <a:solidFill>
                  <a:srgbClr val="FF0000"/>
                </a:solidFill>
                <a:ea typeface="Helvetica" charset="0"/>
                <a:cs typeface="Helvetica" charset="0"/>
              </a:rPr>
              <a:t>B.S. Cal 1950!</a:t>
            </a:r>
          </a:p>
        </p:txBody>
      </p:sp>
      <p:sp>
        <p:nvSpPr>
          <p:cNvPr id="32" name="Rectangle 25"/>
          <p:cNvSpPr>
            <a:spLocks noChangeArrowheads="1"/>
          </p:cNvSpPr>
          <p:nvPr/>
        </p:nvSpPr>
        <p:spPr bwMode="auto">
          <a:xfrm rot="16200000">
            <a:off x="-2201795" y="3342920"/>
            <a:ext cx="4803318" cy="400110"/>
          </a:xfrm>
          <a:prstGeom prst="rect">
            <a:avLst/>
          </a:prstGeom>
          <a:noFill/>
          <a:ln w="12700">
            <a:noFill/>
            <a:miter lim="800000"/>
            <a:headEnd/>
            <a:tailEnd/>
          </a:ln>
        </p:spPr>
        <p:txBody>
          <a:bodyPr wrap="none">
            <a:prstTxWarp prst="textNoShape">
              <a:avLst/>
            </a:prstTxWarp>
            <a:spAutoFit/>
          </a:bodyPr>
          <a:lstStyle/>
          <a:p>
            <a:r>
              <a:rPr lang="en-US" sz="2000" b="1" dirty="0">
                <a:solidFill>
                  <a:schemeClr val="tx1"/>
                </a:solidFill>
                <a:ea typeface="Helvetica" charset="0"/>
                <a:cs typeface="Helvetica" charset="0"/>
              </a:rPr>
              <a:t># of transistors on an</a:t>
            </a:r>
            <a:r>
              <a:rPr lang="en-US" sz="2000" b="1" dirty="0" smtClean="0">
                <a:solidFill>
                  <a:schemeClr val="tx1"/>
                </a:solidFill>
                <a:ea typeface="Helvetica" charset="0"/>
                <a:cs typeface="Helvetica" charset="0"/>
              </a:rPr>
              <a:t>  integrated </a:t>
            </a:r>
            <a:r>
              <a:rPr lang="en-US" sz="2000" b="1" dirty="0">
                <a:solidFill>
                  <a:schemeClr val="tx1"/>
                </a:solidFill>
                <a:ea typeface="Helvetica" charset="0"/>
                <a:cs typeface="Helvetica" charset="0"/>
              </a:rPr>
              <a:t>circuit (IC)</a:t>
            </a:r>
          </a:p>
        </p:txBody>
      </p:sp>
      <p:sp>
        <p:nvSpPr>
          <p:cNvPr id="34" name="Rectangle 24"/>
          <p:cNvSpPr>
            <a:spLocks noChangeArrowheads="1"/>
          </p:cNvSpPr>
          <p:nvPr/>
        </p:nvSpPr>
        <p:spPr bwMode="auto">
          <a:xfrm>
            <a:off x="7662852" y="6236601"/>
            <a:ext cx="664815" cy="400110"/>
          </a:xfrm>
          <a:prstGeom prst="rect">
            <a:avLst/>
          </a:prstGeom>
          <a:noFill/>
          <a:ln w="12700">
            <a:noFill/>
            <a:miter lim="800000"/>
            <a:headEnd/>
            <a:tailEnd/>
          </a:ln>
        </p:spPr>
        <p:txBody>
          <a:bodyPr wrap="none">
            <a:prstTxWarp prst="textNoShape">
              <a:avLst/>
            </a:prstTxWarp>
            <a:spAutoFit/>
          </a:bodyPr>
          <a:lstStyle/>
          <a:p>
            <a:r>
              <a:rPr lang="en-US" sz="2000" b="1" dirty="0">
                <a:solidFill>
                  <a:schemeClr val="tx1"/>
                </a:solidFill>
                <a:ea typeface="Helvetica" charset="0"/>
                <a:cs typeface="Helvetica" charset="0"/>
              </a:rPr>
              <a:t>Year</a:t>
            </a:r>
          </a:p>
        </p:txBody>
      </p:sp>
      <p:sp>
        <p:nvSpPr>
          <p:cNvPr id="28" name="Title 27"/>
          <p:cNvSpPr>
            <a:spLocks noGrp="1"/>
          </p:cNvSpPr>
          <p:nvPr>
            <p:ph type="title"/>
          </p:nvPr>
        </p:nvSpPr>
        <p:spPr>
          <a:xfrm>
            <a:off x="457200" y="54509"/>
            <a:ext cx="7480300" cy="1143000"/>
          </a:xfrm>
        </p:spPr>
        <p:txBody>
          <a:bodyPr/>
          <a:lstStyle/>
          <a:p>
            <a:r>
              <a:rPr lang="en-US" dirty="0" smtClean="0"/>
              <a:t>#2: Moore’s Law</a:t>
            </a:r>
            <a:endParaRPr lang="en-US" dirty="0"/>
          </a:p>
        </p:txBody>
      </p:sp>
      <p:sp>
        <p:nvSpPr>
          <p:cNvPr id="10" name="Rectangle 9"/>
          <p:cNvSpPr>
            <a:spLocks noChangeArrowheads="1"/>
          </p:cNvSpPr>
          <p:nvPr/>
        </p:nvSpPr>
        <p:spPr bwMode="auto">
          <a:xfrm>
            <a:off x="2199890" y="1784175"/>
            <a:ext cx="3073042" cy="1197764"/>
          </a:xfrm>
          <a:prstGeom prst="rect">
            <a:avLst/>
          </a:prstGeom>
          <a:solidFill>
            <a:schemeClr val="accent1"/>
          </a:solidFill>
          <a:ln w="12700">
            <a:solidFill>
              <a:schemeClr val="accent1"/>
            </a:solidFill>
            <a:miter lim="800000"/>
            <a:headEnd/>
            <a:tailEnd/>
          </a:ln>
        </p:spPr>
        <p:txBody>
          <a:bodyPr wrap="square" lIns="90487" tIns="44450" rIns="90487" bIns="44450">
            <a:prstTxWarp prst="textNoShape">
              <a:avLst/>
            </a:prstTxWarp>
            <a:spAutoFit/>
          </a:bodyPr>
          <a:lstStyle/>
          <a:p>
            <a:pPr algn="ctr"/>
            <a:r>
              <a:rPr lang="en-US" sz="2400" b="1" kern="1200" dirty="0">
                <a:solidFill>
                  <a:schemeClr val="bg1"/>
                </a:solidFill>
                <a:ea typeface="Helvetica" charset="0"/>
                <a:cs typeface="Helvetica" charset="0"/>
              </a:rPr>
              <a:t>Predicts: </a:t>
            </a:r>
            <a:endParaRPr lang="en-US" sz="2400" b="1" kern="1200" dirty="0" smtClean="0">
              <a:solidFill>
                <a:schemeClr val="bg1"/>
              </a:solidFill>
              <a:ea typeface="Helvetica" charset="0"/>
              <a:cs typeface="Helvetica" charset="0"/>
            </a:endParaRPr>
          </a:p>
          <a:p>
            <a:pPr algn="ctr"/>
            <a:r>
              <a:rPr lang="en-US" sz="2400" b="1" kern="1200" dirty="0" smtClean="0">
                <a:solidFill>
                  <a:schemeClr val="bg1"/>
                </a:solidFill>
                <a:ea typeface="Helvetica" charset="0"/>
                <a:cs typeface="Helvetica" charset="0"/>
              </a:rPr>
              <a:t>2X </a:t>
            </a:r>
            <a:r>
              <a:rPr lang="en-US" sz="2400" b="1" kern="1200" dirty="0">
                <a:solidFill>
                  <a:schemeClr val="bg1"/>
                </a:solidFill>
                <a:ea typeface="Helvetica" charset="0"/>
                <a:cs typeface="Helvetica" charset="0"/>
              </a:rPr>
              <a:t>Transistors / chip </a:t>
            </a:r>
            <a:r>
              <a:rPr lang="en-US" sz="2400" b="1" kern="1200" dirty="0" smtClean="0">
                <a:solidFill>
                  <a:schemeClr val="bg1"/>
                </a:solidFill>
                <a:ea typeface="Helvetica" charset="0"/>
                <a:cs typeface="Helvetica" charset="0"/>
              </a:rPr>
              <a:t/>
            </a:r>
            <a:br>
              <a:rPr lang="en-US" sz="2400" b="1" kern="1200" dirty="0" smtClean="0">
                <a:solidFill>
                  <a:schemeClr val="bg1"/>
                </a:solidFill>
                <a:ea typeface="Helvetica" charset="0"/>
                <a:cs typeface="Helvetica" charset="0"/>
              </a:rPr>
            </a:br>
            <a:r>
              <a:rPr lang="en-US" sz="2400" b="1" kern="1200" dirty="0" smtClean="0">
                <a:solidFill>
                  <a:schemeClr val="bg1"/>
                </a:solidFill>
                <a:ea typeface="Helvetica" charset="0"/>
                <a:cs typeface="Helvetica" charset="0"/>
              </a:rPr>
              <a:t>every </a:t>
            </a:r>
            <a:r>
              <a:rPr lang="en-US" sz="2400" b="1" kern="1200" dirty="0">
                <a:solidFill>
                  <a:schemeClr val="bg1"/>
                </a:solidFill>
                <a:ea typeface="Helvetica" charset="0"/>
                <a:cs typeface="Helvetica" charset="0"/>
              </a:rPr>
              <a:t>2 years</a:t>
            </a:r>
            <a:endParaRPr lang="en-US" b="1" kern="1200" dirty="0">
              <a:solidFill>
                <a:schemeClr val="bg1"/>
              </a:solidFill>
              <a:ea typeface="Helvetica" charset="0"/>
              <a:cs typeface="Helvetica" charset="0"/>
            </a:endParaRPr>
          </a:p>
        </p:txBody>
      </p:sp>
      <p:sp>
        <p:nvSpPr>
          <p:cNvPr id="11" name="Rectangle 10"/>
          <p:cNvSpPr>
            <a:spLocks noChangeArrowheads="1"/>
          </p:cNvSpPr>
          <p:nvPr/>
        </p:nvSpPr>
        <p:spPr bwMode="auto">
          <a:xfrm>
            <a:off x="2315883" y="3684693"/>
            <a:ext cx="4506449" cy="828432"/>
          </a:xfrm>
          <a:prstGeom prst="rect">
            <a:avLst/>
          </a:prstGeom>
          <a:solidFill>
            <a:schemeClr val="accent1"/>
          </a:solidFill>
          <a:ln w="12700">
            <a:solidFill>
              <a:schemeClr val="accent1"/>
            </a:solidFill>
            <a:miter lim="800000"/>
            <a:headEnd/>
            <a:tailEnd/>
          </a:ln>
        </p:spPr>
        <p:txBody>
          <a:bodyPr wrap="square" lIns="90487" tIns="44450" rIns="90487" bIns="44450">
            <a:prstTxWarp prst="textNoShape">
              <a:avLst/>
            </a:prstTxWarp>
            <a:spAutoFit/>
          </a:bodyPr>
          <a:lstStyle/>
          <a:p>
            <a:pPr algn="ctr"/>
            <a:r>
              <a:rPr lang="en-US" sz="2400" b="1" dirty="0" smtClean="0">
                <a:solidFill>
                  <a:schemeClr val="bg1"/>
                </a:solidFill>
                <a:ea typeface="Helvetica" charset="0"/>
                <a:cs typeface="Helvetica" charset="0"/>
              </a:rPr>
              <a:t>Modern microprocessor chips include several billion transistors</a:t>
            </a:r>
            <a:endParaRPr lang="en-US" b="1" kern="1200" dirty="0">
              <a:solidFill>
                <a:schemeClr val="bg1"/>
              </a:solidFill>
              <a:ea typeface="Helvetica" charset="0"/>
              <a:cs typeface="Helvetica" charset="0"/>
            </a:endParaRPr>
          </a:p>
        </p:txBody>
      </p:sp>
    </p:spTree>
    <p:extLst>
      <p:ext uri="{BB962C8B-B14F-4D97-AF65-F5344CB8AC3E}">
        <p14:creationId xmlns:p14="http://schemas.microsoft.com/office/powerpoint/2010/main" val="18061288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14nm Technology</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13</a:t>
            </a:fld>
            <a:endParaRPr lang="en-US" dirty="0"/>
          </a:p>
        </p:txBody>
      </p:sp>
      <p:grpSp>
        <p:nvGrpSpPr>
          <p:cNvPr id="9" name="Group 8"/>
          <p:cNvGrpSpPr/>
          <p:nvPr/>
        </p:nvGrpSpPr>
        <p:grpSpPr>
          <a:xfrm>
            <a:off x="112058" y="1234372"/>
            <a:ext cx="6484402" cy="4543666"/>
            <a:chOff x="112058" y="1234372"/>
            <a:chExt cx="6484402" cy="4543666"/>
          </a:xfrm>
        </p:grpSpPr>
        <p:pic>
          <p:nvPicPr>
            <p:cNvPr id="4" name="Picture 3"/>
            <p:cNvPicPr>
              <a:picLocks noChangeAspect="1"/>
            </p:cNvPicPr>
            <p:nvPr/>
          </p:nvPicPr>
          <p:blipFill>
            <a:blip r:embed="rId2"/>
            <a:stretch>
              <a:fillRect/>
            </a:stretch>
          </p:blipFill>
          <p:spPr>
            <a:xfrm>
              <a:off x="112058" y="1234372"/>
              <a:ext cx="6484402" cy="4174333"/>
            </a:xfrm>
            <a:prstGeom prst="rect">
              <a:avLst/>
            </a:prstGeom>
          </p:spPr>
        </p:pic>
        <p:sp>
          <p:nvSpPr>
            <p:cNvPr id="6" name="TextBox 5"/>
            <p:cNvSpPr txBox="1"/>
            <p:nvPr/>
          </p:nvSpPr>
          <p:spPr>
            <a:xfrm>
              <a:off x="179294" y="5408706"/>
              <a:ext cx="2367543" cy="369332"/>
            </a:xfrm>
            <a:prstGeom prst="rect">
              <a:avLst/>
            </a:prstGeom>
            <a:noFill/>
          </p:spPr>
          <p:txBody>
            <a:bodyPr wrap="none" rtlCol="0">
              <a:spAutoFit/>
            </a:bodyPr>
            <a:lstStyle/>
            <a:p>
              <a:r>
                <a:rPr lang="en-US" dirty="0" smtClean="0"/>
                <a:t>Plan view of transistors</a:t>
              </a:r>
              <a:endParaRPr lang="en-US" dirty="0"/>
            </a:p>
          </p:txBody>
        </p:sp>
      </p:grpSp>
      <p:grpSp>
        <p:nvGrpSpPr>
          <p:cNvPr id="8" name="Group 7"/>
          <p:cNvGrpSpPr/>
          <p:nvPr/>
        </p:nvGrpSpPr>
        <p:grpSpPr>
          <a:xfrm>
            <a:off x="4258236" y="1598707"/>
            <a:ext cx="4736352" cy="5160965"/>
            <a:chOff x="4258236" y="1598707"/>
            <a:chExt cx="4736352" cy="5160965"/>
          </a:xfrm>
        </p:grpSpPr>
        <p:pic>
          <p:nvPicPr>
            <p:cNvPr id="5" name="Picture 4"/>
            <p:cNvPicPr>
              <a:picLocks noChangeAspect="1"/>
            </p:cNvPicPr>
            <p:nvPr/>
          </p:nvPicPr>
          <p:blipFill>
            <a:blip r:embed="rId3"/>
            <a:stretch>
              <a:fillRect/>
            </a:stretch>
          </p:blipFill>
          <p:spPr>
            <a:xfrm>
              <a:off x="4258236" y="1598707"/>
              <a:ext cx="4736352" cy="4736352"/>
            </a:xfrm>
            <a:prstGeom prst="rect">
              <a:avLst/>
            </a:prstGeom>
          </p:spPr>
        </p:pic>
        <p:sp>
          <p:nvSpPr>
            <p:cNvPr id="7" name="TextBox 6"/>
            <p:cNvSpPr txBox="1"/>
            <p:nvPr/>
          </p:nvSpPr>
          <p:spPr>
            <a:xfrm>
              <a:off x="5254812" y="6390340"/>
              <a:ext cx="2557110" cy="369332"/>
            </a:xfrm>
            <a:prstGeom prst="rect">
              <a:avLst/>
            </a:prstGeom>
            <a:noFill/>
          </p:spPr>
          <p:txBody>
            <a:bodyPr wrap="none" rtlCol="0">
              <a:spAutoFit/>
            </a:bodyPr>
            <a:lstStyle/>
            <a:p>
              <a:r>
                <a:rPr lang="en-US" dirty="0" smtClean="0"/>
                <a:t>Side view of wiring layers</a:t>
              </a:r>
              <a:endParaRPr lang="en-US" dirty="0"/>
            </a:p>
          </p:txBody>
        </p:sp>
      </p:grpSp>
    </p:spTree>
    <p:extLst>
      <p:ext uri="{BB962C8B-B14F-4D97-AF65-F5344CB8AC3E}">
        <p14:creationId xmlns:p14="http://schemas.microsoft.com/office/powerpoint/2010/main" val="2097242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of the Universe</a:t>
            </a:r>
            <a:endParaRPr lang="en-US" dirty="0"/>
          </a:p>
        </p:txBody>
      </p:sp>
      <p:sp>
        <p:nvSpPr>
          <p:cNvPr id="4" name="Content Placeholder 3"/>
          <p:cNvSpPr>
            <a:spLocks noGrp="1"/>
          </p:cNvSpPr>
          <p:nvPr>
            <p:ph idx="1"/>
          </p:nvPr>
        </p:nvSpPr>
        <p:spPr/>
        <p:txBody>
          <a:bodyPr/>
          <a:lstStyle/>
          <a:p>
            <a:pPr marL="0" indent="0">
              <a:buNone/>
            </a:pPr>
            <a:r>
              <a:rPr lang="en-US" dirty="0" smtClean="0">
                <a:hlinkClick r:id="rId2"/>
              </a:rPr>
              <a:t>http</a:t>
            </a:r>
            <a:r>
              <a:rPr lang="en-US" dirty="0">
                <a:hlinkClick r:id="rId2"/>
              </a:rPr>
              <a:t>://htwins.net/scale2/</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30853724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p:cNvSpPr>
            <a:spLocks noGrp="1" noChangeArrowheads="1"/>
          </p:cNvSpPr>
          <p:nvPr>
            <p:ph type="title"/>
          </p:nvPr>
        </p:nvSpPr>
        <p:spPr>
          <a:xfrm>
            <a:off x="464670" y="0"/>
            <a:ext cx="8229600" cy="1143000"/>
          </a:xfrm>
        </p:spPr>
        <p:txBody>
          <a:bodyPr/>
          <a:lstStyle/>
          <a:p>
            <a:r>
              <a:rPr lang="en-US" dirty="0" smtClean="0"/>
              <a:t>CMOS Circuit Rules</a:t>
            </a:r>
            <a:endParaRPr lang="en-US" dirty="0"/>
          </a:p>
        </p:txBody>
      </p:sp>
      <p:sp>
        <p:nvSpPr>
          <p:cNvPr id="27651" name="Rectangle 3"/>
          <p:cNvSpPr>
            <a:spLocks noGrp="1" noChangeArrowheads="1"/>
          </p:cNvSpPr>
          <p:nvPr>
            <p:ph type="body" idx="1"/>
          </p:nvPr>
        </p:nvSpPr>
        <p:spPr>
          <a:xfrm>
            <a:off x="442258" y="995082"/>
            <a:ext cx="8290859" cy="4981389"/>
          </a:xfrm>
        </p:spPr>
        <p:txBody>
          <a:bodyPr>
            <a:noAutofit/>
          </a:bodyPr>
          <a:lstStyle/>
          <a:p>
            <a:r>
              <a:rPr lang="en-US" sz="2800" dirty="0" smtClean="0"/>
              <a:t>Don’t </a:t>
            </a:r>
            <a:r>
              <a:rPr lang="en-US" sz="2800" dirty="0"/>
              <a:t>pass weak </a:t>
            </a:r>
            <a:r>
              <a:rPr lang="en-US" sz="2800" dirty="0" smtClean="0"/>
              <a:t>values =&gt; Use Complementary Pairs</a:t>
            </a:r>
          </a:p>
          <a:p>
            <a:pPr lvl="1"/>
            <a:r>
              <a:rPr lang="en-US" sz="2400" dirty="0"/>
              <a:t>N-type transistors pass weak 1’s (</a:t>
            </a:r>
            <a:r>
              <a:rPr lang="en-US" sz="2400" dirty="0" err="1"/>
              <a:t>V</a:t>
            </a:r>
            <a:r>
              <a:rPr lang="en-US" sz="2400" baseline="-25000" dirty="0" err="1"/>
              <a:t>dd</a:t>
            </a:r>
            <a:r>
              <a:rPr lang="en-US" sz="2400" dirty="0"/>
              <a:t> - </a:t>
            </a:r>
            <a:r>
              <a:rPr lang="en-US" sz="2400" dirty="0" err="1"/>
              <a:t>V</a:t>
            </a:r>
            <a:r>
              <a:rPr lang="en-US" sz="2400" baseline="-25000" dirty="0" err="1"/>
              <a:t>th</a:t>
            </a:r>
            <a:r>
              <a:rPr lang="en-US" sz="2400" dirty="0"/>
              <a:t>)</a:t>
            </a:r>
          </a:p>
          <a:p>
            <a:pPr lvl="1"/>
            <a:r>
              <a:rPr lang="en-US" sz="2400" dirty="0"/>
              <a:t>N-type transistors pass strong 0’s </a:t>
            </a:r>
            <a:r>
              <a:rPr lang="en-US" sz="2400" dirty="0" smtClean="0"/>
              <a:t>(ground)</a:t>
            </a:r>
            <a:endParaRPr lang="en-US" sz="2400" dirty="0"/>
          </a:p>
          <a:p>
            <a:pPr lvl="1"/>
            <a:r>
              <a:rPr lang="en-US" sz="2400" dirty="0"/>
              <a:t>Use N-type transistors only to pass 0’s </a:t>
            </a:r>
            <a:r>
              <a:rPr lang="en-US" sz="2400" dirty="0" smtClean="0"/>
              <a:t>(N for negative</a:t>
            </a:r>
            <a:r>
              <a:rPr lang="en-US" sz="2400" dirty="0"/>
              <a:t>)</a:t>
            </a:r>
          </a:p>
          <a:p>
            <a:pPr lvl="1"/>
            <a:r>
              <a:rPr lang="en-US" sz="2400" dirty="0" smtClean="0"/>
              <a:t>Converse </a:t>
            </a:r>
            <a:r>
              <a:rPr lang="en-US" sz="2400" dirty="0"/>
              <a:t>for P-type </a:t>
            </a:r>
            <a:r>
              <a:rPr lang="en-US" sz="2400" dirty="0" smtClean="0"/>
              <a:t>transistors: Pass weak 0s, strong 1s</a:t>
            </a:r>
          </a:p>
          <a:p>
            <a:pPr lvl="2"/>
            <a:r>
              <a:rPr lang="en-US" sz="2000" dirty="0"/>
              <a:t>Pass weak 0’s (</a:t>
            </a:r>
            <a:r>
              <a:rPr lang="en-US" sz="2000" dirty="0" err="1"/>
              <a:t>V</a:t>
            </a:r>
            <a:r>
              <a:rPr lang="en-US" sz="2000" baseline="-25000" dirty="0" err="1"/>
              <a:t>th</a:t>
            </a:r>
            <a:r>
              <a:rPr lang="en-US" sz="2000" dirty="0"/>
              <a:t>), strong 1’s (</a:t>
            </a:r>
            <a:r>
              <a:rPr lang="en-US" sz="2000" dirty="0" err="1"/>
              <a:t>V</a:t>
            </a:r>
            <a:r>
              <a:rPr lang="en-US" sz="2000" baseline="-25000" dirty="0" err="1"/>
              <a:t>dd</a:t>
            </a:r>
            <a:r>
              <a:rPr lang="en-US" sz="2000" dirty="0"/>
              <a:t>)</a:t>
            </a:r>
          </a:p>
          <a:p>
            <a:pPr lvl="2"/>
            <a:r>
              <a:rPr lang="en-US" sz="2000" dirty="0"/>
              <a:t>Use P-type transistors only to pass 1’s </a:t>
            </a:r>
            <a:r>
              <a:rPr lang="en-US" sz="2000" dirty="0" smtClean="0"/>
              <a:t>(P for positive)</a:t>
            </a:r>
          </a:p>
          <a:p>
            <a:pPr lvl="1"/>
            <a:r>
              <a:rPr lang="en-US" dirty="0" smtClean="0"/>
              <a:t>Use pairs of N-type and P-type to get strong values</a:t>
            </a:r>
          </a:p>
          <a:p>
            <a:r>
              <a:rPr lang="en-US" sz="2800" dirty="0"/>
              <a:t>Never leave a wire </a:t>
            </a:r>
            <a:r>
              <a:rPr lang="en-US" sz="2800" dirty="0" err="1"/>
              <a:t>undriven</a:t>
            </a:r>
            <a:endParaRPr lang="en-US" sz="2800" dirty="0"/>
          </a:p>
          <a:p>
            <a:pPr lvl="1"/>
            <a:r>
              <a:rPr lang="en-US" sz="2400" dirty="0"/>
              <a:t>Make sure there’s always a path to </a:t>
            </a:r>
            <a:r>
              <a:rPr lang="en-US" sz="2400" dirty="0" err="1"/>
              <a:t>V</a:t>
            </a:r>
            <a:r>
              <a:rPr lang="en-US" sz="2400" baseline="-25000" dirty="0" err="1"/>
              <a:t>dd</a:t>
            </a:r>
            <a:r>
              <a:rPr lang="en-US" sz="2400" dirty="0"/>
              <a:t> or </a:t>
            </a:r>
            <a:r>
              <a:rPr lang="en-US" sz="2400" dirty="0" smtClean="0"/>
              <a:t>GND</a:t>
            </a:r>
          </a:p>
          <a:p>
            <a:r>
              <a:rPr lang="en-US" sz="2800" dirty="0" smtClean="0"/>
              <a:t>Never create a path from </a:t>
            </a:r>
            <a:r>
              <a:rPr lang="en-US" sz="2800" dirty="0" err="1" smtClean="0"/>
              <a:t>V</a:t>
            </a:r>
            <a:r>
              <a:rPr lang="en-US" sz="2800" baseline="-25000" dirty="0" err="1" smtClean="0"/>
              <a:t>dd</a:t>
            </a:r>
            <a:r>
              <a:rPr lang="en-US" sz="2800" dirty="0" smtClean="0"/>
              <a:t> to GND (ground)</a:t>
            </a:r>
          </a:p>
          <a:p>
            <a:pPr lvl="1"/>
            <a:r>
              <a:rPr lang="en-US" sz="2400" dirty="0" smtClean="0"/>
              <a:t>This would short-circuit the power supply!</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17"/>
          <p:cNvSpPr>
            <a:spLocks noChangeShapeType="1"/>
          </p:cNvSpPr>
          <p:nvPr/>
        </p:nvSpPr>
        <p:spPr bwMode="auto">
          <a:xfrm flipH="1">
            <a:off x="3124200" y="3200400"/>
            <a:ext cx="0" cy="12192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0" name="Rectangle 18"/>
          <p:cNvSpPr>
            <a:spLocks noChangeArrowheads="1"/>
          </p:cNvSpPr>
          <p:nvPr/>
        </p:nvSpPr>
        <p:spPr bwMode="auto">
          <a:xfrm>
            <a:off x="1311275" y="3048000"/>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4821" name="Line 19"/>
          <p:cNvSpPr>
            <a:spLocks noChangeShapeType="1"/>
          </p:cNvSpPr>
          <p:nvPr/>
        </p:nvSpPr>
        <p:spPr bwMode="auto">
          <a:xfrm>
            <a:off x="3124200" y="3808413"/>
            <a:ext cx="457200" cy="1587"/>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2" name="Rectangle 20"/>
          <p:cNvSpPr>
            <a:spLocks noChangeArrowheads="1"/>
          </p:cNvSpPr>
          <p:nvPr/>
        </p:nvSpPr>
        <p:spPr bwMode="auto">
          <a:xfrm>
            <a:off x="2305050" y="21336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4823" name="Rectangle 21"/>
          <p:cNvSpPr>
            <a:spLocks noChangeArrowheads="1"/>
          </p:cNvSpPr>
          <p:nvPr/>
        </p:nvSpPr>
        <p:spPr bwMode="auto">
          <a:xfrm>
            <a:off x="3657600" y="36576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4824" name="Line 22"/>
          <p:cNvSpPr>
            <a:spLocks noChangeShapeType="1"/>
          </p:cNvSpPr>
          <p:nvPr/>
        </p:nvSpPr>
        <p:spPr bwMode="auto">
          <a:xfrm flipH="1" flipV="1">
            <a:off x="2438400" y="25146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5" name="Rectangle 23"/>
          <p:cNvSpPr>
            <a:spLocks noChangeArrowheads="1"/>
          </p:cNvSpPr>
          <p:nvPr/>
        </p:nvSpPr>
        <p:spPr bwMode="auto">
          <a:xfrm>
            <a:off x="5811838" y="3744913"/>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0 </a:t>
            </a:r>
            <a:r>
              <a:rPr lang="en-US" dirty="0" smtClean="0">
                <a:solidFill>
                  <a:srgbClr val="000000"/>
                </a:solidFill>
                <a:latin typeface="Comic Sans MS" charset="0"/>
              </a:rPr>
              <a:t>Volt</a:t>
            </a:r>
          </a:p>
          <a:p>
            <a:pPr>
              <a:lnSpc>
                <a:spcPts val="2100"/>
              </a:lnSpc>
              <a:tabLst>
                <a:tab pos="457200" algn="l"/>
                <a:tab pos="914400" algn="l"/>
                <a:tab pos="1371600" algn="l"/>
              </a:tabLst>
            </a:pPr>
            <a:r>
              <a:rPr lang="en-US" dirty="0" smtClean="0">
                <a:solidFill>
                  <a:srgbClr val="000000"/>
                </a:solidFill>
                <a:latin typeface="Comic Sans MS" charset="0"/>
              </a:rPr>
              <a:t>(GND)</a:t>
            </a:r>
            <a:endParaRPr lang="en-US" dirty="0">
              <a:solidFill>
                <a:srgbClr val="000000"/>
              </a:solidFill>
              <a:latin typeface="Comic Sans MS" charset="0"/>
            </a:endParaRPr>
          </a:p>
        </p:txBody>
      </p:sp>
      <p:sp>
        <p:nvSpPr>
          <p:cNvPr id="34826" name="Line 24"/>
          <p:cNvSpPr>
            <a:spLocks noChangeShapeType="1"/>
          </p:cNvSpPr>
          <p:nvPr/>
        </p:nvSpPr>
        <p:spPr bwMode="auto">
          <a:xfrm>
            <a:off x="5761038" y="3570288"/>
            <a:ext cx="1966912"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4827" name="Line 25"/>
          <p:cNvSpPr>
            <a:spLocks noChangeShapeType="1"/>
          </p:cNvSpPr>
          <p:nvPr/>
        </p:nvSpPr>
        <p:spPr bwMode="auto">
          <a:xfrm>
            <a:off x="6764338" y="3155950"/>
            <a:ext cx="0" cy="1592263"/>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4828" name="Rectangle 26"/>
          <p:cNvSpPr>
            <a:spLocks noChangeArrowheads="1"/>
          </p:cNvSpPr>
          <p:nvPr/>
        </p:nvSpPr>
        <p:spPr bwMode="auto">
          <a:xfrm>
            <a:off x="61515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34829" name="Rectangle 27"/>
          <p:cNvSpPr>
            <a:spLocks noChangeArrowheads="1"/>
          </p:cNvSpPr>
          <p:nvPr/>
        </p:nvSpPr>
        <p:spPr bwMode="auto">
          <a:xfrm>
            <a:off x="70786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sp>
        <p:nvSpPr>
          <p:cNvPr id="34830" name="Rectangle 28"/>
          <p:cNvSpPr>
            <a:spLocks noChangeArrowheads="1"/>
          </p:cNvSpPr>
          <p:nvPr/>
        </p:nvSpPr>
        <p:spPr bwMode="auto">
          <a:xfrm>
            <a:off x="5824538" y="4305830"/>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1</a:t>
            </a:r>
            <a:r>
              <a:rPr lang="en-US" dirty="0" smtClean="0">
                <a:solidFill>
                  <a:srgbClr val="000000"/>
                </a:solidFill>
                <a:latin typeface="Comic Sans MS" charset="0"/>
              </a:rPr>
              <a:t> Volt</a:t>
            </a:r>
          </a:p>
          <a:p>
            <a:pPr>
              <a:lnSpc>
                <a:spcPts val="2100"/>
              </a:lnSpc>
              <a:tabLst>
                <a:tab pos="457200" algn="l"/>
                <a:tab pos="914400" algn="l"/>
                <a:tab pos="1371600" algn="l"/>
              </a:tabLst>
            </a:pPr>
            <a:r>
              <a:rPr lang="en-US" dirty="0" smtClean="0">
                <a:solidFill>
                  <a:srgbClr val="000000"/>
                </a:solidFill>
                <a:latin typeface="Comic Sans MS" charset="0"/>
              </a:rPr>
              <a:t>(</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34831" name="Rectangle 29"/>
          <p:cNvSpPr>
            <a:spLocks noChangeArrowheads="1"/>
          </p:cNvSpPr>
          <p:nvPr/>
        </p:nvSpPr>
        <p:spPr bwMode="auto">
          <a:xfrm>
            <a:off x="1338263" y="4256088"/>
            <a:ext cx="338137"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0V</a:t>
            </a:r>
            <a:endParaRPr lang="en-US" dirty="0">
              <a:solidFill>
                <a:srgbClr val="000000"/>
              </a:solidFill>
              <a:latin typeface="Tahoma" charset="0"/>
            </a:endParaRPr>
          </a:p>
        </p:txBody>
      </p:sp>
      <p:sp>
        <p:nvSpPr>
          <p:cNvPr id="34832" name="Rectangle 30"/>
          <p:cNvSpPr>
            <a:spLocks noChangeArrowheads="1"/>
          </p:cNvSpPr>
          <p:nvPr/>
        </p:nvSpPr>
        <p:spPr bwMode="auto">
          <a:xfrm>
            <a:off x="5786438" y="2065338"/>
            <a:ext cx="2105025" cy="939800"/>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100"/>
              </a:lnSpc>
              <a:tabLst>
                <a:tab pos="457200" algn="l"/>
                <a:tab pos="914400" algn="l"/>
                <a:tab pos="1371600" algn="l"/>
              </a:tabLst>
            </a:pPr>
            <a:r>
              <a:rPr lang="en-US">
                <a:solidFill>
                  <a:srgbClr val="000000"/>
                </a:solidFill>
                <a:latin typeface="Comic Sans MS" charset="0"/>
              </a:rPr>
              <a:t>what  is the </a:t>
            </a:r>
            <a:br>
              <a:rPr lang="en-US">
                <a:solidFill>
                  <a:srgbClr val="000000"/>
                </a:solidFill>
                <a:latin typeface="Comic Sans MS" charset="0"/>
              </a:rPr>
            </a:br>
            <a:r>
              <a:rPr lang="en-US">
                <a:solidFill>
                  <a:srgbClr val="000000"/>
                </a:solidFill>
                <a:latin typeface="Comic Sans MS" charset="0"/>
              </a:rPr>
              <a:t>relationship </a:t>
            </a:r>
            <a:br>
              <a:rPr lang="en-US">
                <a:solidFill>
                  <a:srgbClr val="000000"/>
                </a:solidFill>
                <a:latin typeface="Comic Sans MS" charset="0"/>
              </a:rPr>
            </a:br>
            <a:r>
              <a:rPr lang="en-US">
                <a:solidFill>
                  <a:srgbClr val="000000"/>
                </a:solidFill>
                <a:latin typeface="Comic Sans MS" charset="0"/>
              </a:rPr>
              <a:t>between x and y?</a:t>
            </a:r>
          </a:p>
        </p:txBody>
      </p:sp>
      <p:sp>
        <p:nvSpPr>
          <p:cNvPr id="34833" name="Rectangle 33"/>
          <p:cNvSpPr>
            <a:spLocks noGrp="1" noChangeArrowheads="1"/>
          </p:cNvSpPr>
          <p:nvPr>
            <p:ph type="title"/>
          </p:nvPr>
        </p:nvSpPr>
        <p:spPr>
          <a:xfrm>
            <a:off x="474133" y="0"/>
            <a:ext cx="8229600" cy="1143000"/>
          </a:xfrm>
        </p:spPr>
        <p:txBody>
          <a:bodyPr/>
          <a:lstStyle/>
          <a:p>
            <a:pPr eaLnBrk="1" hangingPunct="1"/>
            <a:r>
              <a:rPr lang="en-US" dirty="0" smtClean="0"/>
              <a:t>CMOS </a:t>
            </a:r>
            <a:r>
              <a:rPr lang="en-US" dirty="0"/>
              <a:t>Networks</a:t>
            </a:r>
          </a:p>
        </p:txBody>
      </p:sp>
      <p:grpSp>
        <p:nvGrpSpPr>
          <p:cNvPr id="2" name="Group 35"/>
          <p:cNvGrpSpPr>
            <a:grpSpLocks/>
          </p:cNvGrpSpPr>
          <p:nvPr/>
        </p:nvGrpSpPr>
        <p:grpSpPr bwMode="auto">
          <a:xfrm>
            <a:off x="1752600" y="3886200"/>
            <a:ext cx="1371600" cy="533400"/>
            <a:chOff x="1205" y="2400"/>
            <a:chExt cx="864" cy="336"/>
          </a:xfrm>
        </p:grpSpPr>
        <p:sp>
          <p:nvSpPr>
            <p:cNvPr id="34847" name="Line 3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8" name="Line 3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9" name="Line 3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0" name="Line 3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1" name="Line 4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2" name="Line 4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3" name="Line 4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3" name="Group 43"/>
          <p:cNvGrpSpPr>
            <a:grpSpLocks/>
          </p:cNvGrpSpPr>
          <p:nvPr/>
        </p:nvGrpSpPr>
        <p:grpSpPr bwMode="auto">
          <a:xfrm>
            <a:off x="1752600" y="2667000"/>
            <a:ext cx="1371600" cy="533400"/>
            <a:chOff x="3701" y="2419"/>
            <a:chExt cx="864" cy="336"/>
          </a:xfrm>
        </p:grpSpPr>
        <p:sp>
          <p:nvSpPr>
            <p:cNvPr id="34839" name="Line 4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0" name="Line 4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1" name="Line 4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2" name="Line 4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3" name="Line 4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4" name="Line 4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5" name="Line 5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6" name="Oval 5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4836" name="Oval 52"/>
          <p:cNvSpPr>
            <a:spLocks noChangeArrowheads="1"/>
          </p:cNvSpPr>
          <p:nvPr/>
        </p:nvSpPr>
        <p:spPr bwMode="auto">
          <a:xfrm>
            <a:off x="3048000" y="37338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8" name="Slide Number Placeholder 37"/>
          <p:cNvSpPr>
            <a:spLocks noGrp="1"/>
          </p:cNvSpPr>
          <p:nvPr>
            <p:ph type="sldNum" sz="quarter" idx="12"/>
          </p:nvPr>
        </p:nvSpPr>
        <p:spPr/>
        <p:txBody>
          <a:bodyPr/>
          <a:lstStyle/>
          <a:p>
            <a:pPr>
              <a:defRPr/>
            </a:pPr>
            <a:fld id="{5E5558CA-66EC-F34B-8451-45CB55BD2790}" type="slidenum">
              <a:rPr lang="en-US"/>
              <a:pPr>
                <a:defRPr/>
              </a:pPr>
              <a:t>16</a:t>
            </a:fld>
            <a:endParaRPr lang="en-US"/>
          </a:p>
        </p:txBody>
      </p:sp>
      <p:sp>
        <p:nvSpPr>
          <p:cNvPr id="39" name="Rectangle 30"/>
          <p:cNvSpPr>
            <a:spLocks noChangeArrowheads="1"/>
          </p:cNvSpPr>
          <p:nvPr/>
        </p:nvSpPr>
        <p:spPr bwMode="auto">
          <a:xfrm>
            <a:off x="0" y="954089"/>
            <a:ext cx="5198533" cy="125412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smtClean="0">
                <a:solidFill>
                  <a:srgbClr val="0000FF"/>
                </a:solidFill>
                <a:latin typeface="Tahoma" charset="0"/>
              </a:rPr>
              <a:t>p</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closed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opens </a:t>
            </a:r>
            <a:r>
              <a:rPr lang="en-US" dirty="0" smtClean="0">
                <a:solidFill>
                  <a:srgbClr val="000000"/>
                </a:solidFill>
                <a:latin typeface="Tahoma" charset="0"/>
              </a:rPr>
              <a:t>when:</a:t>
            </a:r>
          </a:p>
          <a:p>
            <a:pPr algn="ctr">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 </a:t>
            </a:r>
            <a:endParaRPr lang="en-US" dirty="0">
              <a:solidFill>
                <a:srgbClr val="000000"/>
              </a:solidFill>
              <a:latin typeface="Tahoma" charset="0"/>
            </a:endParaRPr>
          </a:p>
        </p:txBody>
      </p:sp>
      <p:sp>
        <p:nvSpPr>
          <p:cNvPr id="40" name="Rectangle 31"/>
          <p:cNvSpPr>
            <a:spLocks noChangeArrowheads="1"/>
          </p:cNvSpPr>
          <p:nvPr/>
        </p:nvSpPr>
        <p:spPr bwMode="auto">
          <a:xfrm>
            <a:off x="897466" y="4672542"/>
            <a:ext cx="3996267" cy="125412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smtClean="0">
                <a:solidFill>
                  <a:srgbClr val="0000FF"/>
                </a:solidFill>
                <a:latin typeface="Tahoma" charset="0"/>
              </a:rPr>
              <a:t>n</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open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closes </a:t>
            </a:r>
            <a:r>
              <a:rPr lang="en-US" dirty="0" smtClean="0">
                <a:solidFill>
                  <a:srgbClr val="000000"/>
                </a:solidFill>
                <a:latin typeface="Tahoma" charset="0"/>
              </a:rPr>
              <a:t>when:</a:t>
            </a:r>
          </a:p>
          <a:p>
            <a:pPr algn="ctr">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a:t>
            </a:r>
            <a:endParaRPr lang="en-US" dirty="0">
              <a:solidFill>
                <a:srgbClr val="000000"/>
              </a:solidFill>
              <a:latin typeface="Tahoma" charset="0"/>
            </a:endParaRPr>
          </a:p>
        </p:txBody>
      </p:sp>
      <p:sp>
        <p:nvSpPr>
          <p:cNvPr id="41" name="TextBox 40"/>
          <p:cNvSpPr txBox="1"/>
          <p:nvPr/>
        </p:nvSpPr>
        <p:spPr>
          <a:xfrm>
            <a:off x="5247543" y="5350934"/>
            <a:ext cx="3896457" cy="461665"/>
          </a:xfrm>
          <a:prstGeom prst="rect">
            <a:avLst/>
          </a:prstGeom>
          <a:noFill/>
        </p:spPr>
        <p:txBody>
          <a:bodyPr wrap="none" rtlCol="0">
            <a:spAutoFit/>
          </a:bodyPr>
          <a:lstStyle/>
          <a:p>
            <a:r>
              <a:rPr lang="en-US" sz="2400" dirty="0" smtClean="0"/>
              <a:t>Called an </a:t>
            </a:r>
            <a:r>
              <a:rPr lang="en-US" sz="2400" i="1" dirty="0" smtClean="0">
                <a:solidFill>
                  <a:srgbClr val="0000FF"/>
                </a:solidFill>
              </a:rPr>
              <a:t>inverter </a:t>
            </a:r>
            <a:r>
              <a:rPr lang="en-US" sz="2400" dirty="0" smtClean="0"/>
              <a:t>or </a:t>
            </a:r>
            <a:r>
              <a:rPr lang="en-US" sz="2400" i="1" dirty="0" smtClean="0">
                <a:solidFill>
                  <a:srgbClr val="0000FF"/>
                </a:solidFill>
              </a:rPr>
              <a:t>not gate</a:t>
            </a:r>
            <a:endParaRPr lang="en-US" sz="2400" i="1" dirty="0">
              <a:solidFill>
                <a:srgbClr val="0000FF"/>
              </a:solidFill>
            </a:endParaRPr>
          </a:p>
        </p:txBody>
      </p:sp>
      <p:sp>
        <p:nvSpPr>
          <p:cNvPr id="42" name="Rectangle 28"/>
          <p:cNvSpPr>
            <a:spLocks noChangeArrowheads="1"/>
          </p:cNvSpPr>
          <p:nvPr/>
        </p:nvSpPr>
        <p:spPr bwMode="auto">
          <a:xfrm>
            <a:off x="6789737" y="3713163"/>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1</a:t>
            </a:r>
            <a:r>
              <a:rPr lang="en-US" dirty="0" smtClean="0">
                <a:solidFill>
                  <a:srgbClr val="000000"/>
                </a:solidFill>
                <a:latin typeface="Comic Sans MS" charset="0"/>
              </a:rPr>
              <a:t> Volt (</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43" name="Rectangle 23"/>
          <p:cNvSpPr>
            <a:spLocks noChangeArrowheads="1"/>
          </p:cNvSpPr>
          <p:nvPr/>
        </p:nvSpPr>
        <p:spPr bwMode="auto">
          <a:xfrm>
            <a:off x="6777038" y="4320646"/>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0 V</a:t>
            </a:r>
            <a:r>
              <a:rPr lang="en-US" dirty="0" smtClean="0">
                <a:solidFill>
                  <a:srgbClr val="000000"/>
                </a:solidFill>
                <a:latin typeface="Comic Sans MS" charset="0"/>
              </a:rPr>
              <a:t>olt (GND)</a:t>
            </a:r>
            <a:endParaRPr lang="en-US" dirty="0">
              <a:solidFill>
                <a:srgbClr val="000000"/>
              </a:solidFill>
              <a:latin typeface="Comic Sans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 name="Rectangle 53"/>
          <p:cNvSpPr>
            <a:spLocks noChangeArrowheads="1"/>
          </p:cNvSpPr>
          <p:nvPr/>
        </p:nvSpPr>
        <p:spPr bwMode="auto">
          <a:xfrm>
            <a:off x="5118069" y="2064808"/>
            <a:ext cx="3044295" cy="939800"/>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100"/>
              </a:lnSpc>
              <a:tabLst>
                <a:tab pos="457200" algn="l"/>
                <a:tab pos="914400" algn="l"/>
                <a:tab pos="1371600" algn="l"/>
              </a:tabLst>
            </a:pPr>
            <a:r>
              <a:rPr lang="en-US" dirty="0">
                <a:solidFill>
                  <a:srgbClr val="000000"/>
                </a:solidFill>
                <a:latin typeface="Comic Sans MS" charset="0"/>
              </a:rPr>
              <a:t>what  is the </a:t>
            </a:r>
            <a:br>
              <a:rPr lang="en-US" dirty="0">
                <a:solidFill>
                  <a:srgbClr val="000000"/>
                </a:solidFill>
                <a:latin typeface="Comic Sans MS" charset="0"/>
              </a:rPr>
            </a:br>
            <a:r>
              <a:rPr lang="en-US" dirty="0">
                <a:solidFill>
                  <a:srgbClr val="000000"/>
                </a:solidFill>
                <a:latin typeface="Comic Sans MS" charset="0"/>
              </a:rPr>
              <a:t>relationship</a:t>
            </a:r>
            <a:r>
              <a:rPr lang="en-US" dirty="0" smtClean="0">
                <a:solidFill>
                  <a:srgbClr val="000000"/>
                </a:solidFill>
                <a:latin typeface="Comic Sans MS" charset="0"/>
              </a:rPr>
              <a:t> between </a:t>
            </a:r>
            <a:r>
              <a:rPr lang="en-US" dirty="0" err="1">
                <a:solidFill>
                  <a:srgbClr val="000000"/>
                </a:solidFill>
                <a:latin typeface="Comic Sans MS" charset="0"/>
              </a:rPr>
              <a:t>x</a:t>
            </a:r>
            <a:r>
              <a:rPr lang="en-US" dirty="0">
                <a:solidFill>
                  <a:srgbClr val="000000"/>
                </a:solidFill>
                <a:latin typeface="Comic Sans MS" charset="0"/>
              </a:rPr>
              <a:t>, </a:t>
            </a:r>
            <a:r>
              <a:rPr lang="en-US" dirty="0" err="1">
                <a:solidFill>
                  <a:srgbClr val="000000"/>
                </a:solidFill>
                <a:latin typeface="Comic Sans MS" charset="0"/>
              </a:rPr>
              <a:t>y</a:t>
            </a:r>
            <a:r>
              <a:rPr lang="en-US" dirty="0">
                <a:solidFill>
                  <a:srgbClr val="000000"/>
                </a:solidFill>
                <a:latin typeface="Comic Sans MS" charset="0"/>
              </a:rPr>
              <a:t> and </a:t>
            </a:r>
            <a:r>
              <a:rPr lang="en-US" dirty="0" err="1">
                <a:solidFill>
                  <a:srgbClr val="000000"/>
                </a:solidFill>
                <a:latin typeface="Comic Sans MS" charset="0"/>
              </a:rPr>
              <a:t>z</a:t>
            </a:r>
            <a:r>
              <a:rPr lang="en-US" dirty="0">
                <a:solidFill>
                  <a:srgbClr val="000000"/>
                </a:solidFill>
                <a:latin typeface="Comic Sans MS" charset="0"/>
              </a:rPr>
              <a:t>?</a:t>
            </a:r>
          </a:p>
        </p:txBody>
      </p:sp>
      <p:sp>
        <p:nvSpPr>
          <p:cNvPr id="36875" name="Rectangle 56"/>
          <p:cNvSpPr>
            <a:spLocks noGrp="1" noChangeArrowheads="1"/>
          </p:cNvSpPr>
          <p:nvPr>
            <p:ph type="title"/>
          </p:nvPr>
        </p:nvSpPr>
        <p:spPr/>
        <p:txBody>
          <a:bodyPr/>
          <a:lstStyle/>
          <a:p>
            <a:pPr eaLnBrk="1" hangingPunct="1"/>
            <a:r>
              <a:rPr lang="en-US" dirty="0" smtClean="0"/>
              <a:t>Two-Input </a:t>
            </a:r>
            <a:r>
              <a:rPr lang="en-US" dirty="0"/>
              <a:t>Networks</a:t>
            </a:r>
          </a:p>
        </p:txBody>
      </p:sp>
      <p:sp>
        <p:nvSpPr>
          <p:cNvPr id="36876" name="Line 59"/>
          <p:cNvSpPr>
            <a:spLocks noChangeShapeType="1"/>
          </p:cNvSpPr>
          <p:nvPr/>
        </p:nvSpPr>
        <p:spPr bwMode="auto">
          <a:xfrm flipH="1">
            <a:off x="3818965" y="3251200"/>
            <a:ext cx="0" cy="1371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77" name="Rectangle 60"/>
          <p:cNvSpPr>
            <a:spLocks noChangeArrowheads="1"/>
          </p:cNvSpPr>
          <p:nvPr/>
        </p:nvSpPr>
        <p:spPr bwMode="auto">
          <a:xfrm>
            <a:off x="710640" y="3067050"/>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6878" name="Line 61"/>
          <p:cNvSpPr>
            <a:spLocks noChangeShapeType="1"/>
          </p:cNvSpPr>
          <p:nvPr/>
        </p:nvSpPr>
        <p:spPr bwMode="auto">
          <a:xfrm>
            <a:off x="3818965" y="4089400"/>
            <a:ext cx="457200" cy="1588"/>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79" name="Rectangle 62"/>
          <p:cNvSpPr>
            <a:spLocks noChangeArrowheads="1"/>
          </p:cNvSpPr>
          <p:nvPr/>
        </p:nvSpPr>
        <p:spPr bwMode="auto">
          <a:xfrm>
            <a:off x="1704415" y="23368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6880" name="Rectangle 63"/>
          <p:cNvSpPr>
            <a:spLocks noChangeArrowheads="1"/>
          </p:cNvSpPr>
          <p:nvPr/>
        </p:nvSpPr>
        <p:spPr bwMode="auto">
          <a:xfrm>
            <a:off x="2998228" y="2336800"/>
            <a:ext cx="363537"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6881" name="Line 64"/>
          <p:cNvSpPr>
            <a:spLocks noChangeShapeType="1"/>
          </p:cNvSpPr>
          <p:nvPr/>
        </p:nvSpPr>
        <p:spPr bwMode="auto">
          <a:xfrm flipH="1" flipV="1">
            <a:off x="1837765" y="27178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82" name="Rectangle 65"/>
          <p:cNvSpPr>
            <a:spLocks noChangeArrowheads="1"/>
          </p:cNvSpPr>
          <p:nvPr/>
        </p:nvSpPr>
        <p:spPr bwMode="auto">
          <a:xfrm>
            <a:off x="770965" y="4437063"/>
            <a:ext cx="338138"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0V</a:t>
            </a:r>
            <a:endParaRPr lang="en-US" dirty="0">
              <a:solidFill>
                <a:srgbClr val="000000"/>
              </a:solidFill>
              <a:latin typeface="Tahoma" charset="0"/>
            </a:endParaRPr>
          </a:p>
        </p:txBody>
      </p:sp>
      <p:grpSp>
        <p:nvGrpSpPr>
          <p:cNvPr id="4" name="Group 66"/>
          <p:cNvGrpSpPr>
            <a:grpSpLocks/>
          </p:cNvGrpSpPr>
          <p:nvPr/>
        </p:nvGrpSpPr>
        <p:grpSpPr bwMode="auto">
          <a:xfrm>
            <a:off x="1151965" y="4089400"/>
            <a:ext cx="1371600" cy="533400"/>
            <a:chOff x="1205" y="2400"/>
            <a:chExt cx="864" cy="336"/>
          </a:xfrm>
        </p:grpSpPr>
        <p:sp>
          <p:nvSpPr>
            <p:cNvPr id="36969" name="Line 67"/>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0" name="Line 68"/>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1" name="Line 69"/>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2" name="Line 70"/>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3" name="Line 71"/>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4" name="Line 72"/>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5" name="Line 73"/>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5" name="Group 74"/>
          <p:cNvGrpSpPr>
            <a:grpSpLocks/>
          </p:cNvGrpSpPr>
          <p:nvPr/>
        </p:nvGrpSpPr>
        <p:grpSpPr bwMode="auto">
          <a:xfrm>
            <a:off x="1151965" y="2717800"/>
            <a:ext cx="1371600" cy="533400"/>
            <a:chOff x="3701" y="2419"/>
            <a:chExt cx="864" cy="336"/>
          </a:xfrm>
        </p:grpSpPr>
        <p:sp>
          <p:nvSpPr>
            <p:cNvPr id="36961" name="Line 75"/>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2" name="Line 76"/>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3" name="Line 77"/>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4" name="Line 78"/>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5" name="Line 79"/>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6" name="Line 80"/>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7" name="Line 81"/>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8" name="Oval 82"/>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6" name="Group 83"/>
          <p:cNvGrpSpPr>
            <a:grpSpLocks/>
          </p:cNvGrpSpPr>
          <p:nvPr/>
        </p:nvGrpSpPr>
        <p:grpSpPr bwMode="auto">
          <a:xfrm>
            <a:off x="2447365" y="4089400"/>
            <a:ext cx="1371600" cy="533400"/>
            <a:chOff x="1205" y="2400"/>
            <a:chExt cx="864" cy="336"/>
          </a:xfrm>
        </p:grpSpPr>
        <p:sp>
          <p:nvSpPr>
            <p:cNvPr id="36954" name="Line 8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5" name="Line 8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6" name="Line 8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7" name="Line 8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8" name="Line 8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9" name="Line 8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0" name="Line 9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36886" name="Line 100"/>
          <p:cNvSpPr>
            <a:spLocks noChangeShapeType="1"/>
          </p:cNvSpPr>
          <p:nvPr/>
        </p:nvSpPr>
        <p:spPr bwMode="auto">
          <a:xfrm flipH="1">
            <a:off x="1304365" y="3860800"/>
            <a:ext cx="1143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887" name="Line 101"/>
          <p:cNvSpPr>
            <a:spLocks noChangeShapeType="1"/>
          </p:cNvSpPr>
          <p:nvPr/>
        </p:nvSpPr>
        <p:spPr bwMode="auto">
          <a:xfrm flipH="1">
            <a:off x="2447365" y="3251200"/>
            <a:ext cx="13716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888" name="Line 102"/>
          <p:cNvSpPr>
            <a:spLocks noChangeShapeType="1"/>
          </p:cNvSpPr>
          <p:nvPr/>
        </p:nvSpPr>
        <p:spPr bwMode="auto">
          <a:xfrm flipH="1" flipV="1">
            <a:off x="3133165" y="27178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89" name="Line 103"/>
          <p:cNvSpPr>
            <a:spLocks noChangeShapeType="1"/>
          </p:cNvSpPr>
          <p:nvPr/>
        </p:nvSpPr>
        <p:spPr bwMode="auto">
          <a:xfrm flipH="1">
            <a:off x="1304365" y="3251200"/>
            <a:ext cx="0" cy="609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0" name="Rectangle 104"/>
          <p:cNvSpPr>
            <a:spLocks noChangeArrowheads="1"/>
          </p:cNvSpPr>
          <p:nvPr/>
        </p:nvSpPr>
        <p:spPr bwMode="auto">
          <a:xfrm>
            <a:off x="4352365" y="39370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Z</a:t>
            </a:r>
          </a:p>
        </p:txBody>
      </p:sp>
      <p:grpSp>
        <p:nvGrpSpPr>
          <p:cNvPr id="7" name="Group 91"/>
          <p:cNvGrpSpPr>
            <a:grpSpLocks/>
          </p:cNvGrpSpPr>
          <p:nvPr/>
        </p:nvGrpSpPr>
        <p:grpSpPr bwMode="auto">
          <a:xfrm>
            <a:off x="2447365" y="3327400"/>
            <a:ext cx="1371600" cy="533400"/>
            <a:chOff x="3701" y="2419"/>
            <a:chExt cx="864" cy="336"/>
          </a:xfrm>
        </p:grpSpPr>
        <p:sp>
          <p:nvSpPr>
            <p:cNvPr id="36946" name="Line 92"/>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7" name="Line 93"/>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8" name="Line 94"/>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9" name="Line 95"/>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0" name="Line 96"/>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1" name="Line 97"/>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2" name="Line 9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3" name="Oval 99"/>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6892" name="Oval 105"/>
          <p:cNvSpPr>
            <a:spLocks noChangeArrowheads="1"/>
          </p:cNvSpPr>
          <p:nvPr/>
        </p:nvSpPr>
        <p:spPr bwMode="auto">
          <a:xfrm>
            <a:off x="1228165" y="3175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893" name="Oval 106"/>
          <p:cNvSpPr>
            <a:spLocks noChangeArrowheads="1"/>
          </p:cNvSpPr>
          <p:nvPr/>
        </p:nvSpPr>
        <p:spPr bwMode="auto">
          <a:xfrm>
            <a:off x="3742765" y="3784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894" name="Oval 107"/>
          <p:cNvSpPr>
            <a:spLocks noChangeArrowheads="1"/>
          </p:cNvSpPr>
          <p:nvPr/>
        </p:nvSpPr>
        <p:spPr bwMode="auto">
          <a:xfrm>
            <a:off x="3742765" y="40132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pPr>
                <a:defRPr/>
              </a:pPr>
              <a:t>17</a:t>
            </a:fld>
            <a:endParaRPr lang="en-US"/>
          </a:p>
        </p:txBody>
      </p:sp>
      <p:sp>
        <p:nvSpPr>
          <p:cNvPr id="121" name="Line 38"/>
          <p:cNvSpPr>
            <a:spLocks noChangeShapeType="1"/>
          </p:cNvSpPr>
          <p:nvPr/>
        </p:nvSpPr>
        <p:spPr bwMode="auto">
          <a:xfrm>
            <a:off x="5457264" y="3043238"/>
            <a:ext cx="2881313"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122" name="Line 39"/>
          <p:cNvSpPr>
            <a:spLocks noChangeShapeType="1"/>
          </p:cNvSpPr>
          <p:nvPr/>
        </p:nvSpPr>
        <p:spPr bwMode="auto">
          <a:xfrm>
            <a:off x="7360677" y="2692400"/>
            <a:ext cx="0" cy="2205038"/>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123" name="Rectangle 40"/>
          <p:cNvSpPr>
            <a:spLocks noChangeArrowheads="1"/>
          </p:cNvSpPr>
          <p:nvPr/>
        </p:nvSpPr>
        <p:spPr bwMode="auto">
          <a:xfrm>
            <a:off x="5844614" y="26035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124" name="Rectangle 41"/>
          <p:cNvSpPr>
            <a:spLocks noChangeArrowheads="1"/>
          </p:cNvSpPr>
          <p:nvPr/>
        </p:nvSpPr>
        <p:spPr bwMode="auto">
          <a:xfrm>
            <a:off x="6771714" y="26035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sp>
        <p:nvSpPr>
          <p:cNvPr id="125" name="Rectangle 42"/>
          <p:cNvSpPr>
            <a:spLocks noChangeArrowheads="1"/>
          </p:cNvSpPr>
          <p:nvPr/>
        </p:nvSpPr>
        <p:spPr bwMode="auto">
          <a:xfrm>
            <a:off x="7724214" y="26162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z</a:t>
            </a:r>
          </a:p>
        </p:txBody>
      </p:sp>
      <p:grpSp>
        <p:nvGrpSpPr>
          <p:cNvPr id="126" name="Group 47"/>
          <p:cNvGrpSpPr>
            <a:grpSpLocks/>
          </p:cNvGrpSpPr>
          <p:nvPr/>
        </p:nvGrpSpPr>
        <p:grpSpPr bwMode="auto">
          <a:xfrm>
            <a:off x="6384364" y="3192463"/>
            <a:ext cx="901700" cy="1730375"/>
            <a:chOff x="4120" y="2640"/>
            <a:chExt cx="576" cy="1104"/>
          </a:xfrm>
        </p:grpSpPr>
        <p:sp>
          <p:nvSpPr>
            <p:cNvPr id="127"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28"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129"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0"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grpSp>
        <p:nvGrpSpPr>
          <p:cNvPr id="131" name="Group 52"/>
          <p:cNvGrpSpPr>
            <a:grpSpLocks/>
          </p:cNvGrpSpPr>
          <p:nvPr/>
        </p:nvGrpSpPr>
        <p:grpSpPr bwMode="auto">
          <a:xfrm>
            <a:off x="5495364" y="3205163"/>
            <a:ext cx="901700" cy="1706562"/>
            <a:chOff x="3552" y="2648"/>
            <a:chExt cx="576" cy="1088"/>
          </a:xfrm>
        </p:grpSpPr>
        <p:sp>
          <p:nvSpPr>
            <p:cNvPr id="132"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3"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4"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135"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sp>
        <p:nvSpPr>
          <p:cNvPr id="208" name="Rectangle 43"/>
          <p:cNvSpPr>
            <a:spLocks noChangeArrowheads="1"/>
          </p:cNvSpPr>
          <p:nvPr/>
        </p:nvSpPr>
        <p:spPr bwMode="auto">
          <a:xfrm>
            <a:off x="7434230" y="312473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09" name="Rectangle 44"/>
          <p:cNvSpPr>
            <a:spLocks noChangeArrowheads="1"/>
          </p:cNvSpPr>
          <p:nvPr/>
        </p:nvSpPr>
        <p:spPr bwMode="auto">
          <a:xfrm>
            <a:off x="7446754" y="360121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10" name="Rectangle 45"/>
          <p:cNvSpPr>
            <a:spLocks noChangeArrowheads="1"/>
          </p:cNvSpPr>
          <p:nvPr/>
        </p:nvSpPr>
        <p:spPr bwMode="auto">
          <a:xfrm>
            <a:off x="7446754" y="4027534"/>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11" name="Rectangle 46"/>
          <p:cNvSpPr>
            <a:spLocks noChangeArrowheads="1"/>
          </p:cNvSpPr>
          <p:nvPr/>
        </p:nvSpPr>
        <p:spPr bwMode="auto">
          <a:xfrm>
            <a:off x="7446754" y="444132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212" name="TextBox 211"/>
          <p:cNvSpPr txBox="1"/>
          <p:nvPr/>
        </p:nvSpPr>
        <p:spPr>
          <a:xfrm>
            <a:off x="2696882" y="5346451"/>
            <a:ext cx="3230284" cy="954107"/>
          </a:xfrm>
          <a:prstGeom prst="rect">
            <a:avLst/>
          </a:prstGeom>
          <a:noFill/>
        </p:spPr>
        <p:txBody>
          <a:bodyPr wrap="square" rtlCol="0">
            <a:spAutoFit/>
          </a:bodyPr>
          <a:lstStyle/>
          <a:p>
            <a:pPr algn="ctr"/>
            <a:r>
              <a:rPr lang="en-US" sz="2800" dirty="0" smtClean="0"/>
              <a:t>Called a </a:t>
            </a:r>
            <a:r>
              <a:rPr lang="en-US" sz="2800" i="1" dirty="0" smtClean="0">
                <a:solidFill>
                  <a:srgbClr val="0000FF"/>
                </a:solidFill>
              </a:rPr>
              <a:t>NAND gate (NOT AND)</a:t>
            </a:r>
            <a:endParaRPr lang="en-US" sz="2800" i="1" dirty="0">
              <a:solidFill>
                <a:srgbClr val="0000FF"/>
              </a:solidFill>
            </a:endParaRPr>
          </a:p>
        </p:txBody>
      </p:sp>
    </p:spTree>
    <p:extLst>
      <p:ext uri="{BB962C8B-B14F-4D97-AF65-F5344CB8AC3E}">
        <p14:creationId xmlns:p14="http://schemas.microsoft.com/office/powerpoint/2010/main" val="390891369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p:bldP spid="210" grpId="0"/>
      <p:bldP spid="211" grpId="0"/>
      <p:bldP spid="2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38"/>
          <p:cNvSpPr>
            <a:spLocks noChangeShapeType="1"/>
          </p:cNvSpPr>
          <p:nvPr/>
        </p:nvSpPr>
        <p:spPr bwMode="auto">
          <a:xfrm>
            <a:off x="4715685" y="2502916"/>
            <a:ext cx="2881313"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6869" name="Rectangle 40"/>
          <p:cNvSpPr>
            <a:spLocks noChangeArrowheads="1"/>
          </p:cNvSpPr>
          <p:nvPr/>
        </p:nvSpPr>
        <p:spPr bwMode="auto">
          <a:xfrm>
            <a:off x="5103035" y="2063178"/>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36870" name="Rectangle 41"/>
          <p:cNvSpPr>
            <a:spLocks noChangeArrowheads="1"/>
          </p:cNvSpPr>
          <p:nvPr/>
        </p:nvSpPr>
        <p:spPr bwMode="auto">
          <a:xfrm>
            <a:off x="6030135" y="2063178"/>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grpSp>
        <p:nvGrpSpPr>
          <p:cNvPr id="2" name="Group 47"/>
          <p:cNvGrpSpPr>
            <a:grpSpLocks/>
          </p:cNvGrpSpPr>
          <p:nvPr/>
        </p:nvGrpSpPr>
        <p:grpSpPr bwMode="auto">
          <a:xfrm>
            <a:off x="5659718" y="2787607"/>
            <a:ext cx="901700" cy="1730375"/>
            <a:chOff x="4120" y="2640"/>
            <a:chExt cx="576" cy="1104"/>
          </a:xfrm>
        </p:grpSpPr>
        <p:sp>
          <p:nvSpPr>
            <p:cNvPr id="36980"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81"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36982"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83"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grpSp>
        <p:nvGrpSpPr>
          <p:cNvPr id="3" name="Group 52"/>
          <p:cNvGrpSpPr>
            <a:grpSpLocks/>
          </p:cNvGrpSpPr>
          <p:nvPr/>
        </p:nvGrpSpPr>
        <p:grpSpPr bwMode="auto">
          <a:xfrm>
            <a:off x="4770718" y="2800307"/>
            <a:ext cx="901700" cy="1706562"/>
            <a:chOff x="3552" y="2648"/>
            <a:chExt cx="576" cy="1088"/>
          </a:xfrm>
        </p:grpSpPr>
        <p:sp>
          <p:nvSpPr>
            <p:cNvPr id="36976"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77"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78"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36979"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sp>
        <p:nvSpPr>
          <p:cNvPr id="36875" name="Rectangle 56"/>
          <p:cNvSpPr>
            <a:spLocks noGrp="1" noChangeArrowheads="1"/>
          </p:cNvSpPr>
          <p:nvPr>
            <p:ph type="title"/>
          </p:nvPr>
        </p:nvSpPr>
        <p:spPr/>
        <p:txBody>
          <a:bodyPr>
            <a:normAutofit/>
          </a:bodyPr>
          <a:lstStyle/>
          <a:p>
            <a:pPr eaLnBrk="1" hangingPunct="1"/>
            <a:r>
              <a:rPr lang="en-US" dirty="0" smtClean="0"/>
              <a:t>Clickers/Peer Instruction</a:t>
            </a:r>
            <a:endParaRPr lang="en-US" dirty="0"/>
          </a:p>
        </p:txBody>
      </p:sp>
      <p:sp>
        <p:nvSpPr>
          <p:cNvPr id="36895" name="Line 108"/>
          <p:cNvSpPr>
            <a:spLocks noChangeShapeType="1"/>
          </p:cNvSpPr>
          <p:nvPr/>
        </p:nvSpPr>
        <p:spPr bwMode="auto">
          <a:xfrm flipH="1">
            <a:off x="3602317" y="3056956"/>
            <a:ext cx="0" cy="1371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6" name="Rectangle 109"/>
          <p:cNvSpPr>
            <a:spLocks noChangeArrowheads="1"/>
          </p:cNvSpPr>
          <p:nvPr/>
        </p:nvSpPr>
        <p:spPr bwMode="auto">
          <a:xfrm>
            <a:off x="493992" y="2872806"/>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6897" name="Line 110"/>
          <p:cNvSpPr>
            <a:spLocks noChangeShapeType="1"/>
          </p:cNvSpPr>
          <p:nvPr/>
        </p:nvSpPr>
        <p:spPr bwMode="auto">
          <a:xfrm>
            <a:off x="3602317" y="3590356"/>
            <a:ext cx="457200" cy="1588"/>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8" name="Rectangle 111"/>
          <p:cNvSpPr>
            <a:spLocks noChangeArrowheads="1"/>
          </p:cNvSpPr>
          <p:nvPr/>
        </p:nvSpPr>
        <p:spPr bwMode="auto">
          <a:xfrm>
            <a:off x="1487767" y="2142556"/>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6899" name="Rectangle 112"/>
          <p:cNvSpPr>
            <a:spLocks noChangeArrowheads="1"/>
          </p:cNvSpPr>
          <p:nvPr/>
        </p:nvSpPr>
        <p:spPr bwMode="auto">
          <a:xfrm>
            <a:off x="2781580" y="2142556"/>
            <a:ext cx="363537"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6900" name="Line 113"/>
          <p:cNvSpPr>
            <a:spLocks noChangeShapeType="1"/>
          </p:cNvSpPr>
          <p:nvPr/>
        </p:nvSpPr>
        <p:spPr bwMode="auto">
          <a:xfrm flipH="1" flipV="1">
            <a:off x="1621117" y="2523556"/>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1" name="Rectangle 114"/>
          <p:cNvSpPr>
            <a:spLocks noChangeArrowheads="1"/>
          </p:cNvSpPr>
          <p:nvPr/>
        </p:nvSpPr>
        <p:spPr bwMode="auto">
          <a:xfrm>
            <a:off x="554317" y="4242819"/>
            <a:ext cx="338138"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0v</a:t>
            </a:r>
          </a:p>
        </p:txBody>
      </p:sp>
      <p:grpSp>
        <p:nvGrpSpPr>
          <p:cNvPr id="8" name="Group 115"/>
          <p:cNvGrpSpPr>
            <a:grpSpLocks/>
          </p:cNvGrpSpPr>
          <p:nvPr/>
        </p:nvGrpSpPr>
        <p:grpSpPr bwMode="auto">
          <a:xfrm>
            <a:off x="935317" y="3895156"/>
            <a:ext cx="1371600" cy="533400"/>
            <a:chOff x="1205" y="2400"/>
            <a:chExt cx="864" cy="336"/>
          </a:xfrm>
        </p:grpSpPr>
        <p:sp>
          <p:nvSpPr>
            <p:cNvPr id="36939" name="Line 11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0" name="Line 11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1" name="Line 11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2" name="Line 11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3" name="Line 12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4" name="Line 12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5" name="Line 12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9" name="Group 123"/>
          <p:cNvGrpSpPr>
            <a:grpSpLocks/>
          </p:cNvGrpSpPr>
          <p:nvPr/>
        </p:nvGrpSpPr>
        <p:grpSpPr bwMode="auto">
          <a:xfrm>
            <a:off x="935317" y="2523556"/>
            <a:ext cx="1371600" cy="533400"/>
            <a:chOff x="3701" y="2419"/>
            <a:chExt cx="864" cy="336"/>
          </a:xfrm>
        </p:grpSpPr>
        <p:sp>
          <p:nvSpPr>
            <p:cNvPr id="36931" name="Line 12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2" name="Line 12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3" name="Line 12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4" name="Line 12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5" name="Line 12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6" name="Line 12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7" name="Line 13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8" name="Oval 13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10" name="Group 132"/>
          <p:cNvGrpSpPr>
            <a:grpSpLocks/>
          </p:cNvGrpSpPr>
          <p:nvPr/>
        </p:nvGrpSpPr>
        <p:grpSpPr bwMode="auto">
          <a:xfrm>
            <a:off x="2230717" y="3285556"/>
            <a:ext cx="1371600" cy="533400"/>
            <a:chOff x="1205" y="2400"/>
            <a:chExt cx="864" cy="336"/>
          </a:xfrm>
        </p:grpSpPr>
        <p:sp>
          <p:nvSpPr>
            <p:cNvPr id="36924" name="Line 133"/>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5" name="Line 134"/>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6" name="Line 135"/>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7" name="Line 136"/>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8" name="Line 137"/>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9" name="Line 138"/>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0" name="Line 139"/>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36905" name="Line 140"/>
          <p:cNvSpPr>
            <a:spLocks noChangeShapeType="1"/>
          </p:cNvSpPr>
          <p:nvPr/>
        </p:nvSpPr>
        <p:spPr bwMode="auto">
          <a:xfrm flipH="1">
            <a:off x="1087717" y="3818956"/>
            <a:ext cx="1143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06" name="Line 141"/>
          <p:cNvSpPr>
            <a:spLocks noChangeShapeType="1"/>
          </p:cNvSpPr>
          <p:nvPr/>
        </p:nvSpPr>
        <p:spPr bwMode="auto">
          <a:xfrm flipH="1">
            <a:off x="2230717" y="4428556"/>
            <a:ext cx="13716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07" name="Line 142"/>
          <p:cNvSpPr>
            <a:spLocks noChangeShapeType="1"/>
          </p:cNvSpPr>
          <p:nvPr/>
        </p:nvSpPr>
        <p:spPr bwMode="auto">
          <a:xfrm flipH="1" flipV="1">
            <a:off x="2916517" y="2523556"/>
            <a:ext cx="0" cy="8382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8" name="Line 143"/>
          <p:cNvSpPr>
            <a:spLocks noChangeShapeType="1"/>
          </p:cNvSpPr>
          <p:nvPr/>
        </p:nvSpPr>
        <p:spPr bwMode="auto">
          <a:xfrm flipH="1">
            <a:off x="1087717" y="3818956"/>
            <a:ext cx="0" cy="609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9" name="Rectangle 144"/>
          <p:cNvSpPr>
            <a:spLocks noChangeArrowheads="1"/>
          </p:cNvSpPr>
          <p:nvPr/>
        </p:nvSpPr>
        <p:spPr bwMode="auto">
          <a:xfrm>
            <a:off x="4135717" y="3437956"/>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Z</a:t>
            </a:r>
          </a:p>
        </p:txBody>
      </p:sp>
      <p:grpSp>
        <p:nvGrpSpPr>
          <p:cNvPr id="11" name="Group 145"/>
          <p:cNvGrpSpPr>
            <a:grpSpLocks/>
          </p:cNvGrpSpPr>
          <p:nvPr/>
        </p:nvGrpSpPr>
        <p:grpSpPr bwMode="auto">
          <a:xfrm>
            <a:off x="2230717" y="2523556"/>
            <a:ext cx="1371600" cy="533400"/>
            <a:chOff x="3701" y="2419"/>
            <a:chExt cx="864" cy="336"/>
          </a:xfrm>
        </p:grpSpPr>
        <p:sp>
          <p:nvSpPr>
            <p:cNvPr id="36916" name="Line 146"/>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7" name="Line 147"/>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8" name="Line 148"/>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9" name="Line 149"/>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0" name="Line 150"/>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1" name="Line 151"/>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2" name="Line 152"/>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3" name="Oval 153"/>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6911" name="Oval 154"/>
          <p:cNvSpPr>
            <a:spLocks noChangeArrowheads="1"/>
          </p:cNvSpPr>
          <p:nvPr/>
        </p:nvSpPr>
        <p:spPr bwMode="auto">
          <a:xfrm>
            <a:off x="1011517" y="43523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912" name="Oval 155"/>
          <p:cNvSpPr>
            <a:spLocks noChangeArrowheads="1"/>
          </p:cNvSpPr>
          <p:nvPr/>
        </p:nvSpPr>
        <p:spPr bwMode="auto">
          <a:xfrm>
            <a:off x="3526117" y="37427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913" name="Oval 156"/>
          <p:cNvSpPr>
            <a:spLocks noChangeArrowheads="1"/>
          </p:cNvSpPr>
          <p:nvPr/>
        </p:nvSpPr>
        <p:spPr bwMode="auto">
          <a:xfrm>
            <a:off x="3526117" y="35141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120" name="Slide Number Placeholder 119"/>
          <p:cNvSpPr>
            <a:spLocks noGrp="1"/>
          </p:cNvSpPr>
          <p:nvPr>
            <p:ph type="sldNum" sz="quarter" idx="12"/>
          </p:nvPr>
        </p:nvSpPr>
        <p:spPr>
          <a:xfrm>
            <a:off x="6620934" y="6492875"/>
            <a:ext cx="2133600" cy="365125"/>
          </a:xfrm>
        </p:spPr>
        <p:txBody>
          <a:bodyPr/>
          <a:lstStyle/>
          <a:p>
            <a:pPr>
              <a:defRPr/>
            </a:pPr>
            <a:fld id="{3870C79D-D249-A441-85A0-5AAAC4F723CE}" type="slidenum">
              <a:rPr lang="en-US"/>
              <a:pPr>
                <a:defRPr/>
              </a:pPr>
              <a:t>18</a:t>
            </a:fld>
            <a:endParaRPr lang="en-US" dirty="0"/>
          </a:p>
        </p:txBody>
      </p:sp>
      <p:grpSp>
        <p:nvGrpSpPr>
          <p:cNvPr id="145" name="Group 47"/>
          <p:cNvGrpSpPr>
            <a:grpSpLocks/>
          </p:cNvGrpSpPr>
          <p:nvPr/>
        </p:nvGrpSpPr>
        <p:grpSpPr bwMode="auto">
          <a:xfrm>
            <a:off x="8055535" y="2764697"/>
            <a:ext cx="901700" cy="1730375"/>
            <a:chOff x="4120" y="2640"/>
            <a:chExt cx="576" cy="1104"/>
          </a:xfrm>
        </p:grpSpPr>
        <p:sp>
          <p:nvSpPr>
            <p:cNvPr id="146"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7"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8"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9"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grpSp>
      <p:sp>
        <p:nvSpPr>
          <p:cNvPr id="36868" name="Line 39"/>
          <p:cNvSpPr>
            <a:spLocks noChangeShapeType="1"/>
          </p:cNvSpPr>
          <p:nvPr/>
        </p:nvSpPr>
        <p:spPr bwMode="auto">
          <a:xfrm>
            <a:off x="6619098" y="2152078"/>
            <a:ext cx="0" cy="2205038"/>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6871" name="Rectangle 42"/>
          <p:cNvSpPr>
            <a:spLocks noChangeArrowheads="1"/>
          </p:cNvSpPr>
          <p:nvPr/>
        </p:nvSpPr>
        <p:spPr bwMode="auto">
          <a:xfrm>
            <a:off x="6982635" y="2075878"/>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z</a:t>
            </a:r>
          </a:p>
        </p:txBody>
      </p:sp>
      <p:sp>
        <p:nvSpPr>
          <p:cNvPr id="154" name="Rectangle 43"/>
          <p:cNvSpPr>
            <a:spLocks noChangeArrowheads="1"/>
          </p:cNvSpPr>
          <p:nvPr/>
        </p:nvSpPr>
        <p:spPr bwMode="auto">
          <a:xfrm>
            <a:off x="6790018" y="280453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0</a:t>
            </a:r>
            <a:r>
              <a:rPr lang="en-US" dirty="0" smtClean="0">
                <a:solidFill>
                  <a:srgbClr val="000000"/>
                </a:solidFill>
                <a:latin typeface="Comic Sans MS" charset="0"/>
              </a:rPr>
              <a:t>  </a:t>
            </a:r>
            <a:r>
              <a:rPr lang="en-US" dirty="0" smtClean="0">
                <a:solidFill>
                  <a:srgbClr val="FF6FCF"/>
                </a:solidFill>
                <a:latin typeface="Comic Sans MS" charset="0"/>
              </a:rPr>
              <a:t>1</a:t>
            </a:r>
            <a:r>
              <a:rPr lang="en-US" dirty="0" smtClean="0">
                <a:solidFill>
                  <a:srgbClr val="008000"/>
                </a:solidFill>
                <a:latin typeface="Comic Sans MS" charset="0"/>
              </a:rPr>
              <a:t>  </a:t>
            </a:r>
            <a:r>
              <a:rPr lang="en-US" b="1" dirty="0" smtClean="0">
                <a:ln>
                  <a:solidFill>
                    <a:schemeClr val="tx1"/>
                  </a:solidFill>
                </a:ln>
                <a:solidFill>
                  <a:srgbClr val="FFFF00"/>
                </a:solidFill>
              </a:rPr>
              <a:t>1</a:t>
            </a:r>
            <a:endParaRPr lang="en-US" b="1" dirty="0">
              <a:ln>
                <a:solidFill>
                  <a:schemeClr val="tx1"/>
                </a:solidFill>
              </a:ln>
              <a:solidFill>
                <a:srgbClr val="FFFF00"/>
              </a:solidFill>
            </a:endParaRPr>
          </a:p>
        </p:txBody>
      </p:sp>
      <p:sp>
        <p:nvSpPr>
          <p:cNvPr id="155" name="Rectangle 44"/>
          <p:cNvSpPr>
            <a:spLocks noChangeArrowheads="1"/>
          </p:cNvSpPr>
          <p:nvPr/>
        </p:nvSpPr>
        <p:spPr bwMode="auto">
          <a:xfrm>
            <a:off x="6802542" y="328101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b="1" dirty="0" smtClean="0">
                <a:ln>
                  <a:solidFill>
                    <a:schemeClr val="tx1"/>
                  </a:solidFill>
                </a:ln>
                <a:solidFill>
                  <a:srgbClr val="FFFF00"/>
                </a:solidFill>
              </a:rPr>
              <a:t>1</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6" name="Rectangle 45"/>
          <p:cNvSpPr>
            <a:spLocks noChangeArrowheads="1"/>
          </p:cNvSpPr>
          <p:nvPr/>
        </p:nvSpPr>
        <p:spPr bwMode="auto">
          <a:xfrm>
            <a:off x="6802542" y="3707343"/>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1</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7" name="Rectangle 46"/>
          <p:cNvSpPr>
            <a:spLocks noChangeArrowheads="1"/>
          </p:cNvSpPr>
          <p:nvPr/>
        </p:nvSpPr>
        <p:spPr bwMode="auto">
          <a:xfrm>
            <a:off x="6802542" y="412112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1</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0</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8" name="Rectangle 43"/>
          <p:cNvSpPr>
            <a:spLocks noChangeArrowheads="1"/>
          </p:cNvSpPr>
          <p:nvPr/>
        </p:nvSpPr>
        <p:spPr bwMode="auto">
          <a:xfrm>
            <a:off x="6739218" y="2482805"/>
            <a:ext cx="1054099" cy="54028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b="1" dirty="0" smtClean="0">
                <a:solidFill>
                  <a:schemeClr val="accent6"/>
                </a:solidFill>
              </a:rPr>
              <a:t>A</a:t>
            </a:r>
            <a:r>
              <a:rPr lang="en-US" dirty="0" smtClean="0">
                <a:solidFill>
                  <a:srgbClr val="000000"/>
                </a:solidFill>
                <a:latin typeface="Comic Sans MS" charset="0"/>
              </a:rPr>
              <a:t>  </a:t>
            </a:r>
            <a:r>
              <a:rPr lang="en-US" b="1" dirty="0" smtClean="0">
                <a:solidFill>
                  <a:srgbClr val="008000"/>
                </a:solidFill>
              </a:rPr>
              <a:t>B</a:t>
            </a:r>
            <a:r>
              <a:rPr lang="en-US" dirty="0" smtClean="0">
                <a:solidFill>
                  <a:srgbClr val="000000"/>
                </a:solidFill>
                <a:latin typeface="Comic Sans MS" charset="0"/>
              </a:rPr>
              <a:t>  </a:t>
            </a:r>
            <a:r>
              <a:rPr lang="en-US" b="1" dirty="0" smtClean="0">
                <a:solidFill>
                  <a:srgbClr val="FF6FCF"/>
                </a:solidFill>
              </a:rPr>
              <a:t>C</a:t>
            </a:r>
            <a:r>
              <a:rPr lang="en-US" dirty="0" smtClean="0">
                <a:solidFill>
                  <a:srgbClr val="000000"/>
                </a:solidFill>
                <a:latin typeface="Comic Sans MS" charset="0"/>
              </a:rPr>
              <a:t>  </a:t>
            </a:r>
            <a:r>
              <a:rPr lang="en-US" b="1" dirty="0" smtClean="0">
                <a:ln>
                  <a:solidFill>
                    <a:schemeClr val="tx1"/>
                  </a:solidFill>
                </a:ln>
                <a:solidFill>
                  <a:srgbClr val="FFFF00"/>
                </a:solidFill>
              </a:rPr>
              <a:t>D</a:t>
            </a:r>
            <a:endParaRPr lang="en-US" dirty="0">
              <a:solidFill>
                <a:srgbClr val="000000"/>
              </a:solidFill>
              <a:latin typeface="Comic Sans MS" charset="0"/>
            </a:endParaRPr>
          </a:p>
        </p:txBody>
      </p:sp>
      <p:sp>
        <p:nvSpPr>
          <p:cNvPr id="159" name="Rectangle 158"/>
          <p:cNvSpPr/>
          <p:nvPr/>
        </p:nvSpPr>
        <p:spPr>
          <a:xfrm>
            <a:off x="6743450"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7014384"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7285318"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7556252"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HW2 out</a:t>
            </a:r>
          </a:p>
          <a:p>
            <a:pPr lvl="1"/>
            <a:r>
              <a:rPr lang="en-US" sz="2400" dirty="0" smtClean="0"/>
              <a:t>We recommend doing this before the midterm</a:t>
            </a:r>
          </a:p>
          <a:p>
            <a:r>
              <a:rPr lang="en-US" sz="2800" dirty="0" err="1" smtClean="0"/>
              <a:t>Proj</a:t>
            </a:r>
            <a:r>
              <a:rPr lang="en-US" sz="2800" dirty="0" smtClean="0"/>
              <a:t> 2-1 out</a:t>
            </a:r>
          </a:p>
          <a:p>
            <a:pPr lvl="1"/>
            <a:r>
              <a:rPr lang="en-US" sz="2400" dirty="0" smtClean="0"/>
              <a:t>Make sure you test your code on hive machines, that’s where we’ll grade them</a:t>
            </a:r>
          </a:p>
          <a:p>
            <a:pPr lvl="1"/>
            <a:r>
              <a:rPr lang="en-US" sz="2400" dirty="0" smtClean="0"/>
              <a:t>Team registration problems? Email Jay</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19</a:t>
            </a:fld>
            <a:endParaRPr lang="en-US"/>
          </a:p>
        </p:txBody>
      </p:sp>
    </p:spTree>
    <p:extLst>
      <p:ext uri="{BB962C8B-B14F-4D97-AF65-F5344CB8AC3E}">
        <p14:creationId xmlns:p14="http://schemas.microsoft.com/office/powerpoint/2010/main" val="10870904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5"/>
          <p:cNvPicPr>
            <a:picLocks noChangeAspect="1" noChangeArrowheads="1"/>
          </p:cNvPicPr>
          <p:nvPr/>
        </p:nvPicPr>
        <p:blipFill>
          <a:blip r:embed="rId4"/>
          <a:srcRect/>
          <a:stretch>
            <a:fillRect/>
          </a:stretch>
        </p:blipFill>
        <p:spPr bwMode="auto">
          <a:xfrm>
            <a:off x="8120266" y="2214862"/>
            <a:ext cx="1023734" cy="709634"/>
          </a:xfrm>
          <a:prstGeom prst="rect">
            <a:avLst/>
          </a:prstGeom>
          <a:noFill/>
          <a:ln w="9525">
            <a:noFill/>
            <a:miter lim="800000"/>
            <a:headEnd/>
            <a:tailEnd/>
          </a:ln>
          <a:effectLst/>
        </p:spPr>
      </p:pic>
      <p:sp>
        <p:nvSpPr>
          <p:cNvPr id="43" name="Content Placeholder 42"/>
          <p:cNvSpPr>
            <a:spLocks noGrp="1"/>
          </p:cNvSpPr>
          <p:nvPr>
            <p:ph sz="half" idx="1"/>
          </p:nvPr>
        </p:nvSpPr>
        <p:spPr>
          <a:xfrm>
            <a:off x="0" y="1387066"/>
            <a:ext cx="3421902" cy="5237820"/>
          </a:xfrm>
        </p:spPr>
        <p:txBody>
          <a:bodyPr>
            <a:noAutofit/>
          </a:bodyPr>
          <a:lstStyle/>
          <a:p>
            <a:pPr>
              <a:lnSpc>
                <a:spcPct val="90000"/>
              </a:lnSpc>
            </a:pPr>
            <a:r>
              <a:rPr lang="en-US" sz="2400" dirty="0" smtClean="0"/>
              <a:t>Parallel Requests</a:t>
            </a:r>
          </a:p>
          <a:p>
            <a:pPr lvl="1">
              <a:lnSpc>
                <a:spcPct val="90000"/>
              </a:lnSpc>
              <a:buNone/>
            </a:pPr>
            <a:r>
              <a:rPr lang="en-US" sz="1800" dirty="0" smtClean="0"/>
              <a:t>Assigned to computer</a:t>
            </a:r>
          </a:p>
          <a:p>
            <a:pPr lvl="1">
              <a:lnSpc>
                <a:spcPct val="90000"/>
              </a:lnSpc>
              <a:buNone/>
            </a:pPr>
            <a:r>
              <a:rPr lang="en-US" sz="1800" dirty="0" smtClean="0"/>
              <a:t>e.g., Search “Katz”</a:t>
            </a:r>
          </a:p>
          <a:p>
            <a:pPr>
              <a:lnSpc>
                <a:spcPct val="90000"/>
              </a:lnSpc>
            </a:pPr>
            <a:r>
              <a:rPr lang="en-US" sz="2400" dirty="0" smtClean="0"/>
              <a:t>Parallel Threads</a:t>
            </a:r>
          </a:p>
          <a:p>
            <a:pPr lvl="1">
              <a:lnSpc>
                <a:spcPct val="90000"/>
              </a:lnSpc>
              <a:buNone/>
            </a:pPr>
            <a:r>
              <a:rPr lang="en-US" sz="1800" dirty="0" smtClean="0"/>
              <a:t>Assigned to core</a:t>
            </a:r>
          </a:p>
          <a:p>
            <a:pPr lvl="1">
              <a:lnSpc>
                <a:spcPct val="90000"/>
              </a:lnSpc>
              <a:buNone/>
            </a:pPr>
            <a:r>
              <a:rPr lang="en-US" sz="1800" dirty="0" smtClean="0"/>
              <a:t>e.g., Lookup, Ads</a:t>
            </a:r>
          </a:p>
          <a:p>
            <a:pPr>
              <a:lnSpc>
                <a:spcPct val="90000"/>
              </a:lnSpc>
            </a:pPr>
            <a:r>
              <a:rPr lang="en-US" sz="2400" dirty="0" smtClean="0"/>
              <a:t>Parallel Instructions</a:t>
            </a:r>
          </a:p>
          <a:p>
            <a:pPr lvl="1">
              <a:lnSpc>
                <a:spcPct val="90000"/>
              </a:lnSpc>
              <a:buNone/>
            </a:pPr>
            <a:r>
              <a:rPr lang="en-US" sz="1800" dirty="0" smtClean="0"/>
              <a:t>&gt;1 instruction @ one time</a:t>
            </a:r>
          </a:p>
          <a:p>
            <a:pPr lvl="1">
              <a:lnSpc>
                <a:spcPct val="90000"/>
              </a:lnSpc>
              <a:buNone/>
            </a:pPr>
            <a:r>
              <a:rPr lang="en-US" sz="1800" dirty="0" smtClean="0"/>
              <a:t>e.g., 5 pipelined instructions</a:t>
            </a:r>
          </a:p>
          <a:p>
            <a:pPr>
              <a:lnSpc>
                <a:spcPct val="90000"/>
              </a:lnSpc>
            </a:pPr>
            <a:r>
              <a:rPr lang="en-US" sz="2400" dirty="0" smtClean="0"/>
              <a:t>Parallel Data</a:t>
            </a:r>
          </a:p>
          <a:p>
            <a:pPr lvl="1">
              <a:lnSpc>
                <a:spcPct val="90000"/>
              </a:lnSpc>
              <a:buNone/>
            </a:pPr>
            <a:r>
              <a:rPr lang="en-US" sz="1800" dirty="0" smtClean="0"/>
              <a:t>&gt;1 data item @ one time</a:t>
            </a:r>
          </a:p>
          <a:p>
            <a:pPr lvl="1">
              <a:lnSpc>
                <a:spcPct val="90000"/>
              </a:lnSpc>
              <a:buNone/>
            </a:pPr>
            <a:r>
              <a:rPr lang="en-US" sz="1800" dirty="0" smtClean="0"/>
              <a:t>e.g., Add of 4 pairs of words</a:t>
            </a:r>
          </a:p>
          <a:p>
            <a:pPr>
              <a:lnSpc>
                <a:spcPct val="90000"/>
              </a:lnSpc>
            </a:pPr>
            <a:r>
              <a:rPr lang="en-US" sz="2400" dirty="0" smtClean="0"/>
              <a:t>Hardware descriptions</a:t>
            </a:r>
          </a:p>
          <a:p>
            <a:pPr lvl="1">
              <a:lnSpc>
                <a:spcPct val="90000"/>
              </a:lnSpc>
              <a:buNone/>
            </a:pPr>
            <a:r>
              <a:rPr lang="en-US" sz="1800" dirty="0" smtClean="0"/>
              <a:t>All gates @ one time</a:t>
            </a:r>
          </a:p>
          <a:p>
            <a:pPr>
              <a:lnSpc>
                <a:spcPct val="90000"/>
              </a:lnSpc>
            </a:pPr>
            <a:r>
              <a:rPr lang="en-US" sz="2200" dirty="0" smtClean="0"/>
              <a:t>Programming Languages</a:t>
            </a:r>
          </a:p>
        </p:txBody>
      </p:sp>
      <p:sp>
        <p:nvSpPr>
          <p:cNvPr id="45" name="Slide Number Placeholder 44"/>
          <p:cNvSpPr>
            <a:spLocks noGrp="1"/>
          </p:cNvSpPr>
          <p:nvPr>
            <p:ph type="sldNum" sz="quarter" idx="12"/>
          </p:nvPr>
        </p:nvSpPr>
        <p:spPr/>
        <p:txBody>
          <a:bodyPr/>
          <a:lstStyle/>
          <a:p>
            <a:fld id="{3CC63E4C-4642-794D-A2FD-70F6B81535F5}" type="slidenum">
              <a:rPr lang="en-US" smtClean="0"/>
              <a:pPr/>
              <a:t>2</a:t>
            </a:fld>
            <a:endParaRPr lang="en-US"/>
          </a:p>
        </p:txBody>
      </p:sp>
      <p:sp>
        <p:nvSpPr>
          <p:cNvPr id="97" name="TextBox 96"/>
          <p:cNvSpPr txBox="1"/>
          <p:nvPr/>
        </p:nvSpPr>
        <p:spPr>
          <a:xfrm>
            <a:off x="8170342" y="1665638"/>
            <a:ext cx="787395" cy="544765"/>
          </a:xfrm>
          <a:prstGeom prst="rect">
            <a:avLst/>
          </a:prstGeom>
          <a:noFill/>
        </p:spPr>
        <p:txBody>
          <a:bodyPr wrap="none" rtlCol="0">
            <a:spAutoFit/>
          </a:bodyPr>
          <a:lstStyle/>
          <a:p>
            <a:pPr algn="r">
              <a:lnSpc>
                <a:spcPct val="80000"/>
              </a:lnSpc>
            </a:pPr>
            <a:r>
              <a:rPr lang="en-US" dirty="0" smtClean="0"/>
              <a:t>Smart</a:t>
            </a:r>
            <a:br>
              <a:rPr lang="en-US" dirty="0" smtClean="0"/>
            </a:br>
            <a:r>
              <a:rPr lang="en-US" dirty="0" smtClean="0"/>
              <a:t>Phone</a:t>
            </a:r>
            <a:endParaRPr lang="en-US" dirty="0"/>
          </a:p>
        </p:txBody>
      </p:sp>
      <p:sp>
        <p:nvSpPr>
          <p:cNvPr id="118" name="TextBox 117"/>
          <p:cNvSpPr txBox="1"/>
          <p:nvPr/>
        </p:nvSpPr>
        <p:spPr>
          <a:xfrm>
            <a:off x="3916478" y="1665944"/>
            <a:ext cx="1305493" cy="766364"/>
          </a:xfrm>
          <a:prstGeom prst="rect">
            <a:avLst/>
          </a:prstGeom>
          <a:noFill/>
        </p:spPr>
        <p:txBody>
          <a:bodyPr wrap="square" rtlCol="0">
            <a:spAutoFit/>
          </a:bodyPr>
          <a:lstStyle/>
          <a:p>
            <a:pPr algn="r">
              <a:lnSpc>
                <a:spcPct val="80000"/>
              </a:lnSpc>
            </a:pPr>
            <a:r>
              <a:rPr lang="en-US" dirty="0" smtClean="0"/>
              <a:t>Warehouse Scale Computer</a:t>
            </a:r>
            <a:endParaRPr lang="en-US" dirty="0"/>
          </a:p>
        </p:txBody>
      </p:sp>
      <p:cxnSp>
        <p:nvCxnSpPr>
          <p:cNvPr id="168" name="Straight Connector 167"/>
          <p:cNvCxnSpPr/>
          <p:nvPr/>
        </p:nvCxnSpPr>
        <p:spPr>
          <a:xfrm rot="5400000">
            <a:off x="736707" y="3834054"/>
            <a:ext cx="5250171" cy="1588"/>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1869899" y="1062860"/>
            <a:ext cx="3176233" cy="461665"/>
          </a:xfrm>
          <a:prstGeom prst="rect">
            <a:avLst/>
          </a:prstGeom>
          <a:noFill/>
        </p:spPr>
        <p:txBody>
          <a:bodyPr wrap="none" rtlCol="0">
            <a:spAutoFit/>
          </a:bodyPr>
          <a:lstStyle/>
          <a:p>
            <a:r>
              <a:rPr lang="en-US" sz="2400" i="1" dirty="0" smtClean="0"/>
              <a:t>Software        Hardware</a:t>
            </a:r>
            <a:endParaRPr lang="en-US" sz="2400" i="1" dirty="0"/>
          </a:p>
        </p:txBody>
      </p:sp>
      <p:sp>
        <p:nvSpPr>
          <p:cNvPr id="171" name="TextBox 170"/>
          <p:cNvSpPr txBox="1"/>
          <p:nvPr/>
        </p:nvSpPr>
        <p:spPr>
          <a:xfrm>
            <a:off x="2559950" y="2275669"/>
            <a:ext cx="1619354" cy="1205458"/>
          </a:xfrm>
          <a:prstGeom prst="rect">
            <a:avLst/>
          </a:prstGeom>
          <a:solidFill>
            <a:schemeClr val="bg1"/>
          </a:solidFill>
        </p:spPr>
        <p:txBody>
          <a:bodyPr wrap="none" rtlCol="0">
            <a:spAutoFit/>
          </a:bodyPr>
          <a:lstStyle/>
          <a:p>
            <a:pPr algn="ctr">
              <a:lnSpc>
                <a:spcPct val="90000"/>
              </a:lnSpc>
            </a:pPr>
            <a:r>
              <a:rPr lang="en-US" sz="2000" i="1" dirty="0" smtClean="0"/>
              <a:t>Harness</a:t>
            </a:r>
            <a:br>
              <a:rPr lang="en-US" sz="2000" i="1" dirty="0" smtClean="0"/>
            </a:br>
            <a:r>
              <a:rPr lang="en-US" sz="2000" i="1" dirty="0" smtClean="0"/>
              <a:t>Parallelism &amp;</a:t>
            </a:r>
          </a:p>
          <a:p>
            <a:pPr algn="ctr">
              <a:lnSpc>
                <a:spcPct val="90000"/>
              </a:lnSpc>
            </a:pPr>
            <a:r>
              <a:rPr lang="en-US" sz="2000" i="1" dirty="0" smtClean="0"/>
              <a:t>Achieve High</a:t>
            </a:r>
            <a:br>
              <a:rPr lang="en-US" sz="2000" i="1" dirty="0" smtClean="0"/>
            </a:br>
            <a:r>
              <a:rPr lang="en-US" sz="2000" i="1" dirty="0" smtClean="0"/>
              <a:t>Performance</a:t>
            </a:r>
            <a:endParaRPr lang="en-US" sz="2000" i="1" dirty="0"/>
          </a:p>
        </p:txBody>
      </p:sp>
      <p:grpSp>
        <p:nvGrpSpPr>
          <p:cNvPr id="2" name="Group 50"/>
          <p:cNvGrpSpPr/>
          <p:nvPr/>
        </p:nvGrpSpPr>
        <p:grpSpPr>
          <a:xfrm>
            <a:off x="5831288" y="5537200"/>
            <a:ext cx="3360062" cy="1289820"/>
            <a:chOff x="5831288" y="5537200"/>
            <a:chExt cx="3360062" cy="1289820"/>
          </a:xfrm>
        </p:grpSpPr>
        <p:sp>
          <p:nvSpPr>
            <p:cNvPr id="166" name="TextBox 165"/>
            <p:cNvSpPr txBox="1"/>
            <p:nvPr/>
          </p:nvSpPr>
          <p:spPr>
            <a:xfrm>
              <a:off x="7942290" y="5985754"/>
              <a:ext cx="1249060" cy="369332"/>
            </a:xfrm>
            <a:prstGeom prst="rect">
              <a:avLst/>
            </a:prstGeom>
            <a:noFill/>
          </p:spPr>
          <p:txBody>
            <a:bodyPr wrap="none" rtlCol="0">
              <a:spAutoFit/>
            </a:bodyPr>
            <a:lstStyle/>
            <a:p>
              <a:r>
                <a:rPr lang="en-US" dirty="0" smtClean="0"/>
                <a:t>Logic Gates</a:t>
              </a:r>
              <a:endParaRPr lang="en-US" dirty="0"/>
            </a:p>
          </p:txBody>
        </p:sp>
        <p:cxnSp>
          <p:nvCxnSpPr>
            <p:cNvPr id="172" name="Straight Connector 171"/>
            <p:cNvCxnSpPr>
              <a:stCxn id="104" idx="2"/>
              <a:endCxn id="177" idx="3"/>
            </p:cNvCxnSpPr>
            <p:nvPr/>
          </p:nvCxnSpPr>
          <p:spPr>
            <a:xfrm flipH="1">
              <a:off x="7920438" y="5537200"/>
              <a:ext cx="54947"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773" y="5537200"/>
              <a:ext cx="955786"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77"/>
            <p:cNvGrpSpPr/>
            <p:nvPr/>
          </p:nvGrpSpPr>
          <p:grpSpPr>
            <a:xfrm>
              <a:off x="5831288" y="6109003"/>
              <a:ext cx="2089150" cy="718017"/>
              <a:chOff x="5831288" y="6139983"/>
              <a:chExt cx="2089150" cy="718017"/>
            </a:xfrm>
          </p:grpSpPr>
          <p:graphicFrame>
            <p:nvGraphicFramePr>
              <p:cNvPr id="93186"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53800" name="Image" r:id="rId5" imgW="3492063" imgH="2400000" progId="">
                      <p:embed/>
                    </p:oleObj>
                  </mc:Choice>
                  <mc:Fallback>
                    <p:oleObj name="Image" r:id="rId5" imgW="3492063" imgH="24000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77" name="Freeform 176"/>
              <p:cNvSpPr/>
              <p:nvPr/>
            </p:nvSpPr>
            <p:spPr>
              <a:xfrm>
                <a:off x="5831288" y="6149353"/>
                <a:ext cx="2089150" cy="708647"/>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a:t>
                </a:r>
                <a:endParaRPr lang="en-US" dirty="0">
                  <a:solidFill>
                    <a:srgbClr val="000000"/>
                  </a:solidFill>
                </a:endParaRPr>
              </a:p>
            </p:txBody>
          </p:sp>
        </p:grpSp>
      </p:grpSp>
      <p:pic>
        <p:nvPicPr>
          <p:cNvPr id="117" name="Picture 116" descr="cern-racks.jpg"/>
          <p:cNvPicPr>
            <a:picLocks noChangeAspect="1"/>
          </p:cNvPicPr>
          <p:nvPr/>
        </p:nvPicPr>
        <p:blipFill>
          <a:blip r:embed="rId7"/>
          <a:stretch>
            <a:fillRect/>
          </a:stretch>
        </p:blipFill>
        <p:spPr>
          <a:xfrm>
            <a:off x="5173656" y="1334878"/>
            <a:ext cx="2859651" cy="1667628"/>
          </a:xfrm>
          <a:prstGeom prst="rect">
            <a:avLst/>
          </a:prstGeom>
        </p:spPr>
      </p:pic>
      <p:grpSp>
        <p:nvGrpSpPr>
          <p:cNvPr id="4" name="Group 55"/>
          <p:cNvGrpSpPr/>
          <p:nvPr/>
        </p:nvGrpSpPr>
        <p:grpSpPr>
          <a:xfrm>
            <a:off x="3442017" y="2980266"/>
            <a:ext cx="5143176" cy="1625601"/>
            <a:chOff x="3442017" y="2980266"/>
            <a:chExt cx="5143176" cy="1625601"/>
          </a:xfrm>
        </p:grpSpPr>
        <p:grpSp>
          <p:nvGrpSpPr>
            <p:cNvPr id="5" name="Group 53"/>
            <p:cNvGrpSpPr/>
            <p:nvPr/>
          </p:nvGrpSpPr>
          <p:grpSpPr>
            <a:xfrm>
              <a:off x="3442017" y="2980266"/>
              <a:ext cx="5143176" cy="1625601"/>
              <a:chOff x="3442017" y="2980266"/>
              <a:chExt cx="5143176" cy="1625601"/>
            </a:xfrm>
          </p:grpSpPr>
          <p:pic>
            <p:nvPicPr>
              <p:cNvPr id="48" name="Picture 5"/>
              <p:cNvPicPr>
                <a:picLocks noChangeAspect="1"/>
              </p:cNvPicPr>
              <p:nvPr/>
            </p:nvPicPr>
            <p:blipFill>
              <a:blip r:embed="rId8"/>
              <a:srcRect/>
              <a:stretch>
                <a:fillRect/>
              </a:stretch>
            </p:blipFill>
            <p:spPr bwMode="auto">
              <a:xfrm>
                <a:off x="3442017" y="3451864"/>
                <a:ext cx="1792390" cy="856882"/>
              </a:xfrm>
              <a:prstGeom prst="rect">
                <a:avLst/>
              </a:prstGeom>
              <a:noFill/>
              <a:ln w="9525">
                <a:noFill/>
                <a:miter lim="800000"/>
                <a:headEnd/>
                <a:tailEnd/>
              </a:ln>
            </p:spPr>
          </p:pic>
          <p:cxnSp>
            <p:nvCxnSpPr>
              <p:cNvPr id="135" name="Straight Connector 134"/>
              <p:cNvCxnSpPr>
                <a:endCxn id="98" idx="1"/>
              </p:cNvCxnSpPr>
              <p:nvPr/>
            </p:nvCxnSpPr>
            <p:spPr>
              <a:xfrm rot="10800000" flipV="1">
                <a:off x="5432954" y="2980266"/>
                <a:ext cx="1729843" cy="38947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1460" y="2980267"/>
                <a:ext cx="1083733" cy="38947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6" name="Group 144"/>
              <p:cNvGrpSpPr/>
              <p:nvPr/>
            </p:nvGrpSpPr>
            <p:grpSpPr>
              <a:xfrm>
                <a:off x="3894659" y="3369744"/>
                <a:ext cx="4690534" cy="1236123"/>
                <a:chOff x="3539066" y="3369744"/>
                <a:chExt cx="4690534" cy="1236123"/>
              </a:xfrm>
            </p:grpSpPr>
            <p:sp>
              <p:nvSpPr>
                <p:cNvPr id="98" name="Freeform 97"/>
                <p:cNvSpPr/>
                <p:nvPr/>
              </p:nvSpPr>
              <p:spPr>
                <a:xfrm>
                  <a:off x="3539066" y="3369744"/>
                  <a:ext cx="4690534" cy="123612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Freeform 131"/>
                <p:cNvSpPr/>
                <p:nvPr/>
              </p:nvSpPr>
              <p:spPr>
                <a:xfrm>
                  <a:off x="4758265"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3" name="Freeform 132"/>
                <p:cNvSpPr/>
                <p:nvPr/>
              </p:nvSpPr>
              <p:spPr>
                <a:xfrm>
                  <a:off x="6790242"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8" name="Rectangle 137"/>
                <p:cNvSpPr/>
                <p:nvPr/>
              </p:nvSpPr>
              <p:spPr>
                <a:xfrm>
                  <a:off x="6242320" y="3413668"/>
                  <a:ext cx="344039" cy="369332"/>
                </a:xfrm>
                <a:prstGeom prst="rect">
                  <a:avLst/>
                </a:prstGeom>
              </p:spPr>
              <p:txBody>
                <a:bodyPr wrap="none">
                  <a:spAutoFit/>
                </a:bodyPr>
                <a:lstStyle/>
                <a:p>
                  <a:r>
                    <a:rPr lang="en-US" dirty="0" smtClean="0"/>
                    <a:t>…</a:t>
                  </a:r>
                  <a:endParaRPr lang="en-US" dirty="0"/>
                </a:p>
              </p:txBody>
            </p:sp>
            <p:sp>
              <p:nvSpPr>
                <p:cNvPr id="140" name="Freeform 139"/>
                <p:cNvSpPr/>
                <p:nvPr/>
              </p:nvSpPr>
              <p:spPr>
                <a:xfrm>
                  <a:off x="4284134" y="3810000"/>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Memory               (Cache)</a:t>
                  </a:r>
                  <a:endParaRPr lang="en-US" dirty="0">
                    <a:solidFill>
                      <a:srgbClr val="000000"/>
                    </a:solidFill>
                  </a:endParaRPr>
                </a:p>
              </p:txBody>
            </p:sp>
            <p:sp>
              <p:nvSpPr>
                <p:cNvPr id="144" name="Freeform 143"/>
                <p:cNvSpPr/>
                <p:nvPr/>
              </p:nvSpPr>
              <p:spPr>
                <a:xfrm>
                  <a:off x="3826935" y="4199466"/>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Input/Output</a:t>
                  </a:r>
                  <a:endParaRPr lang="en-US" dirty="0">
                    <a:solidFill>
                      <a:srgbClr val="000000"/>
                    </a:solidFill>
                  </a:endParaRPr>
                </a:p>
              </p:txBody>
            </p:sp>
          </p:grpSp>
        </p:grpSp>
        <p:sp>
          <p:nvSpPr>
            <p:cNvPr id="55" name="TextBox 54"/>
            <p:cNvSpPr txBox="1"/>
            <p:nvPr/>
          </p:nvSpPr>
          <p:spPr>
            <a:xfrm>
              <a:off x="6760107" y="3049938"/>
              <a:ext cx="1126593" cy="323165"/>
            </a:xfrm>
            <a:prstGeom prst="rect">
              <a:avLst/>
            </a:prstGeom>
            <a:noFill/>
          </p:spPr>
          <p:txBody>
            <a:bodyPr wrap="none" rtlCol="0">
              <a:spAutoFit/>
            </a:bodyPr>
            <a:lstStyle/>
            <a:p>
              <a:pPr algn="r">
                <a:lnSpc>
                  <a:spcPct val="80000"/>
                </a:lnSpc>
              </a:pPr>
              <a:r>
                <a:rPr lang="en-US" dirty="0" smtClean="0"/>
                <a:t>Computer</a:t>
              </a:r>
            </a:p>
          </p:txBody>
        </p:sp>
      </p:grpSp>
      <p:grpSp>
        <p:nvGrpSpPr>
          <p:cNvPr id="7" name="Group 90"/>
          <p:cNvGrpSpPr/>
          <p:nvPr/>
        </p:nvGrpSpPr>
        <p:grpSpPr>
          <a:xfrm>
            <a:off x="3365862" y="3454411"/>
            <a:ext cx="5625738" cy="2622539"/>
            <a:chOff x="3365862" y="3454411"/>
            <a:chExt cx="5625738" cy="2622539"/>
          </a:xfrm>
        </p:grpSpPr>
        <p:sp>
          <p:nvSpPr>
            <p:cNvPr id="151" name="Freeform 150"/>
            <p:cNvSpPr/>
            <p:nvPr/>
          </p:nvSpPr>
          <p:spPr>
            <a:xfrm>
              <a:off x="3971023" y="5625230"/>
              <a:ext cx="3626511" cy="341684"/>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Cache Memory</a:t>
              </a:r>
              <a:endParaRPr lang="en-US" dirty="0">
                <a:solidFill>
                  <a:srgbClr val="000000"/>
                </a:solidFill>
              </a:endParaRPr>
            </a:p>
          </p:txBody>
        </p:sp>
        <p:grpSp>
          <p:nvGrpSpPr>
            <p:cNvPr id="8" name="Group 89"/>
            <p:cNvGrpSpPr/>
            <p:nvPr/>
          </p:nvGrpSpPr>
          <p:grpSpPr>
            <a:xfrm>
              <a:off x="3365862" y="3454411"/>
              <a:ext cx="5625738" cy="2622539"/>
              <a:chOff x="3365862" y="3454411"/>
              <a:chExt cx="5625738" cy="2622539"/>
            </a:xfrm>
          </p:grpSpPr>
          <p:grpSp>
            <p:nvGrpSpPr>
              <p:cNvPr id="9" name="Group 48"/>
              <p:cNvGrpSpPr/>
              <p:nvPr/>
            </p:nvGrpSpPr>
            <p:grpSpPr>
              <a:xfrm>
                <a:off x="3365862" y="3454411"/>
                <a:ext cx="5625738" cy="2622539"/>
                <a:chOff x="3365862" y="3454411"/>
                <a:chExt cx="5454288" cy="2850775"/>
              </a:xfrm>
            </p:grpSpPr>
            <p:sp>
              <p:nvSpPr>
                <p:cNvPr id="147" name="Freeform 146"/>
                <p:cNvSpPr/>
                <p:nvPr/>
              </p:nvSpPr>
              <p:spPr>
                <a:xfrm>
                  <a:off x="3365862" y="4775213"/>
                  <a:ext cx="5454288" cy="152997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a:stCxn id="133" idx="1"/>
                  <a:endCxn id="147" idx="1"/>
                </p:cNvCxnSpPr>
                <p:nvPr/>
              </p:nvCxnSpPr>
              <p:spPr>
                <a:xfrm flipH="1">
                  <a:off x="5154635" y="3454411"/>
                  <a:ext cx="2252893"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a:off x="8179845" y="3454411"/>
                  <a:ext cx="640305"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7515253" y="4306692"/>
                <a:ext cx="641304" cy="369332"/>
              </a:xfrm>
              <a:prstGeom prst="rect">
                <a:avLst/>
              </a:prstGeom>
              <a:noFill/>
            </p:spPr>
            <p:txBody>
              <a:bodyPr wrap="square" rtlCol="0">
                <a:spAutoFit/>
              </a:bodyPr>
              <a:lstStyle/>
              <a:p>
                <a:r>
                  <a:rPr lang="en-US" dirty="0" smtClean="0"/>
                  <a:t>Core</a:t>
                </a:r>
                <a:endParaRPr lang="en-US" dirty="0"/>
              </a:p>
            </p:txBody>
          </p:sp>
          <p:sp>
            <p:nvSpPr>
              <p:cNvPr id="163" name="Freeform 162"/>
              <p:cNvSpPr/>
              <p:nvPr/>
            </p:nvSpPr>
            <p:spPr>
              <a:xfrm>
                <a:off x="4108450" y="4718050"/>
                <a:ext cx="2705100" cy="850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Instruction </a:t>
                </a:r>
                <a:r>
                  <a:rPr lang="en-US" dirty="0" err="1" smtClean="0">
                    <a:solidFill>
                      <a:srgbClr val="000000"/>
                    </a:solidFill>
                  </a:rPr>
                  <a:t>Unit(s</a:t>
                </a:r>
                <a:r>
                  <a:rPr lang="en-US" dirty="0" smtClean="0">
                    <a:solidFill>
                      <a:srgbClr val="000000"/>
                    </a:solidFill>
                  </a:rPr>
                  <a:t>)</a:t>
                </a:r>
              </a:p>
              <a:p>
                <a:pPr algn="ctr">
                  <a:lnSpc>
                    <a:spcPct val="90000"/>
                  </a:lnSpc>
                </a:pPr>
                <a:endParaRPr lang="en-US" dirty="0" smtClean="0">
                  <a:solidFill>
                    <a:srgbClr val="000000"/>
                  </a:solidFill>
                </a:endParaRPr>
              </a:p>
              <a:p>
                <a:pPr algn="ctr">
                  <a:lnSpc>
                    <a:spcPct val="90000"/>
                  </a:lnSpc>
                </a:pPr>
                <a:endParaRPr lang="en-US" dirty="0">
                  <a:solidFill>
                    <a:srgbClr val="000000"/>
                  </a:solidFill>
                </a:endParaRPr>
              </a:p>
            </p:txBody>
          </p:sp>
          <p:sp>
            <p:nvSpPr>
              <p:cNvPr id="165" name="Freeform 164"/>
              <p:cNvSpPr/>
              <p:nvPr/>
            </p:nvSpPr>
            <p:spPr>
              <a:xfrm>
                <a:off x="6438900" y="4686300"/>
                <a:ext cx="2362199" cy="48895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Functional</a:t>
                </a:r>
              </a:p>
              <a:p>
                <a:pPr algn="ctr">
                  <a:lnSpc>
                    <a:spcPct val="90000"/>
                  </a:lnSpc>
                </a:pPr>
                <a:r>
                  <a:rPr lang="en-US" dirty="0" err="1" smtClean="0">
                    <a:solidFill>
                      <a:srgbClr val="000000"/>
                    </a:solidFill>
                  </a:rPr>
                  <a:t>Unit(s</a:t>
                </a:r>
                <a:r>
                  <a:rPr lang="en-US" dirty="0" smtClean="0">
                    <a:solidFill>
                      <a:srgbClr val="000000"/>
                    </a:solidFill>
                  </a:rPr>
                  <a:t>)</a:t>
                </a:r>
                <a:endParaRPr lang="en-US" dirty="0">
                  <a:solidFill>
                    <a:srgbClr val="000000"/>
                  </a:solidFill>
                </a:endParaRPr>
              </a:p>
            </p:txBody>
          </p:sp>
        </p:grpSp>
        <p:pic>
          <p:nvPicPr>
            <p:cNvPr id="57" name="Picture 56" descr="600px-Pipeline_5.png"/>
            <p:cNvPicPr>
              <a:picLocks noChangeAspect="1"/>
            </p:cNvPicPr>
            <p:nvPr/>
          </p:nvPicPr>
          <p:blipFill>
            <a:blip r:embed="rId9"/>
            <a:stretch>
              <a:fillRect/>
            </a:stretch>
          </p:blipFill>
          <p:spPr>
            <a:xfrm>
              <a:off x="4875262" y="4921249"/>
              <a:ext cx="908064" cy="654673"/>
            </a:xfrm>
            <a:prstGeom prst="rect">
              <a:avLst/>
            </a:prstGeom>
          </p:spPr>
        </p:pic>
        <p:grpSp>
          <p:nvGrpSpPr>
            <p:cNvPr id="10" name="Group 88"/>
            <p:cNvGrpSpPr/>
            <p:nvPr/>
          </p:nvGrpSpPr>
          <p:grpSpPr>
            <a:xfrm>
              <a:off x="6108909" y="5194300"/>
              <a:ext cx="2127517" cy="361950"/>
              <a:chOff x="6108909" y="5194300"/>
              <a:chExt cx="2127517" cy="361950"/>
            </a:xfrm>
          </p:grpSpPr>
          <p:grpSp>
            <p:nvGrpSpPr>
              <p:cNvPr id="11" name="Group 68"/>
              <p:cNvGrpSpPr/>
              <p:nvPr/>
            </p:nvGrpSpPr>
            <p:grpSpPr>
              <a:xfrm>
                <a:off x="7499559" y="5194300"/>
                <a:ext cx="736867" cy="342900"/>
                <a:chOff x="7499559" y="5194300"/>
                <a:chExt cx="736867" cy="342900"/>
              </a:xfrm>
            </p:grpSpPr>
            <p:sp>
              <p:nvSpPr>
                <p:cNvPr id="114" name="TextBox 11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3</a:t>
                  </a:r>
                  <a:r>
                    <a:rPr lang="en-US" sz="1400" dirty="0" smtClean="0"/>
                    <a:t>+B</a:t>
                  </a:r>
                  <a:r>
                    <a:rPr lang="en-US" sz="1400" baseline="-25000" dirty="0" smtClean="0"/>
                    <a:t>3</a:t>
                  </a:r>
                  <a:endParaRPr lang="en-US" sz="1400" dirty="0"/>
                </a:p>
              </p:txBody>
            </p:sp>
            <p:sp>
              <p:nvSpPr>
                <p:cNvPr id="104" name="Freeform 103"/>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2" name="Group 79"/>
              <p:cNvGrpSpPr/>
              <p:nvPr/>
            </p:nvGrpSpPr>
            <p:grpSpPr>
              <a:xfrm>
                <a:off x="7036009" y="5200650"/>
                <a:ext cx="736867" cy="342900"/>
                <a:chOff x="7499559" y="5194300"/>
                <a:chExt cx="736867" cy="342900"/>
              </a:xfrm>
            </p:grpSpPr>
            <p:sp>
              <p:nvSpPr>
                <p:cNvPr id="81" name="TextBox 80"/>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2</a:t>
                  </a:r>
                  <a:r>
                    <a:rPr lang="en-US" sz="1400" dirty="0" smtClean="0"/>
                    <a:t>+B</a:t>
                  </a:r>
                  <a:r>
                    <a:rPr lang="en-US" sz="1400" baseline="-25000" dirty="0" smtClean="0"/>
                    <a:t>2</a:t>
                  </a:r>
                  <a:endParaRPr lang="en-US" sz="1400" dirty="0"/>
                </a:p>
              </p:txBody>
            </p:sp>
            <p:sp>
              <p:nvSpPr>
                <p:cNvPr id="82" name="Freeform 81"/>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3" name="Group 82"/>
              <p:cNvGrpSpPr/>
              <p:nvPr/>
            </p:nvGrpSpPr>
            <p:grpSpPr>
              <a:xfrm>
                <a:off x="6572459" y="5207000"/>
                <a:ext cx="736867" cy="342900"/>
                <a:chOff x="7499559" y="5194300"/>
                <a:chExt cx="736867" cy="342900"/>
              </a:xfrm>
            </p:grpSpPr>
            <p:sp>
              <p:nvSpPr>
                <p:cNvPr id="84" name="TextBox 8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1</a:t>
                  </a:r>
                  <a:r>
                    <a:rPr lang="en-US" sz="1400" dirty="0" smtClean="0"/>
                    <a:t>+B</a:t>
                  </a:r>
                  <a:r>
                    <a:rPr lang="en-US" sz="1400" baseline="-25000" dirty="0" smtClean="0"/>
                    <a:t>1</a:t>
                  </a:r>
                  <a:endParaRPr lang="en-US" sz="1400" dirty="0"/>
                </a:p>
              </p:txBody>
            </p:sp>
            <p:sp>
              <p:nvSpPr>
                <p:cNvPr id="85" name="Freeform 84"/>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4" name="Group 85"/>
              <p:cNvGrpSpPr/>
              <p:nvPr/>
            </p:nvGrpSpPr>
            <p:grpSpPr>
              <a:xfrm>
                <a:off x="6108909" y="5213350"/>
                <a:ext cx="736867" cy="342900"/>
                <a:chOff x="7499559" y="5194300"/>
                <a:chExt cx="736867" cy="342900"/>
              </a:xfrm>
            </p:grpSpPr>
            <p:sp>
              <p:nvSpPr>
                <p:cNvPr id="87" name="TextBox 86"/>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0</a:t>
                  </a:r>
                  <a:r>
                    <a:rPr lang="en-US" sz="1400" dirty="0" smtClean="0"/>
                    <a:t>+B</a:t>
                  </a:r>
                  <a:r>
                    <a:rPr lang="en-US" sz="1400" baseline="-25000" dirty="0" smtClean="0"/>
                    <a:t>0</a:t>
                  </a:r>
                  <a:endParaRPr lang="en-US" sz="1400" dirty="0"/>
                </a:p>
              </p:txBody>
            </p:sp>
            <p:sp>
              <p:nvSpPr>
                <p:cNvPr id="88" name="Freeform 87"/>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grpSp>
      <p:grpSp>
        <p:nvGrpSpPr>
          <p:cNvPr id="63" name="Group 91"/>
          <p:cNvGrpSpPr/>
          <p:nvPr/>
        </p:nvGrpSpPr>
        <p:grpSpPr>
          <a:xfrm>
            <a:off x="0" y="5486401"/>
            <a:ext cx="9517119" cy="1371598"/>
            <a:chOff x="0" y="4724401"/>
            <a:chExt cx="9517119" cy="1371598"/>
          </a:xfrm>
        </p:grpSpPr>
        <p:grpSp>
          <p:nvGrpSpPr>
            <p:cNvPr id="64" name="Group 64"/>
            <p:cNvGrpSpPr/>
            <p:nvPr/>
          </p:nvGrpSpPr>
          <p:grpSpPr>
            <a:xfrm>
              <a:off x="5317067" y="4741332"/>
              <a:ext cx="4200052" cy="1354667"/>
              <a:chOff x="1864861" y="2478375"/>
              <a:chExt cx="9231735" cy="982560"/>
            </a:xfrm>
          </p:grpSpPr>
          <p:sp>
            <p:nvSpPr>
              <p:cNvPr id="66" name="Rectangle 65"/>
              <p:cNvSpPr/>
              <p:nvPr/>
            </p:nvSpPr>
            <p:spPr>
              <a:xfrm>
                <a:off x="1864861" y="2846835"/>
                <a:ext cx="8411618" cy="614100"/>
              </a:xfrm>
              <a:prstGeom prst="rect">
                <a:avLst/>
              </a:prstGeom>
              <a:noFill/>
              <a:ln w="5715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7894428" y="2478375"/>
                <a:ext cx="3202168" cy="267882"/>
              </a:xfrm>
              <a:prstGeom prst="rect">
                <a:avLst/>
              </a:prstGeom>
              <a:noFill/>
            </p:spPr>
            <p:txBody>
              <a:bodyPr wrap="square" rtlCol="0">
                <a:spAutoFit/>
              </a:bodyPr>
              <a:lstStyle/>
              <a:p>
                <a:r>
                  <a:rPr lang="en-US" dirty="0" smtClean="0">
                    <a:solidFill>
                      <a:srgbClr val="FF0000"/>
                    </a:solidFill>
                  </a:rPr>
                  <a:t>Today</a:t>
                </a:r>
                <a:endParaRPr lang="en-US" dirty="0">
                  <a:solidFill>
                    <a:srgbClr val="FF0000"/>
                  </a:solidFill>
                </a:endParaRPr>
              </a:p>
            </p:txBody>
          </p:sp>
        </p:grpSp>
        <p:sp>
          <p:nvSpPr>
            <p:cNvPr id="65" name="Rectangle 64"/>
            <p:cNvSpPr/>
            <p:nvPr/>
          </p:nvSpPr>
          <p:spPr>
            <a:xfrm>
              <a:off x="0" y="4724401"/>
              <a:ext cx="3200400" cy="660399"/>
            </a:xfrm>
            <a:prstGeom prst="rect">
              <a:avLst/>
            </a:prstGeom>
            <a:noFill/>
            <a:ln w="5715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Title 70"/>
          <p:cNvSpPr>
            <a:spLocks noGrp="1"/>
          </p:cNvSpPr>
          <p:nvPr>
            <p:ph type="title"/>
          </p:nvPr>
        </p:nvSpPr>
        <p:spPr>
          <a:xfrm>
            <a:off x="457200" y="76200"/>
            <a:ext cx="8229600" cy="1143000"/>
          </a:xfrm>
        </p:spPr>
        <p:txBody>
          <a:bodyPr/>
          <a:lstStyle/>
          <a:p>
            <a:r>
              <a:rPr lang="en-US" dirty="0" smtClean="0"/>
              <a:t>You are Here!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Midterm </a:t>
            </a:r>
            <a:r>
              <a:rPr lang="en-US" sz="2800" u="sng" dirty="0" smtClean="0"/>
              <a:t>this Thursday</a:t>
            </a:r>
          </a:p>
          <a:p>
            <a:pPr lvl="1"/>
            <a:r>
              <a:rPr lang="en-US" sz="2400" dirty="0" smtClean="0"/>
              <a:t>In this room, at this time</a:t>
            </a:r>
          </a:p>
          <a:p>
            <a:pPr lvl="1"/>
            <a:r>
              <a:rPr lang="en-US" sz="2400" dirty="0" smtClean="0"/>
              <a:t>One 8.5”x11” handwritten </a:t>
            </a:r>
            <a:r>
              <a:rPr lang="en-US" sz="2400" dirty="0" err="1" smtClean="0"/>
              <a:t>cheatsheet</a:t>
            </a:r>
            <a:endParaRPr lang="en-US" sz="2400" dirty="0" smtClean="0"/>
          </a:p>
          <a:p>
            <a:pPr lvl="1"/>
            <a:r>
              <a:rPr lang="en-US" sz="2400" dirty="0" smtClean="0"/>
              <a:t>We’ll provide a MIPS green sheet</a:t>
            </a:r>
          </a:p>
          <a:p>
            <a:pPr lvl="1"/>
            <a:r>
              <a:rPr lang="en-US" sz="2400" dirty="0" smtClean="0"/>
              <a:t>No electronics</a:t>
            </a:r>
          </a:p>
          <a:p>
            <a:pPr lvl="1"/>
            <a:r>
              <a:rPr lang="en-US" sz="2400" dirty="0" smtClean="0"/>
              <a:t>Covers up to and including last lecture (07/02)</a:t>
            </a:r>
          </a:p>
          <a:p>
            <a:pPr lvl="1"/>
            <a:r>
              <a:rPr lang="en-US" sz="2400" b="1" dirty="0" smtClean="0"/>
              <a:t>TA-led review session tonight (07/06) from 5-8pm in HP Auditorium</a:t>
            </a:r>
          </a:p>
        </p:txBody>
      </p:sp>
      <p:sp>
        <p:nvSpPr>
          <p:cNvPr id="4" name="Slide Number Placeholder 3"/>
          <p:cNvSpPr>
            <a:spLocks noGrp="1"/>
          </p:cNvSpPr>
          <p:nvPr>
            <p:ph type="sldNum" sz="quarter" idx="12"/>
          </p:nvPr>
        </p:nvSpPr>
        <p:spPr/>
        <p:txBody>
          <a:bodyPr/>
          <a:lstStyle/>
          <a:p>
            <a:fld id="{3CC63E4C-4642-794D-A2FD-70F6B81535F5}" type="slidenum">
              <a:rPr lang="en-US" smtClean="0"/>
              <a:pPr/>
              <a:t>20</a:t>
            </a:fld>
            <a:endParaRPr lang="en-US"/>
          </a:p>
        </p:txBody>
      </p:sp>
    </p:spTree>
    <p:extLst>
      <p:ext uri="{BB962C8B-B14F-4D97-AF65-F5344CB8AC3E}">
        <p14:creationId xmlns:p14="http://schemas.microsoft.com/office/powerpoint/2010/main" val="9180305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21</a:t>
            </a:fld>
            <a:endParaRPr lang="en-US" dirty="0"/>
          </a:p>
        </p:txBody>
      </p:sp>
    </p:spTree>
    <p:extLst>
      <p:ext uri="{BB962C8B-B14F-4D97-AF65-F5344CB8AC3E}">
        <p14:creationId xmlns:p14="http://schemas.microsoft.com/office/powerpoint/2010/main" val="435884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0" name="Rectangle 32"/>
          <p:cNvSpPr>
            <a:spLocks noGrp="1" noChangeArrowheads="1"/>
          </p:cNvSpPr>
          <p:nvPr>
            <p:ph type="body" idx="1"/>
          </p:nvPr>
        </p:nvSpPr>
        <p:spPr>
          <a:xfrm>
            <a:off x="406400" y="1600200"/>
            <a:ext cx="8178800" cy="3910013"/>
          </a:xfrm>
        </p:spPr>
        <p:txBody>
          <a:bodyPr/>
          <a:lstStyle/>
          <a:p>
            <a:pPr eaLnBrk="1" hangingPunct="1">
              <a:lnSpc>
                <a:spcPct val="90000"/>
              </a:lnSpc>
            </a:pPr>
            <a:r>
              <a:rPr lang="en-US" sz="2400" dirty="0"/>
              <a:t>Common combinational logic systems have standard symbols called logic gates</a:t>
            </a:r>
            <a:r>
              <a:rPr lang="en-US" sz="2000" dirty="0"/>
              <a:t/>
            </a:r>
            <a:br>
              <a:rPr lang="en-US" sz="2000" dirty="0"/>
            </a:br>
            <a:endParaRPr lang="en-US" sz="2000" dirty="0"/>
          </a:p>
          <a:p>
            <a:pPr lvl="1" eaLnBrk="1" hangingPunct="1">
              <a:lnSpc>
                <a:spcPct val="110000"/>
              </a:lnSpc>
            </a:pPr>
            <a:r>
              <a:rPr lang="en-US" sz="1800" dirty="0"/>
              <a:t>Buffer, NOT</a:t>
            </a:r>
            <a:r>
              <a:rPr lang="en-US" sz="1600" dirty="0"/>
              <a:t/>
            </a:r>
            <a:br>
              <a:rPr lang="en-US" sz="1600" dirty="0"/>
            </a:br>
            <a:r>
              <a:rPr lang="en-US" sz="1600" dirty="0"/>
              <a:t/>
            </a:r>
            <a:br>
              <a:rPr lang="en-US" sz="1600" dirty="0"/>
            </a:br>
            <a:r>
              <a:rPr lang="en-US" sz="1600" dirty="0"/>
              <a:t/>
            </a:r>
            <a:br>
              <a:rPr lang="en-US" sz="1600" dirty="0"/>
            </a:br>
            <a:endParaRPr lang="en-US" sz="1600" dirty="0"/>
          </a:p>
          <a:p>
            <a:pPr lvl="1" eaLnBrk="1" hangingPunct="1">
              <a:lnSpc>
                <a:spcPct val="110000"/>
              </a:lnSpc>
            </a:pPr>
            <a:r>
              <a:rPr lang="en-US" sz="1800" dirty="0"/>
              <a:t>AND, NAND</a:t>
            </a:r>
            <a:r>
              <a:rPr lang="en-US" sz="1600" dirty="0"/>
              <a:t/>
            </a:r>
            <a:br>
              <a:rPr lang="en-US" sz="1600" dirty="0"/>
            </a:br>
            <a:r>
              <a:rPr lang="en-US" sz="1600" dirty="0"/>
              <a:t/>
            </a:r>
            <a:br>
              <a:rPr lang="en-US" sz="1600" dirty="0"/>
            </a:br>
            <a:r>
              <a:rPr lang="en-US" sz="1600" dirty="0"/>
              <a:t/>
            </a:r>
            <a:br>
              <a:rPr lang="en-US" sz="1600" dirty="0"/>
            </a:br>
            <a:r>
              <a:rPr lang="en-US" sz="1600" dirty="0" smtClean="0"/>
              <a:t>								</a:t>
            </a:r>
            <a:endParaRPr lang="en-US" sz="1600" dirty="0"/>
          </a:p>
          <a:p>
            <a:pPr lvl="1" eaLnBrk="1" hangingPunct="1">
              <a:lnSpc>
                <a:spcPct val="110000"/>
              </a:lnSpc>
            </a:pPr>
            <a:r>
              <a:rPr lang="en-US" sz="1800" dirty="0"/>
              <a:t>OR, </a:t>
            </a:r>
            <a:r>
              <a:rPr lang="en-US" sz="1800" dirty="0" smtClean="0"/>
              <a:t>NOR		</a:t>
            </a:r>
            <a:endParaRPr lang="en-US" sz="1800" dirty="0"/>
          </a:p>
        </p:txBody>
      </p:sp>
      <p:sp>
        <p:nvSpPr>
          <p:cNvPr id="39945" name="Line 15"/>
          <p:cNvSpPr>
            <a:spLocks noChangeShapeType="1"/>
          </p:cNvSpPr>
          <p:nvPr/>
        </p:nvSpPr>
        <p:spPr bwMode="auto">
          <a:xfrm>
            <a:off x="3840163" y="3406775"/>
            <a:ext cx="2241550" cy="1454150"/>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6" name="Line 16"/>
          <p:cNvSpPr>
            <a:spLocks noChangeShapeType="1"/>
          </p:cNvSpPr>
          <p:nvPr/>
        </p:nvSpPr>
        <p:spPr bwMode="auto">
          <a:xfrm>
            <a:off x="3943817" y="4648200"/>
            <a:ext cx="2130425" cy="212725"/>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7" name="Line 17"/>
          <p:cNvSpPr>
            <a:spLocks noChangeShapeType="1"/>
          </p:cNvSpPr>
          <p:nvPr/>
        </p:nvSpPr>
        <p:spPr bwMode="auto">
          <a:xfrm flipV="1">
            <a:off x="4056529" y="4860925"/>
            <a:ext cx="2017713" cy="576263"/>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8" name="Rectangle 31"/>
          <p:cNvSpPr>
            <a:spLocks noGrp="1" noChangeArrowheads="1"/>
          </p:cNvSpPr>
          <p:nvPr>
            <p:ph type="title"/>
          </p:nvPr>
        </p:nvSpPr>
        <p:spPr/>
        <p:txBody>
          <a:bodyPr/>
          <a:lstStyle/>
          <a:p>
            <a:pPr eaLnBrk="1" hangingPunct="1"/>
            <a:r>
              <a:rPr lang="en-US" dirty="0"/>
              <a:t>Combinational Logic Symbols</a:t>
            </a:r>
          </a:p>
        </p:txBody>
      </p:sp>
      <p:sp>
        <p:nvSpPr>
          <p:cNvPr id="39949" name="Text Box 23"/>
          <p:cNvSpPr txBox="1">
            <a:spLocks noChangeArrowheads="1"/>
          </p:cNvSpPr>
          <p:nvPr/>
        </p:nvSpPr>
        <p:spPr bwMode="auto">
          <a:xfrm>
            <a:off x="2459038" y="3133725"/>
            <a:ext cx="284162"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Z</a:t>
            </a:r>
          </a:p>
        </p:txBody>
      </p:sp>
      <p:sp>
        <p:nvSpPr>
          <p:cNvPr id="39950" name="Text Box 24"/>
          <p:cNvSpPr txBox="1">
            <a:spLocks noChangeArrowheads="1"/>
          </p:cNvSpPr>
          <p:nvPr/>
        </p:nvSpPr>
        <p:spPr bwMode="auto">
          <a:xfrm>
            <a:off x="1295400" y="4191000"/>
            <a:ext cx="290513"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A</a:t>
            </a:r>
          </a:p>
        </p:txBody>
      </p:sp>
      <p:sp>
        <p:nvSpPr>
          <p:cNvPr id="39951" name="Text Box 25"/>
          <p:cNvSpPr txBox="1">
            <a:spLocks noChangeArrowheads="1"/>
          </p:cNvSpPr>
          <p:nvPr/>
        </p:nvSpPr>
        <p:spPr bwMode="auto">
          <a:xfrm>
            <a:off x="1295400" y="4419600"/>
            <a:ext cx="288925"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B</a:t>
            </a:r>
          </a:p>
        </p:txBody>
      </p:sp>
      <p:sp>
        <p:nvSpPr>
          <p:cNvPr id="39952" name="Text Box 26"/>
          <p:cNvSpPr txBox="1">
            <a:spLocks noChangeArrowheads="1"/>
          </p:cNvSpPr>
          <p:nvPr/>
        </p:nvSpPr>
        <p:spPr bwMode="auto">
          <a:xfrm>
            <a:off x="2557463" y="4316413"/>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3" name="Text Box 27"/>
          <p:cNvSpPr txBox="1">
            <a:spLocks noChangeArrowheads="1"/>
          </p:cNvSpPr>
          <p:nvPr/>
        </p:nvSpPr>
        <p:spPr bwMode="auto">
          <a:xfrm>
            <a:off x="2519363" y="5464175"/>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4" name="Text Box 28"/>
          <p:cNvSpPr txBox="1">
            <a:spLocks noChangeArrowheads="1"/>
          </p:cNvSpPr>
          <p:nvPr/>
        </p:nvSpPr>
        <p:spPr bwMode="auto">
          <a:xfrm>
            <a:off x="1295400" y="3132138"/>
            <a:ext cx="290512"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A</a:t>
            </a:r>
          </a:p>
        </p:txBody>
      </p:sp>
      <p:sp>
        <p:nvSpPr>
          <p:cNvPr id="39955" name="Text Box 29"/>
          <p:cNvSpPr txBox="1">
            <a:spLocks noChangeArrowheads="1"/>
          </p:cNvSpPr>
          <p:nvPr/>
        </p:nvSpPr>
        <p:spPr bwMode="auto">
          <a:xfrm>
            <a:off x="1233487" y="5372100"/>
            <a:ext cx="290513"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A</a:t>
            </a:r>
          </a:p>
        </p:txBody>
      </p:sp>
      <p:sp>
        <p:nvSpPr>
          <p:cNvPr id="39956" name="Text Box 30"/>
          <p:cNvSpPr txBox="1">
            <a:spLocks noChangeArrowheads="1"/>
          </p:cNvSpPr>
          <p:nvPr/>
        </p:nvSpPr>
        <p:spPr bwMode="auto">
          <a:xfrm>
            <a:off x="1235075" y="5584825"/>
            <a:ext cx="288925"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B</a:t>
            </a:r>
          </a:p>
        </p:txBody>
      </p:sp>
      <p:sp>
        <p:nvSpPr>
          <p:cNvPr id="39957" name="Rectangle 18"/>
          <p:cNvSpPr>
            <a:spLocks noChangeArrowheads="1"/>
          </p:cNvSpPr>
          <p:nvPr/>
        </p:nvSpPr>
        <p:spPr bwMode="auto">
          <a:xfrm>
            <a:off x="5924175" y="4959537"/>
            <a:ext cx="3062943" cy="1162499"/>
          </a:xfrm>
          <a:prstGeom prst="rect">
            <a:avLst/>
          </a:prstGeom>
          <a:noFill/>
          <a:ln w="12700">
            <a:noFill/>
            <a:miter lim="800000"/>
            <a:headEnd/>
            <a:tailEnd/>
          </a:ln>
        </p:spPr>
        <p:txBody>
          <a:bodyPr wrap="square" lIns="19050" tIns="26988" rIns="19050" bIns="26988">
            <a:prstTxWarp prst="textNoShape">
              <a:avLst/>
            </a:prstTxWarp>
            <a:normAutofit/>
          </a:bodyPr>
          <a:lstStyle/>
          <a:p>
            <a:pPr>
              <a:lnSpc>
                <a:spcPts val="2200"/>
              </a:lnSpc>
              <a:tabLst>
                <a:tab pos="457200" algn="l"/>
                <a:tab pos="914400" algn="l"/>
                <a:tab pos="1371600" algn="l"/>
              </a:tabLst>
            </a:pPr>
            <a:r>
              <a:rPr lang="en-US" dirty="0" smtClean="0">
                <a:solidFill>
                  <a:srgbClr val="000000"/>
                </a:solidFill>
                <a:latin typeface="Calibri" charset="0"/>
              </a:rPr>
              <a:t>Inverting versions (NOT, NAND, NOR) easiest </a:t>
            </a:r>
            <a:r>
              <a:rPr lang="en-US" dirty="0">
                <a:solidFill>
                  <a:srgbClr val="000000"/>
                </a:solidFill>
                <a:latin typeface="Calibri" charset="0"/>
              </a:rPr>
              <a:t>to </a:t>
            </a:r>
            <a:r>
              <a:rPr lang="en-US" dirty="0" smtClean="0">
                <a:solidFill>
                  <a:srgbClr val="000000"/>
                </a:solidFill>
                <a:latin typeface="Calibri" charset="0"/>
              </a:rPr>
              <a:t>implement</a:t>
            </a:r>
            <a:r>
              <a:rPr lang="en-US" dirty="0">
                <a:solidFill>
                  <a:srgbClr val="000000"/>
                </a:solidFill>
                <a:latin typeface="Calibri" charset="0"/>
              </a:rPr>
              <a:t> </a:t>
            </a:r>
            <a:r>
              <a:rPr lang="en-US" dirty="0" smtClean="0">
                <a:solidFill>
                  <a:srgbClr val="000000"/>
                </a:solidFill>
                <a:latin typeface="Calibri" charset="0"/>
              </a:rPr>
              <a:t>with </a:t>
            </a:r>
            <a:r>
              <a:rPr lang="en-US" dirty="0">
                <a:solidFill>
                  <a:srgbClr val="000000"/>
                </a:solidFill>
                <a:latin typeface="Calibri" charset="0"/>
              </a:rPr>
              <a:t>CMOS </a:t>
            </a:r>
            <a:r>
              <a:rPr lang="en-US" dirty="0" smtClean="0">
                <a:solidFill>
                  <a:srgbClr val="000000"/>
                </a:solidFill>
                <a:latin typeface="Calibri" charset="0"/>
              </a:rPr>
              <a:t>transistors</a:t>
            </a:r>
            <a:r>
              <a:rPr lang="en-US" dirty="0">
                <a:solidFill>
                  <a:srgbClr val="000000"/>
                </a:solidFill>
                <a:latin typeface="Calibri" charset="0"/>
              </a:rPr>
              <a:t> </a:t>
            </a:r>
            <a:r>
              <a:rPr lang="en-US" dirty="0" smtClean="0">
                <a:solidFill>
                  <a:srgbClr val="000000"/>
                </a:solidFill>
                <a:latin typeface="Calibri" charset="0"/>
              </a:rPr>
              <a:t>(the switches </a:t>
            </a:r>
            <a:r>
              <a:rPr lang="en-US" dirty="0">
                <a:solidFill>
                  <a:srgbClr val="000000"/>
                </a:solidFill>
                <a:latin typeface="Calibri" charset="0"/>
              </a:rPr>
              <a:t>we </a:t>
            </a:r>
            <a:r>
              <a:rPr lang="en-US" dirty="0" smtClean="0">
                <a:solidFill>
                  <a:srgbClr val="000000"/>
                </a:solidFill>
                <a:latin typeface="Calibri" charset="0"/>
              </a:rPr>
              <a:t>have available </a:t>
            </a:r>
            <a:r>
              <a:rPr lang="en-US" dirty="0">
                <a:solidFill>
                  <a:srgbClr val="000000"/>
                </a:solidFill>
                <a:latin typeface="Calibri" charset="0"/>
              </a:rPr>
              <a:t>and use most)</a:t>
            </a:r>
          </a:p>
        </p:txBody>
      </p:sp>
      <p:sp>
        <p:nvSpPr>
          <p:cNvPr id="25" name="Slide Number Placeholder 24"/>
          <p:cNvSpPr>
            <a:spLocks noGrp="1"/>
          </p:cNvSpPr>
          <p:nvPr>
            <p:ph type="sldNum" sz="quarter" idx="12"/>
          </p:nvPr>
        </p:nvSpPr>
        <p:spPr/>
        <p:txBody>
          <a:bodyPr/>
          <a:lstStyle/>
          <a:p>
            <a:pPr>
              <a:defRPr/>
            </a:pPr>
            <a:fld id="{868DC694-1BB0-F143-856D-D23E83EC16B0}" type="slidenum">
              <a:rPr lang="en-US"/>
              <a:pPr>
                <a:defRPr/>
              </a:pPr>
              <a:t>22</a:t>
            </a:fld>
            <a:endParaRPr lang="en-US" dirty="0"/>
          </a:p>
        </p:txBody>
      </p:sp>
      <p:pic>
        <p:nvPicPr>
          <p:cNvPr id="2" name="Picture 1" descr="100px-AND_ANSI.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191000"/>
            <a:ext cx="973666" cy="486833"/>
          </a:xfrm>
          <a:prstGeom prst="rect">
            <a:avLst/>
          </a:prstGeom>
        </p:spPr>
      </p:pic>
      <p:pic>
        <p:nvPicPr>
          <p:cNvPr id="3" name="Picture 2" descr="100px-OR_ANSI.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5410200"/>
            <a:ext cx="914400" cy="457200"/>
          </a:xfrm>
          <a:prstGeom prst="rect">
            <a:avLst/>
          </a:prstGeom>
        </p:spPr>
      </p:pic>
      <p:pic>
        <p:nvPicPr>
          <p:cNvPr id="4" name="Picture 3" descr="100px-NAND_ANSI.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4191000"/>
            <a:ext cx="1035756" cy="517878"/>
          </a:xfrm>
          <a:prstGeom prst="rect">
            <a:avLst/>
          </a:prstGeom>
        </p:spPr>
      </p:pic>
      <p:pic>
        <p:nvPicPr>
          <p:cNvPr id="5" name="Picture 4" descr="100px-NOR_ANSI.sv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5341056"/>
            <a:ext cx="990600" cy="495300"/>
          </a:xfrm>
          <a:prstGeom prst="rect">
            <a:avLst/>
          </a:prstGeom>
        </p:spPr>
      </p:pic>
      <p:pic>
        <p:nvPicPr>
          <p:cNvPr id="6" name="Picture 5" descr="100px-NOT_ANSI.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3124200"/>
            <a:ext cx="914400" cy="457200"/>
          </a:xfrm>
          <a:prstGeom prst="rect">
            <a:avLst/>
          </a:prstGeom>
        </p:spPr>
      </p:pic>
      <p:pic>
        <p:nvPicPr>
          <p:cNvPr id="7" name="Picture 6" descr="2_18_0_4.png"/>
          <p:cNvPicPr>
            <a:picLocks noChangeAspect="1"/>
          </p:cNvPicPr>
          <p:nvPr/>
        </p:nvPicPr>
        <p:blipFill rotWithShape="1">
          <a:blip r:embed="rId8">
            <a:extLst>
              <a:ext uri="{28A0092B-C50C-407E-A947-70E740481C1C}">
                <a14:useLocalDpi xmlns:a14="http://schemas.microsoft.com/office/drawing/2010/main" val="0"/>
              </a:ext>
            </a:extLst>
          </a:blip>
          <a:srcRect l="14574" r="17794"/>
          <a:stretch/>
        </p:blipFill>
        <p:spPr>
          <a:xfrm>
            <a:off x="1676400" y="3124200"/>
            <a:ext cx="714056" cy="381000"/>
          </a:xfrm>
          <a:prstGeom prst="rect">
            <a:avLst/>
          </a:prstGeom>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4650"/>
            <a:ext cx="8468700" cy="1143000"/>
          </a:xfrm>
          <a:prstGeom prst="rect">
            <a:avLst/>
          </a:prstGeom>
        </p:spPr>
        <p:txBody>
          <a:bodyPr lIns="91425" tIns="91425" rIns="91425" bIns="91425" anchor="b" anchorCtr="0">
            <a:noAutofit/>
          </a:bodyPr>
          <a:lstStyle/>
          <a:p>
            <a:pPr>
              <a:spcBef>
                <a:spcPts val="0"/>
              </a:spcBef>
              <a:buNone/>
            </a:pPr>
            <a:r>
              <a:rPr lang="en-US" dirty="0" smtClean="0"/>
              <a:t>Representations of Combinational Logic (groups of logic gates)</a:t>
            </a:r>
            <a:endParaRPr lang="en" dirty="0"/>
          </a:p>
        </p:txBody>
      </p:sp>
      <p:sp>
        <p:nvSpPr>
          <p:cNvPr id="60" name="Shape 60"/>
          <p:cNvSpPr/>
          <p:nvPr/>
        </p:nvSpPr>
        <p:spPr>
          <a:xfrm>
            <a:off x="2971800" y="1524000"/>
            <a:ext cx="2964600" cy="1143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t>Truth Table</a:t>
            </a:r>
          </a:p>
        </p:txBody>
      </p:sp>
      <p:sp>
        <p:nvSpPr>
          <p:cNvPr id="61" name="Shape 61"/>
          <p:cNvSpPr/>
          <p:nvPr/>
        </p:nvSpPr>
        <p:spPr>
          <a:xfrm>
            <a:off x="5943600" y="4876800"/>
            <a:ext cx="2964600" cy="1143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Gate Diagram</a:t>
            </a:r>
          </a:p>
        </p:txBody>
      </p:sp>
      <p:sp>
        <p:nvSpPr>
          <p:cNvPr id="62" name="Shape 62"/>
          <p:cNvSpPr/>
          <p:nvPr/>
        </p:nvSpPr>
        <p:spPr>
          <a:xfrm>
            <a:off x="228600" y="4876800"/>
            <a:ext cx="2964600" cy="1143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Boolean Expression</a:t>
            </a:r>
          </a:p>
        </p:txBody>
      </p:sp>
      <p:cxnSp>
        <p:nvCxnSpPr>
          <p:cNvPr id="63" name="Shape 63"/>
          <p:cNvCxnSpPr>
            <a:stCxn id="60" idx="3"/>
            <a:endCxn id="62" idx="0"/>
          </p:cNvCxnSpPr>
          <p:nvPr/>
        </p:nvCxnSpPr>
        <p:spPr>
          <a:xfrm flipH="1">
            <a:off x="1710900" y="2499612"/>
            <a:ext cx="1695056" cy="2377188"/>
          </a:xfrm>
          <a:prstGeom prst="straightConnector1">
            <a:avLst/>
          </a:prstGeom>
          <a:noFill/>
          <a:ln w="19050" cap="flat" cmpd="sng">
            <a:solidFill>
              <a:schemeClr val="dk2"/>
            </a:solidFill>
            <a:prstDash val="solid"/>
            <a:round/>
            <a:headEnd type="none" w="lg" len="lg"/>
            <a:tailEnd type="triangle" w="lg" len="lg"/>
          </a:ln>
        </p:spPr>
      </p:cxnSp>
      <p:cxnSp>
        <p:nvCxnSpPr>
          <p:cNvPr id="64" name="Shape 64"/>
          <p:cNvCxnSpPr/>
          <p:nvPr/>
        </p:nvCxnSpPr>
        <p:spPr>
          <a:xfrm flipV="1">
            <a:off x="1371600" y="2362200"/>
            <a:ext cx="1752600" cy="2559600"/>
          </a:xfrm>
          <a:prstGeom prst="straightConnector1">
            <a:avLst/>
          </a:prstGeom>
          <a:noFill/>
          <a:ln w="19050" cap="flat" cmpd="sng">
            <a:solidFill>
              <a:schemeClr val="dk2"/>
            </a:solidFill>
            <a:prstDash val="solid"/>
            <a:round/>
            <a:headEnd type="none" w="lg" len="lg"/>
            <a:tailEnd type="triangle" w="lg" len="lg"/>
          </a:ln>
        </p:spPr>
      </p:cxnSp>
      <p:cxnSp>
        <p:nvCxnSpPr>
          <p:cNvPr id="66" name="Shape 66"/>
          <p:cNvCxnSpPr>
            <a:stCxn id="61" idx="0"/>
            <a:endCxn id="60" idx="5"/>
          </p:cNvCxnSpPr>
          <p:nvPr/>
        </p:nvCxnSpPr>
        <p:spPr>
          <a:xfrm flipH="1" flipV="1">
            <a:off x="5502244" y="2499612"/>
            <a:ext cx="1923656" cy="2377188"/>
          </a:xfrm>
          <a:prstGeom prst="straightConnector1">
            <a:avLst/>
          </a:prstGeom>
          <a:noFill/>
          <a:ln w="19050" cap="flat" cmpd="sng">
            <a:solidFill>
              <a:schemeClr val="dk2"/>
            </a:solidFill>
            <a:prstDash val="solid"/>
            <a:round/>
            <a:headEnd type="none" w="lg" len="lg"/>
            <a:tailEnd type="triangle" w="lg" len="lg"/>
          </a:ln>
        </p:spPr>
      </p:cxnSp>
      <p:cxnSp>
        <p:nvCxnSpPr>
          <p:cNvPr id="67" name="Shape 67"/>
          <p:cNvCxnSpPr>
            <a:stCxn id="62" idx="7"/>
            <a:endCxn id="61" idx="1"/>
          </p:cNvCxnSpPr>
          <p:nvPr/>
        </p:nvCxnSpPr>
        <p:spPr>
          <a:xfrm>
            <a:off x="2759044" y="5044188"/>
            <a:ext cx="3618712" cy="0"/>
          </a:xfrm>
          <a:prstGeom prst="straightConnector1">
            <a:avLst/>
          </a:prstGeom>
          <a:noFill/>
          <a:ln w="19050" cap="flat" cmpd="sng">
            <a:solidFill>
              <a:schemeClr val="dk2"/>
            </a:solidFill>
            <a:prstDash val="solid"/>
            <a:round/>
            <a:headEnd type="none" w="lg" len="lg"/>
            <a:tailEnd type="triangle" w="lg" len="lg"/>
          </a:ln>
        </p:spPr>
      </p:cxnSp>
      <p:cxnSp>
        <p:nvCxnSpPr>
          <p:cNvPr id="68" name="Shape 68"/>
          <p:cNvCxnSpPr>
            <a:stCxn id="61" idx="3"/>
            <a:endCxn id="62" idx="5"/>
          </p:cNvCxnSpPr>
          <p:nvPr/>
        </p:nvCxnSpPr>
        <p:spPr>
          <a:xfrm flipH="1">
            <a:off x="2759044" y="5852412"/>
            <a:ext cx="3618712" cy="0"/>
          </a:xfrm>
          <a:prstGeom prst="straightConnector1">
            <a:avLst/>
          </a:prstGeom>
          <a:noFill/>
          <a:ln w="19050" cap="flat" cmpd="sng">
            <a:solidFill>
              <a:schemeClr val="dk2"/>
            </a:solidFill>
            <a:prstDash val="solid"/>
            <a:round/>
            <a:headEnd type="none" w="lg" len="lg"/>
            <a:tailEnd type="triangle" w="lg" len="lg"/>
          </a:ln>
        </p:spPr>
      </p:cxnSp>
      <p:sp>
        <p:nvSpPr>
          <p:cNvPr id="69" name="Shape 69"/>
          <p:cNvSpPr txBox="1"/>
          <p:nvPr/>
        </p:nvSpPr>
        <p:spPr>
          <a:xfrm>
            <a:off x="2895600" y="3124200"/>
            <a:ext cx="1727400" cy="506699"/>
          </a:xfrm>
          <a:prstGeom prst="rect">
            <a:avLst/>
          </a:prstGeom>
          <a:noFill/>
          <a:ln>
            <a:noFill/>
          </a:ln>
        </p:spPr>
        <p:txBody>
          <a:bodyPr lIns="91425" tIns="91425" rIns="91425" bIns="91425" anchor="t" anchorCtr="0">
            <a:noAutofit/>
          </a:bodyPr>
          <a:lstStyle/>
          <a:p>
            <a:pPr lvl="0" rtl="0">
              <a:spcBef>
                <a:spcPts val="0"/>
              </a:spcBef>
              <a:buNone/>
            </a:pPr>
            <a:r>
              <a:rPr lang="en" dirty="0"/>
              <a:t>Sum of Products,</a:t>
            </a:r>
          </a:p>
          <a:p>
            <a:pPr>
              <a:spcBef>
                <a:spcPts val="0"/>
              </a:spcBef>
              <a:buNone/>
            </a:pPr>
            <a:r>
              <a:rPr lang="en" dirty="0"/>
              <a:t>Product of Sums Methods</a:t>
            </a:r>
          </a:p>
        </p:txBody>
      </p:sp>
      <p:sp>
        <p:nvSpPr>
          <p:cNvPr id="70" name="Shape 70"/>
          <p:cNvSpPr txBox="1"/>
          <p:nvPr/>
        </p:nvSpPr>
        <p:spPr>
          <a:xfrm>
            <a:off x="1219200" y="3048000"/>
            <a:ext cx="1311900" cy="595799"/>
          </a:xfrm>
          <a:prstGeom prst="rect">
            <a:avLst/>
          </a:prstGeom>
          <a:noFill/>
          <a:ln>
            <a:noFill/>
          </a:ln>
        </p:spPr>
        <p:txBody>
          <a:bodyPr lIns="91425" tIns="91425" rIns="91425" bIns="91425" anchor="t" anchorCtr="0">
            <a:noAutofit/>
          </a:bodyPr>
          <a:lstStyle/>
          <a:p>
            <a:pPr lvl="0" rtl="0">
              <a:spcBef>
                <a:spcPts val="0"/>
              </a:spcBef>
              <a:buNone/>
            </a:pPr>
            <a:r>
              <a:rPr lang="en" dirty="0"/>
              <a:t>Enumerate Inputs</a:t>
            </a:r>
          </a:p>
        </p:txBody>
      </p:sp>
      <p:sp>
        <p:nvSpPr>
          <p:cNvPr id="71" name="Shape 71"/>
          <p:cNvSpPr txBox="1"/>
          <p:nvPr/>
        </p:nvSpPr>
        <p:spPr>
          <a:xfrm>
            <a:off x="6324600" y="2819400"/>
            <a:ext cx="1600200" cy="685800"/>
          </a:xfrm>
          <a:prstGeom prst="rect">
            <a:avLst/>
          </a:prstGeom>
          <a:noFill/>
          <a:ln>
            <a:noFill/>
          </a:ln>
        </p:spPr>
        <p:txBody>
          <a:bodyPr lIns="91425" tIns="91425" rIns="91425" bIns="91425" anchor="t" anchorCtr="0">
            <a:noAutofit/>
          </a:bodyPr>
          <a:lstStyle/>
          <a:p>
            <a:pPr lvl="0" rtl="0">
              <a:spcBef>
                <a:spcPts val="0"/>
              </a:spcBef>
              <a:buNone/>
            </a:pPr>
            <a:r>
              <a:rPr lang="en" dirty="0"/>
              <a:t>Enumerate Inputs</a:t>
            </a:r>
          </a:p>
        </p:txBody>
      </p:sp>
      <p:sp>
        <p:nvSpPr>
          <p:cNvPr id="72" name="Shape 72"/>
          <p:cNvSpPr txBox="1"/>
          <p:nvPr/>
        </p:nvSpPr>
        <p:spPr>
          <a:xfrm>
            <a:off x="3352800" y="4953000"/>
            <a:ext cx="2680412" cy="1570925"/>
          </a:xfrm>
          <a:prstGeom prst="rect">
            <a:avLst/>
          </a:prstGeom>
          <a:noFill/>
          <a:ln>
            <a:noFill/>
          </a:ln>
        </p:spPr>
        <p:txBody>
          <a:bodyPr lIns="91425" tIns="91425" rIns="91425" bIns="91425" anchor="t" anchorCtr="0">
            <a:noAutofit/>
          </a:bodyPr>
          <a:lstStyle/>
          <a:p>
            <a:pPr lvl="0" algn="ctr" rtl="0">
              <a:spcBef>
                <a:spcPts val="0"/>
              </a:spcBef>
              <a:buNone/>
            </a:pPr>
            <a:r>
              <a:rPr lang="en" dirty="0"/>
              <a:t>Use Equivalency between boolean operators and gates</a:t>
            </a:r>
          </a:p>
        </p:txBody>
      </p:sp>
    </p:spTree>
    <p:extLst>
      <p:ext uri="{BB962C8B-B14F-4D97-AF65-F5344CB8AC3E}">
        <p14:creationId xmlns:p14="http://schemas.microsoft.com/office/powerpoint/2010/main" val="12121032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199" y="443971"/>
            <a:ext cx="5115859" cy="1143000"/>
          </a:xfrm>
        </p:spPr>
        <p:txBody>
          <a:bodyPr>
            <a:normAutofit fontScale="90000"/>
          </a:bodyPr>
          <a:lstStyle/>
          <a:p>
            <a:r>
              <a:rPr lang="en-US" dirty="0" smtClean="0"/>
              <a:t>Truth Tables</a:t>
            </a:r>
            <a:br>
              <a:rPr lang="en-US" dirty="0" smtClean="0"/>
            </a:br>
            <a:r>
              <a:rPr lang="en-US" dirty="0" smtClean="0"/>
              <a:t>for Combinational Logic</a:t>
            </a:r>
          </a:p>
        </p:txBody>
      </p:sp>
      <p:sp>
        <p:nvSpPr>
          <p:cNvPr id="7" name="Slide Number Placeholder 6"/>
          <p:cNvSpPr>
            <a:spLocks noGrp="1"/>
          </p:cNvSpPr>
          <p:nvPr>
            <p:ph type="sldNum" sz="quarter" idx="12"/>
          </p:nvPr>
        </p:nvSpPr>
        <p:spPr/>
        <p:txBody>
          <a:bodyPr/>
          <a:lstStyle/>
          <a:p>
            <a:pPr>
              <a:defRPr/>
            </a:pPr>
            <a:fld id="{B73DE936-3E13-6145-AC22-4683092FF079}" type="slidenum">
              <a:rPr lang="en-US" smtClean="0"/>
              <a:pPr>
                <a:defRPr/>
              </a:pPr>
              <a:t>24</a:t>
            </a:fld>
            <a:endParaRPr lang="en-US"/>
          </a:p>
        </p:txBody>
      </p:sp>
      <p:pic>
        <p:nvPicPr>
          <p:cNvPr id="46086" name="Picture 4"/>
          <p:cNvPicPr>
            <a:picLocks noChangeAspect="1" noChangeArrowheads="1"/>
          </p:cNvPicPr>
          <p:nvPr/>
        </p:nvPicPr>
        <p:blipFill>
          <a:blip r:embed="rId2"/>
          <a:srcRect l="2541"/>
          <a:stretch>
            <a:fillRect/>
          </a:stretch>
        </p:blipFill>
        <p:spPr bwMode="auto">
          <a:xfrm>
            <a:off x="5795963" y="525463"/>
            <a:ext cx="3170237" cy="5867400"/>
          </a:xfrm>
          <a:prstGeom prst="rect">
            <a:avLst/>
          </a:prstGeom>
          <a:noFill/>
          <a:ln w="9525">
            <a:noFill/>
            <a:miter lim="800000"/>
            <a:headEnd/>
            <a:tailEnd/>
          </a:ln>
        </p:spPr>
      </p:pic>
      <p:sp>
        <p:nvSpPr>
          <p:cNvPr id="9" name="Rectangle 8"/>
          <p:cNvSpPr/>
          <p:nvPr/>
        </p:nvSpPr>
        <p:spPr>
          <a:xfrm>
            <a:off x="1709738" y="19637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4000" dirty="0">
                <a:solidFill>
                  <a:schemeClr val="tx1"/>
                </a:solidFill>
              </a:rPr>
              <a:t>F</a:t>
            </a:r>
          </a:p>
        </p:txBody>
      </p:sp>
      <p:cxnSp>
        <p:nvCxnSpPr>
          <p:cNvPr id="14" name="Straight Arrow Connector 13"/>
          <p:cNvCxnSpPr/>
          <p:nvPr/>
        </p:nvCxnSpPr>
        <p:spPr>
          <a:xfrm>
            <a:off x="4267200" y="33020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30263" y="24384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812800" y="29797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830263" y="35734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12800" y="41148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06938" y="2811463"/>
            <a:ext cx="365125" cy="522287"/>
          </a:xfrm>
          <a:prstGeom prst="rect">
            <a:avLst/>
          </a:prstGeom>
          <a:noFill/>
        </p:spPr>
        <p:txBody>
          <a:bodyPr wrap="none">
            <a:spAutoFit/>
          </a:bodyPr>
          <a:lstStyle/>
          <a:p>
            <a:pPr>
              <a:defRPr/>
            </a:pPr>
            <a:r>
              <a:rPr lang="en-US" sz="2800" dirty="0">
                <a:latin typeface="+mn-lt"/>
              </a:rPr>
              <a:t>Y</a:t>
            </a:r>
          </a:p>
        </p:txBody>
      </p:sp>
      <p:sp>
        <p:nvSpPr>
          <p:cNvPr id="21" name="TextBox 20"/>
          <p:cNvSpPr txBox="1"/>
          <p:nvPr/>
        </p:nvSpPr>
        <p:spPr>
          <a:xfrm>
            <a:off x="830263" y="1930400"/>
            <a:ext cx="392112" cy="523875"/>
          </a:xfrm>
          <a:prstGeom prst="rect">
            <a:avLst/>
          </a:prstGeom>
          <a:noFill/>
        </p:spPr>
        <p:txBody>
          <a:bodyPr wrap="none">
            <a:spAutoFit/>
          </a:bodyPr>
          <a:lstStyle/>
          <a:p>
            <a:pPr>
              <a:defRPr/>
            </a:pPr>
            <a:r>
              <a:rPr lang="en-US" sz="2800" dirty="0">
                <a:latin typeface="+mn-lt"/>
              </a:rPr>
              <a:t>A</a:t>
            </a:r>
          </a:p>
        </p:txBody>
      </p:sp>
      <p:sp>
        <p:nvSpPr>
          <p:cNvPr id="22" name="TextBox 21"/>
          <p:cNvSpPr txBox="1"/>
          <p:nvPr/>
        </p:nvSpPr>
        <p:spPr>
          <a:xfrm>
            <a:off x="830263" y="2455863"/>
            <a:ext cx="392112" cy="522287"/>
          </a:xfrm>
          <a:prstGeom prst="rect">
            <a:avLst/>
          </a:prstGeom>
          <a:noFill/>
        </p:spPr>
        <p:txBody>
          <a:bodyPr wrap="none">
            <a:spAutoFit/>
          </a:bodyPr>
          <a:lstStyle/>
          <a:p>
            <a:pPr>
              <a:defRPr/>
            </a:pPr>
            <a:r>
              <a:rPr lang="en-US" sz="2800" dirty="0">
                <a:latin typeface="+mn-lt"/>
              </a:rPr>
              <a:t>B</a:t>
            </a:r>
          </a:p>
        </p:txBody>
      </p:sp>
      <p:sp>
        <p:nvSpPr>
          <p:cNvPr id="23" name="TextBox 22"/>
          <p:cNvSpPr txBox="1"/>
          <p:nvPr/>
        </p:nvSpPr>
        <p:spPr>
          <a:xfrm>
            <a:off x="830263" y="3030538"/>
            <a:ext cx="376237" cy="523875"/>
          </a:xfrm>
          <a:prstGeom prst="rect">
            <a:avLst/>
          </a:prstGeom>
          <a:noFill/>
        </p:spPr>
        <p:txBody>
          <a:bodyPr wrap="none">
            <a:spAutoFit/>
          </a:bodyPr>
          <a:lstStyle/>
          <a:p>
            <a:pPr>
              <a:defRPr/>
            </a:pPr>
            <a:r>
              <a:rPr lang="en-US" sz="2800" dirty="0">
                <a:latin typeface="+mn-lt"/>
              </a:rPr>
              <a:t>C</a:t>
            </a:r>
          </a:p>
        </p:txBody>
      </p:sp>
      <p:sp>
        <p:nvSpPr>
          <p:cNvPr id="24" name="TextBox 23"/>
          <p:cNvSpPr txBox="1"/>
          <p:nvPr/>
        </p:nvSpPr>
        <p:spPr>
          <a:xfrm>
            <a:off x="830263" y="3556000"/>
            <a:ext cx="404812" cy="523875"/>
          </a:xfrm>
          <a:prstGeom prst="rect">
            <a:avLst/>
          </a:prstGeom>
          <a:noFill/>
        </p:spPr>
        <p:txBody>
          <a:bodyPr wrap="none">
            <a:spAutoFit/>
          </a:bodyPr>
          <a:lstStyle/>
          <a:p>
            <a:pPr>
              <a:defRPr/>
            </a:pPr>
            <a:r>
              <a:rPr lang="en-US" sz="2800" dirty="0">
                <a:latin typeface="+mn-lt"/>
              </a:rPr>
              <a:t>D</a:t>
            </a:r>
          </a:p>
        </p:txBody>
      </p:sp>
      <p:sp>
        <p:nvSpPr>
          <p:cNvPr id="46098" name="TextBox 24"/>
          <p:cNvSpPr txBox="1">
            <a:spLocks noChangeArrowheads="1"/>
          </p:cNvSpPr>
          <p:nvPr/>
        </p:nvSpPr>
        <p:spPr bwMode="auto">
          <a:xfrm>
            <a:off x="5875338" y="3217863"/>
            <a:ext cx="312737" cy="400050"/>
          </a:xfrm>
          <a:prstGeom prst="rect">
            <a:avLst/>
          </a:prstGeom>
          <a:solidFill>
            <a:schemeClr val="bg1"/>
          </a:solidFill>
          <a:ln w="9525">
            <a:noFill/>
            <a:miter lim="800000"/>
            <a:headEnd/>
            <a:tailEnd/>
          </a:ln>
        </p:spPr>
        <p:txBody>
          <a:bodyPr wrap="none">
            <a:prstTxWarp prst="textNoShape">
              <a:avLst/>
            </a:prstTxWarp>
            <a:spAutoFit/>
          </a:bodyPr>
          <a:lstStyle/>
          <a:p>
            <a:r>
              <a:rPr lang="en-US" sz="2000">
                <a:latin typeface="Times" charset="0"/>
                <a:ea typeface="Times" charset="0"/>
                <a:cs typeface="Times" charset="0"/>
              </a:rPr>
              <a:t>0</a:t>
            </a:r>
          </a:p>
        </p:txBody>
      </p:sp>
      <p:sp>
        <p:nvSpPr>
          <p:cNvPr id="2" name="TextBox 1"/>
          <p:cNvSpPr txBox="1"/>
          <p:nvPr/>
        </p:nvSpPr>
        <p:spPr>
          <a:xfrm>
            <a:off x="799353" y="5162177"/>
            <a:ext cx="3937000" cy="1200328"/>
          </a:xfrm>
          <a:prstGeom prst="rect">
            <a:avLst/>
          </a:prstGeom>
          <a:noFill/>
        </p:spPr>
        <p:txBody>
          <a:bodyPr wrap="square" rtlCol="0">
            <a:spAutoFit/>
          </a:bodyPr>
          <a:lstStyle/>
          <a:p>
            <a:r>
              <a:rPr lang="en-US" sz="2400" dirty="0" smtClean="0"/>
              <a:t>Exhaustive list of the output value generated for each combination of inputs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Truth Table Example #1: </a:t>
            </a:r>
            <a:br>
              <a:rPr lang="en-US" dirty="0" smtClean="0"/>
            </a:br>
            <a:r>
              <a:rPr lang="en-US" dirty="0" err="1" smtClean="0"/>
              <a:t>y</a:t>
            </a:r>
            <a:r>
              <a:rPr lang="en-US" dirty="0" smtClean="0"/>
              <a:t>= </a:t>
            </a:r>
            <a:r>
              <a:rPr lang="en-US" dirty="0" err="1" smtClean="0"/>
              <a:t>F(a,b</a:t>
            </a:r>
            <a:r>
              <a:rPr lang="en-US" dirty="0" smtClean="0"/>
              <a:t>): 1 </a:t>
            </a:r>
            <a:r>
              <a:rPr lang="en-US" dirty="0" err="1" smtClean="0"/>
              <a:t>iff</a:t>
            </a:r>
            <a:r>
              <a:rPr lang="en-US" dirty="0" smtClean="0"/>
              <a:t> a ≠ </a:t>
            </a:r>
            <a:r>
              <a:rPr lang="en-US" dirty="0" err="1" smtClean="0"/>
              <a:t>b</a:t>
            </a:r>
            <a:endParaRPr lang="en-US" dirty="0" smtClean="0"/>
          </a:p>
        </p:txBody>
      </p:sp>
      <p:graphicFrame>
        <p:nvGraphicFramePr>
          <p:cNvPr id="2500611" name="Group 3"/>
          <p:cNvGraphicFramePr>
            <a:graphicFrameLocks noGrp="1"/>
          </p:cNvGraphicFramePr>
          <p:nvPr>
            <p:ph type="tbl" idx="4294967295"/>
          </p:nvPr>
        </p:nvGraphicFramePr>
        <p:xfrm>
          <a:off x="584200" y="1897063"/>
          <a:ext cx="2547891" cy="4080403"/>
        </p:xfrm>
        <a:graphic>
          <a:graphicData uri="http://schemas.openxmlformats.org/drawingml/2006/table">
            <a:tbl>
              <a:tblPr/>
              <a:tblGrid>
                <a:gridCol w="849297"/>
                <a:gridCol w="849297"/>
                <a:gridCol w="849297"/>
              </a:tblGrid>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a</a:t>
                      </a:r>
                    </a:p>
                  </a:txBody>
                  <a:tcPr marL="94167" marR="94167" marT="47084" marB="47084" anchor="ct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b</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err="1">
                          <a:ln>
                            <a:noFill/>
                          </a:ln>
                          <a:solidFill>
                            <a:schemeClr val="tx1"/>
                          </a:solidFill>
                          <a:effectLst/>
                          <a:latin typeface="Helvetica" pitchFamily="-65" charset="0"/>
                        </a:rPr>
                        <a:t>y</a:t>
                      </a:r>
                      <a:endParaRPr kumimoji="0" lang="en-US" sz="5600" b="1" i="0" u="none" strike="noStrike" cap="none" normalizeH="0" baseline="0" dirty="0">
                        <a:ln>
                          <a:noFill/>
                        </a:ln>
                        <a:solidFill>
                          <a:schemeClr val="tx1"/>
                        </a:solidFill>
                        <a:effectLst/>
                        <a:latin typeface="Helvetica" pitchFamily="-65" charset="0"/>
                      </a:endParaRP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817700">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0</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1</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1</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817700">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0</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7" name="Slide Number Placeholder 6"/>
          <p:cNvSpPr>
            <a:spLocks noGrp="1"/>
          </p:cNvSpPr>
          <p:nvPr>
            <p:ph type="sldNum" sz="quarter" idx="12"/>
          </p:nvPr>
        </p:nvSpPr>
        <p:spPr/>
        <p:txBody>
          <a:bodyPr/>
          <a:lstStyle/>
          <a:p>
            <a:pPr>
              <a:defRPr/>
            </a:pPr>
            <a:fld id="{E5B746B3-D72F-374B-BAEC-6BFFE705A532}" type="slidenum">
              <a:rPr lang="en-US" smtClean="0"/>
              <a:pPr>
                <a:defRPr/>
              </a:pPr>
              <a:t>25</a:t>
            </a:fld>
            <a:endParaRPr lang="en-US"/>
          </a:p>
        </p:txBody>
      </p:sp>
      <p:sp>
        <p:nvSpPr>
          <p:cNvPr id="14" name="TextBox 13"/>
          <p:cNvSpPr txBox="1"/>
          <p:nvPr/>
        </p:nvSpPr>
        <p:spPr>
          <a:xfrm>
            <a:off x="4521200" y="2844800"/>
            <a:ext cx="2457450" cy="584200"/>
          </a:xfrm>
          <a:prstGeom prst="rect">
            <a:avLst/>
          </a:prstGeom>
          <a:noFill/>
        </p:spPr>
        <p:txBody>
          <a:bodyPr wrap="none">
            <a:spAutoFit/>
          </a:bodyPr>
          <a:lstStyle/>
          <a:p>
            <a:pPr>
              <a:defRPr/>
            </a:pPr>
            <a:r>
              <a:rPr lang="en-US" sz="3200" dirty="0">
                <a:latin typeface="+mn-lt"/>
              </a:rPr>
              <a:t>Y = A B  +  A B</a:t>
            </a:r>
          </a:p>
        </p:txBody>
      </p:sp>
      <p:cxnSp>
        <p:nvCxnSpPr>
          <p:cNvPr id="16" name="Straight Connector 15"/>
          <p:cNvCxnSpPr/>
          <p:nvPr/>
        </p:nvCxnSpPr>
        <p:spPr>
          <a:xfrm>
            <a:off x="5194300" y="2936875"/>
            <a:ext cx="292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578600" y="2936875"/>
            <a:ext cx="292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959100" y="3911600"/>
            <a:ext cx="25019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84500" y="4660900"/>
            <a:ext cx="35687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5200651" y="3651250"/>
            <a:ext cx="520700" cy="31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flipH="1" flipV="1">
            <a:off x="5917407" y="4039394"/>
            <a:ext cx="1244600"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959100" y="2870200"/>
            <a:ext cx="4013200" cy="2387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TextBox 14"/>
          <p:cNvSpPr txBox="1"/>
          <p:nvPr/>
        </p:nvSpPr>
        <p:spPr>
          <a:xfrm>
            <a:off x="5384800" y="5214938"/>
            <a:ext cx="1404938" cy="1200150"/>
          </a:xfrm>
          <a:prstGeom prst="rect">
            <a:avLst/>
          </a:prstGeom>
          <a:noFill/>
        </p:spPr>
        <p:txBody>
          <a:bodyPr wrap="none">
            <a:spAutoFit/>
          </a:bodyPr>
          <a:lstStyle/>
          <a:p>
            <a:pPr algn="ctr">
              <a:defRPr/>
            </a:pPr>
            <a:r>
              <a:rPr lang="en-US" sz="2400" dirty="0">
                <a:latin typeface="+mn-lt"/>
              </a:rPr>
              <a:t>Y = A  +  B</a:t>
            </a:r>
          </a:p>
          <a:p>
            <a:pPr algn="ctr">
              <a:defRPr/>
            </a:pPr>
            <a:endParaRPr lang="en-US" sz="2400" dirty="0">
              <a:latin typeface="+mn-lt"/>
            </a:endParaRPr>
          </a:p>
          <a:p>
            <a:pPr algn="ctr">
              <a:defRPr/>
            </a:pPr>
            <a:r>
              <a:rPr lang="en-US" sz="2400" dirty="0">
                <a:latin typeface="+mn-lt"/>
              </a:rPr>
              <a:t>XOR</a:t>
            </a:r>
          </a:p>
        </p:txBody>
      </p:sp>
      <p:sp>
        <p:nvSpPr>
          <p:cNvPr id="18" name="Oval 17"/>
          <p:cNvSpPr/>
          <p:nvPr/>
        </p:nvSpPr>
        <p:spPr>
          <a:xfrm>
            <a:off x="6215063" y="5367338"/>
            <a:ext cx="203200" cy="203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5251450" y="5113338"/>
            <a:ext cx="1522413" cy="12366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5842000" cy="1143000"/>
          </a:xfrm>
        </p:spPr>
        <p:txBody>
          <a:bodyPr>
            <a:normAutofit fontScale="90000"/>
          </a:bodyPr>
          <a:lstStyle/>
          <a:p>
            <a:pPr>
              <a:lnSpc>
                <a:spcPct val="90000"/>
              </a:lnSpc>
            </a:pPr>
            <a:r>
              <a:rPr lang="en-US" smtClean="0"/>
              <a:t>Truth Table Example #2: </a:t>
            </a:r>
            <a:br>
              <a:rPr lang="en-US" smtClean="0"/>
            </a:br>
            <a:r>
              <a:rPr lang="en-US" smtClean="0"/>
              <a:t>2-bit Adder</a:t>
            </a:r>
          </a:p>
        </p:txBody>
      </p:sp>
      <p:sp>
        <p:nvSpPr>
          <p:cNvPr id="7" name="Slide Number Placeholder 6"/>
          <p:cNvSpPr>
            <a:spLocks noGrp="1"/>
          </p:cNvSpPr>
          <p:nvPr>
            <p:ph type="sldNum" sz="quarter" idx="12"/>
          </p:nvPr>
        </p:nvSpPr>
        <p:spPr/>
        <p:txBody>
          <a:bodyPr/>
          <a:lstStyle/>
          <a:p>
            <a:pPr>
              <a:defRPr/>
            </a:pPr>
            <a:fld id="{C8FCC23E-2E65-914D-A698-C7E00BDE18DC}" type="slidenum">
              <a:rPr lang="en-US" smtClean="0"/>
              <a:pPr>
                <a:defRPr/>
              </a:pPr>
              <a:t>26</a:t>
            </a:fld>
            <a:endParaRPr lang="en-US"/>
          </a:p>
        </p:txBody>
      </p:sp>
      <p:pic>
        <p:nvPicPr>
          <p:cNvPr id="48134" name="Picture 4"/>
          <p:cNvPicPr>
            <a:picLocks noChangeAspect="1" noChangeArrowheads="1"/>
          </p:cNvPicPr>
          <p:nvPr/>
        </p:nvPicPr>
        <p:blipFill>
          <a:blip r:embed="rId2">
            <a:clrChange>
              <a:clrFrom>
                <a:srgbClr val="FFFFFF"/>
              </a:clrFrom>
              <a:clrTo>
                <a:srgbClr val="FFFFFF">
                  <a:alpha val="0"/>
                </a:srgbClr>
              </a:clrTo>
            </a:clrChange>
          </a:blip>
          <a:srcRect b="1109"/>
          <a:stretch>
            <a:fillRect/>
          </a:stretch>
        </p:blipFill>
        <p:spPr bwMode="auto">
          <a:xfrm>
            <a:off x="6467475" y="431800"/>
            <a:ext cx="2693988" cy="6019800"/>
          </a:xfrm>
          <a:prstGeom prst="rect">
            <a:avLst/>
          </a:prstGeom>
          <a:noFill/>
          <a:ln w="9525">
            <a:noFill/>
            <a:miter lim="800000"/>
            <a:headEnd/>
            <a:tailEnd/>
          </a:ln>
        </p:spPr>
      </p:pic>
      <p:sp>
        <p:nvSpPr>
          <p:cNvPr id="2501637" name="Rectangle 5"/>
          <p:cNvSpPr>
            <a:spLocks noChangeArrowheads="1"/>
          </p:cNvSpPr>
          <p:nvPr/>
        </p:nvSpPr>
        <p:spPr bwMode="auto">
          <a:xfrm>
            <a:off x="5148263" y="1333500"/>
            <a:ext cx="1254125" cy="1568450"/>
          </a:xfrm>
          <a:prstGeom prst="rect">
            <a:avLst/>
          </a:prstGeom>
          <a:noFill/>
          <a:ln w="12700">
            <a:noFill/>
            <a:miter lim="800000"/>
            <a:headEnd/>
            <a:tailEnd/>
          </a:ln>
        </p:spPr>
        <p:txBody>
          <a:bodyPr wrap="none">
            <a:prstTxWarp prst="textNoShape">
              <a:avLst/>
            </a:prstTxWarp>
            <a:spAutoFit/>
          </a:bodyPr>
          <a:lstStyle/>
          <a:p>
            <a:pPr eaLnBrk="0" hangingPunct="0">
              <a:defRPr/>
            </a:pPr>
            <a:r>
              <a:rPr lang="en-US" sz="3200" dirty="0">
                <a:latin typeface="+mn-lt"/>
              </a:rPr>
              <a:t>How</a:t>
            </a:r>
            <a:br>
              <a:rPr lang="en-US" sz="3200" dirty="0">
                <a:latin typeface="+mn-lt"/>
              </a:rPr>
            </a:br>
            <a:r>
              <a:rPr lang="en-US" sz="3200" dirty="0">
                <a:latin typeface="+mn-lt"/>
              </a:rPr>
              <a:t>Many</a:t>
            </a:r>
            <a:br>
              <a:rPr lang="en-US" sz="3200" dirty="0">
                <a:latin typeface="+mn-lt"/>
              </a:rPr>
            </a:br>
            <a:r>
              <a:rPr lang="en-US" sz="3200" dirty="0">
                <a:latin typeface="+mn-lt"/>
              </a:rPr>
              <a:t>Rows?</a:t>
            </a:r>
          </a:p>
        </p:txBody>
      </p:sp>
      <p:sp>
        <p:nvSpPr>
          <p:cNvPr id="9" name="Rectangle 8"/>
          <p:cNvSpPr/>
          <p:nvPr/>
        </p:nvSpPr>
        <p:spPr>
          <a:xfrm>
            <a:off x="1366838" y="27511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4000" dirty="0">
                <a:solidFill>
                  <a:schemeClr val="tx1"/>
                </a:solidFill>
              </a:rPr>
              <a:t>+</a:t>
            </a:r>
          </a:p>
        </p:txBody>
      </p:sp>
      <p:cxnSp>
        <p:nvCxnSpPr>
          <p:cNvPr id="10" name="Straight Arrow Connector 9"/>
          <p:cNvCxnSpPr/>
          <p:nvPr/>
        </p:nvCxnSpPr>
        <p:spPr>
          <a:xfrm>
            <a:off x="3911600" y="40894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87363" y="32258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69900" y="37671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87363" y="43608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9900" y="49022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122738" y="3598863"/>
            <a:ext cx="558800" cy="522287"/>
          </a:xfrm>
          <a:prstGeom prst="rect">
            <a:avLst/>
          </a:prstGeom>
          <a:noFill/>
        </p:spPr>
        <p:txBody>
          <a:bodyPr wrap="none">
            <a:spAutoFit/>
          </a:bodyPr>
          <a:lstStyle/>
          <a:p>
            <a:pPr>
              <a:defRPr/>
            </a:pPr>
            <a:r>
              <a:rPr lang="en-US" sz="2800" dirty="0">
                <a:latin typeface="+mn-lt"/>
              </a:rPr>
              <a:t>C1</a:t>
            </a:r>
          </a:p>
        </p:txBody>
      </p:sp>
      <p:sp>
        <p:nvSpPr>
          <p:cNvPr id="16" name="TextBox 15"/>
          <p:cNvSpPr txBox="1"/>
          <p:nvPr/>
        </p:nvSpPr>
        <p:spPr>
          <a:xfrm>
            <a:off x="487363" y="2717800"/>
            <a:ext cx="574675" cy="523875"/>
          </a:xfrm>
          <a:prstGeom prst="rect">
            <a:avLst/>
          </a:prstGeom>
          <a:noFill/>
        </p:spPr>
        <p:txBody>
          <a:bodyPr wrap="none">
            <a:spAutoFit/>
          </a:bodyPr>
          <a:lstStyle/>
          <a:p>
            <a:pPr>
              <a:defRPr/>
            </a:pPr>
            <a:r>
              <a:rPr lang="en-US" sz="2800" dirty="0">
                <a:latin typeface="+mn-lt"/>
              </a:rPr>
              <a:t>A1</a:t>
            </a:r>
          </a:p>
        </p:txBody>
      </p:sp>
      <p:sp>
        <p:nvSpPr>
          <p:cNvPr id="17" name="TextBox 16"/>
          <p:cNvSpPr txBox="1"/>
          <p:nvPr/>
        </p:nvSpPr>
        <p:spPr>
          <a:xfrm>
            <a:off x="487363" y="3243263"/>
            <a:ext cx="574675" cy="522287"/>
          </a:xfrm>
          <a:prstGeom prst="rect">
            <a:avLst/>
          </a:prstGeom>
          <a:noFill/>
        </p:spPr>
        <p:txBody>
          <a:bodyPr wrap="none">
            <a:spAutoFit/>
          </a:bodyPr>
          <a:lstStyle/>
          <a:p>
            <a:pPr>
              <a:defRPr/>
            </a:pPr>
            <a:r>
              <a:rPr lang="en-US" sz="2800" dirty="0">
                <a:latin typeface="+mn-lt"/>
              </a:rPr>
              <a:t>A0</a:t>
            </a:r>
          </a:p>
        </p:txBody>
      </p:sp>
      <p:sp>
        <p:nvSpPr>
          <p:cNvPr id="18" name="TextBox 17"/>
          <p:cNvSpPr txBox="1"/>
          <p:nvPr/>
        </p:nvSpPr>
        <p:spPr>
          <a:xfrm>
            <a:off x="487363" y="3817938"/>
            <a:ext cx="561975" cy="523875"/>
          </a:xfrm>
          <a:prstGeom prst="rect">
            <a:avLst/>
          </a:prstGeom>
          <a:noFill/>
        </p:spPr>
        <p:txBody>
          <a:bodyPr wrap="none">
            <a:spAutoFit/>
          </a:bodyPr>
          <a:lstStyle/>
          <a:p>
            <a:pPr>
              <a:defRPr/>
            </a:pPr>
            <a:r>
              <a:rPr lang="en-US" sz="2800" dirty="0">
                <a:latin typeface="+mn-lt"/>
              </a:rPr>
              <a:t>B1</a:t>
            </a:r>
          </a:p>
        </p:txBody>
      </p:sp>
      <p:sp>
        <p:nvSpPr>
          <p:cNvPr id="19" name="TextBox 18"/>
          <p:cNvSpPr txBox="1"/>
          <p:nvPr/>
        </p:nvSpPr>
        <p:spPr>
          <a:xfrm>
            <a:off x="487363" y="4343400"/>
            <a:ext cx="561975" cy="523875"/>
          </a:xfrm>
          <a:prstGeom prst="rect">
            <a:avLst/>
          </a:prstGeom>
          <a:noFill/>
        </p:spPr>
        <p:txBody>
          <a:bodyPr wrap="none">
            <a:spAutoFit/>
          </a:bodyPr>
          <a:lstStyle/>
          <a:p>
            <a:pPr>
              <a:defRPr/>
            </a:pPr>
            <a:r>
              <a:rPr lang="en-US" sz="2800" dirty="0">
                <a:latin typeface="+mn-lt"/>
              </a:rPr>
              <a:t>B0</a:t>
            </a:r>
          </a:p>
        </p:txBody>
      </p:sp>
      <p:cxnSp>
        <p:nvCxnSpPr>
          <p:cNvPr id="20" name="Straight Arrow Connector 19"/>
          <p:cNvCxnSpPr/>
          <p:nvPr/>
        </p:nvCxnSpPr>
        <p:spPr>
          <a:xfrm>
            <a:off x="3898900" y="35052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97338" y="3014663"/>
            <a:ext cx="558800" cy="522287"/>
          </a:xfrm>
          <a:prstGeom prst="rect">
            <a:avLst/>
          </a:prstGeom>
          <a:noFill/>
        </p:spPr>
        <p:txBody>
          <a:bodyPr wrap="none">
            <a:spAutoFit/>
          </a:bodyPr>
          <a:lstStyle/>
          <a:p>
            <a:pPr>
              <a:defRPr/>
            </a:pPr>
            <a:r>
              <a:rPr lang="en-US" sz="2800" dirty="0">
                <a:latin typeface="+mn-lt"/>
              </a:rPr>
              <a:t>C2</a:t>
            </a:r>
          </a:p>
        </p:txBody>
      </p:sp>
      <p:cxnSp>
        <p:nvCxnSpPr>
          <p:cNvPr id="22" name="Straight Arrow Connector 21"/>
          <p:cNvCxnSpPr/>
          <p:nvPr/>
        </p:nvCxnSpPr>
        <p:spPr>
          <a:xfrm>
            <a:off x="3911600" y="46736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10038" y="4183063"/>
            <a:ext cx="558800" cy="522287"/>
          </a:xfrm>
          <a:prstGeom prst="rect">
            <a:avLst/>
          </a:prstGeom>
          <a:noFill/>
        </p:spPr>
        <p:txBody>
          <a:bodyPr wrap="none">
            <a:spAutoFit/>
          </a:bodyPr>
          <a:lstStyle/>
          <a:p>
            <a:pPr>
              <a:defRPr/>
            </a:pPr>
            <a:r>
              <a:rPr lang="en-US" sz="2800" dirty="0">
                <a:latin typeface="+mn-lt"/>
              </a:rPr>
              <a:t>C0</a:t>
            </a:r>
          </a:p>
        </p:txBody>
      </p:sp>
      <p:sp>
        <p:nvSpPr>
          <p:cNvPr id="24" name="Rectangle 23"/>
          <p:cNvSpPr/>
          <p:nvPr/>
        </p:nvSpPr>
        <p:spPr>
          <a:xfrm>
            <a:off x="6629400" y="1231900"/>
            <a:ext cx="1295400" cy="523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8166100" y="1219200"/>
            <a:ext cx="914400" cy="523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1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37" grpId="0" build="p" autoUpdateAnimBg="0"/>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mtClean="0"/>
              <a:t>Truth Table Example #3: </a:t>
            </a:r>
            <a:br>
              <a:rPr lang="en-US" smtClean="0"/>
            </a:br>
            <a:r>
              <a:rPr lang="en-US" smtClean="0"/>
              <a:t>32-bit Unsigned Adder</a:t>
            </a:r>
          </a:p>
        </p:txBody>
      </p:sp>
      <p:sp>
        <p:nvSpPr>
          <p:cNvPr id="6" name="Slide Number Placeholder 5"/>
          <p:cNvSpPr>
            <a:spLocks noGrp="1"/>
          </p:cNvSpPr>
          <p:nvPr>
            <p:ph type="sldNum" sz="quarter" idx="12"/>
          </p:nvPr>
        </p:nvSpPr>
        <p:spPr/>
        <p:txBody>
          <a:bodyPr/>
          <a:lstStyle/>
          <a:p>
            <a:pPr>
              <a:defRPr/>
            </a:pPr>
            <a:fld id="{68257C6C-A552-2A43-817E-7AA316BC3FD3}" type="slidenum">
              <a:rPr lang="en-US" smtClean="0"/>
              <a:pPr>
                <a:defRPr/>
              </a:pPr>
              <a:t>27</a:t>
            </a:fld>
            <a:endParaRPr lang="en-US"/>
          </a:p>
        </p:txBody>
      </p:sp>
      <p:pic>
        <p:nvPicPr>
          <p:cNvPr id="49158" name="Picture 3"/>
          <p:cNvPicPr>
            <a:picLocks noGrp="1" noChangeAspect="1" noChangeArrowheads="1"/>
          </p:cNvPicPr>
          <p:nvPr>
            <p:ph idx="4294967295"/>
          </p:nvPr>
        </p:nvPicPr>
        <p:blipFill>
          <a:blip r:embed="rId2"/>
          <a:srcRect/>
          <a:stretch>
            <a:fillRect/>
          </a:stretch>
        </p:blipFill>
        <p:spPr>
          <a:xfrm>
            <a:off x="0" y="1701800"/>
            <a:ext cx="7366000" cy="4565650"/>
          </a:xfrm>
        </p:spPr>
      </p:pic>
      <p:sp>
        <p:nvSpPr>
          <p:cNvPr id="2502660" name="Rectangle 4"/>
          <p:cNvSpPr>
            <a:spLocks noChangeArrowheads="1"/>
          </p:cNvSpPr>
          <p:nvPr/>
        </p:nvSpPr>
        <p:spPr bwMode="auto">
          <a:xfrm>
            <a:off x="7373938" y="3779838"/>
            <a:ext cx="1285875" cy="1570037"/>
          </a:xfrm>
          <a:prstGeom prst="rect">
            <a:avLst/>
          </a:prstGeom>
          <a:noFill/>
          <a:ln w="12700">
            <a:noFill/>
            <a:miter lim="800000"/>
            <a:headEnd/>
            <a:tailEnd/>
          </a:ln>
        </p:spPr>
        <p:txBody>
          <a:bodyPr wrap="none">
            <a:prstTxWarp prst="textNoShape">
              <a:avLst/>
            </a:prstTxWarp>
            <a:spAutoFit/>
          </a:bodyPr>
          <a:lstStyle/>
          <a:p>
            <a:pPr eaLnBrk="0" hangingPunct="0">
              <a:defRPr/>
            </a:pPr>
            <a:r>
              <a:rPr lang="en-US" sz="3200" dirty="0">
                <a:solidFill>
                  <a:srgbClr val="000000"/>
                </a:solidFill>
                <a:latin typeface="+mn-lt"/>
              </a:rPr>
              <a:t>How</a:t>
            </a:r>
            <a:br>
              <a:rPr lang="en-US" sz="3200" dirty="0">
                <a:solidFill>
                  <a:srgbClr val="000000"/>
                </a:solidFill>
                <a:latin typeface="+mn-lt"/>
              </a:rPr>
            </a:br>
            <a:r>
              <a:rPr lang="en-US" sz="3200" dirty="0">
                <a:solidFill>
                  <a:srgbClr val="000000"/>
                </a:solidFill>
                <a:latin typeface="+mn-lt"/>
              </a:rPr>
              <a:t>Many</a:t>
            </a:r>
            <a:br>
              <a:rPr lang="en-US" sz="3200" dirty="0">
                <a:solidFill>
                  <a:srgbClr val="000000"/>
                </a:solidFill>
                <a:latin typeface="+mn-lt"/>
              </a:rPr>
            </a:br>
            <a:r>
              <a:rPr lang="en-US" sz="3200" dirty="0">
                <a:solidFill>
                  <a:srgbClr val="000000"/>
                </a:solidFill>
                <a:latin typeface="+mn-lt"/>
              </a:rPr>
              <a:t>Rows?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26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2660"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p:cNvPicPr>
            <a:picLocks noGrp="1" noChangeAspect="1" noChangeArrowheads="1"/>
          </p:cNvPicPr>
          <p:nvPr>
            <p:ph idx="4294967295"/>
          </p:nvPr>
        </p:nvPicPr>
        <p:blipFill>
          <a:blip r:embed="rId2"/>
          <a:srcRect/>
          <a:stretch>
            <a:fillRect/>
          </a:stretch>
        </p:blipFill>
        <p:spPr>
          <a:xfrm>
            <a:off x="5775325" y="871538"/>
            <a:ext cx="3368675" cy="5715000"/>
          </a:xfrm>
        </p:spPr>
      </p:pic>
      <p:sp>
        <p:nvSpPr>
          <p:cNvPr id="50179" name="Rectangle 2"/>
          <p:cNvSpPr>
            <a:spLocks noGrp="1" noChangeArrowheads="1"/>
          </p:cNvSpPr>
          <p:nvPr>
            <p:ph type="title"/>
          </p:nvPr>
        </p:nvSpPr>
        <p:spPr>
          <a:xfrm>
            <a:off x="228600" y="274638"/>
            <a:ext cx="5753100" cy="1143000"/>
          </a:xfrm>
        </p:spPr>
        <p:txBody>
          <a:bodyPr>
            <a:normAutofit fontScale="90000"/>
          </a:bodyPr>
          <a:lstStyle/>
          <a:p>
            <a:r>
              <a:rPr lang="en-US" altLang="zh-TW" smtClean="0">
                <a:ea typeface="新細明體" charset="-120"/>
                <a:cs typeface="新細明體" charset="-120"/>
              </a:rPr>
              <a:t>Truth Table Example #4: </a:t>
            </a:r>
            <a:br>
              <a:rPr lang="en-US" altLang="zh-TW" smtClean="0">
                <a:ea typeface="新細明體" charset="-120"/>
                <a:cs typeface="新細明體" charset="-120"/>
              </a:rPr>
            </a:br>
            <a:r>
              <a:rPr lang="en-US" altLang="zh-TW" smtClean="0">
                <a:ea typeface="新細明體" charset="-120"/>
                <a:cs typeface="新細明體" charset="-120"/>
              </a:rPr>
              <a:t>3-input Majority Circuit</a:t>
            </a:r>
          </a:p>
        </p:txBody>
      </p:sp>
      <p:sp>
        <p:nvSpPr>
          <p:cNvPr id="5" name="Slide Number Placeholder 4"/>
          <p:cNvSpPr>
            <a:spLocks noGrp="1"/>
          </p:cNvSpPr>
          <p:nvPr>
            <p:ph type="sldNum" sz="quarter" idx="12"/>
          </p:nvPr>
        </p:nvSpPr>
        <p:spPr/>
        <p:txBody>
          <a:bodyPr/>
          <a:lstStyle/>
          <a:p>
            <a:pPr>
              <a:defRPr/>
            </a:pPr>
            <a:fld id="{2DE4E3B1-E6AB-E544-ACBE-F8F538F5B755}" type="slidenum">
              <a:rPr lang="en-US" smtClean="0"/>
              <a:pPr>
                <a:defRPr/>
              </a:pPr>
              <a:t>28</a:t>
            </a:fld>
            <a:endParaRPr lang="en-US"/>
          </a:p>
        </p:txBody>
      </p:sp>
      <p:sp>
        <p:nvSpPr>
          <p:cNvPr id="7" name="TextBox 6"/>
          <p:cNvSpPr txBox="1"/>
          <p:nvPr/>
        </p:nvSpPr>
        <p:spPr>
          <a:xfrm>
            <a:off x="609600" y="2298700"/>
            <a:ext cx="4586288" cy="461963"/>
          </a:xfrm>
          <a:prstGeom prst="rect">
            <a:avLst/>
          </a:prstGeom>
          <a:noFill/>
        </p:spPr>
        <p:txBody>
          <a:bodyPr wrap="none">
            <a:spAutoFit/>
          </a:bodyPr>
          <a:lstStyle/>
          <a:p>
            <a:pPr>
              <a:defRPr/>
            </a:pPr>
            <a:r>
              <a:rPr lang="en-US" sz="2400" dirty="0">
                <a:latin typeface="+mn-lt"/>
              </a:rPr>
              <a:t>Y = A B C  +  A B C   +  A B C  +  A B C</a:t>
            </a:r>
          </a:p>
        </p:txBody>
      </p:sp>
      <p:cxnSp>
        <p:nvCxnSpPr>
          <p:cNvPr id="9" name="Straight Connector 8"/>
          <p:cNvCxnSpPr/>
          <p:nvPr/>
        </p:nvCxnSpPr>
        <p:spPr>
          <a:xfrm>
            <a:off x="1104900" y="2362200"/>
            <a:ext cx="228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411413" y="2379663"/>
            <a:ext cx="2286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795713" y="2378075"/>
            <a:ext cx="228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080125" y="3425825"/>
            <a:ext cx="2789238" cy="519113"/>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1084263" y="2328863"/>
            <a:ext cx="7572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6116638" y="4656138"/>
            <a:ext cx="2790825" cy="519112"/>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905000" y="2354263"/>
            <a:ext cx="965200"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6115050" y="5249863"/>
            <a:ext cx="2790825" cy="520700"/>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2963863" y="2328863"/>
            <a:ext cx="11255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6115050" y="5846763"/>
            <a:ext cx="2790825" cy="519112"/>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4081463" y="2354263"/>
            <a:ext cx="10874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TextBox 23"/>
          <p:cNvSpPr txBox="1"/>
          <p:nvPr/>
        </p:nvSpPr>
        <p:spPr>
          <a:xfrm>
            <a:off x="698500" y="3924300"/>
            <a:ext cx="3197225" cy="461963"/>
          </a:xfrm>
          <a:prstGeom prst="rect">
            <a:avLst/>
          </a:prstGeom>
          <a:noFill/>
        </p:spPr>
        <p:txBody>
          <a:bodyPr wrap="none">
            <a:spAutoFit/>
          </a:bodyPr>
          <a:lstStyle/>
          <a:p>
            <a:pPr>
              <a:defRPr/>
            </a:pPr>
            <a:r>
              <a:rPr lang="en-US" sz="2400" dirty="0">
                <a:latin typeface="+mn-lt"/>
              </a:rPr>
              <a:t>Y = B C  +  A (B C   +  B C)</a:t>
            </a:r>
          </a:p>
        </p:txBody>
      </p:sp>
      <p:cxnSp>
        <p:nvCxnSpPr>
          <p:cNvPr id="26" name="Straight Connector 25"/>
          <p:cNvCxnSpPr/>
          <p:nvPr/>
        </p:nvCxnSpPr>
        <p:spPr>
          <a:xfrm>
            <a:off x="2362200" y="3995738"/>
            <a:ext cx="2159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487738" y="3995738"/>
            <a:ext cx="2159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1200" y="4711700"/>
            <a:ext cx="2517775" cy="461963"/>
          </a:xfrm>
          <a:prstGeom prst="rect">
            <a:avLst/>
          </a:prstGeom>
          <a:noFill/>
        </p:spPr>
        <p:txBody>
          <a:bodyPr wrap="none">
            <a:spAutoFit/>
          </a:bodyPr>
          <a:lstStyle/>
          <a:p>
            <a:pPr>
              <a:defRPr/>
            </a:pPr>
            <a:r>
              <a:rPr lang="en-US" sz="2400" dirty="0">
                <a:latin typeface="+mn-lt"/>
              </a:rPr>
              <a:t>Y = B C  +  A (B + C)</a:t>
            </a:r>
          </a:p>
        </p:txBody>
      </p:sp>
      <p:sp>
        <p:nvSpPr>
          <p:cNvPr id="29" name="Oval 28"/>
          <p:cNvSpPr/>
          <p:nvPr/>
        </p:nvSpPr>
        <p:spPr>
          <a:xfrm>
            <a:off x="2616200" y="4876800"/>
            <a:ext cx="190500" cy="190500"/>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42925" y="3954463"/>
            <a:ext cx="3419475" cy="414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542925" y="4767263"/>
            <a:ext cx="3419475" cy="414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31"/>
          <p:cNvSpPr txBox="1"/>
          <p:nvPr/>
        </p:nvSpPr>
        <p:spPr>
          <a:xfrm>
            <a:off x="592138" y="2722563"/>
            <a:ext cx="4776787" cy="1200150"/>
          </a:xfrm>
          <a:prstGeom prst="rect">
            <a:avLst/>
          </a:prstGeom>
          <a:noFill/>
        </p:spPr>
        <p:txBody>
          <a:bodyPr wrap="none">
            <a:spAutoFit/>
          </a:bodyPr>
          <a:lstStyle/>
          <a:p>
            <a:pPr>
              <a:defRPr/>
            </a:pPr>
            <a:r>
              <a:rPr lang="en-US" sz="2400" dirty="0">
                <a:latin typeface="+mn-lt"/>
              </a:rPr>
              <a:t>This is called </a:t>
            </a:r>
            <a:r>
              <a:rPr lang="en-US" sz="2400" i="1" dirty="0">
                <a:latin typeface="+mn-lt"/>
              </a:rPr>
              <a:t>Sum of Products </a:t>
            </a:r>
            <a:r>
              <a:rPr lang="en-US" sz="2400" dirty="0">
                <a:latin typeface="+mn-lt"/>
              </a:rPr>
              <a:t>form;</a:t>
            </a:r>
          </a:p>
          <a:p>
            <a:pPr>
              <a:defRPr/>
            </a:pPr>
            <a:r>
              <a:rPr lang="en-US" sz="2400" dirty="0">
                <a:latin typeface="+mn-lt"/>
              </a:rPr>
              <a:t>Just another way to represent the TT</a:t>
            </a:r>
            <a:br>
              <a:rPr lang="en-US" sz="2400" dirty="0">
                <a:latin typeface="+mn-lt"/>
              </a:rPr>
            </a:br>
            <a:r>
              <a:rPr lang="en-US" sz="2400" dirty="0">
                <a:latin typeface="+mn-lt"/>
              </a:rPr>
              <a:t>as a logical expression</a:t>
            </a:r>
          </a:p>
        </p:txBody>
      </p:sp>
      <p:sp>
        <p:nvSpPr>
          <p:cNvPr id="33" name="TextBox 32"/>
          <p:cNvSpPr txBox="1"/>
          <p:nvPr/>
        </p:nvSpPr>
        <p:spPr>
          <a:xfrm>
            <a:off x="542925" y="5126038"/>
            <a:ext cx="3090863" cy="831850"/>
          </a:xfrm>
          <a:prstGeom prst="rect">
            <a:avLst/>
          </a:prstGeom>
          <a:noFill/>
        </p:spPr>
        <p:txBody>
          <a:bodyPr wrap="none">
            <a:spAutoFit/>
          </a:bodyPr>
          <a:lstStyle/>
          <a:p>
            <a:pPr>
              <a:defRPr/>
            </a:pPr>
            <a:r>
              <a:rPr lang="en-US" sz="2400" dirty="0">
                <a:latin typeface="+mn-lt"/>
              </a:rPr>
              <a:t>More simplified forms </a:t>
            </a:r>
            <a:br>
              <a:rPr lang="en-US" sz="2400" dirty="0">
                <a:latin typeface="+mn-lt"/>
              </a:rPr>
            </a:br>
            <a:r>
              <a:rPr lang="en-US" sz="2400" dirty="0">
                <a:latin typeface="+mn-lt"/>
              </a:rPr>
              <a:t>(fewer gates and wires)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3" grpId="0" animBg="1"/>
      <p:bldP spid="18" grpId="0" animBg="1"/>
      <p:bldP spid="14" grpId="0" animBg="1"/>
      <p:bldP spid="20" grpId="0" animBg="1"/>
      <p:bldP spid="15" grpId="0" animBg="1"/>
      <p:bldP spid="22" grpId="0" animBg="1"/>
      <p:bldP spid="30" grpId="0" animBg="1"/>
      <p:bldP spid="31" grpId="0" animBg="1"/>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plus “+” for OR </a:t>
            </a:r>
          </a:p>
          <a:p>
            <a:pPr lvl="1"/>
            <a:r>
              <a:rPr lang="en-US" dirty="0" smtClean="0"/>
              <a:t>“logical sum”</a:t>
            </a:r>
          </a:p>
          <a:p>
            <a:r>
              <a:rPr lang="en-US" dirty="0" smtClean="0"/>
              <a:t>Use product for AND (</a:t>
            </a:r>
            <a:r>
              <a:rPr lang="en-US" dirty="0" err="1" smtClean="0"/>
              <a:t>a</a:t>
            </a:r>
            <a:r>
              <a:rPr lang="en-US" dirty="0" err="1" smtClean="0">
                <a:latin typeface="Wingdings"/>
                <a:ea typeface="Wingdings"/>
                <a:cs typeface="Wingdings"/>
              </a:rPr>
              <a:t></a:t>
            </a:r>
            <a:r>
              <a:rPr lang="en-US" dirty="0" err="1" smtClean="0"/>
              <a:t>b</a:t>
            </a:r>
            <a:r>
              <a:rPr lang="en-US" dirty="0" smtClean="0"/>
              <a:t> or implied via </a:t>
            </a:r>
            <a:r>
              <a:rPr lang="en-US" dirty="0" err="1" smtClean="0"/>
              <a:t>ab</a:t>
            </a:r>
            <a:r>
              <a:rPr lang="en-US" dirty="0" smtClean="0"/>
              <a:t>)</a:t>
            </a:r>
          </a:p>
          <a:p>
            <a:pPr lvl="1"/>
            <a:r>
              <a:rPr lang="en-US" dirty="0" smtClean="0"/>
              <a:t>“logical product”</a:t>
            </a:r>
          </a:p>
          <a:p>
            <a:r>
              <a:rPr lang="en-US" dirty="0" smtClean="0"/>
              <a:t>“Hat” to mean complement (NOT) </a:t>
            </a:r>
          </a:p>
          <a:p>
            <a:r>
              <a:rPr lang="en-US" dirty="0" smtClean="0"/>
              <a:t>Thus</a:t>
            </a:r>
          </a:p>
          <a:p>
            <a:pPr>
              <a:buNone/>
            </a:pPr>
            <a:r>
              <a:rPr lang="en-US" dirty="0" smtClean="0"/>
              <a:t>	</a:t>
            </a:r>
            <a:r>
              <a:rPr lang="en-US" dirty="0" err="1" smtClean="0"/>
              <a:t>ab</a:t>
            </a:r>
            <a:r>
              <a:rPr lang="en-US" dirty="0" smtClean="0"/>
              <a:t> + a + </a:t>
            </a:r>
            <a:r>
              <a:rPr lang="en-US" dirty="0" err="1" smtClean="0"/>
              <a:t>c</a:t>
            </a:r>
            <a:r>
              <a:rPr lang="en-US" dirty="0" smtClean="0"/>
              <a:t> </a:t>
            </a:r>
          </a:p>
          <a:p>
            <a:pPr>
              <a:buNone/>
            </a:pPr>
            <a:r>
              <a:rPr lang="en-US" dirty="0" smtClean="0"/>
              <a:t>= 	</a:t>
            </a:r>
            <a:r>
              <a:rPr lang="en-US" dirty="0" err="1" smtClean="0"/>
              <a:t>a</a:t>
            </a:r>
            <a:r>
              <a:rPr lang="en-US" dirty="0" err="1" smtClean="0">
                <a:latin typeface="Wingdings"/>
                <a:ea typeface="Wingdings"/>
                <a:cs typeface="Wingdings"/>
              </a:rPr>
              <a:t></a:t>
            </a:r>
            <a:r>
              <a:rPr lang="en-US" dirty="0" err="1" smtClean="0"/>
              <a:t>b</a:t>
            </a:r>
            <a:r>
              <a:rPr lang="en-US" dirty="0" smtClean="0"/>
              <a:t> + a + </a:t>
            </a:r>
            <a:r>
              <a:rPr lang="en-US" dirty="0" err="1" smtClean="0"/>
              <a:t>c</a:t>
            </a:r>
            <a:r>
              <a:rPr lang="en-US" dirty="0" smtClean="0"/>
              <a:t> </a:t>
            </a:r>
          </a:p>
          <a:p>
            <a:pPr>
              <a:buNone/>
            </a:pPr>
            <a:r>
              <a:rPr lang="en-US" dirty="0" smtClean="0"/>
              <a:t>= 	(a AND </a:t>
            </a:r>
            <a:r>
              <a:rPr lang="en-US" dirty="0" err="1" smtClean="0"/>
              <a:t>b</a:t>
            </a:r>
            <a:r>
              <a:rPr lang="en-US" dirty="0" smtClean="0"/>
              <a:t>) OR a OR (NOT </a:t>
            </a:r>
            <a:r>
              <a:rPr lang="en-US" dirty="0" err="1" smtClean="0"/>
              <a:t>c</a:t>
            </a:r>
            <a:r>
              <a:rPr lang="en-US" dirty="0" smtClean="0"/>
              <a:t>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dirty="0"/>
          </a:p>
        </p:txBody>
      </p:sp>
      <p:cxnSp>
        <p:nvCxnSpPr>
          <p:cNvPr id="14" name="Straight Connector 13"/>
          <p:cNvCxnSpPr/>
          <p:nvPr/>
        </p:nvCxnSpPr>
        <p:spPr>
          <a:xfrm flipV="1">
            <a:off x="2153139" y="4603750"/>
            <a:ext cx="247161" cy="21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322472" y="5111262"/>
            <a:ext cx="2566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title"/>
          </p:nvPr>
        </p:nvSpPr>
        <p:spPr/>
        <p:txBody>
          <a:bodyPr/>
          <a:lstStyle/>
          <a:p>
            <a:pPr eaLnBrk="1" hangingPunct="1">
              <a:lnSpc>
                <a:spcPct val="80000"/>
              </a:lnSpc>
            </a:pPr>
            <a:r>
              <a:rPr lang="en-US" sz="4000" smtClean="0"/>
              <a:t>Levels of Representation/Interpretation</a:t>
            </a:r>
          </a:p>
        </p:txBody>
      </p:sp>
      <p:sp>
        <p:nvSpPr>
          <p:cNvPr id="28676" name="Rectangle 18"/>
          <p:cNvSpPr>
            <a:spLocks noGrp="1" noChangeArrowheads="1"/>
          </p:cNvSpPr>
          <p:nvPr>
            <p:ph type="body" sz="half" idx="4294967295"/>
          </p:nvPr>
        </p:nvSpPr>
        <p:spPr>
          <a:xfrm>
            <a:off x="4624389" y="2201864"/>
            <a:ext cx="3848100" cy="896937"/>
          </a:xfrm>
        </p:spPr>
        <p:txBody>
          <a:bodyPr rtlCol="0">
            <a:normAutofit lnSpcReduction="10000"/>
          </a:bodyPr>
          <a:lstStyle/>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$t0, 0($2)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$t1, 4($2)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$t1, 0($2)</a:t>
            </a:r>
          </a:p>
          <a:p>
            <a:pPr eaLnBrk="1" fontAlgn="auto" hangingPunct="1">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$t0, 4($2)</a:t>
            </a:r>
          </a:p>
        </p:txBody>
      </p:sp>
      <p:graphicFrame>
        <p:nvGraphicFramePr>
          <p:cNvPr id="21506" name="Object 2"/>
          <p:cNvGraphicFramePr>
            <a:graphicFrameLocks noGrp="1" noChangeAspect="1"/>
          </p:cNvGraphicFramePr>
          <p:nvPr>
            <p:ph sz="quarter" idx="4294967295"/>
          </p:nvPr>
        </p:nvGraphicFramePr>
        <p:xfrm>
          <a:off x="4624388" y="5549900"/>
          <a:ext cx="1828800" cy="1257300"/>
        </p:xfrm>
        <a:graphic>
          <a:graphicData uri="http://schemas.openxmlformats.org/presentationml/2006/ole">
            <mc:AlternateContent xmlns:mc="http://schemas.openxmlformats.org/markup-compatibility/2006">
              <mc:Choice xmlns:v="urn:schemas-microsoft-com:vml" Requires="v">
                <p:oleObj spid="_x0000_s155815" name="Image" r:id="rId4" imgW="3492063" imgH="2400000" progId="">
                  <p:embed/>
                </p:oleObj>
              </mc:Choice>
              <mc:Fallback>
                <p:oleObj name="Image" r:id="rId4" imgW="3492063" imgH="24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388" y="5549900"/>
                        <a:ext cx="1828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1509" name="Rectangle 7"/>
          <p:cNvSpPr>
            <a:spLocks noChangeArrowheads="1"/>
          </p:cNvSpPr>
          <p:nvPr/>
        </p:nvSpPr>
        <p:spPr bwMode="auto">
          <a:xfrm>
            <a:off x="857251" y="143510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High Level Language</a:t>
            </a:r>
            <a:br>
              <a:rPr lang="en-US" b="1">
                <a:latin typeface="Calibri" charset="0"/>
              </a:rPr>
            </a:br>
            <a:r>
              <a:rPr lang="en-US" b="1">
                <a:latin typeface="Calibri" charset="0"/>
              </a:rPr>
              <a:t>Program (e.g., C)</a:t>
            </a:r>
          </a:p>
        </p:txBody>
      </p:sp>
      <p:sp>
        <p:nvSpPr>
          <p:cNvPr id="21510" name="Rectangle 8"/>
          <p:cNvSpPr>
            <a:spLocks noChangeArrowheads="1"/>
          </p:cNvSpPr>
          <p:nvPr/>
        </p:nvSpPr>
        <p:spPr bwMode="auto">
          <a:xfrm>
            <a:off x="857250" y="2381251"/>
            <a:ext cx="2800351"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solidFill>
                  <a:srgbClr val="FF0000"/>
                </a:solidFill>
                <a:latin typeface="Calibri" charset="0"/>
              </a:rPr>
              <a:t>Assembly  Language Program (e.g., MIPS)</a:t>
            </a:r>
          </a:p>
        </p:txBody>
      </p:sp>
      <p:sp>
        <p:nvSpPr>
          <p:cNvPr id="21511" name="Rectangle 9"/>
          <p:cNvSpPr>
            <a:spLocks noChangeArrowheads="1"/>
          </p:cNvSpPr>
          <p:nvPr/>
        </p:nvSpPr>
        <p:spPr bwMode="auto">
          <a:xfrm>
            <a:off x="908051" y="329565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Machine  Language Program (MIPS)</a:t>
            </a:r>
          </a:p>
        </p:txBody>
      </p:sp>
      <p:sp>
        <p:nvSpPr>
          <p:cNvPr id="21512" name="Rectangle 10"/>
          <p:cNvSpPr>
            <a:spLocks noChangeArrowheads="1"/>
          </p:cNvSpPr>
          <p:nvPr/>
        </p:nvSpPr>
        <p:spPr bwMode="auto">
          <a:xfrm>
            <a:off x="304800" y="4667251"/>
            <a:ext cx="40386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3366FF"/>
                </a:solidFill>
                <a:latin typeface="Calibri" charset="0"/>
              </a:rPr>
              <a:t>Hardware Architecture Description</a:t>
            </a:r>
            <a:br>
              <a:rPr lang="en-US" b="1">
                <a:solidFill>
                  <a:srgbClr val="3366FF"/>
                </a:solidFill>
                <a:latin typeface="Calibri" charset="0"/>
              </a:rPr>
            </a:br>
            <a:r>
              <a:rPr lang="en-US" b="1">
                <a:solidFill>
                  <a:srgbClr val="3366FF"/>
                </a:solidFill>
                <a:latin typeface="Calibri" charset="0"/>
              </a:rPr>
              <a:t>(e.g., block diagrams)</a:t>
            </a:r>
            <a:r>
              <a:rPr lang="en-US">
                <a:solidFill>
                  <a:srgbClr val="3366FF"/>
                </a:solidFill>
                <a:latin typeface="Calibri" charset="0"/>
              </a:rPr>
              <a:t> </a:t>
            </a:r>
          </a:p>
        </p:txBody>
      </p:sp>
      <p:sp>
        <p:nvSpPr>
          <p:cNvPr id="21513" name="Line 11"/>
          <p:cNvSpPr>
            <a:spLocks noChangeShapeType="1"/>
          </p:cNvSpPr>
          <p:nvPr/>
        </p:nvSpPr>
        <p:spPr bwMode="auto">
          <a:xfrm>
            <a:off x="2057400" y="198120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4" name="Rectangle 13"/>
          <p:cNvSpPr>
            <a:spLocks noChangeArrowheads="1"/>
          </p:cNvSpPr>
          <p:nvPr/>
        </p:nvSpPr>
        <p:spPr bwMode="auto">
          <a:xfrm>
            <a:off x="2197101" y="2076451"/>
            <a:ext cx="1308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Compiler</a:t>
            </a:r>
          </a:p>
        </p:txBody>
      </p:sp>
      <p:sp>
        <p:nvSpPr>
          <p:cNvPr id="21515" name="Rectangle 14"/>
          <p:cNvSpPr>
            <a:spLocks noChangeArrowheads="1"/>
          </p:cNvSpPr>
          <p:nvPr/>
        </p:nvSpPr>
        <p:spPr bwMode="auto">
          <a:xfrm>
            <a:off x="2222501" y="2990851"/>
            <a:ext cx="1435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Assembler</a:t>
            </a:r>
          </a:p>
        </p:txBody>
      </p:sp>
      <p:sp>
        <p:nvSpPr>
          <p:cNvPr id="21516" name="Line 15"/>
          <p:cNvSpPr>
            <a:spLocks noChangeShapeType="1"/>
          </p:cNvSpPr>
          <p:nvPr/>
        </p:nvSpPr>
        <p:spPr bwMode="auto">
          <a:xfrm>
            <a:off x="2108200" y="3816351"/>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7" name="Rectangle 16"/>
          <p:cNvSpPr>
            <a:spLocks noChangeArrowheads="1"/>
          </p:cNvSpPr>
          <p:nvPr/>
        </p:nvSpPr>
        <p:spPr bwMode="auto">
          <a:xfrm>
            <a:off x="381000" y="4057651"/>
            <a:ext cx="16764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Machine Interpretation</a:t>
            </a:r>
          </a:p>
        </p:txBody>
      </p:sp>
      <p:sp>
        <p:nvSpPr>
          <p:cNvPr id="21518" name="Rectangle 17"/>
          <p:cNvSpPr>
            <a:spLocks noChangeArrowheads="1"/>
          </p:cNvSpPr>
          <p:nvPr/>
        </p:nvSpPr>
        <p:spPr bwMode="auto">
          <a:xfrm>
            <a:off x="4624389" y="1336675"/>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nSpc>
                <a:spcPct val="78000"/>
              </a:lnSpc>
            </a:pPr>
            <a:r>
              <a:rPr lang="en-US" b="1">
                <a:latin typeface="Calibri" charset="0"/>
              </a:rPr>
              <a:t>temp = v[k];</a:t>
            </a:r>
          </a:p>
          <a:p>
            <a:pPr marL="342900" indent="-342900">
              <a:lnSpc>
                <a:spcPct val="78000"/>
              </a:lnSpc>
            </a:pPr>
            <a:r>
              <a:rPr lang="en-US" b="1">
                <a:latin typeface="Calibri" charset="0"/>
              </a:rPr>
              <a:t>v[k] = v[k+1];</a:t>
            </a:r>
          </a:p>
          <a:p>
            <a:pPr marL="342900" indent="-342900">
              <a:lnSpc>
                <a:spcPct val="78000"/>
              </a:lnSpc>
            </a:pPr>
            <a:r>
              <a:rPr lang="en-US" b="1">
                <a:latin typeface="Calibri" charset="0"/>
              </a:rPr>
              <a:t>v[k+1] = temp;</a:t>
            </a:r>
            <a:endParaRPr lang="en-US" sz="1200">
              <a:latin typeface="Calibri" charset="0"/>
            </a:endParaRPr>
          </a:p>
        </p:txBody>
      </p:sp>
      <p:sp>
        <p:nvSpPr>
          <p:cNvPr id="21519" name="Rectangle 19"/>
          <p:cNvSpPr>
            <a:spLocks noChangeArrowheads="1"/>
          </p:cNvSpPr>
          <p:nvPr/>
        </p:nvSpPr>
        <p:spPr bwMode="auto">
          <a:xfrm>
            <a:off x="4624389" y="4298950"/>
            <a:ext cx="2984500" cy="266700"/>
          </a:xfrm>
          <a:prstGeom prst="rect">
            <a:avLst/>
          </a:prstGeom>
          <a:noFill/>
          <a:ln w="12700">
            <a:noFill/>
            <a:miter lim="800000"/>
            <a:headEnd/>
            <a:tailEnd/>
          </a:ln>
        </p:spPr>
        <p:txBody>
          <a:bodyPr wrap="none" anchor="ctr">
            <a:prstTxWarp prst="textNoShape">
              <a:avLst/>
            </a:prstTxWarp>
          </a:bodyPr>
          <a:lstStyle/>
          <a:p>
            <a:endParaRPr lang="en-US">
              <a:latin typeface="Calibri" charset="0"/>
            </a:endParaRPr>
          </a:p>
        </p:txBody>
      </p:sp>
      <p:sp>
        <p:nvSpPr>
          <p:cNvPr id="21520" name="Rectangle 20"/>
          <p:cNvSpPr>
            <a:spLocks noChangeArrowheads="1"/>
          </p:cNvSpPr>
          <p:nvPr/>
        </p:nvSpPr>
        <p:spPr bwMode="auto">
          <a:xfrm>
            <a:off x="4624390" y="3125788"/>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latin typeface="Courier New" charset="0"/>
              </a:rPr>
              <a:t>0000 1001 1100 0110 1010 1111 0101 1000</a:t>
            </a:r>
          </a:p>
          <a:p>
            <a:r>
              <a:rPr lang="en-US" sz="1400">
                <a:latin typeface="Courier New" charset="0"/>
              </a:rPr>
              <a:t>1010 1111 0101 1000 0000 1001 1100 0110 </a:t>
            </a:r>
          </a:p>
          <a:p>
            <a:r>
              <a:rPr lang="en-US" sz="1400">
                <a:latin typeface="Courier New" charset="0"/>
              </a:rPr>
              <a:t>1100 0110 1010 1111 0101 1000 0000 1001 </a:t>
            </a:r>
          </a:p>
          <a:p>
            <a:r>
              <a:rPr lang="en-US" sz="1400">
                <a:latin typeface="Courier New" charset="0"/>
              </a:rPr>
              <a:t>0101 1000 0000 1001 1100 0110 1010 1111</a:t>
            </a:r>
            <a:r>
              <a:rPr lang="en-US" sz="1400">
                <a:latin typeface="Courier" charset="0"/>
              </a:rPr>
              <a:t> </a:t>
            </a:r>
          </a:p>
        </p:txBody>
      </p:sp>
      <p:sp>
        <p:nvSpPr>
          <p:cNvPr id="21521" name="Rectangle 22"/>
          <p:cNvSpPr>
            <a:spLocks noChangeArrowheads="1"/>
          </p:cNvSpPr>
          <p:nvPr/>
        </p:nvSpPr>
        <p:spPr bwMode="auto">
          <a:xfrm>
            <a:off x="844551" y="3816351"/>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21522" name="Line 23"/>
          <p:cNvSpPr>
            <a:spLocks noChangeShapeType="1"/>
          </p:cNvSpPr>
          <p:nvPr/>
        </p:nvSpPr>
        <p:spPr bwMode="auto">
          <a:xfrm>
            <a:off x="2085975" y="2922588"/>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3" name="Rectangle 24"/>
          <p:cNvSpPr>
            <a:spLocks noChangeArrowheads="1"/>
          </p:cNvSpPr>
          <p:nvPr/>
        </p:nvSpPr>
        <p:spPr bwMode="auto">
          <a:xfrm>
            <a:off x="609600" y="6070601"/>
            <a:ext cx="37084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005400"/>
                </a:solidFill>
                <a:latin typeface="Calibri" charset="0"/>
              </a:rPr>
              <a:t>Logic Circuit Description</a:t>
            </a:r>
            <a:br>
              <a:rPr lang="en-US" b="1">
                <a:solidFill>
                  <a:srgbClr val="005400"/>
                </a:solidFill>
                <a:latin typeface="Calibri" charset="0"/>
              </a:rPr>
            </a:br>
            <a:r>
              <a:rPr lang="en-US" b="1">
                <a:solidFill>
                  <a:srgbClr val="005400"/>
                </a:solidFill>
                <a:latin typeface="Calibri" charset="0"/>
              </a:rPr>
              <a:t>(Circuit Schematic Diagrams)</a:t>
            </a:r>
          </a:p>
        </p:txBody>
      </p:sp>
      <p:sp>
        <p:nvSpPr>
          <p:cNvPr id="21524" name="Line 26"/>
          <p:cNvSpPr>
            <a:spLocks noChangeShapeType="1"/>
          </p:cNvSpPr>
          <p:nvPr/>
        </p:nvSpPr>
        <p:spPr bwMode="auto">
          <a:xfrm>
            <a:off x="2286000" y="5224464"/>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5" name="Rectangle 27"/>
          <p:cNvSpPr>
            <a:spLocks noChangeArrowheads="1"/>
          </p:cNvSpPr>
          <p:nvPr/>
        </p:nvSpPr>
        <p:spPr bwMode="auto">
          <a:xfrm>
            <a:off x="381000" y="5368926"/>
            <a:ext cx="19812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Architecture Implementation</a:t>
            </a:r>
          </a:p>
        </p:txBody>
      </p:sp>
      <p:pic>
        <p:nvPicPr>
          <p:cNvPr id="21526" name="Picture 35" descr="Picture 1"/>
          <p:cNvPicPr>
            <a:picLocks noChangeAspect="1" noChangeArrowheads="1"/>
          </p:cNvPicPr>
          <p:nvPr/>
        </p:nvPicPr>
        <p:blipFill>
          <a:blip r:embed="rId6"/>
          <a:srcRect/>
          <a:stretch>
            <a:fillRect/>
          </a:stretch>
        </p:blipFill>
        <p:spPr bwMode="auto">
          <a:xfrm>
            <a:off x="4624389" y="4178301"/>
            <a:ext cx="1638300" cy="1373188"/>
          </a:xfrm>
          <a:prstGeom prst="rect">
            <a:avLst/>
          </a:prstGeom>
          <a:noFill/>
          <a:ln w="9525">
            <a:noFill/>
            <a:miter lim="800000"/>
            <a:headEnd/>
            <a:tailEnd/>
          </a:ln>
        </p:spPr>
      </p:pic>
      <p:sp>
        <p:nvSpPr>
          <p:cNvPr id="21527" name="Rectangle 36"/>
          <p:cNvSpPr>
            <a:spLocks noChangeArrowheads="1"/>
          </p:cNvSpPr>
          <p:nvPr/>
        </p:nvSpPr>
        <p:spPr bwMode="auto">
          <a:xfrm>
            <a:off x="6008688" y="5291139"/>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latin typeface="Calibri" charset="0"/>
            </a:endParaRPr>
          </a:p>
        </p:txBody>
      </p:sp>
      <p:sp>
        <p:nvSpPr>
          <p:cNvPr id="21528" name="TextBox 24"/>
          <p:cNvSpPr txBox="1">
            <a:spLocks noChangeArrowheads="1"/>
          </p:cNvSpPr>
          <p:nvPr/>
        </p:nvSpPr>
        <p:spPr bwMode="auto">
          <a:xfrm>
            <a:off x="6359853" y="2184401"/>
            <a:ext cx="2590473" cy="830997"/>
          </a:xfrm>
          <a:prstGeom prst="rect">
            <a:avLst/>
          </a:prstGeom>
          <a:noFill/>
          <a:ln w="9525">
            <a:noFill/>
            <a:miter lim="800000"/>
            <a:headEnd/>
            <a:tailEnd/>
          </a:ln>
        </p:spPr>
        <p:txBody>
          <a:bodyPr wrap="none">
            <a:prstTxWarp prst="textNoShape">
              <a:avLst/>
            </a:prstTxWarp>
            <a:spAutoFit/>
          </a:bodyPr>
          <a:lstStyle/>
          <a:p>
            <a:pPr algn="r"/>
            <a:r>
              <a:rPr lang="en-US" sz="1600">
                <a:latin typeface="Calibri" charset="0"/>
              </a:rPr>
              <a:t>Anything can be represented</a:t>
            </a:r>
            <a:br>
              <a:rPr lang="en-US" sz="1600">
                <a:latin typeface="Calibri" charset="0"/>
              </a:rPr>
            </a:br>
            <a:r>
              <a:rPr lang="en-US" sz="1600">
                <a:latin typeface="Calibri" charset="0"/>
              </a:rPr>
              <a:t>as a </a:t>
            </a:r>
            <a:r>
              <a:rPr lang="en-US" sz="1600" i="1">
                <a:latin typeface="Calibri" charset="0"/>
              </a:rPr>
              <a:t>number</a:t>
            </a:r>
            <a:r>
              <a:rPr lang="en-US" sz="1600">
                <a:latin typeface="Calibri" charset="0"/>
              </a:rPr>
              <a:t>, </a:t>
            </a:r>
            <a:br>
              <a:rPr lang="en-US" sz="1600">
                <a:latin typeface="Calibri" charset="0"/>
              </a:rPr>
            </a:br>
            <a:r>
              <a:rPr lang="en-US" sz="1600">
                <a:latin typeface="Calibri" charset="0"/>
              </a:rPr>
              <a:t>i.e., data or instructions</a:t>
            </a:r>
          </a:p>
        </p:txBody>
      </p:sp>
      <p:sp>
        <p:nvSpPr>
          <p:cNvPr id="27" name="Slide Number Placeholder 26"/>
          <p:cNvSpPr>
            <a:spLocks noGrp="1"/>
          </p:cNvSpPr>
          <p:nvPr>
            <p:ph type="sldNum" sz="quarter" idx="12"/>
          </p:nvPr>
        </p:nvSpPr>
        <p:spPr/>
        <p:txBody>
          <a:bodyPr/>
          <a:lstStyle/>
          <a:p>
            <a:pPr>
              <a:defRPr/>
            </a:pPr>
            <a:fld id="{5A4513E0-2E5C-2743-9841-8E41BC710CE1}" type="slidenum">
              <a:rPr lang="en-US"/>
              <a:pPr>
                <a:defRPr/>
              </a:pPr>
              <a:t>3</a:t>
            </a:fld>
            <a:endParaRPr lang="en-US"/>
          </a:p>
        </p:txBody>
      </p:sp>
      <p:sp>
        <p:nvSpPr>
          <p:cNvPr id="29" name="Rectangle 28"/>
          <p:cNvSpPr/>
          <p:nvPr/>
        </p:nvSpPr>
        <p:spPr>
          <a:xfrm>
            <a:off x="203200" y="4046538"/>
            <a:ext cx="6637339" cy="2811462"/>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215565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mtClean="0"/>
              <a:t>Boolean Algebra: Circuit &amp; Algebraic Simplification</a:t>
            </a:r>
          </a:p>
        </p:txBody>
      </p:sp>
      <p:pic>
        <p:nvPicPr>
          <p:cNvPr id="20483" name="Picture 3"/>
          <p:cNvPicPr>
            <a:picLocks noGrp="1" noChangeAspect="1" noChangeArrowheads="1"/>
          </p:cNvPicPr>
          <p:nvPr>
            <p:ph idx="1"/>
          </p:nvPr>
        </p:nvPicPr>
        <p:blipFill rotWithShape="1">
          <a:blip r:embed="rId2"/>
          <a:srcRect l="-10658" t="3545" r="-10658" b="3437"/>
          <a:stretch/>
        </p:blipFill>
        <p:spPr>
          <a:xfrm>
            <a:off x="-75447" y="1601096"/>
            <a:ext cx="9473447" cy="4846320"/>
          </a:xfrm>
        </p:spPr>
      </p:pic>
      <p:sp>
        <p:nvSpPr>
          <p:cNvPr id="6" name="Slide Number Placeholder 5"/>
          <p:cNvSpPr>
            <a:spLocks noGrp="1"/>
          </p:cNvSpPr>
          <p:nvPr>
            <p:ph type="sldNum" sz="quarter" idx="12"/>
          </p:nvPr>
        </p:nvSpPr>
        <p:spPr/>
        <p:txBody>
          <a:bodyPr/>
          <a:lstStyle/>
          <a:p>
            <a:pPr>
              <a:defRPr/>
            </a:pPr>
            <a:fld id="{5B711183-8E13-4C48-869E-7D2597D23605}" type="slidenum">
              <a:rPr lang="en-US" smtClean="0"/>
              <a:pPr>
                <a:defRPr/>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2"/>
          <a:srcRect/>
          <a:stretch>
            <a:fillRect/>
          </a:stretch>
        </p:blipFill>
        <p:spPr bwMode="auto">
          <a:xfrm>
            <a:off x="152400" y="1905000"/>
            <a:ext cx="8991600" cy="3643313"/>
          </a:xfrm>
          <a:prstGeom prst="rect">
            <a:avLst/>
          </a:prstGeom>
          <a:noFill/>
          <a:ln w="9525">
            <a:noFill/>
            <a:miter lim="800000"/>
            <a:headEnd/>
            <a:tailEnd/>
          </a:ln>
        </p:spPr>
      </p:pic>
      <p:sp>
        <p:nvSpPr>
          <p:cNvPr id="21507" name="Rectangle 2"/>
          <p:cNvSpPr>
            <a:spLocks noGrp="1" noChangeArrowheads="1"/>
          </p:cNvSpPr>
          <p:nvPr>
            <p:ph type="title"/>
          </p:nvPr>
        </p:nvSpPr>
        <p:spPr/>
        <p:txBody>
          <a:bodyPr/>
          <a:lstStyle/>
          <a:p>
            <a:r>
              <a:rPr lang="en-US" altLang="zh-TW" dirty="0">
                <a:ea typeface="新細明體" charset="-120"/>
                <a:cs typeface="新細明體" charset="-120"/>
              </a:rPr>
              <a:t>Laws of Boolean Algebra</a:t>
            </a:r>
          </a:p>
        </p:txBody>
      </p:sp>
      <p:sp>
        <p:nvSpPr>
          <p:cNvPr id="6" name="Slide Number Placeholder 5"/>
          <p:cNvSpPr>
            <a:spLocks noGrp="1"/>
          </p:cNvSpPr>
          <p:nvPr>
            <p:ph type="sldNum" sz="quarter" idx="12"/>
          </p:nvPr>
        </p:nvSpPr>
        <p:spPr/>
        <p:txBody>
          <a:bodyPr/>
          <a:lstStyle/>
          <a:p>
            <a:pPr>
              <a:defRPr/>
            </a:pPr>
            <a:fld id="{F8B4C87B-43A8-8F46-8AA2-A02CAEC51FDD}" type="slidenum">
              <a:rPr lang="en-US" smtClean="0"/>
              <a:pPr>
                <a:defRPr/>
              </a:pPr>
              <a:t>31</a:t>
            </a:fld>
            <a:endParaRPr lang="en-US"/>
          </a:p>
        </p:txBody>
      </p:sp>
      <p:grpSp>
        <p:nvGrpSpPr>
          <p:cNvPr id="11" name="Group 10"/>
          <p:cNvGrpSpPr/>
          <p:nvPr/>
        </p:nvGrpSpPr>
        <p:grpSpPr>
          <a:xfrm>
            <a:off x="199573" y="1858076"/>
            <a:ext cx="2524850" cy="3785652"/>
            <a:chOff x="241298" y="1803648"/>
            <a:chExt cx="2524850" cy="3785652"/>
          </a:xfrm>
        </p:grpSpPr>
        <p:sp>
          <p:nvSpPr>
            <p:cNvPr id="2" name="TextBox 1"/>
            <p:cNvSpPr txBox="1"/>
            <p:nvPr/>
          </p:nvSpPr>
          <p:spPr>
            <a:xfrm>
              <a:off x="241298" y="1803648"/>
              <a:ext cx="2524850" cy="3785652"/>
            </a:xfrm>
            <a:prstGeom prst="rect">
              <a:avLst/>
            </a:prstGeom>
            <a:solidFill>
              <a:schemeClr val="bg1"/>
            </a:solidFill>
          </p:spPr>
          <p:txBody>
            <a:bodyPr wrap="none" rtlCol="0">
              <a:spAutoFit/>
            </a:bodyPr>
            <a:lstStyle/>
            <a:p>
              <a:pPr algn="ctr"/>
              <a:r>
                <a:rPr lang="en-US" sz="2400" dirty="0" smtClean="0"/>
                <a:t>X X = 0</a:t>
              </a:r>
            </a:p>
            <a:p>
              <a:pPr algn="ctr"/>
              <a:r>
                <a:rPr lang="en-US" sz="2400" dirty="0" smtClean="0"/>
                <a:t>X 0 = 0</a:t>
              </a:r>
            </a:p>
            <a:p>
              <a:pPr algn="ctr"/>
              <a:r>
                <a:rPr lang="en-US" sz="2400" dirty="0" smtClean="0"/>
                <a:t>X 1 = X</a:t>
              </a:r>
            </a:p>
            <a:p>
              <a:pPr algn="ctr"/>
              <a:r>
                <a:rPr lang="en-US" sz="2400" dirty="0" smtClean="0"/>
                <a:t>X X = X</a:t>
              </a:r>
            </a:p>
            <a:p>
              <a:pPr algn="ctr"/>
              <a:r>
                <a:rPr lang="en-US" sz="2400" dirty="0" smtClean="0"/>
                <a:t>X Y = Y X</a:t>
              </a:r>
            </a:p>
            <a:p>
              <a:pPr algn="ctr"/>
              <a:r>
                <a:rPr lang="en-US" sz="2400" dirty="0" smtClean="0"/>
                <a:t>(X Y) Z = Z (Y Z)</a:t>
              </a:r>
            </a:p>
            <a:p>
              <a:pPr algn="ctr"/>
              <a:r>
                <a:rPr lang="en-US" sz="2400" dirty="0" smtClean="0"/>
                <a:t>X (Y + Z) = X Y + X Z</a:t>
              </a:r>
            </a:p>
            <a:p>
              <a:pPr algn="ctr"/>
              <a:r>
                <a:rPr lang="en-US" sz="2400" dirty="0" smtClean="0"/>
                <a:t>X Y + X = X</a:t>
              </a:r>
            </a:p>
            <a:p>
              <a:pPr algn="ctr"/>
              <a:r>
                <a:rPr lang="en-US" sz="2400" dirty="0" smtClean="0"/>
                <a:t>X Y + X = X + Y</a:t>
              </a:r>
            </a:p>
            <a:p>
              <a:pPr algn="ctr"/>
              <a:r>
                <a:rPr lang="en-US" sz="2400" dirty="0" smtClean="0"/>
                <a:t>X Y = X + Y</a:t>
              </a:r>
              <a:endParaRPr lang="en-US" sz="2400" dirty="0"/>
            </a:p>
          </p:txBody>
        </p:sp>
        <p:cxnSp>
          <p:nvCxnSpPr>
            <p:cNvPr id="4" name="Straight Connector 3"/>
            <p:cNvCxnSpPr/>
            <p:nvPr/>
          </p:nvCxnSpPr>
          <p:spPr>
            <a:xfrm>
              <a:off x="1302659" y="1905000"/>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10809" y="4822379"/>
              <a:ext cx="21831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1913" y="5192493"/>
              <a:ext cx="4680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2757714" y="1901619"/>
            <a:ext cx="3683000" cy="3785652"/>
            <a:chOff x="414242" y="1803648"/>
            <a:chExt cx="2178962" cy="3785652"/>
          </a:xfrm>
        </p:grpSpPr>
        <p:sp>
          <p:nvSpPr>
            <p:cNvPr id="18" name="TextBox 17"/>
            <p:cNvSpPr txBox="1"/>
            <p:nvPr/>
          </p:nvSpPr>
          <p:spPr>
            <a:xfrm>
              <a:off x="414242" y="1803648"/>
              <a:ext cx="2178962" cy="3785652"/>
            </a:xfrm>
            <a:prstGeom prst="rect">
              <a:avLst/>
            </a:prstGeom>
            <a:solidFill>
              <a:schemeClr val="bg1"/>
            </a:solidFill>
          </p:spPr>
          <p:txBody>
            <a:bodyPr wrap="none" rtlCol="0">
              <a:spAutoFit/>
            </a:bodyPr>
            <a:lstStyle/>
            <a:p>
              <a:pPr algn="ctr"/>
              <a:r>
                <a:rPr lang="en-US" sz="2400" dirty="0" smtClean="0"/>
                <a:t>X +  X = 1</a:t>
              </a:r>
            </a:p>
            <a:p>
              <a:pPr algn="ctr"/>
              <a:r>
                <a:rPr lang="en-US" sz="2400" dirty="0" smtClean="0"/>
                <a:t>X + 1 = 1</a:t>
              </a:r>
            </a:p>
            <a:p>
              <a:pPr algn="ctr"/>
              <a:r>
                <a:rPr lang="en-US" sz="2400" dirty="0" smtClean="0"/>
                <a:t>X + 0 = X</a:t>
              </a:r>
            </a:p>
            <a:p>
              <a:pPr algn="ctr"/>
              <a:r>
                <a:rPr lang="en-US" sz="2400" dirty="0" smtClean="0"/>
                <a:t>X + X = X</a:t>
              </a:r>
            </a:p>
            <a:p>
              <a:pPr algn="ctr"/>
              <a:r>
                <a:rPr lang="en-US" sz="2400" dirty="0" smtClean="0"/>
                <a:t>X + Y = Y + X</a:t>
              </a:r>
            </a:p>
            <a:p>
              <a:pPr algn="ctr"/>
              <a:r>
                <a:rPr lang="en-US" sz="2400" dirty="0" smtClean="0"/>
                <a:t>(X + Y) + Z = Z + (Y + Z)</a:t>
              </a:r>
            </a:p>
            <a:p>
              <a:pPr algn="ctr"/>
              <a:r>
                <a:rPr lang="en-US" sz="2400" dirty="0" smtClean="0"/>
                <a:t>X + Y Z = (X + Y) (X + Z)</a:t>
              </a:r>
            </a:p>
            <a:p>
              <a:pPr algn="ctr"/>
              <a:r>
                <a:rPr lang="en-US" sz="2400" dirty="0" smtClean="0"/>
                <a:t>(X + Y) X = X</a:t>
              </a:r>
            </a:p>
            <a:p>
              <a:pPr algn="ctr"/>
              <a:r>
                <a:rPr lang="en-US" sz="2400" dirty="0" smtClean="0"/>
                <a:t>(X + Y) X = X Y</a:t>
              </a:r>
            </a:p>
            <a:p>
              <a:pPr algn="ctr"/>
              <a:r>
                <a:rPr lang="en-US" sz="2400" dirty="0" smtClean="0"/>
                <a:t>X + Y = X Y</a:t>
              </a:r>
              <a:endParaRPr lang="en-US" sz="2400" dirty="0"/>
            </a:p>
          </p:txBody>
        </p:sp>
        <p:cxnSp>
          <p:nvCxnSpPr>
            <p:cNvPr id="19" name="Straight Connector 18"/>
            <p:cNvCxnSpPr/>
            <p:nvPr/>
          </p:nvCxnSpPr>
          <p:spPr>
            <a:xfrm flipV="1">
              <a:off x="1465081" y="1911804"/>
              <a:ext cx="116462" cy="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5569" y="4820104"/>
              <a:ext cx="11646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98790" y="5191579"/>
              <a:ext cx="388401" cy="9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287875" y="1872591"/>
            <a:ext cx="2856125" cy="3785652"/>
          </a:xfrm>
          <a:prstGeom prst="rect">
            <a:avLst/>
          </a:prstGeom>
          <a:solidFill>
            <a:schemeClr val="bg1"/>
          </a:solidFill>
        </p:spPr>
        <p:txBody>
          <a:bodyPr wrap="square" rtlCol="0">
            <a:spAutoFit/>
          </a:bodyPr>
          <a:lstStyle/>
          <a:p>
            <a:pPr algn="ctr"/>
            <a:r>
              <a:rPr lang="en-US" sz="2400" dirty="0"/>
              <a:t>C</a:t>
            </a:r>
            <a:r>
              <a:rPr lang="en-US" sz="2400" dirty="0" smtClean="0"/>
              <a:t>omplementarity</a:t>
            </a:r>
          </a:p>
          <a:p>
            <a:pPr algn="ctr"/>
            <a:r>
              <a:rPr lang="en-US" sz="2400" dirty="0" smtClean="0"/>
              <a:t>Laws of 0’s and 1’s</a:t>
            </a:r>
          </a:p>
          <a:p>
            <a:pPr algn="ctr"/>
            <a:r>
              <a:rPr lang="en-US" sz="2400" dirty="0" smtClean="0"/>
              <a:t>Identities</a:t>
            </a:r>
          </a:p>
          <a:p>
            <a:pPr algn="ctr"/>
            <a:r>
              <a:rPr lang="en-US" sz="2400" dirty="0" smtClean="0"/>
              <a:t>Idempotent Laws</a:t>
            </a:r>
          </a:p>
          <a:p>
            <a:pPr algn="ctr"/>
            <a:r>
              <a:rPr lang="en-US" sz="2400" dirty="0" err="1" smtClean="0"/>
              <a:t>Commutativity</a:t>
            </a:r>
            <a:endParaRPr lang="en-US" sz="2400" dirty="0" smtClean="0"/>
          </a:p>
          <a:p>
            <a:pPr algn="ctr"/>
            <a:r>
              <a:rPr lang="en-US" sz="2400" dirty="0" smtClean="0"/>
              <a:t>Associativity</a:t>
            </a:r>
          </a:p>
          <a:p>
            <a:pPr algn="ctr"/>
            <a:r>
              <a:rPr lang="en-US" sz="2400" dirty="0" smtClean="0"/>
              <a:t>Distribution</a:t>
            </a:r>
          </a:p>
          <a:p>
            <a:pPr algn="ctr"/>
            <a:r>
              <a:rPr lang="en-US" sz="2400" dirty="0" smtClean="0"/>
              <a:t>Uniting Theorem</a:t>
            </a:r>
          </a:p>
          <a:p>
            <a:pPr algn="ctr"/>
            <a:r>
              <a:rPr lang="en-US" sz="2400" dirty="0" smtClean="0"/>
              <a:t>United Theorem v. 2</a:t>
            </a:r>
          </a:p>
          <a:p>
            <a:pPr algn="ctr"/>
            <a:r>
              <a:rPr lang="en-US" sz="2400" dirty="0" err="1" smtClean="0"/>
              <a:t>DeMorgan’s</a:t>
            </a:r>
            <a:r>
              <a:rPr lang="en-US" sz="2400" dirty="0" smtClean="0"/>
              <a:t> Law</a:t>
            </a:r>
            <a:endParaRPr lang="en-US" sz="2400" dirty="0"/>
          </a:p>
        </p:txBody>
      </p:sp>
      <p:cxnSp>
        <p:nvCxnSpPr>
          <p:cNvPr id="28" name="Straight Connector 27"/>
          <p:cNvCxnSpPr/>
          <p:nvPr/>
        </p:nvCxnSpPr>
        <p:spPr>
          <a:xfrm>
            <a:off x="1452210" y="5260613"/>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889702" y="5257518"/>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805415" y="5296391"/>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074440" y="5293296"/>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Boolean Algebraic Simplification Example</a:t>
            </a:r>
          </a:p>
        </p:txBody>
      </p:sp>
      <p:pic>
        <p:nvPicPr>
          <p:cNvPr id="22531" name="Picture 3"/>
          <p:cNvPicPr>
            <a:picLocks noGrp="1" noChangeAspect="1" noChangeArrowheads="1"/>
          </p:cNvPicPr>
          <p:nvPr>
            <p:ph idx="1"/>
          </p:nvPr>
        </p:nvPicPr>
        <p:blipFill>
          <a:blip r:embed="rId3"/>
          <a:srcRect t="-45120" b="-45120"/>
          <a:stretch>
            <a:fillRect/>
          </a:stretch>
        </p:blipFill>
        <p:spPr/>
      </p:pic>
      <p:sp>
        <p:nvSpPr>
          <p:cNvPr id="5" name="Slide Number Placeholder 4"/>
          <p:cNvSpPr>
            <a:spLocks noGrp="1"/>
          </p:cNvSpPr>
          <p:nvPr>
            <p:ph type="sldNum" sz="quarter" idx="12"/>
          </p:nvPr>
        </p:nvSpPr>
        <p:spPr/>
        <p:txBody>
          <a:bodyPr/>
          <a:lstStyle/>
          <a:p>
            <a:pPr>
              <a:defRPr/>
            </a:pPr>
            <a:fld id="{3A3F7988-85C2-6F4F-ADC4-2B5AB1466059}" type="slidenum">
              <a:rPr lang="en-US" smtClean="0"/>
              <a:pPr>
                <a:defRPr/>
              </a:pPr>
              <a:t>32</a:t>
            </a:fld>
            <a:endParaRPr lang="en-US"/>
          </a:p>
        </p:txBody>
      </p:sp>
      <p:sp>
        <p:nvSpPr>
          <p:cNvPr id="7" name="Rectangle 6"/>
          <p:cNvSpPr/>
          <p:nvPr/>
        </p:nvSpPr>
        <p:spPr>
          <a:xfrm>
            <a:off x="965200" y="33528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965200" y="39624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965200" y="4605338"/>
            <a:ext cx="7772400" cy="4746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Boolean Algebraic Simplification Example</a:t>
            </a:r>
          </a:p>
        </p:txBody>
      </p:sp>
      <p:pic>
        <p:nvPicPr>
          <p:cNvPr id="22531" name="Picture 3"/>
          <p:cNvPicPr>
            <a:picLocks noGrp="1" noChangeAspect="1" noChangeArrowheads="1"/>
          </p:cNvPicPr>
          <p:nvPr>
            <p:ph idx="1"/>
          </p:nvPr>
        </p:nvPicPr>
        <p:blipFill>
          <a:blip r:embed="rId3"/>
          <a:srcRect t="-45120" b="-45120"/>
          <a:stretch>
            <a:fillRect/>
          </a:stretch>
        </p:blipFill>
        <p:spPr>
          <a:xfrm>
            <a:off x="914400" y="380999"/>
            <a:ext cx="8229600" cy="4525963"/>
          </a:xfrm>
        </p:spPr>
      </p:pic>
      <p:sp>
        <p:nvSpPr>
          <p:cNvPr id="5" name="Slide Number Placeholder 4"/>
          <p:cNvSpPr>
            <a:spLocks noGrp="1"/>
          </p:cNvSpPr>
          <p:nvPr>
            <p:ph type="sldNum" sz="quarter" idx="12"/>
          </p:nvPr>
        </p:nvSpPr>
        <p:spPr/>
        <p:txBody>
          <a:bodyPr/>
          <a:lstStyle/>
          <a:p>
            <a:pPr>
              <a:defRPr/>
            </a:pPr>
            <a:fld id="{3A3F7988-85C2-6F4F-ADC4-2B5AB1466059}" type="slidenum">
              <a:rPr lang="en-US" smtClean="0"/>
              <a:pPr>
                <a:defRPr/>
              </a:pPr>
              <a:t>33</a:t>
            </a:fld>
            <a:endParaRPr lang="en-US"/>
          </a:p>
        </p:txBody>
      </p:sp>
      <p:sp>
        <p:nvSpPr>
          <p:cNvPr id="10" name="TextBox 9"/>
          <p:cNvSpPr txBox="1"/>
          <p:nvPr/>
        </p:nvSpPr>
        <p:spPr>
          <a:xfrm>
            <a:off x="0" y="2112176"/>
            <a:ext cx="1294946" cy="4524315"/>
          </a:xfrm>
          <a:prstGeom prst="rect">
            <a:avLst/>
          </a:prstGeom>
          <a:noFill/>
        </p:spPr>
        <p:txBody>
          <a:bodyPr wrap="square" rtlCol="0">
            <a:spAutoFit/>
          </a:bodyPr>
          <a:lstStyle/>
          <a:p>
            <a:r>
              <a:rPr lang="en-US" sz="3200" dirty="0" smtClean="0"/>
              <a:t>a </a:t>
            </a:r>
            <a:r>
              <a:rPr lang="en-US" sz="3200" dirty="0" err="1" smtClean="0"/>
              <a:t>b</a:t>
            </a:r>
            <a:r>
              <a:rPr lang="en-US" sz="3200" dirty="0" smtClean="0"/>
              <a:t> </a:t>
            </a:r>
            <a:r>
              <a:rPr lang="en-US" sz="3200" dirty="0" err="1" smtClean="0"/>
              <a:t>c</a:t>
            </a:r>
            <a:r>
              <a:rPr lang="en-US" sz="3200" dirty="0" smtClean="0"/>
              <a:t> </a:t>
            </a:r>
            <a:r>
              <a:rPr lang="en-US" sz="3200" dirty="0" err="1" smtClean="0"/>
              <a:t>y</a:t>
            </a:r>
            <a:endParaRPr lang="en-US" sz="3200" dirty="0" smtClean="0"/>
          </a:p>
          <a:p>
            <a:r>
              <a:rPr lang="en-US" sz="3200" dirty="0" smtClean="0"/>
              <a:t>0 0 0 0</a:t>
            </a:r>
          </a:p>
          <a:p>
            <a:r>
              <a:rPr lang="en-US" sz="3200" dirty="0" smtClean="0"/>
              <a:t>0 0 1 1</a:t>
            </a:r>
          </a:p>
          <a:p>
            <a:r>
              <a:rPr lang="en-US" sz="3200" dirty="0" smtClean="0"/>
              <a:t>0 1 0 0</a:t>
            </a:r>
          </a:p>
          <a:p>
            <a:r>
              <a:rPr lang="en-US" sz="3200" dirty="0" smtClean="0"/>
              <a:t>0 1 1 1</a:t>
            </a:r>
          </a:p>
          <a:p>
            <a:r>
              <a:rPr lang="en-US" sz="3200" dirty="0" smtClean="0"/>
              <a:t>1 0 0 1</a:t>
            </a:r>
          </a:p>
          <a:p>
            <a:r>
              <a:rPr lang="en-US" sz="3200" dirty="0" smtClean="0"/>
              <a:t>1 0 1 1</a:t>
            </a:r>
          </a:p>
          <a:p>
            <a:r>
              <a:rPr lang="en-US" sz="3200" dirty="0" smtClean="0"/>
              <a:t>1 1 0 1</a:t>
            </a:r>
          </a:p>
          <a:p>
            <a:r>
              <a:rPr lang="en-US" sz="3200" dirty="0" smtClean="0"/>
              <a:t>1 1 1 1</a:t>
            </a:r>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Rectangle 56"/>
          <p:cNvSpPr>
            <a:spLocks noGrp="1" noChangeArrowheads="1"/>
          </p:cNvSpPr>
          <p:nvPr>
            <p:ph type="title"/>
          </p:nvPr>
        </p:nvSpPr>
        <p:spPr/>
        <p:txBody>
          <a:bodyPr>
            <a:normAutofit/>
          </a:bodyPr>
          <a:lstStyle/>
          <a:p>
            <a:pPr eaLnBrk="1" hangingPunct="1"/>
            <a:r>
              <a:rPr lang="en-US" dirty="0" smtClean="0"/>
              <a:t>Clickers/Peer Instruction</a:t>
            </a:r>
            <a:endParaRPr lang="en-US" dirty="0"/>
          </a:p>
        </p:txBody>
      </p:sp>
      <p:sp>
        <p:nvSpPr>
          <p:cNvPr id="4" name="Content Placeholder 3"/>
          <p:cNvSpPr>
            <a:spLocks noGrp="1"/>
          </p:cNvSpPr>
          <p:nvPr>
            <p:ph idx="1"/>
          </p:nvPr>
        </p:nvSpPr>
        <p:spPr/>
        <p:txBody>
          <a:bodyPr/>
          <a:lstStyle/>
          <a:p>
            <a:r>
              <a:rPr lang="en-US" dirty="0" smtClean="0"/>
              <a:t>Simplify </a:t>
            </a:r>
            <a:r>
              <a:rPr lang="en-US" dirty="0"/>
              <a:t>Z = </a:t>
            </a:r>
            <a:r>
              <a:rPr lang="en-US" dirty="0" smtClean="0"/>
              <a:t>A+BC </a:t>
            </a:r>
            <a:r>
              <a:rPr lang="en-US" dirty="0"/>
              <a:t>+ </a:t>
            </a:r>
            <a:r>
              <a:rPr lang="en-US" dirty="0" smtClean="0"/>
              <a:t>A</a:t>
            </a:r>
            <a:r>
              <a:rPr lang="en-US" dirty="0" smtClean="0">
                <a:latin typeface="Wingdings"/>
                <a:ea typeface="Wingdings"/>
                <a:cs typeface="Wingdings"/>
              </a:rPr>
              <a:t></a:t>
            </a:r>
            <a:r>
              <a:rPr lang="en-US" dirty="0" smtClean="0"/>
              <a:t>(BC)</a:t>
            </a:r>
          </a:p>
          <a:p>
            <a:r>
              <a:rPr lang="en-US" dirty="0" smtClean="0"/>
              <a:t>A: 	Z = 0</a:t>
            </a:r>
          </a:p>
          <a:p>
            <a:r>
              <a:rPr lang="en-US" dirty="0" smtClean="0"/>
              <a:t>B: 	Z = A(1+ BC)</a:t>
            </a:r>
          </a:p>
          <a:p>
            <a:r>
              <a:rPr lang="en-US" dirty="0" smtClean="0"/>
              <a:t>C:   Z = (A + BC)</a:t>
            </a:r>
          </a:p>
          <a:p>
            <a:r>
              <a:rPr lang="en-US" dirty="0" smtClean="0"/>
              <a:t>D:  Z = BC</a:t>
            </a:r>
          </a:p>
          <a:p>
            <a:r>
              <a:rPr lang="en-US" dirty="0" smtClean="0"/>
              <a:t>E:   Z = 1</a:t>
            </a:r>
            <a:endParaRPr lang="en-US" dirty="0"/>
          </a:p>
          <a:p>
            <a:endParaRPr lang="en-US" dirty="0"/>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pPr>
                <a:defRPr/>
              </a:pPr>
              <a:t>34</a:t>
            </a:fld>
            <a:endParaRPr lang="en-US" dirty="0"/>
          </a:p>
        </p:txBody>
      </p:sp>
      <p:cxnSp>
        <p:nvCxnSpPr>
          <p:cNvPr id="89" name="Straight Connector 88"/>
          <p:cNvCxnSpPr/>
          <p:nvPr/>
        </p:nvCxnSpPr>
        <p:spPr>
          <a:xfrm flipH="1">
            <a:off x="4114800" y="1676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4572000" y="1676400"/>
            <a:ext cx="53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2133600" y="3429000"/>
            <a:ext cx="1143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24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the News: Intel buys Altera</a:t>
            </a:r>
            <a:endParaRPr lang="en-US" dirty="0"/>
          </a:p>
        </p:txBody>
      </p:sp>
      <p:sp>
        <p:nvSpPr>
          <p:cNvPr id="3" name="Content Placeholder 2"/>
          <p:cNvSpPr>
            <a:spLocks noGrp="1"/>
          </p:cNvSpPr>
          <p:nvPr>
            <p:ph sz="half" idx="1"/>
          </p:nvPr>
        </p:nvSpPr>
        <p:spPr>
          <a:xfrm>
            <a:off x="457200" y="1600200"/>
            <a:ext cx="4419600" cy="4525963"/>
          </a:xfrm>
        </p:spPr>
        <p:txBody>
          <a:bodyPr>
            <a:normAutofit/>
          </a:bodyPr>
          <a:lstStyle/>
          <a:p>
            <a:r>
              <a:rPr lang="en-US" dirty="0" smtClean="0"/>
              <a:t>Intel purchased Altera, an FPGA (Field Programmable Gate Array) company for 16.7 billion </a:t>
            </a:r>
          </a:p>
          <a:p>
            <a:r>
              <a:rPr lang="en-US" dirty="0" smtClean="0"/>
              <a:t>Goal is to place reconfigurable hardware on Intel server chips</a:t>
            </a:r>
          </a:p>
          <a:p>
            <a:r>
              <a:rPr lang="en-US" dirty="0" smtClean="0"/>
              <a:t>Take CS150 to learn how to program FPGAs</a:t>
            </a:r>
            <a:endParaRPr lang="en-US" dirty="0"/>
          </a:p>
        </p:txBody>
      </p:sp>
      <p:sp>
        <p:nvSpPr>
          <p:cNvPr id="6" name="Content Placeholder 5"/>
          <p:cNvSpPr>
            <a:spLocks noGrp="1"/>
          </p:cNvSpPr>
          <p:nvPr>
            <p:ph sz="half" idx="2"/>
          </p:nvPr>
        </p:nvSpPr>
        <p:spPr/>
        <p:txBody>
          <a:bodyPr>
            <a:normAutofit/>
          </a:bodyPr>
          <a:lstStyle/>
          <a:p>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dirty="0"/>
          </a:p>
        </p:txBody>
      </p:sp>
      <p:pic>
        <p:nvPicPr>
          <p:cNvPr id="5" name="Picture 4" descr="intelalterasplit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514600"/>
            <a:ext cx="3351657" cy="2438400"/>
          </a:xfrm>
          <a:prstGeom prst="rect">
            <a:avLst/>
          </a:prstGeom>
        </p:spPr>
      </p:pic>
    </p:spTree>
    <p:extLst>
      <p:ext uri="{BB962C8B-B14F-4D97-AF65-F5344CB8AC3E}">
        <p14:creationId xmlns:p14="http://schemas.microsoft.com/office/powerpoint/2010/main" val="353062576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sz="half" idx="1"/>
          </p:nvPr>
        </p:nvSpPr>
        <p:spPr/>
        <p:txBody>
          <a:bodyPr/>
          <a:lstStyle/>
          <a:p>
            <a:r>
              <a:rPr lang="en-US" dirty="0" smtClean="0"/>
              <a:t>(Maybe)</a:t>
            </a:r>
            <a:endParaRPr lang="en-US" dirty="0"/>
          </a:p>
        </p:txBody>
      </p:sp>
      <p:sp>
        <p:nvSpPr>
          <p:cNvPr id="4" name="Content Placeholder 3"/>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36</a:t>
            </a:fld>
            <a:endParaRPr lang="en-US" dirty="0"/>
          </a:p>
        </p:txBody>
      </p:sp>
    </p:spTree>
    <p:extLst>
      <p:ext uri="{BB962C8B-B14F-4D97-AF65-F5344CB8AC3E}">
        <p14:creationId xmlns:p14="http://schemas.microsoft.com/office/powerpoint/2010/main" val="61432029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1522" name="Rectangle 2"/>
          <p:cNvSpPr>
            <a:spLocks noGrp="1" noChangeArrowheads="1"/>
          </p:cNvSpPr>
          <p:nvPr>
            <p:ph type="title"/>
          </p:nvPr>
        </p:nvSpPr>
        <p:spPr>
          <a:xfrm>
            <a:off x="761999" y="152400"/>
            <a:ext cx="7171765" cy="474663"/>
          </a:xfrm>
        </p:spPr>
        <p:txBody>
          <a:bodyPr>
            <a:normAutofit fontScale="90000"/>
          </a:bodyPr>
          <a:lstStyle/>
          <a:p>
            <a:r>
              <a:rPr lang="en-US" dirty="0"/>
              <a:t>Signals and Waveforms</a:t>
            </a:r>
          </a:p>
        </p:txBody>
      </p:sp>
      <p:pic>
        <p:nvPicPr>
          <p:cNvPr id="2411523" name="Picture 3"/>
          <p:cNvPicPr>
            <a:picLocks noGrp="1" noChangeAspect="1" noChangeArrowheads="1"/>
          </p:cNvPicPr>
          <p:nvPr>
            <p:ph idx="1"/>
          </p:nvPr>
        </p:nvPicPr>
        <p:blipFill>
          <a:blip r:embed="rId3">
            <a:clrChange>
              <a:clrFrom>
                <a:srgbClr val="FFFFFF"/>
              </a:clrFrom>
              <a:clrTo>
                <a:srgbClr val="FFFFFF">
                  <a:alpha val="0"/>
                </a:srgbClr>
              </a:clrTo>
            </a:clrChange>
          </a:blip>
          <a:srcRect l="3670" r="4587" b="5209"/>
          <a:stretch>
            <a:fillRect/>
          </a:stretch>
        </p:blipFill>
        <p:spPr>
          <a:xfrm>
            <a:off x="381000" y="822325"/>
            <a:ext cx="8305800" cy="5730875"/>
          </a:xfrm>
        </p:spPr>
      </p:pic>
      <p:sp>
        <p:nvSpPr>
          <p:cNvPr id="2" name="TextBox 1"/>
          <p:cNvSpPr txBox="1"/>
          <p:nvPr/>
        </p:nvSpPr>
        <p:spPr>
          <a:xfrm>
            <a:off x="1816050" y="762000"/>
            <a:ext cx="652392" cy="461665"/>
          </a:xfrm>
          <a:prstGeom prst="rect">
            <a:avLst/>
          </a:prstGeom>
          <a:noFill/>
        </p:spPr>
        <p:txBody>
          <a:bodyPr wrap="none" rtlCol="0">
            <a:spAutoFit/>
          </a:bodyPr>
          <a:lstStyle/>
          <a:p>
            <a:r>
              <a:rPr lang="en-US" sz="2400" dirty="0"/>
              <a:t>a</a:t>
            </a:r>
            <a:r>
              <a:rPr lang="en-US" sz="2400" baseline="-25000" dirty="0" smtClean="0"/>
              <a:t>n-1</a:t>
            </a:r>
            <a:endParaRPr lang="en-US" sz="2400" baseline="-25000" dirty="0"/>
          </a:p>
        </p:txBody>
      </p:sp>
      <p:sp>
        <p:nvSpPr>
          <p:cNvPr id="5" name="TextBox 4"/>
          <p:cNvSpPr txBox="1"/>
          <p:nvPr/>
        </p:nvSpPr>
        <p:spPr>
          <a:xfrm>
            <a:off x="4102050" y="762000"/>
            <a:ext cx="652392" cy="461665"/>
          </a:xfrm>
          <a:prstGeom prst="rect">
            <a:avLst/>
          </a:prstGeom>
          <a:noFill/>
        </p:spPr>
        <p:txBody>
          <a:bodyPr wrap="none" rtlCol="0">
            <a:spAutoFit/>
          </a:bodyPr>
          <a:lstStyle/>
          <a:p>
            <a:r>
              <a:rPr lang="en-US" sz="2400" dirty="0"/>
              <a:t>a</a:t>
            </a:r>
            <a:r>
              <a:rPr lang="en-US" sz="2400" baseline="-25000" dirty="0" smtClean="0"/>
              <a:t>n-1</a:t>
            </a:r>
            <a:endParaRPr lang="en-US" sz="2400" baseline="-25000" dirty="0"/>
          </a:p>
        </p:txBody>
      </p:sp>
      <p:sp>
        <p:nvSpPr>
          <p:cNvPr id="6" name="TextBox 5"/>
          <p:cNvSpPr txBox="1"/>
          <p:nvPr/>
        </p:nvSpPr>
        <p:spPr>
          <a:xfrm>
            <a:off x="5410200" y="757535"/>
            <a:ext cx="469950" cy="461665"/>
          </a:xfrm>
          <a:prstGeom prst="rect">
            <a:avLst/>
          </a:prstGeom>
          <a:noFill/>
        </p:spPr>
        <p:txBody>
          <a:bodyPr wrap="none" rtlCol="0">
            <a:spAutoFit/>
          </a:bodyPr>
          <a:lstStyle/>
          <a:p>
            <a:r>
              <a:rPr lang="en-US" sz="2400" dirty="0" smtClean="0"/>
              <a:t>a</a:t>
            </a:r>
            <a:r>
              <a:rPr lang="en-US" sz="2400" baseline="-25000" dirty="0"/>
              <a:t>0</a:t>
            </a:r>
          </a:p>
        </p:txBody>
      </p:sp>
      <p:grpSp>
        <p:nvGrpSpPr>
          <p:cNvPr id="16" name="Group 15"/>
          <p:cNvGrpSpPr/>
          <p:nvPr/>
        </p:nvGrpSpPr>
        <p:grpSpPr>
          <a:xfrm>
            <a:off x="762000" y="3200400"/>
            <a:ext cx="1371600" cy="609600"/>
            <a:chOff x="762000" y="3200400"/>
            <a:chExt cx="1371600" cy="609600"/>
          </a:xfrm>
        </p:grpSpPr>
        <p:sp>
          <p:nvSpPr>
            <p:cNvPr id="8" name="TextBox 7"/>
            <p:cNvSpPr txBox="1"/>
            <p:nvPr/>
          </p:nvSpPr>
          <p:spPr>
            <a:xfrm>
              <a:off x="762000" y="3200400"/>
              <a:ext cx="1039768" cy="461665"/>
            </a:xfrm>
            <a:prstGeom prst="rect">
              <a:avLst/>
            </a:prstGeom>
            <a:noFill/>
          </p:spPr>
          <p:txBody>
            <a:bodyPr wrap="none" rtlCol="0">
              <a:spAutoFit/>
            </a:bodyPr>
            <a:lstStyle/>
            <a:p>
              <a:r>
                <a:rPr lang="en-US" sz="2400" dirty="0" smtClean="0"/>
                <a:t>Noisy!</a:t>
              </a:r>
              <a:endParaRPr lang="en-US" sz="2400" baseline="-25000" dirty="0"/>
            </a:p>
          </p:txBody>
        </p:sp>
        <p:cxnSp>
          <p:nvCxnSpPr>
            <p:cNvPr id="4" name="Straight Arrow Connector 3"/>
            <p:cNvCxnSpPr/>
            <p:nvPr/>
          </p:nvCxnSpPr>
          <p:spPr bwMode="auto">
            <a:xfrm>
              <a:off x="1524000" y="3657600"/>
              <a:ext cx="609600" cy="152400"/>
            </a:xfrm>
            <a:prstGeom prst="straightConnector1">
              <a:avLst/>
            </a:prstGeom>
            <a:noFill/>
            <a:ln w="12700" cap="flat" cmpd="sng" algn="ctr">
              <a:solidFill>
                <a:srgbClr val="000090"/>
              </a:solidFill>
              <a:prstDash val="solid"/>
              <a:round/>
              <a:headEnd type="none" w="med" len="med"/>
              <a:tailEnd type="arrow"/>
            </a:ln>
            <a:effectLst/>
          </p:spPr>
        </p:cxnSp>
      </p:grpSp>
      <p:grpSp>
        <p:nvGrpSpPr>
          <p:cNvPr id="15" name="Group 14"/>
          <p:cNvGrpSpPr/>
          <p:nvPr/>
        </p:nvGrpSpPr>
        <p:grpSpPr>
          <a:xfrm>
            <a:off x="1752600" y="3657600"/>
            <a:ext cx="3962400" cy="2819400"/>
            <a:chOff x="1752600" y="3657600"/>
            <a:chExt cx="3962400" cy="2819400"/>
          </a:xfrm>
        </p:grpSpPr>
        <p:cxnSp>
          <p:nvCxnSpPr>
            <p:cNvPr id="12" name="Straight Connector 11"/>
            <p:cNvCxnSpPr/>
            <p:nvPr/>
          </p:nvCxnSpPr>
          <p:spPr bwMode="auto">
            <a:xfrm flipV="1">
              <a:off x="1752600" y="3657600"/>
              <a:ext cx="0" cy="2743200"/>
            </a:xfrm>
            <a:prstGeom prst="line">
              <a:avLst/>
            </a:prstGeom>
            <a:noFill/>
            <a:ln w="12700" cap="flat" cmpd="sng" algn="ctr">
              <a:solidFill>
                <a:srgbClr val="000090"/>
              </a:solidFill>
              <a:prstDash val="solid"/>
              <a:round/>
              <a:headEnd type="none" w="med" len="med"/>
              <a:tailEnd type="none" w="med" len="med"/>
            </a:ln>
            <a:effectLst/>
          </p:spPr>
        </p:cxnSp>
        <p:cxnSp>
          <p:nvCxnSpPr>
            <p:cNvPr id="17" name="Straight Connector 16"/>
            <p:cNvCxnSpPr/>
            <p:nvPr/>
          </p:nvCxnSpPr>
          <p:spPr bwMode="auto">
            <a:xfrm flipV="1">
              <a:off x="3048000" y="3657600"/>
              <a:ext cx="0" cy="2743200"/>
            </a:xfrm>
            <a:prstGeom prst="line">
              <a:avLst/>
            </a:prstGeom>
            <a:noFill/>
            <a:ln w="12700" cap="flat" cmpd="sng" algn="ctr">
              <a:solidFill>
                <a:srgbClr val="000090"/>
              </a:solidFill>
              <a:prstDash val="solid"/>
              <a:round/>
              <a:headEnd type="none" w="med" len="med"/>
              <a:tailEnd type="none" w="med" len="med"/>
            </a:ln>
            <a:effectLst/>
          </p:spPr>
        </p:cxnSp>
        <p:cxnSp>
          <p:nvCxnSpPr>
            <p:cNvPr id="18" name="Straight Connector 17"/>
            <p:cNvCxnSpPr/>
            <p:nvPr/>
          </p:nvCxnSpPr>
          <p:spPr bwMode="auto">
            <a:xfrm flipV="1">
              <a:off x="4343400" y="3733800"/>
              <a:ext cx="0" cy="2743200"/>
            </a:xfrm>
            <a:prstGeom prst="line">
              <a:avLst/>
            </a:prstGeom>
            <a:noFill/>
            <a:ln w="12700" cap="flat" cmpd="sng" algn="ctr">
              <a:solidFill>
                <a:srgbClr val="000090"/>
              </a:solidFill>
              <a:prstDash val="solid"/>
              <a:round/>
              <a:headEnd type="none" w="med" len="med"/>
              <a:tailEnd type="none" w="med" len="med"/>
            </a:ln>
            <a:effectLst/>
          </p:spPr>
        </p:cxnSp>
        <p:cxnSp>
          <p:nvCxnSpPr>
            <p:cNvPr id="19" name="Straight Connector 18"/>
            <p:cNvCxnSpPr/>
            <p:nvPr/>
          </p:nvCxnSpPr>
          <p:spPr bwMode="auto">
            <a:xfrm flipV="1">
              <a:off x="5715000" y="3657600"/>
              <a:ext cx="0" cy="2743200"/>
            </a:xfrm>
            <a:prstGeom prst="line">
              <a:avLst/>
            </a:prstGeom>
            <a:noFill/>
            <a:ln w="12700" cap="flat" cmpd="sng" algn="ctr">
              <a:solidFill>
                <a:srgbClr val="000090"/>
              </a:solidFill>
              <a:prstDash val="solid"/>
              <a:round/>
              <a:headEnd type="none" w="med" len="med"/>
              <a:tailEnd type="none" w="med" len="med"/>
            </a:ln>
            <a:effectLst/>
          </p:spPr>
        </p:cxnSp>
      </p:grpSp>
      <p:grpSp>
        <p:nvGrpSpPr>
          <p:cNvPr id="24" name="Group 23"/>
          <p:cNvGrpSpPr/>
          <p:nvPr/>
        </p:nvGrpSpPr>
        <p:grpSpPr>
          <a:xfrm>
            <a:off x="4800600" y="2819400"/>
            <a:ext cx="1590450" cy="914400"/>
            <a:chOff x="4800600" y="2819400"/>
            <a:chExt cx="1590450" cy="914400"/>
          </a:xfrm>
        </p:grpSpPr>
        <p:sp>
          <p:nvSpPr>
            <p:cNvPr id="22" name="TextBox 21"/>
            <p:cNvSpPr txBox="1"/>
            <p:nvPr/>
          </p:nvSpPr>
          <p:spPr>
            <a:xfrm>
              <a:off x="5334000" y="2819400"/>
              <a:ext cx="1057050" cy="461665"/>
            </a:xfrm>
            <a:prstGeom prst="rect">
              <a:avLst/>
            </a:prstGeom>
            <a:noFill/>
          </p:spPr>
          <p:txBody>
            <a:bodyPr wrap="none" rtlCol="0">
              <a:spAutoFit/>
            </a:bodyPr>
            <a:lstStyle/>
            <a:p>
              <a:r>
                <a:rPr lang="en-US" sz="2400" dirty="0" smtClean="0"/>
                <a:t>Delay!</a:t>
              </a:r>
              <a:endParaRPr lang="en-US" sz="2400" baseline="-25000" dirty="0"/>
            </a:p>
          </p:txBody>
        </p:sp>
        <p:cxnSp>
          <p:nvCxnSpPr>
            <p:cNvPr id="23" name="Straight Arrow Connector 22"/>
            <p:cNvCxnSpPr/>
            <p:nvPr/>
          </p:nvCxnSpPr>
          <p:spPr bwMode="auto">
            <a:xfrm flipH="1">
              <a:off x="4800600" y="3276600"/>
              <a:ext cx="685800" cy="457200"/>
            </a:xfrm>
            <a:prstGeom prst="straightConnector1">
              <a:avLst/>
            </a:prstGeom>
            <a:noFill/>
            <a:ln w="12700" cap="flat" cmpd="sng" algn="ctr">
              <a:solidFill>
                <a:srgbClr val="000090"/>
              </a:solidFill>
              <a:prstDash val="solid"/>
              <a:round/>
              <a:headEnd type="none" w="med" len="med"/>
              <a:tailEnd type="arrow"/>
            </a:ln>
            <a:effectLst/>
          </p:spPr>
        </p:cxnSp>
      </p:grpSp>
    </p:spTree>
    <p:extLst>
      <p:ext uri="{BB962C8B-B14F-4D97-AF65-F5344CB8AC3E}">
        <p14:creationId xmlns:p14="http://schemas.microsoft.com/office/powerpoint/2010/main" val="1848421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3570" name="Rectangle 2"/>
          <p:cNvSpPr>
            <a:spLocks noGrp="1" noChangeArrowheads="1"/>
          </p:cNvSpPr>
          <p:nvPr>
            <p:ph type="title"/>
          </p:nvPr>
        </p:nvSpPr>
        <p:spPr>
          <a:xfrm>
            <a:off x="761999" y="152400"/>
            <a:ext cx="7888941" cy="474663"/>
          </a:xfrm>
        </p:spPr>
        <p:txBody>
          <a:bodyPr>
            <a:normAutofit fontScale="90000"/>
          </a:bodyPr>
          <a:lstStyle/>
          <a:p>
            <a:r>
              <a:rPr lang="en-US" dirty="0"/>
              <a:t>Signals and Waveforms: Grouping</a:t>
            </a:r>
          </a:p>
        </p:txBody>
      </p:sp>
      <p:pic>
        <p:nvPicPr>
          <p:cNvPr id="2413571" name="Picture 3"/>
          <p:cNvPicPr>
            <a:picLocks noGrp="1" noChangeAspect="1" noChangeArrowheads="1"/>
          </p:cNvPicPr>
          <p:nvPr>
            <p:ph idx="1"/>
          </p:nvPr>
        </p:nvPicPr>
        <p:blipFill>
          <a:blip r:embed="rId3"/>
          <a:srcRect l="2655" r="6195" b="9038"/>
          <a:stretch>
            <a:fillRect/>
          </a:stretch>
        </p:blipFill>
        <p:spPr>
          <a:xfrm>
            <a:off x="152400" y="846138"/>
            <a:ext cx="8839200" cy="5326062"/>
          </a:xfrm>
        </p:spPr>
      </p:pic>
    </p:spTree>
    <p:extLst>
      <p:ext uri="{BB962C8B-B14F-4D97-AF65-F5344CB8AC3E}">
        <p14:creationId xmlns:p14="http://schemas.microsoft.com/office/powerpoint/2010/main" val="25135484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234" name="Rectangle 2"/>
          <p:cNvSpPr>
            <a:spLocks noGrp="1" noChangeArrowheads="1"/>
          </p:cNvSpPr>
          <p:nvPr>
            <p:ph type="title"/>
          </p:nvPr>
        </p:nvSpPr>
        <p:spPr>
          <a:xfrm>
            <a:off x="433295" y="152400"/>
            <a:ext cx="8329706" cy="474663"/>
          </a:xfrm>
        </p:spPr>
        <p:txBody>
          <a:bodyPr>
            <a:normAutofit fontScale="90000"/>
          </a:bodyPr>
          <a:lstStyle/>
          <a:p>
            <a:r>
              <a:rPr lang="en-US" dirty="0"/>
              <a:t>Signals and Waveforms: Circuit Delay</a:t>
            </a:r>
          </a:p>
        </p:txBody>
      </p:sp>
      <p:pic>
        <p:nvPicPr>
          <p:cNvPr id="2271235" name="Picture 3"/>
          <p:cNvPicPr>
            <a:picLocks noGrp="1" noChangeAspect="1" noChangeArrowheads="1"/>
          </p:cNvPicPr>
          <p:nvPr>
            <p:ph idx="1"/>
          </p:nvPr>
        </p:nvPicPr>
        <p:blipFill>
          <a:blip r:embed="rId3"/>
          <a:srcRect l="7059" t="3917" r="7059" b="2068"/>
          <a:stretch>
            <a:fillRect/>
          </a:stretch>
        </p:blipFill>
        <p:spPr>
          <a:xfrm>
            <a:off x="1676400" y="762000"/>
            <a:ext cx="5943600" cy="5862638"/>
          </a:xfrm>
        </p:spPr>
      </p:pic>
      <p:sp>
        <p:nvSpPr>
          <p:cNvPr id="2271236" name="Rectangle 4"/>
          <p:cNvSpPr>
            <a:spLocks noChangeArrowheads="1"/>
          </p:cNvSpPr>
          <p:nvPr/>
        </p:nvSpPr>
        <p:spPr bwMode="auto">
          <a:xfrm>
            <a:off x="2590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2</a:t>
            </a:r>
          </a:p>
        </p:txBody>
      </p:sp>
      <p:sp>
        <p:nvSpPr>
          <p:cNvPr id="2271237" name="Rectangle 5"/>
          <p:cNvSpPr>
            <a:spLocks noChangeArrowheads="1"/>
          </p:cNvSpPr>
          <p:nvPr/>
        </p:nvSpPr>
        <p:spPr bwMode="auto">
          <a:xfrm>
            <a:off x="25908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3</a:t>
            </a:r>
          </a:p>
        </p:txBody>
      </p:sp>
      <p:sp>
        <p:nvSpPr>
          <p:cNvPr id="2271238" name="Rectangle 6"/>
          <p:cNvSpPr>
            <a:spLocks noChangeArrowheads="1"/>
          </p:cNvSpPr>
          <p:nvPr/>
        </p:nvSpPr>
        <p:spPr bwMode="auto">
          <a:xfrm>
            <a:off x="3352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3</a:t>
            </a:r>
          </a:p>
        </p:txBody>
      </p:sp>
      <p:sp>
        <p:nvSpPr>
          <p:cNvPr id="2271239" name="Rectangle 7"/>
          <p:cNvSpPr>
            <a:spLocks noChangeArrowheads="1"/>
          </p:cNvSpPr>
          <p:nvPr/>
        </p:nvSpPr>
        <p:spPr bwMode="auto">
          <a:xfrm>
            <a:off x="4114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4</a:t>
            </a:r>
          </a:p>
        </p:txBody>
      </p:sp>
      <p:sp>
        <p:nvSpPr>
          <p:cNvPr id="2271240" name="Rectangle 8"/>
          <p:cNvSpPr>
            <a:spLocks noChangeArrowheads="1"/>
          </p:cNvSpPr>
          <p:nvPr/>
        </p:nvSpPr>
        <p:spPr bwMode="auto">
          <a:xfrm>
            <a:off x="48006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5</a:t>
            </a:r>
          </a:p>
        </p:txBody>
      </p:sp>
      <p:sp>
        <p:nvSpPr>
          <p:cNvPr id="2271241" name="Rectangle 9"/>
          <p:cNvSpPr>
            <a:spLocks noChangeArrowheads="1"/>
          </p:cNvSpPr>
          <p:nvPr/>
        </p:nvSpPr>
        <p:spPr bwMode="auto">
          <a:xfrm>
            <a:off x="3276600" y="4267200"/>
            <a:ext cx="441422"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10</a:t>
            </a:r>
          </a:p>
        </p:txBody>
      </p:sp>
      <p:sp>
        <p:nvSpPr>
          <p:cNvPr id="2271242" name="Rectangle 10"/>
          <p:cNvSpPr>
            <a:spLocks noChangeArrowheads="1"/>
          </p:cNvSpPr>
          <p:nvPr/>
        </p:nvSpPr>
        <p:spPr bwMode="auto">
          <a:xfrm>
            <a:off x="41148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0</a:t>
            </a:r>
          </a:p>
        </p:txBody>
      </p:sp>
      <p:sp>
        <p:nvSpPr>
          <p:cNvPr id="2271243" name="Rectangle 11"/>
          <p:cNvSpPr>
            <a:spLocks noChangeArrowheads="1"/>
          </p:cNvSpPr>
          <p:nvPr/>
        </p:nvSpPr>
        <p:spPr bwMode="auto">
          <a:xfrm>
            <a:off x="48006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1</a:t>
            </a:r>
          </a:p>
        </p:txBody>
      </p:sp>
      <p:sp>
        <p:nvSpPr>
          <p:cNvPr id="2271244" name="Rectangle 12"/>
          <p:cNvSpPr>
            <a:spLocks noChangeArrowheads="1"/>
          </p:cNvSpPr>
          <p:nvPr/>
        </p:nvSpPr>
        <p:spPr bwMode="auto">
          <a:xfrm>
            <a:off x="2590800" y="5119688"/>
            <a:ext cx="311150" cy="36671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5</a:t>
            </a:r>
          </a:p>
        </p:txBody>
      </p:sp>
      <p:sp>
        <p:nvSpPr>
          <p:cNvPr id="2271245" name="Rectangle 13"/>
          <p:cNvSpPr>
            <a:spLocks noChangeArrowheads="1"/>
          </p:cNvSpPr>
          <p:nvPr/>
        </p:nvSpPr>
        <p:spPr bwMode="auto">
          <a:xfrm>
            <a:off x="3429000" y="5105400"/>
            <a:ext cx="441422"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13</a:t>
            </a:r>
          </a:p>
        </p:txBody>
      </p:sp>
      <p:sp>
        <p:nvSpPr>
          <p:cNvPr id="2271246" name="Rectangle 14"/>
          <p:cNvSpPr>
            <a:spLocks noChangeArrowheads="1"/>
          </p:cNvSpPr>
          <p:nvPr/>
        </p:nvSpPr>
        <p:spPr bwMode="auto">
          <a:xfrm>
            <a:off x="4267200" y="5119688"/>
            <a:ext cx="311150" cy="36671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4</a:t>
            </a:r>
          </a:p>
        </p:txBody>
      </p:sp>
      <p:sp>
        <p:nvSpPr>
          <p:cNvPr id="2271247" name="Rectangle 15"/>
          <p:cNvSpPr>
            <a:spLocks noChangeArrowheads="1"/>
          </p:cNvSpPr>
          <p:nvPr/>
        </p:nvSpPr>
        <p:spPr bwMode="auto">
          <a:xfrm>
            <a:off x="5105400" y="5105400"/>
            <a:ext cx="313044"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6</a:t>
            </a:r>
          </a:p>
        </p:txBody>
      </p:sp>
    </p:spTree>
    <p:extLst>
      <p:ext uri="{BB962C8B-B14F-4D97-AF65-F5344CB8AC3E}">
        <p14:creationId xmlns:p14="http://schemas.microsoft.com/office/powerpoint/2010/main" val="2121452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Hardware Design</a:t>
            </a:r>
          </a:p>
        </p:txBody>
      </p:sp>
      <p:sp>
        <p:nvSpPr>
          <p:cNvPr id="3" name="Content Placeholder 2"/>
          <p:cNvSpPr>
            <a:spLocks noGrp="1"/>
          </p:cNvSpPr>
          <p:nvPr>
            <p:ph idx="1"/>
          </p:nvPr>
        </p:nvSpPr>
        <p:spPr>
          <a:xfrm>
            <a:off x="404906" y="1249083"/>
            <a:ext cx="8450263" cy="4851400"/>
          </a:xfrm>
        </p:spPr>
        <p:txBody>
          <a:bodyPr rtlCol="0">
            <a:normAutofit fontScale="92500"/>
          </a:bodyPr>
          <a:lstStyle/>
          <a:p>
            <a:pPr eaLnBrk="1" fontAlgn="auto" hangingPunct="1">
              <a:spcAft>
                <a:spcPts val="0"/>
              </a:spcAft>
              <a:buFont typeface="Arial"/>
              <a:buChar char="•"/>
              <a:defRPr/>
            </a:pPr>
            <a:r>
              <a:rPr lang="en-US" sz="2800" dirty="0" smtClean="0">
                <a:ea typeface="+mn-ea"/>
                <a:cs typeface="+mn-cs"/>
              </a:rPr>
              <a:t>Next several weeks: how a modern processor is built</a:t>
            </a:r>
            <a:r>
              <a:rPr lang="en-US" sz="2800" dirty="0" smtClean="0"/>
              <a:t>, </a:t>
            </a:r>
            <a:r>
              <a:rPr lang="en-US" sz="2800" dirty="0" smtClean="0">
                <a:ea typeface="+mn-ea"/>
                <a:cs typeface="+mn-cs"/>
              </a:rPr>
              <a:t>starting with basic elements as building blocks</a:t>
            </a:r>
          </a:p>
          <a:p>
            <a:pPr eaLnBrk="1" fontAlgn="auto" hangingPunct="1">
              <a:spcAft>
                <a:spcPts val="0"/>
              </a:spcAft>
              <a:buFont typeface="Arial"/>
              <a:buChar char="•"/>
              <a:defRPr/>
            </a:pPr>
            <a:r>
              <a:rPr lang="en-US" sz="2800" dirty="0" smtClean="0">
                <a:ea typeface="+mn-ea"/>
                <a:cs typeface="+mn-cs"/>
              </a:rPr>
              <a:t>Why study hardware design?</a:t>
            </a:r>
          </a:p>
          <a:p>
            <a:pPr lvl="1" eaLnBrk="1" fontAlgn="auto" hangingPunct="1">
              <a:spcAft>
                <a:spcPts val="0"/>
              </a:spcAft>
              <a:buFont typeface="Arial"/>
              <a:buChar char="–"/>
              <a:defRPr/>
            </a:pPr>
            <a:r>
              <a:rPr lang="en-US" sz="2400" dirty="0" smtClean="0">
                <a:ea typeface="+mn-ea"/>
              </a:rPr>
              <a:t>Understand capabilities and limitations of HW in general and processors in particular</a:t>
            </a:r>
          </a:p>
          <a:p>
            <a:pPr lvl="1" eaLnBrk="1" fontAlgn="auto" hangingPunct="1">
              <a:spcAft>
                <a:spcPts val="0"/>
              </a:spcAft>
              <a:buFont typeface="Arial"/>
              <a:buChar char="–"/>
              <a:defRPr/>
            </a:pPr>
            <a:r>
              <a:rPr lang="en-US" sz="2400" dirty="0" smtClean="0">
                <a:ea typeface="+mn-ea"/>
              </a:rPr>
              <a:t>What processors can do fast and what they can’t do fast </a:t>
            </a:r>
            <a:br>
              <a:rPr lang="en-US" sz="2400" dirty="0" smtClean="0">
                <a:ea typeface="+mn-ea"/>
              </a:rPr>
            </a:br>
            <a:r>
              <a:rPr lang="en-US" sz="2400" dirty="0" smtClean="0">
                <a:ea typeface="+mn-ea"/>
              </a:rPr>
              <a:t>(avoid slow things if you want your code to run fast!)</a:t>
            </a:r>
          </a:p>
          <a:p>
            <a:pPr lvl="1" eaLnBrk="1" fontAlgn="auto" hangingPunct="1">
              <a:spcAft>
                <a:spcPts val="0"/>
              </a:spcAft>
              <a:buFont typeface="Arial"/>
              <a:buChar char="–"/>
              <a:defRPr/>
            </a:pPr>
            <a:r>
              <a:rPr lang="en-US" sz="2400" dirty="0" smtClean="0">
                <a:ea typeface="+mn-ea"/>
              </a:rPr>
              <a:t>Background for more in-depth HW courses (CS 150, CS 152)</a:t>
            </a:r>
          </a:p>
          <a:p>
            <a:pPr lvl="1" eaLnBrk="1" fontAlgn="auto" hangingPunct="1">
              <a:spcAft>
                <a:spcPts val="0"/>
              </a:spcAft>
              <a:buFont typeface="Arial"/>
              <a:buChar char="–"/>
              <a:defRPr/>
            </a:pPr>
            <a:r>
              <a:rPr lang="en-US" sz="2400" dirty="0" smtClean="0"/>
              <a:t>Hard to know what you’ll need for next 30 years</a:t>
            </a:r>
            <a:endParaRPr lang="en-US" sz="2400" dirty="0" smtClean="0">
              <a:ea typeface="+mn-ea"/>
            </a:endParaRPr>
          </a:p>
          <a:p>
            <a:pPr lvl="1" eaLnBrk="1" fontAlgn="auto" hangingPunct="1">
              <a:spcAft>
                <a:spcPts val="0"/>
              </a:spcAft>
              <a:buFont typeface="Arial"/>
              <a:buChar char="–"/>
              <a:defRPr/>
            </a:pPr>
            <a:r>
              <a:rPr lang="en-US" sz="2400" dirty="0" smtClean="0">
                <a:ea typeface="+mn-ea"/>
              </a:rPr>
              <a:t>There is only so much you can do with standard processors: you may need to design own custom HW for extra performance</a:t>
            </a:r>
          </a:p>
          <a:p>
            <a:pPr lvl="2">
              <a:buFont typeface="Arial"/>
              <a:buChar char="–"/>
              <a:defRPr/>
            </a:pPr>
            <a:r>
              <a:rPr lang="en-US" sz="2000" dirty="0" smtClean="0"/>
              <a:t>Even some commercial processors today have customizable hardware!</a:t>
            </a:r>
            <a:endParaRPr lang="en-US" sz="2000" dirty="0" smtClean="0">
              <a:ea typeface="+mn-ea"/>
            </a:endParaRPr>
          </a:p>
          <a:p>
            <a:pPr eaLnBrk="1" fontAlgn="auto" hangingPunct="1">
              <a:spcAft>
                <a:spcPts val="0"/>
              </a:spcAft>
              <a:buFont typeface="Arial"/>
              <a:buChar char="•"/>
              <a:defRPr/>
            </a:pPr>
            <a:endParaRPr lang="en-US" dirty="0">
              <a:ea typeface="+mn-ea"/>
              <a:cs typeface="+mn-cs"/>
            </a:endParaRPr>
          </a:p>
        </p:txBody>
      </p:sp>
      <p:sp>
        <p:nvSpPr>
          <p:cNvPr id="6" name="Slide Number Placeholder 5"/>
          <p:cNvSpPr>
            <a:spLocks noGrp="1"/>
          </p:cNvSpPr>
          <p:nvPr>
            <p:ph type="sldNum" sz="quarter" idx="12"/>
          </p:nvPr>
        </p:nvSpPr>
        <p:spPr/>
        <p:txBody>
          <a:bodyPr/>
          <a:lstStyle/>
          <a:p>
            <a:pPr>
              <a:defRPr/>
            </a:pPr>
            <a:fld id="{AD7BF3F3-C70C-C24F-874A-AD8A0D3DC081}" type="slidenum">
              <a:rPr lang="en-US"/>
              <a:pPr>
                <a:defRPr/>
              </a:pPr>
              <a:t>4</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8" name="Rectangle 2"/>
          <p:cNvSpPr>
            <a:spLocks noGrp="1" noChangeArrowheads="1"/>
          </p:cNvSpPr>
          <p:nvPr>
            <p:ph type="title"/>
          </p:nvPr>
        </p:nvSpPr>
        <p:spPr>
          <a:xfrm>
            <a:off x="762000" y="152400"/>
            <a:ext cx="8077200" cy="474663"/>
          </a:xfrm>
        </p:spPr>
        <p:txBody>
          <a:bodyPr>
            <a:normAutofit fontScale="90000"/>
          </a:bodyPr>
          <a:lstStyle/>
          <a:p>
            <a:r>
              <a:rPr lang="en-US" dirty="0"/>
              <a:t>Sample Debugging Waveform</a:t>
            </a:r>
          </a:p>
        </p:txBody>
      </p:sp>
      <p:pic>
        <p:nvPicPr>
          <p:cNvPr id="2349060" name="Picture 4" descr="modelsim"/>
          <p:cNvPicPr>
            <a:picLocks noChangeAspect="1" noChangeArrowheads="1"/>
          </p:cNvPicPr>
          <p:nvPr/>
        </p:nvPicPr>
        <p:blipFill>
          <a:blip r:embed="rId3"/>
          <a:srcRect/>
          <a:stretch>
            <a:fillRect/>
          </a:stretch>
        </p:blipFill>
        <p:spPr bwMode="auto">
          <a:xfrm>
            <a:off x="1066800" y="838200"/>
            <a:ext cx="7848600" cy="5702300"/>
          </a:xfrm>
          <a:prstGeom prst="rect">
            <a:avLst/>
          </a:prstGeom>
          <a:noFill/>
        </p:spPr>
      </p:pic>
    </p:spTree>
    <p:extLst>
      <p:ext uri="{BB962C8B-B14F-4D97-AF65-F5344CB8AC3E}">
        <p14:creationId xmlns:p14="http://schemas.microsoft.com/office/powerpoint/2010/main" val="125642219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pPr eaLnBrk="1" hangingPunct="1"/>
            <a:r>
              <a:rPr lang="en-US" smtClean="0"/>
              <a:t>Type of Circuits</a:t>
            </a:r>
          </a:p>
        </p:txBody>
      </p:sp>
      <p:sp>
        <p:nvSpPr>
          <p:cNvPr id="7" name="Content Placeholder 6"/>
          <p:cNvSpPr>
            <a:spLocks noGrp="1"/>
          </p:cNvSpPr>
          <p:nvPr>
            <p:ph idx="1"/>
          </p:nvPr>
        </p:nvSpPr>
        <p:spPr>
          <a:xfrm>
            <a:off x="464670" y="1353671"/>
            <a:ext cx="8229600" cy="4885266"/>
          </a:xfrm>
        </p:spPr>
        <p:txBody>
          <a:bodyPr rtlCol="0">
            <a:normAutofit/>
          </a:bodyPr>
          <a:lstStyle/>
          <a:p>
            <a:pPr eaLnBrk="1" fontAlgn="auto" hangingPunct="1">
              <a:spcAft>
                <a:spcPts val="0"/>
              </a:spcAft>
              <a:buFont typeface="Arial"/>
              <a:buChar char="•"/>
              <a:defRPr/>
            </a:pPr>
            <a:r>
              <a:rPr lang="en-US" i="1" dirty="0" smtClean="0">
                <a:solidFill>
                  <a:srgbClr val="000000"/>
                </a:solidFill>
                <a:ea typeface="+mn-ea"/>
                <a:cs typeface="+mn-cs"/>
              </a:rPr>
              <a:t>Synchronous Digital Systems </a:t>
            </a:r>
            <a:r>
              <a:rPr lang="en-US" dirty="0" smtClean="0">
                <a:solidFill>
                  <a:srgbClr val="000000"/>
                </a:solidFill>
                <a:ea typeface="+mn-ea"/>
                <a:cs typeface="+mn-cs"/>
              </a:rPr>
              <a:t>consist of two basic types of circuits:</a:t>
            </a:r>
          </a:p>
          <a:p>
            <a:pPr lvl="1" eaLnBrk="1" fontAlgn="auto" hangingPunct="1">
              <a:spcAft>
                <a:spcPts val="0"/>
              </a:spcAft>
              <a:buFont typeface="Arial"/>
              <a:buChar char="•"/>
              <a:defRPr/>
            </a:pPr>
            <a:r>
              <a:rPr lang="en-US" dirty="0" smtClean="0">
                <a:solidFill>
                  <a:srgbClr val="000000"/>
                </a:solidFill>
                <a:ea typeface="+mn-ea"/>
              </a:rPr>
              <a:t>Combinational Logic (CL) circuits</a:t>
            </a:r>
          </a:p>
          <a:p>
            <a:pPr lvl="2" eaLnBrk="1" fontAlgn="auto" hangingPunct="1">
              <a:spcAft>
                <a:spcPts val="0"/>
              </a:spcAft>
              <a:buFont typeface="Arial"/>
              <a:buChar char="–"/>
              <a:defRPr/>
            </a:pPr>
            <a:r>
              <a:rPr lang="en-US" dirty="0" smtClean="0">
                <a:solidFill>
                  <a:srgbClr val="000000"/>
                </a:solidFill>
                <a:ea typeface="+mn-ea"/>
              </a:rPr>
              <a:t>Output is a function of the inputs only, not the history of its execution</a:t>
            </a:r>
          </a:p>
          <a:p>
            <a:pPr lvl="2" eaLnBrk="1" fontAlgn="auto" hangingPunct="1">
              <a:spcAft>
                <a:spcPts val="0"/>
              </a:spcAft>
              <a:buFont typeface="Arial"/>
              <a:buChar char="–"/>
              <a:defRPr/>
            </a:pPr>
            <a:r>
              <a:rPr lang="en-US" dirty="0" smtClean="0">
                <a:solidFill>
                  <a:srgbClr val="000000"/>
                </a:solidFill>
                <a:ea typeface="+mn-ea"/>
              </a:rPr>
              <a:t>E.g., circuits to add A, B (ALUs)</a:t>
            </a:r>
          </a:p>
          <a:p>
            <a:pPr lvl="1" eaLnBrk="1" fontAlgn="auto" hangingPunct="1">
              <a:spcAft>
                <a:spcPts val="0"/>
              </a:spcAft>
              <a:buFont typeface="Arial"/>
              <a:buChar char="•"/>
              <a:defRPr/>
            </a:pPr>
            <a:r>
              <a:rPr lang="en-US" dirty="0" smtClean="0">
                <a:solidFill>
                  <a:srgbClr val="000000"/>
                </a:solidFill>
                <a:ea typeface="+mn-ea"/>
              </a:rPr>
              <a:t>Sequential Logic (SL)</a:t>
            </a:r>
          </a:p>
          <a:p>
            <a:pPr lvl="2" eaLnBrk="1" fontAlgn="auto" hangingPunct="1">
              <a:spcAft>
                <a:spcPts val="0"/>
              </a:spcAft>
              <a:buFont typeface="Arial"/>
              <a:buChar char="•"/>
              <a:defRPr/>
            </a:pPr>
            <a:r>
              <a:rPr lang="en-US" dirty="0" smtClean="0">
                <a:solidFill>
                  <a:srgbClr val="000000"/>
                </a:solidFill>
                <a:ea typeface="+mn-ea"/>
              </a:rPr>
              <a:t>Circuits that “remember” or store information</a:t>
            </a:r>
          </a:p>
          <a:p>
            <a:pPr lvl="2" eaLnBrk="1" fontAlgn="auto" hangingPunct="1">
              <a:spcAft>
                <a:spcPts val="0"/>
              </a:spcAft>
              <a:buFont typeface="Arial"/>
              <a:buChar char="•"/>
              <a:defRPr/>
            </a:pPr>
            <a:r>
              <a:rPr lang="en-US" dirty="0" smtClean="0">
                <a:solidFill>
                  <a:srgbClr val="000000"/>
                </a:solidFill>
                <a:ea typeface="+mn-ea"/>
              </a:rPr>
              <a:t>aka “State Elements”</a:t>
            </a:r>
          </a:p>
          <a:p>
            <a:pPr lvl="2" eaLnBrk="1" fontAlgn="auto" hangingPunct="1">
              <a:spcAft>
                <a:spcPts val="0"/>
              </a:spcAft>
              <a:buFont typeface="Arial"/>
              <a:buChar char="•"/>
              <a:defRPr/>
            </a:pPr>
            <a:r>
              <a:rPr lang="en-US" dirty="0" smtClean="0">
                <a:solidFill>
                  <a:srgbClr val="000000"/>
                </a:solidFill>
                <a:ea typeface="+mn-ea"/>
              </a:rPr>
              <a:t>E.g., memories and registers (Registers)</a:t>
            </a:r>
          </a:p>
        </p:txBody>
      </p:sp>
      <p:sp>
        <p:nvSpPr>
          <p:cNvPr id="5" name="Slide Number Placeholder 4"/>
          <p:cNvSpPr>
            <a:spLocks noGrp="1"/>
          </p:cNvSpPr>
          <p:nvPr>
            <p:ph type="sldNum" sz="quarter" idx="12"/>
          </p:nvPr>
        </p:nvSpPr>
        <p:spPr/>
        <p:txBody>
          <a:bodyPr/>
          <a:lstStyle/>
          <a:p>
            <a:pPr>
              <a:defRPr/>
            </a:pPr>
            <a:fld id="{8868D7DF-525F-7D46-885E-65CB5685D7BE}" type="slidenum">
              <a:rPr lang="en-US"/>
              <a:pPr>
                <a:defRPr/>
              </a:pPr>
              <a:t>41</a:t>
            </a:fld>
            <a:endParaRPr lang="en-US"/>
          </a:p>
        </p:txBody>
      </p:sp>
    </p:spTree>
    <p:extLst>
      <p:ext uri="{BB962C8B-B14F-4D97-AF65-F5344CB8AC3E}">
        <p14:creationId xmlns:p14="http://schemas.microsoft.com/office/powerpoint/2010/main" val="19942719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GB" smtClean="0"/>
              <a:t>Uses for State Elements</a:t>
            </a:r>
          </a:p>
        </p:txBody>
      </p:sp>
      <p:sp>
        <p:nvSpPr>
          <p:cNvPr id="25603" name="Rectangle 2"/>
          <p:cNvSpPr>
            <a:spLocks noGrp="1" noChangeArrowheads="1"/>
          </p:cNvSpPr>
          <p:nvPr>
            <p:ph type="body" idx="1"/>
          </p:nvPr>
        </p:nvSpPr>
        <p:spPr/>
        <p:txBody>
          <a:bodyPr>
            <a:normAutofit/>
          </a:bodyPr>
          <a:lstStyle/>
          <a:p>
            <a:pPr eaLnBrk="1" hangingPunct="1"/>
            <a:r>
              <a:rPr lang="en-GB" dirty="0" smtClean="0"/>
              <a:t>Place to store values for later re-use:</a:t>
            </a:r>
          </a:p>
          <a:p>
            <a:pPr lvl="1" eaLnBrk="1" hangingPunct="1"/>
            <a:r>
              <a:rPr lang="en-GB" dirty="0" smtClean="0"/>
              <a:t>Register files (like $1-$31 in MIPS)</a:t>
            </a:r>
          </a:p>
          <a:p>
            <a:pPr lvl="1" eaLnBrk="1" hangingPunct="1"/>
            <a:r>
              <a:rPr lang="en-GB" dirty="0" smtClean="0"/>
              <a:t>Memory (caches and main memory)</a:t>
            </a:r>
          </a:p>
          <a:p>
            <a:pPr eaLnBrk="1" hangingPunct="1">
              <a:buClr>
                <a:schemeClr val="tx1"/>
              </a:buClr>
            </a:pPr>
            <a:r>
              <a:rPr lang="en-GB" i="1" dirty="0" smtClean="0">
                <a:solidFill>
                  <a:srgbClr val="0000FF"/>
                </a:solidFill>
              </a:rPr>
              <a:t>Help control flow of information between combinational logic blocks</a:t>
            </a:r>
          </a:p>
          <a:p>
            <a:pPr lvl="1" eaLnBrk="1" hangingPunct="1"/>
            <a:r>
              <a:rPr lang="en-GB" dirty="0" smtClean="0"/>
              <a:t>State elements hold up the movement of information at input to combinational logic blocks to allow for orderly passage</a:t>
            </a:r>
          </a:p>
        </p:txBody>
      </p:sp>
      <p:sp>
        <p:nvSpPr>
          <p:cNvPr id="7" name="Slide Number Placeholder 6"/>
          <p:cNvSpPr>
            <a:spLocks noGrp="1"/>
          </p:cNvSpPr>
          <p:nvPr>
            <p:ph type="sldNum" sz="quarter" idx="12"/>
          </p:nvPr>
        </p:nvSpPr>
        <p:spPr/>
        <p:txBody>
          <a:bodyPr/>
          <a:lstStyle/>
          <a:p>
            <a:pPr>
              <a:defRPr/>
            </a:pPr>
            <a:fld id="{DB9092EC-4C6B-A745-BA8E-07B4FE9C6ABB}" type="slidenum">
              <a:rPr lang="en-US" smtClean="0"/>
              <a:pPr>
                <a:defRPr/>
              </a:pPr>
              <a:t>42</a:t>
            </a:fld>
            <a:endParaRPr lang="en-US"/>
          </a:p>
        </p:txBody>
      </p:sp>
    </p:spTree>
    <p:extLst>
      <p:ext uri="{BB962C8B-B14F-4D97-AF65-F5344CB8AC3E}">
        <p14:creationId xmlns:p14="http://schemas.microsoft.com/office/powerpoint/2010/main" val="11500547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Accumulator Example</a:t>
            </a:r>
          </a:p>
        </p:txBody>
      </p:sp>
      <p:sp>
        <p:nvSpPr>
          <p:cNvPr id="6147" name="Rectangle 3"/>
          <p:cNvSpPr>
            <a:spLocks noChangeArrowheads="1"/>
          </p:cNvSpPr>
          <p:nvPr/>
        </p:nvSpPr>
        <p:spPr bwMode="auto">
          <a:xfrm>
            <a:off x="423863" y="3614738"/>
            <a:ext cx="6091237" cy="1571625"/>
          </a:xfrm>
          <a:prstGeom prst="rect">
            <a:avLst/>
          </a:prstGeom>
          <a:noFill/>
          <a:ln w="9525">
            <a:noFill/>
            <a:round/>
            <a:headEnd/>
            <a:tailEnd/>
          </a:ln>
          <a:effectLst/>
        </p:spPr>
        <p:txBody>
          <a:bodyPr wrap="none"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latin typeface="+mn-lt"/>
                <a:ea typeface="DejaVu Sans" charset="0"/>
                <a:cs typeface="DejaVu Sans" charset="0"/>
              </a:rPr>
              <a:t>Want:</a:t>
            </a:r>
            <a:r>
              <a:rPr lang="en-GB" sz="3200" dirty="0">
                <a:latin typeface="Courier"/>
                <a:ea typeface="DejaVu Sans" charset="0"/>
                <a:cs typeface="Courier"/>
              </a:rPr>
              <a:t> </a:t>
            </a:r>
            <a:r>
              <a:rPr lang="en-GB" sz="3200" b="1" dirty="0">
                <a:latin typeface="Courier"/>
                <a:ea typeface="DejaVu Sans" charset="0"/>
                <a:cs typeface="Courier"/>
              </a:rPr>
              <a:t>  </a:t>
            </a:r>
            <a:r>
              <a:rPr lang="en-GB" sz="3200" dirty="0">
                <a:latin typeface="Courier New" charset="0"/>
                <a:ea typeface="DejaVu Sans" charset="0"/>
                <a:cs typeface="DejaVu Sans" charset="0"/>
              </a:rPr>
              <a:t>S=0; </a:t>
            </a:r>
          </a:p>
          <a:p>
            <a:pPr>
              <a:buFont typeface="Courier Ne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ourier New" charset="0"/>
                <a:ea typeface="DejaVu Sans" charset="0"/>
                <a:cs typeface="DejaVu Sans" charset="0"/>
              </a:rPr>
              <a:t>       for (</a:t>
            </a:r>
            <a:r>
              <a:rPr lang="en-GB" sz="3200" dirty="0" err="1">
                <a:solidFill>
                  <a:srgbClr val="000000"/>
                </a:solidFill>
                <a:latin typeface="Courier New" charset="0"/>
                <a:ea typeface="DejaVu Sans" charset="0"/>
                <a:cs typeface="DejaVu Sans" charset="0"/>
              </a:rPr>
              <a:t>i</a:t>
            </a:r>
            <a:r>
              <a:rPr lang="en-GB" sz="3200" dirty="0">
                <a:solidFill>
                  <a:srgbClr val="000000"/>
                </a:solidFill>
                <a:latin typeface="Courier New" charset="0"/>
                <a:ea typeface="DejaVu Sans" charset="0"/>
                <a:cs typeface="DejaVu Sans" charset="0"/>
              </a:rPr>
              <a:t>=0;i&lt;</a:t>
            </a:r>
            <a:r>
              <a:rPr lang="en-GB" sz="3200" dirty="0" err="1">
                <a:solidFill>
                  <a:srgbClr val="000000"/>
                </a:solidFill>
                <a:latin typeface="Courier New" charset="0"/>
                <a:ea typeface="DejaVu Sans" charset="0"/>
                <a:cs typeface="DejaVu Sans" charset="0"/>
              </a:rPr>
              <a:t>n;i</a:t>
            </a:r>
            <a:r>
              <a:rPr lang="en-GB" sz="3200" dirty="0">
                <a:solidFill>
                  <a:srgbClr val="000000"/>
                </a:solidFill>
                <a:latin typeface="Courier New" charset="0"/>
                <a:ea typeface="DejaVu Sans" charset="0"/>
                <a:cs typeface="DejaVu Sans" charset="0"/>
              </a:rPr>
              <a:t>++)</a:t>
            </a:r>
          </a:p>
          <a:p>
            <a:pPr>
              <a:buFont typeface="Courier Ne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ourier New" charset="0"/>
                <a:ea typeface="DejaVu Sans" charset="0"/>
                <a:cs typeface="DejaVu Sans" charset="0"/>
              </a:rPr>
              <a:t>		  S = S + X</a:t>
            </a:r>
            <a:r>
              <a:rPr lang="en-GB" sz="3200" baseline="-25000" dirty="0">
                <a:solidFill>
                  <a:srgbClr val="000000"/>
                </a:solidFill>
                <a:latin typeface="Courier New" charset="0"/>
                <a:ea typeface="DejaVu Sans" charset="0"/>
                <a:cs typeface="DejaVu Sans" charset="0"/>
              </a:rPr>
              <a:t>i</a:t>
            </a:r>
          </a:p>
        </p:txBody>
      </p:sp>
      <p:sp>
        <p:nvSpPr>
          <p:cNvPr id="6148" name="Text Box 4"/>
          <p:cNvSpPr txBox="1">
            <a:spLocks noChangeArrowheads="1"/>
          </p:cNvSpPr>
          <p:nvPr/>
        </p:nvSpPr>
        <p:spPr bwMode="auto">
          <a:xfrm>
            <a:off x="373063" y="1430338"/>
            <a:ext cx="7767637" cy="525462"/>
          </a:xfrm>
          <a:prstGeom prst="rect">
            <a:avLst/>
          </a:prstGeom>
          <a:noFill/>
          <a:ln w="9525">
            <a:noFill/>
            <a:round/>
            <a:headEnd/>
            <a:tailEnd/>
          </a:ln>
          <a:effectLst/>
        </p:spPr>
        <p:txBody>
          <a:bodyPr wrap="none" lIns="90000" tIns="46800" rIns="90000" bIns="46800">
            <a:prstTxWarp prst="textNoShape">
              <a:avLst/>
            </a:prstTxWarp>
            <a:spAutoFit/>
          </a:bodyPr>
          <a:lstStyle/>
          <a:p>
            <a:pPr>
              <a:buClr>
                <a:srgbClr val="FC012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dirty="0">
                <a:solidFill>
                  <a:srgbClr val="0000FF"/>
                </a:solidFill>
                <a:latin typeface="+mn-lt"/>
                <a:ea typeface="DejaVu Sans" charset="0"/>
                <a:cs typeface="DejaVu Sans" charset="0"/>
              </a:rPr>
              <a:t>Why do we need to control the flow of information?</a:t>
            </a:r>
          </a:p>
        </p:txBody>
      </p:sp>
      <p:sp>
        <p:nvSpPr>
          <p:cNvPr id="27653" name="Rectangle 5"/>
          <p:cNvSpPr>
            <a:spLocks noChangeArrowheads="1"/>
          </p:cNvSpPr>
          <p:nvPr/>
        </p:nvSpPr>
        <p:spPr bwMode="auto">
          <a:xfrm>
            <a:off x="423863" y="4902200"/>
            <a:ext cx="8364537" cy="1449388"/>
          </a:xfrm>
          <a:prstGeom prst="rect">
            <a:avLst/>
          </a:prstGeom>
          <a:noFill/>
          <a:ln w="9525">
            <a:noFill/>
            <a:round/>
            <a:headEnd/>
            <a:tailEnd/>
          </a:ln>
        </p:spPr>
        <p:txBody>
          <a:bodyPr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Calibri" charset="0"/>
                <a:ea typeface="DejaVu Sans" charset="0"/>
                <a:cs typeface="DejaVu Sans" charset="0"/>
              </a:rPr>
              <a:t>Assume:</a:t>
            </a:r>
          </a:p>
          <a:p>
            <a:pPr lvl="1">
              <a:buFont typeface="Helvetica"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 Each X value is applied in succession, one per cycle</a:t>
            </a:r>
          </a:p>
          <a:p>
            <a:pPr lvl="1">
              <a:buFont typeface="Helvetica"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 After n cycles the sum is present on S</a:t>
            </a:r>
          </a:p>
        </p:txBody>
      </p:sp>
      <p:sp>
        <p:nvSpPr>
          <p:cNvPr id="8" name="Slide Number Placeholder 7"/>
          <p:cNvSpPr>
            <a:spLocks noGrp="1"/>
          </p:cNvSpPr>
          <p:nvPr>
            <p:ph type="sldNum" sz="quarter" idx="12"/>
          </p:nvPr>
        </p:nvSpPr>
        <p:spPr/>
        <p:txBody>
          <a:bodyPr/>
          <a:lstStyle/>
          <a:p>
            <a:pPr>
              <a:defRPr/>
            </a:pPr>
            <a:fld id="{86BCD460-6FDA-3147-B836-35C786A28650}" type="slidenum">
              <a:rPr lang="en-US" smtClean="0"/>
              <a:pPr>
                <a:defRPr/>
              </a:pPr>
              <a:t>43</a:t>
            </a:fld>
            <a:endParaRPr lang="en-US"/>
          </a:p>
        </p:txBody>
      </p:sp>
      <p:sp>
        <p:nvSpPr>
          <p:cNvPr id="10" name="Rectangle 9"/>
          <p:cNvSpPr/>
          <p:nvPr/>
        </p:nvSpPr>
        <p:spPr>
          <a:xfrm>
            <a:off x="3436938" y="2065338"/>
            <a:ext cx="2133600" cy="160813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000000"/>
                </a:solidFill>
              </a:rPr>
              <a:t>SUM</a:t>
            </a:r>
          </a:p>
        </p:txBody>
      </p:sp>
      <p:cxnSp>
        <p:nvCxnSpPr>
          <p:cNvPr id="12" name="Straight Arrow Connector 11"/>
          <p:cNvCxnSpPr>
            <a:endCxn id="10" idx="1"/>
          </p:cNvCxnSpPr>
          <p:nvPr/>
        </p:nvCxnSpPr>
        <p:spPr>
          <a:xfrm flipV="1">
            <a:off x="2217738" y="2870200"/>
            <a:ext cx="1219200" cy="793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554663" y="2886075"/>
            <a:ext cx="1219200" cy="95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flipH="1" flipV="1">
            <a:off x="2590006" y="2675732"/>
            <a:ext cx="423863" cy="355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5910262" y="2692401"/>
            <a:ext cx="422275" cy="355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28800" y="2641600"/>
            <a:ext cx="392113" cy="461963"/>
          </a:xfrm>
          <a:prstGeom prst="rect">
            <a:avLst/>
          </a:prstGeom>
          <a:noFill/>
        </p:spPr>
        <p:txBody>
          <a:bodyPr wrap="none">
            <a:spAutoFit/>
          </a:bodyPr>
          <a:lstStyle/>
          <a:p>
            <a:pPr>
              <a:defRPr/>
            </a:pPr>
            <a:r>
              <a:rPr lang="en-US" sz="2400" dirty="0">
                <a:latin typeface="+mn-lt"/>
              </a:rPr>
              <a:t>X</a:t>
            </a:r>
            <a:r>
              <a:rPr lang="en-US" sz="2400" baseline="-25000" dirty="0">
                <a:latin typeface="+mn-lt"/>
              </a:rPr>
              <a:t>i</a:t>
            </a:r>
          </a:p>
        </p:txBody>
      </p:sp>
      <p:sp>
        <p:nvSpPr>
          <p:cNvPr id="19" name="TextBox 18"/>
          <p:cNvSpPr txBox="1"/>
          <p:nvPr/>
        </p:nvSpPr>
        <p:spPr>
          <a:xfrm>
            <a:off x="6773863" y="2624138"/>
            <a:ext cx="325437" cy="461962"/>
          </a:xfrm>
          <a:prstGeom prst="rect">
            <a:avLst/>
          </a:prstGeom>
          <a:noFill/>
        </p:spPr>
        <p:txBody>
          <a:bodyPr wrap="none">
            <a:spAutoFit/>
          </a:bodyPr>
          <a:lstStyle/>
          <a:p>
            <a:pPr>
              <a:defRPr/>
            </a:pPr>
            <a:r>
              <a:rPr lang="en-US" sz="2400" dirty="0">
                <a:latin typeface="+mn-lt"/>
              </a:rPr>
              <a:t>S</a:t>
            </a:r>
            <a:endParaRPr lang="en-US" sz="2400" baseline="-25000" dirty="0">
              <a:latin typeface="+mn-lt"/>
            </a:endParaRPr>
          </a:p>
        </p:txBody>
      </p:sp>
    </p:spTree>
    <p:extLst>
      <p:ext uri="{BB962C8B-B14F-4D97-AF65-F5344CB8AC3E}">
        <p14:creationId xmlns:p14="http://schemas.microsoft.com/office/powerpoint/2010/main" val="4858140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First Try: Does this work?</a:t>
            </a:r>
          </a:p>
        </p:txBody>
      </p:sp>
      <p:sp>
        <p:nvSpPr>
          <p:cNvPr id="7" name="Slide Number Placeholder 6"/>
          <p:cNvSpPr>
            <a:spLocks noGrp="1"/>
          </p:cNvSpPr>
          <p:nvPr>
            <p:ph type="sldNum" sz="quarter" idx="12"/>
          </p:nvPr>
        </p:nvSpPr>
        <p:spPr/>
        <p:txBody>
          <a:bodyPr/>
          <a:lstStyle/>
          <a:p>
            <a:pPr>
              <a:defRPr/>
            </a:pPr>
            <a:fld id="{DFF1011F-DD40-4E42-A272-3842F5CD23B9}" type="slidenum">
              <a:rPr lang="en-US" smtClean="0"/>
              <a:pPr>
                <a:defRPr/>
              </a:pPr>
              <a:t>44</a:t>
            </a:fld>
            <a:endParaRPr lang="en-US"/>
          </a:p>
        </p:txBody>
      </p:sp>
      <p:pic>
        <p:nvPicPr>
          <p:cNvPr id="29702" name="Picture 2"/>
          <p:cNvPicPr>
            <a:picLocks noChangeAspect="1" noChangeArrowheads="1"/>
          </p:cNvPicPr>
          <p:nvPr/>
        </p:nvPicPr>
        <p:blipFill>
          <a:blip r:embed="rId3"/>
          <a:srcRect l="2142" t="7140" r="18484" b="10910"/>
          <a:stretch>
            <a:fillRect/>
          </a:stretch>
        </p:blipFill>
        <p:spPr bwMode="auto">
          <a:xfrm>
            <a:off x="2176463" y="1709738"/>
            <a:ext cx="3276600" cy="2216150"/>
          </a:xfrm>
          <a:prstGeom prst="rect">
            <a:avLst/>
          </a:prstGeom>
          <a:noFill/>
          <a:ln w="9525">
            <a:noFill/>
            <a:round/>
            <a:headEnd/>
            <a:tailEnd/>
          </a:ln>
        </p:spPr>
      </p:pic>
      <p:sp>
        <p:nvSpPr>
          <p:cNvPr id="7171" name="Rectangle 3"/>
          <p:cNvSpPr>
            <a:spLocks noChangeArrowheads="1"/>
          </p:cNvSpPr>
          <p:nvPr/>
        </p:nvSpPr>
        <p:spPr bwMode="auto">
          <a:xfrm>
            <a:off x="558800" y="4191000"/>
            <a:ext cx="8008938" cy="2063750"/>
          </a:xfrm>
          <a:prstGeom prst="rect">
            <a:avLst/>
          </a:prstGeom>
          <a:noFill/>
          <a:ln w="9525">
            <a:noFill/>
            <a:round/>
            <a:headEnd/>
            <a:tailEnd/>
          </a:ln>
        </p:spPr>
        <p:txBody>
          <a:bodyPr lIns="90000" tIns="46800" rIns="90000" bIns="46800">
            <a:prstTxWarp prst="textNoShape">
              <a:avLst/>
            </a:prstTxWarp>
            <a:spAutoFit/>
          </a:bodyPr>
          <a:lstStyle/>
          <a:p>
            <a:pPr>
              <a:buClr>
                <a:srgbClr val="FC012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FC0128"/>
                </a:solidFill>
                <a:latin typeface="Calibri" charset="0"/>
                <a:ea typeface="DejaVu Sans" charset="0"/>
                <a:cs typeface="DejaVu Sans" charset="0"/>
              </a:rPr>
              <a:t>No!</a:t>
            </a:r>
            <a:r>
              <a:rPr lang="en-GB" sz="3200" dirty="0">
                <a:solidFill>
                  <a:srgbClr val="063DE8"/>
                </a:solidFill>
                <a:latin typeface="Calibri" charset="0"/>
                <a:ea typeface="DejaVu Sans" charset="0"/>
                <a:cs typeface="DejaVu Sans" charset="0"/>
              </a:rPr>
              <a:t> </a:t>
            </a:r>
          </a:p>
          <a:p>
            <a:pP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Calibri" charset="0"/>
                <a:ea typeface="DejaVu Sans" charset="0"/>
                <a:cs typeface="DejaVu Sans" charset="0"/>
              </a:rPr>
              <a:t>Reason #1: How to control the next iteration of the ‘for’ loop?</a:t>
            </a:r>
          </a:p>
          <a:p>
            <a:pP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Calibri" charset="0"/>
                <a:ea typeface="DejaVu Sans" charset="0"/>
                <a:cs typeface="DejaVu Sans" charset="0"/>
              </a:rPr>
              <a:t>Reason #2: How do we say: ‘S=0’?</a:t>
            </a:r>
          </a:p>
        </p:txBody>
      </p:sp>
      <p:sp>
        <p:nvSpPr>
          <p:cNvPr id="7172" name="AutoShape 4"/>
          <p:cNvSpPr>
            <a:spLocks noChangeArrowheads="1"/>
          </p:cNvSpPr>
          <p:nvPr/>
        </p:nvSpPr>
        <p:spPr bwMode="auto">
          <a:xfrm>
            <a:off x="4538663" y="3357563"/>
            <a:ext cx="1981200" cy="796925"/>
          </a:xfrm>
          <a:prstGeom prst="leftArrow">
            <a:avLst>
              <a:gd name="adj1" fmla="val 50000"/>
              <a:gd name="adj2" fmla="val 62151"/>
            </a:avLst>
          </a:prstGeom>
          <a:noFill/>
          <a:ln w="38160">
            <a:solidFill>
              <a:srgbClr val="FF0000"/>
            </a:solidFill>
            <a:miter lim="800000"/>
            <a:headEnd/>
            <a:tailEnd/>
          </a:ln>
          <a:effectLst/>
        </p:spPr>
        <p:txBody>
          <a:bodyPr lIns="90000" tIns="46800" rIns="90000" bIns="46800" anchor="ctr">
            <a:prstTxWarp prst="textNoShape">
              <a:avLst/>
            </a:prstTxWarp>
            <a:spAutoFit/>
          </a:bodyPr>
          <a:lstStyle/>
          <a:p>
            <a:pPr algn="ctr">
              <a:buClr>
                <a:srgbClr val="800080"/>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FF0000"/>
                </a:solidFill>
                <a:latin typeface="+mn-lt"/>
                <a:ea typeface="DejaVu Sans" charset="0"/>
                <a:cs typeface="DejaVu Sans" charset="0"/>
              </a:rPr>
              <a:t>Feedback</a:t>
            </a:r>
          </a:p>
        </p:txBody>
      </p:sp>
    </p:spTree>
    <p:extLst>
      <p:ext uri="{BB962C8B-B14F-4D97-AF65-F5344CB8AC3E}">
        <p14:creationId xmlns:p14="http://schemas.microsoft.com/office/powerpoint/2010/main" val="2593865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Second Try: How About This?</a:t>
            </a:r>
          </a:p>
        </p:txBody>
      </p:sp>
      <p:sp>
        <p:nvSpPr>
          <p:cNvPr id="8" name="Slide Number Placeholder 7"/>
          <p:cNvSpPr>
            <a:spLocks noGrp="1"/>
          </p:cNvSpPr>
          <p:nvPr>
            <p:ph type="sldNum" sz="quarter" idx="12"/>
          </p:nvPr>
        </p:nvSpPr>
        <p:spPr/>
        <p:txBody>
          <a:bodyPr/>
          <a:lstStyle/>
          <a:p>
            <a:pPr>
              <a:defRPr/>
            </a:pPr>
            <a:fld id="{C59F8648-9865-F84F-B642-51C505144649}" type="slidenum">
              <a:rPr lang="en-US" smtClean="0"/>
              <a:pPr>
                <a:defRPr/>
              </a:pPr>
              <a:t>45</a:t>
            </a:fld>
            <a:endParaRPr lang="en-US"/>
          </a:p>
        </p:txBody>
      </p:sp>
      <p:pic>
        <p:nvPicPr>
          <p:cNvPr id="31751" name="Picture 3"/>
          <p:cNvPicPr>
            <a:picLocks noChangeAspect="1" noChangeArrowheads="1"/>
          </p:cNvPicPr>
          <p:nvPr/>
        </p:nvPicPr>
        <p:blipFill>
          <a:blip r:embed="rId3"/>
          <a:srcRect l="1273" t="8598" r="5956" b="10965"/>
          <a:stretch>
            <a:fillRect/>
          </a:stretch>
        </p:blipFill>
        <p:spPr bwMode="auto">
          <a:xfrm>
            <a:off x="2379663" y="4148138"/>
            <a:ext cx="6629400" cy="1998662"/>
          </a:xfrm>
          <a:prstGeom prst="rect">
            <a:avLst/>
          </a:prstGeom>
          <a:noFill/>
          <a:ln w="9525">
            <a:noFill/>
            <a:round/>
            <a:headEnd/>
            <a:tailEnd/>
          </a:ln>
        </p:spPr>
      </p:pic>
      <p:sp>
        <p:nvSpPr>
          <p:cNvPr id="31752" name="Rectangle 4"/>
          <p:cNvSpPr>
            <a:spLocks noChangeArrowheads="1"/>
          </p:cNvSpPr>
          <p:nvPr/>
        </p:nvSpPr>
        <p:spPr bwMode="auto">
          <a:xfrm>
            <a:off x="304800" y="4635500"/>
            <a:ext cx="1438275" cy="955675"/>
          </a:xfrm>
          <a:prstGeom prst="rect">
            <a:avLst/>
          </a:prstGeom>
          <a:noFill/>
          <a:ln w="9525">
            <a:noFill/>
            <a:round/>
            <a:headEnd/>
            <a:tailEnd/>
          </a:ln>
        </p:spPr>
        <p:txBody>
          <a:bodyPr wrap="none"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Rough</a:t>
            </a:r>
            <a:br>
              <a:rPr lang="en-GB" sz="2800">
                <a:solidFill>
                  <a:srgbClr val="000000"/>
                </a:solidFill>
                <a:latin typeface="Calibri" charset="0"/>
                <a:ea typeface="DejaVu Sans" charset="0"/>
                <a:cs typeface="DejaVu Sans" charset="0"/>
              </a:rPr>
            </a:br>
            <a:r>
              <a:rPr lang="en-GB" sz="2800">
                <a:solidFill>
                  <a:srgbClr val="000000"/>
                </a:solidFill>
                <a:latin typeface="Calibri" charset="0"/>
                <a:ea typeface="DejaVu Sans" charset="0"/>
                <a:cs typeface="DejaVu Sans" charset="0"/>
              </a:rPr>
              <a:t>timing …</a:t>
            </a:r>
          </a:p>
        </p:txBody>
      </p:sp>
      <p:sp>
        <p:nvSpPr>
          <p:cNvPr id="31753" name="Text Box 5"/>
          <p:cNvSpPr txBox="1">
            <a:spLocks noChangeArrowheads="1"/>
          </p:cNvSpPr>
          <p:nvPr/>
        </p:nvSpPr>
        <p:spPr bwMode="auto">
          <a:xfrm>
            <a:off x="6248400" y="1338263"/>
            <a:ext cx="2665413" cy="1201737"/>
          </a:xfrm>
          <a:prstGeom prst="rect">
            <a:avLst/>
          </a:prstGeom>
          <a:noFill/>
          <a:ln w="9525">
            <a:noFill/>
            <a:round/>
            <a:headEnd/>
            <a:tailEnd/>
          </a:ln>
        </p:spPr>
        <p:txBody>
          <a:bodyPr wrap="none" lIns="90000" tIns="46800" rIns="90000" bIns="46800">
            <a:prstTxWarp prst="textNoShape">
              <a:avLst/>
            </a:prstTxWarp>
            <a:spAutoFit/>
          </a:bodyPr>
          <a:lstStyle/>
          <a:p>
            <a:pPr>
              <a:buClr>
                <a:srgbClr val="800080"/>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Calibri" charset="0"/>
                <a:ea typeface="DejaVu Sans" charset="0"/>
                <a:cs typeface="DejaVu Sans" charset="0"/>
              </a:rPr>
              <a:t>Register is used to </a:t>
            </a:r>
            <a:br>
              <a:rPr lang="en-GB" sz="2400">
                <a:solidFill>
                  <a:srgbClr val="000000"/>
                </a:solidFill>
                <a:latin typeface="Calibri" charset="0"/>
                <a:ea typeface="DejaVu Sans" charset="0"/>
                <a:cs typeface="DejaVu Sans" charset="0"/>
              </a:rPr>
            </a:br>
            <a:r>
              <a:rPr lang="en-GB" sz="2400">
                <a:solidFill>
                  <a:srgbClr val="000000"/>
                </a:solidFill>
                <a:latin typeface="Calibri" charset="0"/>
                <a:ea typeface="DejaVu Sans" charset="0"/>
                <a:cs typeface="DejaVu Sans" charset="0"/>
              </a:rPr>
              <a:t>hold up the transfer </a:t>
            </a:r>
            <a:br>
              <a:rPr lang="en-GB" sz="2400">
                <a:solidFill>
                  <a:srgbClr val="000000"/>
                </a:solidFill>
                <a:latin typeface="Calibri" charset="0"/>
                <a:ea typeface="DejaVu Sans" charset="0"/>
                <a:cs typeface="DejaVu Sans" charset="0"/>
              </a:rPr>
            </a:br>
            <a:r>
              <a:rPr lang="en-GB" sz="2400">
                <a:solidFill>
                  <a:srgbClr val="000000"/>
                </a:solidFill>
                <a:latin typeface="Calibri" charset="0"/>
                <a:ea typeface="DejaVu Sans" charset="0"/>
                <a:cs typeface="DejaVu Sans" charset="0"/>
              </a:rPr>
              <a:t>of data to adder</a:t>
            </a:r>
          </a:p>
        </p:txBody>
      </p:sp>
      <p:sp>
        <p:nvSpPr>
          <p:cNvPr id="13" name="TextBox 12"/>
          <p:cNvSpPr txBox="1"/>
          <p:nvPr/>
        </p:nvSpPr>
        <p:spPr>
          <a:xfrm>
            <a:off x="2319338" y="6129338"/>
            <a:ext cx="649287" cy="369887"/>
          </a:xfrm>
          <a:prstGeom prst="rect">
            <a:avLst/>
          </a:prstGeom>
          <a:noFill/>
        </p:spPr>
        <p:txBody>
          <a:bodyPr wrap="none">
            <a:spAutoFit/>
          </a:bodyPr>
          <a:lstStyle/>
          <a:p>
            <a:pPr>
              <a:defRPr/>
            </a:pPr>
            <a:r>
              <a:rPr lang="en-US" dirty="0">
                <a:latin typeface="+mn-lt"/>
              </a:rPr>
              <a:t>Time</a:t>
            </a:r>
          </a:p>
        </p:txBody>
      </p:sp>
      <p:cxnSp>
        <p:nvCxnSpPr>
          <p:cNvPr id="15" name="Straight Arrow Connector 14"/>
          <p:cNvCxnSpPr>
            <a:stCxn id="13" idx="3"/>
          </p:cNvCxnSpPr>
          <p:nvPr/>
        </p:nvCxnSpPr>
        <p:spPr>
          <a:xfrm flipV="1">
            <a:off x="2968625" y="6281738"/>
            <a:ext cx="6056313" cy="3333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302001" y="5621866"/>
            <a:ext cx="5842000" cy="6265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165600" y="4927600"/>
            <a:ext cx="4978401" cy="7111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2319888" y="4775197"/>
            <a:ext cx="931328" cy="707999"/>
            <a:chOff x="3454399" y="3996267"/>
            <a:chExt cx="931328" cy="707999"/>
          </a:xfrm>
        </p:grpSpPr>
        <p:sp>
          <p:nvSpPr>
            <p:cNvPr id="29" name="TextBox 28"/>
            <p:cNvSpPr txBox="1"/>
            <p:nvPr/>
          </p:nvSpPr>
          <p:spPr>
            <a:xfrm>
              <a:off x="3454400" y="3996267"/>
              <a:ext cx="920557" cy="369332"/>
            </a:xfrm>
            <a:prstGeom prst="rect">
              <a:avLst/>
            </a:prstGeom>
            <a:noFill/>
          </p:spPr>
          <p:txBody>
            <a:bodyPr wrap="none" rtlCol="0">
              <a:spAutoFit/>
            </a:bodyPr>
            <a:lstStyle/>
            <a:p>
              <a:r>
                <a:rPr lang="en-US" dirty="0" smtClean="0"/>
                <a:t>High (1)</a:t>
              </a:r>
              <a:endParaRPr lang="en-US" dirty="0"/>
            </a:p>
          </p:txBody>
        </p:sp>
        <p:sp>
          <p:nvSpPr>
            <p:cNvPr id="30" name="TextBox 29"/>
            <p:cNvSpPr txBox="1"/>
            <p:nvPr/>
          </p:nvSpPr>
          <p:spPr>
            <a:xfrm>
              <a:off x="3454399" y="4334934"/>
              <a:ext cx="931328" cy="369332"/>
            </a:xfrm>
            <a:prstGeom prst="rect">
              <a:avLst/>
            </a:prstGeom>
            <a:noFill/>
          </p:spPr>
          <p:txBody>
            <a:bodyPr wrap="square" rtlCol="0">
              <a:spAutoFit/>
            </a:bodyPr>
            <a:lstStyle/>
            <a:p>
              <a:r>
                <a:rPr lang="en-US" dirty="0" smtClean="0"/>
                <a:t>Low (0)</a:t>
              </a:r>
              <a:endParaRPr lang="en-US" dirty="0"/>
            </a:p>
          </p:txBody>
        </p:sp>
      </p:grpSp>
      <p:grpSp>
        <p:nvGrpSpPr>
          <p:cNvPr id="31" name="Group 30"/>
          <p:cNvGrpSpPr/>
          <p:nvPr/>
        </p:nvGrpSpPr>
        <p:grpSpPr>
          <a:xfrm>
            <a:off x="2319888" y="5537199"/>
            <a:ext cx="1032927" cy="724932"/>
            <a:chOff x="3454399" y="3996267"/>
            <a:chExt cx="1032927" cy="724932"/>
          </a:xfrm>
        </p:grpSpPr>
        <p:sp>
          <p:nvSpPr>
            <p:cNvPr id="32" name="TextBox 31"/>
            <p:cNvSpPr txBox="1"/>
            <p:nvPr/>
          </p:nvSpPr>
          <p:spPr>
            <a:xfrm>
              <a:off x="3454400" y="3996267"/>
              <a:ext cx="920557" cy="369332"/>
            </a:xfrm>
            <a:prstGeom prst="rect">
              <a:avLst/>
            </a:prstGeom>
            <a:noFill/>
          </p:spPr>
          <p:txBody>
            <a:bodyPr wrap="none" rtlCol="0">
              <a:spAutoFit/>
            </a:bodyPr>
            <a:lstStyle/>
            <a:p>
              <a:r>
                <a:rPr lang="en-US" dirty="0" smtClean="0"/>
                <a:t>High (1)</a:t>
              </a:r>
              <a:endParaRPr lang="en-US" dirty="0"/>
            </a:p>
          </p:txBody>
        </p:sp>
        <p:sp>
          <p:nvSpPr>
            <p:cNvPr id="33" name="TextBox 32"/>
            <p:cNvSpPr txBox="1"/>
            <p:nvPr/>
          </p:nvSpPr>
          <p:spPr>
            <a:xfrm>
              <a:off x="3454399" y="4351867"/>
              <a:ext cx="1032927" cy="369332"/>
            </a:xfrm>
            <a:prstGeom prst="rect">
              <a:avLst/>
            </a:prstGeom>
            <a:noFill/>
          </p:spPr>
          <p:txBody>
            <a:bodyPr wrap="square" rtlCol="0">
              <a:spAutoFit/>
            </a:bodyPr>
            <a:lstStyle/>
            <a:p>
              <a:r>
                <a:rPr lang="en-US" dirty="0" smtClean="0"/>
                <a:t>Low (0)</a:t>
              </a:r>
              <a:endParaRPr lang="en-US" dirty="0"/>
            </a:p>
          </p:txBody>
        </p:sp>
      </p:grpSp>
      <p:grpSp>
        <p:nvGrpSpPr>
          <p:cNvPr id="27" name="Group 26"/>
          <p:cNvGrpSpPr/>
          <p:nvPr/>
        </p:nvGrpSpPr>
        <p:grpSpPr>
          <a:xfrm>
            <a:off x="2286023" y="4030133"/>
            <a:ext cx="920557" cy="707999"/>
            <a:chOff x="3437467" y="3996267"/>
            <a:chExt cx="920557" cy="707999"/>
          </a:xfrm>
        </p:grpSpPr>
        <p:sp>
          <p:nvSpPr>
            <p:cNvPr id="25" name="TextBox 24"/>
            <p:cNvSpPr txBox="1"/>
            <p:nvPr/>
          </p:nvSpPr>
          <p:spPr>
            <a:xfrm>
              <a:off x="3437467" y="3996267"/>
              <a:ext cx="920557" cy="369332"/>
            </a:xfrm>
            <a:prstGeom prst="rect">
              <a:avLst/>
            </a:prstGeom>
            <a:noFill/>
          </p:spPr>
          <p:txBody>
            <a:bodyPr wrap="none" rtlCol="0">
              <a:spAutoFit/>
            </a:bodyPr>
            <a:lstStyle/>
            <a:p>
              <a:r>
                <a:rPr lang="en-US" dirty="0" smtClean="0"/>
                <a:t>High (1)</a:t>
              </a:r>
              <a:endParaRPr lang="en-US" dirty="0"/>
            </a:p>
          </p:txBody>
        </p:sp>
        <p:sp>
          <p:nvSpPr>
            <p:cNvPr id="26" name="TextBox 25"/>
            <p:cNvSpPr txBox="1"/>
            <p:nvPr/>
          </p:nvSpPr>
          <p:spPr>
            <a:xfrm>
              <a:off x="3454400" y="4334934"/>
              <a:ext cx="897460" cy="369332"/>
            </a:xfrm>
            <a:prstGeom prst="rect">
              <a:avLst/>
            </a:prstGeom>
            <a:noFill/>
          </p:spPr>
          <p:txBody>
            <a:bodyPr wrap="square" rtlCol="0">
              <a:spAutoFit/>
            </a:bodyPr>
            <a:lstStyle/>
            <a:p>
              <a:r>
                <a:rPr lang="en-US" dirty="0" smtClean="0"/>
                <a:t>Low (0)</a:t>
              </a:r>
              <a:endParaRPr lang="en-US" dirty="0"/>
            </a:p>
          </p:txBody>
        </p:sp>
      </p:grpSp>
      <p:pic>
        <p:nvPicPr>
          <p:cNvPr id="31750" name="Picture 2"/>
          <p:cNvPicPr>
            <a:picLocks noChangeAspect="1" noChangeArrowheads="1"/>
          </p:cNvPicPr>
          <p:nvPr/>
        </p:nvPicPr>
        <p:blipFill>
          <a:blip r:embed="rId4"/>
          <a:srcRect l="1266" t="8461" r="5836" b="8012"/>
          <a:stretch>
            <a:fillRect/>
          </a:stretch>
        </p:blipFill>
        <p:spPr bwMode="auto">
          <a:xfrm>
            <a:off x="93663" y="1203325"/>
            <a:ext cx="6096000" cy="2835275"/>
          </a:xfrm>
          <a:prstGeom prst="rect">
            <a:avLst/>
          </a:prstGeom>
          <a:noFill/>
          <a:ln w="9525">
            <a:noFill/>
            <a:round/>
            <a:headEnd/>
            <a:tailEnd/>
          </a:ln>
        </p:spPr>
      </p:pic>
      <p:sp>
        <p:nvSpPr>
          <p:cNvPr id="24" name="TextBox 23"/>
          <p:cNvSpPr txBox="1"/>
          <p:nvPr/>
        </p:nvSpPr>
        <p:spPr>
          <a:xfrm>
            <a:off x="4675739" y="3606795"/>
            <a:ext cx="4248128" cy="369332"/>
          </a:xfrm>
          <a:prstGeom prst="rect">
            <a:avLst/>
          </a:prstGeom>
          <a:noFill/>
        </p:spPr>
        <p:txBody>
          <a:bodyPr wrap="none" rtlCol="0">
            <a:spAutoFit/>
          </a:bodyPr>
          <a:lstStyle/>
          <a:p>
            <a:r>
              <a:rPr lang="en-US" dirty="0" smtClean="0"/>
              <a:t>Square wave clock sets when things change</a:t>
            </a:r>
            <a:endParaRPr lang="en-US" dirty="0"/>
          </a:p>
        </p:txBody>
      </p:sp>
      <p:pic>
        <p:nvPicPr>
          <p:cNvPr id="37" name="Picture 3"/>
          <p:cNvPicPr>
            <a:picLocks noChangeAspect="1" noChangeArrowheads="1"/>
          </p:cNvPicPr>
          <p:nvPr/>
        </p:nvPicPr>
        <p:blipFill rotWithShape="1">
          <a:blip r:embed="rId3"/>
          <a:srcRect l="13520" t="8598" r="5956" b="67111"/>
          <a:stretch/>
        </p:blipFill>
        <p:spPr bwMode="auto">
          <a:xfrm>
            <a:off x="3770758" y="4114800"/>
            <a:ext cx="5754242" cy="603564"/>
          </a:xfrm>
          <a:prstGeom prst="rect">
            <a:avLst/>
          </a:prstGeom>
          <a:noFill/>
          <a:ln w="9525">
            <a:noFill/>
            <a:round/>
            <a:headEnd/>
            <a:tailEnd/>
          </a:ln>
        </p:spPr>
      </p:pic>
      <p:sp>
        <p:nvSpPr>
          <p:cNvPr id="36" name="Rectangle 35"/>
          <p:cNvSpPr/>
          <p:nvPr/>
        </p:nvSpPr>
        <p:spPr>
          <a:xfrm>
            <a:off x="3581400" y="3886200"/>
            <a:ext cx="5638802" cy="795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276600" y="4038600"/>
            <a:ext cx="533400" cy="795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a:off x="3563937" y="5189538"/>
            <a:ext cx="2049463"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4564063" y="5172075"/>
            <a:ext cx="2047875" cy="3175"/>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5613401" y="5156200"/>
            <a:ext cx="2049462" cy="1587"/>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6662738" y="5156200"/>
            <a:ext cx="2049462"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7729538" y="5156200"/>
            <a:ext cx="2049462"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167747" y="4605868"/>
            <a:ext cx="5011295" cy="369332"/>
          </a:xfrm>
          <a:prstGeom prst="rect">
            <a:avLst/>
          </a:prstGeom>
          <a:solidFill>
            <a:schemeClr val="bg1"/>
          </a:solidFill>
        </p:spPr>
        <p:txBody>
          <a:bodyPr wrap="none" rtlCol="0">
            <a:spAutoFit/>
          </a:bodyPr>
          <a:lstStyle/>
          <a:p>
            <a:r>
              <a:rPr lang="en-US" dirty="0" smtClean="0"/>
              <a:t>Rounded Rectangle per clock means could be 1 or 0</a:t>
            </a:r>
            <a:endParaRPr lang="en-US" dirty="0"/>
          </a:p>
        </p:txBody>
      </p:sp>
      <p:sp>
        <p:nvSpPr>
          <p:cNvPr id="35" name="TextBox 34"/>
          <p:cNvSpPr txBox="1"/>
          <p:nvPr/>
        </p:nvSpPr>
        <p:spPr>
          <a:xfrm>
            <a:off x="3998405" y="5384800"/>
            <a:ext cx="5277519" cy="369332"/>
          </a:xfrm>
          <a:prstGeom prst="rect">
            <a:avLst/>
          </a:prstGeom>
          <a:solidFill>
            <a:schemeClr val="bg1"/>
          </a:solidFill>
        </p:spPr>
        <p:txBody>
          <a:bodyPr wrap="none" rtlCol="0">
            <a:spAutoFit/>
          </a:bodyPr>
          <a:lstStyle/>
          <a:p>
            <a:r>
              <a:rPr lang="en-US" dirty="0" smtClean="0"/>
              <a:t>Xi must be ready </a:t>
            </a:r>
            <a:r>
              <a:rPr lang="en-US" b="1" dirty="0" smtClean="0"/>
              <a:t>before </a:t>
            </a:r>
            <a:r>
              <a:rPr lang="en-US" dirty="0" smtClean="0"/>
              <a:t>clock edge due to adder delay</a:t>
            </a:r>
            <a:endParaRPr lang="en-US" dirty="0"/>
          </a:p>
        </p:txBody>
      </p:sp>
    </p:spTree>
    <p:extLst>
      <p:ext uri="{BB962C8B-B14F-4D97-AF65-F5344CB8AC3E}">
        <p14:creationId xmlns:p14="http://schemas.microsoft.com/office/powerpoint/2010/main" val="32746455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4" grpId="0"/>
      <p:bldP spid="36" grpId="0" animBg="1"/>
      <p:bldP spid="34" grpId="0" animBg="1"/>
      <p:bldP spid="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457200" y="0"/>
            <a:ext cx="8229600" cy="1143000"/>
          </a:xfrm>
        </p:spPr>
        <p:txBody>
          <a:bodyPr>
            <a:normAutofit/>
          </a:bodyPr>
          <a:lstStyle/>
          <a:p>
            <a:pPr eaLnBrk="1" hangingPunct="1"/>
            <a:r>
              <a:rPr lang="en-GB" dirty="0" smtClean="0"/>
              <a:t>Model for Synchronous Systems</a:t>
            </a:r>
          </a:p>
        </p:txBody>
      </p:sp>
      <p:sp>
        <p:nvSpPr>
          <p:cNvPr id="7" name="Slide Number Placeholder 6"/>
          <p:cNvSpPr>
            <a:spLocks noGrp="1"/>
          </p:cNvSpPr>
          <p:nvPr>
            <p:ph type="sldNum" sz="quarter" idx="12"/>
          </p:nvPr>
        </p:nvSpPr>
        <p:spPr/>
        <p:txBody>
          <a:bodyPr/>
          <a:lstStyle/>
          <a:p>
            <a:pPr>
              <a:defRPr/>
            </a:pPr>
            <a:fld id="{7A5B1DB3-5FF6-AE42-AEB7-86E14ECCC173}" type="slidenum">
              <a:rPr lang="en-US" smtClean="0"/>
              <a:pPr>
                <a:defRPr/>
              </a:pPr>
              <a:t>46</a:t>
            </a:fld>
            <a:endParaRPr lang="en-US"/>
          </a:p>
        </p:txBody>
      </p:sp>
      <p:pic>
        <p:nvPicPr>
          <p:cNvPr id="62470" name="Picture 2"/>
          <p:cNvPicPr>
            <a:picLocks noChangeAspect="1" noChangeArrowheads="1"/>
          </p:cNvPicPr>
          <p:nvPr/>
        </p:nvPicPr>
        <p:blipFill>
          <a:blip r:embed="rId3"/>
          <a:srcRect/>
          <a:stretch>
            <a:fillRect/>
          </a:stretch>
        </p:blipFill>
        <p:spPr bwMode="auto">
          <a:xfrm>
            <a:off x="702733" y="1023938"/>
            <a:ext cx="7696200" cy="3278187"/>
          </a:xfrm>
          <a:prstGeom prst="rect">
            <a:avLst/>
          </a:prstGeom>
          <a:noFill/>
          <a:ln w="9525">
            <a:noFill/>
            <a:round/>
            <a:headEnd/>
            <a:tailEnd/>
          </a:ln>
        </p:spPr>
      </p:pic>
      <p:sp>
        <p:nvSpPr>
          <p:cNvPr id="62471" name="Rectangle 3"/>
          <p:cNvSpPr>
            <a:spLocks noChangeArrowheads="1"/>
          </p:cNvSpPr>
          <p:nvPr/>
        </p:nvSpPr>
        <p:spPr bwMode="auto">
          <a:xfrm>
            <a:off x="7467600" y="2438400"/>
            <a:ext cx="762000" cy="304800"/>
          </a:xfrm>
          <a:prstGeom prst="rect">
            <a:avLst/>
          </a:prstGeom>
          <a:solidFill>
            <a:srgbClr val="FFFFFF"/>
          </a:solidFill>
          <a:ln w="9525">
            <a:noFill/>
            <a:round/>
            <a:headEnd/>
            <a:tailEnd/>
          </a:ln>
        </p:spPr>
        <p:txBody>
          <a:bodyPr wrap="none" anchor="ctr">
            <a:prstTxWarp prst="textNoShape">
              <a:avLst/>
            </a:prstTxWarp>
          </a:bodyPr>
          <a:lstStyle/>
          <a:p>
            <a:endParaRPr lang="en-US"/>
          </a:p>
        </p:txBody>
      </p:sp>
      <p:sp>
        <p:nvSpPr>
          <p:cNvPr id="62472" name="Rectangle 4"/>
          <p:cNvSpPr>
            <a:spLocks noChangeArrowheads="1"/>
          </p:cNvSpPr>
          <p:nvPr/>
        </p:nvSpPr>
        <p:spPr bwMode="auto">
          <a:xfrm>
            <a:off x="388938" y="4267729"/>
            <a:ext cx="8755063" cy="2267610"/>
          </a:xfrm>
          <a:prstGeom prst="rect">
            <a:avLst/>
          </a:prstGeom>
          <a:noFill/>
          <a:ln w="9525">
            <a:noFill/>
            <a:round/>
            <a:headEnd/>
            <a:tailEnd/>
          </a:ln>
        </p:spPr>
        <p:txBody>
          <a:bodyPr lIns="63360" tIns="25560" rIns="63360" bIns="25560">
            <a:prstTxWarp prst="textNoShape">
              <a:avLst/>
            </a:prstTxWarp>
            <a:spAutoFit/>
          </a:bodyPr>
          <a:lstStyle/>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a:solidFill>
                  <a:srgbClr val="000000"/>
                </a:solidFill>
                <a:latin typeface="Calibri" charset="0"/>
                <a:ea typeface="DejaVu Sans" charset="0"/>
                <a:cs typeface="DejaVu Sans" charset="0"/>
              </a:rPr>
              <a:t>Collection of</a:t>
            </a:r>
            <a:r>
              <a:rPr lang="en-GB" sz="2400" dirty="0" smtClean="0">
                <a:solidFill>
                  <a:srgbClr val="000000"/>
                </a:solidFill>
                <a:latin typeface="Calibri" charset="0"/>
                <a:ea typeface="DejaVu Sans" charset="0"/>
                <a:cs typeface="DejaVu Sans" charset="0"/>
              </a:rPr>
              <a:t> Combinational Logic </a:t>
            </a:r>
            <a:r>
              <a:rPr lang="en-GB" sz="2400" dirty="0">
                <a:solidFill>
                  <a:srgbClr val="000000"/>
                </a:solidFill>
                <a:latin typeface="Calibri" charset="0"/>
                <a:ea typeface="DejaVu Sans" charset="0"/>
                <a:cs typeface="DejaVu Sans" charset="0"/>
              </a:rPr>
              <a:t>blocks separated by registers</a:t>
            </a:r>
            <a:endParaRPr lang="en-GB" sz="2400" dirty="0" smtClean="0">
              <a:solidFill>
                <a:srgbClr val="000000"/>
              </a:solidFill>
              <a:latin typeface="Calibri" charset="0"/>
              <a:ea typeface="DejaVu Sans" charset="0"/>
              <a:cs typeface="DejaVu Sans" charset="0"/>
            </a:endParaRP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smtClean="0">
                <a:solidFill>
                  <a:srgbClr val="000000"/>
                </a:solidFill>
                <a:latin typeface="Calibri" charset="0"/>
                <a:ea typeface="DejaVu Sans" charset="0"/>
                <a:cs typeface="DejaVu Sans" charset="0"/>
              </a:rPr>
              <a:t>Feedback </a:t>
            </a:r>
            <a:r>
              <a:rPr lang="en-GB" sz="2400" dirty="0">
                <a:solidFill>
                  <a:srgbClr val="000000"/>
                </a:solidFill>
                <a:latin typeface="Calibri" charset="0"/>
                <a:ea typeface="DejaVu Sans" charset="0"/>
                <a:cs typeface="DejaVu Sans" charset="0"/>
              </a:rPr>
              <a:t>is optional</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a:solidFill>
                  <a:srgbClr val="000000"/>
                </a:solidFill>
                <a:latin typeface="Calibri" charset="0"/>
                <a:ea typeface="DejaVu Sans" charset="0"/>
                <a:cs typeface="DejaVu Sans" charset="0"/>
              </a:rPr>
              <a:t>Clock </a:t>
            </a:r>
            <a:r>
              <a:rPr lang="en-GB" sz="2400" dirty="0" err="1">
                <a:solidFill>
                  <a:srgbClr val="000000"/>
                </a:solidFill>
                <a:latin typeface="Calibri" charset="0"/>
                <a:ea typeface="DejaVu Sans" charset="0"/>
                <a:cs typeface="DejaVu Sans" charset="0"/>
              </a:rPr>
              <a:t>signal(s</a:t>
            </a:r>
            <a:r>
              <a:rPr lang="en-GB" sz="2400" dirty="0">
                <a:solidFill>
                  <a:srgbClr val="000000"/>
                </a:solidFill>
                <a:latin typeface="Calibri" charset="0"/>
                <a:ea typeface="DejaVu Sans" charset="0"/>
                <a:cs typeface="DejaVu Sans" charset="0"/>
              </a:rPr>
              <a:t>) connects only to clock input of </a:t>
            </a:r>
            <a:r>
              <a:rPr lang="en-GB" sz="2400" dirty="0" smtClean="0">
                <a:solidFill>
                  <a:srgbClr val="000000"/>
                </a:solidFill>
                <a:latin typeface="Calibri" charset="0"/>
                <a:ea typeface="DejaVu Sans" charset="0"/>
                <a:cs typeface="DejaVu Sans" charset="0"/>
              </a:rPr>
              <a:t>registers</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US" sz="2400" dirty="0" smtClean="0"/>
              <a:t>Clock (CLK): steady square wave that synchronizes the system</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US" sz="2400" dirty="0" smtClean="0">
                <a:solidFill>
                  <a:srgbClr val="000000"/>
                </a:solidFill>
              </a:rPr>
              <a:t>Register: several bits of state that samples on rising edge of CLK (positive edge-triggered) or falling edge (negative edge-triggered)</a:t>
            </a:r>
            <a:endParaRPr lang="en-GB" sz="2400" dirty="0">
              <a:solidFill>
                <a:srgbClr val="000000"/>
              </a:solidFill>
              <a:latin typeface="Calibri" charset="0"/>
              <a:ea typeface="DejaVu Sans" charset="0"/>
              <a:cs typeface="DejaVu Sans" charset="0"/>
            </a:endParaRPr>
          </a:p>
        </p:txBody>
      </p:sp>
    </p:spTree>
    <p:extLst>
      <p:ext uri="{BB962C8B-B14F-4D97-AF65-F5344CB8AC3E}">
        <p14:creationId xmlns:p14="http://schemas.microsoft.com/office/powerpoint/2010/main" val="7414876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Register Internals</a:t>
            </a:r>
          </a:p>
        </p:txBody>
      </p:sp>
      <p:sp>
        <p:nvSpPr>
          <p:cNvPr id="33795" name="Rectangle 3"/>
          <p:cNvSpPr>
            <a:spLocks noGrp="1" noChangeArrowheads="1"/>
          </p:cNvSpPr>
          <p:nvPr>
            <p:ph type="body" idx="4294967295"/>
          </p:nvPr>
        </p:nvSpPr>
        <p:spPr>
          <a:xfrm>
            <a:off x="677863" y="3868738"/>
            <a:ext cx="8077200" cy="2611437"/>
          </a:xfrm>
        </p:spPr>
        <p:txBody>
          <a:bodyPr>
            <a:spAutoFit/>
          </a:bodyPr>
          <a:lstStyle/>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t>n</a:t>
            </a:r>
            <a:r>
              <a:rPr lang="en-GB" sz="2800" dirty="0"/>
              <a:t> instances of a </a:t>
            </a:r>
            <a:r>
              <a:rPr lang="en-GB" sz="2800" dirty="0">
                <a:solidFill>
                  <a:srgbClr val="0000FF"/>
                </a:solidFill>
              </a:rPr>
              <a:t>“Flip-Flop”</a:t>
            </a:r>
          </a:p>
          <a:p>
            <a:pPr eaLnBrk="1" hangingPunct="1">
              <a:lnSpc>
                <a:spcPct val="75000"/>
              </a:lnSpc>
              <a:spcBef>
                <a:spcPts val="2275"/>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FF"/>
                </a:solidFill>
              </a:rPr>
              <a:t>Flip-flop </a:t>
            </a:r>
            <a:r>
              <a:rPr lang="en-GB" sz="2800" dirty="0"/>
              <a:t>name because the output flips and flops between 0 and 1 </a:t>
            </a:r>
          </a:p>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 is “</a:t>
            </a:r>
            <a:r>
              <a:rPr lang="en-GB" sz="2800" dirty="0" smtClean="0"/>
              <a:t>data input”</a:t>
            </a:r>
            <a:r>
              <a:rPr lang="en-GB" sz="2800" dirty="0"/>
              <a:t>, Q is </a:t>
            </a:r>
            <a:r>
              <a:rPr lang="en-GB" sz="2800" dirty="0" smtClean="0"/>
              <a:t>“data output</a:t>
            </a:r>
            <a:r>
              <a:rPr lang="en-GB" sz="2800" dirty="0"/>
              <a:t>”</a:t>
            </a:r>
          </a:p>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Also called </a:t>
            </a:r>
            <a:r>
              <a:rPr lang="en-GB" sz="2800" dirty="0" smtClean="0"/>
              <a:t>“D-</a:t>
            </a:r>
            <a:r>
              <a:rPr lang="en-GB" sz="2800" dirty="0"/>
              <a:t>type Flip-Flop”</a:t>
            </a:r>
          </a:p>
        </p:txBody>
      </p:sp>
      <p:pic>
        <p:nvPicPr>
          <p:cNvPr id="33796" name="Picture 2"/>
          <p:cNvPicPr>
            <a:picLocks noChangeAspect="1" noChangeArrowheads="1"/>
          </p:cNvPicPr>
          <p:nvPr/>
        </p:nvPicPr>
        <p:blipFill>
          <a:blip r:embed="rId3"/>
          <a:srcRect l="1825" r="1825"/>
          <a:stretch>
            <a:fillRect/>
          </a:stretch>
        </p:blipFill>
        <p:spPr bwMode="auto">
          <a:xfrm>
            <a:off x="685800" y="1346200"/>
            <a:ext cx="7848600" cy="2362200"/>
          </a:xfrm>
          <a:prstGeom prst="rect">
            <a:avLst/>
          </a:prstGeom>
          <a:noFill/>
          <a:ln w="9525">
            <a:noFill/>
            <a:round/>
            <a:headEnd/>
            <a:tailEnd/>
          </a:ln>
        </p:spPr>
      </p:pic>
      <p:sp>
        <p:nvSpPr>
          <p:cNvPr id="6" name="Slide Number Placeholder 5"/>
          <p:cNvSpPr>
            <a:spLocks noGrp="1"/>
          </p:cNvSpPr>
          <p:nvPr>
            <p:ph type="sldNum" sz="quarter" idx="12"/>
          </p:nvPr>
        </p:nvSpPr>
        <p:spPr/>
        <p:txBody>
          <a:bodyPr/>
          <a:lstStyle/>
          <a:p>
            <a:pPr>
              <a:defRPr/>
            </a:pPr>
            <a:fld id="{DD045862-AEC5-7C47-856E-7FCCFE484B74}" type="slidenum">
              <a:rPr lang="en-US" smtClean="0"/>
              <a:pPr>
                <a:defRPr/>
              </a:pPr>
              <a:t>47</a:t>
            </a:fld>
            <a:endParaRPr lang="en-US"/>
          </a:p>
        </p:txBody>
      </p:sp>
    </p:spTree>
    <p:extLst>
      <p:ext uri="{BB962C8B-B14F-4D97-AF65-F5344CB8AC3E}">
        <p14:creationId xmlns:p14="http://schemas.microsoft.com/office/powerpoint/2010/main" val="41377162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Analogy Timing Terms</a:t>
            </a:r>
            <a:endParaRPr lang="en-US" dirty="0"/>
          </a:p>
        </p:txBody>
      </p:sp>
      <p:sp>
        <p:nvSpPr>
          <p:cNvPr id="3" name="Content Placeholder 2"/>
          <p:cNvSpPr>
            <a:spLocks noGrp="1"/>
          </p:cNvSpPr>
          <p:nvPr>
            <p:ph idx="1"/>
          </p:nvPr>
        </p:nvSpPr>
        <p:spPr/>
        <p:txBody>
          <a:bodyPr>
            <a:normAutofit/>
          </a:bodyPr>
          <a:lstStyle/>
          <a:p>
            <a:r>
              <a:rPr lang="en-US" dirty="0" smtClean="0"/>
              <a:t>Want to take a portrait – timing right before and after taking picture</a:t>
            </a:r>
          </a:p>
          <a:p>
            <a:pPr>
              <a:buClr>
                <a:schemeClr val="tx1"/>
              </a:buClr>
            </a:pPr>
            <a:r>
              <a:rPr lang="en-US" i="1" dirty="0" smtClean="0">
                <a:solidFill>
                  <a:srgbClr val="0000FF"/>
                </a:solidFill>
              </a:rPr>
              <a:t>Set up time </a:t>
            </a:r>
            <a:r>
              <a:rPr lang="en-US" dirty="0" smtClean="0"/>
              <a:t>– don’t move since about to take picture (open camera shutter)</a:t>
            </a:r>
          </a:p>
          <a:p>
            <a:pPr>
              <a:buClr>
                <a:schemeClr val="tx1"/>
              </a:buClr>
            </a:pPr>
            <a:r>
              <a:rPr lang="en-US" i="1" dirty="0" smtClean="0">
                <a:solidFill>
                  <a:srgbClr val="0000FF"/>
                </a:solidFill>
              </a:rPr>
              <a:t>Hold time </a:t>
            </a:r>
            <a:r>
              <a:rPr lang="en-US" dirty="0" smtClean="0"/>
              <a:t>– need to hold still after shutter opens until camera shutter closes</a:t>
            </a:r>
          </a:p>
          <a:p>
            <a:pPr>
              <a:buClr>
                <a:schemeClr val="tx1"/>
              </a:buClr>
            </a:pPr>
            <a:r>
              <a:rPr lang="en-US" i="1" dirty="0" smtClean="0">
                <a:solidFill>
                  <a:srgbClr val="0000FF"/>
                </a:solidFill>
              </a:rPr>
              <a:t>Time click to data </a:t>
            </a:r>
            <a:r>
              <a:rPr lang="en-US" dirty="0" smtClean="0"/>
              <a:t>– time from open shutter until can see image on output (</a:t>
            </a:r>
            <a:r>
              <a:rPr lang="en-US" dirty="0" err="1" smtClean="0"/>
              <a:t>viewscreen</a:t>
            </a:r>
            <a:r>
              <a:rPr lang="en-US" dirty="0" smtClean="0"/>
              <a:t>)</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dirty="0"/>
          </a:p>
        </p:txBody>
      </p:sp>
    </p:spTree>
    <p:extLst>
      <p:ext uri="{BB962C8B-B14F-4D97-AF65-F5344CB8AC3E}">
        <p14:creationId xmlns:p14="http://schemas.microsoft.com/office/powerpoint/2010/main" val="30306993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t>Hardware Timing Terms</a:t>
            </a:r>
          </a:p>
        </p:txBody>
      </p:sp>
      <p:sp>
        <p:nvSpPr>
          <p:cNvPr id="53251" name="Rectangle 4"/>
          <p:cNvSpPr>
            <a:spLocks noGrp="1" noChangeArrowheads="1"/>
          </p:cNvSpPr>
          <p:nvPr>
            <p:ph idx="1"/>
          </p:nvPr>
        </p:nvSpPr>
        <p:spPr/>
        <p:txBody>
          <a:bodyPr>
            <a:normAutofit/>
          </a:bodyPr>
          <a:lstStyle/>
          <a:p>
            <a:pPr eaLnBrk="1" hangingPunct="1">
              <a:buClr>
                <a:schemeClr val="tx1"/>
              </a:buClr>
            </a:pPr>
            <a:r>
              <a:rPr lang="en-US" dirty="0" smtClean="0">
                <a:solidFill>
                  <a:srgbClr val="0000FF"/>
                </a:solidFill>
              </a:rPr>
              <a:t>Setup </a:t>
            </a:r>
            <a:r>
              <a:rPr lang="en-US" dirty="0">
                <a:solidFill>
                  <a:srgbClr val="0000FF"/>
                </a:solidFill>
              </a:rPr>
              <a:t>Time: </a:t>
            </a:r>
            <a:r>
              <a:rPr lang="en-US" dirty="0"/>
              <a:t>when the input must be stable </a:t>
            </a:r>
            <a:r>
              <a:rPr lang="en-US" i="1" dirty="0">
                <a:solidFill>
                  <a:srgbClr val="0000FF"/>
                </a:solidFill>
              </a:rPr>
              <a:t>before </a:t>
            </a:r>
            <a:r>
              <a:rPr lang="en-US" dirty="0"/>
              <a:t>the</a:t>
            </a:r>
            <a:r>
              <a:rPr lang="en-US" dirty="0" smtClean="0"/>
              <a:t> edge </a:t>
            </a:r>
            <a:r>
              <a:rPr lang="en-US" dirty="0"/>
              <a:t>of the CLK</a:t>
            </a:r>
          </a:p>
          <a:p>
            <a:pPr eaLnBrk="1" hangingPunct="1">
              <a:buClr>
                <a:schemeClr val="tx1"/>
              </a:buClr>
            </a:pPr>
            <a:r>
              <a:rPr lang="en-US" dirty="0">
                <a:solidFill>
                  <a:srgbClr val="0000FF"/>
                </a:solidFill>
              </a:rPr>
              <a:t>Hold Time: </a:t>
            </a:r>
            <a:r>
              <a:rPr lang="en-US" dirty="0"/>
              <a:t>when the input must be stable </a:t>
            </a:r>
            <a:r>
              <a:rPr lang="en-US" i="1" dirty="0">
                <a:solidFill>
                  <a:srgbClr val="0000FF"/>
                </a:solidFill>
              </a:rPr>
              <a:t>after </a:t>
            </a:r>
            <a:r>
              <a:rPr lang="en-US" dirty="0"/>
              <a:t>the</a:t>
            </a:r>
            <a:r>
              <a:rPr lang="en-US" dirty="0" smtClean="0"/>
              <a:t> edge </a:t>
            </a:r>
            <a:r>
              <a:rPr lang="en-US" dirty="0"/>
              <a:t>of the CLK</a:t>
            </a:r>
          </a:p>
          <a:p>
            <a:pPr eaLnBrk="1" hangingPunct="1">
              <a:buClr>
                <a:schemeClr val="tx1"/>
              </a:buClr>
            </a:pPr>
            <a:r>
              <a:rPr lang="en-US" dirty="0">
                <a:solidFill>
                  <a:srgbClr val="0000FF"/>
                </a:solidFill>
              </a:rPr>
              <a:t>“CLK-to-Q” Delay</a:t>
            </a:r>
            <a:r>
              <a:rPr lang="en-US" dirty="0"/>
              <a:t>: how long it takes the output to change, measured from the</a:t>
            </a:r>
            <a:r>
              <a:rPr lang="en-US" dirty="0" smtClean="0"/>
              <a:t> edge </a:t>
            </a:r>
            <a:r>
              <a:rPr lang="en-US" dirty="0"/>
              <a:t>of the </a:t>
            </a:r>
            <a:r>
              <a:rPr lang="en-US" dirty="0" smtClean="0"/>
              <a:t>CLK</a:t>
            </a:r>
          </a:p>
        </p:txBody>
      </p:sp>
      <p:sp>
        <p:nvSpPr>
          <p:cNvPr id="5" name="Slide Number Placeholder 4"/>
          <p:cNvSpPr>
            <a:spLocks noGrp="1"/>
          </p:cNvSpPr>
          <p:nvPr>
            <p:ph type="sldNum" sz="quarter" idx="12"/>
          </p:nvPr>
        </p:nvSpPr>
        <p:spPr/>
        <p:txBody>
          <a:bodyPr/>
          <a:lstStyle/>
          <a:p>
            <a:pPr>
              <a:defRPr/>
            </a:pPr>
            <a:fld id="{078306F8-CDD1-E542-8AB6-801A2FCA930A}" type="slidenum">
              <a:rPr lang="en-US" smtClean="0"/>
              <a:pPr>
                <a:defRPr/>
              </a:pPr>
              <a:t>49</a:t>
            </a:fld>
            <a:endParaRPr lang="en-US"/>
          </a:p>
        </p:txBody>
      </p:sp>
    </p:spTree>
    <p:extLst>
      <p:ext uri="{BB962C8B-B14F-4D97-AF65-F5344CB8AC3E}">
        <p14:creationId xmlns:p14="http://schemas.microsoft.com/office/powerpoint/2010/main" val="10439430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72141" y="0"/>
            <a:ext cx="8229600" cy="1143000"/>
          </a:xfrm>
        </p:spPr>
        <p:txBody>
          <a:bodyPr/>
          <a:lstStyle/>
          <a:p>
            <a:pPr eaLnBrk="1" hangingPunct="1"/>
            <a:r>
              <a:rPr lang="en-US" dirty="0" smtClean="0"/>
              <a:t>Synchronous Digital Systems</a:t>
            </a:r>
          </a:p>
        </p:txBody>
      </p:sp>
      <p:sp>
        <p:nvSpPr>
          <p:cNvPr id="6" name="Slide Number Placeholder 5"/>
          <p:cNvSpPr>
            <a:spLocks noGrp="1"/>
          </p:cNvSpPr>
          <p:nvPr>
            <p:ph type="sldNum" sz="quarter" idx="12"/>
          </p:nvPr>
        </p:nvSpPr>
        <p:spPr/>
        <p:txBody>
          <a:bodyPr/>
          <a:lstStyle/>
          <a:p>
            <a:pPr>
              <a:defRPr/>
            </a:pPr>
            <a:fld id="{04B0CAB2-761D-0442-8E79-01B0481F9092}" type="slidenum">
              <a:rPr lang="en-US"/>
              <a:pPr>
                <a:defRPr/>
              </a:pPr>
              <a:t>5</a:t>
            </a:fld>
            <a:endParaRPr lang="en-US"/>
          </a:p>
        </p:txBody>
      </p:sp>
      <p:sp>
        <p:nvSpPr>
          <p:cNvPr id="23558" name="Rectangle 3"/>
          <p:cNvSpPr txBox="1">
            <a:spLocks noChangeArrowheads="1"/>
          </p:cNvSpPr>
          <p:nvPr/>
        </p:nvSpPr>
        <p:spPr bwMode="auto">
          <a:xfrm>
            <a:off x="648446" y="1856161"/>
            <a:ext cx="7848600" cy="4814138"/>
          </a:xfrm>
          <a:prstGeom prst="rect">
            <a:avLst/>
          </a:prstGeom>
          <a:noFill/>
          <a:ln w="12700">
            <a:noFill/>
            <a:miter lim="800000"/>
            <a:headEnd/>
            <a:tailEnd/>
          </a:ln>
        </p:spPr>
        <p:txBody>
          <a:bodyPr lIns="63500" tIns="25400" rIns="63500" bIns="25400">
            <a:prstTxWarp prst="textNoShape">
              <a:avLst/>
            </a:prstTxWarp>
            <a:spAutoFit/>
          </a:bodyPr>
          <a:lstStyle/>
          <a:p>
            <a:pPr marL="203200" indent="-203200" defTabSz="914400" eaLnBrk="0" hangingPunct="0">
              <a:lnSpc>
                <a:spcPct val="75000"/>
              </a:lnSpc>
              <a:spcBef>
                <a:spcPct val="65000"/>
              </a:spcBef>
              <a:buSzPct val="100000"/>
              <a:buFont typeface="Times" charset="0"/>
              <a:buNone/>
            </a:pPr>
            <a:r>
              <a:rPr lang="en-US" sz="3200" i="1" dirty="0">
                <a:latin typeface="Calibri" charset="0"/>
              </a:rPr>
              <a:t>Synchronous</a:t>
            </a:r>
            <a:r>
              <a:rPr lang="en-US" sz="3200" dirty="0">
                <a:latin typeface="Calibri" charset="0"/>
              </a:rPr>
              <a:t>:</a:t>
            </a:r>
          </a:p>
          <a:p>
            <a:pPr marL="685800" lvl="1" indent="-190500" defTabSz="914400" eaLnBrk="0" hangingPunct="0">
              <a:lnSpc>
                <a:spcPct val="85000"/>
              </a:lnSpc>
              <a:spcBef>
                <a:spcPct val="40000"/>
              </a:spcBef>
              <a:buSzPct val="100000"/>
              <a:buFontTx/>
              <a:buChar char="•"/>
            </a:pPr>
            <a:r>
              <a:rPr lang="en-US" sz="2800" dirty="0">
                <a:latin typeface="Calibri" charset="0"/>
              </a:rPr>
              <a:t> All operations coordinated by a central clock</a:t>
            </a:r>
          </a:p>
          <a:p>
            <a:pPr marL="1257300" lvl="2" indent="-342900" defTabSz="914400" eaLnBrk="0" hangingPunct="0">
              <a:lnSpc>
                <a:spcPct val="85000"/>
              </a:lnSpc>
              <a:spcBef>
                <a:spcPct val="40000"/>
              </a:spcBef>
              <a:buSzPct val="100000"/>
              <a:buFont typeface="Wingdings" charset="2"/>
              <a:buChar char="§"/>
            </a:pPr>
            <a:r>
              <a:rPr lang="en-US" sz="2400" dirty="0">
                <a:latin typeface="Calibri" charset="0"/>
              </a:rPr>
              <a:t>“Heartbeat” of the system!</a:t>
            </a:r>
          </a:p>
          <a:p>
            <a:pPr marL="203200" indent="-203200" defTabSz="914400" eaLnBrk="0" hangingPunct="0">
              <a:lnSpc>
                <a:spcPct val="75000"/>
              </a:lnSpc>
              <a:spcBef>
                <a:spcPct val="65000"/>
              </a:spcBef>
              <a:buSzPct val="100000"/>
              <a:buFont typeface="Times" charset="0"/>
              <a:buNone/>
            </a:pPr>
            <a:r>
              <a:rPr lang="en-US" sz="3200" i="1" dirty="0">
                <a:latin typeface="Calibri" charset="0"/>
              </a:rPr>
              <a:t>Digital</a:t>
            </a:r>
            <a:r>
              <a:rPr lang="en-US" sz="3200" dirty="0">
                <a:latin typeface="Calibri" charset="0"/>
              </a:rPr>
              <a:t>:</a:t>
            </a:r>
          </a:p>
          <a:p>
            <a:pPr marL="685800" lvl="1" indent="-190500" defTabSz="914400" eaLnBrk="0" hangingPunct="0">
              <a:lnSpc>
                <a:spcPct val="85000"/>
              </a:lnSpc>
              <a:spcBef>
                <a:spcPct val="40000"/>
              </a:spcBef>
              <a:buSzPct val="100000"/>
              <a:buFontTx/>
              <a:buChar char="•"/>
            </a:pPr>
            <a:r>
              <a:rPr lang="en-US" sz="2800" dirty="0" smtClean="0">
                <a:latin typeface="Calibri" charset="0"/>
              </a:rPr>
              <a:t> Represent all </a:t>
            </a:r>
            <a:r>
              <a:rPr lang="en-US" sz="2800" dirty="0">
                <a:latin typeface="Calibri" charset="0"/>
              </a:rPr>
              <a:t>values</a:t>
            </a:r>
            <a:r>
              <a:rPr lang="en-US" sz="2800" dirty="0" smtClean="0">
                <a:latin typeface="Calibri" charset="0"/>
              </a:rPr>
              <a:t> by discrete values</a:t>
            </a:r>
          </a:p>
          <a:p>
            <a:pPr marL="685800" lvl="1" indent="-190500" defTabSz="914400" eaLnBrk="0" hangingPunct="0">
              <a:lnSpc>
                <a:spcPct val="85000"/>
              </a:lnSpc>
              <a:spcBef>
                <a:spcPct val="40000"/>
              </a:spcBef>
              <a:buSzPct val="100000"/>
              <a:buFontTx/>
              <a:buChar char="•"/>
            </a:pPr>
            <a:r>
              <a:rPr lang="en-US" sz="2800" dirty="0">
                <a:latin typeface="Calibri" charset="0"/>
              </a:rPr>
              <a:t> </a:t>
            </a:r>
            <a:r>
              <a:rPr lang="en-US" sz="2800" dirty="0" smtClean="0">
                <a:latin typeface="Calibri" charset="0"/>
              </a:rPr>
              <a:t>Two binary digits: 1 and 0</a:t>
            </a:r>
          </a:p>
          <a:p>
            <a:pPr marL="685800" lvl="1" indent="-190500" defTabSz="914400" eaLnBrk="0" hangingPunct="0">
              <a:lnSpc>
                <a:spcPct val="85000"/>
              </a:lnSpc>
              <a:spcBef>
                <a:spcPct val="40000"/>
              </a:spcBef>
              <a:buSzPct val="100000"/>
              <a:buFontTx/>
              <a:buChar char="•"/>
            </a:pPr>
            <a:r>
              <a:rPr lang="en-US" sz="2800" dirty="0" smtClean="0">
                <a:latin typeface="Calibri" charset="0"/>
              </a:rPr>
              <a:t> Electrical signals are treated as 1’s and 0’s</a:t>
            </a:r>
          </a:p>
          <a:p>
            <a:pPr marL="1143000" lvl="2" indent="-190500" defTabSz="914400" eaLnBrk="0" hangingPunct="0">
              <a:lnSpc>
                <a:spcPct val="85000"/>
              </a:lnSpc>
              <a:spcBef>
                <a:spcPct val="40000"/>
              </a:spcBef>
              <a:buSzPct val="100000"/>
              <a:buFontTx/>
              <a:buChar char="•"/>
            </a:pPr>
            <a:r>
              <a:rPr lang="en-US" sz="2800" dirty="0" smtClean="0">
                <a:latin typeface="Calibri" charset="0"/>
              </a:rPr>
              <a:t>1 and 0 are complements of each other</a:t>
            </a:r>
          </a:p>
          <a:p>
            <a:pPr marL="685800" lvl="1" indent="-190500" defTabSz="914400" eaLnBrk="0" hangingPunct="0">
              <a:lnSpc>
                <a:spcPct val="85000"/>
              </a:lnSpc>
              <a:spcBef>
                <a:spcPct val="40000"/>
              </a:spcBef>
              <a:buSzPct val="100000"/>
              <a:buFontTx/>
              <a:buChar char="•"/>
            </a:pPr>
            <a:r>
              <a:rPr lang="en-US" sz="2800" dirty="0" smtClean="0">
                <a:latin typeface="Calibri" charset="0"/>
              </a:rPr>
              <a:t> High /low voltage for true / false, 1 / 0</a:t>
            </a:r>
          </a:p>
        </p:txBody>
      </p:sp>
      <p:sp>
        <p:nvSpPr>
          <p:cNvPr id="23559" name="Text Box 4"/>
          <p:cNvSpPr txBox="1">
            <a:spLocks noChangeArrowheads="1"/>
          </p:cNvSpPr>
          <p:nvPr/>
        </p:nvSpPr>
        <p:spPr bwMode="auto">
          <a:xfrm>
            <a:off x="837266" y="999472"/>
            <a:ext cx="7635875" cy="830262"/>
          </a:xfrm>
          <a:prstGeom prst="rect">
            <a:avLst/>
          </a:prstGeom>
          <a:noFill/>
          <a:ln w="12700">
            <a:noFill/>
            <a:miter lim="800000"/>
            <a:headEnd/>
            <a:tailEnd/>
          </a:ln>
        </p:spPr>
        <p:txBody>
          <a:bodyPr>
            <a:prstTxWarp prst="textNoShape">
              <a:avLst/>
            </a:prstTxWarp>
            <a:spAutoFit/>
          </a:bodyPr>
          <a:lstStyle/>
          <a:p>
            <a:pPr algn="ctr"/>
            <a:r>
              <a:rPr lang="en-US" sz="2400" i="1" dirty="0">
                <a:latin typeface="Calibri" charset="0"/>
              </a:rPr>
              <a:t>Hardware of a processor, such as the MIPS, is an example of a Synchronous Digital System</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Maximum Clock Frequency</a:t>
            </a:r>
          </a:p>
        </p:txBody>
      </p:sp>
      <p:sp>
        <p:nvSpPr>
          <p:cNvPr id="47107" name="Rectangle 3"/>
          <p:cNvSpPr>
            <a:spLocks noGrp="1" noChangeArrowheads="1"/>
          </p:cNvSpPr>
          <p:nvPr>
            <p:ph type="body" idx="1"/>
          </p:nvPr>
        </p:nvSpPr>
        <p:spPr>
          <a:xfrm>
            <a:off x="457200" y="1600201"/>
            <a:ext cx="8483600" cy="4525963"/>
          </a:xfrm>
        </p:spPr>
        <p:txBody>
          <a:bodyPr/>
          <a:lstStyle/>
          <a:p>
            <a:pPr eaLnBrk="1" hangingPunct="1"/>
            <a:r>
              <a:rPr lang="en-US" smtClean="0"/>
              <a:t>What is the maximum frequency of this circuit?</a:t>
            </a:r>
          </a:p>
          <a:p>
            <a:pPr lvl="1" eaLnBrk="1" hangingPunct="1"/>
            <a:endParaRPr lang="en-US" smtClean="0"/>
          </a:p>
        </p:txBody>
      </p:sp>
      <p:sp>
        <p:nvSpPr>
          <p:cNvPr id="11" name="Slide Number Placeholder 10"/>
          <p:cNvSpPr>
            <a:spLocks noGrp="1"/>
          </p:cNvSpPr>
          <p:nvPr>
            <p:ph type="sldNum" sz="quarter" idx="12"/>
          </p:nvPr>
        </p:nvSpPr>
        <p:spPr/>
        <p:txBody>
          <a:bodyPr/>
          <a:lstStyle/>
          <a:p>
            <a:pPr>
              <a:defRPr/>
            </a:pPr>
            <a:fld id="{603EB19D-A831-4B48-866A-FD72DEF19FDF}" type="slidenum">
              <a:rPr lang="en-US" smtClean="0"/>
              <a:pPr>
                <a:defRPr/>
              </a:pPr>
              <a:t>50</a:t>
            </a:fld>
            <a:endParaRPr lang="en-US"/>
          </a:p>
        </p:txBody>
      </p:sp>
      <p:pic>
        <p:nvPicPr>
          <p:cNvPr id="47111" name="Picture 4" descr="figs"/>
          <p:cNvPicPr>
            <a:picLocks noChangeAspect="1" noChangeArrowheads="1"/>
          </p:cNvPicPr>
          <p:nvPr/>
        </p:nvPicPr>
        <p:blipFill>
          <a:blip r:embed="rId3"/>
          <a:srcRect/>
          <a:stretch>
            <a:fillRect/>
          </a:stretch>
        </p:blipFill>
        <p:spPr bwMode="auto">
          <a:xfrm>
            <a:off x="769939" y="2684463"/>
            <a:ext cx="3886200" cy="3022600"/>
          </a:xfrm>
          <a:prstGeom prst="rect">
            <a:avLst/>
          </a:prstGeom>
          <a:noFill/>
          <a:ln w="9525">
            <a:noFill/>
            <a:miter lim="800000"/>
            <a:headEnd/>
            <a:tailEnd/>
          </a:ln>
        </p:spPr>
      </p:pic>
      <p:sp>
        <p:nvSpPr>
          <p:cNvPr id="2388997" name="Rectangle 5"/>
          <p:cNvSpPr>
            <a:spLocks noChangeArrowheads="1"/>
          </p:cNvSpPr>
          <p:nvPr/>
        </p:nvSpPr>
        <p:spPr bwMode="auto">
          <a:xfrm>
            <a:off x="381000" y="5892801"/>
            <a:ext cx="8763000" cy="523220"/>
          </a:xfrm>
          <a:prstGeom prst="rect">
            <a:avLst/>
          </a:prstGeom>
          <a:noFill/>
          <a:ln w="12700">
            <a:noFill/>
            <a:miter lim="800000"/>
            <a:headEnd/>
            <a:tailEnd/>
          </a:ln>
        </p:spPr>
        <p:txBody>
          <a:bodyPr>
            <a:prstTxWarp prst="textNoShape">
              <a:avLst/>
            </a:prstTxWarp>
            <a:spAutoFit/>
          </a:bodyPr>
          <a:lstStyle/>
          <a:p>
            <a:r>
              <a:rPr lang="en-US" sz="2800" dirty="0">
                <a:solidFill>
                  <a:srgbClr val="000000"/>
                </a:solidFill>
                <a:latin typeface="Calibri" charset="0"/>
              </a:rPr>
              <a:t>Max Delay = 	</a:t>
            </a:r>
            <a:r>
              <a:rPr lang="en-US" sz="2800" dirty="0">
                <a:solidFill>
                  <a:srgbClr val="008000"/>
                </a:solidFill>
                <a:latin typeface="Calibri" charset="0"/>
              </a:rPr>
              <a:t>Setup Time </a:t>
            </a:r>
            <a:r>
              <a:rPr lang="en-US" sz="2800" dirty="0">
                <a:solidFill>
                  <a:srgbClr val="000000"/>
                </a:solidFill>
                <a:latin typeface="Calibri" charset="0"/>
              </a:rPr>
              <a:t>+ </a:t>
            </a:r>
            <a:r>
              <a:rPr lang="en-US" sz="2800" dirty="0">
                <a:solidFill>
                  <a:srgbClr val="660066"/>
                </a:solidFill>
                <a:latin typeface="Calibri" charset="0"/>
              </a:rPr>
              <a:t>CLK-to-Q Delay </a:t>
            </a:r>
            <a:r>
              <a:rPr lang="en-US" sz="2800" dirty="0">
                <a:solidFill>
                  <a:srgbClr val="000000"/>
                </a:solidFill>
                <a:latin typeface="Calibri" charset="0"/>
              </a:rPr>
              <a:t>+ </a:t>
            </a:r>
            <a:r>
              <a:rPr lang="en-US" sz="2800" dirty="0">
                <a:solidFill>
                  <a:srgbClr val="FF0000"/>
                </a:solidFill>
                <a:latin typeface="Calibri" charset="0"/>
              </a:rPr>
              <a:t>CL Delay</a:t>
            </a:r>
          </a:p>
        </p:txBody>
      </p:sp>
      <p:sp>
        <p:nvSpPr>
          <p:cNvPr id="2388998" name="Line 6"/>
          <p:cNvSpPr>
            <a:spLocks noChangeShapeType="1"/>
          </p:cNvSpPr>
          <p:nvPr/>
        </p:nvSpPr>
        <p:spPr bwMode="auto">
          <a:xfrm>
            <a:off x="1836739" y="3657600"/>
            <a:ext cx="1676400" cy="0"/>
          </a:xfrm>
          <a:prstGeom prst="line">
            <a:avLst/>
          </a:prstGeom>
          <a:noFill/>
          <a:ln w="38100">
            <a:solidFill>
              <a:schemeClr val="accent2"/>
            </a:solidFill>
            <a:round/>
            <a:headEnd/>
            <a:tailEnd type="triangle" w="med" len="med"/>
          </a:ln>
        </p:spPr>
        <p:txBody>
          <a:bodyPr anchor="ctr">
            <a:prstTxWarp prst="textNoShape">
              <a:avLst/>
            </a:prstTxWarp>
            <a:spAutoFit/>
          </a:bodyPr>
          <a:lstStyle/>
          <a:p>
            <a:endParaRPr lang="en-US"/>
          </a:p>
        </p:txBody>
      </p:sp>
      <p:sp>
        <p:nvSpPr>
          <p:cNvPr id="2388999" name="Line 7"/>
          <p:cNvSpPr>
            <a:spLocks noChangeShapeType="1"/>
          </p:cNvSpPr>
          <p:nvPr/>
        </p:nvSpPr>
        <p:spPr bwMode="auto">
          <a:xfrm flipH="1">
            <a:off x="2674939" y="4233863"/>
            <a:ext cx="0" cy="457200"/>
          </a:xfrm>
          <a:prstGeom prst="line">
            <a:avLst/>
          </a:prstGeom>
          <a:noFill/>
          <a:ln w="38100">
            <a:solidFill>
              <a:srgbClr val="22A700"/>
            </a:solidFill>
            <a:round/>
            <a:headEnd/>
            <a:tailEnd type="triangle" w="med" len="med"/>
          </a:ln>
        </p:spPr>
        <p:txBody>
          <a:bodyPr anchor="ctr">
            <a:prstTxWarp prst="textNoShape">
              <a:avLst/>
            </a:prstTxWarp>
            <a:spAutoFit/>
          </a:bodyPr>
          <a:lstStyle/>
          <a:p>
            <a:endParaRPr lang="en-US"/>
          </a:p>
        </p:txBody>
      </p:sp>
      <p:sp>
        <p:nvSpPr>
          <p:cNvPr id="2389000" name="Line 8"/>
          <p:cNvSpPr>
            <a:spLocks noChangeShapeType="1"/>
          </p:cNvSpPr>
          <p:nvPr/>
        </p:nvSpPr>
        <p:spPr bwMode="auto">
          <a:xfrm flipH="1">
            <a:off x="2674939" y="5181600"/>
            <a:ext cx="0" cy="533400"/>
          </a:xfrm>
          <a:prstGeom prst="line">
            <a:avLst/>
          </a:prstGeom>
          <a:noFill/>
          <a:ln w="38100">
            <a:solidFill>
              <a:srgbClr val="800080"/>
            </a:solidFill>
            <a:round/>
            <a:headEnd/>
            <a:tailEnd type="triangle" w="med" len="med"/>
          </a:ln>
        </p:spPr>
        <p:txBody>
          <a:bodyPr anchor="ctr">
            <a:prstTxWarp prst="textNoShape">
              <a:avLst/>
            </a:prstTxWarp>
            <a:spAutoFit/>
          </a:bodyPr>
          <a:lstStyle/>
          <a:p>
            <a:endParaRPr lang="en-US"/>
          </a:p>
        </p:txBody>
      </p:sp>
      <p:sp>
        <p:nvSpPr>
          <p:cNvPr id="2389001" name="Rectangle 9"/>
          <p:cNvSpPr>
            <a:spLocks noChangeArrowheads="1"/>
          </p:cNvSpPr>
          <p:nvPr/>
        </p:nvSpPr>
        <p:spPr bwMode="auto">
          <a:xfrm>
            <a:off x="5519739" y="2819401"/>
            <a:ext cx="2865388" cy="830997"/>
          </a:xfrm>
          <a:prstGeom prst="rect">
            <a:avLst/>
          </a:prstGeom>
          <a:noFill/>
          <a:ln w="12700">
            <a:noFill/>
            <a:miter lim="800000"/>
            <a:headEnd/>
            <a:tailEnd/>
          </a:ln>
          <a:effectLst/>
        </p:spPr>
        <p:txBody>
          <a:bodyPr wrap="none">
            <a:prstTxWarp prst="textNoShape">
              <a:avLst/>
            </a:prstTxWarp>
            <a:spAutoFit/>
          </a:bodyPr>
          <a:lstStyle/>
          <a:p>
            <a:pPr>
              <a:defRPr/>
            </a:pPr>
            <a:r>
              <a:rPr lang="en-US" sz="2400" dirty="0">
                <a:latin typeface="+mn-lt"/>
              </a:rPr>
              <a:t>Hint:</a:t>
            </a:r>
          </a:p>
          <a:p>
            <a:pPr>
              <a:defRPr/>
            </a:pPr>
            <a:r>
              <a:rPr lang="en-US" sz="2400" dirty="0">
                <a:latin typeface="+mn-lt"/>
              </a:rPr>
              <a:t>Frequency = 1/Period</a:t>
            </a:r>
          </a:p>
        </p:txBody>
      </p:sp>
    </p:spTree>
    <p:extLst>
      <p:ext uri="{BB962C8B-B14F-4D97-AF65-F5344CB8AC3E}">
        <p14:creationId xmlns:p14="http://schemas.microsoft.com/office/powerpoint/2010/main" val="21389902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9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88998"/>
                                        </p:tgtEl>
                                        <p:attrNameLst>
                                          <p:attrName>style.visibility</p:attrName>
                                        </p:attrNameLst>
                                      </p:cBhvr>
                                      <p:to>
                                        <p:strVal val="visible"/>
                                      </p:to>
                                    </p:set>
                                    <p:animEffect transition="in" filter="wipe(left)">
                                      <p:cBhvr>
                                        <p:cTn id="11" dur="500"/>
                                        <p:tgtEl>
                                          <p:spTgt spid="23889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88999"/>
                                        </p:tgtEl>
                                        <p:attrNameLst>
                                          <p:attrName>style.visibility</p:attrName>
                                        </p:attrNameLst>
                                      </p:cBhvr>
                                      <p:to>
                                        <p:strVal val="visible"/>
                                      </p:to>
                                    </p:set>
                                    <p:animEffect transition="in" filter="wipe(up)">
                                      <p:cBhvr>
                                        <p:cTn id="16" dur="500"/>
                                        <p:tgtEl>
                                          <p:spTgt spid="2388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89000"/>
                                        </p:tgtEl>
                                        <p:attrNameLst>
                                          <p:attrName>style.visibility</p:attrName>
                                        </p:attrNameLst>
                                      </p:cBhvr>
                                      <p:to>
                                        <p:strVal val="visible"/>
                                      </p:to>
                                    </p:set>
                                    <p:animEffect transition="in" filter="wipe(up)">
                                      <p:cBhvr>
                                        <p:cTn id="21" dur="500"/>
                                        <p:tgtEl>
                                          <p:spTgt spid="238900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88997"/>
                                        </p:tgtEl>
                                        <p:attrNameLst>
                                          <p:attrName>style.visibility</p:attrName>
                                        </p:attrNameLst>
                                      </p:cBhvr>
                                      <p:to>
                                        <p:strVal val="visible"/>
                                      </p:to>
                                    </p:set>
                                    <p:animEffect transition="in" filter="dissolve">
                                      <p:cBhvr>
                                        <p:cTn id="26" dur="500"/>
                                        <p:tgtEl>
                                          <p:spTgt spid="238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8997" grpId="0"/>
      <p:bldP spid="2388998" grpId="0" animBg="1"/>
      <p:bldP spid="2388999" grpId="0" animBg="1"/>
      <p:bldP spid="2389000" grpId="0" animBg="1"/>
      <p:bldP spid="238900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And in Conclusion, …</a:t>
            </a:r>
          </a:p>
        </p:txBody>
      </p:sp>
      <p:sp>
        <p:nvSpPr>
          <p:cNvPr id="53251" name="Content Placeholder 2"/>
          <p:cNvSpPr>
            <a:spLocks noGrp="1"/>
          </p:cNvSpPr>
          <p:nvPr>
            <p:ph idx="1"/>
          </p:nvPr>
        </p:nvSpPr>
        <p:spPr>
          <a:xfrm>
            <a:off x="457200" y="1482972"/>
            <a:ext cx="8686800" cy="5101492"/>
          </a:xfrm>
        </p:spPr>
        <p:txBody>
          <a:bodyPr>
            <a:normAutofit fontScale="85000" lnSpcReduction="10000"/>
          </a:bodyPr>
          <a:lstStyle/>
          <a:p>
            <a:pPr>
              <a:lnSpc>
                <a:spcPct val="120000"/>
              </a:lnSpc>
              <a:spcBef>
                <a:spcPts val="0"/>
              </a:spcBef>
            </a:pPr>
            <a:r>
              <a:rPr lang="en-US" dirty="0" smtClean="0"/>
              <a:t>Multiple Hardware Representations</a:t>
            </a:r>
          </a:p>
          <a:p>
            <a:pPr lvl="1">
              <a:lnSpc>
                <a:spcPct val="120000"/>
              </a:lnSpc>
              <a:spcBef>
                <a:spcPts val="0"/>
              </a:spcBef>
            </a:pPr>
            <a:r>
              <a:rPr lang="en-US" dirty="0" smtClean="0"/>
              <a:t>Analog voltages quantized to represent logic 0 and logic 1</a:t>
            </a:r>
          </a:p>
          <a:p>
            <a:pPr lvl="1">
              <a:lnSpc>
                <a:spcPct val="120000"/>
              </a:lnSpc>
              <a:spcBef>
                <a:spcPts val="0"/>
              </a:spcBef>
            </a:pPr>
            <a:r>
              <a:rPr lang="en-US" dirty="0" smtClean="0"/>
              <a:t>Transistor switches form gates: AND, OR, NOT, NAND, NOR</a:t>
            </a:r>
          </a:p>
          <a:p>
            <a:pPr lvl="1">
              <a:lnSpc>
                <a:spcPct val="120000"/>
              </a:lnSpc>
              <a:spcBef>
                <a:spcPts val="0"/>
              </a:spcBef>
            </a:pPr>
            <a:r>
              <a:rPr lang="en-US" dirty="0" smtClean="0"/>
              <a:t>Truth table mapped to gates for combinational logic design</a:t>
            </a:r>
          </a:p>
          <a:p>
            <a:pPr lvl="1">
              <a:lnSpc>
                <a:spcPct val="120000"/>
              </a:lnSpc>
              <a:spcBef>
                <a:spcPts val="0"/>
              </a:spcBef>
            </a:pPr>
            <a:r>
              <a:rPr lang="en-US" dirty="0" smtClean="0"/>
              <a:t>Boolean algebra for gate minimization</a:t>
            </a:r>
          </a:p>
          <a:p>
            <a:pPr>
              <a:lnSpc>
                <a:spcPct val="120000"/>
              </a:lnSpc>
              <a:spcBef>
                <a:spcPts val="0"/>
              </a:spcBef>
            </a:pPr>
            <a:r>
              <a:rPr lang="en-US" dirty="0" smtClean="0"/>
              <a:t>State Machines</a:t>
            </a:r>
          </a:p>
          <a:p>
            <a:pPr lvl="1">
              <a:lnSpc>
                <a:spcPct val="120000"/>
              </a:lnSpc>
              <a:spcBef>
                <a:spcPts val="0"/>
              </a:spcBef>
            </a:pPr>
            <a:r>
              <a:rPr lang="en-US" dirty="0" smtClean="0"/>
              <a:t>Finite State Machines: made </a:t>
            </a:r>
            <a:r>
              <a:rPr lang="en-US" dirty="0"/>
              <a:t>from </a:t>
            </a:r>
            <a:r>
              <a:rPr lang="en-US" i="1" dirty="0">
                <a:solidFill>
                  <a:srgbClr val="0000FF"/>
                </a:solidFill>
              </a:rPr>
              <a:t>Stateless </a:t>
            </a:r>
            <a:r>
              <a:rPr lang="en-US" dirty="0" smtClean="0"/>
              <a:t>combinational logic </a:t>
            </a:r>
            <a:r>
              <a:rPr lang="en-US" dirty="0"/>
              <a:t>and </a:t>
            </a:r>
            <a:r>
              <a:rPr lang="en-US" i="1" dirty="0" err="1">
                <a:solidFill>
                  <a:srgbClr val="0000FF"/>
                </a:solidFill>
              </a:rPr>
              <a:t>Stateful</a:t>
            </a:r>
            <a:r>
              <a:rPr lang="en-US" i="1" dirty="0">
                <a:solidFill>
                  <a:srgbClr val="0000FF"/>
                </a:solidFill>
              </a:rPr>
              <a:t> </a:t>
            </a:r>
            <a:r>
              <a:rPr lang="en-US" dirty="0"/>
              <a:t>“Memory” Logic </a:t>
            </a:r>
            <a:r>
              <a:rPr lang="en-US" dirty="0" smtClean="0"/>
              <a:t>(aka Registers</a:t>
            </a:r>
            <a:r>
              <a:rPr lang="en-US" dirty="0"/>
              <a:t>)</a:t>
            </a:r>
          </a:p>
          <a:p>
            <a:pPr lvl="1">
              <a:lnSpc>
                <a:spcPct val="120000"/>
              </a:lnSpc>
              <a:spcBef>
                <a:spcPts val="0"/>
              </a:spcBef>
            </a:pPr>
            <a:r>
              <a:rPr lang="en-GB" dirty="0"/>
              <a:t>Clocks </a:t>
            </a:r>
            <a:r>
              <a:rPr lang="en-GB" dirty="0" smtClean="0"/>
              <a:t>synchronize D-FF change (Setup </a:t>
            </a:r>
            <a:r>
              <a:rPr lang="en-GB" dirty="0"/>
              <a:t>and Hold times </a:t>
            </a:r>
            <a:r>
              <a:rPr lang="en-GB" dirty="0" smtClean="0"/>
              <a:t>important!</a:t>
            </a:r>
            <a:r>
              <a:rPr lang="en-GB" dirty="0" smtClean="0"/>
              <a:t>)</a:t>
            </a:r>
          </a:p>
          <a:p>
            <a:pPr lvl="1">
              <a:lnSpc>
                <a:spcPct val="120000"/>
              </a:lnSpc>
              <a:spcBef>
                <a:spcPts val="0"/>
              </a:spcBef>
            </a:pPr>
            <a:r>
              <a:rPr lang="en-GB" dirty="0" smtClean="0"/>
              <a:t>More about these next time</a:t>
            </a:r>
            <a:endParaRPr lang="en-GB" dirty="0"/>
          </a:p>
        </p:txBody>
      </p:sp>
      <p:sp>
        <p:nvSpPr>
          <p:cNvPr id="6" name="Slide Number Placeholder 5"/>
          <p:cNvSpPr>
            <a:spLocks noGrp="1"/>
          </p:cNvSpPr>
          <p:nvPr>
            <p:ph type="sldNum" sz="quarter" idx="12"/>
          </p:nvPr>
        </p:nvSpPr>
        <p:spPr/>
        <p:txBody>
          <a:bodyPr/>
          <a:lstStyle/>
          <a:p>
            <a:pPr>
              <a:defRPr/>
            </a:pPr>
            <a:fld id="{C95946B9-29A8-494E-A355-6DFE277D15B6}" type="slidenum">
              <a:rPr lang="en-US" smtClean="0"/>
              <a:pPr>
                <a:defRPr/>
              </a:pPr>
              <a:t>51</a:t>
            </a:fld>
            <a:endParaRPr lang="en-US"/>
          </a:p>
        </p:txBody>
      </p:sp>
    </p:spTree>
    <p:extLst>
      <p:ext uri="{BB962C8B-B14F-4D97-AF65-F5344CB8AC3E}">
        <p14:creationId xmlns:p14="http://schemas.microsoft.com/office/powerpoint/2010/main" val="37561484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3"/>
          <p:cNvSpPr>
            <a:spLocks noChangeArrowheads="1"/>
          </p:cNvSpPr>
          <p:nvPr/>
        </p:nvSpPr>
        <p:spPr bwMode="auto">
          <a:xfrm>
            <a:off x="2192338" y="2581275"/>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A</a:t>
            </a:r>
          </a:p>
        </p:txBody>
      </p:sp>
      <p:sp>
        <p:nvSpPr>
          <p:cNvPr id="26629" name="Rectangle 34"/>
          <p:cNvSpPr>
            <a:spLocks noChangeArrowheads="1"/>
          </p:cNvSpPr>
          <p:nvPr/>
        </p:nvSpPr>
        <p:spPr bwMode="auto">
          <a:xfrm>
            <a:off x="3792538" y="2581275"/>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Z</a:t>
            </a:r>
          </a:p>
        </p:txBody>
      </p:sp>
      <p:sp>
        <p:nvSpPr>
          <p:cNvPr id="26630" name="Line 36"/>
          <p:cNvSpPr>
            <a:spLocks noChangeShapeType="1"/>
          </p:cNvSpPr>
          <p:nvPr/>
        </p:nvSpPr>
        <p:spPr bwMode="auto">
          <a:xfrm>
            <a:off x="2057400" y="2628900"/>
            <a:ext cx="0" cy="381000"/>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
        <p:nvSpPr>
          <p:cNvPr id="20612" name="Rectangle 132"/>
          <p:cNvSpPr>
            <a:spLocks noGrp="1" noChangeArrowheads="1"/>
          </p:cNvSpPr>
          <p:nvPr>
            <p:ph type="title"/>
          </p:nvPr>
        </p:nvSpPr>
        <p:spPr/>
        <p:txBody>
          <a:bodyPr rtlCol="0">
            <a:normAutofit fontScale="90000"/>
          </a:bodyPr>
          <a:lstStyle/>
          <a:p>
            <a:pPr eaLnBrk="1" fontAlgn="auto" hangingPunct="1">
              <a:spcAft>
                <a:spcPts val="0"/>
              </a:spcAft>
              <a:defRPr/>
            </a:pPr>
            <a:r>
              <a:rPr lang="en-US">
                <a:ea typeface="+mj-ea"/>
                <a:cs typeface="+mj-cs"/>
              </a:rPr>
              <a:t>Switches: Basic Element of Physical Implementations</a:t>
            </a:r>
          </a:p>
        </p:txBody>
      </p:sp>
      <p:sp>
        <p:nvSpPr>
          <p:cNvPr id="26633" name="Rectangle 133"/>
          <p:cNvSpPr>
            <a:spLocks noGrp="1" noChangeArrowheads="1"/>
          </p:cNvSpPr>
          <p:nvPr>
            <p:ph type="body" idx="1"/>
          </p:nvPr>
        </p:nvSpPr>
        <p:spPr>
          <a:xfrm>
            <a:off x="457200" y="1600201"/>
            <a:ext cx="8229600" cy="939800"/>
          </a:xfrm>
        </p:spPr>
        <p:txBody>
          <a:bodyPr>
            <a:normAutofit lnSpcReduction="10000"/>
          </a:bodyPr>
          <a:lstStyle/>
          <a:p>
            <a:pPr eaLnBrk="1" hangingPunct="1"/>
            <a:r>
              <a:rPr lang="en-US" sz="2800" dirty="0"/>
              <a:t>Implementing a simple circuit (arrow shows action if wire changes to “1</a:t>
            </a:r>
            <a:r>
              <a:rPr lang="en-US" sz="2800" dirty="0" smtClean="0"/>
              <a:t>” or is </a:t>
            </a:r>
            <a:r>
              <a:rPr lang="en-US" sz="2800" i="1" dirty="0" smtClean="0">
                <a:solidFill>
                  <a:srgbClr val="0000FF"/>
                </a:solidFill>
              </a:rPr>
              <a:t>asserted</a:t>
            </a:r>
            <a:r>
              <a:rPr lang="en-US" sz="2800" dirty="0" smtClean="0"/>
              <a:t>)</a:t>
            </a:r>
            <a:r>
              <a:rPr lang="en-US" sz="2800" dirty="0"/>
              <a:t>:</a:t>
            </a:r>
          </a:p>
        </p:txBody>
      </p:sp>
      <p:sp>
        <p:nvSpPr>
          <p:cNvPr id="26634" name="Rectangle 74"/>
          <p:cNvSpPr>
            <a:spLocks noChangeArrowheads="1"/>
          </p:cNvSpPr>
          <p:nvPr/>
        </p:nvSpPr>
        <p:spPr bwMode="auto">
          <a:xfrm>
            <a:off x="3935413" y="5829300"/>
            <a:ext cx="1556836" cy="462520"/>
          </a:xfrm>
          <a:prstGeom prst="rect">
            <a:avLst/>
          </a:prstGeom>
          <a:noFill/>
          <a:ln w="12700">
            <a:noFill/>
            <a:miter lim="800000"/>
            <a:headEnd/>
            <a:tailEnd/>
          </a:ln>
        </p:spPr>
        <p:txBody>
          <a:bodyPr wrap="none">
            <a:prstTxWarp prst="textNoShape">
              <a:avLst/>
            </a:prstTxWarp>
            <a:spAutoFit/>
          </a:bodyPr>
          <a:lstStyle/>
          <a:p>
            <a:pPr>
              <a:lnSpc>
                <a:spcPts val="2600"/>
              </a:lnSpc>
              <a:spcBef>
                <a:spcPts val="1100"/>
              </a:spcBef>
            </a:pPr>
            <a:r>
              <a:rPr lang="en-US" sz="3600" dirty="0">
                <a:solidFill>
                  <a:srgbClr val="000000"/>
                </a:solidFill>
                <a:latin typeface="Tahoma" charset="0"/>
              </a:rPr>
              <a:t>Z  </a:t>
            </a:r>
            <a:r>
              <a:rPr lang="en-US" sz="3600" dirty="0">
                <a:solidFill>
                  <a:srgbClr val="000000"/>
                </a:solidFill>
                <a:latin typeface="Symbol" charset="2"/>
              </a:rPr>
              <a:t></a:t>
            </a:r>
            <a:r>
              <a:rPr lang="en-US" sz="3600" dirty="0">
                <a:solidFill>
                  <a:srgbClr val="000000"/>
                </a:solidFill>
                <a:latin typeface="Tahoma" charset="0"/>
              </a:rPr>
              <a:t>  A</a:t>
            </a:r>
          </a:p>
        </p:txBody>
      </p:sp>
      <p:sp>
        <p:nvSpPr>
          <p:cNvPr id="26635" name="Line 76"/>
          <p:cNvSpPr>
            <a:spLocks noChangeShapeType="1"/>
          </p:cNvSpPr>
          <p:nvPr/>
        </p:nvSpPr>
        <p:spPr bwMode="auto">
          <a:xfrm>
            <a:off x="2286000" y="3238500"/>
            <a:ext cx="8382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6" name="Line 77"/>
          <p:cNvSpPr>
            <a:spLocks noChangeShapeType="1"/>
          </p:cNvSpPr>
          <p:nvPr/>
        </p:nvSpPr>
        <p:spPr bwMode="auto">
          <a:xfrm>
            <a:off x="3886200" y="32385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7" name="Line 78"/>
          <p:cNvSpPr>
            <a:spLocks noChangeShapeType="1"/>
          </p:cNvSpPr>
          <p:nvPr/>
        </p:nvSpPr>
        <p:spPr bwMode="auto">
          <a:xfrm flipH="1">
            <a:off x="2895600" y="36957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8" name="Line 79"/>
          <p:cNvSpPr>
            <a:spLocks noChangeShapeType="1"/>
          </p:cNvSpPr>
          <p:nvPr/>
        </p:nvSpPr>
        <p:spPr bwMode="auto">
          <a:xfrm flipH="1">
            <a:off x="1219200" y="3695700"/>
            <a:ext cx="1295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9" name="Line 80"/>
          <p:cNvSpPr>
            <a:spLocks noChangeShapeType="1"/>
          </p:cNvSpPr>
          <p:nvPr/>
        </p:nvSpPr>
        <p:spPr bwMode="auto">
          <a:xfrm flipV="1">
            <a:off x="1219200" y="32385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0" name="Line 81"/>
          <p:cNvSpPr>
            <a:spLocks noChangeShapeType="1"/>
          </p:cNvSpPr>
          <p:nvPr/>
        </p:nvSpPr>
        <p:spPr bwMode="auto">
          <a:xfrm>
            <a:off x="1219200" y="3238500"/>
            <a:ext cx="609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2" name="Group 85"/>
          <p:cNvGrpSpPr>
            <a:grpSpLocks/>
          </p:cNvGrpSpPr>
          <p:nvPr/>
        </p:nvGrpSpPr>
        <p:grpSpPr bwMode="auto">
          <a:xfrm>
            <a:off x="3124200" y="2687638"/>
            <a:ext cx="762000" cy="550862"/>
            <a:chOff x="1872" y="1440"/>
            <a:chExt cx="480" cy="347"/>
          </a:xfrm>
        </p:grpSpPr>
        <p:sp>
          <p:nvSpPr>
            <p:cNvPr id="26688" name="Oval 9"/>
            <p:cNvSpPr>
              <a:spLocks noChangeArrowheads="1"/>
            </p:cNvSpPr>
            <p:nvPr/>
          </p:nvSpPr>
          <p:spPr bwMode="auto">
            <a:xfrm>
              <a:off x="2051" y="1515"/>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89" name="Oval 11"/>
            <p:cNvSpPr>
              <a:spLocks noChangeArrowheads="1"/>
            </p:cNvSpPr>
            <p:nvPr/>
          </p:nvSpPr>
          <p:spPr bwMode="auto">
            <a:xfrm>
              <a:off x="1968" y="1440"/>
              <a:ext cx="288" cy="288"/>
            </a:xfrm>
            <a:prstGeom prst="ellipse">
              <a:avLst/>
            </a:prstGeom>
            <a:solidFill>
              <a:srgbClr val="FFFFFF"/>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0" name="Oval 12"/>
            <p:cNvSpPr>
              <a:spLocks noChangeArrowheads="1"/>
            </p:cNvSpPr>
            <p:nvPr/>
          </p:nvSpPr>
          <p:spPr bwMode="auto">
            <a:xfrm>
              <a:off x="2019" y="1531"/>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1" name="Oval 13"/>
            <p:cNvSpPr>
              <a:spLocks noChangeArrowheads="1"/>
            </p:cNvSpPr>
            <p:nvPr/>
          </p:nvSpPr>
          <p:spPr bwMode="auto">
            <a:xfrm>
              <a:off x="2098" y="1523"/>
              <a:ext cx="72"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2" name="Oval 14"/>
            <p:cNvSpPr>
              <a:spLocks noChangeArrowheads="1"/>
            </p:cNvSpPr>
            <p:nvPr/>
          </p:nvSpPr>
          <p:spPr bwMode="auto">
            <a:xfrm>
              <a:off x="2130" y="1515"/>
              <a:ext cx="70"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3" name="Line 15"/>
            <p:cNvSpPr>
              <a:spLocks noChangeShapeType="1"/>
            </p:cNvSpPr>
            <p:nvPr/>
          </p:nvSpPr>
          <p:spPr bwMode="auto">
            <a:xfrm>
              <a:off x="2027" y="1586"/>
              <a:ext cx="48" cy="13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4" name="Line 16"/>
            <p:cNvSpPr>
              <a:spLocks noChangeShapeType="1"/>
            </p:cNvSpPr>
            <p:nvPr/>
          </p:nvSpPr>
          <p:spPr bwMode="auto">
            <a:xfrm flipH="1">
              <a:off x="2138" y="1578"/>
              <a:ext cx="54" cy="15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5" name="Line 17"/>
            <p:cNvSpPr>
              <a:spLocks noChangeShapeType="1"/>
            </p:cNvSpPr>
            <p:nvPr/>
          </p:nvSpPr>
          <p:spPr bwMode="auto">
            <a:xfrm flipH="1">
              <a:off x="2064" y="1733"/>
              <a:ext cx="15" cy="5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6" name="Line 18"/>
            <p:cNvSpPr>
              <a:spLocks noChangeShapeType="1"/>
            </p:cNvSpPr>
            <p:nvPr/>
          </p:nvSpPr>
          <p:spPr bwMode="auto">
            <a:xfrm>
              <a:off x="2142" y="1724"/>
              <a:ext cx="18" cy="6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7" name="Oval 35"/>
            <p:cNvSpPr>
              <a:spLocks noChangeArrowheads="1"/>
            </p:cNvSpPr>
            <p:nvPr/>
          </p:nvSpPr>
          <p:spPr bwMode="auto">
            <a:xfrm>
              <a:off x="2051" y="1507"/>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8" name="Line 82"/>
            <p:cNvSpPr>
              <a:spLocks noChangeShapeType="1"/>
            </p:cNvSpPr>
            <p:nvPr/>
          </p:nvSpPr>
          <p:spPr bwMode="auto">
            <a:xfrm>
              <a:off x="2160" y="1787"/>
              <a:ext cx="192"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99" name="Line 83"/>
            <p:cNvSpPr>
              <a:spLocks noChangeShapeType="1"/>
            </p:cNvSpPr>
            <p:nvPr/>
          </p:nvSpPr>
          <p:spPr bwMode="auto">
            <a:xfrm flipH="1">
              <a:off x="1872" y="1787"/>
              <a:ext cx="192"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97"/>
          <p:cNvGrpSpPr>
            <a:grpSpLocks/>
          </p:cNvGrpSpPr>
          <p:nvPr/>
        </p:nvGrpSpPr>
        <p:grpSpPr bwMode="auto">
          <a:xfrm>
            <a:off x="1752600" y="3009900"/>
            <a:ext cx="609600" cy="304800"/>
            <a:chOff x="1104" y="1728"/>
            <a:chExt cx="384" cy="192"/>
          </a:xfrm>
        </p:grpSpPr>
        <p:sp>
          <p:nvSpPr>
            <p:cNvPr id="26685" name="Line 21"/>
            <p:cNvSpPr>
              <a:spLocks noChangeShapeType="1"/>
            </p:cNvSpPr>
            <p:nvPr/>
          </p:nvSpPr>
          <p:spPr bwMode="auto">
            <a:xfrm flipH="1" flipV="1">
              <a:off x="1200" y="1728"/>
              <a:ext cx="240" cy="144"/>
            </a:xfrm>
            <a:prstGeom prst="line">
              <a:avLst/>
            </a:prstGeom>
            <a:noFill/>
            <a:ln w="38100">
              <a:solidFill>
                <a:srgbClr val="000000"/>
              </a:solidFill>
              <a:round/>
              <a:headEnd/>
              <a:tailEnd/>
            </a:ln>
          </p:spPr>
          <p:txBody>
            <a:bodyPr wrap="none" anchor="ctr">
              <a:prstTxWarp prst="textNoShape">
                <a:avLst/>
              </a:prstTxWarp>
            </a:bodyPr>
            <a:lstStyle/>
            <a:p>
              <a:endParaRPr lang="en-US"/>
            </a:p>
          </p:txBody>
        </p:sp>
        <p:sp>
          <p:nvSpPr>
            <p:cNvPr id="26686" name="Oval 86"/>
            <p:cNvSpPr>
              <a:spLocks noChangeArrowheads="1"/>
            </p:cNvSpPr>
            <p:nvPr/>
          </p:nvSpPr>
          <p:spPr bwMode="auto">
            <a:xfrm>
              <a:off x="1392"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26687" name="Oval 87"/>
            <p:cNvSpPr>
              <a:spLocks noChangeArrowheads="1"/>
            </p:cNvSpPr>
            <p:nvPr/>
          </p:nvSpPr>
          <p:spPr bwMode="auto">
            <a:xfrm>
              <a:off x="1104"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4" name="Group 96"/>
          <p:cNvGrpSpPr>
            <a:grpSpLocks/>
          </p:cNvGrpSpPr>
          <p:nvPr/>
        </p:nvGrpSpPr>
        <p:grpSpPr bwMode="auto">
          <a:xfrm>
            <a:off x="2514600" y="3467100"/>
            <a:ext cx="381000" cy="457200"/>
            <a:chOff x="1584" y="2016"/>
            <a:chExt cx="240" cy="288"/>
          </a:xfrm>
        </p:grpSpPr>
        <p:sp>
          <p:nvSpPr>
            <p:cNvPr id="26679" name="Line 88"/>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0" name="Line 89"/>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1" name="Line 90"/>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2" name="Line 91"/>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3" name="Line 92"/>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4" name="Line 93"/>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26644" name="Rectangle 98"/>
          <p:cNvSpPr>
            <a:spLocks noChangeArrowheads="1"/>
          </p:cNvSpPr>
          <p:nvPr/>
        </p:nvSpPr>
        <p:spPr bwMode="auto">
          <a:xfrm>
            <a:off x="2192338" y="4387850"/>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A</a:t>
            </a:r>
          </a:p>
        </p:txBody>
      </p:sp>
      <p:sp>
        <p:nvSpPr>
          <p:cNvPr id="26645" name="Line 99"/>
          <p:cNvSpPr>
            <a:spLocks noChangeShapeType="1"/>
          </p:cNvSpPr>
          <p:nvPr/>
        </p:nvSpPr>
        <p:spPr bwMode="auto">
          <a:xfrm>
            <a:off x="2057400" y="4435475"/>
            <a:ext cx="0" cy="381000"/>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26646" name="Line 100"/>
          <p:cNvSpPr>
            <a:spLocks noChangeShapeType="1"/>
          </p:cNvSpPr>
          <p:nvPr/>
        </p:nvSpPr>
        <p:spPr bwMode="auto">
          <a:xfrm>
            <a:off x="2286000" y="4914900"/>
            <a:ext cx="8382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7" name="Line 101"/>
          <p:cNvSpPr>
            <a:spLocks noChangeShapeType="1"/>
          </p:cNvSpPr>
          <p:nvPr/>
        </p:nvSpPr>
        <p:spPr bwMode="auto">
          <a:xfrm>
            <a:off x="3886200" y="49149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8" name="Line 102"/>
          <p:cNvSpPr>
            <a:spLocks noChangeShapeType="1"/>
          </p:cNvSpPr>
          <p:nvPr/>
        </p:nvSpPr>
        <p:spPr bwMode="auto">
          <a:xfrm flipH="1">
            <a:off x="2895600" y="53721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9" name="Line 103"/>
          <p:cNvSpPr>
            <a:spLocks noChangeShapeType="1"/>
          </p:cNvSpPr>
          <p:nvPr/>
        </p:nvSpPr>
        <p:spPr bwMode="auto">
          <a:xfrm flipH="1">
            <a:off x="1219200" y="5372100"/>
            <a:ext cx="1295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0" name="Line 104"/>
          <p:cNvSpPr>
            <a:spLocks noChangeShapeType="1"/>
          </p:cNvSpPr>
          <p:nvPr/>
        </p:nvSpPr>
        <p:spPr bwMode="auto">
          <a:xfrm flipV="1">
            <a:off x="1219200" y="49149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1" name="Line 105"/>
          <p:cNvSpPr>
            <a:spLocks noChangeShapeType="1"/>
          </p:cNvSpPr>
          <p:nvPr/>
        </p:nvSpPr>
        <p:spPr bwMode="auto">
          <a:xfrm>
            <a:off x="1219200" y="4914900"/>
            <a:ext cx="609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5" name="Group 106"/>
          <p:cNvGrpSpPr>
            <a:grpSpLocks/>
          </p:cNvGrpSpPr>
          <p:nvPr/>
        </p:nvGrpSpPr>
        <p:grpSpPr bwMode="auto">
          <a:xfrm>
            <a:off x="3124200" y="4364038"/>
            <a:ext cx="762000" cy="550862"/>
            <a:chOff x="1872" y="1440"/>
            <a:chExt cx="480" cy="347"/>
          </a:xfrm>
          <a:solidFill>
            <a:srgbClr val="FFFF00"/>
          </a:solidFill>
        </p:grpSpPr>
        <p:sp>
          <p:nvSpPr>
            <p:cNvPr id="26667" name="Oval 107"/>
            <p:cNvSpPr>
              <a:spLocks noChangeArrowheads="1"/>
            </p:cNvSpPr>
            <p:nvPr/>
          </p:nvSpPr>
          <p:spPr bwMode="auto">
            <a:xfrm>
              <a:off x="2051" y="1515"/>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68" name="Oval 108"/>
            <p:cNvSpPr>
              <a:spLocks noChangeArrowheads="1"/>
            </p:cNvSpPr>
            <p:nvPr/>
          </p:nvSpPr>
          <p:spPr bwMode="auto">
            <a:xfrm>
              <a:off x="1968" y="1440"/>
              <a:ext cx="288" cy="288"/>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69" name="Oval 109"/>
            <p:cNvSpPr>
              <a:spLocks noChangeArrowheads="1"/>
            </p:cNvSpPr>
            <p:nvPr/>
          </p:nvSpPr>
          <p:spPr bwMode="auto">
            <a:xfrm>
              <a:off x="2019" y="1531"/>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0" name="Oval 110"/>
            <p:cNvSpPr>
              <a:spLocks noChangeArrowheads="1"/>
            </p:cNvSpPr>
            <p:nvPr/>
          </p:nvSpPr>
          <p:spPr bwMode="auto">
            <a:xfrm>
              <a:off x="2098" y="1523"/>
              <a:ext cx="72"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1" name="Oval 111"/>
            <p:cNvSpPr>
              <a:spLocks noChangeArrowheads="1"/>
            </p:cNvSpPr>
            <p:nvPr/>
          </p:nvSpPr>
          <p:spPr bwMode="auto">
            <a:xfrm>
              <a:off x="2130" y="1515"/>
              <a:ext cx="70"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2" name="Line 112"/>
            <p:cNvSpPr>
              <a:spLocks noChangeShapeType="1"/>
            </p:cNvSpPr>
            <p:nvPr/>
          </p:nvSpPr>
          <p:spPr bwMode="auto">
            <a:xfrm>
              <a:off x="2027" y="1586"/>
              <a:ext cx="48" cy="134"/>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3" name="Line 113"/>
            <p:cNvSpPr>
              <a:spLocks noChangeShapeType="1"/>
            </p:cNvSpPr>
            <p:nvPr/>
          </p:nvSpPr>
          <p:spPr bwMode="auto">
            <a:xfrm flipH="1">
              <a:off x="2138" y="1578"/>
              <a:ext cx="54" cy="150"/>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4" name="Line 114"/>
            <p:cNvSpPr>
              <a:spLocks noChangeShapeType="1"/>
            </p:cNvSpPr>
            <p:nvPr/>
          </p:nvSpPr>
          <p:spPr bwMode="auto">
            <a:xfrm flipH="1">
              <a:off x="2064" y="1733"/>
              <a:ext cx="15" cy="54"/>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5" name="Line 115"/>
            <p:cNvSpPr>
              <a:spLocks noChangeShapeType="1"/>
            </p:cNvSpPr>
            <p:nvPr/>
          </p:nvSpPr>
          <p:spPr bwMode="auto">
            <a:xfrm>
              <a:off x="2142" y="1724"/>
              <a:ext cx="18" cy="63"/>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6" name="Oval 116"/>
            <p:cNvSpPr>
              <a:spLocks noChangeArrowheads="1"/>
            </p:cNvSpPr>
            <p:nvPr/>
          </p:nvSpPr>
          <p:spPr bwMode="auto">
            <a:xfrm>
              <a:off x="2051" y="1507"/>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7" name="Line 117"/>
            <p:cNvSpPr>
              <a:spLocks noChangeShapeType="1"/>
            </p:cNvSpPr>
            <p:nvPr/>
          </p:nvSpPr>
          <p:spPr bwMode="auto">
            <a:xfrm>
              <a:off x="2160" y="1787"/>
              <a:ext cx="192" cy="0"/>
            </a:xfrm>
            <a:prstGeom prst="line">
              <a:avLst/>
            </a:prstGeom>
            <a:grpFill/>
            <a:ln w="12700">
              <a:solidFill>
                <a:schemeClr val="tx1"/>
              </a:solidFill>
              <a:round/>
              <a:headEnd/>
              <a:tailEnd/>
            </a:ln>
          </p:spPr>
          <p:txBody>
            <a:bodyPr wrap="none" anchor="ctr">
              <a:prstTxWarp prst="textNoShape">
                <a:avLst/>
              </a:prstTxWarp>
            </a:bodyPr>
            <a:lstStyle/>
            <a:p>
              <a:endParaRPr lang="en-US"/>
            </a:p>
          </p:txBody>
        </p:sp>
        <p:sp>
          <p:nvSpPr>
            <p:cNvPr id="26678" name="Line 118"/>
            <p:cNvSpPr>
              <a:spLocks noChangeShapeType="1"/>
            </p:cNvSpPr>
            <p:nvPr/>
          </p:nvSpPr>
          <p:spPr bwMode="auto">
            <a:xfrm flipH="1">
              <a:off x="1872" y="1787"/>
              <a:ext cx="192" cy="0"/>
            </a:xfrm>
            <a:prstGeom prst="line">
              <a:avLst/>
            </a:prstGeom>
            <a:grpFill/>
            <a:ln w="12700">
              <a:solidFill>
                <a:schemeClr val="tx1"/>
              </a:solidFill>
              <a:round/>
              <a:headEnd/>
              <a:tailEnd/>
            </a:ln>
          </p:spPr>
          <p:txBody>
            <a:bodyPr wrap="none" anchor="ctr">
              <a:prstTxWarp prst="textNoShape">
                <a:avLst/>
              </a:prstTxWarp>
            </a:bodyPr>
            <a:lstStyle/>
            <a:p>
              <a:endParaRPr lang="en-US"/>
            </a:p>
          </p:txBody>
        </p:sp>
      </p:grpSp>
      <p:grpSp>
        <p:nvGrpSpPr>
          <p:cNvPr id="6" name="Group 130"/>
          <p:cNvGrpSpPr>
            <a:grpSpLocks/>
          </p:cNvGrpSpPr>
          <p:nvPr/>
        </p:nvGrpSpPr>
        <p:grpSpPr bwMode="auto">
          <a:xfrm>
            <a:off x="1752600" y="4838700"/>
            <a:ext cx="609600" cy="152400"/>
            <a:chOff x="1104" y="3168"/>
            <a:chExt cx="384" cy="96"/>
          </a:xfrm>
        </p:grpSpPr>
        <p:sp>
          <p:nvSpPr>
            <p:cNvPr id="26664" name="Line 120"/>
            <p:cNvSpPr>
              <a:spLocks noChangeShapeType="1"/>
            </p:cNvSpPr>
            <p:nvPr/>
          </p:nvSpPr>
          <p:spPr bwMode="auto">
            <a:xfrm flipH="1" flipV="1">
              <a:off x="1152" y="3216"/>
              <a:ext cx="288" cy="0"/>
            </a:xfrm>
            <a:prstGeom prst="line">
              <a:avLst/>
            </a:prstGeom>
            <a:noFill/>
            <a:ln w="38100">
              <a:solidFill>
                <a:srgbClr val="000000"/>
              </a:solidFill>
              <a:round/>
              <a:headEnd/>
              <a:tailEnd/>
            </a:ln>
          </p:spPr>
          <p:txBody>
            <a:bodyPr wrap="none" anchor="ctr">
              <a:prstTxWarp prst="textNoShape">
                <a:avLst/>
              </a:prstTxWarp>
            </a:bodyPr>
            <a:lstStyle/>
            <a:p>
              <a:endParaRPr lang="en-US"/>
            </a:p>
          </p:txBody>
        </p:sp>
        <p:sp>
          <p:nvSpPr>
            <p:cNvPr id="26665" name="Oval 121"/>
            <p:cNvSpPr>
              <a:spLocks noChangeArrowheads="1"/>
            </p:cNvSpPr>
            <p:nvPr/>
          </p:nvSpPr>
          <p:spPr bwMode="auto">
            <a:xfrm>
              <a:off x="1392"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26666" name="Oval 122"/>
            <p:cNvSpPr>
              <a:spLocks noChangeArrowheads="1"/>
            </p:cNvSpPr>
            <p:nvPr/>
          </p:nvSpPr>
          <p:spPr bwMode="auto">
            <a:xfrm>
              <a:off x="1104"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7" name="Group 123"/>
          <p:cNvGrpSpPr>
            <a:grpSpLocks/>
          </p:cNvGrpSpPr>
          <p:nvPr/>
        </p:nvGrpSpPr>
        <p:grpSpPr bwMode="auto">
          <a:xfrm>
            <a:off x="2514600" y="5143500"/>
            <a:ext cx="381000" cy="457200"/>
            <a:chOff x="1584" y="2016"/>
            <a:chExt cx="240" cy="288"/>
          </a:xfrm>
        </p:grpSpPr>
        <p:sp>
          <p:nvSpPr>
            <p:cNvPr id="26658" name="Line 124"/>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9" name="Line 125"/>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0" name="Line 126"/>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1" name="Line 127"/>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2" name="Line 128"/>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3" name="Line 129"/>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26655" name="Rectangle 131"/>
          <p:cNvSpPr>
            <a:spLocks noChangeArrowheads="1"/>
          </p:cNvSpPr>
          <p:nvPr/>
        </p:nvSpPr>
        <p:spPr bwMode="auto">
          <a:xfrm>
            <a:off x="3810000" y="4229100"/>
            <a:ext cx="550863"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Z</a:t>
            </a:r>
          </a:p>
        </p:txBody>
      </p:sp>
      <p:sp>
        <p:nvSpPr>
          <p:cNvPr id="76" name="Slide Number Placeholder 75"/>
          <p:cNvSpPr>
            <a:spLocks noGrp="1"/>
          </p:cNvSpPr>
          <p:nvPr>
            <p:ph type="sldNum" sz="quarter" idx="12"/>
          </p:nvPr>
        </p:nvSpPr>
        <p:spPr/>
        <p:txBody>
          <a:bodyPr/>
          <a:lstStyle/>
          <a:p>
            <a:pPr>
              <a:defRPr/>
            </a:pPr>
            <a:fld id="{2FE4F4F6-8BFC-184D-A8F7-42D997396F71}" type="slidenum">
              <a:rPr lang="en-US"/>
              <a:pPr>
                <a:defRPr/>
              </a:pPr>
              <a:t>6</a:t>
            </a:fld>
            <a:endParaRPr lang="en-US"/>
          </a:p>
        </p:txBody>
      </p:sp>
      <p:grpSp>
        <p:nvGrpSpPr>
          <p:cNvPr id="79" name="Group 78"/>
          <p:cNvGrpSpPr/>
          <p:nvPr/>
        </p:nvGrpSpPr>
        <p:grpSpPr>
          <a:xfrm>
            <a:off x="2540001" y="2968625"/>
            <a:ext cx="6222999" cy="1637242"/>
            <a:chOff x="2540001" y="2968625"/>
            <a:chExt cx="6222999" cy="1637242"/>
          </a:xfrm>
        </p:grpSpPr>
        <p:sp>
          <p:nvSpPr>
            <p:cNvPr id="26627" name="Rectangle 32"/>
            <p:cNvSpPr>
              <a:spLocks noChangeArrowheads="1"/>
            </p:cNvSpPr>
            <p:nvPr/>
          </p:nvSpPr>
          <p:spPr bwMode="auto">
            <a:xfrm>
              <a:off x="4692650" y="2968625"/>
              <a:ext cx="4070350" cy="102870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i="1" dirty="0">
                  <a:solidFill>
                    <a:srgbClr val="0000FF"/>
                  </a:solidFill>
                </a:rPr>
                <a:t>Close </a:t>
              </a:r>
              <a:r>
                <a:rPr lang="en-US" sz="2400" dirty="0">
                  <a:solidFill>
                    <a:srgbClr val="000000"/>
                  </a:solidFill>
                </a:rPr>
                <a:t>switch (if A is “1” or asserted)</a:t>
              </a:r>
              <a:br>
                <a:rPr lang="en-US" sz="2400" dirty="0">
                  <a:solidFill>
                    <a:srgbClr val="000000"/>
                  </a:solidFill>
                </a:rPr>
              </a:br>
              <a:r>
                <a:rPr lang="en-US" sz="2400" dirty="0">
                  <a:solidFill>
                    <a:srgbClr val="000000"/>
                  </a:solidFill>
                </a:rPr>
                <a:t>and turn on light bulb (Z)</a:t>
              </a:r>
              <a:br>
                <a:rPr lang="en-US" sz="2400" dirty="0">
                  <a:solidFill>
                    <a:srgbClr val="000000"/>
                  </a:solidFill>
                </a:rPr>
              </a:br>
              <a:endParaRPr lang="en-US" sz="2400" dirty="0">
                <a:solidFill>
                  <a:srgbClr val="000000"/>
                </a:solidFill>
              </a:endParaRPr>
            </a:p>
          </p:txBody>
        </p:sp>
        <p:cxnSp>
          <p:nvCxnSpPr>
            <p:cNvPr id="78" name="Straight Arrow Connector 77"/>
            <p:cNvCxnSpPr/>
            <p:nvPr/>
          </p:nvCxnSpPr>
          <p:spPr>
            <a:xfrm rot="10800000" flipV="1">
              <a:off x="2540001" y="3691467"/>
              <a:ext cx="2150533"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2540001" y="3285067"/>
            <a:ext cx="6285441" cy="2120899"/>
            <a:chOff x="2540001" y="3285067"/>
            <a:chExt cx="6285441" cy="2120899"/>
          </a:xfrm>
        </p:grpSpPr>
        <p:sp>
          <p:nvSpPr>
            <p:cNvPr id="26631" name="Rectangle 60"/>
            <p:cNvSpPr>
              <a:spLocks noChangeArrowheads="1"/>
            </p:cNvSpPr>
            <p:nvPr/>
          </p:nvSpPr>
          <p:spPr bwMode="auto">
            <a:xfrm>
              <a:off x="4755092" y="4378854"/>
              <a:ext cx="4070350" cy="1027112"/>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i="1" dirty="0">
                  <a:solidFill>
                    <a:srgbClr val="0000FF"/>
                  </a:solidFill>
                </a:rPr>
                <a:t>Open </a:t>
              </a:r>
              <a:r>
                <a:rPr lang="en-US" sz="2400" dirty="0">
                  <a:solidFill>
                    <a:srgbClr val="000000"/>
                  </a:solidFill>
                </a:rPr>
                <a:t>switch (if A is “0” or </a:t>
              </a:r>
              <a:br>
                <a:rPr lang="en-US" sz="2400" dirty="0">
                  <a:solidFill>
                    <a:srgbClr val="000000"/>
                  </a:solidFill>
                </a:rPr>
              </a:br>
              <a:r>
                <a:rPr lang="en-US" sz="2400" dirty="0" err="1" smtClean="0">
                  <a:solidFill>
                    <a:srgbClr val="000000"/>
                  </a:solidFill>
                </a:rPr>
                <a:t>unasserted</a:t>
              </a:r>
              <a:r>
                <a:rPr lang="en-US" sz="2400" dirty="0" smtClean="0">
                  <a:solidFill>
                    <a:srgbClr val="000000"/>
                  </a:solidFill>
                </a:rPr>
                <a:t>) and </a:t>
              </a:r>
              <a:r>
                <a:rPr lang="en-US" sz="2400" dirty="0">
                  <a:solidFill>
                    <a:srgbClr val="000000"/>
                  </a:solidFill>
                </a:rPr>
                <a:t>turn off light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bulb </a:t>
              </a:r>
              <a:r>
                <a:rPr lang="en-US" sz="2400" dirty="0">
                  <a:solidFill>
                    <a:srgbClr val="000000"/>
                  </a:solidFill>
                </a:rPr>
                <a:t>(Z)</a:t>
              </a:r>
            </a:p>
          </p:txBody>
        </p:sp>
        <p:cxnSp>
          <p:nvCxnSpPr>
            <p:cNvPr id="81" name="Straight Arrow Connector 80"/>
            <p:cNvCxnSpPr/>
            <p:nvPr/>
          </p:nvCxnSpPr>
          <p:spPr>
            <a:xfrm rot="10800000">
              <a:off x="2540001" y="3285067"/>
              <a:ext cx="2218267"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9"/>
          <p:cNvSpPr>
            <a:spLocks noChangeArrowheads="1"/>
          </p:cNvSpPr>
          <p:nvPr/>
        </p:nvSpPr>
        <p:spPr bwMode="auto">
          <a:xfrm>
            <a:off x="2286000" y="2711450"/>
            <a:ext cx="901700" cy="452438"/>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AND</a:t>
            </a:r>
          </a:p>
        </p:txBody>
      </p:sp>
      <p:sp>
        <p:nvSpPr>
          <p:cNvPr id="28676" name="Rectangle 10"/>
          <p:cNvSpPr>
            <a:spLocks noChangeArrowheads="1"/>
          </p:cNvSpPr>
          <p:nvPr/>
        </p:nvSpPr>
        <p:spPr bwMode="auto">
          <a:xfrm>
            <a:off x="2336800" y="4567238"/>
            <a:ext cx="750888" cy="452437"/>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OR</a:t>
            </a:r>
          </a:p>
        </p:txBody>
      </p:sp>
      <p:grpSp>
        <p:nvGrpSpPr>
          <p:cNvPr id="2" name="Group 16"/>
          <p:cNvGrpSpPr>
            <a:grpSpLocks/>
          </p:cNvGrpSpPr>
          <p:nvPr/>
        </p:nvGrpSpPr>
        <p:grpSpPr bwMode="auto">
          <a:xfrm>
            <a:off x="3005138" y="3006725"/>
            <a:ext cx="2017712" cy="219075"/>
            <a:chOff x="2316" y="1492"/>
            <a:chExt cx="1288" cy="140"/>
          </a:xfrm>
        </p:grpSpPr>
        <p:sp>
          <p:nvSpPr>
            <p:cNvPr id="28710" name="Line 11"/>
            <p:cNvSpPr>
              <a:spLocks noChangeShapeType="1"/>
            </p:cNvSpPr>
            <p:nvPr/>
          </p:nvSpPr>
          <p:spPr bwMode="auto">
            <a:xfrm>
              <a:off x="2316"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1"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2"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3" name="Line 14"/>
            <p:cNvSpPr>
              <a:spLocks noChangeShapeType="1"/>
            </p:cNvSpPr>
            <p:nvPr/>
          </p:nvSpPr>
          <p:spPr bwMode="auto">
            <a:xfrm>
              <a:off x="3108"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4" name="Line 15"/>
            <p:cNvSpPr>
              <a:spLocks noChangeShapeType="1"/>
            </p:cNvSpPr>
            <p:nvPr/>
          </p:nvSpPr>
          <p:spPr bwMode="auto">
            <a:xfrm>
              <a:off x="3324"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grpSp>
      <p:sp>
        <p:nvSpPr>
          <p:cNvPr id="28678" name="Line 17"/>
          <p:cNvSpPr>
            <a:spLocks noChangeShapeType="1"/>
          </p:cNvSpPr>
          <p:nvPr/>
        </p:nvSpPr>
        <p:spPr bwMode="auto">
          <a:xfrm>
            <a:off x="3130550" y="5068888"/>
            <a:ext cx="55245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79" name="Line 18"/>
          <p:cNvSpPr>
            <a:spLocks noChangeShapeType="1"/>
          </p:cNvSpPr>
          <p:nvPr/>
        </p:nvSpPr>
        <p:spPr bwMode="auto">
          <a:xfrm>
            <a:off x="3689350" y="4849813"/>
            <a:ext cx="0" cy="43815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0" name="Line 19"/>
          <p:cNvSpPr>
            <a:spLocks noChangeShapeType="1"/>
          </p:cNvSpPr>
          <p:nvPr/>
        </p:nvSpPr>
        <p:spPr bwMode="auto">
          <a:xfrm>
            <a:off x="3695700" y="5295900"/>
            <a:ext cx="211138"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1" name="Line 20"/>
          <p:cNvSpPr>
            <a:spLocks noChangeShapeType="1"/>
          </p:cNvSpPr>
          <p:nvPr/>
        </p:nvSpPr>
        <p:spPr bwMode="auto">
          <a:xfrm>
            <a:off x="3919538" y="5300663"/>
            <a:ext cx="325437" cy="214312"/>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2" name="Line 21"/>
          <p:cNvSpPr>
            <a:spLocks noChangeShapeType="1"/>
          </p:cNvSpPr>
          <p:nvPr/>
        </p:nvSpPr>
        <p:spPr bwMode="auto">
          <a:xfrm>
            <a:off x="4257675" y="5295900"/>
            <a:ext cx="214313"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3" name="Line 22"/>
          <p:cNvSpPr>
            <a:spLocks noChangeShapeType="1"/>
          </p:cNvSpPr>
          <p:nvPr/>
        </p:nvSpPr>
        <p:spPr bwMode="auto">
          <a:xfrm flipV="1">
            <a:off x="4478338" y="4837113"/>
            <a:ext cx="0" cy="46355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4" name="Line 23"/>
          <p:cNvSpPr>
            <a:spLocks noChangeShapeType="1"/>
          </p:cNvSpPr>
          <p:nvPr/>
        </p:nvSpPr>
        <p:spPr bwMode="auto">
          <a:xfrm flipH="1">
            <a:off x="4244975" y="4843463"/>
            <a:ext cx="239713"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5" name="Line 24"/>
          <p:cNvSpPr>
            <a:spLocks noChangeShapeType="1"/>
          </p:cNvSpPr>
          <p:nvPr/>
        </p:nvSpPr>
        <p:spPr bwMode="auto">
          <a:xfrm flipH="1" flipV="1">
            <a:off x="3906838" y="4611688"/>
            <a:ext cx="350837" cy="238125"/>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6" name="Line 25"/>
          <p:cNvSpPr>
            <a:spLocks noChangeShapeType="1"/>
          </p:cNvSpPr>
          <p:nvPr/>
        </p:nvSpPr>
        <p:spPr bwMode="auto">
          <a:xfrm flipH="1">
            <a:off x="3683000" y="4843463"/>
            <a:ext cx="236538"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7" name="Line 26"/>
          <p:cNvSpPr>
            <a:spLocks noChangeShapeType="1"/>
          </p:cNvSpPr>
          <p:nvPr/>
        </p:nvSpPr>
        <p:spPr bwMode="auto">
          <a:xfrm>
            <a:off x="4484688" y="5068888"/>
            <a:ext cx="43815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8" name="Line 27"/>
          <p:cNvSpPr>
            <a:spLocks noChangeShapeType="1"/>
          </p:cNvSpPr>
          <p:nvPr/>
        </p:nvSpPr>
        <p:spPr bwMode="auto">
          <a:xfrm>
            <a:off x="3600450" y="27432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89" name="Line 28"/>
          <p:cNvSpPr>
            <a:spLocks noChangeShapeType="1"/>
          </p:cNvSpPr>
          <p:nvPr/>
        </p:nvSpPr>
        <p:spPr bwMode="auto">
          <a:xfrm>
            <a:off x="4389438" y="27432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90" name="Line 29"/>
          <p:cNvSpPr>
            <a:spLocks noChangeShapeType="1"/>
          </p:cNvSpPr>
          <p:nvPr/>
        </p:nvSpPr>
        <p:spPr bwMode="auto">
          <a:xfrm>
            <a:off x="4064000" y="4360863"/>
            <a:ext cx="0" cy="325437"/>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91" name="Line 30"/>
          <p:cNvSpPr>
            <a:spLocks noChangeShapeType="1"/>
          </p:cNvSpPr>
          <p:nvPr/>
        </p:nvSpPr>
        <p:spPr bwMode="auto">
          <a:xfrm>
            <a:off x="4064000" y="5489575"/>
            <a:ext cx="0" cy="325438"/>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sz="2400"/>
          </a:p>
        </p:txBody>
      </p:sp>
      <p:sp>
        <p:nvSpPr>
          <p:cNvPr id="28692" name="Oval 31"/>
          <p:cNvSpPr>
            <a:spLocks noChangeArrowheads="1"/>
          </p:cNvSpPr>
          <p:nvPr/>
        </p:nvSpPr>
        <p:spPr bwMode="auto">
          <a:xfrm>
            <a:off x="3406775" y="31813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3" name="Oval 32"/>
          <p:cNvSpPr>
            <a:spLocks noChangeArrowheads="1"/>
          </p:cNvSpPr>
          <p:nvPr/>
        </p:nvSpPr>
        <p:spPr bwMode="auto">
          <a:xfrm>
            <a:off x="3730625"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4" name="Oval 33"/>
          <p:cNvSpPr>
            <a:spLocks noChangeArrowheads="1"/>
          </p:cNvSpPr>
          <p:nvPr/>
        </p:nvSpPr>
        <p:spPr bwMode="auto">
          <a:xfrm>
            <a:off x="4194175"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5" name="Oval 34"/>
          <p:cNvSpPr>
            <a:spLocks noChangeArrowheads="1"/>
          </p:cNvSpPr>
          <p:nvPr/>
        </p:nvSpPr>
        <p:spPr bwMode="auto">
          <a:xfrm>
            <a:off x="4521200"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6" name="Oval 35"/>
          <p:cNvSpPr>
            <a:spLocks noChangeArrowheads="1"/>
          </p:cNvSpPr>
          <p:nvPr/>
        </p:nvSpPr>
        <p:spPr bwMode="auto">
          <a:xfrm>
            <a:off x="3870325" y="4800600"/>
            <a:ext cx="112713"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7" name="Oval 36"/>
          <p:cNvSpPr>
            <a:spLocks noChangeArrowheads="1"/>
          </p:cNvSpPr>
          <p:nvPr/>
        </p:nvSpPr>
        <p:spPr bwMode="auto">
          <a:xfrm>
            <a:off x="3870325" y="5251450"/>
            <a:ext cx="112713"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8" name="Oval 37"/>
          <p:cNvSpPr>
            <a:spLocks noChangeArrowheads="1"/>
          </p:cNvSpPr>
          <p:nvPr/>
        </p:nvSpPr>
        <p:spPr bwMode="auto">
          <a:xfrm>
            <a:off x="4194175" y="5238750"/>
            <a:ext cx="114300"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9" name="Oval 38"/>
          <p:cNvSpPr>
            <a:spLocks noChangeArrowheads="1"/>
          </p:cNvSpPr>
          <p:nvPr/>
        </p:nvSpPr>
        <p:spPr bwMode="auto">
          <a:xfrm>
            <a:off x="4194175" y="4800600"/>
            <a:ext cx="114300"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700" name="Rectangle 39"/>
          <p:cNvSpPr>
            <a:spLocks noChangeArrowheads="1"/>
          </p:cNvSpPr>
          <p:nvPr/>
        </p:nvSpPr>
        <p:spPr bwMode="auto">
          <a:xfrm>
            <a:off x="5680075" y="2838450"/>
            <a:ext cx="1577975" cy="588963"/>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a:solidFill>
                  <a:srgbClr val="000000"/>
                </a:solidFill>
                <a:latin typeface="Tahoma" charset="0"/>
              </a:rPr>
              <a:t>Z </a:t>
            </a:r>
            <a:r>
              <a:rPr lang="en-US" sz="2400">
                <a:solidFill>
                  <a:srgbClr val="000000"/>
                </a:solidFill>
                <a:latin typeface="Symbol" charset="2"/>
              </a:rPr>
              <a:t></a:t>
            </a:r>
            <a:r>
              <a:rPr lang="en-US" sz="2400">
                <a:solidFill>
                  <a:srgbClr val="000000"/>
                </a:solidFill>
                <a:latin typeface="Tahoma" charset="0"/>
              </a:rPr>
              <a:t>  A </a:t>
            </a:r>
            <a:r>
              <a:rPr lang="en-US" sz="2400" u="sng">
                <a:solidFill>
                  <a:srgbClr val="000000"/>
                </a:solidFill>
                <a:latin typeface="Tahoma" charset="0"/>
              </a:rPr>
              <a:t>and</a:t>
            </a:r>
            <a:r>
              <a:rPr lang="en-US" sz="2400">
                <a:solidFill>
                  <a:srgbClr val="000000"/>
                </a:solidFill>
                <a:latin typeface="Tahoma" charset="0"/>
              </a:rPr>
              <a:t> B</a:t>
            </a:r>
          </a:p>
        </p:txBody>
      </p:sp>
      <p:sp>
        <p:nvSpPr>
          <p:cNvPr id="28701" name="Rectangle 40"/>
          <p:cNvSpPr>
            <a:spLocks noChangeArrowheads="1"/>
          </p:cNvSpPr>
          <p:nvPr/>
        </p:nvSpPr>
        <p:spPr bwMode="auto">
          <a:xfrm>
            <a:off x="5703888" y="4743450"/>
            <a:ext cx="1454150" cy="588963"/>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a:solidFill>
                  <a:srgbClr val="000000"/>
                </a:solidFill>
                <a:latin typeface="Tahoma" charset="0"/>
              </a:rPr>
              <a:t>Z </a:t>
            </a:r>
            <a:r>
              <a:rPr lang="en-US" sz="2400">
                <a:solidFill>
                  <a:srgbClr val="000000"/>
                </a:solidFill>
                <a:latin typeface="Symbol" charset="2"/>
              </a:rPr>
              <a:t></a:t>
            </a:r>
            <a:r>
              <a:rPr lang="en-US" sz="2400">
                <a:solidFill>
                  <a:srgbClr val="000000"/>
                </a:solidFill>
                <a:latin typeface="Tahoma" charset="0"/>
              </a:rPr>
              <a:t>  A </a:t>
            </a:r>
            <a:r>
              <a:rPr lang="en-US" sz="2400" u="sng">
                <a:solidFill>
                  <a:srgbClr val="000000"/>
                </a:solidFill>
                <a:latin typeface="Tahoma" charset="0"/>
              </a:rPr>
              <a:t>or</a:t>
            </a:r>
            <a:r>
              <a:rPr lang="en-US" sz="2400">
                <a:solidFill>
                  <a:srgbClr val="000000"/>
                </a:solidFill>
                <a:latin typeface="Tahoma" charset="0"/>
              </a:rPr>
              <a:t> B </a:t>
            </a:r>
          </a:p>
        </p:txBody>
      </p:sp>
      <p:sp>
        <p:nvSpPr>
          <p:cNvPr id="28702" name="Rectangle 41"/>
          <p:cNvSpPr>
            <a:spLocks noChangeArrowheads="1"/>
          </p:cNvSpPr>
          <p:nvPr/>
        </p:nvSpPr>
        <p:spPr bwMode="auto">
          <a:xfrm>
            <a:off x="3638550" y="254952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a:t>
            </a:r>
          </a:p>
        </p:txBody>
      </p:sp>
      <p:sp>
        <p:nvSpPr>
          <p:cNvPr id="28703" name="Rectangle 42"/>
          <p:cNvSpPr>
            <a:spLocks noChangeArrowheads="1"/>
          </p:cNvSpPr>
          <p:nvPr/>
        </p:nvSpPr>
        <p:spPr bwMode="auto">
          <a:xfrm>
            <a:off x="4427538" y="2524125"/>
            <a:ext cx="550862" cy="452438"/>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B</a:t>
            </a:r>
          </a:p>
        </p:txBody>
      </p:sp>
      <p:sp>
        <p:nvSpPr>
          <p:cNvPr id="28704" name="Rectangle 43"/>
          <p:cNvSpPr>
            <a:spLocks noChangeArrowheads="1"/>
          </p:cNvSpPr>
          <p:nvPr/>
        </p:nvSpPr>
        <p:spPr bwMode="auto">
          <a:xfrm>
            <a:off x="4114800" y="4116388"/>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a:t>
            </a:r>
          </a:p>
        </p:txBody>
      </p:sp>
      <p:sp>
        <p:nvSpPr>
          <p:cNvPr id="28705" name="Rectangle 44"/>
          <p:cNvSpPr>
            <a:spLocks noChangeArrowheads="1"/>
          </p:cNvSpPr>
          <p:nvPr/>
        </p:nvSpPr>
        <p:spPr bwMode="auto">
          <a:xfrm>
            <a:off x="3787775" y="5683250"/>
            <a:ext cx="550863"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B</a:t>
            </a:r>
          </a:p>
        </p:txBody>
      </p:sp>
      <p:sp>
        <p:nvSpPr>
          <p:cNvPr id="28706" name="Rectangle 49"/>
          <p:cNvSpPr>
            <a:spLocks noGrp="1" noChangeArrowheads="1"/>
          </p:cNvSpPr>
          <p:nvPr>
            <p:ph type="title"/>
          </p:nvPr>
        </p:nvSpPr>
        <p:spPr/>
        <p:txBody>
          <a:bodyPr/>
          <a:lstStyle/>
          <a:p>
            <a:pPr eaLnBrk="1" hangingPunct="1"/>
            <a:r>
              <a:rPr lang="en-US"/>
              <a:t>Switches (cont’d)</a:t>
            </a:r>
          </a:p>
        </p:txBody>
      </p:sp>
      <p:sp>
        <p:nvSpPr>
          <p:cNvPr id="28707" name="Rectangle 50"/>
          <p:cNvSpPr>
            <a:spLocks noGrp="1" noChangeArrowheads="1"/>
          </p:cNvSpPr>
          <p:nvPr>
            <p:ph type="body" idx="1"/>
          </p:nvPr>
        </p:nvSpPr>
        <p:spPr/>
        <p:txBody>
          <a:bodyPr/>
          <a:lstStyle/>
          <a:p>
            <a:pPr eaLnBrk="1" hangingPunct="1"/>
            <a:r>
              <a:rPr lang="en-US" sz="2800"/>
              <a:t>Compose switches into more complex ones (Boolean functions):</a:t>
            </a:r>
          </a:p>
        </p:txBody>
      </p:sp>
      <p:sp>
        <p:nvSpPr>
          <p:cNvPr id="43" name="Slide Number Placeholder 42"/>
          <p:cNvSpPr>
            <a:spLocks noGrp="1"/>
          </p:cNvSpPr>
          <p:nvPr>
            <p:ph type="sldNum" sz="quarter" idx="12"/>
          </p:nvPr>
        </p:nvSpPr>
        <p:spPr/>
        <p:txBody>
          <a:bodyPr/>
          <a:lstStyle/>
          <a:p>
            <a:pPr>
              <a:defRPr/>
            </a:pPr>
            <a:fld id="{FC6B1CDA-2B76-D645-9CDF-26EA6863596B}" type="slidenum">
              <a:rPr lang="en-US"/>
              <a:pPr>
                <a:defRPr/>
              </a:pPr>
              <a:t>7</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oole.gif"/>
          <p:cNvPicPr>
            <a:picLocks noChangeAspect="1"/>
          </p:cNvPicPr>
          <p:nvPr/>
        </p:nvPicPr>
        <p:blipFill>
          <a:blip r:embed="rId2"/>
          <a:stretch>
            <a:fillRect/>
          </a:stretch>
        </p:blipFill>
        <p:spPr>
          <a:xfrm>
            <a:off x="6078071" y="3962400"/>
            <a:ext cx="3065929" cy="2895600"/>
          </a:xfrm>
          <a:prstGeom prst="rect">
            <a:avLst/>
          </a:prstGeom>
        </p:spPr>
      </p:pic>
      <p:sp>
        <p:nvSpPr>
          <p:cNvPr id="2" name="Title 1"/>
          <p:cNvSpPr>
            <a:spLocks noGrp="1"/>
          </p:cNvSpPr>
          <p:nvPr>
            <p:ph type="title"/>
          </p:nvPr>
        </p:nvSpPr>
        <p:spPr/>
        <p:txBody>
          <a:bodyPr/>
          <a:lstStyle/>
          <a:p>
            <a:r>
              <a:rPr lang="en-US" dirty="0" smtClean="0"/>
              <a:t>Historical Note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Early computer designers built ad hoc circuits from switches</a:t>
            </a:r>
          </a:p>
          <a:p>
            <a:r>
              <a:rPr lang="en-US" dirty="0" smtClean="0"/>
              <a:t>Began to notice common patterns in their work: </a:t>
            </a:r>
            <a:r>
              <a:rPr lang="en-US" dirty="0" err="1" smtClean="0"/>
              <a:t>ANDs</a:t>
            </a:r>
            <a:r>
              <a:rPr lang="en-US" dirty="0" smtClean="0"/>
              <a:t>, </a:t>
            </a:r>
            <a:r>
              <a:rPr lang="en-US" dirty="0" err="1" smtClean="0"/>
              <a:t>ORs</a:t>
            </a:r>
            <a:r>
              <a:rPr lang="en-US" dirty="0" smtClean="0"/>
              <a:t>, …</a:t>
            </a:r>
          </a:p>
          <a:p>
            <a:r>
              <a:rPr lang="en-US" dirty="0" smtClean="0"/>
              <a:t>Master’s thesis (by Claude Shannon) made link between work and 19</a:t>
            </a:r>
            <a:r>
              <a:rPr lang="en-US" baseline="30000" dirty="0" smtClean="0"/>
              <a:t>th</a:t>
            </a:r>
            <a:r>
              <a:rPr lang="en-US" dirty="0" smtClean="0"/>
              <a:t> Century </a:t>
            </a:r>
            <a:br>
              <a:rPr lang="en-US" dirty="0" smtClean="0"/>
            </a:br>
            <a:r>
              <a:rPr lang="en-US" dirty="0" smtClean="0"/>
              <a:t>Mathematician George Boole</a:t>
            </a:r>
          </a:p>
          <a:p>
            <a:pPr lvl="1"/>
            <a:r>
              <a:rPr lang="en-US" dirty="0" smtClean="0"/>
              <a:t>Called it “Boolean” in his honor</a:t>
            </a:r>
          </a:p>
          <a:p>
            <a:r>
              <a:rPr lang="en-US" dirty="0" smtClean="0"/>
              <a:t>Could apply math to give theory to </a:t>
            </a:r>
            <a:br>
              <a:rPr lang="en-US" dirty="0" smtClean="0"/>
            </a:br>
            <a:r>
              <a:rPr lang="en-US" dirty="0" smtClean="0"/>
              <a:t>hardware design, minimization, …</a:t>
            </a:r>
          </a:p>
        </p:txBody>
      </p:sp>
      <p:sp>
        <p:nvSpPr>
          <p:cNvPr id="6" name="Slide Number Placeholder 5"/>
          <p:cNvSpPr>
            <a:spLocks noGrp="1"/>
          </p:cNvSpPr>
          <p:nvPr>
            <p:ph type="sldNum" sz="quarter" idx="12"/>
          </p:nvPr>
        </p:nvSpPr>
        <p:spPr/>
        <p:txBody>
          <a:bodyPr/>
          <a:lstStyle/>
          <a:p>
            <a:fld id="{3CC63E4C-4642-794D-A2FD-70F6B81535F5}" type="slidenum">
              <a:rPr lang="en-US" smtClean="0"/>
              <a:pPr/>
              <a:t>8</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p:cNvSpPr>
            <a:spLocks noGrp="1" noChangeArrowheads="1"/>
          </p:cNvSpPr>
          <p:nvPr>
            <p:ph type="title"/>
          </p:nvPr>
        </p:nvSpPr>
        <p:spPr/>
        <p:txBody>
          <a:bodyPr/>
          <a:lstStyle/>
          <a:p>
            <a:r>
              <a:rPr lang="en-US" dirty="0" smtClean="0"/>
              <a:t>Transistors</a:t>
            </a:r>
            <a:endParaRPr lang="en-US" dirty="0"/>
          </a:p>
        </p:txBody>
      </p:sp>
      <p:sp>
        <p:nvSpPr>
          <p:cNvPr id="8195" name="Rectangle 3"/>
          <p:cNvSpPr>
            <a:spLocks noGrp="1" noChangeArrowheads="1"/>
          </p:cNvSpPr>
          <p:nvPr>
            <p:ph type="body" idx="1"/>
          </p:nvPr>
        </p:nvSpPr>
        <p:spPr/>
        <p:txBody>
          <a:bodyPr>
            <a:normAutofit fontScale="92500" lnSpcReduction="10000"/>
          </a:bodyPr>
          <a:lstStyle/>
          <a:p>
            <a:r>
              <a:rPr lang="en-US" sz="2800" dirty="0" smtClean="0"/>
              <a:t>High </a:t>
            </a:r>
            <a:r>
              <a:rPr lang="en-US" sz="2800" dirty="0"/>
              <a:t>voltage (</a:t>
            </a:r>
            <a:r>
              <a:rPr lang="en-US" sz="2800" dirty="0" err="1"/>
              <a:t>V</a:t>
            </a:r>
            <a:r>
              <a:rPr lang="en-US" sz="2800" baseline="-25000" dirty="0" err="1"/>
              <a:t>dd</a:t>
            </a:r>
            <a:r>
              <a:rPr lang="en-US" sz="2800" dirty="0"/>
              <a:t>) </a:t>
            </a:r>
            <a:r>
              <a:rPr lang="en-US" sz="2800" dirty="0" smtClean="0"/>
              <a:t>represents </a:t>
            </a:r>
            <a:r>
              <a:rPr lang="en-US" sz="2800" dirty="0"/>
              <a:t>1, or </a:t>
            </a:r>
            <a:r>
              <a:rPr lang="en-US" sz="2800" dirty="0" smtClean="0"/>
              <a:t>true</a:t>
            </a:r>
          </a:p>
          <a:p>
            <a:pPr lvl="1"/>
            <a:r>
              <a:rPr lang="en-US" sz="2400" dirty="0" smtClean="0"/>
              <a:t>In modern microprocessors, </a:t>
            </a:r>
            <a:r>
              <a:rPr lang="en-US" sz="2400" dirty="0" err="1" smtClean="0"/>
              <a:t>Vdd</a:t>
            </a:r>
            <a:r>
              <a:rPr lang="en-US" sz="2400" dirty="0" smtClean="0"/>
              <a:t> ~ 1.0 Volt </a:t>
            </a:r>
          </a:p>
          <a:p>
            <a:r>
              <a:rPr lang="en-US" sz="2800" dirty="0" smtClean="0"/>
              <a:t>Low </a:t>
            </a:r>
            <a:r>
              <a:rPr lang="en-US" sz="2800" dirty="0"/>
              <a:t>voltage </a:t>
            </a:r>
            <a:r>
              <a:rPr lang="en-US" sz="2800" dirty="0" smtClean="0"/>
              <a:t>(0 Volt </a:t>
            </a:r>
            <a:r>
              <a:rPr lang="en-US" sz="2800" dirty="0"/>
              <a:t>or</a:t>
            </a:r>
            <a:r>
              <a:rPr lang="en-US" sz="2800" dirty="0" smtClean="0"/>
              <a:t> Ground) represents </a:t>
            </a:r>
            <a:r>
              <a:rPr lang="en-US" sz="2800" dirty="0"/>
              <a:t>0, or </a:t>
            </a:r>
            <a:r>
              <a:rPr lang="en-US" sz="2800" dirty="0" smtClean="0"/>
              <a:t>false</a:t>
            </a:r>
          </a:p>
          <a:p>
            <a:r>
              <a:rPr lang="en-US" sz="2800" dirty="0" smtClean="0"/>
              <a:t>Pick a midpoint voltage to decide if a 0 or a 1</a:t>
            </a:r>
          </a:p>
          <a:p>
            <a:pPr lvl="1"/>
            <a:r>
              <a:rPr lang="en-US" sz="2400" dirty="0" smtClean="0"/>
              <a:t>Voltage greater than midpoint = 1</a:t>
            </a:r>
          </a:p>
          <a:p>
            <a:pPr lvl="1"/>
            <a:r>
              <a:rPr lang="en-US" sz="2400" dirty="0" smtClean="0"/>
              <a:t>Voltage less than midpoint = 0</a:t>
            </a:r>
          </a:p>
          <a:p>
            <a:pPr lvl="1"/>
            <a:r>
              <a:rPr lang="en-US" sz="2400" dirty="0" smtClean="0"/>
              <a:t>This removes noise as signals propagate – a big advantage of digital systems over analog systems</a:t>
            </a:r>
          </a:p>
          <a:p>
            <a:r>
              <a:rPr lang="en-US" sz="2800" dirty="0"/>
              <a:t>If</a:t>
            </a:r>
            <a:r>
              <a:rPr lang="en-US" sz="2800" dirty="0" smtClean="0"/>
              <a:t> one switch can control another switch, we can </a:t>
            </a:r>
            <a:r>
              <a:rPr lang="en-US" sz="2800" dirty="0"/>
              <a:t>build a </a:t>
            </a:r>
            <a:r>
              <a:rPr lang="en-US" sz="2800" dirty="0" smtClean="0"/>
              <a:t>computer!</a:t>
            </a:r>
          </a:p>
          <a:p>
            <a:r>
              <a:rPr lang="en-US" sz="2800" dirty="0" smtClean="0"/>
              <a:t>Our switches: CMOS </a:t>
            </a:r>
            <a:r>
              <a:rPr lang="en-US" sz="2800" dirty="0"/>
              <a:t>transistors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31182</TotalTime>
  <Words>3601</Words>
  <Application>Microsoft Macintosh PowerPoint</Application>
  <PresentationFormat>On-screen Show (4:3)</PresentationFormat>
  <Paragraphs>649</Paragraphs>
  <Slides>51</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Image</vt:lpstr>
      <vt:lpstr>CS 61C: Great Ideas in Computer Architecture   Lecture 9: Synchronous Digital Systems</vt:lpstr>
      <vt:lpstr>You are Here!</vt:lpstr>
      <vt:lpstr>Levels of Representation/Interpretation</vt:lpstr>
      <vt:lpstr>Hardware Design</vt:lpstr>
      <vt:lpstr>Synchronous Digital Systems</vt:lpstr>
      <vt:lpstr>Switches: Basic Element of Physical Implementations</vt:lpstr>
      <vt:lpstr>Switches (cont’d)</vt:lpstr>
      <vt:lpstr>Historical Note</vt:lpstr>
      <vt:lpstr>Transistors</vt:lpstr>
      <vt:lpstr>CMOS Transistor Networks</vt:lpstr>
      <vt:lpstr>CMOS Transistors</vt:lpstr>
      <vt:lpstr>#2: Moore’s Law</vt:lpstr>
      <vt:lpstr>Intel 14nm Technology</vt:lpstr>
      <vt:lpstr>Scale of the Universe</vt:lpstr>
      <vt:lpstr>CMOS Circuit Rules</vt:lpstr>
      <vt:lpstr>CMOS Networks</vt:lpstr>
      <vt:lpstr>Two-Input Networks</vt:lpstr>
      <vt:lpstr>Clickers/Peer Instruction</vt:lpstr>
      <vt:lpstr>Administrivia</vt:lpstr>
      <vt:lpstr>Administrivia</vt:lpstr>
      <vt:lpstr>Break</vt:lpstr>
      <vt:lpstr>Combinational Logic Symbols</vt:lpstr>
      <vt:lpstr>Representations of Combinational Logic (groups of logic gates)</vt:lpstr>
      <vt:lpstr>Truth Tables for Combinational Logic</vt:lpstr>
      <vt:lpstr>Truth Table Example #1:  y= F(a,b): 1 iff a ≠ b</vt:lpstr>
      <vt:lpstr>Truth Table Example #2:  2-bit Adder</vt:lpstr>
      <vt:lpstr>Truth Table Example #3:  32-bit Unsigned Adder</vt:lpstr>
      <vt:lpstr>Truth Table Example #4:  3-input Majority Circuit</vt:lpstr>
      <vt:lpstr>Boolean Algebra</vt:lpstr>
      <vt:lpstr>Boolean Algebra: Circuit &amp; Algebraic Simplification</vt:lpstr>
      <vt:lpstr>Laws of Boolean Algebra</vt:lpstr>
      <vt:lpstr>Boolean Algebraic Simplification Example</vt:lpstr>
      <vt:lpstr>Boolean Algebraic Simplification Example</vt:lpstr>
      <vt:lpstr>Clickers/Peer Instruction</vt:lpstr>
      <vt:lpstr>In the News: Intel buys Altera</vt:lpstr>
      <vt:lpstr>Break</vt:lpstr>
      <vt:lpstr>Signals and Waveforms</vt:lpstr>
      <vt:lpstr>Signals and Waveforms: Grouping</vt:lpstr>
      <vt:lpstr>Signals and Waveforms: Circuit Delay</vt:lpstr>
      <vt:lpstr>Sample Debugging Waveform</vt:lpstr>
      <vt:lpstr>Type of Circuits</vt:lpstr>
      <vt:lpstr>Uses for State Elements</vt:lpstr>
      <vt:lpstr>Accumulator Example</vt:lpstr>
      <vt:lpstr>First Try: Does this work?</vt:lpstr>
      <vt:lpstr>Second Try: How About This?</vt:lpstr>
      <vt:lpstr>Model for Synchronous Systems</vt:lpstr>
      <vt:lpstr>Register Internals</vt:lpstr>
      <vt:lpstr>Camera Analogy Timing Terms</vt:lpstr>
      <vt:lpstr>Hardware Timing Terms</vt:lpstr>
      <vt:lpstr>Maximum Clock Frequency</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415</cp:revision>
  <cp:lastPrinted>2013-10-27T18:57:03Z</cp:lastPrinted>
  <dcterms:created xsi:type="dcterms:W3CDTF">2012-03-14T13:28:34Z</dcterms:created>
  <dcterms:modified xsi:type="dcterms:W3CDTF">2015-07-06T16:26:45Z</dcterms:modified>
</cp:coreProperties>
</file>