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378" r:id="rId3"/>
    <p:sldId id="413" r:id="rId4"/>
    <p:sldId id="361" r:id="rId5"/>
    <p:sldId id="414" r:id="rId6"/>
    <p:sldId id="415" r:id="rId7"/>
    <p:sldId id="416" r:id="rId8"/>
    <p:sldId id="419" r:id="rId9"/>
    <p:sldId id="418" r:id="rId10"/>
    <p:sldId id="417" r:id="rId11"/>
    <p:sldId id="422" r:id="rId12"/>
    <p:sldId id="421" r:id="rId13"/>
    <p:sldId id="420" r:id="rId14"/>
    <p:sldId id="423" r:id="rId15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000"/>
    <a:srgbClr val="FF6600"/>
    <a:srgbClr val="008000"/>
    <a:srgbClr val="CCFF99"/>
    <a:srgbClr val="663300"/>
    <a:srgbClr val="CC0000"/>
    <a:srgbClr val="FF9900"/>
    <a:srgbClr val="CC0099"/>
    <a:srgbClr val="FF0000"/>
    <a:srgbClr val="B30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86557" autoAdjust="0"/>
  </p:normalViewPr>
  <p:slideViewPr>
    <p:cSldViewPr>
      <p:cViewPr varScale="1">
        <p:scale>
          <a:sx n="125" d="100"/>
          <a:sy n="125" d="100"/>
        </p:scale>
        <p:origin x="149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670B4809-3FE2-3444-988C-ADAC86E15C8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931738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6DEF7FD-4AA6-46DB-9BA6-3A20CC483E18}" type="slidenum">
              <a:rPr lang="it-IT" altLang="it-IT" smtClean="0"/>
              <a:pPr>
                <a:spcBef>
                  <a:spcPct val="0"/>
                </a:spcBef>
              </a:pPr>
              <a:t>2</a:t>
            </a:fld>
            <a:endParaRPr lang="it-IT" altLang="it-IT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t-IT" altLang="it-IT" dirty="0"/>
              <a:t>Troppo</a:t>
            </a:r>
            <a:r>
              <a:rPr lang="it-IT" altLang="it-IT" baseline="0" dirty="0"/>
              <a:t> </a:t>
            </a:r>
            <a:r>
              <a:rPr lang="it-IT" altLang="it-IT" baseline="0"/>
              <a:t>confuso,</a:t>
            </a:r>
            <a:endParaRPr lang="it-IT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B12CC52-D7D7-C748-A8C0-04B46D8E22E4}" type="slidenum">
              <a:rPr lang="it-IT" altLang="it-IT"/>
              <a:pPr>
                <a:spcBef>
                  <a:spcPct val="0"/>
                </a:spcBef>
              </a:pPr>
              <a:t>11</a:t>
            </a:fld>
            <a:endParaRPr lang="it-IT" altLang="it-IT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it-IT" altLang="it-IT" baseline="0" dirty="0"/>
              <a:t>Aggiungere dati casella gialla</a:t>
            </a:r>
          </a:p>
        </p:txBody>
      </p:sp>
    </p:spTree>
    <p:extLst>
      <p:ext uri="{BB962C8B-B14F-4D97-AF65-F5344CB8AC3E}">
        <p14:creationId xmlns:p14="http://schemas.microsoft.com/office/powerpoint/2010/main" val="1762823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B12CC52-D7D7-C748-A8C0-04B46D8E22E4}" type="slidenum">
              <a:rPr lang="it-IT" altLang="it-IT"/>
              <a:pPr>
                <a:spcBef>
                  <a:spcPct val="0"/>
                </a:spcBef>
              </a:pPr>
              <a:t>12</a:t>
            </a:fld>
            <a:endParaRPr lang="it-IT" altLang="it-IT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it-IT" altLang="it-IT" baseline="0" dirty="0"/>
              <a:t>Aggiungere dati casella gialla</a:t>
            </a:r>
          </a:p>
        </p:txBody>
      </p:sp>
    </p:spTree>
    <p:extLst>
      <p:ext uri="{BB962C8B-B14F-4D97-AF65-F5344CB8AC3E}">
        <p14:creationId xmlns:p14="http://schemas.microsoft.com/office/powerpoint/2010/main" val="698637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B12CC52-D7D7-C748-A8C0-04B46D8E22E4}" type="slidenum">
              <a:rPr lang="it-IT" altLang="it-IT"/>
              <a:pPr>
                <a:spcBef>
                  <a:spcPct val="0"/>
                </a:spcBef>
              </a:pPr>
              <a:t>13</a:t>
            </a:fld>
            <a:endParaRPr lang="it-IT" altLang="it-IT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it-IT" altLang="it-IT" baseline="0" dirty="0"/>
              <a:t>Aggiungere dati casella gialla</a:t>
            </a:r>
          </a:p>
        </p:txBody>
      </p:sp>
    </p:spTree>
    <p:extLst>
      <p:ext uri="{BB962C8B-B14F-4D97-AF65-F5344CB8AC3E}">
        <p14:creationId xmlns:p14="http://schemas.microsoft.com/office/powerpoint/2010/main" val="934769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B12CC52-D7D7-C748-A8C0-04B46D8E22E4}" type="slidenum">
              <a:rPr lang="it-IT" altLang="it-IT"/>
              <a:pPr>
                <a:spcBef>
                  <a:spcPct val="0"/>
                </a:spcBef>
              </a:pPr>
              <a:t>3</a:t>
            </a:fld>
            <a:endParaRPr lang="it-IT" altLang="it-IT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it-IT" altLang="it-IT" baseline="0" dirty="0"/>
              <a:t>Aggiungere dati casella gialla</a:t>
            </a:r>
          </a:p>
        </p:txBody>
      </p:sp>
    </p:spTree>
    <p:extLst>
      <p:ext uri="{BB962C8B-B14F-4D97-AF65-F5344CB8AC3E}">
        <p14:creationId xmlns:p14="http://schemas.microsoft.com/office/powerpoint/2010/main" val="1309326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B12CC52-D7D7-C748-A8C0-04B46D8E22E4}" type="slidenum">
              <a:rPr lang="it-IT" altLang="it-IT"/>
              <a:pPr>
                <a:spcBef>
                  <a:spcPct val="0"/>
                </a:spcBef>
              </a:pPr>
              <a:t>4</a:t>
            </a:fld>
            <a:endParaRPr lang="it-IT" altLang="it-IT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it-IT" altLang="it-IT" baseline="0" dirty="0"/>
              <a:t>Aggiungere dati casella gialla</a:t>
            </a:r>
          </a:p>
        </p:txBody>
      </p:sp>
    </p:spTree>
    <p:extLst>
      <p:ext uri="{BB962C8B-B14F-4D97-AF65-F5344CB8AC3E}">
        <p14:creationId xmlns:p14="http://schemas.microsoft.com/office/powerpoint/2010/main" val="2804350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B12CC52-D7D7-C748-A8C0-04B46D8E22E4}" type="slidenum">
              <a:rPr lang="it-IT" altLang="it-IT"/>
              <a:pPr>
                <a:spcBef>
                  <a:spcPct val="0"/>
                </a:spcBef>
              </a:pPr>
              <a:t>5</a:t>
            </a:fld>
            <a:endParaRPr lang="it-IT" altLang="it-IT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it-IT" altLang="it-IT" baseline="0" dirty="0"/>
              <a:t>Aggiungere dati casella gialla</a:t>
            </a:r>
          </a:p>
        </p:txBody>
      </p:sp>
    </p:spTree>
    <p:extLst>
      <p:ext uri="{BB962C8B-B14F-4D97-AF65-F5344CB8AC3E}">
        <p14:creationId xmlns:p14="http://schemas.microsoft.com/office/powerpoint/2010/main" val="327762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B12CC52-D7D7-C748-A8C0-04B46D8E22E4}" type="slidenum">
              <a:rPr lang="it-IT" altLang="it-IT"/>
              <a:pPr>
                <a:spcBef>
                  <a:spcPct val="0"/>
                </a:spcBef>
              </a:pPr>
              <a:t>6</a:t>
            </a:fld>
            <a:endParaRPr lang="it-IT" altLang="it-IT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it-IT" altLang="it-IT" baseline="0" dirty="0"/>
              <a:t>Aggiungere dati casella gialla</a:t>
            </a:r>
          </a:p>
        </p:txBody>
      </p:sp>
    </p:spTree>
    <p:extLst>
      <p:ext uri="{BB962C8B-B14F-4D97-AF65-F5344CB8AC3E}">
        <p14:creationId xmlns:p14="http://schemas.microsoft.com/office/powerpoint/2010/main" val="66985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B12CC52-D7D7-C748-A8C0-04B46D8E22E4}" type="slidenum">
              <a:rPr lang="it-IT" altLang="it-IT"/>
              <a:pPr>
                <a:spcBef>
                  <a:spcPct val="0"/>
                </a:spcBef>
              </a:pPr>
              <a:t>7</a:t>
            </a:fld>
            <a:endParaRPr lang="it-IT" altLang="it-IT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it-IT" altLang="it-IT" baseline="0" dirty="0"/>
              <a:t>Aggiungere dati casella gialla</a:t>
            </a:r>
          </a:p>
        </p:txBody>
      </p:sp>
    </p:spTree>
    <p:extLst>
      <p:ext uri="{BB962C8B-B14F-4D97-AF65-F5344CB8AC3E}">
        <p14:creationId xmlns:p14="http://schemas.microsoft.com/office/powerpoint/2010/main" val="3087850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B12CC52-D7D7-C748-A8C0-04B46D8E22E4}" type="slidenum">
              <a:rPr lang="it-IT" altLang="it-IT"/>
              <a:pPr>
                <a:spcBef>
                  <a:spcPct val="0"/>
                </a:spcBef>
              </a:pPr>
              <a:t>8</a:t>
            </a:fld>
            <a:endParaRPr lang="it-IT" altLang="it-IT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it-IT" altLang="it-IT" baseline="0" dirty="0"/>
              <a:t>Aggiungere dati casella gialla</a:t>
            </a:r>
          </a:p>
        </p:txBody>
      </p:sp>
    </p:spTree>
    <p:extLst>
      <p:ext uri="{BB962C8B-B14F-4D97-AF65-F5344CB8AC3E}">
        <p14:creationId xmlns:p14="http://schemas.microsoft.com/office/powerpoint/2010/main" val="1299976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B12CC52-D7D7-C748-A8C0-04B46D8E22E4}" type="slidenum">
              <a:rPr lang="it-IT" altLang="it-IT"/>
              <a:pPr>
                <a:spcBef>
                  <a:spcPct val="0"/>
                </a:spcBef>
              </a:pPr>
              <a:t>9</a:t>
            </a:fld>
            <a:endParaRPr lang="it-IT" altLang="it-IT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it-IT" altLang="it-IT" baseline="0" dirty="0"/>
              <a:t>Aggiungere dati casella gialla</a:t>
            </a:r>
          </a:p>
        </p:txBody>
      </p:sp>
    </p:spTree>
    <p:extLst>
      <p:ext uri="{BB962C8B-B14F-4D97-AF65-F5344CB8AC3E}">
        <p14:creationId xmlns:p14="http://schemas.microsoft.com/office/powerpoint/2010/main" val="1282930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B12CC52-D7D7-C748-A8C0-04B46D8E22E4}" type="slidenum">
              <a:rPr lang="it-IT" altLang="it-IT"/>
              <a:pPr>
                <a:spcBef>
                  <a:spcPct val="0"/>
                </a:spcBef>
              </a:pPr>
              <a:t>10</a:t>
            </a:fld>
            <a:endParaRPr lang="it-IT" altLang="it-IT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it-IT" altLang="it-IT" baseline="0" dirty="0"/>
              <a:t>Aggiungere dati casella gialla</a:t>
            </a:r>
          </a:p>
        </p:txBody>
      </p:sp>
    </p:spTree>
    <p:extLst>
      <p:ext uri="{BB962C8B-B14F-4D97-AF65-F5344CB8AC3E}">
        <p14:creationId xmlns:p14="http://schemas.microsoft.com/office/powerpoint/2010/main" val="42383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D. Mapelli, 30 novembre 2015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E06970-33D1-DB4B-9359-67EEA2321F8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8407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D. Mapelli, 30 novembre 2015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51B902-AC14-424A-B38A-566EE2615B5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576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D. Mapelli, 30 novembre 2015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6CFAC-473D-5B46-B846-26C8B2E83359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19985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B517A-0066-E94F-BB11-2F09BA858C99}" type="slidenum">
              <a:rPr lang="it-IT" altLang="it-IT">
                <a:solidFill>
                  <a:srgbClr val="000000"/>
                </a:solidFill>
              </a:rPr>
              <a:pPr/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454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3AE762-17CD-374B-8B07-7FA2C747DA05}" type="slidenum">
              <a:rPr lang="it-IT" altLang="it-IT">
                <a:solidFill>
                  <a:srgbClr val="000000"/>
                </a:solidFill>
              </a:rPr>
              <a:pPr/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502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968035-024D-BA44-8EEB-BE327FB80679}" type="slidenum">
              <a:rPr lang="it-IT" altLang="it-IT">
                <a:solidFill>
                  <a:srgbClr val="000000"/>
                </a:solidFill>
              </a:rPr>
              <a:pPr/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66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E9E4A-F185-014D-9F42-3DA5F2A18DEC}" type="slidenum">
              <a:rPr lang="it-IT" altLang="it-IT">
                <a:solidFill>
                  <a:srgbClr val="000000"/>
                </a:solidFill>
              </a:rPr>
              <a:pPr/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46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CE8803-81E3-3A44-BDBB-1D8277509B53}" type="slidenum">
              <a:rPr lang="it-IT" altLang="it-IT">
                <a:solidFill>
                  <a:srgbClr val="000000"/>
                </a:solidFill>
              </a:rPr>
              <a:pPr/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95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610FF-95F1-8E40-B398-1BFE2B70D77D}" type="slidenum">
              <a:rPr lang="it-IT" altLang="it-IT">
                <a:solidFill>
                  <a:srgbClr val="000000"/>
                </a:solidFill>
              </a:rPr>
              <a:pPr/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270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EC9377-20EC-8C43-87FC-D6C024FF7F4F}" type="slidenum">
              <a:rPr lang="it-IT" altLang="it-IT">
                <a:solidFill>
                  <a:srgbClr val="000000"/>
                </a:solidFill>
              </a:rPr>
              <a:pPr/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85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A26DE-7045-914D-9129-16370CBD0107}" type="slidenum">
              <a:rPr lang="it-IT" altLang="it-IT">
                <a:solidFill>
                  <a:srgbClr val="000000"/>
                </a:solidFill>
              </a:rPr>
              <a:pPr/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15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D. Mapelli, 30 novembre 2015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373C42-031E-BE4F-B6ED-791C7F5FEFD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67964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CC26E7-0210-D549-9DEA-49AB2B8924AE}" type="slidenum">
              <a:rPr lang="it-IT" altLang="it-IT">
                <a:solidFill>
                  <a:srgbClr val="000000"/>
                </a:solidFill>
              </a:rPr>
              <a:pPr/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025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33E8FA-0062-404B-A58C-F0B154EFF3E8}" type="slidenum">
              <a:rPr lang="it-IT" altLang="it-IT">
                <a:solidFill>
                  <a:srgbClr val="000000"/>
                </a:solidFill>
              </a:rPr>
              <a:pPr/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73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3422D-D656-204F-B37A-B066C26D02DC}" type="slidenum">
              <a:rPr lang="it-IT" altLang="it-IT">
                <a:solidFill>
                  <a:srgbClr val="000000"/>
                </a:solidFill>
              </a:rPr>
              <a:pPr/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8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D. Mapelli, 30 novembre 2015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E87BFD-65D1-0F43-B143-1F56155DE0AA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9151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D. Mapelli, 30 novembre 2015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E4E64-BAC7-094E-B358-601AAAF167A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0247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D. Mapelli, 30 novembre 2015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0187D-B3EA-AE45-AB5C-DF522F77C0FA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7897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D. Mapelli, 30 novembre 2015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7F7472-7B81-8649-940E-CDFF20687C1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390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D. Mapelli, 30 novembre 2015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2DFF06-E282-734C-BF6E-4E6008CF692B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2738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D. Mapelli, 30 novembre 2015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F93696-C190-B246-B4E8-BF2142A1E769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0042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D. Mapelli, 30 novembre 2015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9B10E-B7A4-8841-9CE1-42B3DBE2F0A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3754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r>
              <a:rPr lang="it-IT"/>
              <a:t>D. Mapelli, 30 novembre 2015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81A56C-1761-5444-92CC-0955C1F53281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D15FA81A-9141-114E-AEDD-E8471E9A0F85}" type="slidenum">
              <a:rPr lang="it-IT" altLang="it-IT" smtClean="0">
                <a:solidFill>
                  <a:srgbClr val="000000"/>
                </a:solidFill>
              </a:rPr>
              <a:pPr/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90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9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4149725"/>
            <a:ext cx="9144000" cy="719435"/>
          </a:xfrm>
          <a:ln>
            <a:noFill/>
          </a:ln>
        </p:spPr>
        <p:txBody>
          <a:bodyPr/>
          <a:lstStyle/>
          <a:p>
            <a:pPr eaLnBrk="1" hangingPunct="1"/>
            <a:r>
              <a:rPr lang="it-IT" sz="2800" b="1" dirty="0">
                <a:solidFill>
                  <a:schemeClr val="bg1"/>
                </a:solidFill>
              </a:rPr>
              <a:t>Dataset </a:t>
            </a:r>
            <a:r>
              <a:rPr lang="it-IT" sz="2800" b="1" dirty="0" err="1">
                <a:solidFill>
                  <a:schemeClr val="bg1"/>
                </a:solidFill>
              </a:rPr>
              <a:t>Inference</a:t>
            </a:r>
            <a:r>
              <a:rPr lang="it-IT" sz="2800" b="1" dirty="0">
                <a:solidFill>
                  <a:schemeClr val="bg1"/>
                </a:solidFill>
              </a:rPr>
              <a:t> per reti neurali generative</a:t>
            </a:r>
            <a:endParaRPr lang="it-IT" altLang="it-IT" sz="2800" b="1" dirty="0">
              <a:solidFill>
                <a:schemeClr val="bg1"/>
              </a:solidFill>
            </a:endParaRPr>
          </a:p>
        </p:txBody>
      </p:sp>
      <p:pic>
        <p:nvPicPr>
          <p:cNvPr id="2051" name="Picture 3" descr="SigilloLogoLAST_White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908050"/>
            <a:ext cx="5670550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969E817-D520-569D-A4E3-D433433EF860}"/>
              </a:ext>
            </a:extLst>
          </p:cNvPr>
          <p:cNvSpPr txBox="1"/>
          <p:nvPr/>
        </p:nvSpPr>
        <p:spPr>
          <a:xfrm>
            <a:off x="323528" y="557559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Relatore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Prof. Simone Milani 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1FB87B-7B81-C499-AA55-304FC11BD56A}"/>
              </a:ext>
            </a:extLst>
          </p:cNvPr>
          <p:cNvSpPr txBox="1"/>
          <p:nvPr/>
        </p:nvSpPr>
        <p:spPr>
          <a:xfrm>
            <a:off x="5292082" y="5575597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Laureando</a:t>
            </a:r>
            <a:r>
              <a:rPr lang="en-US" dirty="0">
                <a:solidFill>
                  <a:schemeClr val="bg1"/>
                </a:solidFill>
              </a:rPr>
              <a:t>: Matteo De Gobbi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4A00C7-0C89-2318-1084-07FE369C33C0}"/>
              </a:ext>
            </a:extLst>
          </p:cNvPr>
          <p:cNvSpPr txBox="1"/>
          <p:nvPr/>
        </p:nvSpPr>
        <p:spPr>
          <a:xfrm>
            <a:off x="3851920" y="6297994"/>
            <a:ext cx="148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16/11/2023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012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93C9DDF5-128B-1634-713D-8ECEB81C42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0" r="7664" b="-1"/>
          <a:stretch/>
        </p:blipFill>
        <p:spPr>
          <a:xfrm>
            <a:off x="5220072" y="3501008"/>
            <a:ext cx="3744416" cy="3042237"/>
          </a:xfrm>
          <a:prstGeom prst="rect">
            <a:avLst/>
          </a:prstGeom>
        </p:spPr>
      </p:pic>
      <p:pic>
        <p:nvPicPr>
          <p:cNvPr id="27651" name="Picture 3" descr="SigilloLogoLAST_White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96838"/>
            <a:ext cx="2300288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-86747" y="-99392"/>
            <a:ext cx="9251951" cy="1368426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it-IT" altLang="it-IT" sz="2000" dirty="0">
                <a:solidFill>
                  <a:schemeClr val="bg1"/>
                </a:solidFill>
              </a:rPr>
              <a:t>Parametri della </a:t>
            </a:r>
            <a:r>
              <a:rPr lang="it-IT" altLang="it-IT" sz="2000" dirty="0" err="1">
                <a:solidFill>
                  <a:schemeClr val="bg1"/>
                </a:solidFill>
              </a:rPr>
              <a:t>shadow</a:t>
            </a:r>
            <a:r>
              <a:rPr lang="it-IT" altLang="it-IT" sz="2000" dirty="0">
                <a:solidFill>
                  <a:schemeClr val="bg1"/>
                </a:solidFill>
              </a:rPr>
              <a:t> GAN</a:t>
            </a:r>
          </a:p>
        </p:txBody>
      </p:sp>
      <p:pic>
        <p:nvPicPr>
          <p:cNvPr id="2" name="Picture 3" descr="SigilloLogoLAST_WhiteOK">
            <a:extLst>
              <a:ext uri="{FF2B5EF4-FFF2-40B4-BE49-F238E27FC236}">
                <a16:creationId xmlns:a16="http://schemas.microsoft.com/office/drawing/2014/main" id="{DC1630A6-9CBD-2292-F55B-98C4C0A5D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70471"/>
            <a:ext cx="2300288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FC88C1D-6363-BC90-6419-184006E6FE45}"/>
              </a:ext>
            </a:extLst>
          </p:cNvPr>
          <p:cNvSpPr txBox="1"/>
          <p:nvPr/>
        </p:nvSpPr>
        <p:spPr>
          <a:xfrm>
            <a:off x="203206" y="1534203"/>
            <a:ext cx="3351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Aumentare</a:t>
            </a:r>
            <a:r>
              <a:rPr lang="en-US" dirty="0"/>
              <a:t> il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immagini</a:t>
            </a:r>
            <a:r>
              <a:rPr lang="en-US" dirty="0"/>
              <a:t> generate a </a:t>
            </a:r>
            <a:r>
              <a:rPr lang="en-US" dirty="0" err="1"/>
              <a:t>disposizione</a:t>
            </a:r>
            <a:r>
              <a:rPr lang="en-US" dirty="0"/>
              <a:t> </a:t>
            </a:r>
            <a:r>
              <a:rPr lang="en-US" dirty="0" err="1"/>
              <a:t>dell’attaccante</a:t>
            </a:r>
            <a:r>
              <a:rPr lang="en-US" dirty="0"/>
              <a:t> </a:t>
            </a:r>
            <a:r>
              <a:rPr lang="en-US" dirty="0" err="1"/>
              <a:t>migliora</a:t>
            </a:r>
            <a:r>
              <a:rPr lang="en-US" dirty="0"/>
              <a:t> la </a:t>
            </a:r>
            <a:r>
              <a:rPr lang="en-US" dirty="0" err="1"/>
              <a:t>precisone</a:t>
            </a:r>
            <a:r>
              <a:rPr lang="en-US" dirty="0"/>
              <a:t> </a:t>
            </a:r>
            <a:r>
              <a:rPr lang="en-US" dirty="0" err="1"/>
              <a:t>dell’attacco</a:t>
            </a: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25FB994-8985-9515-BFFE-07DF4D56A9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348"/>
          <a:stretch/>
        </p:blipFill>
        <p:spPr>
          <a:xfrm>
            <a:off x="73650" y="3011531"/>
            <a:ext cx="2730998" cy="290279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B19B3FF-E97E-EACD-BD54-FBBB35429F86}"/>
              </a:ext>
            </a:extLst>
          </p:cNvPr>
          <p:cNvSpPr txBox="1"/>
          <p:nvPr/>
        </p:nvSpPr>
        <p:spPr>
          <a:xfrm>
            <a:off x="3203848" y="3573016"/>
            <a:ext cx="20882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l’attaccante</a:t>
            </a:r>
            <a:r>
              <a:rPr lang="en-US" dirty="0"/>
              <a:t> ha poche </a:t>
            </a:r>
            <a:r>
              <a:rPr lang="en-US" dirty="0" err="1"/>
              <a:t>immagini</a:t>
            </a:r>
            <a:r>
              <a:rPr lang="en-US" dirty="0"/>
              <a:t> a </a:t>
            </a:r>
            <a:r>
              <a:rPr lang="en-US" dirty="0" err="1"/>
              <a:t>disposizione</a:t>
            </a:r>
            <a:r>
              <a:rPr lang="en-US" dirty="0"/>
              <a:t> </a:t>
            </a:r>
            <a:r>
              <a:rPr lang="en-US" dirty="0" err="1"/>
              <a:t>pu</a:t>
            </a:r>
            <a:r>
              <a:rPr lang="it-IT" dirty="0"/>
              <a:t>ò </a:t>
            </a:r>
            <a:r>
              <a:rPr lang="en-US" dirty="0" err="1"/>
              <a:t>aumentare</a:t>
            </a:r>
            <a:r>
              <a:rPr lang="en-US" dirty="0"/>
              <a:t> le </a:t>
            </a:r>
            <a:r>
              <a:rPr lang="en-US" dirty="0" err="1"/>
              <a:t>epoche</a:t>
            </a:r>
            <a:r>
              <a:rPr lang="en-US" dirty="0"/>
              <a:t> di training </a:t>
            </a:r>
            <a:r>
              <a:rPr lang="en-US" dirty="0" err="1"/>
              <a:t>della</a:t>
            </a:r>
            <a:r>
              <a:rPr lang="en-US" dirty="0"/>
              <a:t> shadow GAN, ma </a:t>
            </a:r>
            <a:r>
              <a:rPr lang="en-US" dirty="0" err="1"/>
              <a:t>aiuta</a:t>
            </a:r>
            <a:r>
              <a:rPr lang="en-US" dirty="0"/>
              <a:t> </a:t>
            </a:r>
            <a:r>
              <a:rPr lang="en-US" dirty="0" err="1"/>
              <a:t>fino</a:t>
            </a:r>
            <a:r>
              <a:rPr lang="en-US" dirty="0"/>
              <a:t> ad un </a:t>
            </a:r>
            <a:r>
              <a:rPr lang="en-US" dirty="0" err="1"/>
              <a:t>certo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epoche</a:t>
            </a:r>
            <a:endParaRPr lang="it-IT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96B1542B-4A19-AFBB-F940-512B4D87D7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8359"/>
          <a:stretch/>
        </p:blipFill>
        <p:spPr>
          <a:xfrm>
            <a:off x="3554238" y="1282273"/>
            <a:ext cx="5554266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6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 descr="SigilloLogoLAST_White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96838"/>
            <a:ext cx="2300288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-86747" y="-99392"/>
            <a:ext cx="9251951" cy="1368426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it-IT" altLang="it-IT" sz="2000" dirty="0">
                <a:solidFill>
                  <a:schemeClr val="bg1"/>
                </a:solidFill>
              </a:rPr>
              <a:t>GAN resistente a attacchi di inferenza</a:t>
            </a:r>
          </a:p>
        </p:txBody>
      </p:sp>
      <p:pic>
        <p:nvPicPr>
          <p:cNvPr id="2" name="Picture 3" descr="SigilloLogoLAST_WhiteOK">
            <a:extLst>
              <a:ext uri="{FF2B5EF4-FFF2-40B4-BE49-F238E27FC236}">
                <a16:creationId xmlns:a16="http://schemas.microsoft.com/office/drawing/2014/main" id="{DC1630A6-9CBD-2292-F55B-98C4C0A5D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70471"/>
            <a:ext cx="2300288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magine 3" descr="Immagine che contiene schizzo, cartone animato, Frangia, Taglio sfrangiato&#10;&#10;Descrizione generata automaticamente">
            <a:extLst>
              <a:ext uri="{FF2B5EF4-FFF2-40B4-BE49-F238E27FC236}">
                <a16:creationId xmlns:a16="http://schemas.microsoft.com/office/drawing/2014/main" id="{2EA9C328-A89D-D98E-9E37-908A27CBE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429000"/>
            <a:ext cx="1296144" cy="1296144"/>
          </a:xfrm>
          <a:prstGeom prst="rect">
            <a:avLst/>
          </a:prstGeom>
        </p:spPr>
      </p:pic>
      <p:pic>
        <p:nvPicPr>
          <p:cNvPr id="6" name="Immagine 5" descr="Immagine che contiene Taglio sfrangiato, Frangia, ragazza, Caschetto&#10;&#10;Descrizione generata automaticamente">
            <a:extLst>
              <a:ext uri="{FF2B5EF4-FFF2-40B4-BE49-F238E27FC236}">
                <a16:creationId xmlns:a16="http://schemas.microsoft.com/office/drawing/2014/main" id="{7567A1AD-A98D-A40E-278A-4F6677E51F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132856"/>
            <a:ext cx="1296144" cy="1296144"/>
          </a:xfrm>
          <a:prstGeom prst="rect">
            <a:avLst/>
          </a:prstGeom>
        </p:spPr>
      </p:pic>
      <p:pic>
        <p:nvPicPr>
          <p:cNvPr id="8" name="Immagine 7" descr="Immagine che contiene Taglio sfrangiato, cartone animato, manga, Caschetto&#10;&#10;Descrizione generata automaticamente">
            <a:extLst>
              <a:ext uri="{FF2B5EF4-FFF2-40B4-BE49-F238E27FC236}">
                <a16:creationId xmlns:a16="http://schemas.microsoft.com/office/drawing/2014/main" id="{0CCDD01D-EEC6-7BE4-7F0F-6DE7A3B1CF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429000"/>
            <a:ext cx="1296144" cy="1296144"/>
          </a:xfrm>
          <a:prstGeom prst="rect">
            <a:avLst/>
          </a:prstGeom>
        </p:spPr>
      </p:pic>
      <p:pic>
        <p:nvPicPr>
          <p:cNvPr id="12" name="Immagine 11" descr="Immagine che contiene Taglio sfrangiato, cartone animato, bambola, anime&#10;&#10;Descrizione generata automaticamente">
            <a:extLst>
              <a:ext uri="{FF2B5EF4-FFF2-40B4-BE49-F238E27FC236}">
                <a16:creationId xmlns:a16="http://schemas.microsoft.com/office/drawing/2014/main" id="{27A29FC8-5C35-19D5-0F35-C0822BADA5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29000"/>
            <a:ext cx="1296144" cy="1296144"/>
          </a:xfrm>
          <a:prstGeom prst="rect">
            <a:avLst/>
          </a:prstGeom>
        </p:spPr>
      </p:pic>
      <p:pic>
        <p:nvPicPr>
          <p:cNvPr id="14" name="Immagine 13" descr="Immagine che contiene Frangia, Taglio sfrangiato, anime, cartone animato&#10;&#10;Descrizione generata automaticamente">
            <a:extLst>
              <a:ext uri="{FF2B5EF4-FFF2-40B4-BE49-F238E27FC236}">
                <a16:creationId xmlns:a16="http://schemas.microsoft.com/office/drawing/2014/main" id="{8A9E58F6-518D-5229-50B6-E593EEF62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968" y="2132856"/>
            <a:ext cx="1296144" cy="1296144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E872D77-DD39-5107-232E-82148BDFC008}"/>
              </a:ext>
            </a:extLst>
          </p:cNvPr>
          <p:cNvSpPr txBox="1"/>
          <p:nvPr/>
        </p:nvSpPr>
        <p:spPr>
          <a:xfrm>
            <a:off x="27456" y="1421777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 45789 immagini di training e 500 epoche è stato possibile addestrare una GAN resistente a MIA che produca immagini di buona qualità </a:t>
            </a:r>
          </a:p>
        </p:txBody>
      </p:sp>
      <p:pic>
        <p:nvPicPr>
          <p:cNvPr id="17" name="Immagine 16" descr="Immagine che contiene Taglio sfrangiato, cartone animato, Frangia, manga&#10;&#10;Descrizione generata automaticamente">
            <a:extLst>
              <a:ext uri="{FF2B5EF4-FFF2-40B4-BE49-F238E27FC236}">
                <a16:creationId xmlns:a16="http://schemas.microsoft.com/office/drawing/2014/main" id="{AA12B4B6-94C6-DEB6-E299-146B0E54D1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112" y="2132856"/>
            <a:ext cx="1296145" cy="129614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7A8C4A4-DF56-B938-06EC-69A19B641CC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6178"/>
          <a:stretch/>
        </p:blipFill>
        <p:spPr>
          <a:xfrm>
            <a:off x="175394" y="2066074"/>
            <a:ext cx="3626628" cy="326496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71B45FC-C153-0EBF-2C12-176F739A18AC}"/>
              </a:ext>
            </a:extLst>
          </p:cNvPr>
          <p:cNvSpPr txBox="1"/>
          <p:nvPr/>
        </p:nvSpPr>
        <p:spPr>
          <a:xfrm>
            <a:off x="277564" y="5517232"/>
            <a:ext cx="814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È possibile ottenere GAN resistenti a MIA anche con training set più </a:t>
            </a:r>
            <a:r>
              <a:rPr lang="en-US" dirty="0" err="1"/>
              <a:t>piccoli</a:t>
            </a:r>
            <a:r>
              <a:rPr lang="en-US" dirty="0"/>
              <a:t>, ma la </a:t>
            </a:r>
            <a:r>
              <a:rPr lang="en-US" dirty="0" err="1"/>
              <a:t>qualit</a:t>
            </a:r>
            <a:r>
              <a:rPr lang="it-IT" dirty="0"/>
              <a:t>à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immagini</a:t>
            </a:r>
            <a:r>
              <a:rPr lang="en-US" dirty="0"/>
              <a:t> </a:t>
            </a:r>
            <a:r>
              <a:rPr lang="en-US" dirty="0" err="1"/>
              <a:t>sar</a:t>
            </a:r>
            <a:r>
              <a:rPr lang="it-IT" dirty="0"/>
              <a:t>à </a:t>
            </a:r>
            <a:r>
              <a:rPr lang="en-US" dirty="0" err="1"/>
              <a:t>inferiore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071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 descr="SigilloLogoLAST_White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96838"/>
            <a:ext cx="2300288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-86747" y="-99392"/>
            <a:ext cx="9251951" cy="1368426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it-IT" altLang="it-IT" sz="2000" dirty="0">
                <a:solidFill>
                  <a:schemeClr val="bg1"/>
                </a:solidFill>
              </a:rPr>
              <a:t>Conclusioni</a:t>
            </a:r>
          </a:p>
        </p:txBody>
      </p:sp>
      <p:pic>
        <p:nvPicPr>
          <p:cNvPr id="2" name="Picture 3" descr="SigilloLogoLAST_WhiteOK">
            <a:extLst>
              <a:ext uri="{FF2B5EF4-FFF2-40B4-BE49-F238E27FC236}">
                <a16:creationId xmlns:a16="http://schemas.microsoft.com/office/drawing/2014/main" id="{DC1630A6-9CBD-2292-F55B-98C4C0A5D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70471"/>
            <a:ext cx="2300288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545119-5339-BB50-1BD0-7B7FED447522}"/>
              </a:ext>
            </a:extLst>
          </p:cNvPr>
          <p:cNvSpPr txBox="1"/>
          <p:nvPr/>
        </p:nvSpPr>
        <p:spPr>
          <a:xfrm>
            <a:off x="107504" y="1340768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Sono </a:t>
            </a:r>
            <a:r>
              <a:rPr lang="en-US" dirty="0" err="1"/>
              <a:t>riuscito</a:t>
            </a:r>
            <a:r>
              <a:rPr lang="en-US" dirty="0"/>
              <a:t> a </a:t>
            </a:r>
            <a:r>
              <a:rPr lang="en-US" dirty="0" err="1"/>
              <a:t>sviluppare</a:t>
            </a:r>
            <a:r>
              <a:rPr lang="en-US" dirty="0"/>
              <a:t> con </a:t>
            </a:r>
            <a:r>
              <a:rPr lang="en-US" dirty="0" err="1"/>
              <a:t>successo</a:t>
            </a:r>
            <a:r>
              <a:rPr lang="en-US" dirty="0"/>
              <a:t> </a:t>
            </a:r>
            <a:r>
              <a:rPr lang="en-US" dirty="0" err="1"/>
              <a:t>attacchi</a:t>
            </a:r>
            <a:r>
              <a:rPr lang="en-US" dirty="0"/>
              <a:t> white box e black box </a:t>
            </a:r>
            <a:r>
              <a:rPr lang="en-US" dirty="0" err="1"/>
              <a:t>su</a:t>
            </a:r>
            <a:r>
              <a:rPr lang="en-US" dirty="0"/>
              <a:t> GAN </a:t>
            </a:r>
            <a:r>
              <a:rPr lang="en-US" dirty="0" err="1"/>
              <a:t>addestrate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MNIST e </a:t>
            </a:r>
            <a:r>
              <a:rPr lang="en-US" dirty="0" err="1"/>
              <a:t>sul</a:t>
            </a:r>
            <a:r>
              <a:rPr lang="en-US" dirty="0"/>
              <a:t> dataset anime faces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1C54ED-2844-F96C-578B-6E2EF38C29CC}"/>
              </a:ext>
            </a:extLst>
          </p:cNvPr>
          <p:cNvSpPr txBox="1"/>
          <p:nvPr/>
        </p:nvSpPr>
        <p:spPr>
          <a:xfrm>
            <a:off x="107504" y="213285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Aumentare</a:t>
            </a:r>
            <a:r>
              <a:rPr lang="en-US" dirty="0"/>
              <a:t> il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epoche</a:t>
            </a:r>
            <a:r>
              <a:rPr lang="en-US" dirty="0"/>
              <a:t> per </a:t>
            </a:r>
            <a:r>
              <a:rPr lang="en-US" dirty="0" err="1"/>
              <a:t>migliorare</a:t>
            </a:r>
            <a:r>
              <a:rPr lang="en-US" dirty="0"/>
              <a:t> la </a:t>
            </a:r>
            <a:r>
              <a:rPr lang="en-US" dirty="0" err="1"/>
              <a:t>qualit</a:t>
            </a:r>
            <a:r>
              <a:rPr lang="it-IT" dirty="0"/>
              <a:t>à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immagini</a:t>
            </a:r>
            <a:r>
              <a:rPr lang="en-US" dirty="0"/>
              <a:t> porta ad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maggiore</a:t>
            </a:r>
            <a:r>
              <a:rPr lang="en-US" dirty="0"/>
              <a:t> </a:t>
            </a:r>
            <a:r>
              <a:rPr lang="en-US" dirty="0" err="1"/>
              <a:t>vulnerabilit</a:t>
            </a:r>
            <a:r>
              <a:rPr lang="it-IT" dirty="0"/>
              <a:t>à </a:t>
            </a:r>
            <a:r>
              <a:rPr lang="en-US" dirty="0"/>
              <a:t>a MIA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43E42CD-2ABF-1A55-A9D6-F2069C57631E}"/>
              </a:ext>
            </a:extLst>
          </p:cNvPr>
          <p:cNvSpPr txBox="1"/>
          <p:nvPr/>
        </p:nvSpPr>
        <p:spPr>
          <a:xfrm>
            <a:off x="107504" y="2903157"/>
            <a:ext cx="8856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L’attaccante</a:t>
            </a:r>
            <a:r>
              <a:rPr lang="en-US" dirty="0"/>
              <a:t> </a:t>
            </a:r>
            <a:r>
              <a:rPr lang="en-US" dirty="0" err="1"/>
              <a:t>pu</a:t>
            </a:r>
            <a:r>
              <a:rPr lang="it-IT" dirty="0"/>
              <a:t>ò </a:t>
            </a:r>
            <a:r>
              <a:rPr lang="en-US" dirty="0" err="1"/>
              <a:t>migliorare</a:t>
            </a:r>
            <a:r>
              <a:rPr lang="en-US" dirty="0"/>
              <a:t> la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probabilit</a:t>
            </a:r>
            <a:r>
              <a:rPr lang="it-IT" dirty="0"/>
              <a:t>à di successo avendo a disposizione un maggior numero di immagini generate oppure aumentando le epoche di training della </a:t>
            </a:r>
            <a:r>
              <a:rPr lang="it-IT" dirty="0" err="1"/>
              <a:t>shadow</a:t>
            </a:r>
            <a:r>
              <a:rPr lang="it-IT" dirty="0"/>
              <a:t> GAN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5D374C-E6BB-EBE0-513E-C1E40191BB45}"/>
              </a:ext>
            </a:extLst>
          </p:cNvPr>
          <p:cNvSpPr txBox="1"/>
          <p:nvPr/>
        </p:nvSpPr>
        <p:spPr>
          <a:xfrm>
            <a:off x="107504" y="4043978"/>
            <a:ext cx="889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È possibile addestrare GAN resistenti a MIA avendo abbastanza dati di training </a:t>
            </a:r>
          </a:p>
        </p:txBody>
      </p:sp>
    </p:spTree>
    <p:extLst>
      <p:ext uri="{BB962C8B-B14F-4D97-AF65-F5344CB8AC3E}">
        <p14:creationId xmlns:p14="http://schemas.microsoft.com/office/powerpoint/2010/main" val="83033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 descr="SigilloLogoLAST_White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96838"/>
            <a:ext cx="2300288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-86747" y="-99392"/>
            <a:ext cx="9251951" cy="1368426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000" dirty="0">
              <a:solidFill>
                <a:schemeClr val="bg1"/>
              </a:solidFill>
            </a:endParaRPr>
          </a:p>
        </p:txBody>
      </p:sp>
      <p:pic>
        <p:nvPicPr>
          <p:cNvPr id="2" name="Picture 3" descr="SigilloLogoLAST_WhiteOK">
            <a:extLst>
              <a:ext uri="{FF2B5EF4-FFF2-40B4-BE49-F238E27FC236}">
                <a16:creationId xmlns:a16="http://schemas.microsoft.com/office/drawing/2014/main" id="{DC1630A6-9CBD-2292-F55B-98C4C0A5D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70471"/>
            <a:ext cx="2300288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907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-96838" y="-100013"/>
            <a:ext cx="9251951" cy="1368426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it-IT" sz="2000" dirty="0">
                <a:solidFill>
                  <a:schemeClr val="bg1"/>
                </a:solidFill>
              </a:rPr>
              <a:t>Generative Adversarial Networks (GANs)</a:t>
            </a:r>
            <a:endParaRPr lang="it-IT" altLang="it-IT" sz="2000" dirty="0">
              <a:solidFill>
                <a:schemeClr val="bg1"/>
              </a:solidFill>
            </a:endParaRPr>
          </a:p>
        </p:txBody>
      </p:sp>
      <p:pic>
        <p:nvPicPr>
          <p:cNvPr id="13315" name="Picture 3" descr="SigilloLogoLAST_White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96838"/>
            <a:ext cx="2300288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97A1D51-B583-BFB7-9960-386B816F3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297997"/>
            <a:ext cx="7416824" cy="345119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D71A318-5EDF-64CB-D08A-0D9E616EC0BB}"/>
              </a:ext>
            </a:extLst>
          </p:cNvPr>
          <p:cNvSpPr txBox="1"/>
          <p:nvPr/>
        </p:nvSpPr>
        <p:spPr>
          <a:xfrm>
            <a:off x="107504" y="4941168"/>
            <a:ext cx="8856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GAN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composte</a:t>
            </a:r>
            <a:r>
              <a:rPr lang="en-US" dirty="0"/>
              <a:t> da due </a:t>
            </a:r>
            <a:r>
              <a:rPr lang="en-US" dirty="0" err="1"/>
              <a:t>reti</a:t>
            </a:r>
            <a:r>
              <a:rPr lang="en-US" dirty="0"/>
              <a:t> </a:t>
            </a:r>
            <a:r>
              <a:rPr lang="en-US" dirty="0" err="1"/>
              <a:t>neurali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Rete </a:t>
            </a:r>
            <a:r>
              <a:rPr lang="en-US" dirty="0" err="1"/>
              <a:t>generatrice</a:t>
            </a:r>
            <a:r>
              <a:rPr lang="en-US" dirty="0"/>
              <a:t>, genera le </a:t>
            </a:r>
            <a:r>
              <a:rPr lang="en-US" dirty="0" err="1"/>
              <a:t>immagini</a:t>
            </a:r>
            <a:r>
              <a:rPr lang="en-US" dirty="0"/>
              <a:t> a </a:t>
            </a:r>
            <a:r>
              <a:rPr lang="en-US" dirty="0" err="1"/>
              <a:t>partire</a:t>
            </a:r>
            <a:r>
              <a:rPr lang="en-US" dirty="0"/>
              <a:t> da un </a:t>
            </a:r>
            <a:r>
              <a:rPr lang="en-US" dirty="0" err="1"/>
              <a:t>vettore</a:t>
            </a:r>
            <a:r>
              <a:rPr lang="en-US" dirty="0"/>
              <a:t> di </a:t>
            </a:r>
            <a:r>
              <a:rPr lang="en-US" dirty="0" err="1"/>
              <a:t>rumore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Rete </a:t>
            </a:r>
            <a:r>
              <a:rPr lang="en-US" dirty="0" err="1"/>
              <a:t>discriminatrice</a:t>
            </a:r>
            <a:r>
              <a:rPr lang="en-US" dirty="0"/>
              <a:t>, </a:t>
            </a:r>
            <a:r>
              <a:rPr lang="en-US" dirty="0" err="1"/>
              <a:t>determina</a:t>
            </a:r>
            <a:r>
              <a:rPr lang="en-US" dirty="0"/>
              <a:t> la likelihood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l’immagine</a:t>
            </a:r>
            <a:r>
              <a:rPr lang="en-US" dirty="0"/>
              <a:t> in input </a:t>
            </a:r>
            <a:r>
              <a:rPr lang="en-US" dirty="0" err="1"/>
              <a:t>sia</a:t>
            </a:r>
            <a:r>
              <a:rPr lang="en-US" dirty="0"/>
              <a:t> </a:t>
            </a:r>
            <a:r>
              <a:rPr lang="en-US" dirty="0" err="1"/>
              <a:t>reale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AC9C12-2E5D-DE8C-FC26-ED1EF590468A}"/>
              </a:ext>
            </a:extLst>
          </p:cNvPr>
          <p:cNvSpPr txBox="1"/>
          <p:nvPr/>
        </p:nvSpPr>
        <p:spPr>
          <a:xfrm>
            <a:off x="99264" y="6021288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GAN possono essere usate per generare dataset artificiali a partire da dataset reali</a:t>
            </a:r>
          </a:p>
        </p:txBody>
      </p:sp>
    </p:spTree>
    <p:extLst>
      <p:ext uri="{BB962C8B-B14F-4D97-AF65-F5344CB8AC3E}">
        <p14:creationId xmlns:p14="http://schemas.microsoft.com/office/powerpoint/2010/main" val="279193687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-82274" y="-101998"/>
            <a:ext cx="9251951" cy="1368426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altLang="it-IT" sz="2000" dirty="0">
                <a:solidFill>
                  <a:schemeClr val="bg1"/>
                </a:solidFill>
              </a:rPr>
              <a:t>Membership Inference Attack (MIA)</a:t>
            </a:r>
            <a:endParaRPr lang="it-IT" altLang="it-IT" sz="2000" dirty="0">
              <a:solidFill>
                <a:schemeClr val="bg1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000" dirty="0">
              <a:solidFill>
                <a:schemeClr val="bg1"/>
              </a:solidFill>
            </a:endParaRPr>
          </a:p>
        </p:txBody>
      </p:sp>
      <p:pic>
        <p:nvPicPr>
          <p:cNvPr id="27651" name="Picture 3" descr="SigilloLogoLAST_White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96838"/>
            <a:ext cx="2300288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10266A-6A0C-0006-EF99-23C841BF9514}"/>
              </a:ext>
            </a:extLst>
          </p:cNvPr>
          <p:cNvSpPr txBox="1"/>
          <p:nvPr/>
        </p:nvSpPr>
        <p:spPr>
          <a:xfrm>
            <a:off x="175138" y="151349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È un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attacco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determinare</a:t>
            </a:r>
            <a:r>
              <a:rPr lang="en-US" dirty="0"/>
              <a:t> se 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appartenga</a:t>
            </a:r>
            <a:r>
              <a:rPr lang="en-US" dirty="0"/>
              <a:t> al training set del </a:t>
            </a:r>
            <a:r>
              <a:rPr lang="en-US" dirty="0" err="1"/>
              <a:t>modello</a:t>
            </a:r>
            <a:r>
              <a:rPr lang="en-US" dirty="0"/>
              <a:t> di machine learning </a:t>
            </a:r>
            <a:r>
              <a:rPr lang="en-US" dirty="0" err="1"/>
              <a:t>attaccato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38FB5CA-6AF5-9760-D9C0-9E0AAAF28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2300717"/>
            <a:ext cx="8604448" cy="171946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2112042-5722-AE60-94C0-CF64195B694F}"/>
              </a:ext>
            </a:extLst>
          </p:cNvPr>
          <p:cNvSpPr txBox="1"/>
          <p:nvPr/>
        </p:nvSpPr>
        <p:spPr>
          <a:xfrm>
            <a:off x="175138" y="4117774"/>
            <a:ext cx="8789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Inizialmente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MIA </a:t>
            </a:r>
            <a:r>
              <a:rPr lang="en-US" dirty="0" err="1"/>
              <a:t>furono</a:t>
            </a:r>
            <a:r>
              <a:rPr lang="en-US" dirty="0"/>
              <a:t> </a:t>
            </a:r>
            <a:r>
              <a:rPr lang="en-US" dirty="0" err="1"/>
              <a:t>introdotti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classifier, in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venne</a:t>
            </a:r>
            <a:r>
              <a:rPr lang="en-US" dirty="0"/>
              <a:t> </a:t>
            </a:r>
            <a:r>
              <a:rPr lang="en-US" dirty="0" err="1"/>
              <a:t>sviluppata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funziona</a:t>
            </a:r>
            <a:r>
              <a:rPr lang="en-US" dirty="0"/>
              <a:t> con le GAN  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BADDB98-7E10-8856-8D6C-DD5D83B58C28}"/>
              </a:ext>
            </a:extLst>
          </p:cNvPr>
          <p:cNvSpPr txBox="1"/>
          <p:nvPr/>
        </p:nvSpPr>
        <p:spPr>
          <a:xfrm>
            <a:off x="158585" y="5339091"/>
            <a:ext cx="712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Perch</a:t>
            </a:r>
            <a:r>
              <a:rPr lang="it-IT" dirty="0" err="1"/>
              <a:t>é</a:t>
            </a:r>
            <a:r>
              <a:rPr lang="it-IT" dirty="0"/>
              <a:t> la Membership </a:t>
            </a:r>
            <a:r>
              <a:rPr lang="it-IT" dirty="0" err="1"/>
              <a:t>Inference</a:t>
            </a:r>
            <a:r>
              <a:rPr lang="it-IT" dirty="0"/>
              <a:t> è un problema per la privacy</a:t>
            </a:r>
            <a:r>
              <a:rPr lang="en-US" dirty="0"/>
              <a:t>?</a:t>
            </a: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75C0F826-152D-13A2-A001-9A4015AB8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312" y="4725144"/>
            <a:ext cx="1331022" cy="159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7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-86747" y="-99392"/>
            <a:ext cx="9251951" cy="1368426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it-IT" altLang="it-IT" sz="2000" dirty="0">
                <a:solidFill>
                  <a:schemeClr val="bg1"/>
                </a:solidFill>
              </a:rPr>
              <a:t>Attacco white box</a:t>
            </a:r>
          </a:p>
        </p:txBody>
      </p:sp>
      <p:pic>
        <p:nvPicPr>
          <p:cNvPr id="27651" name="Picture 3" descr="SigilloLogoLAST_White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96838"/>
            <a:ext cx="2300288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4862655-A90A-3732-273C-D610A0932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1343"/>
            <a:ext cx="9144000" cy="431531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59D922-AF84-5F4B-28AD-ED0AF91B9F00}"/>
              </a:ext>
            </a:extLst>
          </p:cNvPr>
          <p:cNvSpPr txBox="1"/>
          <p:nvPr/>
        </p:nvSpPr>
        <p:spPr>
          <a:xfrm>
            <a:off x="3981" y="5519541"/>
            <a:ext cx="9036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</a:t>
            </a:r>
            <a:r>
              <a:rPr lang="en-US" dirty="0"/>
              <a:t>’</a:t>
            </a:r>
            <a:r>
              <a:rPr lang="en-US" dirty="0" err="1"/>
              <a:t>attacco</a:t>
            </a:r>
            <a:r>
              <a:rPr lang="en-US" dirty="0"/>
              <a:t> white box </a:t>
            </a:r>
            <a:r>
              <a:rPr lang="en-US" dirty="0" err="1"/>
              <a:t>l’attacante</a:t>
            </a:r>
            <a:r>
              <a:rPr lang="en-US" dirty="0"/>
              <a:t> ha a </a:t>
            </a:r>
            <a:r>
              <a:rPr lang="en-US" dirty="0" err="1"/>
              <a:t>disposizione</a:t>
            </a:r>
            <a:r>
              <a:rPr lang="en-US" dirty="0"/>
              <a:t> il </a:t>
            </a:r>
            <a:r>
              <a:rPr lang="en-US" dirty="0" err="1"/>
              <a:t>discriminatore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GAN target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8469E81-CDEC-4B8D-3684-5E16A0FE5629}"/>
              </a:ext>
            </a:extLst>
          </p:cNvPr>
          <p:cNvSpPr txBox="1"/>
          <p:nvPr/>
        </p:nvSpPr>
        <p:spPr>
          <a:xfrm>
            <a:off x="1" y="6093296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prime k </a:t>
            </a:r>
            <a:r>
              <a:rPr lang="en-US" dirty="0" err="1"/>
              <a:t>immagini</a:t>
            </a:r>
            <a:r>
              <a:rPr lang="en-US" dirty="0"/>
              <a:t> per likelihood </a:t>
            </a:r>
            <a:r>
              <a:rPr lang="en-US" dirty="0" err="1"/>
              <a:t>hanno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probabilit</a:t>
            </a:r>
            <a:r>
              <a:rPr lang="it-IT" dirty="0"/>
              <a:t>à </a:t>
            </a:r>
            <a:r>
              <a:rPr lang="en-US" dirty="0"/>
              <a:t>di </a:t>
            </a:r>
            <a:r>
              <a:rPr lang="en-US" dirty="0" err="1"/>
              <a:t>appartenere</a:t>
            </a:r>
            <a:r>
              <a:rPr lang="en-US" dirty="0"/>
              <a:t> al training set </a:t>
            </a:r>
            <a:r>
              <a:rPr lang="en-US" dirty="0" err="1"/>
              <a:t>della</a:t>
            </a:r>
            <a:r>
              <a:rPr lang="en-US" dirty="0"/>
              <a:t> GAN target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056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 descr="SigilloLogoLAST_White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96838"/>
            <a:ext cx="2300288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59D922-AF84-5F4B-28AD-ED0AF91B9F00}"/>
              </a:ext>
            </a:extLst>
          </p:cNvPr>
          <p:cNvSpPr txBox="1"/>
          <p:nvPr/>
        </p:nvSpPr>
        <p:spPr>
          <a:xfrm>
            <a:off x="0" y="1321768"/>
            <a:ext cx="909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Nell’attacco black box l’attaccante ha a disposizione solo delle immagini generate dalla GAN target quindi addestra una </a:t>
            </a:r>
            <a:r>
              <a:rPr lang="it-IT" dirty="0" err="1"/>
              <a:t>shadow</a:t>
            </a:r>
            <a:r>
              <a:rPr lang="it-IT" dirty="0"/>
              <a:t> GAN che simulerà </a:t>
            </a:r>
            <a:r>
              <a:rPr lang="en-US" dirty="0"/>
              <a:t>la target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8469E81-CDEC-4B8D-3684-5E16A0FE5629}"/>
              </a:ext>
            </a:extLst>
          </p:cNvPr>
          <p:cNvSpPr txBox="1"/>
          <p:nvPr/>
        </p:nvSpPr>
        <p:spPr>
          <a:xfrm>
            <a:off x="38127" y="5805264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Dopo aver addestrato la </a:t>
            </a:r>
            <a:r>
              <a:rPr lang="it-IT" dirty="0" err="1"/>
              <a:t>shadow</a:t>
            </a:r>
            <a:r>
              <a:rPr lang="it-IT" dirty="0"/>
              <a:t> GAN l’attaccante può procedere con un attacco white box sul discriminatore della </a:t>
            </a:r>
            <a:r>
              <a:rPr lang="it-IT" dirty="0" err="1"/>
              <a:t>shadow</a:t>
            </a:r>
            <a:r>
              <a:rPr lang="it-IT" dirty="0"/>
              <a:t> GAN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D9F548F-730F-69ED-7D08-E2008FC34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46" y="2020833"/>
            <a:ext cx="8852204" cy="3588861"/>
          </a:xfrm>
          <a:prstGeom prst="rect">
            <a:avLst/>
          </a:prstGeom>
        </p:spPr>
      </p:pic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-86747" y="-99392"/>
            <a:ext cx="9251951" cy="1368426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it-IT" altLang="it-IT" sz="2000" dirty="0">
                <a:solidFill>
                  <a:schemeClr val="bg1"/>
                </a:solidFill>
              </a:rPr>
              <a:t>Attacco black box</a:t>
            </a:r>
          </a:p>
        </p:txBody>
      </p:sp>
      <p:pic>
        <p:nvPicPr>
          <p:cNvPr id="4" name="Picture 3" descr="SigilloLogoLAST_WhiteOK">
            <a:extLst>
              <a:ext uri="{FF2B5EF4-FFF2-40B4-BE49-F238E27FC236}">
                <a16:creationId xmlns:a16="http://schemas.microsoft.com/office/drawing/2014/main" id="{FE2DC399-383D-1965-0C4B-8446F8AF7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616"/>
            <a:ext cx="2300288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65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 descr="SigilloLogoLAST_White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96838"/>
            <a:ext cx="2300288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-86747" y="-99392"/>
            <a:ext cx="9251951" cy="1368426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it-IT" altLang="it-IT" sz="2000" dirty="0">
                <a:solidFill>
                  <a:schemeClr val="bg1"/>
                </a:solidFill>
              </a:rPr>
              <a:t>Cosa </a:t>
            </a:r>
            <a:r>
              <a:rPr lang="it-IT" altLang="it-IT" sz="2000">
                <a:solidFill>
                  <a:schemeClr val="bg1"/>
                </a:solidFill>
              </a:rPr>
              <a:t>cerchiamo nell’attacco?</a:t>
            </a:r>
            <a:endParaRPr lang="it-IT" altLang="it-IT" sz="2000" dirty="0">
              <a:solidFill>
                <a:schemeClr val="bg1"/>
              </a:solidFill>
            </a:endParaRPr>
          </a:p>
        </p:txBody>
      </p:sp>
      <p:pic>
        <p:nvPicPr>
          <p:cNvPr id="2" name="Picture 3" descr="SigilloLogoLAST_WhiteOK">
            <a:extLst>
              <a:ext uri="{FF2B5EF4-FFF2-40B4-BE49-F238E27FC236}">
                <a16:creationId xmlns:a16="http://schemas.microsoft.com/office/drawing/2014/main" id="{DC1630A6-9CBD-2292-F55B-98C4C0A5D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70471"/>
            <a:ext cx="2300288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F9F21F-E018-BEEB-A0B5-F99BF3FA89B8}"/>
              </a:ext>
            </a:extLst>
          </p:cNvPr>
          <p:cNvSpPr txBox="1"/>
          <p:nvPr/>
        </p:nvSpPr>
        <p:spPr>
          <a:xfrm>
            <a:off x="339528" y="1282394"/>
            <a:ext cx="8460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Vogliamo valutare l’impatto di alcune variabili sull’accuratezza dei MIA: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Grandezza del training set e numero di epoche della GAN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Qualità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immagini</a:t>
            </a:r>
            <a:r>
              <a:rPr lang="en-US" dirty="0"/>
              <a:t> generate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immagini</a:t>
            </a:r>
            <a:r>
              <a:rPr lang="en-US" dirty="0"/>
              <a:t> generate </a:t>
            </a:r>
            <a:r>
              <a:rPr lang="en-US" dirty="0" err="1"/>
              <a:t>disponibili</a:t>
            </a:r>
            <a:r>
              <a:rPr lang="en-US" dirty="0"/>
              <a:t> </a:t>
            </a:r>
            <a:r>
              <a:rPr lang="en-US" dirty="0" err="1"/>
              <a:t>all’attaccante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epoche</a:t>
            </a:r>
            <a:r>
              <a:rPr lang="en-US" dirty="0"/>
              <a:t> di training </a:t>
            </a:r>
            <a:r>
              <a:rPr lang="en-US" dirty="0" err="1"/>
              <a:t>della</a:t>
            </a:r>
            <a:r>
              <a:rPr lang="en-US" dirty="0"/>
              <a:t> GAN shadow</a:t>
            </a:r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CD36310-1F56-5EA1-0376-D3649127F3E1}"/>
              </a:ext>
            </a:extLst>
          </p:cNvPr>
          <p:cNvSpPr txBox="1"/>
          <p:nvPr/>
        </p:nvSpPr>
        <p:spPr>
          <a:xfrm>
            <a:off x="332288" y="2852054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 </a:t>
            </a:r>
            <a:r>
              <a:rPr lang="en-US" dirty="0" err="1"/>
              <a:t>metrica</a:t>
            </a:r>
            <a:r>
              <a:rPr lang="en-US" dirty="0"/>
              <a:t> di </a:t>
            </a:r>
            <a:r>
              <a:rPr lang="en-US" dirty="0" err="1"/>
              <a:t>accuratezza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attacchi</a:t>
            </a:r>
            <a:r>
              <a:rPr lang="en-US" dirty="0"/>
              <a:t> </a:t>
            </a:r>
            <a:r>
              <a:rPr lang="en-US" dirty="0" err="1"/>
              <a:t>usiamo</a:t>
            </a:r>
            <a:r>
              <a:rPr lang="en-US" dirty="0"/>
              <a:t> la Precision.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B93986-C2E0-D6C8-0AB9-49E14D97FA63}"/>
              </a:ext>
            </a:extLst>
          </p:cNvPr>
          <p:cNvSpPr txBox="1"/>
          <p:nvPr/>
        </p:nvSpPr>
        <p:spPr>
          <a:xfrm>
            <a:off x="339528" y="3214925"/>
            <a:ext cx="7976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Come </a:t>
            </a:r>
            <a:r>
              <a:rPr lang="en-US" dirty="0" err="1"/>
              <a:t>metrica</a:t>
            </a:r>
            <a:r>
              <a:rPr lang="en-US" dirty="0"/>
              <a:t> di </a:t>
            </a:r>
            <a:r>
              <a:rPr lang="en-US" dirty="0" err="1"/>
              <a:t>qualit</a:t>
            </a:r>
            <a:r>
              <a:rPr lang="it-IT" dirty="0"/>
              <a:t>à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immagini</a:t>
            </a:r>
            <a:r>
              <a:rPr lang="en-US" dirty="0"/>
              <a:t> generate </a:t>
            </a:r>
            <a:r>
              <a:rPr lang="en-US" dirty="0" err="1"/>
              <a:t>usiamo</a:t>
            </a:r>
            <a:r>
              <a:rPr lang="en-US" dirty="0"/>
              <a:t> la Fr</a:t>
            </a:r>
            <a:r>
              <a:rPr lang="it-IT" dirty="0" err="1"/>
              <a:t>échet</a:t>
            </a:r>
            <a:r>
              <a:rPr lang="it-IT" dirty="0"/>
              <a:t> </a:t>
            </a:r>
            <a:r>
              <a:rPr lang="it-IT" dirty="0" err="1"/>
              <a:t>Inception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en-US" dirty="0"/>
              <a:t>(FID): 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95B3ED8-2616-26BA-06B3-AC16C71115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58" t="4612" r="1405" b="829"/>
          <a:stretch/>
        </p:blipFill>
        <p:spPr>
          <a:xfrm>
            <a:off x="3957639" y="3639255"/>
            <a:ext cx="3960440" cy="2952329"/>
          </a:xfrm>
          <a:prstGeom prst="rect">
            <a:avLst/>
          </a:prstGeom>
        </p:spPr>
      </p:pic>
      <p:pic>
        <p:nvPicPr>
          <p:cNvPr id="10" name="Immagine 9" descr="Immagine che contiene schizzo, cartone animato, Frangia, Taglio sfrangiato&#10;&#10;Descrizione generata automaticamente">
            <a:extLst>
              <a:ext uri="{FF2B5EF4-FFF2-40B4-BE49-F238E27FC236}">
                <a16:creationId xmlns:a16="http://schemas.microsoft.com/office/drawing/2014/main" id="{09B550CD-648E-1768-3549-58D880EDD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66320"/>
            <a:ext cx="1080120" cy="108012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DBD3832-B1E8-0CC1-E486-48DB13AE5684}"/>
              </a:ext>
            </a:extLst>
          </p:cNvPr>
          <p:cNvSpPr txBox="1"/>
          <p:nvPr/>
        </p:nvSpPr>
        <p:spPr>
          <a:xfrm>
            <a:off x="1481392" y="4039461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Immagine</a:t>
            </a:r>
            <a:r>
              <a:rPr lang="en-US" dirty="0"/>
              <a:t> con buona </a:t>
            </a:r>
            <a:r>
              <a:rPr lang="en-US" dirty="0" err="1"/>
              <a:t>qualit</a:t>
            </a:r>
            <a:r>
              <a:rPr lang="it-IT" dirty="0"/>
              <a:t>à, la FID è bassa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C8C6430-39AE-0C86-CA82-8BDE71020A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5354552"/>
            <a:ext cx="1114425" cy="1095375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55C9C37-1231-D51A-228F-DF6BE46449FF}"/>
              </a:ext>
            </a:extLst>
          </p:cNvPr>
          <p:cNvSpPr txBox="1"/>
          <p:nvPr/>
        </p:nvSpPr>
        <p:spPr>
          <a:xfrm>
            <a:off x="1509961" y="5354552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Immagine</a:t>
            </a:r>
            <a:r>
              <a:rPr lang="en-US" dirty="0"/>
              <a:t> con </a:t>
            </a:r>
            <a:r>
              <a:rPr lang="it-IT" dirty="0"/>
              <a:t>FID alta</a:t>
            </a:r>
          </a:p>
        </p:txBody>
      </p:sp>
    </p:spTree>
    <p:extLst>
      <p:ext uri="{BB962C8B-B14F-4D97-AF65-F5344CB8AC3E}">
        <p14:creationId xmlns:p14="http://schemas.microsoft.com/office/powerpoint/2010/main" val="383863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 descr="SigilloLogoLAST_White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96838"/>
            <a:ext cx="2300288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-86747" y="-99392"/>
            <a:ext cx="9251951" cy="1368426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it-IT" altLang="it-IT" sz="2000" dirty="0">
                <a:solidFill>
                  <a:schemeClr val="bg1"/>
                </a:solidFill>
              </a:rPr>
              <a:t>Numero di epoche di training della GAN target</a:t>
            </a:r>
          </a:p>
        </p:txBody>
      </p:sp>
      <p:pic>
        <p:nvPicPr>
          <p:cNvPr id="2" name="Picture 3" descr="SigilloLogoLAST_WhiteOK">
            <a:extLst>
              <a:ext uri="{FF2B5EF4-FFF2-40B4-BE49-F238E27FC236}">
                <a16:creationId xmlns:a16="http://schemas.microsoft.com/office/drawing/2014/main" id="{DC1630A6-9CBD-2292-F55B-98C4C0A5D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70471"/>
            <a:ext cx="2300288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magine 3" descr="Immagine che contiene testo, diagramma, schermata, pixel&#10;&#10;Descrizione generata automaticamente">
            <a:extLst>
              <a:ext uri="{FF2B5EF4-FFF2-40B4-BE49-F238E27FC236}">
                <a16:creationId xmlns:a16="http://schemas.microsoft.com/office/drawing/2014/main" id="{F7FBBBDF-490F-E5B0-756F-721BD3F9E2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8" y="1531005"/>
            <a:ext cx="4825159" cy="361886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040BFA4-36F0-5082-B7BF-87C344FED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533" y="1451679"/>
            <a:ext cx="4327671" cy="342328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2550C3A-E681-1B76-3B65-1D10822DCBFE}"/>
              </a:ext>
            </a:extLst>
          </p:cNvPr>
          <p:cNvSpPr txBox="1"/>
          <p:nvPr/>
        </p:nvSpPr>
        <p:spPr>
          <a:xfrm>
            <a:off x="184150" y="5149874"/>
            <a:ext cx="4645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Separazione delle </a:t>
            </a:r>
            <a:r>
              <a:rPr lang="it-IT" dirty="0" err="1"/>
              <a:t>likelihood</a:t>
            </a:r>
            <a:r>
              <a:rPr lang="it-IT" dirty="0"/>
              <a:t> di training e test set determinate dal discriminatore </a:t>
            </a:r>
            <a:r>
              <a:rPr lang="it-IT" dirty="0" err="1"/>
              <a:t>shadow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D3A35F6-67E1-4B97-400A-58DEBB03B2ED}"/>
              </a:ext>
            </a:extLst>
          </p:cNvPr>
          <p:cNvSpPr txBox="1"/>
          <p:nvPr/>
        </p:nvSpPr>
        <p:spPr>
          <a:xfrm>
            <a:off x="4967686" y="4874960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Precisione degli attacchi black box su una GAN con 128 immagini nel training set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6FA4170E-9B5C-A9E1-A3A6-716CFFAEE6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5364" y="5877272"/>
            <a:ext cx="925438" cy="925438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0124A5D8-B44C-5F9C-2A8A-8B50AFCCC4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98" y="5877272"/>
            <a:ext cx="925438" cy="92543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FCCE4F60-4BCF-9D65-16BF-7D621155E2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8632" y="5878376"/>
            <a:ext cx="925438" cy="925438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036F3AF-D6F3-3C35-7267-01DA97970D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3034" y="5877272"/>
            <a:ext cx="925437" cy="925437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4112FB4-B866-91FB-0FFF-19A09DFE244F}"/>
              </a:ext>
            </a:extLst>
          </p:cNvPr>
          <p:cNvSpPr txBox="1"/>
          <p:nvPr/>
        </p:nvSpPr>
        <p:spPr>
          <a:xfrm>
            <a:off x="5503589" y="5879379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Immagini generate aumentando il numero di epoche</a:t>
            </a:r>
          </a:p>
        </p:txBody>
      </p:sp>
    </p:spTree>
    <p:extLst>
      <p:ext uri="{BB962C8B-B14F-4D97-AF65-F5344CB8AC3E}">
        <p14:creationId xmlns:p14="http://schemas.microsoft.com/office/powerpoint/2010/main" val="32921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 descr="SigilloLogoLAST_White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96838"/>
            <a:ext cx="2300288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-86747" y="-99392"/>
            <a:ext cx="9251951" cy="1368426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it-IT" altLang="it-IT" sz="2000" dirty="0">
                <a:solidFill>
                  <a:schemeClr val="bg1"/>
                </a:solidFill>
              </a:rPr>
              <a:t>Grandezza training set della GAN target</a:t>
            </a:r>
          </a:p>
        </p:txBody>
      </p:sp>
      <p:pic>
        <p:nvPicPr>
          <p:cNvPr id="2" name="Picture 3" descr="SigilloLogoLAST_WhiteOK">
            <a:extLst>
              <a:ext uri="{FF2B5EF4-FFF2-40B4-BE49-F238E27FC236}">
                <a16:creationId xmlns:a16="http://schemas.microsoft.com/office/drawing/2014/main" id="{DC1630A6-9CBD-2292-F55B-98C4C0A5D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70471"/>
            <a:ext cx="2300288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F96B7D3-6044-C9B8-D451-F1DD66D6EA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2" t="1137" r="1827" b="2068"/>
          <a:stretch/>
        </p:blipFill>
        <p:spPr>
          <a:xfrm>
            <a:off x="-1520" y="1288834"/>
            <a:ext cx="5112569" cy="386005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658C08B-4CFE-76DD-5A7F-DFB8680D7F97}"/>
              </a:ext>
            </a:extLst>
          </p:cNvPr>
          <p:cNvSpPr txBox="1"/>
          <p:nvPr/>
        </p:nvSpPr>
        <p:spPr>
          <a:xfrm>
            <a:off x="0" y="5140482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</a:t>
            </a:r>
            <a:r>
              <a:rPr lang="it-IT" dirty="0" err="1"/>
              <a:t>likelihood</a:t>
            </a:r>
            <a:r>
              <a:rPr lang="it-IT" dirty="0"/>
              <a:t> diventano meno separate aumentando la grandezza del training set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B7F171B-6A68-7481-4C65-A2580A9E3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1325704"/>
            <a:ext cx="4067944" cy="321285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ABC9ED4-96C4-28C4-22F6-35432FD12FE6}"/>
              </a:ext>
            </a:extLst>
          </p:cNvPr>
          <p:cNvSpPr txBox="1"/>
          <p:nvPr/>
        </p:nvSpPr>
        <p:spPr>
          <a:xfrm>
            <a:off x="5288804" y="459523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precisione è </a:t>
            </a:r>
            <a:r>
              <a:rPr lang="en-US" dirty="0"/>
              <a:t>pi</a:t>
            </a:r>
            <a:r>
              <a:rPr lang="it-IT" dirty="0"/>
              <a:t>ù </a:t>
            </a:r>
            <a:r>
              <a:rPr lang="en-US" dirty="0" err="1"/>
              <a:t>bassa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il dataset </a:t>
            </a:r>
            <a:r>
              <a:rPr lang="it-IT" dirty="0"/>
              <a:t>è </a:t>
            </a:r>
            <a:r>
              <a:rPr lang="en-US" dirty="0"/>
              <a:t>pi</a:t>
            </a:r>
            <a:r>
              <a:rPr lang="it-IT" dirty="0"/>
              <a:t>ù grande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39D44B3-CF03-8303-31CA-4A07110E74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32" y="5872001"/>
            <a:ext cx="943889" cy="94388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7ED91DF-8168-F106-7392-27378E218B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9911" y="5872001"/>
            <a:ext cx="943889" cy="94388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A3589EB-173F-B358-EEFE-F682CAC7E9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4890" y="5872000"/>
            <a:ext cx="943889" cy="943889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3EF85EF-CB1D-467A-600C-15A9995A0DAA}"/>
              </a:ext>
            </a:extLst>
          </p:cNvPr>
          <p:cNvSpPr txBox="1"/>
          <p:nvPr/>
        </p:nvSpPr>
        <p:spPr>
          <a:xfrm>
            <a:off x="6012160" y="5872001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Immagini generate aumentando la grandezza del dataset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D7E91B3D-121E-39C9-9C64-1C5261BD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7453" y="5882061"/>
            <a:ext cx="943889" cy="94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7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 descr="SigilloLogoLAST_White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96838"/>
            <a:ext cx="2300288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0CBF068-FA48-57D8-D983-EBA101D007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81" t="6171" r="9345" b="2713"/>
          <a:stretch/>
        </p:blipFill>
        <p:spPr>
          <a:xfrm>
            <a:off x="17520" y="1243890"/>
            <a:ext cx="6254456" cy="3481254"/>
          </a:xfrm>
          <a:prstGeom prst="rect">
            <a:avLst/>
          </a:prstGeom>
        </p:spPr>
      </p:pic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-86747" y="-99392"/>
            <a:ext cx="9251951" cy="1368426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it-IT" altLang="it-IT" sz="2000" dirty="0">
                <a:solidFill>
                  <a:schemeClr val="bg1"/>
                </a:solidFill>
              </a:rPr>
              <a:t>Qualità </a:t>
            </a:r>
            <a:r>
              <a:rPr lang="en-US" altLang="it-IT" sz="2000" dirty="0" err="1">
                <a:solidFill>
                  <a:schemeClr val="bg1"/>
                </a:solidFill>
              </a:rPr>
              <a:t>delle</a:t>
            </a:r>
            <a:r>
              <a:rPr lang="en-US" altLang="it-IT" sz="2000" dirty="0">
                <a:solidFill>
                  <a:schemeClr val="bg1"/>
                </a:solidFill>
              </a:rPr>
              <a:t> </a:t>
            </a:r>
            <a:r>
              <a:rPr lang="en-US" altLang="it-IT" sz="2000" dirty="0" err="1">
                <a:solidFill>
                  <a:schemeClr val="bg1"/>
                </a:solidFill>
              </a:rPr>
              <a:t>immagini</a:t>
            </a:r>
            <a:r>
              <a:rPr lang="en-US" altLang="it-IT" sz="2000" dirty="0">
                <a:solidFill>
                  <a:schemeClr val="bg1"/>
                </a:solidFill>
              </a:rPr>
              <a:t> generate</a:t>
            </a:r>
            <a:endParaRPr lang="it-IT" altLang="it-IT" sz="2000" dirty="0">
              <a:solidFill>
                <a:schemeClr val="bg1"/>
              </a:solidFill>
            </a:endParaRPr>
          </a:p>
        </p:txBody>
      </p:sp>
      <p:pic>
        <p:nvPicPr>
          <p:cNvPr id="2" name="Picture 3" descr="SigilloLogoLAST_WhiteOK">
            <a:extLst>
              <a:ext uri="{FF2B5EF4-FFF2-40B4-BE49-F238E27FC236}">
                <a16:creationId xmlns:a16="http://schemas.microsoft.com/office/drawing/2014/main" id="{DC1630A6-9CBD-2292-F55B-98C4C0A5D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70471"/>
            <a:ext cx="2300288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5BBF985-29C9-4083-3357-41515D5B9482}"/>
              </a:ext>
            </a:extLst>
          </p:cNvPr>
          <p:cNvSpPr txBox="1"/>
          <p:nvPr/>
        </p:nvSpPr>
        <p:spPr>
          <a:xfrm>
            <a:off x="6393731" y="1412776"/>
            <a:ext cx="2516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precision</a:t>
            </a:r>
            <a:r>
              <a:rPr lang="it-IT" dirty="0"/>
              <a:t>e dell’attacco è </a:t>
            </a:r>
            <a:r>
              <a:rPr lang="en-US" dirty="0"/>
              <a:t>pi</a:t>
            </a:r>
            <a:r>
              <a:rPr lang="it-IT" dirty="0"/>
              <a:t>ù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la </a:t>
            </a:r>
            <a:r>
              <a:rPr lang="en-US" dirty="0" err="1"/>
              <a:t>qualit</a:t>
            </a:r>
            <a:r>
              <a:rPr lang="it-IT" dirty="0"/>
              <a:t>à è maggiore </a:t>
            </a:r>
            <a:r>
              <a:rPr lang="en-US" dirty="0"/>
              <a:t>(</a:t>
            </a:r>
            <a:r>
              <a:rPr lang="it-IT" dirty="0"/>
              <a:t>a parità di dataset size</a:t>
            </a:r>
            <a:r>
              <a:rPr lang="en-US" dirty="0"/>
              <a:t>)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9166AD3-5969-1218-F2D0-E4C203654F54}"/>
              </a:ext>
            </a:extLst>
          </p:cNvPr>
          <p:cNvSpPr txBox="1"/>
          <p:nvPr/>
        </p:nvSpPr>
        <p:spPr>
          <a:xfrm>
            <a:off x="6410279" y="2896800"/>
            <a:ext cx="2483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 </a:t>
            </a:r>
            <a:r>
              <a:rPr lang="en-US" dirty="0" err="1"/>
              <a:t>poter</a:t>
            </a:r>
            <a:r>
              <a:rPr lang="en-US" dirty="0"/>
              <a:t> </a:t>
            </a:r>
            <a:r>
              <a:rPr lang="en-US" dirty="0" err="1"/>
              <a:t>avere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GAN </a:t>
            </a:r>
            <a:r>
              <a:rPr lang="en-US" dirty="0" err="1"/>
              <a:t>resistente</a:t>
            </a:r>
            <a:r>
              <a:rPr lang="en-US" dirty="0"/>
              <a:t> a MIA serve </a:t>
            </a:r>
            <a:r>
              <a:rPr lang="en-US" dirty="0" err="1"/>
              <a:t>una</a:t>
            </a:r>
            <a:r>
              <a:rPr lang="en-US" dirty="0"/>
              <a:t> dataset size </a:t>
            </a:r>
            <a:r>
              <a:rPr lang="en-US" dirty="0" err="1"/>
              <a:t>grande</a:t>
            </a:r>
            <a:r>
              <a:rPr lang="en-US" dirty="0"/>
              <a:t> e un basso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epoche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EF76E0D-5B1D-C7D7-F341-557DBEAD4A2A}"/>
              </a:ext>
            </a:extLst>
          </p:cNvPr>
          <p:cNvSpPr txBox="1"/>
          <p:nvPr/>
        </p:nvSpPr>
        <p:spPr>
          <a:xfrm>
            <a:off x="83905" y="459303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Sia la </a:t>
            </a:r>
            <a:r>
              <a:rPr lang="en-US" dirty="0" err="1"/>
              <a:t>qualit</a:t>
            </a:r>
            <a:r>
              <a:rPr lang="it-IT" dirty="0"/>
              <a:t>à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immagini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la precision</a:t>
            </a:r>
            <a:r>
              <a:rPr lang="it-IT" dirty="0"/>
              <a:t>e del MIA</a:t>
            </a:r>
            <a:r>
              <a:rPr lang="en-US" dirty="0"/>
              <a:t> </a:t>
            </a:r>
            <a:r>
              <a:rPr lang="en-US" dirty="0" err="1"/>
              <a:t>aumenta</a:t>
            </a:r>
            <a:r>
              <a:rPr lang="en-US" dirty="0"/>
              <a:t> con il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epoche</a:t>
            </a:r>
            <a:r>
              <a:rPr lang="en-US" dirty="0"/>
              <a:t>: c’</a:t>
            </a:r>
            <a:r>
              <a:rPr lang="it-IT" dirty="0"/>
              <a:t>è </a:t>
            </a:r>
            <a:r>
              <a:rPr lang="en-US" dirty="0"/>
              <a:t>un tradeoff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qualit</a:t>
            </a:r>
            <a:r>
              <a:rPr lang="it-IT" dirty="0"/>
              <a:t>à </a:t>
            </a:r>
            <a:r>
              <a:rPr lang="en-US" dirty="0"/>
              <a:t>e </a:t>
            </a:r>
            <a:r>
              <a:rPr lang="en-US" dirty="0" err="1"/>
              <a:t>resistenza</a:t>
            </a:r>
            <a:r>
              <a:rPr lang="en-US" dirty="0"/>
              <a:t> a MIA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EAB600D-2B54-DC97-2DCD-4B06A655A410}"/>
              </a:ext>
            </a:extLst>
          </p:cNvPr>
          <p:cNvSpPr txBox="1"/>
          <p:nvPr/>
        </p:nvSpPr>
        <p:spPr>
          <a:xfrm>
            <a:off x="27822" y="5301208"/>
            <a:ext cx="5697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 poche </a:t>
            </a:r>
            <a:r>
              <a:rPr lang="en-US" dirty="0" err="1"/>
              <a:t>immagini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 e poche </a:t>
            </a:r>
            <a:r>
              <a:rPr lang="en-US" dirty="0" err="1"/>
              <a:t>epoche</a:t>
            </a:r>
            <a:r>
              <a:rPr lang="en-US" dirty="0"/>
              <a:t>? La GAN </a:t>
            </a:r>
            <a:r>
              <a:rPr lang="en-US" dirty="0" err="1"/>
              <a:t>resiste</a:t>
            </a:r>
            <a:r>
              <a:rPr lang="en-US" dirty="0"/>
              <a:t> a MIA ma le </a:t>
            </a:r>
            <a:r>
              <a:rPr lang="en-US" dirty="0" err="1"/>
              <a:t>immagini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 </a:t>
            </a:r>
            <a:r>
              <a:rPr lang="en-US" dirty="0" err="1"/>
              <a:t>qualit</a:t>
            </a:r>
            <a:r>
              <a:rPr lang="it-IT" dirty="0"/>
              <a:t>à bassa</a:t>
            </a:r>
            <a:r>
              <a:rPr lang="en-US" dirty="0"/>
              <a:t>:</a:t>
            </a: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AFB0A41-F718-DA9F-7251-F75D5D8E9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751" y="5913538"/>
            <a:ext cx="925438" cy="92543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62370DE-679F-D171-ABB7-386C5C6B4D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8486" y="5913538"/>
            <a:ext cx="925438" cy="92543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B361B2E-30AC-A0AC-6804-05263CFDB82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639" t="10946" r="6126" b="70681"/>
          <a:stretch/>
        </p:blipFill>
        <p:spPr>
          <a:xfrm>
            <a:off x="4549846" y="5877272"/>
            <a:ext cx="4521196" cy="99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8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710</Words>
  <Application>Microsoft Office PowerPoint</Application>
  <PresentationFormat>Presentazione su schermo (4:3)</PresentationFormat>
  <Paragraphs>77</Paragraphs>
  <Slides>13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Arial</vt:lpstr>
      <vt:lpstr>Struttura predefinita</vt:lpstr>
      <vt:lpstr>1_Struttura predefinita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Daniela Mapelli</dc:creator>
  <cp:lastModifiedBy>Matteo De Gobbi</cp:lastModifiedBy>
  <cp:revision>193</cp:revision>
  <dcterms:created xsi:type="dcterms:W3CDTF">2015-11-29T14:31:12Z</dcterms:created>
  <dcterms:modified xsi:type="dcterms:W3CDTF">2023-11-14T21:36:55Z</dcterms:modified>
</cp:coreProperties>
</file>