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9144000"/>
  <p:notesSz cx="6858000" cy="9144000"/>
  <p:embeddedFontLst>
    <p:embeddedFont>
      <p:font typeface="Lat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62" roundtripDataSignature="AMtx7mj5p5uEJIZxx3oGyCo26U4TYj5t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customschemas.google.com/relationships/presentationmetadata" Target="metadata"/><Relationship Id="rId61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Lato-bold.fntdata"/><Relationship Id="rId14" Type="http://schemas.openxmlformats.org/officeDocument/2006/relationships/slide" Target="slides/slide9.xml"/><Relationship Id="rId58" Type="http://schemas.openxmlformats.org/officeDocument/2006/relationships/font" Target="fonts/Lat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a44564c05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a44564c0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Buongiorno a tutti,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This is my presentation for the final project of this course</a:t>
            </a:r>
            <a:endParaRPr/>
          </a:p>
        </p:txBody>
      </p:sp>
      <p:sp>
        <p:nvSpPr>
          <p:cNvPr id="104" name="Google Shape;104;g2ba44564c05_0_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a7228fb94_0_5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a7228fb94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It is for the sake of visualization</a:t>
            </a:r>
            <a:endParaRPr/>
          </a:p>
        </p:txBody>
      </p:sp>
      <p:sp>
        <p:nvSpPr>
          <p:cNvPr id="201" name="Google Shape;201;g2ba7228fb94_0_5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a9bb3e461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ba9bb3e46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Specifically, I used Java as a TCP server to receive metrics from my main application because it supports Prometheus Client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ba9bb3e461_0_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ba9bb3e461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ba9bb3e46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And Prometheus is a software used for recording the metrics and saved the metrics into a time series database</a:t>
            </a:r>
            <a:endParaRPr/>
          </a:p>
        </p:txBody>
      </p:sp>
      <p:sp>
        <p:nvSpPr>
          <p:cNvPr id="228" name="Google Shape;228;g2ba9bb3e461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a9bb3e461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ba9bb3e46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Finally, Grafana is a software used to </a:t>
            </a:r>
            <a:r>
              <a:rPr lang="en-US"/>
              <a:t>visualize our metrics</a:t>
            </a:r>
            <a:endParaRPr/>
          </a:p>
        </p:txBody>
      </p:sp>
      <p:sp>
        <p:nvSpPr>
          <p:cNvPr id="243" name="Google Shape;243;g2ba9bb3e461_0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a7228fb94_0_5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ba7228fb94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Comeback to our full design, </a:t>
            </a:r>
            <a:endParaRPr/>
          </a:p>
        </p:txBody>
      </p:sp>
      <p:sp>
        <p:nvSpPr>
          <p:cNvPr id="259" name="Google Shape;259;g2ba7228fb94_0_5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ba7228fb94_0_5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ba7228fb94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Let’s consider our main task which is </a:t>
            </a:r>
            <a:r>
              <a:rPr lang="en-US"/>
              <a:t>shown</a:t>
            </a:r>
            <a:r>
              <a:rPr lang="en-US"/>
              <a:t> here:</a:t>
            </a:r>
            <a:endParaRPr/>
          </a:p>
        </p:txBody>
      </p:sp>
      <p:sp>
        <p:nvSpPr>
          <p:cNvPr id="270" name="Google Shape;270;g2ba7228fb94_0_5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a3e7d6027_1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ba3e7d602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As I mentioned, we have two main issues:</a:t>
            </a:r>
            <a:endParaRPr/>
          </a:p>
        </p:txBody>
      </p:sp>
      <p:sp>
        <p:nvSpPr>
          <p:cNvPr id="283" name="Google Shape;283;g2ba3e7d6027_1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ba9bb3e461_0_2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ba9bb3e46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How to deal with these issues…</a:t>
            </a:r>
            <a:endParaRPr/>
          </a:p>
        </p:txBody>
      </p:sp>
      <p:sp>
        <p:nvSpPr>
          <p:cNvPr id="298" name="Google Shape;298;g2ba9bb3e461_0_2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a7228fb94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ba7228fb9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My solution is to use semaphore for synchronization and to use Rate Limiter to control the rates</a:t>
            </a:r>
            <a:endParaRPr/>
          </a:p>
        </p:txBody>
      </p:sp>
      <p:sp>
        <p:nvSpPr>
          <p:cNvPr id="318" name="Google Shape;318;g2ba7228fb94_0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ba7228fb94_0_4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ba7228fb94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Additionally, regarding to Rate Limiter, I adopt a common algorithm which is Token Bucket Algorithm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2ba7228fb94_0_4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ed67cfb23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ed67cfb2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My topic is the topic fourth, which is called Producer - Consumer Flow Control</a:t>
            </a:r>
            <a:endParaRPr/>
          </a:p>
        </p:txBody>
      </p:sp>
      <p:sp>
        <p:nvSpPr>
          <p:cNvPr id="113" name="Google Shape;113;g28ed67cfb23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ba3e7d6027_1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ba3e7d602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Let’s now dive deeper into the Flow Control Algorithm</a:t>
            </a:r>
            <a:endParaRPr/>
          </a:p>
        </p:txBody>
      </p:sp>
      <p:sp>
        <p:nvSpPr>
          <p:cNvPr id="358" name="Google Shape;358;g2ba3e7d6027_1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a3e7d6027_1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a3e7d602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As I mentioned, the idea is Token Bucket Algorithm</a:t>
            </a:r>
            <a:endParaRPr/>
          </a:p>
        </p:txBody>
      </p:sp>
      <p:sp>
        <p:nvSpPr>
          <p:cNvPr id="366" name="Google Shape;366;g2ba3e7d6027_1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ba7228fb94_0_3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ba7228fb94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It can me imagined as this figure, the bucket has a size. Tokens are refilled at an assigned rate. Each request will decrease the number of tokens in the bucket.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So, the bucket size will define the limiting rate of requests</a:t>
            </a:r>
            <a:endParaRPr/>
          </a:p>
        </p:txBody>
      </p:sp>
      <p:sp>
        <p:nvSpPr>
          <p:cNvPr id="374" name="Google Shape;374;g2ba7228fb94_0_3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ba7228fb94_0_3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ba7228fb94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And this is the figure for the usage of the Rate Limiter</a:t>
            </a:r>
            <a:endParaRPr/>
          </a:p>
        </p:txBody>
      </p:sp>
      <p:sp>
        <p:nvSpPr>
          <p:cNvPr id="383" name="Google Shape;383;g2ba7228fb94_0_3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ba3e7d6027_1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ba3e7d6027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Let’s take a look at the actual implementation, here is my declaration of all functions of Rate Limiter object, and the producer code used to show the usage of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Rate Limiter object</a:t>
            </a:r>
            <a:endParaRPr/>
          </a:p>
        </p:txBody>
      </p:sp>
      <p:sp>
        <p:nvSpPr>
          <p:cNvPr id="393" name="Google Shape;393;g2ba3e7d6027_1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ba7228fb94_0_2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ba7228fb94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Most important function is acquire</a:t>
            </a:r>
            <a:endParaRPr/>
          </a:p>
        </p:txBody>
      </p:sp>
      <p:sp>
        <p:nvSpPr>
          <p:cNvPr id="403" name="Google Shape;403;g2ba7228fb94_0_2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ba7228fb94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ba7228fb9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It is used before entering the critical sections to enqueue new items</a:t>
            </a:r>
            <a:endParaRPr/>
          </a:p>
        </p:txBody>
      </p:sp>
      <p:sp>
        <p:nvSpPr>
          <p:cNvPr id="414" name="Google Shape;414;g2ba7228fb94_0_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ba7228fb94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ba7228fb9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It would be blocked if at this instant, the producer’s rate exceeds the limiting rate of producer</a:t>
            </a:r>
            <a:endParaRPr/>
          </a:p>
        </p:txBody>
      </p:sp>
      <p:sp>
        <p:nvSpPr>
          <p:cNvPr id="426" name="Google Shape;426;g2ba7228fb94_0_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ba7228fb94_0_2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ba7228fb9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Additionally, in order to control the flow and visualize metrics, we need to update metrics here</a:t>
            </a:r>
            <a:endParaRPr/>
          </a:p>
        </p:txBody>
      </p:sp>
      <p:sp>
        <p:nvSpPr>
          <p:cNvPr id="439" name="Google Shape;439;g2ba7228fb94_0_2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ba7228fb94_0_2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ba7228fb9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These metrics are the number of enqueued items so far up to this current instant, and the current queue size which is used to compare with the threshold</a:t>
            </a:r>
            <a:endParaRPr/>
          </a:p>
        </p:txBody>
      </p:sp>
      <p:sp>
        <p:nvSpPr>
          <p:cNvPr id="453" name="Google Shape;453;g2ba7228fb94_0_2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ed67cfb23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ed67cfb2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My presentation would have 5 parts…</a:t>
            </a:r>
            <a:endParaRPr/>
          </a:p>
        </p:txBody>
      </p:sp>
      <p:sp>
        <p:nvSpPr>
          <p:cNvPr id="120" name="Google Shape;120;g28ed67cfb23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ba5a5ba1f1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ba5a5ba1f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And to regulate the rate of producer, we do simple things.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Decrease the rate when current queue size is greater than the threshold and increase otherwise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After that, we need to set a new rate value to the Producer Rate Limiter object </a:t>
            </a:r>
            <a:endParaRPr/>
          </a:p>
        </p:txBody>
      </p:sp>
      <p:sp>
        <p:nvSpPr>
          <p:cNvPr id="468" name="Google Shape;468;g2ba5a5ba1f1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ba7228fb94_0_3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ba7228fb94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And to regulate the rate of producer, we do simple things.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Decrease the rate when current queue size is greater than the threshold and increase otherwise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After that, we need to set a new rate value to the Producer Rate Limiter object </a:t>
            </a:r>
            <a:endParaRPr/>
          </a:p>
        </p:txBody>
      </p:sp>
      <p:sp>
        <p:nvSpPr>
          <p:cNvPr id="477" name="Google Shape;477;g2ba7228fb94_0_3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ba7228fb94_0_3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ba7228fb9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And to regulate the rate of producer, we do simple things.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Decrease the rate when current queue size is greater than the threshold and increase otherwise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After that, we need to set a new rate value to the Producer Rate Limiter object </a:t>
            </a:r>
            <a:endParaRPr/>
          </a:p>
        </p:txBody>
      </p:sp>
      <p:sp>
        <p:nvSpPr>
          <p:cNvPr id="489" name="Google Shape;489;g2ba7228fb94_0_3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ba7228fb94_0_3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ba7228fb9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And to regulate the rate of producer, we do simple things.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Decrease the rate when current queue size is greater than the threshold and increase otherwise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After that, we need to set a new rate value to the Producer Rate Limiter object </a:t>
            </a:r>
            <a:endParaRPr/>
          </a:p>
        </p:txBody>
      </p:sp>
      <p:sp>
        <p:nvSpPr>
          <p:cNvPr id="504" name="Google Shape;504;g2ba7228fb94_0_3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ba3e7d6027_1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ba3e7d6027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2ba3e7d6027_1_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ba3e7d6027_1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ba3e7d6027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Orchestrator can take a snapshot of metrics at an instant, and then we can visualize those metrics</a:t>
            </a:r>
            <a:endParaRPr/>
          </a:p>
        </p:txBody>
      </p:sp>
      <p:sp>
        <p:nvSpPr>
          <p:cNvPr id="530" name="Google Shape;530;g2ba3e7d6027_1_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ba7228fb94_0_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ba7228fb9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Here I have four important metrics,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Producer actual rate, Consumer actual rate, Producer Limit Rate which is the assigned value for Producer Rate Limiter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And finally the queue size. These metrics which changed according to time</a:t>
            </a:r>
            <a:endParaRPr/>
          </a:p>
        </p:txBody>
      </p:sp>
      <p:sp>
        <p:nvSpPr>
          <p:cNvPr id="539" name="Google Shape;539;g2ba7228fb94_0_1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ba7228fb94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ba7228fb9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Why I have these two metrics, the purpose is to compare the actual rate and the assigned rate</a:t>
            </a:r>
            <a:endParaRPr/>
          </a:p>
        </p:txBody>
      </p:sp>
      <p:sp>
        <p:nvSpPr>
          <p:cNvPr id="553" name="Google Shape;553;g2ba7228fb94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ba3e7d6027_1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ba3e7d6027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Next, let’s evaluate my results</a:t>
            </a:r>
            <a:endParaRPr/>
          </a:p>
        </p:txBody>
      </p:sp>
      <p:sp>
        <p:nvSpPr>
          <p:cNvPr id="569" name="Google Shape;569;g2ba3e7d6027_1_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ba44564c05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ba44564c0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Firstly, Unit Testing the Rate Limiter, what about the accuracy of it</a:t>
            </a:r>
            <a:endParaRPr/>
          </a:p>
        </p:txBody>
      </p:sp>
      <p:sp>
        <p:nvSpPr>
          <p:cNvPr id="577" name="Google Shape;577;g2ba44564c05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a1e8eb2f0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a1e8eb2f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Let’s begin with the first part which is introduction and System Design for the problem</a:t>
            </a:r>
            <a:endParaRPr/>
          </a:p>
        </p:txBody>
      </p:sp>
      <p:sp>
        <p:nvSpPr>
          <p:cNvPr id="140" name="Google Shape;140;g2ba1e8eb2f0_0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ba7228fb94_0_3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ba7228fb94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This is the results of my test cases</a:t>
            </a:r>
            <a:endParaRPr/>
          </a:p>
        </p:txBody>
      </p:sp>
      <p:sp>
        <p:nvSpPr>
          <p:cNvPr id="586" name="Google Shape;586;g2ba7228fb94_0_3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ba9bb3e461_0_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ba9bb3e46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These values here would make sense when I compare to the test results of </a:t>
            </a:r>
            <a:endParaRPr/>
          </a:p>
        </p:txBody>
      </p:sp>
      <p:sp>
        <p:nvSpPr>
          <p:cNvPr id="596" name="Google Shape;596;g2ba9bb3e461_0_1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ba9bb3e461_0_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ba9bb3e46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These values here would make sense when I compare to the test results of a common Java Library which support Rate Limiter object which is also implemented the Token Bucket Algorithm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g2ba9bb3e461_0_1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ba9bb3e461_0_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ba9bb3e46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 wrote the same test cases in Java for these functionalities,</a:t>
            </a:r>
            <a:endParaRPr/>
          </a:p>
        </p:txBody>
      </p:sp>
      <p:sp>
        <p:nvSpPr>
          <p:cNvPr id="620" name="Google Shape;620;g2ba9bb3e461_0_1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ba9bb3e461_0_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ba9bb3e46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And here is the result, we can see the similarity in the figures</a:t>
            </a:r>
            <a:endParaRPr/>
          </a:p>
        </p:txBody>
      </p:sp>
      <p:sp>
        <p:nvSpPr>
          <p:cNvPr id="632" name="Google Shape;632;g2ba9bb3e461_0_1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ba9bb3e461_0_1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ba9bb3e46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And my evaluation is that …</a:t>
            </a:r>
            <a:endParaRPr/>
          </a:p>
        </p:txBody>
      </p:sp>
      <p:sp>
        <p:nvSpPr>
          <p:cNvPr id="646" name="Google Shape;646;g2ba9bb3e461_0_19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ba44564c05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ba44564c0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Now, lets see the most interesting part of my project, I will show the demo</a:t>
            </a:r>
            <a:endParaRPr/>
          </a:p>
        </p:txBody>
      </p:sp>
      <p:sp>
        <p:nvSpPr>
          <p:cNvPr id="663" name="Google Shape;663;g2ba44564c05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ba3e7d6027_1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ba3e7d6027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Finally, this is the conclusion of my presentation</a:t>
            </a:r>
            <a:endParaRPr/>
          </a:p>
        </p:txBody>
      </p:sp>
      <p:sp>
        <p:nvSpPr>
          <p:cNvPr id="673" name="Google Shape;673;g2ba3e7d6027_1_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ba7228fb94_0_1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ba7228fb9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g2ba7228fb94_0_1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ba7228fb94_0_4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ba7228fb94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g2ba7228fb94_0_4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a178c8876_1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a178c8876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This is the content of the topic</a:t>
            </a:r>
            <a:endParaRPr/>
          </a:p>
        </p:txBody>
      </p:sp>
      <p:sp>
        <p:nvSpPr>
          <p:cNvPr id="148" name="Google Shape;148;g2ba178c8876_1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ba44564c05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ba44564c0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g2ba44564c05_0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ba7228fb94_0_2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ba7228fb9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g2ba7228fb94_0_2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ba44564c05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ba44564c0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g2ba44564c05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a7228fb94_0_3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a7228fb94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Based on the content of the topics, there are three main issues I have to deal with: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First,... Second,... and Third… Additionally, the third issue is outside the scope of the topic however it plays an important role as we will see later</a:t>
            </a:r>
            <a:endParaRPr/>
          </a:p>
        </p:txBody>
      </p:sp>
      <p:sp>
        <p:nvSpPr>
          <p:cNvPr id="156" name="Google Shape;156;g2ba7228fb94_0_3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a2b9cee1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a2b9cee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This is the full design of my implementation: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main part is  Producer - Consumer - Orchestrator model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ba2b9cee1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a7228fb94_0_5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a7228fb94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This part is supplemented </a:t>
            </a:r>
            <a:endParaRPr/>
          </a:p>
        </p:txBody>
      </p:sp>
      <p:sp>
        <p:nvSpPr>
          <p:cNvPr id="181" name="Google Shape;181;g2ba7228fb94_0_5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a3e7d602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a3e7d60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Let’s take a look at this supplemented part</a:t>
            </a:r>
            <a:endParaRPr/>
          </a:p>
        </p:txBody>
      </p:sp>
      <p:sp>
        <p:nvSpPr>
          <p:cNvPr id="192" name="Google Shape;192;g2ba3e7d602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4" name="Google Shape;64;p32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5" name="Google Shape;65;p32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6" name="Google Shape;66;p32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7" name="Google Shape;67;p32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78" name="Google Shape;78;p34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9" name="Google Shape;79;p34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5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35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6" name="Google Shape;86;p35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7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7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3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8ed67cfb23_0_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3071B"/>
          </a:solidFill>
          <a:ln>
            <a:noFill/>
          </a:ln>
        </p:spPr>
        <p:txBody>
          <a:bodyPr anchorCtr="0" anchor="ctr" bIns="45700" lIns="91425" spcFirstLastPara="1" rIns="3600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g28ed67cfb23_0_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348641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g28ed67cfb23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447" y="2860438"/>
            <a:ext cx="3603276" cy="11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g28ed67cfb23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353" y="5720863"/>
            <a:ext cx="3603276" cy="11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1">
  <p:cSld name="1_Title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ba178c8876_1_31"/>
          <p:cNvSpPr/>
          <p:nvPr/>
        </p:nvSpPr>
        <p:spPr>
          <a:xfrm>
            <a:off x="0" y="0"/>
            <a:ext cx="9144000" cy="1198500"/>
          </a:xfrm>
          <a:prstGeom prst="rect">
            <a:avLst/>
          </a:prstGeom>
          <a:solidFill>
            <a:srgbClr val="B3071B"/>
          </a:solidFill>
          <a:ln>
            <a:noFill/>
          </a:ln>
        </p:spPr>
        <p:txBody>
          <a:bodyPr anchorCtr="0" anchor="ctr" bIns="45700" lIns="91425" spcFirstLastPara="1" rIns="3600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igilloLogoLAST_WhiteOK" id="31" name="Google Shape;31;g2ba178c8876_1_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225" y="84888"/>
            <a:ext cx="2300288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g2ba178c8876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42350"/>
            <a:ext cx="2125625" cy="6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g2ba178c8876_1_31"/>
          <p:cNvSpPr/>
          <p:nvPr/>
        </p:nvSpPr>
        <p:spPr>
          <a:xfrm>
            <a:off x="2400525" y="6660975"/>
            <a:ext cx="6626400" cy="59400"/>
          </a:xfrm>
          <a:prstGeom prst="rect">
            <a:avLst/>
          </a:prstGeom>
          <a:solidFill>
            <a:srgbClr val="B307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2ba178c8876_1_31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None/>
              <a:defRPr b="1" sz="2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8ed67cfb23_0_2"/>
          <p:cNvSpPr/>
          <p:nvPr/>
        </p:nvSpPr>
        <p:spPr>
          <a:xfrm>
            <a:off x="329275" y="5698300"/>
            <a:ext cx="2691600" cy="75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g28ed67cfb23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751152" cy="12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>
    <mc:Choice Requires="p14">
      <p:transition spd="med" p14:dur="600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24.png"/><Relationship Id="rId7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24.png"/><Relationship Id="rId7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localhost:3000/d/f82217e3-90ef-4aa4-a108-492b21bb8839/new-dashboard?orgId=1&amp;refresh=5s&amp;from=now-5m&amp;to=now" TargetMode="External"/><Relationship Id="rId4" Type="http://schemas.openxmlformats.org/officeDocument/2006/relationships/image" Target="../media/image2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a44564c05_0_55"/>
          <p:cNvSpPr txBox="1"/>
          <p:nvPr>
            <p:ph idx="4294967295" type="subTitle"/>
          </p:nvPr>
        </p:nvSpPr>
        <p:spPr>
          <a:xfrm>
            <a:off x="65875" y="3521350"/>
            <a:ext cx="9144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</a:rPr>
              <a:t>CONCURRENT AND REAL TIME PROGRAMMING</a:t>
            </a:r>
            <a:endParaRPr b="1" sz="2800">
              <a:solidFill>
                <a:schemeClr val="lt1"/>
              </a:solidFill>
            </a:endParaRPr>
          </a:p>
        </p:txBody>
      </p:sp>
      <p:pic>
        <p:nvPicPr>
          <p:cNvPr descr="SigilloLogoLAST_WhiteOK" id="107" name="Google Shape;107;g2ba44564c05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5250" y="1655996"/>
            <a:ext cx="3813476" cy="17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ba44564c05_0_55"/>
          <p:cNvSpPr txBox="1"/>
          <p:nvPr/>
        </p:nvSpPr>
        <p:spPr>
          <a:xfrm>
            <a:off x="2807841" y="4401122"/>
            <a:ext cx="352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Lecturers: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b="1" lang="en-US" sz="1800">
                <a:solidFill>
                  <a:schemeClr val="lt1"/>
                </a:solidFill>
              </a:rPr>
              <a:t>Gabriele Manduchi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Prof. Andrea Rigoni Garola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09" name="Google Shape;109;g2ba44564c05_0_55"/>
          <p:cNvSpPr txBox="1"/>
          <p:nvPr/>
        </p:nvSpPr>
        <p:spPr>
          <a:xfrm>
            <a:off x="3816750" y="6337750"/>
            <a:ext cx="15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- </a:t>
            </a:r>
            <a:r>
              <a:rPr b="1" lang="en-US" sz="1800">
                <a:solidFill>
                  <a:schemeClr val="lt1"/>
                </a:solidFill>
              </a:rPr>
              <a:t>20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b="1" lang="en-US" sz="1800">
                <a:solidFill>
                  <a:schemeClr val="lt1"/>
                </a:solidFill>
              </a:rPr>
              <a:t>4 -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med" p14:dur="600">
        <p14:prism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a7228fb94_0_505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and System Design</a:t>
            </a:r>
            <a:endParaRPr/>
          </a:p>
        </p:txBody>
      </p:sp>
      <p:sp>
        <p:nvSpPr>
          <p:cNvPr id="204" name="Google Shape;204;g2ba7228fb94_0_505"/>
          <p:cNvSpPr txBox="1"/>
          <p:nvPr/>
        </p:nvSpPr>
        <p:spPr>
          <a:xfrm>
            <a:off x="482775" y="1422500"/>
            <a:ext cx="86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Outside the scope of the task: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5" name="Google Shape;205;g2ba7228fb94_0_505"/>
          <p:cNvSpPr/>
          <p:nvPr/>
        </p:nvSpPr>
        <p:spPr>
          <a:xfrm>
            <a:off x="291475" y="1422500"/>
            <a:ext cx="78300" cy="4002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g2ba7228fb94_0_505"/>
          <p:cNvGrpSpPr/>
          <p:nvPr/>
        </p:nvGrpSpPr>
        <p:grpSpPr>
          <a:xfrm>
            <a:off x="3919629" y="5471492"/>
            <a:ext cx="1304739" cy="1168259"/>
            <a:chOff x="3770014" y="4781574"/>
            <a:chExt cx="1577487" cy="1477500"/>
          </a:xfrm>
        </p:grpSpPr>
        <p:sp>
          <p:nvSpPr>
            <p:cNvPr id="207" name="Google Shape;207;g2ba7228fb94_0_505"/>
            <p:cNvSpPr/>
            <p:nvPr/>
          </p:nvSpPr>
          <p:spPr>
            <a:xfrm>
              <a:off x="3796500" y="4781574"/>
              <a:ext cx="1551000" cy="1477500"/>
            </a:xfrm>
            <a:prstGeom prst="ellipse">
              <a:avLst/>
            </a:prstGeom>
            <a:gradFill>
              <a:gsLst>
                <a:gs pos="0">
                  <a:srgbClr val="E45353"/>
                </a:gs>
                <a:gs pos="50000">
                  <a:srgbClr val="E72626"/>
                </a:gs>
                <a:gs pos="100000">
                  <a:srgbClr val="D61717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g2ba7228fb94_0_505"/>
            <p:cNvSpPr txBox="1"/>
            <p:nvPr/>
          </p:nvSpPr>
          <p:spPr>
            <a:xfrm>
              <a:off x="3770014" y="5049925"/>
              <a:ext cx="1551000" cy="9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Lato"/>
                <a:buNone/>
              </a:pPr>
              <a:r>
                <a:rPr lang="en-US">
                  <a:solidFill>
                    <a:srgbClr val="FFFFFF"/>
                  </a:solidFill>
                </a:rPr>
                <a:t>3. </a:t>
              </a:r>
              <a:r>
                <a:rPr lang="en-US">
                  <a:solidFill>
                    <a:srgbClr val="FFFFFF"/>
                  </a:solidFill>
                </a:rPr>
                <a:t>Visualization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09" name="Google Shape;209;g2ba7228fb94_0_505"/>
          <p:cNvSpPr/>
          <p:nvPr/>
        </p:nvSpPr>
        <p:spPr>
          <a:xfrm rot="-5400000">
            <a:off x="4440450" y="1341113"/>
            <a:ext cx="263100" cy="7885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10" name="Google Shape;210;g2ba7228fb94_0_5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63" y="2295825"/>
            <a:ext cx="7957651" cy="2383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a9bb3e461_0_79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and System Design</a:t>
            </a:r>
            <a:endParaRPr/>
          </a:p>
        </p:txBody>
      </p:sp>
      <p:sp>
        <p:nvSpPr>
          <p:cNvPr id="217" name="Google Shape;217;g2ba9bb3e461_0_79"/>
          <p:cNvSpPr txBox="1"/>
          <p:nvPr/>
        </p:nvSpPr>
        <p:spPr>
          <a:xfrm>
            <a:off x="482775" y="1422500"/>
            <a:ext cx="86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Outside the scope of the task: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18" name="Google Shape;218;g2ba9bb3e461_0_79"/>
          <p:cNvSpPr/>
          <p:nvPr/>
        </p:nvSpPr>
        <p:spPr>
          <a:xfrm>
            <a:off x="291475" y="1422500"/>
            <a:ext cx="78300" cy="4002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g2ba9bb3e461_0_79"/>
          <p:cNvGrpSpPr/>
          <p:nvPr/>
        </p:nvGrpSpPr>
        <p:grpSpPr>
          <a:xfrm>
            <a:off x="3919629" y="5471492"/>
            <a:ext cx="1304739" cy="1168259"/>
            <a:chOff x="3770014" y="4781574"/>
            <a:chExt cx="1577487" cy="1477500"/>
          </a:xfrm>
        </p:grpSpPr>
        <p:sp>
          <p:nvSpPr>
            <p:cNvPr id="220" name="Google Shape;220;g2ba9bb3e461_0_79"/>
            <p:cNvSpPr/>
            <p:nvPr/>
          </p:nvSpPr>
          <p:spPr>
            <a:xfrm>
              <a:off x="3796500" y="4781574"/>
              <a:ext cx="1551000" cy="1477500"/>
            </a:xfrm>
            <a:prstGeom prst="ellipse">
              <a:avLst/>
            </a:prstGeom>
            <a:gradFill>
              <a:gsLst>
                <a:gs pos="0">
                  <a:srgbClr val="E45353"/>
                </a:gs>
                <a:gs pos="50000">
                  <a:srgbClr val="E72626"/>
                </a:gs>
                <a:gs pos="100000">
                  <a:srgbClr val="D61717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g2ba9bb3e461_0_79"/>
            <p:cNvSpPr txBox="1"/>
            <p:nvPr/>
          </p:nvSpPr>
          <p:spPr>
            <a:xfrm>
              <a:off x="3770014" y="5049925"/>
              <a:ext cx="1551000" cy="9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Lato"/>
                <a:buNone/>
              </a:pPr>
              <a:r>
                <a:rPr lang="en-US">
                  <a:solidFill>
                    <a:srgbClr val="FFFFFF"/>
                  </a:solidFill>
                </a:rPr>
                <a:t>3. Visualization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22" name="Google Shape;222;g2ba9bb3e461_0_79"/>
          <p:cNvSpPr/>
          <p:nvPr/>
        </p:nvSpPr>
        <p:spPr>
          <a:xfrm rot="-5400000">
            <a:off x="4440450" y="1341113"/>
            <a:ext cx="263100" cy="7885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23" name="Google Shape;223;g2ba9bb3e461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63" y="2295825"/>
            <a:ext cx="7957651" cy="238321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2ba9bb3e461_0_79"/>
          <p:cNvSpPr/>
          <p:nvPr/>
        </p:nvSpPr>
        <p:spPr>
          <a:xfrm>
            <a:off x="168138" y="4164551"/>
            <a:ext cx="1676484" cy="646704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</a:rPr>
              <a:t>Java s</a:t>
            </a:r>
            <a:r>
              <a:rPr b="1" lang="en-US" sz="900">
                <a:solidFill>
                  <a:srgbClr val="FF0000"/>
                </a:solidFill>
              </a:rPr>
              <a:t>upports Prometheus Client</a:t>
            </a:r>
            <a:endParaRPr b="1" sz="9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a9bb3e461_0_49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and System Design</a:t>
            </a:r>
            <a:endParaRPr/>
          </a:p>
        </p:txBody>
      </p:sp>
      <p:sp>
        <p:nvSpPr>
          <p:cNvPr id="231" name="Google Shape;231;g2ba9bb3e461_0_49"/>
          <p:cNvSpPr txBox="1"/>
          <p:nvPr/>
        </p:nvSpPr>
        <p:spPr>
          <a:xfrm>
            <a:off x="482775" y="1422500"/>
            <a:ext cx="86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Outside the scope of the task: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32" name="Google Shape;232;g2ba9bb3e461_0_49"/>
          <p:cNvSpPr/>
          <p:nvPr/>
        </p:nvSpPr>
        <p:spPr>
          <a:xfrm>
            <a:off x="291475" y="1422500"/>
            <a:ext cx="78300" cy="4002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g2ba9bb3e461_0_49"/>
          <p:cNvGrpSpPr/>
          <p:nvPr/>
        </p:nvGrpSpPr>
        <p:grpSpPr>
          <a:xfrm>
            <a:off x="3919629" y="5471492"/>
            <a:ext cx="1304739" cy="1168259"/>
            <a:chOff x="3770014" y="4781574"/>
            <a:chExt cx="1577487" cy="1477500"/>
          </a:xfrm>
        </p:grpSpPr>
        <p:sp>
          <p:nvSpPr>
            <p:cNvPr id="234" name="Google Shape;234;g2ba9bb3e461_0_49"/>
            <p:cNvSpPr/>
            <p:nvPr/>
          </p:nvSpPr>
          <p:spPr>
            <a:xfrm>
              <a:off x="3796500" y="4781574"/>
              <a:ext cx="1551000" cy="1477500"/>
            </a:xfrm>
            <a:prstGeom prst="ellipse">
              <a:avLst/>
            </a:prstGeom>
            <a:gradFill>
              <a:gsLst>
                <a:gs pos="0">
                  <a:srgbClr val="E45353"/>
                </a:gs>
                <a:gs pos="50000">
                  <a:srgbClr val="E72626"/>
                </a:gs>
                <a:gs pos="100000">
                  <a:srgbClr val="D61717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g2ba9bb3e461_0_49"/>
            <p:cNvSpPr txBox="1"/>
            <p:nvPr/>
          </p:nvSpPr>
          <p:spPr>
            <a:xfrm>
              <a:off x="3770014" y="5049925"/>
              <a:ext cx="1551000" cy="9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Lato"/>
                <a:buNone/>
              </a:pPr>
              <a:r>
                <a:rPr lang="en-US">
                  <a:solidFill>
                    <a:srgbClr val="FFFFFF"/>
                  </a:solidFill>
                </a:rPr>
                <a:t>3. Visualization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36" name="Google Shape;236;g2ba9bb3e461_0_49"/>
          <p:cNvSpPr/>
          <p:nvPr/>
        </p:nvSpPr>
        <p:spPr>
          <a:xfrm rot="-5400000">
            <a:off x="4440450" y="1341113"/>
            <a:ext cx="263100" cy="7885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37" name="Google Shape;237;g2ba9bb3e461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63" y="2295825"/>
            <a:ext cx="7957651" cy="238321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ba9bb3e461_0_49"/>
          <p:cNvSpPr/>
          <p:nvPr/>
        </p:nvSpPr>
        <p:spPr>
          <a:xfrm>
            <a:off x="168138" y="4164551"/>
            <a:ext cx="1676484" cy="646704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</a:rPr>
              <a:t>Java </a:t>
            </a:r>
            <a:r>
              <a:rPr b="1" lang="en-US" sz="900">
                <a:solidFill>
                  <a:srgbClr val="FF0000"/>
                </a:solidFill>
              </a:rPr>
              <a:t>supports</a:t>
            </a:r>
            <a:r>
              <a:rPr b="1" lang="en-US" sz="900">
                <a:solidFill>
                  <a:srgbClr val="FF0000"/>
                </a:solidFill>
              </a:rPr>
              <a:t> Prometheus Client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239" name="Google Shape;239;g2ba9bb3e461_0_49"/>
          <p:cNvSpPr/>
          <p:nvPr/>
        </p:nvSpPr>
        <p:spPr>
          <a:xfrm>
            <a:off x="1844625" y="2472425"/>
            <a:ext cx="1995840" cy="875880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</a:rPr>
              <a:t>Metrics information is stored with the timestamp at which it was recorded</a:t>
            </a:r>
            <a:endParaRPr b="1" sz="9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a9bb3e461_0_64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and System Design</a:t>
            </a:r>
            <a:endParaRPr/>
          </a:p>
        </p:txBody>
      </p:sp>
      <p:sp>
        <p:nvSpPr>
          <p:cNvPr id="246" name="Google Shape;246;g2ba9bb3e461_0_64"/>
          <p:cNvSpPr txBox="1"/>
          <p:nvPr/>
        </p:nvSpPr>
        <p:spPr>
          <a:xfrm>
            <a:off x="482775" y="1422500"/>
            <a:ext cx="86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Outside the scope of the task: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7" name="Google Shape;247;g2ba9bb3e461_0_64"/>
          <p:cNvSpPr/>
          <p:nvPr/>
        </p:nvSpPr>
        <p:spPr>
          <a:xfrm>
            <a:off x="291475" y="1422500"/>
            <a:ext cx="78300" cy="4002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8" name="Google Shape;248;g2ba9bb3e461_0_64"/>
          <p:cNvGrpSpPr/>
          <p:nvPr/>
        </p:nvGrpSpPr>
        <p:grpSpPr>
          <a:xfrm>
            <a:off x="3919629" y="5471492"/>
            <a:ext cx="1304739" cy="1168259"/>
            <a:chOff x="3770014" y="4781574"/>
            <a:chExt cx="1577487" cy="1477500"/>
          </a:xfrm>
        </p:grpSpPr>
        <p:sp>
          <p:nvSpPr>
            <p:cNvPr id="249" name="Google Shape;249;g2ba9bb3e461_0_64"/>
            <p:cNvSpPr/>
            <p:nvPr/>
          </p:nvSpPr>
          <p:spPr>
            <a:xfrm>
              <a:off x="3796500" y="4781574"/>
              <a:ext cx="1551000" cy="1477500"/>
            </a:xfrm>
            <a:prstGeom prst="ellipse">
              <a:avLst/>
            </a:prstGeom>
            <a:gradFill>
              <a:gsLst>
                <a:gs pos="0">
                  <a:srgbClr val="E45353"/>
                </a:gs>
                <a:gs pos="50000">
                  <a:srgbClr val="E72626"/>
                </a:gs>
                <a:gs pos="100000">
                  <a:srgbClr val="D61717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g2ba9bb3e461_0_64"/>
            <p:cNvSpPr txBox="1"/>
            <p:nvPr/>
          </p:nvSpPr>
          <p:spPr>
            <a:xfrm>
              <a:off x="3770014" y="5049925"/>
              <a:ext cx="1551000" cy="9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Lato"/>
                <a:buNone/>
              </a:pPr>
              <a:r>
                <a:rPr lang="en-US">
                  <a:solidFill>
                    <a:srgbClr val="FFFFFF"/>
                  </a:solidFill>
                </a:rPr>
                <a:t>3. Visualization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51" name="Google Shape;251;g2ba9bb3e461_0_64"/>
          <p:cNvSpPr/>
          <p:nvPr/>
        </p:nvSpPr>
        <p:spPr>
          <a:xfrm rot="-5400000">
            <a:off x="4440450" y="1341113"/>
            <a:ext cx="263100" cy="7885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52" name="Google Shape;252;g2ba9bb3e461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63" y="2295825"/>
            <a:ext cx="7957651" cy="238321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2ba9bb3e461_0_64"/>
          <p:cNvSpPr/>
          <p:nvPr/>
        </p:nvSpPr>
        <p:spPr>
          <a:xfrm>
            <a:off x="168138" y="4164551"/>
            <a:ext cx="1676484" cy="646704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</a:rPr>
              <a:t>Java s</a:t>
            </a:r>
            <a:r>
              <a:rPr b="1" lang="en-US" sz="900">
                <a:solidFill>
                  <a:srgbClr val="FF0000"/>
                </a:solidFill>
              </a:rPr>
              <a:t>upports Prometheus Client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254" name="Google Shape;254;g2ba9bb3e461_0_64"/>
          <p:cNvSpPr/>
          <p:nvPr/>
        </p:nvSpPr>
        <p:spPr>
          <a:xfrm>
            <a:off x="1844625" y="2472425"/>
            <a:ext cx="1995840" cy="875880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</a:rPr>
              <a:t>Metrics information is stored with the timestamp at which it was recorded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255" name="Google Shape;255;g2ba9bb3e461_0_64"/>
          <p:cNvSpPr/>
          <p:nvPr/>
        </p:nvSpPr>
        <p:spPr>
          <a:xfrm>
            <a:off x="3626548" y="3869375"/>
            <a:ext cx="1995840" cy="809676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</a:rPr>
              <a:t>Grafana e</a:t>
            </a:r>
            <a:r>
              <a:rPr b="1" lang="en-US" sz="900">
                <a:solidFill>
                  <a:srgbClr val="FF0000"/>
                </a:solidFill>
              </a:rPr>
              <a:t>nables</a:t>
            </a:r>
            <a:r>
              <a:rPr b="1" lang="en-US" sz="900">
                <a:solidFill>
                  <a:srgbClr val="FF0000"/>
                </a:solidFill>
              </a:rPr>
              <a:t> to query, visualize and explore metrics wherever they are stored</a:t>
            </a:r>
            <a:endParaRPr b="1" sz="9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a7228fb94_0_566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and System Design</a:t>
            </a:r>
            <a:endParaRPr/>
          </a:p>
        </p:txBody>
      </p:sp>
      <p:pic>
        <p:nvPicPr>
          <p:cNvPr id="262" name="Google Shape;262;g2ba7228fb94_0_5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913" y="1731050"/>
            <a:ext cx="7036174" cy="451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ba7228fb94_0_566"/>
          <p:cNvSpPr txBox="1"/>
          <p:nvPr/>
        </p:nvSpPr>
        <p:spPr>
          <a:xfrm>
            <a:off x="482775" y="1422500"/>
            <a:ext cx="20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Full Design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4" name="Google Shape;264;g2ba7228fb94_0_566"/>
          <p:cNvSpPr/>
          <p:nvPr/>
        </p:nvSpPr>
        <p:spPr>
          <a:xfrm>
            <a:off x="291475" y="1422500"/>
            <a:ext cx="78300" cy="4002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2ba7228fb94_0_566"/>
          <p:cNvSpPr/>
          <p:nvPr/>
        </p:nvSpPr>
        <p:spPr>
          <a:xfrm>
            <a:off x="2960000" y="4773750"/>
            <a:ext cx="5400900" cy="170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ba7228fb94_0_566"/>
          <p:cNvSpPr/>
          <p:nvPr/>
        </p:nvSpPr>
        <p:spPr>
          <a:xfrm>
            <a:off x="1238562" y="5301501"/>
            <a:ext cx="1676484" cy="646704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</a:rPr>
              <a:t>Outside the scope of the task</a:t>
            </a:r>
            <a:endParaRPr b="1" sz="9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ba7228fb94_0_578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and System Design</a:t>
            </a:r>
            <a:endParaRPr/>
          </a:p>
        </p:txBody>
      </p:sp>
      <p:pic>
        <p:nvPicPr>
          <p:cNvPr id="273" name="Google Shape;273;g2ba7228fb94_0_5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913" y="1731050"/>
            <a:ext cx="7036174" cy="451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2ba7228fb94_0_578"/>
          <p:cNvSpPr txBox="1"/>
          <p:nvPr/>
        </p:nvSpPr>
        <p:spPr>
          <a:xfrm>
            <a:off x="482775" y="1422500"/>
            <a:ext cx="20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Full Design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75" name="Google Shape;275;g2ba7228fb94_0_578"/>
          <p:cNvSpPr/>
          <p:nvPr/>
        </p:nvSpPr>
        <p:spPr>
          <a:xfrm>
            <a:off x="291475" y="1422500"/>
            <a:ext cx="78300" cy="4002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2ba7228fb94_0_578"/>
          <p:cNvSpPr/>
          <p:nvPr/>
        </p:nvSpPr>
        <p:spPr>
          <a:xfrm>
            <a:off x="2960000" y="4773750"/>
            <a:ext cx="5400900" cy="170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ba7228fb94_0_578"/>
          <p:cNvSpPr/>
          <p:nvPr/>
        </p:nvSpPr>
        <p:spPr>
          <a:xfrm>
            <a:off x="1238562" y="5301501"/>
            <a:ext cx="1676484" cy="646704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</a:rPr>
              <a:t>Outside the scope of the task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278" name="Google Shape;278;g2ba7228fb94_0_578"/>
          <p:cNvSpPr/>
          <p:nvPr/>
        </p:nvSpPr>
        <p:spPr>
          <a:xfrm>
            <a:off x="1006426" y="2372275"/>
            <a:ext cx="5265900" cy="238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ba7228fb94_0_578"/>
          <p:cNvSpPr/>
          <p:nvPr/>
        </p:nvSpPr>
        <p:spPr>
          <a:xfrm>
            <a:off x="6469800" y="3191450"/>
            <a:ext cx="1743228" cy="904716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</a:rPr>
              <a:t>Our main task</a:t>
            </a:r>
            <a:endParaRPr b="1" sz="9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ba3e7d6027_1_9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and System Design</a:t>
            </a:r>
            <a:endParaRPr/>
          </a:p>
        </p:txBody>
      </p:sp>
      <p:sp>
        <p:nvSpPr>
          <p:cNvPr id="286" name="Google Shape;286;g2ba3e7d6027_1_9"/>
          <p:cNvSpPr txBox="1"/>
          <p:nvPr/>
        </p:nvSpPr>
        <p:spPr>
          <a:xfrm>
            <a:off x="482775" y="1422500"/>
            <a:ext cx="86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Solution for the task: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87" name="Google Shape;287;g2ba3e7d6027_1_9"/>
          <p:cNvSpPr/>
          <p:nvPr/>
        </p:nvSpPr>
        <p:spPr>
          <a:xfrm>
            <a:off x="291475" y="1422500"/>
            <a:ext cx="78300" cy="4002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8" name="Google Shape;288;g2ba3e7d6027_1_9"/>
          <p:cNvGrpSpPr/>
          <p:nvPr/>
        </p:nvGrpSpPr>
        <p:grpSpPr>
          <a:xfrm>
            <a:off x="914600" y="4588474"/>
            <a:ext cx="1551000" cy="1477500"/>
            <a:chOff x="1140850" y="4173599"/>
            <a:chExt cx="1551000" cy="1477500"/>
          </a:xfrm>
        </p:grpSpPr>
        <p:sp>
          <p:nvSpPr>
            <p:cNvPr id="289" name="Google Shape;289;g2ba3e7d6027_1_9"/>
            <p:cNvSpPr/>
            <p:nvPr/>
          </p:nvSpPr>
          <p:spPr>
            <a:xfrm>
              <a:off x="1140850" y="4173599"/>
              <a:ext cx="1551000" cy="1477500"/>
            </a:xfrm>
            <a:prstGeom prst="ellipse">
              <a:avLst/>
            </a:prstGeom>
            <a:gradFill>
              <a:gsLst>
                <a:gs pos="0">
                  <a:srgbClr val="E45353"/>
                </a:gs>
                <a:gs pos="50000">
                  <a:srgbClr val="E72626"/>
                </a:gs>
                <a:gs pos="100000">
                  <a:srgbClr val="D61717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g2ba3e7d6027_1_9"/>
            <p:cNvSpPr txBox="1"/>
            <p:nvPr/>
          </p:nvSpPr>
          <p:spPr>
            <a:xfrm>
              <a:off x="1140850" y="4441950"/>
              <a:ext cx="1551000" cy="9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Lato"/>
                <a:buNone/>
              </a:pPr>
              <a:r>
                <a:rPr lang="en-US">
                  <a:solidFill>
                    <a:srgbClr val="FFFFFF"/>
                  </a:solidFill>
                </a:rPr>
                <a:t>1. </a:t>
              </a:r>
              <a:r>
                <a:rPr lang="en-US">
                  <a:solidFill>
                    <a:srgbClr val="FFFFFF"/>
                  </a:solidFill>
                </a:rPr>
                <a:t>Producer</a:t>
              </a:r>
              <a:endParaRPr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Lato"/>
                <a:buNone/>
              </a:pPr>
              <a:r>
                <a:rPr lang="en-US">
                  <a:solidFill>
                    <a:srgbClr val="FFFFFF"/>
                  </a:solidFill>
                </a:rPr>
                <a:t>Consumer</a:t>
              </a:r>
              <a:endParaRPr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Lato"/>
                <a:buNone/>
              </a:pPr>
              <a:r>
                <a:rPr lang="en-US">
                  <a:solidFill>
                    <a:srgbClr val="FFFFFF"/>
                  </a:solidFill>
                </a:rPr>
                <a:t>Orchestrator</a:t>
              </a:r>
              <a:endParaRPr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Lato"/>
                <a:buNone/>
              </a:pPr>
              <a:r>
                <a:rPr lang="en-US">
                  <a:solidFill>
                    <a:srgbClr val="FFFFFF"/>
                  </a:solidFill>
                </a:rPr>
                <a:t>Synchronization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1" name="Google Shape;291;g2ba3e7d6027_1_9"/>
          <p:cNvGrpSpPr/>
          <p:nvPr/>
        </p:nvGrpSpPr>
        <p:grpSpPr>
          <a:xfrm>
            <a:off x="6678400" y="4588474"/>
            <a:ext cx="1551000" cy="1477500"/>
            <a:chOff x="3796500" y="4173599"/>
            <a:chExt cx="1551000" cy="1477500"/>
          </a:xfrm>
        </p:grpSpPr>
        <p:sp>
          <p:nvSpPr>
            <p:cNvPr id="292" name="Google Shape;292;g2ba3e7d6027_1_9"/>
            <p:cNvSpPr/>
            <p:nvPr/>
          </p:nvSpPr>
          <p:spPr>
            <a:xfrm>
              <a:off x="3796500" y="4173599"/>
              <a:ext cx="1551000" cy="1477500"/>
            </a:xfrm>
            <a:prstGeom prst="ellipse">
              <a:avLst/>
            </a:prstGeom>
            <a:gradFill>
              <a:gsLst>
                <a:gs pos="0">
                  <a:srgbClr val="E45353"/>
                </a:gs>
                <a:gs pos="50000">
                  <a:srgbClr val="E72626"/>
                </a:gs>
                <a:gs pos="100000">
                  <a:srgbClr val="D61717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g2ba3e7d6027_1_9"/>
            <p:cNvSpPr txBox="1"/>
            <p:nvPr/>
          </p:nvSpPr>
          <p:spPr>
            <a:xfrm>
              <a:off x="3796500" y="4441950"/>
              <a:ext cx="1551000" cy="9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Lato"/>
                <a:buNone/>
              </a:pPr>
              <a:r>
                <a:rPr lang="en-US">
                  <a:solidFill>
                    <a:srgbClr val="FFFFFF"/>
                  </a:solidFill>
                </a:rPr>
                <a:t>2. </a:t>
              </a:r>
              <a:r>
                <a:rPr lang="en-US">
                  <a:solidFill>
                    <a:srgbClr val="FFFFFF"/>
                  </a:solidFill>
                </a:rPr>
                <a:t>Rate Control</a:t>
              </a: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294" name="Google Shape;294;g2ba3e7d6027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638" y="2137225"/>
            <a:ext cx="5914733" cy="204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14:prism dir="l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ba9bb3e461_0_214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and System Design</a:t>
            </a:r>
            <a:endParaRPr/>
          </a:p>
        </p:txBody>
      </p:sp>
      <p:sp>
        <p:nvSpPr>
          <p:cNvPr id="301" name="Google Shape;301;g2ba9bb3e461_0_214"/>
          <p:cNvSpPr txBox="1"/>
          <p:nvPr/>
        </p:nvSpPr>
        <p:spPr>
          <a:xfrm>
            <a:off x="482775" y="1422500"/>
            <a:ext cx="86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Solution for the task: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02" name="Google Shape;302;g2ba9bb3e461_0_214"/>
          <p:cNvSpPr/>
          <p:nvPr/>
        </p:nvSpPr>
        <p:spPr>
          <a:xfrm>
            <a:off x="291475" y="1422500"/>
            <a:ext cx="78300" cy="4002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g2ba9bb3e461_0_214"/>
          <p:cNvGrpSpPr/>
          <p:nvPr/>
        </p:nvGrpSpPr>
        <p:grpSpPr>
          <a:xfrm>
            <a:off x="914600" y="4588474"/>
            <a:ext cx="1551000" cy="1477500"/>
            <a:chOff x="1140850" y="4173599"/>
            <a:chExt cx="1551000" cy="1477500"/>
          </a:xfrm>
        </p:grpSpPr>
        <p:sp>
          <p:nvSpPr>
            <p:cNvPr id="304" name="Google Shape;304;g2ba9bb3e461_0_214"/>
            <p:cNvSpPr/>
            <p:nvPr/>
          </p:nvSpPr>
          <p:spPr>
            <a:xfrm>
              <a:off x="1140850" y="4173599"/>
              <a:ext cx="1551000" cy="1477500"/>
            </a:xfrm>
            <a:prstGeom prst="ellipse">
              <a:avLst/>
            </a:prstGeom>
            <a:gradFill>
              <a:gsLst>
                <a:gs pos="0">
                  <a:srgbClr val="E45353"/>
                </a:gs>
                <a:gs pos="50000">
                  <a:srgbClr val="E72626"/>
                </a:gs>
                <a:gs pos="100000">
                  <a:srgbClr val="D61717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g2ba9bb3e461_0_214"/>
            <p:cNvSpPr txBox="1"/>
            <p:nvPr/>
          </p:nvSpPr>
          <p:spPr>
            <a:xfrm>
              <a:off x="1140850" y="4441950"/>
              <a:ext cx="1551000" cy="9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Lato"/>
                <a:buNone/>
              </a:pPr>
              <a:r>
                <a:rPr lang="en-US">
                  <a:solidFill>
                    <a:srgbClr val="FFFFFF"/>
                  </a:solidFill>
                </a:rPr>
                <a:t>1. Producer</a:t>
              </a:r>
              <a:endParaRPr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Lato"/>
                <a:buNone/>
              </a:pPr>
              <a:r>
                <a:rPr lang="en-US">
                  <a:solidFill>
                    <a:srgbClr val="FFFFFF"/>
                  </a:solidFill>
                </a:rPr>
                <a:t>Consumer</a:t>
              </a:r>
              <a:endParaRPr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Lato"/>
                <a:buNone/>
              </a:pPr>
              <a:r>
                <a:rPr lang="en-US">
                  <a:solidFill>
                    <a:srgbClr val="FFFFFF"/>
                  </a:solidFill>
                </a:rPr>
                <a:t>Orchestrator</a:t>
              </a:r>
              <a:endParaRPr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Lato"/>
                <a:buNone/>
              </a:pPr>
              <a:r>
                <a:rPr lang="en-US">
                  <a:solidFill>
                    <a:srgbClr val="FFFFFF"/>
                  </a:solidFill>
                </a:rPr>
                <a:t>Synchronization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06" name="Google Shape;306;g2ba9bb3e461_0_214"/>
          <p:cNvGrpSpPr/>
          <p:nvPr/>
        </p:nvGrpSpPr>
        <p:grpSpPr>
          <a:xfrm>
            <a:off x="6678400" y="4588474"/>
            <a:ext cx="1551000" cy="1477500"/>
            <a:chOff x="3796500" y="4173599"/>
            <a:chExt cx="1551000" cy="1477500"/>
          </a:xfrm>
        </p:grpSpPr>
        <p:sp>
          <p:nvSpPr>
            <p:cNvPr id="307" name="Google Shape;307;g2ba9bb3e461_0_214"/>
            <p:cNvSpPr/>
            <p:nvPr/>
          </p:nvSpPr>
          <p:spPr>
            <a:xfrm>
              <a:off x="3796500" y="4173599"/>
              <a:ext cx="1551000" cy="1477500"/>
            </a:xfrm>
            <a:prstGeom prst="ellipse">
              <a:avLst/>
            </a:prstGeom>
            <a:gradFill>
              <a:gsLst>
                <a:gs pos="0">
                  <a:srgbClr val="E45353"/>
                </a:gs>
                <a:gs pos="50000">
                  <a:srgbClr val="E72626"/>
                </a:gs>
                <a:gs pos="100000">
                  <a:srgbClr val="D61717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g2ba9bb3e461_0_214"/>
            <p:cNvSpPr txBox="1"/>
            <p:nvPr/>
          </p:nvSpPr>
          <p:spPr>
            <a:xfrm>
              <a:off x="3796500" y="4441950"/>
              <a:ext cx="1551000" cy="9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Lato"/>
                <a:buNone/>
              </a:pPr>
              <a:r>
                <a:rPr lang="en-US">
                  <a:solidFill>
                    <a:srgbClr val="FFFFFF"/>
                  </a:solidFill>
                </a:rPr>
                <a:t>2. Rate Control</a:t>
              </a: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309" name="Google Shape;309;g2ba9bb3e461_0_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638" y="2137225"/>
            <a:ext cx="5914733" cy="20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2ba9bb3e461_0_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051" y="4302197"/>
            <a:ext cx="627900" cy="64672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2ba9bb3e461_0_214"/>
          <p:cNvSpPr/>
          <p:nvPr/>
        </p:nvSpPr>
        <p:spPr>
          <a:xfrm rot="2683">
            <a:off x="2691837" y="5189075"/>
            <a:ext cx="768900" cy="276300"/>
          </a:xfrm>
          <a:prstGeom prst="rightArrow">
            <a:avLst>
              <a:gd fmla="val 70000" name="adj1"/>
              <a:gd fmla="val 50000" name="adj2"/>
            </a:avLst>
          </a:prstGeom>
          <a:solidFill>
            <a:srgbClr val="F7CDCD">
              <a:alpha val="89800"/>
            </a:srgbClr>
          </a:solidFill>
          <a:ln cap="flat" cmpd="sng" w="9525">
            <a:solidFill>
              <a:srgbClr val="F7CDCD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ba9bb3e461_0_214"/>
          <p:cNvSpPr/>
          <p:nvPr/>
        </p:nvSpPr>
        <p:spPr>
          <a:xfrm rot="-10797317">
            <a:off x="5683237" y="5189075"/>
            <a:ext cx="768900" cy="276300"/>
          </a:xfrm>
          <a:prstGeom prst="rightArrow">
            <a:avLst>
              <a:gd fmla="val 70000" name="adj1"/>
              <a:gd fmla="val 50000" name="adj2"/>
            </a:avLst>
          </a:prstGeom>
          <a:solidFill>
            <a:srgbClr val="F7CDCD">
              <a:alpha val="89800"/>
            </a:srgbClr>
          </a:solidFill>
          <a:ln cap="flat" cmpd="sng" w="9525">
            <a:solidFill>
              <a:srgbClr val="F7CDCD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2ba9bb3e461_0_214"/>
          <p:cNvSpPr txBox="1"/>
          <p:nvPr/>
        </p:nvSpPr>
        <p:spPr>
          <a:xfrm>
            <a:off x="3687000" y="4948925"/>
            <a:ext cx="1770000" cy="7566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         …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314" name="Google Shape;314;g2ba9bb3e461_0_214"/>
          <p:cNvSpPr txBox="1"/>
          <p:nvPr/>
        </p:nvSpPr>
        <p:spPr>
          <a:xfrm>
            <a:off x="3687000" y="4948925"/>
            <a:ext cx="1770000" cy="10539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     …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ba7228fb94_0_37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and System Design</a:t>
            </a:r>
            <a:endParaRPr/>
          </a:p>
        </p:txBody>
      </p:sp>
      <p:sp>
        <p:nvSpPr>
          <p:cNvPr id="321" name="Google Shape;321;g2ba7228fb94_0_37"/>
          <p:cNvSpPr txBox="1"/>
          <p:nvPr/>
        </p:nvSpPr>
        <p:spPr>
          <a:xfrm>
            <a:off x="482775" y="1422500"/>
            <a:ext cx="86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Solution for the task: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22" name="Google Shape;322;g2ba7228fb94_0_37"/>
          <p:cNvSpPr/>
          <p:nvPr/>
        </p:nvSpPr>
        <p:spPr>
          <a:xfrm>
            <a:off x="291475" y="1422500"/>
            <a:ext cx="78300" cy="4002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" name="Google Shape;323;g2ba7228fb94_0_37"/>
          <p:cNvGrpSpPr/>
          <p:nvPr/>
        </p:nvGrpSpPr>
        <p:grpSpPr>
          <a:xfrm>
            <a:off x="914600" y="4588474"/>
            <a:ext cx="1551000" cy="1477500"/>
            <a:chOff x="1140850" y="4173599"/>
            <a:chExt cx="1551000" cy="1477500"/>
          </a:xfrm>
        </p:grpSpPr>
        <p:sp>
          <p:nvSpPr>
            <p:cNvPr id="324" name="Google Shape;324;g2ba7228fb94_0_37"/>
            <p:cNvSpPr/>
            <p:nvPr/>
          </p:nvSpPr>
          <p:spPr>
            <a:xfrm>
              <a:off x="1140850" y="4173599"/>
              <a:ext cx="1551000" cy="1477500"/>
            </a:xfrm>
            <a:prstGeom prst="ellipse">
              <a:avLst/>
            </a:prstGeom>
            <a:gradFill>
              <a:gsLst>
                <a:gs pos="0">
                  <a:srgbClr val="E45353"/>
                </a:gs>
                <a:gs pos="50000">
                  <a:srgbClr val="E72626"/>
                </a:gs>
                <a:gs pos="100000">
                  <a:srgbClr val="D61717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g2ba7228fb94_0_37"/>
            <p:cNvSpPr txBox="1"/>
            <p:nvPr/>
          </p:nvSpPr>
          <p:spPr>
            <a:xfrm>
              <a:off x="1140850" y="4441950"/>
              <a:ext cx="1551000" cy="9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Lato"/>
                <a:buNone/>
              </a:pPr>
              <a:r>
                <a:rPr lang="en-US">
                  <a:solidFill>
                    <a:srgbClr val="FFFFFF"/>
                  </a:solidFill>
                </a:rPr>
                <a:t>1. </a:t>
              </a:r>
              <a:r>
                <a:rPr lang="en-US">
                  <a:solidFill>
                    <a:srgbClr val="FFFFFF"/>
                  </a:solidFill>
                </a:rPr>
                <a:t>Producer</a:t>
              </a:r>
              <a:endParaRPr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Lato"/>
                <a:buNone/>
              </a:pPr>
              <a:r>
                <a:rPr lang="en-US">
                  <a:solidFill>
                    <a:srgbClr val="FFFFFF"/>
                  </a:solidFill>
                </a:rPr>
                <a:t>Consumer</a:t>
              </a:r>
              <a:endParaRPr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Lato"/>
                <a:buNone/>
              </a:pPr>
              <a:r>
                <a:rPr lang="en-US">
                  <a:solidFill>
                    <a:srgbClr val="FFFFFF"/>
                  </a:solidFill>
                </a:rPr>
                <a:t>Orchestrator</a:t>
              </a:r>
              <a:endParaRPr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Lato"/>
                <a:buNone/>
              </a:pPr>
              <a:r>
                <a:rPr lang="en-US">
                  <a:solidFill>
                    <a:srgbClr val="FFFFFF"/>
                  </a:solidFill>
                </a:rPr>
                <a:t>Synchronization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26" name="Google Shape;326;g2ba7228fb94_0_37"/>
          <p:cNvGrpSpPr/>
          <p:nvPr/>
        </p:nvGrpSpPr>
        <p:grpSpPr>
          <a:xfrm>
            <a:off x="6678400" y="4588474"/>
            <a:ext cx="1551000" cy="1477500"/>
            <a:chOff x="3796500" y="4173599"/>
            <a:chExt cx="1551000" cy="1477500"/>
          </a:xfrm>
        </p:grpSpPr>
        <p:sp>
          <p:nvSpPr>
            <p:cNvPr id="327" name="Google Shape;327;g2ba7228fb94_0_37"/>
            <p:cNvSpPr/>
            <p:nvPr/>
          </p:nvSpPr>
          <p:spPr>
            <a:xfrm>
              <a:off x="3796500" y="4173599"/>
              <a:ext cx="1551000" cy="1477500"/>
            </a:xfrm>
            <a:prstGeom prst="ellipse">
              <a:avLst/>
            </a:prstGeom>
            <a:gradFill>
              <a:gsLst>
                <a:gs pos="0">
                  <a:srgbClr val="E45353"/>
                </a:gs>
                <a:gs pos="50000">
                  <a:srgbClr val="E72626"/>
                </a:gs>
                <a:gs pos="100000">
                  <a:srgbClr val="D61717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g2ba7228fb94_0_37"/>
            <p:cNvSpPr txBox="1"/>
            <p:nvPr/>
          </p:nvSpPr>
          <p:spPr>
            <a:xfrm>
              <a:off x="3796500" y="4441950"/>
              <a:ext cx="1551000" cy="9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Lato"/>
                <a:buNone/>
              </a:pPr>
              <a:r>
                <a:rPr lang="en-US">
                  <a:solidFill>
                    <a:srgbClr val="FFFFFF"/>
                  </a:solidFill>
                </a:rPr>
                <a:t>2. </a:t>
              </a:r>
              <a:r>
                <a:rPr lang="en-US">
                  <a:solidFill>
                    <a:srgbClr val="FFFFFF"/>
                  </a:solidFill>
                </a:rPr>
                <a:t>Rate Control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29" name="Google Shape;329;g2ba7228fb94_0_37"/>
          <p:cNvSpPr txBox="1"/>
          <p:nvPr/>
        </p:nvSpPr>
        <p:spPr>
          <a:xfrm>
            <a:off x="3687000" y="4948925"/>
            <a:ext cx="1770000" cy="10539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ts val="1400"/>
              <a:buChar char="✔"/>
            </a:pPr>
            <a:r>
              <a:rPr lang="en-US">
                <a:solidFill>
                  <a:srgbClr val="38761D"/>
                </a:solidFill>
              </a:rPr>
              <a:t>Semaphore</a:t>
            </a:r>
            <a:endParaRPr>
              <a:solidFill>
                <a:srgbClr val="38761D"/>
              </a:solidFill>
            </a:endParaRPr>
          </a:p>
          <a:p>
            <a:pPr indent="-1905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ts val="1400"/>
              <a:buChar char="✔"/>
            </a:pPr>
            <a:r>
              <a:rPr lang="en-US">
                <a:solidFill>
                  <a:srgbClr val="38761D"/>
                </a:solidFill>
              </a:rPr>
              <a:t>3-Thread model</a:t>
            </a:r>
            <a:endParaRPr>
              <a:solidFill>
                <a:srgbClr val="38761D"/>
              </a:solidFill>
            </a:endParaRPr>
          </a:p>
          <a:p>
            <a:pPr indent="-2476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400"/>
              <a:buChar char="✔"/>
            </a:pPr>
            <a:r>
              <a:rPr lang="en-US">
                <a:solidFill>
                  <a:srgbClr val="FF0000"/>
                </a:solidFill>
              </a:rPr>
              <a:t>Rate Limiter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330" name="Google Shape;330;g2ba7228fb94_0_37"/>
          <p:cNvSpPr/>
          <p:nvPr/>
        </p:nvSpPr>
        <p:spPr>
          <a:xfrm rot="2683">
            <a:off x="2691837" y="5189075"/>
            <a:ext cx="768900" cy="276300"/>
          </a:xfrm>
          <a:prstGeom prst="rightArrow">
            <a:avLst>
              <a:gd fmla="val 70000" name="adj1"/>
              <a:gd fmla="val 50000" name="adj2"/>
            </a:avLst>
          </a:prstGeom>
          <a:solidFill>
            <a:srgbClr val="F7CDCD">
              <a:alpha val="89800"/>
            </a:srgbClr>
          </a:solidFill>
          <a:ln cap="flat" cmpd="sng" w="9525">
            <a:solidFill>
              <a:srgbClr val="F7CDCD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2ba7228fb94_0_37"/>
          <p:cNvSpPr/>
          <p:nvPr/>
        </p:nvSpPr>
        <p:spPr>
          <a:xfrm rot="-10797317">
            <a:off x="5683237" y="5189075"/>
            <a:ext cx="768900" cy="276300"/>
          </a:xfrm>
          <a:prstGeom prst="rightArrow">
            <a:avLst>
              <a:gd fmla="val 70000" name="adj1"/>
              <a:gd fmla="val 50000" name="adj2"/>
            </a:avLst>
          </a:prstGeom>
          <a:solidFill>
            <a:srgbClr val="F7CDCD">
              <a:alpha val="89800"/>
            </a:srgbClr>
          </a:solidFill>
          <a:ln cap="flat" cmpd="sng" w="9525">
            <a:solidFill>
              <a:srgbClr val="F7CDCD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g2ba7228fb94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638" y="2137225"/>
            <a:ext cx="5914733" cy="20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2ba7228fb94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051" y="4302197"/>
            <a:ext cx="627900" cy="646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ba7228fb94_0_433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and System Design</a:t>
            </a:r>
            <a:endParaRPr/>
          </a:p>
        </p:txBody>
      </p:sp>
      <p:sp>
        <p:nvSpPr>
          <p:cNvPr id="340" name="Google Shape;340;g2ba7228fb94_0_433"/>
          <p:cNvSpPr txBox="1"/>
          <p:nvPr/>
        </p:nvSpPr>
        <p:spPr>
          <a:xfrm>
            <a:off x="482775" y="1422500"/>
            <a:ext cx="86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Solution for the task: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41" name="Google Shape;341;g2ba7228fb94_0_433"/>
          <p:cNvSpPr/>
          <p:nvPr/>
        </p:nvSpPr>
        <p:spPr>
          <a:xfrm>
            <a:off x="291475" y="1422500"/>
            <a:ext cx="78300" cy="4002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2" name="Google Shape;342;g2ba7228fb94_0_433"/>
          <p:cNvGrpSpPr/>
          <p:nvPr/>
        </p:nvGrpSpPr>
        <p:grpSpPr>
          <a:xfrm>
            <a:off x="914600" y="4588474"/>
            <a:ext cx="1551000" cy="1477500"/>
            <a:chOff x="1140850" y="4173599"/>
            <a:chExt cx="1551000" cy="1477500"/>
          </a:xfrm>
        </p:grpSpPr>
        <p:sp>
          <p:nvSpPr>
            <p:cNvPr id="343" name="Google Shape;343;g2ba7228fb94_0_433"/>
            <p:cNvSpPr/>
            <p:nvPr/>
          </p:nvSpPr>
          <p:spPr>
            <a:xfrm>
              <a:off x="1140850" y="4173599"/>
              <a:ext cx="1551000" cy="1477500"/>
            </a:xfrm>
            <a:prstGeom prst="ellipse">
              <a:avLst/>
            </a:prstGeom>
            <a:gradFill>
              <a:gsLst>
                <a:gs pos="0">
                  <a:srgbClr val="E45353"/>
                </a:gs>
                <a:gs pos="50000">
                  <a:srgbClr val="E72626"/>
                </a:gs>
                <a:gs pos="100000">
                  <a:srgbClr val="D61717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g2ba7228fb94_0_433"/>
            <p:cNvSpPr txBox="1"/>
            <p:nvPr/>
          </p:nvSpPr>
          <p:spPr>
            <a:xfrm>
              <a:off x="1140850" y="4441950"/>
              <a:ext cx="1551000" cy="9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Lato"/>
                <a:buNone/>
              </a:pPr>
              <a:r>
                <a:rPr lang="en-US">
                  <a:solidFill>
                    <a:srgbClr val="FFFFFF"/>
                  </a:solidFill>
                </a:rPr>
                <a:t>1. </a:t>
              </a:r>
              <a:r>
                <a:rPr lang="en-US">
                  <a:solidFill>
                    <a:srgbClr val="FFFFFF"/>
                  </a:solidFill>
                </a:rPr>
                <a:t>Producer</a:t>
              </a:r>
              <a:endParaRPr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Lato"/>
                <a:buNone/>
              </a:pPr>
              <a:r>
                <a:rPr lang="en-US">
                  <a:solidFill>
                    <a:srgbClr val="FFFFFF"/>
                  </a:solidFill>
                </a:rPr>
                <a:t>Consumer</a:t>
              </a:r>
              <a:endParaRPr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Lato"/>
                <a:buNone/>
              </a:pPr>
              <a:r>
                <a:rPr lang="en-US">
                  <a:solidFill>
                    <a:srgbClr val="FFFFFF"/>
                  </a:solidFill>
                </a:rPr>
                <a:t>Orchestrator</a:t>
              </a:r>
              <a:endParaRPr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Lato"/>
                <a:buNone/>
              </a:pPr>
              <a:r>
                <a:rPr lang="en-US">
                  <a:solidFill>
                    <a:srgbClr val="FFFFFF"/>
                  </a:solidFill>
                </a:rPr>
                <a:t>Synchronization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45" name="Google Shape;345;g2ba7228fb94_0_433"/>
          <p:cNvGrpSpPr/>
          <p:nvPr/>
        </p:nvGrpSpPr>
        <p:grpSpPr>
          <a:xfrm>
            <a:off x="6678400" y="4588474"/>
            <a:ext cx="1551000" cy="1477500"/>
            <a:chOff x="3796500" y="4173599"/>
            <a:chExt cx="1551000" cy="1477500"/>
          </a:xfrm>
        </p:grpSpPr>
        <p:sp>
          <p:nvSpPr>
            <p:cNvPr id="346" name="Google Shape;346;g2ba7228fb94_0_433"/>
            <p:cNvSpPr/>
            <p:nvPr/>
          </p:nvSpPr>
          <p:spPr>
            <a:xfrm>
              <a:off x="3796500" y="4173599"/>
              <a:ext cx="1551000" cy="1477500"/>
            </a:xfrm>
            <a:prstGeom prst="ellipse">
              <a:avLst/>
            </a:prstGeom>
            <a:gradFill>
              <a:gsLst>
                <a:gs pos="0">
                  <a:srgbClr val="E45353"/>
                </a:gs>
                <a:gs pos="50000">
                  <a:srgbClr val="E72626"/>
                </a:gs>
                <a:gs pos="100000">
                  <a:srgbClr val="D61717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g2ba7228fb94_0_433"/>
            <p:cNvSpPr txBox="1"/>
            <p:nvPr/>
          </p:nvSpPr>
          <p:spPr>
            <a:xfrm>
              <a:off x="3796500" y="4441950"/>
              <a:ext cx="1551000" cy="9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Lato"/>
                <a:buNone/>
              </a:pPr>
              <a:r>
                <a:rPr lang="en-US">
                  <a:solidFill>
                    <a:srgbClr val="FFFFFF"/>
                  </a:solidFill>
                </a:rPr>
                <a:t>2. </a:t>
              </a:r>
              <a:r>
                <a:rPr lang="en-US">
                  <a:solidFill>
                    <a:srgbClr val="FFFFFF"/>
                  </a:solidFill>
                </a:rPr>
                <a:t>Rate Control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48" name="Google Shape;348;g2ba7228fb94_0_433"/>
          <p:cNvSpPr/>
          <p:nvPr/>
        </p:nvSpPr>
        <p:spPr>
          <a:xfrm rot="2683">
            <a:off x="2691837" y="5189075"/>
            <a:ext cx="768900" cy="276300"/>
          </a:xfrm>
          <a:prstGeom prst="rightArrow">
            <a:avLst>
              <a:gd fmla="val 70000" name="adj1"/>
              <a:gd fmla="val 50000" name="adj2"/>
            </a:avLst>
          </a:prstGeom>
          <a:solidFill>
            <a:srgbClr val="F7CDCD">
              <a:alpha val="89800"/>
            </a:srgbClr>
          </a:solidFill>
          <a:ln cap="flat" cmpd="sng" w="9525">
            <a:solidFill>
              <a:srgbClr val="F7CDCD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ba7228fb94_0_433"/>
          <p:cNvSpPr/>
          <p:nvPr/>
        </p:nvSpPr>
        <p:spPr>
          <a:xfrm rot="-10797317">
            <a:off x="5683237" y="5189075"/>
            <a:ext cx="768900" cy="276300"/>
          </a:xfrm>
          <a:prstGeom prst="rightArrow">
            <a:avLst>
              <a:gd fmla="val 70000" name="adj1"/>
              <a:gd fmla="val 50000" name="adj2"/>
            </a:avLst>
          </a:prstGeom>
          <a:solidFill>
            <a:srgbClr val="F7CDCD">
              <a:alpha val="89800"/>
            </a:srgbClr>
          </a:solidFill>
          <a:ln cap="flat" cmpd="sng" w="9525">
            <a:solidFill>
              <a:srgbClr val="F7CDCD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g2ba7228fb94_0_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638" y="2137225"/>
            <a:ext cx="5914733" cy="20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2ba7228fb94_0_4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051" y="4302197"/>
            <a:ext cx="627900" cy="64672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2ba7228fb94_0_433"/>
          <p:cNvSpPr/>
          <p:nvPr/>
        </p:nvSpPr>
        <p:spPr>
          <a:xfrm>
            <a:off x="3627200" y="6002826"/>
            <a:ext cx="1676484" cy="646704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</a:rPr>
              <a:t>Token</a:t>
            </a:r>
            <a:r>
              <a:rPr b="1" lang="en-US" sz="900">
                <a:solidFill>
                  <a:srgbClr val="FF0000"/>
                </a:solidFill>
              </a:rPr>
              <a:t> Bucket Algorithm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353" name="Google Shape;353;g2ba7228fb94_0_433"/>
          <p:cNvSpPr/>
          <p:nvPr/>
        </p:nvSpPr>
        <p:spPr>
          <a:xfrm rot="5405527">
            <a:off x="4372149" y="6051725"/>
            <a:ext cx="186600" cy="88800"/>
          </a:xfrm>
          <a:prstGeom prst="rightArrow">
            <a:avLst>
              <a:gd fmla="val 70000" name="adj1"/>
              <a:gd fmla="val 50000" name="adj2"/>
            </a:avLst>
          </a:prstGeom>
          <a:solidFill>
            <a:srgbClr val="F7CDCD">
              <a:alpha val="89800"/>
            </a:srgbClr>
          </a:solidFill>
          <a:ln cap="flat" cmpd="sng" w="9525">
            <a:solidFill>
              <a:srgbClr val="F7CDCD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ba7228fb94_0_433"/>
          <p:cNvSpPr txBox="1"/>
          <p:nvPr/>
        </p:nvSpPr>
        <p:spPr>
          <a:xfrm>
            <a:off x="3687000" y="4948925"/>
            <a:ext cx="1770000" cy="10539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ts val="1400"/>
              <a:buChar char="✔"/>
            </a:pPr>
            <a:r>
              <a:rPr lang="en-US">
                <a:solidFill>
                  <a:srgbClr val="38761D"/>
                </a:solidFill>
              </a:rPr>
              <a:t>Semaphore</a:t>
            </a:r>
            <a:endParaRPr>
              <a:solidFill>
                <a:srgbClr val="38761D"/>
              </a:solidFill>
            </a:endParaRPr>
          </a:p>
          <a:p>
            <a:pPr indent="-1905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ts val="1400"/>
              <a:buChar char="✔"/>
            </a:pPr>
            <a:r>
              <a:rPr lang="en-US">
                <a:solidFill>
                  <a:srgbClr val="38761D"/>
                </a:solidFill>
              </a:rPr>
              <a:t>3-Thread model</a:t>
            </a:r>
            <a:endParaRPr>
              <a:solidFill>
                <a:srgbClr val="38761D"/>
              </a:solidFill>
            </a:endParaRPr>
          </a:p>
          <a:p>
            <a:pPr indent="-2476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400"/>
              <a:buChar char="✔"/>
            </a:pPr>
            <a:r>
              <a:rPr lang="en-US">
                <a:solidFill>
                  <a:srgbClr val="FF0000"/>
                </a:solidFill>
              </a:rPr>
              <a:t>Rate Limiter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ed67cfb23_0_21"/>
          <p:cNvSpPr txBox="1"/>
          <p:nvPr/>
        </p:nvSpPr>
        <p:spPr>
          <a:xfrm>
            <a:off x="402225" y="2957850"/>
            <a:ext cx="72957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b="1" lang="en-US" sz="28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Topic 4: Producer - Consumer Flow Control</a:t>
            </a:r>
            <a:endParaRPr sz="500"/>
          </a:p>
        </p:txBody>
      </p:sp>
      <p:sp>
        <p:nvSpPr>
          <p:cNvPr id="116" name="Google Shape;116;g28ed67cfb23_0_21"/>
          <p:cNvSpPr txBox="1"/>
          <p:nvPr/>
        </p:nvSpPr>
        <p:spPr>
          <a:xfrm>
            <a:off x="495928" y="3499950"/>
            <a:ext cx="5141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Student: </a:t>
            </a:r>
            <a:r>
              <a:rPr i="0" lang="en-US" sz="20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Nguyen </a:t>
            </a:r>
            <a:r>
              <a:rPr lang="en-US" sz="20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Tho The Cuong </a:t>
            </a:r>
            <a:r>
              <a:rPr i="0" lang="en-US" sz="20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– </a:t>
            </a:r>
            <a:r>
              <a:rPr lang="en-US" sz="20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2106235</a:t>
            </a:r>
            <a:endParaRPr sz="200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med" p14:dur="600">
        <p14:prism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ba3e7d6027_1_36"/>
          <p:cNvSpPr txBox="1"/>
          <p:nvPr/>
        </p:nvSpPr>
        <p:spPr>
          <a:xfrm>
            <a:off x="2838296" y="2904713"/>
            <a:ext cx="5171400" cy="841200"/>
          </a:xfrm>
          <a:prstGeom prst="rect">
            <a:avLst/>
          </a:prstGeom>
          <a:solidFill>
            <a:srgbClr val="C02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ato"/>
              <a:buNone/>
            </a:pPr>
            <a:r>
              <a:rPr b="1" lang="en-US" sz="4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Flow Control Algorithm</a:t>
            </a:r>
            <a:endParaRPr/>
          </a:p>
        </p:txBody>
      </p:sp>
      <p:sp>
        <p:nvSpPr>
          <p:cNvPr id="361" name="Google Shape;361;g2ba3e7d6027_1_36"/>
          <p:cNvSpPr txBox="1"/>
          <p:nvPr/>
        </p:nvSpPr>
        <p:spPr>
          <a:xfrm>
            <a:off x="887487" y="2497517"/>
            <a:ext cx="1950900" cy="1716600"/>
          </a:xfrm>
          <a:prstGeom prst="rect">
            <a:avLst/>
          </a:prstGeom>
          <a:solidFill>
            <a:srgbClr val="C02034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Lato"/>
              <a:buNone/>
            </a:pPr>
            <a:r>
              <a:rPr lang="en-US" sz="8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02</a:t>
            </a:r>
            <a:endParaRPr sz="7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g2ba3e7d6027_1_36"/>
          <p:cNvSpPr/>
          <p:nvPr/>
        </p:nvSpPr>
        <p:spPr>
          <a:xfrm>
            <a:off x="8186001" y="1558049"/>
            <a:ext cx="70500" cy="3595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ba3e7d6027_1_44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Control Algorithm</a:t>
            </a:r>
            <a:endParaRPr/>
          </a:p>
        </p:txBody>
      </p:sp>
      <p:sp>
        <p:nvSpPr>
          <p:cNvPr id="369" name="Google Shape;369;g2ba3e7d6027_1_44"/>
          <p:cNvSpPr txBox="1"/>
          <p:nvPr/>
        </p:nvSpPr>
        <p:spPr>
          <a:xfrm>
            <a:off x="482775" y="1422500"/>
            <a:ext cx="860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Idea: Token Bucket Algorithm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b="1" lang="en-US">
                <a:solidFill>
                  <a:schemeClr val="dk1"/>
                </a:solidFill>
              </a:rPr>
              <a:t>Input: Assign a limiting rate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b="1" lang="en-US">
                <a:solidFill>
                  <a:schemeClr val="dk1"/>
                </a:solidFill>
              </a:rPr>
              <a:t>Output: Allow a number of permits per one unit of time (e.g. per second)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70" name="Google Shape;370;g2ba3e7d6027_1_44"/>
          <p:cNvSpPr/>
          <p:nvPr/>
        </p:nvSpPr>
        <p:spPr>
          <a:xfrm>
            <a:off x="291475" y="1422500"/>
            <a:ext cx="78300" cy="9204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ba7228fb94_0_368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Control Algorithm</a:t>
            </a:r>
            <a:endParaRPr/>
          </a:p>
        </p:txBody>
      </p:sp>
      <p:sp>
        <p:nvSpPr>
          <p:cNvPr id="377" name="Google Shape;377;g2ba7228fb94_0_368"/>
          <p:cNvSpPr txBox="1"/>
          <p:nvPr/>
        </p:nvSpPr>
        <p:spPr>
          <a:xfrm>
            <a:off x="482775" y="1422500"/>
            <a:ext cx="860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Idea: Token Bucket Algorithm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b="1" lang="en-US">
                <a:solidFill>
                  <a:schemeClr val="dk1"/>
                </a:solidFill>
              </a:rPr>
              <a:t>Input: Assign a limiting rate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b="1" lang="en-US">
                <a:solidFill>
                  <a:schemeClr val="dk1"/>
                </a:solidFill>
              </a:rPr>
              <a:t>Output: Allow a number of permits per one unit of time (e.g. per second)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78" name="Google Shape;378;g2ba7228fb94_0_368"/>
          <p:cNvSpPr/>
          <p:nvPr/>
        </p:nvSpPr>
        <p:spPr>
          <a:xfrm>
            <a:off x="291475" y="1422500"/>
            <a:ext cx="78300" cy="9204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g2ba7228fb94_0_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25" y="3353200"/>
            <a:ext cx="4513526" cy="18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ba7228fb94_0_359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Control Algorithm</a:t>
            </a:r>
            <a:endParaRPr/>
          </a:p>
        </p:txBody>
      </p:sp>
      <p:sp>
        <p:nvSpPr>
          <p:cNvPr id="386" name="Google Shape;386;g2ba7228fb94_0_359"/>
          <p:cNvSpPr txBox="1"/>
          <p:nvPr/>
        </p:nvSpPr>
        <p:spPr>
          <a:xfrm>
            <a:off x="482775" y="1422500"/>
            <a:ext cx="860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Idea: Token Bucket Algorithm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b="1" lang="en-US">
                <a:solidFill>
                  <a:schemeClr val="dk1"/>
                </a:solidFill>
              </a:rPr>
              <a:t>Input: Assign a limiting rate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b="1" lang="en-US">
                <a:solidFill>
                  <a:schemeClr val="dk1"/>
                </a:solidFill>
              </a:rPr>
              <a:t>Output: Allow a number of permits per one unit of time (e.g. per second)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87" name="Google Shape;387;g2ba7228fb94_0_359"/>
          <p:cNvSpPr/>
          <p:nvPr/>
        </p:nvSpPr>
        <p:spPr>
          <a:xfrm>
            <a:off x="291475" y="1422500"/>
            <a:ext cx="78300" cy="9204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g2ba7228fb94_0_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25" y="3353200"/>
            <a:ext cx="4513526" cy="18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2ba7228fb94_0_3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725" y="2469191"/>
            <a:ext cx="4301225" cy="3657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ba3e7d6027_1_49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Control Algorithm</a:t>
            </a:r>
            <a:endParaRPr/>
          </a:p>
        </p:txBody>
      </p:sp>
      <p:sp>
        <p:nvSpPr>
          <p:cNvPr id="396" name="Google Shape;396;g2ba3e7d6027_1_49"/>
          <p:cNvSpPr txBox="1"/>
          <p:nvPr/>
        </p:nvSpPr>
        <p:spPr>
          <a:xfrm>
            <a:off x="482775" y="1422500"/>
            <a:ext cx="86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Implementation and Usage of Rate Limiter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97" name="Google Shape;397;g2ba3e7d6027_1_49"/>
          <p:cNvSpPr/>
          <p:nvPr/>
        </p:nvSpPr>
        <p:spPr>
          <a:xfrm>
            <a:off x="291475" y="1422500"/>
            <a:ext cx="78300" cy="3510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g2ba3e7d6027_1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950" y="1825650"/>
            <a:ext cx="3954899" cy="443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2ba3e7d6027_1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475" y="1825650"/>
            <a:ext cx="4489917" cy="44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ba7228fb94_0_294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Control Algorithm</a:t>
            </a:r>
            <a:endParaRPr/>
          </a:p>
        </p:txBody>
      </p:sp>
      <p:sp>
        <p:nvSpPr>
          <p:cNvPr id="406" name="Google Shape;406;g2ba7228fb94_0_294"/>
          <p:cNvSpPr txBox="1"/>
          <p:nvPr/>
        </p:nvSpPr>
        <p:spPr>
          <a:xfrm>
            <a:off x="482775" y="1422500"/>
            <a:ext cx="86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Implementation and Usage of Rate Limiter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07" name="Google Shape;407;g2ba7228fb94_0_294"/>
          <p:cNvSpPr/>
          <p:nvPr/>
        </p:nvSpPr>
        <p:spPr>
          <a:xfrm>
            <a:off x="291475" y="1422500"/>
            <a:ext cx="78300" cy="3510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8" name="Google Shape;408;g2ba7228fb94_0_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950" y="1825650"/>
            <a:ext cx="3954899" cy="443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2ba7228fb94_0_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475" y="1825650"/>
            <a:ext cx="4489917" cy="44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g2ba7228fb94_0_294"/>
          <p:cNvSpPr/>
          <p:nvPr/>
        </p:nvSpPr>
        <p:spPr>
          <a:xfrm>
            <a:off x="291475" y="4351025"/>
            <a:ext cx="4489800" cy="35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ba7228fb94_0_55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Control Algorithm</a:t>
            </a:r>
            <a:endParaRPr/>
          </a:p>
        </p:txBody>
      </p:sp>
      <p:sp>
        <p:nvSpPr>
          <p:cNvPr id="417" name="Google Shape;417;g2ba7228fb94_0_55"/>
          <p:cNvSpPr txBox="1"/>
          <p:nvPr/>
        </p:nvSpPr>
        <p:spPr>
          <a:xfrm>
            <a:off x="482775" y="1422500"/>
            <a:ext cx="86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Implementation and Usage of Rate Limiter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18" name="Google Shape;418;g2ba7228fb94_0_55"/>
          <p:cNvSpPr/>
          <p:nvPr/>
        </p:nvSpPr>
        <p:spPr>
          <a:xfrm>
            <a:off x="291475" y="1422500"/>
            <a:ext cx="78300" cy="3510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g2ba7228fb94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950" y="1825650"/>
            <a:ext cx="3954899" cy="4431601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2ba7228fb94_0_55"/>
          <p:cNvSpPr/>
          <p:nvPr/>
        </p:nvSpPr>
        <p:spPr>
          <a:xfrm>
            <a:off x="4911950" y="3004925"/>
            <a:ext cx="3954900" cy="35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g2ba7228fb94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475" y="1825650"/>
            <a:ext cx="4489917" cy="44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2ba7228fb94_0_55"/>
          <p:cNvSpPr/>
          <p:nvPr/>
        </p:nvSpPr>
        <p:spPr>
          <a:xfrm>
            <a:off x="291475" y="4351025"/>
            <a:ext cx="4489800" cy="35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ba7228fb94_0_82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Control Algorithm</a:t>
            </a:r>
            <a:endParaRPr/>
          </a:p>
        </p:txBody>
      </p:sp>
      <p:sp>
        <p:nvSpPr>
          <p:cNvPr id="429" name="Google Shape;429;g2ba7228fb94_0_82"/>
          <p:cNvSpPr txBox="1"/>
          <p:nvPr/>
        </p:nvSpPr>
        <p:spPr>
          <a:xfrm>
            <a:off x="482775" y="1422500"/>
            <a:ext cx="86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Implementation and Usage of Rate Limiter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30" name="Google Shape;430;g2ba7228fb94_0_82"/>
          <p:cNvSpPr/>
          <p:nvPr/>
        </p:nvSpPr>
        <p:spPr>
          <a:xfrm>
            <a:off x="291475" y="1422500"/>
            <a:ext cx="78300" cy="3510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1" name="Google Shape;431;g2ba7228fb94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950" y="1825650"/>
            <a:ext cx="3954899" cy="4431601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g2ba7228fb94_0_82"/>
          <p:cNvSpPr/>
          <p:nvPr/>
        </p:nvSpPr>
        <p:spPr>
          <a:xfrm>
            <a:off x="5289425" y="3004925"/>
            <a:ext cx="2087400" cy="35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g2ba7228fb94_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475" y="1825650"/>
            <a:ext cx="4489917" cy="44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2ba7228fb94_0_82"/>
          <p:cNvSpPr/>
          <p:nvPr/>
        </p:nvSpPr>
        <p:spPr>
          <a:xfrm>
            <a:off x="7398100" y="2902051"/>
            <a:ext cx="1628856" cy="556740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</a:rPr>
              <a:t>Blocked if not </a:t>
            </a:r>
            <a:r>
              <a:rPr b="1" lang="en-US" sz="900">
                <a:solidFill>
                  <a:srgbClr val="FF0000"/>
                </a:solidFill>
              </a:rPr>
              <a:t>permitted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435" name="Google Shape;435;g2ba7228fb94_0_82"/>
          <p:cNvSpPr/>
          <p:nvPr/>
        </p:nvSpPr>
        <p:spPr>
          <a:xfrm>
            <a:off x="291475" y="4351025"/>
            <a:ext cx="4489800" cy="35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ba7228fb94_0_262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Control Algorithm</a:t>
            </a:r>
            <a:endParaRPr/>
          </a:p>
        </p:txBody>
      </p:sp>
      <p:sp>
        <p:nvSpPr>
          <p:cNvPr id="442" name="Google Shape;442;g2ba7228fb94_0_262"/>
          <p:cNvSpPr txBox="1"/>
          <p:nvPr/>
        </p:nvSpPr>
        <p:spPr>
          <a:xfrm>
            <a:off x="482775" y="1422500"/>
            <a:ext cx="86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Implementation and Usage of Rate Limiter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43" name="Google Shape;443;g2ba7228fb94_0_262"/>
          <p:cNvSpPr/>
          <p:nvPr/>
        </p:nvSpPr>
        <p:spPr>
          <a:xfrm>
            <a:off x="291475" y="1422500"/>
            <a:ext cx="78300" cy="3510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g2ba7228fb94_0_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950" y="1825650"/>
            <a:ext cx="3954899" cy="4431601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2ba7228fb94_0_262"/>
          <p:cNvSpPr/>
          <p:nvPr/>
        </p:nvSpPr>
        <p:spPr>
          <a:xfrm>
            <a:off x="5289425" y="3004925"/>
            <a:ext cx="2087400" cy="35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6" name="Google Shape;446;g2ba7228fb94_0_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475" y="1825650"/>
            <a:ext cx="4489917" cy="44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2ba7228fb94_0_262"/>
          <p:cNvSpPr/>
          <p:nvPr/>
        </p:nvSpPr>
        <p:spPr>
          <a:xfrm>
            <a:off x="7398100" y="2902051"/>
            <a:ext cx="1628856" cy="556740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</a:rPr>
              <a:t>Blocked if not permitted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448" name="Google Shape;448;g2ba7228fb94_0_262"/>
          <p:cNvSpPr/>
          <p:nvPr/>
        </p:nvSpPr>
        <p:spPr>
          <a:xfrm>
            <a:off x="5289425" y="4436050"/>
            <a:ext cx="2087400" cy="51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2ba7228fb94_0_262"/>
          <p:cNvSpPr/>
          <p:nvPr/>
        </p:nvSpPr>
        <p:spPr>
          <a:xfrm>
            <a:off x="291475" y="4351025"/>
            <a:ext cx="4489800" cy="35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ba7228fb94_0_275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Control Algorithm</a:t>
            </a:r>
            <a:endParaRPr/>
          </a:p>
        </p:txBody>
      </p:sp>
      <p:sp>
        <p:nvSpPr>
          <p:cNvPr id="456" name="Google Shape;456;g2ba7228fb94_0_275"/>
          <p:cNvSpPr txBox="1"/>
          <p:nvPr/>
        </p:nvSpPr>
        <p:spPr>
          <a:xfrm>
            <a:off x="482775" y="1422500"/>
            <a:ext cx="86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Implementation and Usage of Rate Limiter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57" name="Google Shape;457;g2ba7228fb94_0_275"/>
          <p:cNvSpPr/>
          <p:nvPr/>
        </p:nvSpPr>
        <p:spPr>
          <a:xfrm>
            <a:off x="291475" y="1422500"/>
            <a:ext cx="78300" cy="3510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Google Shape;458;g2ba7228fb94_0_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950" y="1825650"/>
            <a:ext cx="3954899" cy="4431601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g2ba7228fb94_0_275"/>
          <p:cNvSpPr/>
          <p:nvPr/>
        </p:nvSpPr>
        <p:spPr>
          <a:xfrm>
            <a:off x="5289425" y="3004925"/>
            <a:ext cx="2087400" cy="35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g2ba7228fb94_0_2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475" y="1825650"/>
            <a:ext cx="4489917" cy="44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g2ba7228fb94_0_275"/>
          <p:cNvSpPr/>
          <p:nvPr/>
        </p:nvSpPr>
        <p:spPr>
          <a:xfrm>
            <a:off x="7398100" y="2902051"/>
            <a:ext cx="1628856" cy="556740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</a:rPr>
              <a:t>Blocked if not permitted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462" name="Google Shape;462;g2ba7228fb94_0_275"/>
          <p:cNvSpPr/>
          <p:nvPr/>
        </p:nvSpPr>
        <p:spPr>
          <a:xfrm>
            <a:off x="5289425" y="4436050"/>
            <a:ext cx="2087400" cy="51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2ba7228fb94_0_275"/>
          <p:cNvSpPr/>
          <p:nvPr/>
        </p:nvSpPr>
        <p:spPr>
          <a:xfrm>
            <a:off x="7398100" y="4351027"/>
            <a:ext cx="1687500" cy="686340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0000"/>
                </a:solidFill>
              </a:rPr>
              <a:t>Update accumulated count of enqueued items and the current queue size</a:t>
            </a:r>
            <a:endParaRPr b="1" sz="800">
              <a:solidFill>
                <a:srgbClr val="FF0000"/>
              </a:solidFill>
            </a:endParaRPr>
          </a:p>
        </p:txBody>
      </p:sp>
      <p:sp>
        <p:nvSpPr>
          <p:cNvPr id="464" name="Google Shape;464;g2ba7228fb94_0_275"/>
          <p:cNvSpPr/>
          <p:nvPr/>
        </p:nvSpPr>
        <p:spPr>
          <a:xfrm>
            <a:off x="291475" y="4351025"/>
            <a:ext cx="4489800" cy="35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ed67cfb23_0_38"/>
          <p:cNvSpPr txBox="1"/>
          <p:nvPr/>
        </p:nvSpPr>
        <p:spPr>
          <a:xfrm>
            <a:off x="3619700" y="815650"/>
            <a:ext cx="2495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3071B"/>
                </a:solidFill>
                <a:latin typeface="Lato"/>
                <a:ea typeface="Lato"/>
                <a:cs typeface="Lato"/>
                <a:sym typeface="Lato"/>
              </a:rPr>
              <a:t>OUTLINE</a:t>
            </a:r>
            <a:endParaRPr b="1" sz="2800">
              <a:solidFill>
                <a:srgbClr val="B3071B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3" name="Google Shape;123;g28ed67cfb23_0_38"/>
          <p:cNvGrpSpPr/>
          <p:nvPr/>
        </p:nvGrpSpPr>
        <p:grpSpPr>
          <a:xfrm>
            <a:off x="-1687010" y="815648"/>
            <a:ext cx="10439052" cy="5306823"/>
            <a:chOff x="-1687010" y="815648"/>
            <a:chExt cx="10439052" cy="5306823"/>
          </a:xfrm>
        </p:grpSpPr>
        <p:grpSp>
          <p:nvGrpSpPr>
            <p:cNvPr id="124" name="Google Shape;124;g28ed67cfb23_0_38"/>
            <p:cNvGrpSpPr/>
            <p:nvPr/>
          </p:nvGrpSpPr>
          <p:grpSpPr>
            <a:xfrm>
              <a:off x="-1687010" y="815648"/>
              <a:ext cx="10439052" cy="5306823"/>
              <a:chOff x="-1687010" y="815648"/>
              <a:chExt cx="10439052" cy="5306823"/>
            </a:xfrm>
          </p:grpSpPr>
          <p:sp>
            <p:nvSpPr>
              <p:cNvPr id="125" name="Google Shape;125;g28ed67cfb23_0_38"/>
              <p:cNvSpPr txBox="1"/>
              <p:nvPr/>
            </p:nvSpPr>
            <p:spPr>
              <a:xfrm>
                <a:off x="3984948" y="4673300"/>
                <a:ext cx="4767000" cy="493200"/>
              </a:xfrm>
              <a:prstGeom prst="rect">
                <a:avLst/>
              </a:prstGeom>
              <a:solidFill>
                <a:srgbClr val="B3071B"/>
              </a:solidFill>
              <a:ln>
                <a:noFill/>
              </a:ln>
            </p:spPr>
            <p:txBody>
              <a:bodyPr anchorCtr="0" anchor="ctr" bIns="93975" lIns="537800" spcFirstLastPara="1" rIns="93975" wrap="square" tIns="9397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Conclusion</a:t>
                </a:r>
                <a:endParaRPr b="0" i="0" sz="2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6" name="Google Shape;126;g28ed67cfb23_0_38"/>
              <p:cNvGrpSpPr/>
              <p:nvPr/>
            </p:nvGrpSpPr>
            <p:grpSpPr>
              <a:xfrm>
                <a:off x="-1687010" y="815648"/>
                <a:ext cx="10439052" cy="5306823"/>
                <a:chOff x="-6126982" y="-937410"/>
                <a:chExt cx="12378812" cy="7293600"/>
              </a:xfrm>
            </p:grpSpPr>
            <p:sp>
              <p:nvSpPr>
                <p:cNvPr id="127" name="Google Shape;127;g28ed67cfb23_0_38"/>
                <p:cNvSpPr/>
                <p:nvPr/>
              </p:nvSpPr>
              <p:spPr>
                <a:xfrm>
                  <a:off x="-6126982" y="-937410"/>
                  <a:ext cx="7293600" cy="7293600"/>
                </a:xfrm>
                <a:prstGeom prst="blockArc">
                  <a:avLst>
                    <a:gd fmla="val 19088605" name="adj1"/>
                    <a:gd fmla="val 2516972" name="adj2"/>
                    <a:gd fmla="val 343" name="adj3"/>
                  </a:avLst>
                </a:prstGeom>
                <a:noFill/>
                <a:ln cap="flat" cmpd="sng" w="19050">
                  <a:solidFill>
                    <a:srgbClr val="91080B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g28ed67cfb23_0_38"/>
                <p:cNvSpPr txBox="1"/>
                <p:nvPr/>
              </p:nvSpPr>
              <p:spPr>
                <a:xfrm>
                  <a:off x="509723" y="338569"/>
                  <a:ext cx="5742000" cy="677700"/>
                </a:xfrm>
                <a:prstGeom prst="rect">
                  <a:avLst/>
                </a:prstGeom>
                <a:solidFill>
                  <a:srgbClr val="B3071B"/>
                </a:solidFill>
                <a:ln>
                  <a:noFill/>
                </a:ln>
              </p:spPr>
              <p:txBody>
                <a:bodyPr anchorCtr="0" anchor="ctr" bIns="93975" lIns="537800" spcFirstLastPara="1" rIns="93975" wrap="square" tIns="93975">
                  <a:noAutofit/>
                </a:bodyPr>
                <a:lstStyle/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lang="en-US" sz="2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Introduction and System Design</a:t>
                  </a:r>
                  <a:endParaRPr b="0" i="0" sz="2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g28ed67cfb23_0_38"/>
                <p:cNvSpPr/>
                <p:nvPr/>
              </p:nvSpPr>
              <p:spPr>
                <a:xfrm>
                  <a:off x="86237" y="253868"/>
                  <a:ext cx="764100" cy="8469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19050">
                  <a:solidFill>
                    <a:srgbClr val="B80B0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000"/>
                    <a:buFont typeface="Arial"/>
                    <a:buNone/>
                  </a:pPr>
                  <a:r>
                    <a:rPr b="1" i="0" lang="en-US" sz="30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1" i="0" sz="3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g28ed67cfb23_0_38"/>
                <p:cNvSpPr txBox="1"/>
                <p:nvPr/>
              </p:nvSpPr>
              <p:spPr>
                <a:xfrm>
                  <a:off x="995229" y="1354546"/>
                  <a:ext cx="5256600" cy="677700"/>
                </a:xfrm>
                <a:prstGeom prst="rect">
                  <a:avLst/>
                </a:prstGeom>
                <a:solidFill>
                  <a:srgbClr val="B3071B"/>
                </a:solidFill>
                <a:ln>
                  <a:noFill/>
                </a:ln>
              </p:spPr>
              <p:txBody>
                <a:bodyPr anchorCtr="0" anchor="ctr" bIns="93975" lIns="537800" spcFirstLastPara="1" rIns="93975" wrap="square" tIns="93975">
                  <a:noAutofit/>
                </a:bodyPr>
                <a:lstStyle/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lang="en-US" sz="2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Flow Control Algorithm</a:t>
                  </a:r>
                  <a:endParaRPr b="0" i="0" sz="2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g28ed67cfb23_0_38"/>
                <p:cNvSpPr/>
                <p:nvPr/>
              </p:nvSpPr>
              <p:spPr>
                <a:xfrm>
                  <a:off x="571758" y="1269879"/>
                  <a:ext cx="764100" cy="8469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19050">
                  <a:solidFill>
                    <a:srgbClr val="B80B0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000"/>
                    <a:buFont typeface="Arial"/>
                    <a:buNone/>
                  </a:pPr>
                  <a:r>
                    <a:rPr b="1" i="0" lang="en-US" sz="30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1" i="0" sz="3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g28ed67cfb23_0_38"/>
                <p:cNvSpPr txBox="1"/>
                <p:nvPr/>
              </p:nvSpPr>
              <p:spPr>
                <a:xfrm>
                  <a:off x="1144253" y="2370557"/>
                  <a:ext cx="5107500" cy="677700"/>
                </a:xfrm>
                <a:prstGeom prst="rect">
                  <a:avLst/>
                </a:prstGeom>
                <a:solidFill>
                  <a:srgbClr val="B3071B"/>
                </a:solidFill>
                <a:ln>
                  <a:noFill/>
                </a:ln>
              </p:spPr>
              <p:txBody>
                <a:bodyPr anchorCtr="0" anchor="ctr" bIns="93975" lIns="537800" spcFirstLastPara="1" rIns="93975" wrap="square" tIns="93975">
                  <a:noAutofit/>
                </a:bodyPr>
                <a:lstStyle/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lang="en-US" sz="2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Metrics Monitoring</a:t>
                  </a:r>
                  <a:endParaRPr b="0" i="0" sz="2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133;g28ed67cfb23_0_38"/>
                <p:cNvSpPr/>
                <p:nvPr/>
              </p:nvSpPr>
              <p:spPr>
                <a:xfrm>
                  <a:off x="720768" y="2285857"/>
                  <a:ext cx="764100" cy="8469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19050">
                  <a:solidFill>
                    <a:srgbClr val="B80B0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000"/>
                    <a:buFont typeface="Arial"/>
                    <a:buNone/>
                  </a:pPr>
                  <a:r>
                    <a:rPr b="1" i="0" lang="en-US" sz="30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1" i="0" sz="3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134;g28ed67cfb23_0_38"/>
                <p:cNvSpPr txBox="1"/>
                <p:nvPr/>
              </p:nvSpPr>
              <p:spPr>
                <a:xfrm>
                  <a:off x="995230" y="3386569"/>
                  <a:ext cx="5256600" cy="677700"/>
                </a:xfrm>
                <a:prstGeom prst="rect">
                  <a:avLst/>
                </a:prstGeom>
                <a:solidFill>
                  <a:srgbClr val="B3071B"/>
                </a:solidFill>
                <a:ln>
                  <a:noFill/>
                </a:ln>
              </p:spPr>
              <p:txBody>
                <a:bodyPr anchorCtr="0" anchor="ctr" bIns="93975" lIns="537800" spcFirstLastPara="1" rIns="93975" wrap="square" tIns="93975">
                  <a:noAutofit/>
                </a:bodyPr>
                <a:lstStyle/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lang="en-US" sz="2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Results</a:t>
                  </a:r>
                  <a:endParaRPr b="0" i="0" sz="2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135;g28ed67cfb23_0_38"/>
                <p:cNvSpPr/>
                <p:nvPr/>
              </p:nvSpPr>
              <p:spPr>
                <a:xfrm>
                  <a:off x="571758" y="3301868"/>
                  <a:ext cx="764100" cy="8469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19050">
                  <a:solidFill>
                    <a:srgbClr val="B80B0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000"/>
                    <a:buFont typeface="Arial"/>
                    <a:buNone/>
                  </a:pPr>
                  <a:r>
                    <a:rPr b="1" i="0" lang="en-US" sz="30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1" i="0" sz="3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6" name="Google Shape;136;g28ed67cfb23_0_38"/>
            <p:cNvSpPr/>
            <p:nvPr/>
          </p:nvSpPr>
          <p:spPr>
            <a:xfrm>
              <a:off x="3559920" y="4611663"/>
              <a:ext cx="644400" cy="616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B80B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-US" sz="3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med" p14:dur="600">
        <p14:prism dir="l"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ba5a5ba1f1_0_8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Control Algorithm</a:t>
            </a:r>
            <a:endParaRPr/>
          </a:p>
        </p:txBody>
      </p:sp>
      <p:sp>
        <p:nvSpPr>
          <p:cNvPr id="471" name="Google Shape;471;g2ba5a5ba1f1_0_8"/>
          <p:cNvSpPr txBox="1"/>
          <p:nvPr/>
        </p:nvSpPr>
        <p:spPr>
          <a:xfrm>
            <a:off x="482775" y="1422500"/>
            <a:ext cx="86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Regulate the rate of Producer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72" name="Google Shape;472;g2ba5a5ba1f1_0_8"/>
          <p:cNvSpPr/>
          <p:nvPr/>
        </p:nvSpPr>
        <p:spPr>
          <a:xfrm>
            <a:off x="291475" y="1422500"/>
            <a:ext cx="78300" cy="3510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3" name="Google Shape;473;g2ba5a5ba1f1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288" y="1943100"/>
            <a:ext cx="5244075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ba7228fb94_0_308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Control Algorithm</a:t>
            </a:r>
            <a:endParaRPr/>
          </a:p>
        </p:txBody>
      </p:sp>
      <p:sp>
        <p:nvSpPr>
          <p:cNvPr id="480" name="Google Shape;480;g2ba7228fb94_0_308"/>
          <p:cNvSpPr txBox="1"/>
          <p:nvPr/>
        </p:nvSpPr>
        <p:spPr>
          <a:xfrm>
            <a:off x="482775" y="1422500"/>
            <a:ext cx="86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Regulate the rate of Producer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81" name="Google Shape;481;g2ba7228fb94_0_308"/>
          <p:cNvSpPr/>
          <p:nvPr/>
        </p:nvSpPr>
        <p:spPr>
          <a:xfrm>
            <a:off x="291475" y="1422500"/>
            <a:ext cx="78300" cy="3510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g2ba7228fb94_0_308"/>
          <p:cNvSpPr/>
          <p:nvPr/>
        </p:nvSpPr>
        <p:spPr>
          <a:xfrm rot="-10798148">
            <a:off x="6605149" y="3429300"/>
            <a:ext cx="556800" cy="148800"/>
          </a:xfrm>
          <a:prstGeom prst="rightArrow">
            <a:avLst>
              <a:gd fmla="val 70000" name="adj1"/>
              <a:gd fmla="val 50000" name="adj2"/>
            </a:avLst>
          </a:prstGeom>
          <a:solidFill>
            <a:srgbClr val="F7CDCD">
              <a:alpha val="89800"/>
            </a:srgbClr>
          </a:solidFill>
          <a:ln cap="flat" cmpd="sng" w="9525">
            <a:solidFill>
              <a:srgbClr val="F7CDCD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2ba7228fb94_0_308"/>
          <p:cNvSpPr/>
          <p:nvPr/>
        </p:nvSpPr>
        <p:spPr>
          <a:xfrm rot="10800000">
            <a:off x="6365375" y="3000450"/>
            <a:ext cx="173100" cy="1006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484" name="Google Shape;484;g2ba7228fb94_0_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288" y="1943100"/>
            <a:ext cx="5244075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2ba7228fb94_0_308"/>
          <p:cNvSpPr/>
          <p:nvPr/>
        </p:nvSpPr>
        <p:spPr>
          <a:xfrm>
            <a:off x="7277900" y="3225326"/>
            <a:ext cx="1628856" cy="556740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</a:rPr>
              <a:t>Decrease rate</a:t>
            </a:r>
            <a:endParaRPr b="1" sz="9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ba7228fb94_0_325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Control Algorithm</a:t>
            </a:r>
            <a:endParaRPr/>
          </a:p>
        </p:txBody>
      </p:sp>
      <p:sp>
        <p:nvSpPr>
          <p:cNvPr id="492" name="Google Shape;492;g2ba7228fb94_0_325"/>
          <p:cNvSpPr txBox="1"/>
          <p:nvPr/>
        </p:nvSpPr>
        <p:spPr>
          <a:xfrm>
            <a:off x="482775" y="1422500"/>
            <a:ext cx="86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Regulate the rate of Producer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93" name="Google Shape;493;g2ba7228fb94_0_325"/>
          <p:cNvSpPr/>
          <p:nvPr/>
        </p:nvSpPr>
        <p:spPr>
          <a:xfrm>
            <a:off x="291475" y="1422500"/>
            <a:ext cx="78300" cy="3510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2ba7228fb94_0_325"/>
          <p:cNvSpPr/>
          <p:nvPr/>
        </p:nvSpPr>
        <p:spPr>
          <a:xfrm rot="-10798148">
            <a:off x="6605149" y="3429300"/>
            <a:ext cx="556800" cy="148800"/>
          </a:xfrm>
          <a:prstGeom prst="rightArrow">
            <a:avLst>
              <a:gd fmla="val 70000" name="adj1"/>
              <a:gd fmla="val 50000" name="adj2"/>
            </a:avLst>
          </a:prstGeom>
          <a:solidFill>
            <a:srgbClr val="F7CDCD">
              <a:alpha val="89800"/>
            </a:srgbClr>
          </a:solidFill>
          <a:ln cap="flat" cmpd="sng" w="9525">
            <a:solidFill>
              <a:srgbClr val="F7CDCD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2ba7228fb94_0_325"/>
          <p:cNvSpPr/>
          <p:nvPr/>
        </p:nvSpPr>
        <p:spPr>
          <a:xfrm rot="10800000">
            <a:off x="6365375" y="3000450"/>
            <a:ext cx="173100" cy="1006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496" name="Google Shape;496;g2ba7228fb94_0_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288" y="1943100"/>
            <a:ext cx="5244075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g2ba7228fb94_0_325"/>
          <p:cNvSpPr/>
          <p:nvPr/>
        </p:nvSpPr>
        <p:spPr>
          <a:xfrm rot="-10798148">
            <a:off x="6605149" y="4705650"/>
            <a:ext cx="556800" cy="148800"/>
          </a:xfrm>
          <a:prstGeom prst="rightArrow">
            <a:avLst>
              <a:gd fmla="val 70000" name="adj1"/>
              <a:gd fmla="val 50000" name="adj2"/>
            </a:avLst>
          </a:prstGeom>
          <a:solidFill>
            <a:srgbClr val="F7CDCD">
              <a:alpha val="89800"/>
            </a:srgbClr>
          </a:solidFill>
          <a:ln cap="flat" cmpd="sng" w="9525">
            <a:solidFill>
              <a:srgbClr val="F7CDCD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2ba7228fb94_0_325"/>
          <p:cNvSpPr/>
          <p:nvPr/>
        </p:nvSpPr>
        <p:spPr>
          <a:xfrm rot="10800000">
            <a:off x="6365375" y="4276800"/>
            <a:ext cx="173100" cy="1006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99" name="Google Shape;499;g2ba7228fb94_0_325"/>
          <p:cNvSpPr/>
          <p:nvPr/>
        </p:nvSpPr>
        <p:spPr>
          <a:xfrm>
            <a:off x="7277900" y="3225326"/>
            <a:ext cx="1628856" cy="556740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</a:rPr>
              <a:t>Decrease rate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500" name="Google Shape;500;g2ba7228fb94_0_325"/>
          <p:cNvSpPr/>
          <p:nvPr/>
        </p:nvSpPr>
        <p:spPr>
          <a:xfrm>
            <a:off x="7277900" y="4501676"/>
            <a:ext cx="1628856" cy="556740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</a:rPr>
              <a:t>Increase rate</a:t>
            </a:r>
            <a:endParaRPr b="1" sz="9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ba7228fb94_0_342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Control Algorithm</a:t>
            </a:r>
            <a:endParaRPr/>
          </a:p>
        </p:txBody>
      </p:sp>
      <p:sp>
        <p:nvSpPr>
          <p:cNvPr id="507" name="Google Shape;507;g2ba7228fb94_0_342"/>
          <p:cNvSpPr txBox="1"/>
          <p:nvPr/>
        </p:nvSpPr>
        <p:spPr>
          <a:xfrm>
            <a:off x="482775" y="1422500"/>
            <a:ext cx="86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Regulate the rate of Producer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08" name="Google Shape;508;g2ba7228fb94_0_342"/>
          <p:cNvSpPr/>
          <p:nvPr/>
        </p:nvSpPr>
        <p:spPr>
          <a:xfrm>
            <a:off x="291475" y="1422500"/>
            <a:ext cx="78300" cy="3510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g2ba7228fb94_0_342"/>
          <p:cNvSpPr/>
          <p:nvPr/>
        </p:nvSpPr>
        <p:spPr>
          <a:xfrm rot="-10798148">
            <a:off x="6605149" y="3429300"/>
            <a:ext cx="556800" cy="148800"/>
          </a:xfrm>
          <a:prstGeom prst="rightArrow">
            <a:avLst>
              <a:gd fmla="val 70000" name="adj1"/>
              <a:gd fmla="val 50000" name="adj2"/>
            </a:avLst>
          </a:prstGeom>
          <a:solidFill>
            <a:srgbClr val="F7CDCD">
              <a:alpha val="89800"/>
            </a:srgbClr>
          </a:solidFill>
          <a:ln cap="flat" cmpd="sng" w="9525">
            <a:solidFill>
              <a:srgbClr val="F7CDCD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2ba7228fb94_0_342"/>
          <p:cNvSpPr/>
          <p:nvPr/>
        </p:nvSpPr>
        <p:spPr>
          <a:xfrm rot="10800000">
            <a:off x="6365375" y="3000450"/>
            <a:ext cx="173100" cy="1006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511" name="Google Shape;511;g2ba7228fb94_0_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288" y="1943100"/>
            <a:ext cx="5244075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g2ba7228fb94_0_342"/>
          <p:cNvSpPr/>
          <p:nvPr/>
        </p:nvSpPr>
        <p:spPr>
          <a:xfrm rot="-10798148">
            <a:off x="6605149" y="4705650"/>
            <a:ext cx="556800" cy="148800"/>
          </a:xfrm>
          <a:prstGeom prst="rightArrow">
            <a:avLst>
              <a:gd fmla="val 70000" name="adj1"/>
              <a:gd fmla="val 50000" name="adj2"/>
            </a:avLst>
          </a:prstGeom>
          <a:solidFill>
            <a:srgbClr val="F7CDCD">
              <a:alpha val="89800"/>
            </a:srgbClr>
          </a:solidFill>
          <a:ln cap="flat" cmpd="sng" w="9525">
            <a:solidFill>
              <a:srgbClr val="F7CDCD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2ba7228fb94_0_342"/>
          <p:cNvSpPr/>
          <p:nvPr/>
        </p:nvSpPr>
        <p:spPr>
          <a:xfrm rot="10800000">
            <a:off x="6365375" y="4276800"/>
            <a:ext cx="173100" cy="1006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14" name="Google Shape;514;g2ba7228fb94_0_342"/>
          <p:cNvSpPr/>
          <p:nvPr/>
        </p:nvSpPr>
        <p:spPr>
          <a:xfrm rot="10800000">
            <a:off x="6365375" y="5496000"/>
            <a:ext cx="130800" cy="447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15" name="Google Shape;515;g2ba7228fb94_0_342"/>
          <p:cNvSpPr/>
          <p:nvPr/>
        </p:nvSpPr>
        <p:spPr>
          <a:xfrm rot="-10798148">
            <a:off x="6605149" y="5645400"/>
            <a:ext cx="556800" cy="148800"/>
          </a:xfrm>
          <a:prstGeom prst="rightArrow">
            <a:avLst>
              <a:gd fmla="val 70000" name="adj1"/>
              <a:gd fmla="val 50000" name="adj2"/>
            </a:avLst>
          </a:prstGeom>
          <a:solidFill>
            <a:srgbClr val="F7CDCD">
              <a:alpha val="89800"/>
            </a:srgbClr>
          </a:solidFill>
          <a:ln cap="flat" cmpd="sng" w="9525">
            <a:solidFill>
              <a:srgbClr val="F7CDCD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2ba7228fb94_0_342"/>
          <p:cNvSpPr/>
          <p:nvPr/>
        </p:nvSpPr>
        <p:spPr>
          <a:xfrm>
            <a:off x="7277900" y="3225326"/>
            <a:ext cx="1628856" cy="556740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</a:rPr>
              <a:t>Decrease rate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517" name="Google Shape;517;g2ba7228fb94_0_342"/>
          <p:cNvSpPr/>
          <p:nvPr/>
        </p:nvSpPr>
        <p:spPr>
          <a:xfrm>
            <a:off x="7277900" y="4501676"/>
            <a:ext cx="1628856" cy="556740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</a:rPr>
              <a:t>Increase rate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518" name="Google Shape;518;g2ba7228fb94_0_342"/>
          <p:cNvSpPr/>
          <p:nvPr/>
        </p:nvSpPr>
        <p:spPr>
          <a:xfrm>
            <a:off x="7277900" y="5441426"/>
            <a:ext cx="1628856" cy="556740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</a:rPr>
              <a:t>Apply new  rate</a:t>
            </a:r>
            <a:endParaRPr b="1" sz="9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ba3e7d6027_1_70"/>
          <p:cNvSpPr txBox="1"/>
          <p:nvPr/>
        </p:nvSpPr>
        <p:spPr>
          <a:xfrm>
            <a:off x="2838296" y="2904713"/>
            <a:ext cx="5171400" cy="841200"/>
          </a:xfrm>
          <a:prstGeom prst="rect">
            <a:avLst/>
          </a:prstGeom>
          <a:solidFill>
            <a:srgbClr val="C02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ato"/>
              <a:buNone/>
            </a:pPr>
            <a:r>
              <a:rPr b="1" lang="en-US" sz="4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Metrics Monitoring</a:t>
            </a:r>
            <a:endParaRPr/>
          </a:p>
        </p:txBody>
      </p:sp>
      <p:sp>
        <p:nvSpPr>
          <p:cNvPr id="525" name="Google Shape;525;g2ba3e7d6027_1_70"/>
          <p:cNvSpPr txBox="1"/>
          <p:nvPr/>
        </p:nvSpPr>
        <p:spPr>
          <a:xfrm>
            <a:off x="887487" y="2497517"/>
            <a:ext cx="1950900" cy="1716600"/>
          </a:xfrm>
          <a:prstGeom prst="rect">
            <a:avLst/>
          </a:prstGeom>
          <a:solidFill>
            <a:srgbClr val="C02034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Lato"/>
              <a:buNone/>
            </a:pPr>
            <a:r>
              <a:rPr lang="en-US" sz="8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03</a:t>
            </a:r>
            <a:endParaRPr sz="7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6" name="Google Shape;526;g2ba3e7d6027_1_70"/>
          <p:cNvSpPr/>
          <p:nvPr/>
        </p:nvSpPr>
        <p:spPr>
          <a:xfrm>
            <a:off x="8186001" y="1558049"/>
            <a:ext cx="70500" cy="3595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ba3e7d6027_1_94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Metrics Monitoring</a:t>
            </a:r>
            <a:endParaRPr/>
          </a:p>
        </p:txBody>
      </p:sp>
      <p:pic>
        <p:nvPicPr>
          <p:cNvPr id="533" name="Google Shape;533;g2ba3e7d6027_1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20" y="1906353"/>
            <a:ext cx="8508618" cy="4118946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g2ba3e7d6027_1_94"/>
          <p:cNvSpPr txBox="1"/>
          <p:nvPr/>
        </p:nvSpPr>
        <p:spPr>
          <a:xfrm>
            <a:off x="482775" y="1422500"/>
            <a:ext cx="85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 At</a:t>
            </a:r>
            <a:r>
              <a:rPr b="1" lang="en-US">
                <a:solidFill>
                  <a:schemeClr val="dk1"/>
                </a:solidFill>
              </a:rPr>
              <a:t> the instant </a:t>
            </a:r>
            <a:r>
              <a:rPr i="1" lang="en-US">
                <a:solidFill>
                  <a:schemeClr val="dk1"/>
                </a:solidFill>
              </a:rPr>
              <a:t>t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535" name="Google Shape;535;g2ba3e7d6027_1_94"/>
          <p:cNvSpPr/>
          <p:nvPr/>
        </p:nvSpPr>
        <p:spPr>
          <a:xfrm>
            <a:off x="291475" y="1422500"/>
            <a:ext cx="78300" cy="4002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ba7228fb94_0_168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Metrics Monitoring</a:t>
            </a:r>
            <a:endParaRPr/>
          </a:p>
        </p:txBody>
      </p:sp>
      <p:grpSp>
        <p:nvGrpSpPr>
          <p:cNvPr id="542" name="Google Shape;542;g2ba7228fb94_0_168"/>
          <p:cNvGrpSpPr/>
          <p:nvPr/>
        </p:nvGrpSpPr>
        <p:grpSpPr>
          <a:xfrm>
            <a:off x="317620" y="1906353"/>
            <a:ext cx="8508618" cy="4118946"/>
            <a:chOff x="152400" y="1895200"/>
            <a:chExt cx="8839204" cy="4290121"/>
          </a:xfrm>
        </p:grpSpPr>
        <p:pic>
          <p:nvPicPr>
            <p:cNvPr id="543" name="Google Shape;543;g2ba7228fb94_0_1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895200"/>
              <a:ext cx="8839204" cy="42901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g2ba7228fb94_0_16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775" y="3063525"/>
              <a:ext cx="4059750" cy="991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g2ba7228fb94_0_16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37450" y="4865475"/>
              <a:ext cx="4059697" cy="991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6" name="Google Shape;546;g2ba7228fb94_0_16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9785" y="4865486"/>
              <a:ext cx="4049078" cy="9913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7" name="Google Shape;547;g2ba7228fb94_0_16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737450" y="3063525"/>
              <a:ext cx="4059712" cy="991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8" name="Google Shape;548;g2ba7228fb94_0_168"/>
          <p:cNvSpPr txBox="1"/>
          <p:nvPr/>
        </p:nvSpPr>
        <p:spPr>
          <a:xfrm>
            <a:off x="482775" y="1422500"/>
            <a:ext cx="85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 At the instant </a:t>
            </a:r>
            <a:r>
              <a:rPr i="1" lang="en-US">
                <a:solidFill>
                  <a:schemeClr val="dk1"/>
                </a:solidFill>
              </a:rPr>
              <a:t>t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549" name="Google Shape;549;g2ba7228fb94_0_168"/>
          <p:cNvSpPr/>
          <p:nvPr/>
        </p:nvSpPr>
        <p:spPr>
          <a:xfrm>
            <a:off x="291475" y="1422500"/>
            <a:ext cx="78300" cy="4002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ba7228fb94_0_17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Metrics Monitoring</a:t>
            </a:r>
            <a:endParaRPr/>
          </a:p>
        </p:txBody>
      </p:sp>
      <p:grpSp>
        <p:nvGrpSpPr>
          <p:cNvPr id="556" name="Google Shape;556;g2ba7228fb94_0_17"/>
          <p:cNvGrpSpPr/>
          <p:nvPr/>
        </p:nvGrpSpPr>
        <p:grpSpPr>
          <a:xfrm>
            <a:off x="317620" y="1906353"/>
            <a:ext cx="8508618" cy="4118946"/>
            <a:chOff x="152400" y="1895200"/>
            <a:chExt cx="8839204" cy="4290121"/>
          </a:xfrm>
        </p:grpSpPr>
        <p:pic>
          <p:nvPicPr>
            <p:cNvPr id="557" name="Google Shape;557;g2ba7228fb94_0_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895200"/>
              <a:ext cx="8839204" cy="42901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g2ba7228fb94_0_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775" y="3063525"/>
              <a:ext cx="4059750" cy="991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9" name="Google Shape;559;g2ba7228fb94_0_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37450" y="4865475"/>
              <a:ext cx="4059697" cy="991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0" name="Google Shape;560;g2ba7228fb94_0_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9785" y="4865486"/>
              <a:ext cx="4049078" cy="9913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g2ba7228fb94_0_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737450" y="3063525"/>
              <a:ext cx="4059712" cy="991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2" name="Google Shape;562;g2ba7228fb94_0_17"/>
          <p:cNvSpPr txBox="1"/>
          <p:nvPr/>
        </p:nvSpPr>
        <p:spPr>
          <a:xfrm>
            <a:off x="482775" y="1422500"/>
            <a:ext cx="85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 At the instant </a:t>
            </a:r>
            <a:r>
              <a:rPr i="1" lang="en-US">
                <a:solidFill>
                  <a:schemeClr val="dk1"/>
                </a:solidFill>
              </a:rPr>
              <a:t>t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563" name="Google Shape;563;g2ba7228fb94_0_17"/>
          <p:cNvSpPr/>
          <p:nvPr/>
        </p:nvSpPr>
        <p:spPr>
          <a:xfrm>
            <a:off x="291475" y="1422500"/>
            <a:ext cx="78300" cy="4002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2ba7228fb94_0_17"/>
          <p:cNvSpPr/>
          <p:nvPr/>
        </p:nvSpPr>
        <p:spPr>
          <a:xfrm>
            <a:off x="1394725" y="4002750"/>
            <a:ext cx="340200" cy="7143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2ba7228fb94_0_17"/>
          <p:cNvSpPr/>
          <p:nvPr/>
        </p:nvSpPr>
        <p:spPr>
          <a:xfrm>
            <a:off x="1789300" y="4081526"/>
            <a:ext cx="1628856" cy="556740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0000"/>
                </a:solidFill>
              </a:rPr>
              <a:t>Compare the actual rate with the assigned rate</a:t>
            </a:r>
            <a:endParaRPr b="1" sz="7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ba3e7d6027_1_80"/>
          <p:cNvSpPr txBox="1"/>
          <p:nvPr/>
        </p:nvSpPr>
        <p:spPr>
          <a:xfrm>
            <a:off x="2838296" y="2904713"/>
            <a:ext cx="5171400" cy="841200"/>
          </a:xfrm>
          <a:prstGeom prst="rect">
            <a:avLst/>
          </a:prstGeom>
          <a:solidFill>
            <a:srgbClr val="C02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ato"/>
              <a:buNone/>
            </a:pPr>
            <a:r>
              <a:rPr b="1" lang="en-US" sz="4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  <a:endParaRPr/>
          </a:p>
        </p:txBody>
      </p:sp>
      <p:sp>
        <p:nvSpPr>
          <p:cNvPr id="572" name="Google Shape;572;g2ba3e7d6027_1_80"/>
          <p:cNvSpPr txBox="1"/>
          <p:nvPr/>
        </p:nvSpPr>
        <p:spPr>
          <a:xfrm>
            <a:off x="887487" y="2497517"/>
            <a:ext cx="1950900" cy="1716600"/>
          </a:xfrm>
          <a:prstGeom prst="rect">
            <a:avLst/>
          </a:prstGeom>
          <a:solidFill>
            <a:srgbClr val="C02034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Lato"/>
              <a:buNone/>
            </a:pPr>
            <a:r>
              <a:rPr lang="en-US" sz="8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04</a:t>
            </a:r>
            <a:endParaRPr sz="7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3" name="Google Shape;573;g2ba3e7d6027_1_80"/>
          <p:cNvSpPr/>
          <p:nvPr/>
        </p:nvSpPr>
        <p:spPr>
          <a:xfrm>
            <a:off x="8186001" y="1558049"/>
            <a:ext cx="70500" cy="3595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ba44564c05_0_9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580" name="Google Shape;580;g2ba44564c05_0_9"/>
          <p:cNvSpPr txBox="1"/>
          <p:nvPr/>
        </p:nvSpPr>
        <p:spPr>
          <a:xfrm>
            <a:off x="482775" y="1422500"/>
            <a:ext cx="86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Rate Limiter Unit Testing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81" name="Google Shape;581;g2ba44564c05_0_9"/>
          <p:cNvSpPr/>
          <p:nvPr/>
        </p:nvSpPr>
        <p:spPr>
          <a:xfrm>
            <a:off x="291475" y="1422500"/>
            <a:ext cx="78300" cy="4002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2" name="Google Shape;582;g2ba44564c05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75" y="2085149"/>
            <a:ext cx="3622199" cy="150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a1e8eb2f0_0_64"/>
          <p:cNvSpPr txBox="1"/>
          <p:nvPr/>
        </p:nvSpPr>
        <p:spPr>
          <a:xfrm>
            <a:off x="2838296" y="2904713"/>
            <a:ext cx="5171400" cy="841200"/>
          </a:xfrm>
          <a:prstGeom prst="rect">
            <a:avLst/>
          </a:prstGeom>
          <a:solidFill>
            <a:srgbClr val="C02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ato"/>
              <a:buNone/>
            </a:pPr>
            <a:r>
              <a:rPr b="1" lang="en-US" sz="4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Introduction and</a:t>
            </a:r>
            <a:endParaRPr b="1" sz="4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ato"/>
              <a:buNone/>
            </a:pPr>
            <a:r>
              <a:rPr b="1" lang="en-US" sz="4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System Design</a:t>
            </a:r>
            <a:endParaRPr/>
          </a:p>
        </p:txBody>
      </p:sp>
      <p:sp>
        <p:nvSpPr>
          <p:cNvPr id="143" name="Google Shape;143;g2ba1e8eb2f0_0_64"/>
          <p:cNvSpPr txBox="1"/>
          <p:nvPr/>
        </p:nvSpPr>
        <p:spPr>
          <a:xfrm>
            <a:off x="887487" y="2497517"/>
            <a:ext cx="1950900" cy="1716600"/>
          </a:xfrm>
          <a:prstGeom prst="rect">
            <a:avLst/>
          </a:prstGeom>
          <a:solidFill>
            <a:srgbClr val="C02034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Lato"/>
              <a:buNone/>
            </a:pPr>
            <a:r>
              <a:rPr lang="en-US" sz="8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01</a:t>
            </a:r>
            <a:endParaRPr sz="7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g2ba1e8eb2f0_0_64"/>
          <p:cNvSpPr/>
          <p:nvPr/>
        </p:nvSpPr>
        <p:spPr>
          <a:xfrm>
            <a:off x="8186001" y="1558049"/>
            <a:ext cx="70500" cy="3595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med" p14:dur="600">
        <p14:prism dir="l"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ba7228fb94_0_397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589" name="Google Shape;589;g2ba7228fb94_0_397"/>
          <p:cNvSpPr txBox="1"/>
          <p:nvPr/>
        </p:nvSpPr>
        <p:spPr>
          <a:xfrm>
            <a:off x="482775" y="1422500"/>
            <a:ext cx="86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Rate Limiter Unit Testing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90" name="Google Shape;590;g2ba7228fb94_0_397"/>
          <p:cNvSpPr/>
          <p:nvPr/>
        </p:nvSpPr>
        <p:spPr>
          <a:xfrm>
            <a:off x="291475" y="1422500"/>
            <a:ext cx="78300" cy="4002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1" name="Google Shape;591;g2ba7228fb94_0_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75" y="2085149"/>
            <a:ext cx="3622199" cy="150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g2ba7228fb94_0_3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4500" y="2027275"/>
            <a:ext cx="4797350" cy="16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ba9bb3e461_0_137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599" name="Google Shape;599;g2ba9bb3e461_0_137"/>
          <p:cNvSpPr txBox="1"/>
          <p:nvPr/>
        </p:nvSpPr>
        <p:spPr>
          <a:xfrm>
            <a:off x="482775" y="1422500"/>
            <a:ext cx="86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Rate Limiter Unit Testing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00" name="Google Shape;600;g2ba9bb3e461_0_137"/>
          <p:cNvSpPr/>
          <p:nvPr/>
        </p:nvSpPr>
        <p:spPr>
          <a:xfrm>
            <a:off x="291475" y="1422500"/>
            <a:ext cx="78300" cy="4002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1" name="Google Shape;601;g2ba9bb3e461_0_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75" y="2085149"/>
            <a:ext cx="3622199" cy="150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g2ba9bb3e461_0_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4500" y="2027275"/>
            <a:ext cx="4797350" cy="16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g2ba9bb3e461_0_137"/>
          <p:cNvSpPr/>
          <p:nvPr/>
        </p:nvSpPr>
        <p:spPr>
          <a:xfrm>
            <a:off x="3326450" y="3581404"/>
            <a:ext cx="1790532" cy="753516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300">
                <a:solidFill>
                  <a:srgbClr val="FF0000"/>
                </a:solidFill>
              </a:rPr>
              <a:t>Compare with…</a:t>
            </a:r>
            <a:endParaRPr b="1" i="1" sz="13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ba9bb3e461_0_153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610" name="Google Shape;610;g2ba9bb3e461_0_153"/>
          <p:cNvSpPr txBox="1"/>
          <p:nvPr/>
        </p:nvSpPr>
        <p:spPr>
          <a:xfrm>
            <a:off x="482775" y="1422500"/>
            <a:ext cx="86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Rate Limiter Unit Testing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11" name="Google Shape;611;g2ba9bb3e461_0_153"/>
          <p:cNvSpPr/>
          <p:nvPr/>
        </p:nvSpPr>
        <p:spPr>
          <a:xfrm>
            <a:off x="291475" y="1422500"/>
            <a:ext cx="78300" cy="4002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2" name="Google Shape;612;g2ba9bb3e461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75" y="4197125"/>
            <a:ext cx="3955401" cy="197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g2ba9bb3e461_0_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4212252"/>
            <a:ext cx="4288625" cy="1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g2ba9bb3e461_0_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775" y="2085149"/>
            <a:ext cx="3622199" cy="150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g2ba9bb3e461_0_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4500" y="2027275"/>
            <a:ext cx="4797350" cy="16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g2ba9bb3e461_0_153"/>
          <p:cNvSpPr/>
          <p:nvPr/>
        </p:nvSpPr>
        <p:spPr>
          <a:xfrm>
            <a:off x="3326450" y="3581404"/>
            <a:ext cx="1790532" cy="753516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300">
                <a:solidFill>
                  <a:srgbClr val="FF0000"/>
                </a:solidFill>
              </a:rPr>
              <a:t>Compare with…</a:t>
            </a:r>
            <a:endParaRPr b="1" i="1" sz="13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ba9bb3e461_0_165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623" name="Google Shape;623;g2ba9bb3e461_0_165"/>
          <p:cNvSpPr txBox="1"/>
          <p:nvPr/>
        </p:nvSpPr>
        <p:spPr>
          <a:xfrm>
            <a:off x="482775" y="1422500"/>
            <a:ext cx="86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Rate Limiter Unit Testing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24" name="Google Shape;624;g2ba9bb3e461_0_165"/>
          <p:cNvSpPr/>
          <p:nvPr/>
        </p:nvSpPr>
        <p:spPr>
          <a:xfrm>
            <a:off x="291475" y="1422500"/>
            <a:ext cx="78300" cy="4002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5" name="Google Shape;625;g2ba9bb3e461_0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75" y="2085149"/>
            <a:ext cx="3622199" cy="150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g2ba9bb3e461_0_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4500" y="2027275"/>
            <a:ext cx="4797350" cy="16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g2ba9bb3e461_0_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775" y="4467525"/>
            <a:ext cx="3509199" cy="1312612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g2ba9bb3e461_0_165"/>
          <p:cNvSpPr/>
          <p:nvPr/>
        </p:nvSpPr>
        <p:spPr>
          <a:xfrm>
            <a:off x="3326450" y="3581404"/>
            <a:ext cx="1790532" cy="753516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300">
                <a:solidFill>
                  <a:srgbClr val="FF0000"/>
                </a:solidFill>
              </a:rPr>
              <a:t>Compare with…</a:t>
            </a:r>
            <a:endParaRPr b="1" i="1" sz="13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ba9bb3e461_0_178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635" name="Google Shape;635;g2ba9bb3e461_0_178"/>
          <p:cNvSpPr txBox="1"/>
          <p:nvPr/>
        </p:nvSpPr>
        <p:spPr>
          <a:xfrm>
            <a:off x="482775" y="1422500"/>
            <a:ext cx="86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Rate Limiter Unit Testing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36" name="Google Shape;636;g2ba9bb3e461_0_178"/>
          <p:cNvSpPr/>
          <p:nvPr/>
        </p:nvSpPr>
        <p:spPr>
          <a:xfrm>
            <a:off x="291475" y="1422500"/>
            <a:ext cx="78300" cy="4002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7" name="Google Shape;637;g2ba9bb3e461_0_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75" y="2085149"/>
            <a:ext cx="3622199" cy="150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g2ba9bb3e461_0_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4500" y="2027275"/>
            <a:ext cx="4797350" cy="162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9" name="Google Shape;639;g2ba9bb3e461_0_178"/>
          <p:cNvGrpSpPr/>
          <p:nvPr/>
        </p:nvGrpSpPr>
        <p:grpSpPr>
          <a:xfrm>
            <a:off x="482775" y="4334925"/>
            <a:ext cx="8499076" cy="1577800"/>
            <a:chOff x="482775" y="4162250"/>
            <a:chExt cx="8499076" cy="1577800"/>
          </a:xfrm>
        </p:grpSpPr>
        <p:pic>
          <p:nvPicPr>
            <p:cNvPr id="640" name="Google Shape;640;g2ba9bb3e461_0_17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2775" y="4294850"/>
              <a:ext cx="3509199" cy="1312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1" name="Google Shape;641;g2ba9bb3e461_0_17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184500" y="4162250"/>
              <a:ext cx="4797351" cy="1577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2" name="Google Shape;642;g2ba9bb3e461_0_178"/>
          <p:cNvSpPr/>
          <p:nvPr/>
        </p:nvSpPr>
        <p:spPr>
          <a:xfrm>
            <a:off x="3326450" y="3581404"/>
            <a:ext cx="1790532" cy="753516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300">
                <a:solidFill>
                  <a:srgbClr val="FF0000"/>
                </a:solidFill>
              </a:rPr>
              <a:t>Compare with…</a:t>
            </a:r>
            <a:endParaRPr b="1" i="1" sz="13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ba9bb3e461_0_191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649" name="Google Shape;649;g2ba9bb3e461_0_191"/>
          <p:cNvSpPr txBox="1"/>
          <p:nvPr/>
        </p:nvSpPr>
        <p:spPr>
          <a:xfrm>
            <a:off x="482775" y="1422500"/>
            <a:ext cx="86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Rate Limiter Unit Testing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50" name="Google Shape;650;g2ba9bb3e461_0_191"/>
          <p:cNvSpPr/>
          <p:nvPr/>
        </p:nvSpPr>
        <p:spPr>
          <a:xfrm>
            <a:off x="291475" y="1422500"/>
            <a:ext cx="78300" cy="4002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1" name="Google Shape;651;g2ba9bb3e461_0_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75" y="4197125"/>
            <a:ext cx="3955401" cy="197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g2ba9bb3e461_0_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775" y="2085149"/>
            <a:ext cx="3622199" cy="150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g2ba9bb3e461_0_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4500" y="2027275"/>
            <a:ext cx="4797350" cy="16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g2ba9bb3e461_0_191"/>
          <p:cNvSpPr/>
          <p:nvPr/>
        </p:nvSpPr>
        <p:spPr>
          <a:xfrm>
            <a:off x="3326450" y="3581404"/>
            <a:ext cx="1790532" cy="753516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300">
                <a:solidFill>
                  <a:srgbClr val="FF0000"/>
                </a:solidFill>
              </a:rPr>
              <a:t>Compare with…</a:t>
            </a:r>
            <a:endParaRPr b="1" i="1" sz="1300">
              <a:solidFill>
                <a:srgbClr val="FF0000"/>
              </a:solidFill>
            </a:endParaRPr>
          </a:p>
        </p:txBody>
      </p:sp>
      <p:grpSp>
        <p:nvGrpSpPr>
          <p:cNvPr id="655" name="Google Shape;655;g2ba9bb3e461_0_191"/>
          <p:cNvGrpSpPr/>
          <p:nvPr/>
        </p:nvGrpSpPr>
        <p:grpSpPr>
          <a:xfrm>
            <a:off x="4772075" y="4091589"/>
            <a:ext cx="3622200" cy="2015611"/>
            <a:chOff x="581875" y="3898752"/>
            <a:chExt cx="3622200" cy="2015611"/>
          </a:xfrm>
        </p:grpSpPr>
        <p:grpSp>
          <p:nvGrpSpPr>
            <p:cNvPr id="656" name="Google Shape;656;g2ba9bb3e461_0_191"/>
            <p:cNvGrpSpPr/>
            <p:nvPr/>
          </p:nvGrpSpPr>
          <p:grpSpPr>
            <a:xfrm>
              <a:off x="1887091" y="3898752"/>
              <a:ext cx="430947" cy="458920"/>
              <a:chOff x="1487200" y="4993750"/>
              <a:chExt cx="483125" cy="483125"/>
            </a:xfrm>
          </p:grpSpPr>
          <p:sp>
            <p:nvSpPr>
              <p:cNvPr id="657" name="Google Shape;657;g2ba9bb3e461_0_191"/>
              <p:cNvSpPr/>
              <p:nvPr/>
            </p:nvSpPr>
            <p:spPr>
              <a:xfrm>
                <a:off x="1487200" y="4993750"/>
                <a:ext cx="483125" cy="483125"/>
              </a:xfrm>
              <a:custGeom>
                <a:rect b="b" l="l" r="r" t="t"/>
                <a:pathLst>
                  <a:path extrusionOk="0" h="19325" w="19325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3" y="17352"/>
                      <a:pt x="11822" y="18193"/>
                      <a:pt x="9661" y="18193"/>
                    </a:cubicBezTo>
                    <a:cubicBezTo>
                      <a:pt x="7500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2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7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7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5" y="12208"/>
                      <a:pt x="19325" y="9663"/>
                    </a:cubicBezTo>
                    <a:cubicBezTo>
                      <a:pt x="19325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g2ba9bb3e461_0_191"/>
              <p:cNvSpPr/>
              <p:nvPr/>
            </p:nvSpPr>
            <p:spPr>
              <a:xfrm>
                <a:off x="1602600" y="5143950"/>
                <a:ext cx="250350" cy="182725"/>
              </a:xfrm>
              <a:custGeom>
                <a:rect b="b" l="l" r="r" t="t"/>
                <a:pathLst>
                  <a:path extrusionOk="0" h="7309" w="10014">
                    <a:moveTo>
                      <a:pt x="8149" y="1134"/>
                    </a:moveTo>
                    <a:cubicBezTo>
                      <a:pt x="8294" y="1134"/>
                      <a:pt x="8439" y="1189"/>
                      <a:pt x="8549" y="1300"/>
                    </a:cubicBezTo>
                    <a:cubicBezTo>
                      <a:pt x="8769" y="1520"/>
                      <a:pt x="8769" y="1879"/>
                      <a:pt x="8549" y="2100"/>
                    </a:cubicBezTo>
                    <a:lnTo>
                      <a:pt x="4639" y="6007"/>
                    </a:lnTo>
                    <a:cubicBezTo>
                      <a:pt x="4527" y="6120"/>
                      <a:pt x="4377" y="6177"/>
                      <a:pt x="4227" y="6177"/>
                    </a:cubicBezTo>
                    <a:cubicBezTo>
                      <a:pt x="4081" y="6177"/>
                      <a:pt x="3937" y="6123"/>
                      <a:pt x="3830" y="6016"/>
                    </a:cubicBezTo>
                    <a:lnTo>
                      <a:pt x="1547" y="3748"/>
                    </a:lnTo>
                    <a:cubicBezTo>
                      <a:pt x="1296" y="3534"/>
                      <a:pt x="1281" y="3151"/>
                      <a:pt x="1514" y="2918"/>
                    </a:cubicBezTo>
                    <a:cubicBezTo>
                      <a:pt x="1626" y="2806"/>
                      <a:pt x="1771" y="2750"/>
                      <a:pt x="1916" y="2750"/>
                    </a:cubicBezTo>
                    <a:cubicBezTo>
                      <a:pt x="2074" y="2750"/>
                      <a:pt x="2232" y="2817"/>
                      <a:pt x="2344" y="2948"/>
                    </a:cubicBezTo>
                    <a:lnTo>
                      <a:pt x="3784" y="4388"/>
                    </a:lnTo>
                    <a:cubicBezTo>
                      <a:pt x="3793" y="4401"/>
                      <a:pt x="3805" y="4410"/>
                      <a:pt x="3817" y="4419"/>
                    </a:cubicBezTo>
                    <a:cubicBezTo>
                      <a:pt x="3817" y="4422"/>
                      <a:pt x="3820" y="4422"/>
                      <a:pt x="3823" y="4425"/>
                    </a:cubicBezTo>
                    <a:cubicBezTo>
                      <a:pt x="3934" y="4535"/>
                      <a:pt x="4078" y="4590"/>
                      <a:pt x="4222" y="4590"/>
                    </a:cubicBezTo>
                    <a:cubicBezTo>
                      <a:pt x="4367" y="4590"/>
                      <a:pt x="4512" y="4535"/>
                      <a:pt x="4624" y="4425"/>
                    </a:cubicBezTo>
                    <a:lnTo>
                      <a:pt x="7749" y="1300"/>
                    </a:lnTo>
                    <a:cubicBezTo>
                      <a:pt x="7859" y="1189"/>
                      <a:pt x="8004" y="1134"/>
                      <a:pt x="8149" y="1134"/>
                    </a:cubicBezTo>
                    <a:close/>
                    <a:moveTo>
                      <a:pt x="8146" y="1"/>
                    </a:moveTo>
                    <a:cubicBezTo>
                      <a:pt x="7712" y="1"/>
                      <a:pt x="7279" y="166"/>
                      <a:pt x="6949" y="496"/>
                    </a:cubicBezTo>
                    <a:lnTo>
                      <a:pt x="6946" y="496"/>
                    </a:lnTo>
                    <a:lnTo>
                      <a:pt x="4219" y="3223"/>
                    </a:lnTo>
                    <a:lnTo>
                      <a:pt x="3144" y="2148"/>
                    </a:lnTo>
                    <a:cubicBezTo>
                      <a:pt x="2808" y="1779"/>
                      <a:pt x="2348" y="1594"/>
                      <a:pt x="1887" y="1594"/>
                    </a:cubicBezTo>
                    <a:cubicBezTo>
                      <a:pt x="1453" y="1594"/>
                      <a:pt x="1019" y="1758"/>
                      <a:pt x="686" y="2091"/>
                    </a:cubicBezTo>
                    <a:cubicBezTo>
                      <a:pt x="1" y="2776"/>
                      <a:pt x="28" y="3896"/>
                      <a:pt x="747" y="4549"/>
                    </a:cubicBezTo>
                    <a:lnTo>
                      <a:pt x="3029" y="6819"/>
                    </a:lnTo>
                    <a:cubicBezTo>
                      <a:pt x="3344" y="7131"/>
                      <a:pt x="3768" y="7308"/>
                      <a:pt x="4214" y="7308"/>
                    </a:cubicBezTo>
                    <a:cubicBezTo>
                      <a:pt x="4218" y="7308"/>
                      <a:pt x="4221" y="7308"/>
                      <a:pt x="4225" y="7308"/>
                    </a:cubicBezTo>
                    <a:cubicBezTo>
                      <a:pt x="4678" y="7308"/>
                      <a:pt x="5116" y="7127"/>
                      <a:pt x="5439" y="6807"/>
                    </a:cubicBezTo>
                    <a:lnTo>
                      <a:pt x="9349" y="2900"/>
                    </a:lnTo>
                    <a:cubicBezTo>
                      <a:pt x="10013" y="2236"/>
                      <a:pt x="10013" y="1161"/>
                      <a:pt x="9349" y="499"/>
                    </a:cubicBezTo>
                    <a:cubicBezTo>
                      <a:pt x="9017" y="167"/>
                      <a:pt x="8581" y="1"/>
                      <a:pt x="8146" y="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9" name="Google Shape;659;g2ba9bb3e461_0_191"/>
            <p:cNvSpPr txBox="1"/>
            <p:nvPr/>
          </p:nvSpPr>
          <p:spPr>
            <a:xfrm>
              <a:off x="581875" y="4357663"/>
              <a:ext cx="3622200" cy="1556700"/>
            </a:xfrm>
            <a:prstGeom prst="rect">
              <a:avLst/>
            </a:prstGeom>
            <a:solidFill>
              <a:srgbClr val="E1EFD8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90500" lvl="0" marL="22860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38761D"/>
                </a:buClr>
                <a:buSzPts val="1400"/>
                <a:buChar char="✔"/>
              </a:pPr>
              <a:r>
                <a:rPr lang="en-US">
                  <a:solidFill>
                    <a:srgbClr val="FF0000"/>
                  </a:solidFill>
                </a:rPr>
                <a:t>TOLERANCE &lt; 10</a:t>
              </a:r>
              <a:r>
                <a:rPr lang="en-US">
                  <a:solidFill>
                    <a:srgbClr val="38761D"/>
                  </a:solidFill>
                </a:rPr>
                <a:t> </a:t>
              </a:r>
              <a:r>
                <a:rPr lang="en-US">
                  <a:solidFill>
                    <a:srgbClr val="FF0000"/>
                  </a:solidFill>
                </a:rPr>
                <a:t>milliseconds</a:t>
              </a:r>
              <a:r>
                <a:rPr lang="en-US">
                  <a:solidFill>
                    <a:srgbClr val="38761D"/>
                  </a:solidFill>
                </a:rPr>
                <a:t> with </a:t>
              </a:r>
              <a:r>
                <a:rPr lang="en-US">
                  <a:solidFill>
                    <a:srgbClr val="FF0000"/>
                  </a:solidFill>
                </a:rPr>
                <a:t>rate = no. permits / second</a:t>
              </a:r>
              <a:endParaRPr>
                <a:solidFill>
                  <a:srgbClr val="FF0000"/>
                </a:solidFill>
              </a:endParaRPr>
            </a:p>
            <a:p>
              <a:pPr indent="-190500" lvl="0" marL="22860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38761D"/>
                </a:buClr>
                <a:buSzPts val="1400"/>
                <a:buChar char="✔"/>
              </a:pPr>
              <a:r>
                <a:rPr lang="en-US">
                  <a:solidFill>
                    <a:srgbClr val="FF0000"/>
                  </a:solidFill>
                </a:rPr>
                <a:t>Compare</a:t>
              </a:r>
              <a:r>
                <a:rPr lang="en-US">
                  <a:solidFill>
                    <a:srgbClr val="38761D"/>
                  </a:solidFill>
                </a:rPr>
                <a:t> this test results to the the results of testing Rate Limiter from the popular </a:t>
              </a:r>
              <a:r>
                <a:rPr lang="en-US">
                  <a:solidFill>
                    <a:srgbClr val="FF0000"/>
                  </a:solidFill>
                </a:rPr>
                <a:t>Google Guava Java Library</a:t>
              </a:r>
              <a:r>
                <a:rPr lang="en-US">
                  <a:solidFill>
                    <a:srgbClr val="38761D"/>
                  </a:solidFill>
                </a:rPr>
                <a:t>, the </a:t>
              </a:r>
              <a:r>
                <a:rPr lang="en-US">
                  <a:solidFill>
                    <a:srgbClr val="FF0000"/>
                  </a:solidFill>
                </a:rPr>
                <a:t>TOLERANCE is almost similar</a:t>
              </a:r>
              <a:endParaRPr sz="20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ba44564c05_0_16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666" name="Google Shape;666;g2ba44564c05_0_16"/>
          <p:cNvSpPr txBox="1"/>
          <p:nvPr/>
        </p:nvSpPr>
        <p:spPr>
          <a:xfrm>
            <a:off x="482775" y="1422500"/>
            <a:ext cx="86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Metrics Visualization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67" name="Google Shape;667;g2ba44564c05_0_16"/>
          <p:cNvSpPr/>
          <p:nvPr/>
        </p:nvSpPr>
        <p:spPr>
          <a:xfrm>
            <a:off x="291475" y="1422500"/>
            <a:ext cx="78300" cy="4002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g2ba44564c05_0_16"/>
          <p:cNvSpPr txBox="1"/>
          <p:nvPr/>
        </p:nvSpPr>
        <p:spPr>
          <a:xfrm>
            <a:off x="270600" y="2262225"/>
            <a:ext cx="86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http://localhost:3000/d/f82217e3-90ef-4aa4-a108-492b21bb8839/new-dashboard?orgId=1&amp;refresh=5s&amp;from=now-5m&amp;to=now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69" name="Google Shape;669;g2ba44564c05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3975" y="2458963"/>
            <a:ext cx="767875" cy="7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ba3e7d6027_1_87"/>
          <p:cNvSpPr txBox="1"/>
          <p:nvPr/>
        </p:nvSpPr>
        <p:spPr>
          <a:xfrm>
            <a:off x="2838296" y="2904713"/>
            <a:ext cx="5171400" cy="841200"/>
          </a:xfrm>
          <a:prstGeom prst="rect">
            <a:avLst/>
          </a:prstGeom>
          <a:solidFill>
            <a:srgbClr val="C02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ato"/>
              <a:buNone/>
            </a:pPr>
            <a:r>
              <a:rPr b="1" lang="en-US" sz="4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/>
          </a:p>
        </p:txBody>
      </p:sp>
      <p:sp>
        <p:nvSpPr>
          <p:cNvPr id="676" name="Google Shape;676;g2ba3e7d6027_1_87"/>
          <p:cNvSpPr txBox="1"/>
          <p:nvPr/>
        </p:nvSpPr>
        <p:spPr>
          <a:xfrm>
            <a:off x="887487" y="2497517"/>
            <a:ext cx="1950900" cy="1716600"/>
          </a:xfrm>
          <a:prstGeom prst="rect">
            <a:avLst/>
          </a:prstGeom>
          <a:solidFill>
            <a:srgbClr val="C02034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Lato"/>
              <a:buNone/>
            </a:pPr>
            <a:r>
              <a:rPr lang="en-US" sz="8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05</a:t>
            </a:r>
            <a:endParaRPr sz="7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7" name="Google Shape;677;g2ba3e7d6027_1_87"/>
          <p:cNvSpPr/>
          <p:nvPr/>
        </p:nvSpPr>
        <p:spPr>
          <a:xfrm>
            <a:off x="8186001" y="1558049"/>
            <a:ext cx="70500" cy="3595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ba7228fb94_0_181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grpSp>
        <p:nvGrpSpPr>
          <p:cNvPr id="684" name="Google Shape;684;g2ba7228fb94_0_181"/>
          <p:cNvGrpSpPr/>
          <p:nvPr/>
        </p:nvGrpSpPr>
        <p:grpSpPr>
          <a:xfrm>
            <a:off x="292201" y="2455575"/>
            <a:ext cx="8559605" cy="3520058"/>
            <a:chOff x="79241" y="2566189"/>
            <a:chExt cx="8985519" cy="3157286"/>
          </a:xfrm>
        </p:grpSpPr>
        <p:sp>
          <p:nvSpPr>
            <p:cNvPr id="685" name="Google Shape;685;g2ba7228fb94_0_181"/>
            <p:cNvSpPr/>
            <p:nvPr/>
          </p:nvSpPr>
          <p:spPr>
            <a:xfrm>
              <a:off x="7437739" y="5153737"/>
              <a:ext cx="1627021" cy="569738"/>
            </a:xfrm>
            <a:custGeom>
              <a:rect b="b" l="l" r="r" t="t"/>
              <a:pathLst>
                <a:path extrusionOk="0" h="569738" w="1627021">
                  <a:moveTo>
                    <a:pt x="0" y="0"/>
                  </a:moveTo>
                  <a:lnTo>
                    <a:pt x="50519" y="0"/>
                  </a:lnTo>
                  <a:lnTo>
                    <a:pt x="50519" y="376083"/>
                  </a:lnTo>
                  <a:cubicBezTo>
                    <a:pt x="50519" y="455005"/>
                    <a:pt x="114734" y="519220"/>
                    <a:pt x="193655" y="519220"/>
                  </a:cubicBezTo>
                  <a:lnTo>
                    <a:pt x="1627021" y="519220"/>
                  </a:lnTo>
                  <a:lnTo>
                    <a:pt x="1627021" y="569738"/>
                  </a:lnTo>
                  <a:lnTo>
                    <a:pt x="193655" y="569738"/>
                  </a:lnTo>
                  <a:cubicBezTo>
                    <a:pt x="86892" y="569738"/>
                    <a:pt x="0" y="482846"/>
                    <a:pt x="0" y="3760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g2ba7228fb94_0_181"/>
            <p:cNvSpPr/>
            <p:nvPr/>
          </p:nvSpPr>
          <p:spPr>
            <a:xfrm>
              <a:off x="79241" y="5153681"/>
              <a:ext cx="7287940" cy="569738"/>
            </a:xfrm>
            <a:custGeom>
              <a:rect b="b" l="l" r="r" t="t"/>
              <a:pathLst>
                <a:path extrusionOk="0" h="569738" w="7287940">
                  <a:moveTo>
                    <a:pt x="7237422" y="0"/>
                  </a:moveTo>
                  <a:lnTo>
                    <a:pt x="7287940" y="0"/>
                  </a:lnTo>
                  <a:lnTo>
                    <a:pt x="7287940" y="376082"/>
                  </a:lnTo>
                  <a:cubicBezTo>
                    <a:pt x="7287940" y="482846"/>
                    <a:pt x="7201048" y="569738"/>
                    <a:pt x="7094286" y="569738"/>
                  </a:cubicBezTo>
                  <a:lnTo>
                    <a:pt x="440867" y="569738"/>
                  </a:lnTo>
                  <a:lnTo>
                    <a:pt x="440867" y="569737"/>
                  </a:lnTo>
                  <a:lnTo>
                    <a:pt x="0" y="569737"/>
                  </a:lnTo>
                  <a:lnTo>
                    <a:pt x="0" y="519201"/>
                  </a:lnTo>
                  <a:lnTo>
                    <a:pt x="914400" y="519201"/>
                  </a:lnTo>
                  <a:lnTo>
                    <a:pt x="914400" y="519220"/>
                  </a:lnTo>
                  <a:lnTo>
                    <a:pt x="7094286" y="519220"/>
                  </a:lnTo>
                  <a:cubicBezTo>
                    <a:pt x="7173208" y="519220"/>
                    <a:pt x="7237422" y="455004"/>
                    <a:pt x="7237422" y="376082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7" name="Google Shape;687;g2ba7228fb94_0_181"/>
            <p:cNvGrpSpPr/>
            <p:nvPr/>
          </p:nvGrpSpPr>
          <p:grpSpPr>
            <a:xfrm>
              <a:off x="6558771" y="2566189"/>
              <a:ext cx="1678167" cy="2619397"/>
              <a:chOff x="6558771" y="2566189"/>
              <a:chExt cx="1678167" cy="2619397"/>
            </a:xfrm>
          </p:grpSpPr>
          <p:sp>
            <p:nvSpPr>
              <p:cNvPr id="688" name="Google Shape;688;g2ba7228fb94_0_181"/>
              <p:cNvSpPr/>
              <p:nvPr/>
            </p:nvSpPr>
            <p:spPr>
              <a:xfrm>
                <a:off x="7098181" y="4583293"/>
                <a:ext cx="613954" cy="522661"/>
              </a:xfrm>
              <a:custGeom>
                <a:rect b="b" l="l" r="r" t="t"/>
                <a:pathLst>
                  <a:path extrusionOk="0" h="522661" w="613954">
                    <a:moveTo>
                      <a:pt x="613954" y="0"/>
                    </a:moveTo>
                    <a:lnTo>
                      <a:pt x="0" y="0"/>
                    </a:lnTo>
                    <a:lnTo>
                      <a:pt x="0" y="409299"/>
                    </a:lnTo>
                    <a:lnTo>
                      <a:pt x="8939" y="409299"/>
                    </a:lnTo>
                    <a:lnTo>
                      <a:pt x="90931" y="491292"/>
                    </a:lnTo>
                    <a:lnTo>
                      <a:pt x="221633" y="505590"/>
                    </a:lnTo>
                    <a:lnTo>
                      <a:pt x="221633" y="522661"/>
                    </a:lnTo>
                    <a:lnTo>
                      <a:pt x="299683" y="514115"/>
                    </a:lnTo>
                    <a:lnTo>
                      <a:pt x="377734" y="522661"/>
                    </a:lnTo>
                    <a:lnTo>
                      <a:pt x="377734" y="505590"/>
                    </a:lnTo>
                    <a:lnTo>
                      <a:pt x="508445" y="491292"/>
                    </a:lnTo>
                    <a:lnTo>
                      <a:pt x="590438" y="409299"/>
                    </a:lnTo>
                    <a:lnTo>
                      <a:pt x="613954" y="409299"/>
                    </a:lnTo>
                    <a:lnTo>
                      <a:pt x="613954" y="0"/>
                    </a:lnTo>
                    <a:close/>
                  </a:path>
                </a:pathLst>
              </a:custGeom>
              <a:solidFill>
                <a:srgbClr val="A4A2A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9" name="Google Shape;689;g2ba7228fb94_0_181"/>
              <p:cNvGrpSpPr/>
              <p:nvPr/>
            </p:nvGrpSpPr>
            <p:grpSpPr>
              <a:xfrm>
                <a:off x="6558771" y="2566189"/>
                <a:ext cx="1678167" cy="2619397"/>
                <a:chOff x="6558771" y="2566189"/>
                <a:chExt cx="1678167" cy="2619397"/>
              </a:xfrm>
            </p:grpSpPr>
            <p:grpSp>
              <p:nvGrpSpPr>
                <p:cNvPr id="690" name="Google Shape;690;g2ba7228fb94_0_181"/>
                <p:cNvGrpSpPr/>
                <p:nvPr/>
              </p:nvGrpSpPr>
              <p:grpSpPr>
                <a:xfrm>
                  <a:off x="6989776" y="4654329"/>
                  <a:ext cx="816187" cy="531257"/>
                  <a:chOff x="6989776" y="4654329"/>
                  <a:chExt cx="816187" cy="531257"/>
                </a:xfrm>
              </p:grpSpPr>
              <p:sp>
                <p:nvSpPr>
                  <p:cNvPr id="691" name="Google Shape;691;g2ba7228fb94_0_181"/>
                  <p:cNvSpPr/>
                  <p:nvPr/>
                </p:nvSpPr>
                <p:spPr>
                  <a:xfrm>
                    <a:off x="6989776" y="4654329"/>
                    <a:ext cx="816187" cy="144927"/>
                  </a:xfrm>
                  <a:custGeom>
                    <a:rect b="b" l="l" r="r" t="t"/>
                    <a:pathLst>
                      <a:path extrusionOk="0" h="144927" w="816187">
                        <a:moveTo>
                          <a:pt x="816188" y="72443"/>
                        </a:moveTo>
                        <a:cubicBezTo>
                          <a:pt x="816188" y="112472"/>
                          <a:pt x="783743" y="144927"/>
                          <a:pt x="743704" y="144927"/>
                        </a:cubicBezTo>
                        <a:lnTo>
                          <a:pt x="72443" y="144927"/>
                        </a:lnTo>
                        <a:cubicBezTo>
                          <a:pt x="32435" y="144927"/>
                          <a:pt x="0" y="112472"/>
                          <a:pt x="0" y="72443"/>
                        </a:cubicBezTo>
                        <a:lnTo>
                          <a:pt x="0" y="72443"/>
                        </a:lnTo>
                        <a:cubicBezTo>
                          <a:pt x="0" y="32445"/>
                          <a:pt x="32435" y="0"/>
                          <a:pt x="72443" y="0"/>
                        </a:cubicBezTo>
                        <a:lnTo>
                          <a:pt x="743704" y="0"/>
                        </a:lnTo>
                        <a:cubicBezTo>
                          <a:pt x="783753" y="0"/>
                          <a:pt x="816188" y="32435"/>
                          <a:pt x="816188" y="72443"/>
                        </a:cubicBezTo>
                        <a:lnTo>
                          <a:pt x="816188" y="72443"/>
                        </a:lnTo>
                        <a:close/>
                      </a:path>
                    </a:pathLst>
                  </a:custGeom>
                  <a:solidFill>
                    <a:srgbClr val="CAC9C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2" name="Google Shape;692;g2ba7228fb94_0_181"/>
                  <p:cNvSpPr/>
                  <p:nvPr/>
                </p:nvSpPr>
                <p:spPr>
                  <a:xfrm>
                    <a:off x="6989776" y="4856335"/>
                    <a:ext cx="816187" cy="144906"/>
                  </a:xfrm>
                  <a:custGeom>
                    <a:rect b="b" l="l" r="r" t="t"/>
                    <a:pathLst>
                      <a:path extrusionOk="0" h="144906" w="816187">
                        <a:moveTo>
                          <a:pt x="816188" y="72443"/>
                        </a:moveTo>
                        <a:cubicBezTo>
                          <a:pt x="816188" y="112461"/>
                          <a:pt x="783743" y="144907"/>
                          <a:pt x="743704" y="144907"/>
                        </a:cubicBezTo>
                        <a:lnTo>
                          <a:pt x="72443" y="144907"/>
                        </a:lnTo>
                        <a:cubicBezTo>
                          <a:pt x="32435" y="144907"/>
                          <a:pt x="0" y="112472"/>
                          <a:pt x="0" y="72443"/>
                        </a:cubicBezTo>
                        <a:lnTo>
                          <a:pt x="0" y="72443"/>
                        </a:lnTo>
                        <a:cubicBezTo>
                          <a:pt x="0" y="32414"/>
                          <a:pt x="32435" y="0"/>
                          <a:pt x="72443" y="0"/>
                        </a:cubicBezTo>
                        <a:lnTo>
                          <a:pt x="743704" y="0"/>
                        </a:lnTo>
                        <a:cubicBezTo>
                          <a:pt x="783753" y="0"/>
                          <a:pt x="816188" y="32414"/>
                          <a:pt x="816188" y="72443"/>
                        </a:cubicBezTo>
                        <a:lnTo>
                          <a:pt x="816188" y="72443"/>
                        </a:lnTo>
                        <a:close/>
                      </a:path>
                    </a:pathLst>
                  </a:custGeom>
                  <a:solidFill>
                    <a:srgbClr val="CAC9C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3" name="Google Shape;693;g2ba7228fb94_0_181"/>
                  <p:cNvSpPr/>
                  <p:nvPr/>
                </p:nvSpPr>
                <p:spPr>
                  <a:xfrm>
                    <a:off x="7165410" y="5040670"/>
                    <a:ext cx="464898" cy="144916"/>
                  </a:xfrm>
                  <a:custGeom>
                    <a:rect b="b" l="l" r="r" t="t"/>
                    <a:pathLst>
                      <a:path extrusionOk="0" h="144916" w="464898">
                        <a:moveTo>
                          <a:pt x="464899" y="72474"/>
                        </a:moveTo>
                        <a:cubicBezTo>
                          <a:pt x="464899" y="112482"/>
                          <a:pt x="432474" y="144917"/>
                          <a:pt x="392425" y="144917"/>
                        </a:cubicBezTo>
                        <a:lnTo>
                          <a:pt x="72484" y="144917"/>
                        </a:lnTo>
                        <a:cubicBezTo>
                          <a:pt x="32445" y="144917"/>
                          <a:pt x="0" y="112482"/>
                          <a:pt x="0" y="72474"/>
                        </a:cubicBezTo>
                        <a:lnTo>
                          <a:pt x="0" y="72474"/>
                        </a:lnTo>
                        <a:cubicBezTo>
                          <a:pt x="0" y="32435"/>
                          <a:pt x="32445" y="0"/>
                          <a:pt x="72484" y="0"/>
                        </a:cubicBezTo>
                        <a:lnTo>
                          <a:pt x="392425" y="0"/>
                        </a:lnTo>
                        <a:cubicBezTo>
                          <a:pt x="432474" y="0"/>
                          <a:pt x="464899" y="32435"/>
                          <a:pt x="464899" y="72474"/>
                        </a:cubicBezTo>
                        <a:lnTo>
                          <a:pt x="464899" y="72474"/>
                        </a:lnTo>
                        <a:close/>
                      </a:path>
                    </a:pathLst>
                  </a:custGeom>
                  <a:solidFill>
                    <a:srgbClr val="CAC9C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4" name="Google Shape;694;g2ba7228fb94_0_181"/>
                <p:cNvSpPr/>
                <p:nvPr/>
              </p:nvSpPr>
              <p:spPr>
                <a:xfrm>
                  <a:off x="6558771" y="2566189"/>
                  <a:ext cx="1678167" cy="2025908"/>
                </a:xfrm>
                <a:custGeom>
                  <a:rect b="b" l="l" r="r" t="t"/>
                  <a:pathLst>
                    <a:path extrusionOk="0" h="2025908" w="1678167">
                      <a:moveTo>
                        <a:pt x="839094" y="0"/>
                      </a:moveTo>
                      <a:lnTo>
                        <a:pt x="839053" y="0"/>
                      </a:lnTo>
                      <a:cubicBezTo>
                        <a:pt x="376389" y="0"/>
                        <a:pt x="0" y="369312"/>
                        <a:pt x="0" y="823296"/>
                      </a:cubicBezTo>
                      <a:cubicBezTo>
                        <a:pt x="0" y="1056413"/>
                        <a:pt x="98536" y="1311991"/>
                        <a:pt x="263441" y="1507014"/>
                      </a:cubicBezTo>
                      <a:lnTo>
                        <a:pt x="270383" y="1516098"/>
                      </a:lnTo>
                      <a:cubicBezTo>
                        <a:pt x="291872" y="1543453"/>
                        <a:pt x="480532" y="1788105"/>
                        <a:pt x="480532" y="1958794"/>
                      </a:cubicBezTo>
                      <a:cubicBezTo>
                        <a:pt x="480532" y="1990256"/>
                        <a:pt x="502351" y="2016556"/>
                        <a:pt x="531714" y="2023850"/>
                      </a:cubicBezTo>
                      <a:lnTo>
                        <a:pt x="531714" y="2025909"/>
                      </a:lnTo>
                      <a:lnTo>
                        <a:pt x="1104128" y="2025909"/>
                      </a:lnTo>
                      <a:lnTo>
                        <a:pt x="1104128" y="2021512"/>
                      </a:lnTo>
                      <a:lnTo>
                        <a:pt x="1159407" y="2020560"/>
                      </a:lnTo>
                      <a:cubicBezTo>
                        <a:pt x="1184341" y="2010090"/>
                        <a:pt x="1200502" y="1985818"/>
                        <a:pt x="1200502" y="1958887"/>
                      </a:cubicBezTo>
                      <a:cubicBezTo>
                        <a:pt x="1200502" y="1807918"/>
                        <a:pt x="1352205" y="1588158"/>
                        <a:pt x="1410650" y="1516211"/>
                      </a:cubicBezTo>
                      <a:cubicBezTo>
                        <a:pt x="1413506" y="1512549"/>
                        <a:pt x="1415761" y="1508938"/>
                        <a:pt x="1416454" y="1507324"/>
                      </a:cubicBezTo>
                      <a:lnTo>
                        <a:pt x="1421958" y="1498520"/>
                      </a:lnTo>
                      <a:cubicBezTo>
                        <a:pt x="1582632" y="1303404"/>
                        <a:pt x="1678167" y="1051623"/>
                        <a:pt x="1678167" y="823296"/>
                      </a:cubicBezTo>
                      <a:cubicBezTo>
                        <a:pt x="1678167" y="369312"/>
                        <a:pt x="1301789" y="10"/>
                        <a:pt x="839094" y="0"/>
                      </a:cubicBezTo>
                      <a:close/>
                    </a:path>
                  </a:pathLst>
                </a:custGeom>
                <a:solidFill>
                  <a:srgbClr val="FFD00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95" name="Google Shape;695;g2ba7228fb94_0_181"/>
              <p:cNvSpPr/>
              <p:nvPr/>
            </p:nvSpPr>
            <p:spPr>
              <a:xfrm>
                <a:off x="7072116" y="3661492"/>
                <a:ext cx="652506" cy="929498"/>
              </a:xfrm>
              <a:custGeom>
                <a:rect b="b" l="l" r="r" t="t"/>
                <a:pathLst>
                  <a:path extrusionOk="0" h="929498" w="652506">
                    <a:moveTo>
                      <a:pt x="652362" y="111572"/>
                    </a:moveTo>
                    <a:cubicBezTo>
                      <a:pt x="652496" y="104205"/>
                      <a:pt x="652093" y="58217"/>
                      <a:pt x="622472" y="27386"/>
                    </a:cubicBezTo>
                    <a:cubicBezTo>
                      <a:pt x="605008" y="9208"/>
                      <a:pt x="581326" y="0"/>
                      <a:pt x="552078" y="0"/>
                    </a:cubicBezTo>
                    <a:cubicBezTo>
                      <a:pt x="513663" y="0"/>
                      <a:pt x="483018" y="12415"/>
                      <a:pt x="460981" y="36884"/>
                    </a:cubicBezTo>
                    <a:cubicBezTo>
                      <a:pt x="418997" y="83513"/>
                      <a:pt x="424253" y="157611"/>
                      <a:pt x="425091" y="166871"/>
                    </a:cubicBezTo>
                    <a:lnTo>
                      <a:pt x="425091" y="178241"/>
                    </a:lnTo>
                    <a:lnTo>
                      <a:pt x="227399" y="178241"/>
                    </a:lnTo>
                    <a:lnTo>
                      <a:pt x="227399" y="166871"/>
                    </a:lnTo>
                    <a:cubicBezTo>
                      <a:pt x="228237" y="157601"/>
                      <a:pt x="233493" y="83513"/>
                      <a:pt x="191508" y="36884"/>
                    </a:cubicBezTo>
                    <a:cubicBezTo>
                      <a:pt x="169471" y="12405"/>
                      <a:pt x="138826" y="0"/>
                      <a:pt x="100412" y="0"/>
                    </a:cubicBezTo>
                    <a:cubicBezTo>
                      <a:pt x="71163" y="0"/>
                      <a:pt x="47481" y="9208"/>
                      <a:pt x="30028" y="27386"/>
                    </a:cubicBezTo>
                    <a:cubicBezTo>
                      <a:pt x="407" y="58207"/>
                      <a:pt x="-7" y="104195"/>
                      <a:pt x="127" y="111572"/>
                    </a:cubicBezTo>
                    <a:cubicBezTo>
                      <a:pt x="-286" y="118131"/>
                      <a:pt x="-1073" y="151838"/>
                      <a:pt x="22703" y="177972"/>
                    </a:cubicBezTo>
                    <a:cubicBezTo>
                      <a:pt x="41005" y="198096"/>
                      <a:pt x="68453" y="208297"/>
                      <a:pt x="104291" y="208297"/>
                    </a:cubicBezTo>
                    <a:lnTo>
                      <a:pt x="197354" y="208297"/>
                    </a:lnTo>
                    <a:lnTo>
                      <a:pt x="197354" y="929498"/>
                    </a:lnTo>
                    <a:lnTo>
                      <a:pt x="227409" y="929498"/>
                    </a:lnTo>
                    <a:lnTo>
                      <a:pt x="227409" y="208297"/>
                    </a:lnTo>
                    <a:lnTo>
                      <a:pt x="425101" y="208297"/>
                    </a:lnTo>
                    <a:lnTo>
                      <a:pt x="425101" y="929498"/>
                    </a:lnTo>
                    <a:lnTo>
                      <a:pt x="455156" y="929498"/>
                    </a:lnTo>
                    <a:lnTo>
                      <a:pt x="455156" y="208297"/>
                    </a:lnTo>
                    <a:lnTo>
                      <a:pt x="548219" y="208297"/>
                    </a:lnTo>
                    <a:cubicBezTo>
                      <a:pt x="584057" y="208297"/>
                      <a:pt x="611505" y="198096"/>
                      <a:pt x="629808" y="177972"/>
                    </a:cubicBezTo>
                    <a:cubicBezTo>
                      <a:pt x="653583" y="151828"/>
                      <a:pt x="652786" y="118121"/>
                      <a:pt x="652383" y="111572"/>
                    </a:cubicBezTo>
                    <a:close/>
                    <a:moveTo>
                      <a:pt x="197437" y="164574"/>
                    </a:moveTo>
                    <a:lnTo>
                      <a:pt x="197344" y="178252"/>
                    </a:lnTo>
                    <a:lnTo>
                      <a:pt x="104281" y="178252"/>
                    </a:lnTo>
                    <a:cubicBezTo>
                      <a:pt x="77412" y="178252"/>
                      <a:pt x="57507" y="171423"/>
                      <a:pt x="45133" y="157963"/>
                    </a:cubicBezTo>
                    <a:cubicBezTo>
                      <a:pt x="28145" y="139506"/>
                      <a:pt x="30100" y="113506"/>
                      <a:pt x="30121" y="113320"/>
                    </a:cubicBezTo>
                    <a:lnTo>
                      <a:pt x="30214" y="112316"/>
                    </a:lnTo>
                    <a:lnTo>
                      <a:pt x="30183" y="111334"/>
                    </a:lnTo>
                    <a:cubicBezTo>
                      <a:pt x="30183" y="110941"/>
                      <a:pt x="29096" y="71584"/>
                      <a:pt x="51806" y="48088"/>
                    </a:cubicBezTo>
                    <a:cubicBezTo>
                      <a:pt x="63528" y="35942"/>
                      <a:pt x="79440" y="30045"/>
                      <a:pt x="100412" y="30045"/>
                    </a:cubicBezTo>
                    <a:cubicBezTo>
                      <a:pt x="129898" y="30045"/>
                      <a:pt x="153000" y="39087"/>
                      <a:pt x="169089" y="56903"/>
                    </a:cubicBezTo>
                    <a:cubicBezTo>
                      <a:pt x="204027" y="95608"/>
                      <a:pt x="197488" y="163912"/>
                      <a:pt x="197437" y="164574"/>
                    </a:cubicBezTo>
                    <a:close/>
                    <a:moveTo>
                      <a:pt x="607357" y="157963"/>
                    </a:moveTo>
                    <a:cubicBezTo>
                      <a:pt x="594983" y="171423"/>
                      <a:pt x="575087" y="178252"/>
                      <a:pt x="548209" y="178252"/>
                    </a:cubicBezTo>
                    <a:lnTo>
                      <a:pt x="455146" y="178252"/>
                    </a:lnTo>
                    <a:lnTo>
                      <a:pt x="455063" y="164574"/>
                    </a:lnTo>
                    <a:cubicBezTo>
                      <a:pt x="455001" y="163912"/>
                      <a:pt x="448442" y="95608"/>
                      <a:pt x="483401" y="56903"/>
                    </a:cubicBezTo>
                    <a:cubicBezTo>
                      <a:pt x="499479" y="39087"/>
                      <a:pt x="522592" y="30045"/>
                      <a:pt x="552078" y="30045"/>
                    </a:cubicBezTo>
                    <a:cubicBezTo>
                      <a:pt x="573060" y="30045"/>
                      <a:pt x="588961" y="35952"/>
                      <a:pt x="600684" y="48088"/>
                    </a:cubicBezTo>
                    <a:cubicBezTo>
                      <a:pt x="623393" y="71584"/>
                      <a:pt x="622317" y="110941"/>
                      <a:pt x="622317" y="111334"/>
                    </a:cubicBezTo>
                    <a:lnTo>
                      <a:pt x="622286" y="112316"/>
                    </a:lnTo>
                    <a:lnTo>
                      <a:pt x="622369" y="113320"/>
                    </a:lnTo>
                    <a:cubicBezTo>
                      <a:pt x="622389" y="113496"/>
                      <a:pt x="624345" y="139506"/>
                      <a:pt x="607357" y="157963"/>
                    </a:cubicBezTo>
                    <a:close/>
                  </a:path>
                </a:pathLst>
              </a:custGeom>
              <a:solidFill>
                <a:srgbClr val="A3832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ba7228fb94_0_411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grpSp>
        <p:nvGrpSpPr>
          <p:cNvPr id="702" name="Google Shape;702;g2ba7228fb94_0_411"/>
          <p:cNvGrpSpPr/>
          <p:nvPr/>
        </p:nvGrpSpPr>
        <p:grpSpPr>
          <a:xfrm>
            <a:off x="292201" y="1673569"/>
            <a:ext cx="8559605" cy="4302064"/>
            <a:chOff x="79241" y="1864776"/>
            <a:chExt cx="8985519" cy="3858699"/>
          </a:xfrm>
        </p:grpSpPr>
        <p:sp>
          <p:nvSpPr>
            <p:cNvPr id="703" name="Google Shape;703;g2ba7228fb94_0_411"/>
            <p:cNvSpPr/>
            <p:nvPr/>
          </p:nvSpPr>
          <p:spPr>
            <a:xfrm>
              <a:off x="7437739" y="5153737"/>
              <a:ext cx="1627021" cy="569738"/>
            </a:xfrm>
            <a:custGeom>
              <a:rect b="b" l="l" r="r" t="t"/>
              <a:pathLst>
                <a:path extrusionOk="0" h="569738" w="1627021">
                  <a:moveTo>
                    <a:pt x="0" y="0"/>
                  </a:moveTo>
                  <a:lnTo>
                    <a:pt x="50519" y="0"/>
                  </a:lnTo>
                  <a:lnTo>
                    <a:pt x="50519" y="376083"/>
                  </a:lnTo>
                  <a:cubicBezTo>
                    <a:pt x="50519" y="455005"/>
                    <a:pt x="114734" y="519220"/>
                    <a:pt x="193655" y="519220"/>
                  </a:cubicBezTo>
                  <a:lnTo>
                    <a:pt x="1627021" y="519220"/>
                  </a:lnTo>
                  <a:lnTo>
                    <a:pt x="1627021" y="569738"/>
                  </a:lnTo>
                  <a:lnTo>
                    <a:pt x="193655" y="569738"/>
                  </a:lnTo>
                  <a:cubicBezTo>
                    <a:pt x="86892" y="569738"/>
                    <a:pt x="0" y="482846"/>
                    <a:pt x="0" y="3760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g2ba7228fb94_0_411"/>
            <p:cNvSpPr/>
            <p:nvPr/>
          </p:nvSpPr>
          <p:spPr>
            <a:xfrm>
              <a:off x="79241" y="5153681"/>
              <a:ext cx="7287940" cy="569738"/>
            </a:xfrm>
            <a:custGeom>
              <a:rect b="b" l="l" r="r" t="t"/>
              <a:pathLst>
                <a:path extrusionOk="0" h="569738" w="7287940">
                  <a:moveTo>
                    <a:pt x="7237422" y="0"/>
                  </a:moveTo>
                  <a:lnTo>
                    <a:pt x="7287940" y="0"/>
                  </a:lnTo>
                  <a:lnTo>
                    <a:pt x="7287940" y="376082"/>
                  </a:lnTo>
                  <a:cubicBezTo>
                    <a:pt x="7287940" y="482846"/>
                    <a:pt x="7201048" y="569738"/>
                    <a:pt x="7094286" y="569738"/>
                  </a:cubicBezTo>
                  <a:lnTo>
                    <a:pt x="440867" y="569738"/>
                  </a:lnTo>
                  <a:lnTo>
                    <a:pt x="440867" y="569737"/>
                  </a:lnTo>
                  <a:lnTo>
                    <a:pt x="0" y="569737"/>
                  </a:lnTo>
                  <a:lnTo>
                    <a:pt x="0" y="519201"/>
                  </a:lnTo>
                  <a:lnTo>
                    <a:pt x="914400" y="519201"/>
                  </a:lnTo>
                  <a:lnTo>
                    <a:pt x="914400" y="519220"/>
                  </a:lnTo>
                  <a:lnTo>
                    <a:pt x="7094286" y="519220"/>
                  </a:lnTo>
                  <a:cubicBezTo>
                    <a:pt x="7173208" y="519220"/>
                    <a:pt x="7237422" y="455004"/>
                    <a:pt x="7237422" y="376082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g2ba7228fb94_0_411"/>
            <p:cNvSpPr/>
            <p:nvPr/>
          </p:nvSpPr>
          <p:spPr>
            <a:xfrm>
              <a:off x="182406" y="1864776"/>
              <a:ext cx="1803600" cy="2871000"/>
            </a:xfrm>
            <a:prstGeom prst="plaque">
              <a:avLst>
                <a:gd fmla="val 6350" name="adj"/>
              </a:avLst>
            </a:prstGeom>
            <a:solidFill>
              <a:srgbClr val="C31828"/>
            </a:solidFill>
            <a:ln cap="flat" cmpd="sng" w="19050">
              <a:solidFill>
                <a:srgbClr val="92111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g2ba7228fb94_0_411"/>
            <p:cNvSpPr txBox="1"/>
            <p:nvPr/>
          </p:nvSpPr>
          <p:spPr>
            <a:xfrm>
              <a:off x="243707" y="2885733"/>
              <a:ext cx="1680900" cy="185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Using semaphore and Rate Limiter to control flow in the Producer - Consumer - Orchestrator model</a:t>
              </a:r>
              <a:endParaRPr/>
            </a:p>
          </p:txBody>
        </p:sp>
        <p:sp>
          <p:nvSpPr>
            <p:cNvPr id="707" name="Google Shape;707;g2ba7228fb94_0_411"/>
            <p:cNvSpPr txBox="1"/>
            <p:nvPr/>
          </p:nvSpPr>
          <p:spPr>
            <a:xfrm>
              <a:off x="243707" y="2566189"/>
              <a:ext cx="1680900" cy="3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Conclusion 01</a:t>
              </a:r>
              <a:endParaRPr/>
            </a:p>
          </p:txBody>
        </p:sp>
        <p:cxnSp>
          <p:nvCxnSpPr>
            <p:cNvPr id="708" name="Google Shape;708;g2ba7228fb94_0_411"/>
            <p:cNvCxnSpPr>
              <a:stCxn id="706" idx="2"/>
            </p:cNvCxnSpPr>
            <p:nvPr/>
          </p:nvCxnSpPr>
          <p:spPr>
            <a:xfrm flipH="1">
              <a:off x="1077857" y="4735833"/>
              <a:ext cx="6300" cy="933600"/>
            </a:xfrm>
            <a:prstGeom prst="straightConnector1">
              <a:avLst/>
            </a:prstGeom>
            <a:noFill/>
            <a:ln cap="flat" cmpd="sng" w="38100">
              <a:solidFill>
                <a:srgbClr val="92111E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709" name="Google Shape;709;g2ba7228fb94_0_411"/>
            <p:cNvSpPr/>
            <p:nvPr/>
          </p:nvSpPr>
          <p:spPr>
            <a:xfrm>
              <a:off x="886393" y="2074619"/>
              <a:ext cx="395548" cy="392412"/>
            </a:xfrm>
            <a:custGeom>
              <a:rect b="b" l="l" r="r" t="t"/>
              <a:pathLst>
                <a:path extrusionOk="0" h="392412" w="395548">
                  <a:moveTo>
                    <a:pt x="154493" y="253309"/>
                  </a:moveTo>
                  <a:cubicBezTo>
                    <a:pt x="182618" y="262536"/>
                    <a:pt x="212954" y="262536"/>
                    <a:pt x="241079" y="253309"/>
                  </a:cubicBezTo>
                  <a:cubicBezTo>
                    <a:pt x="241972" y="259182"/>
                    <a:pt x="242446" y="265112"/>
                    <a:pt x="242498" y="271052"/>
                  </a:cubicBezTo>
                  <a:cubicBezTo>
                    <a:pt x="242505" y="307496"/>
                    <a:pt x="226079" y="342000"/>
                    <a:pt x="197786" y="364971"/>
                  </a:cubicBezTo>
                  <a:cubicBezTo>
                    <a:pt x="169493" y="342000"/>
                    <a:pt x="153067" y="307496"/>
                    <a:pt x="153074" y="271052"/>
                  </a:cubicBezTo>
                  <a:cubicBezTo>
                    <a:pt x="153126" y="265112"/>
                    <a:pt x="153600" y="259182"/>
                    <a:pt x="154493" y="253309"/>
                  </a:cubicBezTo>
                  <a:close/>
                  <a:moveTo>
                    <a:pt x="197786" y="176896"/>
                  </a:moveTo>
                  <a:cubicBezTo>
                    <a:pt x="216517" y="192255"/>
                    <a:pt x="230250" y="212844"/>
                    <a:pt x="237234" y="236039"/>
                  </a:cubicBezTo>
                  <a:cubicBezTo>
                    <a:pt x="211691" y="244950"/>
                    <a:pt x="183882" y="244950"/>
                    <a:pt x="158338" y="236039"/>
                  </a:cubicBezTo>
                  <a:cubicBezTo>
                    <a:pt x="165322" y="212844"/>
                    <a:pt x="179055" y="192255"/>
                    <a:pt x="197786" y="176896"/>
                  </a:cubicBezTo>
                  <a:close/>
                  <a:moveTo>
                    <a:pt x="65425" y="163648"/>
                  </a:moveTo>
                  <a:cubicBezTo>
                    <a:pt x="77143" y="199934"/>
                    <a:pt x="103191" y="229850"/>
                    <a:pt x="137520" y="246448"/>
                  </a:cubicBezTo>
                  <a:cubicBezTo>
                    <a:pt x="136070" y="254569"/>
                    <a:pt x="135337" y="262802"/>
                    <a:pt x="135332" y="271051"/>
                  </a:cubicBezTo>
                  <a:cubicBezTo>
                    <a:pt x="135325" y="311022"/>
                    <a:pt x="152572" y="349051"/>
                    <a:pt x="182646" y="375379"/>
                  </a:cubicBezTo>
                  <a:cubicBezTo>
                    <a:pt x="164083" y="386451"/>
                    <a:pt x="142870" y="392296"/>
                    <a:pt x="121256" y="392294"/>
                  </a:cubicBezTo>
                  <a:lnTo>
                    <a:pt x="121256" y="392412"/>
                  </a:lnTo>
                  <a:cubicBezTo>
                    <a:pt x="75979" y="392430"/>
                    <a:pt x="34469" y="367207"/>
                    <a:pt x="13628" y="327013"/>
                  </a:cubicBezTo>
                  <a:cubicBezTo>
                    <a:pt x="-17181" y="267597"/>
                    <a:pt x="6009" y="194457"/>
                    <a:pt x="65425" y="163648"/>
                  </a:cubicBezTo>
                  <a:close/>
                  <a:moveTo>
                    <a:pt x="330148" y="163412"/>
                  </a:moveTo>
                  <a:cubicBezTo>
                    <a:pt x="370342" y="184254"/>
                    <a:pt x="395565" y="225763"/>
                    <a:pt x="395548" y="271039"/>
                  </a:cubicBezTo>
                  <a:cubicBezTo>
                    <a:pt x="395522" y="337967"/>
                    <a:pt x="341245" y="392202"/>
                    <a:pt x="274317" y="392176"/>
                  </a:cubicBezTo>
                  <a:cubicBezTo>
                    <a:pt x="252703" y="392178"/>
                    <a:pt x="231490" y="386334"/>
                    <a:pt x="212927" y="375262"/>
                  </a:cubicBezTo>
                  <a:cubicBezTo>
                    <a:pt x="243001" y="348933"/>
                    <a:pt x="260248" y="310904"/>
                    <a:pt x="260241" y="270934"/>
                  </a:cubicBezTo>
                  <a:cubicBezTo>
                    <a:pt x="260236" y="262684"/>
                    <a:pt x="259504" y="254451"/>
                    <a:pt x="258053" y="246330"/>
                  </a:cubicBezTo>
                  <a:cubicBezTo>
                    <a:pt x="292382" y="229732"/>
                    <a:pt x="318429" y="199816"/>
                    <a:pt x="330148" y="163530"/>
                  </a:cubicBezTo>
                  <a:close/>
                  <a:moveTo>
                    <a:pt x="262371" y="150485"/>
                  </a:moveTo>
                  <a:cubicBezTo>
                    <a:pt x="279536" y="148748"/>
                    <a:pt x="297076" y="150709"/>
                    <a:pt x="313765" y="156492"/>
                  </a:cubicBezTo>
                  <a:cubicBezTo>
                    <a:pt x="304256" y="187589"/>
                    <a:pt x="282705" y="213591"/>
                    <a:pt x="253912" y="228705"/>
                  </a:cubicBezTo>
                  <a:cubicBezTo>
                    <a:pt x="246213" y="204724"/>
                    <a:pt x="232150" y="183281"/>
                    <a:pt x="213222" y="166664"/>
                  </a:cubicBezTo>
                  <a:cubicBezTo>
                    <a:pt x="228415" y="157656"/>
                    <a:pt x="245206" y="152221"/>
                    <a:pt x="262371" y="150485"/>
                  </a:cubicBezTo>
                  <a:close/>
                  <a:moveTo>
                    <a:pt x="121255" y="149809"/>
                  </a:moveTo>
                  <a:cubicBezTo>
                    <a:pt x="142861" y="149816"/>
                    <a:pt x="164066" y="155638"/>
                    <a:pt x="182645" y="166665"/>
                  </a:cubicBezTo>
                  <a:cubicBezTo>
                    <a:pt x="163717" y="183281"/>
                    <a:pt x="149654" y="204724"/>
                    <a:pt x="141955" y="228706"/>
                  </a:cubicBezTo>
                  <a:cubicBezTo>
                    <a:pt x="113051" y="213653"/>
                    <a:pt x="91386" y="187642"/>
                    <a:pt x="81807" y="156492"/>
                  </a:cubicBezTo>
                  <a:cubicBezTo>
                    <a:pt x="94496" y="152097"/>
                    <a:pt x="107827" y="149839"/>
                    <a:pt x="121255" y="149809"/>
                  </a:cubicBezTo>
                  <a:close/>
                  <a:moveTo>
                    <a:pt x="197786" y="0"/>
                  </a:moveTo>
                  <a:cubicBezTo>
                    <a:pt x="264746" y="0"/>
                    <a:pt x="319029" y="54282"/>
                    <a:pt x="319029" y="121243"/>
                  </a:cubicBezTo>
                  <a:cubicBezTo>
                    <a:pt x="318986" y="127186"/>
                    <a:pt x="318492" y="133117"/>
                    <a:pt x="317550" y="138986"/>
                  </a:cubicBezTo>
                  <a:cubicBezTo>
                    <a:pt x="277268" y="125760"/>
                    <a:pt x="233150" y="131686"/>
                    <a:pt x="197786" y="155072"/>
                  </a:cubicBezTo>
                  <a:cubicBezTo>
                    <a:pt x="162422" y="131686"/>
                    <a:pt x="118303" y="125760"/>
                    <a:pt x="78022" y="138986"/>
                  </a:cubicBezTo>
                  <a:cubicBezTo>
                    <a:pt x="77079" y="133117"/>
                    <a:pt x="76586" y="127186"/>
                    <a:pt x="76543" y="121243"/>
                  </a:cubicBezTo>
                  <a:cubicBezTo>
                    <a:pt x="76543" y="54282"/>
                    <a:pt x="130825" y="0"/>
                    <a:pt x="197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0" name="Google Shape;710;g2ba7228fb94_0_411"/>
            <p:cNvGrpSpPr/>
            <p:nvPr/>
          </p:nvGrpSpPr>
          <p:grpSpPr>
            <a:xfrm>
              <a:off x="6558771" y="2566189"/>
              <a:ext cx="1678167" cy="2619397"/>
              <a:chOff x="6558771" y="2566189"/>
              <a:chExt cx="1678167" cy="2619397"/>
            </a:xfrm>
          </p:grpSpPr>
          <p:sp>
            <p:nvSpPr>
              <p:cNvPr id="711" name="Google Shape;711;g2ba7228fb94_0_411"/>
              <p:cNvSpPr/>
              <p:nvPr/>
            </p:nvSpPr>
            <p:spPr>
              <a:xfrm>
                <a:off x="7098181" y="4583293"/>
                <a:ext cx="613954" cy="522661"/>
              </a:xfrm>
              <a:custGeom>
                <a:rect b="b" l="l" r="r" t="t"/>
                <a:pathLst>
                  <a:path extrusionOk="0" h="522661" w="613954">
                    <a:moveTo>
                      <a:pt x="613954" y="0"/>
                    </a:moveTo>
                    <a:lnTo>
                      <a:pt x="0" y="0"/>
                    </a:lnTo>
                    <a:lnTo>
                      <a:pt x="0" y="409299"/>
                    </a:lnTo>
                    <a:lnTo>
                      <a:pt x="8939" y="409299"/>
                    </a:lnTo>
                    <a:lnTo>
                      <a:pt x="90931" y="491292"/>
                    </a:lnTo>
                    <a:lnTo>
                      <a:pt x="221633" y="505590"/>
                    </a:lnTo>
                    <a:lnTo>
                      <a:pt x="221633" y="522661"/>
                    </a:lnTo>
                    <a:lnTo>
                      <a:pt x="299683" y="514115"/>
                    </a:lnTo>
                    <a:lnTo>
                      <a:pt x="377734" y="522661"/>
                    </a:lnTo>
                    <a:lnTo>
                      <a:pt x="377734" y="505590"/>
                    </a:lnTo>
                    <a:lnTo>
                      <a:pt x="508445" y="491292"/>
                    </a:lnTo>
                    <a:lnTo>
                      <a:pt x="590438" y="409299"/>
                    </a:lnTo>
                    <a:lnTo>
                      <a:pt x="613954" y="409299"/>
                    </a:lnTo>
                    <a:lnTo>
                      <a:pt x="613954" y="0"/>
                    </a:lnTo>
                    <a:close/>
                  </a:path>
                </a:pathLst>
              </a:custGeom>
              <a:solidFill>
                <a:srgbClr val="A4A2A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12" name="Google Shape;712;g2ba7228fb94_0_411"/>
              <p:cNvGrpSpPr/>
              <p:nvPr/>
            </p:nvGrpSpPr>
            <p:grpSpPr>
              <a:xfrm>
                <a:off x="6558771" y="2566189"/>
                <a:ext cx="1678167" cy="2619397"/>
                <a:chOff x="6558771" y="2566189"/>
                <a:chExt cx="1678167" cy="2619397"/>
              </a:xfrm>
            </p:grpSpPr>
            <p:grpSp>
              <p:nvGrpSpPr>
                <p:cNvPr id="713" name="Google Shape;713;g2ba7228fb94_0_411"/>
                <p:cNvGrpSpPr/>
                <p:nvPr/>
              </p:nvGrpSpPr>
              <p:grpSpPr>
                <a:xfrm>
                  <a:off x="6989776" y="4654329"/>
                  <a:ext cx="816187" cy="531257"/>
                  <a:chOff x="6989776" y="4654329"/>
                  <a:chExt cx="816187" cy="531257"/>
                </a:xfrm>
              </p:grpSpPr>
              <p:sp>
                <p:nvSpPr>
                  <p:cNvPr id="714" name="Google Shape;714;g2ba7228fb94_0_411"/>
                  <p:cNvSpPr/>
                  <p:nvPr/>
                </p:nvSpPr>
                <p:spPr>
                  <a:xfrm>
                    <a:off x="6989776" y="4654329"/>
                    <a:ext cx="816187" cy="144927"/>
                  </a:xfrm>
                  <a:custGeom>
                    <a:rect b="b" l="l" r="r" t="t"/>
                    <a:pathLst>
                      <a:path extrusionOk="0" h="144927" w="816187">
                        <a:moveTo>
                          <a:pt x="816188" y="72443"/>
                        </a:moveTo>
                        <a:cubicBezTo>
                          <a:pt x="816188" y="112472"/>
                          <a:pt x="783743" y="144927"/>
                          <a:pt x="743704" y="144927"/>
                        </a:cubicBezTo>
                        <a:lnTo>
                          <a:pt x="72443" y="144927"/>
                        </a:lnTo>
                        <a:cubicBezTo>
                          <a:pt x="32435" y="144927"/>
                          <a:pt x="0" y="112472"/>
                          <a:pt x="0" y="72443"/>
                        </a:cubicBezTo>
                        <a:lnTo>
                          <a:pt x="0" y="72443"/>
                        </a:lnTo>
                        <a:cubicBezTo>
                          <a:pt x="0" y="32445"/>
                          <a:pt x="32435" y="0"/>
                          <a:pt x="72443" y="0"/>
                        </a:cubicBezTo>
                        <a:lnTo>
                          <a:pt x="743704" y="0"/>
                        </a:lnTo>
                        <a:cubicBezTo>
                          <a:pt x="783753" y="0"/>
                          <a:pt x="816188" y="32435"/>
                          <a:pt x="816188" y="72443"/>
                        </a:cubicBezTo>
                        <a:lnTo>
                          <a:pt x="816188" y="72443"/>
                        </a:lnTo>
                        <a:close/>
                      </a:path>
                    </a:pathLst>
                  </a:custGeom>
                  <a:solidFill>
                    <a:srgbClr val="CAC9C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5" name="Google Shape;715;g2ba7228fb94_0_411"/>
                  <p:cNvSpPr/>
                  <p:nvPr/>
                </p:nvSpPr>
                <p:spPr>
                  <a:xfrm>
                    <a:off x="6989776" y="4856335"/>
                    <a:ext cx="816187" cy="144906"/>
                  </a:xfrm>
                  <a:custGeom>
                    <a:rect b="b" l="l" r="r" t="t"/>
                    <a:pathLst>
                      <a:path extrusionOk="0" h="144906" w="816187">
                        <a:moveTo>
                          <a:pt x="816188" y="72443"/>
                        </a:moveTo>
                        <a:cubicBezTo>
                          <a:pt x="816188" y="112461"/>
                          <a:pt x="783743" y="144907"/>
                          <a:pt x="743704" y="144907"/>
                        </a:cubicBezTo>
                        <a:lnTo>
                          <a:pt x="72443" y="144907"/>
                        </a:lnTo>
                        <a:cubicBezTo>
                          <a:pt x="32435" y="144907"/>
                          <a:pt x="0" y="112472"/>
                          <a:pt x="0" y="72443"/>
                        </a:cubicBezTo>
                        <a:lnTo>
                          <a:pt x="0" y="72443"/>
                        </a:lnTo>
                        <a:cubicBezTo>
                          <a:pt x="0" y="32414"/>
                          <a:pt x="32435" y="0"/>
                          <a:pt x="72443" y="0"/>
                        </a:cubicBezTo>
                        <a:lnTo>
                          <a:pt x="743704" y="0"/>
                        </a:lnTo>
                        <a:cubicBezTo>
                          <a:pt x="783753" y="0"/>
                          <a:pt x="816188" y="32414"/>
                          <a:pt x="816188" y="72443"/>
                        </a:cubicBezTo>
                        <a:lnTo>
                          <a:pt x="816188" y="72443"/>
                        </a:lnTo>
                        <a:close/>
                      </a:path>
                    </a:pathLst>
                  </a:custGeom>
                  <a:solidFill>
                    <a:srgbClr val="CAC9C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6" name="Google Shape;716;g2ba7228fb94_0_411"/>
                  <p:cNvSpPr/>
                  <p:nvPr/>
                </p:nvSpPr>
                <p:spPr>
                  <a:xfrm>
                    <a:off x="7165410" y="5040670"/>
                    <a:ext cx="464898" cy="144916"/>
                  </a:xfrm>
                  <a:custGeom>
                    <a:rect b="b" l="l" r="r" t="t"/>
                    <a:pathLst>
                      <a:path extrusionOk="0" h="144916" w="464898">
                        <a:moveTo>
                          <a:pt x="464899" y="72474"/>
                        </a:moveTo>
                        <a:cubicBezTo>
                          <a:pt x="464899" y="112482"/>
                          <a:pt x="432474" y="144917"/>
                          <a:pt x="392425" y="144917"/>
                        </a:cubicBezTo>
                        <a:lnTo>
                          <a:pt x="72484" y="144917"/>
                        </a:lnTo>
                        <a:cubicBezTo>
                          <a:pt x="32445" y="144917"/>
                          <a:pt x="0" y="112482"/>
                          <a:pt x="0" y="72474"/>
                        </a:cubicBezTo>
                        <a:lnTo>
                          <a:pt x="0" y="72474"/>
                        </a:lnTo>
                        <a:cubicBezTo>
                          <a:pt x="0" y="32435"/>
                          <a:pt x="32445" y="0"/>
                          <a:pt x="72484" y="0"/>
                        </a:cubicBezTo>
                        <a:lnTo>
                          <a:pt x="392425" y="0"/>
                        </a:lnTo>
                        <a:cubicBezTo>
                          <a:pt x="432474" y="0"/>
                          <a:pt x="464899" y="32435"/>
                          <a:pt x="464899" y="72474"/>
                        </a:cubicBezTo>
                        <a:lnTo>
                          <a:pt x="464899" y="72474"/>
                        </a:lnTo>
                        <a:close/>
                      </a:path>
                    </a:pathLst>
                  </a:custGeom>
                  <a:solidFill>
                    <a:srgbClr val="CAC9C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17" name="Google Shape;717;g2ba7228fb94_0_411"/>
                <p:cNvSpPr/>
                <p:nvPr/>
              </p:nvSpPr>
              <p:spPr>
                <a:xfrm>
                  <a:off x="6558771" y="2566189"/>
                  <a:ext cx="1678167" cy="2025908"/>
                </a:xfrm>
                <a:custGeom>
                  <a:rect b="b" l="l" r="r" t="t"/>
                  <a:pathLst>
                    <a:path extrusionOk="0" h="2025908" w="1678167">
                      <a:moveTo>
                        <a:pt x="839094" y="0"/>
                      </a:moveTo>
                      <a:lnTo>
                        <a:pt x="839053" y="0"/>
                      </a:lnTo>
                      <a:cubicBezTo>
                        <a:pt x="376389" y="0"/>
                        <a:pt x="0" y="369312"/>
                        <a:pt x="0" y="823296"/>
                      </a:cubicBezTo>
                      <a:cubicBezTo>
                        <a:pt x="0" y="1056413"/>
                        <a:pt x="98536" y="1311991"/>
                        <a:pt x="263441" y="1507014"/>
                      </a:cubicBezTo>
                      <a:lnTo>
                        <a:pt x="270383" y="1516098"/>
                      </a:lnTo>
                      <a:cubicBezTo>
                        <a:pt x="291872" y="1543453"/>
                        <a:pt x="480532" y="1788105"/>
                        <a:pt x="480532" y="1958794"/>
                      </a:cubicBezTo>
                      <a:cubicBezTo>
                        <a:pt x="480532" y="1990256"/>
                        <a:pt x="502351" y="2016556"/>
                        <a:pt x="531714" y="2023850"/>
                      </a:cubicBezTo>
                      <a:lnTo>
                        <a:pt x="531714" y="2025909"/>
                      </a:lnTo>
                      <a:lnTo>
                        <a:pt x="1104128" y="2025909"/>
                      </a:lnTo>
                      <a:lnTo>
                        <a:pt x="1104128" y="2021512"/>
                      </a:lnTo>
                      <a:lnTo>
                        <a:pt x="1159407" y="2020560"/>
                      </a:lnTo>
                      <a:cubicBezTo>
                        <a:pt x="1184341" y="2010090"/>
                        <a:pt x="1200502" y="1985818"/>
                        <a:pt x="1200502" y="1958887"/>
                      </a:cubicBezTo>
                      <a:cubicBezTo>
                        <a:pt x="1200502" y="1807918"/>
                        <a:pt x="1352205" y="1588158"/>
                        <a:pt x="1410650" y="1516211"/>
                      </a:cubicBezTo>
                      <a:cubicBezTo>
                        <a:pt x="1413506" y="1512549"/>
                        <a:pt x="1415761" y="1508938"/>
                        <a:pt x="1416454" y="1507324"/>
                      </a:cubicBezTo>
                      <a:lnTo>
                        <a:pt x="1421958" y="1498520"/>
                      </a:lnTo>
                      <a:cubicBezTo>
                        <a:pt x="1582632" y="1303404"/>
                        <a:pt x="1678167" y="1051623"/>
                        <a:pt x="1678167" y="823296"/>
                      </a:cubicBezTo>
                      <a:cubicBezTo>
                        <a:pt x="1678167" y="369312"/>
                        <a:pt x="1301789" y="10"/>
                        <a:pt x="839094" y="0"/>
                      </a:cubicBezTo>
                      <a:close/>
                    </a:path>
                  </a:pathLst>
                </a:custGeom>
                <a:solidFill>
                  <a:srgbClr val="FFD00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18" name="Google Shape;718;g2ba7228fb94_0_411"/>
              <p:cNvSpPr/>
              <p:nvPr/>
            </p:nvSpPr>
            <p:spPr>
              <a:xfrm>
                <a:off x="7072116" y="3661492"/>
                <a:ext cx="652506" cy="929498"/>
              </a:xfrm>
              <a:custGeom>
                <a:rect b="b" l="l" r="r" t="t"/>
                <a:pathLst>
                  <a:path extrusionOk="0" h="929498" w="652506">
                    <a:moveTo>
                      <a:pt x="652362" y="111572"/>
                    </a:moveTo>
                    <a:cubicBezTo>
                      <a:pt x="652496" y="104205"/>
                      <a:pt x="652093" y="58217"/>
                      <a:pt x="622472" y="27386"/>
                    </a:cubicBezTo>
                    <a:cubicBezTo>
                      <a:pt x="605008" y="9208"/>
                      <a:pt x="581326" y="0"/>
                      <a:pt x="552078" y="0"/>
                    </a:cubicBezTo>
                    <a:cubicBezTo>
                      <a:pt x="513663" y="0"/>
                      <a:pt x="483018" y="12415"/>
                      <a:pt x="460981" y="36884"/>
                    </a:cubicBezTo>
                    <a:cubicBezTo>
                      <a:pt x="418997" y="83513"/>
                      <a:pt x="424253" y="157611"/>
                      <a:pt x="425091" y="166871"/>
                    </a:cubicBezTo>
                    <a:lnTo>
                      <a:pt x="425091" y="178241"/>
                    </a:lnTo>
                    <a:lnTo>
                      <a:pt x="227399" y="178241"/>
                    </a:lnTo>
                    <a:lnTo>
                      <a:pt x="227399" y="166871"/>
                    </a:lnTo>
                    <a:cubicBezTo>
                      <a:pt x="228237" y="157601"/>
                      <a:pt x="233493" y="83513"/>
                      <a:pt x="191508" y="36884"/>
                    </a:cubicBezTo>
                    <a:cubicBezTo>
                      <a:pt x="169471" y="12405"/>
                      <a:pt x="138826" y="0"/>
                      <a:pt x="100412" y="0"/>
                    </a:cubicBezTo>
                    <a:cubicBezTo>
                      <a:pt x="71163" y="0"/>
                      <a:pt x="47481" y="9208"/>
                      <a:pt x="30028" y="27386"/>
                    </a:cubicBezTo>
                    <a:cubicBezTo>
                      <a:pt x="407" y="58207"/>
                      <a:pt x="-7" y="104195"/>
                      <a:pt x="127" y="111572"/>
                    </a:cubicBezTo>
                    <a:cubicBezTo>
                      <a:pt x="-286" y="118131"/>
                      <a:pt x="-1073" y="151838"/>
                      <a:pt x="22703" y="177972"/>
                    </a:cubicBezTo>
                    <a:cubicBezTo>
                      <a:pt x="41005" y="198096"/>
                      <a:pt x="68453" y="208297"/>
                      <a:pt x="104291" y="208297"/>
                    </a:cubicBezTo>
                    <a:lnTo>
                      <a:pt x="197354" y="208297"/>
                    </a:lnTo>
                    <a:lnTo>
                      <a:pt x="197354" y="929498"/>
                    </a:lnTo>
                    <a:lnTo>
                      <a:pt x="227409" y="929498"/>
                    </a:lnTo>
                    <a:lnTo>
                      <a:pt x="227409" y="208297"/>
                    </a:lnTo>
                    <a:lnTo>
                      <a:pt x="425101" y="208297"/>
                    </a:lnTo>
                    <a:lnTo>
                      <a:pt x="425101" y="929498"/>
                    </a:lnTo>
                    <a:lnTo>
                      <a:pt x="455156" y="929498"/>
                    </a:lnTo>
                    <a:lnTo>
                      <a:pt x="455156" y="208297"/>
                    </a:lnTo>
                    <a:lnTo>
                      <a:pt x="548219" y="208297"/>
                    </a:lnTo>
                    <a:cubicBezTo>
                      <a:pt x="584057" y="208297"/>
                      <a:pt x="611505" y="198096"/>
                      <a:pt x="629808" y="177972"/>
                    </a:cubicBezTo>
                    <a:cubicBezTo>
                      <a:pt x="653583" y="151828"/>
                      <a:pt x="652786" y="118121"/>
                      <a:pt x="652383" y="111572"/>
                    </a:cubicBezTo>
                    <a:close/>
                    <a:moveTo>
                      <a:pt x="197437" y="164574"/>
                    </a:moveTo>
                    <a:lnTo>
                      <a:pt x="197344" y="178252"/>
                    </a:lnTo>
                    <a:lnTo>
                      <a:pt x="104281" y="178252"/>
                    </a:lnTo>
                    <a:cubicBezTo>
                      <a:pt x="77412" y="178252"/>
                      <a:pt x="57507" y="171423"/>
                      <a:pt x="45133" y="157963"/>
                    </a:cubicBezTo>
                    <a:cubicBezTo>
                      <a:pt x="28145" y="139506"/>
                      <a:pt x="30100" y="113506"/>
                      <a:pt x="30121" y="113320"/>
                    </a:cubicBezTo>
                    <a:lnTo>
                      <a:pt x="30214" y="112316"/>
                    </a:lnTo>
                    <a:lnTo>
                      <a:pt x="30183" y="111334"/>
                    </a:lnTo>
                    <a:cubicBezTo>
                      <a:pt x="30183" y="110941"/>
                      <a:pt x="29096" y="71584"/>
                      <a:pt x="51806" y="48088"/>
                    </a:cubicBezTo>
                    <a:cubicBezTo>
                      <a:pt x="63528" y="35942"/>
                      <a:pt x="79440" y="30045"/>
                      <a:pt x="100412" y="30045"/>
                    </a:cubicBezTo>
                    <a:cubicBezTo>
                      <a:pt x="129898" y="30045"/>
                      <a:pt x="153000" y="39087"/>
                      <a:pt x="169089" y="56903"/>
                    </a:cubicBezTo>
                    <a:cubicBezTo>
                      <a:pt x="204027" y="95608"/>
                      <a:pt x="197488" y="163912"/>
                      <a:pt x="197437" y="164574"/>
                    </a:cubicBezTo>
                    <a:close/>
                    <a:moveTo>
                      <a:pt x="607357" y="157963"/>
                    </a:moveTo>
                    <a:cubicBezTo>
                      <a:pt x="594983" y="171423"/>
                      <a:pt x="575087" y="178252"/>
                      <a:pt x="548209" y="178252"/>
                    </a:cubicBezTo>
                    <a:lnTo>
                      <a:pt x="455146" y="178252"/>
                    </a:lnTo>
                    <a:lnTo>
                      <a:pt x="455063" y="164574"/>
                    </a:lnTo>
                    <a:cubicBezTo>
                      <a:pt x="455001" y="163912"/>
                      <a:pt x="448442" y="95608"/>
                      <a:pt x="483401" y="56903"/>
                    </a:cubicBezTo>
                    <a:cubicBezTo>
                      <a:pt x="499479" y="39087"/>
                      <a:pt x="522592" y="30045"/>
                      <a:pt x="552078" y="30045"/>
                    </a:cubicBezTo>
                    <a:cubicBezTo>
                      <a:pt x="573060" y="30045"/>
                      <a:pt x="588961" y="35952"/>
                      <a:pt x="600684" y="48088"/>
                    </a:cubicBezTo>
                    <a:cubicBezTo>
                      <a:pt x="623393" y="71584"/>
                      <a:pt x="622317" y="110941"/>
                      <a:pt x="622317" y="111334"/>
                    </a:cubicBezTo>
                    <a:lnTo>
                      <a:pt x="622286" y="112316"/>
                    </a:lnTo>
                    <a:lnTo>
                      <a:pt x="622369" y="113320"/>
                    </a:lnTo>
                    <a:cubicBezTo>
                      <a:pt x="622389" y="113496"/>
                      <a:pt x="624345" y="139506"/>
                      <a:pt x="607357" y="157963"/>
                    </a:cubicBezTo>
                    <a:close/>
                  </a:path>
                </a:pathLst>
              </a:custGeom>
              <a:solidFill>
                <a:srgbClr val="A3832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a178c8876_1_37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and System Design</a:t>
            </a:r>
            <a:endParaRPr/>
          </a:p>
        </p:txBody>
      </p:sp>
      <p:sp>
        <p:nvSpPr>
          <p:cNvPr id="151" name="Google Shape;151;g2ba178c8876_1_37"/>
          <p:cNvSpPr txBox="1"/>
          <p:nvPr/>
        </p:nvSpPr>
        <p:spPr>
          <a:xfrm>
            <a:off x="482775" y="1422500"/>
            <a:ext cx="860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4. </a:t>
            </a:r>
            <a:r>
              <a:rPr b="1" lang="en-US">
                <a:solidFill>
                  <a:schemeClr val="dk1"/>
                </a:solidFill>
              </a:rPr>
              <a:t>Producer - (single) consumer program with dynamic message rate adjustment. The consumer shall consume messages at a given rate, that is, with a given delay simulating the consumed message usage. An actor (task or process) separate from producer and consumer shall periodically check the message queue length and if the length is below a given threshold, it will increase the production rate. Otherwise (i.e. the message length is above the given threshold), it will decrease the production rate.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2" name="Google Shape;152;g2ba178c8876_1_37"/>
          <p:cNvSpPr/>
          <p:nvPr/>
        </p:nvSpPr>
        <p:spPr>
          <a:xfrm>
            <a:off x="291475" y="1422500"/>
            <a:ext cx="84600" cy="13848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ba44564c05_0_50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grpSp>
        <p:nvGrpSpPr>
          <p:cNvPr id="725" name="Google Shape;725;g2ba44564c05_0_50"/>
          <p:cNvGrpSpPr/>
          <p:nvPr/>
        </p:nvGrpSpPr>
        <p:grpSpPr>
          <a:xfrm>
            <a:off x="292201" y="1673569"/>
            <a:ext cx="8559605" cy="4302064"/>
            <a:chOff x="79241" y="1864776"/>
            <a:chExt cx="8985519" cy="3858699"/>
          </a:xfrm>
        </p:grpSpPr>
        <p:sp>
          <p:nvSpPr>
            <p:cNvPr id="726" name="Google Shape;726;g2ba44564c05_0_50"/>
            <p:cNvSpPr/>
            <p:nvPr/>
          </p:nvSpPr>
          <p:spPr>
            <a:xfrm>
              <a:off x="7437739" y="5153737"/>
              <a:ext cx="1627021" cy="569738"/>
            </a:xfrm>
            <a:custGeom>
              <a:rect b="b" l="l" r="r" t="t"/>
              <a:pathLst>
                <a:path extrusionOk="0" h="569738" w="1627021">
                  <a:moveTo>
                    <a:pt x="0" y="0"/>
                  </a:moveTo>
                  <a:lnTo>
                    <a:pt x="50519" y="0"/>
                  </a:lnTo>
                  <a:lnTo>
                    <a:pt x="50519" y="376083"/>
                  </a:lnTo>
                  <a:cubicBezTo>
                    <a:pt x="50519" y="455005"/>
                    <a:pt x="114734" y="519220"/>
                    <a:pt x="193655" y="519220"/>
                  </a:cubicBezTo>
                  <a:lnTo>
                    <a:pt x="1627021" y="519220"/>
                  </a:lnTo>
                  <a:lnTo>
                    <a:pt x="1627021" y="569738"/>
                  </a:lnTo>
                  <a:lnTo>
                    <a:pt x="193655" y="569738"/>
                  </a:lnTo>
                  <a:cubicBezTo>
                    <a:pt x="86892" y="569738"/>
                    <a:pt x="0" y="482846"/>
                    <a:pt x="0" y="3760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g2ba44564c05_0_50"/>
            <p:cNvSpPr/>
            <p:nvPr/>
          </p:nvSpPr>
          <p:spPr>
            <a:xfrm>
              <a:off x="79241" y="5153681"/>
              <a:ext cx="7287940" cy="569738"/>
            </a:xfrm>
            <a:custGeom>
              <a:rect b="b" l="l" r="r" t="t"/>
              <a:pathLst>
                <a:path extrusionOk="0" h="569738" w="7287940">
                  <a:moveTo>
                    <a:pt x="7237422" y="0"/>
                  </a:moveTo>
                  <a:lnTo>
                    <a:pt x="7287940" y="0"/>
                  </a:lnTo>
                  <a:lnTo>
                    <a:pt x="7287940" y="376082"/>
                  </a:lnTo>
                  <a:cubicBezTo>
                    <a:pt x="7287940" y="482846"/>
                    <a:pt x="7201048" y="569738"/>
                    <a:pt x="7094286" y="569738"/>
                  </a:cubicBezTo>
                  <a:lnTo>
                    <a:pt x="440867" y="569738"/>
                  </a:lnTo>
                  <a:lnTo>
                    <a:pt x="440867" y="569737"/>
                  </a:lnTo>
                  <a:lnTo>
                    <a:pt x="0" y="569737"/>
                  </a:lnTo>
                  <a:lnTo>
                    <a:pt x="0" y="519201"/>
                  </a:lnTo>
                  <a:lnTo>
                    <a:pt x="914400" y="519201"/>
                  </a:lnTo>
                  <a:lnTo>
                    <a:pt x="914400" y="519220"/>
                  </a:lnTo>
                  <a:lnTo>
                    <a:pt x="7094286" y="519220"/>
                  </a:lnTo>
                  <a:cubicBezTo>
                    <a:pt x="7173208" y="519220"/>
                    <a:pt x="7237422" y="455004"/>
                    <a:pt x="7237422" y="376082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g2ba44564c05_0_50"/>
            <p:cNvSpPr/>
            <p:nvPr/>
          </p:nvSpPr>
          <p:spPr>
            <a:xfrm>
              <a:off x="182406" y="1864776"/>
              <a:ext cx="1803600" cy="2871000"/>
            </a:xfrm>
            <a:prstGeom prst="plaque">
              <a:avLst>
                <a:gd fmla="val 6350" name="adj"/>
              </a:avLst>
            </a:prstGeom>
            <a:solidFill>
              <a:srgbClr val="C31828"/>
            </a:solidFill>
            <a:ln cap="flat" cmpd="sng" w="19050">
              <a:solidFill>
                <a:srgbClr val="92111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g2ba44564c05_0_50"/>
            <p:cNvSpPr/>
            <p:nvPr/>
          </p:nvSpPr>
          <p:spPr>
            <a:xfrm>
              <a:off x="2179013" y="1864779"/>
              <a:ext cx="1803600" cy="2871000"/>
            </a:xfrm>
            <a:prstGeom prst="plaque">
              <a:avLst>
                <a:gd fmla="val 6350" name="adj"/>
              </a:avLst>
            </a:prstGeom>
            <a:solidFill>
              <a:srgbClr val="FE6F15"/>
            </a:solidFill>
            <a:ln cap="flat" cmpd="sng" w="19050">
              <a:solidFill>
                <a:srgbClr val="CD4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g2ba44564c05_0_50"/>
            <p:cNvSpPr txBox="1"/>
            <p:nvPr/>
          </p:nvSpPr>
          <p:spPr>
            <a:xfrm>
              <a:off x="243707" y="2885733"/>
              <a:ext cx="1680900" cy="185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Using semaphore and Rate Limiter to control flow in the Producer - Consumer - Orchestrator model</a:t>
              </a:r>
              <a:endParaRPr/>
            </a:p>
          </p:txBody>
        </p:sp>
        <p:sp>
          <p:nvSpPr>
            <p:cNvPr id="731" name="Google Shape;731;g2ba44564c05_0_50"/>
            <p:cNvSpPr txBox="1"/>
            <p:nvPr/>
          </p:nvSpPr>
          <p:spPr>
            <a:xfrm>
              <a:off x="243707" y="2566189"/>
              <a:ext cx="1680900" cy="3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Conclusion 01</a:t>
              </a:r>
              <a:endParaRPr/>
            </a:p>
          </p:txBody>
        </p:sp>
        <p:sp>
          <p:nvSpPr>
            <p:cNvPr id="732" name="Google Shape;732;g2ba44564c05_0_50"/>
            <p:cNvSpPr txBox="1"/>
            <p:nvPr/>
          </p:nvSpPr>
          <p:spPr>
            <a:xfrm>
              <a:off x="2240304" y="2885733"/>
              <a:ext cx="1680900" cy="9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Using Token Bucket </a:t>
              </a:r>
              <a:r>
                <a:rPr i="1" lang="en-US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Algorithm</a:t>
              </a:r>
              <a:r>
                <a:rPr i="1" lang="en-US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for Rate Limiter implementation</a:t>
              </a:r>
              <a:endParaRPr/>
            </a:p>
          </p:txBody>
        </p:sp>
        <p:sp>
          <p:nvSpPr>
            <p:cNvPr id="733" name="Google Shape;733;g2ba44564c05_0_50"/>
            <p:cNvSpPr txBox="1"/>
            <p:nvPr/>
          </p:nvSpPr>
          <p:spPr>
            <a:xfrm>
              <a:off x="2240304" y="2566189"/>
              <a:ext cx="1680900" cy="3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Conclusion 02</a:t>
              </a:r>
              <a:endParaRPr/>
            </a:p>
          </p:txBody>
        </p:sp>
        <p:cxnSp>
          <p:nvCxnSpPr>
            <p:cNvPr id="734" name="Google Shape;734;g2ba44564c05_0_50"/>
            <p:cNvCxnSpPr>
              <a:stCxn id="730" idx="2"/>
            </p:cNvCxnSpPr>
            <p:nvPr/>
          </p:nvCxnSpPr>
          <p:spPr>
            <a:xfrm flipH="1">
              <a:off x="1077857" y="4735833"/>
              <a:ext cx="6300" cy="933600"/>
            </a:xfrm>
            <a:prstGeom prst="straightConnector1">
              <a:avLst/>
            </a:prstGeom>
            <a:noFill/>
            <a:ln cap="flat" cmpd="sng" w="38100">
              <a:solidFill>
                <a:srgbClr val="92111E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735" name="Google Shape;735;g2ba44564c05_0_50"/>
            <p:cNvCxnSpPr>
              <a:stCxn id="729" idx="2"/>
            </p:cNvCxnSpPr>
            <p:nvPr/>
          </p:nvCxnSpPr>
          <p:spPr>
            <a:xfrm flipH="1">
              <a:off x="3076013" y="4735779"/>
              <a:ext cx="4800" cy="935100"/>
            </a:xfrm>
            <a:prstGeom prst="straightConnector1">
              <a:avLst/>
            </a:prstGeom>
            <a:noFill/>
            <a:ln cap="flat" cmpd="sng" w="38100">
              <a:solidFill>
                <a:srgbClr val="CD4F00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736" name="Google Shape;736;g2ba44564c05_0_50"/>
            <p:cNvSpPr/>
            <p:nvPr/>
          </p:nvSpPr>
          <p:spPr>
            <a:xfrm>
              <a:off x="886393" y="2074619"/>
              <a:ext cx="395548" cy="392412"/>
            </a:xfrm>
            <a:custGeom>
              <a:rect b="b" l="l" r="r" t="t"/>
              <a:pathLst>
                <a:path extrusionOk="0" h="392412" w="395548">
                  <a:moveTo>
                    <a:pt x="154493" y="253309"/>
                  </a:moveTo>
                  <a:cubicBezTo>
                    <a:pt x="182618" y="262536"/>
                    <a:pt x="212954" y="262536"/>
                    <a:pt x="241079" y="253309"/>
                  </a:cubicBezTo>
                  <a:cubicBezTo>
                    <a:pt x="241972" y="259182"/>
                    <a:pt x="242446" y="265112"/>
                    <a:pt x="242498" y="271052"/>
                  </a:cubicBezTo>
                  <a:cubicBezTo>
                    <a:pt x="242505" y="307496"/>
                    <a:pt x="226079" y="342000"/>
                    <a:pt x="197786" y="364971"/>
                  </a:cubicBezTo>
                  <a:cubicBezTo>
                    <a:pt x="169493" y="342000"/>
                    <a:pt x="153067" y="307496"/>
                    <a:pt x="153074" y="271052"/>
                  </a:cubicBezTo>
                  <a:cubicBezTo>
                    <a:pt x="153126" y="265112"/>
                    <a:pt x="153600" y="259182"/>
                    <a:pt x="154493" y="253309"/>
                  </a:cubicBezTo>
                  <a:close/>
                  <a:moveTo>
                    <a:pt x="197786" y="176896"/>
                  </a:moveTo>
                  <a:cubicBezTo>
                    <a:pt x="216517" y="192255"/>
                    <a:pt x="230250" y="212844"/>
                    <a:pt x="237234" y="236039"/>
                  </a:cubicBezTo>
                  <a:cubicBezTo>
                    <a:pt x="211691" y="244950"/>
                    <a:pt x="183882" y="244950"/>
                    <a:pt x="158338" y="236039"/>
                  </a:cubicBezTo>
                  <a:cubicBezTo>
                    <a:pt x="165322" y="212844"/>
                    <a:pt x="179055" y="192255"/>
                    <a:pt x="197786" y="176896"/>
                  </a:cubicBezTo>
                  <a:close/>
                  <a:moveTo>
                    <a:pt x="65425" y="163648"/>
                  </a:moveTo>
                  <a:cubicBezTo>
                    <a:pt x="77143" y="199934"/>
                    <a:pt x="103191" y="229850"/>
                    <a:pt x="137520" y="246448"/>
                  </a:cubicBezTo>
                  <a:cubicBezTo>
                    <a:pt x="136070" y="254569"/>
                    <a:pt x="135337" y="262802"/>
                    <a:pt x="135332" y="271051"/>
                  </a:cubicBezTo>
                  <a:cubicBezTo>
                    <a:pt x="135325" y="311022"/>
                    <a:pt x="152572" y="349051"/>
                    <a:pt x="182646" y="375379"/>
                  </a:cubicBezTo>
                  <a:cubicBezTo>
                    <a:pt x="164083" y="386451"/>
                    <a:pt x="142870" y="392296"/>
                    <a:pt x="121256" y="392294"/>
                  </a:cubicBezTo>
                  <a:lnTo>
                    <a:pt x="121256" y="392412"/>
                  </a:lnTo>
                  <a:cubicBezTo>
                    <a:pt x="75979" y="392430"/>
                    <a:pt x="34469" y="367207"/>
                    <a:pt x="13628" y="327013"/>
                  </a:cubicBezTo>
                  <a:cubicBezTo>
                    <a:pt x="-17181" y="267597"/>
                    <a:pt x="6009" y="194457"/>
                    <a:pt x="65425" y="163648"/>
                  </a:cubicBezTo>
                  <a:close/>
                  <a:moveTo>
                    <a:pt x="330148" y="163412"/>
                  </a:moveTo>
                  <a:cubicBezTo>
                    <a:pt x="370342" y="184254"/>
                    <a:pt x="395565" y="225763"/>
                    <a:pt x="395548" y="271039"/>
                  </a:cubicBezTo>
                  <a:cubicBezTo>
                    <a:pt x="395522" y="337967"/>
                    <a:pt x="341245" y="392202"/>
                    <a:pt x="274317" y="392176"/>
                  </a:cubicBezTo>
                  <a:cubicBezTo>
                    <a:pt x="252703" y="392178"/>
                    <a:pt x="231490" y="386334"/>
                    <a:pt x="212927" y="375262"/>
                  </a:cubicBezTo>
                  <a:cubicBezTo>
                    <a:pt x="243001" y="348933"/>
                    <a:pt x="260248" y="310904"/>
                    <a:pt x="260241" y="270934"/>
                  </a:cubicBezTo>
                  <a:cubicBezTo>
                    <a:pt x="260236" y="262684"/>
                    <a:pt x="259504" y="254451"/>
                    <a:pt x="258053" y="246330"/>
                  </a:cubicBezTo>
                  <a:cubicBezTo>
                    <a:pt x="292382" y="229732"/>
                    <a:pt x="318429" y="199816"/>
                    <a:pt x="330148" y="163530"/>
                  </a:cubicBezTo>
                  <a:close/>
                  <a:moveTo>
                    <a:pt x="262371" y="150485"/>
                  </a:moveTo>
                  <a:cubicBezTo>
                    <a:pt x="279536" y="148748"/>
                    <a:pt x="297076" y="150709"/>
                    <a:pt x="313765" y="156492"/>
                  </a:cubicBezTo>
                  <a:cubicBezTo>
                    <a:pt x="304256" y="187589"/>
                    <a:pt x="282705" y="213591"/>
                    <a:pt x="253912" y="228705"/>
                  </a:cubicBezTo>
                  <a:cubicBezTo>
                    <a:pt x="246213" y="204724"/>
                    <a:pt x="232150" y="183281"/>
                    <a:pt x="213222" y="166664"/>
                  </a:cubicBezTo>
                  <a:cubicBezTo>
                    <a:pt x="228415" y="157656"/>
                    <a:pt x="245206" y="152221"/>
                    <a:pt x="262371" y="150485"/>
                  </a:cubicBezTo>
                  <a:close/>
                  <a:moveTo>
                    <a:pt x="121255" y="149809"/>
                  </a:moveTo>
                  <a:cubicBezTo>
                    <a:pt x="142861" y="149816"/>
                    <a:pt x="164066" y="155638"/>
                    <a:pt x="182645" y="166665"/>
                  </a:cubicBezTo>
                  <a:cubicBezTo>
                    <a:pt x="163717" y="183281"/>
                    <a:pt x="149654" y="204724"/>
                    <a:pt x="141955" y="228706"/>
                  </a:cubicBezTo>
                  <a:cubicBezTo>
                    <a:pt x="113051" y="213653"/>
                    <a:pt x="91386" y="187642"/>
                    <a:pt x="81807" y="156492"/>
                  </a:cubicBezTo>
                  <a:cubicBezTo>
                    <a:pt x="94496" y="152097"/>
                    <a:pt x="107827" y="149839"/>
                    <a:pt x="121255" y="149809"/>
                  </a:cubicBezTo>
                  <a:close/>
                  <a:moveTo>
                    <a:pt x="197786" y="0"/>
                  </a:moveTo>
                  <a:cubicBezTo>
                    <a:pt x="264746" y="0"/>
                    <a:pt x="319029" y="54282"/>
                    <a:pt x="319029" y="121243"/>
                  </a:cubicBezTo>
                  <a:cubicBezTo>
                    <a:pt x="318986" y="127186"/>
                    <a:pt x="318492" y="133117"/>
                    <a:pt x="317550" y="138986"/>
                  </a:cubicBezTo>
                  <a:cubicBezTo>
                    <a:pt x="277268" y="125760"/>
                    <a:pt x="233150" y="131686"/>
                    <a:pt x="197786" y="155072"/>
                  </a:cubicBezTo>
                  <a:cubicBezTo>
                    <a:pt x="162422" y="131686"/>
                    <a:pt x="118303" y="125760"/>
                    <a:pt x="78022" y="138986"/>
                  </a:cubicBezTo>
                  <a:cubicBezTo>
                    <a:pt x="77079" y="133117"/>
                    <a:pt x="76586" y="127186"/>
                    <a:pt x="76543" y="121243"/>
                  </a:cubicBezTo>
                  <a:cubicBezTo>
                    <a:pt x="76543" y="54282"/>
                    <a:pt x="130825" y="0"/>
                    <a:pt x="197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g2ba44564c05_0_50"/>
            <p:cNvSpPr/>
            <p:nvPr/>
          </p:nvSpPr>
          <p:spPr>
            <a:xfrm>
              <a:off x="2879591" y="2032184"/>
              <a:ext cx="402347" cy="477283"/>
            </a:xfrm>
            <a:custGeom>
              <a:rect b="b" l="l" r="r" t="t"/>
              <a:pathLst>
                <a:path extrusionOk="0" h="477283" w="402347">
                  <a:moveTo>
                    <a:pt x="121360" y="203452"/>
                  </a:moveTo>
                  <a:cubicBezTo>
                    <a:pt x="135079" y="203452"/>
                    <a:pt x="146200" y="214573"/>
                    <a:pt x="146200" y="228292"/>
                  </a:cubicBezTo>
                  <a:cubicBezTo>
                    <a:pt x="146200" y="242011"/>
                    <a:pt x="135079" y="253132"/>
                    <a:pt x="121360" y="253132"/>
                  </a:cubicBezTo>
                  <a:cubicBezTo>
                    <a:pt x="107641" y="253132"/>
                    <a:pt x="96520" y="242011"/>
                    <a:pt x="96520" y="228292"/>
                  </a:cubicBezTo>
                  <a:cubicBezTo>
                    <a:pt x="96520" y="214573"/>
                    <a:pt x="107641" y="203452"/>
                    <a:pt x="121360" y="203452"/>
                  </a:cubicBezTo>
                  <a:close/>
                  <a:moveTo>
                    <a:pt x="113081" y="156728"/>
                  </a:moveTo>
                  <a:lnTo>
                    <a:pt x="105983" y="171514"/>
                  </a:lnTo>
                  <a:cubicBezTo>
                    <a:pt x="101252" y="172697"/>
                    <a:pt x="97112" y="174471"/>
                    <a:pt x="92972" y="176837"/>
                  </a:cubicBezTo>
                  <a:lnTo>
                    <a:pt x="77595" y="171514"/>
                  </a:lnTo>
                  <a:lnTo>
                    <a:pt x="65766" y="183343"/>
                  </a:lnTo>
                  <a:lnTo>
                    <a:pt x="71089" y="198720"/>
                  </a:lnTo>
                  <a:cubicBezTo>
                    <a:pt x="68723" y="202860"/>
                    <a:pt x="66949" y="207000"/>
                    <a:pt x="65766" y="211731"/>
                  </a:cubicBezTo>
                  <a:lnTo>
                    <a:pt x="50981" y="218828"/>
                  </a:lnTo>
                  <a:lnTo>
                    <a:pt x="50981" y="235388"/>
                  </a:lnTo>
                  <a:lnTo>
                    <a:pt x="65766" y="242486"/>
                  </a:lnTo>
                  <a:cubicBezTo>
                    <a:pt x="66949" y="247217"/>
                    <a:pt x="68723" y="251357"/>
                    <a:pt x="71089" y="255497"/>
                  </a:cubicBezTo>
                  <a:lnTo>
                    <a:pt x="65766" y="270874"/>
                  </a:lnTo>
                  <a:lnTo>
                    <a:pt x="77595" y="282703"/>
                  </a:lnTo>
                  <a:lnTo>
                    <a:pt x="92972" y="277971"/>
                  </a:lnTo>
                  <a:cubicBezTo>
                    <a:pt x="97112" y="280337"/>
                    <a:pt x="101252" y="282111"/>
                    <a:pt x="105983" y="283294"/>
                  </a:cubicBezTo>
                  <a:lnTo>
                    <a:pt x="113081" y="298080"/>
                  </a:lnTo>
                  <a:lnTo>
                    <a:pt x="129641" y="298080"/>
                  </a:lnTo>
                  <a:lnTo>
                    <a:pt x="136146" y="283886"/>
                  </a:lnTo>
                  <a:cubicBezTo>
                    <a:pt x="140878" y="282703"/>
                    <a:pt x="145018" y="280928"/>
                    <a:pt x="149158" y="278563"/>
                  </a:cubicBezTo>
                  <a:lnTo>
                    <a:pt x="164535" y="283886"/>
                  </a:lnTo>
                  <a:lnTo>
                    <a:pt x="176363" y="272057"/>
                  </a:lnTo>
                  <a:lnTo>
                    <a:pt x="171632" y="256680"/>
                  </a:lnTo>
                  <a:cubicBezTo>
                    <a:pt x="173998" y="252540"/>
                    <a:pt x="175772" y="248400"/>
                    <a:pt x="176955" y="243668"/>
                  </a:cubicBezTo>
                  <a:lnTo>
                    <a:pt x="191740" y="236571"/>
                  </a:lnTo>
                  <a:lnTo>
                    <a:pt x="192332" y="218828"/>
                  </a:lnTo>
                  <a:lnTo>
                    <a:pt x="177546" y="211731"/>
                  </a:lnTo>
                  <a:cubicBezTo>
                    <a:pt x="176363" y="207000"/>
                    <a:pt x="174589" y="202860"/>
                    <a:pt x="172223" y="198720"/>
                  </a:cubicBezTo>
                  <a:lnTo>
                    <a:pt x="177546" y="183343"/>
                  </a:lnTo>
                  <a:lnTo>
                    <a:pt x="165718" y="171514"/>
                  </a:lnTo>
                  <a:lnTo>
                    <a:pt x="150341" y="176837"/>
                  </a:lnTo>
                  <a:cubicBezTo>
                    <a:pt x="146201" y="174471"/>
                    <a:pt x="142061" y="172697"/>
                    <a:pt x="137329" y="171514"/>
                  </a:cubicBezTo>
                  <a:lnTo>
                    <a:pt x="130232" y="156728"/>
                  </a:lnTo>
                  <a:close/>
                  <a:moveTo>
                    <a:pt x="195880" y="83392"/>
                  </a:moveTo>
                  <a:cubicBezTo>
                    <a:pt x="209483" y="83392"/>
                    <a:pt x="220720" y="94629"/>
                    <a:pt x="220720" y="108232"/>
                  </a:cubicBezTo>
                  <a:cubicBezTo>
                    <a:pt x="220720" y="121835"/>
                    <a:pt x="209483" y="133072"/>
                    <a:pt x="195880" y="133072"/>
                  </a:cubicBezTo>
                  <a:cubicBezTo>
                    <a:pt x="182277" y="133072"/>
                    <a:pt x="171040" y="121835"/>
                    <a:pt x="171040" y="108232"/>
                  </a:cubicBezTo>
                  <a:cubicBezTo>
                    <a:pt x="171040" y="94629"/>
                    <a:pt x="182277" y="83392"/>
                    <a:pt x="195880" y="83392"/>
                  </a:cubicBezTo>
                  <a:close/>
                  <a:moveTo>
                    <a:pt x="187600" y="37260"/>
                  </a:moveTo>
                  <a:lnTo>
                    <a:pt x="180503" y="52046"/>
                  </a:lnTo>
                  <a:cubicBezTo>
                    <a:pt x="175772" y="53229"/>
                    <a:pt x="171632" y="55003"/>
                    <a:pt x="167492" y="57369"/>
                  </a:cubicBezTo>
                  <a:lnTo>
                    <a:pt x="152115" y="52046"/>
                  </a:lnTo>
                  <a:lnTo>
                    <a:pt x="140286" y="63874"/>
                  </a:lnTo>
                  <a:lnTo>
                    <a:pt x="145018" y="79251"/>
                  </a:lnTo>
                  <a:cubicBezTo>
                    <a:pt x="142652" y="83391"/>
                    <a:pt x="140878" y="87531"/>
                    <a:pt x="139695" y="92263"/>
                  </a:cubicBezTo>
                  <a:lnTo>
                    <a:pt x="124909" y="99360"/>
                  </a:lnTo>
                  <a:lnTo>
                    <a:pt x="124909" y="115920"/>
                  </a:lnTo>
                  <a:lnTo>
                    <a:pt x="139695" y="123017"/>
                  </a:lnTo>
                  <a:cubicBezTo>
                    <a:pt x="140878" y="127748"/>
                    <a:pt x="142652" y="131888"/>
                    <a:pt x="145018" y="136028"/>
                  </a:cubicBezTo>
                  <a:lnTo>
                    <a:pt x="139695" y="151406"/>
                  </a:lnTo>
                  <a:lnTo>
                    <a:pt x="151523" y="163234"/>
                  </a:lnTo>
                  <a:lnTo>
                    <a:pt x="166900" y="157911"/>
                  </a:lnTo>
                  <a:cubicBezTo>
                    <a:pt x="171040" y="160277"/>
                    <a:pt x="175180" y="162051"/>
                    <a:pt x="179912" y="163234"/>
                  </a:cubicBezTo>
                  <a:lnTo>
                    <a:pt x="187009" y="178020"/>
                  </a:lnTo>
                  <a:lnTo>
                    <a:pt x="203569" y="178020"/>
                  </a:lnTo>
                  <a:lnTo>
                    <a:pt x="210666" y="163826"/>
                  </a:lnTo>
                  <a:cubicBezTo>
                    <a:pt x="215398" y="162643"/>
                    <a:pt x="219538" y="160868"/>
                    <a:pt x="223678" y="158503"/>
                  </a:cubicBezTo>
                  <a:lnTo>
                    <a:pt x="239055" y="163826"/>
                  </a:lnTo>
                  <a:lnTo>
                    <a:pt x="250883" y="151997"/>
                  </a:lnTo>
                  <a:lnTo>
                    <a:pt x="245560" y="136620"/>
                  </a:lnTo>
                  <a:cubicBezTo>
                    <a:pt x="247926" y="132480"/>
                    <a:pt x="250292" y="128340"/>
                    <a:pt x="251475" y="123608"/>
                  </a:cubicBezTo>
                  <a:lnTo>
                    <a:pt x="266260" y="116511"/>
                  </a:lnTo>
                  <a:lnTo>
                    <a:pt x="266260" y="98768"/>
                  </a:lnTo>
                  <a:lnTo>
                    <a:pt x="251475" y="91671"/>
                  </a:lnTo>
                  <a:cubicBezTo>
                    <a:pt x="250292" y="86940"/>
                    <a:pt x="248518" y="82800"/>
                    <a:pt x="246152" y="78660"/>
                  </a:cubicBezTo>
                  <a:lnTo>
                    <a:pt x="251475" y="63283"/>
                  </a:lnTo>
                  <a:lnTo>
                    <a:pt x="239646" y="51454"/>
                  </a:lnTo>
                  <a:lnTo>
                    <a:pt x="224269" y="56777"/>
                  </a:lnTo>
                  <a:cubicBezTo>
                    <a:pt x="220129" y="54411"/>
                    <a:pt x="215989" y="52637"/>
                    <a:pt x="211258" y="51454"/>
                  </a:cubicBezTo>
                  <a:lnTo>
                    <a:pt x="204160" y="37260"/>
                  </a:lnTo>
                  <a:close/>
                  <a:moveTo>
                    <a:pt x="177842" y="0"/>
                  </a:moveTo>
                  <a:cubicBezTo>
                    <a:pt x="209187" y="0"/>
                    <a:pt x="240533" y="8280"/>
                    <a:pt x="268626" y="24840"/>
                  </a:cubicBezTo>
                  <a:cubicBezTo>
                    <a:pt x="324812" y="58551"/>
                    <a:pt x="357932" y="119468"/>
                    <a:pt x="355566" y="184526"/>
                  </a:cubicBezTo>
                  <a:lnTo>
                    <a:pt x="355566" y="187483"/>
                  </a:lnTo>
                  <a:lnTo>
                    <a:pt x="396375" y="258454"/>
                  </a:lnTo>
                  <a:cubicBezTo>
                    <a:pt x="410569" y="280337"/>
                    <a:pt x="396966" y="298080"/>
                    <a:pt x="381589" y="299854"/>
                  </a:cubicBezTo>
                  <a:lnTo>
                    <a:pt x="355566" y="299854"/>
                  </a:lnTo>
                  <a:lnTo>
                    <a:pt x="355566" y="335340"/>
                  </a:lnTo>
                  <a:cubicBezTo>
                    <a:pt x="355566" y="354265"/>
                    <a:pt x="348469" y="372008"/>
                    <a:pt x="335457" y="385611"/>
                  </a:cubicBezTo>
                  <a:cubicBezTo>
                    <a:pt x="322446" y="398623"/>
                    <a:pt x="304703" y="406311"/>
                    <a:pt x="285778" y="406311"/>
                  </a:cubicBezTo>
                  <a:lnTo>
                    <a:pt x="256798" y="406311"/>
                  </a:lnTo>
                  <a:lnTo>
                    <a:pt x="256798" y="477283"/>
                  </a:lnTo>
                  <a:lnTo>
                    <a:pt x="69906" y="477283"/>
                  </a:lnTo>
                  <a:lnTo>
                    <a:pt x="69906" y="327651"/>
                  </a:lnTo>
                  <a:cubicBezTo>
                    <a:pt x="25549" y="293348"/>
                    <a:pt x="118" y="240711"/>
                    <a:pt x="118" y="184526"/>
                  </a:cubicBezTo>
                  <a:cubicBezTo>
                    <a:pt x="-2248" y="119468"/>
                    <a:pt x="30872" y="57960"/>
                    <a:pt x="87058" y="24840"/>
                  </a:cubicBezTo>
                  <a:cubicBezTo>
                    <a:pt x="115150" y="8280"/>
                    <a:pt x="146496" y="0"/>
                    <a:pt x="177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g2ba44564c05_0_50"/>
            <p:cNvSpPr/>
            <p:nvPr/>
          </p:nvSpPr>
          <p:spPr>
            <a:xfrm>
              <a:off x="4866044" y="2063825"/>
              <a:ext cx="408086" cy="414000"/>
            </a:xfrm>
            <a:custGeom>
              <a:rect b="b" l="l" r="r" t="t"/>
              <a:pathLst>
                <a:path extrusionOk="0" h="414000" w="408086">
                  <a:moveTo>
                    <a:pt x="70972" y="224742"/>
                  </a:moveTo>
                  <a:lnTo>
                    <a:pt x="159686" y="224742"/>
                  </a:lnTo>
                  <a:lnTo>
                    <a:pt x="159686" y="343028"/>
                  </a:lnTo>
                  <a:lnTo>
                    <a:pt x="70972" y="343028"/>
                  </a:lnTo>
                  <a:close/>
                  <a:moveTo>
                    <a:pt x="195172" y="118285"/>
                  </a:moveTo>
                  <a:lnTo>
                    <a:pt x="283886" y="118285"/>
                  </a:lnTo>
                  <a:lnTo>
                    <a:pt x="283886" y="343028"/>
                  </a:lnTo>
                  <a:lnTo>
                    <a:pt x="195172" y="343028"/>
                  </a:lnTo>
                  <a:close/>
                  <a:moveTo>
                    <a:pt x="319372" y="0"/>
                  </a:moveTo>
                  <a:lnTo>
                    <a:pt x="408086" y="0"/>
                  </a:lnTo>
                  <a:lnTo>
                    <a:pt x="408086" y="343028"/>
                  </a:lnTo>
                  <a:lnTo>
                    <a:pt x="319372" y="343028"/>
                  </a:lnTo>
                  <a:close/>
                  <a:moveTo>
                    <a:pt x="178967" y="0"/>
                  </a:moveTo>
                  <a:lnTo>
                    <a:pt x="260229" y="0"/>
                  </a:lnTo>
                  <a:lnTo>
                    <a:pt x="260229" y="81262"/>
                  </a:lnTo>
                  <a:lnTo>
                    <a:pt x="227937" y="49029"/>
                  </a:lnTo>
                  <a:lnTo>
                    <a:pt x="85225" y="191682"/>
                  </a:lnTo>
                  <a:lnTo>
                    <a:pt x="68547" y="175004"/>
                  </a:lnTo>
                  <a:lnTo>
                    <a:pt x="211259" y="32292"/>
                  </a:lnTo>
                  <a:close/>
                  <a:moveTo>
                    <a:pt x="0" y="0"/>
                  </a:moveTo>
                  <a:lnTo>
                    <a:pt x="35486" y="0"/>
                  </a:lnTo>
                  <a:lnTo>
                    <a:pt x="35486" y="378514"/>
                  </a:lnTo>
                  <a:lnTo>
                    <a:pt x="408085" y="378514"/>
                  </a:lnTo>
                  <a:lnTo>
                    <a:pt x="408085" y="414000"/>
                  </a:lnTo>
                  <a:lnTo>
                    <a:pt x="0" y="414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9" name="Google Shape;739;g2ba44564c05_0_50"/>
            <p:cNvGrpSpPr/>
            <p:nvPr/>
          </p:nvGrpSpPr>
          <p:grpSpPr>
            <a:xfrm>
              <a:off x="6558771" y="2566189"/>
              <a:ext cx="1678167" cy="2619397"/>
              <a:chOff x="6558771" y="2566189"/>
              <a:chExt cx="1678167" cy="2619397"/>
            </a:xfrm>
          </p:grpSpPr>
          <p:sp>
            <p:nvSpPr>
              <p:cNvPr id="740" name="Google Shape;740;g2ba44564c05_0_50"/>
              <p:cNvSpPr/>
              <p:nvPr/>
            </p:nvSpPr>
            <p:spPr>
              <a:xfrm>
                <a:off x="7098181" y="4583293"/>
                <a:ext cx="613954" cy="522661"/>
              </a:xfrm>
              <a:custGeom>
                <a:rect b="b" l="l" r="r" t="t"/>
                <a:pathLst>
                  <a:path extrusionOk="0" h="522661" w="613954">
                    <a:moveTo>
                      <a:pt x="613954" y="0"/>
                    </a:moveTo>
                    <a:lnTo>
                      <a:pt x="0" y="0"/>
                    </a:lnTo>
                    <a:lnTo>
                      <a:pt x="0" y="409299"/>
                    </a:lnTo>
                    <a:lnTo>
                      <a:pt x="8939" y="409299"/>
                    </a:lnTo>
                    <a:lnTo>
                      <a:pt x="90931" y="491292"/>
                    </a:lnTo>
                    <a:lnTo>
                      <a:pt x="221633" y="505590"/>
                    </a:lnTo>
                    <a:lnTo>
                      <a:pt x="221633" y="522661"/>
                    </a:lnTo>
                    <a:lnTo>
                      <a:pt x="299683" y="514115"/>
                    </a:lnTo>
                    <a:lnTo>
                      <a:pt x="377734" y="522661"/>
                    </a:lnTo>
                    <a:lnTo>
                      <a:pt x="377734" y="505590"/>
                    </a:lnTo>
                    <a:lnTo>
                      <a:pt x="508445" y="491292"/>
                    </a:lnTo>
                    <a:lnTo>
                      <a:pt x="590438" y="409299"/>
                    </a:lnTo>
                    <a:lnTo>
                      <a:pt x="613954" y="409299"/>
                    </a:lnTo>
                    <a:lnTo>
                      <a:pt x="613954" y="0"/>
                    </a:lnTo>
                    <a:close/>
                  </a:path>
                </a:pathLst>
              </a:custGeom>
              <a:solidFill>
                <a:srgbClr val="A4A2A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41" name="Google Shape;741;g2ba44564c05_0_50"/>
              <p:cNvGrpSpPr/>
              <p:nvPr/>
            </p:nvGrpSpPr>
            <p:grpSpPr>
              <a:xfrm>
                <a:off x="6558771" y="2566189"/>
                <a:ext cx="1678167" cy="2619397"/>
                <a:chOff x="6558771" y="2566189"/>
                <a:chExt cx="1678167" cy="2619397"/>
              </a:xfrm>
            </p:grpSpPr>
            <p:grpSp>
              <p:nvGrpSpPr>
                <p:cNvPr id="742" name="Google Shape;742;g2ba44564c05_0_50"/>
                <p:cNvGrpSpPr/>
                <p:nvPr/>
              </p:nvGrpSpPr>
              <p:grpSpPr>
                <a:xfrm>
                  <a:off x="6989776" y="4654329"/>
                  <a:ext cx="816187" cy="531257"/>
                  <a:chOff x="6989776" y="4654329"/>
                  <a:chExt cx="816187" cy="531257"/>
                </a:xfrm>
              </p:grpSpPr>
              <p:sp>
                <p:nvSpPr>
                  <p:cNvPr id="743" name="Google Shape;743;g2ba44564c05_0_50"/>
                  <p:cNvSpPr/>
                  <p:nvPr/>
                </p:nvSpPr>
                <p:spPr>
                  <a:xfrm>
                    <a:off x="6989776" y="4654329"/>
                    <a:ext cx="816187" cy="144927"/>
                  </a:xfrm>
                  <a:custGeom>
                    <a:rect b="b" l="l" r="r" t="t"/>
                    <a:pathLst>
                      <a:path extrusionOk="0" h="144927" w="816187">
                        <a:moveTo>
                          <a:pt x="816188" y="72443"/>
                        </a:moveTo>
                        <a:cubicBezTo>
                          <a:pt x="816188" y="112472"/>
                          <a:pt x="783743" y="144927"/>
                          <a:pt x="743704" y="144927"/>
                        </a:cubicBezTo>
                        <a:lnTo>
                          <a:pt x="72443" y="144927"/>
                        </a:lnTo>
                        <a:cubicBezTo>
                          <a:pt x="32435" y="144927"/>
                          <a:pt x="0" y="112472"/>
                          <a:pt x="0" y="72443"/>
                        </a:cubicBezTo>
                        <a:lnTo>
                          <a:pt x="0" y="72443"/>
                        </a:lnTo>
                        <a:cubicBezTo>
                          <a:pt x="0" y="32445"/>
                          <a:pt x="32435" y="0"/>
                          <a:pt x="72443" y="0"/>
                        </a:cubicBezTo>
                        <a:lnTo>
                          <a:pt x="743704" y="0"/>
                        </a:lnTo>
                        <a:cubicBezTo>
                          <a:pt x="783753" y="0"/>
                          <a:pt x="816188" y="32435"/>
                          <a:pt x="816188" y="72443"/>
                        </a:cubicBezTo>
                        <a:lnTo>
                          <a:pt x="816188" y="72443"/>
                        </a:lnTo>
                        <a:close/>
                      </a:path>
                    </a:pathLst>
                  </a:custGeom>
                  <a:solidFill>
                    <a:srgbClr val="CAC9C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4" name="Google Shape;744;g2ba44564c05_0_50"/>
                  <p:cNvSpPr/>
                  <p:nvPr/>
                </p:nvSpPr>
                <p:spPr>
                  <a:xfrm>
                    <a:off x="6989776" y="4856335"/>
                    <a:ext cx="816187" cy="144906"/>
                  </a:xfrm>
                  <a:custGeom>
                    <a:rect b="b" l="l" r="r" t="t"/>
                    <a:pathLst>
                      <a:path extrusionOk="0" h="144906" w="816187">
                        <a:moveTo>
                          <a:pt x="816188" y="72443"/>
                        </a:moveTo>
                        <a:cubicBezTo>
                          <a:pt x="816188" y="112461"/>
                          <a:pt x="783743" y="144907"/>
                          <a:pt x="743704" y="144907"/>
                        </a:cubicBezTo>
                        <a:lnTo>
                          <a:pt x="72443" y="144907"/>
                        </a:lnTo>
                        <a:cubicBezTo>
                          <a:pt x="32435" y="144907"/>
                          <a:pt x="0" y="112472"/>
                          <a:pt x="0" y="72443"/>
                        </a:cubicBezTo>
                        <a:lnTo>
                          <a:pt x="0" y="72443"/>
                        </a:lnTo>
                        <a:cubicBezTo>
                          <a:pt x="0" y="32414"/>
                          <a:pt x="32435" y="0"/>
                          <a:pt x="72443" y="0"/>
                        </a:cubicBezTo>
                        <a:lnTo>
                          <a:pt x="743704" y="0"/>
                        </a:lnTo>
                        <a:cubicBezTo>
                          <a:pt x="783753" y="0"/>
                          <a:pt x="816188" y="32414"/>
                          <a:pt x="816188" y="72443"/>
                        </a:cubicBezTo>
                        <a:lnTo>
                          <a:pt x="816188" y="72443"/>
                        </a:lnTo>
                        <a:close/>
                      </a:path>
                    </a:pathLst>
                  </a:custGeom>
                  <a:solidFill>
                    <a:srgbClr val="CAC9C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5" name="Google Shape;745;g2ba44564c05_0_50"/>
                  <p:cNvSpPr/>
                  <p:nvPr/>
                </p:nvSpPr>
                <p:spPr>
                  <a:xfrm>
                    <a:off x="7165410" y="5040670"/>
                    <a:ext cx="464898" cy="144916"/>
                  </a:xfrm>
                  <a:custGeom>
                    <a:rect b="b" l="l" r="r" t="t"/>
                    <a:pathLst>
                      <a:path extrusionOk="0" h="144916" w="464898">
                        <a:moveTo>
                          <a:pt x="464899" y="72474"/>
                        </a:moveTo>
                        <a:cubicBezTo>
                          <a:pt x="464899" y="112482"/>
                          <a:pt x="432474" y="144917"/>
                          <a:pt x="392425" y="144917"/>
                        </a:cubicBezTo>
                        <a:lnTo>
                          <a:pt x="72484" y="144917"/>
                        </a:lnTo>
                        <a:cubicBezTo>
                          <a:pt x="32445" y="144917"/>
                          <a:pt x="0" y="112482"/>
                          <a:pt x="0" y="72474"/>
                        </a:cubicBezTo>
                        <a:lnTo>
                          <a:pt x="0" y="72474"/>
                        </a:lnTo>
                        <a:cubicBezTo>
                          <a:pt x="0" y="32435"/>
                          <a:pt x="32445" y="0"/>
                          <a:pt x="72484" y="0"/>
                        </a:cubicBezTo>
                        <a:lnTo>
                          <a:pt x="392425" y="0"/>
                        </a:lnTo>
                        <a:cubicBezTo>
                          <a:pt x="432474" y="0"/>
                          <a:pt x="464899" y="32435"/>
                          <a:pt x="464899" y="72474"/>
                        </a:cubicBezTo>
                        <a:lnTo>
                          <a:pt x="464899" y="72474"/>
                        </a:lnTo>
                        <a:close/>
                      </a:path>
                    </a:pathLst>
                  </a:custGeom>
                  <a:solidFill>
                    <a:srgbClr val="CAC9C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46" name="Google Shape;746;g2ba44564c05_0_50"/>
                <p:cNvSpPr/>
                <p:nvPr/>
              </p:nvSpPr>
              <p:spPr>
                <a:xfrm>
                  <a:off x="6558771" y="2566189"/>
                  <a:ext cx="1678167" cy="2025908"/>
                </a:xfrm>
                <a:custGeom>
                  <a:rect b="b" l="l" r="r" t="t"/>
                  <a:pathLst>
                    <a:path extrusionOk="0" h="2025908" w="1678167">
                      <a:moveTo>
                        <a:pt x="839094" y="0"/>
                      </a:moveTo>
                      <a:lnTo>
                        <a:pt x="839053" y="0"/>
                      </a:lnTo>
                      <a:cubicBezTo>
                        <a:pt x="376389" y="0"/>
                        <a:pt x="0" y="369312"/>
                        <a:pt x="0" y="823296"/>
                      </a:cubicBezTo>
                      <a:cubicBezTo>
                        <a:pt x="0" y="1056413"/>
                        <a:pt x="98536" y="1311991"/>
                        <a:pt x="263441" y="1507014"/>
                      </a:cubicBezTo>
                      <a:lnTo>
                        <a:pt x="270383" y="1516098"/>
                      </a:lnTo>
                      <a:cubicBezTo>
                        <a:pt x="291872" y="1543453"/>
                        <a:pt x="480532" y="1788105"/>
                        <a:pt x="480532" y="1958794"/>
                      </a:cubicBezTo>
                      <a:cubicBezTo>
                        <a:pt x="480532" y="1990256"/>
                        <a:pt x="502351" y="2016556"/>
                        <a:pt x="531714" y="2023850"/>
                      </a:cubicBezTo>
                      <a:lnTo>
                        <a:pt x="531714" y="2025909"/>
                      </a:lnTo>
                      <a:lnTo>
                        <a:pt x="1104128" y="2025909"/>
                      </a:lnTo>
                      <a:lnTo>
                        <a:pt x="1104128" y="2021512"/>
                      </a:lnTo>
                      <a:lnTo>
                        <a:pt x="1159407" y="2020560"/>
                      </a:lnTo>
                      <a:cubicBezTo>
                        <a:pt x="1184341" y="2010090"/>
                        <a:pt x="1200502" y="1985818"/>
                        <a:pt x="1200502" y="1958887"/>
                      </a:cubicBezTo>
                      <a:cubicBezTo>
                        <a:pt x="1200502" y="1807918"/>
                        <a:pt x="1352205" y="1588158"/>
                        <a:pt x="1410650" y="1516211"/>
                      </a:cubicBezTo>
                      <a:cubicBezTo>
                        <a:pt x="1413506" y="1512549"/>
                        <a:pt x="1415761" y="1508938"/>
                        <a:pt x="1416454" y="1507324"/>
                      </a:cubicBezTo>
                      <a:lnTo>
                        <a:pt x="1421958" y="1498520"/>
                      </a:lnTo>
                      <a:cubicBezTo>
                        <a:pt x="1582632" y="1303404"/>
                        <a:pt x="1678167" y="1051623"/>
                        <a:pt x="1678167" y="823296"/>
                      </a:cubicBezTo>
                      <a:cubicBezTo>
                        <a:pt x="1678167" y="369312"/>
                        <a:pt x="1301789" y="10"/>
                        <a:pt x="839094" y="0"/>
                      </a:cubicBezTo>
                      <a:close/>
                    </a:path>
                  </a:pathLst>
                </a:custGeom>
                <a:solidFill>
                  <a:srgbClr val="FFD00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47" name="Google Shape;747;g2ba44564c05_0_50"/>
              <p:cNvSpPr/>
              <p:nvPr/>
            </p:nvSpPr>
            <p:spPr>
              <a:xfrm>
                <a:off x="7072116" y="3661492"/>
                <a:ext cx="652506" cy="929498"/>
              </a:xfrm>
              <a:custGeom>
                <a:rect b="b" l="l" r="r" t="t"/>
                <a:pathLst>
                  <a:path extrusionOk="0" h="929498" w="652506">
                    <a:moveTo>
                      <a:pt x="652362" y="111572"/>
                    </a:moveTo>
                    <a:cubicBezTo>
                      <a:pt x="652496" y="104205"/>
                      <a:pt x="652093" y="58217"/>
                      <a:pt x="622472" y="27386"/>
                    </a:cubicBezTo>
                    <a:cubicBezTo>
                      <a:pt x="605008" y="9208"/>
                      <a:pt x="581326" y="0"/>
                      <a:pt x="552078" y="0"/>
                    </a:cubicBezTo>
                    <a:cubicBezTo>
                      <a:pt x="513663" y="0"/>
                      <a:pt x="483018" y="12415"/>
                      <a:pt x="460981" y="36884"/>
                    </a:cubicBezTo>
                    <a:cubicBezTo>
                      <a:pt x="418997" y="83513"/>
                      <a:pt x="424253" y="157611"/>
                      <a:pt x="425091" y="166871"/>
                    </a:cubicBezTo>
                    <a:lnTo>
                      <a:pt x="425091" y="178241"/>
                    </a:lnTo>
                    <a:lnTo>
                      <a:pt x="227399" y="178241"/>
                    </a:lnTo>
                    <a:lnTo>
                      <a:pt x="227399" y="166871"/>
                    </a:lnTo>
                    <a:cubicBezTo>
                      <a:pt x="228237" y="157601"/>
                      <a:pt x="233493" y="83513"/>
                      <a:pt x="191508" y="36884"/>
                    </a:cubicBezTo>
                    <a:cubicBezTo>
                      <a:pt x="169471" y="12405"/>
                      <a:pt x="138826" y="0"/>
                      <a:pt x="100412" y="0"/>
                    </a:cubicBezTo>
                    <a:cubicBezTo>
                      <a:pt x="71163" y="0"/>
                      <a:pt x="47481" y="9208"/>
                      <a:pt x="30028" y="27386"/>
                    </a:cubicBezTo>
                    <a:cubicBezTo>
                      <a:pt x="407" y="58207"/>
                      <a:pt x="-7" y="104195"/>
                      <a:pt x="127" y="111572"/>
                    </a:cubicBezTo>
                    <a:cubicBezTo>
                      <a:pt x="-286" y="118131"/>
                      <a:pt x="-1073" y="151838"/>
                      <a:pt x="22703" y="177972"/>
                    </a:cubicBezTo>
                    <a:cubicBezTo>
                      <a:pt x="41005" y="198096"/>
                      <a:pt x="68453" y="208297"/>
                      <a:pt x="104291" y="208297"/>
                    </a:cubicBezTo>
                    <a:lnTo>
                      <a:pt x="197354" y="208297"/>
                    </a:lnTo>
                    <a:lnTo>
                      <a:pt x="197354" y="929498"/>
                    </a:lnTo>
                    <a:lnTo>
                      <a:pt x="227409" y="929498"/>
                    </a:lnTo>
                    <a:lnTo>
                      <a:pt x="227409" y="208297"/>
                    </a:lnTo>
                    <a:lnTo>
                      <a:pt x="425101" y="208297"/>
                    </a:lnTo>
                    <a:lnTo>
                      <a:pt x="425101" y="929498"/>
                    </a:lnTo>
                    <a:lnTo>
                      <a:pt x="455156" y="929498"/>
                    </a:lnTo>
                    <a:lnTo>
                      <a:pt x="455156" y="208297"/>
                    </a:lnTo>
                    <a:lnTo>
                      <a:pt x="548219" y="208297"/>
                    </a:lnTo>
                    <a:cubicBezTo>
                      <a:pt x="584057" y="208297"/>
                      <a:pt x="611505" y="198096"/>
                      <a:pt x="629808" y="177972"/>
                    </a:cubicBezTo>
                    <a:cubicBezTo>
                      <a:pt x="653583" y="151828"/>
                      <a:pt x="652786" y="118121"/>
                      <a:pt x="652383" y="111572"/>
                    </a:cubicBezTo>
                    <a:close/>
                    <a:moveTo>
                      <a:pt x="197437" y="164574"/>
                    </a:moveTo>
                    <a:lnTo>
                      <a:pt x="197344" y="178252"/>
                    </a:lnTo>
                    <a:lnTo>
                      <a:pt x="104281" y="178252"/>
                    </a:lnTo>
                    <a:cubicBezTo>
                      <a:pt x="77412" y="178252"/>
                      <a:pt x="57507" y="171423"/>
                      <a:pt x="45133" y="157963"/>
                    </a:cubicBezTo>
                    <a:cubicBezTo>
                      <a:pt x="28145" y="139506"/>
                      <a:pt x="30100" y="113506"/>
                      <a:pt x="30121" y="113320"/>
                    </a:cubicBezTo>
                    <a:lnTo>
                      <a:pt x="30214" y="112316"/>
                    </a:lnTo>
                    <a:lnTo>
                      <a:pt x="30183" y="111334"/>
                    </a:lnTo>
                    <a:cubicBezTo>
                      <a:pt x="30183" y="110941"/>
                      <a:pt x="29096" y="71584"/>
                      <a:pt x="51806" y="48088"/>
                    </a:cubicBezTo>
                    <a:cubicBezTo>
                      <a:pt x="63528" y="35942"/>
                      <a:pt x="79440" y="30045"/>
                      <a:pt x="100412" y="30045"/>
                    </a:cubicBezTo>
                    <a:cubicBezTo>
                      <a:pt x="129898" y="30045"/>
                      <a:pt x="153000" y="39087"/>
                      <a:pt x="169089" y="56903"/>
                    </a:cubicBezTo>
                    <a:cubicBezTo>
                      <a:pt x="204027" y="95608"/>
                      <a:pt x="197488" y="163912"/>
                      <a:pt x="197437" y="164574"/>
                    </a:cubicBezTo>
                    <a:close/>
                    <a:moveTo>
                      <a:pt x="607357" y="157963"/>
                    </a:moveTo>
                    <a:cubicBezTo>
                      <a:pt x="594983" y="171423"/>
                      <a:pt x="575087" y="178252"/>
                      <a:pt x="548209" y="178252"/>
                    </a:cubicBezTo>
                    <a:lnTo>
                      <a:pt x="455146" y="178252"/>
                    </a:lnTo>
                    <a:lnTo>
                      <a:pt x="455063" y="164574"/>
                    </a:lnTo>
                    <a:cubicBezTo>
                      <a:pt x="455001" y="163912"/>
                      <a:pt x="448442" y="95608"/>
                      <a:pt x="483401" y="56903"/>
                    </a:cubicBezTo>
                    <a:cubicBezTo>
                      <a:pt x="499479" y="39087"/>
                      <a:pt x="522592" y="30045"/>
                      <a:pt x="552078" y="30045"/>
                    </a:cubicBezTo>
                    <a:cubicBezTo>
                      <a:pt x="573060" y="30045"/>
                      <a:pt x="588961" y="35952"/>
                      <a:pt x="600684" y="48088"/>
                    </a:cubicBezTo>
                    <a:cubicBezTo>
                      <a:pt x="623393" y="71584"/>
                      <a:pt x="622317" y="110941"/>
                      <a:pt x="622317" y="111334"/>
                    </a:cubicBezTo>
                    <a:lnTo>
                      <a:pt x="622286" y="112316"/>
                    </a:lnTo>
                    <a:lnTo>
                      <a:pt x="622369" y="113320"/>
                    </a:lnTo>
                    <a:cubicBezTo>
                      <a:pt x="622389" y="113496"/>
                      <a:pt x="624345" y="139506"/>
                      <a:pt x="607357" y="157963"/>
                    </a:cubicBezTo>
                    <a:close/>
                  </a:path>
                </a:pathLst>
              </a:custGeom>
              <a:solidFill>
                <a:srgbClr val="A3832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ba7228fb94_0_213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grpSp>
        <p:nvGrpSpPr>
          <p:cNvPr id="754" name="Google Shape;754;g2ba7228fb94_0_213"/>
          <p:cNvGrpSpPr/>
          <p:nvPr/>
        </p:nvGrpSpPr>
        <p:grpSpPr>
          <a:xfrm>
            <a:off x="292201" y="1673569"/>
            <a:ext cx="8559605" cy="4302064"/>
            <a:chOff x="79241" y="1864776"/>
            <a:chExt cx="8985519" cy="3858699"/>
          </a:xfrm>
        </p:grpSpPr>
        <p:sp>
          <p:nvSpPr>
            <p:cNvPr id="755" name="Google Shape;755;g2ba7228fb94_0_213"/>
            <p:cNvSpPr/>
            <p:nvPr/>
          </p:nvSpPr>
          <p:spPr>
            <a:xfrm>
              <a:off x="7437739" y="5153737"/>
              <a:ext cx="1627021" cy="569738"/>
            </a:xfrm>
            <a:custGeom>
              <a:rect b="b" l="l" r="r" t="t"/>
              <a:pathLst>
                <a:path extrusionOk="0" h="569738" w="1627021">
                  <a:moveTo>
                    <a:pt x="0" y="0"/>
                  </a:moveTo>
                  <a:lnTo>
                    <a:pt x="50519" y="0"/>
                  </a:lnTo>
                  <a:lnTo>
                    <a:pt x="50519" y="376083"/>
                  </a:lnTo>
                  <a:cubicBezTo>
                    <a:pt x="50519" y="455005"/>
                    <a:pt x="114734" y="519220"/>
                    <a:pt x="193655" y="519220"/>
                  </a:cubicBezTo>
                  <a:lnTo>
                    <a:pt x="1627021" y="519220"/>
                  </a:lnTo>
                  <a:lnTo>
                    <a:pt x="1627021" y="569738"/>
                  </a:lnTo>
                  <a:lnTo>
                    <a:pt x="193655" y="569738"/>
                  </a:lnTo>
                  <a:cubicBezTo>
                    <a:pt x="86892" y="569738"/>
                    <a:pt x="0" y="482846"/>
                    <a:pt x="0" y="3760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g2ba7228fb94_0_213"/>
            <p:cNvSpPr/>
            <p:nvPr/>
          </p:nvSpPr>
          <p:spPr>
            <a:xfrm>
              <a:off x="79241" y="5153681"/>
              <a:ext cx="7287940" cy="569738"/>
            </a:xfrm>
            <a:custGeom>
              <a:rect b="b" l="l" r="r" t="t"/>
              <a:pathLst>
                <a:path extrusionOk="0" h="569738" w="7287940">
                  <a:moveTo>
                    <a:pt x="7237422" y="0"/>
                  </a:moveTo>
                  <a:lnTo>
                    <a:pt x="7287940" y="0"/>
                  </a:lnTo>
                  <a:lnTo>
                    <a:pt x="7287940" y="376082"/>
                  </a:lnTo>
                  <a:cubicBezTo>
                    <a:pt x="7287940" y="482846"/>
                    <a:pt x="7201048" y="569738"/>
                    <a:pt x="7094286" y="569738"/>
                  </a:cubicBezTo>
                  <a:lnTo>
                    <a:pt x="440867" y="569738"/>
                  </a:lnTo>
                  <a:lnTo>
                    <a:pt x="440867" y="569737"/>
                  </a:lnTo>
                  <a:lnTo>
                    <a:pt x="0" y="569737"/>
                  </a:lnTo>
                  <a:lnTo>
                    <a:pt x="0" y="519201"/>
                  </a:lnTo>
                  <a:lnTo>
                    <a:pt x="914400" y="519201"/>
                  </a:lnTo>
                  <a:lnTo>
                    <a:pt x="914400" y="519220"/>
                  </a:lnTo>
                  <a:lnTo>
                    <a:pt x="7094286" y="519220"/>
                  </a:lnTo>
                  <a:cubicBezTo>
                    <a:pt x="7173208" y="519220"/>
                    <a:pt x="7237422" y="455004"/>
                    <a:pt x="7237422" y="376082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g2ba7228fb94_0_213"/>
            <p:cNvSpPr/>
            <p:nvPr/>
          </p:nvSpPr>
          <p:spPr>
            <a:xfrm>
              <a:off x="182406" y="1864776"/>
              <a:ext cx="1803600" cy="2871000"/>
            </a:xfrm>
            <a:prstGeom prst="plaque">
              <a:avLst>
                <a:gd fmla="val 6350" name="adj"/>
              </a:avLst>
            </a:prstGeom>
            <a:solidFill>
              <a:srgbClr val="C31828"/>
            </a:solidFill>
            <a:ln cap="flat" cmpd="sng" w="19050">
              <a:solidFill>
                <a:srgbClr val="92111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g2ba7228fb94_0_213"/>
            <p:cNvSpPr/>
            <p:nvPr/>
          </p:nvSpPr>
          <p:spPr>
            <a:xfrm>
              <a:off x="2179013" y="1864779"/>
              <a:ext cx="1803600" cy="2871000"/>
            </a:xfrm>
            <a:prstGeom prst="plaque">
              <a:avLst>
                <a:gd fmla="val 6350" name="adj"/>
              </a:avLst>
            </a:prstGeom>
            <a:solidFill>
              <a:srgbClr val="FE6F15"/>
            </a:solidFill>
            <a:ln cap="flat" cmpd="sng" w="19050">
              <a:solidFill>
                <a:srgbClr val="CD4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g2ba7228fb94_0_213"/>
            <p:cNvSpPr/>
            <p:nvPr/>
          </p:nvSpPr>
          <p:spPr>
            <a:xfrm>
              <a:off x="4168325" y="1864779"/>
              <a:ext cx="1803600" cy="2871000"/>
            </a:xfrm>
            <a:prstGeom prst="plaque">
              <a:avLst>
                <a:gd fmla="val 6350" name="adj"/>
              </a:avLst>
            </a:prstGeom>
            <a:solidFill>
              <a:srgbClr val="EEBD00"/>
            </a:solidFill>
            <a:ln cap="flat" cmpd="sng" w="19050">
              <a:solidFill>
                <a:srgbClr val="B28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g2ba7228fb94_0_213"/>
            <p:cNvSpPr txBox="1"/>
            <p:nvPr/>
          </p:nvSpPr>
          <p:spPr>
            <a:xfrm>
              <a:off x="243707" y="2885733"/>
              <a:ext cx="1680900" cy="185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Using semaphore and Rate Limiter to control flow in the Producer - Consumer - Orchestrator model</a:t>
              </a:r>
              <a:endParaRPr/>
            </a:p>
          </p:txBody>
        </p:sp>
        <p:sp>
          <p:nvSpPr>
            <p:cNvPr id="761" name="Google Shape;761;g2ba7228fb94_0_213"/>
            <p:cNvSpPr txBox="1"/>
            <p:nvPr/>
          </p:nvSpPr>
          <p:spPr>
            <a:xfrm>
              <a:off x="243707" y="2566189"/>
              <a:ext cx="1680900" cy="3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Conclusion 01</a:t>
              </a:r>
              <a:endParaRPr/>
            </a:p>
          </p:txBody>
        </p:sp>
        <p:sp>
          <p:nvSpPr>
            <p:cNvPr id="762" name="Google Shape;762;g2ba7228fb94_0_213"/>
            <p:cNvSpPr txBox="1"/>
            <p:nvPr/>
          </p:nvSpPr>
          <p:spPr>
            <a:xfrm>
              <a:off x="2240304" y="2885733"/>
              <a:ext cx="1680900" cy="9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Using Token Bucket Algorithm for Rate Limiter implementation</a:t>
              </a:r>
              <a:endParaRPr/>
            </a:p>
          </p:txBody>
        </p:sp>
        <p:sp>
          <p:nvSpPr>
            <p:cNvPr id="763" name="Google Shape;763;g2ba7228fb94_0_213"/>
            <p:cNvSpPr txBox="1"/>
            <p:nvPr/>
          </p:nvSpPr>
          <p:spPr>
            <a:xfrm>
              <a:off x="2240304" y="2566189"/>
              <a:ext cx="1680900" cy="3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Conclusion 02</a:t>
              </a:r>
              <a:endParaRPr/>
            </a:p>
          </p:txBody>
        </p:sp>
        <p:sp>
          <p:nvSpPr>
            <p:cNvPr id="764" name="Google Shape;764;g2ba7228fb94_0_213"/>
            <p:cNvSpPr txBox="1"/>
            <p:nvPr/>
          </p:nvSpPr>
          <p:spPr>
            <a:xfrm>
              <a:off x="4229627" y="2885733"/>
              <a:ext cx="1680900" cy="185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Using Prometheus and Grafana for the purpose of visualization with the support of Java Client Library</a:t>
              </a:r>
              <a:endParaRPr/>
            </a:p>
          </p:txBody>
        </p:sp>
        <p:sp>
          <p:nvSpPr>
            <p:cNvPr id="765" name="Google Shape;765;g2ba7228fb94_0_213"/>
            <p:cNvSpPr txBox="1"/>
            <p:nvPr/>
          </p:nvSpPr>
          <p:spPr>
            <a:xfrm>
              <a:off x="4229627" y="2566189"/>
              <a:ext cx="1680900" cy="3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Conclusion 03</a:t>
              </a:r>
              <a:endParaRPr/>
            </a:p>
          </p:txBody>
        </p:sp>
        <p:cxnSp>
          <p:nvCxnSpPr>
            <p:cNvPr id="766" name="Google Shape;766;g2ba7228fb94_0_213"/>
            <p:cNvCxnSpPr>
              <a:stCxn id="760" idx="2"/>
            </p:cNvCxnSpPr>
            <p:nvPr/>
          </p:nvCxnSpPr>
          <p:spPr>
            <a:xfrm flipH="1">
              <a:off x="1077857" y="4735833"/>
              <a:ext cx="6300" cy="933600"/>
            </a:xfrm>
            <a:prstGeom prst="straightConnector1">
              <a:avLst/>
            </a:prstGeom>
            <a:noFill/>
            <a:ln cap="flat" cmpd="sng" w="38100">
              <a:solidFill>
                <a:srgbClr val="92111E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767" name="Google Shape;767;g2ba7228fb94_0_213"/>
            <p:cNvCxnSpPr>
              <a:stCxn id="764" idx="2"/>
            </p:cNvCxnSpPr>
            <p:nvPr/>
          </p:nvCxnSpPr>
          <p:spPr>
            <a:xfrm>
              <a:off x="5070077" y="4735833"/>
              <a:ext cx="600" cy="932100"/>
            </a:xfrm>
            <a:prstGeom prst="straightConnector1">
              <a:avLst/>
            </a:prstGeom>
            <a:noFill/>
            <a:ln cap="flat" cmpd="sng" w="38100">
              <a:solidFill>
                <a:srgbClr val="B28D00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768" name="Google Shape;768;g2ba7228fb94_0_213"/>
            <p:cNvCxnSpPr>
              <a:stCxn id="758" idx="2"/>
            </p:cNvCxnSpPr>
            <p:nvPr/>
          </p:nvCxnSpPr>
          <p:spPr>
            <a:xfrm flipH="1">
              <a:off x="3076013" y="4735779"/>
              <a:ext cx="4800" cy="935100"/>
            </a:xfrm>
            <a:prstGeom prst="straightConnector1">
              <a:avLst/>
            </a:prstGeom>
            <a:noFill/>
            <a:ln cap="flat" cmpd="sng" w="38100">
              <a:solidFill>
                <a:srgbClr val="CD4F00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769" name="Google Shape;769;g2ba7228fb94_0_213"/>
            <p:cNvSpPr/>
            <p:nvPr/>
          </p:nvSpPr>
          <p:spPr>
            <a:xfrm>
              <a:off x="886393" y="2074619"/>
              <a:ext cx="395548" cy="392412"/>
            </a:xfrm>
            <a:custGeom>
              <a:rect b="b" l="l" r="r" t="t"/>
              <a:pathLst>
                <a:path extrusionOk="0" h="392412" w="395548">
                  <a:moveTo>
                    <a:pt x="154493" y="253309"/>
                  </a:moveTo>
                  <a:cubicBezTo>
                    <a:pt x="182618" y="262536"/>
                    <a:pt x="212954" y="262536"/>
                    <a:pt x="241079" y="253309"/>
                  </a:cubicBezTo>
                  <a:cubicBezTo>
                    <a:pt x="241972" y="259182"/>
                    <a:pt x="242446" y="265112"/>
                    <a:pt x="242498" y="271052"/>
                  </a:cubicBezTo>
                  <a:cubicBezTo>
                    <a:pt x="242505" y="307496"/>
                    <a:pt x="226079" y="342000"/>
                    <a:pt x="197786" y="364971"/>
                  </a:cubicBezTo>
                  <a:cubicBezTo>
                    <a:pt x="169493" y="342000"/>
                    <a:pt x="153067" y="307496"/>
                    <a:pt x="153074" y="271052"/>
                  </a:cubicBezTo>
                  <a:cubicBezTo>
                    <a:pt x="153126" y="265112"/>
                    <a:pt x="153600" y="259182"/>
                    <a:pt x="154493" y="253309"/>
                  </a:cubicBezTo>
                  <a:close/>
                  <a:moveTo>
                    <a:pt x="197786" y="176896"/>
                  </a:moveTo>
                  <a:cubicBezTo>
                    <a:pt x="216517" y="192255"/>
                    <a:pt x="230250" y="212844"/>
                    <a:pt x="237234" y="236039"/>
                  </a:cubicBezTo>
                  <a:cubicBezTo>
                    <a:pt x="211691" y="244950"/>
                    <a:pt x="183882" y="244950"/>
                    <a:pt x="158338" y="236039"/>
                  </a:cubicBezTo>
                  <a:cubicBezTo>
                    <a:pt x="165322" y="212844"/>
                    <a:pt x="179055" y="192255"/>
                    <a:pt x="197786" y="176896"/>
                  </a:cubicBezTo>
                  <a:close/>
                  <a:moveTo>
                    <a:pt x="65425" y="163648"/>
                  </a:moveTo>
                  <a:cubicBezTo>
                    <a:pt x="77143" y="199934"/>
                    <a:pt x="103191" y="229850"/>
                    <a:pt x="137520" y="246448"/>
                  </a:cubicBezTo>
                  <a:cubicBezTo>
                    <a:pt x="136070" y="254569"/>
                    <a:pt x="135337" y="262802"/>
                    <a:pt x="135332" y="271051"/>
                  </a:cubicBezTo>
                  <a:cubicBezTo>
                    <a:pt x="135325" y="311022"/>
                    <a:pt x="152572" y="349051"/>
                    <a:pt x="182646" y="375379"/>
                  </a:cubicBezTo>
                  <a:cubicBezTo>
                    <a:pt x="164083" y="386451"/>
                    <a:pt x="142870" y="392296"/>
                    <a:pt x="121256" y="392294"/>
                  </a:cubicBezTo>
                  <a:lnTo>
                    <a:pt x="121256" y="392412"/>
                  </a:lnTo>
                  <a:cubicBezTo>
                    <a:pt x="75979" y="392430"/>
                    <a:pt x="34469" y="367207"/>
                    <a:pt x="13628" y="327013"/>
                  </a:cubicBezTo>
                  <a:cubicBezTo>
                    <a:pt x="-17181" y="267597"/>
                    <a:pt x="6009" y="194457"/>
                    <a:pt x="65425" y="163648"/>
                  </a:cubicBezTo>
                  <a:close/>
                  <a:moveTo>
                    <a:pt x="330148" y="163412"/>
                  </a:moveTo>
                  <a:cubicBezTo>
                    <a:pt x="370342" y="184254"/>
                    <a:pt x="395565" y="225763"/>
                    <a:pt x="395548" y="271039"/>
                  </a:cubicBezTo>
                  <a:cubicBezTo>
                    <a:pt x="395522" y="337967"/>
                    <a:pt x="341245" y="392202"/>
                    <a:pt x="274317" y="392176"/>
                  </a:cubicBezTo>
                  <a:cubicBezTo>
                    <a:pt x="252703" y="392178"/>
                    <a:pt x="231490" y="386334"/>
                    <a:pt x="212927" y="375262"/>
                  </a:cubicBezTo>
                  <a:cubicBezTo>
                    <a:pt x="243001" y="348933"/>
                    <a:pt x="260248" y="310904"/>
                    <a:pt x="260241" y="270934"/>
                  </a:cubicBezTo>
                  <a:cubicBezTo>
                    <a:pt x="260236" y="262684"/>
                    <a:pt x="259504" y="254451"/>
                    <a:pt x="258053" y="246330"/>
                  </a:cubicBezTo>
                  <a:cubicBezTo>
                    <a:pt x="292382" y="229732"/>
                    <a:pt x="318429" y="199816"/>
                    <a:pt x="330148" y="163530"/>
                  </a:cubicBezTo>
                  <a:close/>
                  <a:moveTo>
                    <a:pt x="262371" y="150485"/>
                  </a:moveTo>
                  <a:cubicBezTo>
                    <a:pt x="279536" y="148748"/>
                    <a:pt x="297076" y="150709"/>
                    <a:pt x="313765" y="156492"/>
                  </a:cubicBezTo>
                  <a:cubicBezTo>
                    <a:pt x="304256" y="187589"/>
                    <a:pt x="282705" y="213591"/>
                    <a:pt x="253912" y="228705"/>
                  </a:cubicBezTo>
                  <a:cubicBezTo>
                    <a:pt x="246213" y="204724"/>
                    <a:pt x="232150" y="183281"/>
                    <a:pt x="213222" y="166664"/>
                  </a:cubicBezTo>
                  <a:cubicBezTo>
                    <a:pt x="228415" y="157656"/>
                    <a:pt x="245206" y="152221"/>
                    <a:pt x="262371" y="150485"/>
                  </a:cubicBezTo>
                  <a:close/>
                  <a:moveTo>
                    <a:pt x="121255" y="149809"/>
                  </a:moveTo>
                  <a:cubicBezTo>
                    <a:pt x="142861" y="149816"/>
                    <a:pt x="164066" y="155638"/>
                    <a:pt x="182645" y="166665"/>
                  </a:cubicBezTo>
                  <a:cubicBezTo>
                    <a:pt x="163717" y="183281"/>
                    <a:pt x="149654" y="204724"/>
                    <a:pt x="141955" y="228706"/>
                  </a:cubicBezTo>
                  <a:cubicBezTo>
                    <a:pt x="113051" y="213653"/>
                    <a:pt x="91386" y="187642"/>
                    <a:pt x="81807" y="156492"/>
                  </a:cubicBezTo>
                  <a:cubicBezTo>
                    <a:pt x="94496" y="152097"/>
                    <a:pt x="107827" y="149839"/>
                    <a:pt x="121255" y="149809"/>
                  </a:cubicBezTo>
                  <a:close/>
                  <a:moveTo>
                    <a:pt x="197786" y="0"/>
                  </a:moveTo>
                  <a:cubicBezTo>
                    <a:pt x="264746" y="0"/>
                    <a:pt x="319029" y="54282"/>
                    <a:pt x="319029" y="121243"/>
                  </a:cubicBezTo>
                  <a:cubicBezTo>
                    <a:pt x="318986" y="127186"/>
                    <a:pt x="318492" y="133117"/>
                    <a:pt x="317550" y="138986"/>
                  </a:cubicBezTo>
                  <a:cubicBezTo>
                    <a:pt x="277268" y="125760"/>
                    <a:pt x="233150" y="131686"/>
                    <a:pt x="197786" y="155072"/>
                  </a:cubicBezTo>
                  <a:cubicBezTo>
                    <a:pt x="162422" y="131686"/>
                    <a:pt x="118303" y="125760"/>
                    <a:pt x="78022" y="138986"/>
                  </a:cubicBezTo>
                  <a:cubicBezTo>
                    <a:pt x="77079" y="133117"/>
                    <a:pt x="76586" y="127186"/>
                    <a:pt x="76543" y="121243"/>
                  </a:cubicBezTo>
                  <a:cubicBezTo>
                    <a:pt x="76543" y="54282"/>
                    <a:pt x="130825" y="0"/>
                    <a:pt x="197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g2ba7228fb94_0_213"/>
            <p:cNvSpPr/>
            <p:nvPr/>
          </p:nvSpPr>
          <p:spPr>
            <a:xfrm>
              <a:off x="2879591" y="2032184"/>
              <a:ext cx="402347" cy="477283"/>
            </a:xfrm>
            <a:custGeom>
              <a:rect b="b" l="l" r="r" t="t"/>
              <a:pathLst>
                <a:path extrusionOk="0" h="477283" w="402347">
                  <a:moveTo>
                    <a:pt x="121360" y="203452"/>
                  </a:moveTo>
                  <a:cubicBezTo>
                    <a:pt x="135079" y="203452"/>
                    <a:pt x="146200" y="214573"/>
                    <a:pt x="146200" y="228292"/>
                  </a:cubicBezTo>
                  <a:cubicBezTo>
                    <a:pt x="146200" y="242011"/>
                    <a:pt x="135079" y="253132"/>
                    <a:pt x="121360" y="253132"/>
                  </a:cubicBezTo>
                  <a:cubicBezTo>
                    <a:pt x="107641" y="253132"/>
                    <a:pt x="96520" y="242011"/>
                    <a:pt x="96520" y="228292"/>
                  </a:cubicBezTo>
                  <a:cubicBezTo>
                    <a:pt x="96520" y="214573"/>
                    <a:pt x="107641" y="203452"/>
                    <a:pt x="121360" y="203452"/>
                  </a:cubicBezTo>
                  <a:close/>
                  <a:moveTo>
                    <a:pt x="113081" y="156728"/>
                  </a:moveTo>
                  <a:lnTo>
                    <a:pt x="105983" y="171514"/>
                  </a:lnTo>
                  <a:cubicBezTo>
                    <a:pt x="101252" y="172697"/>
                    <a:pt x="97112" y="174471"/>
                    <a:pt x="92972" y="176837"/>
                  </a:cubicBezTo>
                  <a:lnTo>
                    <a:pt x="77595" y="171514"/>
                  </a:lnTo>
                  <a:lnTo>
                    <a:pt x="65766" y="183343"/>
                  </a:lnTo>
                  <a:lnTo>
                    <a:pt x="71089" y="198720"/>
                  </a:lnTo>
                  <a:cubicBezTo>
                    <a:pt x="68723" y="202860"/>
                    <a:pt x="66949" y="207000"/>
                    <a:pt x="65766" y="211731"/>
                  </a:cubicBezTo>
                  <a:lnTo>
                    <a:pt x="50981" y="218828"/>
                  </a:lnTo>
                  <a:lnTo>
                    <a:pt x="50981" y="235388"/>
                  </a:lnTo>
                  <a:lnTo>
                    <a:pt x="65766" y="242486"/>
                  </a:lnTo>
                  <a:cubicBezTo>
                    <a:pt x="66949" y="247217"/>
                    <a:pt x="68723" y="251357"/>
                    <a:pt x="71089" y="255497"/>
                  </a:cubicBezTo>
                  <a:lnTo>
                    <a:pt x="65766" y="270874"/>
                  </a:lnTo>
                  <a:lnTo>
                    <a:pt x="77595" y="282703"/>
                  </a:lnTo>
                  <a:lnTo>
                    <a:pt x="92972" y="277971"/>
                  </a:lnTo>
                  <a:cubicBezTo>
                    <a:pt x="97112" y="280337"/>
                    <a:pt x="101252" y="282111"/>
                    <a:pt x="105983" y="283294"/>
                  </a:cubicBezTo>
                  <a:lnTo>
                    <a:pt x="113081" y="298080"/>
                  </a:lnTo>
                  <a:lnTo>
                    <a:pt x="129641" y="298080"/>
                  </a:lnTo>
                  <a:lnTo>
                    <a:pt x="136146" y="283886"/>
                  </a:lnTo>
                  <a:cubicBezTo>
                    <a:pt x="140878" y="282703"/>
                    <a:pt x="145018" y="280928"/>
                    <a:pt x="149158" y="278563"/>
                  </a:cubicBezTo>
                  <a:lnTo>
                    <a:pt x="164535" y="283886"/>
                  </a:lnTo>
                  <a:lnTo>
                    <a:pt x="176363" y="272057"/>
                  </a:lnTo>
                  <a:lnTo>
                    <a:pt x="171632" y="256680"/>
                  </a:lnTo>
                  <a:cubicBezTo>
                    <a:pt x="173998" y="252540"/>
                    <a:pt x="175772" y="248400"/>
                    <a:pt x="176955" y="243668"/>
                  </a:cubicBezTo>
                  <a:lnTo>
                    <a:pt x="191740" y="236571"/>
                  </a:lnTo>
                  <a:lnTo>
                    <a:pt x="192332" y="218828"/>
                  </a:lnTo>
                  <a:lnTo>
                    <a:pt x="177546" y="211731"/>
                  </a:lnTo>
                  <a:cubicBezTo>
                    <a:pt x="176363" y="207000"/>
                    <a:pt x="174589" y="202860"/>
                    <a:pt x="172223" y="198720"/>
                  </a:cubicBezTo>
                  <a:lnTo>
                    <a:pt x="177546" y="183343"/>
                  </a:lnTo>
                  <a:lnTo>
                    <a:pt x="165718" y="171514"/>
                  </a:lnTo>
                  <a:lnTo>
                    <a:pt x="150341" y="176837"/>
                  </a:lnTo>
                  <a:cubicBezTo>
                    <a:pt x="146201" y="174471"/>
                    <a:pt x="142061" y="172697"/>
                    <a:pt x="137329" y="171514"/>
                  </a:cubicBezTo>
                  <a:lnTo>
                    <a:pt x="130232" y="156728"/>
                  </a:lnTo>
                  <a:close/>
                  <a:moveTo>
                    <a:pt x="195880" y="83392"/>
                  </a:moveTo>
                  <a:cubicBezTo>
                    <a:pt x="209483" y="83392"/>
                    <a:pt x="220720" y="94629"/>
                    <a:pt x="220720" y="108232"/>
                  </a:cubicBezTo>
                  <a:cubicBezTo>
                    <a:pt x="220720" y="121835"/>
                    <a:pt x="209483" y="133072"/>
                    <a:pt x="195880" y="133072"/>
                  </a:cubicBezTo>
                  <a:cubicBezTo>
                    <a:pt x="182277" y="133072"/>
                    <a:pt x="171040" y="121835"/>
                    <a:pt x="171040" y="108232"/>
                  </a:cubicBezTo>
                  <a:cubicBezTo>
                    <a:pt x="171040" y="94629"/>
                    <a:pt x="182277" y="83392"/>
                    <a:pt x="195880" y="83392"/>
                  </a:cubicBezTo>
                  <a:close/>
                  <a:moveTo>
                    <a:pt x="187600" y="37260"/>
                  </a:moveTo>
                  <a:lnTo>
                    <a:pt x="180503" y="52046"/>
                  </a:lnTo>
                  <a:cubicBezTo>
                    <a:pt x="175772" y="53229"/>
                    <a:pt x="171632" y="55003"/>
                    <a:pt x="167492" y="57369"/>
                  </a:cubicBezTo>
                  <a:lnTo>
                    <a:pt x="152115" y="52046"/>
                  </a:lnTo>
                  <a:lnTo>
                    <a:pt x="140286" y="63874"/>
                  </a:lnTo>
                  <a:lnTo>
                    <a:pt x="145018" y="79251"/>
                  </a:lnTo>
                  <a:cubicBezTo>
                    <a:pt x="142652" y="83391"/>
                    <a:pt x="140878" y="87531"/>
                    <a:pt x="139695" y="92263"/>
                  </a:cubicBezTo>
                  <a:lnTo>
                    <a:pt x="124909" y="99360"/>
                  </a:lnTo>
                  <a:lnTo>
                    <a:pt x="124909" y="115920"/>
                  </a:lnTo>
                  <a:lnTo>
                    <a:pt x="139695" y="123017"/>
                  </a:lnTo>
                  <a:cubicBezTo>
                    <a:pt x="140878" y="127748"/>
                    <a:pt x="142652" y="131888"/>
                    <a:pt x="145018" y="136028"/>
                  </a:cubicBezTo>
                  <a:lnTo>
                    <a:pt x="139695" y="151406"/>
                  </a:lnTo>
                  <a:lnTo>
                    <a:pt x="151523" y="163234"/>
                  </a:lnTo>
                  <a:lnTo>
                    <a:pt x="166900" y="157911"/>
                  </a:lnTo>
                  <a:cubicBezTo>
                    <a:pt x="171040" y="160277"/>
                    <a:pt x="175180" y="162051"/>
                    <a:pt x="179912" y="163234"/>
                  </a:cubicBezTo>
                  <a:lnTo>
                    <a:pt x="187009" y="178020"/>
                  </a:lnTo>
                  <a:lnTo>
                    <a:pt x="203569" y="178020"/>
                  </a:lnTo>
                  <a:lnTo>
                    <a:pt x="210666" y="163826"/>
                  </a:lnTo>
                  <a:cubicBezTo>
                    <a:pt x="215398" y="162643"/>
                    <a:pt x="219538" y="160868"/>
                    <a:pt x="223678" y="158503"/>
                  </a:cubicBezTo>
                  <a:lnTo>
                    <a:pt x="239055" y="163826"/>
                  </a:lnTo>
                  <a:lnTo>
                    <a:pt x="250883" y="151997"/>
                  </a:lnTo>
                  <a:lnTo>
                    <a:pt x="245560" y="136620"/>
                  </a:lnTo>
                  <a:cubicBezTo>
                    <a:pt x="247926" y="132480"/>
                    <a:pt x="250292" y="128340"/>
                    <a:pt x="251475" y="123608"/>
                  </a:cubicBezTo>
                  <a:lnTo>
                    <a:pt x="266260" y="116511"/>
                  </a:lnTo>
                  <a:lnTo>
                    <a:pt x="266260" y="98768"/>
                  </a:lnTo>
                  <a:lnTo>
                    <a:pt x="251475" y="91671"/>
                  </a:lnTo>
                  <a:cubicBezTo>
                    <a:pt x="250292" y="86940"/>
                    <a:pt x="248518" y="82800"/>
                    <a:pt x="246152" y="78660"/>
                  </a:cubicBezTo>
                  <a:lnTo>
                    <a:pt x="251475" y="63283"/>
                  </a:lnTo>
                  <a:lnTo>
                    <a:pt x="239646" y="51454"/>
                  </a:lnTo>
                  <a:lnTo>
                    <a:pt x="224269" y="56777"/>
                  </a:lnTo>
                  <a:cubicBezTo>
                    <a:pt x="220129" y="54411"/>
                    <a:pt x="215989" y="52637"/>
                    <a:pt x="211258" y="51454"/>
                  </a:cubicBezTo>
                  <a:lnTo>
                    <a:pt x="204160" y="37260"/>
                  </a:lnTo>
                  <a:close/>
                  <a:moveTo>
                    <a:pt x="177842" y="0"/>
                  </a:moveTo>
                  <a:cubicBezTo>
                    <a:pt x="209187" y="0"/>
                    <a:pt x="240533" y="8280"/>
                    <a:pt x="268626" y="24840"/>
                  </a:cubicBezTo>
                  <a:cubicBezTo>
                    <a:pt x="324812" y="58551"/>
                    <a:pt x="357932" y="119468"/>
                    <a:pt x="355566" y="184526"/>
                  </a:cubicBezTo>
                  <a:lnTo>
                    <a:pt x="355566" y="187483"/>
                  </a:lnTo>
                  <a:lnTo>
                    <a:pt x="396375" y="258454"/>
                  </a:lnTo>
                  <a:cubicBezTo>
                    <a:pt x="410569" y="280337"/>
                    <a:pt x="396966" y="298080"/>
                    <a:pt x="381589" y="299854"/>
                  </a:cubicBezTo>
                  <a:lnTo>
                    <a:pt x="355566" y="299854"/>
                  </a:lnTo>
                  <a:lnTo>
                    <a:pt x="355566" y="335340"/>
                  </a:lnTo>
                  <a:cubicBezTo>
                    <a:pt x="355566" y="354265"/>
                    <a:pt x="348469" y="372008"/>
                    <a:pt x="335457" y="385611"/>
                  </a:cubicBezTo>
                  <a:cubicBezTo>
                    <a:pt x="322446" y="398623"/>
                    <a:pt x="304703" y="406311"/>
                    <a:pt x="285778" y="406311"/>
                  </a:cubicBezTo>
                  <a:lnTo>
                    <a:pt x="256798" y="406311"/>
                  </a:lnTo>
                  <a:lnTo>
                    <a:pt x="256798" y="477283"/>
                  </a:lnTo>
                  <a:lnTo>
                    <a:pt x="69906" y="477283"/>
                  </a:lnTo>
                  <a:lnTo>
                    <a:pt x="69906" y="327651"/>
                  </a:lnTo>
                  <a:cubicBezTo>
                    <a:pt x="25549" y="293348"/>
                    <a:pt x="118" y="240711"/>
                    <a:pt x="118" y="184526"/>
                  </a:cubicBezTo>
                  <a:cubicBezTo>
                    <a:pt x="-2248" y="119468"/>
                    <a:pt x="30872" y="57960"/>
                    <a:pt x="87058" y="24840"/>
                  </a:cubicBezTo>
                  <a:cubicBezTo>
                    <a:pt x="115150" y="8280"/>
                    <a:pt x="146496" y="0"/>
                    <a:pt x="177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g2ba7228fb94_0_213"/>
            <p:cNvSpPr/>
            <p:nvPr/>
          </p:nvSpPr>
          <p:spPr>
            <a:xfrm>
              <a:off x="4866044" y="2063825"/>
              <a:ext cx="408086" cy="414000"/>
            </a:xfrm>
            <a:custGeom>
              <a:rect b="b" l="l" r="r" t="t"/>
              <a:pathLst>
                <a:path extrusionOk="0" h="414000" w="408086">
                  <a:moveTo>
                    <a:pt x="70972" y="224742"/>
                  </a:moveTo>
                  <a:lnTo>
                    <a:pt x="159686" y="224742"/>
                  </a:lnTo>
                  <a:lnTo>
                    <a:pt x="159686" y="343028"/>
                  </a:lnTo>
                  <a:lnTo>
                    <a:pt x="70972" y="343028"/>
                  </a:lnTo>
                  <a:close/>
                  <a:moveTo>
                    <a:pt x="195172" y="118285"/>
                  </a:moveTo>
                  <a:lnTo>
                    <a:pt x="283886" y="118285"/>
                  </a:lnTo>
                  <a:lnTo>
                    <a:pt x="283886" y="343028"/>
                  </a:lnTo>
                  <a:lnTo>
                    <a:pt x="195172" y="343028"/>
                  </a:lnTo>
                  <a:close/>
                  <a:moveTo>
                    <a:pt x="319372" y="0"/>
                  </a:moveTo>
                  <a:lnTo>
                    <a:pt x="408086" y="0"/>
                  </a:lnTo>
                  <a:lnTo>
                    <a:pt x="408086" y="343028"/>
                  </a:lnTo>
                  <a:lnTo>
                    <a:pt x="319372" y="343028"/>
                  </a:lnTo>
                  <a:close/>
                  <a:moveTo>
                    <a:pt x="178967" y="0"/>
                  </a:moveTo>
                  <a:lnTo>
                    <a:pt x="260229" y="0"/>
                  </a:lnTo>
                  <a:lnTo>
                    <a:pt x="260229" y="81262"/>
                  </a:lnTo>
                  <a:lnTo>
                    <a:pt x="227937" y="49029"/>
                  </a:lnTo>
                  <a:lnTo>
                    <a:pt x="85225" y="191682"/>
                  </a:lnTo>
                  <a:lnTo>
                    <a:pt x="68547" y="175004"/>
                  </a:lnTo>
                  <a:lnTo>
                    <a:pt x="211259" y="32292"/>
                  </a:lnTo>
                  <a:close/>
                  <a:moveTo>
                    <a:pt x="0" y="0"/>
                  </a:moveTo>
                  <a:lnTo>
                    <a:pt x="35486" y="0"/>
                  </a:lnTo>
                  <a:lnTo>
                    <a:pt x="35486" y="378514"/>
                  </a:lnTo>
                  <a:lnTo>
                    <a:pt x="408085" y="378514"/>
                  </a:lnTo>
                  <a:lnTo>
                    <a:pt x="408085" y="414000"/>
                  </a:lnTo>
                  <a:lnTo>
                    <a:pt x="0" y="414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2" name="Google Shape;772;g2ba7228fb94_0_213"/>
            <p:cNvGrpSpPr/>
            <p:nvPr/>
          </p:nvGrpSpPr>
          <p:grpSpPr>
            <a:xfrm>
              <a:off x="6558771" y="2566189"/>
              <a:ext cx="1678167" cy="2619397"/>
              <a:chOff x="6558771" y="2566189"/>
              <a:chExt cx="1678167" cy="2619397"/>
            </a:xfrm>
          </p:grpSpPr>
          <p:sp>
            <p:nvSpPr>
              <p:cNvPr id="773" name="Google Shape;773;g2ba7228fb94_0_213"/>
              <p:cNvSpPr/>
              <p:nvPr/>
            </p:nvSpPr>
            <p:spPr>
              <a:xfrm>
                <a:off x="7098181" y="4583293"/>
                <a:ext cx="613954" cy="522661"/>
              </a:xfrm>
              <a:custGeom>
                <a:rect b="b" l="l" r="r" t="t"/>
                <a:pathLst>
                  <a:path extrusionOk="0" h="522661" w="613954">
                    <a:moveTo>
                      <a:pt x="613954" y="0"/>
                    </a:moveTo>
                    <a:lnTo>
                      <a:pt x="0" y="0"/>
                    </a:lnTo>
                    <a:lnTo>
                      <a:pt x="0" y="409299"/>
                    </a:lnTo>
                    <a:lnTo>
                      <a:pt x="8939" y="409299"/>
                    </a:lnTo>
                    <a:lnTo>
                      <a:pt x="90931" y="491292"/>
                    </a:lnTo>
                    <a:lnTo>
                      <a:pt x="221633" y="505590"/>
                    </a:lnTo>
                    <a:lnTo>
                      <a:pt x="221633" y="522661"/>
                    </a:lnTo>
                    <a:lnTo>
                      <a:pt x="299683" y="514115"/>
                    </a:lnTo>
                    <a:lnTo>
                      <a:pt x="377734" y="522661"/>
                    </a:lnTo>
                    <a:lnTo>
                      <a:pt x="377734" y="505590"/>
                    </a:lnTo>
                    <a:lnTo>
                      <a:pt x="508445" y="491292"/>
                    </a:lnTo>
                    <a:lnTo>
                      <a:pt x="590438" y="409299"/>
                    </a:lnTo>
                    <a:lnTo>
                      <a:pt x="613954" y="409299"/>
                    </a:lnTo>
                    <a:lnTo>
                      <a:pt x="613954" y="0"/>
                    </a:lnTo>
                    <a:close/>
                  </a:path>
                </a:pathLst>
              </a:custGeom>
              <a:solidFill>
                <a:srgbClr val="A4A2A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74" name="Google Shape;774;g2ba7228fb94_0_213"/>
              <p:cNvGrpSpPr/>
              <p:nvPr/>
            </p:nvGrpSpPr>
            <p:grpSpPr>
              <a:xfrm>
                <a:off x="6558771" y="2566189"/>
                <a:ext cx="1678167" cy="2619397"/>
                <a:chOff x="6558771" y="2566189"/>
                <a:chExt cx="1678167" cy="2619397"/>
              </a:xfrm>
            </p:grpSpPr>
            <p:grpSp>
              <p:nvGrpSpPr>
                <p:cNvPr id="775" name="Google Shape;775;g2ba7228fb94_0_213"/>
                <p:cNvGrpSpPr/>
                <p:nvPr/>
              </p:nvGrpSpPr>
              <p:grpSpPr>
                <a:xfrm>
                  <a:off x="6989776" y="4654329"/>
                  <a:ext cx="816187" cy="531257"/>
                  <a:chOff x="6989776" y="4654329"/>
                  <a:chExt cx="816187" cy="531257"/>
                </a:xfrm>
              </p:grpSpPr>
              <p:sp>
                <p:nvSpPr>
                  <p:cNvPr id="776" name="Google Shape;776;g2ba7228fb94_0_213"/>
                  <p:cNvSpPr/>
                  <p:nvPr/>
                </p:nvSpPr>
                <p:spPr>
                  <a:xfrm>
                    <a:off x="6989776" y="4654329"/>
                    <a:ext cx="816187" cy="144927"/>
                  </a:xfrm>
                  <a:custGeom>
                    <a:rect b="b" l="l" r="r" t="t"/>
                    <a:pathLst>
                      <a:path extrusionOk="0" h="144927" w="816187">
                        <a:moveTo>
                          <a:pt x="816188" y="72443"/>
                        </a:moveTo>
                        <a:cubicBezTo>
                          <a:pt x="816188" y="112472"/>
                          <a:pt x="783743" y="144927"/>
                          <a:pt x="743704" y="144927"/>
                        </a:cubicBezTo>
                        <a:lnTo>
                          <a:pt x="72443" y="144927"/>
                        </a:lnTo>
                        <a:cubicBezTo>
                          <a:pt x="32435" y="144927"/>
                          <a:pt x="0" y="112472"/>
                          <a:pt x="0" y="72443"/>
                        </a:cubicBezTo>
                        <a:lnTo>
                          <a:pt x="0" y="72443"/>
                        </a:lnTo>
                        <a:cubicBezTo>
                          <a:pt x="0" y="32445"/>
                          <a:pt x="32435" y="0"/>
                          <a:pt x="72443" y="0"/>
                        </a:cubicBezTo>
                        <a:lnTo>
                          <a:pt x="743704" y="0"/>
                        </a:lnTo>
                        <a:cubicBezTo>
                          <a:pt x="783753" y="0"/>
                          <a:pt x="816188" y="32435"/>
                          <a:pt x="816188" y="72443"/>
                        </a:cubicBezTo>
                        <a:lnTo>
                          <a:pt x="816188" y="72443"/>
                        </a:lnTo>
                        <a:close/>
                      </a:path>
                    </a:pathLst>
                  </a:custGeom>
                  <a:solidFill>
                    <a:srgbClr val="CAC9C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7" name="Google Shape;777;g2ba7228fb94_0_213"/>
                  <p:cNvSpPr/>
                  <p:nvPr/>
                </p:nvSpPr>
                <p:spPr>
                  <a:xfrm>
                    <a:off x="6989776" y="4856335"/>
                    <a:ext cx="816187" cy="144906"/>
                  </a:xfrm>
                  <a:custGeom>
                    <a:rect b="b" l="l" r="r" t="t"/>
                    <a:pathLst>
                      <a:path extrusionOk="0" h="144906" w="816187">
                        <a:moveTo>
                          <a:pt x="816188" y="72443"/>
                        </a:moveTo>
                        <a:cubicBezTo>
                          <a:pt x="816188" y="112461"/>
                          <a:pt x="783743" y="144907"/>
                          <a:pt x="743704" y="144907"/>
                        </a:cubicBezTo>
                        <a:lnTo>
                          <a:pt x="72443" y="144907"/>
                        </a:lnTo>
                        <a:cubicBezTo>
                          <a:pt x="32435" y="144907"/>
                          <a:pt x="0" y="112472"/>
                          <a:pt x="0" y="72443"/>
                        </a:cubicBezTo>
                        <a:lnTo>
                          <a:pt x="0" y="72443"/>
                        </a:lnTo>
                        <a:cubicBezTo>
                          <a:pt x="0" y="32414"/>
                          <a:pt x="32435" y="0"/>
                          <a:pt x="72443" y="0"/>
                        </a:cubicBezTo>
                        <a:lnTo>
                          <a:pt x="743704" y="0"/>
                        </a:lnTo>
                        <a:cubicBezTo>
                          <a:pt x="783753" y="0"/>
                          <a:pt x="816188" y="32414"/>
                          <a:pt x="816188" y="72443"/>
                        </a:cubicBezTo>
                        <a:lnTo>
                          <a:pt x="816188" y="72443"/>
                        </a:lnTo>
                        <a:close/>
                      </a:path>
                    </a:pathLst>
                  </a:custGeom>
                  <a:solidFill>
                    <a:srgbClr val="CAC9C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8" name="Google Shape;778;g2ba7228fb94_0_213"/>
                  <p:cNvSpPr/>
                  <p:nvPr/>
                </p:nvSpPr>
                <p:spPr>
                  <a:xfrm>
                    <a:off x="7165410" y="5040670"/>
                    <a:ext cx="464898" cy="144916"/>
                  </a:xfrm>
                  <a:custGeom>
                    <a:rect b="b" l="l" r="r" t="t"/>
                    <a:pathLst>
                      <a:path extrusionOk="0" h="144916" w="464898">
                        <a:moveTo>
                          <a:pt x="464899" y="72474"/>
                        </a:moveTo>
                        <a:cubicBezTo>
                          <a:pt x="464899" y="112482"/>
                          <a:pt x="432474" y="144917"/>
                          <a:pt x="392425" y="144917"/>
                        </a:cubicBezTo>
                        <a:lnTo>
                          <a:pt x="72484" y="144917"/>
                        </a:lnTo>
                        <a:cubicBezTo>
                          <a:pt x="32445" y="144917"/>
                          <a:pt x="0" y="112482"/>
                          <a:pt x="0" y="72474"/>
                        </a:cubicBezTo>
                        <a:lnTo>
                          <a:pt x="0" y="72474"/>
                        </a:lnTo>
                        <a:cubicBezTo>
                          <a:pt x="0" y="32435"/>
                          <a:pt x="32445" y="0"/>
                          <a:pt x="72484" y="0"/>
                        </a:cubicBezTo>
                        <a:lnTo>
                          <a:pt x="392425" y="0"/>
                        </a:lnTo>
                        <a:cubicBezTo>
                          <a:pt x="432474" y="0"/>
                          <a:pt x="464899" y="32435"/>
                          <a:pt x="464899" y="72474"/>
                        </a:cubicBezTo>
                        <a:lnTo>
                          <a:pt x="464899" y="72474"/>
                        </a:lnTo>
                        <a:close/>
                      </a:path>
                    </a:pathLst>
                  </a:custGeom>
                  <a:solidFill>
                    <a:srgbClr val="CAC9C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79" name="Google Shape;779;g2ba7228fb94_0_213"/>
                <p:cNvSpPr/>
                <p:nvPr/>
              </p:nvSpPr>
              <p:spPr>
                <a:xfrm>
                  <a:off x="6558771" y="2566189"/>
                  <a:ext cx="1678167" cy="2025908"/>
                </a:xfrm>
                <a:custGeom>
                  <a:rect b="b" l="l" r="r" t="t"/>
                  <a:pathLst>
                    <a:path extrusionOk="0" h="2025908" w="1678167">
                      <a:moveTo>
                        <a:pt x="839094" y="0"/>
                      </a:moveTo>
                      <a:lnTo>
                        <a:pt x="839053" y="0"/>
                      </a:lnTo>
                      <a:cubicBezTo>
                        <a:pt x="376389" y="0"/>
                        <a:pt x="0" y="369312"/>
                        <a:pt x="0" y="823296"/>
                      </a:cubicBezTo>
                      <a:cubicBezTo>
                        <a:pt x="0" y="1056413"/>
                        <a:pt x="98536" y="1311991"/>
                        <a:pt x="263441" y="1507014"/>
                      </a:cubicBezTo>
                      <a:lnTo>
                        <a:pt x="270383" y="1516098"/>
                      </a:lnTo>
                      <a:cubicBezTo>
                        <a:pt x="291872" y="1543453"/>
                        <a:pt x="480532" y="1788105"/>
                        <a:pt x="480532" y="1958794"/>
                      </a:cubicBezTo>
                      <a:cubicBezTo>
                        <a:pt x="480532" y="1990256"/>
                        <a:pt x="502351" y="2016556"/>
                        <a:pt x="531714" y="2023850"/>
                      </a:cubicBezTo>
                      <a:lnTo>
                        <a:pt x="531714" y="2025909"/>
                      </a:lnTo>
                      <a:lnTo>
                        <a:pt x="1104128" y="2025909"/>
                      </a:lnTo>
                      <a:lnTo>
                        <a:pt x="1104128" y="2021512"/>
                      </a:lnTo>
                      <a:lnTo>
                        <a:pt x="1159407" y="2020560"/>
                      </a:lnTo>
                      <a:cubicBezTo>
                        <a:pt x="1184341" y="2010090"/>
                        <a:pt x="1200502" y="1985818"/>
                        <a:pt x="1200502" y="1958887"/>
                      </a:cubicBezTo>
                      <a:cubicBezTo>
                        <a:pt x="1200502" y="1807918"/>
                        <a:pt x="1352205" y="1588158"/>
                        <a:pt x="1410650" y="1516211"/>
                      </a:cubicBezTo>
                      <a:cubicBezTo>
                        <a:pt x="1413506" y="1512549"/>
                        <a:pt x="1415761" y="1508938"/>
                        <a:pt x="1416454" y="1507324"/>
                      </a:cubicBezTo>
                      <a:lnTo>
                        <a:pt x="1421958" y="1498520"/>
                      </a:lnTo>
                      <a:cubicBezTo>
                        <a:pt x="1582632" y="1303404"/>
                        <a:pt x="1678167" y="1051623"/>
                        <a:pt x="1678167" y="823296"/>
                      </a:cubicBezTo>
                      <a:cubicBezTo>
                        <a:pt x="1678167" y="369312"/>
                        <a:pt x="1301789" y="10"/>
                        <a:pt x="839094" y="0"/>
                      </a:cubicBezTo>
                      <a:close/>
                    </a:path>
                  </a:pathLst>
                </a:custGeom>
                <a:solidFill>
                  <a:srgbClr val="FFD00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80" name="Google Shape;780;g2ba7228fb94_0_213"/>
              <p:cNvSpPr/>
              <p:nvPr/>
            </p:nvSpPr>
            <p:spPr>
              <a:xfrm>
                <a:off x="7072116" y="3661492"/>
                <a:ext cx="652506" cy="929498"/>
              </a:xfrm>
              <a:custGeom>
                <a:rect b="b" l="l" r="r" t="t"/>
                <a:pathLst>
                  <a:path extrusionOk="0" h="929498" w="652506">
                    <a:moveTo>
                      <a:pt x="652362" y="111572"/>
                    </a:moveTo>
                    <a:cubicBezTo>
                      <a:pt x="652496" y="104205"/>
                      <a:pt x="652093" y="58217"/>
                      <a:pt x="622472" y="27386"/>
                    </a:cubicBezTo>
                    <a:cubicBezTo>
                      <a:pt x="605008" y="9208"/>
                      <a:pt x="581326" y="0"/>
                      <a:pt x="552078" y="0"/>
                    </a:cubicBezTo>
                    <a:cubicBezTo>
                      <a:pt x="513663" y="0"/>
                      <a:pt x="483018" y="12415"/>
                      <a:pt x="460981" y="36884"/>
                    </a:cubicBezTo>
                    <a:cubicBezTo>
                      <a:pt x="418997" y="83513"/>
                      <a:pt x="424253" y="157611"/>
                      <a:pt x="425091" y="166871"/>
                    </a:cubicBezTo>
                    <a:lnTo>
                      <a:pt x="425091" y="178241"/>
                    </a:lnTo>
                    <a:lnTo>
                      <a:pt x="227399" y="178241"/>
                    </a:lnTo>
                    <a:lnTo>
                      <a:pt x="227399" y="166871"/>
                    </a:lnTo>
                    <a:cubicBezTo>
                      <a:pt x="228237" y="157601"/>
                      <a:pt x="233493" y="83513"/>
                      <a:pt x="191508" y="36884"/>
                    </a:cubicBezTo>
                    <a:cubicBezTo>
                      <a:pt x="169471" y="12405"/>
                      <a:pt x="138826" y="0"/>
                      <a:pt x="100412" y="0"/>
                    </a:cubicBezTo>
                    <a:cubicBezTo>
                      <a:pt x="71163" y="0"/>
                      <a:pt x="47481" y="9208"/>
                      <a:pt x="30028" y="27386"/>
                    </a:cubicBezTo>
                    <a:cubicBezTo>
                      <a:pt x="407" y="58207"/>
                      <a:pt x="-7" y="104195"/>
                      <a:pt x="127" y="111572"/>
                    </a:cubicBezTo>
                    <a:cubicBezTo>
                      <a:pt x="-286" y="118131"/>
                      <a:pt x="-1073" y="151838"/>
                      <a:pt x="22703" y="177972"/>
                    </a:cubicBezTo>
                    <a:cubicBezTo>
                      <a:pt x="41005" y="198096"/>
                      <a:pt x="68453" y="208297"/>
                      <a:pt x="104291" y="208297"/>
                    </a:cubicBezTo>
                    <a:lnTo>
                      <a:pt x="197354" y="208297"/>
                    </a:lnTo>
                    <a:lnTo>
                      <a:pt x="197354" y="929498"/>
                    </a:lnTo>
                    <a:lnTo>
                      <a:pt x="227409" y="929498"/>
                    </a:lnTo>
                    <a:lnTo>
                      <a:pt x="227409" y="208297"/>
                    </a:lnTo>
                    <a:lnTo>
                      <a:pt x="425101" y="208297"/>
                    </a:lnTo>
                    <a:lnTo>
                      <a:pt x="425101" y="929498"/>
                    </a:lnTo>
                    <a:lnTo>
                      <a:pt x="455156" y="929498"/>
                    </a:lnTo>
                    <a:lnTo>
                      <a:pt x="455156" y="208297"/>
                    </a:lnTo>
                    <a:lnTo>
                      <a:pt x="548219" y="208297"/>
                    </a:lnTo>
                    <a:cubicBezTo>
                      <a:pt x="584057" y="208297"/>
                      <a:pt x="611505" y="198096"/>
                      <a:pt x="629808" y="177972"/>
                    </a:cubicBezTo>
                    <a:cubicBezTo>
                      <a:pt x="653583" y="151828"/>
                      <a:pt x="652786" y="118121"/>
                      <a:pt x="652383" y="111572"/>
                    </a:cubicBezTo>
                    <a:close/>
                    <a:moveTo>
                      <a:pt x="197437" y="164574"/>
                    </a:moveTo>
                    <a:lnTo>
                      <a:pt x="197344" y="178252"/>
                    </a:lnTo>
                    <a:lnTo>
                      <a:pt x="104281" y="178252"/>
                    </a:lnTo>
                    <a:cubicBezTo>
                      <a:pt x="77412" y="178252"/>
                      <a:pt x="57507" y="171423"/>
                      <a:pt x="45133" y="157963"/>
                    </a:cubicBezTo>
                    <a:cubicBezTo>
                      <a:pt x="28145" y="139506"/>
                      <a:pt x="30100" y="113506"/>
                      <a:pt x="30121" y="113320"/>
                    </a:cubicBezTo>
                    <a:lnTo>
                      <a:pt x="30214" y="112316"/>
                    </a:lnTo>
                    <a:lnTo>
                      <a:pt x="30183" y="111334"/>
                    </a:lnTo>
                    <a:cubicBezTo>
                      <a:pt x="30183" y="110941"/>
                      <a:pt x="29096" y="71584"/>
                      <a:pt x="51806" y="48088"/>
                    </a:cubicBezTo>
                    <a:cubicBezTo>
                      <a:pt x="63528" y="35942"/>
                      <a:pt x="79440" y="30045"/>
                      <a:pt x="100412" y="30045"/>
                    </a:cubicBezTo>
                    <a:cubicBezTo>
                      <a:pt x="129898" y="30045"/>
                      <a:pt x="153000" y="39087"/>
                      <a:pt x="169089" y="56903"/>
                    </a:cubicBezTo>
                    <a:cubicBezTo>
                      <a:pt x="204027" y="95608"/>
                      <a:pt x="197488" y="163912"/>
                      <a:pt x="197437" y="164574"/>
                    </a:cubicBezTo>
                    <a:close/>
                    <a:moveTo>
                      <a:pt x="607357" y="157963"/>
                    </a:moveTo>
                    <a:cubicBezTo>
                      <a:pt x="594983" y="171423"/>
                      <a:pt x="575087" y="178252"/>
                      <a:pt x="548209" y="178252"/>
                    </a:cubicBezTo>
                    <a:lnTo>
                      <a:pt x="455146" y="178252"/>
                    </a:lnTo>
                    <a:lnTo>
                      <a:pt x="455063" y="164574"/>
                    </a:lnTo>
                    <a:cubicBezTo>
                      <a:pt x="455001" y="163912"/>
                      <a:pt x="448442" y="95608"/>
                      <a:pt x="483401" y="56903"/>
                    </a:cubicBezTo>
                    <a:cubicBezTo>
                      <a:pt x="499479" y="39087"/>
                      <a:pt x="522592" y="30045"/>
                      <a:pt x="552078" y="30045"/>
                    </a:cubicBezTo>
                    <a:cubicBezTo>
                      <a:pt x="573060" y="30045"/>
                      <a:pt x="588961" y="35952"/>
                      <a:pt x="600684" y="48088"/>
                    </a:cubicBezTo>
                    <a:cubicBezTo>
                      <a:pt x="623393" y="71584"/>
                      <a:pt x="622317" y="110941"/>
                      <a:pt x="622317" y="111334"/>
                    </a:cubicBezTo>
                    <a:lnTo>
                      <a:pt x="622286" y="112316"/>
                    </a:lnTo>
                    <a:lnTo>
                      <a:pt x="622369" y="113320"/>
                    </a:lnTo>
                    <a:cubicBezTo>
                      <a:pt x="622389" y="113496"/>
                      <a:pt x="624345" y="139506"/>
                      <a:pt x="607357" y="157963"/>
                    </a:cubicBezTo>
                    <a:close/>
                  </a:path>
                </a:pathLst>
              </a:custGeom>
              <a:solidFill>
                <a:srgbClr val="A3832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" name="Google Shape;786;g2ba44564c05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25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a7228fb94_0_382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and System Design</a:t>
            </a:r>
            <a:endParaRPr/>
          </a:p>
        </p:txBody>
      </p:sp>
      <p:sp>
        <p:nvSpPr>
          <p:cNvPr id="159" name="Google Shape;159;g2ba7228fb94_0_382"/>
          <p:cNvSpPr txBox="1"/>
          <p:nvPr/>
        </p:nvSpPr>
        <p:spPr>
          <a:xfrm>
            <a:off x="482775" y="1422500"/>
            <a:ext cx="860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4. </a:t>
            </a:r>
            <a:r>
              <a:rPr b="1" lang="en-US">
                <a:solidFill>
                  <a:schemeClr val="dk1"/>
                </a:solidFill>
              </a:rPr>
              <a:t>Producer - (single) consumer program with dynamic message rate adjustment. The consumer shall consume messages at a given rate, that is, with a given delay simulating the consumed message usage. An actor (task or process) separate from producer and consumer shall periodically check the message queue length and if the length is below a given threshold, it will increase the production rate. Otherwise (i.e. the message length is above the given threshold), it will decrease the production rate.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60" name="Google Shape;160;g2ba7228fb94_0_382"/>
          <p:cNvSpPr/>
          <p:nvPr/>
        </p:nvSpPr>
        <p:spPr>
          <a:xfrm>
            <a:off x="291475" y="1422500"/>
            <a:ext cx="84600" cy="13848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ba7228fb94_0_382"/>
          <p:cNvSpPr/>
          <p:nvPr/>
        </p:nvSpPr>
        <p:spPr>
          <a:xfrm rot="5402489">
            <a:off x="4157700" y="2793201"/>
            <a:ext cx="828600" cy="1042200"/>
          </a:xfrm>
          <a:prstGeom prst="rightArrow">
            <a:avLst>
              <a:gd fmla="val 70000" name="adj1"/>
              <a:gd fmla="val 50000" name="adj2"/>
            </a:avLst>
          </a:prstGeom>
          <a:solidFill>
            <a:srgbClr val="F7CDCD">
              <a:alpha val="89800"/>
            </a:srgbClr>
          </a:solidFill>
          <a:ln cap="flat" cmpd="sng" w="9525">
            <a:solidFill>
              <a:srgbClr val="F7CDCD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ba7228fb94_0_382"/>
          <p:cNvSpPr/>
          <p:nvPr/>
        </p:nvSpPr>
        <p:spPr>
          <a:xfrm>
            <a:off x="1140850" y="4173599"/>
            <a:ext cx="1551000" cy="1477500"/>
          </a:xfrm>
          <a:prstGeom prst="ellipse">
            <a:avLst/>
          </a:prstGeom>
          <a:gradFill>
            <a:gsLst>
              <a:gs pos="0">
                <a:srgbClr val="E45353"/>
              </a:gs>
              <a:gs pos="50000">
                <a:srgbClr val="E72626"/>
              </a:gs>
              <a:gs pos="100000">
                <a:srgbClr val="D61717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ba7228fb94_0_382"/>
          <p:cNvSpPr txBox="1"/>
          <p:nvPr/>
        </p:nvSpPr>
        <p:spPr>
          <a:xfrm>
            <a:off x="1140850" y="4441950"/>
            <a:ext cx="15510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75" lIns="8875" spcFirstLastPara="1" rIns="8875" wrap="square" tIns="8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lang="en-US">
                <a:solidFill>
                  <a:srgbClr val="FFFFFF"/>
                </a:solidFill>
              </a:rPr>
              <a:t>1. </a:t>
            </a:r>
            <a:r>
              <a:rPr lang="en-US">
                <a:solidFill>
                  <a:srgbClr val="FFFFFF"/>
                </a:solidFill>
              </a:rPr>
              <a:t>Producer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lang="en-US">
                <a:solidFill>
                  <a:srgbClr val="FFFFFF"/>
                </a:solidFill>
              </a:rPr>
              <a:t>Consumer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lang="en-US">
                <a:solidFill>
                  <a:srgbClr val="FFFFFF"/>
                </a:solidFill>
              </a:rPr>
              <a:t>Orchestrator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lang="en-US">
                <a:solidFill>
                  <a:srgbClr val="FFFFFF"/>
                </a:solidFill>
              </a:rPr>
              <a:t>Synchronization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g2ba7228fb94_0_382"/>
          <p:cNvSpPr/>
          <p:nvPr/>
        </p:nvSpPr>
        <p:spPr>
          <a:xfrm>
            <a:off x="3796500" y="4173599"/>
            <a:ext cx="1551000" cy="1477500"/>
          </a:xfrm>
          <a:prstGeom prst="ellipse">
            <a:avLst/>
          </a:prstGeom>
          <a:gradFill>
            <a:gsLst>
              <a:gs pos="0">
                <a:srgbClr val="E45353"/>
              </a:gs>
              <a:gs pos="50000">
                <a:srgbClr val="E72626"/>
              </a:gs>
              <a:gs pos="100000">
                <a:srgbClr val="D61717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ba7228fb94_0_382"/>
          <p:cNvSpPr/>
          <p:nvPr/>
        </p:nvSpPr>
        <p:spPr>
          <a:xfrm>
            <a:off x="6452150" y="4173599"/>
            <a:ext cx="1551000" cy="1477500"/>
          </a:xfrm>
          <a:prstGeom prst="ellipse">
            <a:avLst/>
          </a:prstGeom>
          <a:gradFill>
            <a:gsLst>
              <a:gs pos="0">
                <a:srgbClr val="E45353"/>
              </a:gs>
              <a:gs pos="50000">
                <a:srgbClr val="E72626"/>
              </a:gs>
              <a:gs pos="100000">
                <a:srgbClr val="D61717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ba7228fb94_0_382"/>
          <p:cNvSpPr txBox="1"/>
          <p:nvPr/>
        </p:nvSpPr>
        <p:spPr>
          <a:xfrm>
            <a:off x="3796500" y="4376625"/>
            <a:ext cx="15510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75" lIns="8875" spcFirstLastPara="1" rIns="8875" wrap="square" tIns="8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lang="en-US">
                <a:solidFill>
                  <a:srgbClr val="FFFFFF"/>
                </a:solidFill>
              </a:rPr>
              <a:t>2. </a:t>
            </a:r>
            <a:r>
              <a:rPr lang="en-US">
                <a:solidFill>
                  <a:srgbClr val="FFFFFF"/>
                </a:solidFill>
              </a:rPr>
              <a:t>Rate Control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g2ba7228fb94_0_382"/>
          <p:cNvSpPr txBox="1"/>
          <p:nvPr/>
        </p:nvSpPr>
        <p:spPr>
          <a:xfrm>
            <a:off x="6452150" y="4441950"/>
            <a:ext cx="15510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75" lIns="8875" spcFirstLastPara="1" rIns="8875" wrap="square" tIns="8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lang="en-US">
                <a:solidFill>
                  <a:srgbClr val="FFFFFF"/>
                </a:solidFill>
              </a:rPr>
              <a:t>3. </a:t>
            </a:r>
            <a:r>
              <a:rPr lang="en-US">
                <a:solidFill>
                  <a:srgbClr val="FFFFFF"/>
                </a:solidFill>
              </a:rPr>
              <a:t>Visualization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g2ba7228fb94_0_382"/>
          <p:cNvSpPr/>
          <p:nvPr/>
        </p:nvSpPr>
        <p:spPr>
          <a:xfrm rot="5400000">
            <a:off x="4415850" y="538600"/>
            <a:ext cx="312300" cy="6888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a2b9cee15_0_0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and System Design</a:t>
            </a:r>
            <a:endParaRPr/>
          </a:p>
        </p:txBody>
      </p:sp>
      <p:pic>
        <p:nvPicPr>
          <p:cNvPr id="175" name="Google Shape;175;g2ba2b9cee1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913" y="1731050"/>
            <a:ext cx="7036174" cy="451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ba2b9cee15_0_0"/>
          <p:cNvSpPr txBox="1"/>
          <p:nvPr/>
        </p:nvSpPr>
        <p:spPr>
          <a:xfrm>
            <a:off x="482775" y="1422500"/>
            <a:ext cx="20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Full Design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77" name="Google Shape;177;g2ba2b9cee15_0_0"/>
          <p:cNvSpPr/>
          <p:nvPr/>
        </p:nvSpPr>
        <p:spPr>
          <a:xfrm>
            <a:off x="291475" y="1422500"/>
            <a:ext cx="78300" cy="4002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a7228fb94_0_520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and System Design</a:t>
            </a:r>
            <a:endParaRPr/>
          </a:p>
        </p:txBody>
      </p:sp>
      <p:pic>
        <p:nvPicPr>
          <p:cNvPr id="184" name="Google Shape;184;g2ba7228fb94_0_5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913" y="1731050"/>
            <a:ext cx="7036174" cy="451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ba7228fb94_0_520"/>
          <p:cNvSpPr txBox="1"/>
          <p:nvPr/>
        </p:nvSpPr>
        <p:spPr>
          <a:xfrm>
            <a:off x="482775" y="1422500"/>
            <a:ext cx="20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Full Design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6" name="Google Shape;186;g2ba7228fb94_0_520"/>
          <p:cNvSpPr/>
          <p:nvPr/>
        </p:nvSpPr>
        <p:spPr>
          <a:xfrm>
            <a:off x="291475" y="1422500"/>
            <a:ext cx="78300" cy="4002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ba7228fb94_0_520"/>
          <p:cNvSpPr/>
          <p:nvPr/>
        </p:nvSpPr>
        <p:spPr>
          <a:xfrm>
            <a:off x="2960000" y="4773750"/>
            <a:ext cx="5400900" cy="170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ba7228fb94_0_520"/>
          <p:cNvSpPr/>
          <p:nvPr/>
        </p:nvSpPr>
        <p:spPr>
          <a:xfrm>
            <a:off x="1238562" y="5301501"/>
            <a:ext cx="1676484" cy="646704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</a:rPr>
              <a:t>Outside the scope of the task</a:t>
            </a:r>
            <a:endParaRPr b="1" sz="9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a3e7d6027_0_0"/>
          <p:cNvSpPr txBox="1"/>
          <p:nvPr>
            <p:ph type="ctrTitle"/>
          </p:nvPr>
        </p:nvSpPr>
        <p:spPr>
          <a:xfrm>
            <a:off x="2691850" y="341100"/>
            <a:ext cx="63351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and System Design</a:t>
            </a:r>
            <a:endParaRPr/>
          </a:p>
        </p:txBody>
      </p:sp>
      <p:sp>
        <p:nvSpPr>
          <p:cNvPr id="195" name="Google Shape;195;g2ba3e7d6027_0_0"/>
          <p:cNvSpPr txBox="1"/>
          <p:nvPr/>
        </p:nvSpPr>
        <p:spPr>
          <a:xfrm>
            <a:off x="482775" y="1422500"/>
            <a:ext cx="86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US">
                <a:solidFill>
                  <a:schemeClr val="dk1"/>
                </a:solidFill>
              </a:rPr>
              <a:t>Outside the scope of the task: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6" name="Google Shape;196;g2ba3e7d6027_0_0"/>
          <p:cNvSpPr/>
          <p:nvPr/>
        </p:nvSpPr>
        <p:spPr>
          <a:xfrm>
            <a:off x="291475" y="1422500"/>
            <a:ext cx="78300" cy="400200"/>
          </a:xfrm>
          <a:prstGeom prst="rect">
            <a:avLst/>
          </a:prstGeom>
          <a:solidFill>
            <a:srgbClr val="C02034"/>
          </a:solidFill>
          <a:ln cap="flat" cmpd="sng" w="12700">
            <a:solidFill>
              <a:srgbClr val="C02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g2ba3e7d602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63" y="2295825"/>
            <a:ext cx="7957651" cy="2383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14:prism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2015-11-29T14:31:12Z</dcterms:created>
  <dc:creator>Daniela Mapelli</dc:creator>
</cp:coreProperties>
</file>