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92" r:id="rId5"/>
    <p:sldId id="275" r:id="rId6"/>
    <p:sldId id="276" r:id="rId7"/>
    <p:sldId id="297" r:id="rId8"/>
    <p:sldId id="298" r:id="rId9"/>
    <p:sldId id="257" r:id="rId10"/>
    <p:sldId id="300" r:id="rId11"/>
    <p:sldId id="259" r:id="rId12"/>
    <p:sldId id="301" r:id="rId13"/>
    <p:sldId id="282" r:id="rId14"/>
    <p:sldId id="28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446992"/>
    <a:srgbClr val="AEC2D8"/>
    <a:srgbClr val="98432A"/>
    <a:srgbClr val="D84400"/>
    <a:srgbClr val="44678D"/>
    <a:srgbClr val="263E5A"/>
    <a:srgbClr val="D6E0EB"/>
    <a:srgbClr val="728DAB"/>
    <a:srgbClr val="C9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26" autoAdjust="0"/>
  </p:normalViewPr>
  <p:slideViewPr>
    <p:cSldViewPr snapToGrid="0" showGuides="1">
      <p:cViewPr varScale="1">
        <p:scale>
          <a:sx n="82" d="100"/>
          <a:sy n="82" d="100"/>
        </p:scale>
        <p:origin x="720" y="82"/>
      </p:cViewPr>
      <p:guideLst>
        <p:guide orient="horz" pos="1536"/>
        <p:guide pos="312"/>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7/14/2022</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2022/7/14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7</a:t>
            </a:fld>
            <a:endParaRPr lang="zh-CN" altLang="en-US"/>
          </a:p>
        </p:txBody>
      </p:sp>
    </p:spTree>
    <p:extLst>
      <p:ext uri="{BB962C8B-B14F-4D97-AF65-F5344CB8AC3E}">
        <p14:creationId xmlns:p14="http://schemas.microsoft.com/office/powerpoint/2010/main" val="1529664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c2e6846af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c2e6846af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PK"/>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45505-557B-1139-A4BA-3DA887D0BB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0EC070-1018-64F8-D9E6-D81917EF7E87}"/>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EE9CB98F-7F36-A6B8-9D1F-2D2EA43A36BF}"/>
              </a:ext>
            </a:extLst>
          </p:cNvPr>
          <p:cNvSpPr>
            <a:spLocks noGrp="1"/>
          </p:cNvSpPr>
          <p:nvPr>
            <p:ph type="ftr" sz="quarter" idx="11"/>
          </p:nvPr>
        </p:nvSpPr>
        <p:spPr/>
        <p:txBody>
          <a:bodyPr/>
          <a:lstStyle/>
          <a:p>
            <a:r>
              <a:rPr lang="en-IN"/>
              <a:t>Presentation Title</a:t>
            </a:r>
          </a:p>
        </p:txBody>
      </p:sp>
      <p:sp>
        <p:nvSpPr>
          <p:cNvPr id="5" name="Slide Number Placeholder 4">
            <a:extLst>
              <a:ext uri="{FF2B5EF4-FFF2-40B4-BE49-F238E27FC236}">
                <a16:creationId xmlns:a16="http://schemas.microsoft.com/office/drawing/2014/main" id="{1075896D-4D31-262C-771E-B3CABEEE608D}"/>
              </a:ext>
            </a:extLst>
          </p:cNvPr>
          <p:cNvSpPr>
            <a:spLocks noGrp="1"/>
          </p:cNvSpPr>
          <p:nvPr>
            <p:ph type="sldNum" sz="quarter" idx="12"/>
          </p:nvPr>
        </p:nvSpPr>
        <p:spPr/>
        <p:txBody>
          <a:bodyPr/>
          <a:lstStyle/>
          <a:p>
            <a:fld id="{A0C52E59-E567-4037-BF79-69D62CC19569}" type="slidenum">
              <a:rPr lang="en-IN" smtClean="0"/>
              <a:t>‹#›</a:t>
            </a:fld>
            <a:endParaRPr lang="en-IN"/>
          </a:p>
        </p:txBody>
      </p:sp>
    </p:spTree>
    <p:extLst>
      <p:ext uri="{BB962C8B-B14F-4D97-AF65-F5344CB8AC3E}">
        <p14:creationId xmlns:p14="http://schemas.microsoft.com/office/powerpoint/2010/main" val="3367003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470C2-0EE5-C4D2-6753-22679511AB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8E8AE7-1B9B-8121-5D76-A8B1196FF7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738824-87AC-12F0-2FA9-E7DC5AD513D1}"/>
              </a:ext>
            </a:extLst>
          </p:cNvPr>
          <p:cNvSpPr>
            <a:spLocks noGrp="1"/>
          </p:cNvSpPr>
          <p:nvPr>
            <p:ph type="dt" sz="half" idx="10"/>
          </p:nvPr>
        </p:nvSpPr>
        <p:spPr/>
        <p:txBody>
          <a:bodyPr/>
          <a:lstStyle/>
          <a:p>
            <a:fld id="{CE91C8FC-986D-4524-9436-052F49548D30}" type="datetimeFigureOut">
              <a:rPr lang="en-IN" smtClean="0"/>
              <a:t>14-07-2022</a:t>
            </a:fld>
            <a:endParaRPr lang="en-IN"/>
          </a:p>
        </p:txBody>
      </p:sp>
      <p:sp>
        <p:nvSpPr>
          <p:cNvPr id="5" name="Footer Placeholder 4">
            <a:extLst>
              <a:ext uri="{FF2B5EF4-FFF2-40B4-BE49-F238E27FC236}">
                <a16:creationId xmlns:a16="http://schemas.microsoft.com/office/drawing/2014/main" id="{8227A6F2-1778-F7BF-3132-5204ED08B3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544460-3A1E-4EF1-3920-3D33B16EFEAD}"/>
              </a:ext>
            </a:extLst>
          </p:cNvPr>
          <p:cNvSpPr>
            <a:spLocks noGrp="1"/>
          </p:cNvSpPr>
          <p:nvPr>
            <p:ph type="sldNum" sz="quarter" idx="12"/>
          </p:nvPr>
        </p:nvSpPr>
        <p:spPr/>
        <p:txBody>
          <a:bodyPr/>
          <a:lstStyle/>
          <a:p>
            <a:fld id="{A0C52E59-E567-4037-BF79-69D62CC19569}" type="slidenum">
              <a:rPr lang="en-IN" smtClean="0"/>
              <a:t>‹#›</a:t>
            </a:fld>
            <a:endParaRPr lang="en-IN"/>
          </a:p>
        </p:txBody>
      </p:sp>
    </p:spTree>
    <p:extLst>
      <p:ext uri="{BB962C8B-B14F-4D97-AF65-F5344CB8AC3E}">
        <p14:creationId xmlns:p14="http://schemas.microsoft.com/office/powerpoint/2010/main" val="3129610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089904"/>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 id="2147483669" r:id="rId17"/>
    <p:sldLayoutId id="2147483670" r:id="rId18"/>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6.xml"/><Relationship Id="rId5" Type="http://schemas.openxmlformats.org/officeDocument/2006/relationships/image" Target="../media/image12.jpeg"/><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hyperlink" Target="http://blog.wellable.co/wellness-challenges-employees-wont-hate" TargetMode="Externa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dirty="0"/>
              <a:t>Employee.jet</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p:txBody>
          <a:bodyPr/>
          <a:lstStyle/>
          <a:p>
            <a:r>
              <a:rPr lang="en-US" dirty="0"/>
              <a:t>By	</a:t>
            </a:r>
          </a:p>
          <a:p>
            <a:r>
              <a:rPr lang="en-US" dirty="0"/>
              <a:t>Nerd Herd</a:t>
            </a:r>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2">
            <a:extLst>
              <a:ext uri="{28A0092B-C50C-407E-A947-70E740481C1C}">
                <a14:useLocalDpi xmlns:a14="http://schemas.microsoft.com/office/drawing/2010/main"/>
              </a:ext>
            </a:extLst>
          </a:blip>
          <a:srcRect/>
          <a:stretch>
            <a:fillRect/>
          </a:stretch>
        </p:blipFill>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3" name="TextBox 2">
            <a:extLst>
              <a:ext uri="{FF2B5EF4-FFF2-40B4-BE49-F238E27FC236}">
                <a16:creationId xmlns:a16="http://schemas.microsoft.com/office/drawing/2014/main" id="{1619245E-C1BF-1726-1E79-E6D0CB643665}"/>
              </a:ext>
            </a:extLst>
          </p:cNvPr>
          <p:cNvSpPr txBox="1"/>
          <p:nvPr/>
        </p:nvSpPr>
        <p:spPr>
          <a:xfrm>
            <a:off x="2636261" y="3275111"/>
            <a:ext cx="3406692" cy="307777"/>
          </a:xfrm>
          <a:prstGeom prst="rect">
            <a:avLst/>
          </a:prstGeom>
        </p:spPr>
        <p:txBody>
          <a:bodyPr wrap="square" rtlCol="0">
            <a:spAutoFit/>
          </a:bodyPr>
          <a:lstStyle/>
          <a:p>
            <a:pPr marL="0" indent="0" algn="ctr">
              <a:lnSpc>
                <a:spcPct val="100000"/>
              </a:lnSpc>
              <a:spcBef>
                <a:spcPts val="0"/>
              </a:spcBef>
              <a:buFontTx/>
              <a:buNone/>
            </a:pPr>
            <a:r>
              <a:rPr lang="en-IN" sz="1400" dirty="0">
                <a:solidFill>
                  <a:prstClr val="white"/>
                </a:solidFill>
                <a:latin typeface="Posterama" panose="020B0504020200020000" pitchFamily="34" charset="0"/>
                <a:ea typeface="微软雅黑"/>
                <a:cs typeface="Posterama" panose="020B0504020200020000" pitchFamily="34" charset="0"/>
              </a:rPr>
              <a:t>An Employee Engagement Platform</a:t>
            </a: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7"/>
          <p:cNvSpPr txBox="1">
            <a:spLocks noGrp="1"/>
          </p:cNvSpPr>
          <p:nvPr>
            <p:ph type="title"/>
          </p:nvPr>
        </p:nvSpPr>
        <p:spPr>
          <a:xfrm>
            <a:off x="883148" y="948038"/>
            <a:ext cx="10124400" cy="528400"/>
          </a:xfrm>
          <a:prstGeom prst="rect">
            <a:avLst/>
          </a:prstGeom>
        </p:spPr>
        <p:txBody>
          <a:bodyPr spcFirstLastPara="1" vert="horz" wrap="square" lIns="0" tIns="0" rIns="0" bIns="0" rtlCol="0" anchor="b" anchorCtr="0">
            <a:noAutofit/>
          </a:bodyPr>
          <a:lstStyle/>
          <a:p>
            <a:pPr>
              <a:spcBef>
                <a:spcPts val="0"/>
              </a:spcBef>
            </a:pPr>
            <a:r>
              <a:rPr lang="en" dirty="0"/>
              <a:t>Timeline</a:t>
            </a:r>
            <a:endParaRPr dirty="0"/>
          </a:p>
        </p:txBody>
      </p:sp>
      <p:sp>
        <p:nvSpPr>
          <p:cNvPr id="393" name="Google Shape;393;p37"/>
          <p:cNvSpPr txBox="1">
            <a:spLocks noGrp="1"/>
          </p:cNvSpPr>
          <p:nvPr>
            <p:ph type="sldNum" idx="12"/>
          </p:nvPr>
        </p:nvSpPr>
        <p:spPr>
          <a:xfrm>
            <a:off x="11205833" y="6190791"/>
            <a:ext cx="731600" cy="422400"/>
          </a:xfrm>
          <a:prstGeom prst="rect">
            <a:avLst/>
          </a:prstGeom>
        </p:spPr>
        <p:txBody>
          <a:bodyPr spcFirstLastPara="1" vert="horz" wrap="square" lIns="0" tIns="0" rIns="0" bIns="0" rtlCol="0" anchor="b" anchorCtr="0">
            <a:noAutofit/>
          </a:bodyPr>
          <a:lstStyle/>
          <a:p>
            <a:fld id="{00000000-1234-1234-1234-123412341234}" type="slidenum">
              <a:rPr lang="en"/>
              <a:pPr/>
              <a:t>10</a:t>
            </a:fld>
            <a:endParaRPr/>
          </a:p>
        </p:txBody>
      </p:sp>
      <p:sp>
        <p:nvSpPr>
          <p:cNvPr id="397" name="Google Shape;397;p37"/>
          <p:cNvSpPr/>
          <p:nvPr/>
        </p:nvSpPr>
        <p:spPr>
          <a:xfrm>
            <a:off x="8841675" y="3674600"/>
            <a:ext cx="10972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r>
              <a:rPr lang="en" sz="1333" dirty="0">
                <a:solidFill>
                  <a:schemeClr val="bg1"/>
                </a:solidFill>
                <a:latin typeface="IBM Plex Sans Condensed"/>
                <a:ea typeface="IBM Plex Sans Condensed"/>
                <a:cs typeface="IBM Plex Sans Condensed"/>
                <a:sym typeface="IBM Plex Sans Condensed"/>
              </a:rPr>
              <a:t>9</a:t>
            </a:r>
            <a:r>
              <a:rPr lang="en" sz="1333" baseline="30000" dirty="0">
                <a:solidFill>
                  <a:schemeClr val="bg1"/>
                </a:solidFill>
                <a:latin typeface="IBM Plex Sans Condensed"/>
                <a:ea typeface="IBM Plex Sans Condensed"/>
                <a:cs typeface="IBM Plex Sans Condensed"/>
                <a:sym typeface="IBM Plex Sans Condensed"/>
              </a:rPr>
              <a:t>th</a:t>
            </a:r>
            <a:r>
              <a:rPr lang="en" sz="1333" dirty="0">
                <a:solidFill>
                  <a:schemeClr val="bg1"/>
                </a:solidFill>
                <a:latin typeface="IBM Plex Sans Condensed"/>
                <a:ea typeface="IBM Plex Sans Condensed"/>
                <a:cs typeface="IBM Plex Sans Condensed"/>
                <a:sym typeface="IBM Plex Sans Condensed"/>
              </a:rPr>
              <a:t> Stage</a:t>
            </a:r>
            <a:endParaRPr sz="1333" dirty="0">
              <a:solidFill>
                <a:schemeClr val="bg1"/>
              </a:solidFill>
              <a:latin typeface="IBM Plex Sans Condensed"/>
              <a:ea typeface="IBM Plex Sans Condensed"/>
              <a:cs typeface="IBM Plex Sans Condensed"/>
              <a:sym typeface="IBM Plex Sans Condensed"/>
            </a:endParaRPr>
          </a:p>
        </p:txBody>
      </p:sp>
      <p:sp>
        <p:nvSpPr>
          <p:cNvPr id="398" name="Google Shape;398;p37"/>
          <p:cNvSpPr/>
          <p:nvPr/>
        </p:nvSpPr>
        <p:spPr>
          <a:xfrm>
            <a:off x="7961563" y="3674600"/>
            <a:ext cx="10972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r>
              <a:rPr lang="en" sz="1333" dirty="0">
                <a:solidFill>
                  <a:schemeClr val="bg1"/>
                </a:solidFill>
                <a:latin typeface="IBM Plex Sans Condensed"/>
                <a:ea typeface="IBM Plex Sans Condensed"/>
                <a:cs typeface="IBM Plex Sans Condensed"/>
                <a:sym typeface="IBM Plex Sans Condensed"/>
              </a:rPr>
              <a:t>8</a:t>
            </a:r>
            <a:r>
              <a:rPr lang="en" sz="1333" baseline="30000" dirty="0">
                <a:solidFill>
                  <a:schemeClr val="bg1"/>
                </a:solidFill>
                <a:latin typeface="IBM Plex Sans Condensed"/>
                <a:ea typeface="IBM Plex Sans Condensed"/>
                <a:cs typeface="IBM Plex Sans Condensed"/>
                <a:sym typeface="IBM Plex Sans Condensed"/>
              </a:rPr>
              <a:t>th</a:t>
            </a:r>
            <a:r>
              <a:rPr lang="en" sz="1333" dirty="0">
                <a:solidFill>
                  <a:schemeClr val="bg1"/>
                </a:solidFill>
                <a:latin typeface="IBM Plex Sans Condensed"/>
                <a:ea typeface="IBM Plex Sans Condensed"/>
                <a:cs typeface="IBM Plex Sans Condensed"/>
                <a:sym typeface="IBM Plex Sans Condensed"/>
              </a:rPr>
              <a:t> Stage</a:t>
            </a:r>
            <a:endParaRPr sz="1333" dirty="0">
              <a:solidFill>
                <a:schemeClr val="bg1"/>
              </a:solidFill>
              <a:latin typeface="IBM Plex Sans Condensed"/>
              <a:ea typeface="IBM Plex Sans Condensed"/>
              <a:cs typeface="IBM Plex Sans Condensed"/>
              <a:sym typeface="IBM Plex Sans Condensed"/>
            </a:endParaRPr>
          </a:p>
        </p:txBody>
      </p:sp>
      <p:sp>
        <p:nvSpPr>
          <p:cNvPr id="399" name="Google Shape;399;p37"/>
          <p:cNvSpPr/>
          <p:nvPr/>
        </p:nvSpPr>
        <p:spPr>
          <a:xfrm>
            <a:off x="7081451" y="3674600"/>
            <a:ext cx="10972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r>
              <a:rPr lang="en" sz="1333" dirty="0">
                <a:solidFill>
                  <a:schemeClr val="bg1"/>
                </a:solidFill>
                <a:latin typeface="IBM Plex Sans Condensed"/>
                <a:ea typeface="IBM Plex Sans Condensed"/>
                <a:cs typeface="IBM Plex Sans Condensed"/>
                <a:sym typeface="IBM Plex Sans Condensed"/>
              </a:rPr>
              <a:t>7</a:t>
            </a:r>
            <a:r>
              <a:rPr lang="en" sz="1333" baseline="30000" dirty="0">
                <a:solidFill>
                  <a:schemeClr val="bg1"/>
                </a:solidFill>
                <a:latin typeface="IBM Plex Sans Condensed"/>
                <a:ea typeface="IBM Plex Sans Condensed"/>
                <a:cs typeface="IBM Plex Sans Condensed"/>
                <a:sym typeface="IBM Plex Sans Condensed"/>
              </a:rPr>
              <a:t>th</a:t>
            </a:r>
            <a:r>
              <a:rPr lang="en" sz="1333" dirty="0">
                <a:solidFill>
                  <a:schemeClr val="bg1"/>
                </a:solidFill>
                <a:latin typeface="IBM Plex Sans Condensed"/>
                <a:ea typeface="IBM Plex Sans Condensed"/>
                <a:cs typeface="IBM Plex Sans Condensed"/>
                <a:sym typeface="IBM Plex Sans Condensed"/>
              </a:rPr>
              <a:t> Stage</a:t>
            </a:r>
            <a:endParaRPr sz="1333" dirty="0">
              <a:solidFill>
                <a:schemeClr val="bg1"/>
              </a:solidFill>
              <a:latin typeface="IBM Plex Sans Condensed"/>
              <a:ea typeface="IBM Plex Sans Condensed"/>
              <a:cs typeface="IBM Plex Sans Condensed"/>
              <a:sym typeface="IBM Plex Sans Condensed"/>
            </a:endParaRPr>
          </a:p>
        </p:txBody>
      </p:sp>
      <p:sp>
        <p:nvSpPr>
          <p:cNvPr id="400" name="Google Shape;400;p37"/>
          <p:cNvSpPr/>
          <p:nvPr/>
        </p:nvSpPr>
        <p:spPr>
          <a:xfrm>
            <a:off x="6201339" y="3674600"/>
            <a:ext cx="10972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r>
              <a:rPr lang="en" sz="1333" dirty="0">
                <a:solidFill>
                  <a:schemeClr val="bg1"/>
                </a:solidFill>
                <a:latin typeface="IBM Plex Sans Condensed"/>
                <a:ea typeface="IBM Plex Sans Condensed"/>
                <a:cs typeface="IBM Plex Sans Condensed"/>
                <a:sym typeface="IBM Plex Sans Condensed"/>
              </a:rPr>
              <a:t>6</a:t>
            </a:r>
            <a:r>
              <a:rPr lang="en" sz="1333" baseline="30000" dirty="0">
                <a:solidFill>
                  <a:schemeClr val="bg1"/>
                </a:solidFill>
                <a:latin typeface="IBM Plex Sans Condensed"/>
                <a:ea typeface="IBM Plex Sans Condensed"/>
                <a:cs typeface="IBM Plex Sans Condensed"/>
                <a:sym typeface="IBM Plex Sans Condensed"/>
              </a:rPr>
              <a:t>th</a:t>
            </a:r>
            <a:r>
              <a:rPr lang="en" sz="1333" dirty="0">
                <a:solidFill>
                  <a:schemeClr val="bg1"/>
                </a:solidFill>
                <a:latin typeface="IBM Plex Sans Condensed"/>
                <a:ea typeface="IBM Plex Sans Condensed"/>
                <a:cs typeface="IBM Plex Sans Condensed"/>
                <a:sym typeface="IBM Plex Sans Condensed"/>
              </a:rPr>
              <a:t> Stage</a:t>
            </a:r>
            <a:endParaRPr sz="1333" dirty="0">
              <a:solidFill>
                <a:schemeClr val="bg1"/>
              </a:solidFill>
              <a:latin typeface="IBM Plex Sans Condensed"/>
              <a:ea typeface="IBM Plex Sans Condensed"/>
              <a:cs typeface="IBM Plex Sans Condensed"/>
              <a:sym typeface="IBM Plex Sans Condensed"/>
            </a:endParaRPr>
          </a:p>
        </p:txBody>
      </p:sp>
      <p:sp>
        <p:nvSpPr>
          <p:cNvPr id="401" name="Google Shape;401;p37"/>
          <p:cNvSpPr/>
          <p:nvPr/>
        </p:nvSpPr>
        <p:spPr>
          <a:xfrm>
            <a:off x="5321225" y="3674600"/>
            <a:ext cx="10972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r>
              <a:rPr lang="en" sz="1333" dirty="0">
                <a:solidFill>
                  <a:schemeClr val="bg1"/>
                </a:solidFill>
                <a:latin typeface="IBM Plex Sans Condensed"/>
                <a:ea typeface="IBM Plex Sans Condensed"/>
                <a:cs typeface="IBM Plex Sans Condensed"/>
                <a:sym typeface="IBM Plex Sans Condensed"/>
              </a:rPr>
              <a:t>5</a:t>
            </a:r>
            <a:r>
              <a:rPr lang="en" sz="1333" baseline="30000" dirty="0">
                <a:solidFill>
                  <a:schemeClr val="bg1"/>
                </a:solidFill>
                <a:latin typeface="IBM Plex Sans Condensed"/>
                <a:ea typeface="IBM Plex Sans Condensed"/>
                <a:cs typeface="IBM Plex Sans Condensed"/>
                <a:sym typeface="IBM Plex Sans Condensed"/>
              </a:rPr>
              <a:t>th</a:t>
            </a:r>
            <a:r>
              <a:rPr lang="en" sz="1333" dirty="0">
                <a:solidFill>
                  <a:schemeClr val="bg1"/>
                </a:solidFill>
                <a:latin typeface="IBM Plex Sans Condensed"/>
                <a:ea typeface="IBM Plex Sans Condensed"/>
                <a:cs typeface="IBM Plex Sans Condensed"/>
                <a:sym typeface="IBM Plex Sans Condensed"/>
              </a:rPr>
              <a:t> Stage</a:t>
            </a:r>
            <a:endParaRPr sz="1333" dirty="0">
              <a:solidFill>
                <a:schemeClr val="bg1"/>
              </a:solidFill>
              <a:latin typeface="IBM Plex Sans Condensed"/>
              <a:ea typeface="IBM Plex Sans Condensed"/>
              <a:cs typeface="IBM Plex Sans Condensed"/>
              <a:sym typeface="IBM Plex Sans Condensed"/>
            </a:endParaRPr>
          </a:p>
        </p:txBody>
      </p:sp>
      <p:sp>
        <p:nvSpPr>
          <p:cNvPr id="402" name="Google Shape;402;p37"/>
          <p:cNvSpPr/>
          <p:nvPr/>
        </p:nvSpPr>
        <p:spPr>
          <a:xfrm>
            <a:off x="4441113" y="3674600"/>
            <a:ext cx="10972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r>
              <a:rPr lang="en" sz="1333" dirty="0">
                <a:solidFill>
                  <a:schemeClr val="bg1"/>
                </a:solidFill>
                <a:latin typeface="IBM Plex Sans Condensed"/>
                <a:ea typeface="IBM Plex Sans Condensed"/>
                <a:cs typeface="IBM Plex Sans Condensed"/>
                <a:sym typeface="IBM Plex Sans Condensed"/>
              </a:rPr>
              <a:t>4</a:t>
            </a:r>
            <a:r>
              <a:rPr lang="en" sz="1333" baseline="30000" dirty="0">
                <a:solidFill>
                  <a:schemeClr val="bg1"/>
                </a:solidFill>
                <a:latin typeface="IBM Plex Sans Condensed"/>
                <a:ea typeface="IBM Plex Sans Condensed"/>
                <a:cs typeface="IBM Plex Sans Condensed"/>
                <a:sym typeface="IBM Plex Sans Condensed"/>
              </a:rPr>
              <a:t>th</a:t>
            </a:r>
            <a:r>
              <a:rPr lang="en" sz="1333" dirty="0">
                <a:solidFill>
                  <a:schemeClr val="bg1"/>
                </a:solidFill>
                <a:latin typeface="IBM Plex Sans Condensed"/>
                <a:ea typeface="IBM Plex Sans Condensed"/>
                <a:cs typeface="IBM Plex Sans Condensed"/>
                <a:sym typeface="IBM Plex Sans Condensed"/>
              </a:rPr>
              <a:t> Stage</a:t>
            </a:r>
            <a:endParaRPr sz="1333" dirty="0">
              <a:solidFill>
                <a:schemeClr val="bg1"/>
              </a:solidFill>
              <a:latin typeface="IBM Plex Sans Condensed"/>
              <a:ea typeface="IBM Plex Sans Condensed"/>
              <a:cs typeface="IBM Plex Sans Condensed"/>
              <a:sym typeface="IBM Plex Sans Condensed"/>
            </a:endParaRPr>
          </a:p>
        </p:txBody>
      </p:sp>
      <p:sp>
        <p:nvSpPr>
          <p:cNvPr id="403" name="Google Shape;403;p37"/>
          <p:cNvSpPr/>
          <p:nvPr/>
        </p:nvSpPr>
        <p:spPr>
          <a:xfrm>
            <a:off x="3561001" y="3674600"/>
            <a:ext cx="1097200" cy="5248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r>
              <a:rPr lang="en" sz="1333" dirty="0">
                <a:solidFill>
                  <a:schemeClr val="bg1"/>
                </a:solidFill>
                <a:latin typeface="IBM Plex Sans Condensed"/>
                <a:ea typeface="IBM Plex Sans Condensed"/>
                <a:cs typeface="IBM Plex Sans Condensed"/>
                <a:sym typeface="IBM Plex Sans Condensed"/>
              </a:rPr>
              <a:t>3</a:t>
            </a:r>
            <a:r>
              <a:rPr lang="en" sz="1333" baseline="30000" dirty="0">
                <a:solidFill>
                  <a:schemeClr val="bg1"/>
                </a:solidFill>
                <a:latin typeface="IBM Plex Sans Condensed"/>
                <a:ea typeface="IBM Plex Sans Condensed"/>
                <a:cs typeface="IBM Plex Sans Condensed"/>
                <a:sym typeface="IBM Plex Sans Condensed"/>
              </a:rPr>
              <a:t>rd</a:t>
            </a:r>
            <a:r>
              <a:rPr lang="en" sz="1333" dirty="0">
                <a:solidFill>
                  <a:schemeClr val="bg1"/>
                </a:solidFill>
                <a:latin typeface="IBM Plex Sans Condensed"/>
                <a:ea typeface="IBM Plex Sans Condensed"/>
                <a:cs typeface="IBM Plex Sans Condensed"/>
                <a:sym typeface="IBM Plex Sans Condensed"/>
              </a:rPr>
              <a:t> Stage</a:t>
            </a:r>
          </a:p>
        </p:txBody>
      </p:sp>
      <p:sp>
        <p:nvSpPr>
          <p:cNvPr id="404" name="Google Shape;404;p37"/>
          <p:cNvSpPr/>
          <p:nvPr/>
        </p:nvSpPr>
        <p:spPr>
          <a:xfrm>
            <a:off x="2680889" y="3674600"/>
            <a:ext cx="1097200" cy="5248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r>
              <a:rPr lang="en" sz="1333" dirty="0">
                <a:solidFill>
                  <a:schemeClr val="bg1"/>
                </a:solidFill>
                <a:latin typeface="IBM Plex Sans Condensed"/>
                <a:ea typeface="IBM Plex Sans Condensed"/>
                <a:cs typeface="IBM Plex Sans Condensed"/>
                <a:sym typeface="IBM Plex Sans Condensed"/>
              </a:rPr>
              <a:t>2</a:t>
            </a:r>
            <a:r>
              <a:rPr lang="en" sz="1333" baseline="30000" dirty="0">
                <a:solidFill>
                  <a:schemeClr val="bg1"/>
                </a:solidFill>
                <a:latin typeface="IBM Plex Sans Condensed"/>
                <a:ea typeface="IBM Plex Sans Condensed"/>
                <a:cs typeface="IBM Plex Sans Condensed"/>
                <a:sym typeface="IBM Plex Sans Condensed"/>
              </a:rPr>
              <a:t>nd</a:t>
            </a:r>
            <a:r>
              <a:rPr lang="en" sz="1333" dirty="0">
                <a:solidFill>
                  <a:schemeClr val="bg1"/>
                </a:solidFill>
                <a:latin typeface="IBM Plex Sans Condensed"/>
                <a:ea typeface="IBM Plex Sans Condensed"/>
                <a:cs typeface="IBM Plex Sans Condensed"/>
                <a:sym typeface="IBM Plex Sans Condensed"/>
              </a:rPr>
              <a:t> Stage</a:t>
            </a:r>
            <a:endParaRPr sz="1333" dirty="0">
              <a:solidFill>
                <a:schemeClr val="bg1"/>
              </a:solidFill>
              <a:latin typeface="IBM Plex Sans Condensed"/>
              <a:ea typeface="IBM Plex Sans Condensed"/>
              <a:cs typeface="IBM Plex Sans Condensed"/>
              <a:sym typeface="IBM Plex Sans Condensed"/>
            </a:endParaRPr>
          </a:p>
        </p:txBody>
      </p:sp>
      <p:sp>
        <p:nvSpPr>
          <p:cNvPr id="405" name="Google Shape;405;p37"/>
          <p:cNvSpPr/>
          <p:nvPr/>
        </p:nvSpPr>
        <p:spPr>
          <a:xfrm>
            <a:off x="1800777" y="3674600"/>
            <a:ext cx="1097200" cy="5248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r>
              <a:rPr lang="en" sz="1333" dirty="0">
                <a:solidFill>
                  <a:schemeClr val="bg1"/>
                </a:solidFill>
                <a:latin typeface="IBM Plex Sans Condensed"/>
                <a:ea typeface="IBM Plex Sans Condensed"/>
                <a:cs typeface="IBM Plex Sans Condensed"/>
                <a:sym typeface="IBM Plex Sans Condensed"/>
              </a:rPr>
              <a:t>1</a:t>
            </a:r>
            <a:r>
              <a:rPr lang="en" sz="1333" baseline="30000" dirty="0">
                <a:solidFill>
                  <a:schemeClr val="bg1"/>
                </a:solidFill>
                <a:latin typeface="IBM Plex Sans Condensed"/>
                <a:ea typeface="IBM Plex Sans Condensed"/>
                <a:cs typeface="IBM Plex Sans Condensed"/>
                <a:sym typeface="IBM Plex Sans Condensed"/>
              </a:rPr>
              <a:t>st</a:t>
            </a:r>
            <a:r>
              <a:rPr lang="en" sz="1333" dirty="0">
                <a:solidFill>
                  <a:schemeClr val="bg1"/>
                </a:solidFill>
                <a:latin typeface="IBM Plex Sans Condensed"/>
                <a:ea typeface="IBM Plex Sans Condensed"/>
                <a:cs typeface="IBM Plex Sans Condensed"/>
                <a:sym typeface="IBM Plex Sans Condensed"/>
              </a:rPr>
              <a:t> Stage</a:t>
            </a:r>
            <a:endParaRPr sz="1333" dirty="0">
              <a:solidFill>
                <a:schemeClr val="bg1"/>
              </a:solidFill>
              <a:latin typeface="IBM Plex Sans Condensed"/>
              <a:ea typeface="IBM Plex Sans Condensed"/>
              <a:cs typeface="IBM Plex Sans Condensed"/>
              <a:sym typeface="IBM Plex Sans Condensed"/>
            </a:endParaRPr>
          </a:p>
        </p:txBody>
      </p:sp>
      <p:sp>
        <p:nvSpPr>
          <p:cNvPr id="406" name="Google Shape;406;p37"/>
          <p:cNvSpPr/>
          <p:nvPr/>
        </p:nvSpPr>
        <p:spPr>
          <a:xfrm>
            <a:off x="1103445" y="3674600"/>
            <a:ext cx="849600" cy="5248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121900" tIns="121900" rIns="121900" bIns="121900" anchor="ctr" anchorCtr="0">
            <a:noAutofit/>
          </a:bodyPr>
          <a:lstStyle/>
          <a:p>
            <a:pPr algn="ctr"/>
            <a:endParaRPr sz="1333">
              <a:solidFill>
                <a:schemeClr val="bg1"/>
              </a:solidFill>
            </a:endParaRPr>
          </a:p>
        </p:txBody>
      </p:sp>
      <p:cxnSp>
        <p:nvCxnSpPr>
          <p:cNvPr id="407" name="Google Shape;407;p37"/>
          <p:cNvCxnSpPr/>
          <p:nvPr/>
        </p:nvCxnSpPr>
        <p:spPr>
          <a:xfrm rot="10800000">
            <a:off x="2193631" y="3042575"/>
            <a:ext cx="0" cy="664800"/>
          </a:xfrm>
          <a:prstGeom prst="straightConnector1">
            <a:avLst/>
          </a:prstGeom>
          <a:noFill/>
          <a:ln w="9525" cap="flat" cmpd="sng">
            <a:solidFill>
              <a:schemeClr val="lt2"/>
            </a:solidFill>
            <a:prstDash val="solid"/>
            <a:round/>
            <a:headEnd type="oval" w="med" len="med"/>
            <a:tailEnd type="oval" w="med" len="med"/>
          </a:ln>
        </p:spPr>
      </p:cxnSp>
      <p:sp>
        <p:nvSpPr>
          <p:cNvPr id="408" name="Google Shape;408;p37"/>
          <p:cNvSpPr txBox="1"/>
          <p:nvPr/>
        </p:nvSpPr>
        <p:spPr>
          <a:xfrm>
            <a:off x="1970505" y="1855433"/>
            <a:ext cx="1665999" cy="1216174"/>
          </a:xfrm>
          <a:prstGeom prst="rect">
            <a:avLst/>
          </a:prstGeom>
          <a:noFill/>
          <a:ln>
            <a:noFill/>
          </a:ln>
        </p:spPr>
        <p:txBody>
          <a:bodyPr spcFirstLastPara="1" wrap="square" lIns="0" tIns="0" rIns="0" bIns="0" anchor="b" anchorCtr="0">
            <a:noAutofit/>
          </a:bodyPr>
          <a:lstStyle/>
          <a:p>
            <a:r>
              <a:rPr lang="en" sz="1200" dirty="0">
                <a:solidFill>
                  <a:schemeClr val="bg1"/>
                </a:solidFill>
                <a:latin typeface="IBM Plex Sans Condensed"/>
                <a:ea typeface="IBM Plex Sans Condensed"/>
                <a:cs typeface="IBM Plex Sans Condensed"/>
                <a:sym typeface="IBM Plex Sans Condensed"/>
              </a:rPr>
              <a:t>Collecting the sample data of an organization to seed the databases and understanding the working of an organization	</a:t>
            </a:r>
          </a:p>
        </p:txBody>
      </p:sp>
      <p:cxnSp>
        <p:nvCxnSpPr>
          <p:cNvPr id="409" name="Google Shape;409;p37"/>
          <p:cNvCxnSpPr/>
          <p:nvPr/>
        </p:nvCxnSpPr>
        <p:spPr>
          <a:xfrm rot="10800000">
            <a:off x="3955277" y="3042575"/>
            <a:ext cx="0" cy="664800"/>
          </a:xfrm>
          <a:prstGeom prst="straightConnector1">
            <a:avLst/>
          </a:prstGeom>
          <a:noFill/>
          <a:ln w="9525" cap="flat" cmpd="sng">
            <a:solidFill>
              <a:schemeClr val="lt2"/>
            </a:solidFill>
            <a:prstDash val="solid"/>
            <a:round/>
            <a:headEnd type="oval" w="med" len="med"/>
            <a:tailEnd type="oval" w="med" len="med"/>
          </a:ln>
        </p:spPr>
      </p:cxnSp>
      <p:sp>
        <p:nvSpPr>
          <p:cNvPr id="410" name="Google Shape;410;p37"/>
          <p:cNvSpPr txBox="1"/>
          <p:nvPr/>
        </p:nvSpPr>
        <p:spPr>
          <a:xfrm>
            <a:off x="3909443" y="1982819"/>
            <a:ext cx="1666000" cy="930448"/>
          </a:xfrm>
          <a:prstGeom prst="rect">
            <a:avLst/>
          </a:prstGeom>
          <a:noFill/>
          <a:ln>
            <a:noFill/>
          </a:ln>
        </p:spPr>
        <p:txBody>
          <a:bodyPr spcFirstLastPara="1" wrap="square" lIns="0" tIns="0" rIns="0" bIns="0" anchor="b" anchorCtr="0">
            <a:noAutofit/>
          </a:bodyPr>
          <a:lstStyle/>
          <a:p>
            <a:r>
              <a:rPr lang="en-IN" sz="1200" dirty="0">
                <a:solidFill>
                  <a:schemeClr val="bg1"/>
                </a:solidFill>
                <a:latin typeface="IBM Plex Sans Condensed"/>
                <a:ea typeface="IBM Plex Sans Condensed"/>
                <a:cs typeface="IBM Plex Sans Condensed"/>
                <a:sym typeface="IBM Plex Sans Condensed"/>
              </a:rPr>
              <a:t>Implementing the Admin page which would allow the authenticated personnel to view and update the database</a:t>
            </a:r>
          </a:p>
        </p:txBody>
      </p:sp>
      <p:cxnSp>
        <p:nvCxnSpPr>
          <p:cNvPr id="411" name="Google Shape;411;p37"/>
          <p:cNvCxnSpPr/>
          <p:nvPr/>
        </p:nvCxnSpPr>
        <p:spPr>
          <a:xfrm rot="10800000">
            <a:off x="5716924" y="3042575"/>
            <a:ext cx="0" cy="664800"/>
          </a:xfrm>
          <a:prstGeom prst="straightConnector1">
            <a:avLst/>
          </a:prstGeom>
          <a:noFill/>
          <a:ln w="9525" cap="flat" cmpd="sng">
            <a:solidFill>
              <a:schemeClr val="lt2"/>
            </a:solidFill>
            <a:prstDash val="solid"/>
            <a:round/>
            <a:headEnd type="oval" w="med" len="med"/>
            <a:tailEnd type="oval" w="med" len="med"/>
          </a:ln>
        </p:spPr>
      </p:cxnSp>
      <p:sp>
        <p:nvSpPr>
          <p:cNvPr id="412" name="Google Shape;412;p37"/>
          <p:cNvSpPr txBox="1"/>
          <p:nvPr/>
        </p:nvSpPr>
        <p:spPr>
          <a:xfrm>
            <a:off x="5666245" y="1599942"/>
            <a:ext cx="1666000" cy="1313325"/>
          </a:xfrm>
          <a:prstGeom prst="rect">
            <a:avLst/>
          </a:prstGeom>
          <a:noFill/>
          <a:ln>
            <a:noFill/>
          </a:ln>
        </p:spPr>
        <p:txBody>
          <a:bodyPr spcFirstLastPara="1" wrap="square" lIns="0" tIns="0" rIns="0" bIns="0" anchor="b" anchorCtr="0">
            <a:noAutofit/>
          </a:bodyPr>
          <a:lstStyle/>
          <a:p>
            <a:pPr lvl="0"/>
            <a:r>
              <a:rPr lang="en-IN" sz="1200" dirty="0">
                <a:solidFill>
                  <a:schemeClr val="bg1"/>
                </a:solidFill>
                <a:latin typeface="IBM Plex Sans Condensed"/>
                <a:ea typeface="IBM Plex Sans Condensed"/>
                <a:cs typeface="IBM Plex Sans Condensed"/>
                <a:sym typeface="IBM Plex Sans Condensed"/>
              </a:rPr>
              <a:t>Creating the ‘My Team’ page for the employees and managers to set the team tasks </a:t>
            </a:r>
            <a:endParaRPr sz="1200" dirty="0">
              <a:solidFill>
                <a:schemeClr val="bg1"/>
              </a:solidFill>
              <a:latin typeface="IBM Plex Sans Condensed"/>
              <a:ea typeface="IBM Plex Sans Condensed"/>
              <a:cs typeface="IBM Plex Sans Condensed"/>
              <a:sym typeface="IBM Plex Sans Condensed"/>
            </a:endParaRPr>
          </a:p>
        </p:txBody>
      </p:sp>
      <p:cxnSp>
        <p:nvCxnSpPr>
          <p:cNvPr id="413" name="Google Shape;413;p37"/>
          <p:cNvCxnSpPr/>
          <p:nvPr/>
        </p:nvCxnSpPr>
        <p:spPr>
          <a:xfrm rot="10800000">
            <a:off x="7478571" y="3042575"/>
            <a:ext cx="0" cy="664800"/>
          </a:xfrm>
          <a:prstGeom prst="straightConnector1">
            <a:avLst/>
          </a:prstGeom>
          <a:noFill/>
          <a:ln w="9525" cap="flat" cmpd="sng">
            <a:solidFill>
              <a:schemeClr val="lt2"/>
            </a:solidFill>
            <a:prstDash val="solid"/>
            <a:round/>
            <a:headEnd type="oval" w="med" len="med"/>
            <a:tailEnd type="oval" w="med" len="med"/>
          </a:ln>
        </p:spPr>
      </p:cxnSp>
      <p:sp>
        <p:nvSpPr>
          <p:cNvPr id="414" name="Google Shape;414;p37"/>
          <p:cNvSpPr txBox="1"/>
          <p:nvPr/>
        </p:nvSpPr>
        <p:spPr>
          <a:xfrm>
            <a:off x="7353457" y="2197629"/>
            <a:ext cx="1666000" cy="711200"/>
          </a:xfrm>
          <a:prstGeom prst="rect">
            <a:avLst/>
          </a:prstGeom>
          <a:noFill/>
          <a:ln>
            <a:noFill/>
          </a:ln>
        </p:spPr>
        <p:txBody>
          <a:bodyPr spcFirstLastPara="1" wrap="square" lIns="0" tIns="0" rIns="0" bIns="0" anchor="b" anchorCtr="0">
            <a:noAutofit/>
          </a:bodyPr>
          <a:lstStyle/>
          <a:p>
            <a:r>
              <a:rPr lang="en-IN" sz="1200" dirty="0">
                <a:solidFill>
                  <a:schemeClr val="bg1"/>
                </a:solidFill>
                <a:latin typeface="IBM Plex Sans Condensed"/>
                <a:ea typeface="IBM Plex Sans Condensed"/>
                <a:cs typeface="IBM Plex Sans Condensed"/>
                <a:sym typeface="IBM Plex Sans Condensed"/>
              </a:rPr>
              <a:t>Creating the ‘Insights’ Page to show specific details like their previous ratings, performances, etc.</a:t>
            </a:r>
            <a:endParaRPr sz="1200" dirty="0">
              <a:solidFill>
                <a:schemeClr val="bg1"/>
              </a:solidFill>
              <a:latin typeface="IBM Plex Sans Condensed"/>
              <a:ea typeface="IBM Plex Sans Condensed"/>
              <a:cs typeface="IBM Plex Sans Condensed"/>
              <a:sym typeface="IBM Plex Sans Condensed"/>
            </a:endParaRPr>
          </a:p>
        </p:txBody>
      </p:sp>
      <p:cxnSp>
        <p:nvCxnSpPr>
          <p:cNvPr id="415" name="Google Shape;415;p37"/>
          <p:cNvCxnSpPr/>
          <p:nvPr/>
        </p:nvCxnSpPr>
        <p:spPr>
          <a:xfrm rot="10800000">
            <a:off x="9361515" y="3009800"/>
            <a:ext cx="0" cy="664800"/>
          </a:xfrm>
          <a:prstGeom prst="straightConnector1">
            <a:avLst/>
          </a:prstGeom>
          <a:noFill/>
          <a:ln w="9525" cap="flat" cmpd="sng">
            <a:solidFill>
              <a:schemeClr val="lt2"/>
            </a:solidFill>
            <a:prstDash val="solid"/>
            <a:round/>
            <a:headEnd type="oval" w="med" len="med"/>
            <a:tailEnd type="oval" w="med" len="med"/>
          </a:ln>
        </p:spPr>
      </p:cxnSp>
      <p:sp>
        <p:nvSpPr>
          <p:cNvPr id="416" name="Google Shape;416;p37"/>
          <p:cNvSpPr txBox="1"/>
          <p:nvPr/>
        </p:nvSpPr>
        <p:spPr>
          <a:xfrm>
            <a:off x="9149047" y="957923"/>
            <a:ext cx="1666000" cy="1889389"/>
          </a:xfrm>
          <a:prstGeom prst="rect">
            <a:avLst/>
          </a:prstGeom>
          <a:noFill/>
          <a:ln>
            <a:noFill/>
          </a:ln>
        </p:spPr>
        <p:txBody>
          <a:bodyPr spcFirstLastPara="1" wrap="square" lIns="0" tIns="0" rIns="0" bIns="0" anchor="b" anchorCtr="0">
            <a:noAutofit/>
          </a:bodyPr>
          <a:lstStyle/>
          <a:p>
            <a:r>
              <a:rPr lang="en-IN" sz="1200" dirty="0">
                <a:solidFill>
                  <a:schemeClr val="bg1"/>
                </a:solidFill>
                <a:latin typeface="IBM Plex Sans Condensed"/>
                <a:ea typeface="IBM Plex Sans Condensed"/>
                <a:cs typeface="IBM Plex Sans Condensed"/>
                <a:sym typeface="IBM Plex Sans Condensed"/>
              </a:rPr>
              <a:t>Creating the ‘Incentivization’ page and logic.</a:t>
            </a:r>
            <a:endParaRPr sz="1200" dirty="0">
              <a:solidFill>
                <a:schemeClr val="bg1"/>
              </a:solidFill>
              <a:latin typeface="IBM Plex Sans Condensed"/>
              <a:ea typeface="IBM Plex Sans Condensed"/>
              <a:cs typeface="IBM Plex Sans Condensed"/>
              <a:sym typeface="IBM Plex Sans Condensed"/>
            </a:endParaRPr>
          </a:p>
        </p:txBody>
      </p:sp>
      <p:cxnSp>
        <p:nvCxnSpPr>
          <p:cNvPr id="419" name="Google Shape;419;p37"/>
          <p:cNvCxnSpPr/>
          <p:nvPr/>
        </p:nvCxnSpPr>
        <p:spPr>
          <a:xfrm rot="10800000">
            <a:off x="3087983" y="4166625"/>
            <a:ext cx="0" cy="664800"/>
          </a:xfrm>
          <a:prstGeom prst="straightConnector1">
            <a:avLst/>
          </a:prstGeom>
          <a:noFill/>
          <a:ln w="9525" cap="flat" cmpd="sng">
            <a:solidFill>
              <a:schemeClr val="lt2"/>
            </a:solidFill>
            <a:prstDash val="solid"/>
            <a:round/>
            <a:headEnd type="oval" w="med" len="med"/>
            <a:tailEnd type="oval" w="med" len="med"/>
          </a:ln>
        </p:spPr>
      </p:cxnSp>
      <p:sp>
        <p:nvSpPr>
          <p:cNvPr id="420" name="Google Shape;420;p37"/>
          <p:cNvSpPr txBox="1"/>
          <p:nvPr/>
        </p:nvSpPr>
        <p:spPr>
          <a:xfrm>
            <a:off x="2994464" y="4864200"/>
            <a:ext cx="1666000" cy="781998"/>
          </a:xfrm>
          <a:prstGeom prst="rect">
            <a:avLst/>
          </a:prstGeom>
          <a:noFill/>
          <a:ln>
            <a:noFill/>
          </a:ln>
        </p:spPr>
        <p:txBody>
          <a:bodyPr spcFirstLastPara="1" wrap="square" lIns="0" tIns="0" rIns="0" bIns="0" anchor="t" anchorCtr="0">
            <a:noAutofit/>
          </a:bodyPr>
          <a:lstStyle/>
          <a:p>
            <a:pPr lvl="0"/>
            <a:r>
              <a:rPr lang="en-IN" sz="1200" dirty="0">
                <a:solidFill>
                  <a:schemeClr val="bg1"/>
                </a:solidFill>
                <a:latin typeface="IBM Plex Sans Condensed"/>
                <a:ea typeface="IBM Plex Sans Condensed"/>
                <a:cs typeface="IBM Plex Sans Condensed"/>
                <a:sym typeface="IBM Plex Sans Condensed"/>
              </a:rPr>
              <a:t>Creating the Welcome page, Sign-in page, Admin Page</a:t>
            </a:r>
          </a:p>
        </p:txBody>
      </p:sp>
      <p:cxnSp>
        <p:nvCxnSpPr>
          <p:cNvPr id="421" name="Google Shape;421;p37"/>
          <p:cNvCxnSpPr/>
          <p:nvPr/>
        </p:nvCxnSpPr>
        <p:spPr>
          <a:xfrm rot="10800000">
            <a:off x="4849629" y="4166625"/>
            <a:ext cx="0" cy="664800"/>
          </a:xfrm>
          <a:prstGeom prst="straightConnector1">
            <a:avLst/>
          </a:prstGeom>
          <a:noFill/>
          <a:ln w="9525" cap="flat" cmpd="sng">
            <a:solidFill>
              <a:schemeClr val="lt2"/>
            </a:solidFill>
            <a:prstDash val="solid"/>
            <a:round/>
            <a:headEnd type="oval" w="med" len="med"/>
            <a:tailEnd type="oval" w="med" len="med"/>
          </a:ln>
        </p:spPr>
      </p:cxnSp>
      <p:sp>
        <p:nvSpPr>
          <p:cNvPr id="422" name="Google Shape;422;p37"/>
          <p:cNvSpPr txBox="1"/>
          <p:nvPr/>
        </p:nvSpPr>
        <p:spPr>
          <a:xfrm>
            <a:off x="4768324" y="4965171"/>
            <a:ext cx="1712353" cy="1027256"/>
          </a:xfrm>
          <a:prstGeom prst="rect">
            <a:avLst/>
          </a:prstGeom>
          <a:noFill/>
          <a:ln>
            <a:noFill/>
          </a:ln>
        </p:spPr>
        <p:txBody>
          <a:bodyPr spcFirstLastPara="1" wrap="square" lIns="0" tIns="0" rIns="0" bIns="0" anchor="t" anchorCtr="0">
            <a:noAutofit/>
          </a:bodyPr>
          <a:lstStyle/>
          <a:p>
            <a:r>
              <a:rPr lang="en" sz="1200" dirty="0">
                <a:solidFill>
                  <a:schemeClr val="bg1"/>
                </a:solidFill>
                <a:latin typeface="IBM Plex Sans Condensed"/>
                <a:ea typeface="IBM Plex Sans Condensed"/>
                <a:cs typeface="IBM Plex Sans Condensed"/>
                <a:sym typeface="IBM Plex Sans Condensed"/>
              </a:rPr>
              <a:t>Creating a dashboard to show the basic info like ongoing projects, messages, personal details, feedback forms, challenges, quizzes, etc</a:t>
            </a:r>
            <a:endParaRPr sz="1200" dirty="0">
              <a:solidFill>
                <a:schemeClr val="bg1"/>
              </a:solidFill>
              <a:latin typeface="IBM Plex Sans Condensed"/>
              <a:ea typeface="IBM Plex Sans Condensed"/>
              <a:cs typeface="IBM Plex Sans Condensed"/>
              <a:sym typeface="IBM Plex Sans Condensed"/>
            </a:endParaRPr>
          </a:p>
        </p:txBody>
      </p:sp>
      <p:cxnSp>
        <p:nvCxnSpPr>
          <p:cNvPr id="423" name="Google Shape;423;p37"/>
          <p:cNvCxnSpPr/>
          <p:nvPr/>
        </p:nvCxnSpPr>
        <p:spPr>
          <a:xfrm rot="10800000">
            <a:off x="6611276" y="4166625"/>
            <a:ext cx="0" cy="664800"/>
          </a:xfrm>
          <a:prstGeom prst="straightConnector1">
            <a:avLst/>
          </a:prstGeom>
          <a:noFill/>
          <a:ln w="9525" cap="flat" cmpd="sng">
            <a:solidFill>
              <a:schemeClr val="lt2"/>
            </a:solidFill>
            <a:prstDash val="solid"/>
            <a:round/>
            <a:headEnd type="oval" w="med" len="med"/>
            <a:tailEnd type="oval" w="med" len="med"/>
          </a:ln>
        </p:spPr>
      </p:cxnSp>
      <p:sp>
        <p:nvSpPr>
          <p:cNvPr id="424" name="Google Shape;424;p37"/>
          <p:cNvSpPr txBox="1"/>
          <p:nvPr/>
        </p:nvSpPr>
        <p:spPr>
          <a:xfrm>
            <a:off x="6542185" y="4965171"/>
            <a:ext cx="1666000" cy="711200"/>
          </a:xfrm>
          <a:prstGeom prst="rect">
            <a:avLst/>
          </a:prstGeom>
          <a:noFill/>
          <a:ln>
            <a:noFill/>
          </a:ln>
        </p:spPr>
        <p:txBody>
          <a:bodyPr spcFirstLastPara="1" wrap="square" lIns="0" tIns="0" rIns="0" bIns="0" anchor="t" anchorCtr="0">
            <a:noAutofit/>
          </a:bodyPr>
          <a:lstStyle/>
          <a:p>
            <a:r>
              <a:rPr lang="en-US" sz="1200" dirty="0">
                <a:solidFill>
                  <a:schemeClr val="bg1"/>
                </a:solidFill>
                <a:latin typeface="IBM Plex Sans Condensed"/>
                <a:ea typeface="IBM Plex Sans Condensed"/>
                <a:cs typeface="IBM Plex Sans Condensed"/>
                <a:sym typeface="IBM Plex Sans Condensed"/>
              </a:rPr>
              <a:t>Creating the feedback, quizzes, and challenges pages.</a:t>
            </a:r>
          </a:p>
        </p:txBody>
      </p:sp>
      <p:cxnSp>
        <p:nvCxnSpPr>
          <p:cNvPr id="425" name="Google Shape;425;p37"/>
          <p:cNvCxnSpPr/>
          <p:nvPr/>
        </p:nvCxnSpPr>
        <p:spPr>
          <a:xfrm rot="10800000">
            <a:off x="8372923" y="4166625"/>
            <a:ext cx="0" cy="664800"/>
          </a:xfrm>
          <a:prstGeom prst="straightConnector1">
            <a:avLst/>
          </a:prstGeom>
          <a:noFill/>
          <a:ln w="9525" cap="flat" cmpd="sng">
            <a:solidFill>
              <a:schemeClr val="lt2"/>
            </a:solidFill>
            <a:prstDash val="solid"/>
            <a:round/>
            <a:headEnd type="oval" w="med" len="med"/>
            <a:tailEnd type="oval" w="med" len="med"/>
          </a:ln>
        </p:spPr>
      </p:cxnSp>
      <p:sp>
        <p:nvSpPr>
          <p:cNvPr id="426" name="Google Shape;426;p37"/>
          <p:cNvSpPr txBox="1"/>
          <p:nvPr/>
        </p:nvSpPr>
        <p:spPr>
          <a:xfrm>
            <a:off x="8316047" y="4965171"/>
            <a:ext cx="1666000" cy="711200"/>
          </a:xfrm>
          <a:prstGeom prst="rect">
            <a:avLst/>
          </a:prstGeom>
          <a:noFill/>
          <a:ln>
            <a:noFill/>
          </a:ln>
        </p:spPr>
        <p:txBody>
          <a:bodyPr spcFirstLastPara="1" wrap="square" lIns="0" tIns="0" rIns="0" bIns="0" anchor="t" anchorCtr="0">
            <a:noAutofit/>
          </a:bodyPr>
          <a:lstStyle/>
          <a:p>
            <a:r>
              <a:rPr lang="en-IN" sz="1200" dirty="0">
                <a:solidFill>
                  <a:schemeClr val="bg1"/>
                </a:solidFill>
                <a:latin typeface="IBM Plex Sans Condensed"/>
                <a:ea typeface="IBM Plex Sans Condensed"/>
                <a:cs typeface="IBM Plex Sans Condensed"/>
                <a:sym typeface="IBM Plex Sans Condensed"/>
              </a:rPr>
              <a:t>Creating the ‘Messaging’ functionality for employees.</a:t>
            </a:r>
            <a:endParaRPr sz="1200" dirty="0">
              <a:solidFill>
                <a:schemeClr val="bg1"/>
              </a:solidFill>
              <a:latin typeface="IBM Plex Sans Condensed"/>
              <a:ea typeface="IBM Plex Sans Condensed"/>
              <a:cs typeface="IBM Plex Sans Condensed"/>
              <a:sym typeface="IBM Plex Sans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2"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096000" y="3197924"/>
            <a:ext cx="6005804" cy="3434084"/>
          </a:xfrm>
        </p:spPr>
        <p:txBody>
          <a:bodyPr/>
          <a:lstStyle/>
          <a:p>
            <a:r>
              <a:rPr lang="en-US" dirty="0"/>
              <a:t>Team- Nerd Herd</a:t>
            </a:r>
          </a:p>
          <a:p>
            <a:pPr marL="285750" indent="-285750" algn="just">
              <a:buFont typeface="Arial" panose="020B0604020202020204" pitchFamily="34" charset="0"/>
              <a:buChar char="•"/>
            </a:pPr>
            <a:r>
              <a:rPr lang="en-US" dirty="0"/>
              <a:t>-Aditya Mittal </a:t>
            </a:r>
            <a:r>
              <a:rPr lang="en-US" sz="1400" dirty="0"/>
              <a:t>(UI/UX designer)</a:t>
            </a:r>
          </a:p>
          <a:p>
            <a:pPr marL="285750" indent="-285750" algn="just">
              <a:buFont typeface="Arial" panose="020B0604020202020204" pitchFamily="34" charset="0"/>
              <a:buChar char="•"/>
            </a:pPr>
            <a:r>
              <a:rPr lang="en-US" sz="1400" dirty="0"/>
              <a:t>-</a:t>
            </a:r>
            <a:r>
              <a:rPr lang="en-US" dirty="0"/>
              <a:t>Rugwed Bodhankar(</a:t>
            </a:r>
            <a:r>
              <a:rPr lang="en-US" sz="1400" dirty="0"/>
              <a:t>Front-End Developer)</a:t>
            </a:r>
          </a:p>
          <a:p>
            <a:pPr marL="285750" indent="-285750" algn="just">
              <a:buFont typeface="Arial" panose="020B0604020202020204" pitchFamily="34" charset="0"/>
              <a:buChar char="•"/>
            </a:pPr>
            <a:r>
              <a:rPr lang="en-US" dirty="0"/>
              <a:t>-Samarth Dengre </a:t>
            </a:r>
            <a:r>
              <a:rPr lang="en-US" sz="1400" dirty="0"/>
              <a:t>(Back-End Developer)</a:t>
            </a:r>
          </a:p>
          <a:p>
            <a:pPr marL="285750" indent="-285750" algn="just">
              <a:buFont typeface="Arial" panose="020B0604020202020204" pitchFamily="34" charset="0"/>
              <a:buChar char="•"/>
            </a:pPr>
            <a:r>
              <a:rPr lang="en-US" dirty="0"/>
              <a:t>-Vaibhav Jaiswal </a:t>
            </a:r>
            <a:r>
              <a:rPr lang="en-US" sz="1400" dirty="0"/>
              <a:t>(Back-End Developer)</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387902" y="4229024"/>
            <a:ext cx="4253399" cy="1740114"/>
          </a:xfrm>
        </p:spPr>
        <p:txBody>
          <a:bodyPr/>
          <a:lstStyle/>
          <a:p>
            <a:r>
              <a:rPr lang="en-US" sz="4400" dirty="0"/>
              <a:t>Employee</a:t>
            </a:r>
            <a:br>
              <a:rPr lang="en-US" sz="4400" dirty="0"/>
            </a:br>
            <a:r>
              <a:rPr lang="en-US" sz="4400" dirty="0"/>
              <a:t>Engagement</a:t>
            </a:r>
            <a:br>
              <a:rPr lang="en-US" sz="4400" dirty="0"/>
            </a:br>
            <a:r>
              <a:rPr lang="en-US" sz="4400" dirty="0"/>
              <a:t>Platform</a:t>
            </a:r>
            <a:br>
              <a:rPr lang="en-US" sz="4400" dirty="0"/>
            </a:b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a:xfrm>
            <a:off x="6282904" y="1076241"/>
            <a:ext cx="1913128" cy="1054727"/>
          </a:xfrm>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Hierarchy Structure</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Timeline</a:t>
            </a:r>
          </a:p>
        </p:txBody>
      </p:sp>
      <p:sp>
        <p:nvSpPr>
          <p:cNvPr id="10" name="Text Placeholder 15">
            <a:extLst>
              <a:ext uri="{FF2B5EF4-FFF2-40B4-BE49-F238E27FC236}">
                <a16:creationId xmlns:a16="http://schemas.microsoft.com/office/drawing/2014/main" id="{DF60DEB7-4D0F-C259-5BE4-31BDB52C6B43}"/>
              </a:ext>
            </a:extLst>
          </p:cNvPr>
          <p:cNvSpPr txBox="1">
            <a:spLocks/>
          </p:cNvSpPr>
          <p:nvPr/>
        </p:nvSpPr>
        <p:spPr>
          <a:xfrm>
            <a:off x="5235813" y="2861958"/>
            <a:ext cx="1913128" cy="1054727"/>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2" name="Text Placeholder 15">
            <a:extLst>
              <a:ext uri="{FF2B5EF4-FFF2-40B4-BE49-F238E27FC236}">
                <a16:creationId xmlns:a16="http://schemas.microsoft.com/office/drawing/2014/main" id="{800C53FD-B437-3EFD-63BD-F8CA916BB22D}"/>
              </a:ext>
            </a:extLst>
          </p:cNvPr>
          <p:cNvSpPr txBox="1">
            <a:spLocks/>
          </p:cNvSpPr>
          <p:nvPr/>
        </p:nvSpPr>
        <p:spPr>
          <a:xfrm>
            <a:off x="387902" y="888862"/>
            <a:ext cx="2343723" cy="1586957"/>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sp>
        <p:nvSpPr>
          <p:cNvPr id="2" name="TextBox 1">
            <a:extLst>
              <a:ext uri="{FF2B5EF4-FFF2-40B4-BE49-F238E27FC236}">
                <a16:creationId xmlns:a16="http://schemas.microsoft.com/office/drawing/2014/main" id="{4FC70EAD-BE0E-5F14-5441-C67015531941}"/>
              </a:ext>
            </a:extLst>
          </p:cNvPr>
          <p:cNvSpPr txBox="1"/>
          <p:nvPr/>
        </p:nvSpPr>
        <p:spPr>
          <a:xfrm>
            <a:off x="5083628" y="3109098"/>
            <a:ext cx="2024743" cy="664993"/>
          </a:xfrm>
          <a:prstGeom prst="rect">
            <a:avLst/>
          </a:prstGeom>
        </p:spPr>
        <p:txBody>
          <a:bodyPr wrap="square" rtlCol="0">
            <a:spAutoFit/>
          </a:bodyPr>
          <a:lstStyle/>
          <a:p>
            <a:pPr marL="0" indent="0" algn="ctr">
              <a:lnSpc>
                <a:spcPct val="100000"/>
              </a:lnSpc>
              <a:spcBef>
                <a:spcPts val="0"/>
              </a:spcBef>
              <a:buFontTx/>
              <a:buNone/>
            </a:pPr>
            <a:r>
              <a:rPr lang="en-IN" sz="1800" dirty="0">
                <a:solidFill>
                  <a:prstClr val="white"/>
                </a:solidFill>
                <a:latin typeface="Posterama" panose="020B0504020200020000" pitchFamily="34" charset="0"/>
                <a:ea typeface="微软雅黑"/>
                <a:cs typeface="Posterama" panose="020B0504020200020000" pitchFamily="34" charset="0"/>
              </a:rPr>
              <a:t>Employee </a:t>
            </a:r>
          </a:p>
          <a:p>
            <a:pPr marL="0" indent="0" algn="ctr">
              <a:lnSpc>
                <a:spcPct val="100000"/>
              </a:lnSpc>
              <a:spcBef>
                <a:spcPts val="0"/>
              </a:spcBef>
              <a:buFontTx/>
              <a:buNone/>
            </a:pPr>
            <a:r>
              <a:rPr lang="en-IN" sz="1800" dirty="0">
                <a:solidFill>
                  <a:prstClr val="white"/>
                </a:solidFill>
                <a:latin typeface="Posterama" panose="020B0504020200020000" pitchFamily="34" charset="0"/>
                <a:ea typeface="微软雅黑"/>
                <a:cs typeface="Posterama" panose="020B0504020200020000" pitchFamily="34" charset="0"/>
              </a:rPr>
              <a:t>Feedback</a:t>
            </a:r>
          </a:p>
        </p:txBody>
      </p:sp>
      <p:sp>
        <p:nvSpPr>
          <p:cNvPr id="3" name="Slide Number Placeholder 2">
            <a:extLst>
              <a:ext uri="{FF2B5EF4-FFF2-40B4-BE49-F238E27FC236}">
                <a16:creationId xmlns:a16="http://schemas.microsoft.com/office/drawing/2014/main" id="{FF3DB4B8-DF95-2207-F4B3-D12A902FB50E}"/>
              </a:ext>
            </a:extLst>
          </p:cNvPr>
          <p:cNvSpPr>
            <a:spLocks noGrp="1"/>
          </p:cNvSpPr>
          <p:nvPr>
            <p:ph type="sldNum" sz="quarter" idx="34"/>
          </p:nvPr>
        </p:nvSpPr>
        <p:spPr/>
        <p:txBody>
          <a:bodyPr/>
          <a:lstStyle/>
          <a:p>
            <a:fld id="{47FEACEE-25B4-4A2D-B147-27296E36371D}" type="slidenum">
              <a:rPr lang="en-US" altLang="zh-CN" noProof="0" smtClean="0"/>
              <a:pPr/>
              <a:t>2</a:t>
            </a:fld>
            <a:endParaRPr lang="en-US" altLang="zh-CN" noProof="0" dirty="0"/>
          </a:p>
        </p:txBody>
      </p:sp>
      <p:sp>
        <p:nvSpPr>
          <p:cNvPr id="4" name="TextBox 3">
            <a:extLst>
              <a:ext uri="{FF2B5EF4-FFF2-40B4-BE49-F238E27FC236}">
                <a16:creationId xmlns:a16="http://schemas.microsoft.com/office/drawing/2014/main" id="{22347909-60B0-35F0-2E97-CF0A88A98611}"/>
              </a:ext>
            </a:extLst>
          </p:cNvPr>
          <p:cNvSpPr txBox="1"/>
          <p:nvPr/>
        </p:nvSpPr>
        <p:spPr>
          <a:xfrm>
            <a:off x="7689322" y="3170464"/>
            <a:ext cx="1013419" cy="369332"/>
          </a:xfrm>
          <a:prstGeom prst="rect">
            <a:avLst/>
          </a:prstGeom>
        </p:spPr>
        <p:txBody>
          <a:bodyPr wrap="none" rtlCol="0">
            <a:spAutoFit/>
          </a:bodyPr>
          <a:lstStyle/>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Insights</a:t>
            </a:r>
            <a:endParaRPr lang="en-IN" sz="1800" dirty="0">
              <a:solidFill>
                <a:prstClr val="white"/>
              </a:solidFill>
              <a:latin typeface="Posterama" panose="020B0504020200020000" pitchFamily="34" charset="0"/>
              <a:ea typeface="微软雅黑"/>
              <a:cs typeface="Posterama" panose="020B0504020200020000" pitchFamily="34" charset="0"/>
            </a:endParaRPr>
          </a:p>
        </p:txBody>
      </p:sp>
      <p:sp>
        <p:nvSpPr>
          <p:cNvPr id="5" name="TextBox 4">
            <a:extLst>
              <a:ext uri="{FF2B5EF4-FFF2-40B4-BE49-F238E27FC236}">
                <a16:creationId xmlns:a16="http://schemas.microsoft.com/office/drawing/2014/main" id="{08129F43-35EB-60B1-8E98-DDEC916B10ED}"/>
              </a:ext>
            </a:extLst>
          </p:cNvPr>
          <p:cNvSpPr txBox="1"/>
          <p:nvPr/>
        </p:nvSpPr>
        <p:spPr>
          <a:xfrm>
            <a:off x="6469866" y="4845948"/>
            <a:ext cx="1539204" cy="646331"/>
          </a:xfrm>
          <a:prstGeom prst="rect">
            <a:avLst/>
          </a:prstGeom>
        </p:spPr>
        <p:txBody>
          <a:bodyPr wrap="none" rtlCol="0">
            <a:spAutoFit/>
          </a:bodyPr>
          <a:lstStyle/>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Incentivized </a:t>
            </a:r>
          </a:p>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Coins</a:t>
            </a:r>
            <a:endParaRPr lang="en-IN" sz="1800" dirty="0">
              <a:solidFill>
                <a:prstClr val="white"/>
              </a:solidFill>
              <a:latin typeface="Posterama" panose="020B0504020200020000" pitchFamily="34" charset="0"/>
              <a:ea typeface="微软雅黑"/>
              <a:cs typeface="Posterama" panose="020B0504020200020000" pitchFamily="34" charset="0"/>
            </a:endParaRPr>
          </a:p>
        </p:txBody>
      </p:sp>
      <p:sp>
        <p:nvSpPr>
          <p:cNvPr id="7" name="TextBox 6">
            <a:extLst>
              <a:ext uri="{FF2B5EF4-FFF2-40B4-BE49-F238E27FC236}">
                <a16:creationId xmlns:a16="http://schemas.microsoft.com/office/drawing/2014/main" id="{CF9E9098-0D7A-AFDE-F8C6-774224647CD4}"/>
              </a:ext>
            </a:extLst>
          </p:cNvPr>
          <p:cNvSpPr txBox="1"/>
          <p:nvPr/>
        </p:nvSpPr>
        <p:spPr>
          <a:xfrm>
            <a:off x="9590846" y="2919454"/>
            <a:ext cx="1603323" cy="923330"/>
          </a:xfrm>
          <a:prstGeom prst="rect">
            <a:avLst/>
          </a:prstGeom>
        </p:spPr>
        <p:txBody>
          <a:bodyPr wrap="none" rtlCol="0">
            <a:spAutoFit/>
          </a:bodyPr>
          <a:lstStyle/>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Tracking </a:t>
            </a:r>
          </a:p>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and </a:t>
            </a:r>
          </a:p>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Setting Goals</a:t>
            </a:r>
            <a:endParaRPr lang="en-IN" sz="1800" dirty="0">
              <a:solidFill>
                <a:prstClr val="white"/>
              </a:solidFill>
              <a:latin typeface="Posterama" panose="020B0504020200020000" pitchFamily="34" charset="0"/>
              <a:ea typeface="微软雅黑"/>
              <a:cs typeface="Posterama" panose="020B0504020200020000" pitchFamily="34" charset="0"/>
            </a:endParaRPr>
          </a:p>
        </p:txBody>
      </p:sp>
      <p:sp>
        <p:nvSpPr>
          <p:cNvPr id="8" name="TextBox 7">
            <a:extLst>
              <a:ext uri="{FF2B5EF4-FFF2-40B4-BE49-F238E27FC236}">
                <a16:creationId xmlns:a16="http://schemas.microsoft.com/office/drawing/2014/main" id="{FBFF5C7E-C1FC-E9AC-DB1D-C6094D1D6A94}"/>
              </a:ext>
            </a:extLst>
          </p:cNvPr>
          <p:cNvSpPr txBox="1"/>
          <p:nvPr/>
        </p:nvSpPr>
        <p:spPr>
          <a:xfrm>
            <a:off x="766918" y="1497674"/>
            <a:ext cx="1585690" cy="369332"/>
          </a:xfrm>
          <a:prstGeom prst="rect">
            <a:avLst/>
          </a:prstGeom>
        </p:spPr>
        <p:txBody>
          <a:bodyPr wrap="none" rtlCol="0">
            <a:spAutoFit/>
          </a:bodyPr>
          <a:lstStyle/>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Employee.jet</a:t>
            </a:r>
            <a:endParaRPr lang="en-IN"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3" y="3435545"/>
            <a:ext cx="4652735" cy="2650173"/>
          </a:xfrm>
        </p:spPr>
        <p:txBody>
          <a:bodyPr/>
          <a:lstStyle/>
          <a:p>
            <a:r>
              <a:rPr lang="en-US" sz="1800" dirty="0"/>
              <a:t>This platform is designed to increase employee performance and engagement by collecting regular feedback from the employee, optimizing their work schedules, incentivizing their performances, managing their daily and weekly tasks, and optimizing their meeting schedules.</a:t>
            </a:r>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2" cstate="print">
            <a:extLst>
              <a:ext uri="{28A0092B-C50C-407E-A947-70E740481C1C}">
                <a14:useLocalDpi xmlns:a14="http://schemas.microsoft.com/office/drawing/2010/main"/>
              </a:ext>
            </a:extLst>
          </a:blip>
          <a:srcRect/>
          <a:stretch/>
        </p:blipFill>
        <p:spPr>
          <a:xfrm>
            <a:off x="5745001" y="-6545"/>
            <a:ext cx="6446999" cy="6858000"/>
          </a:xfr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zh-CN" altLang="en-US" u="none" strike="noStrike" kern="1200" cap="none" spc="0" normalizeH="0" baseline="0" noProof="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3D93CE9D-77BF-C07B-A6B3-6070DFB703EF}"/>
              </a:ext>
            </a:extLst>
          </p:cNvPr>
          <p:cNvSpPr>
            <a:spLocks noGrp="1"/>
          </p:cNvSpPr>
          <p:nvPr>
            <p:ph type="sldNum" sz="quarter" idx="53"/>
          </p:nvPr>
        </p:nvSpPr>
        <p:spPr/>
        <p:txBody>
          <a:bodyPr/>
          <a:lstStyle/>
          <a:p>
            <a:fld id="{47FEACEE-25B4-4A2D-B147-27296E36371D}" type="slidenum">
              <a:rPr lang="en-US" altLang="zh-CN" noProof="0" smtClean="0"/>
              <a:pPr/>
              <a:t>3</a:t>
            </a:fld>
            <a:endParaRPr lang="en-US" altLang="zh-CN" noProof="0" dirty="0"/>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DC4226C-99C3-C848-11D8-1094B11EE44C}"/>
              </a:ext>
            </a:extLst>
          </p:cNvPr>
          <p:cNvSpPr>
            <a:spLocks noGrp="1"/>
          </p:cNvSpPr>
          <p:nvPr>
            <p:ph type="sldNum" sz="quarter" idx="29"/>
          </p:nvPr>
        </p:nvSpPr>
        <p:spPr/>
        <p:txBody>
          <a:bodyPr/>
          <a:lstStyle/>
          <a:p>
            <a:fld id="{47FEACEE-25B4-4A2D-B147-27296E36371D}" type="slidenum">
              <a:rPr lang="en-US" altLang="zh-CN" noProof="0" smtClean="0"/>
              <a:pPr/>
              <a:t>4</a:t>
            </a:fld>
            <a:endParaRPr lang="en-US" altLang="zh-CN" noProof="0" dirty="0"/>
          </a:p>
        </p:txBody>
      </p:sp>
      <p:sp>
        <p:nvSpPr>
          <p:cNvPr id="14" name="Title 4">
            <a:extLst>
              <a:ext uri="{FF2B5EF4-FFF2-40B4-BE49-F238E27FC236}">
                <a16:creationId xmlns:a16="http://schemas.microsoft.com/office/drawing/2014/main" id="{CEADA300-2573-82F0-437F-11B02CA08893}"/>
              </a:ext>
            </a:extLst>
          </p:cNvPr>
          <p:cNvSpPr>
            <a:spLocks noGrp="1"/>
          </p:cNvSpPr>
          <p:nvPr>
            <p:ph type="title"/>
          </p:nvPr>
        </p:nvSpPr>
        <p:spPr>
          <a:xfrm>
            <a:off x="195604" y="263894"/>
            <a:ext cx="4821154" cy="989897"/>
          </a:xfrm>
        </p:spPr>
        <p:txBody>
          <a:bodyPr/>
          <a:lstStyle/>
          <a:p>
            <a:r>
              <a:rPr lang="en-US" dirty="0"/>
              <a:t>Hierarchy Structure </a:t>
            </a:r>
          </a:p>
        </p:txBody>
      </p:sp>
      <p:sp>
        <p:nvSpPr>
          <p:cNvPr id="4" name="TextBox 3">
            <a:extLst>
              <a:ext uri="{FF2B5EF4-FFF2-40B4-BE49-F238E27FC236}">
                <a16:creationId xmlns:a16="http://schemas.microsoft.com/office/drawing/2014/main" id="{99101BBC-3058-B625-55D7-010F8557E859}"/>
              </a:ext>
            </a:extLst>
          </p:cNvPr>
          <p:cNvSpPr txBox="1"/>
          <p:nvPr/>
        </p:nvSpPr>
        <p:spPr>
          <a:xfrm>
            <a:off x="0" y="2108718"/>
            <a:ext cx="4821154" cy="3139321"/>
          </a:xfrm>
          <a:prstGeom prst="rect">
            <a:avLst/>
          </a:prstGeom>
        </p:spPr>
        <p:txBody>
          <a:bodyPr wrap="square" rtlCol="0">
            <a:spAutoFit/>
          </a:bodyPr>
          <a:lstStyle/>
          <a:p>
            <a:pPr marL="285750" indent="-285750">
              <a:lnSpc>
                <a:spcPct val="100000"/>
              </a:lnSpc>
              <a:spcBef>
                <a:spcPts val="0"/>
              </a:spcBef>
              <a:buFont typeface="Arial" panose="020B0604020202020204" pitchFamily="34" charset="0"/>
              <a:buChar char="•"/>
            </a:pPr>
            <a:r>
              <a:rPr lang="en-US" dirty="0">
                <a:solidFill>
                  <a:prstClr val="white"/>
                </a:solidFill>
                <a:latin typeface="Posterama" panose="020B0504020200020000" pitchFamily="34" charset="0"/>
                <a:ea typeface="微软雅黑"/>
                <a:cs typeface="Posterama" panose="020B0504020200020000" pitchFamily="34" charset="0"/>
              </a:rPr>
              <a:t>This shows the hierarchical structure of an organization which we would be taking as an example and seeding our database according to these relations</a:t>
            </a:r>
          </a:p>
          <a:p>
            <a:pPr marL="285750" indent="-285750">
              <a:lnSpc>
                <a:spcPct val="100000"/>
              </a:lnSpc>
              <a:spcBef>
                <a:spcPts val="0"/>
              </a:spcBef>
              <a:buFont typeface="Arial" panose="020B0604020202020204" pitchFamily="34" charset="0"/>
              <a:buChar char="•"/>
            </a:pPr>
            <a:endParaRPr lang="en-US" sz="1800" dirty="0">
              <a:solidFill>
                <a:prstClr val="white"/>
              </a:solidFill>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US" dirty="0">
                <a:solidFill>
                  <a:prstClr val="white"/>
                </a:solidFill>
                <a:latin typeface="Posterama" panose="020B0504020200020000" pitchFamily="34" charset="0"/>
                <a:ea typeface="微软雅黑"/>
                <a:cs typeface="Posterama" panose="020B0504020200020000" pitchFamily="34" charset="0"/>
              </a:rPr>
              <a:t>All the extra privileges(like adding more members to the team, setting project goals for the team, analyzing the feedback from the team) will be provided only to non-leaf members of the organization.</a:t>
            </a:r>
            <a:endParaRPr lang="en-IN" sz="1800" dirty="0">
              <a:solidFill>
                <a:prstClr val="white"/>
              </a:solidFill>
              <a:latin typeface="Posterama" panose="020B0504020200020000" pitchFamily="34" charset="0"/>
              <a:ea typeface="微软雅黑"/>
              <a:cs typeface="Posterama" panose="020B0504020200020000" pitchFamily="34" charset="0"/>
            </a:endParaRPr>
          </a:p>
        </p:txBody>
      </p:sp>
      <p:pic>
        <p:nvPicPr>
          <p:cNvPr id="5" name="Picture 4">
            <a:extLst>
              <a:ext uri="{FF2B5EF4-FFF2-40B4-BE49-F238E27FC236}">
                <a16:creationId xmlns:a16="http://schemas.microsoft.com/office/drawing/2014/main" id="{7632ADBE-4D9D-8F6E-2A6D-FFA425C2E00A}"/>
              </a:ext>
            </a:extLst>
          </p:cNvPr>
          <p:cNvPicPr>
            <a:picLocks noChangeAspect="1"/>
          </p:cNvPicPr>
          <p:nvPr/>
        </p:nvPicPr>
        <p:blipFill>
          <a:blip r:embed="rId2"/>
          <a:stretch>
            <a:fillRect/>
          </a:stretch>
        </p:blipFill>
        <p:spPr>
          <a:xfrm>
            <a:off x="5482716" y="0"/>
            <a:ext cx="5574632" cy="6858000"/>
          </a:xfrm>
          <a:prstGeom prst="rect">
            <a:avLst/>
          </a:prstGeom>
        </p:spPr>
      </p:pic>
    </p:spTree>
    <p:extLst>
      <p:ext uri="{BB962C8B-B14F-4D97-AF65-F5344CB8AC3E}">
        <p14:creationId xmlns:p14="http://schemas.microsoft.com/office/powerpoint/2010/main" val="877818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DC4226C-99C3-C848-11D8-1094B11EE44C}"/>
              </a:ext>
            </a:extLst>
          </p:cNvPr>
          <p:cNvSpPr>
            <a:spLocks noGrp="1"/>
          </p:cNvSpPr>
          <p:nvPr>
            <p:ph type="sldNum" sz="quarter" idx="29"/>
          </p:nvPr>
        </p:nvSpPr>
        <p:spPr/>
        <p:txBody>
          <a:bodyPr/>
          <a:lstStyle/>
          <a:p>
            <a:fld id="{47FEACEE-25B4-4A2D-B147-27296E36371D}" type="slidenum">
              <a:rPr lang="en-US" altLang="zh-CN" noProof="0" smtClean="0"/>
              <a:pPr/>
              <a:t>5</a:t>
            </a:fld>
            <a:endParaRPr lang="en-US" altLang="zh-CN" noProof="0" dirty="0"/>
          </a:p>
        </p:txBody>
      </p:sp>
      <p:sp>
        <p:nvSpPr>
          <p:cNvPr id="14" name="Title 4">
            <a:extLst>
              <a:ext uri="{FF2B5EF4-FFF2-40B4-BE49-F238E27FC236}">
                <a16:creationId xmlns:a16="http://schemas.microsoft.com/office/drawing/2014/main" id="{CEADA300-2573-82F0-437F-11B02CA08893}"/>
              </a:ext>
            </a:extLst>
          </p:cNvPr>
          <p:cNvSpPr>
            <a:spLocks noGrp="1"/>
          </p:cNvSpPr>
          <p:nvPr>
            <p:ph type="title"/>
          </p:nvPr>
        </p:nvSpPr>
        <p:spPr>
          <a:xfrm>
            <a:off x="195604" y="207503"/>
            <a:ext cx="4821154" cy="989897"/>
          </a:xfrm>
        </p:spPr>
        <p:txBody>
          <a:bodyPr/>
          <a:lstStyle/>
          <a:p>
            <a:r>
              <a:rPr lang="en-US" dirty="0"/>
              <a:t>Employee Feedback</a:t>
            </a:r>
          </a:p>
        </p:txBody>
      </p:sp>
      <p:sp>
        <p:nvSpPr>
          <p:cNvPr id="7" name="Subtitle 2">
            <a:extLst>
              <a:ext uri="{FF2B5EF4-FFF2-40B4-BE49-F238E27FC236}">
                <a16:creationId xmlns:a16="http://schemas.microsoft.com/office/drawing/2014/main" id="{2C4F7408-DA0F-C648-7CF1-EC838CC39C33}"/>
              </a:ext>
            </a:extLst>
          </p:cNvPr>
          <p:cNvSpPr txBox="1">
            <a:spLocks/>
          </p:cNvSpPr>
          <p:nvPr/>
        </p:nvSpPr>
        <p:spPr>
          <a:xfrm>
            <a:off x="195604" y="1565572"/>
            <a:ext cx="11043821" cy="55940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latin typeface="+mj-lt"/>
              </a:rPr>
              <a:t>Let your employees know </a:t>
            </a:r>
            <a:r>
              <a:rPr lang="en-IN" b="1" dirty="0">
                <a:latin typeface="+mj-lt"/>
              </a:rPr>
              <a:t>their voices matter</a:t>
            </a:r>
          </a:p>
          <a:p>
            <a:r>
              <a:rPr lang="en-US" dirty="0">
                <a:latin typeface="+mj-lt"/>
              </a:rPr>
              <a:t>Reward employees who complete a survey with coins to </a:t>
            </a:r>
            <a:r>
              <a:rPr lang="en-US" b="1" i="1" u="sng" dirty="0">
                <a:latin typeface="+mj-lt"/>
              </a:rPr>
              <a:t>incentivize</a:t>
            </a:r>
            <a:r>
              <a:rPr lang="en-US" dirty="0">
                <a:latin typeface="+mj-lt"/>
              </a:rPr>
              <a:t> participation </a:t>
            </a:r>
          </a:p>
          <a:p>
            <a:r>
              <a:rPr lang="en-US" dirty="0">
                <a:latin typeface="+mj-lt"/>
              </a:rPr>
              <a:t>Will include </a:t>
            </a:r>
            <a:r>
              <a:rPr lang="en-US" b="1" i="1" u="sng" dirty="0">
                <a:latin typeface="+mj-lt"/>
              </a:rPr>
              <a:t>anonymous</a:t>
            </a:r>
            <a:r>
              <a:rPr lang="en-US" dirty="0">
                <a:latin typeface="+mj-lt"/>
              </a:rPr>
              <a:t> participation </a:t>
            </a:r>
          </a:p>
          <a:p>
            <a:r>
              <a:rPr lang="en-US" dirty="0">
                <a:latin typeface="+mj-lt"/>
              </a:rPr>
              <a:t>We will be keeping our survey short and user-friendly with a variety of questions such as</a:t>
            </a:r>
          </a:p>
          <a:p>
            <a:pPr lvl="1"/>
            <a:r>
              <a:rPr lang="en-US" dirty="0">
                <a:latin typeface="+mj-lt"/>
              </a:rPr>
              <a:t>Was the behavior of the manager up to the standards? (This will be sent to someone directly above the manager in our hierarchy structure)</a:t>
            </a:r>
          </a:p>
          <a:p>
            <a:pPr lvl="1"/>
            <a:r>
              <a:rPr lang="en-US" dirty="0">
                <a:latin typeface="+mj-lt"/>
              </a:rPr>
              <a:t>Was team coordination up to the expectations?</a:t>
            </a:r>
          </a:p>
          <a:p>
            <a:pPr lvl="1"/>
            <a:r>
              <a:rPr lang="en-US" dirty="0">
                <a:latin typeface="+mj-lt"/>
              </a:rPr>
              <a:t>Was work distributed evenly?</a:t>
            </a:r>
          </a:p>
          <a:p>
            <a:pPr lvl="1"/>
            <a:r>
              <a:rPr lang="en-US" dirty="0">
                <a:latin typeface="+mj-lt"/>
              </a:rPr>
              <a:t>Ease of communication with the team and manager</a:t>
            </a:r>
          </a:p>
          <a:p>
            <a:pPr lvl="1"/>
            <a:r>
              <a:rPr lang="en-US" dirty="0">
                <a:latin typeface="+mj-lt"/>
              </a:rPr>
              <a:t>Was the deadline sufficient?</a:t>
            </a:r>
          </a:p>
          <a:p>
            <a:r>
              <a:rPr lang="en-US" dirty="0">
                <a:latin typeface="+mj-lt"/>
              </a:rPr>
              <a:t>All data is recorded and analyzed for the manager to use in optimizing team efforts. The manager will be able to view the detailed results of each survey, including average ratings and percentages except the feedback about him.</a:t>
            </a:r>
            <a:endParaRPr lang="en-IN" dirty="0">
              <a:latin typeface="+mj-lt"/>
            </a:endParaRPr>
          </a:p>
        </p:txBody>
      </p:sp>
    </p:spTree>
    <p:extLst>
      <p:ext uri="{BB962C8B-B14F-4D97-AF65-F5344CB8AC3E}">
        <p14:creationId xmlns:p14="http://schemas.microsoft.com/office/powerpoint/2010/main" val="2627693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E3C38-190F-FC7F-8B3B-F2A39A3CDD1C}"/>
              </a:ext>
            </a:extLst>
          </p:cNvPr>
          <p:cNvSpPr>
            <a:spLocks noGrp="1"/>
          </p:cNvSpPr>
          <p:nvPr>
            <p:ph type="ctrTitle"/>
          </p:nvPr>
        </p:nvSpPr>
        <p:spPr>
          <a:xfrm>
            <a:off x="-2814734" y="0"/>
            <a:ext cx="9144000" cy="1006459"/>
          </a:xfrm>
        </p:spPr>
        <p:txBody>
          <a:bodyPr/>
          <a:lstStyle/>
          <a:p>
            <a:r>
              <a:rPr lang="en-IN" dirty="0"/>
              <a:t>Insights</a:t>
            </a:r>
          </a:p>
        </p:txBody>
      </p:sp>
      <p:sp>
        <p:nvSpPr>
          <p:cNvPr id="3" name="Subtitle 2">
            <a:extLst>
              <a:ext uri="{FF2B5EF4-FFF2-40B4-BE49-F238E27FC236}">
                <a16:creationId xmlns:a16="http://schemas.microsoft.com/office/drawing/2014/main" id="{7D7A1325-1126-65AC-21F2-28FA97104029}"/>
              </a:ext>
            </a:extLst>
          </p:cNvPr>
          <p:cNvSpPr>
            <a:spLocks noGrp="1"/>
          </p:cNvSpPr>
          <p:nvPr>
            <p:ph type="subTitle" idx="1"/>
          </p:nvPr>
        </p:nvSpPr>
        <p:spPr>
          <a:xfrm>
            <a:off x="121328" y="1081919"/>
            <a:ext cx="11949344" cy="5776081"/>
          </a:xfrm>
        </p:spPr>
        <p:txBody>
          <a:bodyPr>
            <a:normAutofit/>
          </a:bodyPr>
          <a:lstStyle/>
          <a:p>
            <a:pPr marL="457200" indent="-457200" algn="l">
              <a:buFont typeface="Arial" panose="020B0604020202020204" pitchFamily="34" charset="0"/>
              <a:buChar char="•"/>
            </a:pPr>
            <a:r>
              <a:rPr lang="en-US" sz="2000" dirty="0">
                <a:latin typeface="+mj-lt"/>
              </a:rPr>
              <a:t>Track, measure and compare engagement and interactions insights</a:t>
            </a:r>
          </a:p>
          <a:p>
            <a:pPr marL="457200" indent="-457200" algn="l">
              <a:buFont typeface="Arial" panose="020B0604020202020204" pitchFamily="34" charset="0"/>
              <a:buChar char="•"/>
            </a:pPr>
            <a:r>
              <a:rPr lang="en-US" sz="2000" dirty="0">
                <a:latin typeface="+mj-lt"/>
              </a:rPr>
              <a:t>For each project, we’ll show </a:t>
            </a:r>
            <a:r>
              <a:rPr lang="en-US" sz="2000" b="1" i="1" dirty="0">
                <a:latin typeface="+mj-lt"/>
              </a:rPr>
              <a:t>top engaging members </a:t>
            </a:r>
            <a:r>
              <a:rPr lang="en-US" sz="2000" dirty="0">
                <a:latin typeface="+mj-lt"/>
              </a:rPr>
              <a:t>to encourage others towards a healthy competition</a:t>
            </a:r>
          </a:p>
          <a:p>
            <a:pPr marL="457200" indent="-457200" algn="l">
              <a:buFont typeface="Arial" panose="020B0604020202020204" pitchFamily="34" charset="0"/>
              <a:buChar char="•"/>
            </a:pPr>
            <a:r>
              <a:rPr lang="en-US" sz="2000" dirty="0">
                <a:latin typeface="+mj-lt"/>
              </a:rPr>
              <a:t>It will show detailed </a:t>
            </a:r>
            <a:r>
              <a:rPr lang="en-US" sz="2000" b="1" i="1" dirty="0">
                <a:latin typeface="+mj-lt"/>
              </a:rPr>
              <a:t>ratings by project managers </a:t>
            </a:r>
            <a:r>
              <a:rPr lang="en-US" sz="2000" dirty="0">
                <a:latin typeface="+mj-lt"/>
              </a:rPr>
              <a:t>on different aspects such as ‘</a:t>
            </a:r>
            <a:r>
              <a:rPr lang="en-US" sz="2000" b="1" i="1" dirty="0">
                <a:latin typeface="+mj-lt"/>
              </a:rPr>
              <a:t>Fluency in required Tech’,</a:t>
            </a:r>
          </a:p>
          <a:p>
            <a:pPr lvl="1" algn="l"/>
            <a:r>
              <a:rPr lang="en-US" b="1" i="1" dirty="0">
                <a:latin typeface="+mj-lt"/>
              </a:rPr>
              <a:t>‘Finished on Deadline’, ‘Team Collaboration’, ‘Eagerness to Learn’ </a:t>
            </a:r>
          </a:p>
          <a:p>
            <a:pPr marL="457200" indent="-457200" algn="l">
              <a:buFont typeface="Arial" panose="020B0604020202020204" pitchFamily="34" charset="0"/>
              <a:buChar char="•"/>
            </a:pPr>
            <a:endParaRPr lang="en-US" sz="2000" dirty="0">
              <a:latin typeface="+mj-lt"/>
            </a:endParaRPr>
          </a:p>
          <a:p>
            <a:pPr marL="457200" indent="-457200" algn="l">
              <a:buFont typeface="Arial" panose="020B0604020202020204" pitchFamily="34" charset="0"/>
              <a:buChar char="•"/>
            </a:pPr>
            <a:endParaRPr lang="en-US" sz="2000" dirty="0">
              <a:latin typeface="+mj-lt"/>
            </a:endParaRPr>
          </a:p>
          <a:p>
            <a:pPr marL="457200" indent="-457200" algn="l">
              <a:buFont typeface="Arial" panose="020B0604020202020204" pitchFamily="34" charset="0"/>
              <a:buChar char="•"/>
            </a:pPr>
            <a:endParaRPr lang="en-US" sz="2000" dirty="0">
              <a:latin typeface="+mj-lt"/>
            </a:endParaRPr>
          </a:p>
          <a:p>
            <a:pPr marL="457200" indent="-457200" algn="l">
              <a:buFont typeface="Arial" panose="020B0604020202020204" pitchFamily="34" charset="0"/>
              <a:buChar char="•"/>
            </a:pPr>
            <a:endParaRPr lang="en-US" sz="2000" dirty="0">
              <a:latin typeface="+mj-lt"/>
            </a:endParaRPr>
          </a:p>
          <a:p>
            <a:pPr marL="457200" indent="-457200" algn="l">
              <a:buFont typeface="Arial" panose="020B0604020202020204" pitchFamily="34" charset="0"/>
              <a:buChar char="•"/>
            </a:pPr>
            <a:endParaRPr lang="en-US" sz="2000" dirty="0">
              <a:latin typeface="+mj-lt"/>
            </a:endParaRPr>
          </a:p>
          <a:p>
            <a:pPr marL="457200" indent="-457200" algn="l">
              <a:buFont typeface="Arial" panose="020B0604020202020204" pitchFamily="34" charset="0"/>
              <a:buChar char="•"/>
            </a:pPr>
            <a:endParaRPr lang="en-US" sz="2000" dirty="0">
              <a:latin typeface="+mj-lt"/>
            </a:endParaRPr>
          </a:p>
          <a:p>
            <a:pPr marL="457200" indent="-457200" algn="l">
              <a:buFont typeface="Arial" panose="020B0604020202020204" pitchFamily="34" charset="0"/>
              <a:buChar char="•"/>
            </a:pPr>
            <a:r>
              <a:rPr lang="en-US" sz="2000" dirty="0">
                <a:latin typeface="+mj-lt"/>
              </a:rPr>
              <a:t>It will show the number of </a:t>
            </a:r>
            <a:r>
              <a:rPr lang="en-US" sz="2000" b="1" i="1" dirty="0">
                <a:latin typeface="+mj-lt"/>
              </a:rPr>
              <a:t>leaves</a:t>
            </a:r>
          </a:p>
          <a:p>
            <a:pPr marL="457200" indent="-457200" algn="l">
              <a:buFont typeface="Arial" panose="020B0604020202020204" pitchFamily="34" charset="0"/>
              <a:buChar char="•"/>
            </a:pPr>
            <a:r>
              <a:rPr lang="en-US" sz="2000" dirty="0">
                <a:latin typeface="+mj-lt"/>
              </a:rPr>
              <a:t>It will show </a:t>
            </a:r>
            <a:r>
              <a:rPr lang="en-US" sz="2000" b="1" i="1" dirty="0">
                <a:latin typeface="+mj-lt"/>
              </a:rPr>
              <a:t>a work-day streak </a:t>
            </a:r>
            <a:r>
              <a:rPr lang="en-US" sz="2000" dirty="0">
                <a:latin typeface="+mj-lt"/>
              </a:rPr>
              <a:t>to encourage employees to be regular</a:t>
            </a:r>
          </a:p>
          <a:p>
            <a:pPr marL="457200" indent="-457200" algn="l">
              <a:buFont typeface="Arial" panose="020B0604020202020204" pitchFamily="34" charset="0"/>
              <a:buChar char="•"/>
            </a:pPr>
            <a:r>
              <a:rPr lang="en-US" sz="2000" dirty="0">
                <a:latin typeface="+mj-lt"/>
              </a:rPr>
              <a:t>It will show the person on the team with the </a:t>
            </a:r>
            <a:r>
              <a:rPr lang="en-US" sz="2000" b="1" i="1" dirty="0">
                <a:latin typeface="+mj-lt"/>
              </a:rPr>
              <a:t>maximum streak</a:t>
            </a:r>
          </a:p>
          <a:p>
            <a:pPr marL="457200" indent="-457200" algn="l">
              <a:buFont typeface="Arial" panose="020B0604020202020204" pitchFamily="34" charset="0"/>
              <a:buChar char="•"/>
            </a:pPr>
            <a:r>
              <a:rPr lang="en-US" sz="2000" dirty="0">
                <a:latin typeface="+mj-lt"/>
              </a:rPr>
              <a:t>It will show </a:t>
            </a:r>
            <a:r>
              <a:rPr lang="en-US" sz="2000" b="1" i="1" dirty="0">
                <a:latin typeface="+mj-lt"/>
              </a:rPr>
              <a:t>incentivized coins</a:t>
            </a:r>
            <a:r>
              <a:rPr lang="en-US" sz="1600" dirty="0">
                <a:latin typeface="+mj-lt"/>
              </a:rPr>
              <a:t>(about them in later slides)</a:t>
            </a:r>
          </a:p>
          <a:p>
            <a:pPr marL="457200" indent="-457200" algn="l">
              <a:buFont typeface="Arial" panose="020B0604020202020204" pitchFamily="34" charset="0"/>
              <a:buChar char="•"/>
            </a:pPr>
            <a:endParaRPr lang="en-IN" sz="2000" dirty="0">
              <a:latin typeface="+mj-lt"/>
            </a:endParaRPr>
          </a:p>
        </p:txBody>
      </p:sp>
      <p:pic>
        <p:nvPicPr>
          <p:cNvPr id="1026" name="Picture 2" descr="Employee performance review Vectors &amp; Illustrations for Free Download |  Freepik">
            <a:extLst>
              <a:ext uri="{FF2B5EF4-FFF2-40B4-BE49-F238E27FC236}">
                <a16:creationId xmlns:a16="http://schemas.microsoft.com/office/drawing/2014/main" id="{B715F814-9A43-64FD-D3DA-D170630082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2393" y="2844470"/>
            <a:ext cx="3108798" cy="1986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788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E3C38-190F-FC7F-8B3B-F2A39A3CDD1C}"/>
              </a:ext>
            </a:extLst>
          </p:cNvPr>
          <p:cNvSpPr>
            <a:spLocks noGrp="1"/>
          </p:cNvSpPr>
          <p:nvPr>
            <p:ph type="ctrTitle"/>
          </p:nvPr>
        </p:nvSpPr>
        <p:spPr>
          <a:xfrm>
            <a:off x="0" y="114371"/>
            <a:ext cx="9144000" cy="1006459"/>
          </a:xfrm>
        </p:spPr>
        <p:txBody>
          <a:bodyPr/>
          <a:lstStyle/>
          <a:p>
            <a:r>
              <a:rPr lang="en-IN" dirty="0"/>
              <a:t>Tracking and Setting Goals</a:t>
            </a:r>
          </a:p>
        </p:txBody>
      </p:sp>
      <p:sp>
        <p:nvSpPr>
          <p:cNvPr id="3" name="Subtitle 2">
            <a:extLst>
              <a:ext uri="{FF2B5EF4-FFF2-40B4-BE49-F238E27FC236}">
                <a16:creationId xmlns:a16="http://schemas.microsoft.com/office/drawing/2014/main" id="{7D7A1325-1126-65AC-21F2-28FA97104029}"/>
              </a:ext>
            </a:extLst>
          </p:cNvPr>
          <p:cNvSpPr>
            <a:spLocks noGrp="1"/>
          </p:cNvSpPr>
          <p:nvPr>
            <p:ph type="subTitle" idx="1"/>
          </p:nvPr>
        </p:nvSpPr>
        <p:spPr>
          <a:xfrm>
            <a:off x="183472" y="1306752"/>
            <a:ext cx="11825056" cy="5477937"/>
          </a:xfrm>
        </p:spPr>
        <p:txBody>
          <a:bodyPr>
            <a:normAutofit/>
          </a:bodyPr>
          <a:lstStyle/>
          <a:p>
            <a:pPr algn="l"/>
            <a:r>
              <a:rPr lang="en-IN" sz="2000" dirty="0">
                <a:latin typeface="+mj-lt"/>
              </a:rPr>
              <a:t>The project manager will be able to set up project goals for each member of the team, and each team member will be able to view their respective tasks and mark them completed when done. This list cannot be modified by the leaf nodes of the hierarchy structure, they will only be able to view it and tick it.</a:t>
            </a:r>
          </a:p>
          <a:p>
            <a:pPr algn="l"/>
            <a:endParaRPr lang="en-IN" sz="2000" dirty="0">
              <a:latin typeface="+mj-lt"/>
            </a:endParaRPr>
          </a:p>
        </p:txBody>
      </p:sp>
      <p:pic>
        <p:nvPicPr>
          <p:cNvPr id="6" name="Picture 5">
            <a:extLst>
              <a:ext uri="{FF2B5EF4-FFF2-40B4-BE49-F238E27FC236}">
                <a16:creationId xmlns:a16="http://schemas.microsoft.com/office/drawing/2014/main" id="{7E122168-18E6-D3DE-BC01-7D5D4F7F9E29}"/>
              </a:ext>
            </a:extLst>
          </p:cNvPr>
          <p:cNvPicPr>
            <a:picLocks noChangeAspect="1"/>
          </p:cNvPicPr>
          <p:nvPr/>
        </p:nvPicPr>
        <p:blipFill>
          <a:blip r:embed="rId3"/>
          <a:stretch>
            <a:fillRect/>
          </a:stretch>
        </p:blipFill>
        <p:spPr>
          <a:xfrm>
            <a:off x="2023948" y="2534530"/>
            <a:ext cx="7850221" cy="4250159"/>
          </a:xfrm>
          <a:prstGeom prst="rect">
            <a:avLst/>
          </a:prstGeom>
        </p:spPr>
      </p:pic>
    </p:spTree>
    <p:extLst>
      <p:ext uri="{BB962C8B-B14F-4D97-AF65-F5344CB8AC3E}">
        <p14:creationId xmlns:p14="http://schemas.microsoft.com/office/powerpoint/2010/main" val="1466798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E3C38-190F-FC7F-8B3B-F2A39A3CDD1C}"/>
              </a:ext>
            </a:extLst>
          </p:cNvPr>
          <p:cNvSpPr>
            <a:spLocks noGrp="1"/>
          </p:cNvSpPr>
          <p:nvPr>
            <p:ph type="ctrTitle"/>
          </p:nvPr>
        </p:nvSpPr>
        <p:spPr>
          <a:xfrm>
            <a:off x="0" y="114371"/>
            <a:ext cx="6096000" cy="1006459"/>
          </a:xfrm>
        </p:spPr>
        <p:txBody>
          <a:bodyPr/>
          <a:lstStyle/>
          <a:p>
            <a:r>
              <a:rPr lang="en-IN" dirty="0"/>
              <a:t>Incentivized Coins</a:t>
            </a:r>
          </a:p>
        </p:txBody>
      </p:sp>
      <p:sp>
        <p:nvSpPr>
          <p:cNvPr id="3" name="Subtitle 2">
            <a:extLst>
              <a:ext uri="{FF2B5EF4-FFF2-40B4-BE49-F238E27FC236}">
                <a16:creationId xmlns:a16="http://schemas.microsoft.com/office/drawing/2014/main" id="{7D7A1325-1126-65AC-21F2-28FA97104029}"/>
              </a:ext>
            </a:extLst>
          </p:cNvPr>
          <p:cNvSpPr>
            <a:spLocks noGrp="1"/>
          </p:cNvSpPr>
          <p:nvPr>
            <p:ph type="subTitle" idx="1"/>
          </p:nvPr>
        </p:nvSpPr>
        <p:spPr>
          <a:xfrm>
            <a:off x="0" y="1278294"/>
            <a:ext cx="12101804" cy="5457161"/>
          </a:xfrm>
        </p:spPr>
        <p:txBody>
          <a:bodyPr>
            <a:normAutofit fontScale="85000" lnSpcReduction="20000"/>
          </a:bodyPr>
          <a:lstStyle/>
          <a:p>
            <a:pPr marL="342900" indent="-342900" algn="l">
              <a:lnSpc>
                <a:spcPct val="120000"/>
              </a:lnSpc>
              <a:buFont typeface="Arial" panose="020B0604020202020204" pitchFamily="34" charset="0"/>
              <a:buChar char="•"/>
            </a:pPr>
            <a:r>
              <a:rPr lang="en-IN" sz="2200" dirty="0">
                <a:latin typeface="+mj-lt"/>
              </a:rPr>
              <a:t>We are creating the scheme of incentivizing coins so as to encourage the employees to increase their participation in </a:t>
            </a:r>
            <a:r>
              <a:rPr lang="en-IN" sz="2200" b="1" i="1" dirty="0">
                <a:latin typeface="+mj-lt"/>
              </a:rPr>
              <a:t>feedback, challenges, and quizzes</a:t>
            </a:r>
          </a:p>
          <a:p>
            <a:pPr algn="l"/>
            <a:endParaRPr lang="en-IN" sz="2000" b="1" i="1" dirty="0">
              <a:latin typeface="+mj-lt"/>
            </a:endParaRPr>
          </a:p>
          <a:p>
            <a:pPr marL="342900" indent="-342900" algn="l">
              <a:buFont typeface="Arial" panose="020B0604020202020204" pitchFamily="34" charset="0"/>
              <a:buChar char="•"/>
            </a:pPr>
            <a:r>
              <a:rPr lang="en-IN" sz="2000" b="1" u="sng" dirty="0">
                <a:latin typeface="+mj-lt"/>
              </a:rPr>
              <a:t>Feedback:-</a:t>
            </a:r>
          </a:p>
          <a:p>
            <a:pPr marL="800100" lvl="1" indent="-342900" algn="l">
              <a:lnSpc>
                <a:spcPct val="120000"/>
              </a:lnSpc>
              <a:buFont typeface="Arial" panose="020B0604020202020204" pitchFamily="34" charset="0"/>
              <a:buChar char="•"/>
            </a:pPr>
            <a:r>
              <a:rPr lang="en-US" sz="1900" dirty="0">
                <a:latin typeface="+mj-lt"/>
              </a:rPr>
              <a:t>We’ll keep our feedback simple and user-friendly with questions that take a short amount of an employee’s time multiple choice, star rating, and slider scale. </a:t>
            </a:r>
          </a:p>
          <a:p>
            <a:pPr marL="800100" lvl="1" indent="-342900" algn="l">
              <a:lnSpc>
                <a:spcPct val="120000"/>
              </a:lnSpc>
              <a:buFont typeface="Arial" panose="020B0604020202020204" pitchFamily="34" charset="0"/>
              <a:buChar char="•"/>
            </a:pPr>
            <a:r>
              <a:rPr lang="en-US" sz="1900" dirty="0">
                <a:latin typeface="+mj-lt"/>
              </a:rPr>
              <a:t>All data is recorded and analyzed to optimize the organization’s efforts. Admin can view the detailed results of each survey, including average ratings and percentages.</a:t>
            </a:r>
          </a:p>
          <a:p>
            <a:pPr lvl="1" algn="l"/>
            <a:endParaRPr lang="en-IN" sz="1800" dirty="0">
              <a:latin typeface="+mj-lt"/>
            </a:endParaRPr>
          </a:p>
          <a:p>
            <a:pPr marL="342900" indent="-342900" algn="l">
              <a:buFont typeface="Arial" panose="020B0604020202020204" pitchFamily="34" charset="0"/>
              <a:buChar char="•"/>
            </a:pPr>
            <a:r>
              <a:rPr lang="en-IN" sz="2000" b="1" u="sng" dirty="0">
                <a:latin typeface="+mj-lt"/>
              </a:rPr>
              <a:t>Quizzes:-</a:t>
            </a:r>
          </a:p>
          <a:p>
            <a:pPr marL="800100" lvl="1" indent="-342900" algn="l">
              <a:lnSpc>
                <a:spcPct val="120000"/>
              </a:lnSpc>
              <a:buFont typeface="Arial" panose="020B0604020202020204" pitchFamily="34" charset="0"/>
              <a:buChar char="•"/>
            </a:pPr>
            <a:r>
              <a:rPr lang="en-US" sz="1900" dirty="0">
                <a:latin typeface="+mj-lt"/>
              </a:rPr>
              <a:t>We’ll make our quizzes fun and inject healthy competition by adding timers and leaderboards.</a:t>
            </a:r>
          </a:p>
          <a:p>
            <a:pPr marL="800100" lvl="1" indent="-342900" algn="l">
              <a:lnSpc>
                <a:spcPct val="120000"/>
              </a:lnSpc>
              <a:buFont typeface="Arial" panose="020B0604020202020204" pitchFamily="34" charset="0"/>
              <a:buChar char="•"/>
            </a:pPr>
            <a:r>
              <a:rPr lang="en-US" sz="1900" dirty="0">
                <a:latin typeface="+mj-lt"/>
              </a:rPr>
              <a:t>Send the right quiz to the right people. Choose between sending to specific people, groups, your entire organization, and segments.</a:t>
            </a:r>
          </a:p>
          <a:p>
            <a:pPr marL="342900" indent="-342900" algn="l">
              <a:buFont typeface="Arial" panose="020B0604020202020204" pitchFamily="34" charset="0"/>
              <a:buChar char="•"/>
            </a:pPr>
            <a:r>
              <a:rPr lang="en-IN" sz="2000" b="1" u="sng" dirty="0">
                <a:latin typeface="+mj-lt"/>
              </a:rPr>
              <a:t>Challenges:-</a:t>
            </a:r>
          </a:p>
          <a:p>
            <a:pPr marL="800100" lvl="1" indent="-342900" algn="l">
              <a:lnSpc>
                <a:spcPct val="120000"/>
              </a:lnSpc>
              <a:buFont typeface="Arial" panose="020B0604020202020204" pitchFamily="34" charset="0"/>
              <a:buChar char="•"/>
            </a:pPr>
            <a:r>
              <a:rPr lang="en-US" sz="1900" dirty="0">
                <a:latin typeface="+mj-lt"/>
              </a:rPr>
              <a:t>In the constant battle with turnover and employee disengagement, employee health and loyalty are valuable resources. So we will encourage our employees to participate in fun and healthy challenges.</a:t>
            </a:r>
          </a:p>
          <a:p>
            <a:pPr marL="800100" lvl="1" indent="-342900" algn="l">
              <a:lnSpc>
                <a:spcPct val="120000"/>
              </a:lnSpc>
              <a:buFont typeface="Arial" panose="020B0604020202020204" pitchFamily="34" charset="0"/>
              <a:buChar char="•"/>
            </a:pPr>
            <a:r>
              <a:rPr lang="en-US" sz="1900" dirty="0">
                <a:latin typeface="+mj-lt"/>
              </a:rPr>
              <a:t>Some challenges include- Walking challenge, Habit-Building Challenge, Nutrition Challenge, </a:t>
            </a:r>
            <a:r>
              <a:rPr lang="en-US" sz="1900" dirty="0">
                <a:latin typeface="+mj-lt"/>
                <a:hlinkClick r:id="rId2"/>
              </a:rPr>
              <a:t>etc</a:t>
            </a:r>
            <a:r>
              <a:rPr lang="en-US" sz="1900" dirty="0">
                <a:latin typeface="+mj-lt"/>
              </a:rPr>
              <a:t> </a:t>
            </a:r>
            <a:endParaRPr lang="en-IN" sz="1900" dirty="0">
              <a:latin typeface="+mj-lt"/>
            </a:endParaRPr>
          </a:p>
          <a:p>
            <a:pPr marL="800100" lvl="1" indent="-342900" algn="l">
              <a:buFont typeface="Arial" panose="020B0604020202020204" pitchFamily="34" charset="0"/>
              <a:buChar char="•"/>
            </a:pPr>
            <a:endParaRPr lang="en-IN" sz="2200" b="1" u="sng" dirty="0">
              <a:latin typeface="+mj-lt"/>
            </a:endParaRPr>
          </a:p>
          <a:p>
            <a:pPr marL="342900" indent="-342900" algn="l">
              <a:buFont typeface="Arial" panose="020B0604020202020204" pitchFamily="34" charset="0"/>
              <a:buChar char="•"/>
            </a:pPr>
            <a:r>
              <a:rPr lang="en-IN" sz="2200" dirty="0">
                <a:latin typeface="+mj-lt"/>
              </a:rPr>
              <a:t>The members of the organization can </a:t>
            </a:r>
            <a:r>
              <a:rPr lang="en-IN" sz="2200" b="1" i="1" dirty="0">
                <a:latin typeface="+mj-lt"/>
              </a:rPr>
              <a:t>redeem</a:t>
            </a:r>
            <a:r>
              <a:rPr lang="en-IN" sz="2200" dirty="0">
                <a:latin typeface="+mj-lt"/>
              </a:rPr>
              <a:t> their incentivized coins in various manners, such as </a:t>
            </a:r>
            <a:r>
              <a:rPr lang="en-IN" sz="2200" b="1" i="1" dirty="0">
                <a:latin typeface="+mj-lt"/>
              </a:rPr>
              <a:t>goodies, trips</a:t>
            </a:r>
            <a:r>
              <a:rPr lang="en-IN" sz="2200" dirty="0">
                <a:latin typeface="+mj-lt"/>
              </a:rPr>
              <a:t>, etc.</a:t>
            </a:r>
          </a:p>
          <a:p>
            <a:pPr algn="l"/>
            <a:endParaRPr lang="en-IN" sz="2000" dirty="0">
              <a:latin typeface="+mj-lt"/>
            </a:endParaRPr>
          </a:p>
          <a:p>
            <a:pPr marL="342900" indent="-342900" algn="l">
              <a:buFont typeface="Arial" panose="020B0604020202020204" pitchFamily="34" charset="0"/>
              <a:buChar char="•"/>
            </a:pPr>
            <a:endParaRPr lang="en-IN" sz="2000" dirty="0">
              <a:latin typeface="+mj-lt"/>
            </a:endParaRPr>
          </a:p>
          <a:p>
            <a:pPr marL="342900" indent="-342900" algn="l">
              <a:buFont typeface="Arial" panose="020B0604020202020204" pitchFamily="34" charset="0"/>
              <a:buChar char="•"/>
            </a:pPr>
            <a:endParaRPr lang="en-IN" sz="2000" dirty="0">
              <a:latin typeface="+mj-lt"/>
            </a:endParaRPr>
          </a:p>
          <a:p>
            <a:pPr marL="342900" indent="-342900" algn="l">
              <a:buFont typeface="Arial" panose="020B0604020202020204" pitchFamily="34" charset="0"/>
              <a:buChar char="•"/>
            </a:pPr>
            <a:endParaRPr lang="en-IN" sz="2000" dirty="0">
              <a:latin typeface="+mj-lt"/>
            </a:endParaRPr>
          </a:p>
          <a:p>
            <a:pPr marL="342900" indent="-342900" algn="l">
              <a:buFont typeface="Arial" panose="020B0604020202020204" pitchFamily="34" charset="0"/>
              <a:buChar char="•"/>
            </a:pPr>
            <a:endParaRPr lang="en-IN" sz="2000" dirty="0">
              <a:latin typeface="+mj-lt"/>
            </a:endParaRPr>
          </a:p>
          <a:p>
            <a:pPr algn="l"/>
            <a:endParaRPr lang="en-IN" sz="2000" dirty="0">
              <a:latin typeface="+mj-lt"/>
            </a:endParaRPr>
          </a:p>
        </p:txBody>
      </p:sp>
    </p:spTree>
    <p:extLst>
      <p:ext uri="{BB962C8B-B14F-4D97-AF65-F5344CB8AC3E}">
        <p14:creationId xmlns:p14="http://schemas.microsoft.com/office/powerpoint/2010/main" val="449774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1EBCB44-A670-6A06-FC6F-1BF607B0242D}"/>
              </a:ext>
            </a:extLst>
          </p:cNvPr>
          <p:cNvPicPr>
            <a:picLocks noChangeAspect="1"/>
          </p:cNvPicPr>
          <p:nvPr/>
        </p:nvPicPr>
        <p:blipFill>
          <a:blip r:embed="rId2"/>
          <a:stretch>
            <a:fillRect/>
          </a:stretch>
        </p:blipFill>
        <p:spPr>
          <a:xfrm>
            <a:off x="0" y="128587"/>
            <a:ext cx="12192000" cy="6600825"/>
          </a:xfrm>
          <a:prstGeom prst="rect">
            <a:avLst/>
          </a:prstGeom>
        </p:spPr>
      </p:pic>
    </p:spTree>
    <p:extLst>
      <p:ext uri="{BB962C8B-B14F-4D97-AF65-F5344CB8AC3E}">
        <p14:creationId xmlns:p14="http://schemas.microsoft.com/office/powerpoint/2010/main" val="2234135242"/>
      </p:ext>
    </p:extLst>
  </p:cSld>
  <p:clrMapOvr>
    <a:masterClrMapping/>
  </p:clrMapOvr>
</p:sld>
</file>

<file path=ppt/theme/theme1.xml><?xml version="1.0" encoding="utf-8"?>
<a:theme xmlns:a="http://schemas.openxmlformats.org/drawingml/2006/main"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dark - tm89027928_Win22_jx_v14" id="{BFBFD87C-13A6-46D8-B266-CBD7207FB1A2}" vid="{65A303F0-833B-4EE7-8049-5F920E7AF9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B6E4F09-9136-4614-877F-AEEBD60D01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8DA5CAE-CF80-4365-8E7C-09558F26A598}">
  <ds:schemaRefs>
    <ds:schemaRef ds:uri="http://schemas.microsoft.com/sharepoint/v3/contenttype/forms"/>
  </ds:schemaRefs>
</ds:datastoreItem>
</file>

<file path=customXml/itemProps3.xml><?xml version="1.0" encoding="utf-8"?>
<ds:datastoreItem xmlns:ds="http://schemas.openxmlformats.org/officeDocument/2006/customXml" ds:itemID="{7A8A5B37-136E-43A0-A86E-592016E0F08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959</TotalTime>
  <Words>832</Words>
  <Application>Microsoft Office PowerPoint</Application>
  <PresentationFormat>Widescreen</PresentationFormat>
  <Paragraphs>102</Paragraphs>
  <Slides>11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等线</vt:lpstr>
      <vt:lpstr>Abadi</vt:lpstr>
      <vt:lpstr>Arial</vt:lpstr>
      <vt:lpstr>Calibri</vt:lpstr>
      <vt:lpstr>IBM Plex Sans Condensed</vt:lpstr>
      <vt:lpstr>Posterama</vt:lpstr>
      <vt:lpstr>Posterama Text Black</vt:lpstr>
      <vt:lpstr>Posterama Text SemiBold</vt:lpstr>
      <vt:lpstr>Office 主题​​</vt:lpstr>
      <vt:lpstr>Employee.jet</vt:lpstr>
      <vt:lpstr>Employee Engagement Platform </vt:lpstr>
      <vt:lpstr>Introduction</vt:lpstr>
      <vt:lpstr>Hierarchy Structure </vt:lpstr>
      <vt:lpstr>Employee Feedback</vt:lpstr>
      <vt:lpstr>Insights</vt:lpstr>
      <vt:lpstr>Tracking and Setting Goals</vt:lpstr>
      <vt:lpstr>Incentivized Coins</vt:lpstr>
      <vt:lpstr>PowerPoint Presentation</vt:lpstr>
      <vt:lpstr>Timeline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ADANI GROUP</dc:title>
  <dc:creator>Vaibhav Jaiswal</dc:creator>
  <cp:lastModifiedBy>Vaibhav Jaiswal</cp:lastModifiedBy>
  <cp:revision>9</cp:revision>
  <dcterms:created xsi:type="dcterms:W3CDTF">2022-07-12T11:11:59Z</dcterms:created>
  <dcterms:modified xsi:type="dcterms:W3CDTF">2022-07-14T17:08:19Z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